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3" r:id="rId5"/>
    <p:sldId id="263" r:id="rId6"/>
    <p:sldId id="275" r:id="rId7"/>
    <p:sldId id="274" r:id="rId8"/>
    <p:sldId id="267" r:id="rId9"/>
    <p:sldId id="268" r:id="rId10"/>
    <p:sldId id="270" r:id="rId11"/>
    <p:sldId id="271" r:id="rId12"/>
    <p:sldId id="272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43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24BCD-61ED-A35C-F779-F43DD963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DDE7A-C91F-859C-AF12-E78CFDB0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4EF8E-C185-5914-30AB-B3924B7F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4671E-D2B0-DEED-2B78-CC3CC085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D08C-6554-FBB9-AB82-A3550B84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7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B824D-6663-A2D4-8BFE-6A777D5F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10453-8F49-F5CE-5DA2-F3AA30626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18F82-65EF-8C43-1821-533CAEBD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00BB4-786F-B8F7-D3AE-C84099AF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E4F7F-DD55-CCE7-7487-E4B1B569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0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69731C-A51D-CF04-ECA0-5023617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CC20F-1F80-E3AC-23F7-4A148A64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BBB6E-F631-984B-1ED7-226519E3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139C6-CECE-4907-28CD-F8A948E4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402CF-E87D-65E2-95C6-4BE872A3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6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37E50-22D6-DFA9-0D6C-8283001B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D1316-6547-53B6-5959-0D2FD83B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F150E-FE6A-8CB8-7535-90D98331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415F7-7881-3B8F-2407-D5575196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04C98-19CF-7341-6F88-836D78C0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0C80B-D312-211D-8D07-0ABCF02B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36703-8F4D-33D6-415B-5AD5FA63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215C3-84B0-EA3C-1797-4E48F666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045B8-5A4D-BC3C-15A5-87584A14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A05C1-5802-43C4-554C-B7AABCFC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0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FC5E-3B59-6493-CE75-E49D4EED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E75DA-788B-8EC4-56BD-D26124F21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71C32-01F0-CBCF-0446-DEEFEB573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3DC80-F883-AB78-C3A6-B227791C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04F78-4424-077C-E6AD-B03B2D0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CA1A0-53F1-70CB-CA88-A139636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D443A-830B-5BEA-5957-2E334120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D3DFB-0748-6DD1-D3F4-729DE1BB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0E99EE-A8F0-7858-34F1-F91CCFFEB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68C4-38BE-5817-3FCF-77421D83B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3D6916-CE6B-BBE8-F273-C95EA22D9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54122-3F3C-3AEE-4941-2165D6B4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BA269F-FBC3-7953-22FD-6A9AE8EF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0456D4-C3E0-166D-0087-27939867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1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2BDD-74CA-4A52-A439-63CBB5A5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9F66C6-7AB7-D912-0656-063B94EF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117E6-AC05-060E-8AB5-568623FF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EDB712-0EA6-4245-A3AC-BDF6AD07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9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442CD9-62DC-E920-DE39-06B87A68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9F91AC-91A4-1D0B-CC0B-1476F978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210DA-F92C-583C-228B-2987541A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1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79B0-294F-52D7-0A99-361F77DE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C266A-4822-639A-86DA-ADD4D7AD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C3064-8803-818D-C6C3-417A0320F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83999-1D7D-9094-9752-CF60EA45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785EB-A95C-AE96-658B-79F24A25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27585-2248-B92C-4F0F-C10EE373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6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28887-CDD0-5D4B-1E77-E4C0C7F0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7927C-37E9-BFD8-4110-3A8225BD8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BB703-AD02-93BF-1EFE-06128D96C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FBE0C-1A31-BA99-D5EC-F79915DB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24213-600F-A058-4DB4-E1047780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ED5A1-E4D8-34E6-AE29-EC1EEFCD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6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97E939-80ED-9748-BDF1-2BE76DD0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83B80-8E1A-6984-6FE6-F1FE5353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87AAF-876B-47CA-2112-7ADAD9FDD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5793-D587-F0D2-EC44-24A6D129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55E2A-B0BB-8158-F731-B4EE61316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3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8FA53C6-79FF-A6C9-4E9F-57512B28A8AF}"/>
              </a:ext>
            </a:extLst>
          </p:cNvPr>
          <p:cNvCxnSpPr>
            <a:cxnSpLocks/>
          </p:cNvCxnSpPr>
          <p:nvPr/>
        </p:nvCxnSpPr>
        <p:spPr>
          <a:xfrm>
            <a:off x="0" y="2291882"/>
            <a:ext cx="985256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80DE28B1-9162-373B-B0F3-7C3D9A093F7D}"/>
              </a:ext>
            </a:extLst>
          </p:cNvPr>
          <p:cNvSpPr/>
          <p:nvPr/>
        </p:nvSpPr>
        <p:spPr>
          <a:xfrm>
            <a:off x="9798562" y="223788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BBDC0-4270-8431-2B77-D02BEC05DFDC}"/>
              </a:ext>
            </a:extLst>
          </p:cNvPr>
          <p:cNvSpPr txBox="1"/>
          <p:nvPr/>
        </p:nvSpPr>
        <p:spPr>
          <a:xfrm>
            <a:off x="0" y="1514885"/>
            <a:ext cx="1125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 of Two-Stream </a:t>
            </a:r>
            <a:r>
              <a:rPr lang="en-US" altLang="ko-KR" sz="4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endParaRPr lang="ko-KR" altLang="en-US" sz="4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2E530-899E-0259-FBA7-7610A97A3C13}"/>
              </a:ext>
            </a:extLst>
          </p:cNvPr>
          <p:cNvSpPr txBox="1"/>
          <p:nvPr/>
        </p:nvSpPr>
        <p:spPr>
          <a:xfrm>
            <a:off x="7787542" y="4726962"/>
            <a:ext cx="4182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2017305045</a:t>
            </a:r>
          </a:p>
          <a:p>
            <a:pPr algn="r"/>
            <a:r>
              <a:rPr lang="ko-KR" altLang="en-US" sz="45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염동빈</a:t>
            </a:r>
            <a:endParaRPr lang="en-US" altLang="ko-KR" sz="4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8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29" y="3545606"/>
            <a:ext cx="9206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방식에 따른 차이 확인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HMDB-51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UCF-101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사전학습된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Fine-tuning</a:t>
            </a:r>
            <a:b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UCF-101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78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클래스를 추가하여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HMDB-51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학습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교차점이 없도록 선택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HMDB-51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UCF-101 Multi-task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Multi-task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학습이 최고의 성능을 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절차에서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사용가능한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모든 학습 데이터를 활용할 수 있기 때문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F413C-68F3-3176-6DBD-14B2634483AD}"/>
              </a:ext>
            </a:extLst>
          </p:cNvPr>
          <p:cNvSpPr txBox="1"/>
          <p:nvPr/>
        </p:nvSpPr>
        <p:spPr>
          <a:xfrm>
            <a:off x="272930" y="1286139"/>
            <a:ext cx="92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Table2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Temporal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accuracy on HMDB-51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95AC42-DB63-28EF-788E-951F5AEF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9" y="1992040"/>
            <a:ext cx="6553200" cy="12477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635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29" y="3599684"/>
            <a:ext cx="92066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(fusion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방식에 따른 차이 확인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Spatial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bi-directional Temporal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with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 fusion(averaging)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Spatial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uni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-directional Temporal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with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 fusion(averaging)</a:t>
            </a:r>
            <a:b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Spatial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uni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-directional Temporal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(multi-task learning)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with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 fusion(averaging)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Spatial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uni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-directional Temporal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(multi-task learning)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 fusion(SVM)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spatial, temporal stream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상호 보완적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SVM fusion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Averaging fusion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능가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Bi-directional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사용하는 것이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fusion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유익하지 않음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multi-task learning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fusion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사용 시 둘 다 최고의 성능을 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F413C-68F3-3176-6DBD-14B2634483AD}"/>
              </a:ext>
            </a:extLst>
          </p:cNvPr>
          <p:cNvSpPr txBox="1"/>
          <p:nvPr/>
        </p:nvSpPr>
        <p:spPr>
          <a:xfrm>
            <a:off x="272930" y="1286139"/>
            <a:ext cx="92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Table3. Two-stream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accuracy on UCF-101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DB928-4F4F-FC0E-0DDB-671A0E54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2007024"/>
            <a:ext cx="5495925" cy="12763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69635" y="4508220"/>
            <a:ext cx="919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∴ 최신 기술과의 비교에서 해당 모델이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Ref[14, 16]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Deep Architecture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큰 차이로 능가함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F413C-68F3-3176-6DBD-14B2634483AD}"/>
              </a:ext>
            </a:extLst>
          </p:cNvPr>
          <p:cNvSpPr txBox="1"/>
          <p:nvPr/>
        </p:nvSpPr>
        <p:spPr>
          <a:xfrm>
            <a:off x="272930" y="1286139"/>
            <a:ext cx="1137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Table 4. Mean accuracy (over three splits) on UCF-101 and HMDB-51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D1E099-F2C9-94A6-59D7-114123E4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5" y="2001859"/>
            <a:ext cx="6353175" cy="21907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531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29" y="1970525"/>
            <a:ext cx="111109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광학 흐름에 대한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Stream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훈련하는 것이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Raw Stacked frames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훈련보다 훨씬 더 나음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광합 흐름을 입력으로 사용하지만 흐름이 불변성과 부드러움의 일반적인 가정을 기반으로 하는 방법을 사용하여 계산되기 때문에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상당한 수작업을 요하지 않음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아키텍처에는 누락된 최신의 얕은 표현의 몇가지 필수요소가 여전히 남아있음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개선방향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: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궤적을 중심으로 하는 시공간 튜브에 대한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local feature pooling,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변위 뺄셈으로 보정되는 카메라 모션의 명시적 처리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F413C-68F3-3176-6DBD-14B2634483AD}"/>
              </a:ext>
            </a:extLst>
          </p:cNvPr>
          <p:cNvSpPr txBox="1"/>
          <p:nvPr/>
        </p:nvSpPr>
        <p:spPr>
          <a:xfrm>
            <a:off x="272930" y="1286139"/>
            <a:ext cx="11376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Spatial, Temporal recognition Stream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통합하는 심층 비디오 분류모델 제안</a:t>
            </a:r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03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E7CD43-2A10-9A63-8263-7589998F8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90" y="2506976"/>
            <a:ext cx="5427413" cy="2972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07EC9A-D785-B2F6-F9D5-CC0AF2EA65C4}"/>
              </a:ext>
            </a:extLst>
          </p:cNvPr>
          <p:cNvSpPr txBox="1"/>
          <p:nvPr/>
        </p:nvSpPr>
        <p:spPr>
          <a:xfrm>
            <a:off x="1121861" y="1852811"/>
            <a:ext cx="953558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Two-Streams hypothesis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사람의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시각피질이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경로를 포함한다는 가설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73CB7-0C12-D9CB-993B-D6896EA103DF}"/>
              </a:ext>
            </a:extLst>
          </p:cNvPr>
          <p:cNvSpPr txBox="1"/>
          <p:nvPr/>
        </p:nvSpPr>
        <p:spPr>
          <a:xfrm>
            <a:off x="1013698" y="5821611"/>
            <a:ext cx="975191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신경망을 이와 같이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흐름으로 나누어 각각 학습시키면 성능이 올라갈까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08A3B8-FBE9-CA76-E85A-012DB76B3FBC}"/>
              </a:ext>
            </a:extLst>
          </p:cNvPr>
          <p:cNvCxnSpPr/>
          <p:nvPr/>
        </p:nvCxnSpPr>
        <p:spPr>
          <a:xfrm>
            <a:off x="1752990" y="2252921"/>
            <a:ext cx="0" cy="356869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674D74-A9E9-6FB2-5452-10CDCFF3847F}"/>
              </a:ext>
            </a:extLst>
          </p:cNvPr>
          <p:cNvSpPr txBox="1"/>
          <p:nvPr/>
        </p:nvSpPr>
        <p:spPr>
          <a:xfrm>
            <a:off x="7463504" y="3605944"/>
            <a:ext cx="3607265" cy="7078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Ventral stream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 인식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Dorsal steam  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인식</a:t>
            </a:r>
          </a:p>
        </p:txBody>
      </p:sp>
    </p:spTree>
    <p:extLst>
      <p:ext uri="{BB962C8B-B14F-4D97-AF65-F5344CB8AC3E}">
        <p14:creationId xmlns:p14="http://schemas.microsoft.com/office/powerpoint/2010/main" val="229355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" panose="020B0600000101010101"/>
              </a:rPr>
              <a:t>2.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" panose="020B0600000101010101"/>
              </a:rPr>
              <a:t>모델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362092-5580-8635-5249-987511F6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1686249"/>
            <a:ext cx="6320817" cy="22614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9A626A-6E46-5100-85DC-F57227D94DB0}"/>
              </a:ext>
            </a:extLst>
          </p:cNvPr>
          <p:cNvSpPr txBox="1"/>
          <p:nvPr/>
        </p:nvSpPr>
        <p:spPr>
          <a:xfrm>
            <a:off x="272930" y="4573315"/>
            <a:ext cx="1065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stream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DNN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사용하여 구현되고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late fusion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결합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 소비를 줄이기 위해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stream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정규화 계층을 제거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A626A-6E46-5100-85DC-F57227D94DB0}"/>
              </a:ext>
            </a:extLst>
          </p:cNvPr>
          <p:cNvSpPr txBox="1"/>
          <p:nvPr/>
        </p:nvSpPr>
        <p:spPr>
          <a:xfrm>
            <a:off x="6593747" y="2311825"/>
            <a:ext cx="547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  stream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공간적 정보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프레임 형태로 묘사된 장면과 객체 정보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넣어 학습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stream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시간적 정보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프레임과 프레임 사이의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flow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넣어 학습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Multi-task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65CC3-6CBA-A699-68FE-F5259BDF122D}"/>
              </a:ext>
            </a:extLst>
          </p:cNvPr>
          <p:cNvSpPr txBox="1"/>
          <p:nvPr/>
        </p:nvSpPr>
        <p:spPr>
          <a:xfrm>
            <a:off x="272930" y="1949684"/>
            <a:ext cx="2633555" cy="338554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stream </a:t>
            </a:r>
            <a:r>
              <a:rPr lang="en-US" altLang="ko-KR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endParaRPr lang="en-US" altLang="ko-KR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F91DA88-305E-3429-9244-F6825DAB04EA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2906485" y="2118961"/>
            <a:ext cx="533002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273811-D7DF-7454-11C7-FC5C758D28B6}"/>
              </a:ext>
            </a:extLst>
          </p:cNvPr>
          <p:cNvSpPr txBox="1"/>
          <p:nvPr/>
        </p:nvSpPr>
        <p:spPr>
          <a:xfrm>
            <a:off x="3439485" y="1949684"/>
            <a:ext cx="7516985" cy="338554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Net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같은 거대한 정적 이미지 분류 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데이터셋을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사전 학습이 가능</a:t>
            </a:r>
            <a:endParaRPr lang="en-US" altLang="ko-KR" sz="16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744EF5-B133-3E2A-916B-CAF543F79BB1}"/>
              </a:ext>
            </a:extLst>
          </p:cNvPr>
          <p:cNvSpPr txBox="1"/>
          <p:nvPr/>
        </p:nvSpPr>
        <p:spPr>
          <a:xfrm>
            <a:off x="272931" y="2480725"/>
            <a:ext cx="2847774" cy="338554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</a:t>
            </a:r>
            <a:r>
              <a:rPr lang="ko-KR" altLang="en-US" sz="16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stream ConvNet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2105B19-DF96-6DD5-0811-8F3296DE646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3120705" y="2650002"/>
            <a:ext cx="318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A2AB645-76D4-B555-2E54-ACD910BB0757}"/>
              </a:ext>
            </a:extLst>
          </p:cNvPr>
          <p:cNvSpPr txBox="1"/>
          <p:nvPr/>
        </p:nvSpPr>
        <p:spPr>
          <a:xfrm>
            <a:off x="3439485" y="2480725"/>
            <a:ext cx="7157757" cy="584775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비디오 데이터에 대해 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학습되어야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하고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비디오 작업 분류에 사용할 수 있는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데이터셋의</a:t>
            </a:r>
            <a:r>
              <a:rPr lang="ko-KR" altLang="en-US" sz="16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크기가 작음</a:t>
            </a:r>
            <a:endParaRPr lang="en-US" altLang="ko-KR" sz="16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13762-F0AC-0570-AD3A-644C3CC60047}"/>
              </a:ext>
            </a:extLst>
          </p:cNvPr>
          <p:cNvSpPr/>
          <p:nvPr/>
        </p:nvSpPr>
        <p:spPr>
          <a:xfrm>
            <a:off x="272930" y="2480725"/>
            <a:ext cx="10324311" cy="5847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B3713C-8942-FB0F-15CE-84DA6297BFFD}"/>
              </a:ext>
            </a:extLst>
          </p:cNvPr>
          <p:cNvCxnSpPr/>
          <p:nvPr/>
        </p:nvCxnSpPr>
        <p:spPr>
          <a:xfrm>
            <a:off x="5087631" y="3079697"/>
            <a:ext cx="4487" cy="3493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D3B1D6-3DCF-1884-5520-F63BD9C99F8A}"/>
              </a:ext>
            </a:extLst>
          </p:cNvPr>
          <p:cNvSpPr txBox="1"/>
          <p:nvPr/>
        </p:nvSpPr>
        <p:spPr>
          <a:xfrm>
            <a:off x="5087632" y="30956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lang="ko-KR" altLang="en-US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우려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D722A7D-13E6-671A-CAA9-427C349A34EE}"/>
              </a:ext>
            </a:extLst>
          </p:cNvPr>
          <p:cNvCxnSpPr/>
          <p:nvPr/>
        </p:nvCxnSpPr>
        <p:spPr>
          <a:xfrm flipH="1">
            <a:off x="5087632" y="3874237"/>
            <a:ext cx="2242" cy="36350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A5B582B-F799-4080-F6A2-87BAA402FF2B}"/>
              </a:ext>
            </a:extLst>
          </p:cNvPr>
          <p:cNvSpPr txBox="1"/>
          <p:nvPr/>
        </p:nvSpPr>
        <p:spPr>
          <a:xfrm>
            <a:off x="2323605" y="3483637"/>
            <a:ext cx="6085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학습에 사용되는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UCF-101, HMDB-51 Data Set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결합을 고려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682861-AA11-6E01-1162-5CD5F8D0B4B5}"/>
              </a:ext>
            </a:extLst>
          </p:cNvPr>
          <p:cNvSpPr txBox="1"/>
          <p:nvPr/>
        </p:nvSpPr>
        <p:spPr>
          <a:xfrm>
            <a:off x="5087632" y="3869055"/>
            <a:ext cx="4448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집합 간의 교차로 간단한 문제가 아님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74B61-2352-F660-DB54-7EC3D8F95F3C}"/>
              </a:ext>
            </a:extLst>
          </p:cNvPr>
          <p:cNvSpPr txBox="1"/>
          <p:nvPr/>
        </p:nvSpPr>
        <p:spPr>
          <a:xfrm>
            <a:off x="2005185" y="4291079"/>
            <a:ext cx="7106157" cy="34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Multi-task learning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기반으로 두 분류에 적용 가능한 표현을 배우는 것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C83AAA5-668E-9A7D-31F0-4618B11E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85" y="4767993"/>
            <a:ext cx="3762375" cy="1390650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073C17C-D5D6-A5DB-A18C-2D7DB1B71C93}"/>
              </a:ext>
            </a:extLst>
          </p:cNvPr>
          <p:cNvCxnSpPr/>
          <p:nvPr/>
        </p:nvCxnSpPr>
        <p:spPr>
          <a:xfrm flipH="1">
            <a:off x="5087632" y="4702760"/>
            <a:ext cx="2242" cy="36350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5B50E4-748F-3EBF-F487-DEA6EF1101D3}"/>
              </a:ext>
            </a:extLst>
          </p:cNvPr>
          <p:cNvSpPr txBox="1"/>
          <p:nvPr/>
        </p:nvSpPr>
        <p:spPr>
          <a:xfrm>
            <a:off x="4230031" y="6247876"/>
            <a:ext cx="2189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BCC40C2-F3F6-D58E-FA84-8B6AF8D0736F}"/>
              </a:ext>
            </a:extLst>
          </p:cNvPr>
          <p:cNvCxnSpPr/>
          <p:nvPr/>
        </p:nvCxnSpPr>
        <p:spPr>
          <a:xfrm>
            <a:off x="5869860" y="4857226"/>
            <a:ext cx="14504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81636C6-410C-2231-F367-FB9623918B9F}"/>
              </a:ext>
            </a:extLst>
          </p:cNvPr>
          <p:cNvCxnSpPr/>
          <p:nvPr/>
        </p:nvCxnSpPr>
        <p:spPr>
          <a:xfrm>
            <a:off x="5869860" y="5578679"/>
            <a:ext cx="14504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39230D8-4D24-120F-CF14-43BF984001CB}"/>
              </a:ext>
            </a:extLst>
          </p:cNvPr>
          <p:cNvSpPr txBox="1"/>
          <p:nvPr/>
        </p:nvSpPr>
        <p:spPr>
          <a:xfrm>
            <a:off x="5955599" y="4727707"/>
            <a:ext cx="1128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For UCF-101</a:t>
            </a:r>
            <a:endParaRPr lang="ko-KR" altLang="en-US" sz="11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945EAA-0C81-EC79-14C4-C52BA47945C1}"/>
              </a:ext>
            </a:extLst>
          </p:cNvPr>
          <p:cNvSpPr txBox="1"/>
          <p:nvPr/>
        </p:nvSpPr>
        <p:spPr>
          <a:xfrm>
            <a:off x="5955599" y="5441056"/>
            <a:ext cx="1128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For HMDB-51</a:t>
            </a:r>
            <a:endParaRPr lang="ko-KR" altLang="en-US" sz="11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8BCF0B2-8315-5EB6-B2EA-EF961CF2853A}"/>
              </a:ext>
            </a:extLst>
          </p:cNvPr>
          <p:cNvCxnSpPr>
            <a:stCxn id="67" idx="3"/>
            <a:endCxn id="68" idx="3"/>
          </p:cNvCxnSpPr>
          <p:nvPr/>
        </p:nvCxnSpPr>
        <p:spPr>
          <a:xfrm>
            <a:off x="7084573" y="4858512"/>
            <a:ext cx="12700" cy="71334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8D413A-02F3-9862-8AB4-9B408EF1113A}"/>
              </a:ext>
            </a:extLst>
          </p:cNvPr>
          <p:cNvSpPr txBox="1"/>
          <p:nvPr/>
        </p:nvSpPr>
        <p:spPr>
          <a:xfrm>
            <a:off x="7300829" y="4799687"/>
            <a:ext cx="3296414" cy="830997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손실함수를 갖음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</a:t>
            </a: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ko-KR" altLang="en-US" sz="12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대해서만 학습을 수행</a:t>
            </a:r>
            <a:endParaRPr lang="en-US" altLang="ko-KR" sz="1200" b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전체에 대한 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각각의 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합함 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줄이기 위해 </a:t>
            </a:r>
            <a:r>
              <a:rPr lang="en-US" altLang="ko-KR" sz="12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back-propagation </a:t>
            </a:r>
            <a:r>
              <a:rPr lang="ko-KR" altLang="en-US" sz="12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</a:t>
            </a:r>
            <a:endParaRPr lang="en-US" altLang="ko-KR" sz="1200" b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45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Temporal stream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88310" y="2085152"/>
            <a:ext cx="8650182" cy="2662694"/>
            <a:chOff x="388310" y="2085152"/>
            <a:chExt cx="6430634" cy="1787572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BE56A1A-072D-8521-10CF-4DC1AFCC7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310" y="2085152"/>
              <a:ext cx="6381606" cy="101295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9B25EA-468C-128E-3393-F38DF969D347}"/>
                </a:ext>
              </a:extLst>
            </p:cNvPr>
            <p:cNvSpPr txBox="1"/>
            <p:nvPr/>
          </p:nvSpPr>
          <p:spPr>
            <a:xfrm>
              <a:off x="662071" y="3098104"/>
              <a:ext cx="851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프레임</a:t>
              </a:r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</a:t>
              </a:r>
              <a:endPara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B690A4-9B8B-0DDA-D44A-AD3FBEB4D812}"/>
                </a:ext>
              </a:extLst>
            </p:cNvPr>
            <p:cNvSpPr txBox="1"/>
            <p:nvPr/>
          </p:nvSpPr>
          <p:spPr>
            <a:xfrm>
              <a:off x="1786855" y="3098104"/>
              <a:ext cx="1044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프레임</a:t>
              </a:r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t+1</a:t>
              </a:r>
              <a:endPara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CEEFC2-46EB-7A2E-6501-DBCAC0C46D80}"/>
                </a:ext>
              </a:extLst>
            </p:cNvPr>
            <p:cNvSpPr txBox="1"/>
            <p:nvPr/>
          </p:nvSpPr>
          <p:spPr>
            <a:xfrm>
              <a:off x="2788861" y="3091753"/>
              <a:ext cx="1583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Dense optical flow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A9F07450-E7FE-CED0-959D-F78A43330EAD}"/>
                </a:ext>
              </a:extLst>
            </p:cNvPr>
            <p:cNvCxnSpPr>
              <a:cxnSpLocks/>
              <a:stCxn id="20" idx="2"/>
              <a:endCxn id="21" idx="2"/>
            </p:cNvCxnSpPr>
            <p:nvPr/>
          </p:nvCxnSpPr>
          <p:spPr>
            <a:xfrm rot="16200000" flipH="1">
              <a:off x="1698343" y="2764343"/>
              <a:ext cx="12700" cy="1221520"/>
            </a:xfrm>
            <a:prstGeom prst="bentConnector3">
              <a:avLst>
                <a:gd name="adj1" fmla="val 1337614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9E14F-DC16-D981-9690-C2D2B1191C12}"/>
                </a:ext>
              </a:extLst>
            </p:cNvPr>
            <p:cNvSpPr txBox="1"/>
            <p:nvPr/>
          </p:nvSpPr>
          <p:spPr>
            <a:xfrm>
              <a:off x="882703" y="3595725"/>
              <a:ext cx="1643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인접한 프레임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81CFC06-23D5-E735-F72E-685762ED76F5}"/>
                    </a:ext>
                  </a:extLst>
                </p:cNvPr>
                <p:cNvSpPr txBox="1"/>
                <p:nvPr/>
              </p:nvSpPr>
              <p:spPr>
                <a:xfrm>
                  <a:off x="4090098" y="3098103"/>
                  <a:ext cx="14458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변위벡터장의</a:t>
                  </a:r>
                  <a:endPara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/>
                  <a:r>
                    <a:rPr lang="ko-KR" altLang="en-US" sz="1200" dirty="0" err="1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수평성분</a:t>
                  </a:r>
                  <a:r>
                    <a:rPr lang="ko-KR" altLang="en-US" sz="1200" dirty="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𝑥</m:t>
                          </m:r>
                        </m:sup>
                      </m:sSubSup>
                    </m:oMath>
                  </a14:m>
                  <a:endPara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81CFC06-23D5-E735-F72E-685762ED7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98" y="3098103"/>
                  <a:ext cx="1445888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8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60605C-3640-AA6D-ABB4-C08F1218734E}"/>
                    </a:ext>
                  </a:extLst>
                </p:cNvPr>
                <p:cNvSpPr txBox="1"/>
                <p:nvPr/>
              </p:nvSpPr>
              <p:spPr>
                <a:xfrm>
                  <a:off x="5373056" y="3080150"/>
                  <a:ext cx="1445888" cy="479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변위벡터장의</a:t>
                  </a:r>
                  <a:endParaRPr lang="en-US" altLang="ko-KR" sz="120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/>
                  <a:r>
                    <a:rPr lang="ko-KR" altLang="en-US" sz="120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수직선분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𝑦</m:t>
                          </m:r>
                        </m:sup>
                      </m:sSubSup>
                    </m:oMath>
                  </a14:m>
                  <a:endParaRPr lang="ko-KR" altLang="en-US" sz="120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60605C-3640-AA6D-ABB4-C08F12187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056" y="3080150"/>
                  <a:ext cx="1445888" cy="4796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1B65CC3-6CBA-A699-68FE-F5259BDF122D}"/>
              </a:ext>
            </a:extLst>
          </p:cNvPr>
          <p:cNvSpPr txBox="1"/>
          <p:nvPr/>
        </p:nvSpPr>
        <p:spPr>
          <a:xfrm>
            <a:off x="388310" y="4847209"/>
            <a:ext cx="11534059" cy="830997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몇 개의 연속된 프레임 간의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stacking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flow displacement fields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입력으로 함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이러한 입력은 비디오 프레임간의 동작을 명시적으로 묘사하고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신경망이 동작을 추정할 필요를 없게 만들어 더 쉽게 인식할 수 있음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3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Temporal stream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58399" y="2041849"/>
            <a:ext cx="3584898" cy="3197075"/>
            <a:chOff x="481753" y="2446041"/>
            <a:chExt cx="3584898" cy="31970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37B70D5-8491-4423-B48B-274BAC476943}"/>
                </a:ext>
              </a:extLst>
            </p:cNvPr>
            <p:cNvSpPr/>
            <p:nvPr/>
          </p:nvSpPr>
          <p:spPr>
            <a:xfrm>
              <a:off x="3307528" y="3461288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CE2BD8-D42B-429C-0244-74FF06FEB7FB}"/>
                </a:ext>
              </a:extLst>
            </p:cNvPr>
            <p:cNvSpPr/>
            <p:nvPr/>
          </p:nvSpPr>
          <p:spPr>
            <a:xfrm>
              <a:off x="3236129" y="3505216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1813AF6-2C34-41DD-6273-3358A9F728FB}"/>
                </a:ext>
              </a:extLst>
            </p:cNvPr>
            <p:cNvSpPr/>
            <p:nvPr/>
          </p:nvSpPr>
          <p:spPr>
            <a:xfrm>
              <a:off x="3189554" y="3566532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71E9F0-E296-D949-2CD0-E508CD1040E9}"/>
                </a:ext>
              </a:extLst>
            </p:cNvPr>
            <p:cNvSpPr/>
            <p:nvPr/>
          </p:nvSpPr>
          <p:spPr>
            <a:xfrm>
              <a:off x="3132953" y="3612444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A0BDBF-0088-5A17-C7E7-D21476851F9F}"/>
                </a:ext>
              </a:extLst>
            </p:cNvPr>
            <p:cNvSpPr/>
            <p:nvPr/>
          </p:nvSpPr>
          <p:spPr>
            <a:xfrm>
              <a:off x="3064273" y="3656088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B57DD1A-AC9F-606A-A4B4-F1D8CD522AB9}"/>
                </a:ext>
              </a:extLst>
            </p:cNvPr>
            <p:cNvSpPr/>
            <p:nvPr/>
          </p:nvSpPr>
          <p:spPr>
            <a:xfrm>
              <a:off x="2995593" y="3710433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CDBE1D-6A03-D389-8727-96A16B5148BA}"/>
                </a:ext>
              </a:extLst>
            </p:cNvPr>
            <p:cNvSpPr/>
            <p:nvPr/>
          </p:nvSpPr>
          <p:spPr>
            <a:xfrm>
              <a:off x="2943678" y="3762106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5463A8B-AB25-BC63-E629-A61E11D15F9B}"/>
                </a:ext>
              </a:extLst>
            </p:cNvPr>
            <p:cNvSpPr/>
            <p:nvPr/>
          </p:nvSpPr>
          <p:spPr>
            <a:xfrm>
              <a:off x="1092919" y="2856121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F559679-4ECB-200E-D910-68ECA416EB2A}"/>
                </a:ext>
              </a:extLst>
            </p:cNvPr>
            <p:cNvSpPr/>
            <p:nvPr/>
          </p:nvSpPr>
          <p:spPr>
            <a:xfrm>
              <a:off x="943316" y="3016568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57992A-E22D-5C5D-1E38-65E3C1936D4B}"/>
                </a:ext>
              </a:extLst>
            </p:cNvPr>
            <p:cNvSpPr/>
            <p:nvPr/>
          </p:nvSpPr>
          <p:spPr>
            <a:xfrm>
              <a:off x="793713" y="3177015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DAC403-64C0-64FB-9A56-CEFBB66A3A19}"/>
                </a:ext>
              </a:extLst>
            </p:cNvPr>
            <p:cNvSpPr/>
            <p:nvPr/>
          </p:nvSpPr>
          <p:spPr>
            <a:xfrm>
              <a:off x="605249" y="3337462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F8674FB-8AE2-8A55-88FF-CFA847F5C608}"/>
                </a:ext>
              </a:extLst>
            </p:cNvPr>
            <p:cNvSpPr/>
            <p:nvPr/>
          </p:nvSpPr>
          <p:spPr>
            <a:xfrm>
              <a:off x="1092919" y="4216169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65591E-7BA3-C79E-42F7-5BE95E748638}"/>
                </a:ext>
              </a:extLst>
            </p:cNvPr>
            <p:cNvSpPr/>
            <p:nvPr/>
          </p:nvSpPr>
          <p:spPr>
            <a:xfrm>
              <a:off x="943316" y="4376616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1F794A-D939-148A-8EFD-1A2B1DC72492}"/>
                </a:ext>
              </a:extLst>
            </p:cNvPr>
            <p:cNvSpPr/>
            <p:nvPr/>
          </p:nvSpPr>
          <p:spPr>
            <a:xfrm>
              <a:off x="793713" y="4537063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8056CB2-AB7A-02A5-6733-2CB30815AC90}"/>
                </a:ext>
              </a:extLst>
            </p:cNvPr>
            <p:cNvSpPr/>
            <p:nvPr/>
          </p:nvSpPr>
          <p:spPr>
            <a:xfrm>
              <a:off x="605249" y="4697510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B92B501-F5B2-FE6A-8F82-4776109401B1}"/>
                </a:ext>
              </a:extLst>
            </p:cNvPr>
            <p:cNvCxnSpPr/>
            <p:nvPr/>
          </p:nvCxnSpPr>
          <p:spPr>
            <a:xfrm>
              <a:off x="1807088" y="3291550"/>
              <a:ext cx="964734" cy="59587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EDC34BA-A097-89E6-67B7-972CEDAD1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381" y="4254232"/>
              <a:ext cx="964734" cy="44327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CBD9926-366E-368E-0832-D8EEED435EF0}"/>
                </a:ext>
              </a:extLst>
            </p:cNvPr>
            <p:cNvSpPr/>
            <p:nvPr/>
          </p:nvSpPr>
          <p:spPr>
            <a:xfrm>
              <a:off x="2889854" y="3813779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4FD5B78-4C84-771B-55D3-E5FB77731709}"/>
                </a:ext>
              </a:extLst>
            </p:cNvPr>
            <p:cNvCxnSpPr/>
            <p:nvPr/>
          </p:nvCxnSpPr>
          <p:spPr>
            <a:xfrm flipH="1">
              <a:off x="506795" y="2856121"/>
              <a:ext cx="436521" cy="43542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C506366-A675-5577-E49E-A652CB8232D0}"/>
                </a:ext>
              </a:extLst>
            </p:cNvPr>
            <p:cNvCxnSpPr/>
            <p:nvPr/>
          </p:nvCxnSpPr>
          <p:spPr>
            <a:xfrm flipH="1">
              <a:off x="505917" y="4206052"/>
              <a:ext cx="436521" cy="43542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02E6874-D7EE-8D88-6468-C5DC9DD37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574" y="4053705"/>
              <a:ext cx="491341" cy="43744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BF0E94-554E-2FE7-E940-C42F9B6FFE0F}"/>
                </a:ext>
              </a:extLst>
            </p:cNvPr>
            <p:cNvSpPr txBox="1"/>
            <p:nvPr/>
          </p:nvSpPr>
          <p:spPr>
            <a:xfrm>
              <a:off x="481753" y="28616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</a:t>
              </a:r>
              <a:endPara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740881-F93A-127E-7961-6B7766DE362D}"/>
                </a:ext>
              </a:extLst>
            </p:cNvPr>
            <p:cNvSpPr txBox="1"/>
            <p:nvPr/>
          </p:nvSpPr>
          <p:spPr>
            <a:xfrm>
              <a:off x="516245" y="41556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</a:t>
              </a:r>
              <a:endPara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05CBF1C-00FA-73E2-0DFA-6321590B5D12}"/>
                </a:ext>
              </a:extLst>
            </p:cNvPr>
            <p:cNvSpPr txBox="1"/>
            <p:nvPr/>
          </p:nvSpPr>
          <p:spPr>
            <a:xfrm>
              <a:off x="3668785" y="4222727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2L</a:t>
              </a:r>
              <a:endPara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0D5BB31-FF07-5840-ACC5-EF6D244A892A}"/>
                    </a:ext>
                  </a:extLst>
                </p:cNvPr>
                <p:cNvSpPr txBox="1"/>
                <p:nvPr/>
              </p:nvSpPr>
              <p:spPr>
                <a:xfrm>
                  <a:off x="1103288" y="2446041"/>
                  <a:ext cx="2616986" cy="3711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pt-BR" altLang="ko-KR">
                              <a:solidFill>
                                <a:schemeClr val="tx1"/>
                              </a:solidFill>
                            </a:rPr>
                            <m:t>τ</m:t>
                          </m:r>
                        </m:sub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𝑥</m:t>
                          </m:r>
                        </m:sup>
                      </m:sSubSup>
                    </m:oMath>
                  </a14:m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ko-KR" altLang="en-US" dirty="0" err="1">
                      <a:solidFill>
                        <a:schemeClr val="tx1"/>
                      </a:solidFill>
                    </a:rPr>
                    <a:t>수평성분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 err="1"/>
                    <a:t>흐름채널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0D5BB31-FF07-5840-ACC5-EF6D244A8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288" y="2446041"/>
                  <a:ext cx="2616986" cy="371127"/>
                </a:xfrm>
                <a:prstGeom prst="rect">
                  <a:avLst/>
                </a:prstGeom>
                <a:blipFill>
                  <a:blip r:embed="rId2"/>
                  <a:stretch>
                    <a:fillRect t="-11475" r="-233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299497B-D5EF-E8FA-B454-7124A49179E1}"/>
                    </a:ext>
                  </a:extLst>
                </p:cNvPr>
                <p:cNvSpPr txBox="1"/>
                <p:nvPr/>
              </p:nvSpPr>
              <p:spPr>
                <a:xfrm>
                  <a:off x="1103288" y="5239351"/>
                  <a:ext cx="2616986" cy="4037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pt-BR" altLang="ko-KR">
                              <a:solidFill>
                                <a:schemeClr val="tx1"/>
                              </a:solidFill>
                            </a:rPr>
                            <m:t>τ</m:t>
                          </m:r>
                        </m:sub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𝑦</m:t>
                          </m:r>
                        </m:sup>
                      </m:sSubSup>
                    </m:oMath>
                  </a14:m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ko-KR" altLang="en-US" dirty="0" err="1">
                      <a:solidFill>
                        <a:schemeClr val="tx1"/>
                      </a:solidFill>
                    </a:rPr>
                    <a:t>수직성분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 err="1">
                      <a:solidFill>
                        <a:schemeClr val="tx1"/>
                      </a:solidFill>
                    </a:rPr>
                    <a:t>흐름채널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299497B-D5EF-E8FA-B454-7124A4917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288" y="5239351"/>
                  <a:ext cx="2616986" cy="403765"/>
                </a:xfrm>
                <a:prstGeom prst="rect">
                  <a:avLst/>
                </a:prstGeom>
                <a:blipFill>
                  <a:blip r:embed="rId3"/>
                  <a:stretch>
                    <a:fillRect t="-6061" r="-466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45C6091-D12A-147C-D3F6-D55AAA2AD57B}"/>
              </a:ext>
            </a:extLst>
          </p:cNvPr>
          <p:cNvSpPr txBox="1"/>
          <p:nvPr/>
        </p:nvSpPr>
        <p:spPr>
          <a:xfrm>
            <a:off x="322804" y="1896868"/>
            <a:ext cx="33761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광학흐름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스태킹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(Optical flow stacking)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92DBA36-D9C6-1023-D1FB-BBD1E00B46BB}"/>
                  </a:ext>
                </a:extLst>
              </p:cNvPr>
              <p:cNvSpPr txBox="1"/>
              <p:nvPr/>
            </p:nvSpPr>
            <p:spPr>
              <a:xfrm>
                <a:off x="322804" y="4132871"/>
                <a:ext cx="6218427" cy="369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ea typeface="나눔스퀘어" panose="020B0600000101010101" pitchFamily="50" charset="-127"/>
                  </a:rPr>
                  <a:t>일련의 프레임간의 행동을 나타내기 위해 </a:t>
                </a:r>
                <a:r>
                  <a:rPr lang="en-US" altLang="ko-KR" sz="1600" b="1" dirty="0">
                    <a:ea typeface="나눔스퀘어" panose="020B0600000101010101" pitchFamily="50" charset="-127"/>
                  </a:rPr>
                  <a:t>L</a:t>
                </a:r>
                <a:r>
                  <a:rPr lang="ko-KR" altLang="en-US" sz="1600" b="1" dirty="0">
                    <a:ea typeface="나눔스퀘어" panose="020B0600000101010101" pitchFamily="50" charset="-127"/>
                  </a:rPr>
                  <a:t>개의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600"/>
                          <m:t>τ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ko-KR" altLang="en-US" sz="1600" b="1" dirty="0">
                    <a:ea typeface="나눔스퀘어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600"/>
                          <m:t>τ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ko-KR" altLang="en-US" sz="1600" b="1" dirty="0">
                    <a:ea typeface="나눔스퀘어" panose="020B0600000101010101" pitchFamily="50" charset="-127"/>
                  </a:rPr>
                  <a:t>을 </a:t>
                </a:r>
                <a:r>
                  <a:rPr lang="ko-KR" altLang="en-US" sz="1600" b="1" dirty="0" err="1">
                    <a:ea typeface="나눔스퀘어" panose="020B0600000101010101" pitchFamily="50" charset="-127"/>
                  </a:rPr>
                  <a:t>스태킹</a:t>
                </a:r>
                <a:endParaRPr lang="ko-KR" altLang="en-US" sz="16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92DBA36-D9C6-1023-D1FB-BBD1E00B4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04" y="4132871"/>
                <a:ext cx="6218427" cy="369075"/>
              </a:xfrm>
              <a:prstGeom prst="rect">
                <a:avLst/>
              </a:prstGeom>
              <a:blipFill>
                <a:blip r:embed="rId4"/>
                <a:stretch>
                  <a:fillRect l="-588" t="-3279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/>
              <p:nvPr/>
            </p:nvSpPr>
            <p:spPr>
              <a:xfrm>
                <a:off x="323387" y="2282827"/>
                <a:ext cx="6642021" cy="139115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고밀도 광학 흐름은 연속된 프레임 </a:t>
                </a:r>
                <a:r>
                  <a:rPr lang="en-US" altLang="ko-KR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t</a:t>
                </a:r>
                <a:r>
                  <a:rPr lang="ko-KR" altLang="en-US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와 </a:t>
                </a:r>
                <a:r>
                  <a:rPr lang="en-US" altLang="ko-KR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t+1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의 쌍 사이의 변위 </a:t>
                </a:r>
                <a:r>
                  <a:rPr lang="ko-KR" altLang="en-US" sz="1200" dirty="0" err="1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벡터장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의 집합으로 볼 수 있음</a:t>
                </a:r>
                <a:endParaRPr lang="en-US" altLang="ko-KR" sz="1200" dirty="0">
                  <a:solidFill>
                    <a:schemeClr val="tx1"/>
                  </a:solidFill>
                  <a:ea typeface="나눔스퀘어" panose="020B0600000101010101" pitchFamily="50" charset="-127"/>
                </a:endParaRPr>
              </a:p>
              <a:p>
                <a:endParaRPr lang="en-US" altLang="ko-KR" sz="1200" b="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고밀도 광학 흐름을 이미지 채널로서 수직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수평 성분으로 나누어 번갈아 가며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2L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만큼 쌓음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b="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임의의 프레임 </a:t>
                </a:r>
                <a:r>
                  <a:rPr lang="pt-BR" altLang="ko-KR" sz="1200" dirty="0">
                    <a:solidFill>
                      <a:schemeClr val="tx1"/>
                    </a:solidFill>
                  </a:rPr>
                  <a:t>τ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대해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ConvNet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입력 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</a:rPr>
                          <m:t>τ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altLang="ko-KR" sz="1200" dirty="0">
                    <a:solidFill>
                      <a:schemeClr val="tx1"/>
                    </a:solidFill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</a:rPr>
                          <m:t>R</m:t>
                        </m:r>
                      </m:e>
                      <m:sup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×2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b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,2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−1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 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p>
                    </m:sSubSup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" panose="020B0600000101010101"/>
                  </a:rPr>
                  <a:t> </a:t>
                </a:r>
                <a:b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" panose="020B0600000101010101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,2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 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p>
                    </m:sSubSup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u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1;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w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v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1;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h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k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=[1;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]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7" y="2282827"/>
                <a:ext cx="6642021" cy="1391150"/>
              </a:xfrm>
              <a:prstGeom prst="rect">
                <a:avLst/>
              </a:prstGeom>
              <a:blipFill>
                <a:blip r:embed="rId5"/>
                <a:stretch>
                  <a:fillRect t="-437" b="-87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40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Temporal stream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5C6091-D12A-147C-D3F6-D55AAA2AD57B}"/>
              </a:ext>
            </a:extLst>
          </p:cNvPr>
          <p:cNvSpPr txBox="1"/>
          <p:nvPr/>
        </p:nvSpPr>
        <p:spPr>
          <a:xfrm>
            <a:off x="6351600" y="1925156"/>
            <a:ext cx="27072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궤적 </a:t>
            </a:r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스태킹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(Trajectory stacking)</a:t>
            </a:r>
            <a:endParaRPr lang="ko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49B810-CC8E-D906-A5A9-D079F99FB9A3}"/>
              </a:ext>
            </a:extLst>
          </p:cNvPr>
          <p:cNvSpPr txBox="1"/>
          <p:nvPr/>
        </p:nvSpPr>
        <p:spPr>
          <a:xfrm>
            <a:off x="269564" y="1925156"/>
            <a:ext cx="4991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양방향 광학 흐름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(Bi-directional optical flow)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/>
              <p:nvPr/>
            </p:nvSpPr>
            <p:spPr>
              <a:xfrm>
                <a:off x="323388" y="2282827"/>
                <a:ext cx="5840400" cy="1964384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프레임 </a:t>
                </a:r>
                <a:r>
                  <a:rPr lang="en-US" altLang="ko-KR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t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의 변위 필드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가 다음 프레임 </a:t>
                </a:r>
                <a:r>
                  <a:rPr lang="en-US" altLang="ko-KR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t+1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에서의 방향 위치를 정하는</a:t>
                </a:r>
                <a:endParaRPr lang="en-US" altLang="ko-KR" sz="1200" dirty="0">
                  <a:solidFill>
                    <a:schemeClr val="tx1"/>
                  </a:solidFill>
                  <a:ea typeface="나눔스퀘어" panose="020B0600000101010101" pitchFamily="50" charset="-127"/>
                </a:endParaRPr>
              </a:p>
              <a:p>
                <a:r>
                  <a:rPr lang="ko-KR" altLang="en-US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순방향의 </a:t>
                </a:r>
                <a:r>
                  <a:rPr lang="en-US" altLang="ko-KR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optical flow</a:t>
                </a:r>
                <a:r>
                  <a:rPr lang="ko-KR" altLang="en-US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만 다루었음</a:t>
                </a:r>
                <a:endParaRPr lang="en-US" altLang="ko-KR" sz="1200" dirty="0">
                  <a:solidFill>
                    <a:schemeClr val="tx1"/>
                  </a:solidFill>
                  <a:ea typeface="나눔스퀘어" panose="020B0600000101010101" pitchFamily="50" charset="-127"/>
                </a:endParaRPr>
              </a:p>
              <a:p>
                <a:endParaRPr lang="en-US" altLang="ko-KR" sz="1200" b="0" dirty="0">
                  <a:solidFill>
                    <a:schemeClr val="tx1"/>
                  </a:solidFill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양방향 광학 흐름은 반대 방향의 </a:t>
                </a:r>
                <a:r>
                  <a:rPr lang="ko-KR" altLang="en-US" sz="1200" dirty="0" err="1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변위장의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 추가적인 집합을 계산하여 얻을 수 있음</a:t>
                </a:r>
                <a:endParaRPr lang="en-US" altLang="ko-KR" sz="1200" b="0" dirty="0">
                  <a:solidFill>
                    <a:schemeClr val="tx1"/>
                  </a:solidFill>
                  <a:ea typeface="나눔스퀘어" panose="020B0600000101010101" pitchFamily="50" charset="-127"/>
                </a:endParaRPr>
              </a:p>
              <a:p>
                <a:endParaRPr lang="en-US" altLang="ko-KR" sz="1200" b="0" dirty="0">
                  <a:solidFill>
                    <a:schemeClr val="tx1"/>
                  </a:solidFill>
                  <a:ea typeface="나눔스퀘어" panose="020B0600000101010101" pitchFamily="50" charset="-127"/>
                </a:endParaRPr>
              </a:p>
              <a:p>
                <a:r>
                  <a:rPr lang="ko-KR" altLang="en-US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각</a:t>
                </a:r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각</m:t>
                    </m:r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의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입</m:t>
                    </m:r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력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크</m:t>
                    </m:r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기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 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</a:rPr>
                          <m:t>τ</m:t>
                        </m:r>
                      </m:sub>
                    </m:sSub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아래와 같이 구성함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</m:oMath>
                </a14:m>
                <a:r>
                  <a:rPr lang="pt-BR" altLang="ko-KR" sz="1200" dirty="0">
                    <a:solidFill>
                      <a:schemeClr val="tx1"/>
                    </a:solidFill>
                  </a:rPr>
                  <a:t>/2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개의 </a:t>
                </a:r>
                <a:r>
                  <a:rPr lang="pt-BR" altLang="ko-KR" sz="1200" dirty="0">
                    <a:solidFill>
                      <a:schemeClr val="tx1"/>
                    </a:solidFill>
                  </a:rPr>
                  <a:t>τ ~ τ+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</m:oMath>
                </a14:m>
                <a:r>
                  <a:rPr lang="en-US" altLang="ko-KR" sz="1200" b="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/2 </a:t>
                </a:r>
                <a:r>
                  <a:rPr lang="ko-KR" altLang="en-US" sz="1200" b="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사이의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순</a:t>
                </a:r>
                <a14:m>
                  <m:oMath xmlns:m="http://schemas.openxmlformats.org/officeDocument/2006/math">
                    <m:r>
                      <a:rPr lang="ko-KR" alt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방</m:t>
                    </m:r>
                    <m:r>
                      <a:rPr lang="ko-KR" alt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향</m:t>
                    </m:r>
                    <m:r>
                      <a:rPr lang="en-US" altLang="ko-KR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ko-KR" alt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흐</m:t>
                    </m:r>
                    <m:r>
                      <a:rPr lang="ko-KR" alt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름</m:t>
                    </m:r>
                    <m:r>
                      <a:rPr lang="ko-KR" alt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과</m:t>
                    </m:r>
                  </m:oMath>
                </a14:m>
                <a:endParaRPr lang="en-US" altLang="ko-KR" sz="1200" i="1" dirty="0">
                  <a:solidFill>
                    <a:schemeClr val="tx1"/>
                  </a:solidFill>
                  <a:latin typeface="Cambria Math" panose="02040503050406030204" pitchFamily="18" charset="0"/>
                  <a:ea typeface="나눔스퀘어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</m:oMath>
                </a14:m>
                <a:r>
                  <a:rPr lang="pt-BR" altLang="ko-KR" sz="1200" dirty="0">
                    <a:solidFill>
                      <a:schemeClr val="tx1"/>
                    </a:solidFill>
                  </a:rPr>
                  <a:t>/2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개의 </a:t>
                </a:r>
                <a:r>
                  <a:rPr lang="pt-BR" altLang="ko-KR" sz="1200" dirty="0">
                    <a:solidFill>
                      <a:schemeClr val="tx1"/>
                    </a:solidFill>
                  </a:rPr>
                  <a:t>τ-</a:t>
                </a:r>
                <a:r>
                  <a:rPr lang="en-US" altLang="ko-KR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</m:oMath>
                </a14:m>
                <a:r>
                  <a:rPr lang="pt-BR" altLang="ko-KR" sz="1200" dirty="0">
                    <a:solidFill>
                      <a:schemeClr val="tx1"/>
                    </a:solidFill>
                  </a:rPr>
                  <a:t>/2 ~ τ</a:t>
                </a:r>
                <a:r>
                  <a:rPr lang="en-US" altLang="ko-KR" sz="1200" b="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b="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사이의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역방향 흐름을 쌓음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b="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→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입력크기는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동일하게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2L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채널을 가짐</a:t>
                </a:r>
                <a:endParaRPr lang="en-US" altLang="ko-KR" sz="1200" b="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8" y="2282827"/>
                <a:ext cx="5840400" cy="1964384"/>
              </a:xfrm>
              <a:prstGeom prst="rect">
                <a:avLst/>
              </a:prstGeom>
              <a:blipFill>
                <a:blip r:embed="rId2"/>
                <a:stretch>
                  <a:fillRect t="-310" b="-31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8540EF56-69EA-DF2B-FC7E-D88066B10EFE}"/>
              </a:ext>
            </a:extLst>
          </p:cNvPr>
          <p:cNvSpPr txBox="1"/>
          <p:nvPr/>
        </p:nvSpPr>
        <p:spPr>
          <a:xfrm>
            <a:off x="276018" y="4590465"/>
            <a:ext cx="4984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흐름 뺄셈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(Mean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flow subtraction)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20BECF-7ECB-B0D3-15A3-79F1A4714B15}"/>
              </a:ext>
            </a:extLst>
          </p:cNvPr>
          <p:cNvSpPr txBox="1"/>
          <p:nvPr/>
        </p:nvSpPr>
        <p:spPr>
          <a:xfrm>
            <a:off x="344261" y="4930424"/>
            <a:ext cx="5790676" cy="1015663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입력으로 모델이 정류 비선형성을 더 잘 활용할 수 있는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zero-centering(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평균값을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분포시킴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하는 것이 일반적으로 이점이 있음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 간 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광학흐름이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카메라의 움직임과 같은 특정 변위에 의해 지배될 수 있음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변위 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벡터장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평균 벡터를 빼주어 이를 보정하는 방법 사용</a:t>
            </a:r>
            <a:endParaRPr lang="en-US" altLang="ko-KR" sz="12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/>
              <p:nvPr/>
            </p:nvSpPr>
            <p:spPr>
              <a:xfrm>
                <a:off x="6421938" y="4247211"/>
                <a:ext cx="5641108" cy="2248308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여러 프레임에 걸쳐 동일한 위치에서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샘플링된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광학 흐름을 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모션 궤적에 따라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b="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샘플링된</a:t>
                </a:r>
                <a:r>
                  <a:rPr lang="ko-KR" altLang="en-US" sz="1200" b="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흐름으로 대체함</a:t>
                </a:r>
                <a:endParaRPr lang="en-US" altLang="ko-KR" sz="1200" b="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경우 프레임 </a:t>
                </a:r>
                <a:r>
                  <a:rPr lang="pt-BR" altLang="ko-KR" sz="1200" dirty="0">
                    <a:solidFill>
                      <a:schemeClr val="tx1"/>
                    </a:solidFill>
                  </a:rPr>
                  <a:t>τ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대해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ConvNet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입력 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</a:rPr>
                          <m:t>τ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altLang="ko-KR" sz="1200" dirty="0">
                    <a:solidFill>
                      <a:schemeClr val="tx1"/>
                    </a:solidFill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</a:rPr>
                          <m:t>R</m:t>
                        </m:r>
                      </m:e>
                      <m:sup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×2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b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,2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−1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 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p>
                    </m:sSubSup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k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" panose="020B0600000101010101"/>
                  </a:rPr>
                  <a:t> </a:t>
                </a:r>
                <a:b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" panose="020B0600000101010101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,2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 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p>
                    </m:sSubSup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k</m:t>
                            </m:r>
                          </m:sub>
                          <m:sup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u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1;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w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v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1;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h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k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=[1;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]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 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k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는 궤적을 따른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k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번째 좌표로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, </a:t>
                </a:r>
                <a:r>
                  <a:rPr lang="pt-BR" altLang="ko-KR" sz="1200" dirty="0">
                    <a:solidFill>
                      <a:schemeClr val="tx1"/>
                    </a:solidFill>
                  </a:rPr>
                  <a:t>τ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(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u,v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)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에서 시작되어 아래와 같은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반복 관계에 의해 정의됨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k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 = (u, v),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k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−1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 dirty="0">
                            <a:solidFill>
                              <a:schemeClr val="tx1"/>
                            </a:solidFill>
                          </a:rPr>
                          <m:t>τ</m:t>
                        </m:r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−1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),  k &gt; 1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38" y="4247211"/>
                <a:ext cx="5641108" cy="2248308"/>
              </a:xfrm>
              <a:prstGeom prst="rect">
                <a:avLst/>
              </a:prstGeom>
              <a:blipFill>
                <a:blip r:embed="rId3"/>
                <a:stretch>
                  <a:fillRect t="-27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938" y="2282827"/>
            <a:ext cx="5394924" cy="14840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AD3B1D6-3DCF-1884-5520-F63BD9C99F8A}"/>
              </a:ext>
            </a:extLst>
          </p:cNvPr>
          <p:cNvSpPr txBox="1"/>
          <p:nvPr/>
        </p:nvSpPr>
        <p:spPr>
          <a:xfrm>
            <a:off x="6812211" y="3783858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flow stacking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D3B1D6-3DCF-1884-5520-F63BD9C99F8A}"/>
              </a:ext>
            </a:extLst>
          </p:cNvPr>
          <p:cNvSpPr txBox="1"/>
          <p:nvPr/>
        </p:nvSpPr>
        <p:spPr>
          <a:xfrm>
            <a:off x="9689162" y="3783858"/>
            <a:ext cx="1651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Trajectory stacking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85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0" y="1286139"/>
            <a:ext cx="92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Training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36397E-E2D5-F5F0-B0C5-D30C36571A1E}"/>
                  </a:ext>
                </a:extLst>
              </p:cNvPr>
              <p:cNvSpPr txBox="1"/>
              <p:nvPr/>
            </p:nvSpPr>
            <p:spPr>
              <a:xfrm>
                <a:off x="272930" y="2071246"/>
                <a:ext cx="10490144" cy="4216539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공통</a:t>
                </a:r>
                <a:endParaRPr lang="en-US" altLang="ko-KR" sz="1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가중치는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0.9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운동량의 확률적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미니배치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경사하강법을 사용하여 학습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각 반복에서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256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개의 샘플의 미니 배치는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256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개의 학습 비디오를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샘플링하여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구성되며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각 비디오에서 단일 프레임이 무작위로 선택됨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600" b="1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Spartial</a:t>
                </a:r>
                <a:endParaRPr lang="en-US" altLang="ko-KR" sz="1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224X224 sub-image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선택된 프레임에서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randomly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cropped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이후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randomly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horizontal flipping,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RGB Jittering</a:t>
                </a:r>
              </a:p>
              <a:p>
                <a:endParaRPr lang="en-US" altLang="ko-KR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비디오는 프레임의 가장 작은 면의 크기가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256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되도록 미리 재조정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b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하위 이미지는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256X256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Center Crop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아닌 전체 프레임에서 샘플링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(Ref[15]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와의 차이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6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Temporal</a:t>
                </a:r>
              </a:p>
              <a:p>
                <a:endPara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Optical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flow volume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𝐼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계산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224X224X2L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입력은 무작위로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cropped and flipped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학습률은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초기에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0.01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설정되고 학습에 따라 감소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36397E-E2D5-F5F0-B0C5-D30C3657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0" y="2071246"/>
                <a:ext cx="10490144" cy="4216539"/>
              </a:xfrm>
              <a:prstGeom prst="rect">
                <a:avLst/>
              </a:prstGeom>
              <a:blipFill>
                <a:blip r:embed="rId2"/>
                <a:stretch>
                  <a:fillRect l="-232" t="-144"/>
                </a:stretch>
              </a:blip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32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0" y="1286139"/>
            <a:ext cx="92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Table1. Individual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ConvNets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accuracy on UCF-101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14229F-5E06-34AD-6D7C-071A4CFC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1966295"/>
            <a:ext cx="6953250" cy="18002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30" y="4046566"/>
            <a:ext cx="5125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(a) Spatial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방식의 따른 차이 확인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UCF-101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처음부터 학습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ILSVRC-2012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사전 학습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UCF-101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미세조정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ILSVRC-2012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사전 학습된 망 고정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 분류 레이어 학습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Dropout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0.9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처럼 높은 경우도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발생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경우보다 약간 우세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pre-trained + last layer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세팅을 택함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(fine-tuning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더 어려움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3A78B-4550-EEEF-F640-D519EE3D3471}"/>
              </a:ext>
            </a:extLst>
          </p:cNvPr>
          <p:cNvSpPr txBox="1"/>
          <p:nvPr/>
        </p:nvSpPr>
        <p:spPr>
          <a:xfrm>
            <a:off x="5555097" y="4046566"/>
            <a:ext cx="66369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(b) Temporal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값의 따른 차이 확인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단일 프레임 광학 흐름을 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(L=1)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광학 흐름을 쌓아서 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(L=5)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광학 흐름을 쌓아서 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(L=10)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위치점의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궤적을 쌓아서 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(L=10)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 광학 흐름을 쌓아서 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(L=10)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또한 양방향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광학흐름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입력으로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변위장을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다중으로 쌓아서 주는 것이 더 효과적임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장기간의 동작에서 더 잘 구별됨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 subtraction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하는 것이 프레임간의 전역 모션 효과를 감소시켜 도움이 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Trajectory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flow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미세한 차이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양방향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광학흐름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또한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단방향과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미세한 차이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Tempolar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훨씬 능가 → 시간적 정보의 중요성을 확인함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6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1411</Words>
  <Application>Microsoft Office PowerPoint</Application>
  <PresentationFormat>와이드스크린</PresentationFormat>
  <Paragraphs>174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나눔스퀘어</vt:lpstr>
      <vt:lpstr>나눔스퀘어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염동빈</dc:creator>
  <cp:lastModifiedBy>염동빈</cp:lastModifiedBy>
  <cp:revision>73</cp:revision>
  <dcterms:created xsi:type="dcterms:W3CDTF">2022-05-18T16:54:14Z</dcterms:created>
  <dcterms:modified xsi:type="dcterms:W3CDTF">2022-05-25T08:26:34Z</dcterms:modified>
</cp:coreProperties>
</file>