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19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CC014-34E0-4490-A3E3-C2C24DA8B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2F0324-19C6-4B50-84C1-8C993C36E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94E9F-C0A5-44B3-98EA-36C1A175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BCF07-F261-4DB1-94A3-8E42E2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A3088-134E-4D86-8DA9-F1C39EF1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18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BACB6-6742-4A04-A3E8-EBAB8721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3D4EC-9BF5-449A-8BAD-5060ADE7C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41108-33C8-41F5-86B5-9CAAAB48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EEDC8-2CC5-4B39-A56D-56CCF7AD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F8787-BF9B-4B92-97ED-4669C347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3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6A3E40-98EA-4F90-8AC0-1860B6600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59F221-7EAC-4F24-A5E9-2DB44B06B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2A591-0E22-4571-9244-3FF00803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FBAA0-5F93-476D-BFFE-27D28E40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24781-1808-4FD6-903B-2CEB8653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9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9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FEEC8-DFD7-493B-9E64-F5EDD5AD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9859D-CA3D-458D-9BB1-0978EDEF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AA2B5-2E33-427E-B727-68771A42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49915-D016-4CD3-825A-65429D0B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371B1-C776-4A12-B940-4A1B3947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53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8D4B9-C4C2-4C20-BBCD-56ED2B01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3570F-3F06-4BF5-BB8D-C66464881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7B1E7-4A11-4B21-B616-79B02A6F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3F198-9DC8-450E-99E4-5BA345C7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72E85-B80F-4FBC-B8C3-24317430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8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1F19D-1817-4647-AE29-1EAF0AC3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25359-6EF4-434B-B6AC-69732F2D7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789AA-620F-4718-AC37-75920651B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BB5B9-48E5-4F8D-A839-709A9886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15354-70D7-4C42-B611-07478946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32D4B-1367-4385-9CC6-192BFE96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5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9F5D8-11E2-4FAC-964C-1652112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ECD9D-F868-4D94-A03C-281EC3401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F4AABA-AADF-4272-BE49-5BFAC3ECB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F4E106-2589-4684-921B-C022E155A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DDD267-E9EA-4935-AAF8-F664AAEFB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AFFC81-1C3E-4FB0-9F5B-018D08F4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FFA57E-8039-4F38-8F3F-26E867F2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90D7C3-11F3-46EF-9B30-2BD09DC0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6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0A080-19FC-4E98-B09D-338C3344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360D03-1609-4555-AAC7-3063D16D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D519AA-C53C-4DD4-9288-6750F2C9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92A02-D52F-4A27-AA2E-08D9637A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0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F760EA-BB6F-48C7-B5E6-2EF4D94C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5396DD-C893-4B02-9328-C6B7423D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085E23-6C2A-4D5C-8100-35523A80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39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AF355-14F1-45BB-B4CB-9CD293BD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1104B-0E35-4185-B6F1-CF209991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3F0750-4919-46A0-872B-829336585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E27BA-D49E-4A9C-895C-336DF10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DF4980-7C54-4911-9328-DB0CE2D3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B43C09-EBAC-482F-B3C3-869F8A1A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7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B8A7B-50C8-43A8-95D4-BDF1B1E8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4F910E-E95B-4C5F-AE38-817239C80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6DE0F-8967-4F65-AB41-12684DF1D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5E1DA3-C6A3-49A4-8219-6A84D46D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EC33-583B-4AF3-BF53-3AA42B9A71F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4D9E5-9027-461A-BB6C-500A147C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9055BE-EF9E-4C5C-983A-E08F062A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9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3E6F58-640B-490C-8D3A-8469121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ECB919-7A7B-4986-98D2-4FD4395AB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2DB59-F9AA-484E-A752-F3B19ADC7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EC33-583B-4AF3-BF53-3AA42B9A71F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2BB74-D1C1-4845-A254-2AAE439BB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D6C22-8DA9-433A-8850-524121999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B8F8-E8AF-489C-97E7-A50BE912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413701" y="71402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모델 아이디어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79B74-BBF0-437B-BB3F-5FD8FF4AFB0E}"/>
              </a:ext>
            </a:extLst>
          </p:cNvPr>
          <p:cNvSpPr txBox="1"/>
          <p:nvPr/>
        </p:nvSpPr>
        <p:spPr>
          <a:xfrm>
            <a:off x="413701" y="4430718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인간의 시작 피질이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2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가지의 경로를 가진다는 가설인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Two-Streams Hypothesis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에서 출발한 아이디어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위 가설과 같이 신경망을 두 개로 나누어 학습시키면 좋은 성능을 얻을 것이라는 접근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B1A028C-A3F9-4209-A05E-DA7909C1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1" y="1645979"/>
            <a:ext cx="3420169" cy="24989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AB1A0D-2713-4C29-9697-2A52944443B4}"/>
              </a:ext>
            </a:extLst>
          </p:cNvPr>
          <p:cNvSpPr txBox="1"/>
          <p:nvPr/>
        </p:nvSpPr>
        <p:spPr>
          <a:xfrm>
            <a:off x="4809192" y="1666356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ventral stream :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물체의 식별과 인식에 관여함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                     “What pathway”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라고도 함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	         -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객체 인식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dorsal stream :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관찰자에 관한 물체의 상대적 위치 감지에 관여함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	        “Where pathway”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라고도 함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                     -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동작 인식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  <a:endParaRPr lang="ko-KR" altLang="en-US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14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413701" y="71402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실험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E75AF-3DEC-4CB3-9EEB-C82FFE01CB52}"/>
              </a:ext>
            </a:extLst>
          </p:cNvPr>
          <p:cNvSpPr txBox="1"/>
          <p:nvPr/>
        </p:nvSpPr>
        <p:spPr>
          <a:xfrm>
            <a:off x="413701" y="3189547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결과 관측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HMDB-51 : UCF-101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보다 더 작은 크기의 데이터셋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-&gt;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효과적으로 학습 셋의 크기를 늘리기 위한 다양한 옵션을 평가함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추가 데이터 없이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HMDB-51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에서 학습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UCF-101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에 대해 사전 훈련 후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fine-tuning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수행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UCF-101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로부터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78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개의 클래스 추가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(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서로 교차점이 없도록 선택함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)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후 수행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HMDB-51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과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UCF-101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에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Multi-task learning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적용하여 수행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UCF-101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데이터를 활용하는 것이 성능 향상에 도움을 주는 것을 확인하였음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Multi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-task learning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은 학습 절차에서 사용 가능한 모든 학습 데이터 활용이 가능하기 때문에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최상의 성능을 보임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566AB8-C73E-4A97-91C3-57838659FA47}"/>
              </a:ext>
            </a:extLst>
          </p:cNvPr>
          <p:cNvSpPr txBox="1"/>
          <p:nvPr/>
        </p:nvSpPr>
        <p:spPr>
          <a:xfrm>
            <a:off x="413701" y="1398153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Table 2. HMDB-51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에 대한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Tempoal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성능 측정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484687-D82C-4BA2-B07C-925CB5D45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1" y="1757804"/>
            <a:ext cx="5731510" cy="119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4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413701" y="71402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실험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E75AF-3DEC-4CB3-9EEB-C82FFE01CB52}"/>
              </a:ext>
            </a:extLst>
          </p:cNvPr>
          <p:cNvSpPr txBox="1"/>
          <p:nvPr/>
        </p:nvSpPr>
        <p:spPr>
          <a:xfrm>
            <a:off x="413701" y="3924198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결과 관측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Temporal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과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Spatial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각각은 상호 보완적이며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융합 시 크게 개선됨을 확인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 (Temporal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에 비해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6%, Spatial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에 비해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14%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향상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)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softmax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점수의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SVM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기반 융합은 평균화를 통한 융합보다 우수한 성능을 보임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Temporal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의 경우 양방향이 단방향보다 좋은 성능을 보였으나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융합 시 단방향이 좋은 성능을 보임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Multi-task learning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이 적용된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Temporal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은 최고의 성능을 보임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566AB8-C73E-4A97-91C3-57838659FA47}"/>
              </a:ext>
            </a:extLst>
          </p:cNvPr>
          <p:cNvSpPr txBox="1"/>
          <p:nvPr/>
        </p:nvSpPr>
        <p:spPr>
          <a:xfrm>
            <a:off x="413701" y="1398153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Table 3. UCF-101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에 대한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Two-stream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성능 측정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674194-BD89-427E-8C49-AC34891C9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1" y="1856682"/>
            <a:ext cx="5731510" cy="13328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3E2170-854A-407C-BB82-A77BAA5F9DE8}"/>
              </a:ext>
            </a:extLst>
          </p:cNvPr>
          <p:cNvSpPr txBox="1"/>
          <p:nvPr/>
        </p:nvSpPr>
        <p:spPr>
          <a:xfrm>
            <a:off x="413701" y="3267451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네트워크를 결합하는 한 가지 방법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: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두 개의 네트워크의 전체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6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개 또는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7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개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Layer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위에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FC Layer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의 공동 스택을 훈련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-&gt;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본 논문에서는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과적합으로 인하여 불가능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=&gt;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softmax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점수를 평균화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(averaging)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또는 선형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SVM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을 사용하여 융합함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27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413701" y="71402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실험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E75AF-3DEC-4CB3-9EEB-C82FFE01CB52}"/>
              </a:ext>
            </a:extLst>
          </p:cNvPr>
          <p:cNvSpPr txBox="1"/>
          <p:nvPr/>
        </p:nvSpPr>
        <p:spPr>
          <a:xfrm>
            <a:off x="413701" y="4208722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결과 관측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Spatial, Temporal </a:t>
            </a:r>
            <a:r>
              <a:rPr lang="en-US" altLang="ko-KR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모두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[14]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와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[16]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의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Deep Architecture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를 큰 차이로 능가함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Two-stream model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은 성능을 더욱 향상 시키며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최신 수작업 모델인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[20, 21, 26]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과 비슷한 수준의 성능을 보임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566AB8-C73E-4A97-91C3-57838659FA47}"/>
              </a:ext>
            </a:extLst>
          </p:cNvPr>
          <p:cNvSpPr txBox="1"/>
          <p:nvPr/>
        </p:nvSpPr>
        <p:spPr>
          <a:xfrm>
            <a:off x="413701" y="1398153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최신 기술과의 비교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Table 4.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UCF-101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및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HMDB-51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의 평균 정확도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분할 이상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)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03686D-36F7-411D-9605-211E8463E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1" y="2120248"/>
            <a:ext cx="5731510" cy="18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9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413701" y="71402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모델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79B74-BBF0-437B-BB3F-5FD8FF4AFB0E}"/>
              </a:ext>
            </a:extLst>
          </p:cNvPr>
          <p:cNvSpPr txBox="1"/>
          <p:nvPr/>
        </p:nvSpPr>
        <p:spPr>
          <a:xfrm>
            <a:off x="413701" y="4171873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Spatial stream </a:t>
            </a:r>
            <a:r>
              <a:rPr lang="en-US" altLang="ko-KR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: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공간적 정보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(single frame)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를 입력으로 받는 부분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공간적 정보는 각 동영상의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RGB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프레임이다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Temporal stream </a:t>
            </a:r>
            <a:r>
              <a:rPr lang="en-US" altLang="ko-KR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: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시간적 정보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(multi-frame optical flow)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를 입력으로 받는 부분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                                    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시간적 정보는 프레임과 프레임 간의 이동 그 자체를 나타내는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optical flow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를 직접 </a:t>
            </a:r>
            <a:r>
              <a:rPr lang="ko-KR" altLang="en-US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넣어줌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각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stream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은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late fusion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으로 결합된 </a:t>
            </a:r>
            <a:r>
              <a:rPr lang="en-US" altLang="ko-KR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softmax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점수가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결합된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deep </a:t>
            </a:r>
            <a:r>
              <a:rPr lang="en-US" altLang="ko-KR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을 통해 구현됨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1FDFE2-BB4F-4CA1-AC8D-D11CC9A30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1" y="1360217"/>
            <a:ext cx="6218453" cy="2592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35FC17-622E-4526-AB20-50A90D80251B}"/>
              </a:ext>
            </a:extLst>
          </p:cNvPr>
          <p:cNvSpPr txBox="1"/>
          <p:nvPr/>
        </p:nvSpPr>
        <p:spPr>
          <a:xfrm>
            <a:off x="2987316" y="851524"/>
            <a:ext cx="6218453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앞서 기술한 바와 같이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2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개의 신경망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을 가지는 구조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16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413701" y="71402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모델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79B74-BBF0-437B-BB3F-5FD8FF4AFB0E}"/>
              </a:ext>
            </a:extLst>
          </p:cNvPr>
          <p:cNvSpPr txBox="1"/>
          <p:nvPr/>
        </p:nvSpPr>
        <p:spPr>
          <a:xfrm>
            <a:off x="99611" y="2674635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Spatial stream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개별 비디오 프레임에서 작동하여 정지 이미지에서 동작 인식을 효과적으로 수행함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정적 모양 자체는 일부 동작이 특정 객체와 강하게 연관되어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유용한 단서가 됨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Spatial </a:t>
            </a:r>
            <a:r>
              <a:rPr lang="en-US" altLang="ko-KR" sz="16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은 본질적으로 이미지 분류 아키텍처이므로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아래와 같은 장점이 존재함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	1.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대규모 이미지 인식 방법의 최근 발전을 기반으로 할 수 있음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	2. ImageNet </a:t>
            </a:r>
            <a:r>
              <a:rPr lang="ko-KR" altLang="en-US" sz="16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챌린지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데이터 셋과 같은 대규모 이미지 분류 데이터 셋에서 사전 훈련이 가능함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228248-9A78-4F3A-80D4-E0B8730E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1" y="1360215"/>
            <a:ext cx="5831562" cy="1185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E557C-DA8B-4909-9E12-526D34A4443E}"/>
              </a:ext>
            </a:extLst>
          </p:cNvPr>
          <p:cNvSpPr txBox="1"/>
          <p:nvPr/>
        </p:nvSpPr>
        <p:spPr>
          <a:xfrm>
            <a:off x="99611" y="5053407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Temporal stream </a:t>
            </a:r>
            <a:r>
              <a:rPr lang="en-US" altLang="ko-KR" b="1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endParaRPr lang="en-US" altLang="ko-KR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연속된 프레임 간의 변화를 입력으로 사용하고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본 모델의 정확도를 크게 향상 시킴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사실상 핵심이라고 볼 수 있음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Spatial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과 동일한 구조를 가지나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메모리 소모 감소를 위해 두번째 정규화 계층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(conv2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의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norm)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이 제거됨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4F7852-F6EA-491E-BB3C-165DF4CC2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75" y="1360214"/>
            <a:ext cx="5249817" cy="11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5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413701" y="71402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모델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49F45-3D3B-463C-B25E-EB3682E71ACD}"/>
              </a:ext>
            </a:extLst>
          </p:cNvPr>
          <p:cNvSpPr txBox="1"/>
          <p:nvPr/>
        </p:nvSpPr>
        <p:spPr>
          <a:xfrm>
            <a:off x="364490" y="5122434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광학 흐름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(Optical flow)?</a:t>
            </a:r>
          </a:p>
          <a:p>
            <a:pPr>
              <a:lnSpc>
                <a:spcPct val="11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프레임 간 행동의 변화를 표현함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이를 특징으로 사용 시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신경망이 움직임과 관련된 특징을 추정할 필요가 없어짐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 marL="285750" indent="-285750">
              <a:lnSpc>
                <a:spcPct val="110000"/>
              </a:lnSpc>
              <a:buFont typeface="Symbol" panose="05050102010706020507" pitchFamily="18" charset="2"/>
              <a:buChar char="Þ"/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더 쉽게 인식이 가능해짐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6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에 대한 입력은 다양한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flow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를 포함하며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이후 슬라이드에서 이에 대해 기술함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8CC74F-EF11-48B5-BB34-E80E388B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" y="2062517"/>
            <a:ext cx="5731510" cy="1107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470C6E-4905-4BF8-B735-3B36927A72D3}"/>
              </a:ext>
            </a:extLst>
          </p:cNvPr>
          <p:cNvSpPr txBox="1"/>
          <p:nvPr/>
        </p:nvSpPr>
        <p:spPr>
          <a:xfrm>
            <a:off x="364490" y="1412469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광학 흐름 </a:t>
            </a:r>
            <a:r>
              <a:rPr lang="en-US" altLang="ko-KR" b="1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(Optical</a:t>
            </a:r>
            <a:r>
              <a:rPr lang="ko-KR" altLang="en-US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flow </a:t>
            </a:r>
            <a:r>
              <a:rPr lang="en-US" altLang="ko-KR" b="1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몇 개의 연속된 프레임들 사이의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Optical flow displacement fields(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광학 흐름 변위 필드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) </a:t>
            </a: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를 입력으로 사용함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(a),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(b)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: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박스 부분의 손 움직임을 가지는 연속된 프레임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(c)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: (a)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와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(b)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의 박스 부분에서 실제로 구해진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Optical flow.</a:t>
            </a:r>
          </a:p>
          <a:p>
            <a:pPr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(d)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: displacement vector fields(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변위 벡터 필드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)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의 수평 성분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dx.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강도가 높은 것은 밝은 픽셀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강도가 낮은 것은 어두운 픽셀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(e)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: displacement vector fields(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변위 벡터 필드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)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의 수직 성분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dy.</a:t>
            </a:r>
          </a:p>
          <a:p>
            <a:pPr>
              <a:lnSpc>
                <a:spcPct val="110000"/>
              </a:lnSpc>
            </a:pP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(d)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와 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(e) </a:t>
            </a: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를 통해 손과 활의 움직임이 어떻게 시각화 되었는지 볼 수 있음</a:t>
            </a:r>
            <a:r>
              <a:rPr lang="en-US" altLang="ko-KR" sz="16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486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413701" y="71402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모델의 입력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949F45-3D3B-463C-B25E-EB3682E71ACD}"/>
                  </a:ext>
                </a:extLst>
              </p:cNvPr>
              <p:cNvSpPr txBox="1"/>
              <p:nvPr/>
            </p:nvSpPr>
            <p:spPr>
              <a:xfrm>
                <a:off x="3861577" y="899690"/>
                <a:ext cx="4936614" cy="32309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6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광학 흐름 </a:t>
                </a:r>
                <a:r>
                  <a:rPr lang="ko-KR" altLang="en-US" sz="1600" b="1" spc="-1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스태킹</a:t>
                </a:r>
                <a:r>
                  <a:rPr lang="en-US" altLang="ko-KR" sz="16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(Optical flow stacking)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고밀도 광학 흐름에 해당하는 변위 벡터들을 각각 수평 성분과 수직 성분으로 나누어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그것을 번갈아 가면서 쌓아 총 입력 채널의 크기를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2L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로 만든 것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d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𝑢</m:t>
                        </m:r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, </m:t>
                        </m:r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𝑣</m:t>
                        </m:r>
                      </m:e>
                    </m:d>
                    <m:r>
                      <a:rPr lang="en-US" altLang="ko-KR" sz="1400" b="0" i="1" spc="-10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SpoqaHanSans-Light" panose="020B0300000000000000" pitchFamily="50" charset="-127"/>
                      </a:rPr>
                      <m:t> </m:t>
                    </m:r>
                  </m:oMath>
                </a14:m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: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프레임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t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의 점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(u, v)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에서의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변위 벡터 필드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16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16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949F45-3D3B-463C-B25E-EB3682E71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577" y="899690"/>
                <a:ext cx="4936614" cy="323097"/>
              </a:xfrm>
              <a:prstGeom prst="rect">
                <a:avLst/>
              </a:prstGeom>
              <a:blipFill>
                <a:blip r:embed="rId2"/>
                <a:stretch>
                  <a:fillRect r="-26296" b="-211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8AA6201-AE54-4A51-8B9C-5784A2318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01" y="1408454"/>
            <a:ext cx="3161890" cy="17206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160149-6927-4161-9C90-CF1EF3727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822" y="5281400"/>
            <a:ext cx="5731510" cy="676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B35F0D-A017-4452-882E-71E6645934D9}"/>
                  </a:ext>
                </a:extLst>
              </p:cNvPr>
              <p:cNvSpPr txBox="1"/>
              <p:nvPr/>
            </p:nvSpPr>
            <p:spPr>
              <a:xfrm>
                <a:off x="413701" y="4024783"/>
                <a:ext cx="10441653" cy="13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프레임 시퀀스 간 행동 인식을 위해</a:t>
                </a:r>
                <a:r>
                  <a:rPr lang="en-US" altLang="ko-KR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, </a:t>
                </a:r>
                <a:r>
                  <a:rPr lang="ko-KR" altLang="en-US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총 </a:t>
                </a:r>
                <a:r>
                  <a:rPr lang="en-US" altLang="ko-KR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L </a:t>
                </a:r>
                <a:r>
                  <a:rPr lang="ko-KR" altLang="en-US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개의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Sup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ko-KR" altLang="en-US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와</a:t>
                </a:r>
                <a:r>
                  <a:rPr lang="en-US" altLang="ko-KR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pc="-10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SupPr>
                      <m:e>
                        <m:r>
                          <a:rPr lang="en-US" altLang="ko-KR" sz="1400" i="1" spc="-10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400" i="1" spc="-10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 spc="-10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ko-KR" altLang="en-US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의 흐름을 쌓아 총 </a:t>
                </a:r>
                <a:r>
                  <a:rPr lang="en-US" altLang="ko-KR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2L </a:t>
                </a:r>
                <a:r>
                  <a:rPr lang="ko-KR" altLang="en-US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의 채널로 구성</a:t>
                </a:r>
                <a:r>
                  <a:rPr lang="en-US" altLang="ko-KR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sz="1400" b="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lvl="4">
                  <a:lnSpc>
                    <a:spcPct val="11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Sup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altLang="ko-KR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: </a:t>
                </a:r>
                <a:r>
                  <a:rPr lang="ko-KR" altLang="en-US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수평성분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Sup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n-US" altLang="ko-KR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: </a:t>
                </a:r>
                <a:r>
                  <a:rPr lang="ko-KR" altLang="en-US" sz="1400" b="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수직 성분</a:t>
                </a:r>
                <a:endParaRPr lang="en-US" altLang="ko-KR" sz="1400" b="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 lvl="4">
                  <a:lnSpc>
                    <a:spcPct val="110000"/>
                  </a:lnSpc>
                </a:pPr>
                <a:endPara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SpoqaHanSans-Light" panose="020B030000000000000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SpoqaHanSans-Light" panose="020B0300000000000000"/>
                  </a:rPr>
                  <a:t>임의의 프레임 </a:t>
                </a:r>
                <a:r>
                  <a:rPr lang="pt-BR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SpoqaHanSans-Light" panose="020B0300000000000000"/>
                  </a:rPr>
                  <a:t>τ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SpoqaHanSans-Light" panose="020B0300000000000000"/>
                  </a:rPr>
                  <a:t>에 대해 </a:t>
                </a:r>
                <a:r>
                  <a:rPr lang="en-US" altLang="ko-KR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SpoqaHanSans-Light" panose="020B0300000000000000"/>
                  </a:rPr>
                  <a:t>ConvNet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" panose="020B0600000101010101" pitchFamily="50" charset="-127"/>
                    <a:ea typeface="SpoqaHanSans-Light" panose="020B0300000000000000"/>
                  </a:rPr>
                  <a:t>의 입력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I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4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a typeface="SpoqaHanSans-Light" panose="020B0300000000000000"/>
                          </a:rPr>
                          <m:t>τ</m:t>
                        </m:r>
                      </m:sub>
                    </m:sSub>
                  </m:oMath>
                </a14:m>
                <a:r>
                  <a:rPr lang="pt-BR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SpoqaHanSans-Light" panose="020B0300000000000000"/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altLang="ko-KR" sz="14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a typeface="SpoqaHanSans-Light" panose="020B030000000000000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altLang="ko-KR" sz="14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pt-BR" altLang="ko-KR" sz="14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 altLang="ko-KR" sz="14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altLang="ko-KR" sz="14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×2</m:t>
                        </m:r>
                        <m:r>
                          <m:rPr>
                            <m:sty m:val="p"/>
                          </m:rPr>
                          <a:rPr lang="pt-BR" altLang="ko-KR" sz="14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</m:oMath>
                </a14:m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,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입력크기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sz="140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τ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(u, v, c)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는 아래와 같이 구성된다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B35F0D-A017-4452-882E-71E66459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01" y="4024783"/>
                <a:ext cx="10441653" cy="1312732"/>
              </a:xfrm>
              <a:prstGeom prst="rect">
                <a:avLst/>
              </a:prstGeom>
              <a:blipFill>
                <a:blip r:embed="rId5"/>
                <a:stretch>
                  <a:fillRect l="-175"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3BF8AD4-98E4-4CC8-9446-40CD6ADFD98E}"/>
              </a:ext>
            </a:extLst>
          </p:cNvPr>
          <p:cNvSpPr txBox="1"/>
          <p:nvPr/>
        </p:nvSpPr>
        <p:spPr>
          <a:xfrm>
            <a:off x="3861577" y="2139561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변위</a:t>
            </a:r>
            <a:r>
              <a:rPr lang="en-US" altLang="ko-KR" sz="1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(displacement)?</a:t>
            </a:r>
          </a:p>
          <a:p>
            <a:pPr>
              <a:lnSpc>
                <a:spcPct val="110000"/>
              </a:lnSpc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여기서는 프레임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의 점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(u, v)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가 바로 이어지는 프레임인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t+1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에서 물체에 정확히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대응되는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동일 점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(u, v)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와의 변위 벡터라고 함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 (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이동하는 물체 추적을 위함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F6185E-2E48-4555-9997-0958D0FF6306}"/>
                  </a:ext>
                </a:extLst>
              </p:cNvPr>
              <p:cNvSpPr txBox="1"/>
              <p:nvPr/>
            </p:nvSpPr>
            <p:spPr>
              <a:xfrm>
                <a:off x="3861577" y="3037386"/>
                <a:ext cx="6094602" cy="783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4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고밀도 광학 흐름</a:t>
                </a:r>
                <a:r>
                  <a:rPr lang="en-US" altLang="ko-KR" sz="14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(Dense Optical flow)?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연속적인 프레임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t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와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t+1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사이의 변위 벡터 필드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(displacement vector fields)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의 집합이라고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볼 수 있음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F6185E-2E48-4555-9997-0958D0FF6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577" y="3037386"/>
                <a:ext cx="6094602" cy="7832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52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413701" y="71402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모델의 입력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949F45-3D3B-463C-B25E-EB3682E71ACD}"/>
                  </a:ext>
                </a:extLst>
              </p:cNvPr>
              <p:cNvSpPr txBox="1"/>
              <p:nvPr/>
            </p:nvSpPr>
            <p:spPr>
              <a:xfrm>
                <a:off x="413701" y="1530333"/>
                <a:ext cx="4936614" cy="32309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6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궤적 </a:t>
                </a:r>
                <a:r>
                  <a:rPr lang="ko-KR" altLang="en-US" sz="1600" b="1" spc="-1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스태킹</a:t>
                </a:r>
                <a:r>
                  <a:rPr lang="en-US" altLang="ko-KR" sz="16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(Trajectory stacking)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optical flow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의 변형으로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,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동일 위치에서 계산하는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optical flow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와 달리 이동 궤적을 고려해 위치점을 갱신함</a:t>
                </a:r>
                <a:r>
                  <a:rPr lang="en-US" altLang="ko-KR" sz="16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프레임 </a:t>
                </a:r>
                <a:r>
                  <a:rPr lang="el-GR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맑은 고딕" panose="020B0503020000020004" pitchFamily="50" charset="-127"/>
                  </a:rPr>
                  <a:t>τ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맑은 고딕" panose="020B0503020000020004" pitchFamily="50" charset="-127"/>
                  </a:rPr>
                  <a:t>에 해당하는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입력크기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sz="140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τ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(u, v, c)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는 아래와 같이 구성됨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SpoqaHanSans-Light" panose="020B030000000000000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SpoqaHanSans-Light" panose="020B030000000000000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SpoqaHanSans-Light" panose="020B030000000000000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SpoqaHanSans-Light" panose="020B030000000000000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는 궤적을 따라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k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번째 점으로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,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프레임 </a:t>
                </a:r>
                <a:r>
                  <a:rPr lang="el-GR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</a:rPr>
                  <a:t>τ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</a:rPr>
                  <a:t>의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</a:rPr>
                  <a:t>위치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</a:rPr>
                  <a:t> (u, v)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</a:rPr>
                  <a:t>에서 시작하여 아래와 같은 반복 관계에 의해 정의됨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poqaHanSans-Light" panose="020B0300000000000000" pitchFamily="50" charset="-127"/>
                  </a:rPr>
                  <a:t>.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949F45-3D3B-463C-B25E-EB3682E71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01" y="1530333"/>
                <a:ext cx="4936614" cy="323097"/>
              </a:xfrm>
              <a:prstGeom prst="rect">
                <a:avLst/>
              </a:prstGeom>
              <a:blipFill>
                <a:blip r:embed="rId2"/>
                <a:stretch>
                  <a:fillRect r="-60988" b="-58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91611A7F-348E-4589-8181-9E57BCAB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01" y="2642735"/>
            <a:ext cx="5731510" cy="663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075290-0383-49B5-9DCE-195728D13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301" y="3906477"/>
            <a:ext cx="3638550" cy="3448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1D4E22-10DB-4602-8A7A-1CEEE157B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90" y="4588828"/>
            <a:ext cx="5731510" cy="19259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19A744-20AD-4BAE-B3F4-D9B1A4455E26}"/>
                  </a:ext>
                </a:extLst>
              </p:cNvPr>
              <p:cNvSpPr txBox="1"/>
              <p:nvPr/>
            </p:nvSpPr>
            <p:spPr>
              <a:xfrm>
                <a:off x="6096000" y="4774433"/>
                <a:ext cx="4936614" cy="32309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(1)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과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(2)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비교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입력크기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sz="14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τ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(u, v, c)</a:t>
                </a:r>
                <a:r>
                  <a:rPr lang="en-US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표현이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다름</a:t>
                </a:r>
                <a:endParaRPr lang="ko-KR" altLang="ko-KR" sz="14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SpoqaHanSans-Light" panose="020B0300000000000000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광학적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흐름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400" kern="100" dirty="0" err="1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스태킹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: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위치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(u, v)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에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변위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벡터를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저장</a:t>
                </a:r>
                <a:endParaRPr lang="ko-KR" altLang="ko-KR" sz="14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SpoqaHanSans-Light" panose="020B0300000000000000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궤적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400" kern="100" dirty="0" err="1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스태킹</a:t>
                </a:r>
                <a:r>
                  <a:rPr lang="en-US" altLang="ko-KR" sz="1400" kern="10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SpoqaHanSans-Light" panose="020B0300000000000000"/>
                    <a:cs typeface="Times New Roman" panose="02020603050405020304" pitchFamily="18" charset="0"/>
                  </a:rPr>
                  <a:t> :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궤적을 따라 위치 </a:t>
                </a:r>
                <a:r>
                  <a:rPr lang="en-US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pk </a:t>
                </a:r>
                <a:r>
                  <a:rPr lang="ko-KR" altLang="ko-KR" sz="14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SpoqaHanSans-Light" panose="020B0300000000000000"/>
                    <a:cs typeface="Times New Roman" panose="02020603050405020304" pitchFamily="18" charset="0"/>
                  </a:rPr>
                  <a:t>에서 샘플링 된 벡터를 저장함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19A744-20AD-4BAE-B3F4-D9B1A4455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74433"/>
                <a:ext cx="4936614" cy="323097"/>
              </a:xfrm>
              <a:prstGeom prst="rect">
                <a:avLst/>
              </a:prstGeom>
              <a:blipFill>
                <a:blip r:embed="rId6"/>
                <a:stretch>
                  <a:fillRect l="-370" t="-5660" r="-8642" b="-2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4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413701" y="71402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모델의 입력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949F45-3D3B-463C-B25E-EB3682E71ACD}"/>
                  </a:ext>
                </a:extLst>
              </p:cNvPr>
              <p:cNvSpPr txBox="1"/>
              <p:nvPr/>
            </p:nvSpPr>
            <p:spPr>
              <a:xfrm>
                <a:off x="413701" y="1530333"/>
                <a:ext cx="4936614" cy="323097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6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양방향 광학 흐름</a:t>
                </a:r>
                <a:r>
                  <a:rPr lang="en-US" altLang="ko-KR" sz="16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(bi-directional optical flow)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16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앞서 살펴본 광학 흐름 </a:t>
                </a:r>
                <a:r>
                  <a:rPr lang="en-US" altLang="ko-KR" sz="16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: </a:t>
                </a:r>
                <a:r>
                  <a:rPr lang="ko-KR" altLang="en-US" sz="16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프레임 </a:t>
                </a:r>
                <a:r>
                  <a:rPr lang="en-US" altLang="ko-KR" sz="16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t </a:t>
                </a:r>
                <a:r>
                  <a:rPr lang="ko-KR" altLang="en-US" sz="16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의 변위 필드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pc="-100" smtClean="0">
                            <a:ln>
                              <a:solidFill>
                                <a:schemeClr val="accent1">
                                  <a:shade val="50000"/>
                                  <a:alpha val="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poqaHanSans-Light" panose="020B0300000000000000" pitchFamily="50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가 다음 프레임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t+1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에서 픽셀의 위치를 지정하는 전방 광학 흐름을 다루었음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양방향 광학 흐름은 반대 방향으로 변위 필드의 추가 집합을 계산함으로써 얻을 수 있음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 pitchFamily="50" charset="-127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입력크기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sz="14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poqaHanSans-Light" panose="020B0300000000000000"/>
                          </a:rPr>
                          <m:t>τ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(u, v, c)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는 아래와 같이 구성됨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SpoqaHanSans-Light" panose="020B0300000000000000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프레임 </a:t>
                </a:r>
                <a:r>
                  <a:rPr lang="el-GR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τ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와 </a:t>
                </a:r>
                <a:r>
                  <a:rPr lang="el-GR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τ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 + L/2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사이에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L/2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순방향 흐름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(forward flow)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를 쌓음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SpoqaHanSans-Light" panose="020B0300000000000000" pitchFamily="50" charset="-127"/>
                  <a:ea typeface="SpoqaHanSans-Light" panose="020B030000000000000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프레임 </a:t>
                </a:r>
                <a:r>
                  <a:rPr lang="el-GR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τ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와 </a:t>
                </a:r>
                <a:r>
                  <a:rPr lang="el-GR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τ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 – L/2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사이에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L/2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역방향 흐름을 쌓음</a:t>
                </a: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SpoqaHanSans-Light" panose="020B0300000000000000" pitchFamily="50" charset="-127"/>
                  <a:ea typeface="SpoqaHanSans-Light" panose="020B030000000000000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SpoqaHanSans-Light" panose="020B0300000000000000" pitchFamily="50" charset="-127"/>
                  <a:ea typeface="SpoqaHanSans-Light" panose="020B030000000000000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=&gt;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입력크기는 이전과 동일한 수의 채널 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2L </a:t>
                </a:r>
                <a:r>
                  <a:rPr lang="ko-KR" altLang="en-US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을 가짐</a:t>
                </a:r>
                <a:r>
                  <a:rPr lang="en-US" altLang="ko-KR" sz="1400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SpoqaHanSans-Light" panose="020B0300000000000000" pitchFamily="50" charset="-127"/>
                    <a:ea typeface="SpoqaHanSans-Light" panose="020B0300000000000000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sz="14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SpoqaHanSans-Light" panose="020B0300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949F45-3D3B-463C-B25E-EB3682E71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01" y="1530333"/>
                <a:ext cx="4936614" cy="323097"/>
              </a:xfrm>
              <a:prstGeom prst="rect">
                <a:avLst/>
              </a:prstGeom>
              <a:blipFill>
                <a:blip r:embed="rId2"/>
                <a:stretch>
                  <a:fillRect l="-370" r="-98765" b="-650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47EF615-C7FB-438D-A211-568324B978A2}"/>
              </a:ext>
            </a:extLst>
          </p:cNvPr>
          <p:cNvSpPr txBox="1"/>
          <p:nvPr/>
        </p:nvSpPr>
        <p:spPr>
          <a:xfrm>
            <a:off x="413701" y="4417544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평균 흐름 뺄셈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(mean flow subtraction)</a:t>
            </a:r>
            <a:endParaRPr lang="en-US" altLang="ko-KR" sz="14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모델이 수정 비선형성을 더 잘 활용 가능하도록 해주는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zero-centering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수행이 일반적으로 더 유리함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	zero-centering :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평균값을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0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으로 분포 시킨 데이터를 입력으로 넣어주는 것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본 논문의 입력은 어느정도는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centered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되어있다고 </a:t>
            </a:r>
            <a:r>
              <a:rPr lang="ko-KR" altLang="en-US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보여짐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한 쌍의 프레임이 주어지면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프레임 사이의 광학 흐름은 카메라의 움직임과 같은 특정 변위에 의해 지배될 수 있음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	-&gt;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각 변위 필드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d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에서 평균 벡터를 빼는 방식을 사용하였음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89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413701" y="71402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실험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E75AF-3DEC-4CB3-9EEB-C82FFE01CB52}"/>
              </a:ext>
            </a:extLst>
          </p:cNvPr>
          <p:cNvSpPr txBox="1"/>
          <p:nvPr/>
        </p:nvSpPr>
        <p:spPr>
          <a:xfrm>
            <a:off x="413701" y="3712129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Spatial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결과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UCF-101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 에 대해 사전학습 없이 수행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SpoqaHanSans-Light" panose="020B0300000000000000" pitchFamily="50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</a:rPr>
              <a:t>ILSVRC-2012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</a:rPr>
              <a:t>에 대한 사전학습 후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</a:rPr>
              <a:t>fine-tuning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</a:rPr>
              <a:t>수행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ILSVRC-2012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에 대한 사전 학습 후 마지막 계층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(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분류 계층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)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만 학습 진행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1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의 경우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, Dropout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 비율이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0.9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 과 같이 높은 값에서도 과적합이 발생함을 알 수 있음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2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의 경우와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3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의 경우를 비교해보면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, fine-tuning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을 통한 향상도 그리 크지 않음을 알 수 있음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=&gt;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3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의 경우를 채택하였음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566AB8-C73E-4A97-91C3-57838659FA47}"/>
              </a:ext>
            </a:extLst>
          </p:cNvPr>
          <p:cNvSpPr txBox="1"/>
          <p:nvPr/>
        </p:nvSpPr>
        <p:spPr>
          <a:xfrm>
            <a:off x="413701" y="1398153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Table 1 . UCF-101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에 대한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Spatial, Temporal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성능 측정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 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6BECC0-D91B-4C2E-8A19-F3A260A7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07" y="2100670"/>
            <a:ext cx="3020131" cy="123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9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413701" y="714024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실험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E75AF-3DEC-4CB3-9EEB-C82FFE01CB52}"/>
              </a:ext>
            </a:extLst>
          </p:cNvPr>
          <p:cNvSpPr txBox="1"/>
          <p:nvPr/>
        </p:nvSpPr>
        <p:spPr>
          <a:xfrm>
            <a:off x="413701" y="3425905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Temporal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결과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UCF-101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에 대해 사전훈련 없이 진행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-&gt; </a:t>
            </a:r>
            <a:r>
              <a:rPr lang="ko-KR" altLang="en-US" sz="1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과적합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방지를 위해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Dropout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비율을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0.9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로 채택하였음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multiple stacked optical flows, trajectory stacking, mean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subtraction,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bi-directional optical flow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사용의 효과에 주목함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결과 관측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1. Optical flow stacking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이 성능 향상에 도움이 되는지에 대한 측정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 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=&gt;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한 쌍의 프레임 사이의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optical flow (L=1)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에 비해 여러 개의 변위 필드를 쌓는 것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(L &gt; 1)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의 경우 약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7~8 %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의 성능 향상을 확인 함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2. stacking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하는 프레임의 개수가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10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개 이상일 경우의 성능향상 폭이 작아지는 것을 확인하고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이후로는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10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으로 고정하였음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3. Mean subtraction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적용 시 성능 향상에 도움을 준다는 것을 확인함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-&gt;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이후로는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default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로 적용하였음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4.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서로 다른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stacking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기술 간의 차이는 적은 것을 확인함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 optical flow stacking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에 비해 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trajectory stacking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의 성능이 낮으며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단방향 보다는 양방향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(bi-directional)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의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   </a:t>
            </a:r>
            <a:r>
              <a:rPr lang="ko-KR" altLang="en-US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경우가 성능이 조금 더 좋았음을 확인 가능</a:t>
            </a:r>
            <a:r>
              <a:rPr lang="en-US" altLang="ko-KR" sz="1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566AB8-C73E-4A97-91C3-57838659FA47}"/>
              </a:ext>
            </a:extLst>
          </p:cNvPr>
          <p:cNvSpPr txBox="1"/>
          <p:nvPr/>
        </p:nvSpPr>
        <p:spPr>
          <a:xfrm>
            <a:off x="413701" y="1398153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Table 1 . UCF-101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에 대한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Spatial, Temporal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ConvNet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성능 측정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 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SpoqaHanSans-Light" panose="020B03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0F4D28-9E81-4018-90CA-289FD68E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1" y="1879703"/>
            <a:ext cx="3648584" cy="1390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DD9FEA-598A-4424-A91D-8604D8413B3C}"/>
              </a:ext>
            </a:extLst>
          </p:cNvPr>
          <p:cNvSpPr txBox="1"/>
          <p:nvPr/>
        </p:nvSpPr>
        <p:spPr>
          <a:xfrm>
            <a:off x="8458657" y="2252028"/>
            <a:ext cx="3379851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다중 프레임 정보도 중요하지만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동작 움직임에 대한 정보를 포함하는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입력을 넣어주는 것이 중요함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.</a:t>
            </a:r>
            <a:endParaRPr lang="en-US" altLang="ko-KR" sz="1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SpoqaHanSans-Light" panose="020B03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5771CE-FD0F-4029-8594-1ACDE41D9CA6}"/>
              </a:ext>
            </a:extLst>
          </p:cNvPr>
          <p:cNvSpPr txBox="1"/>
          <p:nvPr/>
        </p:nvSpPr>
        <p:spPr>
          <a:xfrm>
            <a:off x="4322428" y="1990349"/>
            <a:ext cx="60946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ea typeface="SpoqaHanSans-Light" panose="020B0300000000000000"/>
              </a:rPr>
              <a:t>입력 설정</a:t>
            </a:r>
            <a:endParaRPr lang="en-US" altLang="ko-KR" sz="1400" dirty="0">
              <a:ea typeface="SpoqaHanSans-Light" panose="020B0300000000000000"/>
            </a:endParaRPr>
          </a:p>
          <a:p>
            <a:r>
              <a:rPr lang="ko-KR" altLang="en-US" sz="1400" dirty="0">
                <a:ea typeface="SpoqaHanSans-Light" panose="020B0300000000000000"/>
              </a:rPr>
              <a:t>1. 단일 프레임 광학 흐름 (</a:t>
            </a:r>
            <a:r>
              <a:rPr lang="ko-KR" altLang="en-US" sz="1400" dirty="0" err="1">
                <a:ea typeface="SpoqaHanSans-Light" panose="020B0300000000000000"/>
              </a:rPr>
              <a:t>L</a:t>
            </a:r>
            <a:r>
              <a:rPr lang="ko-KR" altLang="en-US" sz="1400" dirty="0">
                <a:ea typeface="SpoqaHanSans-Light" panose="020B0300000000000000"/>
              </a:rPr>
              <a:t>=1)</a:t>
            </a:r>
          </a:p>
          <a:p>
            <a:r>
              <a:rPr lang="ko-KR" altLang="en-US" sz="1400" dirty="0">
                <a:ea typeface="SpoqaHanSans-Light" panose="020B0300000000000000"/>
              </a:rPr>
              <a:t>2. </a:t>
            </a:r>
            <a:r>
              <a:rPr lang="ko-KR" altLang="en-US" sz="1400" dirty="0" err="1">
                <a:ea typeface="SpoqaHanSans-Light" panose="020B0300000000000000"/>
              </a:rPr>
              <a:t>L</a:t>
            </a:r>
            <a:r>
              <a:rPr lang="ko-KR" altLang="en-US" sz="1400" dirty="0">
                <a:ea typeface="SpoqaHanSans-Light" panose="020B0300000000000000"/>
              </a:rPr>
              <a:t>=5 인 광학 흐름 </a:t>
            </a:r>
            <a:r>
              <a:rPr lang="en-US" altLang="ko-KR" sz="1400" dirty="0">
                <a:ea typeface="SpoqaHanSans-Light" panose="020B0300000000000000"/>
              </a:rPr>
              <a:t>stacking</a:t>
            </a:r>
            <a:endParaRPr lang="ko-KR" altLang="en-US" sz="1400" dirty="0">
              <a:ea typeface="SpoqaHanSans-Light" panose="020B0300000000000000"/>
            </a:endParaRPr>
          </a:p>
          <a:p>
            <a:r>
              <a:rPr lang="ko-KR" altLang="en-US" sz="1400" dirty="0">
                <a:ea typeface="SpoqaHanSans-Light" panose="020B0300000000000000"/>
              </a:rPr>
              <a:t>3. </a:t>
            </a:r>
            <a:r>
              <a:rPr lang="ko-KR" altLang="en-US" sz="1400" dirty="0" err="1">
                <a:ea typeface="SpoqaHanSans-Light" panose="020B0300000000000000"/>
              </a:rPr>
              <a:t>L</a:t>
            </a:r>
            <a:r>
              <a:rPr lang="ko-KR" altLang="en-US" sz="1400" dirty="0">
                <a:ea typeface="SpoqaHanSans-Light" panose="020B0300000000000000"/>
              </a:rPr>
              <a:t>=10 인 광학 흐름 </a:t>
            </a:r>
            <a:r>
              <a:rPr lang="en-US" altLang="ko-KR" sz="1400" dirty="0">
                <a:ea typeface="SpoqaHanSans-Light" panose="020B0300000000000000"/>
              </a:rPr>
              <a:t>stacking</a:t>
            </a:r>
            <a:endParaRPr lang="ko-KR" altLang="en-US" sz="1400" dirty="0">
              <a:ea typeface="SpoqaHanSans-Light" panose="020B0300000000000000"/>
            </a:endParaRPr>
          </a:p>
          <a:p>
            <a:r>
              <a:rPr lang="ko-KR" altLang="en-US" sz="1400" dirty="0">
                <a:ea typeface="SpoqaHanSans-Light" panose="020B0300000000000000"/>
              </a:rPr>
              <a:t>4. </a:t>
            </a:r>
            <a:r>
              <a:rPr lang="ko-KR" altLang="en-US" sz="1400" dirty="0" err="1">
                <a:ea typeface="SpoqaHanSans-Light" panose="020B0300000000000000"/>
              </a:rPr>
              <a:t>L</a:t>
            </a:r>
            <a:r>
              <a:rPr lang="ko-KR" altLang="en-US" sz="1400" dirty="0">
                <a:ea typeface="SpoqaHanSans-Light" panose="020B0300000000000000"/>
              </a:rPr>
              <a:t>=10 인 궤적 </a:t>
            </a:r>
            <a:r>
              <a:rPr lang="en-US" altLang="ko-KR" sz="1400" dirty="0">
                <a:ea typeface="SpoqaHanSans-Light" panose="020B0300000000000000"/>
              </a:rPr>
              <a:t>stacking</a:t>
            </a:r>
            <a:endParaRPr lang="ko-KR" altLang="en-US" sz="1400" dirty="0">
              <a:ea typeface="SpoqaHanSans-Light" panose="020B0300000000000000"/>
            </a:endParaRPr>
          </a:p>
          <a:p>
            <a:r>
              <a:rPr lang="ko-KR" altLang="en-US" sz="1400" dirty="0">
                <a:ea typeface="SpoqaHanSans-Light" panose="020B0300000000000000"/>
              </a:rPr>
              <a:t>5. </a:t>
            </a:r>
            <a:r>
              <a:rPr lang="ko-KR" altLang="en-US" sz="1400" dirty="0" err="1">
                <a:ea typeface="SpoqaHanSans-Light" panose="020B0300000000000000"/>
              </a:rPr>
              <a:t>L</a:t>
            </a:r>
            <a:r>
              <a:rPr lang="ko-KR" altLang="en-US" sz="1400" dirty="0">
                <a:ea typeface="SpoqaHanSans-Light" panose="020B0300000000000000"/>
              </a:rPr>
              <a:t>=10 인 양방향 광학 흐름 </a:t>
            </a:r>
            <a:r>
              <a:rPr lang="en-US" altLang="ko-KR" sz="1400" dirty="0" err="1">
                <a:ea typeface="SpoqaHanSans-Light" panose="020B0300000000000000"/>
              </a:rPr>
              <a:t>stakcing</a:t>
            </a:r>
            <a:endParaRPr lang="ko-KR" altLang="en-US" sz="1400" dirty="0">
              <a:ea typeface="SpoqaHanSans-Light" panose="020B0300000000000000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85CF21A-7762-432E-85C8-77DF9B8D09EE}"/>
              </a:ext>
            </a:extLst>
          </p:cNvPr>
          <p:cNvSpPr/>
          <p:nvPr/>
        </p:nvSpPr>
        <p:spPr>
          <a:xfrm rot="11049320">
            <a:off x="9535487" y="3358919"/>
            <a:ext cx="318782" cy="1469135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5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1555</Words>
  <Application>Microsoft Office PowerPoint</Application>
  <PresentationFormat>와이드스크린</PresentationFormat>
  <Paragraphs>152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SpoqaHanSans-Bold</vt:lpstr>
      <vt:lpstr>SpoqaHanSans-Light</vt:lpstr>
      <vt:lpstr>나눔스퀘어</vt:lpstr>
      <vt:lpstr>맑은 고딕</vt:lpstr>
      <vt:lpstr>Arial</vt:lpstr>
      <vt:lpstr>Cambria Math</vt:lpstr>
      <vt:lpstr>Helvetica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영환</dc:creator>
  <cp:lastModifiedBy>최 영환</cp:lastModifiedBy>
  <cp:revision>28</cp:revision>
  <dcterms:created xsi:type="dcterms:W3CDTF">2022-05-20T08:35:04Z</dcterms:created>
  <dcterms:modified xsi:type="dcterms:W3CDTF">2022-05-22T08:33:42Z</dcterms:modified>
</cp:coreProperties>
</file>