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7" r:id="rId3"/>
    <p:sldId id="318" r:id="rId4"/>
    <p:sldId id="319" r:id="rId5"/>
    <p:sldId id="321" r:id="rId6"/>
    <p:sldId id="320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C76FF-C865-469F-9172-811422274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FF701B-A8E4-4FCB-A5E3-1A4B0A06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C0D87-52D9-4011-9FF6-E2412EC8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D110-1DA0-4A2A-B38C-46E61A95291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FFE5C-D246-4750-B040-70732918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DAA02-24B6-4642-B7F3-11B28602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C420-A6CA-4364-873C-5719F369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73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3EB2-2AA9-4FD5-A20F-9233DB19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2D63F5-5229-4AAF-9852-EFFE38D87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49EDA-76B6-4F80-8871-63AADB9A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D110-1DA0-4A2A-B38C-46E61A95291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7CAB6-171C-41BE-883E-BE26E520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6C16F-9A07-4394-A68D-7A919D18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C420-A6CA-4364-873C-5719F369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0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E759DE-081D-4116-858D-F2D07135C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B2FE-ECB5-4975-9088-D5FBC96EE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7B75D-CFCB-40CB-8B10-814F10B7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D110-1DA0-4A2A-B38C-46E61A95291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B9664-1E3A-46B2-AA34-732B2802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79557-CF20-42B1-88F9-2898A0D6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C420-A6CA-4364-873C-5719F369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A1C87-B101-4A11-853E-AC8C4338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53438-AFAE-4E03-BAEB-C33D66E3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F9735-B48F-466F-99D7-D907BD8E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D110-1DA0-4A2A-B38C-46E61A95291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FD974-8A94-4019-A2FA-085EB83F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232E7-C72F-4F66-8ECA-A6EB5CF2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C420-A6CA-4364-873C-5719F369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8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D1ED7-85A0-4C75-89CF-DA09A677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A8B57F-CAE1-4145-B503-BDFF00D1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C006F-2DFC-4602-9DE0-DD5FC28B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D110-1DA0-4A2A-B38C-46E61A95291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2E727-6653-407C-95D2-CAB0AEC9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F9AB9-7555-4C77-A5A0-60483C8E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C420-A6CA-4364-873C-5719F369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6E127-2EDE-41C0-AB98-C9E681E9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B0545-AE1C-4933-B439-D90040F10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121A0-3C43-4B3D-A443-BFB54A1DB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F27179-D4C9-44A1-806D-B6B4F2C0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D110-1DA0-4A2A-B38C-46E61A95291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B7A5A-0314-421B-882F-3FFC2166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05B54-0610-431B-A286-97800AF3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C420-A6CA-4364-873C-5719F369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3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97FE4-731E-44FF-A9F3-2239203F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6740D-B6BF-41AB-953B-7BF3F1980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6F4E09-D47C-479C-BDC4-7C7B87F8C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22FD11-80E0-4D20-94B2-EFD08A2EB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A8FA84-E6FC-4752-8A93-1A486B32B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D35380-6065-471A-BA5D-5AFA4497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D110-1DA0-4A2A-B38C-46E61A95291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911C43-9FD6-4324-9FF7-3D0F4621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568485-349A-42C5-9BBC-5973B9C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C420-A6CA-4364-873C-5719F369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71436-89C6-4640-A69A-799A6958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2C7E2C-2D3A-4615-8F9B-7B3C4B5B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D110-1DA0-4A2A-B38C-46E61A95291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3C6692-0FE0-49D6-8D85-F2F53984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2D262A-EE54-4EE0-9B52-90ACE641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C420-A6CA-4364-873C-5719F369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17E9E6-A546-4093-90E9-31630F98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D110-1DA0-4A2A-B38C-46E61A95291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68DFCD-3676-4B9E-B1C4-6A38DDD5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14D6FF-61ED-4388-BC0D-9081338D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C420-A6CA-4364-873C-5719F369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1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22972-1355-404C-95F0-B058AB8A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3A8B9-337F-45E5-9548-E5114252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022A9D-420B-4B4F-95B5-93BE4782A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36C4D-41C6-4EFB-9C12-C62DF6F1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D110-1DA0-4A2A-B38C-46E61A95291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12B12-429D-40A1-9929-E04A9B1B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6CA129-655D-459D-8F69-18BA2D77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C420-A6CA-4364-873C-5719F369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66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40CEC-E44E-42A6-B583-5FC731AA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1C30B2-83FB-426F-B7FA-DB7881221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CEF9C0-3C4A-44EC-8515-6EB09528D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F286A-B539-4383-B24A-52B6B038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D110-1DA0-4A2A-B38C-46E61A95291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6FBEF-F7BA-4F5E-B2C9-78C135BF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0CDC5-7255-4915-B4FD-657F0833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C420-A6CA-4364-873C-5719F369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6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B2E0F7-FEA8-48ED-A267-638825DA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4C0A0-5F92-4519-9F2E-7AF3ACB9F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C8840-529F-43BB-86DD-2ED1067DE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D110-1DA0-4A2A-B38C-46E61A952918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B6675-48DF-420B-ACB2-5FD48EB09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7B99D-426F-46EA-8CC2-AAF2C6F98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C420-A6CA-4364-873C-5719F369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7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88847" y="693603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Abstract &amp; </a:t>
            </a:r>
            <a:r>
              <a:rPr lang="en-US" altLang="ko-KR" sz="3000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Inroduction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79B74-BBF0-437B-BB3F-5FD8FF4AFB0E}"/>
              </a:ext>
            </a:extLst>
          </p:cNvPr>
          <p:cNvSpPr txBox="1"/>
          <p:nvPr/>
        </p:nvSpPr>
        <p:spPr>
          <a:xfrm>
            <a:off x="188847" y="1342635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본 논문의 주제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동작 인식의 정확성 향상을 위한 프레임 선택 문제를 다룸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특히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 “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좋은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”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프레임을 선택하는 것이 잘린 동영상 영역에서도 행동 인식 성능에 도움이 됨을 확인함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새로운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프레임 선택 방법 제안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한 번에 하나씩 고려하여 프레임을 선택하는 대신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공동으로 고려하는 방법을 제안함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잘린 동영상 클립의 핵심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표준 행동 분류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(core, standard action classification)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설정에서 프레임 선택을 수행하는 방법 제안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이 설정의 문제 중 하나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: “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좋은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”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프레임이 종종 동영상 내에서 서로 시간적으로 가까움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대부분의 기존 프레임 선택 방법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    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한번에 하나씩 프레임 선택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-&gt;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선택된 프레임은 행동의 일부만 나타내는 경향이 존재함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-&gt;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프레임의 다양성과 스토리 전달 능력이 무시됨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visual feature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와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language feature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를 함께 사용하면 성능이 향상되는 것을 보임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=&gt;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위와 같은 문제 처리를 위해 단일 프레임의 차별적 가치와 다른 프레임과의 관계를 같이 고려하는 모델을 제안함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84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Experimental Analysis &amp; Quantitative results Analysis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F457C-731B-498A-AD22-06E1EE179F08}"/>
              </a:ext>
            </a:extLst>
          </p:cNvPr>
          <p:cNvSpPr txBox="1"/>
          <p:nvPr/>
        </p:nvSpPr>
        <p:spPr>
          <a:xfrm>
            <a:off x="155291" y="3487905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MobileNet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visual feature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테스트 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Glove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categorical feature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과 결합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초기에는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global selector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사용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</a:b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language feature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의 추가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프레임의 내용과 관련된 단어를 사용하는 것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이 도움이 된다는 것을 확인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SFS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 의 성능이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GS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에 비해 좋은 것을 확인함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이는 프레임 간의 상관관계보다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single frame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에 대한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MLP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의 성능이 더 중요하다는 것을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</a:b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추측할 수 있음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SFS, GS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가 서로 다르지만 상호 보완적인 방식으로 동작한다는 것을 시사함과 동시에 조합 시 가장 좋은 성능을 보임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pairs of frame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GS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에 대한 입력으로 사용 시의 영향도 도움이 되었음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=&gt;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본 논문에서 제시한 방법들이 효과가 있음을 확인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F11386-4ABB-46E4-983C-C9DACB0D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0" y="1409418"/>
            <a:ext cx="2581635" cy="20195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CE6981-3B4A-4A1C-90F1-B2ABB9C0B646}"/>
              </a:ext>
            </a:extLst>
          </p:cNvPr>
          <p:cNvSpPr txBox="1"/>
          <p:nvPr/>
        </p:nvSpPr>
        <p:spPr>
          <a:xfrm>
            <a:off x="2857945" y="2766991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VF : Visual Features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GS : Global Selector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SFS : Single Frame Selector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AA0E4-E904-43AC-BC27-46F9DB7A46C3}"/>
              </a:ext>
            </a:extLst>
          </p:cNvPr>
          <p:cNvSpPr txBox="1"/>
          <p:nvPr/>
        </p:nvSpPr>
        <p:spPr>
          <a:xfrm>
            <a:off x="2857945" y="1465021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feature representation(visual and categorical)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Frame Selector(global multi frame selector and single frame discriminator)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pairs of frame</a:t>
            </a: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CF8A354-CD1B-4C2D-BA3B-9DD34234EEAF}"/>
              </a:ext>
            </a:extLst>
          </p:cNvPr>
          <p:cNvSpPr/>
          <p:nvPr/>
        </p:nvSpPr>
        <p:spPr>
          <a:xfrm>
            <a:off x="9292110" y="1508229"/>
            <a:ext cx="89387" cy="69933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4764D-70A4-487C-8710-B0AF3B031871}"/>
              </a:ext>
            </a:extLst>
          </p:cNvPr>
          <p:cNvSpPr txBox="1"/>
          <p:nvPr/>
        </p:nvSpPr>
        <p:spPr>
          <a:xfrm>
            <a:off x="9499892" y="1696349"/>
            <a:ext cx="1732968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사용의 영향을 관측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9506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Analysis</a:t>
            </a:r>
            <a:r>
              <a:rPr lang="ko-KR" altLang="en-US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of</a:t>
            </a:r>
            <a:r>
              <a:rPr lang="ko-KR" altLang="en-US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the</a:t>
            </a:r>
            <a:r>
              <a:rPr lang="ko-KR" altLang="en-US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Behavior of SMART Frame Selection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F457C-731B-498A-AD22-06E1EE179F08}"/>
              </a:ext>
            </a:extLst>
          </p:cNvPr>
          <p:cNvSpPr txBox="1"/>
          <p:nvPr/>
        </p:nvSpPr>
        <p:spPr>
          <a:xfrm>
            <a:off x="155291" y="1350513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Number of Selected Frames &amp; Frame Selection Across Similar Classes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1F14AC-D9B8-4279-9FBF-42AC5A21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1" y="1673610"/>
            <a:ext cx="5644515" cy="2055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6403CF-C6A8-4E39-90DB-31C4D45CF7DF}"/>
              </a:ext>
            </a:extLst>
          </p:cNvPr>
          <p:cNvSpPr txBox="1"/>
          <p:nvPr/>
        </p:nvSpPr>
        <p:spPr>
          <a:xfrm>
            <a:off x="155291" y="3567556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Number of Selected Frames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프레임 수가 증가함에 따라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, Uniform, Random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프레임 선택의 성능이 증가함을 알 수 있음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제안된 방법은 프레임 수에 상관 없이 훨씬 나은 성능을 보임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정확도가 정점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(60%)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에 도달했다가 서서히 내려가는 것을 확인함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이는 프레임 수에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sweet spot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이라는 것이 있고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그 이상을 넘어갈 경우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</a:b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분류하기 어려운 프레임이 포함되어 방해가 될 것이라는 직관을 확인시켜 주었음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Frame Selection Across Similar Classes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의미적으로 관련된 클래스의 프레임 점수를 표시하여 유사도를 확인함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“pushing”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과 관련된 클래스에 대해 강한 유사성을 보임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이는 행동의 일반적인 구조가 모델에 의해 포착되었음을 시사함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2D2A2A-F47C-48D0-B330-5CAD4F06CEE3}"/>
              </a:ext>
            </a:extLst>
          </p:cNvPr>
          <p:cNvSpPr txBox="1"/>
          <p:nvPr/>
        </p:nvSpPr>
        <p:spPr>
          <a:xfrm>
            <a:off x="5799806" y="1673610"/>
            <a:ext cx="4936614" cy="17553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28600" indent="-228600">
              <a:lnSpc>
                <a:spcPct val="110000"/>
              </a:lnSpc>
              <a:buFontTx/>
              <a:buAutoNum type="alphaLcParenBoth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프레임 수에 대한 서로 다른 샘플링 전략의 동작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. </a:t>
            </a:r>
            <a:br>
              <a:rPr lang="en-US" altLang="ko-KR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</a:b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주황색은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SMART,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파란색은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Uniform,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빨간색은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Random.</a:t>
            </a:r>
          </a:p>
          <a:p>
            <a:pPr marL="228600" indent="-228600">
              <a:lnSpc>
                <a:spcPct val="110000"/>
              </a:lnSpc>
              <a:buAutoNum type="alphaLcParenBoth"/>
            </a:pPr>
            <a:endParaRPr lang="en-US" altLang="ko-KR" sz="12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28600" indent="-228600">
              <a:lnSpc>
                <a:spcPct val="110000"/>
              </a:lnSpc>
              <a:buFontTx/>
              <a:buAutoNum type="alphaLcParenBoth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의미적으로 유사한 행동의 중요도 점수 비교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.</a:t>
            </a:r>
            <a:br>
              <a:rPr lang="en-US" altLang="ko-KR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</a:br>
            <a:endParaRPr lang="en-US" altLang="ko-KR" sz="12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94533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Analysis</a:t>
            </a:r>
            <a:r>
              <a:rPr lang="ko-KR" altLang="en-US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of</a:t>
            </a:r>
            <a:r>
              <a:rPr lang="ko-KR" altLang="en-US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the</a:t>
            </a:r>
            <a:r>
              <a:rPr lang="ko-KR" altLang="en-US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Behavior of SMART Frame Selection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F457C-731B-498A-AD22-06E1EE179F08}"/>
              </a:ext>
            </a:extLst>
          </p:cNvPr>
          <p:cNvSpPr txBox="1"/>
          <p:nvPr/>
        </p:nvSpPr>
        <p:spPr>
          <a:xfrm>
            <a:off x="155291" y="1350513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Selecting Frames with the Global Selector vs. the Single Frame Selector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03CF-C6A8-4E39-90DB-31C4D45CF7DF}"/>
              </a:ext>
            </a:extLst>
          </p:cNvPr>
          <p:cNvSpPr txBox="1"/>
          <p:nvPr/>
        </p:nvSpPr>
        <p:spPr>
          <a:xfrm>
            <a:off x="155291" y="4246630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GS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SFS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의 선택 패턴이 다른 경향을 띠는지에 대한 여부 측정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SFS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 의 점수는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GS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에 비해 더 불규칙한 반면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, GS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의 경우 더 시간적으로 일관성이 있어 보임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이는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GS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의 프레임 점수가 실제로 더 구조화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</a:b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(structured)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되었음을 시사함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각 선택기가 영상의 다른 부분에 다른 중요도의 가중치를 부여하고 있음을 확인 가능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4C52B5-23A6-4405-A97A-F717D906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1" y="1673610"/>
            <a:ext cx="5731510" cy="25730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715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Analysis</a:t>
            </a:r>
            <a:r>
              <a:rPr lang="ko-KR" altLang="en-US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of</a:t>
            </a:r>
            <a:r>
              <a:rPr lang="ko-KR" altLang="en-US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the</a:t>
            </a:r>
            <a:r>
              <a:rPr lang="ko-KR" altLang="en-US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Behavior of SMART Frame Selection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F457C-731B-498A-AD22-06E1EE179F08}"/>
              </a:ext>
            </a:extLst>
          </p:cNvPr>
          <p:cNvSpPr txBox="1"/>
          <p:nvPr/>
        </p:nvSpPr>
        <p:spPr>
          <a:xfrm>
            <a:off x="155291" y="1350513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Selected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Frames 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좌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: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그림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5,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우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: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 그림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03CF-C6A8-4E39-90DB-31C4D45CF7DF}"/>
              </a:ext>
            </a:extLst>
          </p:cNvPr>
          <p:cNvSpPr txBox="1"/>
          <p:nvPr/>
        </p:nvSpPr>
        <p:spPr>
          <a:xfrm>
            <a:off x="155291" y="4081412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그림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5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좌에서 우로 무언가를 밀고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.”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에 대해 선택된 프레임들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상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),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선택되지 않은 프레임들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하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그림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6 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늘어지도록 무언가를 당김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“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에 대해 선택되지 않은 프레임들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상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),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선택된 프레임들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하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5F80D8-1141-4B36-93C3-AC0ADA373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10" y="1673610"/>
            <a:ext cx="4900295" cy="208470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F3BCA9-3117-41BB-82E3-FC1B0742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354" y="1886920"/>
            <a:ext cx="6535901" cy="1636501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65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Quantitative results analysis Generality of SMART on Additional Datasets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03CF-C6A8-4E39-90DB-31C4D45CF7DF}"/>
              </a:ext>
            </a:extLst>
          </p:cNvPr>
          <p:cNvSpPr txBox="1"/>
          <p:nvPr/>
        </p:nvSpPr>
        <p:spPr>
          <a:xfrm>
            <a:off x="155291" y="4353788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UCF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–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101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SMART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는 프레임 수에 상관 없이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Random, Uniform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을 능가한다는 것을 확인함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프레임 수의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“sweet spot“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이 기존 데이터셋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(Something-something)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보다 약간 큰 반면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전체 프레임 사용에 비해 우수함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.(10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프레임 제외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이는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UCF-101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의 영상이 약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7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초인 반면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, Something-something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3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초에 가깝다는 사실과 일치함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.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</a:b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따라서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, 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좋은 프레임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＂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의 비율은 그대로 유지가 된다는 것이 타당함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>
              <a:lnSpc>
                <a:spcPct val="11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4ADED1-E04F-45CB-A109-24F993651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40" y="1350513"/>
            <a:ext cx="5150227" cy="28952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51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Quantitative results analysis Generality of SMART on Additional Datasets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03CF-C6A8-4E39-90DB-31C4D45CF7DF}"/>
              </a:ext>
            </a:extLst>
          </p:cNvPr>
          <p:cNvSpPr txBox="1"/>
          <p:nvPr/>
        </p:nvSpPr>
        <p:spPr>
          <a:xfrm>
            <a:off x="155291" y="3596767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Subsets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of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Kinetics.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Kinetics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의 하위 샘플링 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(sub sampled) 32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개의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Temporal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클래스와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32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개의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Static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클래스에 대한 결과 확인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패턴이 다른 모든 실험들과 비슷하다는 것을 확인함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. SMART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는 다른 샘플링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Baseline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을 능가하고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최적의 프레임 수에 대해서도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</a:b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전체 영상 사용보다 성능이 우수함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또한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, Kinetics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의 두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Subset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에서 약간 다르게 동작함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이는 전체 영상을 전체적으로 고려하는 방법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제안된 방법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예상 동작과 일치하며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</a:b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더 시간적으로 인지하는 선택이 가능하다는 것임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>
              <a:lnSpc>
                <a:spcPct val="11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004A0A-E2D0-4F31-8261-F33FF728F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0" y="1458581"/>
            <a:ext cx="4345213" cy="18718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688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Quantitative results analysis Generality of SMART on Additional Datasets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03CF-C6A8-4E39-90DB-31C4D45CF7DF}"/>
              </a:ext>
            </a:extLst>
          </p:cNvPr>
          <p:cNvSpPr txBox="1"/>
          <p:nvPr/>
        </p:nvSpPr>
        <p:spPr>
          <a:xfrm>
            <a:off x="4165868" y="1350512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Performance on untrimmed datasets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untrimmed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영상에 대한 이전 연구들과 비교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Adaframe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FastForward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FrameGlimpse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와 같은 최신 접근법보다 더 적은 프레임 사용 시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</a:b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더 높은 정확도를 얻을 수 있는 반면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모든 프레임에 접근하기 때문에 속도가 느림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>
              <a:lnSpc>
                <a:spcPct val="11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공정한 비교를 위해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Kinetics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에 의해 사전 훈련된 모델을 사용하여 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</a:b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MARL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접근법과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DSN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에 대한 접근법 비교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</a:b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SMART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의 성능이 가장 좋음을 확인 가능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498F80-6AE5-4AF8-8C63-2E7AD3F2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1" y="1350512"/>
            <a:ext cx="4010577" cy="3450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5F60FB-BF3D-4947-83EE-02ADB86FC17B}"/>
              </a:ext>
            </a:extLst>
          </p:cNvPr>
          <p:cNvSpPr txBox="1"/>
          <p:nvPr/>
        </p:nvSpPr>
        <p:spPr>
          <a:xfrm>
            <a:off x="155291" y="4897795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LiteEval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 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경량 행동 인식 모델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MARL 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다중 에이전트 강화학습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(Multi Agent RL)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DSN 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동적 샘플링 네트워크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(Dynamic Sampling Networks)</a:t>
            </a:r>
          </a:p>
        </p:txBody>
      </p:sp>
    </p:spTree>
    <p:extLst>
      <p:ext uri="{BB962C8B-B14F-4D97-AF65-F5344CB8AC3E}">
        <p14:creationId xmlns:p14="http://schemas.microsoft.com/office/powerpoint/2010/main" val="72881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Quantitative results analysis Generality of SMART on Additional Datasets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03CF-C6A8-4E39-90DB-31C4D45CF7DF}"/>
              </a:ext>
            </a:extLst>
          </p:cNvPr>
          <p:cNvSpPr txBox="1"/>
          <p:nvPr/>
        </p:nvSpPr>
        <p:spPr>
          <a:xfrm>
            <a:off x="155291" y="4848721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Extension of SMART as pre-processing step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Temporal Segment Networks(TSN)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에 대한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전처리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 단계로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SMART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접근 방식을 사용한 결과 관측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다양한 방법들과 비교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SMART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의 성능이 가장 좋음을 확인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320395-486C-4456-80B4-8F6DECA2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1" y="1350513"/>
            <a:ext cx="5003938" cy="343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9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Quantitative results analysis Generality of SMART on Additional Datasets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03CF-C6A8-4E39-90DB-31C4D45CF7DF}"/>
              </a:ext>
            </a:extLst>
          </p:cNvPr>
          <p:cNvSpPr txBox="1"/>
          <p:nvPr/>
        </p:nvSpPr>
        <p:spPr>
          <a:xfrm>
            <a:off x="155291" y="4848721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Improving performances of other models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모델을 사용하여 프레임을 선택하고 추론 할 경우 선택한 프레임을 전달하는 것이 다른 모델의 성능 향상에 도움을 주는 것을 확인함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2475FF-B755-42F7-80B1-7BBA956F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1" y="1367742"/>
            <a:ext cx="5230008" cy="30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Conclusion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403CF-C6A8-4E39-90DB-31C4D45CF7DF}"/>
              </a:ext>
            </a:extLst>
          </p:cNvPr>
          <p:cNvSpPr txBox="1"/>
          <p:nvPr/>
        </p:nvSpPr>
        <p:spPr>
          <a:xfrm>
            <a:off x="155291" y="1303473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SMART Frame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Selection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 이라고 하는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trimmed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동영상 영역에서 프레임 선택을 위한 방법 제안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>
              <a:lnSpc>
                <a:spcPct val="110000"/>
              </a:lnSpc>
            </a:pPr>
            <a:endParaRPr lang="en-US" altLang="ko-KR" sz="1600" b="1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영상의 모든 프레임을 개별적으로 고려하는 것이 아닌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한 번에 고려하여 전체적으로 의사 결정을 내림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3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가지의 다른 행동 분류 데이터셋에서 기준선의 정확도를 능가하는 동시에 계산 비용을 최대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4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배까지 절감함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정확도 면에서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untrimmed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영상에 대한 최근의 프레임 선택 접근 방식을 능가함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2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개의 벤치마크에서 최첨단 정확도를 얻기 위해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전처리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(pre-processing)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ea typeface="SpoqaHanSans-Light" panose="020B0300000000000000"/>
              </a:rPr>
              <a:t>단계로 확장이 가능함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a typeface="SpoqaHanSans-Light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0993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SMART Frame Selection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9F46E2-C560-45FA-9F41-BA7BB00C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08" y="2058806"/>
            <a:ext cx="4385673" cy="36935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A7DD67-ECEA-43EE-AFA0-9C35A424E9EA}"/>
                  </a:ext>
                </a:extLst>
              </p:cNvPr>
              <p:cNvSpPr txBox="1"/>
              <p:nvPr/>
            </p:nvSpPr>
            <p:spPr>
              <a:xfrm>
                <a:off x="5363085" y="2058806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본</a:t>
                </a:r>
                <a:r>
                  <a:rPr lang="en-US" altLang="ko-KR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모델은 두 개의 </a:t>
                </a:r>
                <a:r>
                  <a:rPr lang="en-US" altLang="ko-KR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stream </a:t>
                </a:r>
                <a:r>
                  <a:rPr lang="ko-KR" altLang="en-US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으로 구성됨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342900" indent="-342900">
                  <a:lnSpc>
                    <a:spcPct val="110000"/>
                  </a:lnSpc>
                  <a:buAutoNum type="arabicPeriod"/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프레임의 정보를 한번에 하나씩 고려하고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각 프레임에 대한 점수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400" smtClean="0"/>
                          <m:t>δ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를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출력함</a:t>
                </a:r>
                <a:b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</a:b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이는 프레임이 분류에 얼마나 유용한지를 나타냄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342900" indent="-342900">
                  <a:lnSpc>
                    <a:spcPct val="110000"/>
                  </a:lnSpc>
                  <a:buAutoNum type="arabicPeriod"/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한 번에 전체 동영상을 고려함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.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입력으로 한 쌍의 프레임을 받고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주의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(attention)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와</a:t>
                </a:r>
                <a:b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</a:b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관계형 네트워크를 사용하여 프레임 쌍이 얼마나 유용한지에 대한 점수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400" smtClean="0"/>
                          <m:t>γ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 </m:t>
                    </m:r>
                  </m:oMath>
                </a14:m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를 얻은 뒤</a:t>
                </a:r>
                <a:b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</a:b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두 점수를 곱하여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각 프레임이 얼마나 우수한지에 대한 최종 점수를 얻음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.</a:t>
                </a:r>
                <a:b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</a:b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n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프레임의 예산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(budget)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이 주어지면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차별 점수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(discriminative score)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가 가장 높은 상위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n</a:t>
                </a:r>
                <a:b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</a:b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프레임을 선택하고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최종 예측을 위해 고가의 고품질 분류기를 사용함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.</a:t>
                </a:r>
                <a:b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</a:b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A7DD67-ECEA-43EE-AFA0-9C35A424E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085" y="2058806"/>
                <a:ext cx="4936614" cy="323097"/>
              </a:xfrm>
              <a:prstGeom prst="rect">
                <a:avLst/>
              </a:prstGeom>
              <a:blipFill>
                <a:blip r:embed="rId3"/>
                <a:stretch>
                  <a:fillRect r="-36296" b="-569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9068E31-BD2F-4C87-96CA-196D623B9A68}"/>
              </a:ext>
            </a:extLst>
          </p:cNvPr>
          <p:cNvSpPr txBox="1"/>
          <p:nvPr/>
        </p:nvSpPr>
        <p:spPr>
          <a:xfrm>
            <a:off x="155291" y="1471337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본 접근 방식은 최적의 프레임 선택에 계산 비용을 적게 사용하도록 설계되었으며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이 선택된 프레임들은 계산 비용이 큰 모델을 사용하여 분류함</a:t>
            </a:r>
            <a:endParaRPr lang="en-US" altLang="ko-KR" sz="14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1E7AE170-3AB7-475D-AF3D-AEB23E4CD850}"/>
              </a:ext>
            </a:extLst>
          </p:cNvPr>
          <p:cNvSpPr/>
          <p:nvPr/>
        </p:nvSpPr>
        <p:spPr>
          <a:xfrm>
            <a:off x="222404" y="2455531"/>
            <a:ext cx="339659" cy="3296873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5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Feature Representation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068E31-BD2F-4C87-96CA-196D623B9A68}"/>
                  </a:ext>
                </a:extLst>
              </p:cNvPr>
              <p:cNvSpPr txBox="1"/>
              <p:nvPr/>
            </p:nvSpPr>
            <p:spPr>
              <a:xfrm>
                <a:off x="155291" y="3364862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본 단계의 계산 비용 최소화를 위해 </a:t>
                </a:r>
                <a:r>
                  <a:rPr lang="en-US" altLang="ko-KR" sz="1400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MobileNet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을 사용하여 각 프레임의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visual feature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추출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visual feature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외에도 프레임의 내용과 관련된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language feature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를 사용함</a:t>
                </a:r>
                <a:b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</a:b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ex) </a:t>
                </a:r>
                <a:r>
                  <a:rPr lang="ko-KR" altLang="en-US" sz="1400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카약과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같은 클래스에서 물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보트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노와 같은 관련 단어를 사용하는 것이 </a:t>
                </a:r>
                <a:r>
                  <a:rPr lang="ko-KR" altLang="en-US" sz="1400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카약이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시각적으로 뚜렷하지 않은 경우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도움이 됨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342900" indent="-342900">
                  <a:lnSpc>
                    <a:spcPct val="110000"/>
                  </a:lnSpc>
                  <a:buAutoNum type="arabicPeriod"/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프레임에서 </a:t>
                </a:r>
                <a:r>
                  <a:rPr lang="en-US" altLang="ko-KR" sz="1400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Imagenet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에서 사전 훈련된 </a:t>
                </a:r>
                <a:r>
                  <a:rPr lang="en-US" altLang="ko-KR" sz="1400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MobileNet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실행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-&gt;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확률이 가장 높은 상위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10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개의 </a:t>
                </a:r>
                <a:r>
                  <a:rPr lang="en-US" altLang="ko-KR" sz="1400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Imagenet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클래스를 얻음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342900" indent="-342900">
                  <a:lnSpc>
                    <a:spcPct val="110000"/>
                  </a:lnSpc>
                  <a:buAutoNum type="arabicPeriod"/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이러한 클래스들의 이름은 사전 훈련된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Glove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와 함께 포함되며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10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개의 클래스에 대한 평균을 구함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342900" indent="-342900">
                  <a:lnSpc>
                    <a:spcPct val="110000"/>
                  </a:lnSpc>
                  <a:buAutoNum type="arabicPeriod"/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단어 </a:t>
                </a:r>
                <a:r>
                  <a:rPr lang="ko-KR" altLang="en-US" sz="1400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임베딩을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visual feature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와 연결하여 각 프레임 </a:t>
                </a:r>
                <a:r>
                  <a:rPr lang="en-US" altLang="ko-KR" sz="1400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i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에 대한 특징 벡터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(feature vector)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0" i="0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X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 </m:t>
                    </m:r>
                    <m:r>
                      <a:rPr lang="ko-KR" altLang="en-US" sz="1400" i="1" spc="-1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를</m:t>
                    </m:r>
                  </m:oMath>
                </a14:m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생성함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068E31-BD2F-4C87-96CA-196D623B9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91" y="3364862"/>
                <a:ext cx="4936614" cy="323097"/>
              </a:xfrm>
              <a:prstGeom prst="rect">
                <a:avLst/>
              </a:prstGeom>
              <a:blipFill>
                <a:blip r:embed="rId2"/>
                <a:stretch>
                  <a:fillRect r="-91481" b="-4924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5FC43010-0A24-4D64-95E9-A244F2B44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7" y="1447923"/>
            <a:ext cx="2981741" cy="18195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981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Single frame Selector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193CC1-15E9-4ABC-A2C8-B688B74A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1" y="1295502"/>
            <a:ext cx="2076740" cy="21243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D2DE94-9A33-47DC-BE8F-3D7A09B45A6C}"/>
                  </a:ext>
                </a:extLst>
              </p:cNvPr>
              <p:cNvSpPr txBox="1"/>
              <p:nvPr/>
            </p:nvSpPr>
            <p:spPr>
              <a:xfrm>
                <a:off x="155291" y="3704621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간단한 다중 레이어 </a:t>
                </a:r>
                <a:r>
                  <a:rPr lang="ko-KR" altLang="en-US" sz="1400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퍼셉트론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</a:t>
                </a:r>
                <a:r>
                  <a:rPr lang="en-US" altLang="ko-KR" sz="1400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Multil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-Layer-Perceptron,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이하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MLP)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를 사용하여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ground truth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에 대한 분류의 신뢰도를 계산함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MLP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는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2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개의 레이어가 있음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학습 시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: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값비싼 모델을 사용하여 각 프레임의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ground truth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확률을 얻을 수 있음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테스트 시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400" dirty="0" smtClean="0"/>
                          <m:t>δ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l-GR" altLang="ko-KR" sz="1400" dirty="0"/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는 특정 프레임의 중요도 점수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(importance score)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로 학습된 모델에 의해 예측됨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D2DE94-9A33-47DC-BE8F-3D7A09B4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91" y="3704621"/>
                <a:ext cx="4936614" cy="323097"/>
              </a:xfrm>
              <a:prstGeom prst="rect">
                <a:avLst/>
              </a:prstGeom>
              <a:blipFill>
                <a:blip r:embed="rId3"/>
                <a:stretch>
                  <a:fillRect r="-85679" b="-426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8F7A1-E1BF-4888-9A16-DCE952317559}"/>
                  </a:ext>
                </a:extLst>
              </p:cNvPr>
              <p:cNvSpPr txBox="1"/>
              <p:nvPr/>
            </p:nvSpPr>
            <p:spPr>
              <a:xfrm>
                <a:off x="2623598" y="1556629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입력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: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특징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0" i="0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X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400" b="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oracle : Ground truth Class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에 대해 가장 높은 신뢰도를 가진 프레임을 선택함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8F7A1-E1BF-4888-9A16-DCE95231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598" y="1556629"/>
                <a:ext cx="4936614" cy="323097"/>
              </a:xfrm>
              <a:prstGeom prst="rect">
                <a:avLst/>
              </a:prstGeom>
              <a:blipFill>
                <a:blip r:embed="rId4"/>
                <a:stretch>
                  <a:fillRect r="-14074" b="-1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71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Pair of frames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D2DE94-9A33-47DC-BE8F-3D7A09B45A6C}"/>
                  </a:ext>
                </a:extLst>
              </p:cNvPr>
              <p:cNvSpPr txBox="1"/>
              <p:nvPr/>
            </p:nvSpPr>
            <p:spPr>
              <a:xfrm>
                <a:off x="155291" y="3704621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각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프레임에 대하여 랜덤하게 선택된 프레임인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𝑟</m:t>
                        </m:r>
                      </m:sub>
                      <m:sup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𝑟</m:t>
                    </m:r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 ∈{1,</m:t>
                    </m:r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 …, </m:t>
                    </m:r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𝑁</m:t>
                    </m:r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}</m:t>
                    </m:r>
                  </m:oMath>
                </a14:m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을 연결함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랜덤 프레임은 행동에서 발생하는 시간적인 변화를 포착하기 위해 항상 후속 프레임 집합에서 선택함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 쌍이 가까울 때 잘 인식되는 행동이 있고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멀리 있을 때 잘 인식되는 행동이 있음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랜덤 선택을 통해 모델은 유연해지고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다른 클래스의 시간적인 변화 포착이 가능해짐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attention model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에 대한 입력은 두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𝑍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 {</m:t>
                    </m:r>
                    <m:sSub>
                      <m:sSubPr>
                        <m:ctrlP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 :</m:t>
                    </m:r>
                    <m:sSubSup>
                      <m:sSubSupPr>
                        <m:ctrlP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𝑟</m:t>
                        </m:r>
                      </m:sup>
                    </m:sSubSup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}</m:t>
                    </m:r>
                  </m:oMath>
                </a14:m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의 연결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네트워크의 출력은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temporal relational-attention weight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SpoqaHanSans-Light" panose="020B0300000000000000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1400" smtClean="0"/>
                              <m:t>γ</m:t>
                            </m:r>
                          </m:e>
                          <m:sub>
                            <m:r>
                              <a:rPr lang="en-US" altLang="ko-KR" sz="1400" b="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SpoqaHanSans-Light" panose="020B0300000000000000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SpoqaHanSans-Light" panose="020B0300000000000000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1400" smtClean="0"/>
                              <m:t>γ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,</m:t>
                        </m:r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 …,</m:t>
                        </m:r>
                        <m:sSub>
                          <m:sSubPr>
                            <m:ctrlPr>
                              <a:rPr lang="en-US" altLang="ko-KR" sz="1400" i="1" spc="-100" smtClean="0">
                                <a:ln>
                                  <a:solidFill>
                                    <a:schemeClr val="accent1">
                                      <a:shade val="50000"/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SpoqaHanSans-Light" panose="020B0300000000000000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1400" smtClean="0"/>
                              <m:t>γ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,</m:t>
                        </m:r>
                      </m:e>
                    </m:d>
                  </m:oMath>
                </a14:m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D2DE94-9A33-47DC-BE8F-3D7A09B4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91" y="3704621"/>
                <a:ext cx="4936614" cy="323097"/>
              </a:xfrm>
              <a:prstGeom prst="rect">
                <a:avLst/>
              </a:prstGeom>
              <a:blipFill>
                <a:blip r:embed="rId2"/>
                <a:stretch>
                  <a:fillRect r="-56914" b="-732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8F7A1-E1BF-4888-9A16-DCE952317559}"/>
                  </a:ext>
                </a:extLst>
              </p:cNvPr>
              <p:cNvSpPr txBox="1"/>
              <p:nvPr/>
            </p:nvSpPr>
            <p:spPr>
              <a:xfrm>
                <a:off x="3627693" y="1389946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입력 시퀀스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𝑋</m:t>
                        </m:r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=(</m:t>
                        </m:r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, …,</m:t>
                    </m:r>
                    <m:sSub>
                      <m:sSubPr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𝑁</m:t>
                        </m:r>
                      </m:sub>
                    </m:sSub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)</m:t>
                    </m:r>
                  </m:oMath>
                </a14:m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이라고 할 때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pc="-100" dirty="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pc="-1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 </m:t>
                    </m:r>
                  </m:oMath>
                </a14:m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는 프레임에서 </a:t>
                </a:r>
                <a:r>
                  <a:rPr lang="en-US" altLang="ko-KR" sz="1400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i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에서 연결된 시각적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범주적 특징을 나타냄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N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은 전체 프레임 개수를 나타냄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8F7A1-E1BF-4888-9A16-DCE95231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693" y="1389946"/>
                <a:ext cx="4936614" cy="323097"/>
              </a:xfrm>
              <a:prstGeom prst="rect">
                <a:avLst/>
              </a:prstGeom>
              <a:blipFill>
                <a:blip r:embed="rId3"/>
                <a:stretch>
                  <a:fillRect b="-1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04C1625-2F0F-4CA9-8FD1-018AD5EA5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91" y="1348141"/>
            <a:ext cx="3141582" cy="18052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941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Global Selector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D2DE94-9A33-47DC-BE8F-3D7A09B45A6C}"/>
                  </a:ext>
                </a:extLst>
              </p:cNvPr>
              <p:cNvSpPr txBox="1"/>
              <p:nvPr/>
            </p:nvSpPr>
            <p:spPr>
              <a:xfrm>
                <a:off x="3505657" y="1350513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attention model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과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relational model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로 각각 구성되어 있음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attention model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에 대한 입력은 두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𝑍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 {</m:t>
                    </m:r>
                    <m:sSub>
                      <m:sSubPr>
                        <m:ctrlP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 :</m:t>
                    </m:r>
                    <m:sSubSup>
                      <m:sSubSupPr>
                        <m:ctrlP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𝑟</m:t>
                        </m:r>
                      </m:sup>
                    </m:sSubSup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}</m:t>
                    </m:r>
                  </m:oMath>
                </a14:m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의 연결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D2DE94-9A33-47DC-BE8F-3D7A09B4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657" y="1350513"/>
                <a:ext cx="4936614" cy="323097"/>
              </a:xfrm>
              <a:prstGeom prst="rect">
                <a:avLst/>
              </a:prstGeom>
              <a:blipFill>
                <a:blip r:embed="rId2"/>
                <a:stretch>
                  <a:fillRect b="-132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4B7F1E87-4570-41B2-96E2-93C177D87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1" y="1350513"/>
            <a:ext cx="2846364" cy="17271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FF457C-731B-498A-AD22-06E1EE179F08}"/>
              </a:ext>
            </a:extLst>
          </p:cNvPr>
          <p:cNvSpPr txBox="1"/>
          <p:nvPr/>
        </p:nvSpPr>
        <p:spPr>
          <a:xfrm>
            <a:off x="155291" y="3400771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선택을 위해 프레임 간 정보를 사용하도록 설계되었음</a:t>
            </a:r>
            <a:b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</a:b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이는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attention model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을 사용하여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Global Representation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을 가져오는 방식으로 수행됨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Global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Representation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이 주어지면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relational model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과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LSTM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네트워크를 통해 프레임 간의 시간 관계를 학습하여 프레임이 얼마나 유용한지에 대한</a:t>
            </a:r>
            <a:b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</a:b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정보를 제공함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Global Selector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는 위 과정을 통해 전체 동영상에 대한 프레임 간의 시간 관계를 학습하여 영상의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inexpensive global representation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을 생성함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9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Attention Module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FF457C-731B-498A-AD22-06E1EE179F08}"/>
                  </a:ext>
                </a:extLst>
              </p:cNvPr>
              <p:cNvSpPr txBox="1"/>
              <p:nvPr/>
            </p:nvSpPr>
            <p:spPr>
              <a:xfrm>
                <a:off x="155291" y="2317337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self-attention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/>
                          <m:t>α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는 먼저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FC Layer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와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sigmoid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함수를 사용하여 계산됨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여기서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U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는 네트워크 파라미터이며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이렇게 구해진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self-attention weights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를 사용하여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input feature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를 집계함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Z’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는 프레임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feature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의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global representation.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FF457C-731B-498A-AD22-06E1EE179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91" y="2317337"/>
                <a:ext cx="4936614" cy="323097"/>
              </a:xfrm>
              <a:prstGeom prst="rect">
                <a:avLst/>
              </a:prstGeom>
              <a:blipFill>
                <a:blip r:embed="rId2"/>
                <a:stretch>
                  <a:fillRect r="-67160" b="-4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A9614A6-F623-4CE4-A481-B294DD29B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1" y="1350513"/>
            <a:ext cx="4632018" cy="7851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387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Relational Module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FF457C-731B-498A-AD22-06E1EE179F08}"/>
                  </a:ext>
                </a:extLst>
              </p:cNvPr>
              <p:cNvSpPr txBox="1"/>
              <p:nvPr/>
            </p:nvSpPr>
            <p:spPr>
              <a:xfrm>
                <a:off x="155290" y="1994608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sample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연결과 또 다른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FC Layer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추가를 통해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relation-attention weight </a:t>
                </a:r>
                <a:r>
                  <a:rPr lang="el-GR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β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추정 가능</a:t>
                </a:r>
                <a:br>
                  <a:rPr lang="en-US" altLang="ko-KR" sz="1400" i="1" dirty="0">
                    <a:solidFill>
                      <a:schemeClr val="bg2">
                        <a:lumMod val="2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40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은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FC Layer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의 파라미터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, </a:t>
                </a:r>
                <a:r>
                  <a:rPr lang="el-GR" altLang="ko-KR" sz="1400" dirty="0">
                    <a:solidFill>
                      <a:schemeClr val="bg2">
                        <a:lumMod val="25000"/>
                      </a:schemeClr>
                    </a:solidFill>
                    <a:ea typeface="맑은 고딕" panose="020B0503020000020004" pitchFamily="50" charset="-127"/>
                  </a:rPr>
                  <a:t>σ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는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sigmoid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함수를 나타냄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.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이를 사용하여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frame attention weight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를 얻음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ea typeface="SpoqaHanSans-Light" panose="020B030000000000000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ea typeface="SpoqaHanSans-Light" panose="020B030000000000000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ea typeface="SpoqaHanSans-Light" panose="020B030000000000000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ea typeface="SpoqaHanSans-Light" panose="020B030000000000000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그러나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temporal attention weight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도 필요하므로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, LSTM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을 통해 프레임 당 순차적 변경을 포착함</a:t>
                </a:r>
                <a:b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</a:b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각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timestep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에서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LSTM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에 대한 입력은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relational self-attention weight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ω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를 사용한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dynamic weight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의 합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ea typeface="SpoqaHanSans-Light" panose="020B030000000000000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ea typeface="SpoqaHanSans-Light" panose="020B030000000000000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temporal attention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은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(3)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과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(4)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와 같이 계산되며 이는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LSTM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의 이전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temporal step output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과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timestep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의 입력에 따라 다름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.</a:t>
                </a:r>
                <a:b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</a:b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b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는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bias vector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ea typeface="SpoqaHanSans-Light" panose="020B030000000000000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ea typeface="SpoqaHanSans-Light" panose="020B030000000000000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ea typeface="SpoqaHanSans-Light" panose="020B030000000000000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ea typeface="SpoqaHanSans-Light" panose="020B030000000000000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related-temporal weight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계산을 위해 위 식과 같이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relational-frame attention weight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를 얻음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40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는 네트워크 파라미터</a:t>
                </a:r>
                <a:b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</a:b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위에서 얻은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400" smtClean="0"/>
                          <m:t>γ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를 사용하여 식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(6)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의 시간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‘t‘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에서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attended content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0" i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c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를 얻을 수 있음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FF457C-731B-498A-AD22-06E1EE179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90" y="1994608"/>
                <a:ext cx="4936614" cy="323097"/>
              </a:xfrm>
              <a:prstGeom prst="rect">
                <a:avLst/>
              </a:prstGeom>
              <a:blipFill>
                <a:blip r:embed="rId2"/>
                <a:stretch>
                  <a:fillRect l="-123" t="-3774" r="-110741" b="-110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B5EDDDDA-C017-441F-8FC8-9FB8C6FD2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0" y="1348415"/>
            <a:ext cx="4356201" cy="572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4A11E7-572A-440D-A5D7-97C4D4518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90" y="2668722"/>
            <a:ext cx="3727543" cy="3450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D325DD-2881-4093-A5D4-1B98C9160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450" y="2668722"/>
            <a:ext cx="2646868" cy="3450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167311-481C-47C0-A83C-AC0EFF13A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290" y="4456060"/>
            <a:ext cx="4259542" cy="6947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22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155291" y="704320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Relational Module</a:t>
            </a:r>
            <a:endParaRPr lang="ko-KR" altLang="en-US" sz="3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FF457C-731B-498A-AD22-06E1EE179F08}"/>
                  </a:ext>
                </a:extLst>
              </p:cNvPr>
              <p:cNvSpPr txBox="1"/>
              <p:nvPr/>
            </p:nvSpPr>
            <p:spPr>
              <a:xfrm>
                <a:off x="155291" y="2036553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i="1" dirty="0">
                    <a:solidFill>
                      <a:schemeClr val="bg2">
                        <a:lumMod val="2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는 </a:t>
                </a:r>
                <a:r>
                  <a:rPr lang="en-US" altLang="ko-KR" sz="1400" dirty="0" err="1">
                    <a:solidFill>
                      <a:schemeClr val="bg2">
                        <a:lumMod val="2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i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에서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LSTM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의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hidden state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를 나타냄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c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는 예측된 레이블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y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의 생성을 위해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MLP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에 입력됨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.</a:t>
                </a:r>
                <a:b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</a:b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이 모듈은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ground truth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레이블인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SpoqaHanSans-Light" panose="020B030000000000000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SpoqaHanSans-Light" panose="020B030000000000000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가 주어지면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(7)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𝑐𝑙𝑠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/>
                      </a:rPr>
                      <m:t>를</m:t>
                    </m:r>
                  </m:oMath>
                </a14:m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최소화 하는 것을 목표로 함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ea typeface="SpoqaHanSans-Light" panose="020B030000000000000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ea typeface="SpoqaHanSans-Light" panose="020B030000000000000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모든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attention weight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와 중간자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(intermediary)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ea typeface="SpoqaHanSans-Light" panose="020B0300000000000000"/>
                  </a:rPr>
                  <a:t>계산 단계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ea typeface="SpoqaHanSans-Light" panose="020B030000000000000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FF457C-731B-498A-AD22-06E1EE179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91" y="2036553"/>
                <a:ext cx="4936614" cy="323097"/>
              </a:xfrm>
              <a:prstGeom prst="rect">
                <a:avLst/>
              </a:prstGeom>
              <a:blipFill>
                <a:blip r:embed="rId2"/>
                <a:stretch>
                  <a:fillRect l="-123" t="-3774" r="-62840" b="-233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2E310484-D944-4502-88DB-2A280E8C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1" y="1350513"/>
            <a:ext cx="2748756" cy="6461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51E754-419B-4A65-A817-A2862D661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980" y="1354712"/>
            <a:ext cx="3899482" cy="6419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BAA763-8E0E-4F8A-A91A-3CDE7D6E6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91" y="3429000"/>
            <a:ext cx="6432277" cy="21554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55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1735</Words>
  <Application>Microsoft Office PowerPoint</Application>
  <PresentationFormat>와이드스크린</PresentationFormat>
  <Paragraphs>180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SpoqaHanSans-Bold</vt:lpstr>
      <vt:lpstr>SpoqaHanSans-Light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영환</dc:creator>
  <cp:lastModifiedBy>최 영환</cp:lastModifiedBy>
  <cp:revision>13</cp:revision>
  <dcterms:created xsi:type="dcterms:W3CDTF">2022-05-24T07:50:01Z</dcterms:created>
  <dcterms:modified xsi:type="dcterms:W3CDTF">2022-05-24T15:35:14Z</dcterms:modified>
</cp:coreProperties>
</file>