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1" r:id="rId8"/>
    <p:sldId id="262" r:id="rId9"/>
    <p:sldId id="263" r:id="rId10"/>
    <p:sldId id="277" r:id="rId11"/>
    <p:sldId id="266" r:id="rId12"/>
    <p:sldId id="267" r:id="rId13"/>
    <p:sldId id="280" r:id="rId14"/>
    <p:sldId id="271" r:id="rId15"/>
    <p:sldId id="268" r:id="rId16"/>
    <p:sldId id="269" r:id="rId17"/>
    <p:sldId id="272" r:id="rId18"/>
    <p:sldId id="273" r:id="rId19"/>
    <p:sldId id="275" r:id="rId20"/>
    <p:sldId id="270" r:id="rId21"/>
    <p:sldId id="279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시각 시스템 세포 비율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시각 시스템 세포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A3F-45F5-B543-ECC1F429A3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A3F-45F5-B543-ECC1F429A3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A3F-45F5-B543-ECC1F429A337}"/>
              </c:ext>
            </c:extLst>
          </c:dPt>
          <c:dLbls>
            <c:dLbl>
              <c:idx val="0"/>
              <c:layout>
                <c:manualLayout>
                  <c:x val="0"/>
                  <c:y val="9.803417050671680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256857953032225"/>
                      <c:h val="0.1243548419882303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A3F-45F5-B543-ECC1F429A337}"/>
                </c:ext>
              </c:extLst>
            </c:dLbl>
            <c:dLbl>
              <c:idx val="1"/>
              <c:layout>
                <c:manualLayout>
                  <c:x val="3.9084066441681959E-3"/>
                  <c:y val="-2.66004462403907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890854513101778"/>
                      <c:h val="0.132138366986379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EA3F-45F5-B543-ECC1F429A33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A3F-45F5-B543-ECC1F429A337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P-cells(80%)</c:v>
                </c:pt>
                <c:pt idx="1">
                  <c:v>M-cells(15~20%)</c:v>
                </c:pt>
                <c:pt idx="2">
                  <c:v>etc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18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6E-4168-BE44-2561F323271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SlowfAst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연산량</a:t>
            </a:r>
            <a:r>
              <a:rPr lang="ko-KR" altLang="en-US" baseline="0" dirty="0"/>
              <a:t> 비율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SlowFast 연산량 비율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AF3-4B64-AA4F-C08898E09B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AF3-4B64-AA4F-C08898E09B47}"/>
              </c:ext>
            </c:extLst>
          </c:dPt>
          <c:dLbls>
            <c:dLbl>
              <c:idx val="0"/>
              <c:layout>
                <c:manualLayout>
                  <c:x val="-2.7203476496176004E-2"/>
                  <c:y val="9.803511339551988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9770197433795185"/>
                      <c:h val="0.1335287483384291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AF3-4B64-AA4F-C08898E09B47}"/>
                </c:ext>
              </c:extLst>
            </c:dLbl>
            <c:dLbl>
              <c:idx val="1"/>
              <c:layout>
                <c:manualLayout>
                  <c:x val="3.9084066441681959E-3"/>
                  <c:y val="-2.66004462403907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890854513101778"/>
                      <c:h val="0.132138366986379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AF3-4B64-AA4F-C08898E09B47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Slow pathway(80%)</c:v>
                </c:pt>
                <c:pt idx="1">
                  <c:v>Fast pathway (20%)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AF3-4B64-AA4F-C08898E09B47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01E23E-0279-4EAB-B9D8-84B26C6417C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002E630-0E14-4B25-8688-3F4A1DFBF120}">
      <dgm:prSet phldrT="[텍스트]" custT="1"/>
      <dgm:spPr/>
      <dgm:t>
        <a:bodyPr/>
        <a:lstStyle/>
        <a:p>
          <a:pPr latinLnBrk="1"/>
          <a:r>
            <a:rPr lang="en-US" altLang="ko-KR" sz="2800" dirty="0" err="1"/>
            <a:t>SlowFast</a:t>
          </a:r>
          <a:endParaRPr lang="ko-KR" altLang="en-US" sz="2800" dirty="0"/>
        </a:p>
      </dgm:t>
    </dgm:pt>
    <dgm:pt modelId="{91C05F9A-BB35-400F-A0B8-C74CDE5EFFFF}" type="parTrans" cxnId="{0750789C-49FF-4D06-A6BF-11A45A1B4BE7}">
      <dgm:prSet/>
      <dgm:spPr/>
      <dgm:t>
        <a:bodyPr/>
        <a:lstStyle/>
        <a:p>
          <a:pPr latinLnBrk="1"/>
          <a:endParaRPr lang="ko-KR" altLang="en-US" sz="1400"/>
        </a:p>
      </dgm:t>
    </dgm:pt>
    <dgm:pt modelId="{19EFFF2A-4478-4BC9-A19A-D08511C9D323}" type="sibTrans" cxnId="{0750789C-49FF-4D06-A6BF-11A45A1B4BE7}">
      <dgm:prSet/>
      <dgm:spPr/>
      <dgm:t>
        <a:bodyPr/>
        <a:lstStyle/>
        <a:p>
          <a:pPr latinLnBrk="1"/>
          <a:endParaRPr lang="ko-KR" altLang="en-US" sz="1400"/>
        </a:p>
      </dgm:t>
    </dgm:pt>
    <dgm:pt modelId="{17380843-AC8F-4442-BCCD-8EC79FB0A1E0}">
      <dgm:prSet phldrT="[텍스트]" custT="1"/>
      <dgm:spPr/>
      <dgm:t>
        <a:bodyPr/>
        <a:lstStyle/>
        <a:p>
          <a:pPr latinLnBrk="1"/>
          <a:r>
            <a:rPr lang="en-US" altLang="ko-KR" sz="2000" dirty="0"/>
            <a:t>Slow pathway</a:t>
          </a:r>
          <a:endParaRPr lang="ko-KR" altLang="en-US" sz="2000" dirty="0"/>
        </a:p>
      </dgm:t>
    </dgm:pt>
    <dgm:pt modelId="{46CFE9CA-DC96-41FC-A869-934E515E4C3A}" type="parTrans" cxnId="{30B44320-8BD0-4331-95DE-796842B6A2D6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52C8CBA8-049E-43FB-ADC2-89309C140C96}" type="sibTrans" cxnId="{30B44320-8BD0-4331-95DE-796842B6A2D6}">
      <dgm:prSet/>
      <dgm:spPr/>
      <dgm:t>
        <a:bodyPr/>
        <a:lstStyle/>
        <a:p>
          <a:pPr latinLnBrk="1"/>
          <a:endParaRPr lang="ko-KR" altLang="en-US" sz="1400"/>
        </a:p>
      </dgm:t>
    </dgm:pt>
    <dgm:pt modelId="{9B47CC36-B628-4B27-A4D2-CBB5590AAD6F}">
      <dgm:prSet phldrT="[텍스트]" custT="1"/>
      <dgm:spPr/>
      <dgm:t>
        <a:bodyPr/>
        <a:lstStyle/>
        <a:p>
          <a:pPr latinLnBrk="1"/>
          <a:r>
            <a:rPr lang="en-US" altLang="ko-KR" sz="2000" dirty="0"/>
            <a:t>Fast pathway</a:t>
          </a:r>
          <a:endParaRPr lang="ko-KR" altLang="en-US" sz="2000" dirty="0"/>
        </a:p>
      </dgm:t>
    </dgm:pt>
    <dgm:pt modelId="{7BBF211D-E1CF-4D80-85D3-A5C8B3A50830}" type="parTrans" cxnId="{42F64F4A-C468-4C1F-A5A5-76C99EB9FBE1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E7D5EEA3-4640-4766-9C42-899F208729E8}" type="sibTrans" cxnId="{42F64F4A-C468-4C1F-A5A5-76C99EB9FBE1}">
      <dgm:prSet/>
      <dgm:spPr/>
      <dgm:t>
        <a:bodyPr/>
        <a:lstStyle/>
        <a:p>
          <a:pPr latinLnBrk="1"/>
          <a:endParaRPr lang="ko-KR" altLang="en-US" sz="1400"/>
        </a:p>
      </dgm:t>
    </dgm:pt>
    <dgm:pt modelId="{9FCF65A5-D20A-4EC4-8870-03E55C4F1066}" type="pres">
      <dgm:prSet presAssocID="{AC01E23E-0279-4EAB-B9D8-84B26C6417C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965494-49AE-498F-837D-B62216D69366}" type="pres">
      <dgm:prSet presAssocID="{F002E630-0E14-4B25-8688-3F4A1DFBF120}" presName="root1" presStyleCnt="0"/>
      <dgm:spPr/>
    </dgm:pt>
    <dgm:pt modelId="{9E53714C-65AD-42B9-9132-70FD34B0E1AC}" type="pres">
      <dgm:prSet presAssocID="{F002E630-0E14-4B25-8688-3F4A1DFBF120}" presName="LevelOneTextNode" presStyleLbl="node0" presStyleIdx="0" presStyleCnt="1" custScaleY="56085" custLinFactX="-100000" custLinFactNeighborX="-187402" custLinFactNeighborY="1209">
        <dgm:presLayoutVars>
          <dgm:chPref val="3"/>
        </dgm:presLayoutVars>
      </dgm:prSet>
      <dgm:spPr/>
    </dgm:pt>
    <dgm:pt modelId="{E296FF3F-4FED-40A6-8436-13F6ECB85064}" type="pres">
      <dgm:prSet presAssocID="{F002E630-0E14-4B25-8688-3F4A1DFBF120}" presName="level2hierChild" presStyleCnt="0"/>
      <dgm:spPr/>
    </dgm:pt>
    <dgm:pt modelId="{EA479B0F-B13B-4991-84B4-082BF15471CC}" type="pres">
      <dgm:prSet presAssocID="{46CFE9CA-DC96-41FC-A869-934E515E4C3A}" presName="conn2-1" presStyleLbl="parChTrans1D2" presStyleIdx="0" presStyleCnt="2"/>
      <dgm:spPr/>
    </dgm:pt>
    <dgm:pt modelId="{AB7FB2F5-83A8-4094-B01A-1F20AE18626C}" type="pres">
      <dgm:prSet presAssocID="{46CFE9CA-DC96-41FC-A869-934E515E4C3A}" presName="connTx" presStyleLbl="parChTrans1D2" presStyleIdx="0" presStyleCnt="2"/>
      <dgm:spPr/>
    </dgm:pt>
    <dgm:pt modelId="{46ABAE43-6B8A-4DE0-9A99-B1B646330128}" type="pres">
      <dgm:prSet presAssocID="{17380843-AC8F-4442-BCCD-8EC79FB0A1E0}" presName="root2" presStyleCnt="0"/>
      <dgm:spPr/>
    </dgm:pt>
    <dgm:pt modelId="{8CDF655A-FF61-4EAE-80AE-823AA1BC3759}" type="pres">
      <dgm:prSet presAssocID="{17380843-AC8F-4442-BCCD-8EC79FB0A1E0}" presName="LevelTwoTextNode" presStyleLbl="node2" presStyleIdx="0" presStyleCnt="2" custLinFactNeighborX="404" custLinFactNeighborY="-39393">
        <dgm:presLayoutVars>
          <dgm:chPref val="3"/>
        </dgm:presLayoutVars>
      </dgm:prSet>
      <dgm:spPr/>
    </dgm:pt>
    <dgm:pt modelId="{DC0B4CA1-572B-403E-85C3-EA8D11361A55}" type="pres">
      <dgm:prSet presAssocID="{17380843-AC8F-4442-BCCD-8EC79FB0A1E0}" presName="level3hierChild" presStyleCnt="0"/>
      <dgm:spPr/>
    </dgm:pt>
    <dgm:pt modelId="{C3B5F66E-593F-4157-9CE6-62DE195132DB}" type="pres">
      <dgm:prSet presAssocID="{7BBF211D-E1CF-4D80-85D3-A5C8B3A50830}" presName="conn2-1" presStyleLbl="parChTrans1D2" presStyleIdx="1" presStyleCnt="2"/>
      <dgm:spPr/>
    </dgm:pt>
    <dgm:pt modelId="{F8302D3A-F3EE-438D-BCA6-8011D3F332A1}" type="pres">
      <dgm:prSet presAssocID="{7BBF211D-E1CF-4D80-85D3-A5C8B3A50830}" presName="connTx" presStyleLbl="parChTrans1D2" presStyleIdx="1" presStyleCnt="2"/>
      <dgm:spPr/>
    </dgm:pt>
    <dgm:pt modelId="{62499096-0A4B-4362-BD5B-F27C63F3B007}" type="pres">
      <dgm:prSet presAssocID="{9B47CC36-B628-4B27-A4D2-CBB5590AAD6F}" presName="root2" presStyleCnt="0"/>
      <dgm:spPr/>
    </dgm:pt>
    <dgm:pt modelId="{7B39F006-4E83-4AFD-A2FA-3813890F42D3}" type="pres">
      <dgm:prSet presAssocID="{9B47CC36-B628-4B27-A4D2-CBB5590AAD6F}" presName="LevelTwoTextNode" presStyleLbl="node2" presStyleIdx="1" presStyleCnt="2" custLinFactNeighborX="1213" custLinFactNeighborY="58834">
        <dgm:presLayoutVars>
          <dgm:chPref val="3"/>
        </dgm:presLayoutVars>
      </dgm:prSet>
      <dgm:spPr/>
    </dgm:pt>
    <dgm:pt modelId="{6E991FD8-E8EC-432B-8361-2CB0D501C2B5}" type="pres">
      <dgm:prSet presAssocID="{9B47CC36-B628-4B27-A4D2-CBB5590AAD6F}" presName="level3hierChild" presStyleCnt="0"/>
      <dgm:spPr/>
    </dgm:pt>
  </dgm:ptLst>
  <dgm:cxnLst>
    <dgm:cxn modelId="{30B44320-8BD0-4331-95DE-796842B6A2D6}" srcId="{F002E630-0E14-4B25-8688-3F4A1DFBF120}" destId="{17380843-AC8F-4442-BCCD-8EC79FB0A1E0}" srcOrd="0" destOrd="0" parTransId="{46CFE9CA-DC96-41FC-A869-934E515E4C3A}" sibTransId="{52C8CBA8-049E-43FB-ADC2-89309C140C96}"/>
    <dgm:cxn modelId="{E93BA720-B25D-4933-8A33-2DCC64C56D13}" type="presOf" srcId="{9B47CC36-B628-4B27-A4D2-CBB5590AAD6F}" destId="{7B39F006-4E83-4AFD-A2FA-3813890F42D3}" srcOrd="0" destOrd="0" presId="urn:microsoft.com/office/officeart/2008/layout/HorizontalMultiLevelHierarchy"/>
    <dgm:cxn modelId="{92423527-58A9-4D57-AD89-F0F3313B0F39}" type="presOf" srcId="{AC01E23E-0279-4EAB-B9D8-84B26C6417CF}" destId="{9FCF65A5-D20A-4EC4-8870-03E55C4F1066}" srcOrd="0" destOrd="0" presId="urn:microsoft.com/office/officeart/2008/layout/HorizontalMultiLevelHierarchy"/>
    <dgm:cxn modelId="{42A8EB3E-A8DC-4B0E-9985-EAEC379E8A1A}" type="presOf" srcId="{7BBF211D-E1CF-4D80-85D3-A5C8B3A50830}" destId="{C3B5F66E-593F-4157-9CE6-62DE195132DB}" srcOrd="0" destOrd="0" presId="urn:microsoft.com/office/officeart/2008/layout/HorizontalMultiLevelHierarchy"/>
    <dgm:cxn modelId="{42F64F4A-C468-4C1F-A5A5-76C99EB9FBE1}" srcId="{F002E630-0E14-4B25-8688-3F4A1DFBF120}" destId="{9B47CC36-B628-4B27-A4D2-CBB5590AAD6F}" srcOrd="1" destOrd="0" parTransId="{7BBF211D-E1CF-4D80-85D3-A5C8B3A50830}" sibTransId="{E7D5EEA3-4640-4766-9C42-899F208729E8}"/>
    <dgm:cxn modelId="{AA61EC8B-E261-40B1-BBD5-19200118808F}" type="presOf" srcId="{7BBF211D-E1CF-4D80-85D3-A5C8B3A50830}" destId="{F8302D3A-F3EE-438D-BCA6-8011D3F332A1}" srcOrd="1" destOrd="0" presId="urn:microsoft.com/office/officeart/2008/layout/HorizontalMultiLevelHierarchy"/>
    <dgm:cxn modelId="{1D1CB790-8E2B-4538-B76D-287BE3237180}" type="presOf" srcId="{46CFE9CA-DC96-41FC-A869-934E515E4C3A}" destId="{AB7FB2F5-83A8-4094-B01A-1F20AE18626C}" srcOrd="1" destOrd="0" presId="urn:microsoft.com/office/officeart/2008/layout/HorizontalMultiLevelHierarchy"/>
    <dgm:cxn modelId="{0750789C-49FF-4D06-A6BF-11A45A1B4BE7}" srcId="{AC01E23E-0279-4EAB-B9D8-84B26C6417CF}" destId="{F002E630-0E14-4B25-8688-3F4A1DFBF120}" srcOrd="0" destOrd="0" parTransId="{91C05F9A-BB35-400F-A0B8-C74CDE5EFFFF}" sibTransId="{19EFFF2A-4478-4BC9-A19A-D08511C9D323}"/>
    <dgm:cxn modelId="{59C32ABF-F7F5-4B4A-83EA-2BF2F949F3BE}" type="presOf" srcId="{46CFE9CA-DC96-41FC-A869-934E515E4C3A}" destId="{EA479B0F-B13B-4991-84B4-082BF15471CC}" srcOrd="0" destOrd="0" presId="urn:microsoft.com/office/officeart/2008/layout/HorizontalMultiLevelHierarchy"/>
    <dgm:cxn modelId="{2849F3D6-AD26-4923-A623-67ACB25B6EB1}" type="presOf" srcId="{17380843-AC8F-4442-BCCD-8EC79FB0A1E0}" destId="{8CDF655A-FF61-4EAE-80AE-823AA1BC3759}" srcOrd="0" destOrd="0" presId="urn:microsoft.com/office/officeart/2008/layout/HorizontalMultiLevelHierarchy"/>
    <dgm:cxn modelId="{380F89F4-9DC0-4FE2-AE45-317BC6D6711F}" type="presOf" srcId="{F002E630-0E14-4B25-8688-3F4A1DFBF120}" destId="{9E53714C-65AD-42B9-9132-70FD34B0E1AC}" srcOrd="0" destOrd="0" presId="urn:microsoft.com/office/officeart/2008/layout/HorizontalMultiLevelHierarchy"/>
    <dgm:cxn modelId="{77D57A27-55B2-4855-8BFA-C68F4CC4888C}" type="presParOf" srcId="{9FCF65A5-D20A-4EC4-8870-03E55C4F1066}" destId="{B3965494-49AE-498F-837D-B62216D69366}" srcOrd="0" destOrd="0" presId="urn:microsoft.com/office/officeart/2008/layout/HorizontalMultiLevelHierarchy"/>
    <dgm:cxn modelId="{FD24EAAB-C5A5-46A3-85E9-F969993FFD52}" type="presParOf" srcId="{B3965494-49AE-498F-837D-B62216D69366}" destId="{9E53714C-65AD-42B9-9132-70FD34B0E1AC}" srcOrd="0" destOrd="0" presId="urn:microsoft.com/office/officeart/2008/layout/HorizontalMultiLevelHierarchy"/>
    <dgm:cxn modelId="{C5029810-D18A-4AA1-982A-8320270CB3ED}" type="presParOf" srcId="{B3965494-49AE-498F-837D-B62216D69366}" destId="{E296FF3F-4FED-40A6-8436-13F6ECB85064}" srcOrd="1" destOrd="0" presId="urn:microsoft.com/office/officeart/2008/layout/HorizontalMultiLevelHierarchy"/>
    <dgm:cxn modelId="{C8257749-D510-496F-9346-B5F3D736491F}" type="presParOf" srcId="{E296FF3F-4FED-40A6-8436-13F6ECB85064}" destId="{EA479B0F-B13B-4991-84B4-082BF15471CC}" srcOrd="0" destOrd="0" presId="urn:microsoft.com/office/officeart/2008/layout/HorizontalMultiLevelHierarchy"/>
    <dgm:cxn modelId="{810FE029-C06C-4BE3-97C5-B0A978270865}" type="presParOf" srcId="{EA479B0F-B13B-4991-84B4-082BF15471CC}" destId="{AB7FB2F5-83A8-4094-B01A-1F20AE18626C}" srcOrd="0" destOrd="0" presId="urn:microsoft.com/office/officeart/2008/layout/HorizontalMultiLevelHierarchy"/>
    <dgm:cxn modelId="{E7633AA0-16F0-4010-88AF-8F661A8877B7}" type="presParOf" srcId="{E296FF3F-4FED-40A6-8436-13F6ECB85064}" destId="{46ABAE43-6B8A-4DE0-9A99-B1B646330128}" srcOrd="1" destOrd="0" presId="urn:microsoft.com/office/officeart/2008/layout/HorizontalMultiLevelHierarchy"/>
    <dgm:cxn modelId="{B2B125E6-697A-4280-BC45-FBC8930991EC}" type="presParOf" srcId="{46ABAE43-6B8A-4DE0-9A99-B1B646330128}" destId="{8CDF655A-FF61-4EAE-80AE-823AA1BC3759}" srcOrd="0" destOrd="0" presId="urn:microsoft.com/office/officeart/2008/layout/HorizontalMultiLevelHierarchy"/>
    <dgm:cxn modelId="{22110344-595B-4A91-B79A-798567594EE6}" type="presParOf" srcId="{46ABAE43-6B8A-4DE0-9A99-B1B646330128}" destId="{DC0B4CA1-572B-403E-85C3-EA8D11361A55}" srcOrd="1" destOrd="0" presId="urn:microsoft.com/office/officeart/2008/layout/HorizontalMultiLevelHierarchy"/>
    <dgm:cxn modelId="{0873F1E3-B1BF-42D3-B7E9-F6D2E59322E0}" type="presParOf" srcId="{E296FF3F-4FED-40A6-8436-13F6ECB85064}" destId="{C3B5F66E-593F-4157-9CE6-62DE195132DB}" srcOrd="2" destOrd="0" presId="urn:microsoft.com/office/officeart/2008/layout/HorizontalMultiLevelHierarchy"/>
    <dgm:cxn modelId="{42B185E8-3006-4128-B58C-6FF40C430894}" type="presParOf" srcId="{C3B5F66E-593F-4157-9CE6-62DE195132DB}" destId="{F8302D3A-F3EE-438D-BCA6-8011D3F332A1}" srcOrd="0" destOrd="0" presId="urn:microsoft.com/office/officeart/2008/layout/HorizontalMultiLevelHierarchy"/>
    <dgm:cxn modelId="{31277463-4D4F-4459-BA38-A92D64D08FF1}" type="presParOf" srcId="{E296FF3F-4FED-40A6-8436-13F6ECB85064}" destId="{62499096-0A4B-4362-BD5B-F27C63F3B007}" srcOrd="3" destOrd="0" presId="urn:microsoft.com/office/officeart/2008/layout/HorizontalMultiLevelHierarchy"/>
    <dgm:cxn modelId="{7C632A72-5091-48B2-890D-B60D57C24A4A}" type="presParOf" srcId="{62499096-0A4B-4362-BD5B-F27C63F3B007}" destId="{7B39F006-4E83-4AFD-A2FA-3813890F42D3}" srcOrd="0" destOrd="0" presId="urn:microsoft.com/office/officeart/2008/layout/HorizontalMultiLevelHierarchy"/>
    <dgm:cxn modelId="{14B45C28-C009-4715-BD46-9FA40889514C}" type="presParOf" srcId="{62499096-0A4B-4362-BD5B-F27C63F3B007}" destId="{6E991FD8-E8EC-432B-8361-2CB0D501C2B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5F66E-593F-4157-9CE6-62DE195132DB}">
      <dsp:nvSpPr>
        <dsp:cNvPr id="0" name=""/>
        <dsp:cNvSpPr/>
      </dsp:nvSpPr>
      <dsp:spPr>
        <a:xfrm>
          <a:off x="675734" y="1821247"/>
          <a:ext cx="2322594" cy="776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1297" y="0"/>
              </a:lnTo>
              <a:lnTo>
                <a:pt x="1161297" y="776897"/>
              </a:lnTo>
              <a:lnTo>
                <a:pt x="2322594" y="7768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00" kern="1200"/>
        </a:p>
      </dsp:txBody>
      <dsp:txXfrm>
        <a:off x="1775804" y="2148468"/>
        <a:ext cx="122454" cy="122454"/>
      </dsp:txXfrm>
    </dsp:sp>
    <dsp:sp modelId="{EA479B0F-B13B-4991-84B4-082BF15471CC}">
      <dsp:nvSpPr>
        <dsp:cNvPr id="0" name=""/>
        <dsp:cNvSpPr/>
      </dsp:nvSpPr>
      <dsp:spPr>
        <a:xfrm>
          <a:off x="675734" y="1089722"/>
          <a:ext cx="2304664" cy="731524"/>
        </a:xfrm>
        <a:custGeom>
          <a:avLst/>
          <a:gdLst/>
          <a:ahLst/>
          <a:cxnLst/>
          <a:rect l="0" t="0" r="0" b="0"/>
          <a:pathLst>
            <a:path>
              <a:moveTo>
                <a:pt x="0" y="731524"/>
              </a:moveTo>
              <a:lnTo>
                <a:pt x="1152332" y="731524"/>
              </a:lnTo>
              <a:lnTo>
                <a:pt x="1152332" y="0"/>
              </a:lnTo>
              <a:lnTo>
                <a:pt x="230466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00" kern="1200"/>
        </a:p>
      </dsp:txBody>
      <dsp:txXfrm>
        <a:off x="1767617" y="1395035"/>
        <a:ext cx="120898" cy="120898"/>
      </dsp:txXfrm>
    </dsp:sp>
    <dsp:sp modelId="{9E53714C-65AD-42B9-9132-70FD34B0E1AC}">
      <dsp:nvSpPr>
        <dsp:cNvPr id="0" name=""/>
        <dsp:cNvSpPr/>
      </dsp:nvSpPr>
      <dsp:spPr>
        <a:xfrm rot="16200000">
          <a:off x="-659463" y="1483379"/>
          <a:ext cx="1994661" cy="675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 err="1"/>
            <a:t>SlowFast</a:t>
          </a:r>
          <a:endParaRPr lang="ko-KR" altLang="en-US" sz="2800" kern="1200" dirty="0"/>
        </a:p>
      </dsp:txBody>
      <dsp:txXfrm>
        <a:off x="-659463" y="1483379"/>
        <a:ext cx="1994661" cy="675734"/>
      </dsp:txXfrm>
    </dsp:sp>
    <dsp:sp modelId="{8CDF655A-FF61-4EAE-80AE-823AA1BC3759}">
      <dsp:nvSpPr>
        <dsp:cNvPr id="0" name=""/>
        <dsp:cNvSpPr/>
      </dsp:nvSpPr>
      <dsp:spPr>
        <a:xfrm>
          <a:off x="2980398" y="751855"/>
          <a:ext cx="2216409" cy="675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Slow pathway</a:t>
          </a:r>
          <a:endParaRPr lang="ko-KR" altLang="en-US" sz="2000" kern="1200" dirty="0"/>
        </a:p>
      </dsp:txBody>
      <dsp:txXfrm>
        <a:off x="2980398" y="751855"/>
        <a:ext cx="2216409" cy="675734"/>
      </dsp:txXfrm>
    </dsp:sp>
    <dsp:sp modelId="{7B39F006-4E83-4AFD-A2FA-3813890F42D3}">
      <dsp:nvSpPr>
        <dsp:cNvPr id="0" name=""/>
        <dsp:cNvSpPr/>
      </dsp:nvSpPr>
      <dsp:spPr>
        <a:xfrm>
          <a:off x="2998329" y="2260277"/>
          <a:ext cx="2216409" cy="675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Fast pathway</a:t>
          </a:r>
          <a:endParaRPr lang="ko-KR" altLang="en-US" sz="2000" kern="1200" dirty="0"/>
        </a:p>
      </dsp:txBody>
      <dsp:txXfrm>
        <a:off x="2998329" y="2260277"/>
        <a:ext cx="2216409" cy="675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9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55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9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8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93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3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6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3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8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3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7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05E29671-B9B4-0DE8-467B-429FA3C38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7" r="-1" b="363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4" name="Freeform: Shape 34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36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38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382E14-4AFC-F126-34EB-3B995A5CA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5600"/>
              <a:t>SlowFast Network for Video Recognition</a:t>
            </a:r>
            <a:br>
              <a:rPr lang="en-US" altLang="ko-KR" sz="5600"/>
            </a:br>
            <a:r>
              <a:rPr lang="ko-KR" altLang="en-US" sz="5600"/>
              <a:t>논문 리뷰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1727E6-4947-2B6A-A960-F07674982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/>
              <a:t>서경대학교</a:t>
            </a:r>
            <a:endParaRPr lang="en-US" altLang="ko-KR" sz="800"/>
          </a:p>
          <a:p>
            <a:pPr algn="ctr">
              <a:lnSpc>
                <a:spcPct val="120000"/>
              </a:lnSpc>
            </a:pPr>
            <a:r>
              <a:rPr lang="en-US" altLang="ko-KR" sz="800"/>
              <a:t>2019305020</a:t>
            </a:r>
          </a:p>
          <a:p>
            <a:pPr algn="ctr">
              <a:lnSpc>
                <a:spcPct val="120000"/>
              </a:lnSpc>
            </a:pPr>
            <a:r>
              <a:rPr lang="ko-KR" altLang="en-US" sz="800"/>
              <a:t>박별님</a:t>
            </a:r>
          </a:p>
        </p:txBody>
      </p:sp>
    </p:spTree>
    <p:extLst>
      <p:ext uri="{BB962C8B-B14F-4D97-AF65-F5344CB8AC3E}">
        <p14:creationId xmlns:p14="http://schemas.microsoft.com/office/powerpoint/2010/main" val="136192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48CE9-4586-FDDE-6063-8EC4F1A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– Lateral connection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2ED7F-C39F-7E61-A3AA-743B4E077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세가지 커넥션 방식</a:t>
            </a:r>
            <a:endParaRPr lang="en-US" altLang="ko-KR" dirty="0"/>
          </a:p>
          <a:p>
            <a:r>
              <a:rPr lang="ko-KR" altLang="en-US" dirty="0"/>
              <a:t>모두 </a:t>
            </a:r>
            <a:r>
              <a:rPr lang="en-US" altLang="ko-KR" dirty="0"/>
              <a:t>Fast pathway</a:t>
            </a:r>
            <a:r>
              <a:rPr lang="ko-KR" altLang="en-US" dirty="0"/>
              <a:t>에서 </a:t>
            </a:r>
            <a:r>
              <a:rPr lang="en-US" altLang="ko-KR" dirty="0"/>
              <a:t>Slow pathway</a:t>
            </a:r>
            <a:r>
              <a:rPr lang="ko-KR" altLang="en-US" dirty="0"/>
              <a:t>로 </a:t>
            </a:r>
            <a:r>
              <a:rPr lang="en-US" altLang="ko-KR" dirty="0"/>
              <a:t>fusion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Both"/>
            </a:pP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Time-to-channel</a:t>
            </a: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모든 </a:t>
            </a:r>
            <a:r>
              <a:rPr lang="el-GR" altLang="ko-KR" sz="1600" dirty="0">
                <a:solidFill>
                  <a:schemeClr val="accent6">
                    <a:lumMod val="50000"/>
                  </a:schemeClr>
                </a:solidFill>
              </a:rPr>
              <a:t>α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프레임들을 한 프레임의 채널로 묶습니다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{αT, S^2,</a:t>
            </a:r>
            <a:r>
              <a:rPr lang="ko-KR" altLang="ko-KR" sz="1600" dirty="0">
                <a:solidFill>
                  <a:schemeClr val="accent6">
                    <a:lumMod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β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C} &gt;&gt;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{T, S^2, αβC}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(2) Time-</a:t>
            </a:r>
            <a:r>
              <a:rPr lang="en-US" altLang="ko-KR" sz="1600" dirty="0" err="1">
                <a:solidFill>
                  <a:schemeClr val="accent6">
                    <a:lumMod val="50000"/>
                  </a:schemeClr>
                </a:solidFill>
              </a:rPr>
              <a:t>strided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 sampling</a:t>
            </a: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모든 </a:t>
            </a:r>
            <a:r>
              <a:rPr lang="el-GR" altLang="ko-KR" sz="1600" dirty="0">
                <a:solidFill>
                  <a:schemeClr val="accent6">
                    <a:lumMod val="50000"/>
                  </a:schemeClr>
                </a:solidFill>
              </a:rPr>
              <a:t>α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프레임 중 하나를 샘플로 추출합니다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{αT, S^2, βC} &gt;&gt; {T, S^2, βC}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(3) Time-</a:t>
            </a:r>
            <a:r>
              <a:rPr lang="en-US" altLang="ko-KR" sz="1600" dirty="0" err="1">
                <a:solidFill>
                  <a:schemeClr val="accent6">
                    <a:lumMod val="50000"/>
                  </a:schemeClr>
                </a:solidFill>
              </a:rPr>
              <a:t>strided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 convolution</a:t>
            </a: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2βC </a:t>
            </a:r>
            <a:r>
              <a:rPr lang="ko-KR" altLang="ko-KR" sz="1600" dirty="0">
                <a:solidFill>
                  <a:schemeClr val="accent6">
                    <a:lumMod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출력 채널과 </a:t>
            </a:r>
            <a:r>
              <a:rPr lang="ko-KR" altLang="ko-KR" sz="1600" dirty="0" err="1">
                <a:solidFill>
                  <a:schemeClr val="accent6">
                    <a:lumMod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스트라이드는</a:t>
            </a:r>
            <a:r>
              <a:rPr lang="ko-KR" altLang="ko-KR" sz="1600" dirty="0">
                <a:solidFill>
                  <a:schemeClr val="accent6">
                    <a:lumMod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α로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5x1^2 </a:t>
            </a:r>
            <a:r>
              <a:rPr lang="ko-KR" altLang="ko-KR" sz="1600" dirty="0">
                <a:solidFill>
                  <a:schemeClr val="accent6">
                    <a:lumMod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커널의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3D </a:t>
            </a:r>
            <a:r>
              <a:rPr lang="ko-KR" altLang="ko-KR" sz="1600" dirty="0" err="1">
                <a:solidFill>
                  <a:schemeClr val="accent6">
                    <a:lumMod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컨볼루션을</a:t>
            </a:r>
            <a:r>
              <a:rPr lang="ko-KR" altLang="ko-KR" sz="1600" dirty="0">
                <a:solidFill>
                  <a:schemeClr val="accent6">
                    <a:lumMod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합니</a:t>
            </a:r>
            <a:r>
              <a:rPr lang="ko-KR" altLang="ko-KR" sz="1600" dirty="0">
                <a:solidFill>
                  <a:schemeClr val="accent6">
                    <a:lumMod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즉 전체적으로 </a:t>
            </a:r>
            <a:r>
              <a:rPr lang="ko-KR" altLang="en-US" sz="1600" dirty="0" err="1">
                <a:solidFill>
                  <a:schemeClr val="accent6">
                    <a:lumMod val="5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컨볼루션과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샘플링 프레임을 채널 단위로 바꿔주며 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pathway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를 맞춰줍니다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2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C8EFB-8935-1F80-8375-80955892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EA2DD-8260-7F77-5384-0C9B44C4F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312276"/>
            <a:ext cx="4919830" cy="3651504"/>
          </a:xfrm>
        </p:spPr>
        <p:txBody>
          <a:bodyPr/>
          <a:lstStyle/>
          <a:p>
            <a:r>
              <a:rPr lang="en-US" altLang="ko-KR" dirty="0"/>
              <a:t>Back-bone : ResNet-50</a:t>
            </a: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pre-train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된 모델이 아닌 백본을 모방하여 처음부터 모델링합니다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600" dirty="0" err="1">
                <a:solidFill>
                  <a:schemeClr val="accent6">
                    <a:lumMod val="50000"/>
                  </a:schemeClr>
                </a:solidFill>
              </a:rPr>
              <a:t>ResNet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이 아닌 다른 백본으로도 인스턴스화가 가능합니다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altLang="ko-KR" dirty="0"/>
          </a:p>
          <a:p>
            <a:endParaRPr lang="en-US" altLang="ko-KR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T=4,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τ=16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l-GR" altLang="ko-KR" sz="1600" dirty="0">
                <a:solidFill>
                  <a:schemeClr val="accent6">
                    <a:lumMod val="50000"/>
                  </a:schemeClr>
                </a:solidFill>
              </a:rPr>
              <a:t>α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=8, </a:t>
            </a:r>
            <a:r>
              <a:rPr lang="el-GR" altLang="ko-KR" sz="1600" dirty="0">
                <a:solidFill>
                  <a:schemeClr val="accent6">
                    <a:lumMod val="50000"/>
                  </a:schemeClr>
                </a:solidFill>
              </a:rPr>
              <a:t>β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=1/8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2CF4B4-FB78-A4BC-B8A8-F380EA9F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71" y="2312276"/>
            <a:ext cx="4213262" cy="3815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1649D8-ACF4-7F1B-6C9F-DD8504B87FC4}"/>
              </a:ext>
            </a:extLst>
          </p:cNvPr>
          <p:cNvSpPr txBox="1"/>
          <p:nvPr/>
        </p:nvSpPr>
        <p:spPr>
          <a:xfrm>
            <a:off x="7197547" y="6097884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SlowFast</a:t>
            </a:r>
            <a:r>
              <a:rPr lang="en-US" altLang="ko-KR" dirty="0"/>
              <a:t> </a:t>
            </a:r>
            <a:r>
              <a:rPr lang="ko-KR" altLang="en-US" dirty="0"/>
              <a:t>네트워크 인스턴스 예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27C1BC-E07D-8D90-BAA6-3C3472BB4324}"/>
                  </a:ext>
                </a:extLst>
              </p:cNvPr>
              <p:cNvSpPr txBox="1"/>
              <p:nvPr/>
            </p:nvSpPr>
            <p:spPr>
              <a:xfrm>
                <a:off x="7247368" y="1565219"/>
                <a:ext cx="1696811" cy="590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</a:rPr>
                  <a:t>Tx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</a:rPr>
                  <a:t>,C</a:t>
                </a:r>
              </a:p>
              <a:p>
                <a:pPr algn="ctr"/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</a:rPr>
                  <a:t>Stride </a:t>
                </a:r>
                <a:r>
                  <a:rPr lang="ko-KR" altLang="en-US" sz="1600" dirty="0">
                    <a:solidFill>
                      <a:schemeClr val="accent6">
                        <a:lumMod val="50000"/>
                      </a:schemeClr>
                    </a:solidFill>
                  </a:rPr>
                  <a:t>시간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공</m:t>
                        </m:r>
                        <m:r>
                          <a:rPr lang="ko-KR" altLang="en-US" sz="16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간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27C1BC-E07D-8D90-BAA6-3C3472BB4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368" y="1565219"/>
                <a:ext cx="1696811" cy="590354"/>
              </a:xfrm>
              <a:prstGeom prst="rect">
                <a:avLst/>
              </a:prstGeom>
              <a:blipFill>
                <a:blip r:embed="rId3"/>
                <a:stretch>
                  <a:fillRect l="-1439" t="-3093" b="-12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E3D0E06-5601-2DA5-F10D-F9EEBE8E8D9A}"/>
              </a:ext>
            </a:extLst>
          </p:cNvPr>
          <p:cNvSpPr txBox="1"/>
          <p:nvPr/>
        </p:nvSpPr>
        <p:spPr>
          <a:xfrm>
            <a:off x="6708979" y="63347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AB44C"/>
                </a:solidFill>
              </a:rPr>
              <a:t>주황색</a:t>
            </a:r>
            <a:r>
              <a:rPr lang="en-US" altLang="ko-KR" sz="1400" dirty="0">
                <a:solidFill>
                  <a:srgbClr val="FAB44C"/>
                </a:solidFill>
              </a:rPr>
              <a:t>: Slow pathway</a:t>
            </a:r>
            <a:r>
              <a:rPr lang="ko-KR" altLang="en-US" sz="1400" dirty="0">
                <a:solidFill>
                  <a:srgbClr val="FAB44C"/>
                </a:solidFill>
              </a:rPr>
              <a:t>에 비해 낮은 </a:t>
            </a:r>
            <a:r>
              <a:rPr lang="en-US" altLang="ko-KR" sz="1400" dirty="0">
                <a:solidFill>
                  <a:srgbClr val="FAB44C"/>
                </a:solidFill>
              </a:rPr>
              <a:t>Fast pathway</a:t>
            </a:r>
            <a:r>
              <a:rPr lang="ko-KR" altLang="en-US" sz="1400" dirty="0">
                <a:solidFill>
                  <a:srgbClr val="FAB44C"/>
                </a:solidFill>
              </a:rPr>
              <a:t>의 낮은 채널 수</a:t>
            </a:r>
            <a:endParaRPr lang="en-US" altLang="ko-KR" sz="1400" dirty="0">
              <a:solidFill>
                <a:srgbClr val="FAB44C"/>
              </a:solidFill>
            </a:endParaRPr>
          </a:p>
          <a:p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초록색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: Slow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에 비해 비교적 빠른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Fast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의 시간 갱신 속도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0052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C07DF5-EA80-A0E3-D613-D8F77DFD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데이터셋에 따른 학습 결과 </a:t>
            </a:r>
            <a:r>
              <a:rPr lang="en-US" altLang="ko-KR" dirty="0"/>
              <a:t>– Kinetics-400</a:t>
            </a:r>
            <a:endParaRPr lang="ko-KR" altLang="en-US" dirty="0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32" name="Picture 8" descr="Kinetics 400 Dataset | Papers With Code">
            <a:extLst>
              <a:ext uri="{FF2B5EF4-FFF2-40B4-BE49-F238E27FC236}">
                <a16:creationId xmlns:a16="http://schemas.microsoft.com/office/drawing/2014/main" id="{89E8A098-DD76-5CDF-89EE-84D0E2ABC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61" r="54414"/>
          <a:stretch/>
        </p:blipFill>
        <p:spPr bwMode="auto">
          <a:xfrm>
            <a:off x="7165253" y="1870073"/>
            <a:ext cx="2561166" cy="98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inetics 400 Dataset | Papers With Code">
            <a:extLst>
              <a:ext uri="{FF2B5EF4-FFF2-40B4-BE49-F238E27FC236}">
                <a16:creationId xmlns:a16="http://schemas.microsoft.com/office/drawing/2014/main" id="{F85E3909-D490-FB64-92F6-0C9229560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9" t="66461"/>
          <a:stretch/>
        </p:blipFill>
        <p:spPr bwMode="auto">
          <a:xfrm>
            <a:off x="8310450" y="3074308"/>
            <a:ext cx="2557148" cy="99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inetics 400 Dataset | Papers With Code">
            <a:extLst>
              <a:ext uri="{FF2B5EF4-FFF2-40B4-BE49-F238E27FC236}">
                <a16:creationId xmlns:a16="http://schemas.microsoft.com/office/drawing/2014/main" id="{F0922DB7-FBC2-3791-8C1B-99B5B68A4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9" b="65713"/>
          <a:stretch/>
        </p:blipFill>
        <p:spPr bwMode="auto">
          <a:xfrm>
            <a:off x="9468799" y="4342374"/>
            <a:ext cx="2460525" cy="98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F78DD-07CC-5897-5098-867A5142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7"/>
            <a:ext cx="6906882" cy="428254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ko-KR" altLang="en-US" dirty="0"/>
              <a:t>인간 행동에 관한 </a:t>
            </a:r>
            <a:r>
              <a:rPr lang="en-US" altLang="ko-KR" dirty="0"/>
              <a:t>400</a:t>
            </a:r>
            <a:r>
              <a:rPr lang="ko-KR" altLang="en-US" dirty="0"/>
              <a:t>개의 범주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약 </a:t>
            </a:r>
            <a:r>
              <a:rPr lang="en-US" altLang="ko-KR" dirty="0"/>
              <a:t>240,000</a:t>
            </a:r>
            <a:r>
              <a:rPr lang="ko-KR" altLang="en-US" dirty="0"/>
              <a:t>개의 학습 동영상과 </a:t>
            </a:r>
            <a:r>
              <a:rPr lang="en-US" altLang="ko-KR" dirty="0"/>
              <a:t>20,000</a:t>
            </a:r>
            <a:r>
              <a:rPr lang="ko-KR" altLang="en-US" dirty="0"/>
              <a:t>개의 검증 동영상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성능 지표</a:t>
            </a:r>
            <a:r>
              <a:rPr lang="en-US" altLang="ko-KR" dirty="0"/>
              <a:t>: </a:t>
            </a:r>
            <a:r>
              <a:rPr lang="ko-KR" altLang="en-US" dirty="0"/>
              <a:t>정확도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계산비용 지표</a:t>
            </a:r>
            <a:r>
              <a:rPr lang="en-US" altLang="ko-KR" dirty="0"/>
              <a:t>: FLOPs</a:t>
            </a:r>
          </a:p>
          <a:p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백본</a:t>
            </a:r>
            <a:r>
              <a:rPr lang="en-US" altLang="ko-KR" dirty="0"/>
              <a:t>: ResNet-50/101, Nonlocal(NL)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SGD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사전학습 </a:t>
            </a:r>
            <a:r>
              <a:rPr lang="en-US" altLang="ko-KR" dirty="0"/>
              <a:t>X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[256, 320]</a:t>
            </a:r>
            <a:r>
              <a:rPr lang="ko-KR" altLang="en-US" dirty="0"/>
              <a:t>로 </a:t>
            </a:r>
            <a:r>
              <a:rPr lang="en-US" altLang="ko-KR" dirty="0"/>
              <a:t>resize </a:t>
            </a:r>
            <a:r>
              <a:rPr lang="ko-KR" altLang="en-US" dirty="0"/>
              <a:t>후 </a:t>
            </a:r>
            <a:r>
              <a:rPr lang="en-US" altLang="ko-KR" dirty="0"/>
              <a:t>224x244</a:t>
            </a:r>
            <a:r>
              <a:rPr lang="ko-KR" altLang="en-US" dirty="0"/>
              <a:t>로 </a:t>
            </a:r>
            <a:r>
              <a:rPr lang="ko-KR" altLang="en-US" dirty="0" err="1"/>
              <a:t>크롭하여</a:t>
            </a:r>
            <a:r>
              <a:rPr lang="ko-KR" altLang="en-US" dirty="0"/>
              <a:t> 입력합니다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17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CAFF4-B2CC-1350-727A-F68F9C08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데이터셋에 따른 학습 결과 </a:t>
            </a:r>
            <a:r>
              <a:rPr lang="en-US" altLang="ko-KR" dirty="0"/>
              <a:t>– Kinetics-400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FD948-C0AB-FFD2-2F93-A58BF0F68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312276"/>
            <a:ext cx="4100696" cy="410350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sz="1600" dirty="0"/>
              <a:t>Optical flow</a:t>
            </a:r>
            <a:r>
              <a:rPr lang="ko-KR" altLang="en-US" sz="1600" dirty="0"/>
              <a:t>를 사용하지 않은 </a:t>
            </a:r>
            <a:r>
              <a:rPr lang="en-US" altLang="ko-KR" sz="1600" dirty="0" err="1"/>
              <a:t>SlowFast</a:t>
            </a:r>
            <a:r>
              <a:rPr lang="ko-KR" altLang="en-US" sz="1600" dirty="0"/>
              <a:t>가 그것을 사용한 다른 모델들보다 우수합니다</a:t>
            </a:r>
            <a:r>
              <a:rPr lang="en-US" altLang="ko-KR" sz="16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1600" dirty="0"/>
              <a:t>ImageNet</a:t>
            </a:r>
            <a:r>
              <a:rPr lang="ko-KR" altLang="en-US" sz="1600" dirty="0"/>
              <a:t>으로 사전훈련한 모델보다 정확도가 </a:t>
            </a:r>
            <a:r>
              <a:rPr lang="en-US" altLang="ko-KR" sz="1600" dirty="0"/>
              <a:t>1.9% </a:t>
            </a:r>
            <a:r>
              <a:rPr lang="ko-KR" altLang="en-US" sz="1600" dirty="0"/>
              <a:t>높습니다</a:t>
            </a:r>
            <a:r>
              <a:rPr lang="en-US" altLang="ko-KR" sz="16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1600" dirty="0" err="1"/>
              <a:t>SlowFast</a:t>
            </a:r>
            <a:r>
              <a:rPr lang="ko-KR" altLang="en-US" sz="1600" dirty="0"/>
              <a:t>에 대해 </a:t>
            </a:r>
            <a:r>
              <a:rPr lang="ko-KR" altLang="en-US" sz="1600" dirty="0" err="1"/>
              <a:t>패러미터를</a:t>
            </a:r>
            <a:r>
              <a:rPr lang="ko-KR" altLang="en-US" sz="1600" dirty="0"/>
              <a:t> 조정해본 결과 </a:t>
            </a:r>
            <a:r>
              <a:rPr lang="en-US" altLang="ko-KR" sz="1600" dirty="0"/>
              <a:t>T</a:t>
            </a:r>
            <a:r>
              <a:rPr lang="ko-KR" altLang="en-US" sz="1600" dirty="0"/>
              <a:t>의 값이 늘어날 수록 정확도와 </a:t>
            </a:r>
            <a:r>
              <a:rPr lang="ko-KR" altLang="en-US" sz="1600" dirty="0" err="1"/>
              <a:t>계산량이</a:t>
            </a:r>
            <a:r>
              <a:rPr lang="ko-KR" altLang="en-US" sz="1600" dirty="0"/>
              <a:t> 증가합니다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A3209A7-B97F-CEEB-C34F-551F9C52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166" y="2279145"/>
            <a:ext cx="4213736" cy="3455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006577-0483-72DF-1F8B-087EB442D45D}"/>
              </a:ext>
            </a:extLst>
          </p:cNvPr>
          <p:cNvSpPr txBox="1"/>
          <p:nvPr/>
        </p:nvSpPr>
        <p:spPr>
          <a:xfrm>
            <a:off x="8183088" y="5777305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&lt;Kinetics-400 </a:t>
            </a:r>
            <a:r>
              <a:rPr lang="ko-KR" altLang="en-US" dirty="0"/>
              <a:t>최고점 비교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ADE7C-87CE-8CA9-EB3D-5C467E33B197}"/>
              </a:ext>
            </a:extLst>
          </p:cNvPr>
          <p:cNvSpPr txBox="1"/>
          <p:nvPr/>
        </p:nvSpPr>
        <p:spPr>
          <a:xfrm>
            <a:off x="10781123" y="1961067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추론 비용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155FB6-C7AF-2A5D-806A-DBEB95769B36}"/>
              </a:ext>
            </a:extLst>
          </p:cNvPr>
          <p:cNvSpPr/>
          <p:nvPr/>
        </p:nvSpPr>
        <p:spPr>
          <a:xfrm>
            <a:off x="7554200" y="3249446"/>
            <a:ext cx="4213736" cy="170143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04CC1-AFED-61C3-84AD-D48C3583431B}"/>
              </a:ext>
            </a:extLst>
          </p:cNvPr>
          <p:cNvSpPr txBox="1"/>
          <p:nvPr/>
        </p:nvSpPr>
        <p:spPr>
          <a:xfrm>
            <a:off x="6022342" y="3147638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이전 최고점 모델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사전 훈련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35544-2ECD-7B24-D135-E684F3E7C426}"/>
              </a:ext>
            </a:extLst>
          </p:cNvPr>
          <p:cNvSpPr txBox="1"/>
          <p:nvPr/>
        </p:nvSpPr>
        <p:spPr>
          <a:xfrm>
            <a:off x="6000951" y="5388489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accent6">
                    <a:lumMod val="50000"/>
                  </a:schemeClr>
                </a:solidFill>
              </a:rPr>
              <a:t>SlowFast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최고점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F79225-9284-A18E-E002-64F4721A5681}"/>
              </a:ext>
            </a:extLst>
          </p:cNvPr>
          <p:cNvSpPr/>
          <p:nvPr/>
        </p:nvSpPr>
        <p:spPr>
          <a:xfrm>
            <a:off x="7563164" y="5472695"/>
            <a:ext cx="4213736" cy="170143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5AE8B0-7DDC-BB48-B2FC-3D069D5AAAA2}"/>
              </a:ext>
            </a:extLst>
          </p:cNvPr>
          <p:cNvSpPr/>
          <p:nvPr/>
        </p:nvSpPr>
        <p:spPr>
          <a:xfrm>
            <a:off x="7554201" y="4630012"/>
            <a:ext cx="4213736" cy="170143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B97A8-0C45-FB0A-C153-FB1092DC531D}"/>
              </a:ext>
            </a:extLst>
          </p:cNvPr>
          <p:cNvSpPr txBox="1"/>
          <p:nvPr/>
        </p:nvSpPr>
        <p:spPr>
          <a:xfrm>
            <a:off x="6020936" y="4540345"/>
            <a:ext cx="1614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이전 최고점 모델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AE38C5-2620-8C12-E91B-5E4F8619366B}"/>
              </a:ext>
            </a:extLst>
          </p:cNvPr>
          <p:cNvSpPr txBox="1"/>
          <p:nvPr/>
        </p:nvSpPr>
        <p:spPr>
          <a:xfrm>
            <a:off x="8013368" y="5569642"/>
            <a:ext cx="6847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T×τ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7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A02A5-0289-701B-5355-B5B126B9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데이터셋에 따른 학습 결과 </a:t>
            </a:r>
            <a:r>
              <a:rPr lang="en-US" altLang="ko-KR" dirty="0"/>
              <a:t>– Kinetics-400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4B1A1-AEFC-13B2-340A-73451D576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312276"/>
            <a:ext cx="4458074" cy="3651504"/>
          </a:xfrm>
        </p:spPr>
        <p:txBody>
          <a:bodyPr/>
          <a:lstStyle/>
          <a:p>
            <a:r>
              <a:rPr lang="ko-KR" altLang="en-US" dirty="0"/>
              <a:t>정확도와 복잡도에 관한 트레이드 오프를 보여줍니다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Slow-Only</a:t>
            </a:r>
            <a:r>
              <a:rPr lang="en-US" altLang="ko-KR" dirty="0"/>
              <a:t> vs</a:t>
            </a:r>
            <a:r>
              <a:rPr lang="ko-KR" altLang="en-US" dirty="0"/>
              <a:t>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SlowFast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</a:t>
            </a:r>
            <a:r>
              <a:rPr lang="ko-KR" altLang="en-US" sz="1600" dirty="0">
                <a:solidFill>
                  <a:schemeClr val="tx1"/>
                </a:solidFill>
              </a:rPr>
              <a:t>모든 경우에서 </a:t>
            </a:r>
            <a:r>
              <a:rPr lang="en-US" altLang="ko-KR" sz="1600" dirty="0" err="1">
                <a:solidFill>
                  <a:schemeClr val="tx1"/>
                </a:solidFill>
              </a:rPr>
              <a:t>SlowFast</a:t>
            </a:r>
            <a:r>
              <a:rPr lang="ko-KR" altLang="en-US" sz="1600" dirty="0">
                <a:solidFill>
                  <a:schemeClr val="tx1"/>
                </a:solidFill>
              </a:rPr>
              <a:t>가 </a:t>
            </a:r>
            <a:r>
              <a:rPr lang="en-US" altLang="ko-KR" sz="1600" dirty="0">
                <a:solidFill>
                  <a:schemeClr val="tx1"/>
                </a:solidFill>
              </a:rPr>
              <a:t>Slow-Only</a:t>
            </a:r>
            <a:r>
              <a:rPr lang="ko-KR" altLang="en-US" sz="1600" dirty="0">
                <a:solidFill>
                  <a:schemeClr val="tx1"/>
                </a:solidFill>
              </a:rPr>
              <a:t>보다 더 나은 성능을 보입니다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- </a:t>
            </a:r>
            <a:r>
              <a:rPr lang="en-US" altLang="ko-KR" sz="1600" dirty="0" err="1">
                <a:solidFill>
                  <a:schemeClr val="tx1"/>
                </a:solidFill>
              </a:rPr>
              <a:t>SlowFast</a:t>
            </a:r>
            <a:r>
              <a:rPr lang="ko-KR" altLang="en-US" sz="1600" dirty="0">
                <a:solidFill>
                  <a:schemeClr val="tx1"/>
                </a:solidFill>
              </a:rPr>
              <a:t>의 경우 같은 조건에서 </a:t>
            </a:r>
            <a:r>
              <a:rPr lang="en-US" altLang="ko-KR" sz="1600" dirty="0">
                <a:solidFill>
                  <a:schemeClr val="tx1"/>
                </a:solidFill>
              </a:rPr>
              <a:t>Slow-only</a:t>
            </a:r>
            <a:r>
              <a:rPr lang="ko-KR" altLang="en-US" sz="1600" dirty="0">
                <a:solidFill>
                  <a:schemeClr val="tx1"/>
                </a:solidFill>
              </a:rPr>
              <a:t>보다 정확도는 높지만 복잡도 역시 미세하게 올라갑니다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- </a:t>
            </a:r>
            <a:r>
              <a:rPr lang="ko-KR" altLang="en-US" sz="1600" dirty="0">
                <a:solidFill>
                  <a:schemeClr val="tx1"/>
                </a:solidFill>
              </a:rPr>
              <a:t>하지만 비슷한 수준의 정확도를 가진 </a:t>
            </a:r>
            <a:r>
              <a:rPr lang="en-US" altLang="ko-KR" sz="1600" dirty="0">
                <a:solidFill>
                  <a:schemeClr val="tx1"/>
                </a:solidFill>
              </a:rPr>
              <a:t>Slow-only</a:t>
            </a:r>
            <a:r>
              <a:rPr lang="ko-KR" altLang="en-US" sz="1600" dirty="0">
                <a:solidFill>
                  <a:schemeClr val="tx1"/>
                </a:solidFill>
              </a:rPr>
              <a:t>보다 </a:t>
            </a:r>
            <a:r>
              <a:rPr lang="en-US" altLang="ko-KR" sz="1600" dirty="0" err="1">
                <a:solidFill>
                  <a:schemeClr val="tx1"/>
                </a:solidFill>
              </a:rPr>
              <a:t>SlowFast</a:t>
            </a:r>
            <a:r>
              <a:rPr lang="ko-KR" altLang="en-US" sz="1600" dirty="0">
                <a:solidFill>
                  <a:schemeClr val="tx1"/>
                </a:solidFill>
              </a:rPr>
              <a:t>가 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훨씬 </a:t>
            </a:r>
            <a:r>
              <a:rPr lang="ko-KR" altLang="en-US" sz="1600" dirty="0" err="1">
                <a:solidFill>
                  <a:schemeClr val="tx1"/>
                </a:solidFill>
              </a:rPr>
              <a:t>연산량이</a:t>
            </a:r>
            <a:r>
              <a:rPr lang="ko-KR" altLang="en-US" sz="1600" dirty="0">
                <a:solidFill>
                  <a:schemeClr val="tx1"/>
                </a:solidFill>
              </a:rPr>
              <a:t> 적습니다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빨간색 화살표 참조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0DE5C7-50AA-C260-BB38-9C698DFB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620" y="2485948"/>
            <a:ext cx="4458074" cy="330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8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C07DF5-EA80-A0E3-D613-D8F77DFD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데이터셋에 따른 학습 결과 </a:t>
            </a:r>
            <a:r>
              <a:rPr lang="en-US" altLang="ko-KR" dirty="0"/>
              <a:t>– Kinetics-600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F78DD-07CC-5897-5098-867A5142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/>
              <a:t>인간 행동에 관한 </a:t>
            </a:r>
            <a:r>
              <a:rPr lang="en-US" altLang="ko-KR" dirty="0"/>
              <a:t>600</a:t>
            </a:r>
            <a:r>
              <a:rPr lang="ko-KR" altLang="en-US" dirty="0"/>
              <a:t>개의 범주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392,000</a:t>
            </a:r>
            <a:r>
              <a:rPr lang="ko-KR" altLang="en-US" dirty="0"/>
              <a:t>개의 학습 동영상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30,000</a:t>
            </a:r>
            <a:r>
              <a:rPr lang="ko-KR" altLang="en-US" dirty="0"/>
              <a:t>개의 검증 동영상</a:t>
            </a:r>
            <a:r>
              <a:rPr lang="en-US" altLang="ko-KR" dirty="0"/>
              <a:t> (Kinetics-400</a:t>
            </a:r>
            <a:r>
              <a:rPr lang="ko-KR" altLang="en-US" dirty="0"/>
              <a:t>과 중복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성능 지표</a:t>
            </a:r>
            <a:r>
              <a:rPr lang="en-US" altLang="ko-KR" dirty="0"/>
              <a:t>: </a:t>
            </a:r>
            <a:r>
              <a:rPr lang="ko-KR" altLang="en-US" dirty="0"/>
              <a:t>정확도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계산비용 지표</a:t>
            </a:r>
            <a:r>
              <a:rPr lang="en-US" altLang="ko-KR" dirty="0"/>
              <a:t>: FLOPs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백본</a:t>
            </a:r>
            <a:r>
              <a:rPr lang="en-US" altLang="ko-KR" dirty="0"/>
              <a:t>: Kinetics-400</a:t>
            </a:r>
            <a:r>
              <a:rPr lang="ko-KR" altLang="en-US" dirty="0"/>
              <a:t>과 동일</a:t>
            </a:r>
          </a:p>
          <a:p>
            <a:endParaRPr lang="en-US" altLang="ko-KR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1BFB8666-36A9-5B5A-39AC-BF949A4F4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202" y="1416270"/>
            <a:ext cx="4557130" cy="1697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714B8B-D364-52B5-76F3-DE23B5D4D49D}"/>
              </a:ext>
            </a:extLst>
          </p:cNvPr>
          <p:cNvSpPr txBox="1"/>
          <p:nvPr/>
        </p:nvSpPr>
        <p:spPr>
          <a:xfrm>
            <a:off x="8181622" y="3113800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&lt;Kinetics-600 </a:t>
            </a:r>
            <a:r>
              <a:rPr lang="ko-KR" altLang="en-US" dirty="0"/>
              <a:t>최고점 비교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3D46F4-D11F-9203-83B0-6609DBAE9BB8}"/>
              </a:ext>
            </a:extLst>
          </p:cNvPr>
          <p:cNvSpPr/>
          <p:nvPr/>
        </p:nvSpPr>
        <p:spPr>
          <a:xfrm>
            <a:off x="7411833" y="2866339"/>
            <a:ext cx="4466402" cy="18022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B3BCF-89CB-7826-8EE5-FCA5DFEB3808}"/>
              </a:ext>
            </a:extLst>
          </p:cNvPr>
          <p:cNvSpPr/>
          <p:nvPr/>
        </p:nvSpPr>
        <p:spPr>
          <a:xfrm>
            <a:off x="7420796" y="1942972"/>
            <a:ext cx="4466402" cy="18022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Kinetics-600 Dataset | Papers With Code">
            <a:extLst>
              <a:ext uri="{FF2B5EF4-FFF2-40B4-BE49-F238E27FC236}">
                <a16:creationId xmlns:a16="http://schemas.microsoft.com/office/drawing/2014/main" id="{2B8D597A-9FCA-5BD9-A277-85A7C11AD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8" y="3950355"/>
            <a:ext cx="4557131" cy="228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59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07DF5-EA80-A0E3-D613-D8F77DFD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데이터셋에 따른 학습 결과 </a:t>
            </a:r>
            <a:r>
              <a:rPr lang="en-US" altLang="ko-KR" dirty="0"/>
              <a:t>– Charades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F78DD-07CC-5897-5098-867A51423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평균 최대 </a:t>
            </a:r>
            <a:r>
              <a:rPr lang="en-US" altLang="ko-KR" dirty="0"/>
              <a:t>30</a:t>
            </a:r>
            <a:r>
              <a:rPr lang="ko-KR" altLang="en-US" dirty="0"/>
              <a:t>초 동안의 긴 활동을 보이는 다중 레이블 분류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157</a:t>
            </a:r>
            <a:r>
              <a:rPr lang="ko-KR" altLang="en-US" dirty="0"/>
              <a:t>개 범주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최대 </a:t>
            </a:r>
            <a:r>
              <a:rPr lang="en-US" altLang="ko-KR" dirty="0"/>
              <a:t>9,800</a:t>
            </a:r>
            <a:r>
              <a:rPr lang="ko-KR" altLang="en-US" dirty="0"/>
              <a:t>개 학습 동영상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1,800</a:t>
            </a:r>
            <a:r>
              <a:rPr lang="ko-KR" altLang="en-US" dirty="0"/>
              <a:t>개 검증 동영상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성능 지표</a:t>
            </a:r>
            <a:r>
              <a:rPr lang="en-US" altLang="ko-KR" dirty="0"/>
              <a:t>: </a:t>
            </a:r>
            <a:r>
              <a:rPr lang="en-US" altLang="ko-KR" dirty="0" err="1"/>
              <a:t>mAP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계산비용 지표</a:t>
            </a:r>
            <a:r>
              <a:rPr lang="en-US" altLang="ko-KR" dirty="0"/>
              <a:t>: FLOPs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998170-B13E-C53F-7871-568722D3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50736"/>
            <a:ext cx="4992262" cy="223955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8D3048B-1B05-6D3F-D98E-4F011E0C6A8C}"/>
              </a:ext>
            </a:extLst>
          </p:cNvPr>
          <p:cNvSpPr/>
          <p:nvPr/>
        </p:nvSpPr>
        <p:spPr>
          <a:xfrm>
            <a:off x="6096000" y="5903607"/>
            <a:ext cx="4992262" cy="20599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557EE3-FF1A-14CC-CF75-12D388F5A8D2}"/>
              </a:ext>
            </a:extLst>
          </p:cNvPr>
          <p:cNvSpPr/>
          <p:nvPr/>
        </p:nvSpPr>
        <p:spPr>
          <a:xfrm>
            <a:off x="6104965" y="5060926"/>
            <a:ext cx="4992262" cy="20599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5626C-47DD-1032-5ECC-32BFD71005E5}"/>
              </a:ext>
            </a:extLst>
          </p:cNvPr>
          <p:cNvSpPr txBox="1"/>
          <p:nvPr/>
        </p:nvSpPr>
        <p:spPr>
          <a:xfrm>
            <a:off x="7114951" y="6190288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&lt;Charades </a:t>
            </a:r>
            <a:r>
              <a:rPr lang="ko-KR" altLang="en-US" dirty="0"/>
              <a:t>최고점 비교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AutoShape 2" descr="Comparison of actions in the Charades dataset and on YouTube: Reading a...  | Download Scientific Diagram">
            <a:extLst>
              <a:ext uri="{FF2B5EF4-FFF2-40B4-BE49-F238E27FC236}">
                <a16:creationId xmlns:a16="http://schemas.microsoft.com/office/drawing/2014/main" id="{D8B2B005-7050-D568-9C40-8D428E9E26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6" name="Picture 14" descr="WILLOW Software">
            <a:extLst>
              <a:ext uri="{FF2B5EF4-FFF2-40B4-BE49-F238E27FC236}">
                <a16:creationId xmlns:a16="http://schemas.microsoft.com/office/drawing/2014/main" id="{7334B739-91F2-64B2-C00D-028C61598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118" y="1868171"/>
            <a:ext cx="3082007" cy="181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54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D05F2-6612-A8F8-2577-7106C81C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Ablation </a:t>
            </a:r>
            <a:r>
              <a:rPr lang="ko-KR" altLang="en-US" dirty="0"/>
              <a:t>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EE1EE-CCB9-810D-9439-B7EE20C6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변형을 통해 어떤 경우가 왜 성능이 좋은지를 증명하고자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- Slow-Only vs </a:t>
            </a:r>
            <a:r>
              <a:rPr lang="en-US" altLang="ko-KR" sz="1600" dirty="0" err="1">
                <a:solidFill>
                  <a:schemeClr val="accent6">
                    <a:lumMod val="75000"/>
                  </a:schemeClr>
                </a:solidFill>
              </a:rPr>
              <a:t>SlowFast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사전학습과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Scratch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327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4D415-DC22-6F41-364B-81811073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Ablation </a:t>
            </a:r>
            <a:r>
              <a:rPr lang="ko-KR" altLang="en-US" dirty="0"/>
              <a:t>실험 </a:t>
            </a:r>
            <a:r>
              <a:rPr lang="en-US" altLang="ko-KR" dirty="0"/>
              <a:t>– Slow-Only vs </a:t>
            </a:r>
            <a:r>
              <a:rPr lang="en-US" altLang="ko-KR" dirty="0" err="1"/>
              <a:t>SlowFast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53E51-E6BB-1A59-B1F7-179F696CE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err="1"/>
              <a:t>SlowFast</a:t>
            </a:r>
            <a:r>
              <a:rPr lang="ko-KR" altLang="en-US" sz="1400" dirty="0"/>
              <a:t>의 샘플링 속도</a:t>
            </a:r>
            <a:r>
              <a:rPr lang="en-US" altLang="ko-KR" sz="1400" dirty="0"/>
              <a:t>(</a:t>
            </a:r>
            <a:r>
              <a:rPr lang="en-US" altLang="ko-KR" sz="1400" dirty="0" err="1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T×τ</a:t>
            </a:r>
            <a:r>
              <a:rPr lang="en-US" altLang="ko-KR" sz="1400" dirty="0">
                <a:cs typeface="Times New Roman" panose="02020603050405020304" pitchFamily="18" charset="0"/>
              </a:rPr>
              <a:t>)</a:t>
            </a:r>
            <a:r>
              <a:rPr lang="ko-KR" altLang="en-US" sz="1400" dirty="0"/>
              <a:t> 를 변경하여 </a:t>
            </a:r>
            <a:r>
              <a:rPr lang="en-US" altLang="ko-KR" sz="1400" dirty="0" err="1"/>
              <a:t>SlowFast</a:t>
            </a:r>
            <a:r>
              <a:rPr lang="ko-KR" altLang="en-US" sz="1400" dirty="0"/>
              <a:t>를 완전히 탐색합니다</a:t>
            </a:r>
            <a:r>
              <a:rPr lang="en-US" altLang="ko-KR" sz="1400" dirty="0"/>
              <a:t>.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세 표는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effectLst/>
                <a:cs typeface="Times New Roman" panose="02020603050405020304" pitchFamily="18" charset="0"/>
              </a:rPr>
              <a:t>SlowFast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6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T×τ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= 4×16, R-50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인스턴스화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기반으로 합니다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F3939A-7901-A34F-FC9B-0C0303C5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20" y="3260874"/>
            <a:ext cx="2730500" cy="1423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6B8C9F-4364-0DE7-8631-9805E7E4A49E}"/>
              </a:ext>
            </a:extLst>
          </p:cNvPr>
          <p:cNvSpPr txBox="1"/>
          <p:nvPr/>
        </p:nvSpPr>
        <p:spPr>
          <a:xfrm>
            <a:off x="1176686" y="4621090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Lateral connection </a:t>
            </a:r>
            <a:r>
              <a:rPr lang="ko-KR" altLang="en-US" dirty="0"/>
              <a:t>비교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3BEB39-FEB6-A8DD-1626-416B62292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087" y="3260874"/>
            <a:ext cx="2730500" cy="1866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FA45D4-3B50-70C5-8B1C-2746E32AC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420" y="3260874"/>
            <a:ext cx="2730500" cy="1247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C69010-5906-FFB8-219F-66BDC7D5CE2F}"/>
              </a:ext>
            </a:extLst>
          </p:cNvPr>
          <p:cNvSpPr txBox="1"/>
          <p:nvPr/>
        </p:nvSpPr>
        <p:spPr>
          <a:xfrm>
            <a:off x="5105254" y="5095730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Channel ratio </a:t>
            </a:r>
            <a:r>
              <a:rPr lang="ko-KR" altLang="en-US" dirty="0"/>
              <a:t>비교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186DFB-1418-60AE-A989-1FDA9EB75F7B}"/>
              </a:ext>
            </a:extLst>
          </p:cNvPr>
          <p:cNvSpPr txBox="1"/>
          <p:nvPr/>
        </p:nvSpPr>
        <p:spPr>
          <a:xfrm>
            <a:off x="8595898" y="450205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공간에 대한 입력 약화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2333E-708F-560F-0ED1-9EC69427DD88}"/>
              </a:ext>
            </a:extLst>
          </p:cNvPr>
          <p:cNvSpPr txBox="1"/>
          <p:nvPr/>
        </p:nvSpPr>
        <p:spPr>
          <a:xfrm>
            <a:off x="881488" y="4946513"/>
            <a:ext cx="3339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세가지 방식에 대해 실험한 결과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T-conv(Time-</a:t>
            </a:r>
            <a:r>
              <a:rPr lang="en-US" altLang="ko-KR" sz="1600" dirty="0" err="1">
                <a:solidFill>
                  <a:schemeClr val="accent6">
                    <a:lumMod val="50000"/>
                  </a:schemeClr>
                </a:solidFill>
              </a:rPr>
              <a:t>strided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 convolution)</a:t>
            </a: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방식이 가장 좋은 성능을 보입니다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C6482-75DB-414B-68A1-B0B3D7B0A08F}"/>
              </a:ext>
            </a:extLst>
          </p:cNvPr>
          <p:cNvSpPr txBox="1"/>
          <p:nvPr/>
        </p:nvSpPr>
        <p:spPr>
          <a:xfrm>
            <a:off x="4527945" y="5449179"/>
            <a:ext cx="3315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Channel-ratio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를 계속 감소시킨 결과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1/6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과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1/8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의 경우 가장 최적화 됨을 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알 수 있습니다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이 논문에서는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1/8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을 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기본값으로 채택합니다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C7BE54-E2B6-D8B3-04CB-8841A78AE7E9}"/>
              </a:ext>
            </a:extLst>
          </p:cNvPr>
          <p:cNvSpPr txBox="1"/>
          <p:nvPr/>
        </p:nvSpPr>
        <p:spPr>
          <a:xfrm>
            <a:off x="8189811" y="4853764"/>
            <a:ext cx="35397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Fast pathway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의 입력을 간단히 합니다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이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pathway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에서는 공간에 관해 큰 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결과를 내보이지 않기 때문입니다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Gray-scale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의 경우가 가장 경제적이고 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정확하지만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큰 차이가 없어 </a:t>
            </a:r>
            <a:r>
              <a:rPr lang="ko-KR" altLang="en-US" sz="1600" dirty="0" err="1">
                <a:solidFill>
                  <a:schemeClr val="accent6">
                    <a:lumMod val="50000"/>
                  </a:schemeClr>
                </a:solidFill>
              </a:rPr>
              <a:t>의미있는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실험은 아닙니다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057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4D415-DC22-6F41-364B-81811073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Ablation </a:t>
            </a:r>
            <a:r>
              <a:rPr lang="ko-KR" altLang="en-US" dirty="0"/>
              <a:t>실험 </a:t>
            </a:r>
            <a:r>
              <a:rPr lang="en-US" altLang="ko-KR" dirty="0"/>
              <a:t>– </a:t>
            </a:r>
            <a:r>
              <a:rPr lang="ko-KR" altLang="en-US" dirty="0"/>
              <a:t>사전학습과 </a:t>
            </a:r>
            <a:r>
              <a:rPr lang="en-US" altLang="ko-KR" dirty="0"/>
              <a:t>Scratch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53E51-E6BB-1A59-B1F7-179F696C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4318000"/>
            <a:ext cx="8770571" cy="1645779"/>
          </a:xfrm>
        </p:spPr>
        <p:txBody>
          <a:bodyPr/>
          <a:lstStyle/>
          <a:p>
            <a:r>
              <a:rPr lang="en-US" altLang="ko-KR" sz="1800" dirty="0"/>
              <a:t>Scratch: </a:t>
            </a:r>
            <a:r>
              <a:rPr lang="ko-KR" altLang="en-US" sz="1800" dirty="0"/>
              <a:t>타인의 네트워크를 직접 설계하여 학습시키는 것을 말합니다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 논문의 </a:t>
            </a:r>
            <a:r>
              <a:rPr lang="en-US" altLang="ko-KR" sz="1800" dirty="0"/>
              <a:t>3D ResNet-50 </a:t>
            </a:r>
            <a:r>
              <a:rPr lang="ko-KR" altLang="en-US" sz="1800" dirty="0"/>
              <a:t>대규모 </a:t>
            </a:r>
            <a:r>
              <a:rPr lang="en-US" altLang="ko-KR" sz="1800" dirty="0"/>
              <a:t>SGD </a:t>
            </a:r>
            <a:r>
              <a:rPr lang="ko-KR" altLang="en-US" sz="1800" dirty="0"/>
              <a:t>사용 모델과 </a:t>
            </a:r>
            <a:r>
              <a:rPr lang="en-US" altLang="ko-KR" sz="1800" dirty="0"/>
              <a:t>ImageNet</a:t>
            </a:r>
            <a:r>
              <a:rPr lang="ko-KR" altLang="en-US" sz="1800" dirty="0"/>
              <a:t>으로 </a:t>
            </a:r>
            <a:r>
              <a:rPr lang="ko-KR" altLang="en-US" sz="1800" dirty="0" err="1"/>
              <a:t>사전훈련된</a:t>
            </a:r>
            <a:r>
              <a:rPr lang="ko-KR" altLang="en-US" sz="1800" dirty="0"/>
              <a:t> 모델은 성능이 크게 다르지 않습니다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이는 사전훈련 없이도 모델에 대해 문제가 없음을 보여줍니다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3B8F36-16B8-2523-2131-ADD27630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120" y="2523067"/>
            <a:ext cx="5740026" cy="1198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301757-3135-DD48-9BDE-665A42631603}"/>
              </a:ext>
            </a:extLst>
          </p:cNvPr>
          <p:cNvSpPr txBox="1"/>
          <p:nvPr/>
        </p:nvSpPr>
        <p:spPr>
          <a:xfrm>
            <a:off x="4121461" y="3794618"/>
            <a:ext cx="488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3D ResNet-50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을 기반으로 사전학습 유무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15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27E1E1-0AAC-B47E-7F79-9E8ECFE6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8" y="1833229"/>
            <a:ext cx="3161338" cy="2934031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9B233-9636-A0A7-323E-AAA9F521B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834" y="1105306"/>
            <a:ext cx="4982452" cy="4337435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ko-KR" dirty="0"/>
              <a:t>Concept</a:t>
            </a:r>
          </a:p>
          <a:p>
            <a:pPr marL="457200" indent="-457200">
              <a:lnSpc>
                <a:spcPct val="100000"/>
              </a:lnSpc>
              <a:buAutoNum type="arabicPeriod" startAt="3"/>
            </a:pPr>
            <a:r>
              <a:rPr lang="ko-KR" altLang="en-US" dirty="0"/>
              <a:t>네트워크 설계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AutoNum type="arabicPeriod" startAt="3"/>
            </a:pPr>
            <a:r>
              <a:rPr lang="ko-KR" altLang="en-US" dirty="0"/>
              <a:t>데이터셋에 따른 학습결과</a:t>
            </a:r>
            <a:endParaRPr lang="en-US" altLang="ko-KR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altLang="ko-KR" dirty="0"/>
              <a:t>Kinetics-400, Kinetics-600, Charades, AVA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altLang="ko-KR" dirty="0"/>
              <a:t>Ablation</a:t>
            </a:r>
            <a:r>
              <a:rPr lang="ko-KR" altLang="en-US" dirty="0"/>
              <a:t>을 통한 성능 비교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결론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1281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07DF5-EA80-A0E3-D613-D8F77DFD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데이터셋에 따른 학습 결과 </a:t>
            </a:r>
            <a:r>
              <a:rPr lang="en-US" altLang="ko-KR" dirty="0"/>
              <a:t>– 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F78DD-07CC-5897-5098-867A5142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735" y="2407858"/>
            <a:ext cx="8770571" cy="365150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80</a:t>
            </a:r>
            <a:r>
              <a:rPr lang="ko-KR" altLang="en-US" dirty="0"/>
              <a:t>개의 범주를 분류하는 </a:t>
            </a:r>
            <a:r>
              <a:rPr lang="en-US" altLang="ko-KR" dirty="0"/>
              <a:t>15</a:t>
            </a:r>
            <a:r>
              <a:rPr lang="ko-KR" altLang="en-US" dirty="0" err="1"/>
              <a:t>분짜리</a:t>
            </a:r>
            <a:r>
              <a:rPr lang="ko-KR" altLang="en-US" dirty="0"/>
              <a:t> 영화 클립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사람이 수작업으로 자잘하게 각 배우마다 </a:t>
            </a:r>
            <a:r>
              <a:rPr lang="en-US" altLang="ko-KR" dirty="0"/>
              <a:t>label</a:t>
            </a:r>
            <a:r>
              <a:rPr lang="ko-KR" altLang="en-US" dirty="0"/>
              <a:t>을 첨부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430</a:t>
            </a:r>
            <a:r>
              <a:rPr lang="ko-KR" altLang="en-US" dirty="0"/>
              <a:t>개 </a:t>
            </a:r>
            <a:r>
              <a:rPr lang="en-US" altLang="ko-KR" dirty="0"/>
              <a:t>x 15</a:t>
            </a:r>
            <a:r>
              <a:rPr lang="ko-KR" altLang="en-US" dirty="0"/>
              <a:t>분의 데이터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성능 지표</a:t>
            </a:r>
            <a:r>
              <a:rPr lang="en-US" altLang="ko-KR" dirty="0"/>
              <a:t>: </a:t>
            </a:r>
            <a:r>
              <a:rPr lang="en-US" altLang="ko-KR" dirty="0" err="1"/>
              <a:t>mAP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7E60EA-F9CE-9F75-61F0-45BC83F6F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121" y="3994177"/>
            <a:ext cx="3818790" cy="21465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75C7E1-9A8A-9A39-E01F-43C382E85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929" y="5297233"/>
            <a:ext cx="3318103" cy="817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98E101-7973-B616-AC79-7CF5F2C087DA}"/>
              </a:ext>
            </a:extLst>
          </p:cNvPr>
          <p:cNvSpPr txBox="1"/>
          <p:nvPr/>
        </p:nvSpPr>
        <p:spPr>
          <a:xfrm>
            <a:off x="5054343" y="6140692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&lt;AVA v2.1 </a:t>
            </a:r>
            <a:r>
              <a:rPr lang="ko-KR" altLang="en-US" dirty="0"/>
              <a:t>최고점 비교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281A3-3042-F660-1337-952542CF4838}"/>
              </a:ext>
            </a:extLst>
          </p:cNvPr>
          <p:cNvSpPr txBox="1"/>
          <p:nvPr/>
        </p:nvSpPr>
        <p:spPr>
          <a:xfrm>
            <a:off x="8873133" y="6140391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&lt;AVA v2.2 </a:t>
            </a:r>
            <a:r>
              <a:rPr lang="en-US" altLang="ko-KR" dirty="0" err="1"/>
              <a:t>SlowFast</a:t>
            </a:r>
            <a:r>
              <a:rPr lang="ko-KR" altLang="en-US" dirty="0"/>
              <a:t> 모델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098" name="Picture 2" descr="AVA Dataset | Papers With Code">
            <a:extLst>
              <a:ext uri="{FF2B5EF4-FFF2-40B4-BE49-F238E27FC236}">
                <a16:creationId xmlns:a16="http://schemas.microsoft.com/office/drawing/2014/main" id="{6D14A19C-AD14-A6F5-AAE5-6EC080FFB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807" y="2998198"/>
            <a:ext cx="2760915" cy="211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44ED9F1-87B0-3C83-C65E-B6A298E79E10}"/>
              </a:ext>
            </a:extLst>
          </p:cNvPr>
          <p:cNvSpPr/>
          <p:nvPr/>
        </p:nvSpPr>
        <p:spPr>
          <a:xfrm>
            <a:off x="4504267" y="5765800"/>
            <a:ext cx="3606800" cy="3493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AFE32-8E02-346A-6D0F-ED0D9A013585}"/>
              </a:ext>
            </a:extLst>
          </p:cNvPr>
          <p:cNvSpPr txBox="1"/>
          <p:nvPr/>
        </p:nvSpPr>
        <p:spPr>
          <a:xfrm>
            <a:off x="875821" y="4920589"/>
            <a:ext cx="3557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이전 모델들에 비해 성능이 크게 향상되었습니다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이전 최고점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I3D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의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21.9mAP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에 비해 </a:t>
            </a:r>
            <a:r>
              <a:rPr lang="en-US" altLang="ko-KR" sz="1600" dirty="0" err="1">
                <a:solidFill>
                  <a:schemeClr val="accent6">
                    <a:lumMod val="50000"/>
                  </a:schemeClr>
                </a:solidFill>
              </a:rPr>
              <a:t>SlowFast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의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Region proposal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방식은 그보다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6.3mAP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높습니다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30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DA5D0-80F6-02C1-7B0B-6181BA0C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Ablation </a:t>
            </a:r>
            <a:r>
              <a:rPr lang="ko-KR" altLang="en-US" dirty="0"/>
              <a:t>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59E0F-3F19-8076-E01F-DBF29DE0C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Slow-Only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SlowFast</a:t>
            </a:r>
            <a:r>
              <a:rPr lang="ko-KR" altLang="en-US" sz="1600" dirty="0"/>
              <a:t>를 비교합니다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동적인 클래스는 크게 향상되지만 정적인 클래스는 </a:t>
            </a:r>
            <a:r>
              <a:rPr lang="ko-KR" altLang="en-US" sz="1600" dirty="0" err="1"/>
              <a:t>그닥</a:t>
            </a:r>
            <a:r>
              <a:rPr lang="ko-KR" altLang="en-US" sz="1600" dirty="0"/>
              <a:t> 향상되지 못합니다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C4B580-EBE9-14E2-1BF7-9290C8F9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47" y="3279233"/>
            <a:ext cx="9773469" cy="32093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E457D1-4BFB-6B18-419A-3119C3AA0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130" y="2446498"/>
            <a:ext cx="2730500" cy="674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0BA6C6-A6DB-FF29-DCAD-8EAF177EA006}"/>
              </a:ext>
            </a:extLst>
          </p:cNvPr>
          <p:cNvSpPr txBox="1"/>
          <p:nvPr/>
        </p:nvSpPr>
        <p:spPr>
          <a:xfrm>
            <a:off x="2649144" y="6387722"/>
            <a:ext cx="7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Per-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catecory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AP on AVA: Slow-only(19.0 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mAP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) vs 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SlowFast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(24.2 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mAP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).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AF604F-83E1-28D5-2889-20A5BB5FD4C2}"/>
              </a:ext>
            </a:extLst>
          </p:cNvPr>
          <p:cNvSpPr/>
          <p:nvPr/>
        </p:nvSpPr>
        <p:spPr>
          <a:xfrm>
            <a:off x="3187706" y="4162447"/>
            <a:ext cx="283227" cy="178826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63716E-58D1-465C-E940-D14C6776DA30}"/>
              </a:ext>
            </a:extLst>
          </p:cNvPr>
          <p:cNvSpPr/>
          <p:nvPr/>
        </p:nvSpPr>
        <p:spPr>
          <a:xfrm>
            <a:off x="3467606" y="4162445"/>
            <a:ext cx="283227" cy="178826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26D84C-DCEA-AFCA-F222-29075F8E7CB7}"/>
              </a:ext>
            </a:extLst>
          </p:cNvPr>
          <p:cNvSpPr/>
          <p:nvPr/>
        </p:nvSpPr>
        <p:spPr>
          <a:xfrm>
            <a:off x="5526491" y="4172905"/>
            <a:ext cx="283227" cy="178826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6ED693-CE8C-DC38-0881-44838B71292A}"/>
              </a:ext>
            </a:extLst>
          </p:cNvPr>
          <p:cNvSpPr/>
          <p:nvPr/>
        </p:nvSpPr>
        <p:spPr>
          <a:xfrm>
            <a:off x="10454097" y="4102183"/>
            <a:ext cx="283227" cy="178826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668662-1540-F660-7214-FF23A2A3248B}"/>
              </a:ext>
            </a:extLst>
          </p:cNvPr>
          <p:cNvSpPr/>
          <p:nvPr/>
        </p:nvSpPr>
        <p:spPr>
          <a:xfrm>
            <a:off x="3647895" y="4676692"/>
            <a:ext cx="283227" cy="1264557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E5E7FC-8265-CA4B-EF98-0441A4714A1D}"/>
              </a:ext>
            </a:extLst>
          </p:cNvPr>
          <p:cNvSpPr/>
          <p:nvPr/>
        </p:nvSpPr>
        <p:spPr>
          <a:xfrm>
            <a:off x="5511056" y="4146011"/>
            <a:ext cx="283227" cy="178826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E1BC3A-E8C8-7412-90D7-46977E7D8078}"/>
              </a:ext>
            </a:extLst>
          </p:cNvPr>
          <p:cNvSpPr/>
          <p:nvPr/>
        </p:nvSpPr>
        <p:spPr>
          <a:xfrm>
            <a:off x="7347821" y="5122332"/>
            <a:ext cx="283227" cy="93894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2522E-7664-94C8-842A-B92BC35407FB}"/>
              </a:ext>
            </a:extLst>
          </p:cNvPr>
          <p:cNvSpPr/>
          <p:nvPr/>
        </p:nvSpPr>
        <p:spPr>
          <a:xfrm>
            <a:off x="8283647" y="5147731"/>
            <a:ext cx="283227" cy="93894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EA4711-989F-8376-80E9-DD54ECA4DB67}"/>
              </a:ext>
            </a:extLst>
          </p:cNvPr>
          <p:cNvSpPr/>
          <p:nvPr/>
        </p:nvSpPr>
        <p:spPr>
          <a:xfrm>
            <a:off x="9058091" y="5122332"/>
            <a:ext cx="283227" cy="99123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5FFA3E-CEFE-62AA-20BA-6CDB0611A9D3}"/>
              </a:ext>
            </a:extLst>
          </p:cNvPr>
          <p:cNvSpPr/>
          <p:nvPr/>
        </p:nvSpPr>
        <p:spPr>
          <a:xfrm>
            <a:off x="9211491" y="5300132"/>
            <a:ext cx="283227" cy="83136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5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2C573-E946-DA95-AF57-88992BCA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08EDF-726C-787A-1690-1BB7056C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논문에서는 축을 따라 속도를 대조하는 아키텍처 설계를 연구하였습니다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방식은 동영상에서의 행동 분류 및 탐지를 위한 최고 정확도를 달성했습니다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연구진들은 </a:t>
            </a:r>
            <a:r>
              <a:rPr lang="en-US" altLang="ko-KR" dirty="0" err="1"/>
              <a:t>SlowFast</a:t>
            </a:r>
            <a:r>
              <a:rPr lang="ko-KR" altLang="en-US" dirty="0"/>
              <a:t>의 개념이 동영상 인식에 대한 추가 연구를 촉진할 수 있기를 바라고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5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28A79-5548-0D06-FBDD-3148C8B2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578CA-9FC8-FAAE-B8B3-9A75572E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4948518"/>
            <a:ext cx="8770571" cy="1228164"/>
          </a:xfrm>
        </p:spPr>
        <p:txBody>
          <a:bodyPr/>
          <a:lstStyle/>
          <a:p>
            <a:r>
              <a:rPr lang="en-US" altLang="ko-KR" dirty="0"/>
              <a:t>FAIR</a:t>
            </a:r>
            <a:r>
              <a:rPr lang="ko-KR" altLang="en-US" dirty="0"/>
              <a:t>에서 발표한 </a:t>
            </a:r>
            <a:r>
              <a:rPr lang="en-US" altLang="ko-KR" dirty="0"/>
              <a:t>Video Recognition</a:t>
            </a:r>
            <a:r>
              <a:rPr lang="ko-KR" altLang="en-US" dirty="0"/>
              <a:t>의 성능을 향상시키는 획기적인 아이디어로 공간 구조를 포착하는 낮은 프레임 속도의 </a:t>
            </a:r>
            <a:r>
              <a:rPr lang="en-US" altLang="ko-KR" dirty="0"/>
              <a:t>Slow pathway</a:t>
            </a:r>
            <a:r>
              <a:rPr lang="ko-KR" altLang="en-US" dirty="0"/>
              <a:t>와 시간사건을 포착하는 높은 프레임 속도의 </a:t>
            </a:r>
            <a:r>
              <a:rPr lang="en-US" altLang="ko-KR" dirty="0"/>
              <a:t>Fast pathway</a:t>
            </a:r>
            <a:r>
              <a:rPr lang="ko-KR" altLang="en-US" dirty="0"/>
              <a:t>의 개념을 선보입니다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696041C-E31C-11E5-5815-CE2199059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5622867"/>
              </p:ext>
            </p:extLst>
          </p:nvPr>
        </p:nvGraphicFramePr>
        <p:xfrm>
          <a:off x="2435412" y="1787489"/>
          <a:ext cx="7040282" cy="3556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그래픽 5" descr="물병자리 단색으로 채워진">
            <a:extLst>
              <a:ext uri="{FF2B5EF4-FFF2-40B4-BE49-F238E27FC236}">
                <a16:creationId xmlns:a16="http://schemas.microsoft.com/office/drawing/2014/main" id="{9234392C-5846-4C5E-FA85-0BD5C2B1C7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96517" y="2478282"/>
            <a:ext cx="767728" cy="767728"/>
          </a:xfrm>
          <a:prstGeom prst="rect">
            <a:avLst/>
          </a:prstGeom>
        </p:spPr>
      </p:pic>
      <p:pic>
        <p:nvPicPr>
          <p:cNvPr id="8" name="그래픽 7" descr="팔레트 단색으로 채워진">
            <a:extLst>
              <a:ext uri="{FF2B5EF4-FFF2-40B4-BE49-F238E27FC236}">
                <a16:creationId xmlns:a16="http://schemas.microsoft.com/office/drawing/2014/main" id="{4C3623E8-6760-EF5D-CA83-1CB753F6B6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0917" y="2478282"/>
            <a:ext cx="767728" cy="767728"/>
          </a:xfrm>
          <a:prstGeom prst="rect">
            <a:avLst/>
          </a:prstGeom>
        </p:spPr>
      </p:pic>
      <p:pic>
        <p:nvPicPr>
          <p:cNvPr id="10" name="그래픽 9" descr="댄스 스텝 단색으로 채워진">
            <a:extLst>
              <a:ext uri="{FF2B5EF4-FFF2-40B4-BE49-F238E27FC236}">
                <a16:creationId xmlns:a16="http://schemas.microsoft.com/office/drawing/2014/main" id="{A6FF4D54-15DB-A3A7-EEAA-9D50A6023F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96517" y="3889764"/>
            <a:ext cx="767728" cy="767728"/>
          </a:xfrm>
          <a:prstGeom prst="rect">
            <a:avLst/>
          </a:prstGeom>
        </p:spPr>
      </p:pic>
      <p:pic>
        <p:nvPicPr>
          <p:cNvPr id="12" name="그래픽 11" descr="춤 단색으로 채워진">
            <a:extLst>
              <a:ext uri="{FF2B5EF4-FFF2-40B4-BE49-F238E27FC236}">
                <a16:creationId xmlns:a16="http://schemas.microsoft.com/office/drawing/2014/main" id="{06F2DA47-D364-48FC-9CA6-2C9F33CB8F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10917" y="3889764"/>
            <a:ext cx="767728" cy="7677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E826E8E-7FDE-B68E-DD21-F012BFE80EA6}"/>
              </a:ext>
            </a:extLst>
          </p:cNvPr>
          <p:cNvSpPr/>
          <p:nvPr/>
        </p:nvSpPr>
        <p:spPr>
          <a:xfrm>
            <a:off x="3585882" y="3281870"/>
            <a:ext cx="1362636" cy="64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Lateral</a:t>
            </a:r>
          </a:p>
          <a:p>
            <a:pPr algn="ctr"/>
            <a:r>
              <a:rPr lang="en-US" altLang="ko-KR" dirty="0"/>
              <a:t>connection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69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B92C9-6A11-DCAE-DE75-2BD29081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4B02F-65E3-9D47-6C7A-D87756246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345" y="2357100"/>
            <a:ext cx="8770571" cy="3651504"/>
          </a:xfrm>
        </p:spPr>
        <p:txBody>
          <a:bodyPr/>
          <a:lstStyle/>
          <a:p>
            <a:r>
              <a:rPr lang="ko-KR" altLang="en-US" dirty="0"/>
              <a:t>각기 다른 프레임 속도를 가진 두가지 </a:t>
            </a:r>
            <a:r>
              <a:rPr lang="en-US" altLang="ko-KR" dirty="0"/>
              <a:t>pathway</a:t>
            </a:r>
            <a:r>
              <a:rPr lang="ko-KR" altLang="en-US" dirty="0"/>
              <a:t>가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pathway</a:t>
            </a:r>
            <a:r>
              <a:rPr lang="ko-KR" altLang="en-US" dirty="0"/>
              <a:t>들은 </a:t>
            </a:r>
            <a:r>
              <a:rPr lang="en-US" altLang="ko-KR" dirty="0"/>
              <a:t>Lateral connection</a:t>
            </a:r>
            <a:r>
              <a:rPr lang="ko-KR" altLang="en-US" dirty="0"/>
              <a:t>으로 융합됩니다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패러미터</a:t>
            </a:r>
            <a:endParaRPr lang="en-US" altLang="ko-KR" dirty="0"/>
          </a:p>
          <a:p>
            <a:r>
              <a:rPr lang="en-US" altLang="ko-KR" sz="1600" dirty="0"/>
              <a:t>S = </a:t>
            </a:r>
            <a:r>
              <a:rPr lang="ko-KR" altLang="en-US" sz="1600" dirty="0"/>
              <a:t>영상을 정사각으로 자른 높이 혹은 너비 </a:t>
            </a:r>
            <a:r>
              <a:rPr lang="en-US" altLang="ko-KR" sz="1600" dirty="0"/>
              <a:t>(244x244)</a:t>
            </a:r>
          </a:p>
          <a:p>
            <a:r>
              <a:rPr lang="en-US" altLang="ko-KR" sz="1600" dirty="0"/>
              <a:t>T = Temporal</a:t>
            </a:r>
            <a:r>
              <a:rPr lang="ko-KR" altLang="en-US" sz="1600" dirty="0"/>
              <a:t> </a:t>
            </a:r>
            <a:r>
              <a:rPr lang="en-US" altLang="ko-KR" sz="1600" dirty="0"/>
              <a:t>Length (4)</a:t>
            </a:r>
          </a:p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α</a:t>
            </a:r>
            <a:r>
              <a:rPr lang="en-US" altLang="ko-KR" sz="18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= speed ratio (8)</a:t>
            </a:r>
          </a:p>
          <a:p>
            <a:r>
              <a:rPr lang="en-US" altLang="ko-KR" sz="1800" dirty="0">
                <a:effectLst/>
                <a:cs typeface="Times New Roman" panose="02020603050405020304" pitchFamily="18" charset="0"/>
              </a:rPr>
              <a:t>β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= channel ratio (1/8)</a:t>
            </a:r>
            <a:endParaRPr lang="en-US" altLang="ko-KR" sz="18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effectLst/>
                <a:cs typeface="Times New Roman" panose="02020603050405020304" pitchFamily="18" charset="0"/>
              </a:rPr>
              <a:t>τ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= temporal stride (16)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98F86B-CE78-4A62-5A54-C3200E75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71018"/>
            <a:ext cx="5346799" cy="279898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19446F1-DFF4-A60F-DF45-09F9ABF372CA}"/>
              </a:ext>
            </a:extLst>
          </p:cNvPr>
          <p:cNvCxnSpPr/>
          <p:nvPr/>
        </p:nvCxnSpPr>
        <p:spPr>
          <a:xfrm flipH="1">
            <a:off x="10013576" y="3334871"/>
            <a:ext cx="677235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524964-6564-3A86-9692-17488FFF1334}"/>
              </a:ext>
            </a:extLst>
          </p:cNvPr>
          <p:cNvSpPr txBox="1"/>
          <p:nvPr/>
        </p:nvSpPr>
        <p:spPr>
          <a:xfrm>
            <a:off x="9708776" y="3016881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Lateral</a:t>
            </a:r>
            <a:r>
              <a:rPr lang="ko-KR" altLang="en-US" dirty="0"/>
              <a:t> </a:t>
            </a:r>
            <a:r>
              <a:rPr lang="en-US" altLang="ko-KR" dirty="0"/>
              <a:t>connection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6FBAD-F0CE-67CA-C0CD-0A8F17E6BC0D}"/>
              </a:ext>
            </a:extLst>
          </p:cNvPr>
          <p:cNvSpPr txBox="1"/>
          <p:nvPr/>
        </p:nvSpPr>
        <p:spPr>
          <a:xfrm>
            <a:off x="7288304" y="4665240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(T)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DD2599-693F-9239-D651-BAB9BE6DA467}"/>
              </a:ext>
            </a:extLst>
          </p:cNvPr>
          <p:cNvSpPr txBox="1"/>
          <p:nvPr/>
        </p:nvSpPr>
        <p:spPr>
          <a:xfrm>
            <a:off x="7288306" y="61487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α</a:t>
            </a:r>
            <a:r>
              <a:rPr lang="en-US" altLang="ko-KR" sz="16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ⅹ</a:t>
            </a:r>
            <a:r>
              <a:rPr lang="en-US" altLang="ko-KR" sz="1600" dirty="0" err="1">
                <a:solidFill>
                  <a:srgbClr val="FF0000"/>
                </a:solidFill>
              </a:rPr>
              <a:t>T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56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5F8D5B-8498-015C-16E7-3136542B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Concept - motivation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95276-1124-F793-3006-C88C58CF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32" y="2384706"/>
            <a:ext cx="6188210" cy="365125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SlowFast</a:t>
            </a:r>
            <a:r>
              <a:rPr lang="ko-KR" altLang="en-US" dirty="0"/>
              <a:t> 연구는 </a:t>
            </a:r>
            <a:r>
              <a:rPr lang="en-US" altLang="ko-KR" dirty="0"/>
              <a:t>retinal ganglion cells</a:t>
            </a:r>
            <a:r>
              <a:rPr lang="ko-KR" altLang="en-US" dirty="0"/>
              <a:t>에 관한 연구에 영향을 받았습니다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P-cells : </a:t>
            </a:r>
            <a:r>
              <a:rPr lang="en-US" altLang="ko-KR" dirty="0" err="1"/>
              <a:t>Parveocellular</a:t>
            </a:r>
            <a:r>
              <a:rPr lang="ko-KR" altLang="en-US" dirty="0"/>
              <a:t> </a:t>
            </a:r>
            <a:r>
              <a:rPr lang="en-US" altLang="ko-KR" dirty="0"/>
              <a:t>cells</a:t>
            </a:r>
          </a:p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공간에 관한 정보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색상에 대해 반응하며 시간적 변화나 사건에는 비교적 덜 반응합니다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M-cells : Magnocellular</a:t>
            </a:r>
            <a:r>
              <a:rPr lang="ko-KR" altLang="en-US" dirty="0"/>
              <a:t> </a:t>
            </a:r>
            <a:r>
              <a:rPr lang="en-US" altLang="ko-KR" dirty="0"/>
              <a:t>cells</a:t>
            </a:r>
          </a:p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시간적 변화나 사건에 대해 반응하며 공간에 관한 정보나 색상에는 비교적 덜 반응합니다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47814E0-CAAC-99E1-F7E1-8572A3EE6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5241101"/>
              </p:ext>
            </p:extLst>
          </p:nvPr>
        </p:nvGraphicFramePr>
        <p:xfrm>
          <a:off x="7611036" y="1485774"/>
          <a:ext cx="4085184" cy="3886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178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54DAEA-F0C0-5AB6-245C-86D61AB6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442913"/>
            <a:ext cx="5197655" cy="1639888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82C96-1EB4-9E1C-85DD-07D4102FF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308" y="2268163"/>
            <a:ext cx="6303289" cy="365125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시각 시스템 세포의 비율과 </a:t>
            </a:r>
            <a:r>
              <a:rPr lang="en-US" altLang="ko-KR" dirty="0" err="1"/>
              <a:t>Slowfast</a:t>
            </a:r>
            <a:r>
              <a:rPr lang="ko-KR" altLang="en-US" dirty="0"/>
              <a:t>의 두가지 </a:t>
            </a:r>
            <a:r>
              <a:rPr lang="en-US" altLang="ko-KR" dirty="0"/>
              <a:t>pathway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err="1"/>
              <a:t>연산량은</a:t>
            </a:r>
            <a:r>
              <a:rPr lang="ko-KR" altLang="en-US" dirty="0"/>
              <a:t> 비슷합니다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Slow</a:t>
            </a:r>
            <a:r>
              <a:rPr lang="ko-KR" altLang="en-US" dirty="0"/>
              <a:t> </a:t>
            </a:r>
            <a:r>
              <a:rPr lang="en-US" altLang="ko-KR" dirty="0"/>
              <a:t>pathway</a:t>
            </a:r>
          </a:p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전체 계산 시간의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80%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를 차지합니다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Fast pathway</a:t>
            </a:r>
          </a:p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전체 계산 시간의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20%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만을 차지하며 높은 프레임 속도를 가지고 있음에도 경량입니다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B8DA749-849B-B2E9-FF5D-8CDE88AD07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97216"/>
              </p:ext>
            </p:extLst>
          </p:nvPr>
        </p:nvGraphicFramePr>
        <p:xfrm>
          <a:off x="91393" y="1124819"/>
          <a:ext cx="4901947" cy="4110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841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0DD85-94C2-E7E4-B9DB-CD6033F7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– Slow pathway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7E957-0836-1669-5613-C1EECE828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적은 프레임 샘플링 </a:t>
            </a:r>
            <a:endParaRPr lang="en-US" altLang="ko-KR" dirty="0"/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초당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Fps/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τ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 프레임 만큼 </a:t>
            </a:r>
            <a:r>
              <a:rPr lang="ko-KR" altLang="en-US" sz="1600" dirty="0" err="1">
                <a:solidFill>
                  <a:schemeClr val="accent6">
                    <a:lumMod val="50000"/>
                  </a:schemeClr>
                </a:solidFill>
              </a:rPr>
              <a:t>샘플링합니다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(ex: T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가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16, fps=30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이라면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초당 약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프레임만큼 </a:t>
            </a:r>
            <a:r>
              <a:rPr lang="ko-KR" altLang="en-US" sz="1600" dirty="0" err="1">
                <a:solidFill>
                  <a:schemeClr val="accent6">
                    <a:lumMod val="50000"/>
                  </a:schemeClr>
                </a:solidFill>
              </a:rPr>
              <a:t>샘플링됩니다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.) </a:t>
            </a:r>
          </a:p>
          <a:p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공간적 구조</a:t>
            </a:r>
            <a:r>
              <a:rPr lang="en-US" altLang="ko-KR" dirty="0"/>
              <a:t>(Spatial Structures)</a:t>
            </a: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색상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질감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조명 등 행동의 주체는 천천히 변화하기 때문에 적은 프레임 수로 연산할 수 있습니다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11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71061-0540-3AF7-C9DE-E196654A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– Fast pathway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20D01-4141-8BE5-96FF-835B5B0B4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높은 프레임 샘플링</a:t>
            </a:r>
            <a:endParaRPr lang="en-US" altLang="ko-KR" dirty="0"/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Slow pathway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 프레임 수의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α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배입니다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시간적 사건</a:t>
            </a:r>
            <a:r>
              <a:rPr lang="en-US" altLang="ko-KR" dirty="0"/>
              <a:t>(Temporal Events)</a:t>
            </a: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즉 행동이나 변화는 행동의 주체보다 더 빠르게 변화합니다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높은</a:t>
            </a:r>
            <a:r>
              <a:rPr lang="en-US" altLang="ko-KR" dirty="0"/>
              <a:t> </a:t>
            </a:r>
            <a:r>
              <a:rPr lang="ko-KR" altLang="en-US" dirty="0"/>
              <a:t>시간 해상도 </a:t>
            </a:r>
            <a:endParaRPr lang="en-US" altLang="ko-KR" dirty="0"/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시간 축에 대한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pooling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을 하지 않다가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Classification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직전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, global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polling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직전 레이어만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pooling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하여 시간에 대한 해상도를 유지합니다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낮은 채널 용량</a:t>
            </a:r>
            <a:r>
              <a:rPr lang="en-US" altLang="ko-KR" dirty="0"/>
              <a:t> </a:t>
            </a: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채널의 수는 베타 만큼 줄어들어 경량화 됩니다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이는 공간 정보 이해력을 낮추고 시간 사건 이해력을 높이는 트레이드 오프입니다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93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48CE9-4586-FDDE-6063-8EC4F1A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– Lateral connection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2ED7F-C39F-7E61-A3AA-743B4E077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2-stream network</a:t>
            </a:r>
            <a:r>
              <a:rPr lang="ko-KR" altLang="en-US" dirty="0"/>
              <a:t>에서 고안된 방식으로 모든 단계에서 두 </a:t>
            </a:r>
            <a:r>
              <a:rPr lang="en-US" altLang="ko-KR" dirty="0"/>
              <a:t>pathway </a:t>
            </a:r>
            <a:r>
              <a:rPr lang="ko-KR" altLang="en-US" dirty="0"/>
              <a:t>사이에 하나의 </a:t>
            </a:r>
            <a:r>
              <a:rPr lang="en-US" altLang="ko-KR" dirty="0"/>
              <a:t>Lateral connection</a:t>
            </a:r>
            <a:r>
              <a:rPr lang="ko-KR" altLang="en-US" dirty="0"/>
              <a:t>을 연결합니다</a:t>
            </a:r>
            <a:r>
              <a:rPr lang="en-US" altLang="ko-KR" dirty="0"/>
              <a:t>.</a:t>
            </a: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pathway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가 다른 시간적 차원을 가지므로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그 차원들을 일치하도록 변환을 수행합니다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Fast pathway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의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feature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를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Slow pathway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로 연결하는 단방향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connection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을 사용합니다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세가지 커넥션 방식</a:t>
            </a:r>
            <a:endParaRPr lang="en-US" altLang="ko-KR" dirty="0"/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(1) Time-to-channel</a:t>
            </a: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(2) Time-</a:t>
            </a:r>
            <a:r>
              <a:rPr lang="en-US" altLang="ko-KR" sz="1600" dirty="0" err="1">
                <a:solidFill>
                  <a:schemeClr val="accent6">
                    <a:lumMod val="50000"/>
                  </a:schemeClr>
                </a:solidFill>
              </a:rPr>
              <a:t>strided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 sampling</a:t>
            </a: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(3) Time-</a:t>
            </a:r>
            <a:r>
              <a:rPr lang="en-US" altLang="ko-KR" sz="1600" dirty="0" err="1">
                <a:solidFill>
                  <a:schemeClr val="accent6">
                    <a:lumMod val="50000"/>
                  </a:schemeClr>
                </a:solidFill>
              </a:rPr>
              <a:t>strided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 convolution</a:t>
            </a:r>
          </a:p>
        </p:txBody>
      </p:sp>
    </p:spTree>
    <p:extLst>
      <p:ext uri="{BB962C8B-B14F-4D97-AF65-F5344CB8AC3E}">
        <p14:creationId xmlns:p14="http://schemas.microsoft.com/office/powerpoint/2010/main" val="379820983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1"/>
      </a:hlink>
      <a:folHlink>
        <a:srgbClr val="7F7F7F"/>
      </a:folHlink>
    </a:clrScheme>
    <a:fontScheme name="Custom 7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1214</Words>
  <Application>Microsoft Office PowerPoint</Application>
  <PresentationFormat>와이드스크린</PresentationFormat>
  <Paragraphs>191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Meiryo</vt:lpstr>
      <vt:lpstr>Microsoft GothicNeo</vt:lpstr>
      <vt:lpstr>맑은 고딕</vt:lpstr>
      <vt:lpstr>Arial</vt:lpstr>
      <vt:lpstr>Cambria Math</vt:lpstr>
      <vt:lpstr>Corbel</vt:lpstr>
      <vt:lpstr>SketchLinesVTI</vt:lpstr>
      <vt:lpstr>SlowFast Network for Video Recognition 논문 리뷰</vt:lpstr>
      <vt:lpstr>목차</vt:lpstr>
      <vt:lpstr>개요</vt:lpstr>
      <vt:lpstr>concept</vt:lpstr>
      <vt:lpstr>Concept - motivation</vt:lpstr>
      <vt:lpstr>Concept</vt:lpstr>
      <vt:lpstr>Concept – Slow pathway</vt:lpstr>
      <vt:lpstr>Concept – Fast pathway</vt:lpstr>
      <vt:lpstr>Concept – Lateral connection</vt:lpstr>
      <vt:lpstr>Concept – Lateral connection</vt:lpstr>
      <vt:lpstr>네트워크 설계</vt:lpstr>
      <vt:lpstr>데이터셋에 따른 학습 결과 – Kinetics-400</vt:lpstr>
      <vt:lpstr>데이터셋에 따른 학습 결과 – Kinetics-400</vt:lpstr>
      <vt:lpstr>데이터셋에 따른 학습 결과 – Kinetics-400</vt:lpstr>
      <vt:lpstr>데이터셋에 따른 학습 결과 – Kinetics-600</vt:lpstr>
      <vt:lpstr>데이터셋에 따른 학습 결과 – Charades</vt:lpstr>
      <vt:lpstr>Ablation 실험</vt:lpstr>
      <vt:lpstr>Ablation 실험 – Slow-Only vs SlowFast</vt:lpstr>
      <vt:lpstr>Ablation 실험 – 사전학습과 Scratch</vt:lpstr>
      <vt:lpstr>데이터셋에 따른 학습 결과 – AVA</vt:lpstr>
      <vt:lpstr>Ablation 실험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SlowFast Network for Video Recognition 논문 리뷰</dc:title>
  <dc:creator>byeolnim</dc:creator>
  <cp:lastModifiedBy>byeolnim</cp:lastModifiedBy>
  <cp:revision>48</cp:revision>
  <dcterms:created xsi:type="dcterms:W3CDTF">2022-05-20T23:08:11Z</dcterms:created>
  <dcterms:modified xsi:type="dcterms:W3CDTF">2022-05-26T06:31:46Z</dcterms:modified>
</cp:coreProperties>
</file>