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78" r:id="rId4"/>
    <p:sldId id="276" r:id="rId5"/>
    <p:sldId id="287" r:id="rId6"/>
    <p:sldId id="277" r:id="rId7"/>
    <p:sldId id="279" r:id="rId8"/>
    <p:sldId id="280" r:id="rId9"/>
    <p:sldId id="281" r:id="rId10"/>
    <p:sldId id="282" r:id="rId11"/>
    <p:sldId id="283" r:id="rId12"/>
    <p:sldId id="285" r:id="rId13"/>
    <p:sldId id="286" r:id="rId14"/>
    <p:sldId id="288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FFFFFF"/>
    <a:srgbClr val="43D4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320" autoAdjust="0"/>
  </p:normalViewPr>
  <p:slideViewPr>
    <p:cSldViewPr snapToGrid="0">
      <p:cViewPr varScale="1">
        <p:scale>
          <a:sx n="108" d="100"/>
          <a:sy n="108" d="100"/>
        </p:scale>
        <p:origin x="654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C24BCD-61ED-A35C-F779-F43DD96332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DADDE7A-C91F-859C-AF12-E78CFDB0CA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D4EF8E-C185-5914-30AB-B3924B7FB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C3952-D2FC-4FE7-B486-E077F389578E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84671E-D2B0-DEED-2B78-CC3CC0852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C5D08C-6554-FBB9-AB82-A3550B849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6CA66-9A2A-4B22-B1F1-44990806DC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974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4B824D-6663-A2D4-8BFE-6A777D5FC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410453-8F49-F5CE-5DA2-F3AA306269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B18F82-65EF-8C43-1821-533CAEBD4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C3952-D2FC-4FE7-B486-E077F389578E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300BB4-786F-B8F7-D3AE-C84099AF0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2E4F7F-DD55-CCE7-7487-E4B1B5690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6CA66-9A2A-4B22-B1F1-44990806DC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8503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669731C-A51D-CF04-ECA0-50236177B0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BCC20F-1F80-E3AC-23F7-4A148A641A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EBBB6E-F631-984B-1ED7-226519E38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C3952-D2FC-4FE7-B486-E077F389578E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B139C6-CECE-4907-28CD-F8A948E43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F402CF-E87D-65E2-95C6-4BE872A3C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6CA66-9A2A-4B22-B1F1-44990806DC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7660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C37E50-22D6-DFA9-0D6C-8283001B2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8D1316-6547-53B6-5959-0D2FD83B3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BF150E-FE6A-8CB8-7535-90D983316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C3952-D2FC-4FE7-B486-E077F389578E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E415F7-7881-3B8F-2407-D5575196A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904C98-19CF-7341-6F88-836D78C09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6CA66-9A2A-4B22-B1F1-44990806DC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049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80C80B-D312-211D-8D07-0ABCF02B5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436703-8F4D-33D6-415B-5AD5FA63A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8215C3-84B0-EA3C-1797-4E48F6665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C3952-D2FC-4FE7-B486-E077F389578E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E045B8-5A4D-BC3C-15A5-87584A140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FA05C1-5802-43C4-554C-B7AABCFCD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6CA66-9A2A-4B22-B1F1-44990806DC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506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E4FC5E-3B59-6493-CE75-E49D4EED1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DE75DA-788B-8EC4-56BD-D26124F21C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5F71C32-01F0-CBCF-0446-DEEFEB573F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13DC80-F883-AB78-C3A6-B227791C8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C3952-D2FC-4FE7-B486-E077F389578E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A04F78-4424-077C-E6AD-B03B2D04E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5CA1A0-53F1-70CB-CA88-A13963676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6CA66-9A2A-4B22-B1F1-44990806DC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1889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D443A-830B-5BEA-5957-2E334120B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BD3DFB-0748-6DD1-D3F4-729DE1BB0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0E99EE-A8F0-7858-34F1-F91CCFFEB6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63868C4-38BE-5817-3FCF-77421D83B8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83D6916-CE6B-BBE8-F273-C95EA22D96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CF54122-3F3C-3AEE-4941-2165D6B41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C3952-D2FC-4FE7-B486-E077F389578E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3BA269F-FBC3-7953-22FD-6A9AE8EFD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E0456D4-C3E0-166D-0087-279398674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6CA66-9A2A-4B22-B1F1-44990806DC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3712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742BDD-74CA-4A52-A439-63CBB5A58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D9F66C6-7AB7-D912-0656-063B94EF0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C3952-D2FC-4FE7-B486-E077F389578E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34117E6-AC05-060E-8AB5-568623FF1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8EDB712-0EA6-4245-A3AC-BDF6AD07D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6CA66-9A2A-4B22-B1F1-44990806DC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6798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8442CD9-62DC-E920-DE39-06B87A681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C3952-D2FC-4FE7-B486-E077F389578E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99F91AC-91A4-1D0B-CC0B-1476F9784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8210DA-F92C-583C-228B-2987541A8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6CA66-9A2A-4B22-B1F1-44990806DC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518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8879B0-294F-52D7-0A99-361F77DE4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CC266A-4822-639A-86DA-ADD4D7AD4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65C3064-8803-818D-C6C3-417A0320FB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683999-1D7D-9094-9752-CF60EA451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C3952-D2FC-4FE7-B486-E077F389578E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4785EB-A95C-AE96-658B-79F24A255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627585-2248-B92C-4F0F-C10EE373F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6CA66-9A2A-4B22-B1F1-44990806DC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966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928887-CDD0-5D4B-1E77-E4C0C7F0D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C97927C-37E9-BFD8-4110-3A8225BD8A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0ABB703-AD02-93BF-1EFE-06128D96C4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EFBE0C-1A31-BA99-D5EC-F79915DB1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C3952-D2FC-4FE7-B486-E077F389578E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E24213-600F-A058-4DB4-E10477805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FED5A1-E4D8-34E6-AE29-EC1EEFCDA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6CA66-9A2A-4B22-B1F1-44990806DC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9667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197E939-80ED-9748-BDF1-2BE76DD0C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C83B80-8E1A-6984-6FE6-F1FE5353D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687AAF-876B-47CA-2112-7ADAD9FDD4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C3952-D2FC-4FE7-B486-E077F389578E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1F5793-D587-F0D2-EC44-24A6D1298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655E2A-B0BB-8158-F731-B4EE61316D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6CA66-9A2A-4B22-B1F1-44990806DC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232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E8FA53C6-79FF-A6C9-4E9F-57512B28A8AF}"/>
              </a:ext>
            </a:extLst>
          </p:cNvPr>
          <p:cNvCxnSpPr>
            <a:cxnSpLocks/>
          </p:cNvCxnSpPr>
          <p:nvPr/>
        </p:nvCxnSpPr>
        <p:spPr>
          <a:xfrm>
            <a:off x="0" y="2291882"/>
            <a:ext cx="7787542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타원 3">
            <a:extLst>
              <a:ext uri="{FF2B5EF4-FFF2-40B4-BE49-F238E27FC236}">
                <a16:creationId xmlns:a16="http://schemas.microsoft.com/office/drawing/2014/main" id="{80DE28B1-9162-373B-B0F3-7C3D9A093F7D}"/>
              </a:ext>
            </a:extLst>
          </p:cNvPr>
          <p:cNvSpPr/>
          <p:nvPr/>
        </p:nvSpPr>
        <p:spPr>
          <a:xfrm>
            <a:off x="7733542" y="2237882"/>
            <a:ext cx="108000" cy="108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3BBDC0-4270-8431-2B77-D02BEC05DFDC}"/>
              </a:ext>
            </a:extLst>
          </p:cNvPr>
          <p:cNvSpPr txBox="1"/>
          <p:nvPr/>
        </p:nvSpPr>
        <p:spPr>
          <a:xfrm>
            <a:off x="0" y="1514885"/>
            <a:ext cx="82034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Review of PERF-NET</a:t>
            </a:r>
            <a:endParaRPr lang="ko-KR" altLang="en-US" sz="48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A2E530-899E-0259-FBA7-7610A97A3C13}"/>
              </a:ext>
            </a:extLst>
          </p:cNvPr>
          <p:cNvSpPr txBox="1"/>
          <p:nvPr/>
        </p:nvSpPr>
        <p:spPr>
          <a:xfrm>
            <a:off x="7787542" y="4726962"/>
            <a:ext cx="41820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50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2017305045</a:t>
            </a:r>
          </a:p>
          <a:p>
            <a:pPr algn="r"/>
            <a:r>
              <a:rPr lang="ko-KR" altLang="en-US" sz="450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염동빈</a:t>
            </a:r>
            <a:endParaRPr lang="en-US" altLang="ko-KR" sz="4500" b="1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6848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A72076D-453A-3C44-1325-BA3B5198157D}"/>
              </a:ext>
            </a:extLst>
          </p:cNvPr>
          <p:cNvCxnSpPr>
            <a:cxnSpLocks/>
          </p:cNvCxnSpPr>
          <p:nvPr/>
        </p:nvCxnSpPr>
        <p:spPr>
          <a:xfrm>
            <a:off x="0" y="1178139"/>
            <a:ext cx="8460063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975E2377-1239-A5B6-BDCD-DC228573CBE2}"/>
              </a:ext>
            </a:extLst>
          </p:cNvPr>
          <p:cNvSpPr/>
          <p:nvPr/>
        </p:nvSpPr>
        <p:spPr>
          <a:xfrm>
            <a:off x="8409213" y="1124139"/>
            <a:ext cx="108000" cy="108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0E4562-BBE3-0313-6DA0-AF963E2C0218}"/>
              </a:ext>
            </a:extLst>
          </p:cNvPr>
          <p:cNvSpPr txBox="1"/>
          <p:nvPr/>
        </p:nvSpPr>
        <p:spPr>
          <a:xfrm>
            <a:off x="272930" y="570142"/>
            <a:ext cx="84791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PERF-NET Pose Empowered RGB-Flow Net</a:t>
            </a:r>
            <a:endParaRPr lang="ko-KR" altLang="en-US" sz="30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E7153A-FAA1-A1F6-7D1D-A1C7EC2934C8}"/>
              </a:ext>
            </a:extLst>
          </p:cNvPr>
          <p:cNvSpPr txBox="1"/>
          <p:nvPr/>
        </p:nvSpPr>
        <p:spPr>
          <a:xfrm>
            <a:off x="272930" y="1286138"/>
            <a:ext cx="116582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3. </a:t>
            </a: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실험 결과 </a:t>
            </a: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	Figure5. RGB, pose, flow and Corresponding response map</a:t>
            </a:r>
            <a:endParaRPr lang="ko-KR" altLang="en-US" sz="20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8891F9-BD85-85CF-2605-8DA26C6843E7}"/>
              </a:ext>
            </a:extLst>
          </p:cNvPr>
          <p:cNvSpPr txBox="1"/>
          <p:nvPr/>
        </p:nvSpPr>
        <p:spPr>
          <a:xfrm>
            <a:off x="358143" y="4598970"/>
            <a:ext cx="1126284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Second Row : </a:t>
            </a:r>
            <a:r>
              <a:rPr lang="ko-KR" altLang="en-US" sz="1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모든 양식</a:t>
            </a:r>
            <a:r>
              <a:rPr lang="en-US" altLang="ko-KR" sz="1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(RGB, pose, flow)</a:t>
            </a:r>
            <a:r>
              <a:rPr lang="ko-KR" altLang="en-US" sz="1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 예측을 올바르게 만드는 사례</a:t>
            </a:r>
            <a:r>
              <a:rPr lang="en-US" altLang="ko-KR" sz="1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  <a:p>
            <a:r>
              <a:rPr lang="ko-KR" altLang="en-US" sz="1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→ </a:t>
            </a:r>
            <a:r>
              <a:rPr lang="ko-KR" altLang="en-US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응답맵에서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가지 양식 대부분 비슷한 위치에 초점을 맞추고 있음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왼쪽의 예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폴로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pose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는 전체 선수 그룹에 더 집중하는데 도움이 되고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RGB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와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flow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는 오른쪽 사람에게 더 많은 가중치를 둠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		</a:t>
            </a:r>
            <a:r>
              <a:rPr lang="ko-KR" altLang="en-US" sz="1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→ 오른쪽 사람의 동작이 커서 더 큰 가중치가 주어졌다고 추측</a:t>
            </a:r>
            <a:endParaRPr lang="en-US" altLang="ko-KR" sz="12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중간의 예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베개싸움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 : pose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는 베개 부분에서 응답이 더 큼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		</a:t>
            </a:r>
            <a:r>
              <a:rPr lang="ko-KR" altLang="en-US" sz="1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→ 포즈와 팔의 방향을 보며 두 사람간의</a:t>
            </a:r>
            <a:r>
              <a:rPr lang="en-US" altLang="ko-KR" sz="1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상호작용에 대한 추가적인 정보를 학습할 수 있을 것</a:t>
            </a:r>
            <a:endParaRPr lang="en-US" altLang="ko-KR" sz="12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오른쪽 예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검술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 : </a:t>
            </a:r>
            <a:r>
              <a:rPr lang="en-US" altLang="ko-KR" sz="1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pose stream</a:t>
            </a:r>
            <a:r>
              <a:rPr lang="ko-KR" altLang="en-US" sz="1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 왼쪽 사람에게 더 초점을 맞춘 검술을 보여줌</a:t>
            </a:r>
            <a:endParaRPr lang="en-US" altLang="ko-KR" sz="12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589" y="1744455"/>
            <a:ext cx="11122166" cy="243652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68891F9-BD85-85CF-2605-8DA26C6843E7}"/>
              </a:ext>
            </a:extLst>
          </p:cNvPr>
          <p:cNvSpPr txBox="1"/>
          <p:nvPr/>
        </p:nvSpPr>
        <p:spPr>
          <a:xfrm>
            <a:off x="613016" y="4163710"/>
            <a:ext cx="32844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RGB                pose                flow</a:t>
            </a:r>
            <a:endParaRPr lang="en-US" altLang="ko-KR" sz="105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68891F9-BD85-85CF-2605-8DA26C6843E7}"/>
              </a:ext>
            </a:extLst>
          </p:cNvPr>
          <p:cNvSpPr txBox="1"/>
          <p:nvPr/>
        </p:nvSpPr>
        <p:spPr>
          <a:xfrm>
            <a:off x="4459837" y="4163710"/>
            <a:ext cx="32844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RGB                pose                flow</a:t>
            </a:r>
            <a:endParaRPr lang="en-US" altLang="ko-KR" sz="105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68891F9-BD85-85CF-2605-8DA26C6843E7}"/>
              </a:ext>
            </a:extLst>
          </p:cNvPr>
          <p:cNvSpPr txBox="1"/>
          <p:nvPr/>
        </p:nvSpPr>
        <p:spPr>
          <a:xfrm>
            <a:off x="8198338" y="4163710"/>
            <a:ext cx="32844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RGB                pose                flow</a:t>
            </a:r>
            <a:endParaRPr lang="en-US" altLang="ko-KR" sz="105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4136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A72076D-453A-3C44-1325-BA3B5198157D}"/>
              </a:ext>
            </a:extLst>
          </p:cNvPr>
          <p:cNvCxnSpPr>
            <a:cxnSpLocks/>
          </p:cNvCxnSpPr>
          <p:nvPr/>
        </p:nvCxnSpPr>
        <p:spPr>
          <a:xfrm>
            <a:off x="0" y="1178139"/>
            <a:ext cx="8460063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975E2377-1239-A5B6-BDCD-DC228573CBE2}"/>
              </a:ext>
            </a:extLst>
          </p:cNvPr>
          <p:cNvSpPr/>
          <p:nvPr/>
        </p:nvSpPr>
        <p:spPr>
          <a:xfrm>
            <a:off x="8409213" y="1124139"/>
            <a:ext cx="108000" cy="108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0E4562-BBE3-0313-6DA0-AF963E2C0218}"/>
              </a:ext>
            </a:extLst>
          </p:cNvPr>
          <p:cNvSpPr txBox="1"/>
          <p:nvPr/>
        </p:nvSpPr>
        <p:spPr>
          <a:xfrm>
            <a:off x="272930" y="570142"/>
            <a:ext cx="84791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PERF-NET Pose Empowered RGB-Flow Net</a:t>
            </a:r>
            <a:endParaRPr lang="ko-KR" altLang="en-US" sz="30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E7153A-FAA1-A1F6-7D1D-A1C7EC2934C8}"/>
              </a:ext>
            </a:extLst>
          </p:cNvPr>
          <p:cNvSpPr txBox="1"/>
          <p:nvPr/>
        </p:nvSpPr>
        <p:spPr>
          <a:xfrm>
            <a:off x="272930" y="1286138"/>
            <a:ext cx="116582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3. </a:t>
            </a: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실험 결과 </a:t>
            </a: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	Figure5. RGB, pose, flow and Corresponding response map</a:t>
            </a:r>
            <a:endParaRPr lang="ko-KR" altLang="en-US" sz="20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8891F9-BD85-85CF-2605-8DA26C6843E7}"/>
              </a:ext>
            </a:extLst>
          </p:cNvPr>
          <p:cNvSpPr txBox="1"/>
          <p:nvPr/>
        </p:nvSpPr>
        <p:spPr>
          <a:xfrm>
            <a:off x="311994" y="4607763"/>
            <a:ext cx="12436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Third Row :  Pose</a:t>
            </a:r>
            <a:r>
              <a:rPr lang="ko-KR" altLang="en-US" sz="1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 감지되지 않은 사례</a:t>
            </a:r>
            <a:endParaRPr lang="en-US" altLang="ko-KR" sz="12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2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RGB</a:t>
            </a:r>
            <a:r>
              <a:rPr lang="ko-KR" altLang="en-US" sz="1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 여전히 </a:t>
            </a:r>
            <a:r>
              <a:rPr lang="en-US" altLang="ko-KR" sz="1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pose stream</a:t>
            </a:r>
            <a:r>
              <a:rPr lang="ko-KR" altLang="en-US" sz="1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통해 사용할 수 있기 때문에</a:t>
            </a:r>
            <a:r>
              <a:rPr lang="en-US" altLang="ko-KR" sz="1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포즈 기반 모델이 여전히 합리적인 좋은 응답을 학습할 수 있음</a:t>
            </a:r>
            <a:endParaRPr lang="en-US" altLang="ko-KR" sz="12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995" y="1740247"/>
            <a:ext cx="11170759" cy="243173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68891F9-BD85-85CF-2605-8DA26C6843E7}"/>
              </a:ext>
            </a:extLst>
          </p:cNvPr>
          <p:cNvSpPr txBox="1"/>
          <p:nvPr/>
        </p:nvSpPr>
        <p:spPr>
          <a:xfrm>
            <a:off x="613016" y="4163710"/>
            <a:ext cx="32844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RGB                pose                flow</a:t>
            </a:r>
            <a:endParaRPr lang="en-US" altLang="ko-KR" sz="105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68891F9-BD85-85CF-2605-8DA26C6843E7}"/>
              </a:ext>
            </a:extLst>
          </p:cNvPr>
          <p:cNvSpPr txBox="1"/>
          <p:nvPr/>
        </p:nvSpPr>
        <p:spPr>
          <a:xfrm>
            <a:off x="4459837" y="4163710"/>
            <a:ext cx="32844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RGB                pose                flow</a:t>
            </a:r>
            <a:endParaRPr lang="en-US" altLang="ko-KR" sz="105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68891F9-BD85-85CF-2605-8DA26C6843E7}"/>
              </a:ext>
            </a:extLst>
          </p:cNvPr>
          <p:cNvSpPr txBox="1"/>
          <p:nvPr/>
        </p:nvSpPr>
        <p:spPr>
          <a:xfrm>
            <a:off x="8198338" y="4163710"/>
            <a:ext cx="32844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RGB                pose                flow</a:t>
            </a:r>
            <a:endParaRPr lang="en-US" altLang="ko-KR" sz="105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6858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A72076D-453A-3C44-1325-BA3B5198157D}"/>
              </a:ext>
            </a:extLst>
          </p:cNvPr>
          <p:cNvCxnSpPr>
            <a:cxnSpLocks/>
          </p:cNvCxnSpPr>
          <p:nvPr/>
        </p:nvCxnSpPr>
        <p:spPr>
          <a:xfrm>
            <a:off x="0" y="1178139"/>
            <a:ext cx="8460063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975E2377-1239-A5B6-BDCD-DC228573CBE2}"/>
              </a:ext>
            </a:extLst>
          </p:cNvPr>
          <p:cNvSpPr/>
          <p:nvPr/>
        </p:nvSpPr>
        <p:spPr>
          <a:xfrm>
            <a:off x="8409213" y="1124139"/>
            <a:ext cx="108000" cy="108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0E4562-BBE3-0313-6DA0-AF963E2C0218}"/>
              </a:ext>
            </a:extLst>
          </p:cNvPr>
          <p:cNvSpPr txBox="1"/>
          <p:nvPr/>
        </p:nvSpPr>
        <p:spPr>
          <a:xfrm>
            <a:off x="272930" y="570142"/>
            <a:ext cx="84791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PERF-NET Pose Empowered RGB-Flow Net</a:t>
            </a:r>
            <a:endParaRPr lang="ko-KR" altLang="en-US" sz="30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E7153A-FAA1-A1F6-7D1D-A1C7EC2934C8}"/>
              </a:ext>
            </a:extLst>
          </p:cNvPr>
          <p:cNvSpPr txBox="1"/>
          <p:nvPr/>
        </p:nvSpPr>
        <p:spPr>
          <a:xfrm>
            <a:off x="272931" y="1286139"/>
            <a:ext cx="103833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3. </a:t>
            </a: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실험 결과 </a:t>
            </a: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	Table4. Result on Kinetics-600 distillation &amp;</a:t>
            </a:r>
          </a:p>
          <a:p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		Table5. Comparison with the state-of-the-art on Kinetics 600</a:t>
            </a:r>
            <a:endParaRPr lang="ko-KR" altLang="en-US" sz="20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8891F9-BD85-85CF-2605-8DA26C6843E7}"/>
              </a:ext>
            </a:extLst>
          </p:cNvPr>
          <p:cNvSpPr txBox="1"/>
          <p:nvPr/>
        </p:nvSpPr>
        <p:spPr>
          <a:xfrm>
            <a:off x="272930" y="4244529"/>
            <a:ext cx="873039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결과</a:t>
            </a:r>
          </a:p>
          <a:p>
            <a:endParaRPr lang="en-US" altLang="ko-KR" sz="12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Table 4 : </a:t>
            </a:r>
            <a:r>
              <a:rPr lang="ko-KR" altLang="en-US" sz="1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최종 </a:t>
            </a:r>
            <a:r>
              <a:rPr lang="en-US" altLang="ko-KR" sz="1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RGB </a:t>
            </a:r>
            <a:r>
              <a:rPr lang="ko-KR" altLang="en-US" sz="1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전용 모델인 </a:t>
            </a:r>
            <a:r>
              <a:rPr lang="en-US" altLang="ko-KR" sz="1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PERF-Net</a:t>
            </a:r>
            <a:r>
              <a:rPr lang="ko-KR" altLang="en-US" sz="1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 최신기술을 능가하는 </a:t>
            </a:r>
            <a:r>
              <a:rPr lang="en-US" altLang="ko-KR" sz="1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82%</a:t>
            </a:r>
            <a:r>
              <a:rPr lang="ko-KR" altLang="en-US" sz="1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정확도를 달성함</a:t>
            </a:r>
            <a:endParaRPr lang="en-US" altLang="ko-KR" sz="12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→ 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Separate loss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사용하여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flow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와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pose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distilling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시킨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RGB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single modality training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이상으로 향상될 수 있음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Table 4 : SL(Separate Loss)</a:t>
            </a:r>
            <a:r>
              <a:rPr lang="ko-KR" altLang="en-US" sz="1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 </a:t>
            </a:r>
            <a:r>
              <a:rPr lang="en-US" altLang="ko-KR" sz="1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UL(Unified Loss)</a:t>
            </a:r>
            <a:r>
              <a:rPr lang="ko-KR" altLang="en-US" sz="1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보다 더 높은 정확도를 달성함</a:t>
            </a:r>
            <a:endParaRPr lang="en-US" altLang="ko-KR" sz="12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Table 5 : PERF-NET</a:t>
            </a:r>
            <a:r>
              <a:rPr lang="ko-KR" altLang="en-US" sz="1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 더 얕은 수준의 </a:t>
            </a:r>
            <a:r>
              <a:rPr lang="en-US" altLang="ko-KR" sz="1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ResNet50-G net</a:t>
            </a:r>
            <a:r>
              <a:rPr lang="ko-KR" altLang="en-US" sz="1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사용하면서도 최신 성능을 쉽게 달성할 수 있음</a:t>
            </a:r>
            <a:endParaRPr lang="en-US" altLang="ko-KR" sz="12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→  더 강력한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backbone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사용하면 성능을 더 향상시킬 수 있음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930" y="2102024"/>
            <a:ext cx="4048125" cy="1952625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68891F9-BD85-85CF-2605-8DA26C6843E7}"/>
              </a:ext>
            </a:extLst>
          </p:cNvPr>
          <p:cNvSpPr txBox="1"/>
          <p:nvPr/>
        </p:nvSpPr>
        <p:spPr>
          <a:xfrm>
            <a:off x="2873126" y="4029085"/>
            <a:ext cx="18767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*SL : </a:t>
            </a:r>
            <a:r>
              <a:rPr lang="en-US" altLang="ko-KR" sz="105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Seperate</a:t>
            </a:r>
            <a:r>
              <a:rPr lang="en-US" altLang="ko-KR" sz="10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Loss</a:t>
            </a:r>
          </a:p>
          <a:p>
            <a:r>
              <a:rPr lang="en-US" altLang="ko-KR" sz="10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*UL : Unified Loss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3026" y="2102024"/>
            <a:ext cx="6048375" cy="1562100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3199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A72076D-453A-3C44-1325-BA3B5198157D}"/>
              </a:ext>
            </a:extLst>
          </p:cNvPr>
          <p:cNvCxnSpPr>
            <a:cxnSpLocks/>
          </p:cNvCxnSpPr>
          <p:nvPr/>
        </p:nvCxnSpPr>
        <p:spPr>
          <a:xfrm>
            <a:off x="0" y="1178139"/>
            <a:ext cx="8460063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975E2377-1239-A5B6-BDCD-DC228573CBE2}"/>
              </a:ext>
            </a:extLst>
          </p:cNvPr>
          <p:cNvSpPr/>
          <p:nvPr/>
        </p:nvSpPr>
        <p:spPr>
          <a:xfrm>
            <a:off x="8409213" y="1124139"/>
            <a:ext cx="108000" cy="108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0E4562-BBE3-0313-6DA0-AF963E2C0218}"/>
              </a:ext>
            </a:extLst>
          </p:cNvPr>
          <p:cNvSpPr txBox="1"/>
          <p:nvPr/>
        </p:nvSpPr>
        <p:spPr>
          <a:xfrm>
            <a:off x="272930" y="570142"/>
            <a:ext cx="84791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PERF-NET Pose Empowered RGB-Flow Net</a:t>
            </a:r>
            <a:endParaRPr lang="ko-KR" altLang="en-US" sz="30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E7153A-FAA1-A1F6-7D1D-A1C7EC2934C8}"/>
              </a:ext>
            </a:extLst>
          </p:cNvPr>
          <p:cNvSpPr txBox="1"/>
          <p:nvPr/>
        </p:nvSpPr>
        <p:spPr>
          <a:xfrm>
            <a:off x="272931" y="1286139"/>
            <a:ext cx="113925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3. </a:t>
            </a: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실험 결과 </a:t>
            </a: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	Table6. Result on Kinetics-700 distillation &amp;</a:t>
            </a:r>
          </a:p>
          <a:p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		Table7. Comparison with state-of-the-art on UCF-101 and HMDB-51</a:t>
            </a:r>
          </a:p>
          <a:p>
            <a:endParaRPr lang="ko-KR" altLang="en-US" sz="20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8891F9-BD85-85CF-2605-8DA26C6843E7}"/>
              </a:ext>
            </a:extLst>
          </p:cNvPr>
          <p:cNvSpPr txBox="1"/>
          <p:nvPr/>
        </p:nvSpPr>
        <p:spPr>
          <a:xfrm>
            <a:off x="272930" y="3383790"/>
            <a:ext cx="742096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결과</a:t>
            </a:r>
          </a:p>
          <a:p>
            <a:endParaRPr lang="en-US" altLang="ko-KR" sz="12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Table 6 : 700</a:t>
            </a:r>
            <a:r>
              <a:rPr lang="ko-KR" altLang="en-US" sz="1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개의 클래스를 사용하여 교육하면 학습 작업이 더 </a:t>
            </a:r>
            <a:r>
              <a:rPr lang="ko-KR" altLang="en-US" sz="1200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어려워짐</a:t>
            </a:r>
            <a:endParaRPr lang="en-US" altLang="ko-KR" sz="12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→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PERF-Net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결과가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Kinetics-600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에서 훈련된 모델에 비해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distillation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있어 더 많은 이점을 보여줌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2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Table 7 : S3D-G</a:t>
            </a:r>
            <a:r>
              <a:rPr lang="ko-KR" altLang="en-US" sz="1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갖춘 </a:t>
            </a:r>
            <a:r>
              <a:rPr lang="en-US" altLang="ko-KR" sz="1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PERF-NET</a:t>
            </a:r>
            <a:r>
              <a:rPr lang="ko-KR" altLang="en-US" sz="1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은 단일 스트림 모델을 사용하면서도 최고를 능가하고</a:t>
            </a:r>
            <a:r>
              <a:rPr lang="en-US" altLang="ko-KR" sz="1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</a:p>
          <a:p>
            <a:r>
              <a:rPr lang="en-US" altLang="ko-KR" sz="1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      </a:t>
            </a:r>
            <a:r>
              <a:rPr lang="ko-KR" altLang="en-US" sz="1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또한 두개의 앙상블 모델보다도 성능이 우수함</a:t>
            </a:r>
            <a:endParaRPr lang="en-US" altLang="ko-KR" sz="12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930" y="2260128"/>
            <a:ext cx="3619500" cy="990600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0277" y="2301802"/>
            <a:ext cx="3905250" cy="3105150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193696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A72076D-453A-3C44-1325-BA3B5198157D}"/>
              </a:ext>
            </a:extLst>
          </p:cNvPr>
          <p:cNvCxnSpPr>
            <a:cxnSpLocks/>
          </p:cNvCxnSpPr>
          <p:nvPr/>
        </p:nvCxnSpPr>
        <p:spPr>
          <a:xfrm>
            <a:off x="0" y="1178139"/>
            <a:ext cx="8460063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975E2377-1239-A5B6-BDCD-DC228573CBE2}"/>
              </a:ext>
            </a:extLst>
          </p:cNvPr>
          <p:cNvSpPr/>
          <p:nvPr/>
        </p:nvSpPr>
        <p:spPr>
          <a:xfrm>
            <a:off x="8409213" y="1124139"/>
            <a:ext cx="108000" cy="108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0E4562-BBE3-0313-6DA0-AF963E2C0218}"/>
              </a:ext>
            </a:extLst>
          </p:cNvPr>
          <p:cNvSpPr txBox="1"/>
          <p:nvPr/>
        </p:nvSpPr>
        <p:spPr>
          <a:xfrm>
            <a:off x="272930" y="570142"/>
            <a:ext cx="84791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PERF-NET Pose Empowered RGB-Flow Net</a:t>
            </a:r>
            <a:endParaRPr lang="ko-KR" altLang="en-US" sz="30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E7153A-FAA1-A1F6-7D1D-A1C7EC2934C8}"/>
              </a:ext>
            </a:extLst>
          </p:cNvPr>
          <p:cNvSpPr txBox="1"/>
          <p:nvPr/>
        </p:nvSpPr>
        <p:spPr>
          <a:xfrm>
            <a:off x="272931" y="1286139"/>
            <a:ext cx="113925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4. </a:t>
            </a:r>
            <a:r>
              <a:rPr lang="ko-KR" altLang="en-US" sz="200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결론 </a:t>
            </a:r>
            <a:r>
              <a:rPr lang="en-US" altLang="ko-KR" sz="200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200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포즈 렌더링을 비디오 인식 모델에 효과적으로 통합하여 행동 인식에 도움이 되는 방법 제시</a:t>
            </a:r>
            <a:endParaRPr lang="ko-KR" altLang="en-US" sz="20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4BF35B-2B08-4DA4-E6B6-C82A21780798}"/>
              </a:ext>
            </a:extLst>
          </p:cNvPr>
          <p:cNvSpPr txBox="1"/>
          <p:nvPr/>
        </p:nvSpPr>
        <p:spPr>
          <a:xfrm>
            <a:off x="272929" y="1970525"/>
            <a:ext cx="108863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>
                <a:latin typeface="나눔스퀘어" panose="020B0600000101010101" pitchFamily="50" charset="-127"/>
                <a:ea typeface="나눔스퀘어" panose="020B0600000101010101" pitchFamily="50" charset="-127"/>
              </a:rPr>
              <a:t>인간 포즈 양식과 제안된 렌더링 방법으로 </a:t>
            </a:r>
            <a:r>
              <a:rPr lang="en-US" altLang="ko-KR" sz="1600">
                <a:latin typeface="나눔스퀘어" panose="020B0600000101010101" pitchFamily="50" charset="-127"/>
                <a:ea typeface="나눔스퀘어" panose="020B0600000101010101" pitchFamily="50" charset="-127"/>
              </a:rPr>
              <a:t>distillatio</a:t>
            </a:r>
            <a:r>
              <a:rPr lang="ko-KR" altLang="en-US" sz="1600">
                <a:latin typeface="나눔스퀘어" panose="020B0600000101010101" pitchFamily="50" charset="-127"/>
                <a:ea typeface="나눔스퀘어" panose="020B0600000101010101" pitchFamily="50" charset="-127"/>
              </a:rPr>
              <a:t>을 사용하여 모델이 최신 성능을 능가할 수 있는 강력한 증거를 보임</a:t>
            </a:r>
            <a:endParaRPr lang="en-US" altLang="ko-KR" sz="16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16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>
                <a:latin typeface="나눔스퀘어" panose="020B0600000101010101" pitchFamily="50" charset="-127"/>
                <a:ea typeface="나눔스퀘어" panose="020B0600000101010101" pitchFamily="50" charset="-127"/>
              </a:rPr>
              <a:t>이러한 포즈 양식이 다른 영역으로 확장되기 위해 더 연구될 수 있기를 바람</a:t>
            </a:r>
            <a:endParaRPr lang="en-US" altLang="ko-KR" sz="16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8061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A72076D-453A-3C44-1325-BA3B5198157D}"/>
              </a:ext>
            </a:extLst>
          </p:cNvPr>
          <p:cNvCxnSpPr>
            <a:cxnSpLocks/>
          </p:cNvCxnSpPr>
          <p:nvPr/>
        </p:nvCxnSpPr>
        <p:spPr>
          <a:xfrm>
            <a:off x="0" y="1178139"/>
            <a:ext cx="8460063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975E2377-1239-A5B6-BDCD-DC228573CBE2}"/>
              </a:ext>
            </a:extLst>
          </p:cNvPr>
          <p:cNvSpPr/>
          <p:nvPr/>
        </p:nvSpPr>
        <p:spPr>
          <a:xfrm>
            <a:off x="8409213" y="1124139"/>
            <a:ext cx="108000" cy="108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0E4562-BBE3-0313-6DA0-AF963E2C0218}"/>
              </a:ext>
            </a:extLst>
          </p:cNvPr>
          <p:cNvSpPr txBox="1"/>
          <p:nvPr/>
        </p:nvSpPr>
        <p:spPr>
          <a:xfrm>
            <a:off x="272930" y="570142"/>
            <a:ext cx="84791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PERF-NET Pose Empowered RGB-Flow Net</a:t>
            </a:r>
            <a:endParaRPr lang="ko-KR" altLang="en-US" sz="30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E7153A-FAA1-A1F6-7D1D-A1C7EC2934C8}"/>
              </a:ext>
            </a:extLst>
          </p:cNvPr>
          <p:cNvSpPr txBox="1"/>
          <p:nvPr/>
        </p:nvSpPr>
        <p:spPr>
          <a:xfrm>
            <a:off x="272931" y="1286139"/>
            <a:ext cx="8187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1. </a:t>
            </a: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아이디어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07EC9A-D785-B2F6-F9D5-CC0AF2EA65C4}"/>
              </a:ext>
            </a:extLst>
          </p:cNvPr>
          <p:cNvSpPr txBox="1"/>
          <p:nvPr/>
        </p:nvSpPr>
        <p:spPr>
          <a:xfrm>
            <a:off x="3227521" y="2247179"/>
            <a:ext cx="5540919" cy="4005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Action Dataset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 인간 중심적인 경향이 있음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07EC9A-D785-B2F6-F9D5-CC0AF2EA65C4}"/>
              </a:ext>
            </a:extLst>
          </p:cNvPr>
          <p:cNvSpPr txBox="1"/>
          <p:nvPr/>
        </p:nvSpPr>
        <p:spPr>
          <a:xfrm>
            <a:off x="1483131" y="3449945"/>
            <a:ext cx="9029700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명시적인 포즈 신호가 있으면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raw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pixel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이나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flow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추론이 더 간단할 수 있음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07EC9A-D785-B2F6-F9D5-CC0AF2EA65C4}"/>
              </a:ext>
            </a:extLst>
          </p:cNvPr>
          <p:cNvSpPr txBox="1"/>
          <p:nvPr/>
        </p:nvSpPr>
        <p:spPr>
          <a:xfrm>
            <a:off x="1117122" y="4625391"/>
            <a:ext cx="9761717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Two-stream Framework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third input stream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추가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208A3B8-FBE9-CA76-E85A-012DB76B3FBC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>
            <a:off x="5997981" y="2647711"/>
            <a:ext cx="0" cy="802234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208A3B8-FBE9-CA76-E85A-012DB76B3FBC}"/>
              </a:ext>
            </a:extLst>
          </p:cNvPr>
          <p:cNvCxnSpPr>
            <a:stCxn id="13" idx="2"/>
            <a:endCxn id="15" idx="0"/>
          </p:cNvCxnSpPr>
          <p:nvPr/>
        </p:nvCxnSpPr>
        <p:spPr>
          <a:xfrm>
            <a:off x="5997981" y="3850055"/>
            <a:ext cx="0" cy="775336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/>
          <p:cNvGrpSpPr/>
          <p:nvPr/>
        </p:nvGrpSpPr>
        <p:grpSpPr>
          <a:xfrm>
            <a:off x="6066691" y="4652289"/>
            <a:ext cx="2342521" cy="674693"/>
            <a:chOff x="6066691" y="4652289"/>
            <a:chExt cx="2342521" cy="674693"/>
          </a:xfrm>
        </p:grpSpPr>
        <p:sp>
          <p:nvSpPr>
            <p:cNvPr id="2" name="모서리가 둥근 직사각형 1"/>
            <p:cNvSpPr/>
            <p:nvPr/>
          </p:nvSpPr>
          <p:spPr>
            <a:xfrm>
              <a:off x="6066691" y="4652289"/>
              <a:ext cx="2342521" cy="321616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" name="원호 2"/>
            <p:cNvSpPr/>
            <p:nvPr/>
          </p:nvSpPr>
          <p:spPr>
            <a:xfrm rot="4683016">
              <a:off x="6507571" y="4644875"/>
              <a:ext cx="551366" cy="812848"/>
            </a:xfrm>
            <a:prstGeom prst="arc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433134" y="5265643"/>
            <a:ext cx="10700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based on human pose estimated from each frame by </a:t>
            </a:r>
            <a:r>
              <a:rPr lang="en-US" altLang="ko-KR" b="1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rendering pose on input RGB frames</a:t>
            </a:r>
            <a:endParaRPr lang="ko-KR" altLang="en-US" b="1" dirty="0">
              <a:solidFill>
                <a:srgbClr val="FF0000"/>
              </a:solidFill>
              <a:latin typeface="Agency FB" panose="020B0503020202020204" pitchFamily="34" charset="0"/>
              <a:ea typeface="나눔스퀘어" panose="020B060000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631440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A72076D-453A-3C44-1325-BA3B5198157D}"/>
              </a:ext>
            </a:extLst>
          </p:cNvPr>
          <p:cNvCxnSpPr>
            <a:cxnSpLocks/>
          </p:cNvCxnSpPr>
          <p:nvPr/>
        </p:nvCxnSpPr>
        <p:spPr>
          <a:xfrm>
            <a:off x="0" y="1178139"/>
            <a:ext cx="8460063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975E2377-1239-A5B6-BDCD-DC228573CBE2}"/>
              </a:ext>
            </a:extLst>
          </p:cNvPr>
          <p:cNvSpPr/>
          <p:nvPr/>
        </p:nvSpPr>
        <p:spPr>
          <a:xfrm>
            <a:off x="8409213" y="1124139"/>
            <a:ext cx="108000" cy="108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ea typeface="나눔스퀘어" panose="020B0600000101010101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0E4562-BBE3-0313-6DA0-AF963E2C0218}"/>
              </a:ext>
            </a:extLst>
          </p:cNvPr>
          <p:cNvSpPr txBox="1"/>
          <p:nvPr/>
        </p:nvSpPr>
        <p:spPr>
          <a:xfrm>
            <a:off x="272930" y="570142"/>
            <a:ext cx="84791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latin typeface="나눔스퀘어" panose="020B0600000101010101" pitchFamily="50" charset="-127"/>
                <a:ea typeface="나눔스퀘어" panose="020B0600000101010101"/>
              </a:rPr>
              <a:t>PERF-NET Pose Empowered RGB-Flow Net</a:t>
            </a:r>
            <a:endParaRPr lang="ko-KR" altLang="en-US" sz="3000" b="1" dirty="0">
              <a:latin typeface="나눔스퀘어" panose="020B0600000101010101" pitchFamily="50" charset="-127"/>
              <a:ea typeface="나눔스퀘어" panose="020B0600000101010101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E7153A-FAA1-A1F6-7D1D-A1C7EC2934C8}"/>
              </a:ext>
            </a:extLst>
          </p:cNvPr>
          <p:cNvSpPr txBox="1"/>
          <p:nvPr/>
        </p:nvSpPr>
        <p:spPr>
          <a:xfrm>
            <a:off x="272931" y="1286139"/>
            <a:ext cx="8187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/>
              </a:rPr>
              <a:t>2. </a:t>
            </a: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/>
              </a:rPr>
              <a:t>모델 구조 </a:t>
            </a: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/>
              </a:rPr>
              <a:t>:	</a:t>
            </a: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/>
              </a:rPr>
              <a:t>포즈 표현 방법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8441" y="2974193"/>
            <a:ext cx="5676034" cy="3113171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BE7153A-FAA1-A1F6-7D1D-A1C7EC2934C8}"/>
              </a:ext>
            </a:extLst>
          </p:cNvPr>
          <p:cNvSpPr txBox="1"/>
          <p:nvPr/>
        </p:nvSpPr>
        <p:spPr>
          <a:xfrm>
            <a:off x="272931" y="1985087"/>
            <a:ext cx="8187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/>
              </a:rPr>
              <a:t>포즈 추정을 위해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/>
              </a:rPr>
              <a:t>*</a:t>
            </a:r>
            <a:r>
              <a:rPr lang="en-US" altLang="ko-KR" sz="1600" b="1" dirty="0" err="1">
                <a:latin typeface="나눔스퀘어" panose="020B0600000101010101" pitchFamily="50" charset="-127"/>
                <a:ea typeface="나눔스퀘어" panose="020B0600000101010101"/>
              </a:rPr>
              <a:t>PoseNet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/>
              </a:rPr>
              <a:t>으로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/>
              </a:rPr>
              <a:t> 17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/>
              </a:rPr>
              <a:t>개의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/>
              </a:rPr>
              <a:t>pose key point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/>
              </a:rPr>
              <a:t>를 추출함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35504" y="2245380"/>
            <a:ext cx="46619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PoseNet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: COCO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ea typeface="나눔스퀘어" panose="020B0600000101010101"/>
              </a:rPr>
              <a:t>데이터셋으로 사전 학습된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ResNet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backbones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gency FB" panose="020B0503020202020204" pitchFamily="34" charset="0"/>
              <a:ea typeface="나눔스퀘어" panose="020B0600000101010101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E7153A-FAA1-A1F6-7D1D-A1C7EC2934C8}"/>
              </a:ext>
            </a:extLst>
          </p:cNvPr>
          <p:cNvSpPr txBox="1"/>
          <p:nvPr/>
        </p:nvSpPr>
        <p:spPr>
          <a:xfrm>
            <a:off x="272930" y="2944065"/>
            <a:ext cx="53717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/>
              </a:rPr>
              <a:t>포즈를 프레임으로 렌더링하는 방식을 아래와 같이 고려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BE7153A-FAA1-A1F6-7D1D-A1C7EC2934C8}"/>
              </a:ext>
            </a:extLst>
          </p:cNvPr>
          <p:cNvSpPr txBox="1"/>
          <p:nvPr/>
        </p:nvSpPr>
        <p:spPr>
          <a:xfrm>
            <a:off x="798992" y="3796006"/>
            <a:ext cx="37147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/>
              </a:rPr>
              <a:t>Dots </a:t>
            </a:r>
            <a:r>
              <a:rPr lang="en-US" altLang="ko-KR" sz="1400" b="1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/>
              </a:rPr>
              <a:t>vs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/>
              </a:rPr>
              <a:t> bars</a:t>
            </a:r>
          </a:p>
          <a:p>
            <a:pPr algn="ctr"/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/>
              </a:rPr>
              <a:t>Fine </a:t>
            </a:r>
            <a:r>
              <a:rPr lang="en-US" altLang="ko-KR" sz="1400" b="1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/>
              </a:rPr>
              <a:t>vs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/>
              </a:rPr>
              <a:t> coarse-grained coloring</a:t>
            </a:r>
          </a:p>
          <a:p>
            <a:pPr algn="ctr"/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/>
              </a:rPr>
              <a:t>Uniform </a:t>
            </a:r>
            <a:r>
              <a:rPr lang="en-US" altLang="ko-KR" sz="1400" b="1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/>
              </a:rPr>
              <a:t>vs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/>
              </a:rPr>
              <a:t> ratio aware line thickness</a:t>
            </a:r>
          </a:p>
          <a:p>
            <a:pPr algn="ctr"/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/>
              </a:rPr>
              <a:t>On Black Background </a:t>
            </a:r>
            <a:r>
              <a:rPr lang="en-US" altLang="ko-KR" sz="1400" b="1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/>
              </a:rPr>
              <a:t>vs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/>
              </a:rPr>
              <a:t> RGB Frame</a:t>
            </a:r>
            <a:endParaRPr lang="ko-KR" altLang="en-US" sz="1400" dirty="0">
              <a:latin typeface="나눔스퀘어" panose="020B0600000101010101" pitchFamily="50" charset="-127"/>
              <a:ea typeface="나눔스퀘어" panose="020B0600000101010101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BE7153A-FAA1-A1F6-7D1D-A1C7EC2934C8}"/>
              </a:ext>
            </a:extLst>
          </p:cNvPr>
          <p:cNvSpPr txBox="1"/>
          <p:nvPr/>
        </p:nvSpPr>
        <p:spPr>
          <a:xfrm>
            <a:off x="926282" y="5266835"/>
            <a:ext cx="3460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/>
              </a:rPr>
              <a:t>실험결과를 통해 알 수 있음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395382" y="3704305"/>
            <a:ext cx="4592320" cy="1997799"/>
          </a:xfrm>
          <a:prstGeom prst="round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5788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9BE7153A-FAA1-A1F6-7D1D-A1C7EC2934C8}"/>
              </a:ext>
            </a:extLst>
          </p:cNvPr>
          <p:cNvSpPr txBox="1"/>
          <p:nvPr/>
        </p:nvSpPr>
        <p:spPr>
          <a:xfrm>
            <a:off x="235481" y="2815983"/>
            <a:ext cx="85166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/>
              </a:rPr>
              <a:t>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/>
              </a:rPr>
              <a:t>temporal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/>
              </a:rPr>
              <a:t>차원에서 모든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/>
              </a:rPr>
              <a:t>max pooling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/>
              </a:rPr>
              <a:t>연산 제거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/>
            </a:endParaRPr>
          </a:p>
          <a:p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/>
              </a:rPr>
              <a:t>    → 모든 레이어에서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/>
              </a:rPr>
              <a:t>temporal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/>
              </a:rPr>
              <a:t>다운 샘플링 적용이 성능 저하에 영향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/>
            </a:endParaRPr>
          </a:p>
          <a:p>
            <a:endParaRPr lang="en-US" altLang="ko-KR" sz="1200" dirty="0">
              <a:latin typeface="나눔스퀘어" panose="020B0600000101010101" pitchFamily="50" charset="-127"/>
              <a:ea typeface="나눔스퀘어" panose="020B0600000101010101"/>
            </a:endParaRPr>
          </a:p>
          <a:p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/>
              </a:rPr>
              <a:t> 각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/>
              </a:rPr>
              <a:t>residual block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/>
              </a:rPr>
              <a:t>뒤에 </a:t>
            </a:r>
            <a:r>
              <a:rPr lang="en-US" altLang="ko-KR" sz="1200" b="1" dirty="0">
                <a:latin typeface="나눔스퀘어" panose="020B0600000101010101" pitchFamily="50" charset="-127"/>
                <a:ea typeface="나눔스퀘어" panose="020B0600000101010101"/>
              </a:rPr>
              <a:t>feature gating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/>
              </a:rPr>
              <a:t> module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/>
              </a:rPr>
              <a:t>추가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/>
            </a:endParaRPr>
          </a:p>
          <a:p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/>
              </a:rPr>
              <a:t>    * feature gating : context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/>
              </a:rPr>
              <a:t>를 기반으로 채널에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/>
              </a:rPr>
              <a:t>weight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/>
              </a:rPr>
              <a:t>를 재부여하는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/>
              </a:rPr>
              <a:t>self-attention mechanism</a:t>
            </a:r>
            <a:endParaRPr lang="en-US" altLang="ko-KR" sz="1050" dirty="0">
              <a:latin typeface="나눔스퀘어" panose="020B0600000101010101" pitchFamily="50" charset="-127"/>
              <a:ea typeface="나눔스퀘어" panose="020B0600000101010101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A72076D-453A-3C44-1325-BA3B5198157D}"/>
              </a:ext>
            </a:extLst>
          </p:cNvPr>
          <p:cNvCxnSpPr>
            <a:cxnSpLocks/>
          </p:cNvCxnSpPr>
          <p:nvPr/>
        </p:nvCxnSpPr>
        <p:spPr>
          <a:xfrm>
            <a:off x="0" y="1178139"/>
            <a:ext cx="8460063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975E2377-1239-A5B6-BDCD-DC228573CBE2}"/>
              </a:ext>
            </a:extLst>
          </p:cNvPr>
          <p:cNvSpPr/>
          <p:nvPr/>
        </p:nvSpPr>
        <p:spPr>
          <a:xfrm>
            <a:off x="8409213" y="1124139"/>
            <a:ext cx="108000" cy="108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 Semilight" panose="020B0502040204020203" pitchFamily="50" charset="-127"/>
              <a:ea typeface="나눔스퀘어" panose="020B0600000101010101"/>
              <a:cs typeface="맑은 고딕 Semilight" panose="020B0502040204020203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3822" y="1486194"/>
            <a:ext cx="3541452" cy="3692152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9737951" y="5239901"/>
            <a:ext cx="893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latin typeface="나눔스퀘어" panose="020B0600000101010101" pitchFamily="50" charset="-127"/>
                <a:ea typeface="나눔스퀘어" panose="020B0600000101010101"/>
              </a:rPr>
              <a:t>R3D50-G</a:t>
            </a:r>
            <a:endParaRPr lang="ko-KR" altLang="en-US" sz="1200" dirty="0">
              <a:latin typeface="맑은 고딕 Semilight" panose="020B0502040204020203" pitchFamily="50" charset="-127"/>
              <a:ea typeface="나눔스퀘어" panose="020B0600000101010101"/>
              <a:cs typeface="맑은 고딕 Semilight" panose="020B0502040204020203" pitchFamily="50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2373383" y="2243504"/>
            <a:ext cx="642887" cy="551047"/>
            <a:chOff x="2112729" y="2021414"/>
            <a:chExt cx="1342648" cy="551047"/>
          </a:xfrm>
        </p:grpSpPr>
        <p:sp>
          <p:nvSpPr>
            <p:cNvPr id="13" name="모서리가 둥근 직사각형 12"/>
            <p:cNvSpPr/>
            <p:nvPr/>
          </p:nvSpPr>
          <p:spPr>
            <a:xfrm>
              <a:off x="2365130" y="2021414"/>
              <a:ext cx="1090247" cy="321616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맑은 고딕 Semilight" panose="020B0502040204020203" pitchFamily="50" charset="-127"/>
                <a:ea typeface="나눔스퀘어" panose="020B0600000101010101"/>
                <a:cs typeface="맑은 고딕 Semilight" panose="020B0502040204020203" pitchFamily="50" charset="-127"/>
              </a:endParaRPr>
            </a:p>
          </p:txBody>
        </p:sp>
        <p:sp>
          <p:nvSpPr>
            <p:cNvPr id="15" name="원호 14"/>
            <p:cNvSpPr/>
            <p:nvPr/>
          </p:nvSpPr>
          <p:spPr>
            <a:xfrm rot="4683016">
              <a:off x="2349125" y="2034191"/>
              <a:ext cx="301874" cy="774665"/>
            </a:xfrm>
            <a:prstGeom prst="arc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 Semilight" panose="020B0502040204020203" pitchFamily="50" charset="-127"/>
                <a:ea typeface="나눔스퀘어" panose="020B0600000101010101"/>
                <a:cs typeface="맑은 고딕 Semilight" panose="020B0502040204020203" pitchFamily="50" charset="-127"/>
              </a:endParaRPr>
            </a:p>
          </p:txBody>
        </p:sp>
      </p:grpSp>
      <p:sp>
        <p:nvSpPr>
          <p:cNvPr id="5" name="모서리가 둥근 직사각형 4"/>
          <p:cNvSpPr/>
          <p:nvPr/>
        </p:nvSpPr>
        <p:spPr>
          <a:xfrm>
            <a:off x="307915" y="2803020"/>
            <a:ext cx="7265904" cy="102862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 Semilight" panose="020B0502040204020203" pitchFamily="50" charset="-127"/>
              <a:ea typeface="나눔스퀘어" panose="020B0600000101010101"/>
              <a:cs typeface="맑은 고딕 Semilight" panose="020B0502040204020203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0E4562-BBE3-0313-6DA0-AF963E2C0218}"/>
              </a:ext>
            </a:extLst>
          </p:cNvPr>
          <p:cNvSpPr txBox="1"/>
          <p:nvPr/>
        </p:nvSpPr>
        <p:spPr>
          <a:xfrm>
            <a:off x="272930" y="570142"/>
            <a:ext cx="84791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latin typeface="나눔스퀘어" panose="020B0600000101010101" pitchFamily="50" charset="-127"/>
                <a:ea typeface="나눔스퀘어" panose="020B0600000101010101"/>
              </a:rPr>
              <a:t>PERF-NET Pose Empowered RGB-Flow Net</a:t>
            </a:r>
            <a:endParaRPr lang="ko-KR" altLang="en-US" sz="3000" b="1" dirty="0">
              <a:latin typeface="나눔스퀘어" panose="020B0600000101010101" pitchFamily="50" charset="-127"/>
              <a:ea typeface="나눔스퀘어" panose="020B0600000101010101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E7153A-FAA1-A1F6-7D1D-A1C7EC2934C8}"/>
              </a:ext>
            </a:extLst>
          </p:cNvPr>
          <p:cNvSpPr txBox="1"/>
          <p:nvPr/>
        </p:nvSpPr>
        <p:spPr>
          <a:xfrm>
            <a:off x="272931" y="1286139"/>
            <a:ext cx="8187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/>
              </a:rPr>
              <a:t>2. </a:t>
            </a: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/>
              </a:rPr>
              <a:t>모델 구조 </a:t>
            </a: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/>
              </a:rPr>
              <a:t>:	Backbone Architecture</a:t>
            </a:r>
            <a:endParaRPr lang="ko-KR" altLang="en-US" sz="2000" b="1" dirty="0">
              <a:latin typeface="나눔스퀘어" panose="020B0600000101010101" pitchFamily="50" charset="-127"/>
              <a:ea typeface="나눔스퀘어" panose="020B0600000101010101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E7153A-FAA1-A1F6-7D1D-A1C7EC2934C8}"/>
              </a:ext>
            </a:extLst>
          </p:cNvPr>
          <p:cNvSpPr txBox="1"/>
          <p:nvPr/>
        </p:nvSpPr>
        <p:spPr>
          <a:xfrm>
            <a:off x="272931" y="2243504"/>
            <a:ext cx="7728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나눔스퀘어" panose="020B0600000101010101" pitchFamily="50" charset="-127"/>
                <a:ea typeface="나눔스퀘어" panose="020B0600000101010101"/>
              </a:rPr>
              <a:t>R3D50-G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/>
              </a:rPr>
              <a:t>(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/>
              </a:rPr>
              <a:t>일부 </a:t>
            </a:r>
            <a:r>
              <a:rPr lang="en-US" altLang="ko-KR" sz="1200" dirty="0" err="1">
                <a:latin typeface="나눔스퀘어" panose="020B0600000101010101" pitchFamily="50" charset="-127"/>
                <a:ea typeface="나눔스퀘어" panose="020B0600000101010101"/>
              </a:rPr>
              <a:t>Conv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/>
              </a:rPr>
              <a:t> kernel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/>
              </a:rPr>
              <a:t>이 확장된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/>
              </a:rPr>
              <a:t>3D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/>
              </a:rPr>
              <a:t>버전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/>
              </a:rPr>
              <a:t>ResNet50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/>
              </a:rPr>
              <a:t> 기반 아키텍처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/>
              </a:rPr>
              <a:t>)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/>
              </a:rPr>
              <a:t>사용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BE7153A-FAA1-A1F6-7D1D-A1C7EC2934C8}"/>
              </a:ext>
            </a:extLst>
          </p:cNvPr>
          <p:cNvSpPr txBox="1"/>
          <p:nvPr/>
        </p:nvSpPr>
        <p:spPr>
          <a:xfrm>
            <a:off x="235481" y="4065571"/>
            <a:ext cx="82092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/>
              </a:rPr>
              <a:t>pose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/>
              </a:rPr>
              <a:t>를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/>
              </a:rPr>
              <a:t>input stream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/>
              </a:rPr>
              <a:t>으로의 사용하는 해당 논문의 방법론에서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/>
            </a:endParaRPr>
          </a:p>
          <a:p>
            <a:endParaRPr lang="en-US" altLang="ko-KR" sz="1600" dirty="0">
              <a:latin typeface="나눔스퀘어" panose="020B0600000101010101" pitchFamily="50" charset="-127"/>
              <a:ea typeface="나눔스퀘어" panose="020B0600000101010101"/>
            </a:endParaRPr>
          </a:p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/>
              </a:rPr>
              <a:t>Backbone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/>
              </a:rPr>
              <a:t>선택에 특별히 의존하지 않음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/>
            </a:endParaRPr>
          </a:p>
          <a:p>
            <a:endParaRPr lang="en-US" altLang="ko-KR" sz="1600" dirty="0">
              <a:latin typeface="나눔스퀘어" panose="020B0600000101010101" pitchFamily="50" charset="-127"/>
              <a:ea typeface="나눔스퀘어" panose="020B0600000101010101"/>
            </a:endParaRPr>
          </a:p>
          <a:p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/>
              </a:rPr>
              <a:t>그래서 최신 </a:t>
            </a:r>
            <a:r>
              <a:rPr lang="en-US" altLang="ko-KR" sz="1600" b="1" dirty="0">
                <a:latin typeface="나눔스퀘어" panose="020B0600000101010101" pitchFamily="50" charset="-127"/>
                <a:ea typeface="나눔스퀘어" panose="020B0600000101010101"/>
              </a:rPr>
              <a:t>S3D-G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/>
              </a:rPr>
              <a:t> backbone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/>
              </a:rPr>
              <a:t>을 사용한 실험 결과 또한 도출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2855913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A72076D-453A-3C44-1325-BA3B5198157D}"/>
              </a:ext>
            </a:extLst>
          </p:cNvPr>
          <p:cNvCxnSpPr>
            <a:cxnSpLocks/>
          </p:cNvCxnSpPr>
          <p:nvPr/>
        </p:nvCxnSpPr>
        <p:spPr>
          <a:xfrm>
            <a:off x="0" y="1178139"/>
            <a:ext cx="8460063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975E2377-1239-A5B6-BDCD-DC228573CBE2}"/>
              </a:ext>
            </a:extLst>
          </p:cNvPr>
          <p:cNvSpPr/>
          <p:nvPr/>
        </p:nvSpPr>
        <p:spPr>
          <a:xfrm>
            <a:off x="8409213" y="1124139"/>
            <a:ext cx="108000" cy="108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ea typeface="나눔스퀘어" panose="020B0600000101010101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0E4562-BBE3-0313-6DA0-AF963E2C0218}"/>
              </a:ext>
            </a:extLst>
          </p:cNvPr>
          <p:cNvSpPr txBox="1"/>
          <p:nvPr/>
        </p:nvSpPr>
        <p:spPr>
          <a:xfrm>
            <a:off x="272930" y="570142"/>
            <a:ext cx="84791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latin typeface="나눔스퀘어" panose="020B0600000101010101" pitchFamily="50" charset="-127"/>
                <a:ea typeface="나눔스퀘어" panose="020B0600000101010101"/>
              </a:rPr>
              <a:t>PERF-NET Pose Empowered RGB-Flow Net</a:t>
            </a:r>
            <a:endParaRPr lang="ko-KR" altLang="en-US" sz="3000" b="1" dirty="0">
              <a:latin typeface="나눔스퀘어" panose="020B0600000101010101" pitchFamily="50" charset="-127"/>
              <a:ea typeface="나눔스퀘어" panose="020B0600000101010101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E7153A-FAA1-A1F6-7D1D-A1C7EC2934C8}"/>
              </a:ext>
            </a:extLst>
          </p:cNvPr>
          <p:cNvSpPr txBox="1"/>
          <p:nvPr/>
        </p:nvSpPr>
        <p:spPr>
          <a:xfrm>
            <a:off x="272931" y="1286139"/>
            <a:ext cx="8187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/>
              </a:rPr>
              <a:t>2. </a:t>
            </a: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/>
              </a:rPr>
              <a:t>모델 구조 </a:t>
            </a: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/>
              </a:rPr>
              <a:t>:	pose stream</a:t>
            </a: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/>
              </a:rPr>
              <a:t> 융합 방식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E7153A-FAA1-A1F6-7D1D-A1C7EC2934C8}"/>
              </a:ext>
            </a:extLst>
          </p:cNvPr>
          <p:cNvSpPr txBox="1"/>
          <p:nvPr/>
        </p:nvSpPr>
        <p:spPr>
          <a:xfrm>
            <a:off x="272929" y="2645812"/>
            <a:ext cx="90205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표준적인 방식인 </a:t>
            </a:r>
            <a:r>
              <a:rPr lang="en-US" altLang="ko-KR" sz="1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Late fusion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은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3D </a:t>
            </a:r>
            <a:r>
              <a:rPr lang="en-US" altLang="ko-KR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ConvNet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여러 번 실행해야 하기 때문에 정확하지만 느림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  <a:p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→ 대안으로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PERF-NET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에서는 </a:t>
            </a:r>
            <a:r>
              <a:rPr lang="en-US" altLang="ko-KR" sz="1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Multi-teacher distillation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방식을 사용하였음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E7153A-FAA1-A1F6-7D1D-A1C7EC2934C8}"/>
              </a:ext>
            </a:extLst>
          </p:cNvPr>
          <p:cNvSpPr txBox="1"/>
          <p:nvPr/>
        </p:nvSpPr>
        <p:spPr>
          <a:xfrm>
            <a:off x="272927" y="3775185"/>
            <a:ext cx="1017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Multi-teacher distillation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사용하면 최종 모델이 추론 시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(at test time)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에는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RGB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입력 만을 요하지만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</a:p>
          <a:p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학습 시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(at training time)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에는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RGB, Flow, Pose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모든 양식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(modalities)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유용할 수 있음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E7153A-FAA1-A1F6-7D1D-A1C7EC2934C8}"/>
              </a:ext>
            </a:extLst>
          </p:cNvPr>
          <p:cNvSpPr txBox="1"/>
          <p:nvPr/>
        </p:nvSpPr>
        <p:spPr>
          <a:xfrm>
            <a:off x="272928" y="2008882"/>
            <a:ext cx="9240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pose stream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통해 얻을 수 있는 예측을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RGB, Flow stream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예측과의 융합</a:t>
            </a:r>
          </a:p>
        </p:txBody>
      </p:sp>
    </p:spTree>
    <p:extLst>
      <p:ext uri="{BB962C8B-B14F-4D97-AF65-F5344CB8AC3E}">
        <p14:creationId xmlns:p14="http://schemas.microsoft.com/office/powerpoint/2010/main" val="1647778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A72076D-453A-3C44-1325-BA3B5198157D}"/>
              </a:ext>
            </a:extLst>
          </p:cNvPr>
          <p:cNvCxnSpPr>
            <a:cxnSpLocks/>
          </p:cNvCxnSpPr>
          <p:nvPr/>
        </p:nvCxnSpPr>
        <p:spPr>
          <a:xfrm>
            <a:off x="0" y="1178139"/>
            <a:ext cx="8460063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975E2377-1239-A5B6-BDCD-DC228573CBE2}"/>
              </a:ext>
            </a:extLst>
          </p:cNvPr>
          <p:cNvSpPr/>
          <p:nvPr/>
        </p:nvSpPr>
        <p:spPr>
          <a:xfrm>
            <a:off x="8409213" y="1124139"/>
            <a:ext cx="108000" cy="108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0E4562-BBE3-0313-6DA0-AF963E2C0218}"/>
              </a:ext>
            </a:extLst>
          </p:cNvPr>
          <p:cNvSpPr txBox="1"/>
          <p:nvPr/>
        </p:nvSpPr>
        <p:spPr>
          <a:xfrm>
            <a:off x="272930" y="570142"/>
            <a:ext cx="84791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PERF-NET Pose Empowered RGB-Flow Net</a:t>
            </a:r>
            <a:endParaRPr lang="ko-KR" altLang="en-US" sz="30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E7153A-FAA1-A1F6-7D1D-A1C7EC2934C8}"/>
              </a:ext>
            </a:extLst>
          </p:cNvPr>
          <p:cNvSpPr txBox="1"/>
          <p:nvPr/>
        </p:nvSpPr>
        <p:spPr>
          <a:xfrm>
            <a:off x="272931" y="1286139"/>
            <a:ext cx="8187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2. </a:t>
            </a: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모델 구조</a:t>
            </a: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:	Distillation</a:t>
            </a: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통한 다중 스트림 융합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E7153A-FAA1-A1F6-7D1D-A1C7EC2934C8}"/>
              </a:ext>
            </a:extLst>
          </p:cNvPr>
          <p:cNvSpPr txBox="1"/>
          <p:nvPr/>
        </p:nvSpPr>
        <p:spPr>
          <a:xfrm>
            <a:off x="272931" y="1989524"/>
            <a:ext cx="8187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RGB, flow, pose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각각을 기반으로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개의 모델이 학습되었다고 가정함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E7153A-FAA1-A1F6-7D1D-A1C7EC2934C8}"/>
              </a:ext>
            </a:extLst>
          </p:cNvPr>
          <p:cNvSpPr txBox="1"/>
          <p:nvPr/>
        </p:nvSpPr>
        <p:spPr>
          <a:xfrm>
            <a:off x="296146" y="2437143"/>
            <a:ext cx="120363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나눔스퀘어" panose="020B0600000101010101" pitchFamily="50" charset="-127"/>
                <a:ea typeface="나눔스퀘어" panose="020B0600000101010101"/>
              </a:rPr>
              <a:t>*D3D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/>
              </a:rPr>
              <a:t>의 접근방식을 자연스럽게 확장하여 </a:t>
            </a:r>
            <a:r>
              <a:rPr lang="en-US" altLang="ko-KR" sz="1600" b="1" dirty="0">
                <a:latin typeface="나눔스퀘어" panose="020B0600000101010101" pitchFamily="50" charset="-127"/>
                <a:ea typeface="나눔스퀘어" panose="020B0600000101010101"/>
              </a:rPr>
              <a:t>multi distillation loss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/>
              </a:rPr>
              <a:t>를 처리할 수 있도록 함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/>
            </a:endParaRPr>
          </a:p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D3D : Distillation techniques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 사용하여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temporal stream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을 갖는 이점을 캡처하는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RGB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전용 모델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예를 들어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Stroud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는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spatial stream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을 입력으로 받아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student model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을 학습시켰고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temporal stream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입력에 대해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학습된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teacher model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결과와 비교하는    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      additional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distillation loss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 추가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/>
            </a:endParaRPr>
          </a:p>
          <a:p>
            <a:endParaRPr lang="en-US" altLang="ko-KR" sz="1200" dirty="0">
              <a:latin typeface="나눔스퀘어" panose="020B0600000101010101" pitchFamily="50" charset="-127"/>
              <a:ea typeface="나눔스퀘어" panose="020B0600000101010101"/>
            </a:endParaRPr>
          </a:p>
          <a:p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/>
              </a:rPr>
              <a:t>공동적으로 줄여야 할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/>
              </a:rPr>
              <a:t>Total loss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/>
              </a:rPr>
              <a:t>는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/>
              </a:rPr>
              <a:t>student model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/>
              </a:rPr>
              <a:t>이 각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/>
              </a:rPr>
              <a:t>teacher network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/>
              </a:rPr>
              <a:t>로부터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/>
              </a:rPr>
              <a:t>logit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/>
              </a:rPr>
              <a:t>들을 모방하도록 장려함과 동시에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/>
            </a:endParaRPr>
          </a:p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/>
              </a:rPr>
              <a:t>backpropagation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/>
              </a:rPr>
              <a:t>를 통해 </a:t>
            </a:r>
            <a:r>
              <a:rPr lang="en-US" altLang="ko-KR" sz="1600" dirty="0" err="1">
                <a:latin typeface="나눔스퀘어" panose="020B0600000101010101" pitchFamily="50" charset="-127"/>
                <a:ea typeface="나눔스퀘어" panose="020B0600000101010101"/>
              </a:rPr>
              <a:t>groundtruth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/>
              </a:rPr>
              <a:t> labels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/>
              </a:rPr>
              <a:t>로부터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/>
              </a:rPr>
              <a:t>loss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/>
              </a:rPr>
              <a:t>를 최소화함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4675551" y="4243530"/>
            <a:ext cx="6657734" cy="894014"/>
            <a:chOff x="806188" y="3997774"/>
            <a:chExt cx="4643889" cy="8940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9BE7153A-FAA1-A1F6-7D1D-A1C7EC2934C8}"/>
                    </a:ext>
                  </a:extLst>
                </p:cNvPr>
                <p:cNvSpPr txBox="1"/>
                <p:nvPr/>
              </p:nvSpPr>
              <p:spPr>
                <a:xfrm>
                  <a:off x="806188" y="3997774"/>
                  <a:ext cx="2286110" cy="8485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" panose="020B0600000101010101"/>
                          </a:rPr>
                          <m:t>𝑳</m:t>
                        </m:r>
                        <m:sSup>
                          <m:sSupPr>
                            <m:ctrlPr>
                              <a:rPr lang="pt-BR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스퀘어" panose="020B0600000101010101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스퀘어" panose="020B0600000101010101"/>
                              </a:rPr>
                              <m:t>=</m:t>
                            </m:r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스퀘어" panose="020B0600000101010101"/>
                              </a:rPr>
                              <m:t>𝐿</m:t>
                            </m:r>
                          </m:e>
                          <m:sup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스퀘어" panose="020B0600000101010101"/>
                              </a:rPr>
                              <m:t>𝑐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스퀘어" panose="020B0600000101010101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BR" altLang="ko-K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나눔스퀘어" panose="020B0600000101010101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나눔스퀘어" panose="020B0600000101010101"/>
                                  </a:rPr>
                                  <m:t>𝑆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나눔스퀘어" panose="020B0600000101010101"/>
                                  </a:rPr>
                                  <m:t>𝑙</m:t>
                                </m:r>
                              </m:sup>
                            </m:sSup>
                          </m:e>
                        </m:d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" panose="020B0600000101010101"/>
                          </a:rPr>
                          <m:t>+</m:t>
                        </m:r>
                        <m:nary>
                          <m:naryPr>
                            <m:chr m:val="∑"/>
                            <m:ctrlPr>
                              <a:rPr lang="pt-BR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스퀘어" panose="020B0600000101010101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스퀘어" panose="020B0600000101010101"/>
                              </a:rPr>
                              <m:t>𝑖</m:t>
                            </m:r>
                          </m:sub>
                          <m:sup>
                            <m:r>
                              <a:rPr lang="pt-BR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스퀘어" panose="020B0600000101010101"/>
                              </a:rPr>
                              <m:t>𝑛</m:t>
                            </m:r>
                          </m:sup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스퀘어" panose="020B0600000101010101"/>
                              </a:rPr>
                              <m:t>𝑀𝑆𝐸</m:t>
                            </m:r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스퀘어" panose="020B0600000101010101"/>
                              </a:rPr>
                              <m:t>(</m:t>
                            </m:r>
                            <m:sSubSup>
                              <m:sSubSupPr>
                                <m:ctrlPr>
                                  <a:rPr lang="pt-BR" altLang="ko-KR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t-BR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p>
                            </m:sSubSup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스퀘어" panose="020B0600000101010101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pt-BR" altLang="ko-K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나눔스퀘어" panose="020B0600000101010101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나눔스퀘어" panose="020B0600000101010101"/>
                                  </a:rPr>
                                  <m:t>𝑆</m:t>
                                </m:r>
                              </m:e>
                              <m:sup>
                                <m:r>
                                  <a:rPr lang="en-US" altLang="ko-KR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나눔스퀘어" panose="020B0600000101010101"/>
                                  </a:rPr>
                                  <m:t>𝑙</m:t>
                                </m:r>
                              </m:sup>
                            </m:sSup>
                          </m:e>
                        </m:nary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" panose="020B0600000101010101"/>
                          </a:rPr>
                          <m:t>)</m:t>
                        </m:r>
                      </m:oMath>
                    </m:oMathPara>
                  </a14:m>
                  <a:endParaRPr lang="en-US" altLang="ko-KR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/>
                  </a:endParaRP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9BE7153A-FAA1-A1F6-7D1D-A1C7EC2934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188" y="3997774"/>
                  <a:ext cx="2286110" cy="848566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9BE7153A-FAA1-A1F6-7D1D-A1C7EC2934C8}"/>
                    </a:ext>
                  </a:extLst>
                </p:cNvPr>
                <p:cNvSpPr txBox="1"/>
                <p:nvPr/>
              </p:nvSpPr>
              <p:spPr>
                <a:xfrm>
                  <a:off x="3015681" y="4132093"/>
                  <a:ext cx="2434396" cy="7596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/>
                  <a14:m>
                    <m:oMath xmlns:m="http://schemas.openxmlformats.org/officeDocument/2006/math">
                      <m:sSubSup>
                        <m:sSubSupPr>
                          <m:ctrlPr>
                            <a:rPr lang="pt-BR" altLang="ko-K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altLang="ko-KR" sz="1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1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</m:oMath>
                  </a14:m>
                  <a:r>
                    <a:rPr lang="en-US" altLang="ko-KR" sz="1400" dirty="0">
                      <a:solidFill>
                        <a:schemeClr val="tx1"/>
                      </a:solidFill>
                      <a:latin typeface="나눔스퀘어" panose="020B0600000101010101" pitchFamily="50" charset="-127"/>
                      <a:ea typeface="나눔스퀘어" panose="020B0600000101010101"/>
                    </a:rPr>
                    <a:t> : i</a:t>
                  </a:r>
                  <a:r>
                    <a:rPr lang="en-US" altLang="ko-KR" sz="900" dirty="0">
                      <a:solidFill>
                        <a:schemeClr val="tx1"/>
                      </a:solidFill>
                      <a:latin typeface="나눔스퀘어" panose="020B0600000101010101" pitchFamily="50" charset="-127"/>
                      <a:ea typeface="나눔스퀘어" panose="020B0600000101010101"/>
                    </a:rPr>
                    <a:t>th</a:t>
                  </a:r>
                  <a:r>
                    <a:rPr lang="en-US" altLang="ko-KR" sz="1400" dirty="0">
                      <a:solidFill>
                        <a:schemeClr val="tx1"/>
                      </a:solidFill>
                      <a:latin typeface="나눔스퀘어" panose="020B0600000101010101" pitchFamily="50" charset="-127"/>
                      <a:ea typeface="나눔스퀘어" panose="020B0600000101010101"/>
                    </a:rPr>
                    <a:t> teacher network’s logit</a:t>
                  </a:r>
                </a:p>
                <a:p>
                  <a:pPr algn="just"/>
                  <a14:m>
                    <m:oMath xmlns:m="http://schemas.openxmlformats.org/officeDocument/2006/math">
                      <m:sSup>
                        <m:sSupPr>
                          <m:ctrlPr>
                            <a:rPr lang="pt-BR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나눔스퀘어" panose="020B0600000101010101"/>
                            </a:rPr>
                          </m:ctrlPr>
                        </m:sSupPr>
                        <m:e>
                          <m:r>
                            <a:rPr lang="en-US" altLang="ko-KR" sz="1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나눔스퀘어" panose="020B0600000101010101"/>
                            </a:rPr>
                            <m:t>𝑆</m:t>
                          </m:r>
                        </m:e>
                        <m:sup>
                          <m:r>
                            <a:rPr lang="en-US" altLang="ko-KR" sz="1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나눔스퀘어" panose="020B0600000101010101"/>
                            </a:rPr>
                            <m:t>𝑙</m:t>
                          </m:r>
                        </m:sup>
                      </m:sSup>
                    </m:oMath>
                  </a14:m>
                  <a:r>
                    <a:rPr lang="en-US" altLang="ko-KR" sz="1400" dirty="0">
                      <a:solidFill>
                        <a:schemeClr val="tx1"/>
                      </a:solidFill>
                      <a:latin typeface="나눔스퀘어" panose="020B0600000101010101" pitchFamily="50" charset="-127"/>
                      <a:ea typeface="나눔스퀘어" panose="020B0600000101010101"/>
                    </a:rPr>
                    <a:t> : student network’s logit</a:t>
                  </a:r>
                </a:p>
                <a:p>
                  <a:pPr algn="just"/>
                  <a14:m>
                    <m:oMath xmlns:m="http://schemas.openxmlformats.org/officeDocument/2006/math">
                      <m:r>
                        <a:rPr lang="en-US" altLang="ko-KR" sz="14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나눔스퀘어" panose="020B0600000101010101"/>
                        </a:rPr>
                        <m:t>𝑀𝑆𝐸</m:t>
                      </m:r>
                    </m:oMath>
                  </a14:m>
                  <a:r>
                    <a:rPr lang="en-US" altLang="ko-KR" sz="1400" dirty="0">
                      <a:solidFill>
                        <a:schemeClr val="tx1"/>
                      </a:solidFill>
                      <a:latin typeface="나눔스퀘어" panose="020B0600000101010101" pitchFamily="50" charset="-127"/>
                      <a:ea typeface="나눔스퀘어" panose="020B0600000101010101"/>
                    </a:rPr>
                    <a:t>(</a:t>
                  </a:r>
                  <a:r>
                    <a:rPr lang="ko-KR" altLang="en-US" sz="1400" dirty="0">
                      <a:solidFill>
                        <a:schemeClr val="tx1"/>
                      </a:solidFill>
                      <a:latin typeface="나눔스퀘어" panose="020B0600000101010101" pitchFamily="50" charset="-127"/>
                      <a:ea typeface="나눔스퀘어" panose="020B0600000101010101"/>
                    </a:rPr>
                    <a:t>평균제곱오차</a:t>
                  </a:r>
                  <a:r>
                    <a:rPr lang="en-US" altLang="ko-KR" sz="1400" dirty="0">
                      <a:solidFill>
                        <a:schemeClr val="tx1"/>
                      </a:solidFill>
                      <a:latin typeface="나눔스퀘어" panose="020B0600000101010101" pitchFamily="50" charset="-127"/>
                      <a:ea typeface="나눔스퀘어" panose="020B0600000101010101"/>
                    </a:rPr>
                    <a:t>) as Distillation loss</a:t>
                  </a:r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9BE7153A-FAA1-A1F6-7D1D-A1C7EC2934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5681" y="4132093"/>
                  <a:ext cx="2434396" cy="759695"/>
                </a:xfrm>
                <a:prstGeom prst="rect">
                  <a:avLst/>
                </a:prstGeom>
                <a:blipFill>
                  <a:blip r:embed="rId3"/>
                  <a:stretch>
                    <a:fillRect t="-800" b="-72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930" y="4243530"/>
            <a:ext cx="3854297" cy="219100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BE7153A-FAA1-A1F6-7D1D-A1C7EC2934C8}"/>
              </a:ext>
            </a:extLst>
          </p:cNvPr>
          <p:cNvSpPr txBox="1"/>
          <p:nvPr/>
        </p:nvSpPr>
        <p:spPr>
          <a:xfrm>
            <a:off x="4675551" y="5834187"/>
            <a:ext cx="59647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/>
              </a:rPr>
              <a:t>separate loss : teacher network</a:t>
            </a:r>
            <a:r>
              <a:rPr lang="ko-KR" altLang="en-US" sz="1000" dirty="0">
                <a:latin typeface="나눔스퀘어" panose="020B0600000101010101" pitchFamily="50" charset="-127"/>
                <a:ea typeface="나눔스퀘어" panose="020B0600000101010101"/>
              </a:rPr>
              <a:t>에 대응하는 각각의 </a:t>
            </a:r>
            <a:r>
              <a:rPr lang="ko-KR" altLang="en-US" sz="1000" dirty="0" err="1">
                <a:latin typeface="나눔스퀘어" panose="020B0600000101010101" pitchFamily="50" charset="-127"/>
                <a:ea typeface="나눔스퀘어" panose="020B0600000101010101"/>
              </a:rPr>
              <a:t>로짓으로</a:t>
            </a:r>
            <a:r>
              <a:rPr lang="ko-KR" altLang="en-US" sz="1000" dirty="0">
                <a:latin typeface="나눔스퀘어" panose="020B0600000101010101" pitchFamily="50" charset="-127"/>
                <a:ea typeface="나눔스퀘어" panose="020B0600000101010101"/>
              </a:rPr>
              <a:t> 계산된 </a:t>
            </a:r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/>
              </a:rPr>
              <a:t>loss</a:t>
            </a:r>
          </a:p>
          <a:p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/>
              </a:rPr>
              <a:t>Unified loss : </a:t>
            </a:r>
            <a:r>
              <a:rPr lang="ko-KR" altLang="en-US" sz="1000" dirty="0">
                <a:latin typeface="나눔스퀘어" panose="020B0600000101010101" pitchFamily="50" charset="-127"/>
                <a:ea typeface="나눔스퀘어" panose="020B0600000101010101"/>
              </a:rPr>
              <a:t>모든 </a:t>
            </a:r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/>
              </a:rPr>
              <a:t>teacher network</a:t>
            </a:r>
            <a:r>
              <a:rPr lang="ko-KR" altLang="en-US" sz="1000" dirty="0">
                <a:latin typeface="나눔스퀘어" panose="020B0600000101010101" pitchFamily="50" charset="-127"/>
                <a:ea typeface="나눔스퀘어" panose="020B0600000101010101"/>
              </a:rPr>
              <a:t>의 </a:t>
            </a:r>
            <a:r>
              <a:rPr lang="ko-KR" altLang="en-US" sz="1000" dirty="0" err="1">
                <a:latin typeface="나눔스퀘어" panose="020B0600000101010101" pitchFamily="50" charset="-127"/>
                <a:ea typeface="나눔스퀘어" panose="020B0600000101010101"/>
              </a:rPr>
              <a:t>로짓들의</a:t>
            </a:r>
            <a:r>
              <a:rPr lang="ko-KR" altLang="en-US" sz="1000" dirty="0">
                <a:latin typeface="나눔스퀘어" panose="020B0600000101010101" pitchFamily="50" charset="-127"/>
                <a:ea typeface="나눔스퀘어" panose="020B0600000101010101"/>
              </a:rPr>
              <a:t> 합에 따라 계산되고 회귀 손실에 더해지는 </a:t>
            </a:r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/>
              </a:rPr>
              <a:t>loss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E7153A-FAA1-A1F6-7D1D-A1C7EC2934C8}"/>
              </a:ext>
            </a:extLst>
          </p:cNvPr>
          <p:cNvSpPr txBox="1"/>
          <p:nvPr/>
        </p:nvSpPr>
        <p:spPr>
          <a:xfrm>
            <a:off x="4675551" y="5232309"/>
            <a:ext cx="7267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/>
              </a:rPr>
              <a:t>해당 손실 함수는 </a:t>
            </a:r>
            <a:r>
              <a:rPr lang="ko-KR" altLang="en-US" sz="1200" b="1" dirty="0" err="1">
                <a:latin typeface="나눔스퀘어" panose="020B0600000101010101" pitchFamily="50" charset="-127"/>
                <a:ea typeface="나눔스퀘어" panose="020B0600000101010101"/>
              </a:rPr>
              <a:t>통합손실</a:t>
            </a:r>
            <a:r>
              <a:rPr lang="en-US" altLang="ko-KR" sz="800" dirty="0">
                <a:latin typeface="나눔스퀘어" panose="020B0600000101010101" pitchFamily="50" charset="-127"/>
                <a:ea typeface="나눔스퀘어" panose="020B0600000101010101"/>
              </a:rPr>
              <a:t>(Unified loss)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/>
              </a:rPr>
              <a:t>이라 불리는 모든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/>
              </a:rPr>
              <a:t>teacher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/>
              </a:rPr>
              <a:t>가 생성한 </a:t>
            </a:r>
            <a:r>
              <a:rPr lang="ko-KR" altLang="en-US" sz="1200" dirty="0" err="1">
                <a:latin typeface="나눔스퀘어" panose="020B0600000101010101" pitchFamily="50" charset="-127"/>
                <a:ea typeface="나눔스퀘어" panose="020B0600000101010101"/>
              </a:rPr>
              <a:t>로짓들의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/>
              </a:rPr>
              <a:t> 합에 대한 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/>
            </a:endParaRPr>
          </a:p>
          <a:p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/>
              </a:rPr>
              <a:t>회귀에 의해 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/>
              </a:rPr>
              <a:t>student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/>
              </a:rPr>
              <a:t>가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/>
              </a:rPr>
              <a:t>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/>
              </a:rPr>
              <a:t>표준 후기 융합 모델을 직접 모방하도록 학습시키는 자연스러운 대안과 구별됨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2370702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A72076D-453A-3C44-1325-BA3B5198157D}"/>
              </a:ext>
            </a:extLst>
          </p:cNvPr>
          <p:cNvCxnSpPr>
            <a:cxnSpLocks/>
          </p:cNvCxnSpPr>
          <p:nvPr/>
        </p:nvCxnSpPr>
        <p:spPr>
          <a:xfrm>
            <a:off x="0" y="1178139"/>
            <a:ext cx="8460063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975E2377-1239-A5B6-BDCD-DC228573CBE2}"/>
              </a:ext>
            </a:extLst>
          </p:cNvPr>
          <p:cNvSpPr/>
          <p:nvPr/>
        </p:nvSpPr>
        <p:spPr>
          <a:xfrm>
            <a:off x="8409213" y="1124139"/>
            <a:ext cx="108000" cy="108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0E4562-BBE3-0313-6DA0-AF963E2C0218}"/>
              </a:ext>
            </a:extLst>
          </p:cNvPr>
          <p:cNvSpPr txBox="1"/>
          <p:nvPr/>
        </p:nvSpPr>
        <p:spPr>
          <a:xfrm>
            <a:off x="272930" y="570142"/>
            <a:ext cx="84791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PERF-NET Pose Empowered RGB-Flow Net</a:t>
            </a:r>
            <a:endParaRPr lang="ko-KR" altLang="en-US" sz="30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E7153A-FAA1-A1F6-7D1D-A1C7EC2934C8}"/>
              </a:ext>
            </a:extLst>
          </p:cNvPr>
          <p:cNvSpPr txBox="1"/>
          <p:nvPr/>
        </p:nvSpPr>
        <p:spPr>
          <a:xfrm>
            <a:off x="272930" y="1286139"/>
            <a:ext cx="110515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3. </a:t>
            </a: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실험 결과 </a:t>
            </a: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	Table2. Pose stream results using R3D50-G on Kinetics-600</a:t>
            </a:r>
            <a:endParaRPr lang="ko-KR" altLang="en-US" sz="20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930" y="1883235"/>
            <a:ext cx="5505450" cy="2019300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68891F9-BD85-85CF-2605-8DA26C6843E7}"/>
              </a:ext>
            </a:extLst>
          </p:cNvPr>
          <p:cNvSpPr txBox="1"/>
          <p:nvPr/>
        </p:nvSpPr>
        <p:spPr>
          <a:xfrm>
            <a:off x="272930" y="4099521"/>
            <a:ext cx="11552724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결과</a:t>
            </a:r>
            <a:endParaRPr lang="en-US" altLang="ko-KR" sz="16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2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검은 배경에서의 포즈 렌더링은 </a:t>
            </a:r>
            <a:r>
              <a:rPr lang="en-US" altLang="ko-KR" sz="1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RGB </a:t>
            </a:r>
            <a:r>
              <a:rPr lang="ko-KR" altLang="en-US" sz="1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프레임에서의 포즈 렌더링에 비해 현저히 낮은 정확도를 보여줌</a:t>
            </a:r>
            <a:endParaRPr lang="en-US" altLang="ko-KR" sz="12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→ 신체의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50%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보다 많은 부분이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action training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사례에서 꽤 많기 때문이라고 주장하고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</a:p>
          <a:p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RGB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프레임에서의 렌더링은 풍부한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context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제공하고 포즈가 없는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프레임에서도 유용한 단서를 학습함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막대와 점 표현에 있어서는 막대가 더 나은 정확도를 보여줌</a:t>
            </a:r>
            <a:endParaRPr lang="en-US" altLang="ko-KR" sz="12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→ 막대가 관절 연결에 대한 더 많은 기하학적 정보를 제공하기 때문이라고 생각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비율 인식 선 두께를 적용한 세밀한 색상구성표를 사용하는 렌더링이 가장 높은 정확도를 달성함</a:t>
            </a:r>
            <a:endParaRPr lang="en-US" altLang="ko-KR" sz="12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→ 세밀한 포즈 렌더링은 자세한 몸의 관절 연결을 제공할 수 있음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풀업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허그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던지기는 관절 </a:t>
            </a:r>
            <a:r>
              <a:rPr lang="ko-KR" altLang="en-US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연결으로부터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도움이 됨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→ 비율 인식 선 두께는 포즈 스스로 단체 행동에 대한 유용한 힌트를 주는 상대적인 거리에 대한 정보를 제공함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3738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A72076D-453A-3C44-1325-BA3B5198157D}"/>
              </a:ext>
            </a:extLst>
          </p:cNvPr>
          <p:cNvCxnSpPr>
            <a:cxnSpLocks/>
          </p:cNvCxnSpPr>
          <p:nvPr/>
        </p:nvCxnSpPr>
        <p:spPr>
          <a:xfrm>
            <a:off x="0" y="1178139"/>
            <a:ext cx="8460063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975E2377-1239-A5B6-BDCD-DC228573CBE2}"/>
              </a:ext>
            </a:extLst>
          </p:cNvPr>
          <p:cNvSpPr/>
          <p:nvPr/>
        </p:nvSpPr>
        <p:spPr>
          <a:xfrm>
            <a:off x="8409213" y="1124139"/>
            <a:ext cx="108000" cy="108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0E4562-BBE3-0313-6DA0-AF963E2C0218}"/>
              </a:ext>
            </a:extLst>
          </p:cNvPr>
          <p:cNvSpPr txBox="1"/>
          <p:nvPr/>
        </p:nvSpPr>
        <p:spPr>
          <a:xfrm>
            <a:off x="272930" y="570142"/>
            <a:ext cx="84791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PERF-NET Pose Empowered RGB-Flow Net</a:t>
            </a:r>
            <a:endParaRPr lang="ko-KR" altLang="en-US" sz="30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E7153A-FAA1-A1F6-7D1D-A1C7EC2934C8}"/>
              </a:ext>
            </a:extLst>
          </p:cNvPr>
          <p:cNvSpPr txBox="1"/>
          <p:nvPr/>
        </p:nvSpPr>
        <p:spPr>
          <a:xfrm>
            <a:off x="272931" y="1286139"/>
            <a:ext cx="10383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3. </a:t>
            </a: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실험 결과 </a:t>
            </a: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	Table3. Late Multi-Stream Fusion Results on Kinetics-600</a:t>
            </a:r>
            <a:endParaRPr lang="ko-KR" altLang="en-US" sz="20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8891F9-BD85-85CF-2605-8DA26C6843E7}"/>
              </a:ext>
            </a:extLst>
          </p:cNvPr>
          <p:cNvSpPr txBox="1"/>
          <p:nvPr/>
        </p:nvSpPr>
        <p:spPr>
          <a:xfrm>
            <a:off x="234025" y="4842361"/>
            <a:ext cx="79920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결과</a:t>
            </a:r>
          </a:p>
          <a:p>
            <a:endParaRPr lang="en-US" altLang="ko-KR" sz="12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S3D-G, R3D50-G </a:t>
            </a:r>
            <a:r>
              <a:rPr lang="ko-KR" altLang="en-US" sz="1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모두</a:t>
            </a:r>
            <a:r>
              <a:rPr lang="en-US" altLang="ko-KR" sz="1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추가 양식을 통합하여 항상 성능 향상을 달성함</a:t>
            </a:r>
            <a:endParaRPr lang="en-US" altLang="ko-KR" sz="12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→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pose stream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추가는 항상 이점이 있음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2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z="1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개의 </a:t>
            </a:r>
            <a:r>
              <a:rPr lang="en-US" altLang="ko-KR" sz="1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RGB</a:t>
            </a:r>
            <a:r>
              <a:rPr lang="ko-KR" altLang="en-US" sz="1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단독 모델</a:t>
            </a:r>
            <a:r>
              <a:rPr lang="en-US" altLang="ko-KR" sz="1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(RGB+RGB)</a:t>
            </a:r>
            <a:r>
              <a:rPr lang="ko-KR" altLang="en-US" sz="1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 주목할만한 향상을 이끌어내지 않음</a:t>
            </a:r>
            <a:endParaRPr lang="en-US" altLang="ko-KR" sz="12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→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pose stream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추가로 얻는 이점이 단순히 두 모델의 앙상블 효과가 아님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2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pose stream</a:t>
            </a:r>
            <a:r>
              <a:rPr lang="ko-KR" altLang="en-US" sz="1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추가하는 것이 항상 </a:t>
            </a:r>
            <a:r>
              <a:rPr lang="en-US" altLang="ko-KR" sz="1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RGB, </a:t>
            </a:r>
            <a:r>
              <a:rPr lang="en-US" altLang="ko-KR" sz="1200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RGB+Flow</a:t>
            </a:r>
            <a:r>
              <a:rPr lang="ko-KR" altLang="en-US" sz="1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보완적인 이득이 도입됨을 보여줌</a:t>
            </a:r>
            <a:endParaRPr lang="en-US" altLang="ko-KR" sz="12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930" y="1794248"/>
            <a:ext cx="4360789" cy="2940114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8910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A72076D-453A-3C44-1325-BA3B5198157D}"/>
              </a:ext>
            </a:extLst>
          </p:cNvPr>
          <p:cNvCxnSpPr>
            <a:cxnSpLocks/>
          </p:cNvCxnSpPr>
          <p:nvPr/>
        </p:nvCxnSpPr>
        <p:spPr>
          <a:xfrm>
            <a:off x="0" y="1178139"/>
            <a:ext cx="8460063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975E2377-1239-A5B6-BDCD-DC228573CBE2}"/>
              </a:ext>
            </a:extLst>
          </p:cNvPr>
          <p:cNvSpPr/>
          <p:nvPr/>
        </p:nvSpPr>
        <p:spPr>
          <a:xfrm>
            <a:off x="8409213" y="1124139"/>
            <a:ext cx="108000" cy="108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0E4562-BBE3-0313-6DA0-AF963E2C0218}"/>
              </a:ext>
            </a:extLst>
          </p:cNvPr>
          <p:cNvSpPr txBox="1"/>
          <p:nvPr/>
        </p:nvSpPr>
        <p:spPr>
          <a:xfrm>
            <a:off x="272930" y="570142"/>
            <a:ext cx="84791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PERF-NET Pose Empowered RGB-Flow Net</a:t>
            </a:r>
            <a:endParaRPr lang="ko-KR" altLang="en-US" sz="30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E7153A-FAA1-A1F6-7D1D-A1C7EC2934C8}"/>
              </a:ext>
            </a:extLst>
          </p:cNvPr>
          <p:cNvSpPr txBox="1"/>
          <p:nvPr/>
        </p:nvSpPr>
        <p:spPr>
          <a:xfrm>
            <a:off x="272930" y="1286138"/>
            <a:ext cx="116582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3. </a:t>
            </a: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실험 결과 </a:t>
            </a: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	Figure5. RGB, pose, flow and Corresponding response map</a:t>
            </a:r>
            <a:endParaRPr lang="ko-KR" altLang="en-US" sz="20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8891F9-BD85-85CF-2605-8DA26C6843E7}"/>
              </a:ext>
            </a:extLst>
          </p:cNvPr>
          <p:cNvSpPr txBox="1"/>
          <p:nvPr/>
        </p:nvSpPr>
        <p:spPr>
          <a:xfrm>
            <a:off x="302458" y="4607814"/>
            <a:ext cx="111717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나눔스퀘어" panose="020B0600000101010101" pitchFamily="50" charset="-127"/>
                <a:ea typeface="나눔스퀘어" panose="020B0600000101010101"/>
              </a:rPr>
              <a:t>First Row : pose model</a:t>
            </a:r>
            <a:r>
              <a:rPr lang="ko-KR" altLang="en-US" sz="1200" b="1" dirty="0">
                <a:latin typeface="나눔스퀘어" panose="020B0600000101010101" pitchFamily="50" charset="-127"/>
                <a:ea typeface="나눔스퀘어" panose="020B0600000101010101"/>
              </a:rPr>
              <a:t>은 올바르고</a:t>
            </a:r>
            <a:r>
              <a:rPr lang="en-US" altLang="ko-KR" sz="1200" b="1" dirty="0">
                <a:latin typeface="나눔스퀘어" panose="020B0600000101010101" pitchFamily="50" charset="-127"/>
                <a:ea typeface="나눔스퀘어" panose="020B0600000101010101"/>
              </a:rPr>
              <a:t>, RGB</a:t>
            </a:r>
            <a:r>
              <a:rPr lang="ko-KR" altLang="en-US" sz="1200" b="1" dirty="0">
                <a:latin typeface="나눔스퀘어" panose="020B0600000101010101" pitchFamily="50" charset="-127"/>
                <a:ea typeface="나눔스퀘어" panose="020B0600000101010101"/>
              </a:rPr>
              <a:t>와 </a:t>
            </a:r>
            <a:r>
              <a:rPr lang="en-US" altLang="ko-KR" sz="1200" b="1" dirty="0">
                <a:latin typeface="나눔스퀘어" panose="020B0600000101010101" pitchFamily="50" charset="-127"/>
                <a:ea typeface="나눔스퀘어" panose="020B0600000101010101"/>
              </a:rPr>
              <a:t>Flow model</a:t>
            </a:r>
            <a:r>
              <a:rPr lang="ko-KR" altLang="en-US" sz="1200" b="1" dirty="0">
                <a:latin typeface="나눔스퀘어" panose="020B0600000101010101" pitchFamily="50" charset="-127"/>
                <a:ea typeface="나눔스퀘어" panose="020B0600000101010101"/>
              </a:rPr>
              <a:t>이 올바르지 못한 사례</a:t>
            </a:r>
            <a:endParaRPr lang="en-US" altLang="ko-KR" sz="1200" b="1" dirty="0">
              <a:latin typeface="나눔스퀘어" panose="020B0600000101010101" pitchFamily="50" charset="-127"/>
              <a:ea typeface="나눔스퀘어" panose="020B0600000101010101"/>
            </a:endParaRPr>
          </a:p>
          <a:p>
            <a:endParaRPr lang="en-US" altLang="ko-KR" sz="1200" b="1" dirty="0">
              <a:latin typeface="나눔스퀘어" panose="020B0600000101010101" pitchFamily="50" charset="-127"/>
              <a:ea typeface="나눔스퀘어" panose="020B0600000101010101"/>
            </a:endParaRPr>
          </a:p>
          <a:p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/>
              </a:rPr>
              <a:t>왼쪽의 예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/>
              </a:rPr>
              <a:t>(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/>
              </a:rPr>
              <a:t>팔씨름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/>
              </a:rPr>
              <a:t>) : pose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/>
              </a:rPr>
              <a:t>는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/>
              </a:rPr>
              <a:t>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/>
              </a:rPr>
              <a:t>팔씨름 하고있는 손 부분에서 가장 많이 응답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/>
              </a:rPr>
              <a:t>.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/>
              </a:rPr>
              <a:t>움직임이 거의 없어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/>
              </a:rPr>
              <a:t>flow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/>
              </a:rPr>
              <a:t> 정보가 없고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/>
              </a:rPr>
              <a:t>, RGB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/>
              </a:rPr>
              <a:t>는 배경 요소로 인해 산만해질 수 있음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/>
            </a:endParaRPr>
          </a:p>
          <a:p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/>
              </a:rPr>
              <a:t>		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/>
              </a:rPr>
              <a:t>→ </a:t>
            </a:r>
            <a:r>
              <a:rPr lang="en-US" altLang="ko-KR" sz="1200" b="1" dirty="0">
                <a:latin typeface="나눔스퀘어" panose="020B0600000101010101" pitchFamily="50" charset="-127"/>
                <a:ea typeface="나눔스퀘어" panose="020B0600000101010101"/>
              </a:rPr>
              <a:t>pose</a:t>
            </a:r>
            <a:r>
              <a:rPr lang="ko-KR" altLang="en-US" sz="1200" b="1" dirty="0">
                <a:ea typeface="나눔스퀘어" panose="020B0600000101010101"/>
              </a:rPr>
              <a:t>는 손과 손의 상호 작용에 명확한 신호를 제공할 수 있음</a:t>
            </a:r>
            <a:endParaRPr lang="en-US" altLang="ko-KR" sz="1200" b="1" dirty="0">
              <a:ea typeface="나눔스퀘어" panose="020B0600000101010101"/>
            </a:endParaRPr>
          </a:p>
          <a:p>
            <a:endParaRPr lang="en-US" altLang="ko-KR" sz="1200" b="1" dirty="0">
              <a:ea typeface="나눔스퀘어" panose="020B0600000101010101"/>
            </a:endParaRPr>
          </a:p>
          <a:p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/>
              </a:rPr>
              <a:t>중간의 예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/>
              </a:rPr>
              <a:t>(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/>
              </a:rPr>
              <a:t>윗몸일으키기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/>
              </a:rPr>
              <a:t>) : RGB, Flow model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/>
              </a:rPr>
              <a:t>은 이미지의 바벨 부분에 초점을 맞춰 올바르게 분류하기 어려움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/>
            </a:endParaRPr>
          </a:p>
          <a:p>
            <a:r>
              <a:rPr lang="en-US" altLang="ko-KR" sz="1200" b="1" dirty="0">
                <a:latin typeface="나눔스퀘어" panose="020B0600000101010101" pitchFamily="50" charset="-127"/>
                <a:ea typeface="나눔스퀘어" panose="020B0600000101010101"/>
              </a:rPr>
              <a:t>		</a:t>
            </a:r>
            <a:r>
              <a:rPr lang="ko-KR" altLang="en-US" sz="1200" b="1" dirty="0">
                <a:latin typeface="나눔스퀘어" panose="020B0600000101010101" pitchFamily="50" charset="-127"/>
                <a:ea typeface="나눔스퀘어" panose="020B0600000101010101"/>
              </a:rPr>
              <a:t>→ </a:t>
            </a:r>
            <a:r>
              <a:rPr lang="en-US" altLang="ko-KR" sz="1200" b="1" dirty="0">
                <a:latin typeface="나눔스퀘어" panose="020B0600000101010101" pitchFamily="50" charset="-127"/>
                <a:ea typeface="나눔스퀘어" panose="020B0600000101010101"/>
              </a:rPr>
              <a:t>pose</a:t>
            </a:r>
            <a:r>
              <a:rPr lang="ko-KR" altLang="en-US" sz="1200" b="1" dirty="0">
                <a:latin typeface="나눔스퀘어" panose="020B0600000101010101" pitchFamily="50" charset="-127"/>
                <a:ea typeface="나눔스퀘어" panose="020B0600000101010101"/>
              </a:rPr>
              <a:t>는 신체의 구성 전체를 보게 하여 벤치 프레스가 아니라 윗몸일으키기를 결정할 수 있도록 함</a:t>
            </a:r>
            <a:endParaRPr lang="en-US" altLang="ko-KR" sz="1200" b="1" dirty="0">
              <a:latin typeface="나눔스퀘어" panose="020B0600000101010101" pitchFamily="50" charset="-127"/>
              <a:ea typeface="나눔스퀘어" panose="020B0600000101010101"/>
            </a:endParaRPr>
          </a:p>
          <a:p>
            <a:endParaRPr lang="en-US" altLang="ko-KR" sz="1200" b="1" dirty="0">
              <a:latin typeface="나눔스퀘어" panose="020B0600000101010101" pitchFamily="50" charset="-127"/>
              <a:ea typeface="나눔스퀘어" panose="020B0600000101010101"/>
            </a:endParaRPr>
          </a:p>
          <a:p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/>
              </a:rPr>
              <a:t>오른쪽 예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/>
              </a:rPr>
              <a:t>(</a:t>
            </a:r>
            <a:r>
              <a:rPr lang="ko-KR" altLang="en-US" sz="1200" dirty="0" err="1">
                <a:latin typeface="나눔스퀘어" panose="020B0600000101010101" pitchFamily="50" charset="-127"/>
                <a:ea typeface="나눔스퀘어" panose="020B0600000101010101"/>
              </a:rPr>
              <a:t>사다리타기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/>
              </a:rPr>
              <a:t>) : </a:t>
            </a:r>
            <a:r>
              <a:rPr lang="en-US" altLang="ko-KR" sz="1200" b="1" dirty="0">
                <a:latin typeface="나눔스퀘어" panose="020B0600000101010101" pitchFamily="50" charset="-127"/>
                <a:ea typeface="나눔스퀘어" panose="020B0600000101010101"/>
              </a:rPr>
              <a:t>pose</a:t>
            </a:r>
            <a:r>
              <a:rPr lang="ko-KR" altLang="en-US" sz="1200" b="1" dirty="0">
                <a:latin typeface="나눔스퀘어" panose="020B0600000101010101" pitchFamily="50" charset="-127"/>
                <a:ea typeface="나눔스퀘어" panose="020B0600000101010101"/>
              </a:rPr>
              <a:t>는 등반하는 다리에 집중을 시켜</a:t>
            </a:r>
            <a:r>
              <a:rPr lang="en-US" altLang="ko-KR" sz="1200" b="1" dirty="0">
                <a:latin typeface="나눔스퀘어" panose="020B0600000101010101" pitchFamily="50" charset="-127"/>
                <a:ea typeface="나눔스퀘어" panose="020B0600000101010101"/>
              </a:rPr>
              <a:t>, </a:t>
            </a:r>
            <a:r>
              <a:rPr lang="ko-KR" altLang="en-US" sz="1200" b="1" dirty="0">
                <a:latin typeface="나눔스퀘어" panose="020B0600000101010101" pitchFamily="50" charset="-127"/>
                <a:ea typeface="나눔스퀘어" panose="020B0600000101010101"/>
              </a:rPr>
              <a:t>표준적인 </a:t>
            </a:r>
            <a:r>
              <a:rPr lang="en-US" altLang="ko-KR" sz="1200" b="1" dirty="0">
                <a:latin typeface="나눔스퀘어" panose="020B0600000101010101" pitchFamily="50" charset="-127"/>
                <a:ea typeface="나눔스퀘어" panose="020B0600000101010101"/>
              </a:rPr>
              <a:t>RGB, flow </a:t>
            </a:r>
            <a:r>
              <a:rPr lang="ko-KR" altLang="en-US" sz="1200" b="1" dirty="0">
                <a:latin typeface="나눔스퀘어" panose="020B0600000101010101" pitchFamily="50" charset="-127"/>
                <a:ea typeface="나눔스퀘어" panose="020B0600000101010101"/>
              </a:rPr>
              <a:t>양식에 유용한 보완 신호를 제공</a:t>
            </a:r>
            <a:endParaRPr lang="en-US" altLang="ko-KR" sz="1200" b="1" dirty="0">
              <a:latin typeface="나눔스퀘어" panose="020B0600000101010101" pitchFamily="50" charset="-127"/>
              <a:ea typeface="나눔스퀘어" panose="020B0600000101010101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68891F9-BD85-85CF-2605-8DA26C6843E7}"/>
              </a:ext>
            </a:extLst>
          </p:cNvPr>
          <p:cNvSpPr txBox="1"/>
          <p:nvPr/>
        </p:nvSpPr>
        <p:spPr>
          <a:xfrm>
            <a:off x="8198338" y="4163710"/>
            <a:ext cx="32844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RGB                pose                flow</a:t>
            </a:r>
            <a:endParaRPr lang="en-US" altLang="ko-KR" sz="105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488" y="1703883"/>
            <a:ext cx="11256981" cy="244219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68891F9-BD85-85CF-2605-8DA26C6843E7}"/>
              </a:ext>
            </a:extLst>
          </p:cNvPr>
          <p:cNvSpPr txBox="1"/>
          <p:nvPr/>
        </p:nvSpPr>
        <p:spPr>
          <a:xfrm>
            <a:off x="4459837" y="4163710"/>
            <a:ext cx="32844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RGB                pose                flow</a:t>
            </a:r>
            <a:endParaRPr lang="en-US" altLang="ko-KR" sz="105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68891F9-BD85-85CF-2605-8DA26C6843E7}"/>
              </a:ext>
            </a:extLst>
          </p:cNvPr>
          <p:cNvSpPr txBox="1"/>
          <p:nvPr/>
        </p:nvSpPr>
        <p:spPr>
          <a:xfrm>
            <a:off x="613016" y="4163710"/>
            <a:ext cx="32844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RGB                pose                flow</a:t>
            </a:r>
            <a:endParaRPr lang="en-US" altLang="ko-KR" sz="105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2178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1347</TotalTime>
  <Words>1338</Words>
  <Application>Microsoft Office PowerPoint</Application>
  <PresentationFormat>와이드스크린</PresentationFormat>
  <Paragraphs>150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나눔스퀘어</vt:lpstr>
      <vt:lpstr>맑은 고딕</vt:lpstr>
      <vt:lpstr>맑은 고딕 Semilight</vt:lpstr>
      <vt:lpstr>Agency FB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염동빈</dc:creator>
  <cp:lastModifiedBy>염동빈</cp:lastModifiedBy>
  <cp:revision>100</cp:revision>
  <dcterms:created xsi:type="dcterms:W3CDTF">2022-05-18T16:54:14Z</dcterms:created>
  <dcterms:modified xsi:type="dcterms:W3CDTF">2022-05-25T08:35:12Z</dcterms:modified>
</cp:coreProperties>
</file>