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8" r:id="rId4"/>
    <p:sldId id="289" r:id="rId5"/>
    <p:sldId id="298" r:id="rId6"/>
    <p:sldId id="290" r:id="rId7"/>
    <p:sldId id="291" r:id="rId8"/>
    <p:sldId id="292" r:id="rId9"/>
    <p:sldId id="293" r:id="rId10"/>
    <p:sldId id="294" r:id="rId11"/>
    <p:sldId id="287" r:id="rId12"/>
    <p:sldId id="296" r:id="rId13"/>
    <p:sldId id="295" r:id="rId14"/>
    <p:sldId id="297" r:id="rId15"/>
    <p:sldId id="277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A48A-C51A-48A5-BD9F-D5DCD2455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1D80-FC54-4093-B7B5-A46A040E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DA198-446D-4B41-9989-AB62420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A152-E0C2-4C3A-9ABF-49897FC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6701-5E43-4893-86CE-7CABC51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2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EDB7-4E81-4BE0-A3E5-AB21FFEF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E8631-982B-4F8B-B7EB-976A0A3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B1737-BB0E-4292-A138-E96046AA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0B8-874E-4E91-94C4-CE7D7704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AF17-718D-4C5F-A0A7-114D8264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56205-21F8-4E4E-88BF-8A7E56310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26238-6266-4078-87D2-250752EE1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3356-3A41-4FF8-BF9E-EB86745B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66BBA-254A-4C15-88BB-6EFEADD4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2D3E1-5BAB-44FC-B4AE-0F0B6193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627ED-10D8-4D0F-80DE-6668CC34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BC394-3A8F-4D1C-809B-AB1BAA03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FF4E3-21A9-4FB6-9BB8-8A5E2AAA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623E3-0D6C-4958-89DF-C9453E9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FB52-59AB-4EA0-83B1-F597ACF4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85FB5-5E34-4890-AD62-BE10350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4B643-4A26-4826-B45F-8BC129C9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893D6-A8CC-40CD-89C5-3A02C2DE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282BC-C906-4894-B51A-B8A26C5B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11D35-7516-46B5-A01A-74CA10E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8F8DB-11BA-46DE-81C0-E1E70629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71C96-0A2B-4847-AD64-9374D8BF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ADDD2-4A82-40BC-90C1-7862AD7A8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364EB6-A9AB-4C05-9897-9814C198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CEC14-980B-40DC-9B97-4E17E17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10952-CB5D-470E-BC4B-3E48921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0AFD6-D095-489E-8FE6-FE16F61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D6D43-B9AB-42C6-838B-91216801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BB615-C589-406D-823A-617829B8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09BBE-F68B-4C95-A39E-03C6D24C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56CD9-AE56-4280-809D-3C6411B3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674E6-D92D-452E-BF2F-D491C1A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55184-A86B-4015-9FEC-BC19C76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45A73E-888B-450A-9485-B3A6D5DF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EEBF7-4428-422B-B733-66B49367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8225E-A8AE-40FB-91C3-2124765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85A8F-2328-4F10-96FF-C3D56464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19541-6282-45CB-80EA-C07AC609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2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5E009-C24F-4310-9CE0-51902958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3CE8F-5CD3-4C91-9303-54EF72D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A7F7B-B71B-445C-8547-9F5C074A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7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C9F7-CBBA-4D03-A4F0-B0CE11A6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D105F-2285-469D-875A-D93595A6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32D-11C3-42AE-8699-C6F06CCB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17E62-0A04-4468-A1E3-DF9F0EF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33289-A2DA-448F-8B3F-23B5F85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A1F8A-797A-40E7-B9B8-DC3D91B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3D65-168E-4E98-9AE4-5D13EE14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1F3A52-F89D-4DA0-9931-C55449BAD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DE81CC-B40A-45B1-8FB2-3886878E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04431-5F74-43AC-B34F-70E02C8E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E163D-67A4-4869-8A98-956B5F12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3419E-8E53-43C5-AFF7-89852C1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92DC6-FC1C-4738-851C-A54E5338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F661B-366E-482D-8AB0-4ACF1365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CF1EF-2D10-4374-9B20-75302D8B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6CD0-5C9C-421C-BF62-94EBF9FEB6CC}" type="datetimeFigureOut">
              <a:rPr lang="ko-KR" altLang="en-US" smtClean="0"/>
              <a:t>2021-02-25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F0476-7162-4F9A-BAC5-B1AC9B50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6AC43-D89A-4F41-A0BF-47236CF65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88B7-C297-4907-A85A-658529F45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4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7D21F4-F81D-479F-AC85-1BD22084258A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C5BA815-13C6-4241-B54C-0A69FD400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6D90FE46-B157-447F-97CD-B8E28BFBF670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9D1668B-5AD6-4AC7-AA5E-7F57501AB998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AFC6A206-90CB-441A-84A9-52F460DEA28D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F13CB5D0-7607-4828-80F6-AA9BB689D973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22B5F0-DE08-419E-B90E-5340C46238A1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8B74A83-656E-4453-A1A3-160C272B9CC5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4CA59-4E8D-4EDC-A0D7-461AD85EBE61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29D4EB0-46E6-4236-9F6B-3826257A4F45}"/>
              </a:ext>
            </a:extLst>
          </p:cNvPr>
          <p:cNvSpPr txBox="1"/>
          <p:nvPr/>
        </p:nvSpPr>
        <p:spPr>
          <a:xfrm>
            <a:off x="0" y="573451"/>
            <a:ext cx="12191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 Study</a:t>
            </a:r>
          </a:p>
          <a:p>
            <a:pPr algn="ctr"/>
            <a:r>
              <a:rPr lang="en-US" altLang="ko-KR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</a:t>
            </a:r>
            <a:endParaRPr lang="ko-KR" altLang="en-US" sz="6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584A-0A9D-4EA4-8A04-F6C52C0734DD}"/>
              </a:ext>
            </a:extLst>
          </p:cNvPr>
          <p:cNvSpPr txBox="1"/>
          <p:nvPr/>
        </p:nvSpPr>
        <p:spPr>
          <a:xfrm>
            <a:off x="20" y="5532433"/>
            <a:ext cx="12191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 03. 03(</a:t>
            </a:r>
            <a:r>
              <a:rPr lang="ko-KR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</a:t>
            </a:r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r"/>
            <a:r>
              <a:rPr lang="en-US" altLang="ko-K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2016305072 </a:t>
            </a:r>
            <a:r>
              <a:rPr lang="ko-KR" altLang="en-US" sz="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조시훈</a:t>
            </a:r>
            <a:endParaRPr lang="ko-KR" alt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0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Quit Process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3816992"/>
            <a:ext cx="12191980" cy="3041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프레임 수를 출력하고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종료처리 조건을 설정한다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FEAAE-F519-49A8-B20C-B78414372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72878" r="67403" b="13218"/>
          <a:stretch/>
        </p:blipFill>
        <p:spPr>
          <a:xfrm>
            <a:off x="3254515" y="1762687"/>
            <a:ext cx="5682909" cy="13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Result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54A48-678F-48BA-A4C6-D2DEC5AC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57" y="1270931"/>
            <a:ext cx="8265026" cy="48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Result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2AF8EC-DC11-4DA5-AC89-8EEEBF0B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57" y="1279057"/>
            <a:ext cx="8251092" cy="48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Result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B4DF9-DCD6-48E8-AA07-E5BFD07A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50" y="1279056"/>
            <a:ext cx="8251089" cy="48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Result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FC1C1-9AE9-4456-944E-02694312144E}"/>
              </a:ext>
            </a:extLst>
          </p:cNvPr>
          <p:cNvSpPr/>
          <p:nvPr/>
        </p:nvSpPr>
        <p:spPr>
          <a:xfrm>
            <a:off x="-20" y="4427183"/>
            <a:ext cx="12191980" cy="2430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정상적으로 종료되었으며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주어진 데이터가 총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418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프레임임을 알 수 있다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164636-D54B-4812-AA68-77E02F122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" t="66291" r="81009" b="22912"/>
          <a:stretch/>
        </p:blipFill>
        <p:spPr>
          <a:xfrm>
            <a:off x="3893859" y="1464836"/>
            <a:ext cx="4404222" cy="14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1400961"/>
            <a:ext cx="12191980" cy="5457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표준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변환은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영상을 통해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꽤 정확하게 차선을 검출하였음을 알 수 있다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확률적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변환도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영상을 통해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대체적으로 차선을 잘 검출하였지만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가드레일을 차선으로 검출하거나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 차의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뒷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범퍼를 차선으로 검출하는 등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표준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변환에 비해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정확도가 다소 떨어짐을 알 수 있다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just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41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CB9F-AC05-4592-AFFA-3A47B60D0B24}"/>
              </a:ext>
            </a:extLst>
          </p:cNvPr>
          <p:cNvGrpSpPr/>
          <p:nvPr/>
        </p:nvGrpSpPr>
        <p:grpSpPr>
          <a:xfrm>
            <a:off x="1311479" y="408964"/>
            <a:ext cx="9569042" cy="6042441"/>
            <a:chOff x="1311479" y="408964"/>
            <a:chExt cx="9569042" cy="60424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731B1B3-AE29-4C35-86D2-942AFC3CC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32406" y="2229887"/>
              <a:ext cx="4127187" cy="2421802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05CF49B-65E8-4B5A-876C-5C88BAB32ECB}"/>
                </a:ext>
              </a:extLst>
            </p:cNvPr>
            <p:cNvSpPr/>
            <p:nvPr/>
          </p:nvSpPr>
          <p:spPr>
            <a:xfrm rot="10800000">
              <a:off x="3051640" y="2128679"/>
              <a:ext cx="6088899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60120BE1-351E-4BFD-8901-BF4704A2C8AB}"/>
                </a:ext>
              </a:extLst>
            </p:cNvPr>
            <p:cNvSpPr/>
            <p:nvPr/>
          </p:nvSpPr>
          <p:spPr>
            <a:xfrm>
              <a:off x="3051462" y="847960"/>
              <a:ext cx="6088986" cy="3875042"/>
            </a:xfrm>
            <a:prstGeom prst="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육각형 1">
              <a:extLst>
                <a:ext uri="{FF2B5EF4-FFF2-40B4-BE49-F238E27FC236}">
                  <a16:creationId xmlns:a16="http://schemas.microsoft.com/office/drawing/2014/main" id="{73D0F9F4-684F-46B6-AA77-58C36E212D90}"/>
                </a:ext>
              </a:extLst>
            </p:cNvPr>
            <p:cNvSpPr/>
            <p:nvPr/>
          </p:nvSpPr>
          <p:spPr>
            <a:xfrm rot="5400000">
              <a:off x="3076176" y="-136535"/>
              <a:ext cx="6042441" cy="7133439"/>
            </a:xfrm>
            <a:prstGeom prst="hexagon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C59F2B13-A949-4A12-ACBE-7B5B17B4EC5A}"/>
                </a:ext>
              </a:extLst>
            </p:cNvPr>
            <p:cNvSpPr/>
            <p:nvPr/>
          </p:nvSpPr>
          <p:spPr>
            <a:xfrm rot="5400000">
              <a:off x="3491385" y="354108"/>
              <a:ext cx="5209230" cy="6149785"/>
            </a:xfrm>
            <a:prstGeom prst="hexagon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A2D0D39-DA1E-4A88-96F5-71E544EBF34C}"/>
                </a:ext>
              </a:extLst>
            </p:cNvPr>
            <p:cNvGrpSpPr/>
            <p:nvPr/>
          </p:nvGrpSpPr>
          <p:grpSpPr>
            <a:xfrm>
              <a:off x="1311479" y="2837576"/>
              <a:ext cx="9569042" cy="1182848"/>
              <a:chOff x="2086063" y="2607674"/>
              <a:chExt cx="8019875" cy="118284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D3B067E-0592-4AAC-BD7F-1A5C068AE10E}"/>
                  </a:ext>
                </a:extLst>
              </p:cNvPr>
              <p:cNvSpPr/>
              <p:nvPr/>
            </p:nvSpPr>
            <p:spPr>
              <a:xfrm>
                <a:off x="2086063" y="2607674"/>
                <a:ext cx="8019875" cy="118284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D9ABC0-2C7A-48E9-A77D-46458996F7C7}"/>
                  </a:ext>
                </a:extLst>
              </p:cNvPr>
              <p:cNvSpPr txBox="1"/>
              <p:nvPr/>
            </p:nvSpPr>
            <p:spPr>
              <a:xfrm>
                <a:off x="2308371" y="2768211"/>
                <a:ext cx="7575258" cy="8617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 err="1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SeoKyeong</a:t>
                </a:r>
                <a:r>
                  <a:rPr lang="en-US" altLang="ko-KR" sz="5000" b="1" dirty="0">
                    <a:solidFill>
                      <a:schemeClr val="accent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Edwardian Script ITC" panose="030303020407070D0804" pitchFamily="66" charset="0"/>
                  </a:rPr>
                  <a:t> University</a:t>
                </a:r>
                <a:endParaRPr lang="ko-KR" altLang="en-US" sz="5000" b="1" dirty="0">
                  <a:solidFill>
                    <a:schemeClr val="accent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dwardian Script ITC" panose="030303020407070D0804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Initializing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5368955"/>
            <a:ext cx="12191980" cy="1189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데이터 경로 설정 및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RGB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상수 정의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B0368-C209-4095-9C4E-2618F51D7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6023" r="62913" b="39679"/>
          <a:stretch/>
        </p:blipFill>
        <p:spPr>
          <a:xfrm>
            <a:off x="2551621" y="1346242"/>
            <a:ext cx="7088698" cy="35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ROI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 flipV="1">
            <a:off x="-20" y="4110606"/>
            <a:ext cx="12191980" cy="1258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3A1C72-C60F-46C7-953D-687F86EAC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" t="38218" r="55000" b="42728"/>
          <a:stretch/>
        </p:blipFill>
        <p:spPr>
          <a:xfrm>
            <a:off x="1054186" y="1058251"/>
            <a:ext cx="10083568" cy="23707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59473F-89E7-4835-BE0C-573E9BE944C1}"/>
              </a:ext>
            </a:extLst>
          </p:cNvPr>
          <p:cNvSpPr/>
          <p:nvPr/>
        </p:nvSpPr>
        <p:spPr>
          <a:xfrm>
            <a:off x="-20" y="3428999"/>
            <a:ext cx="1219198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정확한 검출을 위한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정의</a:t>
            </a:r>
          </a:p>
          <a:p>
            <a:pPr algn="ctr"/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조건에 맞지 않으면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매개변수로 주어진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값에 의해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Channel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값이 들어가게 될 것이므로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별도로 추가하지 않았음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98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Canny Edge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4530055"/>
            <a:ext cx="12191980" cy="2327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정확도를 높이기 위해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GaussianBlur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적용하고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CannyEdge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사용하여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직선을 검출한다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94831-0DF7-41BA-9C09-C77167163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1" r="45986" b="53241"/>
          <a:stretch/>
        </p:blipFill>
        <p:spPr>
          <a:xfrm>
            <a:off x="1591835" y="1396980"/>
            <a:ext cx="9008330" cy="25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ROI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3078760"/>
            <a:ext cx="12191980" cy="3779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필터를 적용할 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범위 지정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다각형의 범위는 개발자의 판단에 따라 다름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데이터가 </a:t>
            </a:r>
            <a:r>
              <a:rPr lang="en-US" altLang="ko-KR" sz="3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RealTime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영상으로 범위가 계속 바뀌므로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본 과제에서는 굳이 사다리꼴로 지정하지 않고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이미지의 중앙을 기준으로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아래쪽 절반의 이미지를 지정하였음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94831-0DF7-41BA-9C09-C77167163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38" r="59093" b="41076"/>
          <a:stretch/>
        </p:blipFill>
        <p:spPr>
          <a:xfrm>
            <a:off x="1667451" y="1414132"/>
            <a:ext cx="8857038" cy="12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</a:t>
            </a:r>
            <a:r>
              <a:rPr lang="en-US" altLang="ko-KR" sz="5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HoughLines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3540154"/>
            <a:ext cx="12191980" cy="331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전처리가 완료된 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이미지를 사용해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표준 </a:t>
            </a:r>
            <a:r>
              <a:rPr lang="ko-KR" altLang="en-US" sz="3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변환을 진행한다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반환된 극좌표계를 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x-y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좌표계로 변환하여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직선의 방정식 선분을 따라 </a:t>
            </a:r>
            <a:r>
              <a:rPr lang="ko-KR" altLang="en-US" sz="3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평행이동시켜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선을 그린다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94831-0DF7-41BA-9C09-C77167163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0" t="60276" r="46825" b="16973"/>
          <a:stretch/>
        </p:blipFill>
        <p:spPr>
          <a:xfrm>
            <a:off x="2290541" y="1262542"/>
            <a:ext cx="7610918" cy="20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9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</a:t>
            </a:r>
            <a:r>
              <a:rPr lang="en-US" altLang="ko-KR" sz="5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HoughLinesP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FEAAE-F519-49A8-B20C-B78414372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" t="17893" r="47913" b="63053"/>
          <a:stretch/>
        </p:blipFill>
        <p:spPr>
          <a:xfrm>
            <a:off x="1495951" y="1455488"/>
            <a:ext cx="9200038" cy="18623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C827FA-81E4-4B7A-B535-8E30D6CFCF74}"/>
              </a:ext>
            </a:extLst>
          </p:cNvPr>
          <p:cNvSpPr/>
          <p:nvPr/>
        </p:nvSpPr>
        <p:spPr>
          <a:xfrm>
            <a:off x="-20" y="3540154"/>
            <a:ext cx="12191980" cy="3317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※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부가실험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전처리가 완료된 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이미지를 사용해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점진성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확률적 </a:t>
            </a:r>
            <a:r>
              <a:rPr lang="ko-KR" altLang="en-US" sz="3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변환을 진행한다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해당함수는 자동으로 검출된 직선을</a:t>
            </a:r>
            <a:endParaRPr lang="en-US" altLang="ko-KR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x-y </a:t>
            </a:r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좌표계로 변환하여 반환한다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반환된 좌표를 통해 선을 그린다</a:t>
            </a:r>
            <a:r>
              <a:rPr lang="en-US" altLang="ko-KR" sz="3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8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Text Setting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3934438"/>
            <a:ext cx="12191980" cy="2923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영상을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구분짓는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텍스트를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 영상에 추가한다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FEAAE-F519-49A8-B20C-B78414372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" t="38310" r="55305" b="43151"/>
          <a:stretch/>
        </p:blipFill>
        <p:spPr>
          <a:xfrm>
            <a:off x="2162888" y="1616979"/>
            <a:ext cx="7866163" cy="18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A60329-8F33-4AB7-91B9-62F1EC019FDC}"/>
              </a:ext>
            </a:extLst>
          </p:cNvPr>
          <p:cNvSpPr/>
          <p:nvPr/>
        </p:nvSpPr>
        <p:spPr>
          <a:xfrm>
            <a:off x="-20" y="-5976"/>
            <a:ext cx="12191980" cy="880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5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Hough Transform: Result Setting</a:t>
            </a:r>
            <a:endParaRPr lang="ko-KR" altLang="en-US" sz="5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962885-19C6-4CED-B4D2-119B7516A0CF}"/>
              </a:ext>
            </a:extLst>
          </p:cNvPr>
          <p:cNvSpPr/>
          <p:nvPr/>
        </p:nvSpPr>
        <p:spPr>
          <a:xfrm>
            <a:off x="-20" y="3749880"/>
            <a:ext cx="12191980" cy="3108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원본영상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ROI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표준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확률적 </a:t>
            </a:r>
            <a:r>
              <a:rPr lang="ko-KR" altLang="en-US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허프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변환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가지의 결과영상을 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hstack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sz="35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vstack</a:t>
            </a:r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통해 합병하여</a:t>
            </a:r>
            <a:endParaRPr lang="en-US" altLang="ko-KR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결과영상을 보기 좋게 정렬한다</a:t>
            </a:r>
            <a:r>
              <a:rPr lang="en-US" altLang="ko-KR" sz="3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3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FEAAE-F519-49A8-B20C-B78414372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58587" r="47935" b="29246"/>
          <a:stretch/>
        </p:blipFill>
        <p:spPr>
          <a:xfrm>
            <a:off x="1498067" y="1337836"/>
            <a:ext cx="9195806" cy="11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302</Words>
  <Application>Microsoft Office PowerPoint</Application>
  <PresentationFormat>와이드스크린</PresentationFormat>
  <Paragraphs>68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Edwardian Script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준모</dc:creator>
  <cp:lastModifiedBy>양 준모</cp:lastModifiedBy>
  <cp:revision>45</cp:revision>
  <dcterms:created xsi:type="dcterms:W3CDTF">2021-01-21T07:38:00Z</dcterms:created>
  <dcterms:modified xsi:type="dcterms:W3CDTF">2021-02-25T08:53:04Z</dcterms:modified>
</cp:coreProperties>
</file>