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4"/>
  </p:sldMasterIdLst>
  <p:notesMasterIdLst>
    <p:notesMasterId r:id="rId27"/>
  </p:notesMasterIdLst>
  <p:handoutMasterIdLst>
    <p:handoutMasterId r:id="rId28"/>
  </p:handoutMasterIdLst>
  <p:sldIdLst>
    <p:sldId id="256" r:id="rId5"/>
    <p:sldId id="322" r:id="rId6"/>
    <p:sldId id="310" r:id="rId7"/>
    <p:sldId id="316" r:id="rId8"/>
    <p:sldId id="271" r:id="rId9"/>
    <p:sldId id="278" r:id="rId10"/>
    <p:sldId id="283" r:id="rId11"/>
    <p:sldId id="279" r:id="rId12"/>
    <p:sldId id="290" r:id="rId13"/>
    <p:sldId id="291" r:id="rId14"/>
    <p:sldId id="292" r:id="rId15"/>
    <p:sldId id="293" r:id="rId16"/>
    <p:sldId id="318" r:id="rId17"/>
    <p:sldId id="319" r:id="rId18"/>
    <p:sldId id="325" r:id="rId19"/>
    <p:sldId id="320" r:id="rId20"/>
    <p:sldId id="321" r:id="rId21"/>
    <p:sldId id="326" r:id="rId22"/>
    <p:sldId id="323" r:id="rId23"/>
    <p:sldId id="327" r:id="rId24"/>
    <p:sldId id="324" r:id="rId25"/>
    <p:sldId id="317" r:id="rId26"/>
  </p:sldIdLst>
  <p:sldSz cx="9906000" cy="6858000" type="A4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3300"/>
    <a:srgbClr val="CFCFFF"/>
    <a:srgbClr val="00FFCC"/>
    <a:srgbClr val="CCFF99"/>
    <a:srgbClr val="6666FF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8E07E-27AB-42A3-ADA0-0595AA041A98}" v="246" dt="2022-11-09T20:42:43.419"/>
    <p1510:client id="{05D86969-6F72-4630-A427-026058F288C5}" v="3154" dt="2022-11-09T20:37:31.530"/>
    <p1510:client id="{2D9D4C72-E0C0-423C-B293-AE7C8A27C898}" v="8" dt="2022-11-09T17:41:01.740"/>
    <p1510:client id="{5055EA81-3B4C-4066-8500-626D9ABC69FE}" vWet="2" dt="2022-11-09T17:53:13.980"/>
    <p1510:client id="{893F7F83-0929-4A09-8F6D-44B11D548E48}" v="27" dt="2022-11-09T18:04:09.058"/>
    <p1510:client id="{99993F46-F010-400A-AF0C-A6CEF5E0934D}" v="94" dt="2022-11-09T17:59:02.651"/>
    <p1510:client id="{BAE662EA-82B3-4FB0-A2F5-2734E916F3D3}" v="74" dt="2022-11-09T16:25:39.282"/>
    <p1510:client id="{DD216AA6-DD6C-4EC8-988C-2CF5E4E89C3A}" v="2" dt="2022-11-09T16:12:46.210"/>
    <p1510:client id="{FBD479C5-82E0-4645-8287-1F6102F44FB3}" v="150" dt="2022-11-09T16:49:32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638" y="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 alt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7B6872D-361D-4D4B-B27F-ED7F3571CA4B}" type="datetime1">
              <a:rPr lang="de-DE" altLang="de-DE"/>
              <a:pPr/>
              <a:t>09.11.2022</a:t>
            </a:fld>
            <a:endParaRPr lang="de-DE" alt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 altLang="de-DE"/>
              <a:t>Dr. Dirk Reichardt 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2EEA972-CE92-4010-B9DD-0BA10ABDD9B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62945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 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01224" y="170577"/>
            <a:ext cx="6375183" cy="3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48" tIns="49524" rIns="99048" bIns="49524">
            <a:spAutoFit/>
          </a:bodyPr>
          <a:lstStyle/>
          <a:p>
            <a:r>
              <a:rPr lang="de-DE" altLang="de-DE" sz="1300">
                <a:solidFill>
                  <a:schemeClr val="bg2"/>
                </a:solidFill>
              </a:rPr>
              <a:t>VORLESUNGSMANUSKRIPT</a:t>
            </a:r>
            <a:r>
              <a:rPr lang="de-DE" altLang="de-DE" sz="1500">
                <a:solidFill>
                  <a:schemeClr val="bg2"/>
                </a:solidFill>
              </a:rPr>
              <a:t>   -    DATEIORGANISATION/DATENBANKEN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0" y="597019"/>
            <a:ext cx="709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endParaRPr lang="de-DE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0" y="9722882"/>
            <a:ext cx="709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endParaRPr lang="de-DE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946573" y="9777966"/>
            <a:ext cx="6181283" cy="30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48" tIns="49524" rIns="99048" bIns="49524">
            <a:spAutoFit/>
          </a:bodyPr>
          <a:lstStyle/>
          <a:p>
            <a:r>
              <a:rPr lang="de-DE" altLang="de-DE" sz="1300">
                <a:solidFill>
                  <a:schemeClr val="tx1"/>
                </a:solidFill>
              </a:rPr>
              <a:t>Seite </a:t>
            </a:r>
            <a:fld id="{A8F12A71-9E08-4735-8174-41E1DE76215E}" type="slidenum">
              <a:rPr lang="de-DE" altLang="de-DE" sz="1300">
                <a:solidFill>
                  <a:schemeClr val="tx1"/>
                </a:solidFill>
              </a:rPr>
              <a:pPr/>
              <a:t>‹Nr.›</a:t>
            </a:fld>
            <a:r>
              <a:rPr lang="de-DE" altLang="de-DE" sz="1300">
                <a:solidFill>
                  <a:schemeClr val="tx1"/>
                </a:solidFill>
              </a:rPr>
              <a:t>     		         		 Dr. Dirk Reichardt</a:t>
            </a:r>
          </a:p>
        </p:txBody>
      </p:sp>
    </p:spTree>
    <p:extLst>
      <p:ext uri="{BB962C8B-B14F-4D97-AF65-F5344CB8AC3E}">
        <p14:creationId xmlns:p14="http://schemas.microsoft.com/office/powerpoint/2010/main" val="1701112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" descr="Streifen_Titelmaster">
            <a:extLst>
              <a:ext uri="{FF2B5EF4-FFF2-40B4-BE49-F238E27FC236}">
                <a16:creationId xmlns:a16="http://schemas.microsoft.com/office/drawing/2014/main" id="{1EC94A30-95BC-BB17-B3B7-5330F42160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2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03E99B5-4678-0F82-C469-3B6DC5771A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54736" tIns="27367" rIns="54736" bIns="27367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625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4" name="Picture 32" descr="DHBW_d_Stuttgart_Folienmaster_RGB_090615">
            <a:extLst>
              <a:ext uri="{FF2B5EF4-FFF2-40B4-BE49-F238E27FC236}">
                <a16:creationId xmlns:a16="http://schemas.microsoft.com/office/drawing/2014/main" id="{5197CEF9-4C21-478F-6D7F-74C3A41B66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49250"/>
            <a:ext cx="357131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0" indent="0" defTabSz="742950">
              <a:defRPr sz="1219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2"/>
            <a:ext cx="84201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325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92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F825B4-0025-D2A3-630E-9F0C7DB5A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7DDAF-AB00-4294-8007-0ECA1E8A4D70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9143EB0-7FED-5DDD-A4FB-076CE769B6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859E3F3-61E0-4234-AF8A-2A52122289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924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</p:spPr>
        <p:txBody>
          <a:bodyPr/>
          <a:lstStyle>
            <a:lvl1pPr algn="l">
              <a:defRPr sz="1625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1" y="273052"/>
            <a:ext cx="5537200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4D8A73-2214-BD97-57E1-71A7147260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F5E39-25BF-4339-ADD5-F4437561E2DD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F2CAD4-20B8-C077-7ADD-862D4B31F6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3BF5DC3-62CF-454E-84AE-94A372A33B9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700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625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0B925-AF4A-DDF6-D995-F417DC1BF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BD11E-EB41-475D-A2F4-1153A91D530D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F189BA-AFBF-F85F-1C6A-FE80677151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0BD299A6-E226-49B8-8314-D03EB004D1A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989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FD508B-C6F0-6D8C-DC3F-185B15AD8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F0A17-DD2C-4F22-A43B-840762752008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CF7F0D-208E-8EF0-021C-6276993275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5929171-F10D-475A-BC3F-8A963D970A8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00006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533AD7-623D-0204-B610-7B8BAA837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2442-C7B3-46E7-BEEA-B28CD0C9531C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EC58FC-4F45-5032-8C34-C45CD0CF76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DA925A7-0C38-4B06-8538-53128553437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38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FA66E-00EA-4204-8E89-25FED2A62DA2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019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F5828-F6C3-4D7F-9A69-7D7B0956894E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8E6E012-86AD-80D7-33F0-3A0D23D47EB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62002" y="2743201"/>
            <a:ext cx="2777363" cy="33942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E6C0DFE-E3A0-0917-B818-134203E33D4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264" y="2738846"/>
            <a:ext cx="2780135" cy="33942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317F265-2B2B-CD39-C3E1-B453B06DC8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0615" y="2116127"/>
            <a:ext cx="2778750" cy="4381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E8D36C31-FA42-25B2-E14A-19F4B7342D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39131" y="2116127"/>
            <a:ext cx="2778750" cy="4381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EF4B46B-5DA6-E578-3C9D-27EF4ADA5EA2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639133" y="2738846"/>
            <a:ext cx="2777363" cy="33942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32D01B84-BBF9-EAEC-6AF7-F50CFDBB03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17648" y="2117547"/>
            <a:ext cx="2778750" cy="4381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EC364B1-71E0-84D1-3A22-1FD4A9F4183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587056" y="2116128"/>
            <a:ext cx="0" cy="4127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C3C325-BD98-DB8A-39F7-FAF59B8F653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472178" y="2116128"/>
            <a:ext cx="0" cy="4127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706FE-5D06-4B9B-9DD2-7B70DD32ABC5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6FD0F1E-C72C-CE01-F3DA-5006193F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2192339"/>
            <a:ext cx="3317928" cy="183102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8E6E012-86AD-80D7-33F0-3A0D23D47EB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62002" y="4175762"/>
            <a:ext cx="3317928" cy="19616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4F82074-E117-7C10-F4CE-6C6A9D14D1C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6222" y="2192339"/>
            <a:ext cx="5040177" cy="183102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E6C0DFE-E3A0-0917-B818-134203E33D4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56222" y="4171408"/>
            <a:ext cx="5040177" cy="19616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16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98357-6043-FCE2-4324-731C81434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2E914-9E47-41B3-AC55-7B70AE3E6DEF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668E77-38A9-845E-4C36-E01FA1E1D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BD7ADC3F-7221-E7D4-7859-4E82947E2D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152" y="2286000"/>
            <a:ext cx="2705940" cy="1529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DDE4BF3-9F60-3888-2237-1A922E3BA9B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81144" y="2286187"/>
            <a:ext cx="2705940" cy="15301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EE751B05-E336-EC67-A714-897202852D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00137" y="2286187"/>
            <a:ext cx="2705940" cy="15301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E688D6C4-737D-B830-4324-15337882B1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1829" y="3815693"/>
            <a:ext cx="2706092" cy="4571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8"/>
            </a:lvl1pPr>
            <a:lvl2pPr marL="371475" indent="0">
              <a:lnSpc>
                <a:spcPct val="100000"/>
              </a:lnSpc>
              <a:buNone/>
              <a:defRPr sz="1138"/>
            </a:lvl2pPr>
            <a:lvl3pPr marL="742950" indent="0">
              <a:lnSpc>
                <a:spcPct val="100000"/>
              </a:lnSpc>
              <a:buNone/>
              <a:defRPr sz="1138"/>
            </a:lvl3pPr>
            <a:lvl4pPr marL="1114425" indent="0">
              <a:lnSpc>
                <a:spcPct val="100000"/>
              </a:lnSpc>
              <a:buNone/>
              <a:defRPr sz="1138"/>
            </a:lvl4pPr>
            <a:lvl5pPr marL="1485900" indent="0">
              <a:lnSpc>
                <a:spcPct val="100000"/>
              </a:lnSpc>
              <a:buNone/>
              <a:defRPr sz="1138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  <a:p>
            <a:pPr lvl="0"/>
            <a:r>
              <a:rPr lang="de-DE"/>
              <a:t>Zeile3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4A7978CD-8F81-DD6B-8006-DE2C78BF79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62152" y="4304999"/>
            <a:ext cx="2705940" cy="14593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40CB249B-BE9F-B643-39E3-D60F6F58B2E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681144" y="4304998"/>
            <a:ext cx="2705940" cy="14593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Inhaltsplatzhalter 6">
            <a:extLst>
              <a:ext uri="{FF2B5EF4-FFF2-40B4-BE49-F238E27FC236}">
                <a16:creationId xmlns:a16="http://schemas.microsoft.com/office/drawing/2014/main" id="{6E7FA17F-A8F8-4B64-0131-94DC4AB1904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600137" y="4304998"/>
            <a:ext cx="2705940" cy="14593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E18C107-2139-ECE7-5676-A15FDB610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90822" y="3831986"/>
            <a:ext cx="2706092" cy="4571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8"/>
            </a:lvl1pPr>
            <a:lvl2pPr marL="371475" indent="0">
              <a:lnSpc>
                <a:spcPct val="100000"/>
              </a:lnSpc>
              <a:buNone/>
              <a:defRPr sz="1138"/>
            </a:lvl2pPr>
            <a:lvl3pPr marL="742950" indent="0">
              <a:lnSpc>
                <a:spcPct val="100000"/>
              </a:lnSpc>
              <a:buNone/>
              <a:defRPr sz="1138"/>
            </a:lvl3pPr>
            <a:lvl4pPr marL="1114425" indent="0">
              <a:lnSpc>
                <a:spcPct val="100000"/>
              </a:lnSpc>
              <a:buNone/>
              <a:defRPr sz="1138"/>
            </a:lvl4pPr>
            <a:lvl5pPr marL="1485900" indent="0">
              <a:lnSpc>
                <a:spcPct val="100000"/>
              </a:lnSpc>
              <a:buNone/>
              <a:defRPr sz="1138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E5BA7309-731E-1056-63EC-8BA585350BA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9814" y="3831986"/>
            <a:ext cx="2706092" cy="4571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8"/>
            </a:lvl1pPr>
            <a:lvl2pPr marL="371475" indent="0">
              <a:lnSpc>
                <a:spcPct val="100000"/>
              </a:lnSpc>
              <a:buNone/>
              <a:defRPr sz="1138"/>
            </a:lvl2pPr>
            <a:lvl3pPr marL="742950" indent="0">
              <a:lnSpc>
                <a:spcPct val="100000"/>
              </a:lnSpc>
              <a:buNone/>
              <a:defRPr sz="1138"/>
            </a:lvl3pPr>
            <a:lvl4pPr marL="1114425" indent="0">
              <a:lnSpc>
                <a:spcPct val="100000"/>
              </a:lnSpc>
              <a:buNone/>
              <a:defRPr sz="1138"/>
            </a:lvl4pPr>
            <a:lvl5pPr marL="1485900" indent="0">
              <a:lnSpc>
                <a:spcPct val="100000"/>
              </a:lnSpc>
              <a:buNone/>
              <a:defRPr sz="1138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2DB114C2-5419-6FFE-8629-4965791C93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2000" y="5771448"/>
            <a:ext cx="2706092" cy="45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8"/>
            </a:lvl1pPr>
            <a:lvl2pPr marL="371475" indent="0">
              <a:lnSpc>
                <a:spcPct val="100000"/>
              </a:lnSpc>
              <a:buNone/>
              <a:defRPr sz="1138"/>
            </a:lvl2pPr>
            <a:lvl3pPr marL="742950" indent="0">
              <a:lnSpc>
                <a:spcPct val="100000"/>
              </a:lnSpc>
              <a:buNone/>
              <a:defRPr sz="1138"/>
            </a:lvl3pPr>
            <a:lvl4pPr marL="1114425" indent="0">
              <a:lnSpc>
                <a:spcPct val="100000"/>
              </a:lnSpc>
              <a:buNone/>
              <a:defRPr sz="1138"/>
            </a:lvl4pPr>
            <a:lvl5pPr marL="1485900" indent="0">
              <a:lnSpc>
                <a:spcPct val="100000"/>
              </a:lnSpc>
              <a:buNone/>
              <a:defRPr sz="1138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00F12DDC-1591-F914-E568-32A28F1F55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81068" y="5764307"/>
            <a:ext cx="2706092" cy="45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8"/>
            </a:lvl1pPr>
            <a:lvl2pPr marL="371475" indent="0">
              <a:lnSpc>
                <a:spcPct val="100000"/>
              </a:lnSpc>
              <a:buNone/>
              <a:defRPr sz="1138"/>
            </a:lvl2pPr>
            <a:lvl3pPr marL="742950" indent="0">
              <a:lnSpc>
                <a:spcPct val="100000"/>
              </a:lnSpc>
              <a:buNone/>
              <a:defRPr sz="1138"/>
            </a:lvl3pPr>
            <a:lvl4pPr marL="1114425" indent="0">
              <a:lnSpc>
                <a:spcPct val="100000"/>
              </a:lnSpc>
              <a:buNone/>
              <a:defRPr sz="1138"/>
            </a:lvl4pPr>
            <a:lvl5pPr marL="1485900" indent="0">
              <a:lnSpc>
                <a:spcPct val="100000"/>
              </a:lnSpc>
              <a:buNone/>
              <a:defRPr sz="1138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A0C44A0E-6B11-4F8F-E2D4-1DA2C5A597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0062" y="5771448"/>
            <a:ext cx="2706092" cy="45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8"/>
            </a:lvl1pPr>
            <a:lvl2pPr marL="371475" indent="0">
              <a:lnSpc>
                <a:spcPct val="100000"/>
              </a:lnSpc>
              <a:buNone/>
              <a:defRPr sz="1138"/>
            </a:lvl2pPr>
            <a:lvl3pPr marL="742950" indent="0">
              <a:lnSpc>
                <a:spcPct val="100000"/>
              </a:lnSpc>
              <a:buNone/>
              <a:defRPr sz="1138"/>
            </a:lvl3pPr>
            <a:lvl4pPr marL="1114425" indent="0">
              <a:lnSpc>
                <a:spcPct val="100000"/>
              </a:lnSpc>
              <a:buNone/>
              <a:defRPr sz="1138"/>
            </a:lvl4pPr>
            <a:lvl5pPr marL="1485900" indent="0">
              <a:lnSpc>
                <a:spcPct val="100000"/>
              </a:lnSpc>
              <a:buNone/>
              <a:defRPr sz="1138"/>
            </a:lvl5pPr>
          </a:lstStyle>
          <a:p>
            <a:pPr lvl="0"/>
            <a:r>
              <a:rPr lang="de-DE"/>
              <a:t>Zeile1</a:t>
            </a:r>
          </a:p>
          <a:p>
            <a:pPr lvl="0"/>
            <a:r>
              <a:rPr lang="de-DE"/>
              <a:t>Zeile2</a:t>
            </a:r>
          </a:p>
        </p:txBody>
      </p:sp>
    </p:spTree>
    <p:extLst>
      <p:ext uri="{BB962C8B-B14F-4D97-AF65-F5344CB8AC3E}">
        <p14:creationId xmlns:p14="http://schemas.microsoft.com/office/powerpoint/2010/main" val="235531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325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0F1451-6134-ECCF-67DE-B5C120E10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CAF80-18D9-4DB9-8F36-CC126E1BFE1E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3058BB-C188-F323-3EDF-552176B769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4D7B133-D17F-4EA6-B6E4-E1A0A21FCDC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4778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16B1C-9D86-7620-F023-201B6BC4A7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ED001-F296-4B75-8D82-C28D50A71D4F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74A311-F497-956A-480A-DF939D7051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36FC872-FB4E-4319-A716-5DB5B52CB04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745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6" y="1535113"/>
            <a:ext cx="4378325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6" y="2174875"/>
            <a:ext cx="4378325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3020637-0F8B-1D0D-C3A6-7E64B4FF0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C8BFC-6068-467A-B9DB-1CAEF2D6E58F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A92EBD7-A5A8-1119-BA2D-9C31F1F766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D84678E4-144C-46AE-96C2-C935FA5CBC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81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037F7C-24C4-8425-B204-3748C67121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5726D-41A8-42E4-970C-6DD2302B756D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88F8A2-D380-4E09-79CB-44A719A02A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387C6C8-3CA0-4990-B911-4D8FABC37D1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5313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9250B9-0739-8882-8609-6A905C8DB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1999" y="1080294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6F7FE1E-D85B-5C03-2855-47E1378ACA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6" y="412750"/>
            <a:ext cx="197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741661" eaLnBrk="0" hangingPunct="0">
              <a:spcBef>
                <a:spcPct val="0"/>
              </a:spcBef>
              <a:defRPr sz="975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fld id="{4D6FEF3F-685D-4AE5-A27C-000B6935175A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FFA1E7-B036-E281-0A5E-8153C4BF8B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1" y="62976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741661" eaLnBrk="0" hangingPunct="0">
              <a:spcBef>
                <a:spcPct val="0"/>
              </a:spcBef>
              <a:defRPr sz="975">
                <a:solidFill>
                  <a:srgbClr val="5C6971"/>
                </a:solidFill>
              </a:defRPr>
            </a:lvl1pPr>
          </a:lstStyle>
          <a:p>
            <a:r>
              <a:rPr lang="de-DE" altLang="de-DE"/>
              <a:t>Seite </a:t>
            </a:r>
            <a:fld id="{56A787B2-FB07-4139-BB54-4AED39793F4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629C0C2D-9A27-E757-08C4-764D5EA7A1A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263153" y="685800"/>
            <a:ext cx="6033247" cy="635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463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CCBA4E11-BE03-5FF0-F5A5-C94ACBC31EB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463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5F39B641-55F1-BA3A-615B-2EBEF607ED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38138"/>
            <a:ext cx="2507876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3E8A6F57-0BF1-34D2-D793-74E32D0740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lang="de-DE" sz="975">
                <a:solidFill>
                  <a:srgbClr val="5C6971"/>
                </a:solidFill>
              </a:rPr>
              <a:t>AAS-Management</a:t>
            </a: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36B57A71-7D03-C1CD-A13B-9DEE07FF0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192338"/>
            <a:ext cx="8534400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872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ftr="0"/>
  <p:txStyles>
    <p:titleStyle>
      <a:lvl1pPr algn="l" defTabSz="741661" rtl="0" eaLnBrk="0" fontAlgn="base" hangingPunct="0">
        <a:spcBef>
          <a:spcPct val="0"/>
        </a:spcBef>
        <a:spcAft>
          <a:spcPct val="0"/>
        </a:spcAft>
        <a:defRPr sz="1788">
          <a:solidFill>
            <a:srgbClr val="E2001A"/>
          </a:solidFill>
          <a:latin typeface="+mj-lt"/>
          <a:ea typeface="+mj-ea"/>
          <a:cs typeface="+mj-cs"/>
        </a:defRPr>
      </a:lvl1pPr>
      <a:lvl2pPr algn="l" defTabSz="741661" rtl="0" eaLnBrk="0" fontAlgn="base" hangingPunct="0">
        <a:spcBef>
          <a:spcPct val="0"/>
        </a:spcBef>
        <a:spcAft>
          <a:spcPct val="0"/>
        </a:spcAft>
        <a:defRPr sz="1788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741661" rtl="0" eaLnBrk="0" fontAlgn="base" hangingPunct="0">
        <a:spcBef>
          <a:spcPct val="0"/>
        </a:spcBef>
        <a:spcAft>
          <a:spcPct val="0"/>
        </a:spcAft>
        <a:defRPr sz="1788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741661" rtl="0" eaLnBrk="0" fontAlgn="base" hangingPunct="0">
        <a:spcBef>
          <a:spcPct val="0"/>
        </a:spcBef>
        <a:spcAft>
          <a:spcPct val="0"/>
        </a:spcAft>
        <a:defRPr sz="1788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741661" rtl="0" eaLnBrk="0" fontAlgn="base" hangingPunct="0">
        <a:spcBef>
          <a:spcPct val="0"/>
        </a:spcBef>
        <a:spcAft>
          <a:spcPct val="0"/>
        </a:spcAft>
        <a:defRPr sz="1788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371475" algn="l" defTabSz="741661" rtl="0" fontAlgn="base">
        <a:spcBef>
          <a:spcPct val="0"/>
        </a:spcBef>
        <a:spcAft>
          <a:spcPct val="0"/>
        </a:spcAft>
        <a:defRPr sz="1788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742950" algn="l" defTabSz="741661" rtl="0" fontAlgn="base">
        <a:spcBef>
          <a:spcPct val="0"/>
        </a:spcBef>
        <a:spcAft>
          <a:spcPct val="0"/>
        </a:spcAft>
        <a:defRPr sz="1788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114425" algn="l" defTabSz="741661" rtl="0" fontAlgn="base">
        <a:spcBef>
          <a:spcPct val="0"/>
        </a:spcBef>
        <a:spcAft>
          <a:spcPct val="0"/>
        </a:spcAft>
        <a:defRPr sz="1788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485900" algn="l" defTabSz="741661" rtl="0" fontAlgn="base">
        <a:spcBef>
          <a:spcPct val="0"/>
        </a:spcBef>
        <a:spcAft>
          <a:spcPct val="0"/>
        </a:spcAft>
        <a:defRPr sz="1788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278606" indent="-278606" algn="l" defTabSz="741661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602357" indent="-230882" algn="l" defTabSz="741661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928688" indent="-187028" algn="l" defTabSz="741661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269206" indent="-185738" algn="l" defTabSz="741661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609725" indent="-185738" algn="l" defTabSz="741661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1981200" indent="-185738" algn="l" defTabSz="741661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352675" indent="-185738" algn="l" defTabSz="741661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724150" indent="-185738" algn="l" defTabSz="741661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095625" indent="-185738" algn="l" defTabSz="741661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hut-up-and-take-my-money-meme-futurama-philip-j-fry-memes-wallpaper-hoyin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DB8B530-89CE-BEDB-6C18-80C8DBAFA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/>
              <a:t>Präsentation Softwareengineering TINF21C Semester 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C0BED2-0B0C-4975-C9CE-1C1E2CA4B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/>
              <a:t>Team </a:t>
            </a:r>
            <a:r>
              <a:rPr lang="de-DE"/>
              <a:t>3 – AAS-Management</a:t>
            </a:r>
            <a:endParaRPr lang="de-DE" noProof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CE8B4C9-3BED-6E4C-96AE-5564C362D0D8}"/>
              </a:ext>
            </a:extLst>
          </p:cNvPr>
          <p:cNvSpPr/>
          <p:nvPr/>
        </p:nvSpPr>
        <p:spPr bwMode="auto">
          <a:xfrm>
            <a:off x="3018622" y="1498294"/>
            <a:ext cx="3668617" cy="74914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Vertrauliche Version mit </a:t>
            </a:r>
            <a:r>
              <a:rPr kumimoji="0" 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Matr</a:t>
            </a:r>
            <a:r>
              <a: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. NR</a:t>
            </a:r>
          </a:p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- Nicht in </a:t>
            </a:r>
            <a:r>
              <a:rPr lang="de-DE" sz="180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Github</a:t>
            </a:r>
            <a:r>
              <a:rPr lang="de-DE" sz="18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-</a:t>
            </a: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32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>
            <a:extLst>
              <a:ext uri="{FF2B5EF4-FFF2-40B4-BE49-F238E27FC236}">
                <a16:creationId xmlns:a16="http://schemas.microsoft.com/office/drawing/2014/main" id="{BFB15E11-E9A8-8D5B-B723-7A501B8BE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3" t="13549" r="-174" b="-224"/>
          <a:stretch/>
        </p:blipFill>
        <p:spPr>
          <a:xfrm>
            <a:off x="2059502" y="2095486"/>
            <a:ext cx="5793704" cy="41180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6F6F87-9947-97D0-3D4A-8DA7500BE672}"/>
              </a:ext>
            </a:extLst>
          </p:cNvPr>
          <p:cNvSpPr txBox="1">
            <a:spLocks/>
          </p:cNvSpPr>
          <p:nvPr/>
        </p:nvSpPr>
        <p:spPr bwMode="auto">
          <a:xfrm>
            <a:off x="939941" y="1161120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Business Process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AASM-BP.04: </a:t>
            </a:r>
            <a:r>
              <a:rPr lang="de-DE" sz="1800" b="1" kern="0">
                <a:ea typeface="+mj-lt"/>
                <a:cs typeface="+mj-lt"/>
              </a:rPr>
              <a:t>Administration</a:t>
            </a:r>
            <a:endParaRPr lang="en-US" sz="1800" kern="0">
              <a:ea typeface="+mj-lt"/>
              <a:cs typeface="+mj-lt"/>
            </a:endParaRPr>
          </a:p>
          <a:p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225247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>
            <a:extLst>
              <a:ext uri="{FF2B5EF4-FFF2-40B4-BE49-F238E27FC236}">
                <a16:creationId xmlns:a16="http://schemas.microsoft.com/office/drawing/2014/main" id="{6CCBD195-C4DF-BC56-3222-5ADC884E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11" y="1891862"/>
            <a:ext cx="2260780" cy="4062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46C458C-BDDC-985B-F480-A8857CD85616}"/>
              </a:ext>
            </a:extLst>
          </p:cNvPr>
          <p:cNvSpPr txBox="1">
            <a:spLocks/>
          </p:cNvSpPr>
          <p:nvPr/>
        </p:nvSpPr>
        <p:spPr bwMode="auto">
          <a:xfrm>
            <a:off x="939941" y="1161120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Business Process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AASM-BP.05: </a:t>
            </a:r>
            <a:r>
              <a:rPr lang="de-DE" sz="1800" b="1" kern="0">
                <a:ea typeface="+mj-lt"/>
                <a:cs typeface="+mj-lt"/>
              </a:rPr>
              <a:t>Search </a:t>
            </a:r>
            <a:r>
              <a:rPr lang="de-DE" sz="1800" b="1" kern="0" err="1">
                <a:ea typeface="+mj-lt"/>
                <a:cs typeface="+mj-lt"/>
              </a:rPr>
              <a:t>for</a:t>
            </a:r>
            <a:r>
              <a:rPr lang="de-DE" sz="1800" b="1" kern="0">
                <a:ea typeface="+mj-lt"/>
                <a:cs typeface="+mj-lt"/>
              </a:rPr>
              <a:t> Asset</a:t>
            </a:r>
            <a:endParaRPr lang="en-US" sz="1800" kern="0">
              <a:ea typeface="+mj-lt"/>
              <a:cs typeface="+mj-lt"/>
            </a:endParaRPr>
          </a:p>
          <a:p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32255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 panose="020F0302020204030204"/>
              </a:rPr>
              <a:t>SRS  - Use Cases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012E10-79B2-3FEE-9617-409F75775A7E}"/>
              </a:ext>
            </a:extLst>
          </p:cNvPr>
          <p:cNvSpPr txBox="1">
            <a:spLocks/>
          </p:cNvSpPr>
          <p:nvPr/>
        </p:nvSpPr>
        <p:spPr bwMode="auto">
          <a:xfrm>
            <a:off x="1092341" y="1313520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Use Cases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AASM-UC.01: </a:t>
            </a:r>
            <a:r>
              <a:rPr lang="de-DE" sz="1800" b="1" kern="0">
                <a:ea typeface="+mj-lt"/>
                <a:cs typeface="+mj-lt"/>
              </a:rPr>
              <a:t>Login</a:t>
            </a:r>
            <a:endParaRPr lang="en-US" sz="1800" kern="0">
              <a:ea typeface="+mj-lt"/>
              <a:cs typeface="+mj-lt"/>
            </a:endParaRPr>
          </a:p>
          <a:p>
            <a:endParaRPr lang="en-US" sz="1800" kern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A18D8522-C8EF-EA74-2A4C-05D3871A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75851"/>
              </p:ext>
            </p:extLst>
          </p:nvPr>
        </p:nvGraphicFramePr>
        <p:xfrm>
          <a:off x="1139007" y="2242003"/>
          <a:ext cx="8086165" cy="2274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val="2178834496"/>
                    </a:ext>
                  </a:extLst>
                </a:gridCol>
                <a:gridCol w="6157670">
                  <a:extLst>
                    <a:ext uri="{9D8B030D-6E8A-4147-A177-3AD203B41FA5}">
                      <a16:colId xmlns:a16="http://schemas.microsoft.com/office/drawing/2014/main" val="2400031134"/>
                    </a:ext>
                  </a:extLst>
                </a:gridCol>
              </a:tblGrid>
              <a:tr h="383303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Triggering</a:t>
                      </a:r>
                      <a:r>
                        <a:rPr lang="de-DE"/>
                        <a:t> Event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Nutzer öffnet die GUI und will sich in Nutzeraccount einloggen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Precondition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/>
                        <a:t>Kombination von E-Mail-Adresse und Passwort sind gültig und in der Datenbank vorhanden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de-DE"/>
                        <a:t>Datenbanksystem läuft Fehlerfrei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Postcondition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/>
                        <a:t>Oberfläche sollte nicht geschlossen werden bis der Nutzer erfolgreich eingeloggt ist und die Seite seinen Berechtigungen entsprechend dargestellt wird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9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Involved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Roles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Beliebiger Nutzer, GUI Interface und Datenbank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0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0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 panose="020F0302020204030204"/>
              </a:rPr>
              <a:t>SRS  - Use Cases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012E10-79B2-3FEE-9617-409F75775A7E}"/>
              </a:ext>
            </a:extLst>
          </p:cNvPr>
          <p:cNvSpPr txBox="1">
            <a:spLocks/>
          </p:cNvSpPr>
          <p:nvPr/>
        </p:nvSpPr>
        <p:spPr bwMode="auto">
          <a:xfrm>
            <a:off x="1092341" y="1313520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Use Cases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AASM-UC.02: </a:t>
            </a:r>
            <a:r>
              <a:rPr lang="de-DE" sz="1800" b="1" kern="0">
                <a:ea typeface="+mj-lt"/>
                <a:cs typeface="+mj-lt"/>
              </a:rPr>
              <a:t>Logout</a:t>
            </a:r>
          </a:p>
          <a:p>
            <a:endParaRPr lang="en-US" sz="1800" kern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A18D8522-C8EF-EA74-2A4C-05D3871A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55139"/>
              </p:ext>
            </p:extLst>
          </p:nvPr>
        </p:nvGraphicFramePr>
        <p:xfrm>
          <a:off x="1139007" y="2242003"/>
          <a:ext cx="8086165" cy="166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val="2178834496"/>
                    </a:ext>
                  </a:extLst>
                </a:gridCol>
                <a:gridCol w="6157670">
                  <a:extLst>
                    <a:ext uri="{9D8B030D-6E8A-4147-A177-3AD203B41FA5}">
                      <a16:colId xmlns:a16="http://schemas.microsoft.com/office/drawing/2014/main" val="2400031134"/>
                    </a:ext>
                  </a:extLst>
                </a:gridCol>
              </a:tblGrid>
              <a:tr h="383303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Triggering</a:t>
                      </a:r>
                      <a:r>
                        <a:rPr lang="de-DE"/>
                        <a:t> Event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Nutzer will sich ausloggen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Precondition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/>
                        <a:t>Bereits eingeloggt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Postcondition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/>
                        <a:t>Oberfläche sollte nicht geschlossen werden bis der Nutzer erfolgreich ausgeloggt wurde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9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Involved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Roles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Beliebiger Nutzer,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0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80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 panose="020F0302020204030204"/>
              </a:rPr>
              <a:t>SRS  - Use Cases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012E10-79B2-3FEE-9617-409F75775A7E}"/>
              </a:ext>
            </a:extLst>
          </p:cNvPr>
          <p:cNvSpPr txBox="1">
            <a:spLocks/>
          </p:cNvSpPr>
          <p:nvPr/>
        </p:nvSpPr>
        <p:spPr bwMode="auto">
          <a:xfrm>
            <a:off x="1092341" y="1313520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Use Cases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AASM-UC.03: </a:t>
            </a:r>
            <a:r>
              <a:rPr lang="de-DE" sz="1800" b="1" kern="0">
                <a:ea typeface="+mj-lt"/>
                <a:cs typeface="+mj-lt"/>
              </a:rPr>
              <a:t>Managing own </a:t>
            </a:r>
            <a:r>
              <a:rPr lang="de-DE" sz="1800" b="1" kern="0" err="1">
                <a:ea typeface="+mj-lt"/>
                <a:cs typeface="+mj-lt"/>
              </a:rPr>
              <a:t>account</a:t>
            </a:r>
          </a:p>
          <a:p>
            <a:endParaRPr lang="en-US" sz="1800" kern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A18D8522-C8EF-EA74-2A4C-05D3871A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98163"/>
              </p:ext>
            </p:extLst>
          </p:nvPr>
        </p:nvGraphicFramePr>
        <p:xfrm>
          <a:off x="1139007" y="2242003"/>
          <a:ext cx="8086165" cy="1982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val="2178834496"/>
                    </a:ext>
                  </a:extLst>
                </a:gridCol>
                <a:gridCol w="6157670">
                  <a:extLst>
                    <a:ext uri="{9D8B030D-6E8A-4147-A177-3AD203B41FA5}">
                      <a16:colId xmlns:a16="http://schemas.microsoft.com/office/drawing/2014/main" val="2400031134"/>
                    </a:ext>
                  </a:extLst>
                </a:gridCol>
              </a:tblGrid>
              <a:tr h="383303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Triggering</a:t>
                      </a:r>
                      <a:r>
                        <a:rPr lang="de-DE"/>
                        <a:t> Event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Nutzer möchte seine Zugangsdaten (E-Mail und Passwort) </a:t>
                      </a:r>
                      <a:r>
                        <a:rPr lang="de-DE" b="1"/>
                        <a:t>selber </a:t>
                      </a:r>
                      <a:r>
                        <a:rPr lang="de-DE"/>
                        <a:t>ändern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Precondition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/>
                        <a:t>Bereits eingeloggt und in Besitz des aktuellen Passworts (für Passwort Änderung)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Postcondition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/>
                        <a:t>Oberfläche sollte nicht geschlossen werden bis die Änderungen erfolgreich gespeichert wurden (Erfolgsmeldung)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9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Involved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Roles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Beliebiger Nutzer, GUI, Datenbank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0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1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 panose="020F0302020204030204"/>
              </a:rPr>
              <a:t>SRS  - Use Cases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012E10-79B2-3FEE-9617-409F75775A7E}"/>
              </a:ext>
            </a:extLst>
          </p:cNvPr>
          <p:cNvSpPr txBox="1">
            <a:spLocks/>
          </p:cNvSpPr>
          <p:nvPr/>
        </p:nvSpPr>
        <p:spPr bwMode="auto">
          <a:xfrm>
            <a:off x="1068349" y="917760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Use Cases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AASM-UC.03: </a:t>
            </a:r>
            <a:r>
              <a:rPr lang="de-DE" sz="1800" b="1" kern="0">
                <a:ea typeface="+mj-lt"/>
                <a:cs typeface="+mj-lt"/>
              </a:rPr>
              <a:t>Managing own </a:t>
            </a:r>
            <a:r>
              <a:rPr lang="de-DE" sz="1800" b="1" kern="0" err="1">
                <a:ea typeface="+mj-lt"/>
                <a:cs typeface="+mj-lt"/>
              </a:rPr>
              <a:t>account</a:t>
            </a:r>
          </a:p>
          <a:p>
            <a:endParaRPr lang="en-US" sz="1800" kern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D2FA88EC-40A8-B2F2-3148-BF834CFF7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5" t="12797"/>
          <a:stretch/>
        </p:blipFill>
        <p:spPr>
          <a:xfrm>
            <a:off x="1670864" y="1615192"/>
            <a:ext cx="6824396" cy="494643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B6ECF9B-355B-4BD3-AD01-2A2193AD8BAD}"/>
              </a:ext>
            </a:extLst>
          </p:cNvPr>
          <p:cNvSpPr/>
          <p:nvPr/>
        </p:nvSpPr>
        <p:spPr bwMode="auto">
          <a:xfrm>
            <a:off x="452084" y="5825034"/>
            <a:ext cx="1238202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95CA7C-FCB8-1FE3-FBD3-238CAA8095EE}"/>
              </a:ext>
            </a:extLst>
          </p:cNvPr>
          <p:cNvSpPr/>
          <p:nvPr/>
        </p:nvSpPr>
        <p:spPr bwMode="auto">
          <a:xfrm>
            <a:off x="8441395" y="5705107"/>
            <a:ext cx="1238202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2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 panose="020F0302020204030204"/>
              </a:rPr>
              <a:t>SRS  - Use Cases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012E10-79B2-3FEE-9617-409F75775A7E}"/>
              </a:ext>
            </a:extLst>
          </p:cNvPr>
          <p:cNvSpPr txBox="1">
            <a:spLocks/>
          </p:cNvSpPr>
          <p:nvPr/>
        </p:nvSpPr>
        <p:spPr bwMode="auto">
          <a:xfrm>
            <a:off x="1092341" y="1313520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Use Cases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AASM-UC.04: </a:t>
            </a:r>
            <a:r>
              <a:rPr lang="de-DE" sz="1800" b="1" kern="0" err="1">
                <a:ea typeface="+mj-lt"/>
                <a:cs typeface="+mj-lt"/>
              </a:rPr>
              <a:t>Administrate</a:t>
            </a:r>
            <a:r>
              <a:rPr lang="de-DE" sz="1800" b="1" kern="0">
                <a:ea typeface="+mj-lt"/>
                <a:cs typeface="+mj-lt"/>
              </a:rPr>
              <a:t> AAS </a:t>
            </a:r>
            <a:r>
              <a:rPr lang="de-DE" sz="1800" b="1" kern="0" err="1">
                <a:ea typeface="+mj-lt"/>
                <a:cs typeface="+mj-lt"/>
              </a:rPr>
              <a:t>content</a:t>
            </a:r>
          </a:p>
          <a:p>
            <a:endParaRPr lang="en-US" sz="1800" kern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A18D8522-C8EF-EA74-2A4C-05D3871A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59955"/>
              </p:ext>
            </p:extLst>
          </p:nvPr>
        </p:nvGraphicFramePr>
        <p:xfrm>
          <a:off x="1139007" y="2242003"/>
          <a:ext cx="8086165" cy="1828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val="2178834496"/>
                    </a:ext>
                  </a:extLst>
                </a:gridCol>
                <a:gridCol w="6157670">
                  <a:extLst>
                    <a:ext uri="{9D8B030D-6E8A-4147-A177-3AD203B41FA5}">
                      <a16:colId xmlns:a16="http://schemas.microsoft.com/office/drawing/2014/main" val="2400031134"/>
                    </a:ext>
                  </a:extLst>
                </a:gridCol>
              </a:tblGrid>
              <a:tr h="383303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Triggering</a:t>
                      </a:r>
                      <a:r>
                        <a:rPr lang="de-DE"/>
                        <a:t> Event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Nutzer möchte AAS Inhalte hinzufügen oder löschen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Precondition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/>
                        <a:t>Bereits eingeloggt mit Rolle "Admin", funktionierendes Datenbanksystem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Postcondition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/>
                        <a:t>Oberfläche sollte nicht geschlossen werden bis die Änderungen erfolgreich gespeichert wurden (Erfolgsmeldung)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9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Involved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Roles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Nutzer mit Rolle "Admin", GUI, Datenbank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0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39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 panose="020F0302020204030204"/>
              </a:rPr>
              <a:t>SRS  - Use Cases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012E10-79B2-3FEE-9617-409F75775A7E}"/>
              </a:ext>
            </a:extLst>
          </p:cNvPr>
          <p:cNvSpPr txBox="1">
            <a:spLocks/>
          </p:cNvSpPr>
          <p:nvPr/>
        </p:nvSpPr>
        <p:spPr bwMode="auto">
          <a:xfrm>
            <a:off x="1092341" y="1313520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Use Cases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AASM-UC.05: </a:t>
            </a:r>
            <a:r>
              <a:rPr lang="de-DE" sz="1800" b="1" kern="0" err="1">
                <a:ea typeface="+mj-lt"/>
                <a:cs typeface="+mj-lt"/>
              </a:rPr>
              <a:t>Administrate</a:t>
            </a:r>
            <a:r>
              <a:rPr lang="de-DE" sz="1800" b="1" kern="0">
                <a:ea typeface="+mj-lt"/>
                <a:cs typeface="+mj-lt"/>
              </a:rPr>
              <a:t> Accounts</a:t>
            </a:r>
          </a:p>
          <a:p>
            <a:endParaRPr lang="en-US" sz="1800" kern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A18D8522-C8EF-EA74-2A4C-05D3871A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98010"/>
              </p:ext>
            </p:extLst>
          </p:nvPr>
        </p:nvGraphicFramePr>
        <p:xfrm>
          <a:off x="1139007" y="2242003"/>
          <a:ext cx="8086165" cy="2651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val="2178834496"/>
                    </a:ext>
                  </a:extLst>
                </a:gridCol>
                <a:gridCol w="6157670">
                  <a:extLst>
                    <a:ext uri="{9D8B030D-6E8A-4147-A177-3AD203B41FA5}">
                      <a16:colId xmlns:a16="http://schemas.microsoft.com/office/drawing/2014/main" val="2400031134"/>
                    </a:ext>
                  </a:extLst>
                </a:gridCol>
              </a:tblGrid>
              <a:tr h="383303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Triggering</a:t>
                      </a:r>
                      <a:r>
                        <a:rPr lang="de-DE"/>
                        <a:t> Event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Nutzer möchte Nutzer hinzufügen oder löschen. </a:t>
                      </a:r>
                      <a:r>
                        <a:rPr lang="de-DE" err="1"/>
                        <a:t>Desweiteren</a:t>
                      </a:r>
                      <a:r>
                        <a:rPr lang="de-DE"/>
                        <a:t> wird eine Einstufung in die Nutzerrollen ermöglicht:</a:t>
                      </a:r>
                    </a:p>
                    <a:p>
                      <a:pPr marL="657225" lvl="1" indent="-285750" algn="l">
                        <a:buFont typeface="Arial"/>
                        <a:buChar char="•"/>
                      </a:pPr>
                      <a:r>
                        <a:rPr lang="de-DE"/>
                        <a:t>Basic</a:t>
                      </a:r>
                    </a:p>
                    <a:p>
                      <a:pPr marL="657225" lvl="1" indent="-285750" algn="l">
                        <a:buFont typeface="Arial"/>
                        <a:buChar char="•"/>
                      </a:pPr>
                      <a:r>
                        <a:rPr lang="de-DE" err="1"/>
                        <a:t>Advanced</a:t>
                      </a:r>
                      <a:endParaRPr lang="de-DE"/>
                    </a:p>
                    <a:p>
                      <a:pPr marL="657225" lvl="1" indent="-285750" algn="l">
                        <a:buFont typeface="Arial"/>
                        <a:buChar char="•"/>
                      </a:pPr>
                      <a:r>
                        <a:rPr lang="de-DE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Precondition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/>
                        <a:t>Bereits eingeloggt mit Rolle "Admin", funktionierendes Datenbanksystem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Postcondition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/>
                        <a:t>Oberfläche sollte nicht geschlossen werden bis die Änderungen erfolgreich gespeichert wurden (Erfolgsmeldung)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9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Involved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Roles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Nutzer mit Rolle "Admin", GUI, Datenbank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0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60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 panose="020F0302020204030204"/>
              </a:rPr>
              <a:t>SRS  - Use Cases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012E10-79B2-3FEE-9617-409F75775A7E}"/>
              </a:ext>
            </a:extLst>
          </p:cNvPr>
          <p:cNvSpPr txBox="1">
            <a:spLocks/>
          </p:cNvSpPr>
          <p:nvPr/>
        </p:nvSpPr>
        <p:spPr bwMode="auto">
          <a:xfrm>
            <a:off x="1068349" y="977723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Use Cases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AASM-UC.05: </a:t>
            </a:r>
            <a:r>
              <a:rPr lang="de-DE" sz="1800" b="1" kern="0" err="1">
                <a:ea typeface="+mj-lt"/>
                <a:cs typeface="+mj-lt"/>
              </a:rPr>
              <a:t>Administrate</a:t>
            </a:r>
            <a:r>
              <a:rPr lang="de-DE" sz="1800" b="1" kern="0">
                <a:ea typeface="+mj-lt"/>
                <a:cs typeface="+mj-lt"/>
              </a:rPr>
              <a:t> Accounts</a:t>
            </a:r>
          </a:p>
          <a:p>
            <a:endParaRPr lang="en-US" sz="1800" kern="0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DB804DF-228C-E421-6004-24AC56CB8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4" t="13183" b="321"/>
          <a:stretch/>
        </p:blipFill>
        <p:spPr>
          <a:xfrm>
            <a:off x="1491798" y="1650464"/>
            <a:ext cx="7187482" cy="500699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A5ECEE-22F8-03E7-F394-0673F4615273}"/>
              </a:ext>
            </a:extLst>
          </p:cNvPr>
          <p:cNvSpPr/>
          <p:nvPr/>
        </p:nvSpPr>
        <p:spPr bwMode="auto">
          <a:xfrm>
            <a:off x="4495800" y="2971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5CEC23D-1DFF-AD76-BF41-B5B4927D7D10}"/>
              </a:ext>
            </a:extLst>
          </p:cNvPr>
          <p:cNvSpPr/>
          <p:nvPr/>
        </p:nvSpPr>
        <p:spPr bwMode="auto">
          <a:xfrm>
            <a:off x="320128" y="5837027"/>
            <a:ext cx="1238202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B77889-761F-B52D-93C8-C314DA1464B7}"/>
              </a:ext>
            </a:extLst>
          </p:cNvPr>
          <p:cNvSpPr/>
          <p:nvPr/>
        </p:nvSpPr>
        <p:spPr bwMode="auto">
          <a:xfrm>
            <a:off x="8693146" y="5669090"/>
            <a:ext cx="1142261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18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 panose="020F0302020204030204"/>
              </a:rPr>
              <a:t>SRS  - Use Cases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012E10-79B2-3FEE-9617-409F75775A7E}"/>
              </a:ext>
            </a:extLst>
          </p:cNvPr>
          <p:cNvSpPr txBox="1">
            <a:spLocks/>
          </p:cNvSpPr>
          <p:nvPr/>
        </p:nvSpPr>
        <p:spPr bwMode="auto">
          <a:xfrm>
            <a:off x="1092341" y="1313520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Use Cases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AASM-UC.06: </a:t>
            </a:r>
            <a:r>
              <a:rPr lang="de-DE" sz="1800" b="1" kern="0">
                <a:ea typeface="+mj-lt"/>
                <a:cs typeface="+mj-lt"/>
              </a:rPr>
              <a:t>Find Asset</a:t>
            </a:r>
          </a:p>
          <a:p>
            <a:endParaRPr lang="en-US" sz="1800" kern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A18D8522-C8EF-EA74-2A4C-05D3871A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94852"/>
              </p:ext>
            </p:extLst>
          </p:nvPr>
        </p:nvGraphicFramePr>
        <p:xfrm>
          <a:off x="1139007" y="2242003"/>
          <a:ext cx="8086165" cy="166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val="2178834496"/>
                    </a:ext>
                  </a:extLst>
                </a:gridCol>
                <a:gridCol w="6157670">
                  <a:extLst>
                    <a:ext uri="{9D8B030D-6E8A-4147-A177-3AD203B41FA5}">
                      <a16:colId xmlns:a16="http://schemas.microsoft.com/office/drawing/2014/main" val="2400031134"/>
                    </a:ext>
                  </a:extLst>
                </a:gridCol>
              </a:tblGrid>
              <a:tr h="383303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Triggering</a:t>
                      </a:r>
                      <a:r>
                        <a:rPr lang="de-DE"/>
                        <a:t> Event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Nutzer gibt Suchbegriff in Suchfeld 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Precondition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/>
                        <a:t>Elemente sind erfolgreich geladen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Postcondition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/>
                        <a:t>Der Suche entsprechende Elemente werden angezeigt oder Benachrichtigung, dass kein Element der Suche entspricht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9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Involved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Roles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Beliebiger Nutzer, GUI, Datenbank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0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3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6802C-FB78-2BF2-EDE3-57FA8F99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C16A16-1D33-41FA-901A-A29A7B469491}" type="datetime1">
              <a:rPr lang="de-DE" smtClean="0"/>
              <a:t>09.11.2022</a:t>
            </a:fld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CA8D3FA-4A71-1153-ED07-2CFCD7D24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859E3F3-61E0-4234-AF8A-2A5212228990}" type="slidenum">
              <a:rPr lang="de-DE" altLang="de-DE"/>
              <a:pPr/>
              <a:t>2</a:t>
            </a:fld>
            <a:endParaRPr lang="de-DE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7AF8C2C-8CB9-1880-A2AA-0FE60DB73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38103"/>
              </p:ext>
            </p:extLst>
          </p:nvPr>
        </p:nvGraphicFramePr>
        <p:xfrm>
          <a:off x="1375327" y="3985784"/>
          <a:ext cx="7082870" cy="168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574">
                  <a:extLst>
                    <a:ext uri="{9D8B030D-6E8A-4147-A177-3AD203B41FA5}">
                      <a16:colId xmlns:a16="http://schemas.microsoft.com/office/drawing/2014/main" val="2430590316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98739474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1623479026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1418092971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2766506895"/>
                    </a:ext>
                  </a:extLst>
                </a:gridCol>
              </a:tblGrid>
              <a:tr h="168469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tx1"/>
                          </a:solidFill>
                        </a:rPr>
                        <a:t>Projektleiter  </a:t>
                      </a:r>
                      <a:endParaRPr lang="en-US" sz="110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1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1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E-Mail: inf22077@</a:t>
                      </a:r>
                      <a:endParaRPr lang="en-US" sz="1200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tx1"/>
                          </a:solidFill>
                        </a:rPr>
                        <a:t>Produktmanager  </a:t>
                      </a:r>
                      <a:endParaRPr lang="en-US" sz="110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1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1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E-Mail: inf21212@</a:t>
                      </a:r>
                      <a:endParaRPr lang="en-US" sz="1200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  <a:endParaRPr lang="en-US" sz="1200" i="0">
                        <a:solidFill>
                          <a:schemeClr val="bg2"/>
                        </a:solidFill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tx1"/>
                          </a:solidFill>
                        </a:rPr>
                        <a:t>Systemarchitekt  </a:t>
                      </a:r>
                      <a:endParaRPr lang="en-US" sz="110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1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  </a:t>
                      </a:r>
                      <a:endParaRPr lang="en-US" sz="11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E-Mail: inf21178@</a:t>
                      </a:r>
                      <a:endParaRPr lang="en-US" sz="1200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  <a:endParaRPr lang="en-US" sz="1200" i="0">
                        <a:solidFill>
                          <a:schemeClr val="bg2"/>
                        </a:solidFill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tx1"/>
                          </a:solidFill>
                        </a:rPr>
                        <a:t>Technische Dokumentation</a:t>
                      </a: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  </a:t>
                      </a:r>
                      <a:endParaRPr lang="en-US" sz="1200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1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E-Mail: inf21002@</a:t>
                      </a:r>
                      <a:endParaRPr lang="en-US" sz="1200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lehre.dhbw-stuttgart.de</a:t>
                      </a:r>
                      <a:endParaRPr lang="en-US" sz="1200" i="0">
                        <a:solidFill>
                          <a:schemeClr val="bg2"/>
                        </a:solidFill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tx1"/>
                          </a:solidFill>
                        </a:rPr>
                        <a:t>Testmanager</a:t>
                      </a: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  </a:t>
                      </a:r>
                      <a:endParaRPr lang="en-US" sz="11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  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endParaRPr lang="de-DE" sz="1100" i="0" u="none" strike="noStrike" noProof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E-Mail: inf21005</a:t>
                      </a:r>
                      <a:endParaRPr lang="en-US" sz="1200" i="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100" i="0" u="none" strike="noStrike" noProof="0">
                          <a:solidFill>
                            <a:schemeClr val="bg2"/>
                          </a:solidFill>
                        </a:rPr>
                        <a:t>@lehre.dhbw-stuttgart.de</a:t>
                      </a:r>
                      <a:endParaRPr lang="en-US" sz="1200" i="0">
                        <a:solidFill>
                          <a:schemeClr val="bg2"/>
                        </a:solidFill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530187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EA9CC4C-A7B3-A175-0FEC-1FC82DE35378}"/>
              </a:ext>
            </a:extLst>
          </p:cNvPr>
          <p:cNvSpPr txBox="1"/>
          <p:nvPr/>
        </p:nvSpPr>
        <p:spPr>
          <a:xfrm>
            <a:off x="1375327" y="3557568"/>
            <a:ext cx="1353436" cy="425246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38">
                <a:solidFill>
                  <a:schemeClr val="bg1"/>
                </a:solidFill>
                <a:cs typeface="Arial"/>
              </a:rPr>
              <a:t>Mohaddeseh Tibashi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8ABBE0-FAEC-ACFB-25E0-98751B99B900}"/>
              </a:ext>
            </a:extLst>
          </p:cNvPr>
          <p:cNvSpPr txBox="1"/>
          <p:nvPr/>
        </p:nvSpPr>
        <p:spPr>
          <a:xfrm>
            <a:off x="4268310" y="3571116"/>
            <a:ext cx="1353436" cy="250134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Jonas </a:t>
            </a:r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Graubner</a:t>
            </a:r>
            <a:endParaRPr lang="en-US" sz="1100" err="1">
              <a:solidFill>
                <a:schemeClr val="bg1"/>
              </a:solidFill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4F751B-F59E-AC1C-172A-12D388F07ED9}"/>
              </a:ext>
            </a:extLst>
          </p:cNvPr>
          <p:cNvSpPr txBox="1"/>
          <p:nvPr/>
        </p:nvSpPr>
        <p:spPr>
          <a:xfrm>
            <a:off x="5672139" y="3571116"/>
            <a:ext cx="1353436" cy="250134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38">
                <a:solidFill>
                  <a:schemeClr val="bg1"/>
                </a:solidFill>
                <a:cs typeface="Arial"/>
              </a:rPr>
              <a:t>Paul Brenner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B75D2-D004-EE02-11EF-09F70F033AAB}"/>
              </a:ext>
            </a:extLst>
          </p:cNvPr>
          <p:cNvSpPr txBox="1"/>
          <p:nvPr/>
        </p:nvSpPr>
        <p:spPr>
          <a:xfrm>
            <a:off x="7104765" y="3571116"/>
            <a:ext cx="1353436" cy="250134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err="1">
                <a:solidFill>
                  <a:schemeClr val="bg1"/>
                </a:solidFill>
                <a:latin typeface="Arial"/>
                <a:cs typeface="Arial"/>
              </a:rPr>
              <a:t>Selvana</a:t>
            </a:r>
            <a:r>
              <a:rPr lang="en-US" sz="1100">
                <a:solidFill>
                  <a:schemeClr val="bg1"/>
                </a:solidFill>
                <a:latin typeface="Arial"/>
                <a:cs typeface="Arial"/>
              </a:rPr>
              <a:t> Ayunda</a:t>
            </a:r>
            <a:endParaRPr lang="en-US" sz="110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AAEACBE-0BA6-FB1B-41F4-790DDB178DDA}"/>
              </a:ext>
            </a:extLst>
          </p:cNvPr>
          <p:cNvSpPr txBox="1">
            <a:spLocks/>
          </p:cNvSpPr>
          <p:nvPr/>
        </p:nvSpPr>
        <p:spPr>
          <a:xfrm>
            <a:off x="740402" y="1448685"/>
            <a:ext cx="8534400" cy="681038"/>
          </a:xfrm>
          <a:prstGeom prst="rect">
            <a:avLst/>
          </a:prstGeom>
        </p:spPr>
        <p:txBody>
          <a:bodyPr lIns="74295" tIns="37148" rIns="74295" bIns="37148" anchor="t"/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de-DE" sz="1788" kern="0"/>
          </a:p>
          <a:p>
            <a:r>
              <a:rPr lang="de-DE" sz="1788" kern="0"/>
              <a:t>Team</a:t>
            </a:r>
            <a:endParaRPr lang="de-DE" sz="1788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95FAB-9013-7CC1-FB89-AD5557A51292}"/>
              </a:ext>
            </a:extLst>
          </p:cNvPr>
          <p:cNvSpPr txBox="1"/>
          <p:nvPr/>
        </p:nvSpPr>
        <p:spPr>
          <a:xfrm>
            <a:off x="2835386" y="3575345"/>
            <a:ext cx="1353436" cy="250134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38">
                <a:solidFill>
                  <a:schemeClr val="bg1"/>
                </a:solidFill>
                <a:cs typeface="Arial"/>
              </a:rPr>
              <a:t>Luka </a:t>
            </a:r>
            <a:r>
              <a:rPr lang="en-US" sz="1138" err="1">
                <a:solidFill>
                  <a:schemeClr val="bg1"/>
                </a:solidFill>
                <a:cs typeface="Arial"/>
              </a:rPr>
              <a:t>Pavic</a:t>
            </a:r>
            <a:endParaRPr lang="en-US" sz="1138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9785E86-044D-1808-D77C-14C62C3AF2B1}"/>
              </a:ext>
            </a:extLst>
          </p:cNvPr>
          <p:cNvSpPr/>
          <p:nvPr/>
        </p:nvSpPr>
        <p:spPr bwMode="auto">
          <a:xfrm>
            <a:off x="3114590" y="2265829"/>
            <a:ext cx="3668617" cy="62925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800" err="1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Github</a:t>
            </a:r>
            <a:r>
              <a:rPr lang="de-DE" sz="180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 Version enthält keine </a:t>
            </a:r>
            <a:r>
              <a:rPr lang="de-DE" sz="1800" err="1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Matr</a:t>
            </a:r>
            <a:r>
              <a:rPr lang="de-DE" sz="180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. Nr.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0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 panose="020F0302020204030204"/>
              </a:rPr>
              <a:t>SRS  - Use Cases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012E10-79B2-3FEE-9617-409F75775A7E}"/>
              </a:ext>
            </a:extLst>
          </p:cNvPr>
          <p:cNvSpPr txBox="1">
            <a:spLocks/>
          </p:cNvSpPr>
          <p:nvPr/>
        </p:nvSpPr>
        <p:spPr bwMode="auto">
          <a:xfrm>
            <a:off x="1104337" y="977723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Use Cases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AASM-UC.06: </a:t>
            </a:r>
            <a:r>
              <a:rPr lang="de-DE" sz="1800" b="1" kern="0">
                <a:ea typeface="+mj-lt"/>
                <a:cs typeface="+mj-lt"/>
              </a:rPr>
              <a:t>Find Asset</a:t>
            </a:r>
          </a:p>
          <a:p>
            <a:endParaRPr lang="en-US" sz="1800" kern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EBB6D91-0395-2701-FD9A-CCAC7568C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59" y="1719389"/>
            <a:ext cx="233234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 panose="020F0302020204030204"/>
              </a:rPr>
              <a:t>SRS  - Use Cases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012E10-79B2-3FEE-9617-409F75775A7E}"/>
              </a:ext>
            </a:extLst>
          </p:cNvPr>
          <p:cNvSpPr txBox="1">
            <a:spLocks/>
          </p:cNvSpPr>
          <p:nvPr/>
        </p:nvSpPr>
        <p:spPr bwMode="auto">
          <a:xfrm>
            <a:off x="1092341" y="1313520"/>
            <a:ext cx="8034403" cy="73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  <a:normAutofit fontScale="90000" lnSpcReduction="20000"/>
          </a:bodyPr>
          <a:lstStyle>
            <a:lvl1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2pPr>
            <a:lvl3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3pPr>
            <a:lvl4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4pPr>
            <a:lvl5pPr algn="l" defTabSz="741661" rtl="0" eaLnBrk="0" fontAlgn="base" hangingPunct="0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5pPr>
            <a:lvl6pPr marL="37147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6pPr>
            <a:lvl7pPr marL="74295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7pPr>
            <a:lvl8pPr marL="1114425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8pPr>
            <a:lvl9pPr marL="1485900" algn="l" defTabSz="741661" rtl="0" fontAlgn="base">
              <a:spcBef>
                <a:spcPct val="0"/>
              </a:spcBef>
              <a:spcAft>
                <a:spcPct val="0"/>
              </a:spcAft>
              <a:defRPr sz="1788">
                <a:solidFill>
                  <a:srgbClr val="E2001A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800" kern="0"/>
              <a:t>SRS  - Use Cases</a:t>
            </a:r>
            <a:br>
              <a:rPr lang="en-US" sz="1800" kern="0"/>
            </a:br>
            <a:br>
              <a:rPr lang="en-US" sz="1800" kern="0"/>
            </a:br>
            <a:r>
              <a:rPr lang="de-DE" sz="1800" kern="0">
                <a:ea typeface="+mj-lt"/>
                <a:cs typeface="+mj-lt"/>
              </a:rPr>
              <a:t>AASM-UC.07: </a:t>
            </a:r>
            <a:r>
              <a:rPr lang="de-DE" sz="1800" b="1" kern="0">
                <a:ea typeface="+mj-lt"/>
                <a:cs typeface="+mj-lt"/>
              </a:rPr>
              <a:t>Display Asset</a:t>
            </a:r>
          </a:p>
          <a:p>
            <a:endParaRPr lang="en-US" sz="1800" kern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A18D8522-C8EF-EA74-2A4C-05D3871A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5506"/>
              </p:ext>
            </p:extLst>
          </p:nvPr>
        </p:nvGraphicFramePr>
        <p:xfrm>
          <a:off x="1139309" y="2242038"/>
          <a:ext cx="8086165" cy="1891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val="2178834496"/>
                    </a:ext>
                  </a:extLst>
                </a:gridCol>
                <a:gridCol w="6157670">
                  <a:extLst>
                    <a:ext uri="{9D8B030D-6E8A-4147-A177-3AD203B41FA5}">
                      <a16:colId xmlns:a16="http://schemas.microsoft.com/office/drawing/2014/main" val="2400031134"/>
                    </a:ext>
                  </a:extLst>
                </a:gridCol>
              </a:tblGrid>
              <a:tr h="383303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Triggering</a:t>
                      </a:r>
                      <a:r>
                        <a:rPr lang="de-DE"/>
                        <a:t> Event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/>
                        <a:t>Nutzer findet ein Element und klickt auf dieses um es anzuzeigen bzw. Details einzublenden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Precondition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/>
                        <a:t>Für rollenbasierte Darstellung muss die aktuelle Nutzerrolle validiert werden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de-DE"/>
                        <a:t>Um geschützte Daten anzuzeigen (basierend auf Nutzerrolle) kann es notwendig sein, dass der Nutzer eingeloggt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err="1"/>
                        <a:t>Involved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Roles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/>
                        <a:t>Beliebiger Nutzer, GUI, Datenbank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0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4F682-C3CF-3691-0C3A-AA5DBDB9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System Architektur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A4231-850E-B7AE-843D-763451D4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FA66E-00EA-4204-8E89-25FED2A62DA2}" type="datetime1">
              <a:rPr lang="de-DE" smtClean="0"/>
              <a:t>09.11.2022</a:t>
            </a:fld>
            <a:endParaRPr lang="de-DE" sz="1138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530375-E03D-CFC0-5386-CC8758C7E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 smtClean="0"/>
              <a:pPr/>
              <a:t>22</a:t>
            </a:fld>
            <a:endParaRPr lang="de-DE" alt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C54585E-6F31-DDA1-BBE1-D815F5FCB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928086"/>
            <a:ext cx="8534400" cy="18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6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A636D-EDE7-0737-DDBA-7390CE4A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0676"/>
            <a:ext cx="8534400" cy="681038"/>
          </a:xfrm>
        </p:spPr>
        <p:txBody>
          <a:bodyPr wrap="square" anchor="b">
            <a:normAutofit/>
          </a:bodyPr>
          <a:lstStyle/>
          <a:p>
            <a:r>
              <a:rPr lang="de-DE"/>
              <a:t>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593D5-5F0B-213D-495C-606A8669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00926" y="978297"/>
            <a:ext cx="1971675" cy="227013"/>
          </a:xfrm>
        </p:spPr>
        <p:txBody>
          <a:bodyPr wrap="square" anchor="t">
            <a:normAutofit lnSpcReduction="10000"/>
          </a:bodyPr>
          <a:lstStyle/>
          <a:p>
            <a:pPr>
              <a:spcAft>
                <a:spcPts val="488"/>
              </a:spcAft>
              <a:defRPr/>
            </a:pPr>
            <a:fld id="{5B9D8E71-8064-477B-ABEA-A1412E9D3521}" type="datetime1">
              <a:rPr lang="de-DE" smtClean="0"/>
              <a:pPr>
                <a:spcAft>
                  <a:spcPts val="488"/>
                </a:spcAft>
                <a:defRPr/>
              </a:pPr>
              <a:t>09.11.2022</a:t>
            </a:fld>
            <a:endParaRPr lang="de-DE"/>
          </a:p>
        </p:txBody>
      </p:sp>
      <p:pic>
        <p:nvPicPr>
          <p:cNvPr id="51" name="Picture 9">
            <a:extLst>
              <a:ext uri="{FF2B5EF4-FFF2-40B4-BE49-F238E27FC236}">
                <a16:creationId xmlns:a16="http://schemas.microsoft.com/office/drawing/2014/main" id="{C2F0EC1B-FD73-DE19-DA84-DDA9553F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72" y="2597324"/>
            <a:ext cx="997800" cy="997800"/>
          </a:xfrm>
          <a:prstGeom prst="rect">
            <a:avLst/>
          </a:prstGeom>
        </p:spPr>
      </p:pic>
      <p:graphicFrame>
        <p:nvGraphicFramePr>
          <p:cNvPr id="82" name="Table 82">
            <a:extLst>
              <a:ext uri="{FF2B5EF4-FFF2-40B4-BE49-F238E27FC236}">
                <a16:creationId xmlns:a16="http://schemas.microsoft.com/office/drawing/2014/main" id="{B888602E-7739-2F3F-620B-E796CA858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655521"/>
              </p:ext>
            </p:extLst>
          </p:nvPr>
        </p:nvGraphicFramePr>
        <p:xfrm>
          <a:off x="640722" y="3654155"/>
          <a:ext cx="8624826" cy="2119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7340">
                  <a:extLst>
                    <a:ext uri="{9D8B030D-6E8A-4147-A177-3AD203B41FA5}">
                      <a16:colId xmlns:a16="http://schemas.microsoft.com/office/drawing/2014/main" val="3719973718"/>
                    </a:ext>
                  </a:extLst>
                </a:gridCol>
                <a:gridCol w="2195072">
                  <a:extLst>
                    <a:ext uri="{9D8B030D-6E8A-4147-A177-3AD203B41FA5}">
                      <a16:colId xmlns:a16="http://schemas.microsoft.com/office/drawing/2014/main" val="801438334"/>
                    </a:ext>
                  </a:extLst>
                </a:gridCol>
                <a:gridCol w="2156207">
                  <a:extLst>
                    <a:ext uri="{9D8B030D-6E8A-4147-A177-3AD203B41FA5}">
                      <a16:colId xmlns:a16="http://schemas.microsoft.com/office/drawing/2014/main" val="3304577569"/>
                    </a:ext>
                  </a:extLst>
                </a:gridCol>
                <a:gridCol w="2156207">
                  <a:extLst>
                    <a:ext uri="{9D8B030D-6E8A-4147-A177-3AD203B41FA5}">
                      <a16:colId xmlns:a16="http://schemas.microsoft.com/office/drawing/2014/main" val="3464574687"/>
                    </a:ext>
                  </a:extLst>
                </a:gridCol>
              </a:tblGrid>
              <a:tr h="21198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500" b="1" i="0" u="none" strike="noStrike" noProof="0">
                          <a:latin typeface="Arial"/>
                        </a:rPr>
                        <a:t>Microsoft 365</a:t>
                      </a:r>
                    </a:p>
                    <a:p>
                      <a:pPr lvl="0" algn="ctr">
                        <a:buNone/>
                      </a:pPr>
                      <a:endParaRPr lang="de-DE" sz="1500" b="1" i="0" u="none" strike="noStrike" noProof="0"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 b="0" i="0" u="none" strike="noStrike" noProof="0">
                          <a:solidFill>
                            <a:schemeClr val="bg2"/>
                          </a:solidFill>
                        </a:rPr>
                        <a:t>Kommunikation, Dokumente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de-DE" sz="15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GitHub</a:t>
                      </a:r>
                    </a:p>
                    <a:p>
                      <a:pPr lvl="0" algn="ctr">
                        <a:buNone/>
                      </a:pPr>
                      <a:endParaRPr lang="de-DE" sz="1300" b="0" i="0" u="none" strike="noStrike" noProof="0">
                        <a:solidFill>
                          <a:schemeClr val="bg2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3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Quellcode- und Versions-Verwaltung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300" b="0" i="0" u="none" strike="noStrike" noProof="0" err="1">
                          <a:solidFill>
                            <a:schemeClr val="bg2"/>
                          </a:solidFill>
                          <a:latin typeface="Arial"/>
                        </a:rPr>
                        <a:t>Issues</a:t>
                      </a:r>
                      <a:r>
                        <a:rPr lang="de-DE" sz="13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 verwalten </a:t>
                      </a:r>
                      <a:endParaRPr lang="de-DE" sz="1300">
                        <a:solidFill>
                          <a:schemeClr val="bg2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300" b="0" i="0" u="none" strike="noStrike" noProof="0">
                          <a:solidFill>
                            <a:schemeClr val="bg2"/>
                          </a:solidFill>
                          <a:latin typeface="Arial"/>
                        </a:rPr>
                        <a:t>Dokumentation im Wiki</a:t>
                      </a:r>
                      <a:endParaRPr lang="en-US" sz="1300" b="0" i="0" u="none" strike="noStrike" noProof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500" b="1" i="0" u="none" strike="noStrike" noProof="0" err="1">
                          <a:solidFill>
                            <a:schemeClr val="tx1"/>
                          </a:solidFill>
                          <a:latin typeface="Arial"/>
                        </a:rPr>
                        <a:t>JetBrains</a:t>
                      </a:r>
                      <a:r>
                        <a:rPr lang="de-DE" sz="15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 </a:t>
                      </a:r>
                      <a:r>
                        <a:rPr lang="de-DE" sz="1500" b="1" i="0" u="none" strike="noStrike" noProof="0" err="1">
                          <a:solidFill>
                            <a:schemeClr val="tx1"/>
                          </a:solidFill>
                          <a:latin typeface="Arial"/>
                        </a:rPr>
                        <a:t>Webstorm</a:t>
                      </a:r>
                      <a:endParaRPr lang="de-DE" sz="1500" b="1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de-DE" sz="1500" b="1" i="0" u="none" strike="noStrike" noProof="0">
                        <a:solidFill>
                          <a:schemeClr val="bg2"/>
                        </a:solidFill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de-DE" sz="1300" b="0" i="0" u="none" strike="noStrike" noProof="0">
                          <a:solidFill>
                            <a:schemeClr val="bg2"/>
                          </a:solidFill>
                        </a:rPr>
                        <a:t>Bearbeiten des Quellcodes</a:t>
                      </a:r>
                      <a:endParaRPr lang="de-DE" sz="1300">
                        <a:solidFill>
                          <a:schemeClr val="bg2"/>
                        </a:solidFill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de-DE" sz="1500" b="1" i="0" u="none" strike="noStrike" noProof="0">
                          <a:latin typeface="+mn-lt"/>
                        </a:rPr>
                        <a:t>visual-paradigm.com</a:t>
                      </a:r>
                      <a:endParaRPr lang="en-US" sz="1500" b="1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de-DE" sz="1500" b="1" i="0" u="none" strike="noStrike" noProof="0">
                        <a:latin typeface="Arial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DE" sz="1300" b="0" i="0" u="none" strike="noStrike" noProof="0">
                          <a:solidFill>
                            <a:schemeClr val="bg2"/>
                          </a:solidFill>
                          <a:latin typeface="+mn-lt"/>
                        </a:rPr>
                        <a:t>Diagramme erstellen</a:t>
                      </a:r>
                      <a:endParaRPr lang="en-US" sz="1300">
                        <a:solidFill>
                          <a:schemeClr val="bg2"/>
                        </a:solidFill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de-DE" sz="1500" b="1" i="0" u="none" strike="noStrike" noProof="0">
                        <a:latin typeface="Arial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5894351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3512BB-4625-DDDB-9701-A689636BC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3</a:t>
            </a:fld>
            <a:endParaRPr lang="de-DE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AE39A02D-FEEC-1AD4-0319-ECDECA36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1" y="2848946"/>
            <a:ext cx="2407851" cy="530459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51B4FE3A-9898-46F6-DE97-B51D01BB6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579" y="2843738"/>
            <a:ext cx="2071972" cy="529177"/>
          </a:xfrm>
          <a:prstGeom prst="rect">
            <a:avLst/>
          </a:prstGeom>
        </p:spPr>
      </p:pic>
      <p:pic>
        <p:nvPicPr>
          <p:cNvPr id="1028" name="Picture 4" descr="Visual Paradigm International | LinkedIn">
            <a:extLst>
              <a:ext uri="{FF2B5EF4-FFF2-40B4-BE49-F238E27FC236}">
                <a16:creationId xmlns:a16="http://schemas.microsoft.com/office/drawing/2014/main" id="{AE99DE27-6694-71E9-D640-DE5CFF5A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57" y="2498725"/>
            <a:ext cx="1219201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00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A636D-EDE7-0737-DDBA-7390CE4A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0676"/>
            <a:ext cx="8534400" cy="681038"/>
          </a:xfrm>
        </p:spPr>
        <p:txBody>
          <a:bodyPr wrap="square" anchor="b">
            <a:normAutofit/>
          </a:bodyPr>
          <a:lstStyle/>
          <a:p>
            <a:r>
              <a:rPr lang="de-DE"/>
              <a:t>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593D5-5F0B-213D-495C-606A8669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00926" y="978297"/>
            <a:ext cx="1971675" cy="227013"/>
          </a:xfrm>
        </p:spPr>
        <p:txBody>
          <a:bodyPr wrap="square" anchor="t">
            <a:normAutofit lnSpcReduction="10000"/>
          </a:bodyPr>
          <a:lstStyle/>
          <a:p>
            <a:pPr>
              <a:spcAft>
                <a:spcPts val="488"/>
              </a:spcAft>
              <a:defRPr/>
            </a:pPr>
            <a:fld id="{5B9D8E71-8064-477B-ABEA-A1412E9D3521}" type="datetime1">
              <a:rPr lang="de-DE" smtClean="0"/>
              <a:pPr>
                <a:spcAft>
                  <a:spcPts val="488"/>
                </a:spcAft>
                <a:defRPr/>
              </a:pPr>
              <a:t>09.11.2022</a:t>
            </a:fld>
            <a:endParaRPr lang="de-DE"/>
          </a:p>
        </p:txBody>
      </p:sp>
      <p:graphicFrame>
        <p:nvGraphicFramePr>
          <p:cNvPr id="82" name="Table 82">
            <a:extLst>
              <a:ext uri="{FF2B5EF4-FFF2-40B4-BE49-F238E27FC236}">
                <a16:creationId xmlns:a16="http://schemas.microsoft.com/office/drawing/2014/main" id="{B888602E-7739-2F3F-620B-E796CA858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336132"/>
              </p:ext>
            </p:extLst>
          </p:nvPr>
        </p:nvGraphicFramePr>
        <p:xfrm>
          <a:off x="640722" y="3654155"/>
          <a:ext cx="8624828" cy="2119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7340">
                  <a:extLst>
                    <a:ext uri="{9D8B030D-6E8A-4147-A177-3AD203B41FA5}">
                      <a16:colId xmlns:a16="http://schemas.microsoft.com/office/drawing/2014/main" val="3719973718"/>
                    </a:ext>
                  </a:extLst>
                </a:gridCol>
                <a:gridCol w="2195073">
                  <a:extLst>
                    <a:ext uri="{9D8B030D-6E8A-4147-A177-3AD203B41FA5}">
                      <a16:colId xmlns:a16="http://schemas.microsoft.com/office/drawing/2014/main" val="801438334"/>
                    </a:ext>
                  </a:extLst>
                </a:gridCol>
                <a:gridCol w="2156207">
                  <a:extLst>
                    <a:ext uri="{9D8B030D-6E8A-4147-A177-3AD203B41FA5}">
                      <a16:colId xmlns:a16="http://schemas.microsoft.com/office/drawing/2014/main" val="3304577569"/>
                    </a:ext>
                  </a:extLst>
                </a:gridCol>
                <a:gridCol w="2156208">
                  <a:extLst>
                    <a:ext uri="{9D8B030D-6E8A-4147-A177-3AD203B41FA5}">
                      <a16:colId xmlns:a16="http://schemas.microsoft.com/office/drawing/2014/main" val="3464574687"/>
                    </a:ext>
                  </a:extLst>
                </a:gridCol>
              </a:tblGrid>
              <a:tr h="21198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500" b="1" i="0" u="none" strike="noStrike" noProof="0">
                          <a:latin typeface="Arial"/>
                        </a:rPr>
                        <a:t>Lucidchart</a:t>
                      </a:r>
                    </a:p>
                    <a:p>
                      <a:pPr lvl="0" algn="ctr">
                        <a:buNone/>
                      </a:pPr>
                      <a:endParaRPr lang="de-DE" sz="1500" b="1" i="0" u="none" strike="noStrike" noProof="0"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 b="0" i="0" u="none" strike="noStrike" noProof="0">
                          <a:solidFill>
                            <a:schemeClr val="bg2"/>
                          </a:solidFill>
                        </a:rPr>
                        <a:t>Entwürfe GUI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endParaRPr lang="en-US" sz="1300" b="0" i="0" u="none" strike="noStrike" noProof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de-DE" sz="1300">
                        <a:solidFill>
                          <a:schemeClr val="bg2"/>
                        </a:solidFill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de-DE" sz="1500" b="1" i="0" u="none" strike="noStrike" noProof="0">
                        <a:latin typeface="Arial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5894351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3512BB-4625-DDDB-9701-A689636BC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9790DF0C-26B5-4709-84C7-3DE6E5CDD058}" type="slidenum">
              <a:rPr lang="de-DE" altLang="de-DE"/>
              <a:pPr/>
              <a:t>4</a:t>
            </a:fld>
            <a:endParaRPr lang="de-DE"/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98342BB8-A434-CE48-AD28-CE4EB9942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1" t="33750" r="6811" b="32083"/>
          <a:stretch/>
        </p:blipFill>
        <p:spPr>
          <a:xfrm>
            <a:off x="335290" y="2681479"/>
            <a:ext cx="2752766" cy="8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 panose="020F0302020204030204"/>
              </a:rPr>
              <a:t>Business Case- </a:t>
            </a:r>
            <a:r>
              <a:rPr lang="en-US" sz="3250" err="1">
                <a:solidFill>
                  <a:schemeClr val="bg1"/>
                </a:solidFill>
                <a:cs typeface="Calibri Light" panose="020F0302020204030204"/>
              </a:rPr>
              <a:t>Kosten</a:t>
            </a:r>
            <a:endParaRPr lang="en-US" sz="325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50124-AD41-41B4-9E83-431A7DA8CF7C}"/>
              </a:ext>
            </a:extLst>
          </p:cNvPr>
          <p:cNvSpPr/>
          <p:nvPr/>
        </p:nvSpPr>
        <p:spPr>
          <a:xfrm>
            <a:off x="4520336" y="2632821"/>
            <a:ext cx="799710" cy="4394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sz="130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9E670A1-FB44-A561-1A5B-7C53FF67B395}"/>
              </a:ext>
            </a:extLst>
          </p:cNvPr>
          <p:cNvGraphicFramePr>
            <a:graphicFrameLocks noGrp="1"/>
          </p:cNvGraphicFramePr>
          <p:nvPr/>
        </p:nvGraphicFramePr>
        <p:xfrm>
          <a:off x="519545" y="2632821"/>
          <a:ext cx="4433452" cy="2376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423">
                  <a:extLst>
                    <a:ext uri="{9D8B030D-6E8A-4147-A177-3AD203B41FA5}">
                      <a16:colId xmlns:a16="http://schemas.microsoft.com/office/drawing/2014/main" val="2940705710"/>
                    </a:ext>
                  </a:extLst>
                </a:gridCol>
                <a:gridCol w="672783">
                  <a:extLst>
                    <a:ext uri="{9D8B030D-6E8A-4147-A177-3AD203B41FA5}">
                      <a16:colId xmlns:a16="http://schemas.microsoft.com/office/drawing/2014/main" val="1325506716"/>
                    </a:ext>
                  </a:extLst>
                </a:gridCol>
                <a:gridCol w="669687">
                  <a:extLst>
                    <a:ext uri="{9D8B030D-6E8A-4147-A177-3AD203B41FA5}">
                      <a16:colId xmlns:a16="http://schemas.microsoft.com/office/drawing/2014/main" val="389711884"/>
                    </a:ext>
                  </a:extLst>
                </a:gridCol>
                <a:gridCol w="664012">
                  <a:extLst>
                    <a:ext uri="{9D8B030D-6E8A-4147-A177-3AD203B41FA5}">
                      <a16:colId xmlns:a16="http://schemas.microsoft.com/office/drawing/2014/main" val="1498196396"/>
                    </a:ext>
                  </a:extLst>
                </a:gridCol>
                <a:gridCol w="855940">
                  <a:extLst>
                    <a:ext uri="{9D8B030D-6E8A-4147-A177-3AD203B41FA5}">
                      <a16:colId xmlns:a16="http://schemas.microsoft.com/office/drawing/2014/main" val="3730950872"/>
                    </a:ext>
                  </a:extLst>
                </a:gridCol>
                <a:gridCol w="537607">
                  <a:extLst>
                    <a:ext uri="{9D8B030D-6E8A-4147-A177-3AD203B41FA5}">
                      <a16:colId xmlns:a16="http://schemas.microsoft.com/office/drawing/2014/main" val="2252694350"/>
                    </a:ext>
                  </a:extLst>
                </a:gridCol>
              </a:tblGrid>
              <a:tr h="575683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 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Jonas Gaubner (ST)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Paul Brenner (TD)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Luka Pavic (PM)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Mohaddeseh Tibashi </a:t>
                      </a:r>
                    </a:p>
                    <a:p>
                      <a:pPr algn="just"/>
                      <a:r>
                        <a:rPr lang="de-DE" sz="900">
                          <a:effectLst/>
                        </a:rPr>
                        <a:t>(PL)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de-DE" sz="900">
                          <a:effectLst/>
                        </a:rPr>
                        <a:t>Selvana Ayunda (TM)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107410498"/>
                  </a:ext>
                </a:extLst>
              </a:tr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Dokumente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30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50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20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196782374"/>
                  </a:ext>
                </a:extLst>
              </a:tr>
              <a:tr h="141883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Analyse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20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20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313140858"/>
                  </a:ext>
                </a:extLst>
              </a:tr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Design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111987631"/>
                  </a:ext>
                </a:extLst>
              </a:tr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Codierung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60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45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25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20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40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2421996785"/>
                  </a:ext>
                </a:extLst>
              </a:tr>
              <a:tr h="141883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Test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50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2791269100"/>
                  </a:ext>
                </a:extLst>
              </a:tr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Meetings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20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13680192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Kundenaustausch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50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4199941607"/>
                  </a:ext>
                </a:extLst>
              </a:tr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Projektleitung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35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4192865205"/>
                  </a:ext>
                </a:extLst>
              </a:tr>
              <a:tr h="141883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GitHub 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2818428545"/>
                  </a:ext>
                </a:extLst>
              </a:tr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Präsentation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70857841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Gesamt (Stunden)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150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150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150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150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150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63244400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3D672EBB-3DAE-EF06-2268-EC762D922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560" y="2248304"/>
            <a:ext cx="4695016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sz="13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461502-2B88-6475-4AA7-FA2D63ADE269}"/>
              </a:ext>
            </a:extLst>
          </p:cNvPr>
          <p:cNvSpPr txBox="1"/>
          <p:nvPr/>
        </p:nvSpPr>
        <p:spPr>
          <a:xfrm>
            <a:off x="519545" y="2265252"/>
            <a:ext cx="17363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/>
              <a:t>Mietarbeiter Stunden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D74101F-2230-E1EF-C8FB-F5F54CF22AEC}"/>
              </a:ext>
            </a:extLst>
          </p:cNvPr>
          <p:cNvGraphicFramePr>
            <a:graphicFrameLocks noGrp="1"/>
          </p:cNvGraphicFramePr>
          <p:nvPr/>
        </p:nvGraphicFramePr>
        <p:xfrm>
          <a:off x="5708987" y="2663680"/>
          <a:ext cx="3073956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978">
                  <a:extLst>
                    <a:ext uri="{9D8B030D-6E8A-4147-A177-3AD203B41FA5}">
                      <a16:colId xmlns:a16="http://schemas.microsoft.com/office/drawing/2014/main" val="1724467197"/>
                    </a:ext>
                  </a:extLst>
                </a:gridCol>
                <a:gridCol w="1536978">
                  <a:extLst>
                    <a:ext uri="{9D8B030D-6E8A-4147-A177-3AD203B41FA5}">
                      <a16:colId xmlns:a16="http://schemas.microsoft.com/office/drawing/2014/main" val="3823180916"/>
                    </a:ext>
                  </a:extLst>
                </a:gridCol>
              </a:tblGrid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Rolle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Gehalt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82417293"/>
                  </a:ext>
                </a:extLst>
              </a:tr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Projektleiter (PL)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800">
                          <a:effectLst/>
                        </a:rPr>
                        <a:t>90€ pro Stunde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2442395776"/>
                  </a:ext>
                </a:extLst>
              </a:tr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Produktmanager (PM)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800">
                          <a:effectLst/>
                        </a:rPr>
                        <a:t>71€ pro Stunde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192198205"/>
                  </a:ext>
                </a:extLst>
              </a:tr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Systemarchitekt (ST)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800">
                          <a:effectLst/>
                        </a:rPr>
                        <a:t>78€ pro Stunde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2120643615"/>
                  </a:ext>
                </a:extLst>
              </a:tr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Testmanager (TM)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800">
                          <a:effectLst/>
                        </a:rPr>
                        <a:t>79€ pro Stunde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540404858"/>
                  </a:ext>
                </a:extLst>
              </a:tr>
              <a:tr h="136208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Tech.Dokomentation (TD)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800">
                          <a:effectLst/>
                        </a:rPr>
                        <a:t>78€ pro Stunde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2500803586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955788E9-D308-299D-DAFA-903075154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472" y="2712267"/>
            <a:ext cx="150106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sz="130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E9303BF-57D6-3693-F395-CD602B12CED1}"/>
              </a:ext>
            </a:extLst>
          </p:cNvPr>
          <p:cNvGraphicFramePr>
            <a:graphicFrameLocks noGrp="1"/>
          </p:cNvGraphicFramePr>
          <p:nvPr/>
        </p:nvGraphicFramePr>
        <p:xfrm>
          <a:off x="5442774" y="4254557"/>
          <a:ext cx="3531570" cy="1444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785">
                  <a:extLst>
                    <a:ext uri="{9D8B030D-6E8A-4147-A177-3AD203B41FA5}">
                      <a16:colId xmlns:a16="http://schemas.microsoft.com/office/drawing/2014/main" val="3670714240"/>
                    </a:ext>
                  </a:extLst>
                </a:gridCol>
                <a:gridCol w="1765785">
                  <a:extLst>
                    <a:ext uri="{9D8B030D-6E8A-4147-A177-3AD203B41FA5}">
                      <a16:colId xmlns:a16="http://schemas.microsoft.com/office/drawing/2014/main" val="1699449757"/>
                    </a:ext>
                  </a:extLst>
                </a:gridCol>
              </a:tblGrid>
              <a:tr h="146239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Arbeitspaket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Kosten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4284215550"/>
                  </a:ext>
                </a:extLst>
              </a:tr>
              <a:tr h="146239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Analyse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5,900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223033629"/>
                  </a:ext>
                </a:extLst>
              </a:tr>
              <a:tr h="146239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Design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2,825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208814308"/>
                  </a:ext>
                </a:extLst>
              </a:tr>
              <a:tr h="146239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Programmierung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14,925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69295083"/>
                  </a:ext>
                </a:extLst>
              </a:tr>
              <a:tr h="146239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Tests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5,960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2470637231"/>
                  </a:ext>
                </a:extLst>
              </a:tr>
              <a:tr h="146239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Projektmanagement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19,595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923676842"/>
                  </a:ext>
                </a:extLst>
              </a:tr>
              <a:tr h="146239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Dokumente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10,195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9780383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Zusatzkosten (z.B. neue Lizenzen etc.)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9,000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785379402"/>
                  </a:ext>
                </a:extLst>
              </a:tr>
              <a:tr h="146239"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Insgesamt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900">
                          <a:effectLst/>
                        </a:rPr>
                        <a:t>68,400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405060921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DABEF24F-592F-2B22-1D1E-C59A1A52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776" y="4316048"/>
            <a:ext cx="7484120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sz="130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20DD841-0E4F-1372-3338-4819F7370F14}"/>
              </a:ext>
            </a:extLst>
          </p:cNvPr>
          <p:cNvSpPr txBox="1"/>
          <p:nvPr/>
        </p:nvSpPr>
        <p:spPr>
          <a:xfrm>
            <a:off x="5676852" y="2324189"/>
            <a:ext cx="15135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/>
              <a:t>Mitarbeiter Gehalt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8101278-52AE-F151-41D1-D8BAE923FA38}"/>
              </a:ext>
            </a:extLst>
          </p:cNvPr>
          <p:cNvSpPr txBox="1"/>
          <p:nvPr/>
        </p:nvSpPr>
        <p:spPr>
          <a:xfrm>
            <a:off x="5442766" y="3964969"/>
            <a:ext cx="13163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/>
              <a:t>Phasen Kosten</a:t>
            </a:r>
          </a:p>
        </p:txBody>
      </p:sp>
    </p:spTree>
    <p:extLst>
      <p:ext uri="{BB962C8B-B14F-4D97-AF65-F5344CB8AC3E}">
        <p14:creationId xmlns:p14="http://schemas.microsoft.com/office/powerpoint/2010/main" val="22589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 err="1">
                <a:solidFill>
                  <a:schemeClr val="bg1"/>
                </a:solidFill>
                <a:cs typeface="Calibri Light" panose="020F0302020204030204"/>
              </a:rPr>
              <a:t>Angebot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1CA04-64DA-864E-AFE6-2668C25A9A99}"/>
              </a:ext>
            </a:extLst>
          </p:cNvPr>
          <p:cNvSpPr/>
          <p:nvPr/>
        </p:nvSpPr>
        <p:spPr>
          <a:xfrm>
            <a:off x="872159" y="2193442"/>
            <a:ext cx="573363" cy="234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sz="1300"/>
          </a:p>
        </p:txBody>
      </p:sp>
      <p:pic>
        <p:nvPicPr>
          <p:cNvPr id="16" name="Content Placeholder 8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EBD0D567-CADB-AD4A-AEFA-58BB01F0A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3843" y="2316569"/>
            <a:ext cx="3638286" cy="2268931"/>
          </a:xfrm>
          <a:prstGeom prst="rect">
            <a:avLst/>
          </a:prstGeom>
        </p:spPr>
      </p:pic>
      <p:pic>
        <p:nvPicPr>
          <p:cNvPr id="3" name="Picture 3" descr="A picture containing text, businesscard, envelope&#10;&#10;Description automatically generated">
            <a:extLst>
              <a:ext uri="{FF2B5EF4-FFF2-40B4-BE49-F238E27FC236}">
                <a16:creationId xmlns:a16="http://schemas.microsoft.com/office/drawing/2014/main" id="{9D64ABDA-81B8-41C5-9F5C-F5717E572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508" y="2297621"/>
            <a:ext cx="4177106" cy="2289422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6BF06AB-BAE7-E4D1-68DB-AE22ACA7A1DF}"/>
              </a:ext>
            </a:extLst>
          </p:cNvPr>
          <p:cNvGraphicFramePr>
            <a:graphicFrameLocks noGrp="1"/>
          </p:cNvGraphicFramePr>
          <p:nvPr/>
        </p:nvGraphicFramePr>
        <p:xfrm>
          <a:off x="2914507" y="4869706"/>
          <a:ext cx="4177106" cy="928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553">
                  <a:extLst>
                    <a:ext uri="{9D8B030D-6E8A-4147-A177-3AD203B41FA5}">
                      <a16:colId xmlns:a16="http://schemas.microsoft.com/office/drawing/2014/main" val="1007731838"/>
                    </a:ext>
                  </a:extLst>
                </a:gridCol>
                <a:gridCol w="2088553">
                  <a:extLst>
                    <a:ext uri="{9D8B030D-6E8A-4147-A177-3AD203B41FA5}">
                      <a16:colId xmlns:a16="http://schemas.microsoft.com/office/drawing/2014/main" val="2804275109"/>
                    </a:ext>
                  </a:extLst>
                </a:gridCol>
              </a:tblGrid>
              <a:tr h="309340">
                <a:tc>
                  <a:txBody>
                    <a:bodyPr/>
                    <a:lstStyle/>
                    <a:p>
                      <a:pPr algn="just"/>
                      <a:r>
                        <a:rPr lang="de-DE" sz="1500">
                          <a:effectLst/>
                        </a:rPr>
                        <a:t>Kosten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500">
                          <a:effectLst/>
                        </a:rPr>
                        <a:t> 68,400 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202380887"/>
                  </a:ext>
                </a:extLst>
              </a:tr>
              <a:tr h="309340">
                <a:tc>
                  <a:txBody>
                    <a:bodyPr/>
                    <a:lstStyle/>
                    <a:p>
                      <a:pPr algn="just"/>
                      <a:r>
                        <a:rPr lang="de-DE" sz="1500">
                          <a:effectLst/>
                        </a:rPr>
                        <a:t>+ Gewinn (20%)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500">
                          <a:effectLst/>
                        </a:rPr>
                        <a:t>13,680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1918901172"/>
                  </a:ext>
                </a:extLst>
              </a:tr>
              <a:tr h="309340">
                <a:tc>
                  <a:txBody>
                    <a:bodyPr/>
                    <a:lstStyle/>
                    <a:p>
                      <a:pPr algn="just"/>
                      <a:r>
                        <a:rPr lang="de-DE" sz="1500">
                          <a:effectLst/>
                        </a:rPr>
                        <a:t>Angebotssumme 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500">
                          <a:effectLst/>
                        </a:rPr>
                        <a:t>82,080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182741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14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/>
          </a:bodyPr>
          <a:lstStyle/>
          <a:p>
            <a:pPr algn="ctr"/>
            <a:r>
              <a:rPr lang="en-US" sz="3250">
                <a:solidFill>
                  <a:schemeClr val="bg1"/>
                </a:solidFill>
                <a:cs typeface="Calibri Light"/>
              </a:rPr>
              <a:t>CRS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667CA-0C98-4E43-B31D-8082ED7CD3EF}"/>
              </a:ext>
            </a:extLst>
          </p:cNvPr>
          <p:cNvSpPr txBox="1"/>
          <p:nvPr/>
        </p:nvSpPr>
        <p:spPr>
          <a:xfrm>
            <a:off x="576125" y="2087378"/>
            <a:ext cx="1899632" cy="4251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75" b="1"/>
              <a:t>Use Cases:</a:t>
            </a:r>
            <a:endParaRPr lang="en-US" sz="2275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64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 fontScale="90000"/>
          </a:bodyPr>
          <a:lstStyle/>
          <a:p>
            <a:r>
              <a:rPr lang="en-US" sz="1750"/>
              <a:t>SRS  - Business Process</a:t>
            </a:r>
            <a:br>
              <a:rPr lang="en-US" sz="1750">
                <a:cs typeface="Arial"/>
              </a:rPr>
            </a:br>
            <a:br>
              <a:rPr lang="en-US" sz="1750">
                <a:cs typeface="Arial"/>
              </a:rPr>
            </a:br>
            <a:r>
              <a:rPr lang="de-DE" sz="1750">
                <a:cs typeface="Arial"/>
              </a:rPr>
              <a:t>AASM-BP.01: </a:t>
            </a:r>
            <a:r>
              <a:rPr lang="de-DE" sz="1750" b="1">
                <a:cs typeface="Arial"/>
              </a:rPr>
              <a:t>Login</a:t>
            </a:r>
            <a:br>
              <a:rPr lang="de-DE" sz="1750" b="1">
                <a:cs typeface="Arial"/>
              </a:rPr>
            </a:br>
            <a:r>
              <a:rPr lang="de-DE" sz="1750">
                <a:cs typeface="Arial"/>
              </a:rPr>
              <a:t>AASM-BP.02: </a:t>
            </a:r>
            <a:r>
              <a:rPr lang="de-DE" sz="1750" b="1">
                <a:cs typeface="Arial"/>
              </a:rPr>
              <a:t>Logout</a:t>
            </a:r>
            <a:endParaRPr lang="en-US" sz="1750">
              <a:cs typeface="Arial"/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B2570D99-1AA5-87ED-1D43-D3D4E4EF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747" y="2518970"/>
            <a:ext cx="3886507" cy="16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9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AE4-973B-4744-A471-B73937A7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41" y="1161120"/>
            <a:ext cx="8034403" cy="731356"/>
          </a:xfrm>
        </p:spPr>
        <p:txBody>
          <a:bodyPr anchor="t">
            <a:normAutofit fontScale="90000"/>
          </a:bodyPr>
          <a:lstStyle/>
          <a:p>
            <a:r>
              <a:rPr lang="en-US" sz="1800"/>
              <a:t>SRS  - Business Process</a:t>
            </a:r>
            <a:br>
              <a:rPr lang="en-US" sz="1800"/>
            </a:br>
            <a:br>
              <a:rPr lang="en-US" sz="1800"/>
            </a:br>
            <a:r>
              <a:rPr lang="de-DE" sz="1800">
                <a:ea typeface="+mj-lt"/>
                <a:cs typeface="+mj-lt"/>
              </a:rPr>
              <a:t>AASM-BP.03: </a:t>
            </a:r>
            <a:r>
              <a:rPr lang="de-DE" sz="1800" b="1">
                <a:ea typeface="+mj-lt"/>
                <a:cs typeface="+mj-lt"/>
              </a:rPr>
              <a:t>Managing own </a:t>
            </a:r>
            <a:r>
              <a:rPr lang="de-DE" sz="1800" b="1" err="1">
                <a:ea typeface="+mj-lt"/>
                <a:cs typeface="+mj-lt"/>
              </a:rPr>
              <a:t>account</a:t>
            </a:r>
            <a:endParaRPr lang="de-DE" err="1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85F5B899-624E-72A5-19BB-D96651CE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0" y="2646161"/>
            <a:ext cx="3437142" cy="1566551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22870CFA-9374-9B34-7ACC-B583E8E55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5" t="12797"/>
          <a:stretch/>
        </p:blipFill>
        <p:spPr>
          <a:xfrm>
            <a:off x="4160767" y="2034938"/>
            <a:ext cx="5637116" cy="40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ED061852CA2BA429B704CE6B4FA195E" ma:contentTypeVersion="10" ma:contentTypeDescription="Ein neues Dokument erstellen." ma:contentTypeScope="" ma:versionID="e67995586a21862d3da59308ec3d3891">
  <xsd:schema xmlns:xsd="http://www.w3.org/2001/XMLSchema" xmlns:xs="http://www.w3.org/2001/XMLSchema" xmlns:p="http://schemas.microsoft.com/office/2006/metadata/properties" xmlns:ns2="90ca5941-e84f-4a3d-86c8-4ef860d7fc19" xmlns:ns3="ae5df81e-ddd0-4445-9355-f24c4b7a522a" targetNamespace="http://schemas.microsoft.com/office/2006/metadata/properties" ma:root="true" ma:fieldsID="29ecd3fb47be6fbc67f296203ec644f2" ns2:_="" ns3:_="">
    <xsd:import namespace="90ca5941-e84f-4a3d-86c8-4ef860d7fc19"/>
    <xsd:import namespace="ae5df81e-ddd0-4445-9355-f24c4b7a52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a5941-e84f-4a3d-86c8-4ef860d7f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47b3e2dc-c446-47a3-b7e7-ae83c601b0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df81e-ddd0-4445-9355-f24c4b7a522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d444666-cdaa-4240-bdb7-72750981eeef}" ma:internalName="TaxCatchAll" ma:showField="CatchAllData" ma:web="ae5df81e-ddd0-4445-9355-f24c4b7a52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ca5941-e84f-4a3d-86c8-4ef860d7fc19">
      <Terms xmlns="http://schemas.microsoft.com/office/infopath/2007/PartnerControls"/>
    </lcf76f155ced4ddcb4097134ff3c332f>
    <TaxCatchAll xmlns="ae5df81e-ddd0-4445-9355-f24c4b7a522a" xsi:nil="true"/>
  </documentManagement>
</p:properties>
</file>

<file path=customXml/itemProps1.xml><?xml version="1.0" encoding="utf-8"?>
<ds:datastoreItem xmlns:ds="http://schemas.openxmlformats.org/officeDocument/2006/customXml" ds:itemID="{BC886C7C-08F0-48E5-83A7-DB437FC171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76B4CC-A5FB-4330-977B-C70E8D99BF4D}">
  <ds:schemaRefs>
    <ds:schemaRef ds:uri="90ca5941-e84f-4a3d-86c8-4ef860d7fc19"/>
    <ds:schemaRef ds:uri="ae5df81e-ddd0-4445-9355-f24c4b7a52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7DA969-DB76-49F6-A8FB-305D8FD0B491}">
  <ds:schemaRefs>
    <ds:schemaRef ds:uri="90ca5941-e84f-4a3d-86c8-4ef860d7fc19"/>
    <ds:schemaRef ds:uri="ae5df81e-ddd0-4445-9355-f24c4b7a52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868</Words>
  <Application>Microsoft Office PowerPoint</Application>
  <PresentationFormat>A4-Papier (210 x 297 mm)</PresentationFormat>
  <Paragraphs>263</Paragraphs>
  <Slides>22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1_Leere Präsentation</vt:lpstr>
      <vt:lpstr>Team 3 – AAS-Management</vt:lpstr>
      <vt:lpstr>PowerPoint-Präsentation</vt:lpstr>
      <vt:lpstr>Tools</vt:lpstr>
      <vt:lpstr>Tools</vt:lpstr>
      <vt:lpstr>Business Case- Kosten</vt:lpstr>
      <vt:lpstr>Angebot</vt:lpstr>
      <vt:lpstr>CRS</vt:lpstr>
      <vt:lpstr>SRS  - Business Process  AASM-BP.01: Login AASM-BP.02: Logout</vt:lpstr>
      <vt:lpstr>SRS  - Business Process  AASM-BP.03: Managing own account</vt:lpstr>
      <vt:lpstr>PowerPoint-Präsentation</vt:lpstr>
      <vt:lpstr>PowerPoint-Präsentation</vt:lpstr>
      <vt:lpstr>SRS  - Use Cases</vt:lpstr>
      <vt:lpstr>SRS  - Use Cases</vt:lpstr>
      <vt:lpstr>SRS  - Use Cases</vt:lpstr>
      <vt:lpstr>SRS  - Use Cases</vt:lpstr>
      <vt:lpstr>SRS  - Use Cases</vt:lpstr>
      <vt:lpstr>SRS  - Use Cases</vt:lpstr>
      <vt:lpstr>SRS  - Use Cases</vt:lpstr>
      <vt:lpstr>SRS  - Use Cases</vt:lpstr>
      <vt:lpstr>SRS  - Use Cases</vt:lpstr>
      <vt:lpstr>SRS  - Use Cases</vt:lpstr>
      <vt:lpstr>System Architektur</vt:lpstr>
    </vt:vector>
  </TitlesOfParts>
  <Company>ba-stuttgart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Reichardt</dc:creator>
  <cp:lastModifiedBy>Graubner Jonas Alexander (inf21178)</cp:lastModifiedBy>
  <cp:revision>2</cp:revision>
  <cp:lastPrinted>2017-05-17T13:07:15Z</cp:lastPrinted>
  <dcterms:created xsi:type="dcterms:W3CDTF">2002-08-09T11:33:29Z</dcterms:created>
  <dcterms:modified xsi:type="dcterms:W3CDTF">2022-11-09T20:43:07Z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0x0101007ED061852CA2BA429B704CE6B4FA195E</vt:lpwstr>
  </property>
  <property fmtid="{D5CDD505-2E9C-101B-9397-08002B2CF9AE}" pid="3" name="MediaServiceImageTags">
    <vt:lpwstr/>
  </property>
</Properties>
</file>