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1" r:id="rId3"/>
    <p:sldId id="293" r:id="rId4"/>
    <p:sldId id="294" r:id="rId5"/>
    <p:sldId id="295" r:id="rId6"/>
    <p:sldId id="296" r:id="rId7"/>
    <p:sldId id="297" r:id="rId8"/>
    <p:sldId id="29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58704" autoAdjust="0"/>
  </p:normalViewPr>
  <p:slideViewPr>
    <p:cSldViewPr snapToGrid="0">
      <p:cViewPr varScale="1">
        <p:scale>
          <a:sx n="41" d="100"/>
          <a:sy n="41" d="100"/>
        </p:scale>
        <p:origin x="216" y="40"/>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設計特徴</a:t>
            </a:r>
            <a:r>
              <a:rPr kumimoji="1" lang="en-US" altLang="ja-JP" dirty="0"/>
              <a:t>(</a:t>
            </a:r>
            <a:r>
              <a:rPr kumimoji="1" lang="ja-JP" altLang="en-US" dirty="0"/>
              <a:t>手法</a:t>
            </a:r>
            <a:r>
              <a:rPr kumimoji="1" lang="en-US" altLang="ja-JP" dirty="0"/>
              <a:t>)</a:t>
            </a:r>
            <a:r>
              <a:rPr kumimoji="1" lang="ja-JP" altLang="en-US" dirty="0"/>
              <a:t>のセグメンテーション・マッピング・マージング メカニズムによる</a:t>
            </a:r>
            <a:r>
              <a:rPr kumimoji="1" lang="en-US" altLang="ja-JP" dirty="0"/>
              <a:t>IGA</a:t>
            </a:r>
            <a:r>
              <a:rPr kumimoji="1" lang="ja-JP" altLang="en-US" dirty="0"/>
              <a:t>対応のボリュームパラメトリックモデルの構築</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B-rep, CSG </a:t>
            </a:r>
            <a:r>
              <a:rPr kumimoji="1" lang="ja-JP" altLang="en-US" dirty="0"/>
              <a:t>などの境界で表現されるパラメトリック設計は、パラメトリックモデルの可変性・再利用性から、多くの </a:t>
            </a:r>
            <a:r>
              <a:rPr kumimoji="1" lang="en-US" altLang="ja-JP" dirty="0"/>
              <a:t>CAD </a:t>
            </a:r>
            <a:r>
              <a:rPr kumimoji="1" lang="ja-JP" altLang="en-US" dirty="0"/>
              <a:t>ソフトウェアのコア技術となっています．</a:t>
            </a:r>
            <a:endParaRPr kumimoji="1" lang="en-US" altLang="ja-JP" dirty="0"/>
          </a:p>
          <a:p>
            <a:endParaRPr kumimoji="1" lang="en-US" altLang="ja-JP" dirty="0"/>
          </a:p>
          <a:p>
            <a:r>
              <a:rPr kumimoji="1" lang="ja-JP" altLang="en-US" dirty="0"/>
              <a:t>しかし、解析や最適化に適応するためには、パラメトリックモデルをノンパラメトリックメッシュモデルに変換する必要があり，その工程でパラメトリックモデルとノンパラメトリックモデルの変換を行ったり来たりする必要があり、時間がかかってしまいます．</a:t>
            </a:r>
            <a:endParaRPr kumimoji="1" lang="en-US" altLang="ja-JP" dirty="0"/>
          </a:p>
          <a:p>
            <a:endParaRPr kumimoji="1" lang="en-US" altLang="ja-JP" dirty="0"/>
          </a:p>
          <a:p>
            <a:r>
              <a:rPr kumimoji="1" lang="ja-JP" altLang="en-US" dirty="0"/>
              <a:t>その中で、ボリュームパラメトリックモデルに基づく </a:t>
            </a:r>
            <a:r>
              <a:rPr kumimoji="1" lang="en-US" altLang="ja-JP" dirty="0"/>
              <a:t>IGA </a:t>
            </a:r>
            <a:r>
              <a:rPr kumimoji="1" lang="ja-JP" altLang="en-US" dirty="0"/>
              <a:t>手法は、</a:t>
            </a:r>
            <a:r>
              <a:rPr kumimoji="1" lang="en-US" altLang="ja-JP" dirty="0"/>
              <a:t>CAD </a:t>
            </a:r>
            <a:r>
              <a:rPr kumimoji="1" lang="ja-JP" altLang="en-US" dirty="0"/>
              <a:t>と </a:t>
            </a:r>
            <a:r>
              <a:rPr kumimoji="1" lang="en-US" altLang="ja-JP" dirty="0"/>
              <a:t>CAE </a:t>
            </a:r>
            <a:r>
              <a:rPr kumimoji="1" lang="ja-JP" altLang="en-US" dirty="0"/>
              <a:t>のシームレスな統合を実現することができます．</a:t>
            </a:r>
            <a:endParaRPr kumimoji="1" lang="en-US" altLang="ja-JP" dirty="0"/>
          </a:p>
          <a:p>
            <a:endParaRPr kumimoji="1" lang="en-US" altLang="ja-JP" dirty="0"/>
          </a:p>
          <a:p>
            <a:r>
              <a:rPr kumimoji="1" lang="ja-JP" altLang="en-US" dirty="0"/>
              <a:t>本論文では，デザインフィーチャーの </a:t>
            </a:r>
            <a:r>
              <a:rPr kumimoji="1" lang="en-US" altLang="ja-JP" dirty="0"/>
              <a:t>Segmentation- Mapping-</a:t>
            </a:r>
            <a:r>
              <a:rPr kumimoji="1" lang="ja-JP" altLang="en-US" dirty="0"/>
              <a:t> </a:t>
            </a:r>
            <a:r>
              <a:rPr kumimoji="1" lang="en-US" altLang="ja-JP" dirty="0"/>
              <a:t>Merging </a:t>
            </a:r>
            <a:r>
              <a:rPr kumimoji="1" lang="ja-JP" altLang="en-US" dirty="0"/>
              <a:t>と呼ばれる機構に基づき，複雑なボリュームパラメトリックモデルを構築する手法を提案しています．</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意味的特徴ネットワークの基本定義と生成について</a:t>
            </a:r>
            <a:endParaRPr kumimoji="1" lang="en-US" altLang="ja-JP" dirty="0"/>
          </a:p>
          <a:p>
            <a:endParaRPr kumimoji="1" lang="en-US" altLang="ja-JP" dirty="0"/>
          </a:p>
          <a:p>
            <a:r>
              <a:rPr kumimoji="1" lang="ja-JP" altLang="en-US" dirty="0"/>
              <a:t>デザインフィーチャー</a:t>
            </a:r>
            <a:endParaRPr kumimoji="1" lang="en-US" altLang="ja-JP" dirty="0"/>
          </a:p>
          <a:p>
            <a:r>
              <a:rPr kumimoji="1" lang="ja-JP" altLang="en-US" dirty="0"/>
              <a:t>設計特徴とは、サイズ、形状、トポロジーの側面において、幾何学の詳細な情報を記述するための一種の意味的情報です．</a:t>
            </a:r>
            <a:endParaRPr kumimoji="1" lang="en-US" altLang="ja-JP" dirty="0"/>
          </a:p>
          <a:p>
            <a:endParaRPr kumimoji="1" lang="en-US" altLang="ja-JP" dirty="0"/>
          </a:p>
          <a:p>
            <a:r>
              <a:rPr kumimoji="1" lang="ja-JP" altLang="en-US" dirty="0"/>
              <a:t>特徴点，特徴曲線，特徴面，パス，フィーチャーノード</a:t>
            </a:r>
            <a:r>
              <a:rPr kumimoji="1" lang="en-US" altLang="ja-JP" dirty="0"/>
              <a:t>(</a:t>
            </a:r>
            <a:r>
              <a:rPr kumimoji="1" lang="ja-JP" altLang="en-US" dirty="0"/>
              <a:t>パスの交点</a:t>
            </a:r>
            <a:r>
              <a:rPr kumimoji="1" lang="en-US" altLang="ja-JP" dirty="0"/>
              <a:t>)</a:t>
            </a:r>
            <a:r>
              <a:rPr kumimoji="1" lang="ja-JP" altLang="en-US" dirty="0"/>
              <a:t>，断面といった情報から意味的ネットワークを構築します．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150385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意味的特徴ネットワーク構築の目的は、特徴をパラメータ化し、モデルの階層的な制御を確立することです．</a:t>
            </a:r>
            <a:endParaRPr kumimoji="1" lang="en-US" altLang="ja-JP" dirty="0"/>
          </a:p>
          <a:p>
            <a:endParaRPr kumimoji="1" lang="en-US" altLang="ja-JP" dirty="0"/>
          </a:p>
          <a:p>
            <a:r>
              <a:rPr kumimoji="1" lang="ja-JP" altLang="en-US"/>
              <a:t>高レベルの層は</a:t>
            </a:r>
            <a:r>
              <a:rPr kumimoji="1" lang="ja-JP" altLang="en-US" dirty="0"/>
              <a:t>、長方形の長さと幅、円弧の半径など、ジオメトリの全体的なサイズ、形状、トポロジーを記述するために、できるだけ少ないパラメータ</a:t>
            </a:r>
            <a:r>
              <a:rPr kumimoji="1" lang="ja-JP" altLang="en-US"/>
              <a:t>を使用していて，高レベル</a:t>
            </a:r>
            <a:r>
              <a:rPr kumimoji="1" lang="ja-JP" altLang="en-US" dirty="0"/>
              <a:t>のレイヤーは、ユーザーがモデルの全体的なサイズを変更するために公開されている。</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138871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pic>
        <p:nvPicPr>
          <p:cNvPr id="13" name="図 12">
            <a:extLst>
              <a:ext uri="{FF2B5EF4-FFF2-40B4-BE49-F238E27FC236}">
                <a16:creationId xmlns:a16="http://schemas.microsoft.com/office/drawing/2014/main" id="{6E5D5FD0-F089-9625-639E-F5EA77A4B9AE}"/>
              </a:ext>
            </a:extLst>
          </p:cNvPr>
          <p:cNvPicPr>
            <a:picLocks noChangeAspect="1"/>
          </p:cNvPicPr>
          <p:nvPr/>
        </p:nvPicPr>
        <p:blipFill>
          <a:blip r:embed="rId3"/>
          <a:stretch>
            <a:fillRect/>
          </a:stretch>
        </p:blipFill>
        <p:spPr>
          <a:xfrm>
            <a:off x="0" y="658572"/>
            <a:ext cx="12192000" cy="5134456"/>
          </a:xfrm>
          <a:prstGeom prst="rect">
            <a:avLst/>
          </a:prstGeom>
        </p:spPr>
      </p:pic>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Introduction</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11022678" cy="347787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The parametric design based on the parametric model which is represented by the boundary such as B-rep, CSG is the core technology of most </a:t>
            </a:r>
            <a:r>
              <a:rPr kumimoji="1" lang="en-US" altLang="ja-JP" sz="2000" dirty="0">
                <a:solidFill>
                  <a:srgbClr val="FF0000"/>
                </a:solidFill>
              </a:rPr>
              <a:t>CAD</a:t>
            </a:r>
            <a:r>
              <a:rPr kumimoji="1" lang="en-US" altLang="ja-JP" sz="2000" dirty="0"/>
              <a:t> software, because of the variability and reusability of the parametric model.</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But the parametric model should be transformed into non-parametric mesh model to adapt to analysis and optimization. So, during the whole design process, the parametric models and the non-parametric models need to be converted back and forth, </a:t>
            </a:r>
            <a:r>
              <a:rPr kumimoji="1" lang="en-US" altLang="ja-JP" sz="2000" dirty="0">
                <a:solidFill>
                  <a:srgbClr val="FF0000"/>
                </a:solidFill>
              </a:rPr>
              <a:t>which</a:t>
            </a:r>
            <a:r>
              <a:rPr kumimoji="1" lang="en-US" altLang="ja-JP" sz="2000" dirty="0"/>
              <a:t> </a:t>
            </a:r>
            <a:r>
              <a:rPr kumimoji="1" lang="en-US" altLang="ja-JP" sz="2000" dirty="0">
                <a:solidFill>
                  <a:srgbClr val="FF0000"/>
                </a:solidFill>
              </a:rPr>
              <a:t>takes</a:t>
            </a:r>
            <a:r>
              <a:rPr kumimoji="1" lang="en-US" altLang="ja-JP" sz="2000" dirty="0"/>
              <a:t> </a:t>
            </a:r>
            <a:r>
              <a:rPr kumimoji="1" lang="en-US" altLang="ja-JP" sz="2000" dirty="0">
                <a:solidFill>
                  <a:srgbClr val="FF0000"/>
                </a:solidFill>
              </a:rPr>
              <a:t>a lot of time</a:t>
            </a:r>
            <a:r>
              <a:rPr kumimoji="1" lang="en-US" altLang="ja-JP" sz="2000" dirty="0"/>
              <a:t>.</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Among them, the </a:t>
            </a:r>
            <a:r>
              <a:rPr kumimoji="1" lang="en-US" altLang="ja-JP" sz="2000" dirty="0">
                <a:solidFill>
                  <a:srgbClr val="FF0000"/>
                </a:solidFill>
              </a:rPr>
              <a:t>IGA</a:t>
            </a:r>
            <a:r>
              <a:rPr kumimoji="1" lang="en-US" altLang="ja-JP" sz="2000" dirty="0"/>
              <a:t> method based on the volume parametric model can realize the</a:t>
            </a:r>
            <a:r>
              <a:rPr kumimoji="1" lang="ja-JP" altLang="en-US" sz="2000" dirty="0"/>
              <a:t> </a:t>
            </a:r>
            <a:r>
              <a:rPr kumimoji="1" lang="en-US" altLang="ja-JP" sz="2000" dirty="0"/>
              <a:t>seamless integration of CAD and CAE.</a:t>
            </a:r>
          </a:p>
          <a:p>
            <a:endParaRPr kumimoji="1" lang="ja-JP" altLang="en-US" sz="2000" dirty="0"/>
          </a:p>
        </p:txBody>
      </p:sp>
      <p:sp>
        <p:nvSpPr>
          <p:cNvPr id="6" name="テキスト ボックス 5">
            <a:extLst>
              <a:ext uri="{FF2B5EF4-FFF2-40B4-BE49-F238E27FC236}">
                <a16:creationId xmlns:a16="http://schemas.microsoft.com/office/drawing/2014/main" id="{AD77B6D3-A012-23B7-2E04-199367347EA6}"/>
              </a:ext>
            </a:extLst>
          </p:cNvPr>
          <p:cNvSpPr txBox="1"/>
          <p:nvPr/>
        </p:nvSpPr>
        <p:spPr>
          <a:xfrm>
            <a:off x="1207293" y="4564315"/>
            <a:ext cx="9656343" cy="1015663"/>
          </a:xfrm>
          <a:prstGeom prst="rect">
            <a:avLst/>
          </a:prstGeom>
          <a:noFill/>
        </p:spPr>
        <p:txBody>
          <a:bodyPr wrap="square" rtlCol="0">
            <a:spAutoFit/>
          </a:bodyPr>
          <a:lstStyle/>
          <a:p>
            <a:r>
              <a:rPr kumimoji="1" lang="en-US" altLang="ja-JP" sz="2000" dirty="0"/>
              <a:t>In this paper, a method is proposed to construct complex volume parametric models based on the mechanism called Segmentation– Mapping–Merging of the design features.</a:t>
            </a:r>
            <a:endParaRPr kumimoji="1" lang="ja-JP" altLang="en-US" sz="2000" dirty="0"/>
          </a:p>
        </p:txBody>
      </p:sp>
      <p:sp>
        <p:nvSpPr>
          <p:cNvPr id="4" name="矢印: 右 3">
            <a:extLst>
              <a:ext uri="{FF2B5EF4-FFF2-40B4-BE49-F238E27FC236}">
                <a16:creationId xmlns:a16="http://schemas.microsoft.com/office/drawing/2014/main" id="{BF5881C8-C133-C659-AAC5-42A9A5C186C5}"/>
              </a:ext>
            </a:extLst>
          </p:cNvPr>
          <p:cNvSpPr/>
          <p:nvPr/>
        </p:nvSpPr>
        <p:spPr>
          <a:xfrm>
            <a:off x="412459" y="4765371"/>
            <a:ext cx="493293" cy="50683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Basic definitions and generation of the semantic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1068980"/>
            <a:ext cx="11367082" cy="646331"/>
          </a:xfrm>
          <a:prstGeom prst="rect">
            <a:avLst/>
          </a:prstGeom>
          <a:noFill/>
        </p:spPr>
        <p:txBody>
          <a:bodyPr wrap="square" rtlCol="0">
            <a:spAutoFit/>
          </a:bodyPr>
          <a:lstStyle/>
          <a:p>
            <a:pPr algn="l"/>
            <a:r>
              <a:rPr lang="en-US" altLang="ja-JP" sz="1800" b="0" i="0" u="none" strike="noStrike" baseline="0" dirty="0">
                <a:latin typeface="t1-gul-regular"/>
              </a:rPr>
              <a:t>Design feature is a kind of semantic information to describe the global and local details of geometry in the aspects of size, shape and topology.</a:t>
            </a:r>
            <a:endParaRPr kumimoji="1" lang="ja-JP" altLang="en-US" sz="2400" dirty="0"/>
          </a:p>
        </p:txBody>
      </p:sp>
      <p:pic>
        <p:nvPicPr>
          <p:cNvPr id="10" name="図 9">
            <a:extLst>
              <a:ext uri="{FF2B5EF4-FFF2-40B4-BE49-F238E27FC236}">
                <a16:creationId xmlns:a16="http://schemas.microsoft.com/office/drawing/2014/main" id="{67807237-31C9-D602-1C96-3FEEC23650AC}"/>
              </a:ext>
            </a:extLst>
          </p:cNvPr>
          <p:cNvPicPr>
            <a:picLocks noChangeAspect="1"/>
          </p:cNvPicPr>
          <p:nvPr/>
        </p:nvPicPr>
        <p:blipFill>
          <a:blip r:embed="rId3"/>
          <a:stretch>
            <a:fillRect/>
          </a:stretch>
        </p:blipFill>
        <p:spPr>
          <a:xfrm>
            <a:off x="412459" y="2176885"/>
            <a:ext cx="11665670" cy="3717891"/>
          </a:xfrm>
          <a:prstGeom prst="rect">
            <a:avLst/>
          </a:prstGeom>
        </p:spPr>
      </p:pic>
    </p:spTree>
    <p:extLst>
      <p:ext uri="{BB962C8B-B14F-4D97-AF65-F5344CB8AC3E}">
        <p14:creationId xmlns:p14="http://schemas.microsoft.com/office/powerpoint/2010/main" val="304143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Generation and segmentation of the geometric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5822659" y="1074481"/>
            <a:ext cx="4159541" cy="1200329"/>
          </a:xfrm>
          <a:prstGeom prst="rect">
            <a:avLst/>
          </a:prstGeom>
          <a:noFill/>
        </p:spPr>
        <p:txBody>
          <a:bodyPr wrap="square" rtlCol="0">
            <a:spAutoFit/>
          </a:bodyPr>
          <a:lstStyle/>
          <a:p>
            <a:pPr algn="l"/>
            <a:r>
              <a:rPr lang="en-US" altLang="ja-JP" sz="1800" b="0" i="0" u="none" strike="noStrike" baseline="0" dirty="0">
                <a:latin typeface="t1-gul-regular"/>
              </a:rPr>
              <a:t>The purpose of constructing the semantic feature network is to parameterize the features and establish layered control of the model.</a:t>
            </a:r>
            <a:endParaRPr kumimoji="1" lang="ja-JP" altLang="en-US" sz="2400" dirty="0"/>
          </a:p>
        </p:txBody>
      </p:sp>
      <p:pic>
        <p:nvPicPr>
          <p:cNvPr id="6" name="図 5">
            <a:extLst>
              <a:ext uri="{FF2B5EF4-FFF2-40B4-BE49-F238E27FC236}">
                <a16:creationId xmlns:a16="http://schemas.microsoft.com/office/drawing/2014/main" id="{09989709-AF8F-77E9-11D4-17E4780572BB}"/>
              </a:ext>
            </a:extLst>
          </p:cNvPr>
          <p:cNvPicPr>
            <a:picLocks noChangeAspect="1"/>
          </p:cNvPicPr>
          <p:nvPr/>
        </p:nvPicPr>
        <p:blipFill>
          <a:blip r:embed="rId3"/>
          <a:stretch>
            <a:fillRect/>
          </a:stretch>
        </p:blipFill>
        <p:spPr>
          <a:xfrm>
            <a:off x="574407" y="804743"/>
            <a:ext cx="4438847" cy="5734169"/>
          </a:xfrm>
          <a:prstGeom prst="rect">
            <a:avLst/>
          </a:prstGeom>
        </p:spPr>
      </p:pic>
    </p:spTree>
    <p:extLst>
      <p:ext uri="{BB962C8B-B14F-4D97-AF65-F5344CB8AC3E}">
        <p14:creationId xmlns:p14="http://schemas.microsoft.com/office/powerpoint/2010/main" val="184281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Complete feature network and volume parametric mapping</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3269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Merging of parametric patches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54873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Examples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399027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Conclusions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8481116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3668</TotalTime>
  <Words>532</Words>
  <Application>Microsoft Office PowerPoint</Application>
  <PresentationFormat>ワイド画面</PresentationFormat>
  <Paragraphs>48</Paragraphs>
  <Slides>8</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t1-gul-regular</vt:lpstr>
      <vt:lpstr>游ゴシック</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雄飛 土山</cp:lastModifiedBy>
  <cp:revision>207</cp:revision>
  <dcterms:created xsi:type="dcterms:W3CDTF">2021-04-26T11:50:14Z</dcterms:created>
  <dcterms:modified xsi:type="dcterms:W3CDTF">2022-06-07T10:56:02Z</dcterms:modified>
</cp:coreProperties>
</file>