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90" r:id="rId3"/>
    <p:sldId id="258" r:id="rId4"/>
    <p:sldId id="291" r:id="rId5"/>
    <p:sldId id="292" r:id="rId6"/>
    <p:sldId id="296" r:id="rId7"/>
    <p:sldId id="300" r:id="rId8"/>
    <p:sldId id="259" r:id="rId9"/>
    <p:sldId id="260" r:id="rId10"/>
    <p:sldId id="261" r:id="rId11"/>
    <p:sldId id="284" r:id="rId12"/>
    <p:sldId id="307" r:id="rId13"/>
    <p:sldId id="308" r:id="rId14"/>
    <p:sldId id="283" r:id="rId15"/>
    <p:sldId id="285" r:id="rId16"/>
    <p:sldId id="286" r:id="rId17"/>
    <p:sldId id="301" r:id="rId18"/>
    <p:sldId id="293" r:id="rId19"/>
    <p:sldId id="294" r:id="rId20"/>
    <p:sldId id="295" r:id="rId21"/>
    <p:sldId id="299" r:id="rId22"/>
    <p:sldId id="298" r:id="rId23"/>
    <p:sldId id="306" r:id="rId24"/>
    <p:sldId id="309"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p:cViewPr varScale="1">
        <p:scale>
          <a:sx n="114" d="100"/>
          <a:sy n="114" d="100"/>
        </p:scale>
        <p:origin x="630" y="96"/>
      </p:cViewPr>
      <p:guideLst/>
    </p:cSldViewPr>
  </p:slideViewPr>
  <p:notesTextViewPr>
    <p:cViewPr>
      <p:scale>
        <a:sx n="1" d="1"/>
        <a:sy n="1" d="1"/>
      </p:scale>
      <p:origin x="0" y="0"/>
    </p:cViewPr>
  </p:notesTextViewPr>
  <p:sorterViewPr>
    <p:cViewPr varScale="1">
      <p:scale>
        <a:sx n="100" d="100"/>
        <a:sy n="100" d="100"/>
      </p:scale>
      <p:origin x="0" y="-342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408A3F-30A9-40AA-B28A-406E2DB7BA1D}" type="datetimeFigureOut">
              <a:rPr kumimoji="1" lang="ja-JP" altLang="en-US" smtClean="0"/>
              <a:t>2022/2/7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58A5DB-EEFC-4441-B3AE-FE78730A50E3}" type="slidenum">
              <a:rPr kumimoji="1" lang="ja-JP" altLang="en-US" smtClean="0"/>
              <a:t>‹#›</a:t>
            </a:fld>
            <a:endParaRPr kumimoji="1" lang="ja-JP" altLang="en-US"/>
          </a:p>
        </p:txBody>
      </p:sp>
    </p:spTree>
    <p:extLst>
      <p:ext uri="{BB962C8B-B14F-4D97-AF65-F5344CB8AC3E}">
        <p14:creationId xmlns:p14="http://schemas.microsoft.com/office/powerpoint/2010/main" val="18604486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02ED24-242B-4832-BC40-C51F80DAAA8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4A5A2D9-020C-436E-BB03-C3113D7BA1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C6D44D4-E080-4352-B2C4-46F0132665BA}"/>
              </a:ext>
            </a:extLst>
          </p:cNvPr>
          <p:cNvSpPr>
            <a:spLocks noGrp="1"/>
          </p:cNvSpPr>
          <p:nvPr>
            <p:ph type="dt" sz="half" idx="10"/>
          </p:nvPr>
        </p:nvSpPr>
        <p:spPr/>
        <p:txBody>
          <a:bodyPr/>
          <a:lstStyle/>
          <a:p>
            <a:fld id="{3876EF99-6AB4-452F-8C32-7BBA1B6A7691}" type="datetime1">
              <a:rPr kumimoji="1" lang="ja-JP" altLang="en-US" smtClean="0"/>
              <a:t>2022/2/7</a:t>
            </a:fld>
            <a:endParaRPr kumimoji="1" lang="ja-JP" altLang="en-US"/>
          </a:p>
        </p:txBody>
      </p:sp>
      <p:sp>
        <p:nvSpPr>
          <p:cNvPr id="5" name="フッター プレースホルダー 4">
            <a:extLst>
              <a:ext uri="{FF2B5EF4-FFF2-40B4-BE49-F238E27FC236}">
                <a16:creationId xmlns:a16="http://schemas.microsoft.com/office/drawing/2014/main" id="{8C6947F1-B5F8-450D-8C6C-FF725036AD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D666C7-80BB-4D3E-A6BF-53CD89113D80}"/>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492038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E274B6-9F13-4114-B636-CF0900470D0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5F87FF-E89A-4792-830D-83DD0D5F78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4ECE21-3B7B-4B7D-A111-E1924E51A98E}"/>
              </a:ext>
            </a:extLst>
          </p:cNvPr>
          <p:cNvSpPr>
            <a:spLocks noGrp="1"/>
          </p:cNvSpPr>
          <p:nvPr>
            <p:ph type="dt" sz="half" idx="10"/>
          </p:nvPr>
        </p:nvSpPr>
        <p:spPr/>
        <p:txBody>
          <a:bodyPr/>
          <a:lstStyle/>
          <a:p>
            <a:fld id="{5FD036F3-1F92-4C72-90C2-FDF31BFF519F}" type="datetime1">
              <a:rPr kumimoji="1" lang="ja-JP" altLang="en-US" smtClean="0"/>
              <a:t>2022/2/7</a:t>
            </a:fld>
            <a:endParaRPr kumimoji="1" lang="ja-JP" altLang="en-US"/>
          </a:p>
        </p:txBody>
      </p:sp>
      <p:sp>
        <p:nvSpPr>
          <p:cNvPr id="5" name="フッター プレースホルダー 4">
            <a:extLst>
              <a:ext uri="{FF2B5EF4-FFF2-40B4-BE49-F238E27FC236}">
                <a16:creationId xmlns:a16="http://schemas.microsoft.com/office/drawing/2014/main" id="{6D668926-DEEC-4C75-BB24-E178FA0040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7D25F6-0C2C-48FD-A650-1A9E9CA156EA}"/>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292365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48628C3-7A2A-45FB-B165-DF5F21CD92E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D7CCD17-A758-4B68-AC2D-497B763F2CE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D65FD9-2D2E-4E5E-A2EC-585870F6BDBF}"/>
              </a:ext>
            </a:extLst>
          </p:cNvPr>
          <p:cNvSpPr>
            <a:spLocks noGrp="1"/>
          </p:cNvSpPr>
          <p:nvPr>
            <p:ph type="dt" sz="half" idx="10"/>
          </p:nvPr>
        </p:nvSpPr>
        <p:spPr/>
        <p:txBody>
          <a:bodyPr/>
          <a:lstStyle/>
          <a:p>
            <a:fld id="{69A7F3B8-2E31-409C-A9C8-FB373F1EAA95}" type="datetime1">
              <a:rPr kumimoji="1" lang="ja-JP" altLang="en-US" smtClean="0"/>
              <a:t>2022/2/7</a:t>
            </a:fld>
            <a:endParaRPr kumimoji="1" lang="ja-JP" altLang="en-US"/>
          </a:p>
        </p:txBody>
      </p:sp>
      <p:sp>
        <p:nvSpPr>
          <p:cNvPr id="5" name="フッター プレースホルダー 4">
            <a:extLst>
              <a:ext uri="{FF2B5EF4-FFF2-40B4-BE49-F238E27FC236}">
                <a16:creationId xmlns:a16="http://schemas.microsoft.com/office/drawing/2014/main" id="{C5BD044A-B1BE-46CA-9E13-D329A1A774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914A4A-C2C8-4300-BFF7-2380003EF74A}"/>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604557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C35E6D-E938-48E0-8D2C-C4C21D8F23F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334AD8D-18F3-489A-BBC2-64101C08B9E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A25416-E9F9-4EAB-8AA7-636B17B18C06}"/>
              </a:ext>
            </a:extLst>
          </p:cNvPr>
          <p:cNvSpPr>
            <a:spLocks noGrp="1"/>
          </p:cNvSpPr>
          <p:nvPr>
            <p:ph type="dt" sz="half" idx="10"/>
          </p:nvPr>
        </p:nvSpPr>
        <p:spPr/>
        <p:txBody>
          <a:bodyPr/>
          <a:lstStyle/>
          <a:p>
            <a:fld id="{58B464F0-D6A4-4C38-8E41-5FC81EC9A0D7}" type="datetime1">
              <a:rPr kumimoji="1" lang="ja-JP" altLang="en-US" smtClean="0"/>
              <a:t>2022/2/7</a:t>
            </a:fld>
            <a:endParaRPr kumimoji="1" lang="ja-JP" altLang="en-US"/>
          </a:p>
        </p:txBody>
      </p:sp>
      <p:sp>
        <p:nvSpPr>
          <p:cNvPr id="5" name="フッター プレースホルダー 4">
            <a:extLst>
              <a:ext uri="{FF2B5EF4-FFF2-40B4-BE49-F238E27FC236}">
                <a16:creationId xmlns:a16="http://schemas.microsoft.com/office/drawing/2014/main" id="{835C13C0-EBB9-40FE-8642-E9F4D44196E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4E24A07-B44A-449B-B673-6A3DB149892F}"/>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425986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30ABDC-BE51-43A5-8B94-F4103F8EB3D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EF3B51-FA97-4F4F-824B-134C371F74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70FF9CF-89CE-4172-82C8-C5EDD8982B5A}"/>
              </a:ext>
            </a:extLst>
          </p:cNvPr>
          <p:cNvSpPr>
            <a:spLocks noGrp="1"/>
          </p:cNvSpPr>
          <p:nvPr>
            <p:ph type="dt" sz="half" idx="10"/>
          </p:nvPr>
        </p:nvSpPr>
        <p:spPr/>
        <p:txBody>
          <a:bodyPr/>
          <a:lstStyle/>
          <a:p>
            <a:fld id="{3EE757C7-2BEA-4AD9-9902-D345B5D2CFE9}" type="datetime1">
              <a:rPr kumimoji="1" lang="ja-JP" altLang="en-US" smtClean="0"/>
              <a:t>2022/2/7</a:t>
            </a:fld>
            <a:endParaRPr kumimoji="1" lang="ja-JP" altLang="en-US"/>
          </a:p>
        </p:txBody>
      </p:sp>
      <p:sp>
        <p:nvSpPr>
          <p:cNvPr id="5" name="フッター プレースホルダー 4">
            <a:extLst>
              <a:ext uri="{FF2B5EF4-FFF2-40B4-BE49-F238E27FC236}">
                <a16:creationId xmlns:a16="http://schemas.microsoft.com/office/drawing/2014/main" id="{4CAC828E-F97D-4004-AE69-7A9E4B3525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D6C1BA-718E-4A43-BAD4-09E37AE143CE}"/>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8437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21006C-043A-44F6-826E-34B01F260FD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CD0CFA0-568B-4C44-8051-11E681D73C9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85BDD8E-AF48-4E88-94E8-5496C7DA91D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96CC7F0-5739-4219-B773-5BB62E4FF7F5}"/>
              </a:ext>
            </a:extLst>
          </p:cNvPr>
          <p:cNvSpPr>
            <a:spLocks noGrp="1"/>
          </p:cNvSpPr>
          <p:nvPr>
            <p:ph type="dt" sz="half" idx="10"/>
          </p:nvPr>
        </p:nvSpPr>
        <p:spPr/>
        <p:txBody>
          <a:bodyPr/>
          <a:lstStyle/>
          <a:p>
            <a:fld id="{B8C66256-06F4-485A-9CCD-C69C2B6C9088}" type="datetime1">
              <a:rPr kumimoji="1" lang="ja-JP" altLang="en-US" smtClean="0"/>
              <a:t>2022/2/7</a:t>
            </a:fld>
            <a:endParaRPr kumimoji="1" lang="ja-JP" altLang="en-US"/>
          </a:p>
        </p:txBody>
      </p:sp>
      <p:sp>
        <p:nvSpPr>
          <p:cNvPr id="6" name="フッター プレースホルダー 5">
            <a:extLst>
              <a:ext uri="{FF2B5EF4-FFF2-40B4-BE49-F238E27FC236}">
                <a16:creationId xmlns:a16="http://schemas.microsoft.com/office/drawing/2014/main" id="{81FF4BF6-A70F-4F34-AD82-E4F50140C9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17E7212-99BD-4370-9BCB-DD1DBC7A16FB}"/>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4215384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EA0442-7C4A-4780-B413-0CC5A2F779B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0696ADC-39CC-4B38-95EE-0F1215C16A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C5A6DE0-BD96-47A4-BECE-1CC7CFAA494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2EC5804-3F0E-4A9A-924F-6CDD90C852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4434A36-3033-491B-A03D-59673B1A6D7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A6A9465-6290-42B2-BA0F-102F933FBC88}"/>
              </a:ext>
            </a:extLst>
          </p:cNvPr>
          <p:cNvSpPr>
            <a:spLocks noGrp="1"/>
          </p:cNvSpPr>
          <p:nvPr>
            <p:ph type="dt" sz="half" idx="10"/>
          </p:nvPr>
        </p:nvSpPr>
        <p:spPr/>
        <p:txBody>
          <a:bodyPr/>
          <a:lstStyle/>
          <a:p>
            <a:fld id="{00B1DD46-5F2C-41E2-B0F0-6E1EFDF40117}" type="datetime1">
              <a:rPr kumimoji="1" lang="ja-JP" altLang="en-US" smtClean="0"/>
              <a:t>2022/2/7</a:t>
            </a:fld>
            <a:endParaRPr kumimoji="1" lang="ja-JP" altLang="en-US"/>
          </a:p>
        </p:txBody>
      </p:sp>
      <p:sp>
        <p:nvSpPr>
          <p:cNvPr id="8" name="フッター プレースホルダー 7">
            <a:extLst>
              <a:ext uri="{FF2B5EF4-FFF2-40B4-BE49-F238E27FC236}">
                <a16:creationId xmlns:a16="http://schemas.microsoft.com/office/drawing/2014/main" id="{BE0BC6E8-71F8-411F-836B-CA59B12538E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38DF926-89C8-4990-BD6C-5EA8641BF793}"/>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231900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A08BB-4211-4C57-AE6B-20B48D41494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CCB7525-1D4A-4ACF-81CB-09E1D7D2FC37}"/>
              </a:ext>
            </a:extLst>
          </p:cNvPr>
          <p:cNvSpPr>
            <a:spLocks noGrp="1"/>
          </p:cNvSpPr>
          <p:nvPr>
            <p:ph type="dt" sz="half" idx="10"/>
          </p:nvPr>
        </p:nvSpPr>
        <p:spPr/>
        <p:txBody>
          <a:bodyPr/>
          <a:lstStyle/>
          <a:p>
            <a:fld id="{62B29E65-EB2A-45C9-BAFE-33ED08D867EC}" type="datetime1">
              <a:rPr kumimoji="1" lang="ja-JP" altLang="en-US" smtClean="0"/>
              <a:t>2022/2/7</a:t>
            </a:fld>
            <a:endParaRPr kumimoji="1" lang="ja-JP" altLang="en-US"/>
          </a:p>
        </p:txBody>
      </p:sp>
      <p:sp>
        <p:nvSpPr>
          <p:cNvPr id="4" name="フッター プレースホルダー 3">
            <a:extLst>
              <a:ext uri="{FF2B5EF4-FFF2-40B4-BE49-F238E27FC236}">
                <a16:creationId xmlns:a16="http://schemas.microsoft.com/office/drawing/2014/main" id="{3643C603-1240-4C79-A69C-2D2DE37DAE0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D6418E7-6EB8-4030-8F20-A6200324BAB7}"/>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28932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5B3237D-8A36-496D-9205-BA18D40C6366}"/>
              </a:ext>
            </a:extLst>
          </p:cNvPr>
          <p:cNvSpPr>
            <a:spLocks noGrp="1"/>
          </p:cNvSpPr>
          <p:nvPr>
            <p:ph type="dt" sz="half" idx="10"/>
          </p:nvPr>
        </p:nvSpPr>
        <p:spPr/>
        <p:txBody>
          <a:bodyPr/>
          <a:lstStyle/>
          <a:p>
            <a:fld id="{833403A9-935E-420C-AEA1-B8E3C99B7D2E}" type="datetime1">
              <a:rPr kumimoji="1" lang="ja-JP" altLang="en-US" smtClean="0"/>
              <a:t>2022/2/7</a:t>
            </a:fld>
            <a:endParaRPr kumimoji="1" lang="ja-JP" altLang="en-US"/>
          </a:p>
        </p:txBody>
      </p:sp>
      <p:sp>
        <p:nvSpPr>
          <p:cNvPr id="3" name="フッター プレースホルダー 2">
            <a:extLst>
              <a:ext uri="{FF2B5EF4-FFF2-40B4-BE49-F238E27FC236}">
                <a16:creationId xmlns:a16="http://schemas.microsoft.com/office/drawing/2014/main" id="{90ADF9B8-212D-4AFB-A85D-9E44BE9A0F1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4F30B0-CCE3-4D6A-9344-6616FA48F995}"/>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936033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8EF36E-86E6-450E-85C4-9697F480E8D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B74FE7-D96C-4F00-B5A6-9EEA006C81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2820DE4-AEA7-4B60-A6C3-396C3301B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43EF28C-F2F9-4F21-861B-38DA03F210BB}"/>
              </a:ext>
            </a:extLst>
          </p:cNvPr>
          <p:cNvSpPr>
            <a:spLocks noGrp="1"/>
          </p:cNvSpPr>
          <p:nvPr>
            <p:ph type="dt" sz="half" idx="10"/>
          </p:nvPr>
        </p:nvSpPr>
        <p:spPr/>
        <p:txBody>
          <a:bodyPr/>
          <a:lstStyle/>
          <a:p>
            <a:fld id="{7D542DA1-5139-4EE3-812D-BF5871890822}" type="datetime1">
              <a:rPr kumimoji="1" lang="ja-JP" altLang="en-US" smtClean="0"/>
              <a:t>2022/2/7</a:t>
            </a:fld>
            <a:endParaRPr kumimoji="1" lang="ja-JP" altLang="en-US"/>
          </a:p>
        </p:txBody>
      </p:sp>
      <p:sp>
        <p:nvSpPr>
          <p:cNvPr id="6" name="フッター プレースホルダー 5">
            <a:extLst>
              <a:ext uri="{FF2B5EF4-FFF2-40B4-BE49-F238E27FC236}">
                <a16:creationId xmlns:a16="http://schemas.microsoft.com/office/drawing/2014/main" id="{A0F0A147-A030-44CE-87BD-8488650C8C1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CC4022-58B8-4419-A7AD-8C8D94A1E522}"/>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88894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B9C6E8-4CC5-4AD4-9692-1CF78A38464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6AAD790-854C-4894-8ECA-E22BE53FB2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4AC68BD-EAE1-4D30-8AE7-AE9DD89E9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3D45ABD-2FE6-4544-AEC8-0C53FC41B9C9}"/>
              </a:ext>
            </a:extLst>
          </p:cNvPr>
          <p:cNvSpPr>
            <a:spLocks noGrp="1"/>
          </p:cNvSpPr>
          <p:nvPr>
            <p:ph type="dt" sz="half" idx="10"/>
          </p:nvPr>
        </p:nvSpPr>
        <p:spPr/>
        <p:txBody>
          <a:bodyPr/>
          <a:lstStyle/>
          <a:p>
            <a:fld id="{24B73D90-8DE1-40AA-9623-2387C5EC1AB5}" type="datetime1">
              <a:rPr kumimoji="1" lang="ja-JP" altLang="en-US" smtClean="0"/>
              <a:t>2022/2/7</a:t>
            </a:fld>
            <a:endParaRPr kumimoji="1" lang="ja-JP" altLang="en-US"/>
          </a:p>
        </p:txBody>
      </p:sp>
      <p:sp>
        <p:nvSpPr>
          <p:cNvPr id="6" name="フッター プレースホルダー 5">
            <a:extLst>
              <a:ext uri="{FF2B5EF4-FFF2-40B4-BE49-F238E27FC236}">
                <a16:creationId xmlns:a16="http://schemas.microsoft.com/office/drawing/2014/main" id="{4CBE0D10-D6C7-4BCC-A7BA-FB79EA311A1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A333038-7994-4C0D-8CB1-9CBEC7AAD0BD}"/>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259912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EB5BE2B-EB06-48CC-AF74-F21C8D7C1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00CA870-9C75-4009-9ADC-422798BCE8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D7C5284-9891-46FA-89A9-4AE7552ED4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D4575-AF48-485D-A563-D032921D4671}" type="datetime1">
              <a:rPr kumimoji="1" lang="ja-JP" altLang="en-US" smtClean="0"/>
              <a:t>2022/2/7</a:t>
            </a:fld>
            <a:endParaRPr kumimoji="1" lang="ja-JP" altLang="en-US"/>
          </a:p>
        </p:txBody>
      </p:sp>
      <p:sp>
        <p:nvSpPr>
          <p:cNvPr id="5" name="フッター プレースホルダー 4">
            <a:extLst>
              <a:ext uri="{FF2B5EF4-FFF2-40B4-BE49-F238E27FC236}">
                <a16:creationId xmlns:a16="http://schemas.microsoft.com/office/drawing/2014/main" id="{B5F5FBF3-0257-4E1C-97A9-F646B0E25A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C7ABE81-AB8F-421E-A880-EC35FCA887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48157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1.svg"/><Relationship Id="rId7" Type="http://schemas.openxmlformats.org/officeDocument/2006/relationships/image" Target="../media/image47.sv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svg"/><Relationship Id="rId4" Type="http://schemas.openxmlformats.org/officeDocument/2006/relationships/image" Target="../media/image44.png"/></Relationships>
</file>

<file path=ppt/slides/_rels/slide1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12.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3.xml.rels><?xml version="1.0" encoding="UTF-8" standalone="yes"?>
<Relationships xmlns="http://schemas.openxmlformats.org/package/2006/relationships"><Relationship Id="rId3" Type="http://schemas.openxmlformats.org/officeDocument/2006/relationships/image" Target="../media/image59.svg"/><Relationship Id="rId2" Type="http://schemas.openxmlformats.org/officeDocument/2006/relationships/image" Target="../media/image58.png"/><Relationship Id="rId1" Type="http://schemas.openxmlformats.org/officeDocument/2006/relationships/slideLayout" Target="../slideLayouts/slideLayout7.xml"/><Relationship Id="rId5" Type="http://schemas.openxmlformats.org/officeDocument/2006/relationships/image" Target="../media/image61.svg"/><Relationship Id="rId4" Type="http://schemas.openxmlformats.org/officeDocument/2006/relationships/image" Target="../media/image60.png"/></Relationships>
</file>

<file path=ppt/slides/_rels/slide14.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6.png"/><Relationship Id="rId2" Type="http://schemas.openxmlformats.org/officeDocument/2006/relationships/image" Target="../media/image62.png"/><Relationship Id="rId1" Type="http://schemas.openxmlformats.org/officeDocument/2006/relationships/slideLayout" Target="../slideLayouts/slideLayout7.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57.png"/></Relationships>
</file>

<file path=ppt/slides/_rels/slide15.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8.svg"/><Relationship Id="rId3" Type="http://schemas.openxmlformats.org/officeDocument/2006/relationships/image" Target="../media/image68.svg"/><Relationship Id="rId7" Type="http://schemas.openxmlformats.org/officeDocument/2006/relationships/image" Target="../media/image72.svg"/><Relationship Id="rId12" Type="http://schemas.openxmlformats.org/officeDocument/2006/relationships/image" Target="../media/image77.png"/><Relationship Id="rId2" Type="http://schemas.openxmlformats.org/officeDocument/2006/relationships/image" Target="../media/image67.png"/><Relationship Id="rId1" Type="http://schemas.openxmlformats.org/officeDocument/2006/relationships/slideLayout" Target="../slideLayouts/slideLayout7.xml"/><Relationship Id="rId6" Type="http://schemas.openxmlformats.org/officeDocument/2006/relationships/image" Target="../media/image71.png"/><Relationship Id="rId11" Type="http://schemas.openxmlformats.org/officeDocument/2006/relationships/image" Target="../media/image76.svg"/><Relationship Id="rId5" Type="http://schemas.openxmlformats.org/officeDocument/2006/relationships/image" Target="../media/image70.svg"/><Relationship Id="rId10" Type="http://schemas.openxmlformats.org/officeDocument/2006/relationships/image" Target="../media/image75.png"/><Relationship Id="rId4" Type="http://schemas.openxmlformats.org/officeDocument/2006/relationships/image" Target="../media/image69.png"/><Relationship Id="rId9" Type="http://schemas.openxmlformats.org/officeDocument/2006/relationships/image" Target="../media/image74.svg"/></Relationships>
</file>

<file path=ppt/slides/_rels/slide16.xml.rels><?xml version="1.0" encoding="UTF-8" standalone="yes"?>
<Relationships xmlns="http://schemas.openxmlformats.org/package/2006/relationships"><Relationship Id="rId3" Type="http://schemas.openxmlformats.org/officeDocument/2006/relationships/image" Target="../media/image80.svg"/><Relationship Id="rId2" Type="http://schemas.openxmlformats.org/officeDocument/2006/relationships/image" Target="../media/image79.png"/><Relationship Id="rId1" Type="http://schemas.openxmlformats.org/officeDocument/2006/relationships/slideLayout" Target="../slideLayouts/slideLayout7.xml"/><Relationship Id="rId5" Type="http://schemas.openxmlformats.org/officeDocument/2006/relationships/image" Target="../media/image82.svg"/><Relationship Id="rId4" Type="http://schemas.openxmlformats.org/officeDocument/2006/relationships/image" Target="../media/image8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7.xml"/><Relationship Id="rId5" Type="http://schemas.openxmlformats.org/officeDocument/2006/relationships/image" Target="../media/image85.png"/><Relationship Id="rId4" Type="http://schemas.openxmlformats.org/officeDocument/2006/relationships/image" Target="../media/image240.png"/></Relationships>
</file>

<file path=ppt/slides/_rels/slide19.xml.rels><?xml version="1.0" encoding="UTF-8" standalone="yes"?>
<Relationships xmlns="http://schemas.openxmlformats.org/package/2006/relationships"><Relationship Id="rId8" Type="http://schemas.openxmlformats.org/officeDocument/2006/relationships/image" Target="../media/image310.png"/><Relationship Id="rId3" Type="http://schemas.openxmlformats.org/officeDocument/2006/relationships/image" Target="../media/image3.png"/><Relationship Id="rId7" Type="http://schemas.openxmlformats.org/officeDocument/2006/relationships/image" Target="../media/image300.png"/><Relationship Id="rId2" Type="http://schemas.openxmlformats.org/officeDocument/2006/relationships/image" Target="../media/image86.png"/><Relationship Id="rId1" Type="http://schemas.openxmlformats.org/officeDocument/2006/relationships/slideLayout" Target="../slideLayouts/slideLayout7.xml"/><Relationship Id="rId6" Type="http://schemas.openxmlformats.org/officeDocument/2006/relationships/image" Target="../media/image290.png"/><Relationship Id="rId5" Type="http://schemas.openxmlformats.org/officeDocument/2006/relationships/image" Target="../media/image280.png"/><Relationship Id="rId4" Type="http://schemas.openxmlformats.org/officeDocument/2006/relationships/image" Target="../media/image8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360.png"/><Relationship Id="rId3" Type="http://schemas.openxmlformats.org/officeDocument/2006/relationships/image" Target="../media/image330.png"/><Relationship Id="rId7" Type="http://schemas.openxmlformats.org/officeDocument/2006/relationships/image" Target="../media/image86.png"/><Relationship Id="rId2" Type="http://schemas.openxmlformats.org/officeDocument/2006/relationships/image" Target="../media/image87.png"/><Relationship Id="rId1" Type="http://schemas.openxmlformats.org/officeDocument/2006/relationships/slideLayout" Target="../slideLayouts/slideLayout7.xml"/><Relationship Id="rId6" Type="http://schemas.openxmlformats.org/officeDocument/2006/relationships/image" Target="../media/image350.png"/><Relationship Id="rId5" Type="http://schemas.openxmlformats.org/officeDocument/2006/relationships/image" Target="../media/image3.png"/><Relationship Id="rId4" Type="http://schemas.openxmlformats.org/officeDocument/2006/relationships/image" Target="../media/image340.png"/><Relationship Id="rId9" Type="http://schemas.openxmlformats.org/officeDocument/2006/relationships/image" Target="../media/image370.png"/></Relationships>
</file>

<file path=ppt/slides/_rels/slide21.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0.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122.png"/><Relationship Id="rId4" Type="http://schemas.openxmlformats.org/officeDocument/2006/relationships/image" Target="../media/image121.png"/></Relationships>
</file>

<file path=ppt/slides/_rels/slide2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8.png"/><Relationship Id="rId1" Type="http://schemas.openxmlformats.org/officeDocument/2006/relationships/slideLayout" Target="../slideLayouts/slideLayout7.xml"/><Relationship Id="rId4" Type="http://schemas.openxmlformats.org/officeDocument/2006/relationships/image" Target="../media/image91.png"/></Relationships>
</file>

<file path=ppt/slides/_rels/slide24.xml.rels><?xml version="1.0" encoding="UTF-8" standalone="yes"?>
<Relationships xmlns="http://schemas.openxmlformats.org/package/2006/relationships"><Relationship Id="rId2" Type="http://schemas.openxmlformats.org/officeDocument/2006/relationships/image" Target="../media/image88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9.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9.png"/><Relationship Id="rId16"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2.png"/><Relationship Id="rId9" Type="http://schemas.openxmlformats.org/officeDocument/2006/relationships/image" Target="../media/image14.png"/><Relationship Id="rId1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3.png"/><Relationship Id="rId7" Type="http://schemas.openxmlformats.org/officeDocument/2006/relationships/image" Target="../media/image43.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42.png"/><Relationship Id="rId4" Type="http://schemas.openxmlformats.org/officeDocument/2006/relationships/image" Target="../media/image24.png"/><Relationship Id="rId9"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9.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svg"/><Relationship Id="rId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B6E9F3-7215-4868-8881-F214C14A4845}"/>
              </a:ext>
            </a:extLst>
          </p:cNvPr>
          <p:cNvSpPr>
            <a:spLocks noGrp="1"/>
          </p:cNvSpPr>
          <p:nvPr>
            <p:ph type="ctrTitle"/>
          </p:nvPr>
        </p:nvSpPr>
        <p:spPr>
          <a:xfrm>
            <a:off x="494950" y="1768184"/>
            <a:ext cx="11202099" cy="1270932"/>
          </a:xfrm>
        </p:spPr>
        <p:txBody>
          <a:bodyPr>
            <a:normAutofit/>
          </a:bodyPr>
          <a:lstStyle/>
          <a:p>
            <a:r>
              <a:rPr kumimoji="1" lang="en-US" altLang="ja-JP" sz="4000" dirty="0"/>
              <a:t>IGA-</a:t>
            </a:r>
            <a:r>
              <a:rPr kumimoji="1" lang="ja-JP" altLang="en-US" sz="4000" dirty="0"/>
              <a:t>重合パッチ法</a:t>
            </a:r>
            <a:r>
              <a:rPr kumimoji="1" lang="en-US" altLang="ja-JP" sz="4000" dirty="0"/>
              <a:t>(S-IGA)</a:t>
            </a:r>
            <a:r>
              <a:rPr kumimoji="1" lang="ja-JP" altLang="en-US" sz="4000" dirty="0"/>
              <a:t>の</a:t>
            </a:r>
            <a:br>
              <a:rPr kumimoji="1" lang="en-US" altLang="ja-JP" sz="4000" dirty="0"/>
            </a:br>
            <a:r>
              <a:rPr kumimoji="1" lang="ja-JP" altLang="en-US" sz="4000" dirty="0"/>
              <a:t>基底関数の高次化に関する研究</a:t>
            </a:r>
          </a:p>
        </p:txBody>
      </p:sp>
      <p:sp>
        <p:nvSpPr>
          <p:cNvPr id="3" name="字幕 2">
            <a:extLst>
              <a:ext uri="{FF2B5EF4-FFF2-40B4-BE49-F238E27FC236}">
                <a16:creationId xmlns:a16="http://schemas.microsoft.com/office/drawing/2014/main" id="{AEE6BA40-0C9C-4401-BCE1-4090F145EE29}"/>
              </a:ext>
            </a:extLst>
          </p:cNvPr>
          <p:cNvSpPr>
            <a:spLocks noGrp="1"/>
          </p:cNvSpPr>
          <p:nvPr>
            <p:ph type="subTitle" idx="1"/>
          </p:nvPr>
        </p:nvSpPr>
        <p:spPr>
          <a:xfrm>
            <a:off x="1523999" y="3968750"/>
            <a:ext cx="9144000" cy="2387600"/>
          </a:xfrm>
        </p:spPr>
        <p:txBody>
          <a:bodyPr/>
          <a:lstStyle/>
          <a:p>
            <a:r>
              <a:rPr lang="ja-JP" altLang="en-US" dirty="0"/>
              <a:t>東京理科大学 理工学部 機械工学科</a:t>
            </a:r>
            <a:endParaRPr lang="en-US" altLang="ja-JP" dirty="0"/>
          </a:p>
          <a:p>
            <a:r>
              <a:rPr kumimoji="1" lang="ja-JP" altLang="en-US" dirty="0"/>
              <a:t>岡田研究室 </a:t>
            </a:r>
            <a:r>
              <a:rPr kumimoji="1" lang="en-US" altLang="ja-JP" dirty="0"/>
              <a:t>7518074</a:t>
            </a:r>
            <a:r>
              <a:rPr kumimoji="1" lang="ja-JP" altLang="en-US" dirty="0"/>
              <a:t> 土山雄飛</a:t>
            </a:r>
            <a:endParaRPr kumimoji="1" lang="en-US" altLang="ja-JP" dirty="0"/>
          </a:p>
          <a:p>
            <a:endParaRPr lang="en-US" altLang="ja-JP" dirty="0"/>
          </a:p>
          <a:p>
            <a:r>
              <a:rPr kumimoji="1" lang="ja-JP" altLang="en-US" dirty="0"/>
              <a:t> </a:t>
            </a:r>
            <a:r>
              <a:rPr kumimoji="1" lang="en-US" altLang="ja-JP" dirty="0"/>
              <a:t>2022</a:t>
            </a:r>
            <a:r>
              <a:rPr kumimoji="1" lang="ja-JP" altLang="en-US" dirty="0"/>
              <a:t>年</a:t>
            </a:r>
            <a:r>
              <a:rPr kumimoji="1" lang="en-US" altLang="ja-JP" dirty="0"/>
              <a:t>2</a:t>
            </a:r>
            <a:r>
              <a:rPr kumimoji="1" lang="ja-JP" altLang="en-US" dirty="0"/>
              <a:t>月</a:t>
            </a:r>
            <a:r>
              <a:rPr kumimoji="1" lang="en-US" altLang="ja-JP" dirty="0"/>
              <a:t>8</a:t>
            </a:r>
            <a:r>
              <a:rPr kumimoji="1" lang="ja-JP" altLang="en-US" dirty="0"/>
              <a:t>日</a:t>
            </a:r>
            <a:endParaRPr kumimoji="1" lang="en-US" altLang="ja-JP" dirty="0"/>
          </a:p>
        </p:txBody>
      </p:sp>
      <p:sp>
        <p:nvSpPr>
          <p:cNvPr id="8" name="スライド番号プレースホルダー 7">
            <a:extLst>
              <a:ext uri="{FF2B5EF4-FFF2-40B4-BE49-F238E27FC236}">
                <a16:creationId xmlns:a16="http://schemas.microsoft.com/office/drawing/2014/main" id="{FDD259D5-B564-4E66-A593-DDACDFC64837}"/>
              </a:ext>
            </a:extLst>
          </p:cNvPr>
          <p:cNvSpPr>
            <a:spLocks noGrp="1"/>
          </p:cNvSpPr>
          <p:nvPr>
            <p:ph type="sldNum" sz="quarter" idx="12"/>
          </p:nvPr>
        </p:nvSpPr>
        <p:spPr/>
        <p:txBody>
          <a:bodyPr/>
          <a:lstStyle/>
          <a:p>
            <a:fld id="{7E2B344B-F3D5-46BD-B18E-8B6286E993A1}" type="slidenum">
              <a:rPr kumimoji="1" lang="ja-JP" altLang="en-US" smtClean="0"/>
              <a:t>1</a:t>
            </a:fld>
            <a:endParaRPr kumimoji="1" lang="ja-JP" altLang="en-US"/>
          </a:p>
        </p:txBody>
      </p:sp>
    </p:spTree>
    <p:extLst>
      <p:ext uri="{BB962C8B-B14F-4D97-AF65-F5344CB8AC3E}">
        <p14:creationId xmlns:p14="http://schemas.microsoft.com/office/powerpoint/2010/main" val="419814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10</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461665"/>
          </a:xfrm>
          <a:prstGeom prst="rect">
            <a:avLst/>
          </a:prstGeom>
          <a:noFill/>
        </p:spPr>
        <p:txBody>
          <a:bodyPr wrap="square" rtlCol="0">
            <a:spAutoFit/>
          </a:bodyPr>
          <a:lstStyle/>
          <a:p>
            <a:r>
              <a:rPr lang="ja-JP" altLang="en-US" sz="2400" dirty="0"/>
              <a:t>遠方で一様引張を受ける円孔を有する平板の解析 </a:t>
            </a:r>
            <a:r>
              <a:rPr lang="en-US" altLang="ja-JP" sz="2400" dirty="0"/>
              <a:t>(</a:t>
            </a:r>
            <a:r>
              <a:rPr lang="ja-JP" altLang="en-US" sz="2400" dirty="0"/>
              <a:t>重合パッチ法</a:t>
            </a:r>
            <a:r>
              <a:rPr lang="en-US" altLang="ja-JP" sz="2400" dirty="0"/>
              <a:t>)</a:t>
            </a:r>
          </a:p>
        </p:txBody>
      </p:sp>
      <p:sp>
        <p:nvSpPr>
          <p:cNvPr id="19" name="テキスト ボックス 18">
            <a:extLst>
              <a:ext uri="{FF2B5EF4-FFF2-40B4-BE49-F238E27FC236}">
                <a16:creationId xmlns:a16="http://schemas.microsoft.com/office/drawing/2014/main" id="{5FA8AF31-0DF2-4522-813A-6E7B5F52CFB3}"/>
              </a:ext>
            </a:extLst>
          </p:cNvPr>
          <p:cNvSpPr txBox="1"/>
          <p:nvPr/>
        </p:nvSpPr>
        <p:spPr>
          <a:xfrm>
            <a:off x="606052" y="1005047"/>
            <a:ext cx="8797255" cy="1107996"/>
          </a:xfrm>
          <a:prstGeom prst="rect">
            <a:avLst/>
          </a:prstGeom>
          <a:noFill/>
        </p:spPr>
        <p:txBody>
          <a:bodyPr wrap="square" rtlCol="0">
            <a:spAutoFit/>
          </a:bodyPr>
          <a:lstStyle/>
          <a:p>
            <a:r>
              <a:rPr lang="ja-JP" altLang="en-US" sz="2200" dirty="0"/>
              <a:t>一様引張応力を受ける円孔を有する平板を重合パッチ法で解析する</a:t>
            </a:r>
            <a:endParaRPr lang="en-US" altLang="ja-JP" sz="2200" dirty="0"/>
          </a:p>
          <a:p>
            <a:endParaRPr lang="en-US" altLang="ja-JP" sz="2200" dirty="0"/>
          </a:p>
          <a:p>
            <a:r>
              <a:rPr lang="ja-JP" altLang="en-US" sz="2200" dirty="0"/>
              <a:t>解析条件</a:t>
            </a:r>
            <a:endParaRPr lang="en-US" altLang="ja-JP" sz="2200" dirty="0"/>
          </a:p>
        </p:txBody>
      </p:sp>
      <p:pic>
        <p:nvPicPr>
          <p:cNvPr id="4" name="グラフィックス 3">
            <a:extLst>
              <a:ext uri="{FF2B5EF4-FFF2-40B4-BE49-F238E27FC236}">
                <a16:creationId xmlns:a16="http://schemas.microsoft.com/office/drawing/2014/main" id="{4128EB46-B031-4C1C-8855-8A50240026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79038" y="2458755"/>
            <a:ext cx="3128962" cy="2956726"/>
          </a:xfrm>
          <a:prstGeom prst="rect">
            <a:avLst/>
          </a:prstGeom>
        </p:spPr>
      </p:pic>
      <p:pic>
        <p:nvPicPr>
          <p:cNvPr id="9" name="グラフィックス 8">
            <a:extLst>
              <a:ext uri="{FF2B5EF4-FFF2-40B4-BE49-F238E27FC236}">
                <a16:creationId xmlns:a16="http://schemas.microsoft.com/office/drawing/2014/main" id="{61591B11-A9BE-410E-A501-7D92B4CD37F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92921" y="2458755"/>
            <a:ext cx="3413806" cy="2956726"/>
          </a:xfrm>
          <a:prstGeom prst="rect">
            <a:avLst/>
          </a:prstGeom>
        </p:spPr>
      </p:pic>
      <p:pic>
        <p:nvPicPr>
          <p:cNvPr id="13" name="グラフィックス 12">
            <a:extLst>
              <a:ext uri="{FF2B5EF4-FFF2-40B4-BE49-F238E27FC236}">
                <a16:creationId xmlns:a16="http://schemas.microsoft.com/office/drawing/2014/main" id="{4614C595-D2AB-4988-AAEE-442F09BD0C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6804" y="2667841"/>
            <a:ext cx="3413806" cy="2728188"/>
          </a:xfrm>
          <a:prstGeom prst="rect">
            <a:avLst/>
          </a:prstGeom>
        </p:spPr>
      </p:pic>
      <p:sp>
        <p:nvSpPr>
          <p:cNvPr id="17" name="テキスト ボックス 16">
            <a:extLst>
              <a:ext uri="{FF2B5EF4-FFF2-40B4-BE49-F238E27FC236}">
                <a16:creationId xmlns:a16="http://schemas.microsoft.com/office/drawing/2014/main" id="{1EA09BFC-7024-465F-8E7B-6F8A82DB3982}"/>
              </a:ext>
            </a:extLst>
          </p:cNvPr>
          <p:cNvSpPr txBox="1"/>
          <p:nvPr/>
        </p:nvSpPr>
        <p:spPr>
          <a:xfrm>
            <a:off x="9448800" y="1010054"/>
            <a:ext cx="2743200" cy="1015663"/>
          </a:xfrm>
          <a:prstGeom prst="rect">
            <a:avLst/>
          </a:prstGeom>
          <a:noFill/>
        </p:spPr>
        <p:txBody>
          <a:bodyPr wrap="square" rtlCol="0">
            <a:spAutoFit/>
          </a:bodyPr>
          <a:lstStyle/>
          <a:p>
            <a:r>
              <a:rPr lang="ja-JP" altLang="en-US" sz="2000" dirty="0"/>
              <a:t>平面ひずみ</a:t>
            </a:r>
            <a:endParaRPr lang="en-US" altLang="ja-JP" sz="2000" dirty="0"/>
          </a:p>
          <a:p>
            <a:r>
              <a:rPr lang="ja-JP" altLang="en-US" sz="2000" dirty="0"/>
              <a:t>ヤング率     </a:t>
            </a:r>
            <a:r>
              <a:rPr lang="en-US" altLang="ja-JP" sz="2000" dirty="0"/>
              <a:t>:206[</a:t>
            </a:r>
            <a:r>
              <a:rPr lang="en-US" altLang="ja-JP" sz="2000" dirty="0" err="1"/>
              <a:t>GPa</a:t>
            </a:r>
            <a:r>
              <a:rPr lang="en-US" altLang="ja-JP" sz="2000" dirty="0"/>
              <a:t>]</a:t>
            </a:r>
          </a:p>
          <a:p>
            <a:r>
              <a:rPr lang="ja-JP" altLang="en-US" sz="2000" dirty="0"/>
              <a:t>ポアソン比 </a:t>
            </a:r>
            <a:r>
              <a:rPr lang="en-US" altLang="ja-JP" sz="2000" dirty="0"/>
              <a:t>:0.3 [-]</a:t>
            </a:r>
          </a:p>
        </p:txBody>
      </p:sp>
    </p:spTree>
    <p:extLst>
      <p:ext uri="{BB962C8B-B14F-4D97-AF65-F5344CB8AC3E}">
        <p14:creationId xmlns:p14="http://schemas.microsoft.com/office/powerpoint/2010/main" val="4136864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11</a:t>
            </a:fld>
            <a:endParaRPr kumimoji="1" lang="ja-JP" altLang="en-US" dirty="0"/>
          </a:p>
        </p:txBody>
      </p:sp>
      <p:sp>
        <p:nvSpPr>
          <p:cNvPr id="12" name="テキスト ボックス 11">
            <a:extLst>
              <a:ext uri="{FF2B5EF4-FFF2-40B4-BE49-F238E27FC236}">
                <a16:creationId xmlns:a16="http://schemas.microsoft.com/office/drawing/2014/main" id="{A8847146-3B1F-4D99-A629-0AD9040CDC1D}"/>
              </a:ext>
            </a:extLst>
          </p:cNvPr>
          <p:cNvSpPr txBox="1"/>
          <p:nvPr/>
        </p:nvSpPr>
        <p:spPr>
          <a:xfrm>
            <a:off x="480967" y="813338"/>
            <a:ext cx="7077514" cy="461665"/>
          </a:xfrm>
          <a:prstGeom prst="rect">
            <a:avLst/>
          </a:prstGeom>
          <a:noFill/>
        </p:spPr>
        <p:txBody>
          <a:bodyPr wrap="square" rtlCol="0">
            <a:spAutoFit/>
          </a:bodyPr>
          <a:lstStyle/>
          <a:p>
            <a:r>
              <a:rPr lang="ja-JP" altLang="en-US" sz="2400" dirty="0"/>
              <a:t>無限遠にて一様引張応力</a:t>
            </a:r>
            <a:r>
              <a:rPr lang="en-US" altLang="ja-JP" sz="2400" i="1" dirty="0"/>
              <a:t>σ</a:t>
            </a:r>
            <a:r>
              <a:rPr lang="en-US" altLang="ja-JP" sz="2400" i="1" baseline="-25000" dirty="0"/>
              <a:t>0</a:t>
            </a:r>
            <a:r>
              <a:rPr lang="ja-JP" altLang="en-US" sz="2400" dirty="0"/>
              <a:t>を受ける場合の理論解</a:t>
            </a:r>
            <a:endParaRPr lang="en-US" altLang="ja-JP" sz="2400" dirty="0"/>
          </a:p>
        </p:txBody>
      </p:sp>
      <p:sp>
        <p:nvSpPr>
          <p:cNvPr id="11" name="テキスト ボックス 10">
            <a:extLst>
              <a:ext uri="{FF2B5EF4-FFF2-40B4-BE49-F238E27FC236}">
                <a16:creationId xmlns:a16="http://schemas.microsoft.com/office/drawing/2014/main" id="{55EDB6C0-2682-4630-B7A2-41254BC3A16C}"/>
              </a:ext>
            </a:extLst>
          </p:cNvPr>
          <p:cNvSpPr txBox="1"/>
          <p:nvPr/>
        </p:nvSpPr>
        <p:spPr>
          <a:xfrm>
            <a:off x="412459" y="142476"/>
            <a:ext cx="11573444" cy="461665"/>
          </a:xfrm>
          <a:prstGeom prst="rect">
            <a:avLst/>
          </a:prstGeom>
          <a:noFill/>
        </p:spPr>
        <p:txBody>
          <a:bodyPr wrap="square" rtlCol="0">
            <a:spAutoFit/>
          </a:bodyPr>
          <a:lstStyle/>
          <a:p>
            <a:r>
              <a:rPr lang="ja-JP" altLang="en-US" sz="2400" dirty="0"/>
              <a:t>遠方で一様引張を受ける円孔を有する平板の解析 </a:t>
            </a:r>
            <a:r>
              <a:rPr lang="en-US" altLang="ja-JP" sz="2400" dirty="0"/>
              <a:t>(</a:t>
            </a:r>
            <a:r>
              <a:rPr lang="ja-JP" altLang="en-US" sz="2400" dirty="0"/>
              <a:t>重合パッチ法</a:t>
            </a:r>
            <a:r>
              <a:rPr lang="en-US" altLang="ja-JP" sz="2400" dirty="0"/>
              <a:t>)</a:t>
            </a:r>
          </a:p>
        </p:txBody>
      </p:sp>
      <p:sp>
        <p:nvSpPr>
          <p:cNvPr id="13" name="テキスト ボックス 12">
            <a:extLst>
              <a:ext uri="{FF2B5EF4-FFF2-40B4-BE49-F238E27FC236}">
                <a16:creationId xmlns:a16="http://schemas.microsoft.com/office/drawing/2014/main" id="{AF66840B-7FAC-45F7-8DC8-4F1E6DE9860F}"/>
              </a:ext>
            </a:extLst>
          </p:cNvPr>
          <p:cNvSpPr txBox="1"/>
          <p:nvPr/>
        </p:nvSpPr>
        <p:spPr>
          <a:xfrm>
            <a:off x="480967" y="4586332"/>
            <a:ext cx="11504936" cy="461665"/>
          </a:xfrm>
          <a:prstGeom prst="rect">
            <a:avLst/>
          </a:prstGeom>
          <a:noFill/>
        </p:spPr>
        <p:txBody>
          <a:bodyPr wrap="square">
            <a:spAutoFit/>
          </a:bodyPr>
          <a:lstStyle/>
          <a:p>
            <a:r>
              <a:rPr lang="ja-JP" altLang="en-US" sz="2400" dirty="0"/>
              <a:t>誤差ノルムを以下のように定義し，ガウス点での</a:t>
            </a:r>
            <a:r>
              <a:rPr lang="en-US" altLang="ja-JP" sz="2400" i="1" dirty="0" err="1"/>
              <a:t>σ</a:t>
            </a:r>
            <a:r>
              <a:rPr lang="en-US" altLang="ja-JP" sz="2400" i="1" baseline="-25000" dirty="0" err="1"/>
              <a:t>rr</a:t>
            </a:r>
            <a:r>
              <a:rPr lang="ja-JP" altLang="en-US" sz="2400" dirty="0"/>
              <a:t>，</a:t>
            </a:r>
            <a:r>
              <a:rPr lang="en-US" altLang="ja-JP" sz="2400" i="1" dirty="0" err="1"/>
              <a:t>σ</a:t>
            </a:r>
            <a:r>
              <a:rPr lang="en-US" altLang="ja-JP" sz="2400" i="1" baseline="-25000" dirty="0" err="1"/>
              <a:t>θθ</a:t>
            </a:r>
            <a:r>
              <a:rPr lang="ja-JP" altLang="en-US" sz="2400" dirty="0"/>
              <a:t>を積分して計算を行った</a:t>
            </a:r>
            <a:endParaRPr lang="en-US" altLang="ja-JP" sz="2400" dirty="0"/>
          </a:p>
        </p:txBody>
      </p:sp>
      <p:pic>
        <p:nvPicPr>
          <p:cNvPr id="8" name="図 7">
            <a:extLst>
              <a:ext uri="{FF2B5EF4-FFF2-40B4-BE49-F238E27FC236}">
                <a16:creationId xmlns:a16="http://schemas.microsoft.com/office/drawing/2014/main" id="{49BF8373-0C2B-48EA-8F27-8C5C27E0F77D}"/>
              </a:ext>
            </a:extLst>
          </p:cNvPr>
          <p:cNvPicPr>
            <a:picLocks noChangeAspect="1"/>
          </p:cNvPicPr>
          <p:nvPr/>
        </p:nvPicPr>
        <p:blipFill>
          <a:blip r:embed="rId2"/>
          <a:stretch>
            <a:fillRect/>
          </a:stretch>
        </p:blipFill>
        <p:spPr>
          <a:xfrm>
            <a:off x="412458" y="1332783"/>
            <a:ext cx="5996730" cy="3185428"/>
          </a:xfrm>
          <a:prstGeom prst="rect">
            <a:avLst/>
          </a:prstGeom>
        </p:spPr>
      </p:pic>
      <p:pic>
        <p:nvPicPr>
          <p:cNvPr id="16" name="図 15">
            <a:extLst>
              <a:ext uri="{FF2B5EF4-FFF2-40B4-BE49-F238E27FC236}">
                <a16:creationId xmlns:a16="http://schemas.microsoft.com/office/drawing/2014/main" id="{5C361D0A-5371-4CC8-8F20-1CBD5872A485}"/>
              </a:ext>
            </a:extLst>
          </p:cNvPr>
          <p:cNvPicPr>
            <a:picLocks noChangeAspect="1"/>
          </p:cNvPicPr>
          <p:nvPr/>
        </p:nvPicPr>
        <p:blipFill>
          <a:blip r:embed="rId3"/>
          <a:stretch>
            <a:fillRect/>
          </a:stretch>
        </p:blipFill>
        <p:spPr>
          <a:xfrm>
            <a:off x="412458" y="5054563"/>
            <a:ext cx="4905605" cy="1388182"/>
          </a:xfrm>
          <a:prstGeom prst="rect">
            <a:avLst/>
          </a:prstGeom>
        </p:spPr>
      </p:pic>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7532335E-7656-4B37-8FEA-88333A2B9301}"/>
                  </a:ext>
                </a:extLst>
              </p:cNvPr>
              <p:cNvSpPr txBox="1"/>
              <p:nvPr/>
            </p:nvSpPr>
            <p:spPr>
              <a:xfrm>
                <a:off x="5139589" y="5488009"/>
                <a:ext cx="5823396" cy="461665"/>
              </a:xfrm>
              <a:prstGeom prst="rect">
                <a:avLst/>
              </a:prstGeom>
              <a:noFill/>
            </p:spPr>
            <p:txBody>
              <a:bodyPr wrap="square" rtlCol="0">
                <a:spAutoFit/>
              </a:bodyPr>
              <a:lstStyle/>
              <a:p>
                <a14:m>
                  <m:oMath xmlns:m="http://schemas.openxmlformats.org/officeDocument/2006/math">
                    <m:r>
                      <a:rPr lang="ja-JP" altLang="en-US" sz="2400" i="1" smtClean="0">
                        <a:latin typeface="Cambria Math" panose="02040503050406030204" pitchFamily="18" charset="0"/>
                      </a:rPr>
                      <m:t>𝛼</m:t>
                    </m:r>
                  </m:oMath>
                </a14:m>
                <a:r>
                  <a:rPr lang="en-US" altLang="ja-JP" sz="2400" dirty="0"/>
                  <a:t>: </a:t>
                </a:r>
                <a:r>
                  <a:rPr lang="ja-JP" altLang="en-US" sz="2400" dirty="0"/>
                  <a:t>比較パラメータの</a:t>
                </a:r>
                <a:r>
                  <a:rPr lang="en-US" altLang="ja-JP" sz="2400" i="1" dirty="0" err="1"/>
                  <a:t>σ</a:t>
                </a:r>
                <a:r>
                  <a:rPr lang="en-US" altLang="ja-JP" sz="2400" i="1" baseline="-25000" dirty="0" err="1"/>
                  <a:t>rr</a:t>
                </a:r>
                <a:r>
                  <a:rPr lang="ja-JP" altLang="en-US" sz="2400" dirty="0"/>
                  <a:t>，</a:t>
                </a:r>
                <a:r>
                  <a:rPr lang="en-US" altLang="ja-JP" sz="2400" i="1" dirty="0" err="1"/>
                  <a:t>σ</a:t>
                </a:r>
                <a:r>
                  <a:rPr lang="en-US" altLang="ja-JP" sz="2400" i="1" baseline="-25000" dirty="0" err="1"/>
                  <a:t>θθ</a:t>
                </a:r>
                <a:endParaRPr lang="en-US" altLang="ja-JP" sz="2400" dirty="0"/>
              </a:p>
            </p:txBody>
          </p:sp>
        </mc:Choice>
        <mc:Fallback>
          <p:sp>
            <p:nvSpPr>
              <p:cNvPr id="17" name="テキスト ボックス 16">
                <a:extLst>
                  <a:ext uri="{FF2B5EF4-FFF2-40B4-BE49-F238E27FC236}">
                    <a16:creationId xmlns:a16="http://schemas.microsoft.com/office/drawing/2014/main" id="{7532335E-7656-4B37-8FEA-88333A2B9301}"/>
                  </a:ext>
                </a:extLst>
              </p:cNvPr>
              <p:cNvSpPr txBox="1">
                <a:spLocks noRot="1" noChangeAspect="1" noMove="1" noResize="1" noEditPoints="1" noAdjustHandles="1" noChangeArrowheads="1" noChangeShapeType="1" noTextEdit="1"/>
              </p:cNvSpPr>
              <p:nvPr/>
            </p:nvSpPr>
            <p:spPr>
              <a:xfrm>
                <a:off x="5139589" y="5488009"/>
                <a:ext cx="5823396" cy="461665"/>
              </a:xfrm>
              <a:prstGeom prst="rect">
                <a:avLst/>
              </a:prstGeom>
              <a:blipFill>
                <a:blip r:embed="rId4"/>
                <a:stretch>
                  <a:fillRect t="-15789" b="-315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17116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12</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9822110" cy="461665"/>
          </a:xfrm>
          <a:prstGeom prst="rect">
            <a:avLst/>
          </a:prstGeom>
          <a:noFill/>
        </p:spPr>
        <p:txBody>
          <a:bodyPr wrap="square" rtlCol="0">
            <a:spAutoFit/>
          </a:bodyPr>
          <a:lstStyle/>
          <a:p>
            <a:r>
              <a:rPr lang="ja-JP" altLang="en-US" sz="2400" dirty="0"/>
              <a:t>各パッチでの基底関数の次数の組み合わせによる解析精度検証</a:t>
            </a:r>
            <a:r>
              <a:rPr lang="en-US" altLang="ja-JP" sz="2400" dirty="0"/>
              <a:t>(1/2)</a:t>
            </a:r>
          </a:p>
        </p:txBody>
      </p:sp>
      <p:sp>
        <p:nvSpPr>
          <p:cNvPr id="16" name="テキスト ボックス 15">
            <a:extLst>
              <a:ext uri="{FF2B5EF4-FFF2-40B4-BE49-F238E27FC236}">
                <a16:creationId xmlns:a16="http://schemas.microsoft.com/office/drawing/2014/main" id="{8260C286-3005-463A-9285-5A72850FE01B}"/>
              </a:ext>
            </a:extLst>
          </p:cNvPr>
          <p:cNvSpPr txBox="1"/>
          <p:nvPr/>
        </p:nvSpPr>
        <p:spPr>
          <a:xfrm>
            <a:off x="425741" y="739092"/>
            <a:ext cx="11367084" cy="2662267"/>
          </a:xfrm>
          <a:prstGeom prst="rect">
            <a:avLst/>
          </a:prstGeom>
          <a:noFill/>
        </p:spPr>
        <p:txBody>
          <a:bodyPr wrap="square" rtlCol="0">
            <a:spAutoFit/>
          </a:bodyPr>
          <a:lstStyle/>
          <a:p>
            <a:r>
              <a:rPr lang="ja-JP" altLang="en-US" sz="2000" dirty="0"/>
              <a:t>グローバルパッチとローカルパッチの基底関数の次数の組を以下のようにして解析を行った</a:t>
            </a:r>
            <a:endParaRPr lang="en-US" altLang="ja-JP" sz="2000" dirty="0"/>
          </a:p>
          <a:p>
            <a:endParaRPr lang="en-US" altLang="ja-JP" sz="900" dirty="0"/>
          </a:p>
          <a:p>
            <a:r>
              <a:rPr lang="en-US" altLang="ja-JP" sz="2000" dirty="0"/>
              <a:t>(a)(2</a:t>
            </a:r>
            <a:r>
              <a:rPr lang="ja-JP" altLang="en-US" sz="2000" dirty="0"/>
              <a:t>次</a:t>
            </a:r>
            <a:r>
              <a:rPr lang="en-US" altLang="ja-JP" sz="2000" dirty="0"/>
              <a:t>, 2</a:t>
            </a:r>
            <a:r>
              <a:rPr lang="ja-JP" altLang="en-US" sz="2000" dirty="0"/>
              <a:t>次</a:t>
            </a:r>
            <a:r>
              <a:rPr lang="en-US" altLang="ja-JP" sz="2000" dirty="0"/>
              <a:t>)	(b)(2</a:t>
            </a:r>
            <a:r>
              <a:rPr lang="ja-JP" altLang="en-US" sz="2000" dirty="0"/>
              <a:t>次</a:t>
            </a:r>
            <a:r>
              <a:rPr lang="en-US" altLang="ja-JP" sz="2000" dirty="0"/>
              <a:t>, 3</a:t>
            </a:r>
            <a:r>
              <a:rPr lang="ja-JP" altLang="en-US" sz="2000" dirty="0"/>
              <a:t>次</a:t>
            </a:r>
            <a:r>
              <a:rPr lang="en-US" altLang="ja-JP" sz="2000" dirty="0"/>
              <a:t>)	(c)(3</a:t>
            </a:r>
            <a:r>
              <a:rPr lang="ja-JP" altLang="en-US" sz="2000" dirty="0"/>
              <a:t>次</a:t>
            </a:r>
            <a:r>
              <a:rPr lang="en-US" altLang="ja-JP" sz="2000" dirty="0"/>
              <a:t>, 2</a:t>
            </a:r>
            <a:r>
              <a:rPr lang="ja-JP" altLang="en-US" sz="2000" dirty="0"/>
              <a:t>次</a:t>
            </a:r>
            <a:r>
              <a:rPr lang="en-US" altLang="ja-JP" sz="2000" dirty="0"/>
              <a:t>)	(d)(3</a:t>
            </a:r>
            <a:r>
              <a:rPr lang="ja-JP" altLang="en-US" sz="2000" dirty="0"/>
              <a:t>次</a:t>
            </a:r>
            <a:r>
              <a:rPr lang="en-US" altLang="ja-JP" sz="2000" dirty="0"/>
              <a:t>, 3</a:t>
            </a:r>
            <a:r>
              <a:rPr lang="ja-JP" altLang="en-US" sz="2000" dirty="0"/>
              <a:t>次</a:t>
            </a:r>
            <a:r>
              <a:rPr lang="en-US" altLang="ja-JP" sz="2000" dirty="0"/>
              <a:t>)</a:t>
            </a:r>
          </a:p>
          <a:p>
            <a:endParaRPr lang="en-US" altLang="ja-JP" dirty="0"/>
          </a:p>
          <a:p>
            <a:endParaRPr lang="en-US" altLang="ja-JP" dirty="0"/>
          </a:p>
          <a:p>
            <a:r>
              <a:rPr lang="ja-JP" altLang="en-US" sz="2000" dirty="0"/>
              <a:t>グローバルパッチはコントロールポイントを</a:t>
            </a:r>
            <a:r>
              <a:rPr lang="en-US" altLang="ja-JP" sz="2000" dirty="0"/>
              <a:t>30x30</a:t>
            </a:r>
            <a:r>
              <a:rPr lang="ja-JP" altLang="en-US" sz="2000" dirty="0"/>
              <a:t>とし，</a:t>
            </a:r>
            <a:endParaRPr lang="en-US" altLang="ja-JP" sz="2000" dirty="0"/>
          </a:p>
          <a:p>
            <a:r>
              <a:rPr lang="ja-JP" altLang="en-US" sz="2000" dirty="0"/>
              <a:t>ローカルパッチは</a:t>
            </a:r>
            <a:r>
              <a:rPr lang="en-US" altLang="ja-JP" sz="2000" dirty="0"/>
              <a:t>2</a:t>
            </a:r>
            <a:r>
              <a:rPr lang="ja-JP" altLang="en-US" sz="2000" dirty="0"/>
              <a:t>次と</a:t>
            </a:r>
            <a:r>
              <a:rPr lang="en-US" altLang="ja-JP" sz="2000" dirty="0"/>
              <a:t>3</a:t>
            </a:r>
            <a:r>
              <a:rPr lang="ja-JP" altLang="en-US" sz="2000" dirty="0"/>
              <a:t>次でそれぞれ</a:t>
            </a:r>
            <a:r>
              <a:rPr lang="en-US" altLang="ja-JP" sz="2000" dirty="0"/>
              <a:t>5x5,10x10,20x20,30x30</a:t>
            </a:r>
            <a:r>
              <a:rPr lang="ja-JP" altLang="en-US" sz="2000" dirty="0"/>
              <a:t>の</a:t>
            </a:r>
            <a:r>
              <a:rPr lang="en-US" altLang="ja-JP" sz="2000" dirty="0"/>
              <a:t>4</a:t>
            </a:r>
            <a:r>
              <a:rPr lang="ja-JP" altLang="en-US" sz="2000" dirty="0"/>
              <a:t>通り</a:t>
            </a:r>
            <a:endParaRPr lang="en-US" altLang="ja-JP" sz="2000" dirty="0"/>
          </a:p>
          <a:p>
            <a:endParaRPr lang="en-US" altLang="ja-JP" i="1" dirty="0"/>
          </a:p>
          <a:p>
            <a:r>
              <a:rPr lang="ja-JP" altLang="en-US" sz="2000" i="1" dirty="0"/>
              <a:t>ローカルパッチ上の各次数の組での</a:t>
            </a:r>
            <a:r>
              <a:rPr lang="en-US" altLang="ja-JP" sz="2000" i="1" dirty="0" err="1"/>
              <a:t>σ</a:t>
            </a:r>
            <a:r>
              <a:rPr lang="en-US" altLang="ja-JP" sz="2000" i="1" baseline="-25000" dirty="0" err="1"/>
              <a:t>yy</a:t>
            </a:r>
            <a:r>
              <a:rPr lang="ja-JP" altLang="en-US" sz="2000" dirty="0"/>
              <a:t>のコンター図</a:t>
            </a:r>
            <a:endParaRPr lang="en-US" altLang="ja-JP" sz="2000" dirty="0"/>
          </a:p>
        </p:txBody>
      </p:sp>
      <p:pic>
        <p:nvPicPr>
          <p:cNvPr id="6" name="図 5" descr="グラフ&#10;&#10;中程度の精度で自動的に生成された説明">
            <a:extLst>
              <a:ext uri="{FF2B5EF4-FFF2-40B4-BE49-F238E27FC236}">
                <a16:creationId xmlns:a16="http://schemas.microsoft.com/office/drawing/2014/main" id="{5A9D0A04-7DF9-4B87-9683-23C053CD15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13" y="3429000"/>
            <a:ext cx="3148666" cy="3148666"/>
          </a:xfrm>
          <a:prstGeom prst="rect">
            <a:avLst/>
          </a:prstGeom>
        </p:spPr>
      </p:pic>
      <p:pic>
        <p:nvPicPr>
          <p:cNvPr id="10" name="図 9" descr="グラフ&#10;&#10;中程度の精度で自動的に生成された説明">
            <a:extLst>
              <a:ext uri="{FF2B5EF4-FFF2-40B4-BE49-F238E27FC236}">
                <a16:creationId xmlns:a16="http://schemas.microsoft.com/office/drawing/2014/main" id="{75105002-4DB5-4A83-AFD9-F55DCA5DEC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6518" y="3435908"/>
            <a:ext cx="3148668" cy="3148668"/>
          </a:xfrm>
          <a:prstGeom prst="rect">
            <a:avLst/>
          </a:prstGeom>
        </p:spPr>
      </p:pic>
      <p:pic>
        <p:nvPicPr>
          <p:cNvPr id="14" name="図 13" descr="グラフ&#10;&#10;低い精度で自動的に生成された説明">
            <a:extLst>
              <a:ext uri="{FF2B5EF4-FFF2-40B4-BE49-F238E27FC236}">
                <a16:creationId xmlns:a16="http://schemas.microsoft.com/office/drawing/2014/main" id="{63BFA506-6264-488F-B4A6-A4093F8314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4540" y="3428999"/>
            <a:ext cx="3148667" cy="3148667"/>
          </a:xfrm>
          <a:prstGeom prst="rect">
            <a:avLst/>
          </a:prstGeom>
        </p:spPr>
      </p:pic>
      <p:pic>
        <p:nvPicPr>
          <p:cNvPr id="24" name="図 23" descr="グラフ&#10;&#10;低い精度で自動的に生成された説明">
            <a:extLst>
              <a:ext uri="{FF2B5EF4-FFF2-40B4-BE49-F238E27FC236}">
                <a16:creationId xmlns:a16="http://schemas.microsoft.com/office/drawing/2014/main" id="{07E1897A-339E-4D63-8581-066221BCA7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17591" y="3435908"/>
            <a:ext cx="3148668" cy="3148668"/>
          </a:xfrm>
          <a:prstGeom prst="rect">
            <a:avLst/>
          </a:prstGeom>
        </p:spPr>
      </p:pic>
      <p:sp>
        <p:nvSpPr>
          <p:cNvPr id="35" name="テキスト ボックス 34">
            <a:extLst>
              <a:ext uri="{FF2B5EF4-FFF2-40B4-BE49-F238E27FC236}">
                <a16:creationId xmlns:a16="http://schemas.microsoft.com/office/drawing/2014/main" id="{6AB0D9F4-18EF-41FE-8F01-841E309E77D6}"/>
              </a:ext>
            </a:extLst>
          </p:cNvPr>
          <p:cNvSpPr txBox="1"/>
          <p:nvPr/>
        </p:nvSpPr>
        <p:spPr>
          <a:xfrm>
            <a:off x="915841" y="6064466"/>
            <a:ext cx="1418439" cy="646331"/>
          </a:xfrm>
          <a:prstGeom prst="rect">
            <a:avLst/>
          </a:prstGeom>
          <a:noFill/>
        </p:spPr>
        <p:txBody>
          <a:bodyPr wrap="square">
            <a:spAutoFit/>
          </a:bodyPr>
          <a:lstStyle/>
          <a:p>
            <a:r>
              <a:rPr lang="en-US" altLang="ja-JP" dirty="0"/>
              <a:t>(a)(2</a:t>
            </a:r>
            <a:r>
              <a:rPr lang="ja-JP" altLang="en-US" dirty="0"/>
              <a:t>次</a:t>
            </a:r>
            <a:r>
              <a:rPr lang="en-US" altLang="ja-JP" dirty="0"/>
              <a:t>, 2</a:t>
            </a:r>
            <a:r>
              <a:rPr lang="ja-JP" altLang="en-US" dirty="0"/>
              <a:t>次</a:t>
            </a:r>
            <a:r>
              <a:rPr lang="en-US" altLang="ja-JP" dirty="0"/>
              <a:t>) Local_30x30</a:t>
            </a:r>
          </a:p>
        </p:txBody>
      </p:sp>
      <p:sp>
        <p:nvSpPr>
          <p:cNvPr id="37" name="テキスト ボックス 36">
            <a:extLst>
              <a:ext uri="{FF2B5EF4-FFF2-40B4-BE49-F238E27FC236}">
                <a16:creationId xmlns:a16="http://schemas.microsoft.com/office/drawing/2014/main" id="{92FCF18D-EE3D-4CF9-82AF-E4335BDA5FA9}"/>
              </a:ext>
            </a:extLst>
          </p:cNvPr>
          <p:cNvSpPr txBox="1"/>
          <p:nvPr/>
        </p:nvSpPr>
        <p:spPr>
          <a:xfrm>
            <a:off x="3482071" y="6056188"/>
            <a:ext cx="1923176" cy="646331"/>
          </a:xfrm>
          <a:prstGeom prst="rect">
            <a:avLst/>
          </a:prstGeom>
          <a:noFill/>
        </p:spPr>
        <p:txBody>
          <a:bodyPr wrap="square">
            <a:spAutoFit/>
          </a:bodyPr>
          <a:lstStyle/>
          <a:p>
            <a:r>
              <a:rPr lang="en-US" altLang="ja-JP" dirty="0"/>
              <a:t>(b)(2</a:t>
            </a:r>
            <a:r>
              <a:rPr lang="ja-JP" altLang="en-US" dirty="0"/>
              <a:t>次</a:t>
            </a:r>
            <a:r>
              <a:rPr lang="en-US" altLang="ja-JP" dirty="0"/>
              <a:t>, 3</a:t>
            </a:r>
            <a:r>
              <a:rPr lang="ja-JP" altLang="en-US" dirty="0"/>
              <a:t>次</a:t>
            </a:r>
            <a:r>
              <a:rPr lang="en-US" altLang="ja-JP" dirty="0"/>
              <a:t>)</a:t>
            </a:r>
          </a:p>
          <a:p>
            <a:r>
              <a:rPr lang="en-US" altLang="ja-JP" dirty="0"/>
              <a:t>Local_30x30</a:t>
            </a:r>
          </a:p>
        </p:txBody>
      </p:sp>
      <p:sp>
        <p:nvSpPr>
          <p:cNvPr id="39" name="テキスト ボックス 38">
            <a:extLst>
              <a:ext uri="{FF2B5EF4-FFF2-40B4-BE49-F238E27FC236}">
                <a16:creationId xmlns:a16="http://schemas.microsoft.com/office/drawing/2014/main" id="{7875E975-F5F9-482D-8600-B523AE87D64B}"/>
              </a:ext>
            </a:extLst>
          </p:cNvPr>
          <p:cNvSpPr txBox="1"/>
          <p:nvPr/>
        </p:nvSpPr>
        <p:spPr>
          <a:xfrm>
            <a:off x="6480969" y="6056188"/>
            <a:ext cx="1570838" cy="646331"/>
          </a:xfrm>
          <a:prstGeom prst="rect">
            <a:avLst/>
          </a:prstGeom>
          <a:noFill/>
        </p:spPr>
        <p:txBody>
          <a:bodyPr wrap="square">
            <a:spAutoFit/>
          </a:bodyPr>
          <a:lstStyle/>
          <a:p>
            <a:r>
              <a:rPr lang="en-US" altLang="ja-JP" dirty="0"/>
              <a:t>(c)(3</a:t>
            </a:r>
            <a:r>
              <a:rPr lang="ja-JP" altLang="en-US" dirty="0"/>
              <a:t>次</a:t>
            </a:r>
            <a:r>
              <a:rPr lang="en-US" altLang="ja-JP" dirty="0"/>
              <a:t>, 2</a:t>
            </a:r>
            <a:r>
              <a:rPr lang="ja-JP" altLang="en-US" dirty="0"/>
              <a:t>次</a:t>
            </a:r>
            <a:r>
              <a:rPr lang="en-US" altLang="ja-JP" dirty="0"/>
              <a:t>)</a:t>
            </a:r>
          </a:p>
          <a:p>
            <a:r>
              <a:rPr lang="en-US" altLang="ja-JP" dirty="0"/>
              <a:t>Local_30x30</a:t>
            </a:r>
          </a:p>
        </p:txBody>
      </p:sp>
      <p:sp>
        <p:nvSpPr>
          <p:cNvPr id="41" name="テキスト ボックス 40">
            <a:extLst>
              <a:ext uri="{FF2B5EF4-FFF2-40B4-BE49-F238E27FC236}">
                <a16:creationId xmlns:a16="http://schemas.microsoft.com/office/drawing/2014/main" id="{23D583F4-A07A-4AAB-A21F-26B381B314F1}"/>
              </a:ext>
            </a:extLst>
          </p:cNvPr>
          <p:cNvSpPr txBox="1"/>
          <p:nvPr/>
        </p:nvSpPr>
        <p:spPr>
          <a:xfrm>
            <a:off x="9484147" y="6056188"/>
            <a:ext cx="1621172" cy="646331"/>
          </a:xfrm>
          <a:prstGeom prst="rect">
            <a:avLst/>
          </a:prstGeom>
          <a:noFill/>
        </p:spPr>
        <p:txBody>
          <a:bodyPr wrap="square">
            <a:spAutoFit/>
          </a:bodyPr>
          <a:lstStyle/>
          <a:p>
            <a:r>
              <a:rPr lang="en-US" altLang="ja-JP" dirty="0"/>
              <a:t>(d)(3</a:t>
            </a:r>
            <a:r>
              <a:rPr lang="ja-JP" altLang="en-US" dirty="0"/>
              <a:t>次</a:t>
            </a:r>
            <a:r>
              <a:rPr lang="en-US" altLang="ja-JP" dirty="0"/>
              <a:t>, 3</a:t>
            </a:r>
            <a:r>
              <a:rPr lang="ja-JP" altLang="en-US" dirty="0"/>
              <a:t>次</a:t>
            </a:r>
            <a:r>
              <a:rPr lang="en-US" altLang="ja-JP" dirty="0"/>
              <a:t>)</a:t>
            </a:r>
          </a:p>
          <a:p>
            <a:r>
              <a:rPr lang="en-US" altLang="ja-JP" dirty="0"/>
              <a:t>Local_30x30</a:t>
            </a:r>
          </a:p>
        </p:txBody>
      </p:sp>
      <p:pic>
        <p:nvPicPr>
          <p:cNvPr id="4" name="図 3">
            <a:extLst>
              <a:ext uri="{FF2B5EF4-FFF2-40B4-BE49-F238E27FC236}">
                <a16:creationId xmlns:a16="http://schemas.microsoft.com/office/drawing/2014/main" id="{61E35B34-9D2F-4D74-AD73-91E6B7F05E78}"/>
              </a:ext>
            </a:extLst>
          </p:cNvPr>
          <p:cNvPicPr>
            <a:picLocks noChangeAspect="1"/>
          </p:cNvPicPr>
          <p:nvPr/>
        </p:nvPicPr>
        <p:blipFill>
          <a:blip r:embed="rId6"/>
          <a:stretch>
            <a:fillRect/>
          </a:stretch>
        </p:blipFill>
        <p:spPr>
          <a:xfrm>
            <a:off x="2520846" y="3485211"/>
            <a:ext cx="438211" cy="1381318"/>
          </a:xfrm>
          <a:prstGeom prst="rect">
            <a:avLst/>
          </a:prstGeom>
        </p:spPr>
      </p:pic>
      <p:pic>
        <p:nvPicPr>
          <p:cNvPr id="17" name="図 16">
            <a:extLst>
              <a:ext uri="{FF2B5EF4-FFF2-40B4-BE49-F238E27FC236}">
                <a16:creationId xmlns:a16="http://schemas.microsoft.com/office/drawing/2014/main" id="{11A8CB4B-6A10-4B74-A867-598769E32F46}"/>
              </a:ext>
            </a:extLst>
          </p:cNvPr>
          <p:cNvPicPr>
            <a:picLocks noChangeAspect="1"/>
          </p:cNvPicPr>
          <p:nvPr/>
        </p:nvPicPr>
        <p:blipFill>
          <a:blip r:embed="rId6"/>
          <a:stretch>
            <a:fillRect/>
          </a:stretch>
        </p:blipFill>
        <p:spPr>
          <a:xfrm>
            <a:off x="5242753" y="3485211"/>
            <a:ext cx="438211" cy="1381318"/>
          </a:xfrm>
          <a:prstGeom prst="rect">
            <a:avLst/>
          </a:prstGeom>
        </p:spPr>
      </p:pic>
      <p:pic>
        <p:nvPicPr>
          <p:cNvPr id="18" name="図 17">
            <a:extLst>
              <a:ext uri="{FF2B5EF4-FFF2-40B4-BE49-F238E27FC236}">
                <a16:creationId xmlns:a16="http://schemas.microsoft.com/office/drawing/2014/main" id="{A50FABD2-0214-4895-B439-043395662FB5}"/>
              </a:ext>
            </a:extLst>
          </p:cNvPr>
          <p:cNvPicPr>
            <a:picLocks noChangeAspect="1"/>
          </p:cNvPicPr>
          <p:nvPr/>
        </p:nvPicPr>
        <p:blipFill>
          <a:blip r:embed="rId6"/>
          <a:stretch>
            <a:fillRect/>
          </a:stretch>
        </p:blipFill>
        <p:spPr>
          <a:xfrm>
            <a:off x="8147202" y="3478303"/>
            <a:ext cx="438211" cy="1381318"/>
          </a:xfrm>
          <a:prstGeom prst="rect">
            <a:avLst/>
          </a:prstGeom>
        </p:spPr>
      </p:pic>
      <p:pic>
        <p:nvPicPr>
          <p:cNvPr id="19" name="図 18">
            <a:extLst>
              <a:ext uri="{FF2B5EF4-FFF2-40B4-BE49-F238E27FC236}">
                <a16:creationId xmlns:a16="http://schemas.microsoft.com/office/drawing/2014/main" id="{0DCDE723-C294-4E45-9F8F-803CACB0F5B4}"/>
              </a:ext>
            </a:extLst>
          </p:cNvPr>
          <p:cNvPicPr>
            <a:picLocks noChangeAspect="1"/>
          </p:cNvPicPr>
          <p:nvPr/>
        </p:nvPicPr>
        <p:blipFill>
          <a:blip r:embed="rId6"/>
          <a:stretch>
            <a:fillRect/>
          </a:stretch>
        </p:blipFill>
        <p:spPr>
          <a:xfrm>
            <a:off x="11091487" y="3459899"/>
            <a:ext cx="438211" cy="1381318"/>
          </a:xfrm>
          <a:prstGeom prst="rect">
            <a:avLst/>
          </a:prstGeom>
        </p:spPr>
      </p:pic>
      <p:pic>
        <p:nvPicPr>
          <p:cNvPr id="8" name="図 7">
            <a:extLst>
              <a:ext uri="{FF2B5EF4-FFF2-40B4-BE49-F238E27FC236}">
                <a16:creationId xmlns:a16="http://schemas.microsoft.com/office/drawing/2014/main" id="{5E73BAEA-B176-4C51-BB06-0746F07D9EC0}"/>
              </a:ext>
            </a:extLst>
          </p:cNvPr>
          <p:cNvPicPr>
            <a:picLocks noChangeAspect="1"/>
          </p:cNvPicPr>
          <p:nvPr/>
        </p:nvPicPr>
        <p:blipFill>
          <a:blip r:embed="rId7"/>
          <a:stretch>
            <a:fillRect/>
          </a:stretch>
        </p:blipFill>
        <p:spPr>
          <a:xfrm>
            <a:off x="2993917" y="3459899"/>
            <a:ext cx="671946" cy="154751"/>
          </a:xfrm>
          <a:prstGeom prst="rect">
            <a:avLst/>
          </a:prstGeom>
        </p:spPr>
      </p:pic>
      <p:pic>
        <p:nvPicPr>
          <p:cNvPr id="22" name="図 21">
            <a:extLst>
              <a:ext uri="{FF2B5EF4-FFF2-40B4-BE49-F238E27FC236}">
                <a16:creationId xmlns:a16="http://schemas.microsoft.com/office/drawing/2014/main" id="{EF002CB1-ACB5-4244-AEA5-11DC11094C97}"/>
              </a:ext>
            </a:extLst>
          </p:cNvPr>
          <p:cNvPicPr>
            <a:picLocks noChangeAspect="1"/>
          </p:cNvPicPr>
          <p:nvPr/>
        </p:nvPicPr>
        <p:blipFill>
          <a:blip r:embed="rId7"/>
          <a:stretch>
            <a:fillRect/>
          </a:stretch>
        </p:blipFill>
        <p:spPr>
          <a:xfrm>
            <a:off x="5685685" y="3452818"/>
            <a:ext cx="671946" cy="154751"/>
          </a:xfrm>
          <a:prstGeom prst="rect">
            <a:avLst/>
          </a:prstGeom>
        </p:spPr>
      </p:pic>
      <p:pic>
        <p:nvPicPr>
          <p:cNvPr id="23" name="図 22">
            <a:extLst>
              <a:ext uri="{FF2B5EF4-FFF2-40B4-BE49-F238E27FC236}">
                <a16:creationId xmlns:a16="http://schemas.microsoft.com/office/drawing/2014/main" id="{5A1DFE3E-486F-4C1E-92CF-F07C12A86051}"/>
              </a:ext>
            </a:extLst>
          </p:cNvPr>
          <p:cNvPicPr>
            <a:picLocks noChangeAspect="1"/>
          </p:cNvPicPr>
          <p:nvPr/>
        </p:nvPicPr>
        <p:blipFill>
          <a:blip r:embed="rId7"/>
          <a:stretch>
            <a:fillRect/>
          </a:stretch>
        </p:blipFill>
        <p:spPr>
          <a:xfrm>
            <a:off x="8604392" y="3452817"/>
            <a:ext cx="671946" cy="154751"/>
          </a:xfrm>
          <a:prstGeom prst="rect">
            <a:avLst/>
          </a:prstGeom>
        </p:spPr>
      </p:pic>
      <p:pic>
        <p:nvPicPr>
          <p:cNvPr id="25" name="図 24">
            <a:extLst>
              <a:ext uri="{FF2B5EF4-FFF2-40B4-BE49-F238E27FC236}">
                <a16:creationId xmlns:a16="http://schemas.microsoft.com/office/drawing/2014/main" id="{6844FAF2-BC75-4953-85AE-6875B46D5A4A}"/>
              </a:ext>
            </a:extLst>
          </p:cNvPr>
          <p:cNvPicPr>
            <a:picLocks noChangeAspect="1"/>
          </p:cNvPicPr>
          <p:nvPr/>
        </p:nvPicPr>
        <p:blipFill>
          <a:blip r:embed="rId7"/>
          <a:stretch>
            <a:fillRect/>
          </a:stretch>
        </p:blipFill>
        <p:spPr>
          <a:xfrm>
            <a:off x="11536298" y="3471322"/>
            <a:ext cx="591589" cy="136245"/>
          </a:xfrm>
          <a:prstGeom prst="rect">
            <a:avLst/>
          </a:prstGeom>
        </p:spPr>
      </p:pic>
      <p:pic>
        <p:nvPicPr>
          <p:cNvPr id="26" name="図 25" descr="グラフ が含まれている画像&#10;&#10;自動的に生成された説明">
            <a:extLst>
              <a:ext uri="{FF2B5EF4-FFF2-40B4-BE49-F238E27FC236}">
                <a16:creationId xmlns:a16="http://schemas.microsoft.com/office/drawing/2014/main" id="{56023C6D-B5D8-43C6-A5E0-F4AC0410428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37020" y="502011"/>
            <a:ext cx="3457509" cy="3457509"/>
          </a:xfrm>
          <a:prstGeom prst="rect">
            <a:avLst/>
          </a:prstGeom>
        </p:spPr>
      </p:pic>
      <p:sp>
        <p:nvSpPr>
          <p:cNvPr id="27" name="テキスト ボックス 26">
            <a:extLst>
              <a:ext uri="{FF2B5EF4-FFF2-40B4-BE49-F238E27FC236}">
                <a16:creationId xmlns:a16="http://schemas.microsoft.com/office/drawing/2014/main" id="{F5873833-994E-4189-88B8-971F2FEA799F}"/>
              </a:ext>
            </a:extLst>
          </p:cNvPr>
          <p:cNvSpPr txBox="1"/>
          <p:nvPr/>
        </p:nvSpPr>
        <p:spPr>
          <a:xfrm>
            <a:off x="8366307" y="1436499"/>
            <a:ext cx="1594866" cy="707886"/>
          </a:xfrm>
          <a:prstGeom prst="rect">
            <a:avLst/>
          </a:prstGeom>
          <a:noFill/>
        </p:spPr>
        <p:txBody>
          <a:bodyPr wrap="square" rtlCol="0">
            <a:spAutoFit/>
          </a:bodyPr>
          <a:lstStyle/>
          <a:p>
            <a:r>
              <a:rPr lang="ja-JP" altLang="en-US" sz="2000" dirty="0"/>
              <a:t>解析モデル</a:t>
            </a:r>
            <a:endParaRPr lang="en-US" altLang="ja-JP" sz="2000" dirty="0"/>
          </a:p>
          <a:p>
            <a:r>
              <a:rPr lang="ja-JP" altLang="en-US" sz="2000" dirty="0"/>
              <a:t>の例</a:t>
            </a:r>
            <a:endParaRPr lang="en-US" altLang="ja-JP" sz="2000" dirty="0"/>
          </a:p>
        </p:txBody>
      </p:sp>
    </p:spTree>
    <p:extLst>
      <p:ext uri="{BB962C8B-B14F-4D97-AF65-F5344CB8AC3E}">
        <p14:creationId xmlns:p14="http://schemas.microsoft.com/office/powerpoint/2010/main" val="3274211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9822110" cy="461665"/>
          </a:xfrm>
          <a:prstGeom prst="rect">
            <a:avLst/>
          </a:prstGeom>
          <a:noFill/>
        </p:spPr>
        <p:txBody>
          <a:bodyPr wrap="square" rtlCol="0">
            <a:spAutoFit/>
          </a:bodyPr>
          <a:lstStyle/>
          <a:p>
            <a:r>
              <a:rPr lang="ja-JP" altLang="en-US" sz="2400" dirty="0"/>
              <a:t>各パッチでの基底関数の次数の組み合わせによる解析精度検証</a:t>
            </a:r>
            <a:r>
              <a:rPr lang="en-US" altLang="ja-JP" sz="2400" dirty="0"/>
              <a:t>(2/2)</a:t>
            </a:r>
          </a:p>
        </p:txBody>
      </p:sp>
      <p:sp>
        <p:nvSpPr>
          <p:cNvPr id="16" name="テキスト ボックス 15">
            <a:extLst>
              <a:ext uri="{FF2B5EF4-FFF2-40B4-BE49-F238E27FC236}">
                <a16:creationId xmlns:a16="http://schemas.microsoft.com/office/drawing/2014/main" id="{8260C286-3005-463A-9285-5A72850FE01B}"/>
              </a:ext>
            </a:extLst>
          </p:cNvPr>
          <p:cNvSpPr txBox="1"/>
          <p:nvPr/>
        </p:nvSpPr>
        <p:spPr>
          <a:xfrm>
            <a:off x="425740" y="739092"/>
            <a:ext cx="6470009" cy="461665"/>
          </a:xfrm>
          <a:prstGeom prst="rect">
            <a:avLst/>
          </a:prstGeom>
          <a:noFill/>
        </p:spPr>
        <p:txBody>
          <a:bodyPr wrap="square" rtlCol="0">
            <a:spAutoFit/>
          </a:bodyPr>
          <a:lstStyle/>
          <a:p>
            <a:r>
              <a:rPr lang="ja-JP" altLang="en-US" sz="2400" dirty="0"/>
              <a:t>各組み合せでの自由度と誤差ノルムの関係</a:t>
            </a:r>
            <a:endParaRPr lang="en-US" altLang="ja-JP" sz="2400" dirty="0"/>
          </a:p>
        </p:txBody>
      </p:sp>
      <p:sp>
        <p:nvSpPr>
          <p:cNvPr id="22" name="テキスト ボックス 21">
            <a:extLst>
              <a:ext uri="{FF2B5EF4-FFF2-40B4-BE49-F238E27FC236}">
                <a16:creationId xmlns:a16="http://schemas.microsoft.com/office/drawing/2014/main" id="{9F371099-F7A7-46E8-804D-65FB759CF263}"/>
              </a:ext>
            </a:extLst>
          </p:cNvPr>
          <p:cNvSpPr txBox="1"/>
          <p:nvPr/>
        </p:nvSpPr>
        <p:spPr>
          <a:xfrm>
            <a:off x="412459" y="5657243"/>
            <a:ext cx="8785371" cy="461665"/>
          </a:xfrm>
          <a:prstGeom prst="rect">
            <a:avLst/>
          </a:prstGeom>
          <a:noFill/>
        </p:spPr>
        <p:txBody>
          <a:bodyPr wrap="square" rtlCol="0">
            <a:spAutoFit/>
          </a:bodyPr>
          <a:lstStyle/>
          <a:p>
            <a:r>
              <a:rPr lang="en-US" altLang="ja-JP" sz="2400" dirty="0"/>
              <a:t>(d)(3</a:t>
            </a:r>
            <a:r>
              <a:rPr lang="ja-JP" altLang="en-US" sz="2400" dirty="0"/>
              <a:t>次</a:t>
            </a:r>
            <a:r>
              <a:rPr lang="en-US" altLang="ja-JP" sz="2400" dirty="0"/>
              <a:t>, 3</a:t>
            </a:r>
            <a:r>
              <a:rPr lang="ja-JP" altLang="en-US" sz="2400" dirty="0"/>
              <a:t>次</a:t>
            </a:r>
            <a:r>
              <a:rPr lang="en-US" altLang="ja-JP" sz="2400" dirty="0"/>
              <a:t>)</a:t>
            </a:r>
            <a:r>
              <a:rPr lang="ja-JP" altLang="en-US" sz="2400" dirty="0"/>
              <a:t>の組が最も高精度となることが確認された</a:t>
            </a:r>
            <a:endParaRPr lang="en-US" altLang="ja-JP" sz="2400" dirty="0"/>
          </a:p>
        </p:txBody>
      </p:sp>
      <p:sp>
        <p:nvSpPr>
          <p:cNvPr id="23" name="テキスト ボックス 22">
            <a:extLst>
              <a:ext uri="{FF2B5EF4-FFF2-40B4-BE49-F238E27FC236}">
                <a16:creationId xmlns:a16="http://schemas.microsoft.com/office/drawing/2014/main" id="{0E06F1F0-88D7-4F16-A788-B7A8BB7FA902}"/>
              </a:ext>
            </a:extLst>
          </p:cNvPr>
          <p:cNvSpPr txBox="1"/>
          <p:nvPr/>
        </p:nvSpPr>
        <p:spPr>
          <a:xfrm>
            <a:off x="972463" y="1396863"/>
            <a:ext cx="2911640" cy="461665"/>
          </a:xfrm>
          <a:prstGeom prst="rect">
            <a:avLst/>
          </a:prstGeom>
          <a:noFill/>
        </p:spPr>
        <p:txBody>
          <a:bodyPr wrap="square" rtlCol="0">
            <a:spAutoFit/>
          </a:bodyPr>
          <a:lstStyle/>
          <a:p>
            <a:r>
              <a:rPr lang="en-US" altLang="ja-JP" sz="2400" dirty="0"/>
              <a:t>Error norm of </a:t>
            </a:r>
            <a:r>
              <a:rPr lang="en-US" altLang="ja-JP" sz="2400" i="1" dirty="0" err="1"/>
              <a:t>σ</a:t>
            </a:r>
            <a:r>
              <a:rPr lang="en-US" altLang="ja-JP" sz="2400" i="1" baseline="-25000" dirty="0" err="1"/>
              <a:t>rr</a:t>
            </a:r>
            <a:r>
              <a:rPr lang="en-US" altLang="ja-JP" sz="2400" dirty="0"/>
              <a:t> </a:t>
            </a:r>
          </a:p>
        </p:txBody>
      </p:sp>
      <p:sp>
        <p:nvSpPr>
          <p:cNvPr id="25" name="テキスト ボックス 24">
            <a:extLst>
              <a:ext uri="{FF2B5EF4-FFF2-40B4-BE49-F238E27FC236}">
                <a16:creationId xmlns:a16="http://schemas.microsoft.com/office/drawing/2014/main" id="{BE5D76B8-CD2B-4229-B9CB-D20B7B4DCBEB}"/>
              </a:ext>
            </a:extLst>
          </p:cNvPr>
          <p:cNvSpPr txBox="1"/>
          <p:nvPr/>
        </p:nvSpPr>
        <p:spPr>
          <a:xfrm>
            <a:off x="6581862" y="1396863"/>
            <a:ext cx="2782843" cy="461665"/>
          </a:xfrm>
          <a:prstGeom prst="rect">
            <a:avLst/>
          </a:prstGeom>
          <a:noFill/>
        </p:spPr>
        <p:txBody>
          <a:bodyPr wrap="square" rtlCol="0">
            <a:spAutoFit/>
          </a:bodyPr>
          <a:lstStyle/>
          <a:p>
            <a:r>
              <a:rPr lang="en-US" altLang="ja-JP" sz="2400" dirty="0"/>
              <a:t>Error norm of </a:t>
            </a:r>
            <a:r>
              <a:rPr lang="en-US" altLang="ja-JP" sz="2400" i="1" dirty="0" err="1"/>
              <a:t>σ</a:t>
            </a:r>
            <a:r>
              <a:rPr lang="en-US" altLang="ja-JP" sz="2400" i="1" baseline="-25000" dirty="0" err="1"/>
              <a:t>θθ</a:t>
            </a:r>
            <a:endParaRPr lang="en-US" altLang="ja-JP" sz="2400" dirty="0"/>
          </a:p>
        </p:txBody>
      </p:sp>
      <p:pic>
        <p:nvPicPr>
          <p:cNvPr id="4" name="グラフィックス 3">
            <a:extLst>
              <a:ext uri="{FF2B5EF4-FFF2-40B4-BE49-F238E27FC236}">
                <a16:creationId xmlns:a16="http://schemas.microsoft.com/office/drawing/2014/main" id="{223981F0-1479-419E-95F1-A0ADE32D00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1791" y="1845950"/>
            <a:ext cx="5785865" cy="3512847"/>
          </a:xfrm>
          <a:prstGeom prst="rect">
            <a:avLst/>
          </a:prstGeom>
        </p:spPr>
      </p:pic>
      <p:pic>
        <p:nvPicPr>
          <p:cNvPr id="6" name="グラフィックス 5">
            <a:extLst>
              <a:ext uri="{FF2B5EF4-FFF2-40B4-BE49-F238E27FC236}">
                <a16:creationId xmlns:a16="http://schemas.microsoft.com/office/drawing/2014/main" id="{987D51F5-A719-4E24-8B97-787FB82DE0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10139" y="1845949"/>
            <a:ext cx="5785865" cy="3509514"/>
          </a:xfrm>
          <a:prstGeom prst="rect">
            <a:avLst/>
          </a:prstGeom>
        </p:spPr>
      </p:pic>
    </p:spTree>
    <p:extLst>
      <p:ext uri="{BB962C8B-B14F-4D97-AF65-F5344CB8AC3E}">
        <p14:creationId xmlns:p14="http://schemas.microsoft.com/office/powerpoint/2010/main" val="269805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14</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400110"/>
          </a:xfrm>
          <a:prstGeom prst="rect">
            <a:avLst/>
          </a:prstGeom>
          <a:noFill/>
        </p:spPr>
        <p:txBody>
          <a:bodyPr wrap="square" rtlCol="0">
            <a:spAutoFit/>
          </a:bodyPr>
          <a:lstStyle/>
          <a:p>
            <a:r>
              <a:rPr lang="ja-JP" altLang="en-US" sz="2000" dirty="0"/>
              <a:t>グローバルパッチの分割数を固定してローカルパッチのサイズと分割数を変更した解析</a:t>
            </a:r>
            <a:r>
              <a:rPr lang="en-US" altLang="ja-JP" sz="2000" dirty="0"/>
              <a:t>(1/3)</a:t>
            </a:r>
          </a:p>
        </p:txBody>
      </p:sp>
      <p:sp>
        <p:nvSpPr>
          <p:cNvPr id="19" name="テキスト ボックス 18">
            <a:extLst>
              <a:ext uri="{FF2B5EF4-FFF2-40B4-BE49-F238E27FC236}">
                <a16:creationId xmlns:a16="http://schemas.microsoft.com/office/drawing/2014/main" id="{5FA8AF31-0DF2-4522-813A-6E7B5F52CFB3}"/>
              </a:ext>
            </a:extLst>
          </p:cNvPr>
          <p:cNvSpPr txBox="1"/>
          <p:nvPr/>
        </p:nvSpPr>
        <p:spPr>
          <a:xfrm>
            <a:off x="392463" y="877657"/>
            <a:ext cx="11367084" cy="1323439"/>
          </a:xfrm>
          <a:prstGeom prst="rect">
            <a:avLst/>
          </a:prstGeom>
          <a:noFill/>
        </p:spPr>
        <p:txBody>
          <a:bodyPr wrap="square" rtlCol="0">
            <a:spAutoFit/>
          </a:bodyPr>
          <a:lstStyle/>
          <a:p>
            <a:r>
              <a:rPr lang="ja-JP" altLang="en-US" sz="2000" dirty="0"/>
              <a:t>グローバルパッチとローカルパッチで同じ次数の基底関数を用いて解析</a:t>
            </a:r>
            <a:endParaRPr lang="en-US" altLang="ja-JP" sz="2000" dirty="0"/>
          </a:p>
          <a:p>
            <a:r>
              <a:rPr lang="ja-JP" altLang="en-US" sz="2000" dirty="0"/>
              <a:t>グローバルパッチはコントロールポイントを</a:t>
            </a:r>
            <a:r>
              <a:rPr lang="en-US" altLang="ja-JP" sz="2000" dirty="0"/>
              <a:t>30x30</a:t>
            </a:r>
            <a:r>
              <a:rPr lang="ja-JP" altLang="en-US" sz="2000" dirty="0"/>
              <a:t>で固定し，</a:t>
            </a:r>
            <a:endParaRPr lang="en-US" altLang="ja-JP" sz="2000" dirty="0"/>
          </a:p>
          <a:p>
            <a:r>
              <a:rPr lang="ja-JP" altLang="en-US" sz="2000" dirty="0"/>
              <a:t>ローカルパッチは</a:t>
            </a:r>
            <a:r>
              <a:rPr lang="en-US" altLang="ja-JP" sz="2000" dirty="0"/>
              <a:t>2</a:t>
            </a:r>
            <a:r>
              <a:rPr lang="ja-JP" altLang="en-US" sz="2000" dirty="0"/>
              <a:t>次と</a:t>
            </a:r>
            <a:r>
              <a:rPr lang="en-US" altLang="ja-JP" sz="2000" dirty="0"/>
              <a:t>3</a:t>
            </a:r>
            <a:r>
              <a:rPr lang="ja-JP" altLang="en-US" sz="2000" dirty="0"/>
              <a:t>次でそれぞれ</a:t>
            </a:r>
            <a:r>
              <a:rPr lang="en-US" altLang="ja-JP" sz="2000" dirty="0"/>
              <a:t>5x5,10x10,20x20,30x30</a:t>
            </a:r>
            <a:r>
              <a:rPr lang="ja-JP" altLang="en-US" sz="2000" dirty="0"/>
              <a:t>の</a:t>
            </a:r>
            <a:r>
              <a:rPr lang="en-US" altLang="ja-JP" sz="2000" dirty="0"/>
              <a:t>4</a:t>
            </a:r>
            <a:r>
              <a:rPr lang="ja-JP" altLang="en-US" sz="2000" dirty="0"/>
              <a:t>通り</a:t>
            </a:r>
            <a:endParaRPr lang="en-US" altLang="ja-JP" sz="2000" dirty="0"/>
          </a:p>
          <a:p>
            <a:r>
              <a:rPr lang="ja-JP" altLang="en-US" sz="2000" dirty="0"/>
              <a:t>ローカルパッチの全体のサイズは</a:t>
            </a:r>
            <a:r>
              <a:rPr lang="en-US" altLang="ja-JP" sz="2000" i="1" dirty="0"/>
              <a:t>r</a:t>
            </a:r>
            <a:r>
              <a:rPr lang="en-US" altLang="ja-JP" sz="2000" i="1" baseline="-25000" dirty="0"/>
              <a:t>1</a:t>
            </a:r>
            <a:r>
              <a:rPr lang="en-US" altLang="ja-JP" sz="2000" dirty="0"/>
              <a:t>=1[mm]</a:t>
            </a:r>
            <a:r>
              <a:rPr lang="ja-JP" altLang="en-US" sz="2000" dirty="0"/>
              <a:t>，</a:t>
            </a:r>
            <a:r>
              <a:rPr lang="en-US" altLang="ja-JP" sz="2000" i="1" dirty="0"/>
              <a:t>r</a:t>
            </a:r>
            <a:r>
              <a:rPr lang="en-US" altLang="ja-JP" sz="2000" i="1" baseline="-25000" dirty="0"/>
              <a:t>2</a:t>
            </a:r>
            <a:r>
              <a:rPr lang="en-US" altLang="ja-JP" sz="2000" dirty="0"/>
              <a:t>=1.25, 1.50, 1.75, 2.00, 2.25, 2.50[mm]</a:t>
            </a:r>
            <a:r>
              <a:rPr lang="ja-JP" altLang="en-US" sz="2000" dirty="0"/>
              <a:t>の</a:t>
            </a:r>
            <a:r>
              <a:rPr lang="en-US" altLang="ja-JP" sz="2000" dirty="0"/>
              <a:t>6</a:t>
            </a:r>
            <a:r>
              <a:rPr lang="ja-JP" altLang="en-US" sz="2000" dirty="0"/>
              <a:t>通り</a:t>
            </a:r>
            <a:endParaRPr lang="en-US" altLang="ja-JP" sz="2000" dirty="0"/>
          </a:p>
        </p:txBody>
      </p:sp>
      <p:pic>
        <p:nvPicPr>
          <p:cNvPr id="4" name="図 3" descr="黒い背景と白い文字&#10;&#10;中程度の精度で自動的に生成された説明">
            <a:extLst>
              <a:ext uri="{FF2B5EF4-FFF2-40B4-BE49-F238E27FC236}">
                <a16:creationId xmlns:a16="http://schemas.microsoft.com/office/drawing/2014/main" id="{E4DBB1DC-3D3D-4911-A757-5D137F3DF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12" y="1828241"/>
            <a:ext cx="3201517" cy="3201517"/>
          </a:xfrm>
          <a:prstGeom prst="rect">
            <a:avLst/>
          </a:prstGeom>
        </p:spPr>
      </p:pic>
      <p:pic>
        <p:nvPicPr>
          <p:cNvPr id="9" name="図 8" descr="座る, 画面 が含まれている画像&#10;&#10;自動的に生成された説明">
            <a:extLst>
              <a:ext uri="{FF2B5EF4-FFF2-40B4-BE49-F238E27FC236}">
                <a16:creationId xmlns:a16="http://schemas.microsoft.com/office/drawing/2014/main" id="{50412CFA-D295-4A43-AB5B-8AFC3C0339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6719" y="1828241"/>
            <a:ext cx="3201517" cy="3201517"/>
          </a:xfrm>
          <a:prstGeom prst="rect">
            <a:avLst/>
          </a:prstGeom>
        </p:spPr>
      </p:pic>
      <p:pic>
        <p:nvPicPr>
          <p:cNvPr id="13" name="図 12" descr="グラフ が含まれている画像&#10;&#10;自動的に生成された説明">
            <a:extLst>
              <a:ext uri="{FF2B5EF4-FFF2-40B4-BE49-F238E27FC236}">
                <a16:creationId xmlns:a16="http://schemas.microsoft.com/office/drawing/2014/main" id="{4BF472EA-B60F-49F7-A618-11070EE456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2376" y="1828241"/>
            <a:ext cx="3201517" cy="3201517"/>
          </a:xfrm>
          <a:prstGeom prst="rect">
            <a:avLst/>
          </a:prstGeom>
        </p:spPr>
      </p:pic>
      <p:pic>
        <p:nvPicPr>
          <p:cNvPr id="15" name="図 14" descr="グラフ が含まれている画像&#10;&#10;自動的に生成された説明">
            <a:extLst>
              <a:ext uri="{FF2B5EF4-FFF2-40B4-BE49-F238E27FC236}">
                <a16:creationId xmlns:a16="http://schemas.microsoft.com/office/drawing/2014/main" id="{D9323449-6721-4B5D-B3F6-6879CB1301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21707" y="1828241"/>
            <a:ext cx="3201518" cy="3201518"/>
          </a:xfrm>
          <a:prstGeom prst="rect">
            <a:avLst/>
          </a:prstGeom>
        </p:spPr>
      </p:pic>
      <p:pic>
        <p:nvPicPr>
          <p:cNvPr id="6" name="図 5" descr="抽象, シルエット が含まれている画像&#10;&#10;自動的に生成された説明">
            <a:extLst>
              <a:ext uri="{FF2B5EF4-FFF2-40B4-BE49-F238E27FC236}">
                <a16:creationId xmlns:a16="http://schemas.microsoft.com/office/drawing/2014/main" id="{E1FFE52E-14EF-4B21-92E3-BA746CB162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67324" y="4211972"/>
            <a:ext cx="2577867" cy="2577867"/>
          </a:xfrm>
          <a:prstGeom prst="rect">
            <a:avLst/>
          </a:prstGeom>
        </p:spPr>
      </p:pic>
      <p:pic>
        <p:nvPicPr>
          <p:cNvPr id="8" name="図 7" descr="アーチ, 建物, 橋, 雨 が含まれている画像&#10;&#10;自動的に生成された説明">
            <a:extLst>
              <a:ext uri="{FF2B5EF4-FFF2-40B4-BE49-F238E27FC236}">
                <a16:creationId xmlns:a16="http://schemas.microsoft.com/office/drawing/2014/main" id="{98C17E38-0E16-4D01-A65F-500311079B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396" y="4211972"/>
            <a:ext cx="2577867" cy="2577867"/>
          </a:xfrm>
          <a:prstGeom prst="rect">
            <a:avLst/>
          </a:prstGeom>
        </p:spPr>
      </p:pic>
      <p:sp>
        <p:nvSpPr>
          <p:cNvPr id="10" name="矢印: 右 9">
            <a:extLst>
              <a:ext uri="{FF2B5EF4-FFF2-40B4-BE49-F238E27FC236}">
                <a16:creationId xmlns:a16="http://schemas.microsoft.com/office/drawing/2014/main" id="{A56FAC68-D064-48C4-B0D2-A1216F1302C9}"/>
              </a:ext>
            </a:extLst>
          </p:cNvPr>
          <p:cNvSpPr/>
          <p:nvPr/>
        </p:nvSpPr>
        <p:spPr>
          <a:xfrm>
            <a:off x="3129094" y="5211485"/>
            <a:ext cx="461394" cy="5788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71548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15</a:t>
            </a:fld>
            <a:endParaRPr kumimoji="1" lang="ja-JP" altLang="en-US" dirty="0"/>
          </a:p>
        </p:txBody>
      </p:sp>
      <p:sp>
        <p:nvSpPr>
          <p:cNvPr id="19" name="テキスト ボックス 18">
            <a:extLst>
              <a:ext uri="{FF2B5EF4-FFF2-40B4-BE49-F238E27FC236}">
                <a16:creationId xmlns:a16="http://schemas.microsoft.com/office/drawing/2014/main" id="{80708187-D588-43B2-9B3D-5C9DA10C9E5C}"/>
              </a:ext>
            </a:extLst>
          </p:cNvPr>
          <p:cNvSpPr txBox="1"/>
          <p:nvPr/>
        </p:nvSpPr>
        <p:spPr>
          <a:xfrm>
            <a:off x="4616042" y="1104541"/>
            <a:ext cx="2557244" cy="369332"/>
          </a:xfrm>
          <a:prstGeom prst="rect">
            <a:avLst/>
          </a:prstGeom>
          <a:noFill/>
        </p:spPr>
        <p:txBody>
          <a:bodyPr wrap="square" rtlCol="0">
            <a:spAutoFit/>
          </a:bodyPr>
          <a:lstStyle/>
          <a:p>
            <a:r>
              <a:rPr lang="en-US" altLang="ja-JP" i="1" dirty="0"/>
              <a:t>r</a:t>
            </a:r>
            <a:r>
              <a:rPr lang="en-US" altLang="ja-JP" i="1" baseline="-25000" dirty="0"/>
              <a:t>2</a:t>
            </a:r>
            <a:r>
              <a:rPr lang="en-US" altLang="ja-JP" dirty="0"/>
              <a:t>=1.50[mm]</a:t>
            </a:r>
          </a:p>
        </p:txBody>
      </p:sp>
      <p:sp>
        <p:nvSpPr>
          <p:cNvPr id="20" name="テキスト ボックス 19">
            <a:extLst>
              <a:ext uri="{FF2B5EF4-FFF2-40B4-BE49-F238E27FC236}">
                <a16:creationId xmlns:a16="http://schemas.microsoft.com/office/drawing/2014/main" id="{16FB246F-9850-4C96-85AD-C5EBE6E35AB8}"/>
              </a:ext>
            </a:extLst>
          </p:cNvPr>
          <p:cNvSpPr txBox="1"/>
          <p:nvPr/>
        </p:nvSpPr>
        <p:spPr>
          <a:xfrm>
            <a:off x="8720737" y="1101075"/>
            <a:ext cx="2557244" cy="400110"/>
          </a:xfrm>
          <a:prstGeom prst="rect">
            <a:avLst/>
          </a:prstGeom>
          <a:noFill/>
        </p:spPr>
        <p:txBody>
          <a:bodyPr wrap="square" rtlCol="0">
            <a:spAutoFit/>
          </a:bodyPr>
          <a:lstStyle/>
          <a:p>
            <a:r>
              <a:rPr lang="en-US" altLang="ja-JP" sz="2000" i="1" dirty="0"/>
              <a:t>r</a:t>
            </a:r>
            <a:r>
              <a:rPr lang="en-US" altLang="ja-JP" sz="2000" i="1" baseline="-25000" dirty="0"/>
              <a:t>2</a:t>
            </a:r>
            <a:r>
              <a:rPr lang="en-US" altLang="ja-JP" sz="2000" dirty="0"/>
              <a:t>=1.75</a:t>
            </a:r>
            <a:r>
              <a:rPr lang="en-US" altLang="ja-JP" dirty="0"/>
              <a:t>[mm]</a:t>
            </a:r>
            <a:endParaRPr lang="en-US" altLang="ja-JP" sz="1200" dirty="0"/>
          </a:p>
        </p:txBody>
      </p:sp>
      <p:sp>
        <p:nvSpPr>
          <p:cNvPr id="21" name="テキスト ボックス 20">
            <a:extLst>
              <a:ext uri="{FF2B5EF4-FFF2-40B4-BE49-F238E27FC236}">
                <a16:creationId xmlns:a16="http://schemas.microsoft.com/office/drawing/2014/main" id="{70B04971-BF21-410C-A2B6-574F3B454259}"/>
              </a:ext>
            </a:extLst>
          </p:cNvPr>
          <p:cNvSpPr txBox="1"/>
          <p:nvPr/>
        </p:nvSpPr>
        <p:spPr>
          <a:xfrm>
            <a:off x="739133" y="3751981"/>
            <a:ext cx="2557244" cy="369332"/>
          </a:xfrm>
          <a:prstGeom prst="rect">
            <a:avLst/>
          </a:prstGeom>
          <a:noFill/>
        </p:spPr>
        <p:txBody>
          <a:bodyPr wrap="square" rtlCol="0">
            <a:spAutoFit/>
          </a:bodyPr>
          <a:lstStyle/>
          <a:p>
            <a:r>
              <a:rPr lang="en-US" altLang="ja-JP" i="1" dirty="0"/>
              <a:t>r</a:t>
            </a:r>
            <a:r>
              <a:rPr lang="en-US" altLang="ja-JP" i="1" baseline="-25000" dirty="0"/>
              <a:t>2</a:t>
            </a:r>
            <a:r>
              <a:rPr lang="en-US" altLang="ja-JP" dirty="0"/>
              <a:t>=2.00[mm]</a:t>
            </a:r>
          </a:p>
        </p:txBody>
      </p:sp>
      <p:sp>
        <p:nvSpPr>
          <p:cNvPr id="22" name="テキスト ボックス 21">
            <a:extLst>
              <a:ext uri="{FF2B5EF4-FFF2-40B4-BE49-F238E27FC236}">
                <a16:creationId xmlns:a16="http://schemas.microsoft.com/office/drawing/2014/main" id="{209324C0-3A6C-49E8-A6EA-C226CF6AD3AB}"/>
              </a:ext>
            </a:extLst>
          </p:cNvPr>
          <p:cNvSpPr txBox="1"/>
          <p:nvPr/>
        </p:nvSpPr>
        <p:spPr>
          <a:xfrm>
            <a:off x="4609483" y="3718587"/>
            <a:ext cx="2557244" cy="369332"/>
          </a:xfrm>
          <a:prstGeom prst="rect">
            <a:avLst/>
          </a:prstGeom>
          <a:noFill/>
        </p:spPr>
        <p:txBody>
          <a:bodyPr wrap="square" rtlCol="0">
            <a:spAutoFit/>
          </a:bodyPr>
          <a:lstStyle/>
          <a:p>
            <a:r>
              <a:rPr lang="en-US" altLang="ja-JP" i="1" dirty="0"/>
              <a:t>r</a:t>
            </a:r>
            <a:r>
              <a:rPr lang="en-US" altLang="ja-JP" i="1" baseline="-25000" dirty="0"/>
              <a:t>2</a:t>
            </a:r>
            <a:r>
              <a:rPr lang="en-US" altLang="ja-JP" dirty="0"/>
              <a:t>=2.25[mm]</a:t>
            </a:r>
          </a:p>
        </p:txBody>
      </p:sp>
      <p:sp>
        <p:nvSpPr>
          <p:cNvPr id="23" name="テキスト ボックス 22">
            <a:extLst>
              <a:ext uri="{FF2B5EF4-FFF2-40B4-BE49-F238E27FC236}">
                <a16:creationId xmlns:a16="http://schemas.microsoft.com/office/drawing/2014/main" id="{F122B07E-8057-4501-91A3-F4771B71DBB1}"/>
              </a:ext>
            </a:extLst>
          </p:cNvPr>
          <p:cNvSpPr txBox="1"/>
          <p:nvPr/>
        </p:nvSpPr>
        <p:spPr>
          <a:xfrm>
            <a:off x="8796556" y="3742125"/>
            <a:ext cx="2557244" cy="369332"/>
          </a:xfrm>
          <a:prstGeom prst="rect">
            <a:avLst/>
          </a:prstGeom>
          <a:noFill/>
        </p:spPr>
        <p:txBody>
          <a:bodyPr wrap="square" rtlCol="0">
            <a:spAutoFit/>
          </a:bodyPr>
          <a:lstStyle/>
          <a:p>
            <a:r>
              <a:rPr lang="en-US" altLang="ja-JP" i="1" dirty="0"/>
              <a:t>r</a:t>
            </a:r>
            <a:r>
              <a:rPr lang="en-US" altLang="ja-JP" i="1" baseline="-25000" dirty="0"/>
              <a:t>2</a:t>
            </a:r>
            <a:r>
              <a:rPr lang="en-US" altLang="ja-JP" dirty="0"/>
              <a:t>=2.50[mm]</a:t>
            </a:r>
          </a:p>
        </p:txBody>
      </p:sp>
      <p:sp>
        <p:nvSpPr>
          <p:cNvPr id="24" name="テキスト ボックス 23">
            <a:extLst>
              <a:ext uri="{FF2B5EF4-FFF2-40B4-BE49-F238E27FC236}">
                <a16:creationId xmlns:a16="http://schemas.microsoft.com/office/drawing/2014/main" id="{CD9E007D-A31A-42D1-AD82-CBA469C3893A}"/>
              </a:ext>
            </a:extLst>
          </p:cNvPr>
          <p:cNvSpPr txBox="1"/>
          <p:nvPr/>
        </p:nvSpPr>
        <p:spPr>
          <a:xfrm>
            <a:off x="421550" y="6349527"/>
            <a:ext cx="11573444" cy="369332"/>
          </a:xfrm>
          <a:prstGeom prst="rect">
            <a:avLst/>
          </a:prstGeom>
          <a:noFill/>
        </p:spPr>
        <p:txBody>
          <a:bodyPr wrap="square" rtlCol="0">
            <a:spAutoFit/>
          </a:bodyPr>
          <a:lstStyle/>
          <a:p>
            <a:r>
              <a:rPr lang="ja-JP" altLang="en-US" dirty="0"/>
              <a:t>すべてのローカルパッチサイズで</a:t>
            </a:r>
            <a:r>
              <a:rPr lang="en-US" altLang="ja-JP" dirty="0"/>
              <a:t>2</a:t>
            </a:r>
            <a:r>
              <a:rPr lang="ja-JP" altLang="en-US" dirty="0"/>
              <a:t>次より</a:t>
            </a:r>
            <a:r>
              <a:rPr lang="en-US" altLang="ja-JP" dirty="0"/>
              <a:t>3</a:t>
            </a:r>
            <a:r>
              <a:rPr lang="ja-JP" altLang="en-US" dirty="0"/>
              <a:t>次の方が誤差ノルムが小さくなった</a:t>
            </a:r>
            <a:endParaRPr lang="en-US" altLang="ja-JP" dirty="0"/>
          </a:p>
        </p:txBody>
      </p:sp>
      <p:sp>
        <p:nvSpPr>
          <p:cNvPr id="25" name="テキスト ボックス 24">
            <a:extLst>
              <a:ext uri="{FF2B5EF4-FFF2-40B4-BE49-F238E27FC236}">
                <a16:creationId xmlns:a16="http://schemas.microsoft.com/office/drawing/2014/main" id="{CE967D24-02F8-4B9E-B441-0614340D95E9}"/>
              </a:ext>
            </a:extLst>
          </p:cNvPr>
          <p:cNvSpPr txBox="1"/>
          <p:nvPr/>
        </p:nvSpPr>
        <p:spPr>
          <a:xfrm>
            <a:off x="412459" y="142476"/>
            <a:ext cx="11573444" cy="400110"/>
          </a:xfrm>
          <a:prstGeom prst="rect">
            <a:avLst/>
          </a:prstGeom>
          <a:noFill/>
        </p:spPr>
        <p:txBody>
          <a:bodyPr wrap="square" rtlCol="0">
            <a:spAutoFit/>
          </a:bodyPr>
          <a:lstStyle/>
          <a:p>
            <a:r>
              <a:rPr lang="ja-JP" altLang="en-US" sz="2000" dirty="0"/>
              <a:t>グローバルパッチの分割数を固定してローカルパッチのサイズと分割数を変更した解析</a:t>
            </a:r>
            <a:r>
              <a:rPr lang="en-US" altLang="ja-JP" sz="2000" dirty="0"/>
              <a:t>(2/3)</a:t>
            </a:r>
          </a:p>
        </p:txBody>
      </p:sp>
      <p:sp>
        <p:nvSpPr>
          <p:cNvPr id="31" name="テキスト ボックス 30">
            <a:extLst>
              <a:ext uri="{FF2B5EF4-FFF2-40B4-BE49-F238E27FC236}">
                <a16:creationId xmlns:a16="http://schemas.microsoft.com/office/drawing/2014/main" id="{5DCCF420-914C-4382-BA24-64FAD2950B1D}"/>
              </a:ext>
            </a:extLst>
          </p:cNvPr>
          <p:cNvSpPr txBox="1"/>
          <p:nvPr/>
        </p:nvSpPr>
        <p:spPr>
          <a:xfrm>
            <a:off x="412459" y="801812"/>
            <a:ext cx="11573444" cy="400110"/>
          </a:xfrm>
          <a:prstGeom prst="rect">
            <a:avLst/>
          </a:prstGeom>
          <a:noFill/>
        </p:spPr>
        <p:txBody>
          <a:bodyPr wrap="square" rtlCol="0">
            <a:spAutoFit/>
          </a:bodyPr>
          <a:lstStyle/>
          <a:p>
            <a:r>
              <a:rPr lang="ja-JP" altLang="en-US" sz="2000" dirty="0"/>
              <a:t>各サイズでの自由度数と</a:t>
            </a:r>
            <a:r>
              <a:rPr lang="en-US" altLang="ja-JP" sz="2000" i="1" dirty="0" err="1"/>
              <a:t>σ</a:t>
            </a:r>
            <a:r>
              <a:rPr lang="en-US" altLang="ja-JP" sz="2000" i="1" baseline="-25000" dirty="0" err="1"/>
              <a:t>rr</a:t>
            </a:r>
            <a:r>
              <a:rPr lang="ja-JP" altLang="en-US" sz="2000" dirty="0"/>
              <a:t>の誤差ノルムの関係</a:t>
            </a:r>
            <a:endParaRPr lang="en-US" altLang="ja-JP" sz="2000" dirty="0"/>
          </a:p>
        </p:txBody>
      </p:sp>
      <p:sp>
        <p:nvSpPr>
          <p:cNvPr id="15" name="テキスト ボックス 14">
            <a:extLst>
              <a:ext uri="{FF2B5EF4-FFF2-40B4-BE49-F238E27FC236}">
                <a16:creationId xmlns:a16="http://schemas.microsoft.com/office/drawing/2014/main" id="{C7677AD1-F8B3-4DE5-91DA-B32DCC00FB83}"/>
              </a:ext>
            </a:extLst>
          </p:cNvPr>
          <p:cNvSpPr txBox="1"/>
          <p:nvPr/>
        </p:nvSpPr>
        <p:spPr>
          <a:xfrm>
            <a:off x="739133" y="1116464"/>
            <a:ext cx="2557244" cy="369332"/>
          </a:xfrm>
          <a:prstGeom prst="rect">
            <a:avLst/>
          </a:prstGeom>
          <a:noFill/>
        </p:spPr>
        <p:txBody>
          <a:bodyPr wrap="square" rtlCol="0">
            <a:spAutoFit/>
          </a:bodyPr>
          <a:lstStyle/>
          <a:p>
            <a:r>
              <a:rPr lang="en-US" altLang="ja-JP" i="1" dirty="0"/>
              <a:t>r</a:t>
            </a:r>
            <a:r>
              <a:rPr lang="en-US" altLang="ja-JP" i="1" baseline="-25000" dirty="0"/>
              <a:t>2</a:t>
            </a:r>
            <a:r>
              <a:rPr lang="en-US" altLang="ja-JP" dirty="0"/>
              <a:t>=1.25[mm]</a:t>
            </a:r>
          </a:p>
        </p:txBody>
      </p:sp>
      <p:pic>
        <p:nvPicPr>
          <p:cNvPr id="4" name="グラフィックス 3">
            <a:extLst>
              <a:ext uri="{FF2B5EF4-FFF2-40B4-BE49-F238E27FC236}">
                <a16:creationId xmlns:a16="http://schemas.microsoft.com/office/drawing/2014/main" id="{5F035059-3D2C-41DF-B11F-91DAD51B1A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2357" y="1460063"/>
            <a:ext cx="3855762" cy="2313457"/>
          </a:xfrm>
          <a:prstGeom prst="rect">
            <a:avLst/>
          </a:prstGeom>
        </p:spPr>
      </p:pic>
      <p:pic>
        <p:nvPicPr>
          <p:cNvPr id="8" name="グラフィックス 7">
            <a:extLst>
              <a:ext uri="{FF2B5EF4-FFF2-40B4-BE49-F238E27FC236}">
                <a16:creationId xmlns:a16="http://schemas.microsoft.com/office/drawing/2014/main" id="{8F9DBB55-32A8-45F6-AAA5-50AF1C068D6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68119" y="1476760"/>
            <a:ext cx="3855762" cy="2313457"/>
          </a:xfrm>
          <a:prstGeom prst="rect">
            <a:avLst/>
          </a:prstGeom>
        </p:spPr>
      </p:pic>
      <p:pic>
        <p:nvPicPr>
          <p:cNvPr id="10" name="グラフィックス 9">
            <a:extLst>
              <a:ext uri="{FF2B5EF4-FFF2-40B4-BE49-F238E27FC236}">
                <a16:creationId xmlns:a16="http://schemas.microsoft.com/office/drawing/2014/main" id="{2BD3209C-25B0-4E9B-8B9F-9FD7225D916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72814" y="1460062"/>
            <a:ext cx="3855762" cy="2313458"/>
          </a:xfrm>
          <a:prstGeom prst="rect">
            <a:avLst/>
          </a:prstGeom>
        </p:spPr>
      </p:pic>
      <p:pic>
        <p:nvPicPr>
          <p:cNvPr id="13" name="グラフィックス 12">
            <a:extLst>
              <a:ext uri="{FF2B5EF4-FFF2-40B4-BE49-F238E27FC236}">
                <a16:creationId xmlns:a16="http://schemas.microsoft.com/office/drawing/2014/main" id="{1A76A033-09B4-4BDD-8832-F3C04A0EDF4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12356" y="4091151"/>
            <a:ext cx="3855763" cy="2313458"/>
          </a:xfrm>
          <a:prstGeom prst="rect">
            <a:avLst/>
          </a:prstGeom>
        </p:spPr>
      </p:pic>
      <p:pic>
        <p:nvPicPr>
          <p:cNvPr id="18" name="グラフィックス 17">
            <a:extLst>
              <a:ext uri="{FF2B5EF4-FFF2-40B4-BE49-F238E27FC236}">
                <a16:creationId xmlns:a16="http://schemas.microsoft.com/office/drawing/2014/main" id="{E91C6DA3-30D8-4AC2-871E-5DEBC97A6E2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168119" y="4087919"/>
            <a:ext cx="3855763" cy="2315795"/>
          </a:xfrm>
          <a:prstGeom prst="rect">
            <a:avLst/>
          </a:prstGeom>
        </p:spPr>
      </p:pic>
      <p:pic>
        <p:nvPicPr>
          <p:cNvPr id="28" name="グラフィックス 27">
            <a:extLst>
              <a:ext uri="{FF2B5EF4-FFF2-40B4-BE49-F238E27FC236}">
                <a16:creationId xmlns:a16="http://schemas.microsoft.com/office/drawing/2014/main" id="{E4073E42-9A9D-43EE-A2A4-2842BC3F29D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72814" y="4090256"/>
            <a:ext cx="3855764" cy="2313458"/>
          </a:xfrm>
          <a:prstGeom prst="rect">
            <a:avLst/>
          </a:prstGeom>
        </p:spPr>
      </p:pic>
    </p:spTree>
    <p:extLst>
      <p:ext uri="{BB962C8B-B14F-4D97-AF65-F5344CB8AC3E}">
        <p14:creationId xmlns:p14="http://schemas.microsoft.com/office/powerpoint/2010/main" val="3017184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グラフィックス 3">
            <a:extLst>
              <a:ext uri="{FF2B5EF4-FFF2-40B4-BE49-F238E27FC236}">
                <a16:creationId xmlns:a16="http://schemas.microsoft.com/office/drawing/2014/main" id="{44F2CD96-6ABB-492D-9099-95EA40B24A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4375" y="2858027"/>
            <a:ext cx="5234731" cy="3179357"/>
          </a:xfrm>
          <a:prstGeom prst="rect">
            <a:avLst/>
          </a:prstGeom>
        </p:spPr>
      </p:pic>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16</a:t>
            </a:fld>
            <a:endParaRPr kumimoji="1" lang="ja-JP" altLang="en-US" dirty="0"/>
          </a:p>
        </p:txBody>
      </p:sp>
      <p:sp>
        <p:nvSpPr>
          <p:cNvPr id="24" name="テキスト ボックス 23">
            <a:extLst>
              <a:ext uri="{FF2B5EF4-FFF2-40B4-BE49-F238E27FC236}">
                <a16:creationId xmlns:a16="http://schemas.microsoft.com/office/drawing/2014/main" id="{CD9E007D-A31A-42D1-AD82-CBA469C3893A}"/>
              </a:ext>
            </a:extLst>
          </p:cNvPr>
          <p:cNvSpPr txBox="1"/>
          <p:nvPr/>
        </p:nvSpPr>
        <p:spPr>
          <a:xfrm>
            <a:off x="412459" y="973473"/>
            <a:ext cx="11573444" cy="400110"/>
          </a:xfrm>
          <a:prstGeom prst="rect">
            <a:avLst/>
          </a:prstGeom>
          <a:noFill/>
        </p:spPr>
        <p:txBody>
          <a:bodyPr wrap="square" rtlCol="0">
            <a:spAutoFit/>
          </a:bodyPr>
          <a:lstStyle/>
          <a:p>
            <a:r>
              <a:rPr lang="ja-JP" altLang="en-US" sz="2000" dirty="0"/>
              <a:t>各ローカルパッチサイズでの同自由度での誤差ノルムを比較した</a:t>
            </a:r>
            <a:endParaRPr lang="en-US" altLang="ja-JP" sz="2000" dirty="0"/>
          </a:p>
        </p:txBody>
      </p:sp>
      <p:sp>
        <p:nvSpPr>
          <p:cNvPr id="26" name="テキスト ボックス 25">
            <a:extLst>
              <a:ext uri="{FF2B5EF4-FFF2-40B4-BE49-F238E27FC236}">
                <a16:creationId xmlns:a16="http://schemas.microsoft.com/office/drawing/2014/main" id="{0C91A54E-B0BD-4ED2-A06F-3C54B8393986}"/>
              </a:ext>
            </a:extLst>
          </p:cNvPr>
          <p:cNvSpPr txBox="1"/>
          <p:nvPr/>
        </p:nvSpPr>
        <p:spPr>
          <a:xfrm>
            <a:off x="412459" y="1488933"/>
            <a:ext cx="11573443" cy="1015663"/>
          </a:xfrm>
          <a:prstGeom prst="rect">
            <a:avLst/>
          </a:prstGeom>
          <a:noFill/>
        </p:spPr>
        <p:txBody>
          <a:bodyPr wrap="square" rtlCol="0">
            <a:spAutoFit/>
          </a:bodyPr>
          <a:lstStyle/>
          <a:p>
            <a:r>
              <a:rPr lang="ja-JP" altLang="en-US" sz="2000" dirty="0"/>
              <a:t>グローバルパッチの要素サイズに対するローカルパッチの全体サイズの比と誤差ノルムの関係</a:t>
            </a:r>
            <a:endParaRPr lang="en-US" altLang="ja-JP" sz="2000" dirty="0"/>
          </a:p>
          <a:p>
            <a:r>
              <a:rPr lang="en-US" altLang="ja-JP" sz="2000" i="1" dirty="0"/>
              <a:t>r</a:t>
            </a:r>
            <a:r>
              <a:rPr lang="en-US" altLang="ja-JP" sz="2000" i="1" baseline="-25000" dirty="0"/>
              <a:t>2</a:t>
            </a:r>
            <a:r>
              <a:rPr lang="en-US" altLang="ja-JP" sz="2000" i="1" dirty="0"/>
              <a:t>-r</a:t>
            </a:r>
            <a:r>
              <a:rPr lang="en-US" altLang="ja-JP" sz="2000" i="1" baseline="-25000" dirty="0"/>
              <a:t>1</a:t>
            </a:r>
            <a:r>
              <a:rPr lang="en-US" altLang="ja-JP" sz="2000" dirty="0"/>
              <a:t>:</a:t>
            </a:r>
            <a:r>
              <a:rPr lang="ja-JP" altLang="en-US" sz="2000" dirty="0"/>
              <a:t>ローカルパッチの全体のサイズ</a:t>
            </a:r>
            <a:endParaRPr lang="en-US" altLang="ja-JP" sz="2000" dirty="0"/>
          </a:p>
          <a:p>
            <a:r>
              <a:rPr lang="en-US" altLang="ja-JP" sz="2000" i="1" dirty="0"/>
              <a:t>d</a:t>
            </a:r>
            <a:r>
              <a:rPr lang="en-US" altLang="ja-JP" sz="2000" dirty="0"/>
              <a:t>     : </a:t>
            </a:r>
            <a:r>
              <a:rPr lang="ja-JP" altLang="en-US" sz="2000" dirty="0"/>
              <a:t>グローバルパッチの要素サイズ</a:t>
            </a:r>
            <a:endParaRPr lang="en-US" altLang="ja-JP" sz="2000" dirty="0"/>
          </a:p>
        </p:txBody>
      </p:sp>
      <p:sp>
        <p:nvSpPr>
          <p:cNvPr id="9" name="テキスト ボックス 8">
            <a:extLst>
              <a:ext uri="{FF2B5EF4-FFF2-40B4-BE49-F238E27FC236}">
                <a16:creationId xmlns:a16="http://schemas.microsoft.com/office/drawing/2014/main" id="{2282C5F5-61FB-4F57-A0A5-DEF492CA17E2}"/>
              </a:ext>
            </a:extLst>
          </p:cNvPr>
          <p:cNvSpPr txBox="1"/>
          <p:nvPr/>
        </p:nvSpPr>
        <p:spPr>
          <a:xfrm>
            <a:off x="412459" y="142476"/>
            <a:ext cx="11573444" cy="400110"/>
          </a:xfrm>
          <a:prstGeom prst="rect">
            <a:avLst/>
          </a:prstGeom>
          <a:noFill/>
        </p:spPr>
        <p:txBody>
          <a:bodyPr wrap="square" rtlCol="0">
            <a:spAutoFit/>
          </a:bodyPr>
          <a:lstStyle/>
          <a:p>
            <a:r>
              <a:rPr lang="ja-JP" altLang="en-US" sz="2000" dirty="0"/>
              <a:t>グローバルパッチの分割数を固定してローカルパッチのサイズと分割数を変更した解析</a:t>
            </a:r>
            <a:r>
              <a:rPr lang="en-US" altLang="ja-JP" sz="2000" dirty="0"/>
              <a:t>(3/3)</a:t>
            </a:r>
          </a:p>
        </p:txBody>
      </p:sp>
      <p:sp>
        <p:nvSpPr>
          <p:cNvPr id="14" name="テキスト ボックス 13">
            <a:extLst>
              <a:ext uri="{FF2B5EF4-FFF2-40B4-BE49-F238E27FC236}">
                <a16:creationId xmlns:a16="http://schemas.microsoft.com/office/drawing/2014/main" id="{53D34F89-83F8-48D5-BABE-384EE570A09B}"/>
              </a:ext>
            </a:extLst>
          </p:cNvPr>
          <p:cNvSpPr txBox="1"/>
          <p:nvPr/>
        </p:nvSpPr>
        <p:spPr>
          <a:xfrm>
            <a:off x="982520" y="2547787"/>
            <a:ext cx="5319280" cy="400110"/>
          </a:xfrm>
          <a:prstGeom prst="rect">
            <a:avLst/>
          </a:prstGeom>
          <a:noFill/>
        </p:spPr>
        <p:txBody>
          <a:bodyPr wrap="square" rtlCol="0">
            <a:spAutoFit/>
          </a:bodyPr>
          <a:lstStyle/>
          <a:p>
            <a:r>
              <a:rPr lang="en-US" altLang="ja-JP" sz="2000" dirty="0"/>
              <a:t>Error norm of </a:t>
            </a:r>
            <a:r>
              <a:rPr lang="en-US" altLang="ja-JP" sz="2000" i="1" dirty="0" err="1"/>
              <a:t>σ</a:t>
            </a:r>
            <a:r>
              <a:rPr lang="en-US" altLang="ja-JP" sz="2000" i="1" baseline="-25000" dirty="0" err="1"/>
              <a:t>rr</a:t>
            </a:r>
            <a:r>
              <a:rPr lang="en-US" altLang="ja-JP" sz="2000" dirty="0"/>
              <a:t> (Global_30x30, Local_30x30)</a:t>
            </a:r>
          </a:p>
        </p:txBody>
      </p:sp>
      <p:sp>
        <p:nvSpPr>
          <p:cNvPr id="15" name="テキスト ボックス 14">
            <a:extLst>
              <a:ext uri="{FF2B5EF4-FFF2-40B4-BE49-F238E27FC236}">
                <a16:creationId xmlns:a16="http://schemas.microsoft.com/office/drawing/2014/main" id="{EBCF4585-27CE-44B1-9904-A91CB49800F3}"/>
              </a:ext>
            </a:extLst>
          </p:cNvPr>
          <p:cNvSpPr txBox="1"/>
          <p:nvPr/>
        </p:nvSpPr>
        <p:spPr>
          <a:xfrm>
            <a:off x="6632895" y="2547787"/>
            <a:ext cx="5447252" cy="400110"/>
          </a:xfrm>
          <a:prstGeom prst="rect">
            <a:avLst/>
          </a:prstGeom>
          <a:noFill/>
        </p:spPr>
        <p:txBody>
          <a:bodyPr wrap="square" rtlCol="0">
            <a:spAutoFit/>
          </a:bodyPr>
          <a:lstStyle/>
          <a:p>
            <a:r>
              <a:rPr lang="en-US" altLang="ja-JP" sz="2000" dirty="0"/>
              <a:t>Error norm of </a:t>
            </a:r>
            <a:r>
              <a:rPr lang="en-US" altLang="ja-JP" sz="2000" i="1" dirty="0" err="1"/>
              <a:t>σ</a:t>
            </a:r>
            <a:r>
              <a:rPr lang="en-US" altLang="ja-JP" sz="2000" i="1" baseline="-25000" dirty="0" err="1"/>
              <a:t>θθ</a:t>
            </a:r>
            <a:r>
              <a:rPr lang="en-US" altLang="ja-JP" sz="2000" dirty="0"/>
              <a:t> (Global_30x30, Local_30x30)</a:t>
            </a:r>
          </a:p>
        </p:txBody>
      </p:sp>
      <p:pic>
        <p:nvPicPr>
          <p:cNvPr id="8" name="グラフィックス 7">
            <a:extLst>
              <a:ext uri="{FF2B5EF4-FFF2-40B4-BE49-F238E27FC236}">
                <a16:creationId xmlns:a16="http://schemas.microsoft.com/office/drawing/2014/main" id="{A8790B21-A5CE-4A65-A9CD-DCAD8C665A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93234" y="2947897"/>
            <a:ext cx="5234732" cy="3176200"/>
          </a:xfrm>
          <a:prstGeom prst="rect">
            <a:avLst/>
          </a:prstGeom>
        </p:spPr>
      </p:pic>
      <p:sp>
        <p:nvSpPr>
          <p:cNvPr id="27" name="テキスト ボックス 26">
            <a:extLst>
              <a:ext uri="{FF2B5EF4-FFF2-40B4-BE49-F238E27FC236}">
                <a16:creationId xmlns:a16="http://schemas.microsoft.com/office/drawing/2014/main" id="{4A383A22-B97E-44A6-B95F-17652AFACDDB}"/>
              </a:ext>
            </a:extLst>
          </p:cNvPr>
          <p:cNvSpPr txBox="1"/>
          <p:nvPr/>
        </p:nvSpPr>
        <p:spPr>
          <a:xfrm>
            <a:off x="412458" y="6002407"/>
            <a:ext cx="11573444" cy="707886"/>
          </a:xfrm>
          <a:prstGeom prst="rect">
            <a:avLst/>
          </a:prstGeom>
          <a:noFill/>
        </p:spPr>
        <p:txBody>
          <a:bodyPr wrap="square" rtlCol="0">
            <a:spAutoFit/>
          </a:bodyPr>
          <a:lstStyle/>
          <a:p>
            <a:r>
              <a:rPr lang="en-US" altLang="ja-JP" sz="2000" dirty="0"/>
              <a:t>2</a:t>
            </a:r>
            <a:r>
              <a:rPr lang="ja-JP" altLang="en-US" sz="2000" dirty="0"/>
              <a:t>次と</a:t>
            </a:r>
            <a:r>
              <a:rPr lang="en-US" altLang="ja-JP" sz="2000" dirty="0"/>
              <a:t>3</a:t>
            </a:r>
            <a:r>
              <a:rPr lang="ja-JP" altLang="en-US" sz="2000" dirty="0"/>
              <a:t>次共にグローバルパッチの要素サイズに対するローカルパッチのサイズの比を</a:t>
            </a:r>
            <a:r>
              <a:rPr lang="en-US" altLang="ja-JP" sz="2000" dirty="0"/>
              <a:t>2.5</a:t>
            </a:r>
            <a:r>
              <a:rPr lang="ja-JP" altLang="en-US" sz="2000" dirty="0"/>
              <a:t>～</a:t>
            </a:r>
            <a:r>
              <a:rPr lang="en-US" altLang="ja-JP" sz="2000" dirty="0"/>
              <a:t>4</a:t>
            </a:r>
            <a:r>
              <a:rPr lang="ja-JP" altLang="en-US" sz="2000" dirty="0"/>
              <a:t>倍程度にすると同自由度で最も精度が高くなることが確認された</a:t>
            </a:r>
            <a:endParaRPr lang="en-US" altLang="ja-JP" sz="2000" dirty="0"/>
          </a:p>
        </p:txBody>
      </p:sp>
    </p:spTree>
    <p:extLst>
      <p:ext uri="{BB962C8B-B14F-4D97-AF65-F5344CB8AC3E}">
        <p14:creationId xmlns:p14="http://schemas.microsoft.com/office/powerpoint/2010/main" val="2106137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17</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kumimoji="1" lang="ja-JP" altLang="en-US" sz="2400" dirty="0"/>
              <a:t>まとめ</a:t>
            </a:r>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8" y="1154149"/>
            <a:ext cx="11172737" cy="2677656"/>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通常の</a:t>
            </a:r>
            <a:r>
              <a:rPr lang="en-US" altLang="ja-JP" sz="2400" dirty="0"/>
              <a:t>IGA</a:t>
            </a:r>
            <a:r>
              <a:rPr lang="ja-JP" altLang="en-US" sz="2400" dirty="0"/>
              <a:t>解析と重合パッチ法解析で，同自由度では基底関数が</a:t>
            </a:r>
            <a:r>
              <a:rPr lang="en-US" altLang="ja-JP" sz="2400" dirty="0"/>
              <a:t>2</a:t>
            </a:r>
            <a:r>
              <a:rPr lang="ja-JP" altLang="en-US" sz="2400" dirty="0"/>
              <a:t>次の場合より</a:t>
            </a:r>
            <a:r>
              <a:rPr lang="en-US" altLang="ja-JP" sz="2400" dirty="0"/>
              <a:t>3</a:t>
            </a:r>
            <a:r>
              <a:rPr lang="ja-JP" altLang="en-US" sz="2400" dirty="0"/>
              <a:t>次の場合の方が精度が高くなる</a:t>
            </a:r>
            <a:endParaRPr lang="en-US" altLang="ja-JP" sz="2400" dirty="0"/>
          </a:p>
          <a:p>
            <a:pPr marL="342900" indent="-342900">
              <a:buFont typeface="Arial" panose="020B0604020202020204" pitchFamily="34" charset="0"/>
              <a:buChar char="•"/>
            </a:pPr>
            <a:r>
              <a:rPr lang="ja-JP" altLang="en-US" sz="2400" dirty="0"/>
              <a:t>重合パッチ法では，グローバルパッチとローカルパッチの基底関数が共に</a:t>
            </a:r>
            <a:r>
              <a:rPr lang="en-US" altLang="ja-JP" sz="2400" dirty="0"/>
              <a:t>3</a:t>
            </a:r>
            <a:r>
              <a:rPr lang="ja-JP" altLang="en-US" sz="2400" dirty="0"/>
              <a:t>次の場合に最も高精度となる</a:t>
            </a:r>
            <a:endParaRPr lang="en-US" altLang="ja-JP" sz="2400" dirty="0"/>
          </a:p>
          <a:p>
            <a:pPr marL="342900" indent="-342900">
              <a:buFont typeface="Arial" panose="020B0604020202020204" pitchFamily="34" charset="0"/>
              <a:buChar char="•"/>
            </a:pPr>
            <a:r>
              <a:rPr lang="ja-JP" altLang="en-US" sz="2400" dirty="0"/>
              <a:t>重合パッチ法では，グローバルパッチの要素の代表長さに対するローカルパッチの全体のサイズの代表長さを</a:t>
            </a:r>
            <a:r>
              <a:rPr lang="en-US" altLang="ja-JP" sz="2400" dirty="0"/>
              <a:t>2.5</a:t>
            </a:r>
            <a:r>
              <a:rPr lang="ja-JP" altLang="en-US" sz="2400" dirty="0"/>
              <a:t>～</a:t>
            </a:r>
            <a:r>
              <a:rPr lang="en-US" altLang="ja-JP" sz="2400" dirty="0"/>
              <a:t>4</a:t>
            </a:r>
            <a:r>
              <a:rPr lang="ja-JP" altLang="en-US" sz="2400" dirty="0"/>
              <a:t>倍程度にすると同自由度で最も精度が高くなる</a:t>
            </a:r>
            <a:endParaRPr lang="en-US" altLang="ja-JP" sz="2400" dirty="0"/>
          </a:p>
        </p:txBody>
      </p:sp>
    </p:spTree>
    <p:extLst>
      <p:ext uri="{BB962C8B-B14F-4D97-AF65-F5344CB8AC3E}">
        <p14:creationId xmlns:p14="http://schemas.microsoft.com/office/powerpoint/2010/main" val="89131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8" name="図 37" descr="グラフ, 折れ線グラフ&#10;&#10;自動的に生成された説明">
            <a:extLst>
              <a:ext uri="{FF2B5EF4-FFF2-40B4-BE49-F238E27FC236}">
                <a16:creationId xmlns:a16="http://schemas.microsoft.com/office/drawing/2014/main" id="{AB037714-54D7-4AB1-9F6C-88A73D7A9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5010" y="4134530"/>
            <a:ext cx="2752304" cy="2388117"/>
          </a:xfrm>
          <a:prstGeom prst="rect">
            <a:avLst/>
          </a:prstGeom>
        </p:spPr>
      </p:pic>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323334"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補足</a:t>
            </a:r>
            <a:r>
              <a:rPr lang="en-US" altLang="ja-JP" sz="2400" dirty="0"/>
              <a:t>:</a:t>
            </a:r>
            <a:r>
              <a:rPr kumimoji="1" lang="ja-JP" altLang="en-US" sz="2400" dirty="0"/>
              <a:t>細分化手法</a:t>
            </a:r>
          </a:p>
        </p:txBody>
      </p:sp>
      <p:sp>
        <p:nvSpPr>
          <p:cNvPr id="15" name="テキスト ボックス 14">
            <a:extLst>
              <a:ext uri="{FF2B5EF4-FFF2-40B4-BE49-F238E27FC236}">
                <a16:creationId xmlns:a16="http://schemas.microsoft.com/office/drawing/2014/main" id="{D3AB32A7-CE5E-4217-A043-6F94E4F32BCB}"/>
              </a:ext>
            </a:extLst>
          </p:cNvPr>
          <p:cNvSpPr txBox="1"/>
          <p:nvPr/>
        </p:nvSpPr>
        <p:spPr>
          <a:xfrm>
            <a:off x="378288" y="977410"/>
            <a:ext cx="4504106" cy="369332"/>
          </a:xfrm>
          <a:prstGeom prst="rect">
            <a:avLst/>
          </a:prstGeom>
          <a:noFill/>
        </p:spPr>
        <p:txBody>
          <a:bodyPr wrap="square" rtlCol="0">
            <a:spAutoFit/>
          </a:bodyPr>
          <a:lstStyle/>
          <a:p>
            <a:r>
              <a:rPr lang="ja-JP" altLang="en-US" b="1"/>
              <a:t>ノットインサーション</a:t>
            </a:r>
            <a:r>
              <a:rPr lang="en-US" altLang="ja-JP" b="1"/>
              <a:t>(Knot Insertion)</a:t>
            </a:r>
            <a:endParaRPr lang="en-US" altLang="ja-JP" dirty="0"/>
          </a:p>
        </p:txBody>
      </p:sp>
      <mc:AlternateContent xmlns:mc="http://schemas.openxmlformats.org/markup-compatibility/2006">
        <mc:Choice xmlns:a14="http://schemas.microsoft.com/office/drawing/2010/main" Requires="a14">
          <p:sp>
            <p:nvSpPr>
              <p:cNvPr id="36" name="テキスト ボックス 35">
                <a:extLst>
                  <a:ext uri="{FF2B5EF4-FFF2-40B4-BE49-F238E27FC236}">
                    <a16:creationId xmlns:a16="http://schemas.microsoft.com/office/drawing/2014/main" id="{F42777F2-1196-4A41-9CFA-A11BC9CDF74E}"/>
                  </a:ext>
                </a:extLst>
              </p:cNvPr>
              <p:cNvSpPr txBox="1"/>
              <p:nvPr/>
            </p:nvSpPr>
            <p:spPr>
              <a:xfrm>
                <a:off x="412459" y="1457839"/>
                <a:ext cx="6098698" cy="5198859"/>
              </a:xfrm>
              <a:prstGeom prst="rect">
                <a:avLst/>
              </a:prstGeom>
              <a:noFill/>
            </p:spPr>
            <p:txBody>
              <a:bodyPr wrap="square" rtlCol="0">
                <a:spAutoFit/>
              </a:bodyPr>
              <a:lstStyle/>
              <a:p>
                <a:r>
                  <a:rPr lang="ja-JP" altLang="en-US" sz="1800" i="0" strike="noStrike" dirty="0">
                    <a:latin typeface="IPAexGothic"/>
                  </a:rPr>
                  <a:t>要素の細分化、オーダーエレベーションにも必要な操作</a:t>
                </a:r>
                <a:endParaRPr lang="en-US" altLang="ja-JP" sz="1800" i="0" strike="noStrike" dirty="0">
                  <a:latin typeface="IPAexGothic"/>
                </a:endParaRPr>
              </a:p>
              <a:p>
                <a:endParaRPr lang="en-US" altLang="ja-JP" dirty="0">
                  <a:latin typeface="IPAexGothic"/>
                </a:endParaRPr>
              </a:p>
              <a:p>
                <a:r>
                  <a:rPr lang="ja-JP" altLang="en-US" sz="1800" i="0" strike="noStrike" dirty="0">
                    <a:latin typeface="IPAexGothic"/>
                  </a:rPr>
                  <a:t>挿入するノットを決定した後に</a:t>
                </a:r>
                <a:endParaRPr lang="en-US" altLang="ja-JP" sz="1800" i="0" strike="noStrike" dirty="0">
                  <a:latin typeface="IPAexGothic"/>
                </a:endParaRPr>
              </a:p>
              <a:p>
                <a:r>
                  <a:rPr lang="ja-JP" altLang="en-US" dirty="0">
                    <a:latin typeface="IPAexGothic"/>
                  </a:rPr>
                  <a:t>コントロールポイントに対して以下の操作を行う</a:t>
                </a:r>
                <a:endParaRPr lang="en-US" altLang="ja-JP" sz="1800" i="0" strike="noStrike" dirty="0">
                  <a:latin typeface="IPAexGothic"/>
                </a:endParaRPr>
              </a:p>
              <a:p>
                <a:endParaRPr lang="en-US" altLang="ja-JP" dirty="0">
                  <a:latin typeface="IPAexGothic"/>
                </a:endParaRPr>
              </a:p>
              <a:p>
                <a:r>
                  <a:rPr lang="ja-JP" altLang="en-US" dirty="0">
                    <a:latin typeface="IPAexGothic"/>
                  </a:rPr>
                  <a:t>挿入後</a:t>
                </a: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Ξ</m:t>
                    </m:r>
                    <m:r>
                      <a:rPr lang="ja-JP" altLang="en-US" i="1" smtClean="0">
                        <a:latin typeface="Cambria Math" panose="02040503050406030204" pitchFamily="18" charset="0"/>
                      </a:rPr>
                      <m:t>→</m:t>
                    </m:r>
                    <m:acc>
                      <m:accPr>
                        <m:chr m:val="̅"/>
                        <m:ctrlPr>
                          <a:rPr lang="ja-JP" altLang="en-US" i="1" smtClean="0">
                            <a:latin typeface="Cambria Math" panose="02040503050406030204" pitchFamily="18" charset="0"/>
                          </a:rPr>
                        </m:ctrlPr>
                      </m:accPr>
                      <m:e>
                        <m:r>
                          <m:rPr>
                            <m:sty m:val="p"/>
                          </m:rPr>
                          <a:rPr lang="el-GR" altLang="ja-JP" i="1" smtClean="0">
                            <a:latin typeface="Cambria Math" panose="02040503050406030204" pitchFamily="18" charset="0"/>
                            <a:ea typeface="Cambria Math" panose="02040503050406030204" pitchFamily="18" charset="0"/>
                          </a:rPr>
                          <m:t>Ξ</m:t>
                        </m:r>
                      </m:e>
                    </m:acc>
                    <m:r>
                      <a:rPr lang="en-US" altLang="ja-JP" b="0" i="1" smtClean="0">
                        <a:latin typeface="Cambria Math" panose="02040503050406030204" pitchFamily="18" charset="0"/>
                      </a:rPr>
                      <m:t>(</m:t>
                    </m:r>
                    <m:r>
                      <a:rPr lang="en-US" altLang="ja-JP" b="0" i="1" smtClean="0">
                        <a:latin typeface="Cambria Math" panose="02040503050406030204" pitchFamily="18" charset="0"/>
                      </a:rPr>
                      <m:t>𝑚</m:t>
                    </m:r>
                    <m:r>
                      <a:rPr lang="ja-JP" altLang="en-US" i="1">
                        <a:latin typeface="Cambria Math" panose="02040503050406030204" pitchFamily="18" charset="0"/>
                      </a:rPr>
                      <m:t>個</m:t>
                    </m:r>
                    <m:r>
                      <a:rPr lang="ja-JP" altLang="en-US" i="1" smtClean="0">
                        <a:latin typeface="Cambria Math" panose="02040503050406030204" pitchFamily="18" charset="0"/>
                      </a:rPr>
                      <m:t>挿入</m:t>
                    </m:r>
                    <m:r>
                      <a:rPr lang="en-US" altLang="ja-JP" b="0" i="1" smtClean="0">
                        <a:latin typeface="Cambria Math" panose="02040503050406030204" pitchFamily="18" charset="0"/>
                      </a:rPr>
                      <m:t>)</m:t>
                    </m:r>
                  </m:oMath>
                </a14:m>
                <a:endParaRPr lang="en-US" altLang="ja-JP" dirty="0">
                  <a:latin typeface="IPAexGothic"/>
                </a:endParaRPr>
              </a:p>
              <a:p>
                <a:endParaRPr lang="en-US" altLang="ja-JP" dirty="0">
                  <a:latin typeface="IPAexGothic"/>
                </a:endParaRPr>
              </a:p>
              <a:p>
                <a:pPr/>
                <a14:m>
                  <m:oMathPara xmlns:m="http://schemas.openxmlformats.org/officeDocument/2006/math">
                    <m:oMathParaPr>
                      <m:jc m:val="left"/>
                    </m:oMathParaPr>
                    <m:oMath xmlns:m="http://schemas.openxmlformats.org/officeDocument/2006/math">
                      <m:sSubSup>
                        <m:sSubSupPr>
                          <m:ctrlPr>
                            <a:rPr lang="en-US" altLang="ja-JP" sz="1800" i="1" strike="noStrike" smtClean="0">
                              <a:latin typeface="Cambria Math" panose="02040503050406030204" pitchFamily="18" charset="0"/>
                            </a:rPr>
                          </m:ctrlPr>
                        </m:sSubSupPr>
                        <m:e>
                          <m:r>
                            <a:rPr lang="en-US" altLang="ja-JP" sz="1800" b="0" i="1" strike="noStrike" smtClean="0">
                              <a:latin typeface="Cambria Math" panose="02040503050406030204" pitchFamily="18" charset="0"/>
                            </a:rPr>
                            <m:t>𝑇</m:t>
                          </m:r>
                        </m:e>
                        <m:sub>
                          <m:r>
                            <a:rPr lang="en-US" altLang="ja-JP" sz="1800" b="0" i="1" strike="noStrike" smtClean="0">
                              <a:latin typeface="Cambria Math" panose="02040503050406030204" pitchFamily="18" charset="0"/>
                            </a:rPr>
                            <m:t>𝑖𝑗</m:t>
                          </m:r>
                        </m:sub>
                        <m:sup>
                          <m:r>
                            <a:rPr lang="en-US" altLang="ja-JP" sz="1800" b="0" i="1" strike="noStrike" smtClean="0">
                              <a:latin typeface="Cambria Math" panose="02040503050406030204" pitchFamily="18" charset="0"/>
                            </a:rPr>
                            <m:t>0</m:t>
                          </m:r>
                        </m:sup>
                      </m:sSubSup>
                      <m:r>
                        <a:rPr lang="en-US" altLang="ja-JP" sz="1800" b="0" i="1" strike="noStrike" smtClean="0">
                          <a:latin typeface="Cambria Math" panose="02040503050406030204" pitchFamily="18" charset="0"/>
                        </a:rPr>
                        <m:t>=</m:t>
                      </m:r>
                      <m:d>
                        <m:dPr>
                          <m:begChr m:val="{"/>
                          <m:endChr m:val=""/>
                          <m:ctrlPr>
                            <a:rPr lang="en-US" altLang="ja-JP" sz="1800" b="0" i="1" strike="noStrike" smtClean="0">
                              <a:latin typeface="Cambria Math" panose="02040503050406030204" pitchFamily="18" charset="0"/>
                            </a:rPr>
                          </m:ctrlPr>
                        </m:dPr>
                        <m:e>
                          <m:m>
                            <m:mPr>
                              <m:mcs>
                                <m:mc>
                                  <m:mcPr>
                                    <m:count m:val="2"/>
                                    <m:mcJc m:val="center"/>
                                  </m:mcPr>
                                </m:mc>
                              </m:mcs>
                              <m:ctrlPr>
                                <a:rPr lang="en-US" altLang="ja-JP" sz="1800" b="0" i="1" strike="noStrike" smtClean="0">
                                  <a:latin typeface="Cambria Math" panose="02040503050406030204" pitchFamily="18" charset="0"/>
                                </a:rPr>
                              </m:ctrlPr>
                            </m:mPr>
                            <m:mr>
                              <m:e>
                                <m:r>
                                  <m:rPr>
                                    <m:brk m:alnAt="7"/>
                                  </m:rPr>
                                  <a:rPr lang="en-US" altLang="ja-JP" sz="1800" b="0" i="1" strike="noStrike" smtClean="0">
                                    <a:latin typeface="Cambria Math" panose="02040503050406030204" pitchFamily="18" charset="0"/>
                                  </a:rPr>
                                  <m:t>1</m:t>
                                </m:r>
                              </m:e>
                              <m:e>
                                <m:sSub>
                                  <m:sSubPr>
                                    <m:ctrlPr>
                                      <a:rPr lang="en-US" altLang="ja-JP" sz="1800" b="0" i="1" strike="noStrike" smtClean="0">
                                        <a:latin typeface="Cambria Math" panose="02040503050406030204" pitchFamily="18" charset="0"/>
                                      </a:rPr>
                                    </m:ctrlPr>
                                  </m:sSubPr>
                                  <m:e>
                                    <m:acc>
                                      <m:accPr>
                                        <m:chr m:val="̅"/>
                                        <m:ctrlPr>
                                          <a:rPr lang="en-US" altLang="ja-JP" sz="1800" b="0" i="1" strike="noStrike" smtClean="0">
                                            <a:latin typeface="Cambria Math" panose="02040503050406030204" pitchFamily="18" charset="0"/>
                                          </a:rPr>
                                        </m:ctrlPr>
                                      </m:accPr>
                                      <m:e>
                                        <m:r>
                                          <a:rPr lang="ja-JP" altLang="en-US" i="1" smtClean="0">
                                            <a:latin typeface="Cambria Math" panose="02040503050406030204" pitchFamily="18" charset="0"/>
                                          </a:rPr>
                                          <m:t>𝜉</m:t>
                                        </m:r>
                                      </m:e>
                                    </m:acc>
                                  </m:e>
                                  <m:sub>
                                    <m:r>
                                      <a:rPr lang="en-US" altLang="ja-JP" sz="1800" b="0" i="1" strike="noStrike" smtClean="0">
                                        <a:latin typeface="Cambria Math" panose="02040503050406030204" pitchFamily="18" charset="0"/>
                                      </a:rPr>
                                      <m:t>𝑖</m:t>
                                    </m:r>
                                  </m:sub>
                                </m:sSub>
                                <m:r>
                                  <a:rPr lang="en-US" altLang="ja-JP" sz="1800" b="0" i="1" strike="noStrike" smtClean="0">
                                    <a:latin typeface="Cambria Math" panose="02040503050406030204" pitchFamily="18" charset="0"/>
                                    <a:ea typeface="Cambria Math" panose="02040503050406030204" pitchFamily="18" charset="0"/>
                                  </a:rPr>
                                  <m:t>∈[</m:t>
                                </m:r>
                                <m:sSub>
                                  <m:sSubPr>
                                    <m:ctrlPr>
                                      <a:rPr lang="en-US" altLang="ja-JP" sz="1800" b="0" i="1" strike="noStrike" smtClean="0">
                                        <a:latin typeface="Cambria Math" panose="02040503050406030204" pitchFamily="18" charset="0"/>
                                        <a:ea typeface="Cambria Math" panose="02040503050406030204" pitchFamily="18" charset="0"/>
                                      </a:rPr>
                                    </m:ctrlPr>
                                  </m:sSubPr>
                                  <m:e>
                                    <m:r>
                                      <a:rPr lang="ja-JP" altLang="en-US" sz="1800" b="0" i="1" strike="noStrike" smtClean="0">
                                        <a:latin typeface="Cambria Math" panose="02040503050406030204" pitchFamily="18" charset="0"/>
                                        <a:ea typeface="Cambria Math" panose="02040503050406030204" pitchFamily="18" charset="0"/>
                                      </a:rPr>
                                      <m:t>𝜉</m:t>
                                    </m:r>
                                  </m:e>
                                  <m:sub>
                                    <m:r>
                                      <a:rPr lang="en-US" altLang="ja-JP" sz="1800" b="0" i="1" strike="noStrike" smtClean="0">
                                        <a:latin typeface="Cambria Math" panose="02040503050406030204" pitchFamily="18" charset="0"/>
                                        <a:ea typeface="Cambria Math" panose="02040503050406030204" pitchFamily="18" charset="0"/>
                                      </a:rPr>
                                      <m:t>𝑗</m:t>
                                    </m:r>
                                  </m:sub>
                                </m:sSub>
                                <m:r>
                                  <a:rPr lang="en-US" altLang="ja-JP" sz="1800" b="0" i="1" strike="noStrike" smtClean="0">
                                    <a:latin typeface="Cambria Math" panose="02040503050406030204" pitchFamily="18" charset="0"/>
                                    <a:ea typeface="Cambria Math" panose="02040503050406030204" pitchFamily="18" charset="0"/>
                                  </a:rPr>
                                  <m:t>,</m:t>
                                </m:r>
                                <m:sSub>
                                  <m:sSubPr>
                                    <m:ctrlPr>
                                      <a:rPr lang="en-US" altLang="ja-JP" sz="1800" b="0" i="1" strike="noStrike" smtClean="0">
                                        <a:latin typeface="Cambria Math" panose="02040503050406030204" pitchFamily="18" charset="0"/>
                                        <a:ea typeface="Cambria Math" panose="02040503050406030204" pitchFamily="18" charset="0"/>
                                      </a:rPr>
                                    </m:ctrlPr>
                                  </m:sSubPr>
                                  <m:e>
                                    <m:r>
                                      <a:rPr lang="ja-JP" altLang="en-US" sz="1800" b="0" i="1" strike="noStrike" smtClean="0">
                                        <a:latin typeface="Cambria Math" panose="02040503050406030204" pitchFamily="18" charset="0"/>
                                        <a:ea typeface="Cambria Math" panose="02040503050406030204" pitchFamily="18" charset="0"/>
                                      </a:rPr>
                                      <m:t>𝜉</m:t>
                                    </m:r>
                                  </m:e>
                                  <m:sub>
                                    <m:r>
                                      <a:rPr lang="en-US" altLang="ja-JP" sz="1800" b="0" i="1" strike="noStrike" smtClean="0">
                                        <a:latin typeface="Cambria Math" panose="02040503050406030204" pitchFamily="18" charset="0"/>
                                        <a:ea typeface="Cambria Math" panose="02040503050406030204" pitchFamily="18" charset="0"/>
                                      </a:rPr>
                                      <m:t>𝑗</m:t>
                                    </m:r>
                                    <m:r>
                                      <a:rPr lang="en-US" altLang="ja-JP" sz="1800" b="0" i="1" strike="noStrike" smtClean="0">
                                        <a:latin typeface="Cambria Math" panose="02040503050406030204" pitchFamily="18" charset="0"/>
                                        <a:ea typeface="Cambria Math" panose="02040503050406030204" pitchFamily="18" charset="0"/>
                                      </a:rPr>
                                      <m:t>+1</m:t>
                                    </m:r>
                                  </m:sub>
                                </m:sSub>
                                <m:r>
                                  <a:rPr lang="en-US" altLang="ja-JP" sz="1800" b="0" i="1" strike="noStrike" smtClean="0">
                                    <a:latin typeface="Cambria Math" panose="02040503050406030204" pitchFamily="18" charset="0"/>
                                    <a:ea typeface="Cambria Math" panose="02040503050406030204" pitchFamily="18" charset="0"/>
                                  </a:rPr>
                                  <m:t>)</m:t>
                                </m:r>
                              </m:e>
                            </m:mr>
                            <m:mr>
                              <m:e>
                                <m:r>
                                  <a:rPr lang="en-US" altLang="ja-JP" sz="1800" b="0" i="1" strike="noStrike" smtClean="0">
                                    <a:latin typeface="Cambria Math" panose="02040503050406030204" pitchFamily="18" charset="0"/>
                                  </a:rPr>
                                  <m:t>0</m:t>
                                </m:r>
                              </m:e>
                              <m:e>
                                <m:r>
                                  <a:rPr lang="en-US" altLang="ja-JP" sz="1800" b="0" i="1" strike="noStrike" smtClean="0">
                                    <a:latin typeface="Cambria Math" panose="02040503050406030204" pitchFamily="18" charset="0"/>
                                  </a:rPr>
                                  <m:t>𝑜𝑡h𝑒𝑟𝑤𝑖𝑠𝑒</m:t>
                                </m:r>
                              </m:e>
                            </m:mr>
                          </m:m>
                        </m:e>
                      </m:d>
                    </m:oMath>
                  </m:oMathPara>
                </a14:m>
                <a:endParaRPr lang="en-US" altLang="ja-JP" sz="1800" i="0" strike="noStrike" dirty="0">
                  <a:latin typeface="IPAexGothic"/>
                </a:endParaRPr>
              </a:p>
              <a:p>
                <a:pPr/>
                <a14:m>
                  <m:oMathPara xmlns:m="http://schemas.openxmlformats.org/officeDocument/2006/math">
                    <m:oMathParaPr>
                      <m:jc m:val="left"/>
                    </m:oMathParaPr>
                    <m:oMath xmlns:m="http://schemas.openxmlformats.org/officeDocument/2006/math">
                      <m:sSubSup>
                        <m:sSubSupPr>
                          <m:ctrlPr>
                            <a:rPr lang="en-US" altLang="ja-JP" sz="1800" i="1" strike="noStrike" smtClean="0">
                              <a:latin typeface="Cambria Math" panose="02040503050406030204" pitchFamily="18" charset="0"/>
                            </a:rPr>
                          </m:ctrlPr>
                        </m:sSubSupPr>
                        <m:e>
                          <m:r>
                            <a:rPr lang="en-US" altLang="ja-JP" sz="1800" b="0" i="1" strike="noStrike" smtClean="0">
                              <a:latin typeface="Cambria Math" panose="02040503050406030204" pitchFamily="18" charset="0"/>
                            </a:rPr>
                            <m:t>𝑇</m:t>
                          </m:r>
                        </m:e>
                        <m:sub>
                          <m:r>
                            <a:rPr lang="en-US" altLang="ja-JP" sz="1800" b="0" i="1" strike="noStrike" smtClean="0">
                              <a:latin typeface="Cambria Math" panose="02040503050406030204" pitchFamily="18" charset="0"/>
                            </a:rPr>
                            <m:t>𝑖𝑗</m:t>
                          </m:r>
                        </m:sub>
                        <m:sup>
                          <m:r>
                            <a:rPr lang="en-US" altLang="ja-JP" sz="1800" b="0" i="1" strike="noStrike" smtClean="0">
                              <a:latin typeface="Cambria Math" panose="02040503050406030204" pitchFamily="18" charset="0"/>
                            </a:rPr>
                            <m:t>𝑞</m:t>
                          </m:r>
                        </m:sup>
                      </m:sSubSup>
                      <m:r>
                        <a:rPr lang="en-US" altLang="ja-JP" sz="1800" b="0" i="1" strike="noStrike" smtClean="0">
                          <a:latin typeface="Cambria Math" panose="02040503050406030204" pitchFamily="18" charset="0"/>
                        </a:rPr>
                        <m:t>=</m:t>
                      </m:r>
                      <m:f>
                        <m:fPr>
                          <m:ctrlPr>
                            <a:rPr lang="en-US" altLang="ja-JP" sz="1800" b="0" i="1" strike="noStrike" smtClean="0">
                              <a:latin typeface="Cambria Math" panose="02040503050406030204" pitchFamily="18" charset="0"/>
                            </a:rPr>
                          </m:ctrlPr>
                        </m:fPr>
                        <m:num>
                          <m:sSub>
                            <m:sSubPr>
                              <m:ctrlPr>
                                <a:rPr lang="en-US" altLang="ja-JP" sz="1800" b="0" i="1" strike="noStrike" smtClean="0">
                                  <a:latin typeface="Cambria Math" panose="02040503050406030204" pitchFamily="18" charset="0"/>
                                </a:rPr>
                              </m:ctrlPr>
                            </m:sSubPr>
                            <m:e>
                              <m:acc>
                                <m:accPr>
                                  <m:chr m:val="̅"/>
                                  <m:ctrlPr>
                                    <a:rPr lang="en-US" altLang="ja-JP" sz="1800" b="0" i="1" strike="noStrike" smtClean="0">
                                      <a:latin typeface="Cambria Math" panose="02040503050406030204" pitchFamily="18" charset="0"/>
                                    </a:rPr>
                                  </m:ctrlPr>
                                </m:accPr>
                                <m:e>
                                  <m:r>
                                    <a:rPr lang="ja-JP" altLang="en-US" sz="1800" b="0" i="1" strike="noStrike" smtClean="0">
                                      <a:latin typeface="Cambria Math" panose="02040503050406030204" pitchFamily="18" charset="0"/>
                                    </a:rPr>
                                    <m:t>𝜉</m:t>
                                  </m:r>
                                </m:e>
                              </m:acc>
                            </m:e>
                            <m:sub>
                              <m:r>
                                <a:rPr lang="en-US" altLang="ja-JP" sz="1800" b="0" i="1" strike="noStrike" smtClean="0">
                                  <a:latin typeface="Cambria Math" panose="02040503050406030204" pitchFamily="18" charset="0"/>
                                </a:rPr>
                                <m:t>𝑖</m:t>
                              </m:r>
                              <m:r>
                                <a:rPr lang="en-US" altLang="ja-JP" sz="1800" b="0" i="1" strike="noStrike" smtClean="0">
                                  <a:latin typeface="Cambria Math" panose="02040503050406030204" pitchFamily="18" charset="0"/>
                                </a:rPr>
                                <m:t>+</m:t>
                              </m:r>
                              <m:r>
                                <a:rPr lang="en-US" altLang="ja-JP" sz="1800" b="0" i="1" strike="noStrike" smtClean="0">
                                  <a:latin typeface="Cambria Math" panose="02040503050406030204" pitchFamily="18" charset="0"/>
                                </a:rPr>
                                <m:t>𝑞</m:t>
                              </m:r>
                              <m:r>
                                <a:rPr lang="en-US" altLang="ja-JP" sz="1800" b="0" i="1" strike="noStrike" smtClean="0">
                                  <a:latin typeface="Cambria Math" panose="02040503050406030204" pitchFamily="18" charset="0"/>
                                </a:rPr>
                                <m:t>−1</m:t>
                              </m:r>
                            </m:sub>
                          </m:sSub>
                          <m:r>
                            <a:rPr lang="en-US" altLang="ja-JP" sz="1800" b="0" i="1" strike="noStrike" smtClean="0">
                              <a:latin typeface="Cambria Math" panose="02040503050406030204" pitchFamily="18" charset="0"/>
                            </a:rPr>
                            <m:t>−</m:t>
                          </m:r>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sub>
                          </m:sSub>
                        </m:num>
                        <m:den>
                          <m:sSub>
                            <m:sSubPr>
                              <m:ctrlPr>
                                <a:rPr lang="en-US" altLang="ja-JP" sz="1800" b="0" i="1" strike="noStrike" smtClean="0">
                                  <a:latin typeface="Cambria Math" panose="02040503050406030204" pitchFamily="18" charset="0"/>
                                </a:rPr>
                              </m:ctrlPr>
                            </m:sSubPr>
                            <m:e>
                              <m:r>
                                <a:rPr lang="ja-JP" altLang="en-US" sz="1800" b="0" i="1" strike="noStrike" smtClean="0">
                                  <a:latin typeface="Cambria Math" panose="02040503050406030204" pitchFamily="18" charset="0"/>
                                </a:rPr>
                                <m:t>𝜉</m:t>
                              </m:r>
                            </m:e>
                            <m:sub>
                              <m:r>
                                <a:rPr lang="en-US" altLang="ja-JP" sz="1800" b="0" i="1" strike="noStrike" smtClean="0">
                                  <a:latin typeface="Cambria Math" panose="02040503050406030204" pitchFamily="18" charset="0"/>
                                </a:rPr>
                                <m:t>𝑗</m:t>
                              </m:r>
                              <m:r>
                                <a:rPr lang="en-US" altLang="ja-JP" sz="1800" b="0" i="1" strike="noStrike" smtClean="0">
                                  <a:latin typeface="Cambria Math" panose="02040503050406030204" pitchFamily="18" charset="0"/>
                                </a:rPr>
                                <m:t>+</m:t>
                              </m:r>
                              <m:r>
                                <a:rPr lang="en-US" altLang="ja-JP" sz="1800" b="0" i="1" strike="noStrike" smtClean="0">
                                  <a:latin typeface="Cambria Math" panose="02040503050406030204" pitchFamily="18" charset="0"/>
                                </a:rPr>
                                <m:t>𝑞</m:t>
                              </m:r>
                              <m:r>
                                <a:rPr lang="en-US" altLang="ja-JP" sz="1800" b="0" i="1" strike="noStrike" smtClean="0">
                                  <a:latin typeface="Cambria Math" panose="02040503050406030204" pitchFamily="18" charset="0"/>
                                </a:rPr>
                                <m:t>−1</m:t>
                              </m:r>
                            </m:sub>
                          </m:sSub>
                          <m:r>
                            <a:rPr lang="en-US" altLang="ja-JP" sz="1800" b="0" i="1" strike="noStrike" smtClean="0">
                              <a:latin typeface="Cambria Math" panose="02040503050406030204" pitchFamily="18" charset="0"/>
                            </a:rPr>
                            <m:t>−</m:t>
                          </m:r>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sub>
                          </m:sSub>
                        </m:den>
                      </m:f>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𝑇</m:t>
                          </m:r>
                        </m:e>
                        <m:sub>
                          <m:r>
                            <a:rPr lang="en-US" altLang="ja-JP" i="1">
                              <a:latin typeface="Cambria Math" panose="02040503050406030204" pitchFamily="18" charset="0"/>
                            </a:rPr>
                            <m:t>𝑖𝑗</m:t>
                          </m:r>
                        </m:sub>
                        <m:sup>
                          <m:r>
                            <a:rPr lang="en-US" altLang="ja-JP" i="1">
                              <a:latin typeface="Cambria Math" panose="02040503050406030204" pitchFamily="18" charset="0"/>
                            </a:rPr>
                            <m:t>𝑞</m:t>
                          </m:r>
                          <m:r>
                            <a:rPr lang="en-US" altLang="ja-JP" b="0" i="1" smtClean="0">
                              <a:latin typeface="Cambria Math" panose="02040503050406030204" pitchFamily="18" charset="0"/>
                            </a:rPr>
                            <m:t>−1</m:t>
                          </m:r>
                        </m:sup>
                      </m:sSubSup>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r>
                                <a:rPr lang="en-US" altLang="ja-JP" i="1">
                                  <a:latin typeface="Cambria Math" panose="02040503050406030204" pitchFamily="18" charset="0"/>
                                </a:rPr>
                                <m:t>+</m:t>
                              </m:r>
                              <m:r>
                                <a:rPr lang="en-US" altLang="ja-JP" i="1">
                                  <a:latin typeface="Cambria Math" panose="02040503050406030204" pitchFamily="18" charset="0"/>
                                </a:rPr>
                                <m:t>𝑞</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𝜉</m:t>
                                  </m:r>
                                </m:e>
                              </m:acc>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𝑞</m:t>
                              </m:r>
                              <m:r>
                                <a:rPr lang="en-US" altLang="ja-JP" b="0" i="1" smtClean="0">
                                  <a:latin typeface="Cambria Math" panose="02040503050406030204" pitchFamily="18" charset="0"/>
                                </a:rPr>
                                <m:t>−1</m:t>
                              </m:r>
                            </m:sub>
                          </m:sSub>
                        </m:num>
                        <m:den>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r>
                                <a:rPr lang="en-US" altLang="ja-JP" i="1">
                                  <a:latin typeface="Cambria Math" panose="02040503050406030204" pitchFamily="18" charset="0"/>
                                </a:rPr>
                                <m:t>+</m:t>
                              </m:r>
                              <m:r>
                                <a:rPr lang="en-US" altLang="ja-JP" i="1">
                                  <a:latin typeface="Cambria Math" panose="02040503050406030204" pitchFamily="18" charset="0"/>
                                </a:rPr>
                                <m:t>𝑞</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r>
                                <a:rPr lang="en-US" altLang="ja-JP" b="0" i="1" smtClean="0">
                                  <a:latin typeface="Cambria Math" panose="02040503050406030204" pitchFamily="18" charset="0"/>
                                </a:rPr>
                                <m:t>+1</m:t>
                              </m:r>
                            </m:sub>
                          </m:sSub>
                        </m:den>
                      </m:f>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𝑇</m:t>
                          </m:r>
                        </m:e>
                        <m:sub>
                          <m:r>
                            <a:rPr lang="en-US" altLang="ja-JP" i="1">
                              <a:latin typeface="Cambria Math" panose="02040503050406030204" pitchFamily="18" charset="0"/>
                            </a:rPr>
                            <m:t>𝑖𝑗</m:t>
                          </m:r>
                          <m:r>
                            <a:rPr lang="en-US" altLang="ja-JP" b="0" i="1" smtClean="0">
                              <a:latin typeface="Cambria Math" panose="02040503050406030204" pitchFamily="18" charset="0"/>
                            </a:rPr>
                            <m:t>+1</m:t>
                          </m:r>
                        </m:sub>
                        <m:sup>
                          <m:r>
                            <a:rPr lang="en-US" altLang="ja-JP" i="1">
                              <a:latin typeface="Cambria Math" panose="02040503050406030204" pitchFamily="18" charset="0"/>
                            </a:rPr>
                            <m:t>𝑞</m:t>
                          </m:r>
                          <m:r>
                            <a:rPr lang="en-US" altLang="ja-JP" i="1">
                              <a:latin typeface="Cambria Math" panose="02040503050406030204" pitchFamily="18" charset="0"/>
                            </a:rPr>
                            <m:t>−1</m:t>
                          </m:r>
                        </m:sup>
                      </m:sSubSup>
                      <m:r>
                        <a:rPr lang="en-US" altLang="ja-JP" b="0" i="0" smtClean="0">
                          <a:latin typeface="Cambria Math" panose="02040503050406030204" pitchFamily="18" charset="0"/>
                        </a:rPr>
                        <m:t> </m:t>
                      </m:r>
                    </m:oMath>
                  </m:oMathPara>
                </a14:m>
                <a:endParaRPr lang="en-US" altLang="ja-JP" b="0" i="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b="0" i="0" smtClean="0">
                          <a:latin typeface="Cambria Math" panose="02040503050406030204" pitchFamily="18" charset="0"/>
                        </a:rPr>
                        <m:t>                                                                     </m:t>
                      </m:r>
                      <m:r>
                        <m:rPr>
                          <m:sty m:val="p"/>
                        </m:rPr>
                        <a:rPr lang="en-US" altLang="ja-JP" b="0" i="0" smtClean="0">
                          <a:latin typeface="Cambria Math" panose="02040503050406030204" pitchFamily="18" charset="0"/>
                        </a:rPr>
                        <m:t>for</m:t>
                      </m:r>
                      <m:r>
                        <a:rPr lang="en-US" altLang="ja-JP" b="0" i="0" smtClean="0">
                          <a:latin typeface="Cambria Math" panose="02040503050406030204" pitchFamily="18" charset="0"/>
                        </a:rPr>
                        <m:t> </m:t>
                      </m:r>
                      <m:r>
                        <a:rPr lang="en-US" altLang="ja-JP" b="0" i="1" smtClean="0">
                          <a:latin typeface="Cambria Math" panose="02040503050406030204" pitchFamily="18" charset="0"/>
                        </a:rPr>
                        <m:t>𝑞</m:t>
                      </m:r>
                      <m:r>
                        <a:rPr lang="en-US" altLang="ja-JP" b="0" i="1" smtClean="0">
                          <a:latin typeface="Cambria Math" panose="02040503050406030204" pitchFamily="18" charset="0"/>
                        </a:rPr>
                        <m:t>=1,2,…,</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oMath>
                  </m:oMathPara>
                </a14:m>
                <a:endParaRPr lang="en-US" altLang="ja-JP" b="0" i="0" dirty="0">
                  <a:latin typeface="IPAexGothic"/>
                </a:endParaRPr>
              </a:p>
              <a:p>
                <a:endParaRPr lang="en-US" altLang="ja-JP" sz="1800" b="0" i="1" strike="noStrike" dirty="0">
                  <a:latin typeface="Cambria Math" panose="02040503050406030204" pitchFamily="18" charset="0"/>
                </a:endParaRPr>
              </a:p>
              <a:p>
                <a14:m>
                  <m:oMath xmlns:m="http://schemas.openxmlformats.org/officeDocument/2006/math">
                    <m:sSub>
                      <m:sSubPr>
                        <m:ctrlPr>
                          <a:rPr lang="en-US" altLang="ja-JP" sz="1800" b="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1</m:t>
                        </m:r>
                      </m:sub>
                    </m:sSub>
                  </m:oMath>
                </a14:m>
                <a:r>
                  <a:rPr lang="en-US" altLang="ja-JP" sz="1800" i="0" strike="noStrike" dirty="0">
                    <a:latin typeface="IPAexGothic"/>
                  </a:rPr>
                  <a:t> : </a:t>
                </a:r>
                <a:r>
                  <a:rPr lang="ja-JP" altLang="en-US" sz="1800" i="0" strike="noStrike" dirty="0">
                    <a:latin typeface="IPAexGothic"/>
                  </a:rPr>
                  <a:t>初めのコントロールポイントと重みのマトリクス</a:t>
                </a:r>
                <a:endParaRPr lang="en-US" altLang="ja-JP" sz="1800" i="0" strike="noStrike" dirty="0">
                  <a:latin typeface="IPAexGothic"/>
                </a:endParaRPr>
              </a:p>
              <a:p>
                <a:pPr/>
                <a14:m>
                  <m:oMathPara xmlns:m="http://schemas.openxmlformats.org/officeDocument/2006/math">
                    <m:oMathParaPr>
                      <m:jc m:val="left"/>
                    </m:oMathParaPr>
                    <m:oMath xmlns:m="http://schemas.openxmlformats.org/officeDocument/2006/math">
                      <m:sSub>
                        <m:sSubPr>
                          <m:ctrlPr>
                            <a:rPr lang="en-US" altLang="ja-JP" sz="180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1</m:t>
                          </m:r>
                        </m:sub>
                      </m:sSub>
                      <m:r>
                        <a:rPr lang="en-US" altLang="ja-JP" sz="1800" b="0" i="1" strike="noStrike" smtClean="0">
                          <a:latin typeface="Cambria Math" panose="02040503050406030204" pitchFamily="18" charset="0"/>
                        </a:rPr>
                        <m:t>=</m:t>
                      </m:r>
                      <m:d>
                        <m:dPr>
                          <m:begChr m:val="["/>
                          <m:endChr m:val="]"/>
                          <m:ctrlPr>
                            <a:rPr lang="en-US" altLang="ja-JP" sz="1800" b="0" i="1" strike="noStrike" smtClean="0">
                              <a:latin typeface="Cambria Math" panose="02040503050406030204" pitchFamily="18" charset="0"/>
                            </a:rPr>
                          </m:ctrlPr>
                        </m:dPr>
                        <m:e>
                          <m:m>
                            <m:mPr>
                              <m:mcs>
                                <m:mc>
                                  <m:mcPr>
                                    <m:count m:val="3"/>
                                    <m:mcJc m:val="center"/>
                                  </m:mcPr>
                                </m:mc>
                              </m:mcs>
                              <m:ctrlPr>
                                <a:rPr lang="en-US" altLang="ja-JP" sz="1800" b="0" i="1" strike="noStrike" smtClean="0">
                                  <a:latin typeface="Cambria Math" panose="02040503050406030204" pitchFamily="18" charset="0"/>
                                </a:rPr>
                              </m:ctrlPr>
                            </m:mPr>
                            <m:mr>
                              <m:e>
                                <m:sSub>
                                  <m:sSubPr>
                                    <m:ctrlPr>
                                      <a:rPr lang="en-US" altLang="ja-JP" sz="1800" b="0" i="1" strike="noStrike" smtClean="0">
                                        <a:latin typeface="Cambria Math" panose="02040503050406030204" pitchFamily="18" charset="0"/>
                                      </a:rPr>
                                    </m:ctrlPr>
                                  </m:sSubPr>
                                  <m:e>
                                    <m:r>
                                      <a:rPr lang="en-US" altLang="ja-JP" sz="1800" b="0" i="1" strike="noStrike" smtClean="0">
                                        <a:latin typeface="Cambria Math" panose="02040503050406030204" pitchFamily="18" charset="0"/>
                                      </a:rPr>
                                      <m:t>𝑥</m:t>
                                    </m:r>
                                  </m:e>
                                  <m:sub>
                                    <m:r>
                                      <a:rPr lang="en-US" altLang="ja-JP" sz="1800" b="0" i="1" strike="noStrike" smtClean="0">
                                        <a:latin typeface="Cambria Math" panose="02040503050406030204" pitchFamily="18" charset="0"/>
                                      </a:rPr>
                                      <m:t>1</m:t>
                                    </m:r>
                                  </m:sub>
                                </m:sSub>
                              </m:e>
                              <m:e>
                                <m:sSub>
                                  <m:sSubPr>
                                    <m:ctrlPr>
                                      <a:rPr lang="en-US" altLang="ja-JP" sz="1800" b="0" i="1" strike="noStrike" smtClean="0">
                                        <a:latin typeface="Cambria Math" panose="02040503050406030204" pitchFamily="18" charset="0"/>
                                      </a:rPr>
                                    </m:ctrlPr>
                                  </m:sSubPr>
                                  <m:e>
                                    <m:r>
                                      <a:rPr lang="en-US" altLang="ja-JP" sz="1800" b="0" i="1" strike="noStrike" smtClean="0">
                                        <a:latin typeface="Cambria Math" panose="02040503050406030204" pitchFamily="18" charset="0"/>
                                      </a:rPr>
                                      <m:t>𝑦</m:t>
                                    </m:r>
                                  </m:e>
                                  <m:sub>
                                    <m:r>
                                      <a:rPr lang="en-US" altLang="ja-JP" sz="1800" b="0" i="1" strike="noStrike" smtClean="0">
                                        <a:latin typeface="Cambria Math" panose="02040503050406030204" pitchFamily="18" charset="0"/>
                                      </a:rPr>
                                      <m:t>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2</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e>
                            </m:mr>
                            <m:mr>
                              <m:e>
                                <m:r>
                                  <a:rPr lang="en-US" altLang="ja-JP" sz="1800" b="0" i="1" strike="noStrike" smtClean="0">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𝑛</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𝑛</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𝑛</m:t>
                                    </m:r>
                                  </m:sub>
                                </m:sSub>
                              </m:e>
                            </m:mr>
                          </m:m>
                        </m:e>
                      </m:d>
                      <m:r>
                        <a:rPr lang="ja-JP" altLang="en-US" i="1">
                          <a:latin typeface="Cambria Math" panose="02040503050406030204" pitchFamily="18" charset="0"/>
                        </a:rPr>
                        <m:t>→</m:t>
                      </m:r>
                      <m:sSub>
                        <m:sSubPr>
                          <m:ctrlPr>
                            <a:rPr lang="en-US" altLang="ja-JP" i="1">
                              <a:latin typeface="Cambria Math" panose="02040503050406030204" pitchFamily="18" charset="0"/>
                            </a:rPr>
                          </m:ctrlPr>
                        </m:sSubPr>
                        <m:e>
                          <m:r>
                            <a:rPr lang="en-US" altLang="ja-JP" b="1" i="1">
                              <a:latin typeface="Cambria Math" panose="02040503050406030204" pitchFamily="18" charset="0"/>
                            </a:rPr>
                            <m:t>𝑩</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3"/>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mr>
                            <m:mr>
                              <m:e>
                                <m:r>
                                  <a:rPr lang="en-US" altLang="ja-JP" i="1">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𝑛</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𝑛</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𝑛</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𝑛</m:t>
                                    </m:r>
                                  </m:sub>
                                </m:sSub>
                              </m:e>
                            </m:mr>
                          </m:m>
                        </m:e>
                      </m:d>
                    </m:oMath>
                  </m:oMathPara>
                </a14:m>
                <a:endParaRPr lang="en-US" altLang="ja-JP" sz="1800" i="0" strike="noStrike" dirty="0">
                  <a:latin typeface="IPAexGothic"/>
                </a:endParaRPr>
              </a:p>
            </p:txBody>
          </p:sp>
        </mc:Choice>
        <mc:Fallback>
          <p:sp>
            <p:nvSpPr>
              <p:cNvPr id="36" name="テキスト ボックス 35">
                <a:extLst>
                  <a:ext uri="{FF2B5EF4-FFF2-40B4-BE49-F238E27FC236}">
                    <a16:creationId xmlns:a16="http://schemas.microsoft.com/office/drawing/2014/main" id="{F42777F2-1196-4A41-9CFA-A11BC9CDF74E}"/>
                  </a:ext>
                </a:extLst>
              </p:cNvPr>
              <p:cNvSpPr txBox="1">
                <a:spLocks noRot="1" noChangeAspect="1" noMove="1" noResize="1" noEditPoints="1" noAdjustHandles="1" noChangeArrowheads="1" noChangeShapeType="1" noTextEdit="1"/>
              </p:cNvSpPr>
              <p:nvPr/>
            </p:nvSpPr>
            <p:spPr>
              <a:xfrm>
                <a:off x="412459" y="1457839"/>
                <a:ext cx="6098698" cy="5198859"/>
              </a:xfrm>
              <a:prstGeom prst="rect">
                <a:avLst/>
              </a:prstGeom>
              <a:blipFill>
                <a:blip r:embed="rId3"/>
                <a:stretch>
                  <a:fillRect l="-900" t="-3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C7452F85-371D-42D0-AF1F-33634E348CC5}"/>
                  </a:ext>
                </a:extLst>
              </p:cNvPr>
              <p:cNvSpPr txBox="1"/>
              <p:nvPr/>
            </p:nvSpPr>
            <p:spPr>
              <a:xfrm>
                <a:off x="6369449" y="1006686"/>
                <a:ext cx="5822551" cy="312784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ja-JP" sz="1800" b="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3</m:t>
                          </m:r>
                        </m:sub>
                      </m:sSub>
                      <m:r>
                        <a:rPr lang="en-US" altLang="ja-JP" sz="1800" b="0" i="1" strike="noStrike" smtClean="0">
                          <a:latin typeface="Cambria Math" panose="02040503050406030204" pitchFamily="18" charset="0"/>
                        </a:rPr>
                        <m:t>=</m:t>
                      </m:r>
                      <m:sSup>
                        <m:sSupPr>
                          <m:ctrlPr>
                            <a:rPr lang="en-US" altLang="ja-JP" sz="1800" b="0" i="1" strike="noStrike" smtClean="0">
                              <a:latin typeface="Cambria Math" panose="02040503050406030204" pitchFamily="18" charset="0"/>
                            </a:rPr>
                          </m:ctrlPr>
                        </m:sSupPr>
                        <m:e>
                          <m:r>
                            <a:rPr lang="en-US" altLang="ja-JP" sz="1800" b="1" i="1" strike="noStrike" smtClean="0">
                              <a:latin typeface="Cambria Math" panose="02040503050406030204" pitchFamily="18" charset="0"/>
                            </a:rPr>
                            <m:t>𝑻</m:t>
                          </m:r>
                        </m:e>
                        <m:sup>
                          <m:r>
                            <a:rPr lang="en-US" altLang="ja-JP" sz="1800" b="0" i="1" strike="noStrike" smtClean="0">
                              <a:latin typeface="Cambria Math" panose="02040503050406030204" pitchFamily="18" charset="0"/>
                            </a:rPr>
                            <m:t>𝑝</m:t>
                          </m:r>
                        </m:sup>
                      </m:sSup>
                      <m:sSub>
                        <m:sSubPr>
                          <m:ctrlPr>
                            <a:rPr lang="en-US" altLang="ja-JP" sz="1800" b="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2</m:t>
                          </m:r>
                        </m:sub>
                      </m:sSub>
                    </m:oMath>
                  </m:oMathPara>
                </a14:m>
                <a:endParaRPr lang="en-US" altLang="ja-JP"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sz="180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3</m:t>
                          </m:r>
                        </m:sub>
                      </m:sSub>
                      <m:r>
                        <a:rPr lang="en-US" altLang="ja-JP" sz="1800" b="0" i="1" strike="noStrike" smtClean="0">
                          <a:latin typeface="Cambria Math" panose="02040503050406030204" pitchFamily="18" charset="0"/>
                        </a:rPr>
                        <m:t>=</m:t>
                      </m:r>
                      <m:d>
                        <m:dPr>
                          <m:begChr m:val="["/>
                          <m:endChr m:val="]"/>
                          <m:ctrlPr>
                            <a:rPr lang="en-US" altLang="ja-JP" sz="1800" b="0" i="1" strike="noStrike" smtClean="0">
                              <a:latin typeface="Cambria Math" panose="02040503050406030204" pitchFamily="18" charset="0"/>
                            </a:rPr>
                          </m:ctrlPr>
                        </m:dPr>
                        <m:e>
                          <m:m>
                            <m:mPr>
                              <m:mcs>
                                <m:mc>
                                  <m:mcPr>
                                    <m:count m:val="3"/>
                                    <m:mcJc m:val="center"/>
                                  </m:mcPr>
                                </m:mc>
                              </m:mcs>
                              <m:ctrlPr>
                                <a:rPr lang="en-US" altLang="ja-JP" sz="1800" b="0" i="1" strike="noStrike" smtClean="0">
                                  <a:latin typeface="Cambria Math" panose="02040503050406030204" pitchFamily="18" charset="0"/>
                                </a:rPr>
                              </m:ctrlPr>
                            </m:mPr>
                            <m:mr>
                              <m:e>
                                <m:sSub>
                                  <m:sSubPr>
                                    <m:ctrlPr>
                                      <a:rPr lang="en-US" altLang="ja-JP" sz="1800" b="0" i="1" strike="noStrike" smtClean="0">
                                        <a:latin typeface="Cambria Math" panose="02040503050406030204" pitchFamily="18" charset="0"/>
                                      </a:rPr>
                                    </m:ctrlPr>
                                  </m:sSubPr>
                                  <m:e>
                                    <m:r>
                                      <a:rPr lang="en-US" altLang="ja-JP" sz="1800" b="0" i="1" strike="noStrike" smtClean="0">
                                        <a:latin typeface="Cambria Math" panose="02040503050406030204" pitchFamily="18" charset="0"/>
                                      </a:rPr>
                                      <m:t>𝑥</m:t>
                                    </m:r>
                                  </m:e>
                                  <m:sub>
                                    <m:r>
                                      <a:rPr lang="en-US" altLang="ja-JP" sz="1800" b="0" i="1" strike="noStrike" smtClean="0">
                                        <a:latin typeface="Cambria Math" panose="02040503050406030204" pitchFamily="18" charset="0"/>
                                      </a:rPr>
                                      <m:t>1</m:t>
                                    </m:r>
                                  </m:sub>
                                </m:sSub>
                                <m:r>
                                  <m:rPr>
                                    <m:brk m:alnAt="7"/>
                                  </m:rPr>
                                  <a:rPr lang="en-US" altLang="ja-JP" sz="1800" b="0" i="1" strike="noStrike" smtClean="0">
                                    <a:latin typeface="Cambria Math" panose="02040503050406030204" pitchFamily="18" charset="0"/>
                                  </a:rPr>
                                  <m:t>′</m:t>
                                </m:r>
                              </m:e>
                              <m:e>
                                <m:sSub>
                                  <m:sSubPr>
                                    <m:ctrlPr>
                                      <a:rPr lang="en-US" altLang="ja-JP" sz="1800" b="0" i="1" strike="noStrike" smtClean="0">
                                        <a:latin typeface="Cambria Math" panose="02040503050406030204" pitchFamily="18" charset="0"/>
                                      </a:rPr>
                                    </m:ctrlPr>
                                  </m:sSubPr>
                                  <m:e>
                                    <m:r>
                                      <a:rPr lang="en-US" altLang="ja-JP" sz="1800" b="0" i="1" strike="noStrike" smtClean="0">
                                        <a:latin typeface="Cambria Math" panose="02040503050406030204" pitchFamily="18" charset="0"/>
                                      </a:rPr>
                                      <m:t>𝑦</m:t>
                                    </m:r>
                                  </m:e>
                                  <m:sub>
                                    <m:r>
                                      <a:rPr lang="en-US" altLang="ja-JP" sz="1800" b="0" i="1" strike="noStrike" smtClean="0">
                                        <a:latin typeface="Cambria Math" panose="02040503050406030204" pitchFamily="18" charset="0"/>
                                      </a:rPr>
                                      <m:t>1</m:t>
                                    </m:r>
                                  </m:sub>
                                </m:sSub>
                                <m:r>
                                  <a:rPr lang="en-US" altLang="ja-JP" sz="1800" b="0" i="1" strike="noStrike"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e>
                            </m:mr>
                            <m:mr>
                              <m:e>
                                <m:r>
                                  <a:rPr lang="en-US" altLang="ja-JP" sz="1800" b="0" i="1" strike="noStrike" smtClean="0">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e>
                            </m:mr>
                          </m:m>
                        </m:e>
                      </m:d>
                    </m:oMath>
                  </m:oMathPara>
                </a14:m>
                <a:endParaRPr lang="en-US" altLang="ja-JP" sz="1800" b="0" i="1" strike="noStrike"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ja-JP" altLang="en-US" i="1">
                          <a:latin typeface="Cambria Math" panose="02040503050406030204" pitchFamily="18" charset="0"/>
                        </a:rPr>
                        <m:t>→</m:t>
                      </m:r>
                      <m:sSub>
                        <m:sSubPr>
                          <m:ctrlPr>
                            <a:rPr lang="en-US" altLang="ja-JP" i="1">
                              <a:latin typeface="Cambria Math" panose="02040503050406030204" pitchFamily="18" charset="0"/>
                            </a:rPr>
                          </m:ctrlPr>
                        </m:sSubPr>
                        <m:e>
                          <m:r>
                            <a:rPr lang="en-US" altLang="ja-JP" b="1" i="1">
                              <a:latin typeface="Cambria Math" panose="02040503050406030204" pitchFamily="18" charset="0"/>
                            </a:rPr>
                            <m:t>𝑩</m:t>
                          </m:r>
                        </m:e>
                        <m:sub>
                          <m:r>
                            <a:rPr lang="en-US" altLang="ja-JP" b="0" i="1" smtClean="0">
                              <a:latin typeface="Cambria Math" panose="02040503050406030204" pitchFamily="18" charset="0"/>
                            </a:rPr>
                            <m:t>4</m:t>
                          </m:r>
                        </m:sub>
                      </m:sSub>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3"/>
                                    <m:mcJc m:val="center"/>
                                  </m:mcPr>
                                </m:mc>
                              </m:mcs>
                              <m:ctrlPr>
                                <a:rPr lang="en-US" altLang="ja-JP" i="1">
                                  <a:latin typeface="Cambria Math" panose="02040503050406030204" pitchFamily="18" charset="0"/>
                                </a:rPr>
                              </m:ctrlPr>
                            </m:mPr>
                            <m:mr>
                              <m:e>
                                <m:sSubSup>
                                  <m:sSubSupPr>
                                    <m:ctrlPr>
                                      <a:rPr lang="en-US" altLang="ja-JP" b="0" i="1" smtClean="0">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1</m:t>
                                    </m:r>
                                  </m:sub>
                                  <m:sup>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e>
                              <m:e>
                                <m:sSubSup>
                                  <m:sSubSupPr>
                                    <m:ctrlPr>
                                      <a:rPr lang="en-US" altLang="ja-JP" b="0" i="1" smtClean="0">
                                        <a:latin typeface="Cambria Math" panose="02040503050406030204" pitchFamily="18" charset="0"/>
                                      </a:rPr>
                                    </m:ctrlPr>
                                  </m:sSubSupPr>
                                  <m:e>
                                    <m:r>
                                      <a:rPr lang="en-US" altLang="ja-JP" i="1">
                                        <a:latin typeface="Cambria Math" panose="02040503050406030204" pitchFamily="18" charset="0"/>
                                      </a:rPr>
                                      <m:t>𝑦</m:t>
                                    </m:r>
                                  </m:e>
                                  <m:sub>
                                    <m:r>
                                      <a:rPr lang="en-US" altLang="ja-JP" i="1">
                                        <a:latin typeface="Cambria Math" panose="02040503050406030204" pitchFamily="18" charset="0"/>
                                      </a:rPr>
                                      <m:t>1</m:t>
                                    </m:r>
                                  </m:sub>
                                  <m:sup>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e>
                            </m:mr>
                            <m:mr>
                              <m:e>
                                <m:sSubSup>
                                  <m:sSubSupPr>
                                    <m:ctrlPr>
                                      <a:rPr lang="en-US" altLang="ja-JP" b="0" i="1" smtClean="0">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2</m:t>
                                    </m:r>
                                  </m:sub>
                                  <m:sup>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b="0" i="1" smtClean="0">
                                    <a:latin typeface="Cambria Math" panose="02040503050406030204" pitchFamily="18" charset="0"/>
                                  </a:rPr>
                                  <m:t>′</m:t>
                                </m:r>
                              </m:e>
                              <m:e>
                                <m:sSubSup>
                                  <m:sSubSupPr>
                                    <m:ctrlPr>
                                      <a:rPr lang="en-US" altLang="ja-JP" b="0" i="1" smtClean="0">
                                        <a:latin typeface="Cambria Math" panose="02040503050406030204" pitchFamily="18" charset="0"/>
                                      </a:rPr>
                                    </m:ctrlPr>
                                  </m:sSubSupPr>
                                  <m:e>
                                    <m:r>
                                      <a:rPr lang="en-US" altLang="ja-JP" i="1">
                                        <a:latin typeface="Cambria Math" panose="02040503050406030204" pitchFamily="18" charset="0"/>
                                      </a:rPr>
                                      <m:t>𝑦</m:t>
                                    </m:r>
                                  </m:e>
                                  <m:sub>
                                    <m:r>
                                      <a:rPr lang="en-US" altLang="ja-JP" i="1">
                                        <a:latin typeface="Cambria Math" panose="02040503050406030204" pitchFamily="18" charset="0"/>
                                      </a:rPr>
                                      <m:t>2</m:t>
                                    </m:r>
                                  </m:sub>
                                  <m:sup>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b="0" i="1" smtClean="0">
                                    <a:latin typeface="Cambria Math" panose="02040503050406030204" pitchFamily="18" charset="0"/>
                                  </a:rPr>
                                  <m:t>′</m:t>
                                </m:r>
                              </m:e>
                            </m:mr>
                            <m:mr>
                              <m:e>
                                <m:r>
                                  <a:rPr lang="en-US" altLang="ja-JP" i="1">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mr>
                            <m:mr>
                              <m:e>
                                <m:sSubSup>
                                  <m:sSubSupPr>
                                    <m:ctrlPr>
                                      <a:rPr lang="en-US" altLang="ja-JP" b="0" i="1" smtClean="0">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up>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e>
                              <m:e>
                                <m:sSubSup>
                                  <m:sSubSupPr>
                                    <m:ctrlPr>
                                      <a:rPr lang="en-US" altLang="ja-JP" b="0" i="1" smtClean="0">
                                        <a:latin typeface="Cambria Math" panose="02040503050406030204" pitchFamily="18" charset="0"/>
                                      </a:rPr>
                                    </m:ctrlPr>
                                  </m:sSubSupPr>
                                  <m:e>
                                    <m:r>
                                      <a:rPr lang="en-US" altLang="ja-JP" i="1">
                                        <a:latin typeface="Cambria Math" panose="02040503050406030204" pitchFamily="18" charset="0"/>
                                      </a:rPr>
                                      <m:t>𝑦</m:t>
                                    </m:r>
                                  </m:e>
                                  <m:sub>
                                    <m:r>
                                      <a:rPr lang="en-US" altLang="ja-JP" i="1">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up>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e>
                            </m:mr>
                          </m:m>
                        </m:e>
                      </m:d>
                    </m:oMath>
                  </m:oMathPara>
                </a14:m>
                <a:endParaRPr lang="en-US" altLang="ja-JP" sz="1800" b="0" i="1" strike="noStrike" dirty="0">
                  <a:latin typeface="Cambria Math" panose="02040503050406030204" pitchFamily="18" charset="0"/>
                </a:endParaRPr>
              </a:p>
              <a:p>
                <a14:m>
                  <m:oMath xmlns:m="http://schemas.openxmlformats.org/officeDocument/2006/math">
                    <m:sSub>
                      <m:sSubPr>
                        <m:ctrlPr>
                          <a:rPr lang="en-US" altLang="ja-JP" sz="1800" b="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4</m:t>
                        </m:r>
                      </m:sub>
                    </m:sSub>
                  </m:oMath>
                </a14:m>
                <a:r>
                  <a:rPr lang="en-US" altLang="ja-JP" sz="1800" i="0" strike="noStrike" dirty="0">
                    <a:latin typeface="IPAexGothic"/>
                  </a:rPr>
                  <a:t> : </a:t>
                </a:r>
                <a:r>
                  <a:rPr lang="ja-JP" altLang="en-US" sz="1800" i="0" strike="noStrike" dirty="0">
                    <a:latin typeface="IPAexGothic"/>
                  </a:rPr>
                  <a:t>ノットインサーション後の</a:t>
                </a:r>
                <a:endParaRPr lang="en-US" altLang="ja-JP" sz="1800" i="0" strike="noStrike" dirty="0">
                  <a:latin typeface="IPAexGothic"/>
                </a:endParaRPr>
              </a:p>
              <a:p>
                <a:r>
                  <a:rPr lang="en-US" altLang="ja-JP" dirty="0">
                    <a:latin typeface="IPAexGothic"/>
                  </a:rPr>
                  <a:t>         </a:t>
                </a:r>
                <a:r>
                  <a:rPr lang="ja-JP" altLang="en-US" sz="1800" i="0" strike="noStrike" dirty="0">
                    <a:latin typeface="IPAexGothic"/>
                  </a:rPr>
                  <a:t>コントロールポイントと重みのマトリクス</a:t>
                </a:r>
                <a:endParaRPr lang="en-US" altLang="ja-JP" sz="1800" i="0" strike="noStrike" dirty="0">
                  <a:latin typeface="IPAexGothic"/>
                </a:endParaRPr>
              </a:p>
            </p:txBody>
          </p:sp>
        </mc:Choice>
        <mc:Fallback xmlns="">
          <p:sp>
            <p:nvSpPr>
              <p:cNvPr id="37" name="テキスト ボックス 36">
                <a:extLst>
                  <a:ext uri="{FF2B5EF4-FFF2-40B4-BE49-F238E27FC236}">
                    <a16:creationId xmlns:a16="http://schemas.microsoft.com/office/drawing/2014/main" id="{C7452F85-371D-42D0-AF1F-33634E348CC5}"/>
                  </a:ext>
                </a:extLst>
              </p:cNvPr>
              <p:cNvSpPr txBox="1">
                <a:spLocks noRot="1" noChangeAspect="1" noMove="1" noResize="1" noEditPoints="1" noAdjustHandles="1" noChangeArrowheads="1" noChangeShapeType="1" noTextEdit="1"/>
              </p:cNvSpPr>
              <p:nvPr/>
            </p:nvSpPr>
            <p:spPr>
              <a:xfrm>
                <a:off x="6369449" y="1006686"/>
                <a:ext cx="5822551" cy="3127844"/>
              </a:xfrm>
              <a:prstGeom prst="rect">
                <a:avLst/>
              </a:prstGeom>
              <a:blipFill>
                <a:blip r:embed="rId4"/>
                <a:stretch>
                  <a:fillRect b="-2534"/>
                </a:stretch>
              </a:blipFill>
            </p:spPr>
            <p:txBody>
              <a:bodyPr/>
              <a:lstStyle/>
              <a:p>
                <a:r>
                  <a:rPr lang="ja-JP" altLang="en-US">
                    <a:noFill/>
                  </a:rPr>
                  <a:t> </a:t>
                </a:r>
              </a:p>
            </p:txBody>
          </p:sp>
        </mc:Fallback>
      </mc:AlternateContent>
      <p:pic>
        <p:nvPicPr>
          <p:cNvPr id="39" name="図 38" descr="グラフ&#10;&#10;自動的に生成された説明">
            <a:extLst>
              <a:ext uri="{FF2B5EF4-FFF2-40B4-BE49-F238E27FC236}">
                <a16:creationId xmlns:a16="http://schemas.microsoft.com/office/drawing/2014/main" id="{67091363-C580-4F82-A551-CC63431CDB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80724" y="4185695"/>
            <a:ext cx="2498816" cy="2287245"/>
          </a:xfrm>
          <a:prstGeom prst="rect">
            <a:avLst/>
          </a:prstGeom>
        </p:spPr>
      </p:pic>
    </p:spTree>
    <p:extLst>
      <p:ext uri="{BB962C8B-B14F-4D97-AF65-F5344CB8AC3E}">
        <p14:creationId xmlns:p14="http://schemas.microsoft.com/office/powerpoint/2010/main" val="2205221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9" name="図 38" descr="グラフ, 折れ線グラフ&#10;&#10;自動的に生成された説明">
            <a:extLst>
              <a:ext uri="{FF2B5EF4-FFF2-40B4-BE49-F238E27FC236}">
                <a16:creationId xmlns:a16="http://schemas.microsoft.com/office/drawing/2014/main" id="{30762902-B204-413A-9904-59B256ECDF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2945" y="3214123"/>
            <a:ext cx="2593438" cy="2896006"/>
          </a:xfrm>
          <a:prstGeom prst="rect">
            <a:avLst/>
          </a:prstGeom>
        </p:spPr>
      </p:pic>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181264"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19</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補足</a:t>
            </a:r>
            <a:r>
              <a:rPr lang="en-US" altLang="ja-JP" sz="2400" dirty="0"/>
              <a:t>:</a:t>
            </a:r>
            <a:r>
              <a:rPr kumimoji="1" lang="ja-JP" altLang="en-US" sz="2400" dirty="0"/>
              <a:t>高次化手法</a:t>
            </a:r>
            <a:r>
              <a:rPr kumimoji="1" lang="en-US" altLang="ja-JP" sz="2400" dirty="0"/>
              <a:t>(1/2)</a:t>
            </a:r>
            <a:endParaRPr kumimoji="1" lang="ja-JP" altLang="en-US" sz="2400" dirty="0"/>
          </a:p>
        </p:txBody>
      </p:sp>
      <p:sp>
        <p:nvSpPr>
          <p:cNvPr id="15" name="テキスト ボックス 14">
            <a:extLst>
              <a:ext uri="{FF2B5EF4-FFF2-40B4-BE49-F238E27FC236}">
                <a16:creationId xmlns:a16="http://schemas.microsoft.com/office/drawing/2014/main" id="{D3AB32A7-CE5E-4217-A043-6F94E4F32BCB}"/>
              </a:ext>
            </a:extLst>
          </p:cNvPr>
          <p:cNvSpPr txBox="1"/>
          <p:nvPr/>
        </p:nvSpPr>
        <p:spPr>
          <a:xfrm>
            <a:off x="378288" y="977410"/>
            <a:ext cx="4856442" cy="369332"/>
          </a:xfrm>
          <a:prstGeom prst="rect">
            <a:avLst/>
          </a:prstGeom>
          <a:noFill/>
        </p:spPr>
        <p:txBody>
          <a:bodyPr wrap="square" rtlCol="0">
            <a:spAutoFit/>
          </a:bodyPr>
          <a:lstStyle/>
          <a:p>
            <a:r>
              <a:rPr lang="ja-JP" altLang="en-US" b="1" dirty="0"/>
              <a:t>オーダーエレベーション</a:t>
            </a:r>
            <a:r>
              <a:rPr lang="en-US" altLang="ja-JP" b="1" dirty="0"/>
              <a:t>(Order Elevation)</a:t>
            </a:r>
            <a:endParaRPr lang="en-US" altLang="ja-JP" dirty="0"/>
          </a:p>
        </p:txBody>
      </p:sp>
      <p:pic>
        <p:nvPicPr>
          <p:cNvPr id="36" name="図 35" descr="グラフ, 折れ線グラフ&#10;&#10;自動的に生成された説明">
            <a:extLst>
              <a:ext uri="{FF2B5EF4-FFF2-40B4-BE49-F238E27FC236}">
                <a16:creationId xmlns:a16="http://schemas.microsoft.com/office/drawing/2014/main" id="{03F5A727-4836-4CBE-A64C-CC6C8360BA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945" y="3095538"/>
            <a:ext cx="2505656" cy="3115366"/>
          </a:xfrm>
          <a:prstGeom prst="rect">
            <a:avLst/>
          </a:prstGeom>
        </p:spPr>
      </p:pic>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E1337059-08DD-4B10-8E4C-5D7D8C6C8E19}"/>
                  </a:ext>
                </a:extLst>
              </p:cNvPr>
              <p:cNvSpPr txBox="1"/>
              <p:nvPr/>
            </p:nvSpPr>
            <p:spPr>
              <a:xfrm>
                <a:off x="412459" y="1457839"/>
                <a:ext cx="5822551" cy="2031325"/>
              </a:xfrm>
              <a:prstGeom prst="rect">
                <a:avLst/>
              </a:prstGeom>
              <a:noFill/>
            </p:spPr>
            <p:txBody>
              <a:bodyPr wrap="square" rtlCol="0">
                <a:spAutoFit/>
              </a:bodyPr>
              <a:lstStyle/>
              <a:p>
                <a:r>
                  <a:rPr lang="ja-JP" altLang="en-US" sz="1800" i="0" strike="noStrike" dirty="0">
                    <a:latin typeface="IPAexGothic"/>
                  </a:rPr>
                  <a:t>高次の基底関数で曲線の形状が変わらないような</a:t>
                </a:r>
                <a:endParaRPr lang="en-US" altLang="ja-JP" sz="1800" i="0" strike="noStrike" dirty="0">
                  <a:latin typeface="IPAexGothic"/>
                </a:endParaRPr>
              </a:p>
              <a:p>
                <a:r>
                  <a:rPr lang="ja-JP" altLang="en-US" dirty="0">
                    <a:latin typeface="IPAexGothic"/>
                  </a:rPr>
                  <a:t>ノットとコントロールポイントを生成する</a:t>
                </a:r>
                <a:r>
                  <a:rPr lang="ja-JP" altLang="en-US" sz="1800" i="0" strike="noStrike" dirty="0">
                    <a:latin typeface="IPAexGothic"/>
                  </a:rPr>
                  <a:t>操作</a:t>
                </a:r>
                <a:endParaRPr lang="en-US" altLang="ja-JP" sz="1800" i="0" strike="noStrike" dirty="0">
                  <a:latin typeface="IPAexGothic"/>
                </a:endParaRPr>
              </a:p>
              <a:p>
                <a:endParaRPr lang="en-US" altLang="ja-JP" dirty="0">
                  <a:latin typeface="IPAexGothic"/>
                </a:endParaRPr>
              </a:p>
              <a:p>
                <a:r>
                  <a:rPr lang="ja-JP" altLang="en-US" sz="1800" i="0" strike="noStrike" dirty="0">
                    <a:latin typeface="IPAexGothic"/>
                  </a:rPr>
                  <a:t>①最小のベジェ曲線に分割</a:t>
                </a:r>
                <a:endParaRPr lang="en-US" altLang="ja-JP" sz="1800" i="0" strike="noStrike" dirty="0">
                  <a:latin typeface="IPAexGothic"/>
                </a:endParaRPr>
              </a:p>
              <a:p>
                <a:r>
                  <a:rPr lang="ja-JP" altLang="en-US" sz="1800" i="0" strike="noStrike" dirty="0">
                    <a:latin typeface="IPAexGothic"/>
                  </a:rPr>
                  <a:t>ベジェ曲線 </a:t>
                </a:r>
                <a:r>
                  <a:rPr lang="en-US" altLang="ja-JP" sz="1800" i="0" strike="noStrike" dirty="0">
                    <a:latin typeface="IPAexGothic"/>
                  </a:rPr>
                  <a:t>: </a:t>
                </a:r>
                <a14:m>
                  <m:oMath xmlns:m="http://schemas.openxmlformats.org/officeDocument/2006/math">
                    <m:r>
                      <a:rPr lang="en-US" altLang="ja-JP" sz="1800" b="0" i="1" strike="noStrike" smtClean="0">
                        <a:latin typeface="Cambria Math" panose="02040503050406030204" pitchFamily="18" charset="0"/>
                      </a:rPr>
                      <m:t>𝑝</m:t>
                    </m:r>
                    <m:r>
                      <a:rPr lang="en-US" altLang="ja-JP" sz="1800" b="0" i="1" strike="noStrike" smtClean="0">
                        <a:latin typeface="Cambria Math" panose="02040503050406030204" pitchFamily="18" charset="0"/>
                      </a:rPr>
                      <m:t>+1</m:t>
                    </m:r>
                  </m:oMath>
                </a14:m>
                <a:r>
                  <a:rPr lang="ja-JP" altLang="en-US" sz="1800" i="0" strike="noStrike" dirty="0">
                    <a:latin typeface="IPAexGothic"/>
                  </a:rPr>
                  <a:t>個の制御点から得られる</a:t>
                </a:r>
                <a14:m>
                  <m:oMath xmlns:m="http://schemas.openxmlformats.org/officeDocument/2006/math">
                    <m:r>
                      <a:rPr lang="en-US" altLang="ja-JP" b="0" i="1" smtClean="0">
                        <a:latin typeface="Cambria Math" panose="02040503050406030204" pitchFamily="18" charset="0"/>
                      </a:rPr>
                      <m:t>𝑝</m:t>
                    </m:r>
                  </m:oMath>
                </a14:m>
                <a:r>
                  <a:rPr lang="ja-JP" altLang="en-US" sz="1800" i="0" strike="noStrike" dirty="0">
                    <a:latin typeface="IPAexGothic"/>
                  </a:rPr>
                  <a:t>次曲線</a:t>
                </a:r>
                <a:endParaRPr lang="en-US" altLang="ja-JP" sz="1800" i="0" strike="noStrike" dirty="0">
                  <a:latin typeface="IPAexGothic"/>
                </a:endParaRPr>
              </a:p>
              <a:p>
                <a:endParaRPr lang="en-US" altLang="ja-JP" sz="1800" i="0" strike="noStrike" dirty="0">
                  <a:latin typeface="IPAexGothic"/>
                </a:endParaRPr>
              </a:p>
              <a:p>
                <a:r>
                  <a:rPr lang="en-US" altLang="ja-JP" sz="1800" i="0" strike="noStrike" dirty="0">
                    <a:latin typeface="IPAexGothic"/>
                  </a:rPr>
                  <a:t>Kno</a:t>
                </a:r>
                <a:r>
                  <a:rPr lang="en-US" altLang="ja-JP" dirty="0">
                    <a:latin typeface="IPAexGothic"/>
                  </a:rPr>
                  <a:t>t Insertion</a:t>
                </a:r>
                <a:r>
                  <a:rPr lang="ja-JP" altLang="en-US" dirty="0">
                    <a:latin typeface="IPAexGothic"/>
                  </a:rPr>
                  <a:t>を行い、</a:t>
                </a:r>
                <a:r>
                  <a:rPr lang="ja-JP" altLang="en-US" sz="1800" i="0" strike="noStrike" dirty="0">
                    <a:latin typeface="IPAexGothic"/>
                  </a:rPr>
                  <a:t>ベジェ</a:t>
                </a:r>
                <a:r>
                  <a:rPr lang="ja-JP" altLang="en-US" dirty="0">
                    <a:latin typeface="IPAexGothic"/>
                  </a:rPr>
                  <a:t>曲線の区間に分割する</a:t>
                </a:r>
                <a:endParaRPr lang="en-US" altLang="ja-JP" dirty="0">
                  <a:latin typeface="IPAexGothic"/>
                </a:endParaRPr>
              </a:p>
            </p:txBody>
          </p:sp>
        </mc:Choice>
        <mc:Fallback xmlns="">
          <p:sp>
            <p:nvSpPr>
              <p:cNvPr id="37" name="テキスト ボックス 36">
                <a:extLst>
                  <a:ext uri="{FF2B5EF4-FFF2-40B4-BE49-F238E27FC236}">
                    <a16:creationId xmlns:a16="http://schemas.microsoft.com/office/drawing/2014/main" id="{E1337059-08DD-4B10-8E4C-5D7D8C6C8E19}"/>
                  </a:ext>
                </a:extLst>
              </p:cNvPr>
              <p:cNvSpPr txBox="1">
                <a:spLocks noRot="1" noChangeAspect="1" noMove="1" noResize="1" noEditPoints="1" noAdjustHandles="1" noChangeArrowheads="1" noChangeShapeType="1" noTextEdit="1"/>
              </p:cNvSpPr>
              <p:nvPr/>
            </p:nvSpPr>
            <p:spPr>
              <a:xfrm>
                <a:off x="412459" y="1457839"/>
                <a:ext cx="5822551" cy="2031325"/>
              </a:xfrm>
              <a:prstGeom prst="rect">
                <a:avLst/>
              </a:prstGeom>
              <a:blipFill>
                <a:blip r:embed="rId4"/>
                <a:stretch>
                  <a:fillRect l="-942" t="-901" b="-45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3F047BF9-CBE3-4D2B-BED2-E174364C5CD1}"/>
                  </a:ext>
                </a:extLst>
              </p:cNvPr>
              <p:cNvSpPr txBox="1"/>
              <p:nvPr/>
            </p:nvSpPr>
            <p:spPr>
              <a:xfrm>
                <a:off x="70130" y="6036128"/>
                <a:ext cx="275965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1000" b="0" i="0" smtClean="0">
                          <a:latin typeface="Cambria Math" panose="02040503050406030204" pitchFamily="18" charset="0"/>
                        </a:rPr>
                        <m:t>n</m:t>
                      </m:r>
                      <m:r>
                        <a:rPr lang="en-US" altLang="ja-JP" sz="1000" b="0" i="0" smtClean="0">
                          <a:latin typeface="Cambria Math" panose="02040503050406030204" pitchFamily="18" charset="0"/>
                        </a:rPr>
                        <m:t>=6</m:t>
                      </m:r>
                      <m:r>
                        <a:rPr lang="en-US" altLang="ja-JP" sz="1000" b="0" i="1" smtClean="0">
                          <a:latin typeface="Cambria Math" panose="02040503050406030204" pitchFamily="18" charset="0"/>
                        </a:rPr>
                        <m:t>,</m:t>
                      </m:r>
                      <m:r>
                        <a:rPr lang="en-US" altLang="ja-JP" sz="1000" b="0" i="1" smtClean="0">
                          <a:latin typeface="Cambria Math" panose="02040503050406030204" pitchFamily="18" charset="0"/>
                        </a:rPr>
                        <m:t>𝑝</m:t>
                      </m:r>
                      <m:r>
                        <a:rPr lang="en-US" altLang="ja-JP" sz="1000" b="0" i="1" smtClean="0">
                          <a:latin typeface="Cambria Math" panose="02040503050406030204" pitchFamily="18" charset="0"/>
                        </a:rPr>
                        <m:t>=2</m:t>
                      </m:r>
                      <m:r>
                        <a:rPr lang="en-US" altLang="ja-JP" sz="1000" b="0" i="0" smtClean="0">
                          <a:latin typeface="Cambria Math" panose="02040503050406030204" pitchFamily="18" charset="0"/>
                        </a:rPr>
                        <m:t>,</m:t>
                      </m:r>
                    </m:oMath>
                  </m:oMathPara>
                </a14:m>
                <a:endParaRPr lang="en-US" altLang="ja-JP" sz="1000" b="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ja-JP" sz="1000" i="1" dirty="0" smtClean="0">
                          <a:latin typeface="Cambria Math" panose="02040503050406030204" pitchFamily="18" charset="0"/>
                        </a:rPr>
                        <m:t>Ξ</m:t>
                      </m:r>
                      <m:r>
                        <a:rPr lang="en-US" altLang="ja-JP" sz="1000" b="0" i="1" smtClean="0">
                          <a:latin typeface="Cambria Math" panose="02040503050406030204" pitchFamily="18" charset="0"/>
                        </a:rPr>
                        <m:t>=</m:t>
                      </m:r>
                      <m:d>
                        <m:dPr>
                          <m:begChr m:val="{"/>
                          <m:endChr m:val="}"/>
                          <m:ctrlPr>
                            <a:rPr lang="en-US" altLang="ja-JP" sz="1000" b="0" i="1" smtClean="0">
                              <a:latin typeface="Cambria Math" panose="02040503050406030204" pitchFamily="18" charset="0"/>
                            </a:rPr>
                          </m:ctrlPr>
                        </m:dPr>
                        <m:e>
                          <m:r>
                            <a:rPr lang="en-US" altLang="ja-JP" sz="1000" b="0" i="1" smtClean="0">
                              <a:latin typeface="Cambria Math" panose="02040503050406030204" pitchFamily="18" charset="0"/>
                            </a:rPr>
                            <m:t>0, 0, 0, 0.25, 0.5, 0.75, 1, 1, 1</m:t>
                          </m:r>
                        </m:e>
                      </m:d>
                    </m:oMath>
                  </m:oMathPara>
                </a14:m>
                <a:endParaRPr lang="en-US" altLang="ja-JP" sz="1000" dirty="0"/>
              </a:p>
            </p:txBody>
          </p:sp>
        </mc:Choice>
        <mc:Fallback xmlns="">
          <p:sp>
            <p:nvSpPr>
              <p:cNvPr id="38" name="テキスト ボックス 37">
                <a:extLst>
                  <a:ext uri="{FF2B5EF4-FFF2-40B4-BE49-F238E27FC236}">
                    <a16:creationId xmlns:a16="http://schemas.microsoft.com/office/drawing/2014/main" id="{3F047BF9-CBE3-4D2B-BED2-E174364C5CD1}"/>
                  </a:ext>
                </a:extLst>
              </p:cNvPr>
              <p:cNvSpPr txBox="1">
                <a:spLocks noRot="1" noChangeAspect="1" noMove="1" noResize="1" noEditPoints="1" noAdjustHandles="1" noChangeArrowheads="1" noChangeShapeType="1" noTextEdit="1"/>
              </p:cNvSpPr>
              <p:nvPr/>
            </p:nvSpPr>
            <p:spPr>
              <a:xfrm>
                <a:off x="70130" y="6036128"/>
                <a:ext cx="2759650" cy="400110"/>
              </a:xfrm>
              <a:prstGeom prst="rect">
                <a:avLst/>
              </a:prstGeom>
              <a:blipFill>
                <a:blip r:embed="rId5"/>
                <a:stretch>
                  <a:fillRect/>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7E61D78F-7D9A-4A2E-81CA-55879942E6F0}"/>
              </a:ext>
            </a:extLst>
          </p:cNvPr>
          <p:cNvSpPr txBox="1"/>
          <p:nvPr/>
        </p:nvSpPr>
        <p:spPr>
          <a:xfrm>
            <a:off x="2835408" y="4477460"/>
            <a:ext cx="542488" cy="369332"/>
          </a:xfrm>
          <a:prstGeom prst="rect">
            <a:avLst/>
          </a:prstGeom>
          <a:noFill/>
        </p:spPr>
        <p:txBody>
          <a:bodyPr wrap="square" rtlCol="0">
            <a:spAutoFit/>
          </a:bodyPr>
          <a:lstStyle/>
          <a:p>
            <a:r>
              <a:rPr lang="ja-JP" altLang="en-US" sz="1800" i="0" strike="noStrike" dirty="0">
                <a:latin typeface="IPAexGothic"/>
              </a:rPr>
              <a:t>→</a:t>
            </a:r>
            <a:endParaRPr lang="en-US" altLang="ja-JP" dirty="0">
              <a:latin typeface="IPAexGothic"/>
            </a:endParaRP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64FB8EB3-2DFF-4D61-ADFA-0F7391845FB9}"/>
                  </a:ext>
                </a:extLst>
              </p:cNvPr>
              <p:cNvSpPr txBox="1"/>
              <p:nvPr/>
            </p:nvSpPr>
            <p:spPr>
              <a:xfrm>
                <a:off x="3336349" y="6033184"/>
                <a:ext cx="275965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1000" b="0" i="0" smtClean="0">
                          <a:latin typeface="Cambria Math" panose="02040503050406030204" pitchFamily="18" charset="0"/>
                        </a:rPr>
                        <m:t>n</m:t>
                      </m:r>
                      <m:r>
                        <a:rPr lang="en-US" altLang="ja-JP" sz="1000" b="0" i="0" smtClean="0">
                          <a:latin typeface="Cambria Math" panose="02040503050406030204" pitchFamily="18" charset="0"/>
                        </a:rPr>
                        <m:t>=</m:t>
                      </m:r>
                      <m:r>
                        <a:rPr lang="en-US" altLang="ja-JP" sz="1000" b="0" i="1" smtClean="0">
                          <a:latin typeface="Cambria Math" panose="02040503050406030204" pitchFamily="18" charset="0"/>
                        </a:rPr>
                        <m:t>9,</m:t>
                      </m:r>
                      <m:r>
                        <a:rPr lang="en-US" altLang="ja-JP" sz="1000" b="0" i="1" smtClean="0">
                          <a:latin typeface="Cambria Math" panose="02040503050406030204" pitchFamily="18" charset="0"/>
                        </a:rPr>
                        <m:t>𝑝</m:t>
                      </m:r>
                      <m:r>
                        <a:rPr lang="en-US" altLang="ja-JP" sz="1000" b="0" i="1" smtClean="0">
                          <a:latin typeface="Cambria Math" panose="02040503050406030204" pitchFamily="18" charset="0"/>
                        </a:rPr>
                        <m:t>=2</m:t>
                      </m:r>
                      <m:r>
                        <a:rPr lang="en-US" altLang="ja-JP" sz="1000" b="0" i="0" smtClean="0">
                          <a:latin typeface="Cambria Math" panose="02040503050406030204" pitchFamily="18" charset="0"/>
                        </a:rPr>
                        <m:t>,</m:t>
                      </m:r>
                    </m:oMath>
                  </m:oMathPara>
                </a14:m>
                <a:endParaRPr lang="en-US" altLang="ja-JP" sz="1000" b="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ja-JP" sz="1000" i="1" dirty="0" smtClean="0">
                          <a:latin typeface="Cambria Math" panose="02040503050406030204" pitchFamily="18" charset="0"/>
                        </a:rPr>
                        <m:t>Ξ</m:t>
                      </m:r>
                      <m:r>
                        <a:rPr lang="en-US" altLang="ja-JP" sz="1000" b="0" i="1" smtClean="0">
                          <a:latin typeface="Cambria Math" panose="02040503050406030204" pitchFamily="18" charset="0"/>
                        </a:rPr>
                        <m:t>=</m:t>
                      </m:r>
                      <m:d>
                        <m:dPr>
                          <m:begChr m:val="{"/>
                          <m:endChr m:val="}"/>
                          <m:ctrlPr>
                            <a:rPr lang="en-US" altLang="ja-JP" sz="1000" b="0" i="1" smtClean="0">
                              <a:latin typeface="Cambria Math" panose="02040503050406030204" pitchFamily="18" charset="0"/>
                            </a:rPr>
                          </m:ctrlPr>
                        </m:dPr>
                        <m:e>
                          <m:r>
                            <a:rPr lang="en-US" altLang="ja-JP" sz="1000" b="0" i="1" smtClean="0">
                              <a:latin typeface="Cambria Math" panose="02040503050406030204" pitchFamily="18" charset="0"/>
                            </a:rPr>
                            <m:t>0, 0, 0, 0.25, 0.25, 0.5, 0.5, 0.75, 0.75, 1, 1, 1</m:t>
                          </m:r>
                        </m:e>
                      </m:d>
                    </m:oMath>
                  </m:oMathPara>
                </a14:m>
                <a:endParaRPr lang="en-US" altLang="ja-JP" sz="1000" dirty="0"/>
              </a:p>
            </p:txBody>
          </p:sp>
        </mc:Choice>
        <mc:Fallback xmlns="">
          <p:sp>
            <p:nvSpPr>
              <p:cNvPr id="41" name="テキスト ボックス 40">
                <a:extLst>
                  <a:ext uri="{FF2B5EF4-FFF2-40B4-BE49-F238E27FC236}">
                    <a16:creationId xmlns:a16="http://schemas.microsoft.com/office/drawing/2014/main" id="{64FB8EB3-2DFF-4D61-ADFA-0F7391845FB9}"/>
                  </a:ext>
                </a:extLst>
              </p:cNvPr>
              <p:cNvSpPr txBox="1">
                <a:spLocks noRot="1" noChangeAspect="1" noMove="1" noResize="1" noEditPoints="1" noAdjustHandles="1" noChangeArrowheads="1" noChangeShapeType="1" noTextEdit="1"/>
              </p:cNvSpPr>
              <p:nvPr/>
            </p:nvSpPr>
            <p:spPr>
              <a:xfrm>
                <a:off x="3336349" y="6033184"/>
                <a:ext cx="2759650" cy="40011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6E022181-9284-4EF9-B76A-9DCFE628CD68}"/>
                  </a:ext>
                </a:extLst>
              </p:cNvPr>
              <p:cNvSpPr txBox="1"/>
              <p:nvPr/>
            </p:nvSpPr>
            <p:spPr>
              <a:xfrm>
                <a:off x="6321767" y="1191352"/>
                <a:ext cx="5956990" cy="2609561"/>
              </a:xfrm>
              <a:prstGeom prst="rect">
                <a:avLst/>
              </a:prstGeom>
              <a:noFill/>
            </p:spPr>
            <p:txBody>
              <a:bodyPr wrap="square" rtlCol="0">
                <a:spAutoFit/>
              </a:bodyPr>
              <a:lstStyle/>
              <a:p>
                <a:r>
                  <a:rPr lang="ja-JP" altLang="en-US" dirty="0">
                    <a:latin typeface="IPAexGothic"/>
                  </a:rPr>
                  <a:t>②各区間でベジェ曲線の次数を上げる</a:t>
                </a:r>
                <a:endParaRPr lang="en-US" altLang="ja-JP" dirty="0">
                  <a:latin typeface="IPAexGothic"/>
                </a:endParaRPr>
              </a:p>
              <a:p>
                <a:pP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𝛼</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𝑖</m:t>
                          </m:r>
                        </m:num>
                        <m:den>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𝑝</m:t>
                              </m:r>
                            </m:e>
                          </m:acc>
                        </m:den>
                      </m:f>
                      <m:r>
                        <a:rPr lang="en-US" altLang="ja-JP" b="0"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=0,…,</m:t>
                      </m:r>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𝑝</m:t>
                          </m:r>
                        </m:e>
                      </m:acc>
                    </m:oMath>
                  </m:oMathPara>
                </a14:m>
                <a:endParaRPr lang="en-US" altLang="ja-JP"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acc>
                            <m:accPr>
                              <m:chr m:val="̂"/>
                              <m:ctrlPr>
                                <a:rPr lang="en-US" altLang="ja-JP" b="1" i="1" smtClean="0">
                                  <a:latin typeface="Cambria Math" panose="02040503050406030204" pitchFamily="18" charset="0"/>
                                </a:rPr>
                              </m:ctrlPr>
                            </m:accPr>
                            <m:e>
                              <m:r>
                                <a:rPr lang="en-US" altLang="ja-JP" b="1" i="1" smtClean="0">
                                  <a:latin typeface="Cambria Math" panose="02040503050406030204" pitchFamily="18" charset="0"/>
                                </a:rPr>
                                <m:t>𝑷</m:t>
                              </m:r>
                            </m:e>
                          </m:acc>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sSub>
                            <m:sSubPr>
                              <m:ctrlPr>
                                <a:rPr lang="en-US" altLang="ja-JP" b="0" i="1" smtClean="0">
                                  <a:latin typeface="Cambria Math" panose="02040503050406030204" pitchFamily="18" charset="0"/>
                                </a:rPr>
                              </m:ctrlPr>
                            </m:sSubPr>
                            <m:e>
                              <m:r>
                                <a:rPr lang="ja-JP" altLang="en-US" b="0" i="1" smtClean="0">
                                  <a:latin typeface="Cambria Math" panose="02040503050406030204" pitchFamily="18" charset="0"/>
                                </a:rPr>
                                <m:t>𝛼</m:t>
                              </m:r>
                            </m:e>
                            <m:sub>
                              <m:r>
                                <a:rPr lang="en-US" altLang="ja-JP" b="0" i="1" smtClean="0">
                                  <a:latin typeface="Cambria Math" panose="02040503050406030204" pitchFamily="18" charset="0"/>
                                </a:rPr>
                                <m:t>𝑖</m:t>
                              </m:r>
                            </m:sub>
                          </m:sSub>
                        </m:e>
                      </m:d>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𝑷</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ja-JP" altLang="en-US" b="0" i="1" smtClean="0">
                              <a:latin typeface="Cambria Math" panose="02040503050406030204" pitchFamily="18" charset="0"/>
                            </a:rPr>
                            <m:t>𝛼</m:t>
                          </m:r>
                        </m:e>
                        <m:sub>
                          <m:r>
                            <a:rPr lang="en-US" altLang="ja-JP" b="0" i="1" smtClean="0">
                              <a:latin typeface="Cambria Math" panose="02040503050406030204" pitchFamily="18" charset="0"/>
                            </a:rPr>
                            <m:t>𝑖</m:t>
                          </m:r>
                        </m:sub>
                      </m:sSub>
                      <m:sSub>
                        <m:sSubPr>
                          <m:ctrlPr>
                            <a:rPr lang="en-US" altLang="ja-JP" i="1">
                              <a:latin typeface="Cambria Math" panose="02040503050406030204" pitchFamily="18" charset="0"/>
                            </a:rPr>
                          </m:ctrlPr>
                        </m:sSubPr>
                        <m:e>
                          <m:r>
                            <a:rPr lang="en-US" altLang="ja-JP" b="1" i="1">
                              <a:latin typeface="Cambria Math" panose="02040503050406030204" pitchFamily="18" charset="0"/>
                            </a:rPr>
                            <m:t>𝑷</m:t>
                          </m:r>
                        </m:e>
                        <m:sub>
                          <m:r>
                            <a:rPr lang="en-US" altLang="ja-JP" i="1">
                              <a:latin typeface="Cambria Math" panose="02040503050406030204" pitchFamily="18" charset="0"/>
                            </a:rPr>
                            <m:t>𝑖</m:t>
                          </m:r>
                          <m:r>
                            <a:rPr lang="en-US" altLang="ja-JP" b="0" i="1" smtClean="0">
                              <a:latin typeface="Cambria Math" panose="02040503050406030204" pitchFamily="18" charset="0"/>
                            </a:rPr>
                            <m:t>−1</m:t>
                          </m:r>
                        </m:sub>
                      </m:sSub>
                    </m:oMath>
                  </m:oMathPara>
                </a14:m>
                <a:endParaRPr lang="en-US" altLang="ja-JP" dirty="0">
                  <a:latin typeface="IPAexGothic"/>
                </a:endParaRPr>
              </a:p>
              <a:p>
                <a:endParaRPr lang="en-US" altLang="ja-JP" dirty="0">
                  <a:latin typeface="IPAexGothic"/>
                </a:endParaRPr>
              </a:p>
              <a:p>
                <a14:m>
                  <m:oMath xmlns:m="http://schemas.openxmlformats.org/officeDocument/2006/math">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𝑝</m:t>
                        </m:r>
                      </m:e>
                    </m:acc>
                  </m:oMath>
                </a14:m>
                <a:r>
                  <a:rPr lang="en-US" altLang="ja-JP" dirty="0">
                    <a:latin typeface="IPAexGothic"/>
                  </a:rPr>
                  <a:t> : elevation</a:t>
                </a:r>
                <a:r>
                  <a:rPr lang="ja-JP" altLang="en-US" dirty="0">
                    <a:latin typeface="IPAexGothic"/>
                  </a:rPr>
                  <a:t>後の次数</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oMath>
                </a14:m>
                <a:endParaRPr lang="en-US" altLang="ja-JP" dirty="0">
                  <a:latin typeface="IPAexGothic"/>
                </a:endParaRPr>
              </a:p>
              <a:p>
                <a14:m>
                  <m:oMath xmlns:m="http://schemas.openxmlformats.org/officeDocument/2006/math">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𝑷</m:t>
                        </m:r>
                      </m:e>
                      <m:sub>
                        <m:r>
                          <a:rPr lang="en-US" altLang="ja-JP" b="0" i="1" smtClean="0">
                            <a:latin typeface="Cambria Math" panose="02040503050406030204" pitchFamily="18" charset="0"/>
                          </a:rPr>
                          <m:t>𝑖</m:t>
                        </m:r>
                      </m:sub>
                    </m:sSub>
                  </m:oMath>
                </a14:m>
                <a:r>
                  <a:rPr lang="en-US" altLang="ja-JP" dirty="0">
                    <a:latin typeface="IPAexGothic"/>
                  </a:rPr>
                  <a:t> :</a:t>
                </a:r>
                <a:r>
                  <a:rPr lang="ja-JP" altLang="en-US" dirty="0">
                    <a:latin typeface="IPAexGothic"/>
                  </a:rPr>
                  <a:t>コントロールポイントと重みのマトリクス</a:t>
                </a:r>
                <a:endParaRPr lang="en-US" altLang="ja-JP" dirty="0">
                  <a:latin typeface="IPAexGothic"/>
                </a:endParaRPr>
              </a:p>
              <a:p>
                <a14:m>
                  <m:oMath xmlns:m="http://schemas.openxmlformats.org/officeDocument/2006/math">
                    <m:sSub>
                      <m:sSubPr>
                        <m:ctrlPr>
                          <a:rPr lang="en-US" altLang="ja-JP" i="1" smtClean="0">
                            <a:latin typeface="Cambria Math" panose="02040503050406030204" pitchFamily="18" charset="0"/>
                          </a:rPr>
                        </m:ctrlPr>
                      </m:sSubPr>
                      <m:e>
                        <m:acc>
                          <m:accPr>
                            <m:chr m:val="̂"/>
                            <m:ctrlPr>
                              <a:rPr lang="en-US" altLang="ja-JP" b="1" i="1" smtClean="0">
                                <a:latin typeface="Cambria Math" panose="02040503050406030204" pitchFamily="18" charset="0"/>
                              </a:rPr>
                            </m:ctrlPr>
                          </m:accPr>
                          <m:e>
                            <m:r>
                              <a:rPr lang="en-US" altLang="ja-JP" b="1" i="1" smtClean="0">
                                <a:latin typeface="Cambria Math" panose="02040503050406030204" pitchFamily="18" charset="0"/>
                              </a:rPr>
                              <m:t>𝑷</m:t>
                            </m:r>
                          </m:e>
                        </m:acc>
                      </m:e>
                      <m:sub>
                        <m:r>
                          <a:rPr lang="en-US" altLang="ja-JP" b="0" i="1" smtClean="0">
                            <a:latin typeface="Cambria Math" panose="02040503050406030204" pitchFamily="18" charset="0"/>
                          </a:rPr>
                          <m:t>𝑖</m:t>
                        </m:r>
                      </m:sub>
                    </m:sSub>
                  </m:oMath>
                </a14:m>
                <a:r>
                  <a:rPr lang="en-US" altLang="ja-JP" dirty="0">
                    <a:latin typeface="IPAexGothic"/>
                  </a:rPr>
                  <a:t> :</a:t>
                </a:r>
                <a:r>
                  <a:rPr lang="ja-JP" altLang="en-US" dirty="0">
                    <a:latin typeface="IPAexGothic"/>
                  </a:rPr>
                  <a:t>エレベーション後の</a:t>
                </a:r>
                <a:endParaRPr lang="en-US" altLang="ja-JP" dirty="0">
                  <a:latin typeface="IPAexGothic"/>
                </a:endParaRPr>
              </a:p>
              <a:p>
                <a:r>
                  <a:rPr lang="ja-JP" altLang="en-US" dirty="0">
                    <a:latin typeface="IPAexGothic"/>
                  </a:rPr>
                  <a:t>コントロールポイントと重みのマトリクス</a:t>
                </a:r>
                <a:endParaRPr lang="en-US" altLang="ja-JP" dirty="0">
                  <a:latin typeface="IPAexGothic"/>
                </a:endParaRPr>
              </a:p>
            </p:txBody>
          </p:sp>
        </mc:Choice>
        <mc:Fallback xmlns="">
          <p:sp>
            <p:nvSpPr>
              <p:cNvPr id="42" name="テキスト ボックス 41">
                <a:extLst>
                  <a:ext uri="{FF2B5EF4-FFF2-40B4-BE49-F238E27FC236}">
                    <a16:creationId xmlns:a16="http://schemas.microsoft.com/office/drawing/2014/main" id="{6E022181-9284-4EF9-B76A-9DCFE628CD68}"/>
                  </a:ext>
                </a:extLst>
              </p:cNvPr>
              <p:cNvSpPr txBox="1">
                <a:spLocks noRot="1" noChangeAspect="1" noMove="1" noResize="1" noEditPoints="1" noAdjustHandles="1" noChangeArrowheads="1" noChangeShapeType="1" noTextEdit="1"/>
              </p:cNvSpPr>
              <p:nvPr/>
            </p:nvSpPr>
            <p:spPr>
              <a:xfrm>
                <a:off x="6321767" y="1191352"/>
                <a:ext cx="5956990" cy="2609561"/>
              </a:xfrm>
              <a:prstGeom prst="rect">
                <a:avLst/>
              </a:prstGeom>
              <a:blipFill>
                <a:blip r:embed="rId7"/>
                <a:stretch>
                  <a:fillRect l="-819" t="-699" b="-30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6E4355F7-0FCE-4F49-8BBB-232CB3355EFE}"/>
                  </a:ext>
                </a:extLst>
              </p:cNvPr>
              <p:cNvSpPr txBox="1"/>
              <p:nvPr/>
            </p:nvSpPr>
            <p:spPr>
              <a:xfrm>
                <a:off x="6321767" y="4164242"/>
                <a:ext cx="6144936" cy="1631216"/>
              </a:xfrm>
              <a:prstGeom prst="rect">
                <a:avLst/>
              </a:prstGeom>
              <a:noFill/>
            </p:spPr>
            <p:txBody>
              <a:bodyPr wrap="square">
                <a:spAutoFit/>
              </a:bodyPr>
              <a:lstStyle/>
              <a:p>
                <a:r>
                  <a:rPr lang="ja-JP" altLang="en-US" dirty="0">
                    <a:latin typeface="IPAexGothic"/>
                  </a:rPr>
                  <a:t>③ノットベクトルの重複度を</a:t>
                </a:r>
                <a:r>
                  <a:rPr lang="en-US" altLang="ja-JP" dirty="0">
                    <a:latin typeface="IPAexGothic"/>
                  </a:rPr>
                  <a:t>1</a:t>
                </a:r>
                <a:r>
                  <a:rPr lang="ja-JP" altLang="en-US" dirty="0">
                    <a:latin typeface="IPAexGothic"/>
                  </a:rPr>
                  <a:t>階上げる</a:t>
                </a:r>
                <a:endParaRPr lang="en-US" altLang="ja-JP" dirty="0">
                  <a:latin typeface="IPAexGothic"/>
                </a:endParaRPr>
              </a:p>
              <a:p>
                <a:endParaRPr lang="en-US" altLang="ja-JP" dirty="0">
                  <a:latin typeface="IPAexGothic"/>
                </a:endParaRPr>
              </a:p>
              <a:p>
                <a:pPr/>
                <a14:m>
                  <m:oMathPara xmlns:m="http://schemas.openxmlformats.org/officeDocument/2006/math">
                    <m:oMathParaPr>
                      <m:jc m:val="left"/>
                    </m:oMathParaPr>
                    <m:oMath xmlns:m="http://schemas.openxmlformats.org/officeDocument/2006/math">
                      <m:r>
                        <m:rPr>
                          <m:sty m:val="p"/>
                        </m:rPr>
                        <a:rPr lang="en-US" altLang="ja-JP" sz="1400" i="1" dirty="0" smtClean="0">
                          <a:latin typeface="Cambria Math" panose="02040503050406030204" pitchFamily="18" charset="0"/>
                        </a:rPr>
                        <m:t>Ξ</m:t>
                      </m:r>
                      <m:r>
                        <a:rPr lang="en-US" altLang="ja-JP" sz="1400" b="0" i="1" smtClean="0">
                          <a:latin typeface="Cambria Math" panose="02040503050406030204" pitchFamily="18" charset="0"/>
                        </a:rPr>
                        <m:t>=</m:t>
                      </m:r>
                      <m:d>
                        <m:dPr>
                          <m:begChr m:val="{"/>
                          <m:endChr m:val="}"/>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0, 0, 0, 0.25, 0.25, 0.5, 0.5, 0.75, 0.75, 1, 1, 1</m:t>
                          </m:r>
                        </m:e>
                      </m:d>
                    </m:oMath>
                  </m:oMathPara>
                </a14:m>
                <a:endParaRPr lang="en-US" altLang="ja-JP" sz="1400" dirty="0">
                  <a:latin typeface="IPAexGothic"/>
                </a:endParaRPr>
              </a:p>
              <a:p>
                <a:endParaRPr lang="en-US" altLang="ja-JP" dirty="0">
                  <a:latin typeface="IPAexGothic"/>
                </a:endParaRPr>
              </a:p>
              <a:p>
                <a:endParaRPr lang="en-US" altLang="ja-JP" dirty="0">
                  <a:latin typeface="IPAexGothic"/>
                </a:endParaRPr>
              </a:p>
              <a:p>
                <a:pPr/>
                <a14:m>
                  <m:oMathPara xmlns:m="http://schemas.openxmlformats.org/officeDocument/2006/math">
                    <m:oMathParaPr>
                      <m:jc m:val="left"/>
                    </m:oMathParaPr>
                    <m:oMath xmlns:m="http://schemas.openxmlformats.org/officeDocument/2006/math">
                      <m:r>
                        <m:rPr>
                          <m:sty m:val="p"/>
                        </m:rPr>
                        <a:rPr lang="en-US" altLang="ja-JP" sz="1400" i="1" dirty="0" smtClean="0">
                          <a:latin typeface="Cambria Math" panose="02040503050406030204" pitchFamily="18" charset="0"/>
                        </a:rPr>
                        <m:t>Ξ</m:t>
                      </m:r>
                      <m:r>
                        <a:rPr lang="en-US" altLang="ja-JP" sz="1400" b="0" i="1" smtClean="0">
                          <a:latin typeface="Cambria Math" panose="02040503050406030204" pitchFamily="18" charset="0"/>
                        </a:rPr>
                        <m:t>=</m:t>
                      </m:r>
                      <m:d>
                        <m:dPr>
                          <m:begChr m:val="{"/>
                          <m:endChr m:val="}"/>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0, 0, 0, 0, 0.25, 0.25, 0.25, 0.5, 0.5, 0.5, 0.75, 0.75, 0.75, 1, 1, 1, 1</m:t>
                          </m:r>
                        </m:e>
                      </m:d>
                    </m:oMath>
                  </m:oMathPara>
                </a14:m>
                <a:endParaRPr lang="en-US" altLang="ja-JP" sz="1400" dirty="0">
                  <a:latin typeface="IPAexGothic"/>
                </a:endParaRPr>
              </a:p>
            </p:txBody>
          </p:sp>
        </mc:Choice>
        <mc:Fallback xmlns="">
          <p:sp>
            <p:nvSpPr>
              <p:cNvPr id="43" name="テキスト ボックス 42">
                <a:extLst>
                  <a:ext uri="{FF2B5EF4-FFF2-40B4-BE49-F238E27FC236}">
                    <a16:creationId xmlns:a16="http://schemas.microsoft.com/office/drawing/2014/main" id="{6E4355F7-0FCE-4F49-8BBB-232CB3355EFE}"/>
                  </a:ext>
                </a:extLst>
              </p:cNvPr>
              <p:cNvSpPr txBox="1">
                <a:spLocks noRot="1" noChangeAspect="1" noMove="1" noResize="1" noEditPoints="1" noAdjustHandles="1" noChangeArrowheads="1" noChangeShapeType="1" noTextEdit="1"/>
              </p:cNvSpPr>
              <p:nvPr/>
            </p:nvSpPr>
            <p:spPr>
              <a:xfrm>
                <a:off x="6321767" y="4164242"/>
                <a:ext cx="6144936" cy="1631216"/>
              </a:xfrm>
              <a:prstGeom prst="rect">
                <a:avLst/>
              </a:prstGeom>
              <a:blipFill>
                <a:blip r:embed="rId8"/>
                <a:stretch>
                  <a:fillRect l="-794" t="-2612"/>
                </a:stretch>
              </a:blipFill>
            </p:spPr>
            <p:txBody>
              <a:bodyPr/>
              <a:lstStyle/>
              <a:p>
                <a:r>
                  <a:rPr lang="ja-JP" altLang="en-US">
                    <a:noFill/>
                  </a:rPr>
                  <a:t> </a:t>
                </a:r>
              </a:p>
            </p:txBody>
          </p:sp>
        </mc:Fallback>
      </mc:AlternateContent>
      <p:sp>
        <p:nvSpPr>
          <p:cNvPr id="52" name="矢印: 下 51">
            <a:extLst>
              <a:ext uri="{FF2B5EF4-FFF2-40B4-BE49-F238E27FC236}">
                <a16:creationId xmlns:a16="http://schemas.microsoft.com/office/drawing/2014/main" id="{C7DCDB7E-587E-41C2-B2A4-B1A5EC64E450}"/>
              </a:ext>
            </a:extLst>
          </p:cNvPr>
          <p:cNvSpPr/>
          <p:nvPr/>
        </p:nvSpPr>
        <p:spPr>
          <a:xfrm>
            <a:off x="6917740" y="5081683"/>
            <a:ext cx="484632" cy="411326"/>
          </a:xfrm>
          <a:prstGeom prst="downArrow">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874679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kumimoji="1" lang="ja-JP" altLang="en-US" sz="2400" dirty="0"/>
              <a:t>目次</a:t>
            </a:r>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1410749" y="1276463"/>
            <a:ext cx="5213641" cy="4647426"/>
          </a:xfrm>
          <a:prstGeom prst="rect">
            <a:avLst/>
          </a:prstGeom>
          <a:noFill/>
        </p:spPr>
        <p:txBody>
          <a:bodyPr wrap="square" rtlCol="0">
            <a:spAutoFit/>
          </a:bodyPr>
          <a:lstStyle/>
          <a:p>
            <a:r>
              <a:rPr lang="en-US" altLang="ja-JP" sz="2800" dirty="0"/>
              <a:t>1.</a:t>
            </a:r>
            <a:r>
              <a:rPr lang="ja-JP" altLang="en-US" sz="2800" dirty="0"/>
              <a:t>研究背景・目的</a:t>
            </a:r>
            <a:endParaRPr lang="en-US" altLang="ja-JP" sz="2800" dirty="0"/>
          </a:p>
          <a:p>
            <a:endParaRPr lang="en-US" altLang="ja-JP" sz="2800" dirty="0"/>
          </a:p>
          <a:p>
            <a:r>
              <a:rPr lang="en-US" altLang="ja-JP" sz="2800" dirty="0"/>
              <a:t>2.</a:t>
            </a:r>
            <a:r>
              <a:rPr lang="ja-JP" altLang="en-US" sz="2800" dirty="0"/>
              <a:t>原理</a:t>
            </a:r>
            <a:endParaRPr lang="en-US" altLang="ja-JP" dirty="0"/>
          </a:p>
          <a:p>
            <a:r>
              <a:rPr lang="en-US" altLang="ja-JP" sz="2000" dirty="0"/>
              <a:t>   </a:t>
            </a:r>
            <a:r>
              <a:rPr lang="ja-JP" altLang="en-US" sz="2400" dirty="0"/>
              <a:t>・</a:t>
            </a:r>
            <a:r>
              <a:rPr lang="en-US" altLang="ja-JP" sz="2400" dirty="0"/>
              <a:t>NURBS</a:t>
            </a:r>
            <a:r>
              <a:rPr lang="ja-JP" altLang="en-US" sz="2400" dirty="0"/>
              <a:t>基底関数</a:t>
            </a:r>
            <a:endParaRPr lang="en-US" altLang="ja-JP" sz="2400" dirty="0"/>
          </a:p>
          <a:p>
            <a:r>
              <a:rPr lang="en-US" altLang="ja-JP" sz="2400" dirty="0"/>
              <a:t>   </a:t>
            </a:r>
            <a:r>
              <a:rPr lang="ja-JP" altLang="en-US" sz="2400" dirty="0"/>
              <a:t>・細分化・高次化手法</a:t>
            </a:r>
            <a:endParaRPr lang="en-US" altLang="ja-JP" sz="2400" dirty="0"/>
          </a:p>
          <a:p>
            <a:r>
              <a:rPr lang="en-US" altLang="ja-JP" sz="2400" dirty="0"/>
              <a:t>   </a:t>
            </a:r>
            <a:r>
              <a:rPr lang="ja-JP" altLang="en-US" sz="2400" dirty="0"/>
              <a:t>・重合パッチ法</a:t>
            </a:r>
            <a:endParaRPr lang="en-US" altLang="ja-JP" sz="2400" dirty="0"/>
          </a:p>
          <a:p>
            <a:endParaRPr lang="en-US" altLang="ja-JP" sz="2800" dirty="0"/>
          </a:p>
          <a:p>
            <a:r>
              <a:rPr lang="en-US" altLang="ja-JP" sz="2800" dirty="0"/>
              <a:t>3.</a:t>
            </a:r>
            <a:r>
              <a:rPr lang="ja-JP" altLang="en-US" sz="2800" dirty="0"/>
              <a:t>数値解析例</a:t>
            </a:r>
            <a:endParaRPr lang="en-US" altLang="ja-JP" sz="2800" dirty="0"/>
          </a:p>
          <a:p>
            <a:endParaRPr lang="en-US" altLang="ja-JP" sz="2800" dirty="0"/>
          </a:p>
          <a:p>
            <a:r>
              <a:rPr lang="en-US" altLang="ja-JP" sz="2800" dirty="0"/>
              <a:t>4.</a:t>
            </a:r>
            <a:r>
              <a:rPr lang="ja-JP" altLang="en-US" sz="2800" dirty="0"/>
              <a:t>まとめ</a:t>
            </a:r>
            <a:endParaRPr lang="en-US" altLang="ja-JP" sz="2800" dirty="0"/>
          </a:p>
          <a:p>
            <a:endParaRPr lang="en-US" altLang="ja-JP" sz="2800" dirty="0"/>
          </a:p>
        </p:txBody>
      </p:sp>
    </p:spTree>
    <p:extLst>
      <p:ext uri="{BB962C8B-B14F-4D97-AF65-F5344CB8AC3E}">
        <p14:creationId xmlns:p14="http://schemas.microsoft.com/office/powerpoint/2010/main" val="2376506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181264"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20</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補足</a:t>
            </a:r>
            <a:r>
              <a:rPr lang="en-US" altLang="ja-JP" sz="2400" dirty="0"/>
              <a:t>:</a:t>
            </a:r>
            <a:r>
              <a:rPr kumimoji="1" lang="ja-JP" altLang="en-US" sz="2400" dirty="0"/>
              <a:t>高次化手法</a:t>
            </a:r>
            <a:r>
              <a:rPr kumimoji="1" lang="en-US" altLang="ja-JP" sz="2400" dirty="0"/>
              <a:t>(2/2)</a:t>
            </a:r>
            <a:endParaRPr kumimoji="1" lang="ja-JP" altLang="en-US" sz="2400" dirty="0"/>
          </a:p>
        </p:txBody>
      </p:sp>
      <p:pic>
        <p:nvPicPr>
          <p:cNvPr id="7" name="図 6" descr="グラフ, 折れ線グラフ&#10;&#10;自動的に生成された説明">
            <a:extLst>
              <a:ext uri="{FF2B5EF4-FFF2-40B4-BE49-F238E27FC236}">
                <a16:creationId xmlns:a16="http://schemas.microsoft.com/office/drawing/2014/main" id="{5FB83EE2-EE44-463A-819A-213540ABD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0752" y="3883272"/>
            <a:ext cx="2563989" cy="2922948"/>
          </a:xfrm>
          <a:prstGeom prst="rect">
            <a:avLst/>
          </a:prstGeom>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54816AF-06B5-4268-A68D-609668810439}"/>
                  </a:ext>
                </a:extLst>
              </p:cNvPr>
              <p:cNvSpPr txBox="1"/>
              <p:nvPr/>
            </p:nvSpPr>
            <p:spPr>
              <a:xfrm>
                <a:off x="397762" y="1099998"/>
                <a:ext cx="5822551" cy="2190023"/>
              </a:xfrm>
              <a:prstGeom prst="rect">
                <a:avLst/>
              </a:prstGeom>
              <a:noFill/>
            </p:spPr>
            <p:txBody>
              <a:bodyPr wrap="square" rtlCol="0">
                <a:spAutoFit/>
              </a:bodyPr>
              <a:lstStyle/>
              <a:p>
                <a:r>
                  <a:rPr lang="ja-JP" altLang="en-US" sz="1800" i="0" strike="noStrike" dirty="0">
                    <a:latin typeface="IPAexGothic"/>
                  </a:rPr>
                  <a:t>④初めに挿入したノットを除去する</a:t>
                </a:r>
                <a:endParaRPr lang="en-US" altLang="ja-JP" sz="1800" i="0" strike="noStrike" dirty="0">
                  <a:latin typeface="IPAexGothic"/>
                </a:endParaRPr>
              </a:p>
              <a:p>
                <a:r>
                  <a:rPr lang="ja-JP" altLang="en-US" sz="1800" i="0" strike="noStrike" dirty="0">
                    <a:latin typeface="IPAexGothic"/>
                  </a:rPr>
                  <a:t>ノットインサーションの逆の操作を行う</a:t>
                </a:r>
                <a:endParaRPr lang="en-US" altLang="ja-JP" sz="1800" i="0" strike="noStrike" dirty="0">
                  <a:latin typeface="IPAexGothic"/>
                </a:endParaRPr>
              </a:p>
              <a:p>
                <a:pPr/>
                <a14:m>
                  <m:oMathPara xmlns:m="http://schemas.openxmlformats.org/officeDocument/2006/math">
                    <m:oMathParaPr>
                      <m:jc m:val="left"/>
                    </m:oMathParaPr>
                    <m:oMath xmlns:m="http://schemas.openxmlformats.org/officeDocument/2006/math">
                      <m:sSubSup>
                        <m:sSubSupPr>
                          <m:ctrlPr>
                            <a:rPr lang="en-US" altLang="ja-JP" sz="1800" i="1" strike="noStrike" smtClean="0">
                              <a:latin typeface="Cambria Math" panose="02040503050406030204" pitchFamily="18" charset="0"/>
                            </a:rPr>
                          </m:ctrlPr>
                        </m:sSubSupPr>
                        <m:e>
                          <m:r>
                            <a:rPr lang="en-US" altLang="ja-JP" sz="1800" b="0" i="1" strike="noStrike" smtClean="0">
                              <a:latin typeface="Cambria Math" panose="02040503050406030204" pitchFamily="18" charset="0"/>
                            </a:rPr>
                            <m:t>𝑇</m:t>
                          </m:r>
                        </m:e>
                        <m:sub>
                          <m:r>
                            <a:rPr lang="en-US" altLang="ja-JP" sz="1800" b="0" i="1" strike="noStrike" smtClean="0">
                              <a:latin typeface="Cambria Math" panose="02040503050406030204" pitchFamily="18" charset="0"/>
                            </a:rPr>
                            <m:t>𝑖𝑗</m:t>
                          </m:r>
                        </m:sub>
                        <m:sup>
                          <m:r>
                            <a:rPr lang="en-US" altLang="ja-JP" sz="1800" b="0" i="1" strike="noStrike" smtClean="0">
                              <a:latin typeface="Cambria Math" panose="02040503050406030204" pitchFamily="18" charset="0"/>
                            </a:rPr>
                            <m:t>0</m:t>
                          </m:r>
                        </m:sup>
                      </m:sSubSup>
                      <m:r>
                        <a:rPr lang="en-US" altLang="ja-JP" sz="1800" b="0" i="1" strike="noStrike" smtClean="0">
                          <a:latin typeface="Cambria Math" panose="02040503050406030204" pitchFamily="18" charset="0"/>
                        </a:rPr>
                        <m:t>=</m:t>
                      </m:r>
                      <m:d>
                        <m:dPr>
                          <m:begChr m:val="{"/>
                          <m:endChr m:val=""/>
                          <m:ctrlPr>
                            <a:rPr lang="en-US" altLang="ja-JP" sz="1800" b="0" i="1" strike="noStrike" smtClean="0">
                              <a:latin typeface="Cambria Math" panose="02040503050406030204" pitchFamily="18" charset="0"/>
                            </a:rPr>
                          </m:ctrlPr>
                        </m:dPr>
                        <m:e>
                          <m:m>
                            <m:mPr>
                              <m:mcs>
                                <m:mc>
                                  <m:mcPr>
                                    <m:count m:val="2"/>
                                    <m:mcJc m:val="center"/>
                                  </m:mcPr>
                                </m:mc>
                              </m:mcs>
                              <m:ctrlPr>
                                <a:rPr lang="en-US" altLang="ja-JP" sz="1800" b="0" i="1" strike="noStrike" smtClean="0">
                                  <a:latin typeface="Cambria Math" panose="02040503050406030204" pitchFamily="18" charset="0"/>
                                </a:rPr>
                              </m:ctrlPr>
                            </m:mPr>
                            <m:mr>
                              <m:e>
                                <m:r>
                                  <m:rPr>
                                    <m:brk m:alnAt="7"/>
                                  </m:rPr>
                                  <a:rPr lang="en-US" altLang="ja-JP" sz="1800" b="0" i="1" strike="noStrike" smtClean="0">
                                    <a:latin typeface="Cambria Math" panose="02040503050406030204" pitchFamily="18" charset="0"/>
                                  </a:rPr>
                                  <m:t>1</m:t>
                                </m:r>
                              </m:e>
                              <m:e>
                                <m:sSub>
                                  <m:sSubPr>
                                    <m:ctrlPr>
                                      <a:rPr lang="en-US" altLang="ja-JP" sz="1800" b="0" i="1" strike="noStrike" smtClean="0">
                                        <a:latin typeface="Cambria Math" panose="02040503050406030204" pitchFamily="18" charset="0"/>
                                      </a:rPr>
                                    </m:ctrlPr>
                                  </m:sSubPr>
                                  <m:e>
                                    <m:acc>
                                      <m:accPr>
                                        <m:chr m:val="̅"/>
                                        <m:ctrlPr>
                                          <a:rPr lang="en-US" altLang="ja-JP" sz="1800" b="0" i="1" strike="noStrike" smtClean="0">
                                            <a:latin typeface="Cambria Math" panose="02040503050406030204" pitchFamily="18" charset="0"/>
                                          </a:rPr>
                                        </m:ctrlPr>
                                      </m:accPr>
                                      <m:e>
                                        <m:r>
                                          <a:rPr lang="ja-JP" altLang="en-US" i="1" smtClean="0">
                                            <a:latin typeface="Cambria Math" panose="02040503050406030204" pitchFamily="18" charset="0"/>
                                          </a:rPr>
                                          <m:t>𝜉</m:t>
                                        </m:r>
                                      </m:e>
                                    </m:acc>
                                  </m:e>
                                  <m:sub>
                                    <m:r>
                                      <a:rPr lang="en-US" altLang="ja-JP" sz="1800" b="0" i="1" strike="noStrike" smtClean="0">
                                        <a:latin typeface="Cambria Math" panose="02040503050406030204" pitchFamily="18" charset="0"/>
                                      </a:rPr>
                                      <m:t>𝑖</m:t>
                                    </m:r>
                                  </m:sub>
                                </m:sSub>
                                <m:r>
                                  <a:rPr lang="en-US" altLang="ja-JP" sz="1800" b="0" i="1" strike="noStrike" smtClean="0">
                                    <a:latin typeface="Cambria Math" panose="02040503050406030204" pitchFamily="18" charset="0"/>
                                    <a:ea typeface="Cambria Math" panose="02040503050406030204" pitchFamily="18" charset="0"/>
                                  </a:rPr>
                                  <m:t>∈[</m:t>
                                </m:r>
                                <m:sSub>
                                  <m:sSubPr>
                                    <m:ctrlPr>
                                      <a:rPr lang="en-US" altLang="ja-JP" sz="1800" b="0" i="1" strike="noStrike" smtClean="0">
                                        <a:latin typeface="Cambria Math" panose="02040503050406030204" pitchFamily="18" charset="0"/>
                                        <a:ea typeface="Cambria Math" panose="02040503050406030204" pitchFamily="18" charset="0"/>
                                      </a:rPr>
                                    </m:ctrlPr>
                                  </m:sSubPr>
                                  <m:e>
                                    <m:r>
                                      <a:rPr lang="ja-JP" altLang="en-US" sz="1800" b="0" i="1" strike="noStrike" smtClean="0">
                                        <a:latin typeface="Cambria Math" panose="02040503050406030204" pitchFamily="18" charset="0"/>
                                        <a:ea typeface="Cambria Math" panose="02040503050406030204" pitchFamily="18" charset="0"/>
                                      </a:rPr>
                                      <m:t>𝜉</m:t>
                                    </m:r>
                                  </m:e>
                                  <m:sub>
                                    <m:r>
                                      <a:rPr lang="en-US" altLang="ja-JP" sz="1800" b="0" i="1" strike="noStrike" smtClean="0">
                                        <a:latin typeface="Cambria Math" panose="02040503050406030204" pitchFamily="18" charset="0"/>
                                        <a:ea typeface="Cambria Math" panose="02040503050406030204" pitchFamily="18" charset="0"/>
                                      </a:rPr>
                                      <m:t>𝑗</m:t>
                                    </m:r>
                                  </m:sub>
                                </m:sSub>
                                <m:r>
                                  <a:rPr lang="en-US" altLang="ja-JP" sz="1800" b="0" i="1" strike="noStrike" smtClean="0">
                                    <a:latin typeface="Cambria Math" panose="02040503050406030204" pitchFamily="18" charset="0"/>
                                    <a:ea typeface="Cambria Math" panose="02040503050406030204" pitchFamily="18" charset="0"/>
                                  </a:rPr>
                                  <m:t>,</m:t>
                                </m:r>
                                <m:sSub>
                                  <m:sSubPr>
                                    <m:ctrlPr>
                                      <a:rPr lang="en-US" altLang="ja-JP" sz="1800" b="0" i="1" strike="noStrike" smtClean="0">
                                        <a:latin typeface="Cambria Math" panose="02040503050406030204" pitchFamily="18" charset="0"/>
                                        <a:ea typeface="Cambria Math" panose="02040503050406030204" pitchFamily="18" charset="0"/>
                                      </a:rPr>
                                    </m:ctrlPr>
                                  </m:sSubPr>
                                  <m:e>
                                    <m:r>
                                      <a:rPr lang="ja-JP" altLang="en-US" sz="1800" b="0" i="1" strike="noStrike" smtClean="0">
                                        <a:latin typeface="Cambria Math" panose="02040503050406030204" pitchFamily="18" charset="0"/>
                                        <a:ea typeface="Cambria Math" panose="02040503050406030204" pitchFamily="18" charset="0"/>
                                      </a:rPr>
                                      <m:t>𝜉</m:t>
                                    </m:r>
                                  </m:e>
                                  <m:sub>
                                    <m:r>
                                      <a:rPr lang="en-US" altLang="ja-JP" sz="1800" b="0" i="1" strike="noStrike" smtClean="0">
                                        <a:latin typeface="Cambria Math" panose="02040503050406030204" pitchFamily="18" charset="0"/>
                                        <a:ea typeface="Cambria Math" panose="02040503050406030204" pitchFamily="18" charset="0"/>
                                      </a:rPr>
                                      <m:t>𝑗</m:t>
                                    </m:r>
                                    <m:r>
                                      <a:rPr lang="en-US" altLang="ja-JP" sz="1800" b="0" i="1" strike="noStrike" smtClean="0">
                                        <a:latin typeface="Cambria Math" panose="02040503050406030204" pitchFamily="18" charset="0"/>
                                        <a:ea typeface="Cambria Math" panose="02040503050406030204" pitchFamily="18" charset="0"/>
                                      </a:rPr>
                                      <m:t>+1</m:t>
                                    </m:r>
                                  </m:sub>
                                </m:sSub>
                                <m:r>
                                  <a:rPr lang="en-US" altLang="ja-JP" sz="1800" b="0" i="1" strike="noStrike" smtClean="0">
                                    <a:latin typeface="Cambria Math" panose="02040503050406030204" pitchFamily="18" charset="0"/>
                                    <a:ea typeface="Cambria Math" panose="02040503050406030204" pitchFamily="18" charset="0"/>
                                  </a:rPr>
                                  <m:t>)</m:t>
                                </m:r>
                              </m:e>
                            </m:mr>
                            <m:mr>
                              <m:e>
                                <m:r>
                                  <a:rPr lang="en-US" altLang="ja-JP" sz="1800" b="0" i="1" strike="noStrike" smtClean="0">
                                    <a:latin typeface="Cambria Math" panose="02040503050406030204" pitchFamily="18" charset="0"/>
                                  </a:rPr>
                                  <m:t>0</m:t>
                                </m:r>
                              </m:e>
                              <m:e>
                                <m:r>
                                  <a:rPr lang="en-US" altLang="ja-JP" sz="1800" b="0" i="1" strike="noStrike" smtClean="0">
                                    <a:latin typeface="Cambria Math" panose="02040503050406030204" pitchFamily="18" charset="0"/>
                                  </a:rPr>
                                  <m:t>𝑜𝑡h𝑒𝑟𝑤𝑖𝑠𝑒</m:t>
                                </m:r>
                              </m:e>
                            </m:mr>
                          </m:m>
                        </m:e>
                      </m:d>
                    </m:oMath>
                  </m:oMathPara>
                </a14:m>
                <a:endParaRPr lang="en-US" altLang="ja-JP" sz="1800" i="0" strike="noStrike" dirty="0">
                  <a:latin typeface="IPAexGothic"/>
                </a:endParaRPr>
              </a:p>
              <a:p>
                <a:pPr/>
                <a14:m>
                  <m:oMathPara xmlns:m="http://schemas.openxmlformats.org/officeDocument/2006/math">
                    <m:oMathParaPr>
                      <m:jc m:val="left"/>
                    </m:oMathParaPr>
                    <m:oMath xmlns:m="http://schemas.openxmlformats.org/officeDocument/2006/math">
                      <m:sSubSup>
                        <m:sSubSupPr>
                          <m:ctrlPr>
                            <a:rPr lang="en-US" altLang="ja-JP" sz="1800" i="1" strike="noStrike" smtClean="0">
                              <a:latin typeface="Cambria Math" panose="02040503050406030204" pitchFamily="18" charset="0"/>
                            </a:rPr>
                          </m:ctrlPr>
                        </m:sSubSupPr>
                        <m:e>
                          <m:r>
                            <a:rPr lang="en-US" altLang="ja-JP" sz="1800" b="0" i="1" strike="noStrike" smtClean="0">
                              <a:latin typeface="Cambria Math" panose="02040503050406030204" pitchFamily="18" charset="0"/>
                            </a:rPr>
                            <m:t>𝑇</m:t>
                          </m:r>
                        </m:e>
                        <m:sub>
                          <m:r>
                            <a:rPr lang="en-US" altLang="ja-JP" sz="1800" b="0" i="1" strike="noStrike" smtClean="0">
                              <a:latin typeface="Cambria Math" panose="02040503050406030204" pitchFamily="18" charset="0"/>
                            </a:rPr>
                            <m:t>𝑖𝑗</m:t>
                          </m:r>
                        </m:sub>
                        <m:sup>
                          <m:r>
                            <a:rPr lang="en-US" altLang="ja-JP" sz="1800" b="0" i="1" strike="noStrike" smtClean="0">
                              <a:latin typeface="Cambria Math" panose="02040503050406030204" pitchFamily="18" charset="0"/>
                            </a:rPr>
                            <m:t>𝑞</m:t>
                          </m:r>
                        </m:sup>
                      </m:sSubSup>
                      <m:r>
                        <a:rPr lang="en-US" altLang="ja-JP" sz="1800" b="0" i="1" strike="noStrike" smtClean="0">
                          <a:latin typeface="Cambria Math" panose="02040503050406030204" pitchFamily="18" charset="0"/>
                        </a:rPr>
                        <m:t>=</m:t>
                      </m:r>
                      <m:f>
                        <m:fPr>
                          <m:ctrlPr>
                            <a:rPr lang="en-US" altLang="ja-JP" sz="1800" b="0" i="1" strike="noStrike" smtClean="0">
                              <a:latin typeface="Cambria Math" panose="02040503050406030204" pitchFamily="18" charset="0"/>
                            </a:rPr>
                          </m:ctrlPr>
                        </m:fPr>
                        <m:num>
                          <m:sSub>
                            <m:sSubPr>
                              <m:ctrlPr>
                                <a:rPr lang="en-US" altLang="ja-JP" sz="1800" b="0" i="1" strike="noStrike" smtClean="0">
                                  <a:latin typeface="Cambria Math" panose="02040503050406030204" pitchFamily="18" charset="0"/>
                                </a:rPr>
                              </m:ctrlPr>
                            </m:sSubPr>
                            <m:e>
                              <m:acc>
                                <m:accPr>
                                  <m:chr m:val="̅"/>
                                  <m:ctrlPr>
                                    <a:rPr lang="en-US" altLang="ja-JP" sz="1800" b="0" i="1" strike="noStrike" smtClean="0">
                                      <a:latin typeface="Cambria Math" panose="02040503050406030204" pitchFamily="18" charset="0"/>
                                    </a:rPr>
                                  </m:ctrlPr>
                                </m:accPr>
                                <m:e>
                                  <m:r>
                                    <a:rPr lang="ja-JP" altLang="en-US" sz="1800" b="0" i="1" strike="noStrike" smtClean="0">
                                      <a:latin typeface="Cambria Math" panose="02040503050406030204" pitchFamily="18" charset="0"/>
                                    </a:rPr>
                                    <m:t>𝜉</m:t>
                                  </m:r>
                                </m:e>
                              </m:acc>
                            </m:e>
                            <m:sub>
                              <m:r>
                                <a:rPr lang="en-US" altLang="ja-JP" sz="1800" b="0" i="1" strike="noStrike" smtClean="0">
                                  <a:latin typeface="Cambria Math" panose="02040503050406030204" pitchFamily="18" charset="0"/>
                                </a:rPr>
                                <m:t>𝑖</m:t>
                              </m:r>
                              <m:r>
                                <a:rPr lang="en-US" altLang="ja-JP" sz="1800" b="0" i="1" strike="noStrike" smtClean="0">
                                  <a:latin typeface="Cambria Math" panose="02040503050406030204" pitchFamily="18" charset="0"/>
                                </a:rPr>
                                <m:t>+</m:t>
                              </m:r>
                              <m:r>
                                <a:rPr lang="en-US" altLang="ja-JP" sz="1800" b="0" i="1" strike="noStrike" smtClean="0">
                                  <a:latin typeface="Cambria Math" panose="02040503050406030204" pitchFamily="18" charset="0"/>
                                </a:rPr>
                                <m:t>𝑞</m:t>
                              </m:r>
                              <m:r>
                                <a:rPr lang="en-US" altLang="ja-JP" sz="1800" b="0" i="1" strike="noStrike" smtClean="0">
                                  <a:latin typeface="Cambria Math" panose="02040503050406030204" pitchFamily="18" charset="0"/>
                                </a:rPr>
                                <m:t>−1</m:t>
                              </m:r>
                            </m:sub>
                          </m:sSub>
                          <m:r>
                            <a:rPr lang="en-US" altLang="ja-JP" sz="1800" b="0" i="1" strike="noStrike" smtClean="0">
                              <a:latin typeface="Cambria Math" panose="02040503050406030204" pitchFamily="18" charset="0"/>
                            </a:rPr>
                            <m:t>−</m:t>
                          </m:r>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sub>
                          </m:sSub>
                        </m:num>
                        <m:den>
                          <m:sSub>
                            <m:sSubPr>
                              <m:ctrlPr>
                                <a:rPr lang="en-US" altLang="ja-JP" sz="1800" b="0" i="1" strike="noStrike" smtClean="0">
                                  <a:latin typeface="Cambria Math" panose="02040503050406030204" pitchFamily="18" charset="0"/>
                                </a:rPr>
                              </m:ctrlPr>
                            </m:sSubPr>
                            <m:e>
                              <m:r>
                                <a:rPr lang="ja-JP" altLang="en-US" sz="1800" b="0" i="1" strike="noStrike" smtClean="0">
                                  <a:latin typeface="Cambria Math" panose="02040503050406030204" pitchFamily="18" charset="0"/>
                                </a:rPr>
                                <m:t>𝜉</m:t>
                              </m:r>
                            </m:e>
                            <m:sub>
                              <m:r>
                                <a:rPr lang="en-US" altLang="ja-JP" sz="1800" b="0" i="1" strike="noStrike" smtClean="0">
                                  <a:latin typeface="Cambria Math" panose="02040503050406030204" pitchFamily="18" charset="0"/>
                                </a:rPr>
                                <m:t>𝑗</m:t>
                              </m:r>
                              <m:r>
                                <a:rPr lang="en-US" altLang="ja-JP" sz="1800" b="0" i="1" strike="noStrike" smtClean="0">
                                  <a:latin typeface="Cambria Math" panose="02040503050406030204" pitchFamily="18" charset="0"/>
                                </a:rPr>
                                <m:t>+</m:t>
                              </m:r>
                              <m:r>
                                <a:rPr lang="en-US" altLang="ja-JP" sz="1800" b="0" i="1" strike="noStrike" smtClean="0">
                                  <a:latin typeface="Cambria Math" panose="02040503050406030204" pitchFamily="18" charset="0"/>
                                </a:rPr>
                                <m:t>𝑞</m:t>
                              </m:r>
                              <m:r>
                                <a:rPr lang="en-US" altLang="ja-JP" sz="1800" b="0" i="1" strike="noStrike" smtClean="0">
                                  <a:latin typeface="Cambria Math" panose="02040503050406030204" pitchFamily="18" charset="0"/>
                                </a:rPr>
                                <m:t>−1</m:t>
                              </m:r>
                            </m:sub>
                          </m:sSub>
                          <m:r>
                            <a:rPr lang="en-US" altLang="ja-JP" sz="1800" b="0" i="1" strike="noStrike" smtClean="0">
                              <a:latin typeface="Cambria Math" panose="02040503050406030204" pitchFamily="18" charset="0"/>
                            </a:rPr>
                            <m:t>−</m:t>
                          </m:r>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sub>
                          </m:sSub>
                        </m:den>
                      </m:f>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𝑇</m:t>
                          </m:r>
                        </m:e>
                        <m:sub>
                          <m:r>
                            <a:rPr lang="en-US" altLang="ja-JP" i="1">
                              <a:latin typeface="Cambria Math" panose="02040503050406030204" pitchFamily="18" charset="0"/>
                            </a:rPr>
                            <m:t>𝑖𝑗</m:t>
                          </m:r>
                        </m:sub>
                        <m:sup>
                          <m:r>
                            <a:rPr lang="en-US" altLang="ja-JP" i="1">
                              <a:latin typeface="Cambria Math" panose="02040503050406030204" pitchFamily="18" charset="0"/>
                            </a:rPr>
                            <m:t>𝑞</m:t>
                          </m:r>
                          <m:r>
                            <a:rPr lang="en-US" altLang="ja-JP" b="0" i="1" smtClean="0">
                              <a:latin typeface="Cambria Math" panose="02040503050406030204" pitchFamily="18" charset="0"/>
                            </a:rPr>
                            <m:t>−1</m:t>
                          </m:r>
                        </m:sup>
                      </m:sSubSup>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r>
                                <a:rPr lang="en-US" altLang="ja-JP" i="1">
                                  <a:latin typeface="Cambria Math" panose="02040503050406030204" pitchFamily="18" charset="0"/>
                                </a:rPr>
                                <m:t>+</m:t>
                              </m:r>
                              <m:r>
                                <a:rPr lang="en-US" altLang="ja-JP" i="1">
                                  <a:latin typeface="Cambria Math" panose="02040503050406030204" pitchFamily="18" charset="0"/>
                                </a:rPr>
                                <m:t>𝑞</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𝜉</m:t>
                                  </m:r>
                                </m:e>
                              </m:acc>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𝑞</m:t>
                              </m:r>
                              <m:r>
                                <a:rPr lang="en-US" altLang="ja-JP" b="0" i="1" smtClean="0">
                                  <a:latin typeface="Cambria Math" panose="02040503050406030204" pitchFamily="18" charset="0"/>
                                </a:rPr>
                                <m:t>−1</m:t>
                              </m:r>
                            </m:sub>
                          </m:sSub>
                        </m:num>
                        <m:den>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r>
                                <a:rPr lang="en-US" altLang="ja-JP" i="1">
                                  <a:latin typeface="Cambria Math" panose="02040503050406030204" pitchFamily="18" charset="0"/>
                                </a:rPr>
                                <m:t>+</m:t>
                              </m:r>
                              <m:r>
                                <a:rPr lang="en-US" altLang="ja-JP" i="1">
                                  <a:latin typeface="Cambria Math" panose="02040503050406030204" pitchFamily="18" charset="0"/>
                                </a:rPr>
                                <m:t>𝑞</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r>
                                <a:rPr lang="en-US" altLang="ja-JP" b="0" i="1" smtClean="0">
                                  <a:latin typeface="Cambria Math" panose="02040503050406030204" pitchFamily="18" charset="0"/>
                                </a:rPr>
                                <m:t>+1</m:t>
                              </m:r>
                            </m:sub>
                          </m:sSub>
                        </m:den>
                      </m:f>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𝑇</m:t>
                          </m:r>
                        </m:e>
                        <m:sub>
                          <m:r>
                            <a:rPr lang="en-US" altLang="ja-JP" i="1">
                              <a:latin typeface="Cambria Math" panose="02040503050406030204" pitchFamily="18" charset="0"/>
                            </a:rPr>
                            <m:t>𝑖𝑗</m:t>
                          </m:r>
                          <m:r>
                            <a:rPr lang="en-US" altLang="ja-JP" b="0" i="1" smtClean="0">
                              <a:latin typeface="Cambria Math" panose="02040503050406030204" pitchFamily="18" charset="0"/>
                            </a:rPr>
                            <m:t>+1</m:t>
                          </m:r>
                        </m:sub>
                        <m:sup>
                          <m:r>
                            <a:rPr lang="en-US" altLang="ja-JP" i="1">
                              <a:latin typeface="Cambria Math" panose="02040503050406030204" pitchFamily="18" charset="0"/>
                            </a:rPr>
                            <m:t>𝑞</m:t>
                          </m:r>
                          <m:r>
                            <a:rPr lang="en-US" altLang="ja-JP" i="1">
                              <a:latin typeface="Cambria Math" panose="02040503050406030204" pitchFamily="18" charset="0"/>
                            </a:rPr>
                            <m:t>−1</m:t>
                          </m:r>
                        </m:sup>
                      </m:sSubSup>
                      <m:r>
                        <a:rPr lang="en-US" altLang="ja-JP" b="0" i="0" smtClean="0">
                          <a:latin typeface="Cambria Math" panose="02040503050406030204" pitchFamily="18" charset="0"/>
                        </a:rPr>
                        <m:t> </m:t>
                      </m:r>
                    </m:oMath>
                  </m:oMathPara>
                </a14:m>
                <a:endParaRPr lang="en-US" altLang="ja-JP" b="0" i="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b="0" i="0" smtClean="0">
                          <a:latin typeface="Cambria Math" panose="02040503050406030204" pitchFamily="18" charset="0"/>
                        </a:rPr>
                        <m:t>                                                                     </m:t>
                      </m:r>
                      <m:r>
                        <m:rPr>
                          <m:sty m:val="p"/>
                        </m:rPr>
                        <a:rPr lang="en-US" altLang="ja-JP" b="0" i="0" smtClean="0">
                          <a:latin typeface="Cambria Math" panose="02040503050406030204" pitchFamily="18" charset="0"/>
                        </a:rPr>
                        <m:t>for</m:t>
                      </m:r>
                      <m:r>
                        <a:rPr lang="en-US" altLang="ja-JP" b="0" i="0" smtClean="0">
                          <a:latin typeface="Cambria Math" panose="02040503050406030204" pitchFamily="18" charset="0"/>
                        </a:rPr>
                        <m:t> </m:t>
                      </m:r>
                      <m:r>
                        <a:rPr lang="en-US" altLang="ja-JP" b="0" i="1" smtClean="0">
                          <a:latin typeface="Cambria Math" panose="02040503050406030204" pitchFamily="18" charset="0"/>
                        </a:rPr>
                        <m:t>𝑞</m:t>
                      </m:r>
                      <m:r>
                        <a:rPr lang="en-US" altLang="ja-JP" b="0" i="1" smtClean="0">
                          <a:latin typeface="Cambria Math" panose="02040503050406030204" pitchFamily="18" charset="0"/>
                        </a:rPr>
                        <m:t>=1,2,…,</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oMath>
                  </m:oMathPara>
                </a14:m>
                <a:endParaRPr lang="en-US" altLang="ja-JP" dirty="0">
                  <a:latin typeface="IPAexGothic"/>
                </a:endParaRPr>
              </a:p>
            </p:txBody>
          </p:sp>
        </mc:Choice>
        <mc:Fallback xmlns="">
          <p:sp>
            <p:nvSpPr>
              <p:cNvPr id="8" name="テキスト ボックス 7">
                <a:extLst>
                  <a:ext uri="{FF2B5EF4-FFF2-40B4-BE49-F238E27FC236}">
                    <a16:creationId xmlns:a16="http://schemas.microsoft.com/office/drawing/2014/main" id="{254816AF-06B5-4268-A68D-609668810439}"/>
                  </a:ext>
                </a:extLst>
              </p:cNvPr>
              <p:cNvSpPr txBox="1">
                <a:spLocks noRot="1" noChangeAspect="1" noMove="1" noResize="1" noEditPoints="1" noAdjustHandles="1" noChangeArrowheads="1" noChangeShapeType="1" noTextEdit="1"/>
              </p:cNvSpPr>
              <p:nvPr/>
            </p:nvSpPr>
            <p:spPr>
              <a:xfrm>
                <a:off x="397762" y="1099998"/>
                <a:ext cx="5822551" cy="2190023"/>
              </a:xfrm>
              <a:prstGeom prst="rect">
                <a:avLst/>
              </a:prstGeom>
              <a:blipFill>
                <a:blip r:embed="rId3"/>
                <a:stretch>
                  <a:fillRect l="-838" t="-833" b="-2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A5D6BB7-A5D2-4A86-96BD-0FE45F61058F}"/>
                  </a:ext>
                </a:extLst>
              </p:cNvPr>
              <p:cNvSpPr txBox="1"/>
              <p:nvPr/>
            </p:nvSpPr>
            <p:spPr>
              <a:xfrm>
                <a:off x="412460" y="3290021"/>
                <a:ext cx="5209850" cy="2921505"/>
              </a:xfrm>
              <a:prstGeom prst="rect">
                <a:avLst/>
              </a:prstGeom>
              <a:noFill/>
            </p:spPr>
            <p:txBody>
              <a:bodyPr wrap="square" rtlCol="0">
                <a:spAutoFit/>
              </a:bodyPr>
              <a:lstStyle/>
              <a:p>
                <a14:m>
                  <m:oMath xmlns:m="http://schemas.openxmlformats.org/officeDocument/2006/math">
                    <m:sSup>
                      <m:sSupPr>
                        <m:ctrlPr>
                          <a:rPr lang="en-US" altLang="ja-JP" i="1" smtClean="0">
                            <a:latin typeface="Cambria Math" panose="02040503050406030204" pitchFamily="18" charset="0"/>
                          </a:rPr>
                        </m:ctrlPr>
                      </m:sSupPr>
                      <m:e>
                        <m:r>
                          <a:rPr lang="en-US" altLang="ja-JP" b="1" i="1" smtClean="0">
                            <a:latin typeface="Cambria Math" panose="02040503050406030204" pitchFamily="18" charset="0"/>
                          </a:rPr>
                          <m:t>𝑻</m:t>
                        </m:r>
                      </m:e>
                      <m:sup>
                        <m:r>
                          <a:rPr lang="en-US" altLang="ja-JP" b="0" i="1" smtClean="0">
                            <a:latin typeface="Cambria Math" panose="02040503050406030204" pitchFamily="18" charset="0"/>
                          </a:rPr>
                          <m:t>𝑃</m:t>
                        </m:r>
                      </m:sup>
                    </m:sSup>
                    <m:r>
                      <a:rPr lang="ja-JP" altLang="en-US" i="1">
                        <a:latin typeface="Cambria Math" panose="02040503050406030204" pitchFamily="18" charset="0"/>
                      </a:rPr>
                      <m:t>を求めることが</m:t>
                    </m:r>
                  </m:oMath>
                </a14:m>
                <a:r>
                  <a:rPr lang="ja-JP" altLang="en-US" dirty="0">
                    <a:latin typeface="IPAexGothic"/>
                  </a:rPr>
                  <a:t>できる</a:t>
                </a:r>
                <a:endParaRPr lang="en-US" altLang="ja-JP" dirty="0">
                  <a:latin typeface="IPAexGothic"/>
                </a:endParaRPr>
              </a:p>
              <a:p>
                <a14:m>
                  <m:oMath xmlns:m="http://schemas.openxmlformats.org/officeDocument/2006/math">
                    <m:sSup>
                      <m:sSupPr>
                        <m:ctrlPr>
                          <a:rPr lang="en-US" altLang="ja-JP" i="1" smtClean="0">
                            <a:latin typeface="Cambria Math" panose="02040503050406030204" pitchFamily="18" charset="0"/>
                          </a:rPr>
                        </m:ctrlPr>
                      </m:sSupPr>
                      <m:e>
                        <m:r>
                          <a:rPr lang="en-US" altLang="ja-JP" b="1" i="1" smtClean="0">
                            <a:latin typeface="Cambria Math" panose="02040503050406030204" pitchFamily="18" charset="0"/>
                          </a:rPr>
                          <m:t>𝑻</m:t>
                        </m:r>
                      </m:e>
                      <m:sup>
                        <m:r>
                          <a:rPr lang="en-US" altLang="ja-JP" b="0" i="1" smtClean="0">
                            <a:latin typeface="Cambria Math" panose="02040503050406030204" pitchFamily="18" charset="0"/>
                          </a:rPr>
                          <m:t>𝑃</m:t>
                        </m:r>
                      </m:sup>
                    </m:sSup>
                  </m:oMath>
                </a14:m>
                <a:r>
                  <a:rPr lang="ja-JP" altLang="en-US" sz="1800" b="0" i="1" strike="noStrike" dirty="0">
                    <a:latin typeface="Cambria Math" panose="02040503050406030204" pitchFamily="18" charset="0"/>
                  </a:rPr>
                  <a:t>は正則ではないので逆行列が求められない</a:t>
                </a:r>
                <a:endParaRPr lang="en-US" altLang="ja-JP" sz="1800" b="0" i="1" strike="noStrike" dirty="0">
                  <a:latin typeface="Cambria Math" panose="02040503050406030204" pitchFamily="18" charset="0"/>
                </a:endParaRPr>
              </a:p>
              <a:p>
                <a14:m>
                  <m:oMath xmlns:m="http://schemas.openxmlformats.org/officeDocument/2006/math">
                    <m:r>
                      <a:rPr lang="en-US" altLang="ja-JP" sz="1800" b="0" i="1" strike="noStrike" smtClean="0">
                        <a:latin typeface="Cambria Math" panose="02040503050406030204" pitchFamily="18" charset="0"/>
                      </a:rPr>
                      <m:t>𝑚</m:t>
                    </m:r>
                    <m:r>
                      <a:rPr lang="en-US" altLang="ja-JP" sz="1800" b="0" i="1" strike="noStrike" smtClean="0">
                        <a:latin typeface="Cambria Math" panose="02040503050406030204" pitchFamily="18" charset="0"/>
                      </a:rPr>
                      <m:t>≥</m:t>
                    </m:r>
                    <m:r>
                      <a:rPr lang="en-US" altLang="ja-JP" sz="1800" b="0" i="1" strike="noStrike" smtClean="0">
                        <a:latin typeface="Cambria Math" panose="02040503050406030204" pitchFamily="18" charset="0"/>
                      </a:rPr>
                      <m:t>𝑛</m:t>
                    </m:r>
                  </m:oMath>
                </a14:m>
                <a:r>
                  <a:rPr lang="ja-JP" altLang="en-US" sz="1800" b="0" i="1" strike="noStrike" dirty="0">
                    <a:latin typeface="Cambria Math" panose="02040503050406030204" pitchFamily="18" charset="0"/>
                  </a:rPr>
                  <a:t>となるので、疑似逆行列は</a:t>
                </a:r>
                <a:endParaRPr lang="en-US" altLang="ja-JP" sz="1800" b="0" i="1" strike="noStrike" dirty="0">
                  <a:latin typeface="Cambria Math" panose="02040503050406030204" pitchFamily="18" charset="0"/>
                </a:endParaRPr>
              </a:p>
              <a:p>
                <a14:m>
                  <m:oMath xmlns:m="http://schemas.openxmlformats.org/officeDocument/2006/math">
                    <m:sSup>
                      <m:sSupPr>
                        <m:ctrlPr>
                          <a:rPr lang="en-US" altLang="ja-JP" sz="1800" b="0" i="1" strike="noStrike" smtClean="0">
                            <a:latin typeface="Cambria Math" panose="02040503050406030204" pitchFamily="18" charset="0"/>
                          </a:rPr>
                        </m:ctrlPr>
                      </m:sSupP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𝑻</m:t>
                            </m:r>
                          </m:e>
                          <m:sup>
                            <m:r>
                              <a:rPr lang="en-US" altLang="ja-JP" i="1">
                                <a:latin typeface="Cambria Math" panose="02040503050406030204" pitchFamily="18" charset="0"/>
                              </a:rPr>
                              <m:t>𝑝</m:t>
                            </m:r>
                          </m:sup>
                        </m:sSup>
                      </m:e>
                      <m:sup>
                        <m:r>
                          <a:rPr lang="en-US" altLang="ja-JP" sz="1800" b="0" i="1" strike="noStrike" smtClean="0">
                            <a:latin typeface="Cambria Math" panose="02040503050406030204" pitchFamily="18" charset="0"/>
                          </a:rPr>
                          <m:t>+</m:t>
                        </m:r>
                      </m:sup>
                    </m:sSup>
                    <m:r>
                      <a:rPr lang="en-US" altLang="ja-JP" sz="1800" b="0" i="1" strike="noStrike" smtClean="0">
                        <a:latin typeface="Cambria Math" panose="02040503050406030204" pitchFamily="18" charset="0"/>
                      </a:rPr>
                      <m:t>=</m:t>
                    </m:r>
                  </m:oMath>
                </a14:m>
                <a:r>
                  <a:rPr lang="en-US" altLang="ja-JP" dirty="0"/>
                  <a:t> </a:t>
                </a:r>
                <a14:m>
                  <m:oMath xmlns:m="http://schemas.openxmlformats.org/officeDocument/2006/math">
                    <m:sSup>
                      <m:sSupPr>
                        <m:ctrlPr>
                          <a:rPr lang="en-US" altLang="ja-JP" i="1" smtClean="0">
                            <a:latin typeface="Cambria Math" panose="02040503050406030204" pitchFamily="18" charset="0"/>
                          </a:rPr>
                        </m:ctrlPr>
                      </m:sSupPr>
                      <m:e>
                        <m:r>
                          <a:rPr lang="en-US" altLang="ja-JP" i="1">
                            <a:latin typeface="Cambria Math" panose="02040503050406030204" pitchFamily="18" charset="0"/>
                          </a:rPr>
                          <m:t>(</m:t>
                        </m:r>
                        <m:sSup>
                          <m:sSupPr>
                            <m:ctrlPr>
                              <a:rPr lang="en-US" altLang="ja-JP" i="1">
                                <a:latin typeface="Cambria Math" panose="02040503050406030204" pitchFamily="18" charset="0"/>
                              </a:rPr>
                            </m:ctrlPr>
                          </m:sSupP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𝑻</m:t>
                                </m:r>
                              </m:e>
                              <m:sup>
                                <m:r>
                                  <a:rPr lang="en-US" altLang="ja-JP" i="1">
                                    <a:latin typeface="Cambria Math" panose="02040503050406030204" pitchFamily="18" charset="0"/>
                                  </a:rPr>
                                  <m:t>𝑝</m:t>
                                </m:r>
                              </m:sup>
                            </m:sSup>
                          </m:e>
                          <m:sup>
                            <m:r>
                              <a:rPr lang="en-US" altLang="ja-JP" i="1">
                                <a:latin typeface="Cambria Math" panose="02040503050406030204" pitchFamily="18" charset="0"/>
                              </a:rPr>
                              <m:t>𝑇</m:t>
                            </m:r>
                          </m:sup>
                        </m:sSup>
                        <m:sSup>
                          <m:sSupPr>
                            <m:ctrlPr>
                              <a:rPr lang="en-US" altLang="ja-JP" i="1">
                                <a:latin typeface="Cambria Math" panose="02040503050406030204" pitchFamily="18" charset="0"/>
                              </a:rPr>
                            </m:ctrlPr>
                          </m:sSupPr>
                          <m:e>
                            <m:r>
                              <a:rPr lang="en-US" altLang="ja-JP" b="1" i="1">
                                <a:latin typeface="Cambria Math" panose="02040503050406030204" pitchFamily="18" charset="0"/>
                              </a:rPr>
                              <m:t>𝑻</m:t>
                            </m:r>
                          </m:e>
                          <m:sup>
                            <m:r>
                              <a:rPr lang="en-US" altLang="ja-JP" i="1">
                                <a:latin typeface="Cambria Math" panose="02040503050406030204" pitchFamily="18" charset="0"/>
                              </a:rPr>
                              <m:t>𝑝</m:t>
                            </m:r>
                          </m:sup>
                        </m:sSup>
                        <m:r>
                          <a:rPr lang="en-US" altLang="ja-JP" i="1">
                            <a:latin typeface="Cambria Math" panose="02040503050406030204" pitchFamily="18" charset="0"/>
                          </a:rPr>
                          <m:t>)</m:t>
                        </m:r>
                        <m:r>
                          <m:rPr>
                            <m:nor/>
                          </m:rPr>
                          <a:rPr lang="en-US" altLang="ja-JP" i="1" dirty="0">
                            <a:latin typeface="Cambria Math" panose="02040503050406030204" pitchFamily="18" charset="0"/>
                          </a:rPr>
                          <m:t> </m:t>
                        </m:r>
                      </m:e>
                      <m:sup>
                        <m:r>
                          <a:rPr lang="en-US" altLang="ja-JP" b="0" i="1" smtClean="0">
                            <a:latin typeface="Cambria Math" panose="02040503050406030204" pitchFamily="18" charset="0"/>
                          </a:rPr>
                          <m:t>−1</m:t>
                        </m:r>
                      </m:sup>
                    </m:sSup>
                  </m:oMath>
                </a14:m>
                <a:r>
                  <a:rPr lang="en-US" altLang="ja-JP" dirty="0"/>
                  <a:t> </a:t>
                </a:r>
                <a14:m>
                  <m:oMath xmlns:m="http://schemas.openxmlformats.org/officeDocument/2006/math">
                    <m:sSup>
                      <m:sSupPr>
                        <m:ctrlPr>
                          <a:rPr lang="en-US" altLang="ja-JP" i="1">
                            <a:latin typeface="Cambria Math" panose="02040503050406030204" pitchFamily="18" charset="0"/>
                          </a:rPr>
                        </m:ctrlPr>
                      </m:sSupP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𝑻</m:t>
                            </m:r>
                          </m:e>
                          <m:sup>
                            <m:r>
                              <a:rPr lang="en-US" altLang="ja-JP" i="1">
                                <a:latin typeface="Cambria Math" panose="02040503050406030204" pitchFamily="18" charset="0"/>
                              </a:rPr>
                              <m:t>𝑝</m:t>
                            </m:r>
                          </m:sup>
                        </m:sSup>
                      </m:e>
                      <m:sup>
                        <m:r>
                          <a:rPr lang="en-US" altLang="ja-JP" i="1">
                            <a:latin typeface="Cambria Math" panose="02040503050406030204" pitchFamily="18" charset="0"/>
                          </a:rPr>
                          <m:t>𝑇</m:t>
                        </m:r>
                      </m:sup>
                    </m:sSup>
                  </m:oMath>
                </a14:m>
                <a:endParaRPr lang="en-US" altLang="ja-JP" sz="1800" b="0" i="1" strike="noStrike"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sz="1800" b="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2</m:t>
                          </m:r>
                        </m:sub>
                      </m:sSub>
                      <m:r>
                        <a:rPr lang="en-US" altLang="ja-JP" sz="1800" b="0" i="1" strike="noStrike" smtClean="0">
                          <a:latin typeface="Cambria Math" panose="02040503050406030204" pitchFamily="18" charset="0"/>
                        </a:rPr>
                        <m:t>=</m:t>
                      </m:r>
                      <m:sSup>
                        <m:sSupPr>
                          <m:ctrlPr>
                            <a:rPr lang="en-US" altLang="ja-JP" sz="1800" b="0" i="1" strike="noStrike" smtClean="0">
                              <a:latin typeface="Cambria Math" panose="02040503050406030204" pitchFamily="18" charset="0"/>
                            </a:rPr>
                          </m:ctrlPr>
                        </m:sSupP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𝑻</m:t>
                              </m:r>
                            </m:e>
                            <m:sup>
                              <m:r>
                                <a:rPr lang="en-US" altLang="ja-JP" i="1">
                                  <a:latin typeface="Cambria Math" panose="02040503050406030204" pitchFamily="18" charset="0"/>
                                </a:rPr>
                                <m:t>𝑝</m:t>
                              </m:r>
                            </m:sup>
                          </m:sSup>
                        </m:e>
                        <m:sup>
                          <m:r>
                            <a:rPr lang="en-US" altLang="ja-JP" sz="1800" b="0" i="1" strike="noStrike" smtClean="0">
                              <a:latin typeface="Cambria Math" panose="02040503050406030204" pitchFamily="18" charset="0"/>
                            </a:rPr>
                            <m:t>+</m:t>
                          </m:r>
                        </m:sup>
                      </m:sSup>
                      <m:sSub>
                        <m:sSubPr>
                          <m:ctrlPr>
                            <a:rPr lang="en-US" altLang="ja-JP" sz="1800" b="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3</m:t>
                          </m:r>
                        </m:sub>
                      </m:sSub>
                    </m:oMath>
                  </m:oMathPara>
                </a14:m>
                <a:endParaRPr lang="en-US" altLang="ja-JP" i="1" dirty="0">
                  <a:latin typeface="Cambria Math" panose="02040503050406030204" pitchFamily="18" charset="0"/>
                </a:endParaRPr>
              </a:p>
              <a:p>
                <a:endParaRPr lang="en-US" altLang="ja-JP" sz="1800" i="0" strike="noStrike" dirty="0">
                  <a:latin typeface="IPAexGothic"/>
                </a:endParaRPr>
              </a:p>
              <a:p>
                <a14:m>
                  <m:oMath xmlns:m="http://schemas.openxmlformats.org/officeDocument/2006/math">
                    <m:sSup>
                      <m:sSupPr>
                        <m:ctrlPr>
                          <a:rPr lang="en-US" altLang="ja-JP" sz="1800" b="0" i="1" strike="noStrike" smtClean="0">
                            <a:latin typeface="Cambria Math" panose="02040503050406030204" pitchFamily="18" charset="0"/>
                          </a:rPr>
                        </m:ctrlPr>
                      </m:sSupPr>
                      <m:e>
                        <m:r>
                          <a:rPr lang="en-US" altLang="ja-JP" sz="1800" b="0" i="1" strike="noStrike"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𝑻</m:t>
                            </m:r>
                          </m:e>
                          <m:sup>
                            <m:r>
                              <a:rPr lang="en-US" altLang="ja-JP" i="1">
                                <a:latin typeface="Cambria Math" panose="02040503050406030204" pitchFamily="18" charset="0"/>
                              </a:rPr>
                              <m:t>𝑝</m:t>
                            </m:r>
                          </m:sup>
                        </m:sSup>
                        <m:r>
                          <a:rPr lang="en-US" altLang="ja-JP" sz="1800" b="0" i="1" strike="noStrike" smtClean="0">
                            <a:latin typeface="Cambria Math" panose="02040503050406030204" pitchFamily="18" charset="0"/>
                          </a:rPr>
                          <m:t>)</m:t>
                        </m:r>
                      </m:e>
                      <m:sup>
                        <m:r>
                          <a:rPr lang="en-US" altLang="ja-JP" sz="1800" b="0" i="1" strike="noStrike" smtClean="0">
                            <a:latin typeface="Cambria Math" panose="02040503050406030204" pitchFamily="18" charset="0"/>
                          </a:rPr>
                          <m:t>+</m:t>
                        </m:r>
                      </m:sup>
                    </m:sSup>
                  </m:oMath>
                </a14:m>
                <a:r>
                  <a:rPr lang="en-US" altLang="ja-JP" sz="1800" i="0" strike="noStrike" dirty="0">
                    <a:latin typeface="IPAexGothic"/>
                  </a:rPr>
                  <a:t> : </a:t>
                </a:r>
                <a:r>
                  <a:rPr lang="ja-JP" altLang="en-US" sz="1800" i="0" strike="noStrike" dirty="0">
                    <a:latin typeface="IPAexGothic"/>
                  </a:rPr>
                  <a:t>疑似逆行列</a:t>
                </a:r>
                <a:endParaRPr lang="en-US" altLang="ja-JP" sz="1800" i="0" strike="noStrike" dirty="0">
                  <a:latin typeface="IPAexGothic"/>
                </a:endParaRPr>
              </a:p>
              <a:p>
                <a:endParaRPr lang="en-US" altLang="ja-JP" dirty="0">
                  <a:latin typeface="IPAexGothic"/>
                </a:endParaRPr>
              </a:p>
              <a:p>
                <a:r>
                  <a:rPr lang="ja-JP" altLang="en-US" sz="1800" i="0" strike="noStrike" dirty="0">
                    <a:latin typeface="IPAexGothic"/>
                  </a:rPr>
                  <a:t>従って、</a:t>
                </a:r>
                <a:r>
                  <a:rPr lang="en-US" altLang="ja-JP" sz="1800" b="0" strike="noStrike" dirty="0"/>
                  <a:t> </a:t>
                </a:r>
                <a14:m>
                  <m:oMath xmlns:m="http://schemas.openxmlformats.org/officeDocument/2006/math">
                    <m:sSub>
                      <m:sSubPr>
                        <m:ctrlPr>
                          <a:rPr lang="en-US" altLang="ja-JP" sz="1800" b="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4</m:t>
                        </m:r>
                      </m:sub>
                    </m:sSub>
                  </m:oMath>
                </a14:m>
                <a:r>
                  <a:rPr lang="ja-JP" altLang="en-US" sz="1800" i="0" strike="noStrike" dirty="0">
                    <a:latin typeface="IPAexGothic"/>
                  </a:rPr>
                  <a:t>→</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b="1" i="1">
                            <a:latin typeface="Cambria Math" panose="02040503050406030204" pitchFamily="18" charset="0"/>
                          </a:rPr>
                          <m:t>𝑩</m:t>
                        </m:r>
                      </m:e>
                      <m:sub>
                        <m:r>
                          <a:rPr lang="en-US" altLang="ja-JP" b="0" i="1" smtClean="0">
                            <a:latin typeface="Cambria Math" panose="02040503050406030204" pitchFamily="18" charset="0"/>
                          </a:rPr>
                          <m:t>1</m:t>
                        </m:r>
                      </m:sub>
                    </m:sSub>
                  </m:oMath>
                </a14:m>
                <a:r>
                  <a:rPr lang="ja-JP" altLang="en-US" sz="1800" i="0" strike="noStrike" dirty="0">
                    <a:latin typeface="IPAexGothic"/>
                  </a:rPr>
                  <a:t>の順でコントロールポイントと重みのマトリクスが求められる</a:t>
                </a:r>
                <a:endParaRPr lang="en-US" altLang="ja-JP" sz="1800" i="0" strike="noStrike" dirty="0">
                  <a:latin typeface="IPAexGothic"/>
                </a:endParaRPr>
              </a:p>
            </p:txBody>
          </p:sp>
        </mc:Choice>
        <mc:Fallback xmlns="">
          <p:sp>
            <p:nvSpPr>
              <p:cNvPr id="9" name="テキスト ボックス 8">
                <a:extLst>
                  <a:ext uri="{FF2B5EF4-FFF2-40B4-BE49-F238E27FC236}">
                    <a16:creationId xmlns:a16="http://schemas.microsoft.com/office/drawing/2014/main" id="{6A5D6BB7-A5D2-4A86-96BD-0FE45F61058F}"/>
                  </a:ext>
                </a:extLst>
              </p:cNvPr>
              <p:cNvSpPr txBox="1">
                <a:spLocks noRot="1" noChangeAspect="1" noMove="1" noResize="1" noEditPoints="1" noAdjustHandles="1" noChangeArrowheads="1" noChangeShapeType="1" noTextEdit="1"/>
              </p:cNvSpPr>
              <p:nvPr/>
            </p:nvSpPr>
            <p:spPr>
              <a:xfrm>
                <a:off x="412460" y="3290021"/>
                <a:ext cx="5209850" cy="2921505"/>
              </a:xfrm>
              <a:prstGeom prst="rect">
                <a:avLst/>
              </a:prstGeom>
              <a:blipFill>
                <a:blip r:embed="rId4"/>
                <a:stretch>
                  <a:fillRect l="-1054" t="-626" r="-585" b="-2714"/>
                </a:stretch>
              </a:blipFill>
            </p:spPr>
            <p:txBody>
              <a:bodyPr/>
              <a:lstStyle/>
              <a:p>
                <a:r>
                  <a:rPr lang="ja-JP" altLang="en-US">
                    <a:noFill/>
                  </a:rPr>
                  <a:t> </a:t>
                </a:r>
              </a:p>
            </p:txBody>
          </p:sp>
        </mc:Fallback>
      </mc:AlternateContent>
      <p:pic>
        <p:nvPicPr>
          <p:cNvPr id="10" name="図 9" descr="グラフ, 折れ線グラフ&#10;&#10;自動的に生成された説明">
            <a:extLst>
              <a:ext uri="{FF2B5EF4-FFF2-40B4-BE49-F238E27FC236}">
                <a16:creationId xmlns:a16="http://schemas.microsoft.com/office/drawing/2014/main" id="{CFE8E000-F76C-4951-B602-19F438E8F4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9128" y="834068"/>
            <a:ext cx="2505656" cy="3115366"/>
          </a:xfrm>
          <a:prstGeom prst="rect">
            <a:avLst/>
          </a:prstGeom>
        </p:spPr>
      </p:pic>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30C2254E-8F60-49E9-ACAC-13B8F8795648}"/>
                  </a:ext>
                </a:extLst>
              </p:cNvPr>
              <p:cNvSpPr txBox="1"/>
              <p:nvPr/>
            </p:nvSpPr>
            <p:spPr>
              <a:xfrm>
                <a:off x="6220313" y="3774658"/>
                <a:ext cx="275965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1000" b="0" i="0" smtClean="0">
                          <a:latin typeface="Cambria Math" panose="02040503050406030204" pitchFamily="18" charset="0"/>
                        </a:rPr>
                        <m:t>n</m:t>
                      </m:r>
                      <m:r>
                        <a:rPr lang="en-US" altLang="ja-JP" sz="1000" b="0" i="0" smtClean="0">
                          <a:latin typeface="Cambria Math" panose="02040503050406030204" pitchFamily="18" charset="0"/>
                        </a:rPr>
                        <m:t>=6</m:t>
                      </m:r>
                      <m:r>
                        <a:rPr lang="en-US" altLang="ja-JP" sz="1000" b="0" i="1" smtClean="0">
                          <a:latin typeface="Cambria Math" panose="02040503050406030204" pitchFamily="18" charset="0"/>
                        </a:rPr>
                        <m:t>,</m:t>
                      </m:r>
                      <m:r>
                        <a:rPr lang="en-US" altLang="ja-JP" sz="1000" b="0" i="1" smtClean="0">
                          <a:latin typeface="Cambria Math" panose="02040503050406030204" pitchFamily="18" charset="0"/>
                        </a:rPr>
                        <m:t>𝑝</m:t>
                      </m:r>
                      <m:r>
                        <a:rPr lang="en-US" altLang="ja-JP" sz="1000" b="0" i="1" smtClean="0">
                          <a:latin typeface="Cambria Math" panose="02040503050406030204" pitchFamily="18" charset="0"/>
                        </a:rPr>
                        <m:t>=2</m:t>
                      </m:r>
                      <m:r>
                        <a:rPr lang="en-US" altLang="ja-JP" sz="1000" b="0" i="0" smtClean="0">
                          <a:latin typeface="Cambria Math" panose="02040503050406030204" pitchFamily="18" charset="0"/>
                        </a:rPr>
                        <m:t>,</m:t>
                      </m:r>
                    </m:oMath>
                  </m:oMathPara>
                </a14:m>
                <a:endParaRPr lang="en-US" altLang="ja-JP" sz="1000" b="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ja-JP" sz="1000" i="1" dirty="0" smtClean="0">
                          <a:latin typeface="Cambria Math" panose="02040503050406030204" pitchFamily="18" charset="0"/>
                        </a:rPr>
                        <m:t>Ξ</m:t>
                      </m:r>
                      <m:r>
                        <a:rPr lang="en-US" altLang="ja-JP" sz="1000" b="0" i="1" smtClean="0">
                          <a:latin typeface="Cambria Math" panose="02040503050406030204" pitchFamily="18" charset="0"/>
                        </a:rPr>
                        <m:t>=</m:t>
                      </m:r>
                      <m:d>
                        <m:dPr>
                          <m:begChr m:val="{"/>
                          <m:endChr m:val="}"/>
                          <m:ctrlPr>
                            <a:rPr lang="en-US" altLang="ja-JP" sz="1000" b="0" i="1" smtClean="0">
                              <a:latin typeface="Cambria Math" panose="02040503050406030204" pitchFamily="18" charset="0"/>
                            </a:rPr>
                          </m:ctrlPr>
                        </m:dPr>
                        <m:e>
                          <m:r>
                            <a:rPr lang="en-US" altLang="ja-JP" sz="1000" b="0" i="1" smtClean="0">
                              <a:latin typeface="Cambria Math" panose="02040503050406030204" pitchFamily="18" charset="0"/>
                            </a:rPr>
                            <m:t>0, 0, 0, 0.25, 0.5, 0.75, 1, 1, 1</m:t>
                          </m:r>
                        </m:e>
                      </m:d>
                    </m:oMath>
                  </m:oMathPara>
                </a14:m>
                <a:endParaRPr lang="en-US" altLang="ja-JP" sz="1000" dirty="0"/>
              </a:p>
            </p:txBody>
          </p:sp>
        </mc:Choice>
        <mc:Fallback xmlns="">
          <p:sp>
            <p:nvSpPr>
              <p:cNvPr id="12" name="テキスト ボックス 11">
                <a:extLst>
                  <a:ext uri="{FF2B5EF4-FFF2-40B4-BE49-F238E27FC236}">
                    <a16:creationId xmlns:a16="http://schemas.microsoft.com/office/drawing/2014/main" id="{30C2254E-8F60-49E9-ACAC-13B8F8795648}"/>
                  </a:ext>
                </a:extLst>
              </p:cNvPr>
              <p:cNvSpPr txBox="1">
                <a:spLocks noRot="1" noChangeAspect="1" noMove="1" noResize="1" noEditPoints="1" noAdjustHandles="1" noChangeArrowheads="1" noChangeShapeType="1" noTextEdit="1"/>
              </p:cNvSpPr>
              <p:nvPr/>
            </p:nvSpPr>
            <p:spPr>
              <a:xfrm>
                <a:off x="6220313" y="3774658"/>
                <a:ext cx="2759650" cy="400110"/>
              </a:xfrm>
              <a:prstGeom prst="rect">
                <a:avLst/>
              </a:prstGeom>
              <a:blipFill>
                <a:blip r:embed="rId6"/>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78F04A00-C742-4878-BF70-D1CB20524681}"/>
              </a:ext>
            </a:extLst>
          </p:cNvPr>
          <p:cNvSpPr txBox="1"/>
          <p:nvPr/>
        </p:nvSpPr>
        <p:spPr>
          <a:xfrm>
            <a:off x="8985591" y="2215990"/>
            <a:ext cx="542488" cy="369332"/>
          </a:xfrm>
          <a:prstGeom prst="rect">
            <a:avLst/>
          </a:prstGeom>
          <a:noFill/>
        </p:spPr>
        <p:txBody>
          <a:bodyPr wrap="square" rtlCol="0">
            <a:spAutoFit/>
          </a:bodyPr>
          <a:lstStyle/>
          <a:p>
            <a:r>
              <a:rPr lang="ja-JP" altLang="en-US" sz="1800" i="0" strike="noStrike" dirty="0">
                <a:latin typeface="IPAexGothic"/>
              </a:rPr>
              <a:t>→</a:t>
            </a:r>
            <a:endParaRPr lang="en-US" altLang="ja-JP" dirty="0">
              <a:latin typeface="IPAexGothic"/>
            </a:endParaRPr>
          </a:p>
        </p:txBody>
      </p:sp>
      <p:pic>
        <p:nvPicPr>
          <p:cNvPr id="14" name="図 13" descr="グラフ, 折れ線グラフ&#10;&#10;自動的に生成された説明">
            <a:extLst>
              <a:ext uri="{FF2B5EF4-FFF2-40B4-BE49-F238E27FC236}">
                <a16:creationId xmlns:a16="http://schemas.microsoft.com/office/drawing/2014/main" id="{04D9872E-D32F-4894-98FF-7CC1F545F07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74248" y="987266"/>
            <a:ext cx="2593438" cy="2896006"/>
          </a:xfrm>
          <a:prstGeom prst="rect">
            <a:avLst/>
          </a:prstGeom>
        </p:spPr>
      </p:pic>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CF5AD006-0839-407F-B63F-78C56C04F528}"/>
                  </a:ext>
                </a:extLst>
              </p:cNvPr>
              <p:cNvSpPr txBox="1"/>
              <p:nvPr/>
            </p:nvSpPr>
            <p:spPr>
              <a:xfrm>
                <a:off x="9417652" y="3806327"/>
                <a:ext cx="275965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1000" b="0" i="0" smtClean="0">
                          <a:latin typeface="Cambria Math" panose="02040503050406030204" pitchFamily="18" charset="0"/>
                        </a:rPr>
                        <m:t>n</m:t>
                      </m:r>
                      <m:r>
                        <a:rPr lang="en-US" altLang="ja-JP" sz="1000" b="0" i="0" smtClean="0">
                          <a:latin typeface="Cambria Math" panose="02040503050406030204" pitchFamily="18" charset="0"/>
                        </a:rPr>
                        <m:t>=</m:t>
                      </m:r>
                      <m:r>
                        <a:rPr lang="en-US" altLang="ja-JP" sz="1000" b="0" i="1" smtClean="0">
                          <a:latin typeface="Cambria Math" panose="02040503050406030204" pitchFamily="18" charset="0"/>
                        </a:rPr>
                        <m:t>9,</m:t>
                      </m:r>
                      <m:r>
                        <a:rPr lang="en-US" altLang="ja-JP" sz="1000" b="0" i="1" smtClean="0">
                          <a:latin typeface="Cambria Math" panose="02040503050406030204" pitchFamily="18" charset="0"/>
                        </a:rPr>
                        <m:t>𝑝</m:t>
                      </m:r>
                      <m:r>
                        <a:rPr lang="en-US" altLang="ja-JP" sz="1000" b="0" i="1" smtClean="0">
                          <a:latin typeface="Cambria Math" panose="02040503050406030204" pitchFamily="18" charset="0"/>
                        </a:rPr>
                        <m:t>=2</m:t>
                      </m:r>
                      <m:r>
                        <a:rPr lang="en-US" altLang="ja-JP" sz="1000" b="0" i="0" smtClean="0">
                          <a:latin typeface="Cambria Math" panose="02040503050406030204" pitchFamily="18" charset="0"/>
                        </a:rPr>
                        <m:t>,</m:t>
                      </m:r>
                    </m:oMath>
                  </m:oMathPara>
                </a14:m>
                <a:endParaRPr lang="en-US" altLang="ja-JP" sz="1000" b="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ja-JP" sz="1000" i="1" dirty="0" smtClean="0">
                          <a:latin typeface="Cambria Math" panose="02040503050406030204" pitchFamily="18" charset="0"/>
                        </a:rPr>
                        <m:t>Ξ</m:t>
                      </m:r>
                      <m:r>
                        <a:rPr lang="en-US" altLang="ja-JP" sz="1000" b="0" i="1" smtClean="0">
                          <a:latin typeface="Cambria Math" panose="02040503050406030204" pitchFamily="18" charset="0"/>
                        </a:rPr>
                        <m:t>=</m:t>
                      </m:r>
                      <m:d>
                        <m:dPr>
                          <m:begChr m:val="{"/>
                          <m:endChr m:val="}"/>
                          <m:ctrlPr>
                            <a:rPr lang="en-US" altLang="ja-JP" sz="1000" b="0" i="1" smtClean="0">
                              <a:latin typeface="Cambria Math" panose="02040503050406030204" pitchFamily="18" charset="0"/>
                            </a:rPr>
                          </m:ctrlPr>
                        </m:dPr>
                        <m:e>
                          <m:r>
                            <a:rPr lang="en-US" altLang="ja-JP" sz="1000" b="0" i="1" smtClean="0">
                              <a:latin typeface="Cambria Math" panose="02040503050406030204" pitchFamily="18" charset="0"/>
                            </a:rPr>
                            <m:t>0, 0, 0, 0.25, 0.25, 0.5, 0.5, 0.75, 0.75, 1, 1, 1</m:t>
                          </m:r>
                        </m:e>
                      </m:d>
                    </m:oMath>
                  </m:oMathPara>
                </a14:m>
                <a:endParaRPr lang="en-US" altLang="ja-JP" sz="1000" dirty="0"/>
              </a:p>
            </p:txBody>
          </p:sp>
        </mc:Choice>
        <mc:Fallback xmlns="">
          <p:sp>
            <p:nvSpPr>
              <p:cNvPr id="16" name="テキスト ボックス 15">
                <a:extLst>
                  <a:ext uri="{FF2B5EF4-FFF2-40B4-BE49-F238E27FC236}">
                    <a16:creationId xmlns:a16="http://schemas.microsoft.com/office/drawing/2014/main" id="{CF5AD006-0839-407F-B63F-78C56C04F528}"/>
                  </a:ext>
                </a:extLst>
              </p:cNvPr>
              <p:cNvSpPr txBox="1">
                <a:spLocks noRot="1" noChangeAspect="1" noMove="1" noResize="1" noEditPoints="1" noAdjustHandles="1" noChangeArrowheads="1" noChangeShapeType="1" noTextEdit="1"/>
              </p:cNvSpPr>
              <p:nvPr/>
            </p:nvSpPr>
            <p:spPr>
              <a:xfrm>
                <a:off x="9417652" y="3806327"/>
                <a:ext cx="2759650" cy="400110"/>
              </a:xfrm>
              <a:prstGeom prst="rect">
                <a:avLst/>
              </a:prstGeom>
              <a:blipFill>
                <a:blip r:embed="rId8"/>
                <a:stretch>
                  <a:fillRect/>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83A92E40-41A4-4B45-88B2-0019E4395B74}"/>
              </a:ext>
            </a:extLst>
          </p:cNvPr>
          <p:cNvSpPr txBox="1"/>
          <p:nvPr/>
        </p:nvSpPr>
        <p:spPr>
          <a:xfrm>
            <a:off x="6375507" y="5179438"/>
            <a:ext cx="542488" cy="369332"/>
          </a:xfrm>
          <a:prstGeom prst="rect">
            <a:avLst/>
          </a:prstGeom>
          <a:noFill/>
        </p:spPr>
        <p:txBody>
          <a:bodyPr wrap="square" rtlCol="0">
            <a:spAutoFit/>
          </a:bodyPr>
          <a:lstStyle/>
          <a:p>
            <a:r>
              <a:rPr lang="ja-JP" altLang="en-US" sz="1800" i="0" strike="noStrike" dirty="0">
                <a:latin typeface="IPAexGothic"/>
              </a:rPr>
              <a:t>→</a:t>
            </a:r>
            <a:endParaRPr lang="en-US" altLang="ja-JP" dirty="0">
              <a:latin typeface="IPAexGothic"/>
            </a:endParaRP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93A9B6DA-FA92-4519-AA74-CBB0D6C09B28}"/>
                  </a:ext>
                </a:extLst>
              </p:cNvPr>
              <p:cNvSpPr txBox="1"/>
              <p:nvPr/>
            </p:nvSpPr>
            <p:spPr>
              <a:xfrm>
                <a:off x="9256835" y="5104277"/>
                <a:ext cx="304425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1000" b="0" i="0" smtClean="0">
                          <a:latin typeface="Cambria Math" panose="02040503050406030204" pitchFamily="18" charset="0"/>
                        </a:rPr>
                        <m:t>n</m:t>
                      </m:r>
                      <m:r>
                        <a:rPr lang="en-US" altLang="ja-JP" sz="1000" b="0" i="0" smtClean="0">
                          <a:latin typeface="Cambria Math" panose="02040503050406030204" pitchFamily="18" charset="0"/>
                        </a:rPr>
                        <m:t>=</m:t>
                      </m:r>
                      <m:r>
                        <a:rPr lang="en-US" altLang="ja-JP" sz="1000" b="0" i="1" smtClean="0">
                          <a:latin typeface="Cambria Math" panose="02040503050406030204" pitchFamily="18" charset="0"/>
                        </a:rPr>
                        <m:t>10,</m:t>
                      </m:r>
                      <m:r>
                        <a:rPr lang="en-US" altLang="ja-JP" sz="1000" b="0" i="1" smtClean="0">
                          <a:latin typeface="Cambria Math" panose="02040503050406030204" pitchFamily="18" charset="0"/>
                        </a:rPr>
                        <m:t>𝑝</m:t>
                      </m:r>
                      <m:r>
                        <a:rPr lang="en-US" altLang="ja-JP" sz="1000" b="0" i="1" smtClean="0">
                          <a:latin typeface="Cambria Math" panose="02040503050406030204" pitchFamily="18" charset="0"/>
                        </a:rPr>
                        <m:t>=</m:t>
                      </m:r>
                      <m:r>
                        <a:rPr lang="en-US" altLang="ja-JP" sz="1000" b="0" i="0" smtClean="0">
                          <a:latin typeface="Cambria Math" panose="02040503050406030204" pitchFamily="18" charset="0"/>
                        </a:rPr>
                        <m:t>3,</m:t>
                      </m:r>
                    </m:oMath>
                  </m:oMathPara>
                </a14:m>
                <a:endParaRPr lang="en-US" altLang="ja-JP" sz="1000" b="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ja-JP" sz="1000" i="1" dirty="0">
                          <a:latin typeface="Cambria Math" panose="02040503050406030204" pitchFamily="18" charset="0"/>
                        </a:rPr>
                        <m:t>Ξ</m:t>
                      </m:r>
                      <m:r>
                        <a:rPr lang="en-US" altLang="ja-JP" sz="1000" i="1">
                          <a:latin typeface="Cambria Math" panose="02040503050406030204" pitchFamily="18" charset="0"/>
                        </a:rPr>
                        <m:t>=</m:t>
                      </m:r>
                      <m:d>
                        <m:dPr>
                          <m:begChr m:val="{"/>
                          <m:endChr m:val="}"/>
                          <m:ctrlPr>
                            <a:rPr lang="en-US" altLang="ja-JP" sz="1000" i="1">
                              <a:latin typeface="Cambria Math" panose="02040503050406030204" pitchFamily="18" charset="0"/>
                            </a:rPr>
                          </m:ctrlPr>
                        </m:dPr>
                        <m:e>
                          <m:r>
                            <a:rPr lang="en-US" altLang="ja-JP" sz="1000" i="1">
                              <a:latin typeface="Cambria Math" panose="02040503050406030204" pitchFamily="18" charset="0"/>
                            </a:rPr>
                            <m:t>0, 0, 0</m:t>
                          </m:r>
                          <m:r>
                            <a:rPr lang="en-US" altLang="ja-JP" sz="1000" b="0" i="1" smtClean="0">
                              <a:latin typeface="Cambria Math" panose="02040503050406030204" pitchFamily="18" charset="0"/>
                            </a:rPr>
                            <m:t>, 0</m:t>
                          </m:r>
                          <m:r>
                            <a:rPr lang="en-US" altLang="ja-JP" sz="1000" i="1">
                              <a:latin typeface="Cambria Math" panose="02040503050406030204" pitchFamily="18" charset="0"/>
                            </a:rPr>
                            <m:t>, 0.25, 0.25, 0.5, 0.5, 0.75, 0.75, 1, 1, 1</m:t>
                          </m:r>
                          <m:r>
                            <a:rPr lang="en-US" altLang="ja-JP" sz="1000" b="0" i="1" smtClean="0">
                              <a:latin typeface="Cambria Math" panose="02040503050406030204" pitchFamily="18" charset="0"/>
                            </a:rPr>
                            <m:t>, 1</m:t>
                          </m:r>
                        </m:e>
                      </m:d>
                    </m:oMath>
                  </m:oMathPara>
                </a14:m>
                <a:endParaRPr lang="en-US" altLang="ja-JP" sz="1000" dirty="0"/>
              </a:p>
            </p:txBody>
          </p:sp>
        </mc:Choice>
        <mc:Fallback xmlns="">
          <p:sp>
            <p:nvSpPr>
              <p:cNvPr id="19" name="テキスト ボックス 18">
                <a:extLst>
                  <a:ext uri="{FF2B5EF4-FFF2-40B4-BE49-F238E27FC236}">
                    <a16:creationId xmlns:a16="http://schemas.microsoft.com/office/drawing/2014/main" id="{93A9B6DA-FA92-4519-AA74-CBB0D6C09B28}"/>
                  </a:ext>
                </a:extLst>
              </p:cNvPr>
              <p:cNvSpPr txBox="1">
                <a:spLocks noRot="1" noChangeAspect="1" noMove="1" noResize="1" noEditPoints="1" noAdjustHandles="1" noChangeArrowheads="1" noChangeShapeType="1" noTextEdit="1"/>
              </p:cNvSpPr>
              <p:nvPr/>
            </p:nvSpPr>
            <p:spPr>
              <a:xfrm>
                <a:off x="9256835" y="5104277"/>
                <a:ext cx="3044255" cy="400110"/>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25812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144478"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21</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補足</a:t>
            </a:r>
            <a:r>
              <a:rPr lang="en-US" altLang="ja-JP" sz="2400" dirty="0"/>
              <a:t>:</a:t>
            </a:r>
            <a:r>
              <a:rPr kumimoji="1" lang="en-US" altLang="ja-JP" sz="2400" dirty="0"/>
              <a:t>IGA</a:t>
            </a:r>
            <a:endParaRPr kumimoji="1" lang="ja-JP" altLang="en-US" sz="2400" dirty="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9D261A0-70E5-4C5E-98A8-648F61CE2DC2}"/>
                  </a:ext>
                </a:extLst>
              </p:cNvPr>
              <p:cNvSpPr txBox="1"/>
              <p:nvPr/>
            </p:nvSpPr>
            <p:spPr>
              <a:xfrm>
                <a:off x="412459" y="1079634"/>
                <a:ext cx="5754213" cy="5447645"/>
              </a:xfrm>
              <a:prstGeom prst="rect">
                <a:avLst/>
              </a:prstGeom>
              <a:noFill/>
            </p:spPr>
            <p:txBody>
              <a:bodyPr wrap="square" rtlCol="0">
                <a:spAutoFit/>
              </a:bodyPr>
              <a:lstStyle/>
              <a:p>
                <a:r>
                  <a:rPr lang="ja-JP" altLang="en-US" i="1" dirty="0">
                    <a:latin typeface="Cambria Math" panose="02040503050406030204" pitchFamily="18" charset="0"/>
                  </a:rPr>
                  <a:t>二次元問題においてひずみベクトルを定義</a:t>
                </a:r>
                <a:endParaRPr lang="en-US" altLang="ja-JP" i="1" dirty="0">
                  <a:latin typeface="Cambria Math" panose="02040503050406030204" pitchFamily="18" charset="0"/>
                </a:endParaRPr>
              </a:p>
              <a:p>
                <a:endParaRPr lang="en-US" altLang="ja-JP"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ja-JP" altLang="en-US" b="1" i="1" smtClean="0">
                          <a:latin typeface="Cambria Math" panose="02040503050406030204" pitchFamily="18" charset="0"/>
                        </a:rPr>
                        <m:t>𝜺</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𝜀</m:t>
                                    </m:r>
                                  </m:e>
                                  <m:sub>
                                    <m:r>
                                      <a:rPr lang="en-US" altLang="ja-JP" b="0" i="1" smtClean="0">
                                        <a:latin typeface="Cambria Math" panose="02040503050406030204" pitchFamily="18" charset="0"/>
                                      </a:rPr>
                                      <m:t>𝑥</m:t>
                                    </m:r>
                                  </m:sub>
                                </m:sSub>
                              </m:e>
                            </m:mr>
                            <m:mr>
                              <m:e>
                                <m:sSub>
                                  <m:sSubPr>
                                    <m:ctrlPr>
                                      <a:rPr lang="en-US" altLang="ja-JP" i="1">
                                        <a:latin typeface="Cambria Math" panose="02040503050406030204" pitchFamily="18" charset="0"/>
                                      </a:rPr>
                                    </m:ctrlPr>
                                  </m:sSubPr>
                                  <m:e>
                                    <m:r>
                                      <a:rPr lang="ja-JP" altLang="en-US" i="1">
                                        <a:latin typeface="Cambria Math" panose="02040503050406030204" pitchFamily="18" charset="0"/>
                                      </a:rPr>
                                      <m:t>𝜀</m:t>
                                    </m:r>
                                  </m:e>
                                  <m:sub>
                                    <m:r>
                                      <a:rPr lang="en-US" altLang="ja-JP" b="0" i="1" smtClean="0">
                                        <a:latin typeface="Cambria Math" panose="02040503050406030204" pitchFamily="18" charset="0"/>
                                      </a:rPr>
                                      <m:t>𝑦</m:t>
                                    </m:r>
                                  </m:sub>
                                </m:sSub>
                              </m:e>
                            </m:mr>
                            <m:mr>
                              <m:e>
                                <m:sSub>
                                  <m:sSubPr>
                                    <m:ctrlPr>
                                      <a:rPr lang="en-US" altLang="ja-JP" i="1">
                                        <a:latin typeface="Cambria Math" panose="02040503050406030204" pitchFamily="18" charset="0"/>
                                      </a:rPr>
                                    </m:ctrlPr>
                                  </m:sSubPr>
                                  <m:e>
                                    <m:r>
                                      <a:rPr lang="ja-JP" altLang="en-US" i="1" smtClean="0">
                                        <a:latin typeface="Cambria Math" panose="02040503050406030204" pitchFamily="18" charset="0"/>
                                      </a:rPr>
                                      <m:t>𝛾</m:t>
                                    </m:r>
                                  </m:e>
                                  <m:sub>
                                    <m:r>
                                      <a:rPr lang="en-US" altLang="ja-JP" i="1">
                                        <a:latin typeface="Cambria Math" panose="02040503050406030204" pitchFamily="18" charset="0"/>
                                      </a:rPr>
                                      <m:t>𝑥</m:t>
                                    </m:r>
                                    <m:r>
                                      <a:rPr lang="en-US" altLang="ja-JP" b="0" i="1" smtClean="0">
                                        <a:latin typeface="Cambria Math" panose="02040503050406030204" pitchFamily="18" charset="0"/>
                                      </a:rPr>
                                      <m:t>𝑦</m:t>
                                    </m:r>
                                  </m:sub>
                                </m:sSub>
                              </m:e>
                            </m:mr>
                          </m:m>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𝑢</m:t>
                                    </m:r>
                                  </m:num>
                                  <m:den>
                                    <m:r>
                                      <a:rPr lang="ja-JP" altLang="en-US" i="1">
                                        <a:latin typeface="Cambria Math" panose="02040503050406030204" pitchFamily="18" charset="0"/>
                                      </a:rPr>
                                      <m:t>𝜕</m:t>
                                    </m:r>
                                    <m:r>
                                      <a:rPr lang="en-US" altLang="ja-JP" i="1">
                                        <a:latin typeface="Cambria Math" panose="02040503050406030204" pitchFamily="18" charset="0"/>
                                      </a:rPr>
                                      <m:t>𝑥</m:t>
                                    </m:r>
                                  </m:den>
                                </m:f>
                              </m:e>
                            </m:mr>
                            <m:mr>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𝑣</m:t>
                                    </m:r>
                                  </m:num>
                                  <m:den>
                                    <m:r>
                                      <a:rPr lang="ja-JP" altLang="en-US" i="1">
                                        <a:latin typeface="Cambria Math" panose="02040503050406030204" pitchFamily="18" charset="0"/>
                                      </a:rPr>
                                      <m:t>𝜕</m:t>
                                    </m:r>
                                    <m:r>
                                      <a:rPr lang="en-US" altLang="ja-JP" i="1">
                                        <a:latin typeface="Cambria Math" panose="02040503050406030204" pitchFamily="18" charset="0"/>
                                      </a:rPr>
                                      <m:t>𝑦</m:t>
                                    </m:r>
                                  </m:den>
                                </m:f>
                              </m:e>
                            </m:mr>
                            <m:mr>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𝑢</m:t>
                                    </m:r>
                                  </m:num>
                                  <m:den>
                                    <m:r>
                                      <a:rPr lang="ja-JP" altLang="en-US" i="1">
                                        <a:latin typeface="Cambria Math" panose="02040503050406030204" pitchFamily="18" charset="0"/>
                                      </a:rPr>
                                      <m:t>𝜕</m:t>
                                    </m:r>
                                    <m:r>
                                      <a:rPr lang="en-US" altLang="ja-JP" i="1">
                                        <a:latin typeface="Cambria Math" panose="02040503050406030204" pitchFamily="18" charset="0"/>
                                      </a:rPr>
                                      <m:t>𝑦</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𝑣</m:t>
                                    </m:r>
                                  </m:num>
                                  <m:den>
                                    <m:r>
                                      <a:rPr lang="ja-JP" altLang="en-US" i="1">
                                        <a:latin typeface="Cambria Math" panose="02040503050406030204" pitchFamily="18" charset="0"/>
                                      </a:rPr>
                                      <m:t>𝜕</m:t>
                                    </m:r>
                                    <m:r>
                                      <a:rPr lang="en-US" altLang="ja-JP" i="1">
                                        <a:latin typeface="Cambria Math" panose="02040503050406030204" pitchFamily="18" charset="0"/>
                                      </a:rPr>
                                      <m:t>𝑥</m:t>
                                    </m:r>
                                  </m:den>
                                </m:f>
                              </m:e>
                            </m:mr>
                          </m:m>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2"/>
                                    <m:mcJc m:val="center"/>
                                  </m:mcPr>
                                </m:mc>
                              </m:mcs>
                              <m:ctrlPr>
                                <a:rPr lang="en-US" altLang="ja-JP" b="0" i="1" smtClean="0">
                                  <a:latin typeface="Cambria Math" panose="02040503050406030204" pitchFamily="18" charset="0"/>
                                </a:rPr>
                              </m:ctrlPr>
                            </m:mPr>
                            <m:mr>
                              <m:e>
                                <m:f>
                                  <m:fPr>
                                    <m:ctrlPr>
                                      <a:rPr lang="en-US" altLang="ja-JP" i="1">
                                        <a:latin typeface="Cambria Math" panose="02040503050406030204" pitchFamily="18" charset="0"/>
                                      </a:rPr>
                                    </m:ctrlPr>
                                  </m:fPr>
                                  <m:num>
                                    <m:r>
                                      <a:rPr lang="ja-JP" altLang="en-US" i="1">
                                        <a:latin typeface="Cambria Math" panose="02040503050406030204" pitchFamily="18" charset="0"/>
                                      </a:rPr>
                                      <m:t>𝜕</m:t>
                                    </m:r>
                                  </m:num>
                                  <m:den>
                                    <m:r>
                                      <a:rPr lang="ja-JP" altLang="en-US" i="1">
                                        <a:latin typeface="Cambria Math" panose="02040503050406030204" pitchFamily="18" charset="0"/>
                                      </a:rPr>
                                      <m:t>𝜕</m:t>
                                    </m:r>
                                    <m:r>
                                      <a:rPr lang="en-US" altLang="ja-JP" i="1">
                                        <a:latin typeface="Cambria Math" panose="02040503050406030204" pitchFamily="18" charset="0"/>
                                      </a:rPr>
                                      <m:t>𝑥</m:t>
                                    </m:r>
                                  </m:den>
                                </m:f>
                              </m:e>
                              <m:e>
                                <m: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0</m:t>
                                </m:r>
                              </m:e>
                              <m:e>
                                <m:f>
                                  <m:fPr>
                                    <m:ctrlPr>
                                      <a:rPr lang="en-US" altLang="ja-JP" i="1">
                                        <a:latin typeface="Cambria Math" panose="02040503050406030204" pitchFamily="18" charset="0"/>
                                      </a:rPr>
                                    </m:ctrlPr>
                                  </m:fPr>
                                  <m:num>
                                    <m:r>
                                      <a:rPr lang="ja-JP" altLang="en-US" i="1">
                                        <a:latin typeface="Cambria Math" panose="02040503050406030204" pitchFamily="18" charset="0"/>
                                      </a:rPr>
                                      <m:t>𝜕</m:t>
                                    </m:r>
                                  </m:num>
                                  <m:den>
                                    <m:r>
                                      <a:rPr lang="ja-JP" altLang="en-US" i="1">
                                        <a:latin typeface="Cambria Math" panose="02040503050406030204" pitchFamily="18" charset="0"/>
                                      </a:rPr>
                                      <m:t>𝜕</m:t>
                                    </m:r>
                                    <m:r>
                                      <a:rPr lang="en-US" altLang="ja-JP" b="0" i="1" smtClean="0">
                                        <a:latin typeface="Cambria Math" panose="02040503050406030204" pitchFamily="18" charset="0"/>
                                      </a:rPr>
                                      <m:t>𝑦</m:t>
                                    </m:r>
                                  </m:den>
                                </m:f>
                              </m:e>
                            </m:mr>
                            <m:mr>
                              <m:e>
                                <m:f>
                                  <m:fPr>
                                    <m:ctrlPr>
                                      <a:rPr lang="en-US" altLang="ja-JP" i="1">
                                        <a:latin typeface="Cambria Math" panose="02040503050406030204" pitchFamily="18" charset="0"/>
                                      </a:rPr>
                                    </m:ctrlPr>
                                  </m:fPr>
                                  <m:num>
                                    <m:r>
                                      <a:rPr lang="ja-JP" altLang="en-US" i="1">
                                        <a:latin typeface="Cambria Math" panose="02040503050406030204" pitchFamily="18" charset="0"/>
                                      </a:rPr>
                                      <m:t>𝜕</m:t>
                                    </m:r>
                                  </m:num>
                                  <m:den>
                                    <m:r>
                                      <a:rPr lang="ja-JP" altLang="en-US" i="1">
                                        <a:latin typeface="Cambria Math" panose="02040503050406030204" pitchFamily="18" charset="0"/>
                                      </a:rPr>
                                      <m:t>𝜕</m:t>
                                    </m:r>
                                    <m:r>
                                      <a:rPr lang="en-US" altLang="ja-JP" i="1">
                                        <a:latin typeface="Cambria Math" panose="02040503050406030204" pitchFamily="18" charset="0"/>
                                      </a:rPr>
                                      <m:t>𝑦</m:t>
                                    </m:r>
                                  </m:den>
                                </m:f>
                              </m:e>
                              <m:e>
                                <m:f>
                                  <m:fPr>
                                    <m:ctrlPr>
                                      <a:rPr lang="en-US" altLang="ja-JP" i="1">
                                        <a:latin typeface="Cambria Math" panose="02040503050406030204" pitchFamily="18" charset="0"/>
                                      </a:rPr>
                                    </m:ctrlPr>
                                  </m:fPr>
                                  <m:num>
                                    <m:r>
                                      <a:rPr lang="ja-JP" altLang="en-US" i="1">
                                        <a:latin typeface="Cambria Math" panose="02040503050406030204" pitchFamily="18" charset="0"/>
                                      </a:rPr>
                                      <m:t>𝜕</m:t>
                                    </m:r>
                                  </m:num>
                                  <m:den>
                                    <m:r>
                                      <a:rPr lang="ja-JP" altLang="en-US" i="1">
                                        <a:latin typeface="Cambria Math" panose="02040503050406030204" pitchFamily="18" charset="0"/>
                                      </a:rPr>
                                      <m:t>𝜕</m:t>
                                    </m:r>
                                    <m:r>
                                      <a:rPr lang="en-US" altLang="ja-JP" i="1">
                                        <a:latin typeface="Cambria Math" panose="02040503050406030204" pitchFamily="18" charset="0"/>
                                      </a:rPr>
                                      <m:t>𝑥</m:t>
                                    </m:r>
                                  </m:den>
                                </m:f>
                              </m:e>
                            </m:mr>
                          </m:m>
                        </m:e>
                      </m:d>
                      <m:d>
                        <m:dPr>
                          <m:begChr m:val="{"/>
                          <m:endChr m:val="}"/>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𝑢</m:t>
                                </m:r>
                              </m:e>
                            </m:mr>
                            <m:mr>
                              <m:e>
                                <m:r>
                                  <a:rPr lang="en-US" altLang="ja-JP" b="0" i="1" smtClean="0">
                                    <a:latin typeface="Cambria Math" panose="02040503050406030204" pitchFamily="18" charset="0"/>
                                  </a:rPr>
                                  <m:t>𝑣</m:t>
                                </m:r>
                              </m:e>
                            </m:mr>
                          </m:m>
                        </m:e>
                      </m:d>
                    </m:oMath>
                  </m:oMathPara>
                </a14:m>
                <a:endParaRPr lang="en-US" altLang="ja-JP" dirty="0">
                  <a:latin typeface="Cambria Math" panose="02040503050406030204" pitchFamily="18" charset="0"/>
                </a:endParaRPr>
              </a:p>
              <a:p>
                <a:endParaRPr lang="en-US" altLang="ja-JP" b="1" i="1" dirty="0">
                  <a:latin typeface="Cambria Math" panose="02040503050406030204" pitchFamily="18" charset="0"/>
                </a:endParaRPr>
              </a:p>
              <a:p>
                <a:endParaRPr lang="en-US" altLang="ja-JP"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b="1" i="1" smtClean="0">
                          <a:latin typeface="Cambria Math" panose="02040503050406030204" pitchFamily="18" charset="0"/>
                        </a:rPr>
                        <m:t>𝑲𝒅</m:t>
                      </m:r>
                      <m:r>
                        <a:rPr lang="en-US" altLang="ja-JP" b="0" i="1" smtClean="0">
                          <a:latin typeface="Cambria Math" panose="02040503050406030204" pitchFamily="18" charset="0"/>
                        </a:rPr>
                        <m:t>=</m:t>
                      </m:r>
                      <m:r>
                        <a:rPr lang="en-US" altLang="ja-JP" b="1" i="1" smtClean="0">
                          <a:latin typeface="Cambria Math" panose="02040503050406030204" pitchFamily="18" charset="0"/>
                        </a:rPr>
                        <m:t>𝑭</m:t>
                      </m:r>
                    </m:oMath>
                  </m:oMathPara>
                </a14:m>
                <a:endParaRPr lang="en-US" altLang="ja-JP" b="1" dirty="0"/>
              </a:p>
              <a:p>
                <a:endParaRPr lang="en-US" altLang="ja-JP" b="1" dirty="0"/>
              </a:p>
              <a:p>
                <a14:m>
                  <m:oMath xmlns:m="http://schemas.openxmlformats.org/officeDocument/2006/math">
                    <m:r>
                      <a:rPr lang="en-US" altLang="ja-JP" b="1" i="1" smtClean="0">
                        <a:latin typeface="Cambria Math" panose="02040503050406030204" pitchFamily="18" charset="0"/>
                      </a:rPr>
                      <m:t>𝑲</m:t>
                    </m:r>
                  </m:oMath>
                </a14:m>
                <a:r>
                  <a:rPr lang="en-US" altLang="ja-JP" dirty="0"/>
                  <a:t> : </a:t>
                </a:r>
                <a:r>
                  <a:rPr lang="ja-JP" altLang="en-US" dirty="0"/>
                  <a:t>剛性マトリクス</a:t>
                </a:r>
                <a:endParaRPr lang="en-US" altLang="ja-JP" dirty="0"/>
              </a:p>
              <a:p>
                <a14:m>
                  <m:oMath xmlns:m="http://schemas.openxmlformats.org/officeDocument/2006/math">
                    <m:r>
                      <a:rPr lang="en-US" altLang="ja-JP" b="1" i="1" smtClean="0">
                        <a:latin typeface="Cambria Math" panose="02040503050406030204" pitchFamily="18" charset="0"/>
                      </a:rPr>
                      <m:t>𝒅</m:t>
                    </m:r>
                  </m:oMath>
                </a14:m>
                <a:r>
                  <a:rPr lang="en-US" altLang="ja-JP" dirty="0"/>
                  <a:t> : </a:t>
                </a:r>
                <a:r>
                  <a:rPr lang="ja-JP" altLang="en-US" dirty="0"/>
                  <a:t>変位ベクトル</a:t>
                </a:r>
                <a:endParaRPr lang="en-US" altLang="ja-JP" dirty="0"/>
              </a:p>
              <a:p>
                <a14:m>
                  <m:oMath xmlns:m="http://schemas.openxmlformats.org/officeDocument/2006/math">
                    <m:r>
                      <a:rPr lang="en-US" altLang="ja-JP" b="1" i="1" smtClean="0">
                        <a:latin typeface="Cambria Math" panose="02040503050406030204" pitchFamily="18" charset="0"/>
                      </a:rPr>
                      <m:t>𝑭</m:t>
                    </m:r>
                  </m:oMath>
                </a14:m>
                <a:r>
                  <a:rPr lang="en-US" altLang="ja-JP" dirty="0"/>
                  <a:t> : </a:t>
                </a:r>
                <a:r>
                  <a:rPr lang="ja-JP" altLang="en-US" dirty="0"/>
                  <a:t>外力ベクトル</a:t>
                </a:r>
                <a:endParaRPr lang="en-US" altLang="ja-JP" b="1" dirty="0"/>
              </a:p>
              <a:p>
                <a:endParaRPr lang="en-US" altLang="ja-JP" b="1" dirty="0"/>
              </a:p>
              <a:p>
                <a:pPr/>
                <a14:m>
                  <m:oMathPara xmlns:m="http://schemas.openxmlformats.org/officeDocument/2006/math">
                    <m:oMathParaPr>
                      <m:jc m:val="left"/>
                    </m:oMathParaPr>
                    <m:oMath xmlns:m="http://schemas.openxmlformats.org/officeDocument/2006/math">
                      <m:r>
                        <a:rPr lang="en-US" altLang="ja-JP" b="1" i="1" smtClean="0">
                          <a:latin typeface="Cambria Math" panose="02040503050406030204" pitchFamily="18" charset="0"/>
                        </a:rPr>
                        <m:t>𝒅</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−1</m:t>
                          </m:r>
                        </m:sup>
                      </m:sSup>
                      <m:r>
                        <a:rPr lang="en-US" altLang="ja-JP" b="1" i="1" smtClean="0">
                          <a:latin typeface="Cambria Math" panose="02040503050406030204" pitchFamily="18" charset="0"/>
                        </a:rPr>
                        <m:t>𝑭</m:t>
                      </m:r>
                    </m:oMath>
                  </m:oMathPara>
                </a14:m>
                <a:endParaRPr lang="en-US" altLang="ja-JP" b="1" dirty="0"/>
              </a:p>
              <a:p>
                <a:endParaRPr lang="en-US" altLang="ja-JP" b="1" dirty="0"/>
              </a:p>
              <a:p>
                <a:endParaRPr lang="en-US" altLang="ja-JP" b="1" dirty="0"/>
              </a:p>
            </p:txBody>
          </p:sp>
        </mc:Choice>
        <mc:Fallback xmlns="">
          <p:sp>
            <p:nvSpPr>
              <p:cNvPr id="10" name="テキスト ボックス 9">
                <a:extLst>
                  <a:ext uri="{FF2B5EF4-FFF2-40B4-BE49-F238E27FC236}">
                    <a16:creationId xmlns:a16="http://schemas.microsoft.com/office/drawing/2014/main" id="{69D261A0-70E5-4C5E-98A8-648F61CE2DC2}"/>
                  </a:ext>
                </a:extLst>
              </p:cNvPr>
              <p:cNvSpPr txBox="1">
                <a:spLocks noRot="1" noChangeAspect="1" noMove="1" noResize="1" noEditPoints="1" noAdjustHandles="1" noChangeArrowheads="1" noChangeShapeType="1" noTextEdit="1"/>
              </p:cNvSpPr>
              <p:nvPr/>
            </p:nvSpPr>
            <p:spPr>
              <a:xfrm>
                <a:off x="412459" y="1079634"/>
                <a:ext cx="5754213" cy="5447645"/>
              </a:xfrm>
              <a:prstGeom prst="rect">
                <a:avLst/>
              </a:prstGeom>
              <a:blipFill>
                <a:blip r:embed="rId2"/>
                <a:stretch>
                  <a:fillRect l="-953" t="-3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E4C1CA1-8598-4EB9-A3BD-D44D90965790}"/>
                  </a:ext>
                </a:extLst>
              </p:cNvPr>
              <p:cNvSpPr txBox="1"/>
              <p:nvPr/>
            </p:nvSpPr>
            <p:spPr>
              <a:xfrm>
                <a:off x="6437787" y="1079634"/>
                <a:ext cx="5389566" cy="557197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ja-JP" altLang="en-US" b="1" i="1" smtClean="0">
                          <a:latin typeface="Cambria Math" panose="02040503050406030204" pitchFamily="18" charset="0"/>
                        </a:rPr>
                        <m:t>𝜺</m:t>
                      </m:r>
                      <m:r>
                        <a:rPr lang="en-US" altLang="ja-JP" b="0" i="1" smtClean="0">
                          <a:latin typeface="Cambria Math" panose="02040503050406030204" pitchFamily="18" charset="0"/>
                        </a:rPr>
                        <m:t>=</m:t>
                      </m:r>
                      <m:r>
                        <a:rPr lang="en-US" altLang="ja-JP" b="1" i="1" smtClean="0">
                          <a:latin typeface="Cambria Math" panose="02040503050406030204" pitchFamily="18" charset="0"/>
                        </a:rPr>
                        <m:t>𝑩𝒅</m:t>
                      </m:r>
                      <m:r>
                        <a:rPr lang="en-US" altLang="ja-JP" b="1" i="0" smtClean="0">
                          <a:latin typeface="Cambria Math" panose="02040503050406030204" pitchFamily="18" charset="0"/>
                        </a:rPr>
                        <m:t>,</m:t>
                      </m:r>
                      <m:r>
                        <a:rPr lang="en-US" altLang="ja-JP" b="1" i="1" smtClean="0">
                          <a:latin typeface="Cambria Math" panose="02040503050406030204" pitchFamily="18" charset="0"/>
                        </a:rPr>
                        <m:t>  </m:t>
                      </m:r>
                      <m:r>
                        <a:rPr lang="en-US" altLang="ja-JP" b="1" i="1" smtClean="0">
                          <a:latin typeface="Cambria Math" panose="02040503050406030204" pitchFamily="18" charset="0"/>
                        </a:rPr>
                        <m:t>𝑩</m:t>
                      </m:r>
                      <m:r>
                        <a:rPr lang="en-US" altLang="ja-JP" b="0" i="0" smtClean="0">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𝑁</m:t>
                                    </m:r>
                                  </m:num>
                                  <m:den>
                                    <m:r>
                                      <a:rPr lang="ja-JP" altLang="en-US" i="1">
                                        <a:latin typeface="Cambria Math" panose="02040503050406030204" pitchFamily="18" charset="0"/>
                                      </a:rPr>
                                      <m:t>𝜕</m:t>
                                    </m:r>
                                    <m:r>
                                      <a:rPr lang="en-US" altLang="ja-JP" i="1">
                                        <a:latin typeface="Cambria Math" panose="02040503050406030204" pitchFamily="18" charset="0"/>
                                      </a:rPr>
                                      <m:t>𝑥</m:t>
                                    </m:r>
                                  </m:den>
                                </m:f>
                              </m:e>
                              <m:e>
                                <m:r>
                                  <a:rPr lang="en-US" altLang="ja-JP" i="1">
                                    <a:latin typeface="Cambria Math" panose="02040503050406030204" pitchFamily="18" charset="0"/>
                                  </a:rPr>
                                  <m:t>0</m:t>
                                </m:r>
                              </m:e>
                            </m:mr>
                            <m:mr>
                              <m:e>
                                <m:r>
                                  <a:rPr lang="en-US" altLang="ja-JP" i="1">
                                    <a:latin typeface="Cambria Math" panose="02040503050406030204" pitchFamily="18" charset="0"/>
                                  </a:rPr>
                                  <m:t>0</m:t>
                                </m:r>
                              </m:e>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𝑁</m:t>
                                    </m:r>
                                  </m:num>
                                  <m:den>
                                    <m:r>
                                      <a:rPr lang="ja-JP" altLang="en-US" i="1">
                                        <a:latin typeface="Cambria Math" panose="02040503050406030204" pitchFamily="18" charset="0"/>
                                      </a:rPr>
                                      <m:t>𝜕</m:t>
                                    </m:r>
                                    <m:r>
                                      <a:rPr lang="en-US" altLang="ja-JP" i="1">
                                        <a:latin typeface="Cambria Math" panose="02040503050406030204" pitchFamily="18" charset="0"/>
                                      </a:rPr>
                                      <m:t>𝑦</m:t>
                                    </m:r>
                                  </m:den>
                                </m:f>
                              </m:e>
                            </m:mr>
                            <m:mr>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𝑁</m:t>
                                    </m:r>
                                  </m:num>
                                  <m:den>
                                    <m:r>
                                      <a:rPr lang="ja-JP" altLang="en-US" i="1">
                                        <a:latin typeface="Cambria Math" panose="02040503050406030204" pitchFamily="18" charset="0"/>
                                      </a:rPr>
                                      <m:t>𝜕</m:t>
                                    </m:r>
                                    <m:r>
                                      <a:rPr lang="en-US" altLang="ja-JP" i="1">
                                        <a:latin typeface="Cambria Math" panose="02040503050406030204" pitchFamily="18" charset="0"/>
                                      </a:rPr>
                                      <m:t>𝑦</m:t>
                                    </m:r>
                                  </m:den>
                                </m:f>
                              </m:e>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𝑁</m:t>
                                    </m:r>
                                  </m:num>
                                  <m:den>
                                    <m:r>
                                      <a:rPr lang="ja-JP" altLang="en-US" i="1">
                                        <a:latin typeface="Cambria Math" panose="02040503050406030204" pitchFamily="18" charset="0"/>
                                      </a:rPr>
                                      <m:t>𝜕</m:t>
                                    </m:r>
                                    <m:r>
                                      <a:rPr lang="en-US" altLang="ja-JP" i="1">
                                        <a:latin typeface="Cambria Math" panose="02040503050406030204" pitchFamily="18" charset="0"/>
                                      </a:rPr>
                                      <m:t>𝑥</m:t>
                                    </m:r>
                                  </m:den>
                                </m:f>
                              </m:e>
                            </m:mr>
                          </m:m>
                        </m:e>
                      </m:d>
                    </m:oMath>
                  </m:oMathPara>
                </a14:m>
                <a:endParaRPr lang="en-US" altLang="ja-JP" dirty="0"/>
              </a:p>
              <a:p>
                <a:endParaRPr lang="en-US" altLang="ja-JP" dirty="0"/>
              </a:p>
              <a:p>
                <a:r>
                  <a:rPr lang="ja-JP" altLang="en-US" dirty="0"/>
                  <a:t>応力ひずみ関係</a:t>
                </a:r>
                <a:endParaRPr lang="en-US" altLang="ja-JP" dirty="0"/>
              </a:p>
              <a:p>
                <a:pPr/>
                <a14:m>
                  <m:oMathPara xmlns:m="http://schemas.openxmlformats.org/officeDocument/2006/math">
                    <m:oMathParaPr>
                      <m:jc m:val="left"/>
                    </m:oMathParaPr>
                    <m:oMath xmlns:m="http://schemas.openxmlformats.org/officeDocument/2006/math">
                      <m:r>
                        <a:rPr lang="ja-JP" altLang="en-US" b="1" i="1" smtClean="0">
                          <a:latin typeface="Cambria Math" panose="02040503050406030204" pitchFamily="18" charset="0"/>
                        </a:rPr>
                        <m:t>𝝈</m:t>
                      </m:r>
                      <m:r>
                        <a:rPr lang="en-US" altLang="ja-JP" b="0" i="1" smtClean="0">
                          <a:latin typeface="Cambria Math" panose="02040503050406030204" pitchFamily="18" charset="0"/>
                        </a:rPr>
                        <m:t>=</m:t>
                      </m:r>
                      <m:r>
                        <a:rPr lang="en-US" altLang="ja-JP" b="1" i="1" smtClean="0">
                          <a:latin typeface="Cambria Math" panose="02040503050406030204" pitchFamily="18" charset="0"/>
                        </a:rPr>
                        <m:t>𝑫</m:t>
                      </m:r>
                      <m:r>
                        <a:rPr lang="ja-JP" altLang="en-US" b="1" i="1" smtClean="0">
                          <a:latin typeface="Cambria Math" panose="02040503050406030204" pitchFamily="18" charset="0"/>
                        </a:rPr>
                        <m:t>𝜺</m:t>
                      </m:r>
                    </m:oMath>
                  </m:oMathPara>
                </a14:m>
                <a:endParaRPr lang="en-US" altLang="ja-JP" b="1" dirty="0"/>
              </a:p>
              <a:p>
                <a:endParaRPr lang="en-US" altLang="ja-JP" b="1" dirty="0"/>
              </a:p>
              <a:p>
                <a14:m>
                  <m:oMath xmlns:m="http://schemas.openxmlformats.org/officeDocument/2006/math">
                    <m:r>
                      <a:rPr lang="en-US" altLang="ja-JP" b="1" i="1" smtClean="0">
                        <a:latin typeface="Cambria Math" panose="02040503050406030204" pitchFamily="18" charset="0"/>
                      </a:rPr>
                      <m:t>𝑫</m:t>
                    </m:r>
                  </m:oMath>
                </a14:m>
                <a:r>
                  <a:rPr lang="ja-JP" altLang="en-US" dirty="0"/>
                  <a:t> </a:t>
                </a:r>
                <a:r>
                  <a:rPr lang="en-US" altLang="ja-JP" dirty="0"/>
                  <a:t>: </a:t>
                </a:r>
                <a:r>
                  <a:rPr lang="ja-JP" altLang="en-US" dirty="0"/>
                  <a:t>弾性マトリクス</a:t>
                </a:r>
                <a:endParaRPr lang="en-US" altLang="ja-JP" dirty="0"/>
              </a:p>
              <a:p>
                <a14:m>
                  <m:oMath xmlns:m="http://schemas.openxmlformats.org/officeDocument/2006/math">
                    <m:r>
                      <a:rPr lang="en-US" altLang="ja-JP" b="1" i="1" smtClean="0">
                        <a:latin typeface="Cambria Math" panose="02040503050406030204" pitchFamily="18" charset="0"/>
                      </a:rPr>
                      <m:t>𝑫</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𝐸</m:t>
                        </m:r>
                      </m:num>
                      <m:den>
                        <m:r>
                          <a:rPr lang="en-US" altLang="ja-JP" b="0" i="1" smtClean="0">
                            <a:latin typeface="Cambria Math" panose="02040503050406030204" pitchFamily="18" charset="0"/>
                          </a:rPr>
                          <m:t>(1+</m:t>
                        </m:r>
                        <m:r>
                          <a:rPr lang="ja-JP" altLang="en-US" i="1">
                            <a:latin typeface="Cambria Math" panose="02040503050406030204" pitchFamily="18" charset="0"/>
                          </a:rPr>
                          <m:t>𝜈</m:t>
                        </m:r>
                        <m:r>
                          <a:rPr lang="en-US" altLang="ja-JP" b="0" i="1" smtClean="0">
                            <a:latin typeface="Cambria Math" panose="02040503050406030204" pitchFamily="18" charset="0"/>
                          </a:rPr>
                          <m:t>)(1−</m:t>
                        </m:r>
                        <m:r>
                          <a:rPr lang="ja-JP" altLang="en-US" i="1">
                            <a:latin typeface="Cambria Math" panose="02040503050406030204" pitchFamily="18" charset="0"/>
                          </a:rPr>
                          <m:t>𝜈</m:t>
                        </m:r>
                        <m:r>
                          <a:rPr lang="en-US" altLang="ja-JP" b="0" i="1" smtClean="0">
                            <a:latin typeface="Cambria Math" panose="02040503050406030204" pitchFamily="18" charset="0"/>
                          </a:rPr>
                          <m:t>)</m:t>
                        </m:r>
                      </m:den>
                    </m:f>
                    <m:d>
                      <m:dPr>
                        <m:begChr m:val="["/>
                        <m:endChr m:val="]"/>
                        <m:ctrlPr>
                          <a:rPr lang="en-US" altLang="ja-JP" b="0" i="1" smtClean="0">
                            <a:latin typeface="Cambria Math" panose="02040503050406030204" pitchFamily="18" charset="0"/>
                          </a:rPr>
                        </m:ctrlPr>
                      </m:dPr>
                      <m:e>
                        <m:m>
                          <m:mPr>
                            <m:mcs>
                              <m:mc>
                                <m:mcPr>
                                  <m:count m:val="3"/>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e>
                              <m:r>
                                <a:rPr lang="ja-JP" altLang="en-US" i="1">
                                  <a:latin typeface="Cambria Math" panose="02040503050406030204" pitchFamily="18" charset="0"/>
                                </a:rPr>
                                <m:t>𝜈</m:t>
                              </m:r>
                            </m:e>
                            <m:e>
                              <m:r>
                                <a:rPr lang="en-US" altLang="ja-JP" b="0" i="1" smtClean="0">
                                  <a:latin typeface="Cambria Math" panose="02040503050406030204" pitchFamily="18" charset="0"/>
                                </a:rPr>
                                <m:t>0</m:t>
                              </m:r>
                            </m:e>
                          </m:mr>
                          <m:mr>
                            <m:e>
                              <m:r>
                                <a:rPr lang="ja-JP" altLang="en-US" i="1">
                                  <a:latin typeface="Cambria Math" panose="02040503050406030204" pitchFamily="18" charset="0"/>
                                </a:rPr>
                                <m:t>𝜈</m:t>
                              </m:r>
                            </m:e>
                            <m:e>
                              <m:r>
                                <a:rPr lang="en-US" altLang="ja-JP" b="0" i="1" smtClean="0">
                                  <a:latin typeface="Cambria Math" panose="02040503050406030204" pitchFamily="18" charset="0"/>
                                </a:rPr>
                                <m:t>1</m:t>
                              </m:r>
                            </m:e>
                            <m:e>
                              <m: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0</m:t>
                              </m:r>
                            </m:e>
                            <m:e>
                              <m:r>
                                <a:rPr lang="en-US" altLang="ja-JP" b="0" i="1" smtClean="0">
                                  <a:latin typeface="Cambria Math" panose="02040503050406030204" pitchFamily="18" charset="0"/>
                                </a:rPr>
                                <m:t>0</m:t>
                              </m:r>
                            </m:e>
                            <m:e>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r>
                                    <a:rPr lang="ja-JP" altLang="en-US" i="1">
                                      <a:latin typeface="Cambria Math" panose="02040503050406030204" pitchFamily="18" charset="0"/>
                                    </a:rPr>
                                    <m:t>𝜈</m:t>
                                  </m:r>
                                </m:num>
                                <m:den>
                                  <m:r>
                                    <a:rPr lang="en-US" altLang="ja-JP" b="0" i="1" smtClean="0">
                                      <a:latin typeface="Cambria Math" panose="02040503050406030204" pitchFamily="18" charset="0"/>
                                    </a:rPr>
                                    <m:t>2</m:t>
                                  </m:r>
                                </m:den>
                              </m:f>
                            </m:e>
                          </m:mr>
                        </m:m>
                      </m:e>
                    </m:d>
                  </m:oMath>
                </a14:m>
                <a:r>
                  <a:rPr lang="en-US" altLang="ja-JP" dirty="0"/>
                  <a:t> (Plane stress)</a:t>
                </a:r>
              </a:p>
              <a:p>
                <a14:m>
                  <m:oMath xmlns:m="http://schemas.openxmlformats.org/officeDocument/2006/math">
                    <m:r>
                      <a:rPr lang="en-US" altLang="ja-JP" b="1" i="1" smtClean="0">
                        <a:latin typeface="Cambria Math" panose="02040503050406030204" pitchFamily="18" charset="0"/>
                      </a:rPr>
                      <m:t>𝑫</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𝐸</m:t>
                        </m:r>
                      </m:num>
                      <m:den>
                        <m:r>
                          <a:rPr lang="en-US" altLang="ja-JP" b="0" i="1" smtClean="0">
                            <a:latin typeface="Cambria Math" panose="02040503050406030204" pitchFamily="18" charset="0"/>
                          </a:rPr>
                          <m:t>(1+</m:t>
                        </m:r>
                        <m:r>
                          <a:rPr lang="ja-JP" altLang="en-US" i="1">
                            <a:latin typeface="Cambria Math" panose="02040503050406030204" pitchFamily="18" charset="0"/>
                          </a:rPr>
                          <m:t>𝜈</m:t>
                        </m:r>
                        <m:r>
                          <a:rPr lang="en-US" altLang="ja-JP" b="0" i="1" smtClean="0">
                            <a:latin typeface="Cambria Math" panose="02040503050406030204" pitchFamily="18" charset="0"/>
                          </a:rPr>
                          <m:t>)(1−</m:t>
                        </m:r>
                        <m:r>
                          <a:rPr lang="ja-JP" altLang="en-US" i="1">
                            <a:latin typeface="Cambria Math" panose="02040503050406030204" pitchFamily="18" charset="0"/>
                          </a:rPr>
                          <m:t>𝜈</m:t>
                        </m:r>
                        <m:r>
                          <a:rPr lang="en-US" altLang="ja-JP" b="0" i="1" smtClean="0">
                            <a:latin typeface="Cambria Math" panose="02040503050406030204" pitchFamily="18" charset="0"/>
                          </a:rPr>
                          <m:t>)</m:t>
                        </m:r>
                      </m:den>
                    </m:f>
                    <m:d>
                      <m:dPr>
                        <m:begChr m:val="["/>
                        <m:endChr m:val="]"/>
                        <m:ctrlPr>
                          <a:rPr lang="en-US" altLang="ja-JP" b="0" i="1" smtClean="0">
                            <a:latin typeface="Cambria Math" panose="02040503050406030204" pitchFamily="18" charset="0"/>
                          </a:rPr>
                        </m:ctrlPr>
                      </m:dPr>
                      <m:e>
                        <m:m>
                          <m:mPr>
                            <m:mcs>
                              <m:mc>
                                <m:mcPr>
                                  <m:count m:val="3"/>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r>
                                <a:rPr lang="en-US" altLang="ja-JP" b="0" i="1" smtClean="0">
                                  <a:latin typeface="Cambria Math" panose="02040503050406030204" pitchFamily="18" charset="0"/>
                                </a:rPr>
                                <m:t>−</m:t>
                              </m:r>
                              <m:r>
                                <a:rPr lang="ja-JP" altLang="en-US" i="1">
                                  <a:latin typeface="Cambria Math" panose="02040503050406030204" pitchFamily="18" charset="0"/>
                                </a:rPr>
                                <m:t>𝜈</m:t>
                              </m:r>
                            </m:e>
                            <m:e>
                              <m:r>
                                <a:rPr lang="ja-JP" altLang="en-US" i="1">
                                  <a:latin typeface="Cambria Math" panose="02040503050406030204" pitchFamily="18" charset="0"/>
                                </a:rPr>
                                <m:t>𝜈</m:t>
                              </m:r>
                            </m:e>
                            <m:e>
                              <m:r>
                                <a:rPr lang="en-US" altLang="ja-JP" b="0" i="1" smtClean="0">
                                  <a:latin typeface="Cambria Math" panose="02040503050406030204" pitchFamily="18" charset="0"/>
                                </a:rPr>
                                <m:t>0</m:t>
                              </m:r>
                            </m:e>
                          </m:mr>
                          <m:mr>
                            <m:e>
                              <m:r>
                                <a:rPr lang="ja-JP" altLang="en-US" i="1">
                                  <a:latin typeface="Cambria Math" panose="02040503050406030204" pitchFamily="18" charset="0"/>
                                </a:rPr>
                                <m:t>𝜈</m:t>
                              </m:r>
                            </m:e>
                            <m:e>
                              <m:r>
                                <a:rPr lang="en-US" altLang="ja-JP" b="0" i="1" smtClean="0">
                                  <a:latin typeface="Cambria Math" panose="02040503050406030204" pitchFamily="18" charset="0"/>
                                </a:rPr>
                                <m:t>1−</m:t>
                              </m:r>
                              <m:r>
                                <a:rPr lang="ja-JP" altLang="en-US" i="1">
                                  <a:latin typeface="Cambria Math" panose="02040503050406030204" pitchFamily="18" charset="0"/>
                                </a:rPr>
                                <m:t>𝜈</m:t>
                              </m:r>
                            </m:e>
                            <m:e>
                              <m: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0</m:t>
                              </m:r>
                            </m:e>
                            <m:e>
                              <m:r>
                                <a:rPr lang="en-US" altLang="ja-JP" b="0" i="1" smtClean="0">
                                  <a:latin typeface="Cambria Math" panose="02040503050406030204" pitchFamily="18" charset="0"/>
                                </a:rPr>
                                <m:t>0</m:t>
                              </m:r>
                            </m:e>
                            <m:e>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1−2</m:t>
                                  </m:r>
                                  <m:r>
                                    <a:rPr lang="ja-JP" altLang="en-US" i="1">
                                      <a:latin typeface="Cambria Math" panose="02040503050406030204" pitchFamily="18" charset="0"/>
                                    </a:rPr>
                                    <m:t>𝜈</m:t>
                                  </m:r>
                                </m:num>
                                <m:den>
                                  <m:r>
                                    <a:rPr lang="en-US" altLang="ja-JP" b="0" i="1" smtClean="0">
                                      <a:latin typeface="Cambria Math" panose="02040503050406030204" pitchFamily="18" charset="0"/>
                                    </a:rPr>
                                    <m:t>2</m:t>
                                  </m:r>
                                </m:den>
                              </m:f>
                            </m:e>
                          </m:mr>
                        </m:m>
                      </m:e>
                    </m:d>
                  </m:oMath>
                </a14:m>
                <a:r>
                  <a:rPr lang="en-US" altLang="ja-JP" dirty="0"/>
                  <a:t> (Plane strain)</a:t>
                </a:r>
              </a:p>
              <a:p>
                <a14:m>
                  <m:oMath xmlns:m="http://schemas.openxmlformats.org/officeDocument/2006/math">
                    <m:r>
                      <a:rPr lang="en-US" altLang="ja-JP" b="0" i="1" smtClean="0">
                        <a:latin typeface="Cambria Math" panose="02040503050406030204" pitchFamily="18" charset="0"/>
                      </a:rPr>
                      <m:t>𝐸</m:t>
                    </m:r>
                  </m:oMath>
                </a14:m>
                <a:r>
                  <a:rPr lang="en-US" altLang="ja-JP" dirty="0"/>
                  <a:t> : </a:t>
                </a:r>
                <a:r>
                  <a:rPr lang="ja-JP" altLang="en-US" dirty="0"/>
                  <a:t>ヤング率</a:t>
                </a:r>
                <a:endParaRPr lang="en-US" altLang="ja-JP" dirty="0"/>
              </a:p>
              <a:p>
                <a14:m>
                  <m:oMath xmlns:m="http://schemas.openxmlformats.org/officeDocument/2006/math">
                    <m:r>
                      <a:rPr lang="ja-JP" altLang="en-US" i="1">
                        <a:latin typeface="Cambria Math" panose="02040503050406030204" pitchFamily="18" charset="0"/>
                      </a:rPr>
                      <m:t>𝜈</m:t>
                    </m:r>
                  </m:oMath>
                </a14:m>
                <a:r>
                  <a:rPr lang="en-US" altLang="ja-JP" dirty="0"/>
                  <a:t> : </a:t>
                </a:r>
                <a:r>
                  <a:rPr lang="ja-JP" altLang="en-US" dirty="0"/>
                  <a:t>ポアソン比</a:t>
                </a:r>
                <a:endParaRPr lang="en-US" altLang="ja-JP" dirty="0"/>
              </a:p>
            </p:txBody>
          </p:sp>
        </mc:Choice>
        <mc:Fallback xmlns="">
          <p:sp>
            <p:nvSpPr>
              <p:cNvPr id="15" name="テキスト ボックス 14">
                <a:extLst>
                  <a:ext uri="{FF2B5EF4-FFF2-40B4-BE49-F238E27FC236}">
                    <a16:creationId xmlns:a16="http://schemas.microsoft.com/office/drawing/2014/main" id="{8E4C1CA1-8598-4EB9-A3BD-D44D90965790}"/>
                  </a:ext>
                </a:extLst>
              </p:cNvPr>
              <p:cNvSpPr txBox="1">
                <a:spLocks noRot="1" noChangeAspect="1" noMove="1" noResize="1" noEditPoints="1" noAdjustHandles="1" noChangeArrowheads="1" noChangeShapeType="1" noTextEdit="1"/>
              </p:cNvSpPr>
              <p:nvPr/>
            </p:nvSpPr>
            <p:spPr>
              <a:xfrm>
                <a:off x="6437787" y="1079634"/>
                <a:ext cx="5389566" cy="5571975"/>
              </a:xfrm>
              <a:prstGeom prst="rect">
                <a:avLst/>
              </a:prstGeom>
              <a:blipFill>
                <a:blip r:embed="rId3"/>
                <a:stretch>
                  <a:fillRect l="-905" b="-9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19988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144478"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22</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補足</a:t>
            </a:r>
            <a:r>
              <a:rPr lang="en-US" altLang="ja-JP" sz="2400" dirty="0"/>
              <a:t>:</a:t>
            </a:r>
            <a:r>
              <a:rPr kumimoji="1" lang="ja-JP" altLang="en-US" sz="2400" dirty="0"/>
              <a:t>重合パッチ法</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0216B7B3-AC12-48F7-972F-9D5A0A79EB3C}"/>
                  </a:ext>
                </a:extLst>
              </p:cNvPr>
              <p:cNvSpPr txBox="1"/>
              <p:nvPr/>
            </p:nvSpPr>
            <p:spPr>
              <a:xfrm>
                <a:off x="6569173" y="1018458"/>
                <a:ext cx="5622827" cy="3680303"/>
              </a:xfrm>
              <a:prstGeom prst="rect">
                <a:avLst/>
              </a:prstGeom>
              <a:noFill/>
            </p:spPr>
            <p:txBody>
              <a:bodyPr wrap="square">
                <a:spAutoFit/>
              </a:bodyPr>
              <a:lstStyle/>
              <a:p>
                <a:r>
                  <a:rPr lang="ja-JP" altLang="en-US" b="0" dirty="0"/>
                  <a:t>結合剛性マトリクス</a:t>
                </a:r>
                <a14:m>
                  <m:oMath xmlns:m="http://schemas.openxmlformats.org/officeDocument/2006/math">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𝐺𝐿</m:t>
                        </m:r>
                      </m:sup>
                    </m:sSup>
                  </m:oMath>
                </a14:m>
                <a:r>
                  <a:rPr lang="ja-JP" altLang="en-US" b="0" dirty="0"/>
                  <a:t>は以下のように定義される</a:t>
                </a:r>
                <a:endParaRPr lang="en-US" altLang="ja-JP" b="0" dirty="0"/>
              </a:p>
              <a:p>
                <a:pPr/>
                <a14:m>
                  <m:oMathPara xmlns:m="http://schemas.openxmlformats.org/officeDocument/2006/math">
                    <m:oMathParaPr>
                      <m:jc m:val="left"/>
                    </m:oMathParaPr>
                    <m:oMath xmlns:m="http://schemas.openxmlformats.org/officeDocument/2006/math">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𝐺𝐿</m:t>
                          </m:r>
                        </m:sup>
                      </m:sSup>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rPr>
                                <m:t>𝐿</m:t>
                              </m:r>
                            </m:sup>
                          </m:sSup>
                        </m:sub>
                        <m:sup>
                          <m:r>
                            <a:rPr lang="en-US" altLang="ja-JP" b="0" i="1" smtClean="0">
                              <a:latin typeface="Cambria Math" panose="02040503050406030204" pitchFamily="18" charset="0"/>
                            </a:rPr>
                            <m:t> </m:t>
                          </m:r>
                        </m:sup>
                        <m:e>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b="0" i="1" smtClean="0">
                                      <a:latin typeface="Cambria Math" panose="02040503050406030204" pitchFamily="18" charset="0"/>
                                    </a:rPr>
                                    <m:t>𝑇</m:t>
                                  </m:r>
                                </m:sup>
                              </m:sSup>
                            </m:sup>
                          </m:sSup>
                        </m:e>
                      </m:nary>
                      <m:r>
                        <a:rPr lang="en-US" altLang="ja-JP" b="1" i="1" smtClean="0">
                          <a:latin typeface="Cambria Math" panose="02040503050406030204" pitchFamily="18" charset="0"/>
                        </a:rPr>
                        <m:t>𝑫</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r>
                            <a:rPr lang="en-US" altLang="ja-JP" b="0" i="1" smtClean="0">
                              <a:latin typeface="Cambria Math" panose="02040503050406030204" pitchFamily="18" charset="0"/>
                            </a:rPr>
                            <m:t>𝐿</m:t>
                          </m:r>
                        </m:sup>
                      </m:sSup>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oMath>
                    <m:oMath xmlns:m="http://schemas.openxmlformats.org/officeDocument/2006/math">
                      <m:r>
                        <a:rPr lang="en-US" altLang="ja-JP" b="0" i="0"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m:t>
                      </m:r>
                      <m:nary>
                        <m:naryPr>
                          <m:chr m:val="∬"/>
                          <m:ctrlPr>
                            <a:rPr lang="en-US" altLang="ja-JP" b="0" i="1" smtClean="0">
                              <a:latin typeface="Cambria Math" panose="02040503050406030204" pitchFamily="18" charset="0"/>
                              <a:ea typeface="Cambria Math" panose="02040503050406030204" pitchFamily="18" charset="0"/>
                            </a:rPr>
                          </m:ctrlPr>
                        </m:naryPr>
                        <m:sub>
                          <m:sSup>
                            <m:sSupPr>
                              <m:ctrlPr>
                                <a:rPr lang="en-US" altLang="ja-JP" b="0" i="1" smtClean="0">
                                  <a:latin typeface="Cambria Math" panose="02040503050406030204" pitchFamily="18" charset="0"/>
                                  <a:ea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b="0" i="1" smtClean="0">
                              <a:latin typeface="Cambria Math" panose="02040503050406030204" pitchFamily="18" charset="0"/>
                              <a:ea typeface="Cambria Math" panose="02040503050406030204" pitchFamily="18" charset="0"/>
                            </a:rPr>
                            <m:t> </m:t>
                          </m:r>
                        </m:sup>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𝑩</m:t>
                              </m:r>
                            </m:e>
                            <m:sup>
                              <m:sSup>
                                <m:sSupPr>
                                  <m:ctrlPr>
                                    <a:rPr lang="en-US" altLang="ja-JP" i="1">
                                      <a:latin typeface="Cambria Math" panose="02040503050406030204" pitchFamily="18" charset="0"/>
                                    </a:rPr>
                                  </m:ctrlPr>
                                </m:sSupPr>
                                <m:e>
                                  <m:r>
                                    <a:rPr lang="en-US" altLang="ja-JP" i="1">
                                      <a:latin typeface="Cambria Math" panose="02040503050406030204" pitchFamily="18" charset="0"/>
                                    </a:rPr>
                                    <m:t>𝐺</m:t>
                                  </m:r>
                                </m:e>
                                <m:sup>
                                  <m:r>
                                    <a:rPr lang="en-US" altLang="ja-JP" i="1">
                                      <a:latin typeface="Cambria Math" panose="02040503050406030204" pitchFamily="18" charset="0"/>
                                    </a:rPr>
                                    <m:t>𝑇</m:t>
                                  </m:r>
                                </m:sup>
                              </m:sSup>
                            </m:sup>
                          </m:sSup>
                          <m:r>
                            <a:rPr lang="en-US" altLang="ja-JP" b="1" i="1">
                              <a:latin typeface="Cambria Math" panose="02040503050406030204" pitchFamily="18" charset="0"/>
                            </a:rPr>
                            <m:t>𝑫</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𝑩</m:t>
                              </m:r>
                            </m:e>
                            <m:sup>
                              <m:r>
                                <a:rPr lang="en-US" altLang="ja-JP" i="1">
                                  <a:latin typeface="Cambria Math" panose="02040503050406030204" pitchFamily="18" charset="0"/>
                                </a:rPr>
                                <m:t>𝐿</m:t>
                              </m:r>
                            </m:sup>
                          </m:sSup>
                          <m:r>
                            <a:rPr lang="en-US" altLang="ja-JP" i="1">
                              <a:latin typeface="Cambria Math" panose="02040503050406030204" pitchFamily="18" charset="0"/>
                            </a:rPr>
                            <m:t>𝑑𝑥𝑑𝑦</m:t>
                          </m:r>
                        </m:e>
                      </m:nary>
                    </m:oMath>
                  </m:oMathPara>
                </a14:m>
                <a:endParaRPr lang="en-US" altLang="ja-JP" b="0" dirty="0"/>
              </a:p>
              <a:p>
                <a:pPr/>
                <a14:m>
                  <m:oMathPara xmlns:m="http://schemas.openxmlformats.org/officeDocument/2006/math">
                    <m:oMathParaPr>
                      <m:jc m:val="left"/>
                    </m:oMathParaPr>
                    <m:oMath xmlns:m="http://schemas.openxmlformats.org/officeDocument/2006/math">
                      <m:r>
                        <a:rPr lang="en-US" altLang="ja-JP" b="0" i="0"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m:t>
                      </m:r>
                      <m:nary>
                        <m:naryPr>
                          <m:ctrlPr>
                            <a:rPr lang="en-US" altLang="ja-JP" b="0"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1</m:t>
                          </m:r>
                        </m:sup>
                        <m:e>
                          <m:nary>
                            <m:naryPr>
                              <m:ctrlPr>
                                <a:rPr lang="en-US" altLang="ja-JP" b="0"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1</m:t>
                              </m:r>
                            </m:sup>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𝑩</m:t>
                                  </m:r>
                                </m:e>
                                <m:sup>
                                  <m:sSup>
                                    <m:sSupPr>
                                      <m:ctrlPr>
                                        <a:rPr lang="en-US" altLang="ja-JP" i="1">
                                          <a:latin typeface="Cambria Math" panose="02040503050406030204" pitchFamily="18" charset="0"/>
                                        </a:rPr>
                                      </m:ctrlPr>
                                    </m:sSupPr>
                                    <m:e>
                                      <m:r>
                                        <a:rPr lang="en-US" altLang="ja-JP" i="1">
                                          <a:latin typeface="Cambria Math" panose="02040503050406030204" pitchFamily="18" charset="0"/>
                                        </a:rPr>
                                        <m:t>𝐺</m:t>
                                      </m:r>
                                    </m:e>
                                    <m:sup>
                                      <m:r>
                                        <a:rPr lang="en-US" altLang="ja-JP" i="1">
                                          <a:latin typeface="Cambria Math" panose="02040503050406030204" pitchFamily="18" charset="0"/>
                                        </a:rPr>
                                        <m:t>𝑇</m:t>
                                      </m:r>
                                    </m:sup>
                                  </m:sSup>
                                </m:sup>
                              </m:sSup>
                              <m:r>
                                <a:rPr lang="en-US" altLang="ja-JP" b="1" i="1">
                                  <a:latin typeface="Cambria Math" panose="02040503050406030204" pitchFamily="18" charset="0"/>
                                </a:rPr>
                                <m:t>𝑫</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𝑩</m:t>
                                  </m:r>
                                </m:e>
                                <m:sup>
                                  <m:r>
                                    <a:rPr lang="en-US" altLang="ja-JP" i="1">
                                      <a:latin typeface="Cambria Math" panose="02040503050406030204" pitchFamily="18" charset="0"/>
                                    </a:rPr>
                                    <m:t>𝐿</m:t>
                                  </m:r>
                                </m:sup>
                              </m:sSup>
                              <m:r>
                                <a:rPr lang="en-US" altLang="ja-JP" b="0" i="1" smtClean="0">
                                  <a:latin typeface="Cambria Math" panose="02040503050406030204" pitchFamily="18" charset="0"/>
                                </a:rPr>
                                <m:t>|</m:t>
                              </m:r>
                              <m:r>
                                <a:rPr lang="en-US" altLang="ja-JP" b="0" i="1" smtClean="0">
                                  <a:latin typeface="Cambria Math" panose="02040503050406030204" pitchFamily="18" charset="0"/>
                                </a:rPr>
                                <m:t>𝐽</m:t>
                              </m:r>
                              <m:r>
                                <a:rPr lang="en-US" altLang="ja-JP" b="0" i="1" smtClean="0">
                                  <a:latin typeface="Cambria Math" panose="02040503050406030204" pitchFamily="18" charset="0"/>
                                </a:rPr>
                                <m:t>|</m:t>
                              </m:r>
                              <m:r>
                                <a:rPr lang="en-US" altLang="ja-JP" b="0" i="1" smtClean="0">
                                  <a:latin typeface="Cambria Math" panose="02040503050406030204" pitchFamily="18" charset="0"/>
                                </a:rPr>
                                <m:t>𝑑</m:t>
                              </m:r>
                              <m:acc>
                                <m:accPr>
                                  <m:chr m:val="̃"/>
                                  <m:ctrlPr>
                                    <a:rPr lang="en-US" altLang="ja-JP" b="0" i="1" smtClean="0">
                                      <a:latin typeface="Cambria Math" panose="02040503050406030204" pitchFamily="18" charset="0"/>
                                      <a:ea typeface="Cambria Math" panose="02040503050406030204" pitchFamily="18" charset="0"/>
                                    </a:rPr>
                                  </m:ctrlPr>
                                </m:accPr>
                                <m:e>
                                  <m:r>
                                    <a:rPr lang="ja-JP" altLang="en-US" b="0" i="1" smtClean="0">
                                      <a:latin typeface="Cambria Math" panose="02040503050406030204" pitchFamily="18" charset="0"/>
                                      <a:ea typeface="Cambria Math" panose="02040503050406030204" pitchFamily="18" charset="0"/>
                                    </a:rPr>
                                    <m:t>𝜉</m:t>
                                  </m:r>
                                </m:e>
                              </m:acc>
                            </m:e>
                          </m:nary>
                          <m:r>
                            <a:rPr lang="en-US" altLang="ja-JP" b="0" i="1" smtClean="0">
                              <a:latin typeface="Cambria Math" panose="02040503050406030204" pitchFamily="18" charset="0"/>
                              <a:ea typeface="Cambria Math" panose="02040503050406030204" pitchFamily="18" charset="0"/>
                            </a:rPr>
                            <m:t>𝑑</m:t>
                          </m:r>
                          <m:acc>
                            <m:accPr>
                              <m:chr m:val="̃"/>
                              <m:ctrlPr>
                                <a:rPr lang="en-US" altLang="ja-JP" b="0" i="1" smtClean="0">
                                  <a:latin typeface="Cambria Math" panose="02040503050406030204" pitchFamily="18" charset="0"/>
                                  <a:ea typeface="Cambria Math" panose="02040503050406030204" pitchFamily="18" charset="0"/>
                                </a:rPr>
                              </m:ctrlPr>
                            </m:accPr>
                            <m:e>
                              <m:r>
                                <a:rPr lang="ja-JP" altLang="en-US" b="0" i="1" smtClean="0">
                                  <a:latin typeface="Cambria Math" panose="02040503050406030204" pitchFamily="18" charset="0"/>
                                  <a:ea typeface="Cambria Math" panose="02040503050406030204" pitchFamily="18" charset="0"/>
                                </a:rPr>
                                <m:t>𝜂</m:t>
                              </m:r>
                            </m:e>
                          </m:acc>
                        </m:e>
                      </m:nary>
                    </m:oMath>
                  </m:oMathPara>
                </a14:m>
                <a:endParaRPr lang="en-US" altLang="ja-JP" b="0" dirty="0"/>
              </a:p>
              <a:p>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         =</m:t>
                      </m:r>
                      <m:nary>
                        <m:naryPr>
                          <m:chr m:val="∑"/>
                          <m:supHide m:val="on"/>
                          <m:ctrlPr>
                            <a:rPr lang="en-US" altLang="ja-JP" b="0" i="1" smtClean="0">
                              <a:latin typeface="Cambria Math" panose="02040503050406030204" pitchFamily="18" charset="0"/>
                            </a:rPr>
                          </m:ctrlPr>
                        </m:naryPr>
                        <m:sub>
                          <m:r>
                            <m:rPr>
                              <m:brk m:alnAt="7"/>
                            </m:rPr>
                            <a:rPr lang="en-US" altLang="ja-JP" b="0" i="1" smtClean="0">
                              <a:latin typeface="Cambria Math" panose="02040503050406030204" pitchFamily="18" charset="0"/>
                            </a:rPr>
                            <m:t>𝑗</m:t>
                          </m:r>
                        </m:sub>
                        <m:sup/>
                        <m:e>
                          <m:nary>
                            <m:naryPr>
                              <m:chr m:val="∑"/>
                              <m:supHide m:val="on"/>
                              <m:ctrlPr>
                                <a:rPr lang="en-US" altLang="ja-JP" b="0" i="1" smtClean="0">
                                  <a:latin typeface="Cambria Math" panose="02040503050406030204" pitchFamily="18" charset="0"/>
                                </a:rPr>
                              </m:ctrlPr>
                            </m:naryPr>
                            <m:sub>
                              <m:r>
                                <m:rPr>
                                  <m:brk m:alnAt="7"/>
                                </m:rPr>
                                <a:rPr lang="en-US" altLang="ja-JP" b="0" i="1" smtClean="0">
                                  <a:latin typeface="Cambria Math" panose="02040503050406030204" pitchFamily="18" charset="0"/>
                                </a:rPr>
                                <m:t>𝑖</m:t>
                              </m:r>
                            </m:sub>
                            <m:sup/>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𝑩</m:t>
                                  </m:r>
                                </m:e>
                                <m:sup>
                                  <m:sSup>
                                    <m:sSupPr>
                                      <m:ctrlPr>
                                        <a:rPr lang="en-US" altLang="ja-JP" i="1">
                                          <a:latin typeface="Cambria Math" panose="02040503050406030204" pitchFamily="18" charset="0"/>
                                        </a:rPr>
                                      </m:ctrlPr>
                                    </m:sSupPr>
                                    <m:e>
                                      <m:r>
                                        <a:rPr lang="en-US" altLang="ja-JP" i="1">
                                          <a:latin typeface="Cambria Math" panose="02040503050406030204" pitchFamily="18" charset="0"/>
                                        </a:rPr>
                                        <m:t>𝐺</m:t>
                                      </m:r>
                                    </m:e>
                                    <m:sup>
                                      <m:r>
                                        <a:rPr lang="en-US" altLang="ja-JP" i="1">
                                          <a:latin typeface="Cambria Math" panose="02040503050406030204" pitchFamily="18" charset="0"/>
                                        </a:rPr>
                                        <m:t>𝑇</m:t>
                                      </m:r>
                                    </m:sup>
                                  </m:sSup>
                                </m:sup>
                              </m:sSup>
                              <m:d>
                                <m:dPr>
                                  <m:ctrlPr>
                                    <a:rPr lang="en-US" altLang="ja-JP" b="0" i="1" smtClean="0">
                                      <a:latin typeface="Cambria Math" panose="02040503050406030204" pitchFamily="18" charset="0"/>
                                    </a:rPr>
                                  </m:ctrlPr>
                                </m:dPr>
                                <m:e>
                                  <m:sSubSup>
                                    <m:sSubSupPr>
                                      <m:ctrlPr>
                                        <a:rPr lang="en-US" altLang="ja-JP" b="0" i="1" smtClean="0">
                                          <a:latin typeface="Cambria Math" panose="02040503050406030204" pitchFamily="18" charset="0"/>
                                        </a:rPr>
                                      </m:ctrlPr>
                                    </m:sSubSupPr>
                                    <m:e>
                                      <m:acc>
                                        <m:accPr>
                                          <m:chr m:val="̃"/>
                                          <m:ctrlPr>
                                            <a:rPr lang="en-US" altLang="ja-JP" b="0" i="1" smtClean="0">
                                              <a:latin typeface="Cambria Math" panose="02040503050406030204" pitchFamily="18" charset="0"/>
                                            </a:rPr>
                                          </m:ctrlPr>
                                        </m:accPr>
                                        <m:e>
                                          <m:r>
                                            <a:rPr lang="ja-JP" altLang="en-US" b="0" i="1" smtClean="0">
                                              <a:latin typeface="Cambria Math" panose="02040503050406030204" pitchFamily="18" charset="0"/>
                                            </a:rPr>
                                            <m:t>𝜉</m:t>
                                          </m:r>
                                        </m:e>
                                      </m:acc>
                                    </m:e>
                                    <m:sub>
                                      <m:r>
                                        <a:rPr lang="en-US" altLang="ja-JP" b="0" i="1" smtClean="0">
                                          <a:latin typeface="Cambria Math" panose="02040503050406030204" pitchFamily="18" charset="0"/>
                                        </a:rPr>
                                        <m:t>𝑖</m:t>
                                      </m:r>
                                    </m:sub>
                                    <m:sup>
                                      <m:r>
                                        <a:rPr lang="en-US" altLang="ja-JP" b="0" i="1" smtClean="0">
                                          <a:latin typeface="Cambria Math" panose="02040503050406030204" pitchFamily="18" charset="0"/>
                                        </a:rPr>
                                        <m:t>𝐺</m:t>
                                      </m:r>
                                    </m:sup>
                                  </m:sSubSup>
                                  <m:r>
                                    <a:rPr lang="en-US" altLang="ja-JP" b="0" i="1" smtClean="0">
                                      <a:latin typeface="Cambria Math" panose="02040503050406030204" pitchFamily="18" charset="0"/>
                                    </a:rPr>
                                    <m:t>,</m:t>
                                  </m:r>
                                  <m:sSubSup>
                                    <m:sSubSupPr>
                                      <m:ctrlPr>
                                        <a:rPr lang="en-US" altLang="ja-JP" i="1">
                                          <a:latin typeface="Cambria Math" panose="02040503050406030204" pitchFamily="18" charset="0"/>
                                        </a:rPr>
                                      </m:ctrlPr>
                                    </m:sSubSupPr>
                                    <m:e>
                                      <m:acc>
                                        <m:accPr>
                                          <m:chr m:val="̃"/>
                                          <m:ctrlPr>
                                            <a:rPr lang="en-US" altLang="ja-JP" i="1">
                                              <a:latin typeface="Cambria Math" panose="02040503050406030204" pitchFamily="18" charset="0"/>
                                            </a:rPr>
                                          </m:ctrlPr>
                                        </m:accPr>
                                        <m:e>
                                          <m:r>
                                            <a:rPr lang="ja-JP" altLang="en-US" i="1" smtClean="0">
                                              <a:latin typeface="Cambria Math" panose="02040503050406030204" pitchFamily="18" charset="0"/>
                                            </a:rPr>
                                            <m:t>𝜂</m:t>
                                          </m:r>
                                        </m:e>
                                      </m:acc>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𝐺</m:t>
                                      </m:r>
                                    </m:sup>
                                  </m:sSubSup>
                                </m:e>
                              </m:d>
                              <m:r>
                                <a:rPr lang="en-US" altLang="ja-JP" b="1" i="1" smtClean="0">
                                  <a:latin typeface="Cambria Math" panose="02040503050406030204" pitchFamily="18" charset="0"/>
                                </a:rPr>
                                <m:t>𝑫</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r>
                                    <a:rPr lang="en-US" altLang="ja-JP" b="0" i="1" smtClean="0">
                                      <a:latin typeface="Cambria Math" panose="02040503050406030204" pitchFamily="18" charset="0"/>
                                    </a:rPr>
                                    <m:t>𝐿</m:t>
                                  </m:r>
                                </m:sup>
                              </m:sSup>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𝜉</m:t>
                                          </m:r>
                                        </m:e>
                                      </m:acc>
                                    </m:e>
                                    <m:sub>
                                      <m:r>
                                        <a:rPr lang="en-US" altLang="ja-JP" i="1">
                                          <a:latin typeface="Cambria Math" panose="02040503050406030204" pitchFamily="18" charset="0"/>
                                        </a:rPr>
                                        <m:t>𝑖</m:t>
                                      </m:r>
                                    </m:sub>
                                    <m:sup>
                                      <m:r>
                                        <a:rPr lang="en-US" altLang="ja-JP" b="0" i="1" smtClean="0">
                                          <a:latin typeface="Cambria Math" panose="02040503050406030204" pitchFamily="18" charset="0"/>
                                        </a:rPr>
                                        <m:t>𝐿</m:t>
                                      </m:r>
                                    </m:sup>
                                  </m:sSubSup>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𝜂</m:t>
                                          </m:r>
                                        </m:e>
                                      </m:acc>
                                    </m:e>
                                    <m:sub>
                                      <m:r>
                                        <a:rPr lang="en-US" altLang="ja-JP" i="1">
                                          <a:latin typeface="Cambria Math" panose="02040503050406030204" pitchFamily="18" charset="0"/>
                                        </a:rPr>
                                        <m:t>𝑗</m:t>
                                      </m:r>
                                    </m:sub>
                                    <m:sup>
                                      <m:r>
                                        <a:rPr lang="en-US" altLang="ja-JP" b="0" i="1" smtClean="0">
                                          <a:latin typeface="Cambria Math" panose="02040503050406030204" pitchFamily="18" charset="0"/>
                                        </a:rPr>
                                        <m:t>𝐿</m:t>
                                      </m:r>
                                    </m:sup>
                                  </m:sSubSup>
                                </m:e>
                              </m:d>
                              <m:r>
                                <a:rPr lang="en-US" altLang="ja-JP" i="1">
                                  <a:latin typeface="Cambria Math" panose="02040503050406030204" pitchFamily="18" charset="0"/>
                                </a:rPr>
                                <m:t>|</m:t>
                              </m:r>
                              <m:r>
                                <a:rPr lang="en-US" altLang="ja-JP" i="1">
                                  <a:latin typeface="Cambria Math" panose="02040503050406030204" pitchFamily="18" charset="0"/>
                                </a:rPr>
                                <m:t>𝐽</m:t>
                              </m:r>
                              <m:r>
                                <a:rPr lang="en-US" altLang="ja-JP" i="1">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𝑖</m:t>
                                  </m:r>
                                </m:sub>
                              </m:sSub>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𝑗</m:t>
                                  </m:r>
                                </m:sub>
                              </m:sSub>
                            </m:e>
                          </m:nary>
                        </m:e>
                      </m:nary>
                    </m:oMath>
                  </m:oMathPara>
                </a14:m>
                <a:endParaRPr lang="en-US" altLang="ja-JP" b="0" dirty="0"/>
              </a:p>
              <a:p>
                <a:endParaRPr lang="en-US" altLang="ja-JP" i="1" dirty="0">
                  <a:latin typeface="Cambria Math" panose="02040503050406030204" pitchFamily="18" charset="0"/>
                </a:endParaRPr>
              </a:p>
              <a:p>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𝑗</m:t>
                        </m:r>
                      </m:sub>
                    </m:sSub>
                  </m:oMath>
                </a14:m>
                <a:r>
                  <a:rPr lang="en-US" altLang="ja-JP" dirty="0"/>
                  <a:t>:</a:t>
                </a:r>
                <a:r>
                  <a:rPr lang="ja-JP" altLang="en-US" dirty="0"/>
                  <a:t> 数値積分の重み</a:t>
                </a:r>
                <a:endParaRPr lang="en-US" altLang="ja-JP" dirty="0"/>
              </a:p>
              <a:p>
                <a14:m>
                  <m:oMath xmlns:m="http://schemas.openxmlformats.org/officeDocument/2006/math">
                    <m:r>
                      <a:rPr lang="en-US" altLang="ja-JP" b="0" i="1" smtClean="0">
                        <a:latin typeface="Cambria Math" panose="02040503050406030204" pitchFamily="18" charset="0"/>
                      </a:rPr>
                      <m:t>𝐽</m:t>
                    </m:r>
                  </m:oMath>
                </a14:m>
                <a:r>
                  <a:rPr lang="en-US" altLang="ja-JP" dirty="0"/>
                  <a:t> : </a:t>
                </a:r>
                <a:r>
                  <a:rPr lang="ja-JP" altLang="en-US" dirty="0"/>
                  <a:t>ヤコビアン</a:t>
                </a:r>
                <a:endParaRPr lang="en-US" altLang="ja-JP" dirty="0"/>
              </a:p>
            </p:txBody>
          </p:sp>
        </mc:Choice>
        <mc:Fallback xmlns="">
          <p:sp>
            <p:nvSpPr>
              <p:cNvPr id="12" name="テキスト ボックス 11">
                <a:extLst>
                  <a:ext uri="{FF2B5EF4-FFF2-40B4-BE49-F238E27FC236}">
                    <a16:creationId xmlns:a16="http://schemas.microsoft.com/office/drawing/2014/main" id="{0216B7B3-AC12-48F7-972F-9D5A0A79EB3C}"/>
                  </a:ext>
                </a:extLst>
              </p:cNvPr>
              <p:cNvSpPr txBox="1">
                <a:spLocks noRot="1" noChangeAspect="1" noMove="1" noResize="1" noEditPoints="1" noAdjustHandles="1" noChangeArrowheads="1" noChangeShapeType="1" noTextEdit="1"/>
              </p:cNvSpPr>
              <p:nvPr/>
            </p:nvSpPr>
            <p:spPr>
              <a:xfrm>
                <a:off x="6569173" y="1018458"/>
                <a:ext cx="5622827" cy="3680303"/>
              </a:xfrm>
              <a:prstGeom prst="rect">
                <a:avLst/>
              </a:prstGeom>
              <a:blipFill>
                <a:blip r:embed="rId3"/>
                <a:stretch>
                  <a:fillRect l="-976" t="-497" b="-19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5B83B507-8F84-4DAC-87ED-5015C0AF7994}"/>
                  </a:ext>
                </a:extLst>
              </p:cNvPr>
              <p:cNvSpPr txBox="1"/>
              <p:nvPr/>
            </p:nvSpPr>
            <p:spPr>
              <a:xfrm>
                <a:off x="412459" y="801812"/>
                <a:ext cx="6102990" cy="1236364"/>
              </a:xfrm>
              <a:prstGeom prst="rect">
                <a:avLst/>
              </a:prstGeom>
              <a:noFill/>
            </p:spPr>
            <p:txBody>
              <a:bodyPr wrap="square">
                <a:spAutoFit/>
              </a:bodyPr>
              <a:lstStyle/>
              <a:p>
                <a:r>
                  <a:rPr lang="ja-JP" altLang="en-US" i="1" u="sng" dirty="0">
                    <a:latin typeface="Cambria Math" panose="02040503050406030204" pitchFamily="18" charset="0"/>
                  </a:rPr>
                  <a:t>仮想仕事の原理</a:t>
                </a:r>
                <a:endParaRPr lang="en-US" altLang="ja-JP" i="1" u="sng"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nary>
                        <m:naryPr>
                          <m:ctrlPr>
                            <a:rPr lang="ja-JP" altLang="en-US" i="1" smtClean="0">
                              <a:latin typeface="Cambria Math" panose="02040503050406030204" pitchFamily="18" charset="0"/>
                            </a:rPr>
                          </m:ctrlPr>
                        </m:naryPr>
                        <m:sub>
                          <m:r>
                            <m:rPr>
                              <m:sty m:val="p"/>
                            </m:rPr>
                            <a:rPr lang="el-GR" altLang="ja-JP" i="1">
                              <a:latin typeface="Cambria Math" panose="02040503050406030204" pitchFamily="18" charset="0"/>
                              <a:ea typeface="Cambria Math" panose="02040503050406030204" pitchFamily="18" charset="0"/>
                            </a:rPr>
                            <m:t>Ω</m:t>
                          </m:r>
                        </m:sub>
                        <m:sup>
                          <m:r>
                            <a:rPr lang="en-US" altLang="ja-JP" b="0" i="1" smtClean="0">
                              <a:latin typeface="Cambria Math" panose="02040503050406030204" pitchFamily="18" charset="0"/>
                            </a:rPr>
                            <m:t> </m:t>
                          </m:r>
                        </m:sup>
                        <m:e>
                          <m:r>
                            <a:rPr lang="ja-JP" altLang="en-US" i="1" smtClean="0">
                              <a:latin typeface="Cambria Math" panose="02040503050406030204" pitchFamily="18" charset="0"/>
                            </a:rPr>
                            <m:t>𝛿</m:t>
                          </m:r>
                          <m:sSup>
                            <m:sSupPr>
                              <m:ctrlPr>
                                <a:rPr lang="en-US" altLang="ja-JP" i="1" smtClean="0">
                                  <a:latin typeface="Cambria Math" panose="02040503050406030204" pitchFamily="18" charset="0"/>
                                </a:rPr>
                              </m:ctrlPr>
                            </m:sSupPr>
                            <m:e>
                              <m:r>
                                <a:rPr lang="ja-JP" altLang="en-US" b="1" i="1" smtClean="0">
                                  <a:latin typeface="Cambria Math" panose="02040503050406030204" pitchFamily="18" charset="0"/>
                                </a:rPr>
                                <m:t>𝜺</m:t>
                              </m:r>
                            </m:e>
                            <m:sup>
                              <m:r>
                                <a:rPr lang="en-US" altLang="ja-JP" b="0" i="1" smtClean="0">
                                  <a:latin typeface="Cambria Math" panose="02040503050406030204" pitchFamily="18" charset="0"/>
                                </a:rPr>
                                <m:t>𝑇</m:t>
                              </m:r>
                            </m:sup>
                          </m:sSup>
                          <m:r>
                            <a:rPr lang="en-US" altLang="ja-JP" b="1" i="1" smtClean="0">
                              <a:latin typeface="Cambria Math" panose="02040503050406030204" pitchFamily="18" charset="0"/>
                            </a:rPr>
                            <m:t>𝑫</m:t>
                          </m:r>
                          <m:r>
                            <a:rPr lang="ja-JP" altLang="en-US" b="1" i="1" smtClean="0">
                              <a:latin typeface="Cambria Math" panose="02040503050406030204" pitchFamily="18" charset="0"/>
                            </a:rPr>
                            <m:t>𝜺</m:t>
                          </m:r>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e>
                      </m:nary>
                      <m:nary>
                        <m:naryPr>
                          <m:ctrlPr>
                            <a:rPr lang="ja-JP" altLang="en-US" i="1">
                              <a:latin typeface="Cambria Math" panose="02040503050406030204" pitchFamily="18" charset="0"/>
                            </a:rPr>
                          </m:ctrlPr>
                        </m:naryPr>
                        <m:sub>
                          <m:r>
                            <m:rPr>
                              <m:sty m:val="p"/>
                            </m:rPr>
                            <a:rPr lang="el-GR" altLang="ja-JP" i="1">
                              <a:latin typeface="Cambria Math" panose="02040503050406030204" pitchFamily="18" charset="0"/>
                              <a:ea typeface="Cambria Math" panose="02040503050406030204" pitchFamily="18" charset="0"/>
                            </a:rPr>
                            <m:t>Ω</m:t>
                          </m:r>
                        </m:sub>
                        <m:sup>
                          <m:r>
                            <a:rPr lang="en-US" altLang="ja-JP" b="0" i="1" smtClean="0">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r>
                                <a:rPr lang="en-US" altLang="ja-JP" i="1">
                                  <a:latin typeface="Cambria Math" panose="02040503050406030204" pitchFamily="18" charset="0"/>
                                </a:rPr>
                                <m:t>𝑇</m:t>
                              </m:r>
                            </m:sup>
                          </m:sSup>
                          <m:r>
                            <a:rPr lang="en-US" altLang="ja-JP" b="1" i="1" smtClean="0">
                              <a:latin typeface="Cambria Math" panose="02040503050406030204" pitchFamily="18" charset="0"/>
                            </a:rPr>
                            <m:t>𝒃</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Ω</m:t>
                          </m:r>
                        </m:e>
                      </m:nary>
                      <m:r>
                        <a:rPr lang="en-US" altLang="ja-JP" b="0" i="1" smtClean="0">
                          <a:latin typeface="Cambria Math" panose="02040503050406030204" pitchFamily="18" charset="0"/>
                          <a:ea typeface="Cambria Math" panose="02040503050406030204" pitchFamily="18" charset="0"/>
                        </a:rPr>
                        <m:t>+</m:t>
                      </m:r>
                      <m:nary>
                        <m:naryPr>
                          <m:ctrlPr>
                            <a:rPr lang="ja-JP" altLang="en-US" i="1">
                              <a:latin typeface="Cambria Math" panose="02040503050406030204" pitchFamily="18" charset="0"/>
                            </a:rPr>
                          </m:ctrlPr>
                        </m:naryPr>
                        <m:sub>
                          <m:sSup>
                            <m:sSupPr>
                              <m:ctrlPr>
                                <a:rPr lang="en-US" altLang="ja-JP" i="1" smtClean="0">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Γ</m:t>
                              </m:r>
                            </m:e>
                            <m:sup>
                              <m:r>
                                <a:rPr lang="en-US" altLang="ja-JP" b="0" i="1" smtClean="0">
                                  <a:latin typeface="Cambria Math" panose="02040503050406030204" pitchFamily="18" charset="0"/>
                                </a:rPr>
                                <m:t>𝑡</m:t>
                              </m:r>
                            </m:sup>
                          </m:sSup>
                        </m:sub>
                        <m:sup>
                          <m:r>
                            <a:rPr lang="en-US" altLang="ja-JP" b="0" i="1" smtClean="0">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smtClean="0">
                                  <a:latin typeface="Cambria Math" panose="02040503050406030204" pitchFamily="18" charset="0"/>
                                </a:rPr>
                                <m:t>𝒖</m:t>
                              </m:r>
                            </m:e>
                            <m:sup>
                              <m:r>
                                <a:rPr lang="en-US" altLang="ja-JP" i="1">
                                  <a:latin typeface="Cambria Math" panose="02040503050406030204" pitchFamily="18" charset="0"/>
                                </a:rPr>
                                <m:t>𝑇</m:t>
                              </m:r>
                            </m:sup>
                          </m:sSup>
                          <m:r>
                            <a:rPr lang="en-US" altLang="ja-JP" b="1" i="1" smtClean="0">
                              <a:latin typeface="Cambria Math" panose="02040503050406030204" pitchFamily="18" charset="0"/>
                            </a:rPr>
                            <m:t>𝒕</m:t>
                          </m:r>
                          <m:r>
                            <a:rPr lang="en-US" altLang="ja-JP" i="1">
                              <a:latin typeface="Cambria Math" panose="02040503050406030204" pitchFamily="18" charset="0"/>
                            </a:rPr>
                            <m:t>𝑑</m:t>
                          </m:r>
                          <m:r>
                            <m:rPr>
                              <m:sty m:val="p"/>
                            </m:rPr>
                            <a:rPr lang="el-GR" altLang="ja-JP" i="1" smtClean="0">
                              <a:latin typeface="Cambria Math" panose="02040503050406030204" pitchFamily="18" charset="0"/>
                              <a:ea typeface="Cambria Math" panose="02040503050406030204" pitchFamily="18" charset="0"/>
                            </a:rPr>
                            <m:t>Γ</m:t>
                          </m:r>
                        </m:e>
                      </m:nary>
                    </m:oMath>
                  </m:oMathPara>
                </a14:m>
                <a:endParaRPr lang="en-US" altLang="ja-JP" dirty="0"/>
              </a:p>
              <a:p>
                <a14:m>
                  <m:oMath xmlns:m="http://schemas.openxmlformats.org/officeDocument/2006/math">
                    <m:r>
                      <a:rPr lang="en-US" altLang="ja-JP" b="1" i="1" smtClean="0">
                        <a:latin typeface="Cambria Math" panose="02040503050406030204" pitchFamily="18" charset="0"/>
                      </a:rPr>
                      <m:t>𝒃</m:t>
                    </m:r>
                  </m:oMath>
                </a14:m>
                <a:r>
                  <a:rPr lang="en-US" altLang="ja-JP" dirty="0"/>
                  <a:t> : </a:t>
                </a:r>
                <a:r>
                  <a:rPr lang="ja-JP" altLang="en-US" dirty="0"/>
                  <a:t>体積力ベクトル、</a:t>
                </a:r>
                <a14:m>
                  <m:oMath xmlns:m="http://schemas.openxmlformats.org/officeDocument/2006/math">
                    <m:r>
                      <a:rPr lang="en-US" altLang="ja-JP" b="1" i="1">
                        <a:latin typeface="Cambria Math" panose="02040503050406030204" pitchFamily="18" charset="0"/>
                      </a:rPr>
                      <m:t>𝒕</m:t>
                    </m:r>
                  </m:oMath>
                </a14:m>
                <a:r>
                  <a:rPr lang="en-US" altLang="ja-JP" dirty="0"/>
                  <a:t> : </a:t>
                </a:r>
                <a:r>
                  <a:rPr lang="ja-JP" altLang="en-US" dirty="0"/>
                  <a:t>表面力ベクトル</a:t>
                </a:r>
                <a:endParaRPr lang="en-US" altLang="ja-JP" dirty="0"/>
              </a:p>
            </p:txBody>
          </p:sp>
        </mc:Choice>
        <mc:Fallback xmlns="">
          <p:sp>
            <p:nvSpPr>
              <p:cNvPr id="13" name="テキスト ボックス 12">
                <a:extLst>
                  <a:ext uri="{FF2B5EF4-FFF2-40B4-BE49-F238E27FC236}">
                    <a16:creationId xmlns:a16="http://schemas.microsoft.com/office/drawing/2014/main" id="{5B83B507-8F84-4DAC-87ED-5015C0AF7994}"/>
                  </a:ext>
                </a:extLst>
              </p:cNvPr>
              <p:cNvSpPr txBox="1">
                <a:spLocks noRot="1" noChangeAspect="1" noMove="1" noResize="1" noEditPoints="1" noAdjustHandles="1" noChangeArrowheads="1" noChangeShapeType="1" noTextEdit="1"/>
              </p:cNvSpPr>
              <p:nvPr/>
            </p:nvSpPr>
            <p:spPr>
              <a:xfrm>
                <a:off x="412459" y="801812"/>
                <a:ext cx="6102990" cy="1236364"/>
              </a:xfrm>
              <a:prstGeom prst="rect">
                <a:avLst/>
              </a:prstGeom>
              <a:blipFill>
                <a:blip r:embed="rId4"/>
                <a:stretch>
                  <a:fillRect l="-899" t="-1980" b="-64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AEEFEA2-1359-4EF4-9522-998563497FC4}"/>
                  </a:ext>
                </a:extLst>
              </p:cNvPr>
              <p:cNvSpPr txBox="1"/>
              <p:nvPr/>
            </p:nvSpPr>
            <p:spPr>
              <a:xfrm>
                <a:off x="412459" y="2287720"/>
                <a:ext cx="6102990" cy="3768468"/>
              </a:xfrm>
              <a:prstGeom prst="rect">
                <a:avLst/>
              </a:prstGeom>
              <a:noFill/>
            </p:spPr>
            <p:txBody>
              <a:bodyPr wrap="square">
                <a:spAutoFit/>
              </a:bodyPr>
              <a:lstStyle/>
              <a:p>
                <a:r>
                  <a:rPr lang="ja-JP" altLang="en-US" i="1" dirty="0">
                    <a:latin typeface="Cambria Math" panose="02040503050406030204" pitchFamily="18" charset="0"/>
                  </a:rPr>
                  <a:t>仮想仕事の原理</a:t>
                </a:r>
                <a:r>
                  <a:rPr lang="ja-JP" altLang="en-US" dirty="0">
                    <a:latin typeface="Cambria Math" panose="02040503050406030204" pitchFamily="18" charset="0"/>
                  </a:rPr>
                  <a:t>を領域</a:t>
                </a:r>
                <a14:m>
                  <m:oMath xmlns:m="http://schemas.openxmlformats.org/officeDocument/2006/math">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rPr>
                          <m:t>𝐺</m:t>
                        </m:r>
                      </m:sup>
                    </m:sSup>
                  </m:oMath>
                </a14:m>
                <a:r>
                  <a:rPr lang="ja-JP" altLang="en-US" i="1" dirty="0">
                    <a:latin typeface="Cambria Math" panose="02040503050406030204" pitchFamily="18" charset="0"/>
                  </a:rPr>
                  <a:t>と</a:t>
                </a:r>
                <a14:m>
                  <m:oMath xmlns:m="http://schemas.openxmlformats.org/officeDocument/2006/math">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i="1">
                            <a:latin typeface="Cambria Math" panose="02040503050406030204" pitchFamily="18" charset="0"/>
                            <a:ea typeface="Cambria Math" panose="02040503050406030204" pitchFamily="18" charset="0"/>
                          </a:rPr>
                          <m:t>𝐿</m:t>
                        </m:r>
                      </m:sup>
                    </m:sSup>
                  </m:oMath>
                </a14:m>
                <a:r>
                  <a:rPr lang="ja-JP" altLang="en-US" i="1" dirty="0">
                    <a:latin typeface="Cambria Math" panose="02040503050406030204" pitchFamily="18" charset="0"/>
                  </a:rPr>
                  <a:t>に分割</a:t>
                </a:r>
                <a:endParaRPr lang="en-US" altLang="ja-JP"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d>
                        <m:dPr>
                          <m:ctrlPr>
                            <a:rPr lang="en-US" altLang="ja-JP" i="1" dirty="0" smtClean="0">
                              <a:latin typeface="Cambria Math" panose="02040503050406030204" pitchFamily="18" charset="0"/>
                            </a:rPr>
                          </m:ctrlPr>
                        </m:dPr>
                        <m:e>
                          <m:r>
                            <a:rPr lang="ja-JP" altLang="en-US" i="1" dirty="0" smtClean="0">
                              <a:latin typeface="Cambria Math" panose="02040503050406030204" pitchFamily="18" charset="0"/>
                            </a:rPr>
                            <m:t>左辺</m:t>
                          </m:r>
                        </m:e>
                      </m:d>
                      <m:r>
                        <a:rPr lang="en-US" altLang="ja-JP" b="0" i="1" dirty="0" smtClean="0">
                          <a:latin typeface="Cambria Math" panose="02040503050406030204" pitchFamily="18" charset="0"/>
                        </a:rPr>
                        <m:t>=</m:t>
                      </m:r>
                      <m:nary>
                        <m:naryPr>
                          <m:ctrlPr>
                            <a:rPr lang="ja-JP" altLang="en-US" i="1" smtClean="0">
                              <a:latin typeface="Cambria Math" panose="02040503050406030204" pitchFamily="18" charset="0"/>
                            </a:rPr>
                          </m:ctrlPr>
                        </m:naryPr>
                        <m:sub>
                          <m:r>
                            <m:rPr>
                              <m:sty m:val="p"/>
                            </m:rPr>
                            <a:rPr lang="el-GR" altLang="ja-JP" i="1">
                              <a:latin typeface="Cambria Math" panose="02040503050406030204" pitchFamily="18" charset="0"/>
                              <a:ea typeface="Cambria Math" panose="02040503050406030204" pitchFamily="18" charset="0"/>
                            </a:rPr>
                            <m:t>Ω</m:t>
                          </m:r>
                        </m:sub>
                        <m:sup>
                          <m:r>
                            <a:rPr lang="en-US" altLang="ja-JP" b="0" i="1" smtClean="0">
                              <a:latin typeface="Cambria Math" panose="02040503050406030204" pitchFamily="18" charset="0"/>
                            </a:rPr>
                            <m:t> </m:t>
                          </m:r>
                        </m:sup>
                        <m:e>
                          <m:r>
                            <a:rPr lang="ja-JP" altLang="en-US" i="1" smtClean="0">
                              <a:latin typeface="Cambria Math" panose="02040503050406030204" pitchFamily="18" charset="0"/>
                            </a:rPr>
                            <m:t>𝛿</m:t>
                          </m:r>
                          <m:sSup>
                            <m:sSupPr>
                              <m:ctrlPr>
                                <a:rPr lang="en-US" altLang="ja-JP" i="1" smtClean="0">
                                  <a:latin typeface="Cambria Math" panose="02040503050406030204" pitchFamily="18" charset="0"/>
                                </a:rPr>
                              </m:ctrlPr>
                            </m:sSupPr>
                            <m:e>
                              <m:r>
                                <a:rPr lang="ja-JP" altLang="en-US" b="1" i="1" smtClean="0">
                                  <a:latin typeface="Cambria Math" panose="02040503050406030204" pitchFamily="18" charset="0"/>
                                </a:rPr>
                                <m:t>𝜺</m:t>
                              </m:r>
                            </m:e>
                            <m:sup>
                              <m:r>
                                <a:rPr lang="en-US" altLang="ja-JP" b="0" i="1" smtClean="0">
                                  <a:latin typeface="Cambria Math" panose="02040503050406030204" pitchFamily="18" charset="0"/>
                                </a:rPr>
                                <m:t>𝑇</m:t>
                              </m:r>
                            </m:sup>
                          </m:sSup>
                          <m:r>
                            <a:rPr lang="en-US" altLang="ja-JP" b="1" i="1" smtClean="0">
                              <a:latin typeface="Cambria Math" panose="02040503050406030204" pitchFamily="18" charset="0"/>
                            </a:rPr>
                            <m:t>𝑫</m:t>
                          </m:r>
                          <m:r>
                            <a:rPr lang="ja-JP" altLang="en-US" b="1" i="1" smtClean="0">
                              <a:latin typeface="Cambria Math" panose="02040503050406030204" pitchFamily="18" charset="0"/>
                            </a:rPr>
                            <m:t>𝜺</m:t>
                          </m:r>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e>
                      </m:nary>
                    </m:oMath>
                  </m:oMathPara>
                </a14:m>
                <a:endParaRPr lang="en-US" altLang="ja-JP" dirty="0"/>
              </a:p>
              <a:p>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rPr>
                                <m:t>𝐺</m:t>
                              </m:r>
                            </m:sup>
                          </m:sSup>
                        </m:sub>
                        <m:sup>
                          <m:r>
                            <a:rPr lang="en-US" altLang="ja-JP" b="0" i="1" smtClean="0">
                              <a:latin typeface="Cambria Math" panose="02040503050406030204" pitchFamily="18" charset="0"/>
                            </a:rPr>
                            <m:t> </m:t>
                          </m:r>
                        </m:sup>
                        <m:e>
                          <m:r>
                            <a:rPr lang="ja-JP" altLang="en-US" b="0" i="1" smtClean="0">
                              <a:latin typeface="Cambria Math" panose="02040503050406030204" pitchFamily="18" charset="0"/>
                            </a:rPr>
                            <m:t>𝛿</m:t>
                          </m:r>
                          <m:sSup>
                            <m:sSupPr>
                              <m:ctrlPr>
                                <a:rPr lang="en-US" altLang="ja-JP" b="0" i="1" smtClean="0">
                                  <a:latin typeface="Cambria Math" panose="02040503050406030204" pitchFamily="18" charset="0"/>
                                </a:rPr>
                              </m:ctrlPr>
                            </m:sSupPr>
                            <m:e>
                              <m:r>
                                <a:rPr lang="ja-JP" altLang="en-US" b="1" i="1" smtClean="0">
                                  <a:latin typeface="Cambria Math" panose="02040503050406030204" pitchFamily="18" charset="0"/>
                                </a:rPr>
                                <m:t>𝜺</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b="0" i="1" smtClean="0">
                                      <a:latin typeface="Cambria Math" panose="02040503050406030204" pitchFamily="18" charset="0"/>
                                    </a:rPr>
                                    <m:t>𝑇</m:t>
                                  </m:r>
                                </m:sup>
                              </m:sSup>
                            </m:sup>
                          </m:sSup>
                          <m:sSup>
                            <m:sSupPr>
                              <m:ctrlPr>
                                <a:rPr lang="en-US" altLang="ja-JP" b="0" i="1" smtClean="0">
                                  <a:latin typeface="Cambria Math" panose="02040503050406030204" pitchFamily="18" charset="0"/>
                                </a:rPr>
                              </m:ctrlPr>
                            </m:sSupPr>
                            <m:e>
                              <m:r>
                                <a:rPr lang="en-US" altLang="ja-JP" b="1" i="1">
                                  <a:latin typeface="Cambria Math" panose="02040503050406030204" pitchFamily="18" charset="0"/>
                                </a:rPr>
                                <m:t>𝑫</m:t>
                              </m:r>
                              <m:r>
                                <a:rPr lang="ja-JP" altLang="en-US" b="1" i="1" smtClean="0">
                                  <a:latin typeface="Cambria Math" panose="02040503050406030204" pitchFamily="18" charset="0"/>
                                </a:rPr>
                                <m:t>𝜺</m:t>
                              </m:r>
                            </m:e>
                            <m:sup>
                              <m:r>
                                <a:rPr lang="en-US" altLang="ja-JP" b="0" i="1" smtClean="0">
                                  <a:latin typeface="Cambria Math" panose="02040503050406030204" pitchFamily="18" charset="0"/>
                                </a:rPr>
                                <m:t>𝐺</m:t>
                              </m:r>
                            </m:sup>
                          </m:sSup>
                        </m:e>
                      </m:nary>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nary>
                        <m:naryPr>
                          <m:ctrlPr>
                            <a:rPr lang="en-US" altLang="ja-JP" i="1">
                              <a:latin typeface="Cambria Math" panose="02040503050406030204" pitchFamily="18" charset="0"/>
                            </a:rPr>
                          </m:ctrlPr>
                        </m:naryPr>
                        <m:sub>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ja-JP" altLang="en-US" b="1" i="1">
                                  <a:latin typeface="Cambria Math" panose="02040503050406030204" pitchFamily="18" charset="0"/>
                                </a:rPr>
                                <m:t>𝜺</m:t>
                              </m:r>
                            </m:e>
                            <m:sup>
                              <m:sSup>
                                <m:sSupPr>
                                  <m:ctrlPr>
                                    <a:rPr lang="en-US" altLang="ja-JP" i="1">
                                      <a:latin typeface="Cambria Math" panose="02040503050406030204" pitchFamily="18" charset="0"/>
                                    </a:rPr>
                                  </m:ctrlPr>
                                </m:sSupPr>
                                <m:e>
                                  <m:r>
                                    <a:rPr lang="en-US" altLang="ja-JP" i="1">
                                      <a:latin typeface="Cambria Math" panose="02040503050406030204" pitchFamily="18" charset="0"/>
                                    </a:rPr>
                                    <m:t>𝐺</m:t>
                                  </m:r>
                                </m:e>
                                <m:sup>
                                  <m:r>
                                    <a:rPr lang="en-US" altLang="ja-JP" i="1">
                                      <a:latin typeface="Cambria Math" panose="02040503050406030204" pitchFamily="18" charset="0"/>
                                    </a:rPr>
                                    <m:t>𝑇</m:t>
                                  </m:r>
                                </m:sup>
                              </m:sSup>
                            </m:sup>
                          </m:sSup>
                          <m:r>
                            <a:rPr lang="en-US" altLang="ja-JP" b="1" i="1">
                              <a:latin typeface="Cambria Math" panose="02040503050406030204" pitchFamily="18" charset="0"/>
                            </a:rPr>
                            <m:t>𝑫</m:t>
                          </m:r>
                          <m:sSup>
                            <m:sSupPr>
                              <m:ctrlPr>
                                <a:rPr lang="en-US" altLang="ja-JP" i="1">
                                  <a:latin typeface="Cambria Math" panose="02040503050406030204" pitchFamily="18" charset="0"/>
                                </a:rPr>
                              </m:ctrlPr>
                            </m:sSupPr>
                            <m:e>
                              <m:r>
                                <a:rPr lang="ja-JP" altLang="en-US" b="1" i="1">
                                  <a:latin typeface="Cambria Math" panose="02040503050406030204" pitchFamily="18" charset="0"/>
                                </a:rPr>
                                <m:t>𝜺</m:t>
                              </m:r>
                            </m:e>
                            <m:sup>
                              <m:r>
                                <a:rPr lang="en-US" altLang="ja-JP" b="0" i="1" smtClean="0">
                                  <a:latin typeface="Cambria Math" panose="02040503050406030204" pitchFamily="18" charset="0"/>
                                </a:rPr>
                                <m:t>𝐿</m:t>
                              </m:r>
                            </m:sup>
                          </m:sSup>
                        </m:e>
                      </m:nary>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Ω</m:t>
                      </m:r>
                    </m:oMath>
                  </m:oMathPara>
                </a14:m>
                <a:endParaRPr lang="en-US" altLang="ja-JP" dirty="0"/>
              </a:p>
              <a:p>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                 +</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b="0" i="1" smtClean="0">
                              <a:latin typeface="Cambria Math" panose="02040503050406030204" pitchFamily="18" charset="0"/>
                            </a:rPr>
                            <m:t> </m:t>
                          </m:r>
                        </m:sup>
                        <m:e>
                          <m:r>
                            <a:rPr lang="ja-JP" altLang="en-US" b="0" i="1" smtClean="0">
                              <a:latin typeface="Cambria Math" panose="02040503050406030204" pitchFamily="18" charset="0"/>
                            </a:rPr>
                            <m:t>𝛿</m:t>
                          </m:r>
                          <m:sSup>
                            <m:sSupPr>
                              <m:ctrlPr>
                                <a:rPr lang="en-US" altLang="ja-JP" b="0" i="1" smtClean="0">
                                  <a:latin typeface="Cambria Math" panose="02040503050406030204" pitchFamily="18" charset="0"/>
                                </a:rPr>
                              </m:ctrlPr>
                            </m:sSupPr>
                            <m:e>
                              <m:r>
                                <a:rPr lang="ja-JP" altLang="en-US" b="1" i="1" smtClean="0">
                                  <a:latin typeface="Cambria Math" panose="02040503050406030204" pitchFamily="18" charset="0"/>
                                </a:rPr>
                                <m:t>𝜺</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𝑫</m:t>
                          </m:r>
                          <m:sSup>
                            <m:sSupPr>
                              <m:ctrlPr>
                                <a:rPr lang="en-US" altLang="ja-JP" b="0" i="1" smtClean="0">
                                  <a:latin typeface="Cambria Math" panose="02040503050406030204" pitchFamily="18" charset="0"/>
                                </a:rPr>
                              </m:ctrlPr>
                            </m:sSupPr>
                            <m:e>
                              <m:r>
                                <a:rPr lang="ja-JP" altLang="en-US" b="1" i="1" smtClean="0">
                                  <a:latin typeface="Cambria Math" panose="02040503050406030204" pitchFamily="18" charset="0"/>
                                </a:rPr>
                                <m:t>𝜺</m:t>
                              </m:r>
                            </m:e>
                            <m:sup>
                              <m:r>
                                <a:rPr lang="en-US" altLang="ja-JP" b="0" i="1" smtClean="0">
                                  <a:latin typeface="Cambria Math" panose="02040503050406030204" pitchFamily="18" charset="0"/>
                                </a:rPr>
                                <m:t>𝐺</m:t>
                              </m:r>
                            </m:sup>
                          </m:sSup>
                        </m:e>
                      </m:nary>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nary>
                        <m:naryPr>
                          <m:ctrlPr>
                            <a:rPr lang="en-US" altLang="ja-JP" i="1">
                              <a:latin typeface="Cambria Math" panose="02040503050406030204" pitchFamily="18" charset="0"/>
                            </a:rPr>
                          </m:ctrlPr>
                        </m:naryPr>
                        <m:sub>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ja-JP" altLang="en-US" b="1" i="1">
                                  <a:latin typeface="Cambria Math" panose="02040503050406030204" pitchFamily="18" charset="0"/>
                                </a:rPr>
                                <m:t>𝜺</m:t>
                              </m:r>
                            </m:e>
                            <m:sup>
                              <m:sSup>
                                <m:sSupPr>
                                  <m:ctrlPr>
                                    <a:rPr lang="en-US" altLang="ja-JP" i="1">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i="1">
                                      <a:latin typeface="Cambria Math" panose="02040503050406030204" pitchFamily="18" charset="0"/>
                                    </a:rPr>
                                    <m:t>𝑇</m:t>
                                  </m:r>
                                </m:sup>
                              </m:sSup>
                            </m:sup>
                          </m:sSup>
                          <m:r>
                            <a:rPr lang="en-US" altLang="ja-JP" b="1" i="1">
                              <a:latin typeface="Cambria Math" panose="02040503050406030204" pitchFamily="18" charset="0"/>
                            </a:rPr>
                            <m:t>𝑫</m:t>
                          </m:r>
                          <m:sSup>
                            <m:sSupPr>
                              <m:ctrlPr>
                                <a:rPr lang="en-US" altLang="ja-JP" i="1">
                                  <a:latin typeface="Cambria Math" panose="02040503050406030204" pitchFamily="18" charset="0"/>
                                </a:rPr>
                              </m:ctrlPr>
                            </m:sSupPr>
                            <m:e>
                              <m:r>
                                <a:rPr lang="ja-JP" altLang="en-US" b="1" i="1">
                                  <a:latin typeface="Cambria Math" panose="02040503050406030204" pitchFamily="18" charset="0"/>
                                </a:rPr>
                                <m:t>𝜺</m:t>
                              </m:r>
                            </m:e>
                            <m:sup>
                              <m:r>
                                <a:rPr lang="en-US" altLang="ja-JP" b="0" i="1" smtClean="0">
                                  <a:latin typeface="Cambria Math" panose="02040503050406030204" pitchFamily="18" charset="0"/>
                                </a:rPr>
                                <m:t>𝐿</m:t>
                              </m:r>
                            </m:sup>
                          </m:sSup>
                        </m:e>
                      </m:nary>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Ω</m:t>
                      </m:r>
                    </m:oMath>
                  </m:oMathPara>
                </a14:m>
                <a:endParaRPr lang="en-US" altLang="ja-JP" dirty="0"/>
              </a:p>
              <a:p>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m:t>
                      </m:r>
                      <m:r>
                        <a:rPr lang="ja-JP" altLang="en-US" i="1">
                          <a:latin typeface="Cambria Math" panose="02040503050406030204" pitchFamily="18" charset="0"/>
                        </a:rPr>
                        <m:t>右辺</m:t>
                      </m:r>
                      <m:r>
                        <a:rPr lang="en-US" altLang="ja-JP" b="0" i="1" smtClean="0">
                          <a:latin typeface="Cambria Math" panose="02040503050406030204" pitchFamily="18" charset="0"/>
                        </a:rPr>
                        <m:t>)=</m:t>
                      </m:r>
                      <m:nary>
                        <m:naryPr>
                          <m:ctrlPr>
                            <a:rPr lang="ja-JP" altLang="en-US" i="1">
                              <a:latin typeface="Cambria Math" panose="02040503050406030204" pitchFamily="18" charset="0"/>
                            </a:rPr>
                          </m:ctrlPr>
                        </m:naryPr>
                        <m:sub>
                          <m:r>
                            <m:rPr>
                              <m:sty m:val="p"/>
                            </m:rPr>
                            <a:rPr lang="el-GR" altLang="ja-JP" i="1">
                              <a:latin typeface="Cambria Math" panose="02040503050406030204" pitchFamily="18" charset="0"/>
                              <a:ea typeface="Cambria Math" panose="02040503050406030204" pitchFamily="18" charset="0"/>
                            </a:rPr>
                            <m:t>Ω</m:t>
                          </m:r>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r>
                                <a:rPr lang="en-US" altLang="ja-JP" i="1">
                                  <a:latin typeface="Cambria Math" panose="02040503050406030204" pitchFamily="18" charset="0"/>
                                </a:rPr>
                                <m:t>𝑇</m:t>
                              </m:r>
                            </m:sup>
                          </m:sSup>
                          <m:r>
                            <a:rPr lang="en-US" altLang="ja-JP" b="1" i="1">
                              <a:latin typeface="Cambria Math" panose="02040503050406030204" pitchFamily="18" charset="0"/>
                            </a:rPr>
                            <m:t>𝒃</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Ω</m:t>
                          </m:r>
                        </m:e>
                      </m:nary>
                      <m:r>
                        <a:rPr lang="en-US" altLang="ja-JP" i="1">
                          <a:latin typeface="Cambria Math" panose="02040503050406030204" pitchFamily="18" charset="0"/>
                          <a:ea typeface="Cambria Math" panose="02040503050406030204" pitchFamily="18" charset="0"/>
                        </a:rPr>
                        <m:t>+</m:t>
                      </m:r>
                      <m:nary>
                        <m:naryPr>
                          <m:ctrlPr>
                            <a:rPr lang="ja-JP" altLang="en-US" i="1">
                              <a:latin typeface="Cambria Math" panose="02040503050406030204" pitchFamily="18" charset="0"/>
                            </a:rPr>
                          </m:ctrlPr>
                        </m:naryPr>
                        <m:sub>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Γ</m:t>
                              </m:r>
                            </m:e>
                            <m:sup>
                              <m:r>
                                <a:rPr lang="en-US" altLang="ja-JP" i="1">
                                  <a:latin typeface="Cambria Math" panose="02040503050406030204" pitchFamily="18" charset="0"/>
                                </a:rPr>
                                <m:t>𝑡</m:t>
                              </m:r>
                            </m:sup>
                          </m:sSup>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r>
                                <a:rPr lang="en-US" altLang="ja-JP" i="1">
                                  <a:latin typeface="Cambria Math" panose="02040503050406030204" pitchFamily="18" charset="0"/>
                                </a:rPr>
                                <m:t>𝑇</m:t>
                              </m:r>
                            </m:sup>
                          </m:sSup>
                          <m:r>
                            <a:rPr lang="en-US" altLang="ja-JP" b="1" i="1">
                              <a:latin typeface="Cambria Math" panose="02040503050406030204" pitchFamily="18" charset="0"/>
                            </a:rPr>
                            <m:t>𝒕</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Γ</m:t>
                          </m:r>
                        </m:e>
                      </m:nary>
                    </m:oMath>
                  </m:oMathPara>
                </a14:m>
                <a:endParaRPr lang="en-US" altLang="ja-JP" dirty="0"/>
              </a:p>
              <a:p>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m:t>
                      </m:r>
                      <m:nary>
                        <m:naryPr>
                          <m:ctrlPr>
                            <a:rPr lang="ja-JP" altLang="en-US" i="1" smtClean="0">
                              <a:latin typeface="Cambria Math" panose="02040503050406030204" pitchFamily="18" charset="0"/>
                            </a:rPr>
                          </m:ctrlPr>
                        </m:naryPr>
                        <m:sub>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i="1">
                                  <a:latin typeface="Cambria Math" panose="02040503050406030204" pitchFamily="18" charset="0"/>
                                </a:rPr>
                                <m:t>𝐺</m:t>
                              </m:r>
                            </m:sup>
                          </m:sSup>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b="0" i="1" smtClean="0">
                                      <a:latin typeface="Cambria Math" panose="02040503050406030204" pitchFamily="18" charset="0"/>
                                    </a:rPr>
                                    <m:t>𝑇</m:t>
                                  </m:r>
                                </m:sup>
                              </m:sSup>
                            </m:sup>
                          </m:sSup>
                          <m:r>
                            <a:rPr lang="en-US" altLang="ja-JP" b="1" i="1">
                              <a:latin typeface="Cambria Math" panose="02040503050406030204" pitchFamily="18" charset="0"/>
                            </a:rPr>
                            <m:t>𝒃</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Ω</m:t>
                          </m:r>
                        </m:e>
                      </m:nary>
                      <m:r>
                        <a:rPr lang="en-US" altLang="ja-JP" b="0" i="1" smtClean="0">
                          <a:latin typeface="Cambria Math" panose="02040503050406030204" pitchFamily="18" charset="0"/>
                          <a:ea typeface="Cambria Math" panose="02040503050406030204" pitchFamily="18" charset="0"/>
                        </a:rPr>
                        <m:t>+</m:t>
                      </m:r>
                      <m:nary>
                        <m:naryPr>
                          <m:ctrlPr>
                            <a:rPr lang="ja-JP" altLang="en-US" i="1">
                              <a:latin typeface="Cambria Math" panose="02040503050406030204" pitchFamily="18" charset="0"/>
                            </a:rPr>
                          </m:ctrlPr>
                        </m:naryPr>
                        <m:sub>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r>
                            <a:rPr lang="en-US" altLang="ja-JP" b="1" i="1">
                              <a:latin typeface="Cambria Math" panose="02040503050406030204" pitchFamily="18" charset="0"/>
                            </a:rPr>
                            <m:t>𝒃</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Ω</m:t>
                          </m:r>
                        </m:e>
                      </m:nary>
                    </m:oMath>
                  </m:oMathPara>
                </a14:m>
                <a:endParaRPr lang="en-US" altLang="ja-JP" dirty="0"/>
              </a:p>
              <a:p>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                 +</m:t>
                      </m:r>
                      <m:nary>
                        <m:naryPr>
                          <m:ctrlPr>
                            <a:rPr lang="ja-JP" altLang="en-US" i="1" smtClean="0">
                              <a:latin typeface="Cambria Math" panose="02040503050406030204" pitchFamily="18" charset="0"/>
                            </a:rPr>
                          </m:ctrlPr>
                        </m:naryPr>
                        <m:sub>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Γ</m:t>
                              </m:r>
                            </m:e>
                            <m:sup>
                              <m:r>
                                <a:rPr lang="en-US" altLang="ja-JP" b="0" i="1" smtClean="0">
                                  <a:latin typeface="Cambria Math" panose="02040503050406030204" pitchFamily="18" charset="0"/>
                                  <a:ea typeface="Cambria Math" panose="02040503050406030204" pitchFamily="18" charset="0"/>
                                </a:rPr>
                                <m:t>𝑡</m:t>
                              </m:r>
                            </m:sup>
                          </m:sSup>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𝒕</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Γ</m:t>
                          </m:r>
                        </m:e>
                      </m:nary>
                      <m:r>
                        <a:rPr lang="en-US" altLang="ja-JP" b="0" i="1" smtClean="0">
                          <a:latin typeface="Cambria Math" panose="02040503050406030204" pitchFamily="18" charset="0"/>
                          <a:ea typeface="Cambria Math" panose="02040503050406030204" pitchFamily="18" charset="0"/>
                        </a:rPr>
                        <m:t>+</m:t>
                      </m:r>
                      <m:nary>
                        <m:naryPr>
                          <m:ctrlPr>
                            <a:rPr lang="ja-JP" altLang="en-US" i="1">
                              <a:latin typeface="Cambria Math" panose="02040503050406030204" pitchFamily="18" charset="0"/>
                            </a:rPr>
                          </m:ctrlPr>
                        </m:naryPr>
                        <m:sub>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Γ</m:t>
                              </m:r>
                            </m:e>
                            <m:sup>
                              <m:r>
                                <a:rPr lang="en-US" altLang="ja-JP" b="0" i="1" smtClean="0">
                                  <a:latin typeface="Cambria Math" panose="02040503050406030204" pitchFamily="18" charset="0"/>
                                  <a:ea typeface="Cambria Math" panose="02040503050406030204" pitchFamily="18" charset="0"/>
                                </a:rPr>
                                <m:t>𝑡</m:t>
                              </m:r>
                            </m:sup>
                          </m:sSup>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𝒕</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Γ</m:t>
                          </m:r>
                        </m:e>
                      </m:nary>
                    </m:oMath>
                  </m:oMathPara>
                </a14:m>
                <a:endParaRPr lang="en-US" altLang="ja-JP" dirty="0"/>
              </a:p>
            </p:txBody>
          </p:sp>
        </mc:Choice>
        <mc:Fallback xmlns="">
          <p:sp>
            <p:nvSpPr>
              <p:cNvPr id="14" name="テキスト ボックス 13">
                <a:extLst>
                  <a:ext uri="{FF2B5EF4-FFF2-40B4-BE49-F238E27FC236}">
                    <a16:creationId xmlns:a16="http://schemas.microsoft.com/office/drawing/2014/main" id="{EAEEFEA2-1359-4EF4-9522-998563497FC4}"/>
                  </a:ext>
                </a:extLst>
              </p:cNvPr>
              <p:cNvSpPr txBox="1">
                <a:spLocks noRot="1" noChangeAspect="1" noMove="1" noResize="1" noEditPoints="1" noAdjustHandles="1" noChangeArrowheads="1" noChangeShapeType="1" noTextEdit="1"/>
              </p:cNvSpPr>
              <p:nvPr/>
            </p:nvSpPr>
            <p:spPr>
              <a:xfrm>
                <a:off x="412459" y="2287720"/>
                <a:ext cx="6102990" cy="3768468"/>
              </a:xfrm>
              <a:prstGeom prst="rect">
                <a:avLst/>
              </a:prstGeom>
              <a:blipFill>
                <a:blip r:embed="rId5"/>
                <a:stretch>
                  <a:fillRect l="-899" t="-485"/>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029FF844-0F7E-4D8D-A2B3-B637BA8C36CA}"/>
              </a:ext>
            </a:extLst>
          </p:cNvPr>
          <p:cNvPicPr>
            <a:picLocks noChangeAspect="1"/>
          </p:cNvPicPr>
          <p:nvPr/>
        </p:nvPicPr>
        <p:blipFill>
          <a:blip r:embed="rId6"/>
          <a:stretch>
            <a:fillRect/>
          </a:stretch>
        </p:blipFill>
        <p:spPr>
          <a:xfrm>
            <a:off x="9110443" y="3835828"/>
            <a:ext cx="2650919" cy="2617042"/>
          </a:xfrm>
          <a:prstGeom prst="rect">
            <a:avLst/>
          </a:prstGeom>
        </p:spPr>
      </p:pic>
    </p:spTree>
    <p:extLst>
      <p:ext uri="{BB962C8B-B14F-4D97-AF65-F5344CB8AC3E}">
        <p14:creationId xmlns:p14="http://schemas.microsoft.com/office/powerpoint/2010/main" val="3512718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144478"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23</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補足</a:t>
            </a:r>
            <a:r>
              <a:rPr lang="en-US" altLang="ja-JP" sz="2400" dirty="0"/>
              <a:t>:</a:t>
            </a:r>
            <a:r>
              <a:rPr lang="ja-JP" altLang="en-US" sz="2400" dirty="0"/>
              <a:t>要素の次数</a:t>
            </a:r>
            <a:endParaRPr kumimoji="1" lang="ja-JP" altLang="en-US" sz="2400" dirty="0"/>
          </a:p>
        </p:txBody>
      </p:sp>
      <p:sp>
        <p:nvSpPr>
          <p:cNvPr id="13" name="テキスト ボックス 12">
            <a:extLst>
              <a:ext uri="{FF2B5EF4-FFF2-40B4-BE49-F238E27FC236}">
                <a16:creationId xmlns:a16="http://schemas.microsoft.com/office/drawing/2014/main" id="{5B83B507-8F84-4DAC-87ED-5015C0AF7994}"/>
              </a:ext>
            </a:extLst>
          </p:cNvPr>
          <p:cNvSpPr txBox="1"/>
          <p:nvPr/>
        </p:nvSpPr>
        <p:spPr>
          <a:xfrm>
            <a:off x="390511" y="829656"/>
            <a:ext cx="5657011" cy="923330"/>
          </a:xfrm>
          <a:prstGeom prst="rect">
            <a:avLst/>
          </a:prstGeom>
          <a:noFill/>
        </p:spPr>
        <p:txBody>
          <a:bodyPr wrap="square">
            <a:spAutoFit/>
          </a:bodyPr>
          <a:lstStyle/>
          <a:p>
            <a:r>
              <a:rPr lang="en-US" altLang="ja-JP" dirty="0"/>
              <a:t>FEM</a:t>
            </a:r>
            <a:r>
              <a:rPr lang="ja-JP" altLang="en-US" dirty="0"/>
              <a:t>では高次化を行うと要素内の節点が増えるため，</a:t>
            </a:r>
            <a:endParaRPr lang="en-US" altLang="ja-JP" dirty="0"/>
          </a:p>
          <a:p>
            <a:r>
              <a:rPr lang="ja-JP" altLang="en-US" dirty="0"/>
              <a:t>問題によっては，次数はそのままで細分化した方が</a:t>
            </a:r>
            <a:endParaRPr lang="en-US" altLang="ja-JP" dirty="0"/>
          </a:p>
          <a:p>
            <a:r>
              <a:rPr lang="ja-JP" altLang="en-US" dirty="0"/>
              <a:t>同自由度数での精度への寄与が大きい</a:t>
            </a:r>
            <a:endParaRPr lang="en-US" altLang="ja-JP" dirty="0"/>
          </a:p>
        </p:txBody>
      </p:sp>
      <p:pic>
        <p:nvPicPr>
          <p:cNvPr id="4" name="図 3">
            <a:extLst>
              <a:ext uri="{FF2B5EF4-FFF2-40B4-BE49-F238E27FC236}">
                <a16:creationId xmlns:a16="http://schemas.microsoft.com/office/drawing/2014/main" id="{D2E2C476-3C21-446F-B5C0-6BB972575A56}"/>
              </a:ext>
            </a:extLst>
          </p:cNvPr>
          <p:cNvPicPr>
            <a:picLocks noChangeAspect="1"/>
          </p:cNvPicPr>
          <p:nvPr/>
        </p:nvPicPr>
        <p:blipFill>
          <a:blip r:embed="rId2"/>
          <a:stretch>
            <a:fillRect/>
          </a:stretch>
        </p:blipFill>
        <p:spPr>
          <a:xfrm>
            <a:off x="390512" y="2084899"/>
            <a:ext cx="4583725" cy="1803242"/>
          </a:xfrm>
          <a:prstGeom prst="rect">
            <a:avLst/>
          </a:prstGeom>
        </p:spPr>
      </p:pic>
      <p:pic>
        <p:nvPicPr>
          <p:cNvPr id="7" name="図 6">
            <a:extLst>
              <a:ext uri="{FF2B5EF4-FFF2-40B4-BE49-F238E27FC236}">
                <a16:creationId xmlns:a16="http://schemas.microsoft.com/office/drawing/2014/main" id="{8293F1E9-F50B-410F-85E7-46998E5D382B}"/>
              </a:ext>
            </a:extLst>
          </p:cNvPr>
          <p:cNvPicPr>
            <a:picLocks noChangeAspect="1"/>
          </p:cNvPicPr>
          <p:nvPr/>
        </p:nvPicPr>
        <p:blipFill>
          <a:blip r:embed="rId3"/>
          <a:stretch>
            <a:fillRect/>
          </a:stretch>
        </p:blipFill>
        <p:spPr>
          <a:xfrm>
            <a:off x="548189" y="3888141"/>
            <a:ext cx="4232443" cy="1678538"/>
          </a:xfrm>
          <a:prstGeom prst="rect">
            <a:avLst/>
          </a:prstGeom>
        </p:spPr>
      </p:pic>
      <p:sp>
        <p:nvSpPr>
          <p:cNvPr id="15" name="テキスト ボックス 14">
            <a:extLst>
              <a:ext uri="{FF2B5EF4-FFF2-40B4-BE49-F238E27FC236}">
                <a16:creationId xmlns:a16="http://schemas.microsoft.com/office/drawing/2014/main" id="{4E5E5572-B8DF-4221-A1E3-0A50A55E9933}"/>
              </a:ext>
            </a:extLst>
          </p:cNvPr>
          <p:cNvSpPr txBox="1"/>
          <p:nvPr/>
        </p:nvSpPr>
        <p:spPr>
          <a:xfrm>
            <a:off x="6354721" y="1045677"/>
            <a:ext cx="5727353" cy="2308324"/>
          </a:xfrm>
          <a:prstGeom prst="rect">
            <a:avLst/>
          </a:prstGeom>
          <a:noFill/>
        </p:spPr>
        <p:txBody>
          <a:bodyPr wrap="square">
            <a:spAutoFit/>
          </a:bodyPr>
          <a:lstStyle/>
          <a:p>
            <a:r>
              <a:rPr lang="en-US" altLang="ja-JP" dirty="0"/>
              <a:t>IGA, S-IGA</a:t>
            </a:r>
            <a:r>
              <a:rPr lang="ja-JP" altLang="en-US" dirty="0"/>
              <a:t>での高次化では，</a:t>
            </a:r>
            <a:endParaRPr lang="en-US" altLang="ja-JP" dirty="0"/>
          </a:p>
          <a:p>
            <a:r>
              <a:rPr lang="ja-JP" altLang="en-US" dirty="0"/>
              <a:t>パッチ全体で高次化を行うので，</a:t>
            </a:r>
            <a:endParaRPr lang="en-US" altLang="ja-JP" dirty="0"/>
          </a:p>
          <a:p>
            <a:r>
              <a:rPr lang="ja-JP" altLang="en-US" dirty="0"/>
              <a:t>コントロールポイントの位置，要素数，</a:t>
            </a:r>
            <a:endParaRPr lang="en-US" altLang="ja-JP" dirty="0"/>
          </a:p>
          <a:p>
            <a:r>
              <a:rPr lang="ja-JP" altLang="en-US" dirty="0"/>
              <a:t>要素の大きさは変わるが自由度数は増えない</a:t>
            </a:r>
            <a:endParaRPr lang="en-US" altLang="ja-JP" dirty="0"/>
          </a:p>
          <a:p>
            <a:endParaRPr lang="en-US" altLang="ja-JP" dirty="0"/>
          </a:p>
          <a:p>
            <a:r>
              <a:rPr lang="ja-JP" altLang="en-US" dirty="0"/>
              <a:t>本研究の結果である</a:t>
            </a:r>
            <a:endParaRPr lang="en-US" altLang="ja-JP" dirty="0"/>
          </a:p>
          <a:p>
            <a:r>
              <a:rPr lang="ja-JP" altLang="en-US" dirty="0"/>
              <a:t>同自由</a:t>
            </a:r>
            <a:r>
              <a:rPr lang="ja-JP" altLang="en-US"/>
              <a:t>度数で常に高次</a:t>
            </a:r>
            <a:r>
              <a:rPr lang="ja-JP" altLang="en-US" dirty="0"/>
              <a:t>の方が高精度になることは</a:t>
            </a:r>
            <a:endParaRPr lang="en-US" altLang="ja-JP" dirty="0"/>
          </a:p>
          <a:p>
            <a:r>
              <a:rPr lang="ja-JP" altLang="en-US" dirty="0"/>
              <a:t>重要知見といえる</a:t>
            </a:r>
            <a:endParaRPr lang="en-US" altLang="ja-JP" dirty="0"/>
          </a:p>
        </p:txBody>
      </p:sp>
      <p:pic>
        <p:nvPicPr>
          <p:cNvPr id="9" name="図 8">
            <a:extLst>
              <a:ext uri="{FF2B5EF4-FFF2-40B4-BE49-F238E27FC236}">
                <a16:creationId xmlns:a16="http://schemas.microsoft.com/office/drawing/2014/main" id="{564C95B1-2A63-40C1-9763-18BD978C6F76}"/>
              </a:ext>
            </a:extLst>
          </p:cNvPr>
          <p:cNvPicPr>
            <a:picLocks noChangeAspect="1"/>
          </p:cNvPicPr>
          <p:nvPr/>
        </p:nvPicPr>
        <p:blipFill>
          <a:blip r:embed="rId4"/>
          <a:stretch>
            <a:fillRect/>
          </a:stretch>
        </p:blipFill>
        <p:spPr>
          <a:xfrm>
            <a:off x="6575255" y="3218344"/>
            <a:ext cx="5110990" cy="2126000"/>
          </a:xfrm>
          <a:prstGeom prst="rect">
            <a:avLst/>
          </a:prstGeom>
        </p:spPr>
      </p:pic>
      <p:sp>
        <p:nvSpPr>
          <p:cNvPr id="17" name="テキスト ボックス 16">
            <a:extLst>
              <a:ext uri="{FF2B5EF4-FFF2-40B4-BE49-F238E27FC236}">
                <a16:creationId xmlns:a16="http://schemas.microsoft.com/office/drawing/2014/main" id="{C7846068-4644-4557-BE5A-5BFDFB89A568}"/>
              </a:ext>
            </a:extLst>
          </p:cNvPr>
          <p:cNvSpPr txBox="1"/>
          <p:nvPr/>
        </p:nvSpPr>
        <p:spPr>
          <a:xfrm>
            <a:off x="7090895" y="5159678"/>
            <a:ext cx="1021256" cy="369332"/>
          </a:xfrm>
          <a:prstGeom prst="rect">
            <a:avLst/>
          </a:prstGeom>
          <a:noFill/>
        </p:spPr>
        <p:txBody>
          <a:bodyPr wrap="square">
            <a:spAutoFit/>
          </a:bodyPr>
          <a:lstStyle/>
          <a:p>
            <a:r>
              <a:rPr lang="en-US" altLang="ja-JP" dirty="0"/>
              <a:t>IGA 2</a:t>
            </a:r>
            <a:r>
              <a:rPr lang="ja-JP" altLang="en-US" dirty="0"/>
              <a:t>次</a:t>
            </a:r>
            <a:endParaRPr lang="en-US" altLang="ja-JP" dirty="0"/>
          </a:p>
        </p:txBody>
      </p:sp>
      <p:sp>
        <p:nvSpPr>
          <p:cNvPr id="19" name="テキスト ボックス 18">
            <a:extLst>
              <a:ext uri="{FF2B5EF4-FFF2-40B4-BE49-F238E27FC236}">
                <a16:creationId xmlns:a16="http://schemas.microsoft.com/office/drawing/2014/main" id="{D8568DC2-F472-4CA6-85DC-4A62A857B98E}"/>
              </a:ext>
            </a:extLst>
          </p:cNvPr>
          <p:cNvSpPr txBox="1"/>
          <p:nvPr/>
        </p:nvSpPr>
        <p:spPr>
          <a:xfrm>
            <a:off x="10005383" y="5184845"/>
            <a:ext cx="1021256" cy="369332"/>
          </a:xfrm>
          <a:prstGeom prst="rect">
            <a:avLst/>
          </a:prstGeom>
          <a:noFill/>
        </p:spPr>
        <p:txBody>
          <a:bodyPr wrap="square">
            <a:spAutoFit/>
          </a:bodyPr>
          <a:lstStyle/>
          <a:p>
            <a:r>
              <a:rPr lang="en-US" altLang="ja-JP" dirty="0"/>
              <a:t>IGA 3</a:t>
            </a:r>
            <a:r>
              <a:rPr lang="ja-JP" altLang="en-US" dirty="0"/>
              <a:t>次</a:t>
            </a:r>
            <a:endParaRPr lang="en-US" altLang="ja-JP" dirty="0"/>
          </a:p>
        </p:txBody>
      </p:sp>
    </p:spTree>
    <p:extLst>
      <p:ext uri="{BB962C8B-B14F-4D97-AF65-F5344CB8AC3E}">
        <p14:creationId xmlns:p14="http://schemas.microsoft.com/office/powerpoint/2010/main" val="1047357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144478"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24</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補足</a:t>
            </a:r>
            <a:r>
              <a:rPr lang="en-US" altLang="ja-JP" sz="2400" dirty="0"/>
              <a:t>:</a:t>
            </a:r>
            <a:r>
              <a:rPr lang="ja-JP" altLang="en-US" sz="2400" dirty="0"/>
              <a:t>共役勾配法</a:t>
            </a:r>
            <a:endParaRPr kumimoji="1" lang="ja-JP" altLang="en-US" sz="2400" dirty="0"/>
          </a:p>
        </p:txBody>
      </p:sp>
      <p:sp>
        <p:nvSpPr>
          <p:cNvPr id="13" name="テキスト ボックス 12">
            <a:extLst>
              <a:ext uri="{FF2B5EF4-FFF2-40B4-BE49-F238E27FC236}">
                <a16:creationId xmlns:a16="http://schemas.microsoft.com/office/drawing/2014/main" id="{5B83B507-8F84-4DAC-87ED-5015C0AF7994}"/>
              </a:ext>
            </a:extLst>
          </p:cNvPr>
          <p:cNvSpPr txBox="1"/>
          <p:nvPr/>
        </p:nvSpPr>
        <p:spPr>
          <a:xfrm>
            <a:off x="390512" y="1045677"/>
            <a:ext cx="5543724" cy="3416320"/>
          </a:xfrm>
          <a:prstGeom prst="rect">
            <a:avLst/>
          </a:prstGeom>
          <a:noFill/>
        </p:spPr>
        <p:txBody>
          <a:bodyPr wrap="square">
            <a:spAutoFit/>
          </a:bodyPr>
          <a:lstStyle/>
          <a:p>
            <a:r>
              <a:rPr lang="ja-JP" altLang="en-US" dirty="0"/>
              <a:t>本研究では連立一次方程式の解法として</a:t>
            </a:r>
            <a:endParaRPr lang="en-US" altLang="ja-JP" dirty="0"/>
          </a:p>
          <a:p>
            <a:r>
              <a:rPr lang="ja-JP" altLang="en-US" dirty="0"/>
              <a:t>共役勾配法</a:t>
            </a:r>
            <a:r>
              <a:rPr lang="en-US" altLang="ja-JP" dirty="0"/>
              <a:t>(CG</a:t>
            </a:r>
            <a:r>
              <a:rPr lang="ja-JP" altLang="en-US" dirty="0"/>
              <a:t>法</a:t>
            </a:r>
            <a:r>
              <a:rPr lang="en-US" altLang="ja-JP" dirty="0"/>
              <a:t>)</a:t>
            </a:r>
            <a:r>
              <a:rPr lang="ja-JP" altLang="en-US" dirty="0"/>
              <a:t>を用いた</a:t>
            </a:r>
            <a:endParaRPr lang="en-US" altLang="ja-JP" dirty="0"/>
          </a:p>
          <a:p>
            <a:endParaRPr lang="en-US" altLang="ja-JP" dirty="0"/>
          </a:p>
          <a:p>
            <a:r>
              <a:rPr lang="ja-JP" altLang="en-US" dirty="0"/>
              <a:t>反復法の収束は係数行列の固有値分布に依存</a:t>
            </a:r>
            <a:endParaRPr lang="en-US" altLang="ja-JP" dirty="0"/>
          </a:p>
          <a:p>
            <a:endParaRPr lang="en-US" altLang="ja-JP" dirty="0"/>
          </a:p>
          <a:p>
            <a:pPr marL="285750" indent="-285750">
              <a:buFont typeface="Arial" panose="020B0604020202020204" pitchFamily="34" charset="0"/>
              <a:buChar char="•"/>
            </a:pPr>
            <a:r>
              <a:rPr lang="ja-JP" altLang="en-US" dirty="0"/>
              <a:t>固有値分布が少なく，かつ</a:t>
            </a:r>
            <a:r>
              <a:rPr lang="en-US" altLang="ja-JP" dirty="0"/>
              <a:t>1</a:t>
            </a:r>
            <a:r>
              <a:rPr lang="ja-JP" altLang="en-US" dirty="0"/>
              <a:t>に近いほど収束が速い</a:t>
            </a:r>
            <a:r>
              <a:rPr lang="en-US" altLang="ja-JP" dirty="0"/>
              <a:t>(</a:t>
            </a:r>
            <a:r>
              <a:rPr lang="ja-JP" altLang="en-US" dirty="0"/>
              <a:t>単位行列</a:t>
            </a:r>
            <a:r>
              <a:rPr lang="en-US" altLang="ja-JP" dirty="0"/>
              <a:t>)</a:t>
            </a:r>
          </a:p>
          <a:p>
            <a:pPr marL="285750" indent="-285750">
              <a:buFont typeface="Arial" panose="020B0604020202020204" pitchFamily="34" charset="0"/>
              <a:buChar char="•"/>
            </a:pPr>
            <a:r>
              <a:rPr lang="ja-JP" altLang="en-US" dirty="0"/>
              <a:t>最大最小固有値比が</a:t>
            </a:r>
            <a:r>
              <a:rPr lang="en-US" altLang="ja-JP" dirty="0"/>
              <a:t>1</a:t>
            </a:r>
            <a:r>
              <a:rPr lang="ja-JP" altLang="en-US" dirty="0"/>
              <a:t>に近いほど収束しやすい</a:t>
            </a:r>
            <a:endParaRPr lang="en-US" altLang="ja-JP" dirty="0"/>
          </a:p>
          <a:p>
            <a:pPr marL="285750" indent="-285750">
              <a:buFont typeface="Arial" panose="020B0604020202020204" pitchFamily="34" charset="0"/>
              <a:buChar char="•"/>
            </a:pPr>
            <a:endParaRPr lang="en-US" altLang="ja-JP" dirty="0"/>
          </a:p>
          <a:p>
            <a:r>
              <a:rPr lang="ja-JP" altLang="en-US" dirty="0"/>
              <a:t>剛性マトリクスに対して</a:t>
            </a:r>
            <a:endParaRPr lang="en-US" altLang="ja-JP" dirty="0"/>
          </a:p>
          <a:p>
            <a:r>
              <a:rPr lang="ja-JP" altLang="en-US" dirty="0"/>
              <a:t>対角スケーリングではない別の前処理を行うことで</a:t>
            </a:r>
            <a:endParaRPr lang="en-US" altLang="ja-JP" dirty="0"/>
          </a:p>
          <a:p>
            <a:r>
              <a:rPr lang="ja-JP" altLang="en-US" dirty="0"/>
              <a:t>収束しなくなる問題を改善できる可能性</a:t>
            </a:r>
            <a:endParaRPr lang="en-US" altLang="ja-JP" dirty="0"/>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52463C6-FE52-41EB-B3AC-274F1451675B}"/>
                  </a:ext>
                </a:extLst>
              </p:cNvPr>
              <p:cNvSpPr txBox="1"/>
              <p:nvPr/>
            </p:nvSpPr>
            <p:spPr>
              <a:xfrm>
                <a:off x="390512" y="4848338"/>
                <a:ext cx="3496812" cy="71019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US" altLang="ja-JP" i="1" smtClean="0">
                              <a:latin typeface="Cambria Math" panose="02040503050406030204" pitchFamily="18" charset="0"/>
                            </a:rPr>
                          </m:ctrlPr>
                        </m:dPr>
                        <m:e>
                          <m:m>
                            <m:mPr>
                              <m:mcs>
                                <m:mc>
                                  <m:mcPr>
                                    <m:count m:val="2"/>
                                    <m:mcJc m:val="center"/>
                                  </m:mcPr>
                                </m:mc>
                              </m:mcs>
                              <m:ctrlPr>
                                <a:rPr lang="en-US" altLang="ja-JP" i="1" smtClean="0">
                                  <a:latin typeface="Cambria Math" panose="02040503050406030204" pitchFamily="18" charset="0"/>
                                </a:rPr>
                              </m:ctrlPr>
                            </m:mPr>
                            <m:mr>
                              <m:e>
                                <m:sSup>
                                  <m:sSupPr>
                                    <m:ctrlPr>
                                      <a:rPr lang="en-US" altLang="ja-JP"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𝐺</m:t>
                                    </m:r>
                                  </m:sup>
                                </m:sSup>
                              </m:e>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𝑲</m:t>
                                    </m:r>
                                  </m:e>
                                  <m:sup>
                                    <m:r>
                                      <a:rPr lang="en-US" altLang="ja-JP" i="1">
                                        <a:latin typeface="Cambria Math" panose="02040503050406030204" pitchFamily="18" charset="0"/>
                                      </a:rPr>
                                      <m:t>𝐺</m:t>
                                    </m:r>
                                    <m:r>
                                      <a:rPr lang="en-US" altLang="ja-JP" b="0" i="1" smtClean="0">
                                        <a:latin typeface="Cambria Math" panose="02040503050406030204" pitchFamily="18" charset="0"/>
                                      </a:rPr>
                                      <m:t>𝐿</m:t>
                                    </m:r>
                                  </m:sup>
                                </m:sSup>
                              </m:e>
                            </m:mr>
                            <m:m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𝑲</m:t>
                                    </m:r>
                                  </m:e>
                                  <m:sup>
                                    <m:r>
                                      <a:rPr lang="en-US" altLang="ja-JP" b="0" i="1" smtClean="0">
                                        <a:latin typeface="Cambria Math" panose="02040503050406030204" pitchFamily="18" charset="0"/>
                                      </a:rPr>
                                      <m:t>𝐺</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e>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𝑲</m:t>
                                    </m:r>
                                  </m:e>
                                  <m:sup>
                                    <m:r>
                                      <a:rPr lang="en-US" altLang="ja-JP" b="0" i="1" smtClean="0">
                                        <a:latin typeface="Cambria Math" panose="02040503050406030204" pitchFamily="18" charset="0"/>
                                      </a:rPr>
                                      <m:t>𝐿</m:t>
                                    </m:r>
                                  </m:sup>
                                </m:sSup>
                              </m:e>
                            </m:mr>
                          </m:m>
                        </m:e>
                      </m:d>
                      <m:d>
                        <m:dPr>
                          <m:begChr m:val="{"/>
                          <m:endChr m:val="}"/>
                          <m:ctrlPr>
                            <a:rPr lang="en-US" altLang="ja-JP" i="1" smtClean="0">
                              <a:latin typeface="Cambria Math" panose="02040503050406030204" pitchFamily="18" charset="0"/>
                            </a:rPr>
                          </m:ctrlPr>
                        </m:dPr>
                        <m:e>
                          <m:m>
                            <m:mPr>
                              <m:mcs>
                                <m:mc>
                                  <m:mcPr>
                                    <m:count m:val="1"/>
                                    <m:mcJc m:val="center"/>
                                  </m:mcPr>
                                </m:mc>
                              </m:mcs>
                              <m:ctrlPr>
                                <a:rPr lang="en-US" altLang="ja-JP" i="1" smtClean="0">
                                  <a:latin typeface="Cambria Math" panose="02040503050406030204" pitchFamily="18" charset="0"/>
                                </a:rPr>
                              </m:ctrlPr>
                            </m:mPr>
                            <m:mr>
                              <m:e>
                                <m:sSup>
                                  <m:sSupPr>
                                    <m:ctrlPr>
                                      <a:rPr lang="en-US" altLang="ja-JP" i="1" smtClean="0">
                                        <a:latin typeface="Cambria Math" panose="02040503050406030204" pitchFamily="18" charset="0"/>
                                      </a:rPr>
                                    </m:ctrlPr>
                                  </m:sSupPr>
                                  <m:e>
                                    <m:r>
                                      <a:rPr lang="en-US" altLang="ja-JP" b="1" i="1" smtClean="0">
                                        <a:latin typeface="Cambria Math" panose="02040503050406030204" pitchFamily="18" charset="0"/>
                                      </a:rPr>
                                      <m:t>𝒅</m:t>
                                    </m:r>
                                  </m:e>
                                  <m:sup>
                                    <m:r>
                                      <a:rPr lang="en-US" altLang="ja-JP" b="0" i="1" smtClean="0">
                                        <a:latin typeface="Cambria Math" panose="02040503050406030204" pitchFamily="18" charset="0"/>
                                      </a:rPr>
                                      <m:t>𝐺</m:t>
                                    </m:r>
                                  </m:sup>
                                </m:sSup>
                              </m:e>
                            </m:mr>
                            <m:m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𝒅</m:t>
                                    </m:r>
                                  </m:e>
                                  <m:sup>
                                    <m:r>
                                      <a:rPr lang="en-US" altLang="ja-JP" b="0" i="1" smtClean="0">
                                        <a:latin typeface="Cambria Math" panose="02040503050406030204" pitchFamily="18" charset="0"/>
                                      </a:rPr>
                                      <m:t>𝐿</m:t>
                                    </m:r>
                                  </m:sup>
                                </m:sSup>
                              </m:e>
                            </m:mr>
                          </m:m>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𝒇</m:t>
                                    </m:r>
                                  </m:e>
                                  <m:sup>
                                    <m:r>
                                      <a:rPr lang="en-US" altLang="ja-JP" i="1">
                                        <a:latin typeface="Cambria Math" panose="02040503050406030204" pitchFamily="18" charset="0"/>
                                      </a:rPr>
                                      <m:t>𝐺</m:t>
                                    </m:r>
                                  </m:sup>
                                </m:sSup>
                              </m:e>
                            </m:mr>
                            <m:m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𝒇</m:t>
                                    </m:r>
                                  </m:e>
                                  <m:sup>
                                    <m:r>
                                      <a:rPr lang="en-US" altLang="ja-JP" i="1">
                                        <a:latin typeface="Cambria Math" panose="02040503050406030204" pitchFamily="18" charset="0"/>
                                      </a:rPr>
                                      <m:t>𝐿</m:t>
                                    </m:r>
                                  </m:sup>
                                </m:sSup>
                              </m:e>
                            </m:mr>
                          </m:m>
                        </m:e>
                      </m:d>
                    </m:oMath>
                  </m:oMathPara>
                </a14:m>
                <a:endParaRPr lang="ja-JP" altLang="en-US" dirty="0"/>
              </a:p>
            </p:txBody>
          </p:sp>
        </mc:Choice>
        <mc:Fallback xmlns="">
          <p:sp>
            <p:nvSpPr>
              <p:cNvPr id="14" name="テキスト ボックス 13">
                <a:extLst>
                  <a:ext uri="{FF2B5EF4-FFF2-40B4-BE49-F238E27FC236}">
                    <a16:creationId xmlns:a16="http://schemas.microsoft.com/office/drawing/2014/main" id="{052463C6-FE52-41EB-B3AC-274F1451675B}"/>
                  </a:ext>
                </a:extLst>
              </p:cNvPr>
              <p:cNvSpPr txBox="1">
                <a:spLocks noRot="1" noChangeAspect="1" noMove="1" noResize="1" noEditPoints="1" noAdjustHandles="1" noChangeArrowheads="1" noChangeShapeType="1" noTextEdit="1"/>
              </p:cNvSpPr>
              <p:nvPr/>
            </p:nvSpPr>
            <p:spPr>
              <a:xfrm>
                <a:off x="390512" y="4848338"/>
                <a:ext cx="3496812" cy="710194"/>
              </a:xfrm>
              <a:prstGeom prst="rect">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82882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0A948621-CBBC-4610-89CB-2C1D39ACC0B3}"/>
              </a:ext>
            </a:extLst>
          </p:cNvPr>
          <p:cNvPicPr>
            <a:picLocks noChangeAspect="1"/>
          </p:cNvPicPr>
          <p:nvPr/>
        </p:nvPicPr>
        <p:blipFill>
          <a:blip r:embed="rId2"/>
          <a:stretch>
            <a:fillRect/>
          </a:stretch>
        </p:blipFill>
        <p:spPr>
          <a:xfrm>
            <a:off x="9733616" y="4032103"/>
            <a:ext cx="2458384" cy="2421385"/>
          </a:xfrm>
          <a:prstGeom prst="rect">
            <a:avLst/>
          </a:prstGeom>
        </p:spPr>
      </p:pic>
      <p:pic>
        <p:nvPicPr>
          <p:cNvPr id="4" name="図 3">
            <a:extLst>
              <a:ext uri="{FF2B5EF4-FFF2-40B4-BE49-F238E27FC236}">
                <a16:creationId xmlns:a16="http://schemas.microsoft.com/office/drawing/2014/main" id="{1DC53B25-BAB9-4D33-B07F-8DA4EFC4E5A0}"/>
              </a:ext>
            </a:extLst>
          </p:cNvPr>
          <p:cNvPicPr>
            <a:picLocks noChangeAspect="1"/>
          </p:cNvPicPr>
          <p:nvPr/>
        </p:nvPicPr>
        <p:blipFill>
          <a:blip r:embed="rId3"/>
          <a:stretch>
            <a:fillRect/>
          </a:stretch>
        </p:blipFill>
        <p:spPr>
          <a:xfrm>
            <a:off x="8073536" y="920117"/>
            <a:ext cx="3817328" cy="2935635"/>
          </a:xfrm>
          <a:prstGeom prst="rect">
            <a:avLst/>
          </a:prstGeom>
        </p:spPr>
      </p:pic>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3</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kumimoji="1" lang="ja-JP" altLang="en-US" sz="2400" dirty="0"/>
              <a:t>研究背景・目的</a:t>
            </a:r>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7" y="801812"/>
            <a:ext cx="10778457" cy="5293757"/>
          </a:xfrm>
          <a:prstGeom prst="rect">
            <a:avLst/>
          </a:prstGeom>
          <a:noFill/>
        </p:spPr>
        <p:txBody>
          <a:bodyPr wrap="square" rtlCol="0">
            <a:spAutoFit/>
          </a:bodyPr>
          <a:lstStyle/>
          <a:p>
            <a:r>
              <a:rPr lang="ja-JP" altLang="en-US" b="1" dirty="0"/>
              <a:t>アイソジオメトック解析</a:t>
            </a:r>
            <a:r>
              <a:rPr lang="en-US" altLang="ja-JP" b="1" dirty="0"/>
              <a:t>(</a:t>
            </a:r>
            <a:r>
              <a:rPr lang="en-US" altLang="ja-JP" b="1" dirty="0" err="1"/>
              <a:t>Isogeometric</a:t>
            </a:r>
            <a:r>
              <a:rPr lang="en-US" altLang="ja-JP" b="1" dirty="0"/>
              <a:t> Analysis, IGA)</a:t>
            </a:r>
            <a:r>
              <a:rPr lang="en-US" altLang="ja-JP" baseline="30000" dirty="0"/>
              <a:t>[1]</a:t>
            </a:r>
            <a:endParaRPr lang="en-US" altLang="ja-JP" b="1" dirty="0"/>
          </a:p>
          <a:p>
            <a:r>
              <a:rPr lang="en-US" altLang="ja-JP" dirty="0"/>
              <a:t>FEM</a:t>
            </a:r>
            <a:r>
              <a:rPr lang="ja-JP" altLang="en-US" dirty="0"/>
              <a:t>の解析モデルは</a:t>
            </a:r>
            <a:r>
              <a:rPr lang="en-US" altLang="ja-JP" dirty="0"/>
              <a:t>CAD</a:t>
            </a:r>
            <a:r>
              <a:rPr lang="ja-JP" altLang="en-US" dirty="0"/>
              <a:t>データの近似であり，誤差の原因となるが</a:t>
            </a:r>
            <a:endParaRPr lang="en-US" altLang="ja-JP" dirty="0"/>
          </a:p>
          <a:p>
            <a:r>
              <a:rPr lang="en-US" altLang="ja-JP" dirty="0"/>
              <a:t>IGA</a:t>
            </a:r>
            <a:r>
              <a:rPr lang="ja-JP" altLang="en-US" dirty="0"/>
              <a:t>では</a:t>
            </a:r>
            <a:r>
              <a:rPr lang="en-US" altLang="ja-JP" dirty="0"/>
              <a:t>CAD</a:t>
            </a:r>
            <a:r>
              <a:rPr lang="ja-JP" altLang="en-US" dirty="0"/>
              <a:t>と同じ幾何学表現</a:t>
            </a:r>
            <a:r>
              <a:rPr lang="en-US" altLang="ja-JP" dirty="0"/>
              <a:t>(NURBS)</a:t>
            </a:r>
            <a:r>
              <a:rPr lang="ja-JP" altLang="en-US" dirty="0"/>
              <a:t>を用いているため，曲面を厳密に表現できる</a:t>
            </a:r>
            <a:endParaRPr lang="en-US" altLang="ja-JP" dirty="0"/>
          </a:p>
          <a:p>
            <a:r>
              <a:rPr lang="ja-JP" altLang="en-US" dirty="0"/>
              <a:t>基底関数の連続性を自在に操作可能</a:t>
            </a:r>
            <a:endParaRPr lang="en-US" altLang="ja-JP" dirty="0"/>
          </a:p>
          <a:p>
            <a:endParaRPr lang="en-US" altLang="ja-JP" sz="700" dirty="0"/>
          </a:p>
          <a:p>
            <a:pPr marL="285750" indent="-285750">
              <a:buFont typeface="Wingdings" panose="05000000000000000000" pitchFamily="2" charset="2"/>
              <a:buChar char="ü"/>
            </a:pPr>
            <a:r>
              <a:rPr lang="ja-JP" altLang="en-US" dirty="0"/>
              <a:t>形状誤差をなくすことができる</a:t>
            </a:r>
            <a:endParaRPr lang="en-US" altLang="ja-JP" dirty="0"/>
          </a:p>
          <a:p>
            <a:pPr marL="285750" indent="-285750">
              <a:buFont typeface="Wingdings" panose="05000000000000000000" pitchFamily="2" charset="2"/>
              <a:buChar char="ü"/>
            </a:pPr>
            <a:r>
              <a:rPr lang="ja-JP" altLang="en-US" dirty="0"/>
              <a:t>モデル生成の時間が短縮できる</a:t>
            </a:r>
            <a:endParaRPr lang="en-US" altLang="ja-JP" dirty="0"/>
          </a:p>
          <a:p>
            <a:pPr marL="285750" indent="-285750">
              <a:buFont typeface="Wingdings" panose="05000000000000000000" pitchFamily="2" charset="2"/>
              <a:buChar char="ü"/>
            </a:pPr>
            <a:r>
              <a:rPr lang="ja-JP" altLang="en-US" dirty="0"/>
              <a:t>基底関数の次数をあげて解析精度の向上が期待できる</a:t>
            </a:r>
            <a:endParaRPr lang="en-US" altLang="ja-JP" dirty="0"/>
          </a:p>
          <a:p>
            <a:pPr marL="285750" indent="-285750">
              <a:buFont typeface="Wingdings" panose="05000000000000000000" pitchFamily="2" charset="2"/>
              <a:buChar char="ü"/>
            </a:pPr>
            <a:endParaRPr lang="en-US" altLang="ja-JP" sz="900" dirty="0"/>
          </a:p>
          <a:p>
            <a:r>
              <a:rPr lang="ja-JP" altLang="en-US" b="1" dirty="0"/>
              <a:t>重合パッチ法</a:t>
            </a:r>
            <a:r>
              <a:rPr lang="en-US" altLang="ja-JP" b="1" dirty="0"/>
              <a:t>(S-version </a:t>
            </a:r>
            <a:r>
              <a:rPr lang="en-US" altLang="ja-JP" b="1" dirty="0" err="1"/>
              <a:t>Isogeometric</a:t>
            </a:r>
            <a:r>
              <a:rPr lang="en-US" altLang="ja-JP" b="1" dirty="0"/>
              <a:t> Analysis Method, S-IGA)</a:t>
            </a:r>
            <a:r>
              <a:rPr lang="en-US" altLang="ja-JP" baseline="30000" dirty="0"/>
              <a:t>[2]</a:t>
            </a:r>
            <a:endParaRPr lang="en-US" altLang="ja-JP" b="1" dirty="0"/>
          </a:p>
          <a:p>
            <a:r>
              <a:rPr lang="ja-JP" altLang="en-US" dirty="0"/>
              <a:t>グローバルパッチとローカルパッチを用いたマルチスケール解析手法</a:t>
            </a:r>
            <a:endParaRPr lang="en-US" altLang="ja-JP" dirty="0"/>
          </a:p>
          <a:p>
            <a:r>
              <a:rPr lang="en-US" altLang="ja-JP" dirty="0"/>
              <a:t>FEM</a:t>
            </a:r>
            <a:r>
              <a:rPr lang="ja-JP" altLang="en-US" dirty="0"/>
              <a:t>のマルチスケール解析手法である重合メッシュ法</a:t>
            </a:r>
            <a:r>
              <a:rPr lang="en-US" altLang="ja-JP" dirty="0"/>
              <a:t>(S-FEM)</a:t>
            </a:r>
            <a:r>
              <a:rPr lang="en-US" altLang="ja-JP" baseline="30000" dirty="0"/>
              <a:t>[3]</a:t>
            </a:r>
            <a:r>
              <a:rPr lang="ja-JP" altLang="en-US" dirty="0"/>
              <a:t>を</a:t>
            </a:r>
            <a:r>
              <a:rPr lang="en-US" altLang="ja-JP" dirty="0"/>
              <a:t>IGA</a:t>
            </a:r>
            <a:r>
              <a:rPr lang="ja-JP" altLang="en-US" dirty="0"/>
              <a:t>に応用した手法</a:t>
            </a:r>
            <a:endParaRPr lang="en-US" altLang="ja-JP" dirty="0"/>
          </a:p>
          <a:p>
            <a:r>
              <a:rPr lang="ja-JP" altLang="en-US" dirty="0"/>
              <a:t>応力集中が予想される場所やき裂付近等で詳細な分割を施したパッチを用いて解析できる</a:t>
            </a:r>
            <a:endParaRPr lang="en-US" altLang="ja-JP" dirty="0"/>
          </a:p>
          <a:p>
            <a:r>
              <a:rPr lang="ja-JP" altLang="en-US" dirty="0"/>
              <a:t>パッチ間で境界やコントロールポイントが一致する必要がない</a:t>
            </a:r>
            <a:endParaRPr lang="en-US" altLang="ja-JP" dirty="0"/>
          </a:p>
          <a:p>
            <a:endParaRPr lang="en-US" altLang="ja-JP" sz="700" dirty="0"/>
          </a:p>
          <a:p>
            <a:pPr marL="285750" indent="-285750">
              <a:buFont typeface="Wingdings" panose="05000000000000000000" pitchFamily="2" charset="2"/>
              <a:buChar char="ü"/>
            </a:pPr>
            <a:r>
              <a:rPr lang="ja-JP" altLang="en-US" dirty="0"/>
              <a:t>解析モデル生成が容易</a:t>
            </a:r>
            <a:endParaRPr lang="en-US" altLang="ja-JP" dirty="0"/>
          </a:p>
          <a:p>
            <a:pPr marL="285750" indent="-285750">
              <a:buFont typeface="Wingdings" panose="05000000000000000000" pitchFamily="2" charset="2"/>
              <a:buChar char="ü"/>
            </a:pPr>
            <a:r>
              <a:rPr lang="ja-JP" altLang="en-US" dirty="0"/>
              <a:t>柔軟なモデリングが可能</a:t>
            </a:r>
            <a:endParaRPr lang="en-US" altLang="ja-JP" dirty="0"/>
          </a:p>
          <a:p>
            <a:pPr marL="285750" indent="-285750">
              <a:buFont typeface="Wingdings" panose="05000000000000000000" pitchFamily="2" charset="2"/>
              <a:buChar char="ü"/>
            </a:pPr>
            <a:endParaRPr lang="en-US" altLang="ja-JP" sz="900" dirty="0"/>
          </a:p>
          <a:p>
            <a:r>
              <a:rPr lang="ja-JP" altLang="en-US" b="1" dirty="0"/>
              <a:t>研究目的</a:t>
            </a:r>
            <a:endParaRPr lang="en-US" altLang="ja-JP" b="1" dirty="0"/>
          </a:p>
          <a:p>
            <a:r>
              <a:rPr lang="ja-JP" altLang="en-US" dirty="0"/>
              <a:t>重合パッチ法のグローバルパッチやローカルパッチの基底関数の次数を</a:t>
            </a:r>
            <a:r>
              <a:rPr lang="en-US" altLang="ja-JP" dirty="0"/>
              <a:t>3</a:t>
            </a:r>
            <a:r>
              <a:rPr lang="ja-JP" altLang="en-US" dirty="0"/>
              <a:t>次にした</a:t>
            </a:r>
            <a:endParaRPr lang="en-US" altLang="ja-JP" dirty="0"/>
          </a:p>
          <a:p>
            <a:r>
              <a:rPr lang="ja-JP" altLang="en-US" dirty="0"/>
              <a:t>数値解析例を示し，解析精度の検証を行う</a:t>
            </a:r>
            <a:endParaRPr lang="en-US" altLang="ja-JP" dirty="0"/>
          </a:p>
        </p:txBody>
      </p:sp>
      <p:sp>
        <p:nvSpPr>
          <p:cNvPr id="6" name="テキスト ボックス 5">
            <a:extLst>
              <a:ext uri="{FF2B5EF4-FFF2-40B4-BE49-F238E27FC236}">
                <a16:creationId xmlns:a16="http://schemas.microsoft.com/office/drawing/2014/main" id="{8E7D113B-66E9-4834-A025-A8F777F16178}"/>
              </a:ext>
            </a:extLst>
          </p:cNvPr>
          <p:cNvSpPr txBox="1"/>
          <p:nvPr/>
        </p:nvSpPr>
        <p:spPr>
          <a:xfrm>
            <a:off x="412457" y="6118721"/>
            <a:ext cx="9872446" cy="707886"/>
          </a:xfrm>
          <a:prstGeom prst="rect">
            <a:avLst/>
          </a:prstGeom>
          <a:noFill/>
        </p:spPr>
        <p:txBody>
          <a:bodyPr wrap="square" rtlCol="0">
            <a:spAutoFit/>
          </a:bodyPr>
          <a:lstStyle/>
          <a:p>
            <a:r>
              <a:rPr lang="en-US" altLang="ja-JP" sz="1000" dirty="0"/>
              <a:t>[1] Hughes, T.J.R., Cottrell, J.A. and </a:t>
            </a:r>
            <a:r>
              <a:rPr lang="en-US" altLang="ja-JP" sz="1000" dirty="0" err="1"/>
              <a:t>Bazilevs</a:t>
            </a:r>
            <a:r>
              <a:rPr lang="en-US" altLang="ja-JP" sz="1000" dirty="0"/>
              <a:t>, Y., </a:t>
            </a:r>
            <a:r>
              <a:rPr lang="en-US" altLang="ja-JP" sz="1000" dirty="0" err="1"/>
              <a:t>Isogeometric</a:t>
            </a:r>
            <a:r>
              <a:rPr lang="en-US" altLang="ja-JP" sz="1000" dirty="0"/>
              <a:t> analysis: CAD, finite elements, NURBS, exact geometry and mesh refinement,</a:t>
            </a:r>
          </a:p>
          <a:p>
            <a:r>
              <a:rPr lang="en-US" altLang="ja-JP" sz="1000" dirty="0"/>
              <a:t>     Computer Methods in Applied Mechanics and Engineering, Vol.194, No.39-41 (2005), pp.4135-4195.</a:t>
            </a:r>
          </a:p>
          <a:p>
            <a:r>
              <a:rPr lang="en-US" altLang="ja-JP" sz="1000" dirty="0"/>
              <a:t>[2] </a:t>
            </a:r>
            <a:r>
              <a:rPr lang="ja-JP" altLang="en-US" sz="1000" dirty="0"/>
              <a:t>渡邊梨乃</a:t>
            </a:r>
            <a:r>
              <a:rPr lang="en-US" altLang="ja-JP" sz="1000" dirty="0"/>
              <a:t>, </a:t>
            </a:r>
            <a:r>
              <a:rPr lang="ja-JP" altLang="en-US" sz="1000" dirty="0"/>
              <a:t>重合パッチ法</a:t>
            </a:r>
            <a:r>
              <a:rPr lang="en-US" altLang="ja-JP" sz="1000" dirty="0"/>
              <a:t>(S-version </a:t>
            </a:r>
            <a:r>
              <a:rPr lang="en-US" altLang="ja-JP" sz="1000" dirty="0" err="1"/>
              <a:t>Isogeometric</a:t>
            </a:r>
            <a:r>
              <a:rPr lang="en-US" altLang="ja-JP" sz="1000" dirty="0"/>
              <a:t> Analysis Method, S-IGA)</a:t>
            </a:r>
            <a:r>
              <a:rPr lang="ja-JP" altLang="en-US" sz="1000" dirty="0"/>
              <a:t>の提案</a:t>
            </a:r>
            <a:r>
              <a:rPr lang="en-US" altLang="ja-JP" sz="1000" dirty="0"/>
              <a:t>, </a:t>
            </a:r>
            <a:r>
              <a:rPr lang="ja-JP" altLang="en-US" sz="1000" dirty="0"/>
              <a:t>東京理科大学大学院理工学研究科機械工学専攻</a:t>
            </a:r>
            <a:r>
              <a:rPr lang="en-US" altLang="ja-JP" sz="1000" dirty="0"/>
              <a:t>2020</a:t>
            </a:r>
            <a:r>
              <a:rPr lang="ja-JP" altLang="en-US" sz="1000" dirty="0"/>
              <a:t>年度修士論文</a:t>
            </a:r>
            <a:r>
              <a:rPr lang="en-US" altLang="ja-JP" sz="1000" dirty="0"/>
              <a:t>(2021).</a:t>
            </a:r>
          </a:p>
          <a:p>
            <a:r>
              <a:rPr lang="en-US" altLang="ja-JP" sz="1000" dirty="0"/>
              <a:t>[3] Fish, J., The s-version of the finite element method, Computers &amp;</a:t>
            </a:r>
            <a:r>
              <a:rPr lang="ja-JP" altLang="en-US" sz="1000" dirty="0"/>
              <a:t> </a:t>
            </a:r>
            <a:r>
              <a:rPr lang="en-US" altLang="ja-JP" sz="1000" dirty="0"/>
              <a:t>Structures,</a:t>
            </a:r>
            <a:r>
              <a:rPr lang="ja-JP" altLang="en-US" sz="1000" dirty="0"/>
              <a:t> </a:t>
            </a:r>
            <a:r>
              <a:rPr lang="en-US" altLang="ja-JP" sz="1000" dirty="0"/>
              <a:t>Vol.43,</a:t>
            </a:r>
            <a:r>
              <a:rPr lang="ja-JP" altLang="en-US" sz="1000" dirty="0"/>
              <a:t> </a:t>
            </a:r>
            <a:r>
              <a:rPr lang="en-US" altLang="ja-JP" sz="1000" dirty="0"/>
              <a:t>No.3</a:t>
            </a:r>
            <a:r>
              <a:rPr lang="ja-JP" altLang="en-US" sz="1000" dirty="0"/>
              <a:t> </a:t>
            </a:r>
            <a:r>
              <a:rPr lang="en-US" altLang="ja-JP" sz="1000" dirty="0"/>
              <a:t>(1992),</a:t>
            </a:r>
            <a:r>
              <a:rPr lang="ja-JP" altLang="en-US" sz="1000" dirty="0"/>
              <a:t> </a:t>
            </a:r>
            <a:r>
              <a:rPr lang="en-US" altLang="ja-JP" sz="1000" dirty="0"/>
              <a:t>pp.539-547.</a:t>
            </a:r>
          </a:p>
        </p:txBody>
      </p:sp>
    </p:spTree>
    <p:extLst>
      <p:ext uri="{BB962C8B-B14F-4D97-AF65-F5344CB8AC3E}">
        <p14:creationId xmlns:p14="http://schemas.microsoft.com/office/powerpoint/2010/main" val="3284982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096000"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4</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kumimoji="1" lang="en-US" altLang="ja-JP" sz="2400" dirty="0"/>
              <a:t>NURBS</a:t>
            </a:r>
            <a:r>
              <a:rPr lang="ja-JP" altLang="en-US" sz="2400" dirty="0"/>
              <a:t>基底関数</a:t>
            </a:r>
            <a:r>
              <a:rPr lang="en-US" altLang="ja-JP" sz="2400" dirty="0"/>
              <a:t>(1/2)</a:t>
            </a:r>
            <a:endParaRPr kumimoji="1" lang="ja-JP" altLang="en-US" sz="2400" dirty="0"/>
          </a:p>
        </p:txBody>
      </p:sp>
      <p:pic>
        <p:nvPicPr>
          <p:cNvPr id="6" name="図 5" descr="グラフ, 折れ線グラフ&#10;&#10;自動的に生成された説明">
            <a:extLst>
              <a:ext uri="{FF2B5EF4-FFF2-40B4-BE49-F238E27FC236}">
                <a16:creationId xmlns:a16="http://schemas.microsoft.com/office/drawing/2014/main" id="{3F79D79F-1359-4777-B7A9-3288F57BC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0830" y="3331043"/>
            <a:ext cx="2743200" cy="3410712"/>
          </a:xfrm>
          <a:prstGeom prst="rect">
            <a:avLst/>
          </a:prstGeom>
        </p:spPr>
      </p:pic>
      <p:sp>
        <p:nvSpPr>
          <p:cNvPr id="8" name="テキスト ボックス 7">
            <a:extLst>
              <a:ext uri="{FF2B5EF4-FFF2-40B4-BE49-F238E27FC236}">
                <a16:creationId xmlns:a16="http://schemas.microsoft.com/office/drawing/2014/main" id="{0361461B-1E35-466A-B779-846CD1A9BAAE}"/>
              </a:ext>
            </a:extLst>
          </p:cNvPr>
          <p:cNvSpPr txBox="1"/>
          <p:nvPr/>
        </p:nvSpPr>
        <p:spPr>
          <a:xfrm>
            <a:off x="412456" y="1083408"/>
            <a:ext cx="1998233" cy="646331"/>
          </a:xfrm>
          <a:prstGeom prst="rect">
            <a:avLst/>
          </a:prstGeom>
          <a:noFill/>
        </p:spPr>
        <p:txBody>
          <a:bodyPr wrap="square" rtlCol="0">
            <a:spAutoFit/>
          </a:bodyPr>
          <a:lstStyle/>
          <a:p>
            <a:r>
              <a:rPr lang="en-US" altLang="ja-JP" b="1" dirty="0"/>
              <a:t>B</a:t>
            </a:r>
            <a:r>
              <a:rPr lang="ja-JP" altLang="en-US" b="1" dirty="0"/>
              <a:t>スプライン</a:t>
            </a:r>
            <a:endParaRPr lang="en-US" altLang="ja-JP" b="1" dirty="0"/>
          </a:p>
          <a:p>
            <a:endParaRPr lang="en-US" altLang="ja-JP" dirty="0"/>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5915DDCC-5C9D-4993-9E2E-89947C052026}"/>
                  </a:ext>
                </a:extLst>
              </p:cNvPr>
              <p:cNvSpPr txBox="1"/>
              <p:nvPr/>
            </p:nvSpPr>
            <p:spPr>
              <a:xfrm>
                <a:off x="412456" y="1510769"/>
                <a:ext cx="5822551" cy="2071849"/>
              </a:xfrm>
              <a:prstGeom prst="rect">
                <a:avLst/>
              </a:prstGeom>
              <a:noFill/>
            </p:spPr>
            <p:txBody>
              <a:bodyPr wrap="square" rtlCol="0">
                <a:spAutoFit/>
              </a:bodyPr>
              <a:lstStyle/>
              <a:p>
                <a:r>
                  <a:rPr lang="ja-JP" altLang="en-US" u="sng" dirty="0"/>
                  <a:t>ノットベクトル </a:t>
                </a:r>
                <a14:m>
                  <m:oMath xmlns:m="http://schemas.openxmlformats.org/officeDocument/2006/math">
                    <m:r>
                      <m:rPr>
                        <m:sty m:val="p"/>
                      </m:rPr>
                      <a:rPr lang="en-US" altLang="ja-JP" i="1" u="sng" dirty="0" smtClean="0">
                        <a:latin typeface="Cambria Math" panose="02040503050406030204" pitchFamily="18" charset="0"/>
                      </a:rPr>
                      <m:t>Ξ</m:t>
                    </m:r>
                  </m:oMath>
                </a14:m>
                <a:endParaRPr lang="en-US" altLang="ja-JP" b="0" u="sng" dirty="0"/>
              </a:p>
              <a:p>
                <a:pPr/>
                <a14:m>
                  <m:oMathPara xmlns:m="http://schemas.openxmlformats.org/officeDocument/2006/math">
                    <m:oMathParaPr>
                      <m:jc m:val="left"/>
                    </m:oMathParaPr>
                    <m:oMath xmlns:m="http://schemas.openxmlformats.org/officeDocument/2006/math">
                      <m:r>
                        <m:rPr>
                          <m:sty m:val="p"/>
                        </m:rPr>
                        <a:rPr lang="en-US" altLang="ja-JP" i="1" dirty="0">
                          <a:latin typeface="Cambria Math" panose="02040503050406030204" pitchFamily="18" charset="0"/>
                        </a:rPr>
                        <m:t>Ξ</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𝜉</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𝜉</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r>
                            <a:rPr lang="en-US" altLang="ja-JP" i="1">
                              <a:latin typeface="Cambria Math" panose="02040503050406030204" pitchFamily="18" charset="0"/>
                            </a:rPr>
                            <m:t>…</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ja-JP" altLang="en-US" i="1" smtClean="0">
                                  <a:latin typeface="Cambria Math" panose="02040503050406030204" pitchFamily="18" charset="0"/>
                                </a:rPr>
                                <m:t>𝜉</m:t>
                              </m:r>
                            </m:e>
                            <m:sub>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sub>
                          </m:sSub>
                        </m:e>
                      </m:d>
                      <m:r>
                        <a:rPr lang="en-US" altLang="ja-JP" b="0" i="1" smtClean="0">
                          <a:latin typeface="Cambria Math" panose="02040503050406030204" pitchFamily="18" charset="0"/>
                        </a:rPr>
                        <m:t> </m:t>
                      </m:r>
                      <m:r>
                        <a:rPr lang="ja-JP" altLang="en-US" i="1">
                          <a:latin typeface="Cambria Math" panose="02040503050406030204" pitchFamily="18" charset="0"/>
                        </a:rPr>
                        <m:t> </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𝑖</m:t>
                          </m:r>
                          <m:r>
                            <a:rPr lang="en-US" altLang="ja-JP" b="0" i="1" smtClean="0">
                              <a:latin typeface="Cambria Math" panose="02040503050406030204" pitchFamily="18" charset="0"/>
                            </a:rPr>
                            <m:t>=1,2,…,</m:t>
                          </m:r>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e>
                      </m:d>
                      <m:r>
                        <a:rPr lang="en-US" altLang="ja-JP" b="0" i="1" smtClean="0">
                          <a:latin typeface="Cambria Math" panose="02040503050406030204" pitchFamily="18" charset="0"/>
                        </a:rPr>
                        <m:t> </m:t>
                      </m:r>
                    </m:oMath>
                  </m:oMathPara>
                </a14:m>
                <a:endParaRPr lang="en-US" altLang="ja-JP" dirty="0"/>
              </a:p>
              <a:p>
                <a14:m>
                  <m:oMath xmlns:m="http://schemas.openxmlformats.org/officeDocument/2006/math">
                    <m:r>
                      <a:rPr lang="en-US" altLang="ja-JP" b="0" i="1" smtClean="0">
                        <a:latin typeface="Cambria Math" panose="02040503050406030204" pitchFamily="18" charset="0"/>
                      </a:rPr>
                      <m:t>𝑛</m:t>
                    </m:r>
                  </m:oMath>
                </a14:m>
                <a:r>
                  <a:rPr lang="en-US" altLang="ja-JP" dirty="0"/>
                  <a:t> : </a:t>
                </a:r>
                <a:r>
                  <a:rPr lang="ja-JP" altLang="en-US" dirty="0"/>
                  <a:t>基底関数の数</a:t>
                </a:r>
                <a:r>
                  <a:rPr lang="en-US" altLang="ja-JP" dirty="0"/>
                  <a:t>(=</a:t>
                </a:r>
                <a:r>
                  <a:rPr lang="ja-JP" altLang="en-US" dirty="0"/>
                  <a:t>コントロールポイントの数</a:t>
                </a:r>
                <a:r>
                  <a:rPr lang="en-US" altLang="ja-JP" dirty="0"/>
                  <a:t>)</a:t>
                </a:r>
              </a:p>
              <a:p>
                <a14:m>
                  <m:oMath xmlns:m="http://schemas.openxmlformats.org/officeDocument/2006/math">
                    <m:r>
                      <a:rPr lang="en-US" altLang="ja-JP" b="0" i="1" smtClean="0">
                        <a:latin typeface="Cambria Math" panose="02040503050406030204" pitchFamily="18" charset="0"/>
                      </a:rPr>
                      <m:t>𝑝</m:t>
                    </m:r>
                  </m:oMath>
                </a14:m>
                <a:r>
                  <a:rPr lang="en-US" altLang="ja-JP" dirty="0"/>
                  <a:t> : </a:t>
                </a:r>
                <a:r>
                  <a:rPr lang="ja-JP" altLang="en-US" dirty="0"/>
                  <a:t>多項式の次数</a:t>
                </a:r>
                <a:endParaRPr lang="en-US" altLang="ja-JP" dirty="0"/>
              </a:p>
              <a:p>
                <a:endParaRPr lang="en-US" altLang="ja-JP" dirty="0"/>
              </a:p>
              <a:p>
                <a:r>
                  <a:rPr lang="ja-JP" altLang="en-US" dirty="0"/>
                  <a:t>一様オープンノットベクトル</a:t>
                </a:r>
                <a:r>
                  <a:rPr lang="en-US" altLang="ja-JP" dirty="0"/>
                  <a:t>(</a:t>
                </a:r>
                <a14:m>
                  <m:oMath xmlns:m="http://schemas.openxmlformats.org/officeDocument/2006/math">
                    <m:r>
                      <m:rPr>
                        <m:sty m:val="p"/>
                      </m:rPr>
                      <a:rPr lang="en-US" altLang="ja-JP" b="0" i="0" smtClean="0">
                        <a:latin typeface="Cambria Math" panose="02040503050406030204" pitchFamily="18" charset="0"/>
                      </a:rPr>
                      <m:t>n</m:t>
                    </m:r>
                    <m:r>
                      <a:rPr lang="en-US" altLang="ja-JP" b="0" i="0" smtClean="0">
                        <a:latin typeface="Cambria Math" panose="02040503050406030204" pitchFamily="18" charset="0"/>
                      </a:rPr>
                      <m:t>=6</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=2</m:t>
                    </m:r>
                  </m:oMath>
                </a14:m>
                <a:r>
                  <a:rPr lang="ja-JP" altLang="en-US" dirty="0"/>
                  <a:t>の例</a:t>
                </a:r>
                <a:r>
                  <a:rPr lang="en-US" altLang="ja-JP" dirty="0"/>
                  <a:t>)</a:t>
                </a:r>
              </a:p>
              <a:p>
                <a14:m>
                  <m:oMath xmlns:m="http://schemas.openxmlformats.org/officeDocument/2006/math">
                    <m:r>
                      <m:rPr>
                        <m:sty m:val="p"/>
                      </m:rPr>
                      <a:rPr lang="en-US" altLang="ja-JP" i="1" dirty="0" smtClean="0">
                        <a:latin typeface="Cambria Math" panose="02040503050406030204" pitchFamily="18" charset="0"/>
                      </a:rPr>
                      <m:t>Ξ</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0, 0, 0, 0.25, 0.5, 0.75, 1, 1, 1</m:t>
                        </m:r>
                      </m:e>
                    </m:d>
                  </m:oMath>
                </a14:m>
                <a:r>
                  <a:rPr lang="en-US" altLang="ja-JP" dirty="0"/>
                  <a:t> (</a:t>
                </a:r>
                <a:r>
                  <a:rPr lang="ja-JP" altLang="en-US" dirty="0"/>
                  <a:t>両端で</a:t>
                </a:r>
                <a14:m>
                  <m:oMath xmlns:m="http://schemas.openxmlformats.org/officeDocument/2006/math">
                    <m:r>
                      <a:rPr lang="en-US" altLang="ja-JP" b="0" i="1" smtClean="0">
                        <a:latin typeface="Cambria Math" panose="02040503050406030204" pitchFamily="18" charset="0"/>
                      </a:rPr>
                      <m:t>𝑝</m:t>
                    </m:r>
                    <m:r>
                      <a:rPr lang="en-US" altLang="ja-JP" b="0" i="1" smtClean="0">
                        <a:latin typeface="Cambria Math" panose="02040503050406030204" pitchFamily="18" charset="0"/>
                      </a:rPr>
                      <m:t>+1</m:t>
                    </m:r>
                  </m:oMath>
                </a14:m>
                <a:r>
                  <a:rPr lang="ja-JP" altLang="en-US" dirty="0"/>
                  <a:t>回重複</a:t>
                </a:r>
                <a:r>
                  <a:rPr lang="en-US" altLang="ja-JP" dirty="0"/>
                  <a:t>)</a:t>
                </a:r>
              </a:p>
            </p:txBody>
          </p:sp>
        </mc:Choice>
        <mc:Fallback>
          <p:sp>
            <p:nvSpPr>
              <p:cNvPr id="9" name="テキスト ボックス 8">
                <a:extLst>
                  <a:ext uri="{FF2B5EF4-FFF2-40B4-BE49-F238E27FC236}">
                    <a16:creationId xmlns:a16="http://schemas.microsoft.com/office/drawing/2014/main" id="{5915DDCC-5C9D-4993-9E2E-89947C052026}"/>
                  </a:ext>
                </a:extLst>
              </p:cNvPr>
              <p:cNvSpPr txBox="1">
                <a:spLocks noRot="1" noChangeAspect="1" noMove="1" noResize="1" noEditPoints="1" noAdjustHandles="1" noChangeArrowheads="1" noChangeShapeType="1" noTextEdit="1"/>
              </p:cNvSpPr>
              <p:nvPr/>
            </p:nvSpPr>
            <p:spPr>
              <a:xfrm>
                <a:off x="412456" y="1510769"/>
                <a:ext cx="5822551" cy="2071849"/>
              </a:xfrm>
              <a:prstGeom prst="rect">
                <a:avLst/>
              </a:prstGeom>
              <a:blipFill>
                <a:blip r:embed="rId3"/>
                <a:stretch>
                  <a:fillRect l="-942" t="-1176" b="-4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C7E20D6-C538-4CC8-96B5-F5A199861552}"/>
                  </a:ext>
                </a:extLst>
              </p:cNvPr>
              <p:cNvSpPr txBox="1"/>
              <p:nvPr/>
            </p:nvSpPr>
            <p:spPr>
              <a:xfrm>
                <a:off x="412456" y="3810754"/>
                <a:ext cx="5822551" cy="2173352"/>
              </a:xfrm>
              <a:prstGeom prst="rect">
                <a:avLst/>
              </a:prstGeom>
              <a:noFill/>
            </p:spPr>
            <p:txBody>
              <a:bodyPr wrap="square" rtlCol="0">
                <a:spAutoFit/>
              </a:bodyPr>
              <a:lstStyle/>
              <a:p>
                <a:r>
                  <a:rPr lang="en-US" altLang="ja-JP" u="sng" dirty="0"/>
                  <a:t>B</a:t>
                </a:r>
                <a:r>
                  <a:rPr lang="ja-JP" altLang="en-US" u="sng" dirty="0"/>
                  <a:t>スプライン基底関数 </a:t>
                </a:r>
                <a14:m>
                  <m:oMath xmlns:m="http://schemas.openxmlformats.org/officeDocument/2006/math">
                    <m:sSub>
                      <m:sSubPr>
                        <m:ctrlPr>
                          <a:rPr lang="en-US" altLang="ja-JP" b="0" i="1" u="sng" smtClean="0">
                            <a:latin typeface="Cambria Math" panose="02040503050406030204" pitchFamily="18" charset="0"/>
                          </a:rPr>
                        </m:ctrlPr>
                      </m:sSubPr>
                      <m:e>
                        <m:r>
                          <a:rPr lang="en-US" altLang="ja-JP" b="0" i="1" u="sng" smtClean="0">
                            <a:latin typeface="Cambria Math" panose="02040503050406030204" pitchFamily="18" charset="0"/>
                          </a:rPr>
                          <m:t>𝑁</m:t>
                        </m:r>
                      </m:e>
                      <m:sub>
                        <m:r>
                          <a:rPr lang="en-US" altLang="ja-JP" b="0" i="1" u="sng" smtClean="0">
                            <a:latin typeface="Cambria Math" panose="02040503050406030204" pitchFamily="18" charset="0"/>
                          </a:rPr>
                          <m:t>𝑖</m:t>
                        </m:r>
                        <m:r>
                          <a:rPr lang="en-US" altLang="ja-JP" b="0" i="1" u="sng" smtClean="0">
                            <a:latin typeface="Cambria Math" panose="02040503050406030204" pitchFamily="18" charset="0"/>
                          </a:rPr>
                          <m:t>,</m:t>
                        </m:r>
                        <m:r>
                          <a:rPr lang="en-US" altLang="ja-JP" b="0" i="1" u="sng" smtClean="0">
                            <a:latin typeface="Cambria Math" panose="02040503050406030204" pitchFamily="18" charset="0"/>
                          </a:rPr>
                          <m:t>𝑝</m:t>
                        </m:r>
                      </m:sub>
                    </m:sSub>
                    <m:r>
                      <a:rPr lang="en-US" altLang="ja-JP" b="0" i="1" u="sng" smtClean="0">
                        <a:latin typeface="Cambria Math" panose="02040503050406030204" pitchFamily="18" charset="0"/>
                      </a:rPr>
                      <m:t>(</m:t>
                    </m:r>
                    <m:r>
                      <a:rPr lang="ja-JP" altLang="en-US" i="1" u="sng" smtClean="0">
                        <a:latin typeface="Cambria Math" panose="02040503050406030204" pitchFamily="18" charset="0"/>
                      </a:rPr>
                      <m:t>𝜉</m:t>
                    </m:r>
                    <m:r>
                      <a:rPr lang="en-US" altLang="ja-JP" b="0" i="1" u="sng" smtClean="0">
                        <a:latin typeface="Cambria Math" panose="02040503050406030204" pitchFamily="18" charset="0"/>
                      </a:rPr>
                      <m:t>)</m:t>
                    </m:r>
                  </m:oMath>
                </a14:m>
                <a:endParaRPr lang="en-US" altLang="ja-JP" u="sng" dirty="0"/>
              </a:p>
              <a:p>
                <a14:m>
                  <m:oMath xmlns:m="http://schemas.openxmlformats.org/officeDocument/2006/math">
                    <m:r>
                      <a:rPr lang="en-US" altLang="ja-JP" b="0" i="1" smtClean="0">
                        <a:latin typeface="Cambria Math" panose="02040503050406030204" pitchFamily="18" charset="0"/>
                      </a:rPr>
                      <m:t>𝑝</m:t>
                    </m:r>
                    <m:r>
                      <a:rPr lang="en-US" altLang="ja-JP" b="0" i="1" smtClean="0">
                        <a:latin typeface="Cambria Math" panose="02040503050406030204" pitchFamily="18" charset="0"/>
                      </a:rPr>
                      <m:t>=0</m:t>
                    </m:r>
                  </m:oMath>
                </a14:m>
                <a:r>
                  <a:rPr lang="ja-JP" altLang="en-US" dirty="0"/>
                  <a:t>のとき</a:t>
                </a:r>
                <a:endParaRPr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en-US" altLang="ja-JP" b="0" i="1">
                              <a:latin typeface="Cambria Math" panose="02040503050406030204" pitchFamily="18" charset="0"/>
                            </a:rPr>
                            <m:t>𝑁</m:t>
                          </m:r>
                        </m:e>
                        <m:sub>
                          <m:r>
                            <a:rPr lang="en-US" altLang="ja-JP" b="0" i="1">
                              <a:latin typeface="Cambria Math" panose="02040503050406030204" pitchFamily="18" charset="0"/>
                            </a:rPr>
                            <m:t>𝑖</m:t>
                          </m:r>
                          <m:r>
                            <a:rPr lang="en-US" altLang="ja-JP" b="0" i="1">
                              <a:latin typeface="Cambria Math" panose="02040503050406030204" pitchFamily="18" charset="0"/>
                            </a:rPr>
                            <m:t>,0</m:t>
                          </m:r>
                        </m:sub>
                      </m:sSub>
                      <m:d>
                        <m:dPr>
                          <m:ctrlPr>
                            <a:rPr lang="en-US" altLang="ja-JP" b="0" i="1">
                              <a:latin typeface="Cambria Math" panose="02040503050406030204" pitchFamily="18" charset="0"/>
                            </a:rPr>
                          </m:ctrlPr>
                        </m:dPr>
                        <m:e>
                          <m:r>
                            <a:rPr lang="ja-JP" altLang="en-US" b="0" i="1" smtClean="0">
                              <a:latin typeface="Cambria Math" panose="02040503050406030204" pitchFamily="18" charset="0"/>
                            </a:rPr>
                            <m:t>𝜉</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2"/>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e>
                                <m:r>
                                  <a:rPr lang="en-US" altLang="ja-JP" b="0" i="1" smtClean="0">
                                    <a:latin typeface="Cambria Math" panose="02040503050406030204" pitchFamily="18" charset="0"/>
                                  </a:rPr>
                                  <m:t>(</m:t>
                                </m:r>
                                <m:r>
                                  <a:rPr lang="en-US" altLang="ja-JP" b="0" i="1" smtClean="0">
                                    <a:latin typeface="Cambria Math" panose="02040503050406030204" pitchFamily="18" charset="0"/>
                                  </a:rPr>
                                  <m:t>𝑖𝑓</m:t>
                                </m:r>
                                <m:r>
                                  <a:rPr lang="ja-JP" altLang="en-US" i="1">
                                    <a:latin typeface="Cambria Math" panose="02040503050406030204" pitchFamily="18" charset="0"/>
                                  </a:rPr>
                                  <m:t> </m:t>
                                </m:r>
                                <m:sSub>
                                  <m:sSubPr>
                                    <m:ctrlPr>
                                      <a:rPr lang="en-US" altLang="ja-JP" i="1" smtClean="0">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b="0" i="1" smtClean="0">
                                        <a:latin typeface="Cambria Math" panose="02040503050406030204" pitchFamily="18" charset="0"/>
                                      </a:rPr>
                                      <m:t>𝑖</m:t>
                                    </m:r>
                                  </m:sub>
                                </m:sSub>
                                <m:r>
                                  <a:rPr lang="en-US" altLang="ja-JP" i="1" smtClean="0">
                                    <a:latin typeface="Cambria Math" panose="02040503050406030204" pitchFamily="18" charset="0"/>
                                    <a:ea typeface="Cambria Math" panose="02040503050406030204" pitchFamily="18" charset="0"/>
                                  </a:rPr>
                                  <m:t>≤</m:t>
                                </m:r>
                                <m:r>
                                  <m:rPr>
                                    <m:sty m:val="p"/>
                                  </m:rPr>
                                  <a:rPr lang="en-US" altLang="ja-JP" i="1">
                                    <a:latin typeface="Cambria Math" panose="02040503050406030204" pitchFamily="18" charset="0"/>
                                  </a:rPr>
                                  <m:t>ξ</m:t>
                                </m:r>
                                <m:r>
                                  <a:rPr lang="en-US" altLang="ja-JP" i="1" smtClean="0">
                                    <a:latin typeface="Cambria Math" panose="02040503050406030204" pitchFamily="18" charset="0"/>
                                    <a:ea typeface="Cambria Math" panose="02040503050406030204" pitchFamily="18" charset="0"/>
                                  </a:rPr>
                                  <m:t>&lt;</m:t>
                                </m:r>
                                <m:sSub>
                                  <m:sSubPr>
                                    <m:ctrlPr>
                                      <a:rPr lang="en-US" altLang="ja-JP" i="1" smtClean="0">
                                        <a:latin typeface="Cambria Math" panose="02040503050406030204" pitchFamily="18" charset="0"/>
                                        <a:ea typeface="Cambria Math" panose="02040503050406030204" pitchFamily="18" charset="0"/>
                                      </a:rPr>
                                    </m:ctrlPr>
                                  </m:sSubPr>
                                  <m:e>
                                    <m:r>
                                      <m:rPr>
                                        <m:sty m:val="p"/>
                                      </m:rPr>
                                      <a:rPr lang="en-US" altLang="ja-JP" i="1">
                                        <a:latin typeface="Cambria Math" panose="02040503050406030204" pitchFamily="18" charset="0"/>
                                      </a:rPr>
                                      <m:t>ξ</m:t>
                                    </m:r>
                                  </m:e>
                                  <m:sub>
                                    <m: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+1</m:t>
                                    </m:r>
                                  </m:sub>
                                </m:sSub>
                                <m:r>
                                  <a:rPr lang="en-US" altLang="ja-JP" b="0" i="1" smtClean="0">
                                    <a:latin typeface="Cambria Math" panose="02040503050406030204" pitchFamily="18" charset="0"/>
                                  </a:rPr>
                                  <m:t>)</m:t>
                                </m:r>
                              </m:e>
                            </m:mr>
                            <m:mr>
                              <m:e>
                                <m:r>
                                  <a:rPr lang="en-US" altLang="ja-JP" b="0" i="1" smtClean="0">
                                    <a:latin typeface="Cambria Math" panose="02040503050406030204" pitchFamily="18" charset="0"/>
                                  </a:rPr>
                                  <m:t>0</m:t>
                                </m:r>
                              </m:e>
                              <m:e>
                                <m:r>
                                  <a:rPr lang="en-US" altLang="ja-JP" b="0" i="1" smtClean="0">
                                    <a:latin typeface="Cambria Math" panose="02040503050406030204" pitchFamily="18" charset="0"/>
                                  </a:rPr>
                                  <m:t>(</m:t>
                                </m:r>
                                <m:r>
                                  <a:rPr lang="en-US" altLang="ja-JP" b="0" i="1" smtClean="0">
                                    <a:latin typeface="Cambria Math" panose="02040503050406030204" pitchFamily="18" charset="0"/>
                                  </a:rPr>
                                  <m:t>𝑜𝑡h𝑒𝑟𝑤𝑖𝑠𝑒</m:t>
                                </m:r>
                                <m:r>
                                  <a:rPr lang="en-US" altLang="ja-JP" b="0" i="1" smtClean="0">
                                    <a:latin typeface="Cambria Math" panose="02040503050406030204" pitchFamily="18" charset="0"/>
                                  </a:rPr>
                                  <m:t>)</m:t>
                                </m:r>
                              </m:e>
                            </m:mr>
                          </m:m>
                        </m:e>
                      </m:d>
                    </m:oMath>
                  </m:oMathPara>
                </a14:m>
                <a:endParaRPr lang="en-US" altLang="ja-JP" dirty="0"/>
              </a:p>
              <a:p>
                <a14:m>
                  <m:oMath xmlns:m="http://schemas.openxmlformats.org/officeDocument/2006/math">
                    <m:r>
                      <a:rPr lang="en-US" altLang="ja-JP" i="1">
                        <a:latin typeface="Cambria Math" panose="02040503050406030204" pitchFamily="18" charset="0"/>
                      </a:rPr>
                      <m:t>𝑝</m:t>
                    </m:r>
                    <m:r>
                      <a:rPr lang="en-US" altLang="ja-JP" i="1">
                        <a:latin typeface="Cambria Math" panose="02040503050406030204" pitchFamily="18" charset="0"/>
                      </a:rPr>
                      <m:t>=1, 2,…</m:t>
                    </m:r>
                  </m:oMath>
                </a14:m>
                <a:r>
                  <a:rPr lang="ja-JP" altLang="en-US" dirty="0"/>
                  <a:t>のとき</a:t>
                </a:r>
                <a:endParaRPr lang="en-US" altLang="ja-JP" dirty="0"/>
              </a:p>
              <a:p>
                <a:pP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en-US" altLang="ja-JP" b="0" i="1">
                              <a:latin typeface="Cambria Math" panose="02040503050406030204" pitchFamily="18" charset="0"/>
                            </a:rPr>
                            <m:t>𝑁</m:t>
                          </m:r>
                        </m:e>
                        <m:sub>
                          <m:r>
                            <a:rPr lang="en-US" altLang="ja-JP" b="0" i="1">
                              <a:latin typeface="Cambria Math" panose="02040503050406030204" pitchFamily="18" charset="0"/>
                            </a:rPr>
                            <m:t>𝑖</m:t>
                          </m:r>
                          <m:r>
                            <a:rPr lang="en-US" altLang="ja-JP" b="0" i="1">
                              <a:latin typeface="Cambria Math" panose="02040503050406030204" pitchFamily="18" charset="0"/>
                            </a:rPr>
                            <m:t>,</m:t>
                          </m:r>
                          <m:r>
                            <a:rPr lang="en-US" altLang="ja-JP" b="0" i="1">
                              <a:latin typeface="Cambria Math" panose="02040503050406030204" pitchFamily="18" charset="0"/>
                            </a:rPr>
                            <m:t>𝑝</m:t>
                          </m:r>
                        </m:sub>
                      </m:sSub>
                      <m:d>
                        <m:dPr>
                          <m:ctrlPr>
                            <a:rPr lang="en-US" altLang="ja-JP" b="0" i="1">
                              <a:latin typeface="Cambria Math" panose="02040503050406030204" pitchFamily="18" charset="0"/>
                            </a:rPr>
                          </m:ctrlPr>
                        </m:dPr>
                        <m:e>
                          <m:r>
                            <a:rPr lang="ja-JP" altLang="en-US" b="0" i="1" smtClean="0">
                              <a:latin typeface="Cambria Math" panose="02040503050406030204" pitchFamily="18" charset="0"/>
                            </a:rPr>
                            <m:t>𝜉</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m:rPr>
                              <m:sty m:val="p"/>
                            </m:rPr>
                            <a:rPr lang="en-US" altLang="ja-JP" i="1">
                              <a:latin typeface="Cambria Math" panose="02040503050406030204" pitchFamily="18" charset="0"/>
                            </a:rPr>
                            <m:t>ξ</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i="1">
                                  <a:latin typeface="Cambria Math" panose="02040503050406030204" pitchFamily="18" charset="0"/>
                                </a:rPr>
                                <m:t>𝑖</m:t>
                              </m:r>
                            </m:sub>
                          </m:sSub>
                        </m:num>
                        <m:den>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i="1">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i="1">
                                  <a:latin typeface="Cambria Math" panose="02040503050406030204" pitchFamily="18" charset="0"/>
                                </a:rPr>
                                <m:t>𝑖</m:t>
                              </m:r>
                            </m:sub>
                          </m:sSub>
                        </m:den>
                      </m:f>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𝜉</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i="1">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r>
                            <m:rPr>
                              <m:sty m:val="p"/>
                            </m:rPr>
                            <a:rPr lang="en-US" altLang="ja-JP" i="1">
                              <a:latin typeface="Cambria Math" panose="02040503050406030204" pitchFamily="18" charset="0"/>
                            </a:rPr>
                            <m:t>ξ</m:t>
                          </m:r>
                        </m:num>
                        <m:den>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𝑝</m:t>
                              </m:r>
                              <m:r>
                                <a:rPr lang="en-US" altLang="ja-JP" i="1">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i="1">
                                  <a:latin typeface="Cambria Math" panose="02040503050406030204" pitchFamily="18" charset="0"/>
                                </a:rPr>
                                <m:t>𝑖</m:t>
                              </m:r>
                              <m:r>
                                <a:rPr lang="en-US" altLang="ja-JP" i="1">
                                  <a:latin typeface="Cambria Math" panose="02040503050406030204" pitchFamily="18" charset="0"/>
                                </a:rPr>
                                <m:t>+1</m:t>
                              </m:r>
                            </m:sub>
                          </m:sSub>
                        </m:den>
                      </m:f>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r>
                            <a:rPr lang="en-US" altLang="ja-JP" i="1">
                              <a:latin typeface="Cambria Math" panose="02040503050406030204" pitchFamily="18" charset="0"/>
                            </a:rPr>
                            <m:t>𝑖</m:t>
                          </m:r>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𝜉</m:t>
                          </m:r>
                        </m:e>
                      </m:d>
                    </m:oMath>
                  </m:oMathPara>
                </a14:m>
                <a:endParaRPr lang="en-US" altLang="ja-JP" dirty="0"/>
              </a:p>
            </p:txBody>
          </p:sp>
        </mc:Choice>
        <mc:Fallback xmlns="">
          <p:sp>
            <p:nvSpPr>
              <p:cNvPr id="10" name="テキスト ボックス 9">
                <a:extLst>
                  <a:ext uri="{FF2B5EF4-FFF2-40B4-BE49-F238E27FC236}">
                    <a16:creationId xmlns:a16="http://schemas.microsoft.com/office/drawing/2014/main" id="{DC7E20D6-C538-4CC8-96B5-F5A199861552}"/>
                  </a:ext>
                </a:extLst>
              </p:cNvPr>
              <p:cNvSpPr txBox="1">
                <a:spLocks noRot="1" noChangeAspect="1" noMove="1" noResize="1" noEditPoints="1" noAdjustHandles="1" noChangeArrowheads="1" noChangeShapeType="1" noTextEdit="1"/>
              </p:cNvSpPr>
              <p:nvPr/>
            </p:nvSpPr>
            <p:spPr>
              <a:xfrm>
                <a:off x="412456" y="3810754"/>
                <a:ext cx="5822551" cy="2173352"/>
              </a:xfrm>
              <a:prstGeom prst="rect">
                <a:avLst/>
              </a:prstGeom>
              <a:blipFill>
                <a:blip r:embed="rId4"/>
                <a:stretch>
                  <a:fillRect l="-942" t="-140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F9B9B676-9B08-4F66-8237-3D38511E3E33}"/>
                  </a:ext>
                </a:extLst>
              </p:cNvPr>
              <p:cNvSpPr txBox="1"/>
              <p:nvPr/>
            </p:nvSpPr>
            <p:spPr>
              <a:xfrm>
                <a:off x="6736004" y="2504236"/>
                <a:ext cx="3749191" cy="1402563"/>
              </a:xfrm>
              <a:prstGeom prst="rect">
                <a:avLst/>
              </a:prstGeom>
              <a:noFill/>
            </p:spPr>
            <p:txBody>
              <a:bodyPr wrap="square" rtlCol="0">
                <a:spAutoFit/>
              </a:bodyPr>
              <a:lstStyle/>
              <a:p>
                <a:r>
                  <a:rPr lang="en-US" altLang="ja-JP" b="0" u="sng" dirty="0"/>
                  <a:t>B</a:t>
                </a:r>
                <a:r>
                  <a:rPr lang="ja-JP" altLang="en-US" b="0" u="sng" dirty="0"/>
                  <a:t>スプライン曲線</a:t>
                </a:r>
                <a:endParaRPr lang="en-US" altLang="ja-JP" b="0" u="sng" dirty="0"/>
              </a:p>
              <a:p>
                <a:pPr/>
                <a14:m>
                  <m:oMathPara xmlns:m="http://schemas.openxmlformats.org/officeDocument/2006/math">
                    <m:oMathParaPr>
                      <m:jc m:val="left"/>
                    </m:oMathParaPr>
                    <m:oMath xmlns:m="http://schemas.openxmlformats.org/officeDocument/2006/math">
                      <m:r>
                        <a:rPr lang="en-US" altLang="ja-JP" b="1" i="1" smtClean="0">
                          <a:latin typeface="Cambria Math" panose="02040503050406030204" pitchFamily="18" charset="0"/>
                        </a:rPr>
                        <m:t>𝑪</m:t>
                      </m:r>
                      <m:r>
                        <a:rPr lang="en-US" altLang="ja-JP" b="0" i="1" smtClean="0">
                          <a:latin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𝜉</m:t>
                      </m:r>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𝑁</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sub>
                          </m:sSub>
                          <m:r>
                            <a:rPr lang="en-US" altLang="ja-JP" b="0" i="1" smtClean="0">
                              <a:latin typeface="Cambria Math" panose="02040503050406030204" pitchFamily="18" charset="0"/>
                            </a:rPr>
                            <m:t>(</m:t>
                          </m:r>
                          <m:r>
                            <a:rPr lang="ja-JP" altLang="en-US" b="0" i="1" smtClean="0">
                              <a:latin typeface="Cambria Math" panose="02040503050406030204" pitchFamily="18" charset="0"/>
                            </a:rPr>
                            <m:t>𝜉</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𝑩</m:t>
                              </m:r>
                            </m:e>
                            <m:sub>
                              <m:r>
                                <a:rPr lang="en-US" altLang="ja-JP" b="0" i="1" smtClean="0">
                                  <a:latin typeface="Cambria Math" panose="02040503050406030204" pitchFamily="18" charset="0"/>
                                </a:rPr>
                                <m:t>𝑖</m:t>
                              </m:r>
                            </m:sub>
                          </m:sSub>
                        </m:e>
                      </m:nary>
                    </m:oMath>
                  </m:oMathPara>
                </a14:m>
                <a:endParaRPr lang="en-US" altLang="ja-JP" b="0" dirty="0"/>
              </a:p>
              <a:p>
                <a14:m>
                  <m:oMath xmlns:m="http://schemas.openxmlformats.org/officeDocument/2006/math">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𝑩</m:t>
                        </m:r>
                      </m:e>
                      <m:sub>
                        <m:r>
                          <a:rPr lang="en-US" altLang="ja-JP" b="0" i="1" smtClean="0">
                            <a:latin typeface="Cambria Math" panose="02040503050406030204" pitchFamily="18" charset="0"/>
                          </a:rPr>
                          <m:t>𝑖</m:t>
                        </m:r>
                      </m:sub>
                    </m:sSub>
                  </m:oMath>
                </a14:m>
                <a:r>
                  <a:rPr lang="en-US" altLang="ja-JP" b="0" dirty="0"/>
                  <a:t> : </a:t>
                </a:r>
                <a:r>
                  <a:rPr lang="ja-JP" altLang="en-US" b="0" dirty="0"/>
                  <a:t>コントロールポイントの座標</a:t>
                </a:r>
                <a:endParaRPr lang="en-US" altLang="ja-JP" b="0" dirty="0"/>
              </a:p>
            </p:txBody>
          </p:sp>
        </mc:Choice>
        <mc:Fallback>
          <p:sp>
            <p:nvSpPr>
              <p:cNvPr id="12" name="テキスト ボックス 11">
                <a:extLst>
                  <a:ext uri="{FF2B5EF4-FFF2-40B4-BE49-F238E27FC236}">
                    <a16:creationId xmlns:a16="http://schemas.microsoft.com/office/drawing/2014/main" id="{F9B9B676-9B08-4F66-8237-3D38511E3E33}"/>
                  </a:ext>
                </a:extLst>
              </p:cNvPr>
              <p:cNvSpPr txBox="1">
                <a:spLocks noRot="1" noChangeAspect="1" noMove="1" noResize="1" noEditPoints="1" noAdjustHandles="1" noChangeArrowheads="1" noChangeShapeType="1" noTextEdit="1"/>
              </p:cNvSpPr>
              <p:nvPr/>
            </p:nvSpPr>
            <p:spPr>
              <a:xfrm>
                <a:off x="6736004" y="2504236"/>
                <a:ext cx="3749191" cy="1402563"/>
              </a:xfrm>
              <a:prstGeom prst="rect">
                <a:avLst/>
              </a:prstGeom>
              <a:blipFill>
                <a:blip r:embed="rId5"/>
                <a:stretch>
                  <a:fillRect l="-1463" t="-3913" b="-695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AD6A11F6-68DE-4DB3-A029-7E18A473BE8A}"/>
                  </a:ext>
                </a:extLst>
              </p:cNvPr>
              <p:cNvSpPr txBox="1"/>
              <p:nvPr/>
            </p:nvSpPr>
            <p:spPr>
              <a:xfrm>
                <a:off x="7163856" y="845820"/>
                <a:ext cx="404353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1400" b="0" i="0" smtClean="0">
                          <a:latin typeface="Cambria Math" panose="02040503050406030204" pitchFamily="18" charset="0"/>
                        </a:rPr>
                        <m:t>n</m:t>
                      </m:r>
                      <m:r>
                        <a:rPr lang="en-US" altLang="ja-JP" sz="1400" b="0" i="0" smtClean="0">
                          <a:latin typeface="Cambria Math" panose="02040503050406030204" pitchFamily="18" charset="0"/>
                        </a:rPr>
                        <m:t>=6</m:t>
                      </m:r>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𝑝</m:t>
                      </m:r>
                      <m:r>
                        <a:rPr lang="en-US" altLang="ja-JP" sz="1400" b="0" i="1" smtClean="0">
                          <a:latin typeface="Cambria Math" panose="02040503050406030204" pitchFamily="18" charset="0"/>
                        </a:rPr>
                        <m:t>=2</m:t>
                      </m:r>
                      <m:r>
                        <a:rPr lang="en-US" altLang="ja-JP" sz="1400" b="0" i="0" smtClean="0">
                          <a:latin typeface="Cambria Math" panose="02040503050406030204" pitchFamily="18" charset="0"/>
                        </a:rPr>
                        <m:t>,</m:t>
                      </m:r>
                      <m:r>
                        <m:rPr>
                          <m:sty m:val="p"/>
                        </m:rPr>
                        <a:rPr lang="en-US" altLang="ja-JP" sz="1400" i="1" dirty="0" smtClean="0">
                          <a:latin typeface="Cambria Math" panose="02040503050406030204" pitchFamily="18" charset="0"/>
                        </a:rPr>
                        <m:t>Ξ</m:t>
                      </m:r>
                      <m:r>
                        <a:rPr lang="en-US" altLang="ja-JP" sz="1400" b="0" i="1" smtClean="0">
                          <a:latin typeface="Cambria Math" panose="02040503050406030204" pitchFamily="18" charset="0"/>
                        </a:rPr>
                        <m:t>=</m:t>
                      </m:r>
                      <m:d>
                        <m:dPr>
                          <m:begChr m:val="{"/>
                          <m:endChr m:val="}"/>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0, 0, 0, 0.25, 0.5, 0.75, 1, 1, 1</m:t>
                          </m:r>
                        </m:e>
                      </m:d>
                    </m:oMath>
                  </m:oMathPara>
                </a14:m>
                <a:endParaRPr lang="en-US" altLang="ja-JP" sz="1400" dirty="0"/>
              </a:p>
            </p:txBody>
          </p:sp>
        </mc:Choice>
        <mc:Fallback>
          <p:sp>
            <p:nvSpPr>
              <p:cNvPr id="14" name="テキスト ボックス 13">
                <a:extLst>
                  <a:ext uri="{FF2B5EF4-FFF2-40B4-BE49-F238E27FC236}">
                    <a16:creationId xmlns:a16="http://schemas.microsoft.com/office/drawing/2014/main" id="{AD6A11F6-68DE-4DB3-A029-7E18A473BE8A}"/>
                  </a:ext>
                </a:extLst>
              </p:cNvPr>
              <p:cNvSpPr txBox="1">
                <a:spLocks noRot="1" noChangeAspect="1" noMove="1" noResize="1" noEditPoints="1" noAdjustHandles="1" noChangeArrowheads="1" noChangeShapeType="1" noTextEdit="1"/>
              </p:cNvSpPr>
              <p:nvPr/>
            </p:nvSpPr>
            <p:spPr>
              <a:xfrm>
                <a:off x="7163856" y="845820"/>
                <a:ext cx="4043536" cy="307777"/>
              </a:xfrm>
              <a:prstGeom prst="rect">
                <a:avLst/>
              </a:prstGeom>
              <a:blipFill>
                <a:blip r:embed="rId6"/>
                <a:stretch>
                  <a:fillRect b="-4000"/>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EB1C73DE-E4ED-4530-8C87-8EAF40D1A067}"/>
              </a:ext>
            </a:extLst>
          </p:cNvPr>
          <p:cNvPicPr>
            <a:picLocks noChangeAspect="1"/>
          </p:cNvPicPr>
          <p:nvPr/>
        </p:nvPicPr>
        <p:blipFill>
          <a:blip r:embed="rId7"/>
          <a:stretch>
            <a:fillRect/>
          </a:stretch>
        </p:blipFill>
        <p:spPr>
          <a:xfrm>
            <a:off x="7169367" y="1127557"/>
            <a:ext cx="3920880" cy="1443754"/>
          </a:xfrm>
          <a:prstGeom prst="rect">
            <a:avLst/>
          </a:prstGeom>
        </p:spPr>
      </p:pic>
    </p:spTree>
    <p:extLst>
      <p:ext uri="{BB962C8B-B14F-4D97-AF65-F5344CB8AC3E}">
        <p14:creationId xmlns:p14="http://schemas.microsoft.com/office/powerpoint/2010/main" val="3039616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181264"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5</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kumimoji="1" lang="en-US" altLang="ja-JP" sz="2400" dirty="0"/>
              <a:t>NURBS</a:t>
            </a:r>
            <a:r>
              <a:rPr kumimoji="1" lang="ja-JP" altLang="en-US" sz="2400" dirty="0"/>
              <a:t>基底関数</a:t>
            </a:r>
            <a:r>
              <a:rPr kumimoji="1" lang="en-US" altLang="ja-JP" sz="2400" dirty="0"/>
              <a:t>(2/2)</a:t>
            </a:r>
            <a:endParaRPr kumimoji="1" lang="ja-JP" altLang="en-US" sz="2400" dirty="0"/>
          </a:p>
        </p:txBody>
      </p:sp>
      <p:pic>
        <p:nvPicPr>
          <p:cNvPr id="13" name="図 12" descr="グラフ, 折れ線グラフ&#10;&#10;自動的に生成された説明">
            <a:extLst>
              <a:ext uri="{FF2B5EF4-FFF2-40B4-BE49-F238E27FC236}">
                <a16:creationId xmlns:a16="http://schemas.microsoft.com/office/drawing/2014/main" id="{81AF31F0-0558-4AE4-A0FD-454C192CDB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0540" y="3452806"/>
            <a:ext cx="2729271" cy="2729271"/>
          </a:xfrm>
          <a:prstGeom prst="rect">
            <a:avLst/>
          </a:prstGeom>
        </p:spPr>
      </p:pic>
      <p:sp>
        <p:nvSpPr>
          <p:cNvPr id="15" name="テキスト ボックス 14">
            <a:extLst>
              <a:ext uri="{FF2B5EF4-FFF2-40B4-BE49-F238E27FC236}">
                <a16:creationId xmlns:a16="http://schemas.microsoft.com/office/drawing/2014/main" id="{D3AB32A7-CE5E-4217-A043-6F94E4F32BCB}"/>
              </a:ext>
            </a:extLst>
          </p:cNvPr>
          <p:cNvSpPr txBox="1"/>
          <p:nvPr/>
        </p:nvSpPr>
        <p:spPr>
          <a:xfrm>
            <a:off x="378287" y="977410"/>
            <a:ext cx="5754213" cy="923330"/>
          </a:xfrm>
          <a:prstGeom prst="rect">
            <a:avLst/>
          </a:prstGeom>
          <a:noFill/>
        </p:spPr>
        <p:txBody>
          <a:bodyPr wrap="square" rtlCol="0">
            <a:spAutoFit/>
          </a:bodyPr>
          <a:lstStyle/>
          <a:p>
            <a:r>
              <a:rPr lang="en-US" altLang="ja-JP" b="1" dirty="0"/>
              <a:t>NURBS(Non-Uniform Rational B-Spline,</a:t>
            </a:r>
          </a:p>
          <a:p>
            <a:r>
              <a:rPr lang="en-US" altLang="ja-JP" b="1" dirty="0"/>
              <a:t>		                  </a:t>
            </a:r>
            <a:r>
              <a:rPr lang="ja-JP" altLang="en-US" b="1" dirty="0"/>
              <a:t>非一様有理</a:t>
            </a:r>
            <a:r>
              <a:rPr lang="en-US" altLang="ja-JP" b="1" dirty="0"/>
              <a:t>B</a:t>
            </a:r>
            <a:r>
              <a:rPr lang="ja-JP" altLang="en-US" b="1" dirty="0"/>
              <a:t>スプライン</a:t>
            </a:r>
            <a:r>
              <a:rPr lang="en-US" altLang="ja-JP" b="1" dirty="0"/>
              <a:t>)</a:t>
            </a:r>
          </a:p>
          <a:p>
            <a:endParaRPr lang="en-US" altLang="ja-JP" dirty="0"/>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2973FAE7-8A16-4BB8-A670-39C3305630A2}"/>
                  </a:ext>
                </a:extLst>
              </p:cNvPr>
              <p:cNvSpPr txBox="1"/>
              <p:nvPr/>
            </p:nvSpPr>
            <p:spPr>
              <a:xfrm>
                <a:off x="412456" y="1510769"/>
                <a:ext cx="5822551" cy="1313052"/>
              </a:xfrm>
              <a:prstGeom prst="rect">
                <a:avLst/>
              </a:prstGeom>
              <a:noFill/>
            </p:spPr>
            <p:txBody>
              <a:bodyPr wrap="square" rtlCol="0">
                <a:spAutoFit/>
              </a:bodyPr>
              <a:lstStyle/>
              <a:p>
                <a:r>
                  <a:rPr lang="en-US" altLang="ja-JP" u="sng" dirty="0"/>
                  <a:t>NURBS</a:t>
                </a:r>
                <a:r>
                  <a:rPr lang="ja-JP" altLang="en-US" u="sng" dirty="0"/>
                  <a:t>基底関数</a:t>
                </a:r>
                <a14:m>
                  <m:oMath xmlns:m="http://schemas.openxmlformats.org/officeDocument/2006/math">
                    <m:sSubSup>
                      <m:sSubSupPr>
                        <m:ctrlPr>
                          <a:rPr lang="en-US" altLang="ja-JP" i="1" u="sng" smtClean="0">
                            <a:latin typeface="Cambria Math" panose="02040503050406030204" pitchFamily="18" charset="0"/>
                          </a:rPr>
                        </m:ctrlPr>
                      </m:sSubSupPr>
                      <m:e>
                        <m:r>
                          <a:rPr lang="en-US" altLang="ja-JP" b="0" i="1" u="sng" smtClean="0">
                            <a:latin typeface="Cambria Math" panose="02040503050406030204" pitchFamily="18" charset="0"/>
                          </a:rPr>
                          <m:t>𝑅</m:t>
                        </m:r>
                      </m:e>
                      <m:sub>
                        <m:r>
                          <a:rPr lang="en-US" altLang="ja-JP" b="0" i="1" u="sng" smtClean="0">
                            <a:latin typeface="Cambria Math" panose="02040503050406030204" pitchFamily="18" charset="0"/>
                          </a:rPr>
                          <m:t>𝑖</m:t>
                        </m:r>
                      </m:sub>
                      <m:sup>
                        <m:r>
                          <a:rPr lang="en-US" altLang="ja-JP" b="0" i="1" u="sng" smtClean="0">
                            <a:latin typeface="Cambria Math" panose="02040503050406030204" pitchFamily="18" charset="0"/>
                          </a:rPr>
                          <m:t>𝑝</m:t>
                        </m:r>
                      </m:sup>
                    </m:sSubSup>
                    <m:r>
                      <a:rPr lang="en-US" altLang="ja-JP" b="0" i="1" u="sng" smtClean="0">
                        <a:latin typeface="Cambria Math" panose="02040503050406030204" pitchFamily="18" charset="0"/>
                      </a:rPr>
                      <m:t>(</m:t>
                    </m:r>
                    <m:r>
                      <a:rPr lang="ja-JP" altLang="en-US" i="1" u="sng" smtClean="0">
                        <a:latin typeface="Cambria Math" panose="02040503050406030204" pitchFamily="18" charset="0"/>
                      </a:rPr>
                      <m:t>𝜉</m:t>
                    </m:r>
                    <m:r>
                      <a:rPr lang="en-US" altLang="ja-JP" b="0" i="1" u="sng" smtClean="0">
                        <a:latin typeface="Cambria Math" panose="02040503050406030204" pitchFamily="18" charset="0"/>
                      </a:rPr>
                      <m:t>)</m:t>
                    </m:r>
                  </m:oMath>
                </a14:m>
                <a:endParaRPr lang="en-US" altLang="ja-JP" b="0" u="sng" dirty="0"/>
              </a:p>
              <a:p>
                <a:pPr/>
                <a14:m>
                  <m:oMathPara xmlns:m="http://schemas.openxmlformats.org/officeDocument/2006/math">
                    <m:oMathParaPr>
                      <m:jc m:val="left"/>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𝑖</m:t>
                          </m:r>
                        </m:sub>
                        <m:sup>
                          <m:r>
                            <a:rPr lang="en-US" altLang="ja-JP" b="0" i="1" smtClean="0">
                              <a:latin typeface="Cambria Math" panose="02040503050406030204" pitchFamily="18" charset="0"/>
                            </a:rPr>
                            <m:t>𝑝</m:t>
                          </m:r>
                        </m:sup>
                      </m:sSubSup>
                      <m:d>
                        <m:dPr>
                          <m:ctrlPr>
                            <a:rPr lang="en-US" altLang="ja-JP" b="0" i="1" smtClean="0">
                              <a:latin typeface="Cambria Math" panose="02040503050406030204" pitchFamily="18" charset="0"/>
                            </a:rPr>
                          </m:ctrlPr>
                        </m:dPr>
                        <m:e>
                          <m:r>
                            <a:rPr lang="ja-JP" altLang="en-US" i="1" smtClean="0">
                              <a:latin typeface="Cambria Math" panose="02040503050406030204" pitchFamily="18" charset="0"/>
                            </a:rPr>
                            <m:t>𝜉</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𝑁</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sub>
                          </m:sSub>
                          <m:d>
                            <m:dPr>
                              <m:ctrlPr>
                                <a:rPr lang="en-US" altLang="ja-JP" b="0" i="1" smtClean="0">
                                  <a:latin typeface="Cambria Math" panose="02040503050406030204" pitchFamily="18" charset="0"/>
                                </a:rPr>
                              </m:ctrlPr>
                            </m:dPr>
                            <m:e>
                              <m:r>
                                <a:rPr lang="en-US" altLang="ja-JP" i="1" smtClean="0">
                                  <a:latin typeface="Cambria Math" panose="02040503050406030204" pitchFamily="18" charset="0"/>
                                  <a:ea typeface="Cambria Math" panose="02040503050406030204" pitchFamily="18" charset="0"/>
                                </a:rPr>
                                <m:t>𝜉</m:t>
                              </m:r>
                            </m:e>
                          </m:d>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𝑖</m:t>
                              </m:r>
                            </m:sub>
                          </m:sSub>
                        </m:num>
                        <m:den>
                          <m:r>
                            <a:rPr lang="en-US" altLang="ja-JP" b="0" i="1" smtClean="0">
                              <a:latin typeface="Cambria Math" panose="02040503050406030204" pitchFamily="18" charset="0"/>
                            </a:rPr>
                            <m:t>𝑊</m:t>
                          </m:r>
                          <m:r>
                            <a:rPr lang="en-US" altLang="ja-JP" b="0" i="1" smtClean="0">
                              <a:latin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𝜉</m:t>
                          </m:r>
                          <m:r>
                            <a:rPr lang="en-US" altLang="ja-JP" b="0" i="1" smtClean="0">
                              <a:latin typeface="Cambria Math" panose="02040503050406030204" pitchFamily="18" charset="0"/>
                            </a:rPr>
                            <m:t>)</m:t>
                          </m:r>
                        </m:den>
                      </m:f>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𝑝</m:t>
                              </m:r>
                            </m:sub>
                          </m:sSub>
                          <m:d>
                            <m:dPr>
                              <m:ctrlPr>
                                <a:rPr lang="en-US" altLang="ja-JP" i="1">
                                  <a:latin typeface="Cambria Math" panose="02040503050406030204" pitchFamily="18" charset="0"/>
                                </a:rPr>
                              </m:ctrlPr>
                            </m:dPr>
                            <m:e>
                              <m:r>
                                <a:rPr lang="ja-JP" altLang="en-US" i="1" smtClean="0">
                                  <a:latin typeface="Cambria Math" panose="02040503050406030204" pitchFamily="18" charset="0"/>
                                </a:rPr>
                                <m:t>𝜉</m:t>
                              </m:r>
                            </m:e>
                          </m:d>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𝑖</m:t>
                              </m:r>
                            </m:sub>
                          </m:sSub>
                        </m:num>
                        <m:den>
                          <m:nary>
                            <m:naryPr>
                              <m:chr m:val="∑"/>
                              <m:limLoc m:val="subSup"/>
                              <m:ctrlPr>
                                <a:rPr lang="en-US" altLang="ja-JP" i="1" smtClean="0">
                                  <a:latin typeface="Cambria Math" panose="02040503050406030204" pitchFamily="18" charset="0"/>
                                </a:rPr>
                              </m:ctrlPr>
                            </m:naryPr>
                            <m:sub>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𝑖</m:t>
                                  </m:r>
                                </m:e>
                              </m:acc>
                              <m:r>
                                <a:rPr lang="en-US" altLang="ja-JP" b="0" i="1" smtClean="0">
                                  <a:latin typeface="Cambria Math" panose="02040503050406030204" pitchFamily="18" charset="0"/>
                                </a:rPr>
                                <m:t>=0</m:t>
                              </m:r>
                            </m:sub>
                            <m:sup>
                              <m:r>
                                <a:rPr lang="en-US" altLang="ja-JP" b="0" i="1" smtClean="0">
                                  <a:latin typeface="Cambria Math" panose="02040503050406030204" pitchFamily="18" charset="0"/>
                                </a:rPr>
                                <m:t>𝑛</m:t>
                              </m:r>
                              <m:r>
                                <a:rPr lang="en-US" altLang="ja-JP" b="0" i="1" smtClean="0">
                                  <a:latin typeface="Cambria Math" panose="02040503050406030204" pitchFamily="18" charset="0"/>
                                </a:rPr>
                                <m:t>−1</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𝑖</m:t>
                                      </m:r>
                                    </m:e>
                                  </m:acc>
                                  <m:r>
                                    <a:rPr lang="en-US" altLang="ja-JP" i="1">
                                      <a:latin typeface="Cambria Math" panose="02040503050406030204" pitchFamily="18" charset="0"/>
                                    </a:rPr>
                                    <m:t>,</m:t>
                                  </m:r>
                                  <m:r>
                                    <a:rPr lang="en-US" altLang="ja-JP" i="1">
                                      <a:latin typeface="Cambria Math" panose="02040503050406030204" pitchFamily="18" charset="0"/>
                                    </a:rPr>
                                    <m:t>𝑝</m:t>
                                  </m:r>
                                </m:sub>
                              </m:sSub>
                              <m:d>
                                <m:dPr>
                                  <m:ctrlPr>
                                    <a:rPr lang="en-US" altLang="ja-JP" i="1">
                                      <a:latin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𝜉</m:t>
                                  </m:r>
                                </m:e>
                              </m:d>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𝑖</m:t>
                                      </m:r>
                                    </m:e>
                                  </m:acc>
                                </m:sub>
                              </m:sSub>
                            </m:e>
                          </m:nary>
                        </m:den>
                      </m:f>
                    </m:oMath>
                  </m:oMathPara>
                </a14:m>
                <a:endParaRPr lang="en-US" altLang="ja-JP" b="0" dirty="0"/>
              </a:p>
              <a:p>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𝑖</m:t>
                        </m:r>
                      </m:sub>
                    </m:sSub>
                  </m:oMath>
                </a14:m>
                <a:r>
                  <a:rPr lang="en-US" altLang="ja-JP" b="0" dirty="0"/>
                  <a:t> : </a:t>
                </a:r>
                <a:r>
                  <a:rPr lang="ja-JP" altLang="en-US" b="0" dirty="0"/>
                  <a:t>重み</a:t>
                </a:r>
                <a:endParaRPr lang="en-US" altLang="ja-JP" b="0" dirty="0"/>
              </a:p>
            </p:txBody>
          </p:sp>
        </mc:Choice>
        <mc:Fallback xmlns="">
          <p:sp>
            <p:nvSpPr>
              <p:cNvPr id="16" name="テキスト ボックス 15">
                <a:extLst>
                  <a:ext uri="{FF2B5EF4-FFF2-40B4-BE49-F238E27FC236}">
                    <a16:creationId xmlns:a16="http://schemas.microsoft.com/office/drawing/2014/main" id="{2973FAE7-8A16-4BB8-A670-39C3305630A2}"/>
                  </a:ext>
                </a:extLst>
              </p:cNvPr>
              <p:cNvSpPr txBox="1">
                <a:spLocks noRot="1" noChangeAspect="1" noMove="1" noResize="1" noEditPoints="1" noAdjustHandles="1" noChangeArrowheads="1" noChangeShapeType="1" noTextEdit="1"/>
              </p:cNvSpPr>
              <p:nvPr/>
            </p:nvSpPr>
            <p:spPr>
              <a:xfrm>
                <a:off x="412456" y="1510769"/>
                <a:ext cx="5822551" cy="1313052"/>
              </a:xfrm>
              <a:prstGeom prst="rect">
                <a:avLst/>
              </a:prstGeom>
              <a:blipFill>
                <a:blip r:embed="rId3"/>
                <a:stretch>
                  <a:fillRect l="-942" t="-2326" b="-74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6243BC57-ABE2-4E94-BEBC-F6F2E4B932B5}"/>
                  </a:ext>
                </a:extLst>
              </p:cNvPr>
              <p:cNvSpPr txBox="1"/>
              <p:nvPr/>
            </p:nvSpPr>
            <p:spPr>
              <a:xfrm>
                <a:off x="412456" y="2918052"/>
                <a:ext cx="5822551" cy="1402563"/>
              </a:xfrm>
              <a:prstGeom prst="rect">
                <a:avLst/>
              </a:prstGeom>
              <a:noFill/>
            </p:spPr>
            <p:txBody>
              <a:bodyPr wrap="square" rtlCol="0">
                <a:spAutoFit/>
              </a:bodyPr>
              <a:lstStyle/>
              <a:p>
                <a:r>
                  <a:rPr lang="en-US" altLang="ja-JP" u="sng" dirty="0"/>
                  <a:t>NURBS</a:t>
                </a:r>
                <a:r>
                  <a:rPr lang="ja-JP" altLang="en-US" b="0" u="sng" dirty="0"/>
                  <a:t>曲線</a:t>
                </a:r>
                <a:endParaRPr lang="en-US" altLang="ja-JP" b="0" u="sng" dirty="0"/>
              </a:p>
              <a:p>
                <a:pPr/>
                <a14:m>
                  <m:oMathPara xmlns:m="http://schemas.openxmlformats.org/officeDocument/2006/math">
                    <m:oMathParaPr>
                      <m:jc m:val="left"/>
                    </m:oMathParaPr>
                    <m:oMath xmlns:m="http://schemas.openxmlformats.org/officeDocument/2006/math">
                      <m:r>
                        <a:rPr lang="en-US" altLang="ja-JP" b="1" i="1" smtClean="0">
                          <a:latin typeface="Cambria Math" panose="02040503050406030204" pitchFamily="18" charset="0"/>
                        </a:rPr>
                        <m:t>𝑪</m:t>
                      </m:r>
                      <m:r>
                        <a:rPr lang="en-US" altLang="ja-JP" b="0" i="1" smtClean="0">
                          <a:latin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𝜉</m:t>
                      </m:r>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𝑅</m:t>
                              </m:r>
                            </m:e>
                            <m:sub>
                              <m:r>
                                <a:rPr lang="en-US" altLang="ja-JP" i="1">
                                  <a:latin typeface="Cambria Math" panose="02040503050406030204" pitchFamily="18" charset="0"/>
                                </a:rPr>
                                <m:t>𝑖</m:t>
                              </m:r>
                            </m:sub>
                            <m:sup>
                              <m:r>
                                <a:rPr lang="en-US" altLang="ja-JP" i="1">
                                  <a:latin typeface="Cambria Math" panose="02040503050406030204" pitchFamily="18" charset="0"/>
                                </a:rPr>
                                <m:t>𝑝</m:t>
                              </m:r>
                            </m:sup>
                          </m:sSubSup>
                          <m: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𝜉</m:t>
                          </m:r>
                          <m:r>
                            <a:rPr lang="en-US" altLang="ja-JP" i="1">
                              <a:latin typeface="Cambria Math" panose="02040503050406030204" pitchFamily="18" charset="0"/>
                            </a:rPr>
                            <m:t>)</m:t>
                          </m:r>
                          <m:r>
                            <m:rPr>
                              <m:nor/>
                            </m:rPr>
                            <a:rPr lang="en-US" altLang="ja-JP" dirty="0"/>
                            <m:t> </m:t>
                          </m:r>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𝑩</m:t>
                              </m:r>
                            </m:e>
                            <m:sub>
                              <m:r>
                                <a:rPr lang="en-US" altLang="ja-JP" b="0" i="1" smtClean="0">
                                  <a:latin typeface="Cambria Math" panose="02040503050406030204" pitchFamily="18" charset="0"/>
                                </a:rPr>
                                <m:t>𝑖</m:t>
                              </m:r>
                            </m:sub>
                          </m:sSub>
                        </m:e>
                      </m:nary>
                    </m:oMath>
                  </m:oMathPara>
                </a14:m>
                <a:endParaRPr lang="en-US" altLang="ja-JP" b="0" dirty="0"/>
              </a:p>
              <a:p>
                <a14:m>
                  <m:oMath xmlns:m="http://schemas.openxmlformats.org/officeDocument/2006/math">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𝑩</m:t>
                        </m:r>
                      </m:e>
                      <m:sub>
                        <m:r>
                          <a:rPr lang="en-US" altLang="ja-JP" b="0" i="1" smtClean="0">
                            <a:latin typeface="Cambria Math" panose="02040503050406030204" pitchFamily="18" charset="0"/>
                          </a:rPr>
                          <m:t>𝑖</m:t>
                        </m:r>
                      </m:sub>
                    </m:sSub>
                  </m:oMath>
                </a14:m>
                <a:r>
                  <a:rPr lang="en-US" altLang="ja-JP" b="0" dirty="0"/>
                  <a:t> : </a:t>
                </a:r>
                <a:r>
                  <a:rPr lang="ja-JP" altLang="en-US" b="0" dirty="0"/>
                  <a:t>コントロールポイントの座標</a:t>
                </a:r>
                <a:endParaRPr lang="en-US" altLang="ja-JP" b="0" dirty="0"/>
              </a:p>
            </p:txBody>
          </p:sp>
        </mc:Choice>
        <mc:Fallback xmlns="">
          <p:sp>
            <p:nvSpPr>
              <p:cNvPr id="17" name="テキスト ボックス 16">
                <a:extLst>
                  <a:ext uri="{FF2B5EF4-FFF2-40B4-BE49-F238E27FC236}">
                    <a16:creationId xmlns:a16="http://schemas.microsoft.com/office/drawing/2014/main" id="{6243BC57-ABE2-4E94-BEBC-F6F2E4B932B5}"/>
                  </a:ext>
                </a:extLst>
              </p:cNvPr>
              <p:cNvSpPr txBox="1">
                <a:spLocks noRot="1" noChangeAspect="1" noMove="1" noResize="1" noEditPoints="1" noAdjustHandles="1" noChangeArrowheads="1" noChangeShapeType="1" noTextEdit="1"/>
              </p:cNvSpPr>
              <p:nvPr/>
            </p:nvSpPr>
            <p:spPr>
              <a:xfrm>
                <a:off x="412456" y="2918052"/>
                <a:ext cx="5822551" cy="1402563"/>
              </a:xfrm>
              <a:prstGeom prst="rect">
                <a:avLst/>
              </a:prstGeom>
              <a:blipFill>
                <a:blip r:embed="rId4"/>
                <a:stretch>
                  <a:fillRect l="-942" t="-3913" b="-69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2069743B-2C5D-47FC-B52F-88DE510D484E}"/>
                  </a:ext>
                </a:extLst>
              </p:cNvPr>
              <p:cNvSpPr txBox="1"/>
              <p:nvPr/>
            </p:nvSpPr>
            <p:spPr>
              <a:xfrm>
                <a:off x="378287" y="4616695"/>
                <a:ext cx="5822551" cy="1571905"/>
              </a:xfrm>
              <a:prstGeom prst="rect">
                <a:avLst/>
              </a:prstGeom>
              <a:noFill/>
            </p:spPr>
            <p:txBody>
              <a:bodyPr wrap="square" rtlCol="0">
                <a:spAutoFit/>
              </a:bodyPr>
              <a:lstStyle/>
              <a:p>
                <a:r>
                  <a:rPr lang="ja-JP" altLang="en-US" b="0" u="sng" dirty="0"/>
                  <a:t>円弧を表現する際の重みの設定方法</a:t>
                </a:r>
                <a:endParaRPr lang="en-US" altLang="ja-JP" b="0" u="sng" dirty="0"/>
              </a:p>
              <a:p>
                <a:pPr/>
                <a14:m>
                  <m:oMathPara xmlns:m="http://schemas.openxmlformats.org/officeDocument/2006/math">
                    <m:oMathParaPr>
                      <m:jc m:val="left"/>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3</m:t>
                          </m:r>
                        </m:sub>
                      </m:sSub>
                      <m:r>
                        <a:rPr lang="en-US" altLang="ja-JP" b="0" i="1" smtClean="0">
                          <a:latin typeface="Cambria Math" panose="02040503050406030204" pitchFamily="18" charset="0"/>
                        </a:rPr>
                        <m:t>=1</m:t>
                      </m:r>
                    </m:oMath>
                  </m:oMathPara>
                </a14:m>
                <a:endParaRPr lang="en-US" altLang="ja-JP" b="0" u="sng" dirty="0"/>
              </a:p>
              <a:p>
                <a:pPr/>
                <a14:m>
                  <m:oMathPara xmlns:m="http://schemas.openxmlformats.org/officeDocument/2006/math">
                    <m:oMathParaPr>
                      <m:jc m:val="left"/>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cos</m:t>
                          </m:r>
                        </m:fName>
                        <m:e>
                          <m:f>
                            <m:fPr>
                              <m:ctrlPr>
                                <a:rPr lang="en-US" altLang="ja-JP" b="0" i="1" smtClean="0">
                                  <a:latin typeface="Cambria Math" panose="02040503050406030204" pitchFamily="18" charset="0"/>
                                </a:rPr>
                              </m:ctrlPr>
                            </m:fPr>
                            <m:num>
                              <m:r>
                                <a:rPr lang="ja-JP" altLang="en-US" b="0" i="1" smtClean="0">
                                  <a:latin typeface="Cambria Math" panose="02040503050406030204" pitchFamily="18" charset="0"/>
                                </a:rPr>
                                <m:t>𝜃</m:t>
                              </m:r>
                            </m:num>
                            <m:den>
                              <m:r>
                                <a:rPr lang="en-US" altLang="ja-JP" b="0" i="1" smtClean="0">
                                  <a:latin typeface="Cambria Math" panose="02040503050406030204" pitchFamily="18" charset="0"/>
                                </a:rPr>
                                <m:t>2</m:t>
                              </m:r>
                            </m:den>
                          </m:f>
                        </m:e>
                      </m:func>
                    </m:oMath>
                  </m:oMathPara>
                </a14:m>
                <a:endParaRPr lang="en-US" altLang="ja-JP" b="0" dirty="0"/>
              </a:p>
              <a:p>
                <a14:m>
                  <m:oMath xmlns:m="http://schemas.openxmlformats.org/officeDocument/2006/math">
                    <m:r>
                      <a:rPr lang="ja-JP" altLang="en-US" b="0" i="1" smtClean="0">
                        <a:latin typeface="Cambria Math" panose="02040503050406030204" pitchFamily="18" charset="0"/>
                      </a:rPr>
                      <m:t>𝜃</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ja-JP" altLang="en-US" b="0" i="1" smtClean="0">
                            <a:latin typeface="Cambria Math" panose="02040503050406030204" pitchFamily="18" charset="0"/>
                          </a:rPr>
                          <m:t>𝜋</m:t>
                        </m:r>
                      </m:num>
                      <m:den>
                        <m:r>
                          <a:rPr lang="en-US" altLang="ja-JP" b="0" i="1" smtClean="0">
                            <a:latin typeface="Cambria Math" panose="02040503050406030204" pitchFamily="18" charset="0"/>
                          </a:rPr>
                          <m:t>2</m:t>
                        </m:r>
                      </m:den>
                    </m:f>
                  </m:oMath>
                </a14:m>
                <a:r>
                  <a:rPr lang="ja-JP" altLang="en-US" b="0" dirty="0"/>
                  <a:t> のとき</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i="1">
                        <a:latin typeface="Cambria Math" panose="02040503050406030204" pitchFamily="18" charset="0"/>
                      </a:rPr>
                      <m:t>=</m:t>
                    </m:r>
                    <m:f>
                      <m:fPr>
                        <m:ctrlPr>
                          <a:rPr lang="en-US" altLang="ja-JP" i="1" smtClean="0">
                            <a:latin typeface="Cambria Math" panose="02040503050406030204" pitchFamily="18" charset="0"/>
                          </a:rPr>
                        </m:ctrlPr>
                      </m:fPr>
                      <m:num>
                        <m:r>
                          <a:rPr lang="en-US" altLang="ja-JP" b="0" i="1" smtClean="0">
                            <a:latin typeface="Cambria Math" panose="02040503050406030204" pitchFamily="18" charset="0"/>
                          </a:rPr>
                          <m:t>1</m:t>
                        </m:r>
                      </m:num>
                      <m:den>
                        <m:rad>
                          <m:radPr>
                            <m:degHide m:val="on"/>
                            <m:ctrlPr>
                              <a:rPr lang="en-US" altLang="ja-JP" i="1" smtClean="0">
                                <a:latin typeface="Cambria Math" panose="02040503050406030204" pitchFamily="18" charset="0"/>
                              </a:rPr>
                            </m:ctrlPr>
                          </m:radPr>
                          <m:deg/>
                          <m:e>
                            <m:r>
                              <a:rPr lang="en-US" altLang="ja-JP" b="0" i="1" smtClean="0">
                                <a:latin typeface="Cambria Math" panose="02040503050406030204" pitchFamily="18" charset="0"/>
                              </a:rPr>
                              <m:t>2</m:t>
                            </m:r>
                          </m:e>
                        </m:rad>
                      </m:den>
                    </m:f>
                  </m:oMath>
                </a14:m>
                <a:endParaRPr lang="en-US" altLang="ja-JP" b="0" dirty="0"/>
              </a:p>
            </p:txBody>
          </p:sp>
        </mc:Choice>
        <mc:Fallback xmlns="">
          <p:sp>
            <p:nvSpPr>
              <p:cNvPr id="19" name="テキスト ボックス 18">
                <a:extLst>
                  <a:ext uri="{FF2B5EF4-FFF2-40B4-BE49-F238E27FC236}">
                    <a16:creationId xmlns:a16="http://schemas.microsoft.com/office/drawing/2014/main" id="{2069743B-2C5D-47FC-B52F-88DE510D484E}"/>
                  </a:ext>
                </a:extLst>
              </p:cNvPr>
              <p:cNvSpPr txBox="1">
                <a:spLocks noRot="1" noChangeAspect="1" noMove="1" noResize="1" noEditPoints="1" noAdjustHandles="1" noChangeArrowheads="1" noChangeShapeType="1" noTextEdit="1"/>
              </p:cNvSpPr>
              <p:nvPr/>
            </p:nvSpPr>
            <p:spPr>
              <a:xfrm>
                <a:off x="378287" y="4616695"/>
                <a:ext cx="5822551" cy="1571905"/>
              </a:xfrm>
              <a:prstGeom prst="rect">
                <a:avLst/>
              </a:prstGeom>
              <a:blipFill>
                <a:blip r:embed="rId5"/>
                <a:stretch>
                  <a:fillRect l="-838" t="-1163" b="-23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6A9D9181-EAB9-442E-B3C3-AEA380E767E9}"/>
                  </a:ext>
                </a:extLst>
              </p:cNvPr>
              <p:cNvSpPr txBox="1"/>
              <p:nvPr/>
            </p:nvSpPr>
            <p:spPr>
              <a:xfrm>
                <a:off x="3933596" y="5203543"/>
                <a:ext cx="364294" cy="27699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1</m:t>
                          </m:r>
                        </m:sub>
                      </m:sSub>
                    </m:oMath>
                  </m:oMathPara>
                </a14:m>
                <a:endParaRPr lang="en-US" altLang="ja-JP" sz="1200" b="0" u="sng" dirty="0"/>
              </a:p>
            </p:txBody>
          </p:sp>
        </mc:Choice>
        <mc:Fallback xmlns="">
          <p:sp>
            <p:nvSpPr>
              <p:cNvPr id="20" name="テキスト ボックス 19">
                <a:extLst>
                  <a:ext uri="{FF2B5EF4-FFF2-40B4-BE49-F238E27FC236}">
                    <a16:creationId xmlns:a16="http://schemas.microsoft.com/office/drawing/2014/main" id="{6A9D9181-EAB9-442E-B3C3-AEA380E767E9}"/>
                  </a:ext>
                </a:extLst>
              </p:cNvPr>
              <p:cNvSpPr txBox="1">
                <a:spLocks noRot="1" noChangeAspect="1" noMove="1" noResize="1" noEditPoints="1" noAdjustHandles="1" noChangeArrowheads="1" noChangeShapeType="1" noTextEdit="1"/>
              </p:cNvSpPr>
              <p:nvPr/>
            </p:nvSpPr>
            <p:spPr>
              <a:xfrm>
                <a:off x="3933596" y="5203543"/>
                <a:ext cx="364294" cy="276999"/>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A868E79E-FF34-4FDB-B04A-1DAF228F3BF0}"/>
                  </a:ext>
                </a:extLst>
              </p:cNvPr>
              <p:cNvSpPr txBox="1"/>
              <p:nvPr/>
            </p:nvSpPr>
            <p:spPr>
              <a:xfrm>
                <a:off x="4854906" y="4805944"/>
                <a:ext cx="364294" cy="27699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2</m:t>
                          </m:r>
                        </m:sub>
                      </m:sSub>
                    </m:oMath>
                  </m:oMathPara>
                </a14:m>
                <a:endParaRPr lang="en-US" altLang="ja-JP" sz="1200" b="0" u="sng" dirty="0"/>
              </a:p>
            </p:txBody>
          </p:sp>
        </mc:Choice>
        <mc:Fallback xmlns="">
          <p:sp>
            <p:nvSpPr>
              <p:cNvPr id="21" name="テキスト ボックス 20">
                <a:extLst>
                  <a:ext uri="{FF2B5EF4-FFF2-40B4-BE49-F238E27FC236}">
                    <a16:creationId xmlns:a16="http://schemas.microsoft.com/office/drawing/2014/main" id="{A868E79E-FF34-4FDB-B04A-1DAF228F3BF0}"/>
                  </a:ext>
                </a:extLst>
              </p:cNvPr>
              <p:cNvSpPr txBox="1">
                <a:spLocks noRot="1" noChangeAspect="1" noMove="1" noResize="1" noEditPoints="1" noAdjustHandles="1" noChangeArrowheads="1" noChangeShapeType="1" noTextEdit="1"/>
              </p:cNvSpPr>
              <p:nvPr/>
            </p:nvSpPr>
            <p:spPr>
              <a:xfrm>
                <a:off x="4854906" y="4805944"/>
                <a:ext cx="364294" cy="276999"/>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BD9035AA-A2F0-40D5-853C-D99405D2C777}"/>
                  </a:ext>
                </a:extLst>
              </p:cNvPr>
              <p:cNvSpPr txBox="1"/>
              <p:nvPr/>
            </p:nvSpPr>
            <p:spPr>
              <a:xfrm>
                <a:off x="5438295" y="5221442"/>
                <a:ext cx="364294" cy="27699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3</m:t>
                          </m:r>
                        </m:sub>
                      </m:sSub>
                    </m:oMath>
                  </m:oMathPara>
                </a14:m>
                <a:endParaRPr lang="en-US" altLang="ja-JP" sz="1200" b="0" u="sng" dirty="0"/>
              </a:p>
            </p:txBody>
          </p:sp>
        </mc:Choice>
        <mc:Fallback xmlns="">
          <p:sp>
            <p:nvSpPr>
              <p:cNvPr id="22" name="テキスト ボックス 21">
                <a:extLst>
                  <a:ext uri="{FF2B5EF4-FFF2-40B4-BE49-F238E27FC236}">
                    <a16:creationId xmlns:a16="http://schemas.microsoft.com/office/drawing/2014/main" id="{BD9035AA-A2F0-40D5-853C-D99405D2C777}"/>
                  </a:ext>
                </a:extLst>
              </p:cNvPr>
              <p:cNvSpPr txBox="1">
                <a:spLocks noRot="1" noChangeAspect="1" noMove="1" noResize="1" noEditPoints="1" noAdjustHandles="1" noChangeArrowheads="1" noChangeShapeType="1" noTextEdit="1"/>
              </p:cNvSpPr>
              <p:nvPr/>
            </p:nvSpPr>
            <p:spPr>
              <a:xfrm>
                <a:off x="5438295" y="5221442"/>
                <a:ext cx="364294" cy="276999"/>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937B5D42-76EE-4D8B-982A-B5640C63E1E8}"/>
                  </a:ext>
                </a:extLst>
              </p:cNvPr>
              <p:cNvSpPr txBox="1"/>
              <p:nvPr/>
            </p:nvSpPr>
            <p:spPr>
              <a:xfrm>
                <a:off x="3933596" y="5022765"/>
                <a:ext cx="364294" cy="27699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𝐵</m:t>
                          </m:r>
                        </m:e>
                        <m:sub>
                          <m:r>
                            <a:rPr lang="en-US" altLang="ja-JP" sz="1200" b="0" i="1" smtClean="0">
                              <a:latin typeface="Cambria Math" panose="02040503050406030204" pitchFamily="18" charset="0"/>
                            </a:rPr>
                            <m:t>1</m:t>
                          </m:r>
                        </m:sub>
                      </m:sSub>
                    </m:oMath>
                  </m:oMathPara>
                </a14:m>
                <a:endParaRPr lang="en-US" altLang="ja-JP" sz="1200" b="0" u="sng" dirty="0"/>
              </a:p>
            </p:txBody>
          </p:sp>
        </mc:Choice>
        <mc:Fallback xmlns="">
          <p:sp>
            <p:nvSpPr>
              <p:cNvPr id="23" name="テキスト ボックス 22">
                <a:extLst>
                  <a:ext uri="{FF2B5EF4-FFF2-40B4-BE49-F238E27FC236}">
                    <a16:creationId xmlns:a16="http://schemas.microsoft.com/office/drawing/2014/main" id="{937B5D42-76EE-4D8B-982A-B5640C63E1E8}"/>
                  </a:ext>
                </a:extLst>
              </p:cNvPr>
              <p:cNvSpPr txBox="1">
                <a:spLocks noRot="1" noChangeAspect="1" noMove="1" noResize="1" noEditPoints="1" noAdjustHandles="1" noChangeArrowheads="1" noChangeShapeType="1" noTextEdit="1"/>
              </p:cNvSpPr>
              <p:nvPr/>
            </p:nvSpPr>
            <p:spPr>
              <a:xfrm>
                <a:off x="3933596" y="5022765"/>
                <a:ext cx="364294" cy="276999"/>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1AAF899B-49B0-42B8-AEEE-131D9F372B72}"/>
                  </a:ext>
                </a:extLst>
              </p:cNvPr>
              <p:cNvSpPr txBox="1"/>
              <p:nvPr/>
            </p:nvSpPr>
            <p:spPr>
              <a:xfrm>
                <a:off x="4688228" y="4710926"/>
                <a:ext cx="364294" cy="27699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𝐵</m:t>
                          </m:r>
                        </m:e>
                        <m:sub>
                          <m:r>
                            <a:rPr lang="en-US" altLang="ja-JP" sz="1200" b="0" i="1" smtClean="0">
                              <a:latin typeface="Cambria Math" panose="02040503050406030204" pitchFamily="18" charset="0"/>
                            </a:rPr>
                            <m:t>2</m:t>
                          </m:r>
                        </m:sub>
                      </m:sSub>
                    </m:oMath>
                  </m:oMathPara>
                </a14:m>
                <a:endParaRPr lang="en-US" altLang="ja-JP" sz="1200" b="0" u="sng" dirty="0"/>
              </a:p>
            </p:txBody>
          </p:sp>
        </mc:Choice>
        <mc:Fallback xmlns="">
          <p:sp>
            <p:nvSpPr>
              <p:cNvPr id="24" name="テキスト ボックス 23">
                <a:extLst>
                  <a:ext uri="{FF2B5EF4-FFF2-40B4-BE49-F238E27FC236}">
                    <a16:creationId xmlns:a16="http://schemas.microsoft.com/office/drawing/2014/main" id="{1AAF899B-49B0-42B8-AEEE-131D9F372B72}"/>
                  </a:ext>
                </a:extLst>
              </p:cNvPr>
              <p:cNvSpPr txBox="1">
                <a:spLocks noRot="1" noChangeAspect="1" noMove="1" noResize="1" noEditPoints="1" noAdjustHandles="1" noChangeArrowheads="1" noChangeShapeType="1" noTextEdit="1"/>
              </p:cNvSpPr>
              <p:nvPr/>
            </p:nvSpPr>
            <p:spPr>
              <a:xfrm>
                <a:off x="4688228" y="4710926"/>
                <a:ext cx="364294" cy="276999"/>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C5305AD8-27AA-4CA1-B45B-A6688223900A}"/>
                  </a:ext>
                </a:extLst>
              </p:cNvPr>
              <p:cNvSpPr txBox="1"/>
              <p:nvPr/>
            </p:nvSpPr>
            <p:spPr>
              <a:xfrm>
                <a:off x="5438295" y="5065043"/>
                <a:ext cx="364294" cy="27699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𝐵</m:t>
                          </m:r>
                        </m:e>
                        <m:sub>
                          <m:r>
                            <a:rPr lang="en-US" altLang="ja-JP" sz="1200" b="0" i="1" smtClean="0">
                              <a:latin typeface="Cambria Math" panose="02040503050406030204" pitchFamily="18" charset="0"/>
                            </a:rPr>
                            <m:t>3</m:t>
                          </m:r>
                        </m:sub>
                      </m:sSub>
                    </m:oMath>
                  </m:oMathPara>
                </a14:m>
                <a:endParaRPr lang="en-US" altLang="ja-JP" sz="1200" b="0" u="sng" dirty="0"/>
              </a:p>
            </p:txBody>
          </p:sp>
        </mc:Choice>
        <mc:Fallback xmlns="">
          <p:sp>
            <p:nvSpPr>
              <p:cNvPr id="25" name="テキスト ボックス 24">
                <a:extLst>
                  <a:ext uri="{FF2B5EF4-FFF2-40B4-BE49-F238E27FC236}">
                    <a16:creationId xmlns:a16="http://schemas.microsoft.com/office/drawing/2014/main" id="{C5305AD8-27AA-4CA1-B45B-A6688223900A}"/>
                  </a:ext>
                </a:extLst>
              </p:cNvPr>
              <p:cNvSpPr txBox="1">
                <a:spLocks noRot="1" noChangeAspect="1" noMove="1" noResize="1" noEditPoints="1" noAdjustHandles="1" noChangeArrowheads="1" noChangeShapeType="1" noTextEdit="1"/>
              </p:cNvSpPr>
              <p:nvPr/>
            </p:nvSpPr>
            <p:spPr>
              <a:xfrm>
                <a:off x="5438295" y="5065043"/>
                <a:ext cx="364294" cy="276999"/>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EC129843-8334-42B8-AA23-2446FE7F4AA8}"/>
                  </a:ext>
                </a:extLst>
              </p:cNvPr>
              <p:cNvSpPr txBox="1"/>
              <p:nvPr/>
            </p:nvSpPr>
            <p:spPr>
              <a:xfrm>
                <a:off x="4728313" y="6026564"/>
                <a:ext cx="291530" cy="27706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ja-JP" altLang="en-US" sz="1200" b="0" i="1" smtClean="0">
                          <a:latin typeface="Cambria Math" panose="02040503050406030204" pitchFamily="18" charset="0"/>
                        </a:rPr>
                        <m:t>𝜃</m:t>
                      </m:r>
                    </m:oMath>
                  </m:oMathPara>
                </a14:m>
                <a:endParaRPr lang="en-US" altLang="ja-JP" sz="1200" b="0" dirty="0"/>
              </a:p>
            </p:txBody>
          </p:sp>
        </mc:Choice>
        <mc:Fallback xmlns="">
          <p:sp>
            <p:nvSpPr>
              <p:cNvPr id="26" name="テキスト ボックス 25">
                <a:extLst>
                  <a:ext uri="{FF2B5EF4-FFF2-40B4-BE49-F238E27FC236}">
                    <a16:creationId xmlns:a16="http://schemas.microsoft.com/office/drawing/2014/main" id="{EC129843-8334-42B8-AA23-2446FE7F4AA8}"/>
                  </a:ext>
                </a:extLst>
              </p:cNvPr>
              <p:cNvSpPr txBox="1">
                <a:spLocks noRot="1" noChangeAspect="1" noMove="1" noResize="1" noEditPoints="1" noAdjustHandles="1" noChangeArrowheads="1" noChangeShapeType="1" noTextEdit="1"/>
              </p:cNvSpPr>
              <p:nvPr/>
            </p:nvSpPr>
            <p:spPr>
              <a:xfrm>
                <a:off x="4728313" y="6026564"/>
                <a:ext cx="291530" cy="277064"/>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AA02DB8F-E185-4767-847A-707EDC1153A6}"/>
                  </a:ext>
                </a:extLst>
              </p:cNvPr>
              <p:cNvSpPr txBox="1"/>
              <p:nvPr/>
            </p:nvSpPr>
            <p:spPr>
              <a:xfrm>
                <a:off x="6505556" y="1077054"/>
                <a:ext cx="6052761" cy="2366802"/>
              </a:xfrm>
              <a:prstGeom prst="rect">
                <a:avLst/>
              </a:prstGeom>
              <a:noFill/>
            </p:spPr>
            <p:txBody>
              <a:bodyPr wrap="square" rtlCol="0">
                <a:spAutoFit/>
              </a:bodyPr>
              <a:lstStyle/>
              <a:p>
                <a:r>
                  <a:rPr lang="en-US" altLang="ja-JP" u="sng" dirty="0"/>
                  <a:t>2</a:t>
                </a:r>
                <a:r>
                  <a:rPr lang="ja-JP" altLang="en-US" u="sng" dirty="0"/>
                  <a:t>パラメータ空間</a:t>
                </a:r>
                <a14:m>
                  <m:oMath xmlns:m="http://schemas.openxmlformats.org/officeDocument/2006/math">
                    <m:d>
                      <m:dPr>
                        <m:ctrlPr>
                          <a:rPr lang="en-US" altLang="ja-JP" i="1" u="sng">
                            <a:latin typeface="Cambria Math" panose="02040503050406030204" pitchFamily="18" charset="0"/>
                          </a:rPr>
                        </m:ctrlPr>
                      </m:dPr>
                      <m:e>
                        <m:r>
                          <a:rPr lang="ja-JP" altLang="en-US" i="1" u="sng" smtClean="0">
                            <a:latin typeface="Cambria Math" panose="02040503050406030204" pitchFamily="18" charset="0"/>
                          </a:rPr>
                          <m:t>𝜉</m:t>
                        </m:r>
                        <m:r>
                          <a:rPr lang="en-US" altLang="ja-JP" i="1" u="sng">
                            <a:latin typeface="Cambria Math" panose="02040503050406030204" pitchFamily="18" charset="0"/>
                          </a:rPr>
                          <m:t>,</m:t>
                        </m:r>
                        <m:r>
                          <a:rPr lang="ja-JP" altLang="en-US" i="1" u="sng" smtClean="0">
                            <a:latin typeface="Cambria Math" panose="02040503050406030204" pitchFamily="18" charset="0"/>
                          </a:rPr>
                          <m:t>𝜂</m:t>
                        </m:r>
                      </m:e>
                    </m:d>
                  </m:oMath>
                </a14:m>
                <a:r>
                  <a:rPr lang="ja-JP" altLang="en-US" u="sng" dirty="0"/>
                  <a:t>での</a:t>
                </a:r>
                <a:r>
                  <a:rPr lang="en-US" altLang="ja-JP" u="sng" dirty="0"/>
                  <a:t>NURBS</a:t>
                </a:r>
                <a:r>
                  <a:rPr lang="ja-JP" altLang="en-US" u="sng" dirty="0"/>
                  <a:t>基底関数・曲線</a:t>
                </a:r>
                <a:endParaRPr lang="en-US" altLang="ja-JP" b="0" u="sng" dirty="0"/>
              </a:p>
              <a:p>
                <a:pPr/>
                <a14:m>
                  <m:oMathPara xmlns:m="http://schemas.openxmlformats.org/officeDocument/2006/math">
                    <m:oMathParaPr>
                      <m:jc m:val="left"/>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𝑝</m:t>
                          </m:r>
                          <m:r>
                            <a:rPr lang="en-US" altLang="ja-JP" b="0" i="1" smtClean="0">
                              <a:latin typeface="Cambria Math" panose="02040503050406030204" pitchFamily="18" charset="0"/>
                            </a:rPr>
                            <m:t>,</m:t>
                          </m:r>
                          <m:r>
                            <a:rPr lang="en-US" altLang="ja-JP" b="0" i="1" smtClean="0">
                              <a:latin typeface="Cambria Math" panose="02040503050406030204" pitchFamily="18" charset="0"/>
                            </a:rPr>
                            <m:t>𝑞</m:t>
                          </m:r>
                        </m:sup>
                      </m:sSubSup>
                      <m:d>
                        <m:dPr>
                          <m:ctrlPr>
                            <a:rPr lang="en-US" altLang="ja-JP" i="1">
                              <a:latin typeface="Cambria Math" panose="02040503050406030204" pitchFamily="18" charset="0"/>
                            </a:rPr>
                          </m:ctrlPr>
                        </m:dPr>
                        <m:e>
                          <m:r>
                            <a:rPr lang="ja-JP" altLang="en-US" i="1">
                              <a:latin typeface="Cambria Math" panose="02040503050406030204" pitchFamily="18" charset="0"/>
                            </a:rPr>
                            <m:t>𝜉</m:t>
                          </m:r>
                          <m:r>
                            <a:rPr lang="en-US" altLang="ja-JP" i="1">
                              <a:latin typeface="Cambria Math" panose="02040503050406030204" pitchFamily="18" charset="0"/>
                            </a:rPr>
                            <m:t>,</m:t>
                          </m:r>
                          <m:r>
                            <a:rPr lang="ja-JP" altLang="en-US" i="1">
                              <a:latin typeface="Cambria Math" panose="02040503050406030204" pitchFamily="18" charset="0"/>
                            </a:rPr>
                            <m:t>𝜂</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𝑁</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sub>
                          </m:sSub>
                          <m:d>
                            <m:dPr>
                              <m:ctrlPr>
                                <a:rPr lang="en-US" altLang="ja-JP" i="1">
                                  <a:latin typeface="Cambria Math" panose="02040503050406030204" pitchFamily="18" charset="0"/>
                                </a:rPr>
                              </m:ctrlPr>
                            </m:dPr>
                            <m:e>
                              <m:r>
                                <a:rPr lang="ja-JP" altLang="en-US" i="1" smtClean="0">
                                  <a:latin typeface="Cambria Math" panose="02040503050406030204" pitchFamily="18" charset="0"/>
                                </a:rPr>
                                <m:t>𝜉</m:t>
                              </m:r>
                            </m:e>
                          </m:d>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𝑀</m:t>
                              </m:r>
                            </m:e>
                            <m:sub>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𝑞</m:t>
                              </m:r>
                            </m:sub>
                          </m:sSub>
                          <m:d>
                            <m:dPr>
                              <m:ctrlPr>
                                <a:rPr lang="en-US" altLang="ja-JP" b="0" i="1" smtClean="0">
                                  <a:latin typeface="Cambria Math" panose="02040503050406030204" pitchFamily="18" charset="0"/>
                                </a:rPr>
                              </m:ctrlPr>
                            </m:dPr>
                            <m:e>
                              <m:r>
                                <a:rPr lang="ja-JP" altLang="en-US" i="1" smtClean="0">
                                  <a:latin typeface="Cambria Math" panose="02040503050406030204" pitchFamily="18" charset="0"/>
                                </a:rPr>
                                <m:t>𝜂</m:t>
                              </m:r>
                            </m:e>
                          </m:d>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num>
                        <m:den>
                          <m:nary>
                            <m:naryPr>
                              <m:chr m:val="∑"/>
                              <m:ctrlPr>
                                <a:rPr lang="en-US" altLang="ja-JP" b="0" i="1" smtClean="0">
                                  <a:latin typeface="Cambria Math" panose="02040503050406030204" pitchFamily="18" charset="0"/>
                                </a:rPr>
                              </m:ctrlPr>
                            </m:naryPr>
                            <m:sub>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𝑖</m:t>
                                  </m:r>
                                </m:e>
                              </m:acc>
                              <m:r>
                                <a:rPr lang="en-US" altLang="ja-JP" i="1">
                                  <a:latin typeface="Cambria Math" panose="02040503050406030204" pitchFamily="18" charset="0"/>
                                </a:rPr>
                                <m:t>=0</m:t>
                              </m:r>
                            </m:sub>
                            <m:sup>
                              <m:r>
                                <a:rPr lang="en-US" altLang="ja-JP" b="0" i="1" smtClean="0">
                                  <a:latin typeface="Cambria Math" panose="02040503050406030204" pitchFamily="18" charset="0"/>
                                </a:rPr>
                                <m:t>𝑛</m:t>
                              </m:r>
                              <m:r>
                                <a:rPr lang="en-US" altLang="ja-JP" b="0" i="1" smtClean="0">
                                  <a:latin typeface="Cambria Math" panose="02040503050406030204" pitchFamily="18" charset="0"/>
                                </a:rPr>
                                <m:t>−1</m:t>
                              </m:r>
                            </m:sup>
                            <m:e>
                              <m:nary>
                                <m:naryPr>
                                  <m:chr m:val="∑"/>
                                  <m:limLoc m:val="subSup"/>
                                  <m:ctrlPr>
                                    <a:rPr lang="en-US" altLang="ja-JP" i="1">
                                      <a:latin typeface="Cambria Math" panose="02040503050406030204" pitchFamily="18" charset="0"/>
                                    </a:rPr>
                                  </m:ctrlPr>
                                </m:naryPr>
                                <m:sub>
                                  <m:acc>
                                    <m:accPr>
                                      <m:chr m:val="̂"/>
                                      <m:ctrlPr>
                                        <a:rPr lang="en-US" altLang="ja-JP" i="1">
                                          <a:latin typeface="Cambria Math" panose="02040503050406030204" pitchFamily="18" charset="0"/>
                                        </a:rPr>
                                      </m:ctrlPr>
                                    </m:accPr>
                                    <m:e>
                                      <m:r>
                                        <a:rPr lang="en-US" altLang="ja-JP" b="0" i="1" smtClean="0">
                                          <a:latin typeface="Cambria Math" panose="02040503050406030204" pitchFamily="18" charset="0"/>
                                        </a:rPr>
                                        <m:t>𝑗</m:t>
                                      </m:r>
                                    </m:e>
                                  </m:acc>
                                  <m:r>
                                    <a:rPr lang="en-US" altLang="ja-JP" i="1">
                                      <a:latin typeface="Cambria Math" panose="02040503050406030204" pitchFamily="18" charset="0"/>
                                    </a:rPr>
                                    <m:t>=0</m:t>
                                  </m:r>
                                </m:sub>
                                <m:sup>
                                  <m:r>
                                    <a:rPr lang="en-US" altLang="ja-JP" b="0" i="1" smtClean="0">
                                      <a:latin typeface="Cambria Math" panose="02040503050406030204" pitchFamily="18" charset="0"/>
                                    </a:rPr>
                                    <m:t>𝑚</m:t>
                                  </m:r>
                                  <m:r>
                                    <a:rPr lang="en-US" altLang="ja-JP" i="1">
                                      <a:latin typeface="Cambria Math" panose="02040503050406030204" pitchFamily="18" charset="0"/>
                                    </a:rPr>
                                    <m:t>−1</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𝑖</m:t>
                                          </m:r>
                                        </m:e>
                                      </m:acc>
                                      <m:r>
                                        <a:rPr lang="en-US" altLang="ja-JP" i="1">
                                          <a:latin typeface="Cambria Math" panose="02040503050406030204" pitchFamily="18" charset="0"/>
                                        </a:rPr>
                                        <m:t>,</m:t>
                                      </m:r>
                                      <m:r>
                                        <a:rPr lang="en-US" altLang="ja-JP" i="1">
                                          <a:latin typeface="Cambria Math" panose="02040503050406030204" pitchFamily="18" charset="0"/>
                                        </a:rPr>
                                        <m:t>𝑝</m:t>
                                      </m:r>
                                    </m:sub>
                                  </m:sSub>
                                  <m:d>
                                    <m:dPr>
                                      <m:ctrlPr>
                                        <a:rPr lang="en-US" altLang="ja-JP" i="1" smtClean="0">
                                          <a:latin typeface="Cambria Math" panose="02040503050406030204" pitchFamily="18" charset="0"/>
                                        </a:rPr>
                                      </m:ctrlPr>
                                    </m:dPr>
                                    <m:e>
                                      <m:r>
                                        <a:rPr lang="ja-JP" altLang="en-US" i="1" smtClean="0">
                                          <a:latin typeface="Cambria Math" panose="02040503050406030204" pitchFamily="18" charset="0"/>
                                        </a:rPr>
                                        <m:t>𝜉</m:t>
                                      </m:r>
                                    </m:e>
                                  </m:d>
                                  <m:sSub>
                                    <m:sSubPr>
                                      <m:ctrlPr>
                                        <a:rPr lang="en-US" altLang="ja-JP" i="1">
                                          <a:latin typeface="Cambria Math" panose="02040503050406030204" pitchFamily="18" charset="0"/>
                                        </a:rPr>
                                      </m:ctrlPr>
                                    </m:sSubPr>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𝑀</m:t>
                                          </m:r>
                                        </m:e>
                                        <m:sub>
                                          <m:acc>
                                            <m:accPr>
                                              <m:chr m:val="̂"/>
                                              <m:ctrlPr>
                                                <a:rPr lang="en-US" altLang="ja-JP" i="1">
                                                  <a:latin typeface="Cambria Math" panose="02040503050406030204" pitchFamily="18" charset="0"/>
                                                </a:rPr>
                                              </m:ctrlPr>
                                            </m:accPr>
                                            <m:e>
                                              <m:r>
                                                <a:rPr lang="en-US" altLang="ja-JP" b="0" i="1" smtClean="0">
                                                  <a:latin typeface="Cambria Math" panose="02040503050406030204" pitchFamily="18" charset="0"/>
                                                </a:rPr>
                                                <m:t>𝑗</m:t>
                                              </m:r>
                                            </m:e>
                                          </m:acc>
                                          <m:r>
                                            <a:rPr lang="en-US" altLang="ja-JP" i="1">
                                              <a:latin typeface="Cambria Math" panose="02040503050406030204" pitchFamily="18" charset="0"/>
                                            </a:rPr>
                                            <m:t>,</m:t>
                                          </m:r>
                                          <m:r>
                                            <a:rPr lang="en-US" altLang="ja-JP" b="0" i="1" smtClean="0">
                                              <a:latin typeface="Cambria Math" panose="02040503050406030204" pitchFamily="18" charset="0"/>
                                            </a:rPr>
                                            <m:t>𝑞</m:t>
                                          </m:r>
                                        </m:sub>
                                      </m:sSub>
                                      <m:d>
                                        <m:dPr>
                                          <m:ctrlPr>
                                            <a:rPr lang="en-US" altLang="ja-JP" i="1">
                                              <a:latin typeface="Cambria Math" panose="02040503050406030204" pitchFamily="18" charset="0"/>
                                            </a:rPr>
                                          </m:ctrlPr>
                                        </m:dPr>
                                        <m:e>
                                          <m:r>
                                            <a:rPr lang="ja-JP" altLang="en-US" i="1" smtClean="0">
                                              <a:latin typeface="Cambria Math" panose="02040503050406030204" pitchFamily="18" charset="0"/>
                                            </a:rPr>
                                            <m:t>𝜂</m:t>
                                          </m:r>
                                        </m:e>
                                      </m:d>
                                      <m:r>
                                        <a:rPr lang="en-US" altLang="ja-JP" i="1">
                                          <a:latin typeface="Cambria Math" panose="02040503050406030204" pitchFamily="18" charset="0"/>
                                        </a:rPr>
                                        <m:t>𝑤</m:t>
                                      </m:r>
                                    </m:e>
                                    <m:sub>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𝑖</m:t>
                                          </m:r>
                                        </m:e>
                                      </m:acc>
                                      <m:r>
                                        <a:rPr lang="en-US" altLang="ja-JP" b="0" i="1" smtClean="0">
                                          <a:latin typeface="Cambria Math" panose="02040503050406030204" pitchFamily="18" charset="0"/>
                                        </a:rPr>
                                        <m:t>,</m:t>
                                      </m:r>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𝑗</m:t>
                                          </m:r>
                                        </m:e>
                                      </m:acc>
                                    </m:sub>
                                  </m:sSub>
                                </m:e>
                              </m:nary>
                            </m:e>
                          </m:nary>
                        </m:den>
                      </m:f>
                    </m:oMath>
                  </m:oMathPara>
                </a14:m>
                <a:endParaRPr lang="en-US" altLang="ja-JP" b="0" dirty="0"/>
              </a:p>
              <a:p>
                <a:pPr/>
                <a14:m>
                  <m:oMathPara xmlns:m="http://schemas.openxmlformats.org/officeDocument/2006/math">
                    <m:oMathParaPr>
                      <m:jc m:val="left"/>
                    </m:oMathParaPr>
                    <m:oMath xmlns:m="http://schemas.openxmlformats.org/officeDocument/2006/math">
                      <m:r>
                        <a:rPr lang="en-US" altLang="ja-JP" b="1" i="1" smtClean="0">
                          <a:latin typeface="Cambria Math" panose="02040503050406030204" pitchFamily="18" charset="0"/>
                        </a:rPr>
                        <m:t>𝑺</m:t>
                      </m:r>
                      <m:d>
                        <m:dPr>
                          <m:ctrlPr>
                            <a:rPr lang="en-US" altLang="ja-JP" b="0" i="1" smtClean="0">
                              <a:latin typeface="Cambria Math" panose="02040503050406030204" pitchFamily="18" charset="0"/>
                            </a:rPr>
                          </m:ctrlPr>
                        </m:dPr>
                        <m:e>
                          <m:r>
                            <a:rPr lang="ja-JP" altLang="en-US" b="0" i="1" smtClean="0">
                              <a:latin typeface="Cambria Math" panose="02040503050406030204" pitchFamily="18" charset="0"/>
                            </a:rPr>
                            <m:t>𝜉</m:t>
                          </m:r>
                          <m:r>
                            <a:rPr lang="en-US" altLang="ja-JP" b="0" i="1" smtClean="0">
                              <a:latin typeface="Cambria Math" panose="02040503050406030204" pitchFamily="18" charset="0"/>
                            </a:rPr>
                            <m:t>,</m:t>
                          </m:r>
                          <m:r>
                            <a:rPr lang="ja-JP" altLang="en-US" b="0" i="1" smtClean="0">
                              <a:latin typeface="Cambria Math" panose="02040503050406030204" pitchFamily="18" charset="0"/>
                            </a:rPr>
                            <m:t>𝜂</m:t>
                          </m:r>
                        </m:e>
                      </m:d>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𝑗</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𝑚</m:t>
                              </m:r>
                            </m:sup>
                            <m:e>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𝑝</m:t>
                                  </m:r>
                                  <m:r>
                                    <a:rPr lang="en-US" altLang="ja-JP" b="0" i="1" smtClean="0">
                                      <a:latin typeface="Cambria Math" panose="02040503050406030204" pitchFamily="18" charset="0"/>
                                    </a:rPr>
                                    <m:t>,</m:t>
                                  </m:r>
                                  <m:r>
                                    <a:rPr lang="en-US" altLang="ja-JP" b="0" i="1" smtClean="0">
                                      <a:latin typeface="Cambria Math" panose="02040503050406030204" pitchFamily="18" charset="0"/>
                                    </a:rPr>
                                    <m:t>𝑞</m:t>
                                  </m:r>
                                </m:sup>
                              </m:sSubSup>
                              <m:d>
                                <m:dPr>
                                  <m:ctrlPr>
                                    <a:rPr lang="en-US" altLang="ja-JP" i="1">
                                      <a:latin typeface="Cambria Math" panose="02040503050406030204" pitchFamily="18" charset="0"/>
                                    </a:rPr>
                                  </m:ctrlPr>
                                </m:dPr>
                                <m:e>
                                  <m:r>
                                    <a:rPr lang="ja-JP" altLang="en-US" i="1">
                                      <a:latin typeface="Cambria Math" panose="02040503050406030204" pitchFamily="18" charset="0"/>
                                    </a:rPr>
                                    <m:t>𝜉</m:t>
                                  </m:r>
                                  <m:r>
                                    <a:rPr lang="en-US" altLang="ja-JP" i="1">
                                      <a:latin typeface="Cambria Math" panose="02040503050406030204" pitchFamily="18" charset="0"/>
                                    </a:rPr>
                                    <m:t>,</m:t>
                                  </m:r>
                                  <m:r>
                                    <a:rPr lang="ja-JP" altLang="en-US" i="1">
                                      <a:latin typeface="Cambria Math" panose="02040503050406030204" pitchFamily="18" charset="0"/>
                                    </a:rPr>
                                    <m:t>𝜂</m:t>
                                  </m:r>
                                </m:e>
                              </m:d>
                              <m:sSub>
                                <m:sSubPr>
                                  <m:ctrlPr>
                                    <a:rPr lang="en-US" altLang="ja-JP" i="1" smtClean="0">
                                      <a:latin typeface="Cambria Math" panose="02040503050406030204" pitchFamily="18" charset="0"/>
                                    </a:rPr>
                                  </m:ctrlPr>
                                </m:sSubPr>
                                <m:e>
                                  <m:r>
                                    <a:rPr lang="en-US" altLang="ja-JP" b="1" i="1" smtClean="0">
                                      <a:latin typeface="Cambria Math" panose="02040503050406030204" pitchFamily="18" charset="0"/>
                                    </a:rPr>
                                    <m:t>𝑩</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e>
                          </m:nary>
                        </m:e>
                      </m:nary>
                    </m:oMath>
                  </m:oMathPara>
                </a14:m>
                <a:endParaRPr lang="en-US" altLang="ja-JP" b="0" dirty="0"/>
              </a:p>
              <a:p>
                <a14:m>
                  <m:oMath xmlns:m="http://schemas.openxmlformats.org/officeDocument/2006/math">
                    <m:r>
                      <a:rPr lang="en-US" altLang="ja-JP" b="0" i="1" smtClean="0">
                        <a:latin typeface="Cambria Math" panose="02040503050406030204" pitchFamily="18" charset="0"/>
                      </a:rPr>
                      <m:t>𝑝</m:t>
                    </m:r>
                  </m:oMath>
                </a14:m>
                <a:r>
                  <a:rPr lang="en-US" altLang="ja-JP" b="0" dirty="0"/>
                  <a:t> : </a:t>
                </a:r>
                <a14:m>
                  <m:oMath xmlns:m="http://schemas.openxmlformats.org/officeDocument/2006/math">
                    <m:r>
                      <a:rPr lang="ja-JP" altLang="en-US" b="0" i="1" smtClean="0">
                        <a:latin typeface="Cambria Math" panose="02040503050406030204" pitchFamily="18" charset="0"/>
                      </a:rPr>
                      <m:t>𝜉</m:t>
                    </m:r>
                  </m:oMath>
                </a14:m>
                <a:r>
                  <a:rPr lang="ja-JP" altLang="en-US" b="0" dirty="0"/>
                  <a:t>方向の次数、</a:t>
                </a:r>
                <a14:m>
                  <m:oMath xmlns:m="http://schemas.openxmlformats.org/officeDocument/2006/math">
                    <m:r>
                      <a:rPr lang="en-US" altLang="ja-JP" b="0" i="1" smtClean="0">
                        <a:latin typeface="Cambria Math" panose="02040503050406030204" pitchFamily="18" charset="0"/>
                      </a:rPr>
                      <m:t>𝑞</m:t>
                    </m:r>
                  </m:oMath>
                </a14:m>
                <a:r>
                  <a:rPr lang="en-US" altLang="ja-JP" dirty="0"/>
                  <a:t> : </a:t>
                </a:r>
                <a14:m>
                  <m:oMath xmlns:m="http://schemas.openxmlformats.org/officeDocument/2006/math">
                    <m:r>
                      <a:rPr lang="ja-JP" altLang="en-US" i="1" smtClean="0">
                        <a:latin typeface="Cambria Math" panose="02040503050406030204" pitchFamily="18" charset="0"/>
                      </a:rPr>
                      <m:t>𝜂</m:t>
                    </m:r>
                  </m:oMath>
                </a14:m>
                <a:r>
                  <a:rPr lang="ja-JP" altLang="en-US" dirty="0"/>
                  <a:t>方向の次数</a:t>
                </a:r>
                <a:endParaRPr lang="en-US" altLang="ja-JP" dirty="0"/>
              </a:p>
              <a:p>
                <a14:m>
                  <m:oMath xmlns:m="http://schemas.openxmlformats.org/officeDocument/2006/math">
                    <m:sSub>
                      <m:sSubPr>
                        <m:ctrlPr>
                          <a:rPr lang="en-US" altLang="ja-JP" i="1" smtClean="0">
                            <a:latin typeface="Cambria Math" panose="02040503050406030204" pitchFamily="18" charset="0"/>
                          </a:rPr>
                        </m:ctrlPr>
                      </m:sSubPr>
                      <m:e>
                        <m:r>
                          <a:rPr lang="en-US" altLang="ja-JP" b="1" i="1" smtClean="0">
                            <a:latin typeface="Cambria Math" panose="02040503050406030204" pitchFamily="18" charset="0"/>
                          </a:rPr>
                          <m:t>𝑩</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oMath>
                </a14:m>
                <a:r>
                  <a:rPr lang="en-US" altLang="ja-JP" dirty="0"/>
                  <a:t> : </a:t>
                </a:r>
                <a:r>
                  <a:rPr lang="ja-JP" altLang="en-US" dirty="0"/>
                  <a:t>コントロールポイントネット</a:t>
                </a:r>
                <a:endParaRPr lang="en-US" altLang="ja-JP" dirty="0"/>
              </a:p>
            </p:txBody>
          </p:sp>
        </mc:Choice>
        <mc:Fallback xmlns="">
          <p:sp>
            <p:nvSpPr>
              <p:cNvPr id="27" name="テキスト ボックス 26">
                <a:extLst>
                  <a:ext uri="{FF2B5EF4-FFF2-40B4-BE49-F238E27FC236}">
                    <a16:creationId xmlns:a16="http://schemas.microsoft.com/office/drawing/2014/main" id="{AA02DB8F-E185-4767-847A-707EDC1153A6}"/>
                  </a:ext>
                </a:extLst>
              </p:cNvPr>
              <p:cNvSpPr txBox="1">
                <a:spLocks noRot="1" noChangeAspect="1" noMove="1" noResize="1" noEditPoints="1" noAdjustHandles="1" noChangeArrowheads="1" noChangeShapeType="1" noTextEdit="1"/>
              </p:cNvSpPr>
              <p:nvPr/>
            </p:nvSpPr>
            <p:spPr>
              <a:xfrm>
                <a:off x="6505556" y="1077054"/>
                <a:ext cx="6052761" cy="2366802"/>
              </a:xfrm>
              <a:prstGeom prst="rect">
                <a:avLst/>
              </a:prstGeom>
              <a:blipFill>
                <a:blip r:embed="rId13"/>
                <a:stretch>
                  <a:fillRect l="-806" t="-2320" b="-4381"/>
                </a:stretch>
              </a:blipFill>
            </p:spPr>
            <p:txBody>
              <a:bodyPr/>
              <a:lstStyle/>
              <a:p>
                <a:r>
                  <a:rPr lang="ja-JP" altLang="en-US">
                    <a:noFill/>
                  </a:rPr>
                  <a:t> </a:t>
                </a:r>
              </a:p>
            </p:txBody>
          </p:sp>
        </mc:Fallback>
      </mc:AlternateContent>
      <p:pic>
        <p:nvPicPr>
          <p:cNvPr id="28" name="図 27" descr="光, 座る, カップ, マグカップ が含まれている画像&#10;&#10;自動的に生成された説明">
            <a:extLst>
              <a:ext uri="{FF2B5EF4-FFF2-40B4-BE49-F238E27FC236}">
                <a16:creationId xmlns:a16="http://schemas.microsoft.com/office/drawing/2014/main" id="{4491AE0D-6875-4CE0-A9F6-F709526014A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355300" y="3657125"/>
            <a:ext cx="2424242" cy="2369439"/>
          </a:xfrm>
          <a:prstGeom prst="rect">
            <a:avLst/>
          </a:prstGeom>
        </p:spPr>
      </p:pic>
      <p:cxnSp>
        <p:nvCxnSpPr>
          <p:cNvPr id="29" name="直線コネクタ 28">
            <a:extLst>
              <a:ext uri="{FF2B5EF4-FFF2-40B4-BE49-F238E27FC236}">
                <a16:creationId xmlns:a16="http://schemas.microsoft.com/office/drawing/2014/main" id="{B0626EF0-F50B-43AA-B7B0-FCAA6DA93792}"/>
              </a:ext>
            </a:extLst>
          </p:cNvPr>
          <p:cNvCxnSpPr>
            <a:cxnSpLocks/>
          </p:cNvCxnSpPr>
          <p:nvPr/>
        </p:nvCxnSpPr>
        <p:spPr>
          <a:xfrm flipH="1" flipV="1">
            <a:off x="7667627" y="3724276"/>
            <a:ext cx="290962" cy="800099"/>
          </a:xfrm>
          <a:prstGeom prst="line">
            <a:avLst/>
          </a:prstGeom>
        </p:spPr>
        <p:style>
          <a:lnRef idx="1">
            <a:schemeClr val="dk1"/>
          </a:lnRef>
          <a:fillRef idx="0">
            <a:schemeClr val="dk1"/>
          </a:fillRef>
          <a:effectRef idx="0">
            <a:schemeClr val="dk1"/>
          </a:effectRef>
          <a:fontRef idx="minor">
            <a:schemeClr val="tx1"/>
          </a:fontRef>
        </p:style>
      </p:cxnSp>
      <p:sp>
        <p:nvSpPr>
          <p:cNvPr id="30" name="テキスト ボックス 29">
            <a:extLst>
              <a:ext uri="{FF2B5EF4-FFF2-40B4-BE49-F238E27FC236}">
                <a16:creationId xmlns:a16="http://schemas.microsoft.com/office/drawing/2014/main" id="{6D99D543-64DD-402F-A361-8E9A7DFD2370}"/>
              </a:ext>
            </a:extLst>
          </p:cNvPr>
          <p:cNvSpPr txBox="1"/>
          <p:nvPr/>
        </p:nvSpPr>
        <p:spPr>
          <a:xfrm>
            <a:off x="7114684" y="3500199"/>
            <a:ext cx="1495914" cy="276999"/>
          </a:xfrm>
          <a:prstGeom prst="rect">
            <a:avLst/>
          </a:prstGeom>
          <a:noFill/>
        </p:spPr>
        <p:txBody>
          <a:bodyPr wrap="square" rtlCol="0">
            <a:spAutoFit/>
          </a:bodyPr>
          <a:lstStyle/>
          <a:p>
            <a:r>
              <a:rPr lang="en-US" altLang="ja-JP" sz="1200" dirty="0"/>
              <a:t>B</a:t>
            </a:r>
            <a:r>
              <a:rPr lang="ja-JP" altLang="en-US" sz="1200" dirty="0"/>
              <a:t>スプライン曲線</a:t>
            </a:r>
            <a:endParaRPr lang="en-US" altLang="ja-JP" sz="1200" dirty="0"/>
          </a:p>
        </p:txBody>
      </p:sp>
      <p:cxnSp>
        <p:nvCxnSpPr>
          <p:cNvPr id="31" name="直線コネクタ 30">
            <a:extLst>
              <a:ext uri="{FF2B5EF4-FFF2-40B4-BE49-F238E27FC236}">
                <a16:creationId xmlns:a16="http://schemas.microsoft.com/office/drawing/2014/main" id="{6BC1D7EE-53DA-4AA6-B9CB-4667ED7A6B17}"/>
              </a:ext>
            </a:extLst>
          </p:cNvPr>
          <p:cNvCxnSpPr>
            <a:cxnSpLocks/>
          </p:cNvCxnSpPr>
          <p:nvPr/>
        </p:nvCxnSpPr>
        <p:spPr>
          <a:xfrm flipV="1">
            <a:off x="7611173" y="4679156"/>
            <a:ext cx="347416" cy="459179"/>
          </a:xfrm>
          <a:prstGeom prst="line">
            <a:avLst/>
          </a:prstGeom>
        </p:spPr>
        <p:style>
          <a:lnRef idx="1">
            <a:schemeClr val="dk1"/>
          </a:lnRef>
          <a:fillRef idx="0">
            <a:schemeClr val="dk1"/>
          </a:fillRef>
          <a:effectRef idx="0">
            <a:schemeClr val="dk1"/>
          </a:effectRef>
          <a:fontRef idx="minor">
            <a:schemeClr val="tx1"/>
          </a:fontRef>
        </p:style>
      </p:cxnSp>
      <p:sp>
        <p:nvSpPr>
          <p:cNvPr id="32" name="テキスト ボックス 31">
            <a:extLst>
              <a:ext uri="{FF2B5EF4-FFF2-40B4-BE49-F238E27FC236}">
                <a16:creationId xmlns:a16="http://schemas.microsoft.com/office/drawing/2014/main" id="{CC665FE4-8754-4E36-8446-5C6F7D0FFAB1}"/>
              </a:ext>
            </a:extLst>
          </p:cNvPr>
          <p:cNvSpPr txBox="1"/>
          <p:nvPr/>
        </p:nvSpPr>
        <p:spPr>
          <a:xfrm>
            <a:off x="7111912" y="5113060"/>
            <a:ext cx="1495914" cy="461665"/>
          </a:xfrm>
          <a:prstGeom prst="rect">
            <a:avLst/>
          </a:prstGeom>
          <a:noFill/>
        </p:spPr>
        <p:txBody>
          <a:bodyPr wrap="square" rtlCol="0">
            <a:spAutoFit/>
          </a:bodyPr>
          <a:lstStyle/>
          <a:p>
            <a:r>
              <a:rPr lang="en-US" altLang="ja-JP" sz="1200" dirty="0"/>
              <a:t>NURBS</a:t>
            </a:r>
            <a:r>
              <a:rPr lang="ja-JP" altLang="en-US" sz="1200" dirty="0"/>
              <a:t>曲線</a:t>
            </a:r>
            <a:endParaRPr lang="en-US" altLang="ja-JP" sz="1200" dirty="0"/>
          </a:p>
          <a:p>
            <a:r>
              <a:rPr lang="en-US" altLang="ja-JP" sz="1200" dirty="0"/>
              <a:t>(</a:t>
            </a:r>
            <a:r>
              <a:rPr lang="ja-JP" altLang="en-US" sz="1200" dirty="0"/>
              <a:t>円弧と一致</a:t>
            </a:r>
            <a:r>
              <a:rPr lang="en-US" altLang="ja-JP" sz="1200" dirty="0"/>
              <a:t>)</a:t>
            </a:r>
          </a:p>
        </p:txBody>
      </p:sp>
      <p:pic>
        <p:nvPicPr>
          <p:cNvPr id="33" name="グラフィックス 32">
            <a:extLst>
              <a:ext uri="{FF2B5EF4-FFF2-40B4-BE49-F238E27FC236}">
                <a16:creationId xmlns:a16="http://schemas.microsoft.com/office/drawing/2014/main" id="{DBFB7E19-6FE0-4A08-91B7-74EF0AEF259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581401" y="4987925"/>
            <a:ext cx="2547011" cy="2736850"/>
          </a:xfrm>
          <a:prstGeom prst="rect">
            <a:avLst/>
          </a:prstGeom>
        </p:spPr>
      </p:pic>
      <p:sp>
        <p:nvSpPr>
          <p:cNvPr id="34" name="テキスト ボックス 33">
            <a:extLst>
              <a:ext uri="{FF2B5EF4-FFF2-40B4-BE49-F238E27FC236}">
                <a16:creationId xmlns:a16="http://schemas.microsoft.com/office/drawing/2014/main" id="{7080043A-0D7A-4642-BBCD-48170FDE6527}"/>
              </a:ext>
            </a:extLst>
          </p:cNvPr>
          <p:cNvSpPr txBox="1"/>
          <p:nvPr/>
        </p:nvSpPr>
        <p:spPr>
          <a:xfrm>
            <a:off x="6505556" y="6212587"/>
            <a:ext cx="2411942" cy="261610"/>
          </a:xfrm>
          <a:prstGeom prst="rect">
            <a:avLst/>
          </a:prstGeom>
          <a:noFill/>
        </p:spPr>
        <p:txBody>
          <a:bodyPr wrap="square" rtlCol="0">
            <a:spAutoFit/>
          </a:bodyPr>
          <a:lstStyle/>
          <a:p>
            <a:r>
              <a:rPr lang="en-US" altLang="ja-JP" sz="1050" dirty="0"/>
              <a:t>B</a:t>
            </a:r>
            <a:r>
              <a:rPr lang="ja-JP" altLang="en-US" sz="1050" dirty="0"/>
              <a:t>スプライン曲線と</a:t>
            </a:r>
            <a:r>
              <a:rPr lang="en-US" altLang="ja-JP" sz="1050" dirty="0"/>
              <a:t>NURBS</a:t>
            </a:r>
            <a:r>
              <a:rPr lang="ja-JP" altLang="en-US" sz="1050" dirty="0"/>
              <a:t>曲線の比較</a:t>
            </a:r>
            <a:endParaRPr lang="en-US" altLang="ja-JP" sz="1050" dirty="0"/>
          </a:p>
        </p:txBody>
      </p:sp>
      <p:sp>
        <p:nvSpPr>
          <p:cNvPr id="35" name="テキスト ボックス 34">
            <a:extLst>
              <a:ext uri="{FF2B5EF4-FFF2-40B4-BE49-F238E27FC236}">
                <a16:creationId xmlns:a16="http://schemas.microsoft.com/office/drawing/2014/main" id="{2F868B08-2D9D-4A44-9C1B-1C8FABFCE4E2}"/>
              </a:ext>
            </a:extLst>
          </p:cNvPr>
          <p:cNvSpPr txBox="1"/>
          <p:nvPr/>
        </p:nvSpPr>
        <p:spPr>
          <a:xfrm>
            <a:off x="9331526" y="6193334"/>
            <a:ext cx="2411942" cy="261610"/>
          </a:xfrm>
          <a:prstGeom prst="rect">
            <a:avLst/>
          </a:prstGeom>
          <a:noFill/>
        </p:spPr>
        <p:txBody>
          <a:bodyPr wrap="square" rtlCol="0">
            <a:spAutoFit/>
          </a:bodyPr>
          <a:lstStyle/>
          <a:p>
            <a:r>
              <a:rPr lang="ja-JP" altLang="en-US" sz="1050" dirty="0"/>
              <a:t>形状を正確に表現できる</a:t>
            </a:r>
            <a:endParaRPr lang="en-US" altLang="ja-JP" sz="1050" dirty="0"/>
          </a:p>
        </p:txBody>
      </p:sp>
    </p:spTree>
    <p:extLst>
      <p:ext uri="{BB962C8B-B14F-4D97-AF65-F5344CB8AC3E}">
        <p14:creationId xmlns:p14="http://schemas.microsoft.com/office/powerpoint/2010/main" val="934052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144478"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6</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kumimoji="1" lang="ja-JP" altLang="en-US" sz="2400" dirty="0"/>
              <a:t>重合パッチ法</a:t>
            </a:r>
          </a:p>
        </p:txBody>
      </p:sp>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A6DC9387-C477-405D-8BDE-DBECB8EDC5C1}"/>
                  </a:ext>
                </a:extLst>
              </p:cNvPr>
              <p:cNvSpPr txBox="1"/>
              <p:nvPr/>
            </p:nvSpPr>
            <p:spPr>
              <a:xfrm>
                <a:off x="412459" y="3905949"/>
                <a:ext cx="5822551" cy="1017715"/>
              </a:xfrm>
              <a:prstGeom prst="rect">
                <a:avLst/>
              </a:prstGeom>
              <a:noFill/>
            </p:spPr>
            <p:txBody>
              <a:bodyPr wrap="square" rtlCol="0">
                <a:spAutoFit/>
              </a:bodyPr>
              <a:lstStyle/>
              <a:p>
                <a:r>
                  <a:rPr lang="ja-JP" altLang="en-US" sz="2000" b="0" dirty="0"/>
                  <a:t>グローバル領域 </a:t>
                </a:r>
                <a:r>
                  <a:rPr lang="en-US" altLang="ja-JP" sz="2000" b="0" dirty="0"/>
                  <a:t>: </a:t>
                </a:r>
                <a14:m>
                  <m:oMath xmlns:m="http://schemas.openxmlformats.org/officeDocument/2006/math">
                    <m:sSup>
                      <m:sSupPr>
                        <m:ctrlPr>
                          <a:rPr lang="en-US" altLang="ja-JP" sz="2000" b="0" i="1" smtClean="0">
                            <a:latin typeface="Cambria Math" panose="02040503050406030204" pitchFamily="18" charset="0"/>
                          </a:rPr>
                        </m:ctrlPr>
                      </m:sSupPr>
                      <m:e>
                        <m:r>
                          <m:rPr>
                            <m:sty m:val="p"/>
                          </m:rPr>
                          <a:rPr lang="el-GR" altLang="ja-JP" sz="2000" b="0" i="1" smtClean="0">
                            <a:latin typeface="Cambria Math" panose="02040503050406030204" pitchFamily="18" charset="0"/>
                            <a:ea typeface="Cambria Math" panose="02040503050406030204" pitchFamily="18" charset="0"/>
                          </a:rPr>
                          <m:t>Ω</m:t>
                        </m:r>
                      </m:e>
                      <m:sup>
                        <m:r>
                          <a:rPr lang="en-US" altLang="ja-JP" sz="2000" b="0" i="1" smtClean="0">
                            <a:latin typeface="Cambria Math" panose="02040503050406030204" pitchFamily="18" charset="0"/>
                          </a:rPr>
                          <m:t>𝐺</m:t>
                        </m:r>
                      </m:sup>
                    </m:sSup>
                  </m:oMath>
                </a14:m>
                <a:r>
                  <a:rPr lang="en-US" altLang="ja-JP" sz="2000" b="0" dirty="0"/>
                  <a:t> </a:t>
                </a:r>
                <a:r>
                  <a:rPr lang="ja-JP" altLang="en-US" sz="2000" b="0" dirty="0"/>
                  <a:t> グローバル領域の境界 </a:t>
                </a:r>
                <a:r>
                  <a:rPr lang="en-US" altLang="ja-JP" sz="2000" dirty="0"/>
                  <a:t>: </a:t>
                </a:r>
                <a14:m>
                  <m:oMath xmlns:m="http://schemas.openxmlformats.org/officeDocument/2006/math">
                    <m:sSup>
                      <m:sSupPr>
                        <m:ctrlPr>
                          <a:rPr lang="en-US" altLang="ja-JP" sz="2000" i="1">
                            <a:latin typeface="Cambria Math" panose="02040503050406030204" pitchFamily="18" charset="0"/>
                          </a:rPr>
                        </m:ctrlPr>
                      </m:sSupPr>
                      <m:e>
                        <m:r>
                          <m:rPr>
                            <m:sty m:val="p"/>
                          </m:rPr>
                          <a:rPr lang="el-GR" altLang="ja-JP" sz="2000" i="1" smtClean="0">
                            <a:latin typeface="Cambria Math" panose="02040503050406030204" pitchFamily="18" charset="0"/>
                            <a:ea typeface="Cambria Math" panose="02040503050406030204" pitchFamily="18" charset="0"/>
                          </a:rPr>
                          <m:t>Γ</m:t>
                        </m:r>
                      </m:e>
                      <m:sup>
                        <m:r>
                          <a:rPr lang="en-US" altLang="ja-JP" sz="2000" i="1">
                            <a:latin typeface="Cambria Math" panose="02040503050406030204" pitchFamily="18" charset="0"/>
                          </a:rPr>
                          <m:t>𝐺</m:t>
                        </m:r>
                      </m:sup>
                    </m:sSup>
                  </m:oMath>
                </a14:m>
                <a:endParaRPr lang="en-US" altLang="ja-JP" sz="2000" dirty="0"/>
              </a:p>
              <a:p>
                <a:r>
                  <a:rPr lang="ja-JP" altLang="en-US" sz="2000" b="0" dirty="0"/>
                  <a:t>ローカル領域 </a:t>
                </a:r>
                <a:r>
                  <a:rPr lang="en-US" altLang="ja-JP" sz="2000" b="0" dirty="0"/>
                  <a:t>: </a:t>
                </a:r>
                <a14:m>
                  <m:oMath xmlns:m="http://schemas.openxmlformats.org/officeDocument/2006/math">
                    <m:sSup>
                      <m:sSupPr>
                        <m:ctrlPr>
                          <a:rPr lang="en-US" altLang="ja-JP" sz="2000" b="0" i="1" smtClean="0">
                            <a:latin typeface="Cambria Math" panose="02040503050406030204" pitchFamily="18" charset="0"/>
                          </a:rPr>
                        </m:ctrlPr>
                      </m:sSupPr>
                      <m:e>
                        <m:r>
                          <m:rPr>
                            <m:sty m:val="p"/>
                          </m:rPr>
                          <a:rPr lang="el-GR" altLang="ja-JP" sz="2000" b="0" i="1" smtClean="0">
                            <a:latin typeface="Cambria Math" panose="02040503050406030204" pitchFamily="18" charset="0"/>
                            <a:ea typeface="Cambria Math" panose="02040503050406030204" pitchFamily="18" charset="0"/>
                          </a:rPr>
                          <m:t>Ω</m:t>
                        </m:r>
                      </m:e>
                      <m:sup>
                        <m:r>
                          <a:rPr lang="en-US" altLang="ja-JP" sz="2000" b="0" i="1" smtClean="0">
                            <a:latin typeface="Cambria Math" panose="02040503050406030204" pitchFamily="18" charset="0"/>
                            <a:ea typeface="Cambria Math" panose="02040503050406030204" pitchFamily="18" charset="0"/>
                          </a:rPr>
                          <m:t>𝐿</m:t>
                        </m:r>
                      </m:sup>
                    </m:sSup>
                  </m:oMath>
                </a14:m>
                <a:r>
                  <a:rPr lang="en-US" altLang="ja-JP" sz="2000" b="0" dirty="0"/>
                  <a:t> </a:t>
                </a:r>
                <a:r>
                  <a:rPr lang="ja-JP" altLang="en-US" sz="2000" b="0" dirty="0"/>
                  <a:t> ローカル領域の境界 </a:t>
                </a:r>
                <a:r>
                  <a:rPr lang="en-US" altLang="ja-JP" sz="2000" dirty="0"/>
                  <a:t>: </a:t>
                </a:r>
                <a14:m>
                  <m:oMath xmlns:m="http://schemas.openxmlformats.org/officeDocument/2006/math">
                    <m:sSup>
                      <m:sSupPr>
                        <m:ctrlPr>
                          <a:rPr lang="en-US" altLang="ja-JP" sz="2000" i="1">
                            <a:latin typeface="Cambria Math" panose="02040503050406030204" pitchFamily="18" charset="0"/>
                          </a:rPr>
                        </m:ctrlPr>
                      </m:sSupPr>
                      <m:e>
                        <m:r>
                          <m:rPr>
                            <m:sty m:val="p"/>
                          </m:rPr>
                          <a:rPr lang="el-GR" altLang="ja-JP" sz="2000" i="1" smtClean="0">
                            <a:latin typeface="Cambria Math" panose="02040503050406030204" pitchFamily="18" charset="0"/>
                            <a:ea typeface="Cambria Math" panose="02040503050406030204" pitchFamily="18" charset="0"/>
                          </a:rPr>
                          <m:t>Γ</m:t>
                        </m:r>
                      </m:e>
                      <m:sup>
                        <m:r>
                          <a:rPr lang="en-US" altLang="ja-JP" sz="2000" b="0" i="1" smtClean="0">
                            <a:latin typeface="Cambria Math" panose="02040503050406030204" pitchFamily="18" charset="0"/>
                            <a:ea typeface="Cambria Math" panose="02040503050406030204" pitchFamily="18" charset="0"/>
                          </a:rPr>
                          <m:t>𝐿</m:t>
                        </m:r>
                      </m:sup>
                    </m:sSup>
                  </m:oMath>
                </a14:m>
                <a:endParaRPr lang="en-US" altLang="ja-JP" sz="2000" b="0" dirty="0"/>
              </a:p>
              <a:p>
                <a14:m>
                  <m:oMath xmlns:m="http://schemas.openxmlformats.org/officeDocument/2006/math">
                    <m:sSup>
                      <m:sSupPr>
                        <m:ctrlPr>
                          <a:rPr lang="en-US" altLang="ja-JP" sz="2000" b="0" i="1" smtClean="0">
                            <a:latin typeface="Cambria Math" panose="02040503050406030204" pitchFamily="18" charset="0"/>
                          </a:rPr>
                        </m:ctrlPr>
                      </m:sSupPr>
                      <m:e>
                        <m:r>
                          <m:rPr>
                            <m:sty m:val="p"/>
                          </m:rPr>
                          <a:rPr lang="el-GR" altLang="ja-JP" sz="2000" b="0" i="1" smtClean="0">
                            <a:latin typeface="Cambria Math" panose="02040503050406030204" pitchFamily="18" charset="0"/>
                            <a:ea typeface="Cambria Math" panose="02040503050406030204" pitchFamily="18" charset="0"/>
                          </a:rPr>
                          <m:t>Ω</m:t>
                        </m:r>
                      </m:e>
                      <m:sup>
                        <m:r>
                          <a:rPr lang="en-US" altLang="ja-JP" sz="2000" b="0" i="1" smtClean="0">
                            <a:latin typeface="Cambria Math" panose="02040503050406030204" pitchFamily="18" charset="0"/>
                            <a:ea typeface="Cambria Math" panose="02040503050406030204" pitchFamily="18" charset="0"/>
                          </a:rPr>
                          <m:t>𝐺</m:t>
                        </m:r>
                      </m:sup>
                    </m:sSup>
                  </m:oMath>
                </a14:m>
                <a:r>
                  <a:rPr lang="ja-JP" altLang="en-US" sz="2000" b="0" dirty="0"/>
                  <a:t>と</a:t>
                </a:r>
                <a14:m>
                  <m:oMath xmlns:m="http://schemas.openxmlformats.org/officeDocument/2006/math">
                    <m:sSup>
                      <m:sSupPr>
                        <m:ctrlPr>
                          <a:rPr lang="en-US" altLang="ja-JP" sz="2000" i="1">
                            <a:latin typeface="Cambria Math" panose="02040503050406030204" pitchFamily="18" charset="0"/>
                          </a:rPr>
                        </m:ctrlPr>
                      </m:sSupPr>
                      <m:e>
                        <m:r>
                          <m:rPr>
                            <m:sty m:val="p"/>
                          </m:rPr>
                          <a:rPr lang="el-GR" altLang="ja-JP" sz="2000" i="1">
                            <a:latin typeface="Cambria Math" panose="02040503050406030204" pitchFamily="18" charset="0"/>
                            <a:ea typeface="Cambria Math" panose="02040503050406030204" pitchFamily="18" charset="0"/>
                          </a:rPr>
                          <m:t>Ω</m:t>
                        </m:r>
                      </m:e>
                      <m:sup>
                        <m:r>
                          <a:rPr lang="en-US" altLang="ja-JP" sz="2000" i="1" smtClean="0">
                            <a:latin typeface="Cambria Math" panose="02040503050406030204" pitchFamily="18" charset="0"/>
                            <a:ea typeface="Cambria Math" panose="02040503050406030204" pitchFamily="18" charset="0"/>
                          </a:rPr>
                          <m:t>𝐿</m:t>
                        </m:r>
                      </m:sup>
                    </m:sSup>
                  </m:oMath>
                </a14:m>
                <a:r>
                  <a:rPr lang="ja-JP" altLang="en-US" sz="2000" b="0" dirty="0"/>
                  <a:t>の境界 </a:t>
                </a:r>
                <a:r>
                  <a:rPr lang="en-US" altLang="ja-JP" sz="2000" b="0" dirty="0"/>
                  <a:t>: </a:t>
                </a:r>
                <a14:m>
                  <m:oMath xmlns:m="http://schemas.openxmlformats.org/officeDocument/2006/math">
                    <m:sSup>
                      <m:sSupPr>
                        <m:ctrlPr>
                          <a:rPr lang="en-US" altLang="ja-JP" sz="2000" i="1">
                            <a:latin typeface="Cambria Math" panose="02040503050406030204" pitchFamily="18" charset="0"/>
                          </a:rPr>
                        </m:ctrlPr>
                      </m:sSupPr>
                      <m:e>
                        <m:r>
                          <m:rPr>
                            <m:sty m:val="p"/>
                          </m:rPr>
                          <a:rPr lang="el-GR" altLang="ja-JP" sz="2000" i="1">
                            <a:latin typeface="Cambria Math" panose="02040503050406030204" pitchFamily="18" charset="0"/>
                            <a:ea typeface="Cambria Math" panose="02040503050406030204" pitchFamily="18" charset="0"/>
                          </a:rPr>
                          <m:t>Γ</m:t>
                        </m:r>
                      </m:e>
                      <m:sup>
                        <m:r>
                          <a:rPr lang="en-US" altLang="ja-JP" sz="2000" b="0" i="1" smtClean="0">
                            <a:latin typeface="Cambria Math" panose="02040503050406030204" pitchFamily="18" charset="0"/>
                            <a:ea typeface="Cambria Math" panose="02040503050406030204" pitchFamily="18" charset="0"/>
                          </a:rPr>
                          <m:t>𝐺</m:t>
                        </m:r>
                        <m:r>
                          <a:rPr lang="en-US" altLang="ja-JP" sz="2000" i="1">
                            <a:latin typeface="Cambria Math" panose="02040503050406030204" pitchFamily="18" charset="0"/>
                            <a:ea typeface="Cambria Math" panose="02040503050406030204" pitchFamily="18" charset="0"/>
                          </a:rPr>
                          <m:t>𝐿</m:t>
                        </m:r>
                      </m:sup>
                    </m:sSup>
                  </m:oMath>
                </a14:m>
                <a:endParaRPr lang="en-US" altLang="ja-JP" sz="2000" b="0" dirty="0"/>
              </a:p>
            </p:txBody>
          </p:sp>
        </mc:Choice>
        <mc:Fallback>
          <p:sp>
            <p:nvSpPr>
              <p:cNvPr id="20" name="テキスト ボックス 19">
                <a:extLst>
                  <a:ext uri="{FF2B5EF4-FFF2-40B4-BE49-F238E27FC236}">
                    <a16:creationId xmlns:a16="http://schemas.microsoft.com/office/drawing/2014/main" id="{A6DC9387-C477-405D-8BDE-DBECB8EDC5C1}"/>
                  </a:ext>
                </a:extLst>
              </p:cNvPr>
              <p:cNvSpPr txBox="1">
                <a:spLocks noRot="1" noChangeAspect="1" noMove="1" noResize="1" noEditPoints="1" noAdjustHandles="1" noChangeArrowheads="1" noChangeShapeType="1" noTextEdit="1"/>
              </p:cNvSpPr>
              <p:nvPr/>
            </p:nvSpPr>
            <p:spPr>
              <a:xfrm>
                <a:off x="412459" y="3905949"/>
                <a:ext cx="5822551" cy="1017715"/>
              </a:xfrm>
              <a:prstGeom prst="rect">
                <a:avLst/>
              </a:prstGeom>
              <a:blipFill>
                <a:blip r:embed="rId2"/>
                <a:stretch>
                  <a:fillRect l="-1152" t="-5389" b="-1018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2" name="テキスト ボックス 21">
                <a:extLst>
                  <a:ext uri="{FF2B5EF4-FFF2-40B4-BE49-F238E27FC236}">
                    <a16:creationId xmlns:a16="http://schemas.microsoft.com/office/drawing/2014/main" id="{12196F8D-1649-4DFB-BD8B-88398CB746CD}"/>
                  </a:ext>
                </a:extLst>
              </p:cNvPr>
              <p:cNvSpPr txBox="1"/>
              <p:nvPr/>
            </p:nvSpPr>
            <p:spPr>
              <a:xfrm>
                <a:off x="412459" y="5106293"/>
                <a:ext cx="5348383" cy="1532920"/>
              </a:xfrm>
              <a:prstGeom prst="rect">
                <a:avLst/>
              </a:prstGeom>
              <a:noFill/>
            </p:spPr>
            <p:txBody>
              <a:bodyPr wrap="square">
                <a:spAutoFit/>
              </a:bodyPr>
              <a:lstStyle/>
              <a:p>
                <a14:m>
                  <m:oMath xmlns:m="http://schemas.openxmlformats.org/officeDocument/2006/math">
                    <m:sSup>
                      <m:sSupPr>
                        <m:ctrlPr>
                          <a:rPr lang="en-US" altLang="ja-JP" sz="2000" b="0" i="1" smtClean="0">
                            <a:latin typeface="Cambria Math" panose="02040503050406030204" pitchFamily="18" charset="0"/>
                          </a:rPr>
                        </m:ctrlPr>
                      </m:sSupPr>
                      <m:e>
                        <m:r>
                          <m:rPr>
                            <m:sty m:val="p"/>
                          </m:rPr>
                          <a:rPr lang="el-GR" altLang="ja-JP" sz="2000" b="0" i="1" smtClean="0">
                            <a:latin typeface="Cambria Math" panose="02040503050406030204" pitchFamily="18" charset="0"/>
                            <a:ea typeface="Cambria Math" panose="02040503050406030204" pitchFamily="18" charset="0"/>
                          </a:rPr>
                          <m:t>Ω</m:t>
                        </m:r>
                      </m:e>
                      <m:sup>
                        <m:r>
                          <a:rPr lang="en-US" altLang="ja-JP" sz="2000" b="0" i="1" smtClean="0">
                            <a:latin typeface="Cambria Math" panose="02040503050406030204" pitchFamily="18" charset="0"/>
                            <a:ea typeface="Cambria Math" panose="02040503050406030204" pitchFamily="18" charset="0"/>
                          </a:rPr>
                          <m:t>𝐿</m:t>
                        </m:r>
                      </m:sup>
                    </m:sSup>
                  </m:oMath>
                </a14:m>
                <a:r>
                  <a:rPr lang="en-US" altLang="ja-JP" sz="2000" b="0" dirty="0"/>
                  <a:t> </a:t>
                </a:r>
                <a:r>
                  <a:rPr lang="ja-JP" altLang="en-US" sz="2000" b="0" dirty="0"/>
                  <a:t>では実際の変位が両モデルの変位の和で定義される</a:t>
                </a:r>
                <a:endParaRPr lang="en-US" altLang="ja-JP" sz="2000" b="0" dirty="0"/>
              </a:p>
              <a:p>
                <a:endParaRPr lang="en-US" altLang="ja-JP" sz="900" b="0" dirty="0"/>
              </a:p>
              <a:p>
                <a:pPr/>
                <a14:m>
                  <m:oMathPara xmlns:m="http://schemas.openxmlformats.org/officeDocument/2006/math">
                    <m:oMathParaPr>
                      <m:jc m:val="left"/>
                    </m:oMathParaPr>
                    <m:oMath xmlns:m="http://schemas.openxmlformats.org/officeDocument/2006/math">
                      <m:r>
                        <a:rPr lang="en-US" altLang="ja-JP" sz="2000" b="1" i="1" smtClean="0">
                          <a:latin typeface="Cambria Math" panose="02040503050406030204" pitchFamily="18" charset="0"/>
                        </a:rPr>
                        <m:t>𝒖</m:t>
                      </m:r>
                      <m:r>
                        <a:rPr lang="en-US" altLang="ja-JP" sz="2000" b="0" i="1" smtClean="0">
                          <a:latin typeface="Cambria Math" panose="02040503050406030204" pitchFamily="18" charset="0"/>
                        </a:rPr>
                        <m:t>=</m:t>
                      </m:r>
                      <m:d>
                        <m:dPr>
                          <m:begChr m:val="{"/>
                          <m:endChr m:val=""/>
                          <m:ctrlPr>
                            <a:rPr lang="en-US" altLang="ja-JP" sz="2000" b="0" i="1" smtClean="0">
                              <a:latin typeface="Cambria Math" panose="02040503050406030204" pitchFamily="18" charset="0"/>
                            </a:rPr>
                          </m:ctrlPr>
                        </m:dPr>
                        <m:e>
                          <m:m>
                            <m:mPr>
                              <m:mcs>
                                <m:mc>
                                  <m:mcPr>
                                    <m:count m:val="2"/>
                                    <m:mcJc m:val="center"/>
                                  </m:mcPr>
                                </m:mc>
                              </m:mcs>
                              <m:ctrlPr>
                                <a:rPr lang="en-US" altLang="ja-JP" sz="2000" b="0" i="1" smtClean="0">
                                  <a:latin typeface="Cambria Math" panose="02040503050406030204" pitchFamily="18" charset="0"/>
                                </a:rPr>
                              </m:ctrlPr>
                            </m:mPr>
                            <m:mr>
                              <m:e>
                                <m:sSup>
                                  <m:sSupPr>
                                    <m:ctrlPr>
                                      <a:rPr lang="en-US" altLang="ja-JP" sz="2000" b="0" i="1" smtClean="0">
                                        <a:latin typeface="Cambria Math" panose="02040503050406030204" pitchFamily="18" charset="0"/>
                                      </a:rPr>
                                    </m:ctrlPr>
                                  </m:sSupPr>
                                  <m:e>
                                    <m:r>
                                      <a:rPr lang="en-US" altLang="ja-JP" sz="2000" b="1" i="1" smtClean="0">
                                        <a:latin typeface="Cambria Math" panose="02040503050406030204" pitchFamily="18" charset="0"/>
                                      </a:rPr>
                                      <m:t>𝒖</m:t>
                                    </m:r>
                                  </m:e>
                                  <m:sup>
                                    <m:r>
                                      <a:rPr lang="en-US" altLang="ja-JP" sz="2000" b="0" i="1" smtClean="0">
                                        <a:latin typeface="Cambria Math" panose="02040503050406030204" pitchFamily="18" charset="0"/>
                                      </a:rPr>
                                      <m:t>𝐺</m:t>
                                    </m:r>
                                  </m:sup>
                                </m:sSup>
                              </m:e>
                              <m:e>
                                <m:r>
                                  <a:rPr lang="en-US" altLang="ja-JP" sz="2000" b="0" i="1" smtClean="0">
                                    <a:latin typeface="Cambria Math" panose="02040503050406030204" pitchFamily="18" charset="0"/>
                                  </a:rPr>
                                  <m:t>𝑖𝑛</m:t>
                                </m:r>
                                <m:r>
                                  <a:rPr lang="en-US" altLang="ja-JP" sz="2000" b="0" i="1" smtClean="0">
                                    <a:latin typeface="Cambria Math" panose="02040503050406030204" pitchFamily="18" charset="0"/>
                                  </a:rPr>
                                  <m:t> </m:t>
                                </m:r>
                                <m:sSup>
                                  <m:sSupPr>
                                    <m:ctrlPr>
                                      <a:rPr lang="en-US" altLang="ja-JP" sz="2000" i="1">
                                        <a:latin typeface="Cambria Math" panose="02040503050406030204" pitchFamily="18" charset="0"/>
                                      </a:rPr>
                                    </m:ctrlPr>
                                  </m:sSupPr>
                                  <m:e>
                                    <m:r>
                                      <m:rPr>
                                        <m:sty m:val="p"/>
                                      </m:rPr>
                                      <a:rPr lang="el-GR" altLang="ja-JP" sz="2000" i="1">
                                        <a:latin typeface="Cambria Math" panose="02040503050406030204" pitchFamily="18" charset="0"/>
                                        <a:ea typeface="Cambria Math" panose="02040503050406030204" pitchFamily="18" charset="0"/>
                                      </a:rPr>
                                      <m:t>Ω</m:t>
                                    </m:r>
                                  </m:e>
                                  <m:sup>
                                    <m:r>
                                      <a:rPr lang="en-US" altLang="ja-JP" sz="2000" i="1">
                                        <a:latin typeface="Cambria Math" panose="02040503050406030204" pitchFamily="18" charset="0"/>
                                        <a:ea typeface="Cambria Math" panose="02040503050406030204" pitchFamily="18" charset="0"/>
                                      </a:rPr>
                                      <m:t>𝐺</m:t>
                                    </m:r>
                                  </m:sup>
                                </m:sSup>
                                <m:r>
                                  <a:rPr lang="en-US" altLang="ja-JP" sz="2000" b="0" i="1" smtClean="0">
                                    <a:latin typeface="Cambria Math" panose="02040503050406030204" pitchFamily="18" charset="0"/>
                                    <a:ea typeface="Cambria Math" panose="02040503050406030204" pitchFamily="18" charset="0"/>
                                  </a:rPr>
                                  <m:t>−</m:t>
                                </m:r>
                                <m:sSup>
                                  <m:sSupPr>
                                    <m:ctrlPr>
                                      <a:rPr lang="en-US" altLang="ja-JP" sz="2000" i="1">
                                        <a:latin typeface="Cambria Math" panose="02040503050406030204" pitchFamily="18" charset="0"/>
                                      </a:rPr>
                                    </m:ctrlPr>
                                  </m:sSupPr>
                                  <m:e>
                                    <m:r>
                                      <m:rPr>
                                        <m:sty m:val="p"/>
                                      </m:rPr>
                                      <a:rPr lang="el-GR" altLang="ja-JP" sz="2000" i="1">
                                        <a:latin typeface="Cambria Math" panose="02040503050406030204" pitchFamily="18" charset="0"/>
                                        <a:ea typeface="Cambria Math" panose="02040503050406030204" pitchFamily="18" charset="0"/>
                                      </a:rPr>
                                      <m:t>Ω</m:t>
                                    </m:r>
                                  </m:e>
                                  <m:sup>
                                    <m:r>
                                      <a:rPr lang="en-US" altLang="ja-JP" sz="2000" i="1">
                                        <a:latin typeface="Cambria Math" panose="02040503050406030204" pitchFamily="18" charset="0"/>
                                        <a:ea typeface="Cambria Math" panose="02040503050406030204" pitchFamily="18" charset="0"/>
                                      </a:rPr>
                                      <m:t>𝐿</m:t>
                                    </m:r>
                                  </m:sup>
                                </m:sSup>
                              </m:e>
                            </m:mr>
                            <m:mr>
                              <m:e>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𝒖</m:t>
                                    </m:r>
                                  </m:e>
                                  <m:sup>
                                    <m:r>
                                      <a:rPr lang="en-US" altLang="ja-JP" sz="2000" i="1">
                                        <a:latin typeface="Cambria Math" panose="02040503050406030204" pitchFamily="18" charset="0"/>
                                      </a:rPr>
                                      <m:t>𝐺</m:t>
                                    </m:r>
                                  </m:sup>
                                </m:sSup>
                                <m:r>
                                  <a:rPr lang="en-US" altLang="ja-JP" sz="2000" b="0" i="1" smtClean="0">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𝒖</m:t>
                                    </m:r>
                                  </m:e>
                                  <m:sup>
                                    <m:r>
                                      <a:rPr lang="en-US" altLang="ja-JP" sz="2000" b="0" i="1" smtClean="0">
                                        <a:latin typeface="Cambria Math" panose="02040503050406030204" pitchFamily="18" charset="0"/>
                                      </a:rPr>
                                      <m:t>𝐿</m:t>
                                    </m:r>
                                  </m:sup>
                                </m:sSup>
                              </m:e>
                              <m:e>
                                <m:r>
                                  <a:rPr lang="en-US" altLang="ja-JP" sz="2000" b="0" i="1" smtClean="0">
                                    <a:latin typeface="Cambria Math" panose="02040503050406030204" pitchFamily="18" charset="0"/>
                                  </a:rPr>
                                  <m:t>𝑖𝑛</m:t>
                                </m:r>
                                <m:sSup>
                                  <m:sSupPr>
                                    <m:ctrlPr>
                                      <a:rPr lang="en-US" altLang="ja-JP" sz="2000" i="1">
                                        <a:latin typeface="Cambria Math" panose="02040503050406030204" pitchFamily="18" charset="0"/>
                                      </a:rPr>
                                    </m:ctrlPr>
                                  </m:sSupPr>
                                  <m:e>
                                    <m:r>
                                      <a:rPr lang="en-US" altLang="ja-JP" sz="2000" b="0" i="1" smtClean="0">
                                        <a:latin typeface="Cambria Math" panose="02040503050406030204" pitchFamily="18" charset="0"/>
                                      </a:rPr>
                                      <m:t> </m:t>
                                    </m:r>
                                    <m:r>
                                      <m:rPr>
                                        <m:sty m:val="p"/>
                                      </m:rPr>
                                      <a:rPr lang="el-GR" altLang="ja-JP" sz="2000" i="1">
                                        <a:latin typeface="Cambria Math" panose="02040503050406030204" pitchFamily="18" charset="0"/>
                                        <a:ea typeface="Cambria Math" panose="02040503050406030204" pitchFamily="18" charset="0"/>
                                      </a:rPr>
                                      <m:t>Ω</m:t>
                                    </m:r>
                                  </m:e>
                                  <m:sup>
                                    <m:r>
                                      <a:rPr lang="en-US" altLang="ja-JP" sz="2000" i="1">
                                        <a:latin typeface="Cambria Math" panose="02040503050406030204" pitchFamily="18" charset="0"/>
                                        <a:ea typeface="Cambria Math" panose="02040503050406030204" pitchFamily="18" charset="0"/>
                                      </a:rPr>
                                      <m:t>𝐿</m:t>
                                    </m:r>
                                  </m:sup>
                                </m:sSup>
                              </m:e>
                            </m:mr>
                          </m:m>
                        </m:e>
                      </m:d>
                    </m:oMath>
                  </m:oMathPara>
                </a14:m>
                <a:endParaRPr lang="ja-JP" altLang="en-US" sz="2000" dirty="0"/>
              </a:p>
            </p:txBody>
          </p:sp>
        </mc:Choice>
        <mc:Fallback>
          <p:sp>
            <p:nvSpPr>
              <p:cNvPr id="22" name="テキスト ボックス 21">
                <a:extLst>
                  <a:ext uri="{FF2B5EF4-FFF2-40B4-BE49-F238E27FC236}">
                    <a16:creationId xmlns:a16="http://schemas.microsoft.com/office/drawing/2014/main" id="{12196F8D-1649-4DFB-BD8B-88398CB746CD}"/>
                  </a:ext>
                </a:extLst>
              </p:cNvPr>
              <p:cNvSpPr txBox="1">
                <a:spLocks noRot="1" noChangeAspect="1" noMove="1" noResize="1" noEditPoints="1" noAdjustHandles="1" noChangeArrowheads="1" noChangeShapeType="1" noTextEdit="1"/>
              </p:cNvSpPr>
              <p:nvPr/>
            </p:nvSpPr>
            <p:spPr>
              <a:xfrm>
                <a:off x="412459" y="5106293"/>
                <a:ext cx="5348383" cy="1532920"/>
              </a:xfrm>
              <a:prstGeom prst="rect">
                <a:avLst/>
              </a:prstGeom>
              <a:blipFill>
                <a:blip r:embed="rId3"/>
                <a:stretch>
                  <a:fillRect l="-1254" t="-199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3" name="テキスト ボックス 22">
                <a:extLst>
                  <a:ext uri="{FF2B5EF4-FFF2-40B4-BE49-F238E27FC236}">
                    <a16:creationId xmlns:a16="http://schemas.microsoft.com/office/drawing/2014/main" id="{0EF1AFF8-D30F-4BE2-8740-901054C2C84F}"/>
                  </a:ext>
                </a:extLst>
              </p:cNvPr>
              <p:cNvSpPr txBox="1"/>
              <p:nvPr/>
            </p:nvSpPr>
            <p:spPr>
              <a:xfrm>
                <a:off x="6344874" y="900034"/>
                <a:ext cx="6102990" cy="709938"/>
              </a:xfrm>
              <a:prstGeom prst="rect">
                <a:avLst/>
              </a:prstGeom>
              <a:noFill/>
            </p:spPr>
            <p:txBody>
              <a:bodyPr wrap="square">
                <a:spAutoFit/>
              </a:bodyPr>
              <a:lstStyle/>
              <a:p>
                <a14:m>
                  <m:oMath xmlns:m="http://schemas.openxmlformats.org/officeDocument/2006/math">
                    <m:r>
                      <a:rPr lang="ja-JP" altLang="en-US" sz="2000" i="1" smtClean="0">
                        <a:latin typeface="Cambria Math" panose="02040503050406030204" pitchFamily="18" charset="0"/>
                      </a:rPr>
                      <m:t>境界</m:t>
                    </m:r>
                    <m:sSup>
                      <m:sSupPr>
                        <m:ctrlPr>
                          <a:rPr lang="en-US" altLang="ja-JP" sz="2000" i="1">
                            <a:latin typeface="Cambria Math" panose="02040503050406030204" pitchFamily="18" charset="0"/>
                          </a:rPr>
                        </m:ctrlPr>
                      </m:sSupPr>
                      <m:e>
                        <m:r>
                          <m:rPr>
                            <m:sty m:val="p"/>
                          </m:rPr>
                          <a:rPr lang="el-GR" altLang="ja-JP" sz="2000" i="1">
                            <a:latin typeface="Cambria Math" panose="02040503050406030204" pitchFamily="18" charset="0"/>
                            <a:ea typeface="Cambria Math" panose="02040503050406030204" pitchFamily="18" charset="0"/>
                          </a:rPr>
                          <m:t>Γ</m:t>
                        </m:r>
                      </m:e>
                      <m:sup>
                        <m:r>
                          <a:rPr lang="en-US" altLang="ja-JP" sz="2000" i="1">
                            <a:latin typeface="Cambria Math" panose="02040503050406030204" pitchFamily="18" charset="0"/>
                            <a:ea typeface="Cambria Math" panose="02040503050406030204" pitchFamily="18" charset="0"/>
                          </a:rPr>
                          <m:t>𝐺𝐿</m:t>
                        </m:r>
                      </m:sup>
                    </m:sSup>
                    <m:r>
                      <a:rPr lang="ja-JP" altLang="en-US" sz="2000" i="1">
                        <a:latin typeface="Cambria Math" panose="02040503050406030204" pitchFamily="18" charset="0"/>
                        <a:ea typeface="Cambria Math" panose="02040503050406030204" pitchFamily="18" charset="0"/>
                      </a:rPr>
                      <m:t>で</m:t>
                    </m:r>
                  </m:oMath>
                </a14:m>
                <a:r>
                  <a:rPr lang="ja-JP" altLang="en-US" sz="2000" b="0" dirty="0"/>
                  <a:t>変位の</a:t>
                </a:r>
                <a14:m>
                  <m:oMath xmlns:m="http://schemas.openxmlformats.org/officeDocument/2006/math">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𝐶</m:t>
                        </m:r>
                      </m:e>
                      <m:sup>
                        <m:r>
                          <a:rPr lang="en-US" altLang="ja-JP" sz="2000" b="0" i="1" smtClean="0">
                            <a:latin typeface="Cambria Math" panose="02040503050406030204" pitchFamily="18" charset="0"/>
                          </a:rPr>
                          <m:t>0</m:t>
                        </m:r>
                      </m:sup>
                    </m:sSup>
                    <m:r>
                      <a:rPr lang="ja-JP" altLang="en-US" sz="2000" i="1">
                        <a:latin typeface="Cambria Math" panose="02040503050406030204" pitchFamily="18" charset="0"/>
                      </a:rPr>
                      <m:t>連続性を</m:t>
                    </m:r>
                  </m:oMath>
                </a14:m>
                <a:r>
                  <a:rPr lang="ja-JP" altLang="en-US" sz="2000" b="0" dirty="0"/>
                  <a:t>保証するため</a:t>
                </a:r>
                <a:endParaRPr lang="en-US" altLang="ja-JP" sz="2000" b="0" dirty="0"/>
              </a:p>
              <a:p>
                <a:pPr/>
                <a14:m>
                  <m:oMathPara xmlns:m="http://schemas.openxmlformats.org/officeDocument/2006/math">
                    <m:oMathParaPr>
                      <m:jc m:val="left"/>
                    </m:oMathParaPr>
                    <m:oMath xmlns:m="http://schemas.openxmlformats.org/officeDocument/2006/math">
                      <m:sSup>
                        <m:sSupPr>
                          <m:ctrlPr>
                            <a:rPr lang="en-US" altLang="ja-JP" sz="2000" i="1" smtClean="0">
                              <a:latin typeface="Cambria Math" panose="02040503050406030204" pitchFamily="18" charset="0"/>
                            </a:rPr>
                          </m:ctrlPr>
                        </m:sSupPr>
                        <m:e>
                          <m:r>
                            <a:rPr lang="en-US" altLang="ja-JP" sz="2000" b="1" i="1" smtClean="0">
                              <a:latin typeface="Cambria Math" panose="02040503050406030204" pitchFamily="18" charset="0"/>
                            </a:rPr>
                            <m:t>𝒖</m:t>
                          </m:r>
                        </m:e>
                        <m:sup>
                          <m:r>
                            <a:rPr lang="en-US" altLang="ja-JP" sz="2000" b="0" i="1" smtClean="0">
                              <a:latin typeface="Cambria Math" panose="02040503050406030204" pitchFamily="18" charset="0"/>
                            </a:rPr>
                            <m:t>𝐿</m:t>
                          </m:r>
                        </m:sup>
                      </m:sSup>
                      <m:r>
                        <a:rPr lang="en-US" altLang="ja-JP" sz="2000" b="0" i="1" smtClean="0">
                          <a:latin typeface="Cambria Math" panose="02040503050406030204" pitchFamily="18" charset="0"/>
                        </a:rPr>
                        <m:t>=</m:t>
                      </m:r>
                      <m:r>
                        <a:rPr lang="en-US" altLang="ja-JP" sz="2000" b="1" i="1" smtClean="0">
                          <a:latin typeface="Cambria Math" panose="02040503050406030204" pitchFamily="18" charset="0"/>
                        </a:rPr>
                        <m:t>𝟎</m:t>
                      </m:r>
                      <m:r>
                        <a:rPr lang="en-US" altLang="ja-JP" sz="2000" b="0" i="1" smtClean="0">
                          <a:latin typeface="Cambria Math" panose="02040503050406030204" pitchFamily="18" charset="0"/>
                        </a:rPr>
                        <m:t> </m:t>
                      </m:r>
                      <m:r>
                        <a:rPr lang="en-US" altLang="ja-JP" sz="2000" b="0" i="1" smtClean="0">
                          <a:latin typeface="Cambria Math" panose="02040503050406030204" pitchFamily="18" charset="0"/>
                        </a:rPr>
                        <m:t>𝑜𝑛</m:t>
                      </m:r>
                      <m:r>
                        <a:rPr lang="en-US" altLang="ja-JP" sz="2000" b="0" i="1" smtClean="0">
                          <a:latin typeface="Cambria Math" panose="02040503050406030204" pitchFamily="18" charset="0"/>
                        </a:rPr>
                        <m:t> </m:t>
                      </m:r>
                      <m:sSup>
                        <m:sSupPr>
                          <m:ctrlPr>
                            <a:rPr lang="en-US" altLang="ja-JP" sz="2000" b="0" i="1" smtClean="0">
                              <a:latin typeface="Cambria Math" panose="02040503050406030204" pitchFamily="18" charset="0"/>
                            </a:rPr>
                          </m:ctrlPr>
                        </m:sSupPr>
                        <m:e>
                          <m:r>
                            <m:rPr>
                              <m:sty m:val="p"/>
                            </m:rPr>
                            <a:rPr lang="el-GR" altLang="ja-JP" sz="2000" b="0" i="1" smtClean="0">
                              <a:latin typeface="Cambria Math" panose="02040503050406030204" pitchFamily="18" charset="0"/>
                              <a:ea typeface="Cambria Math" panose="02040503050406030204" pitchFamily="18" charset="0"/>
                            </a:rPr>
                            <m:t>Γ</m:t>
                          </m:r>
                        </m:e>
                        <m:sup>
                          <m:r>
                            <a:rPr lang="en-US" altLang="ja-JP" sz="2000" b="0" i="1" smtClean="0">
                              <a:latin typeface="Cambria Math" panose="02040503050406030204" pitchFamily="18" charset="0"/>
                            </a:rPr>
                            <m:t>𝐺𝐿</m:t>
                          </m:r>
                        </m:sup>
                      </m:sSup>
                    </m:oMath>
                  </m:oMathPara>
                </a14:m>
                <a:endParaRPr lang="ja-JP" altLang="en-US" sz="2000" dirty="0"/>
              </a:p>
            </p:txBody>
          </p:sp>
        </mc:Choice>
        <mc:Fallback>
          <p:sp>
            <p:nvSpPr>
              <p:cNvPr id="23" name="テキスト ボックス 22">
                <a:extLst>
                  <a:ext uri="{FF2B5EF4-FFF2-40B4-BE49-F238E27FC236}">
                    <a16:creationId xmlns:a16="http://schemas.microsoft.com/office/drawing/2014/main" id="{0EF1AFF8-D30F-4BE2-8740-901054C2C84F}"/>
                  </a:ext>
                </a:extLst>
              </p:cNvPr>
              <p:cNvSpPr txBox="1">
                <a:spLocks noRot="1" noChangeAspect="1" noMove="1" noResize="1" noEditPoints="1" noAdjustHandles="1" noChangeArrowheads="1" noChangeShapeType="1" noTextEdit="1"/>
              </p:cNvSpPr>
              <p:nvPr/>
            </p:nvSpPr>
            <p:spPr>
              <a:xfrm>
                <a:off x="6344874" y="900034"/>
                <a:ext cx="6102990" cy="709938"/>
              </a:xfrm>
              <a:prstGeom prst="rect">
                <a:avLst/>
              </a:prstGeom>
              <a:blipFill>
                <a:blip r:embed="rId4"/>
                <a:stretch>
                  <a:fillRect l="-500" t="-43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90E52A2A-8BC5-48FC-B94A-0DBCB73E0005}"/>
                  </a:ext>
                </a:extLst>
              </p:cNvPr>
              <p:cNvSpPr txBox="1"/>
              <p:nvPr/>
            </p:nvSpPr>
            <p:spPr>
              <a:xfrm>
                <a:off x="6344874" y="3189728"/>
                <a:ext cx="4709439" cy="122507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𝐺</m:t>
                          </m:r>
                        </m:sup>
                      </m:sSup>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rPr>
                                <m:t>𝐺</m:t>
                              </m:r>
                            </m:sup>
                          </m:sSup>
                        </m:sub>
                        <m:sup>
                          <m:r>
                            <a:rPr lang="en-US" altLang="ja-JP" b="0" i="1" smtClean="0">
                              <a:latin typeface="Cambria Math" panose="02040503050406030204" pitchFamily="18" charset="0"/>
                            </a:rPr>
                            <m:t> </m:t>
                          </m:r>
                        </m:sup>
                        <m:e>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𝑫</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r>
                                <a:rPr lang="en-US" altLang="ja-JP" b="0" i="1" smtClean="0">
                                  <a:latin typeface="Cambria Math" panose="02040503050406030204" pitchFamily="18" charset="0"/>
                                </a:rPr>
                                <m:t>𝐺</m:t>
                              </m:r>
                            </m:sup>
                          </m:sSup>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e>
                      </m:nary>
                      <m:r>
                        <a:rPr lang="en-US" altLang="ja-JP" b="0" i="1" smtClean="0">
                          <a:latin typeface="Cambria Math" panose="02040503050406030204" pitchFamily="18" charset="0"/>
                        </a:rPr>
                        <m:t>   </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𝐿</m:t>
                          </m:r>
                        </m:sup>
                      </m:sSup>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b="0" i="1" smtClean="0">
                              <a:latin typeface="Cambria Math" panose="02040503050406030204" pitchFamily="18" charset="0"/>
                            </a:rPr>
                            <m:t> </m:t>
                          </m:r>
                        </m:sup>
                        <m:e>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𝑫</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r>
                                <a:rPr lang="en-US" altLang="ja-JP" b="0" i="1" smtClean="0">
                                  <a:latin typeface="Cambria Math" panose="02040503050406030204" pitchFamily="18" charset="0"/>
                                </a:rPr>
                                <m:t>𝐿</m:t>
                              </m:r>
                            </m:sup>
                          </m:sSup>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e>
                      </m:nary>
                    </m:oMath>
                  </m:oMathPara>
                </a14:m>
                <a:endParaRPr lang="en-US" altLang="ja-JP" b="0" dirty="0"/>
              </a:p>
              <a:p>
                <a:pPr/>
                <a14:m>
                  <m:oMathPara xmlns:m="http://schemas.openxmlformats.org/officeDocument/2006/math">
                    <m:oMathParaPr>
                      <m:jc m:val="left"/>
                    </m:oMathParaPr>
                    <m:oMath xmlns:m="http://schemas.openxmlformats.org/officeDocument/2006/math">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𝐺𝐿</m:t>
                          </m:r>
                        </m:sup>
                      </m:sSup>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b="0" i="1" smtClean="0">
                              <a:latin typeface="Cambria Math" panose="02040503050406030204" pitchFamily="18" charset="0"/>
                            </a:rPr>
                            <m:t> </m:t>
                          </m:r>
                        </m:sup>
                        <m:e>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𝑫</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r>
                                <a:rPr lang="en-US" altLang="ja-JP" b="0" i="1" smtClean="0">
                                  <a:latin typeface="Cambria Math" panose="02040503050406030204" pitchFamily="18" charset="0"/>
                                </a:rPr>
                                <m:t>𝐿</m:t>
                              </m:r>
                            </m:sup>
                          </m:sSup>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e>
                      </m:nary>
                      <m:r>
                        <a:rPr lang="en-US" altLang="ja-JP" b="0" i="1" smtClean="0">
                          <a:latin typeface="Cambria Math" panose="02040503050406030204" pitchFamily="18" charset="0"/>
                          <a:ea typeface="Cambria Math" panose="02040503050406030204" pitchFamily="18" charset="0"/>
                        </a:rPr>
                        <m:t>  </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𝐿𝐺</m:t>
                          </m:r>
                        </m:sup>
                      </m:sSup>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b="0" i="1" smtClean="0">
                              <a:latin typeface="Cambria Math" panose="02040503050406030204" pitchFamily="18" charset="0"/>
                            </a:rPr>
                            <m:t> </m:t>
                          </m:r>
                        </m:sup>
                        <m:e>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𝑫</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r>
                                <a:rPr lang="en-US" altLang="ja-JP" b="0" i="1" smtClean="0">
                                  <a:latin typeface="Cambria Math" panose="02040503050406030204" pitchFamily="18" charset="0"/>
                                </a:rPr>
                                <m:t>𝐺</m:t>
                              </m:r>
                            </m:sup>
                          </m:sSup>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e>
                      </m:nary>
                    </m:oMath>
                  </m:oMathPara>
                </a14:m>
                <a:endParaRPr lang="en-US" altLang="ja-JP" b="0" dirty="0"/>
              </a:p>
            </p:txBody>
          </p:sp>
        </mc:Choice>
        <mc:Fallback xmlns="">
          <p:sp>
            <p:nvSpPr>
              <p:cNvPr id="26" name="テキスト ボックス 25">
                <a:extLst>
                  <a:ext uri="{FF2B5EF4-FFF2-40B4-BE49-F238E27FC236}">
                    <a16:creationId xmlns:a16="http://schemas.microsoft.com/office/drawing/2014/main" id="{90E52A2A-8BC5-48FC-B94A-0DBCB73E0005}"/>
                  </a:ext>
                </a:extLst>
              </p:cNvPr>
              <p:cNvSpPr txBox="1">
                <a:spLocks noRot="1" noChangeAspect="1" noMove="1" noResize="1" noEditPoints="1" noAdjustHandles="1" noChangeArrowheads="1" noChangeShapeType="1" noTextEdit="1"/>
              </p:cNvSpPr>
              <p:nvPr/>
            </p:nvSpPr>
            <p:spPr>
              <a:xfrm>
                <a:off x="6344874" y="3189728"/>
                <a:ext cx="4709439" cy="1225079"/>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B1D0BD3F-30EE-4314-B8CB-111C63FD4B8D}"/>
                  </a:ext>
                </a:extLst>
              </p:cNvPr>
              <p:cNvSpPr txBox="1"/>
              <p:nvPr/>
            </p:nvSpPr>
            <p:spPr>
              <a:xfrm>
                <a:off x="6344874" y="4720016"/>
                <a:ext cx="3496812" cy="122507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𝒇</m:t>
                          </m:r>
                        </m:e>
                        <m:sup>
                          <m:r>
                            <a:rPr lang="en-US" altLang="ja-JP" b="0" i="1" smtClean="0">
                              <a:latin typeface="Cambria Math" panose="02040503050406030204" pitchFamily="18" charset="0"/>
                            </a:rPr>
                            <m:t>𝐺</m:t>
                          </m:r>
                        </m:sup>
                      </m:sSup>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rPr>
                                <m:t>𝐺</m:t>
                              </m:r>
                            </m:sup>
                          </m:sSup>
                        </m:sub>
                        <m:sup>
                          <m:r>
                            <a:rPr lang="en-US" altLang="ja-JP" b="0" i="1" smtClean="0">
                              <a:latin typeface="Cambria Math" panose="02040503050406030204" pitchFamily="18" charset="0"/>
                            </a:rPr>
                            <m:t> </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𝑁</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𝒃</m:t>
                          </m:r>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e>
                      </m:nary>
                      <m:nary>
                        <m:naryPr>
                          <m:ctrlPr>
                            <a:rPr lang="en-US" altLang="ja-JP" i="1">
                              <a:latin typeface="Cambria Math" panose="02040503050406030204" pitchFamily="18" charset="0"/>
                              <a:ea typeface="Cambria Math" panose="02040503050406030204" pitchFamily="18" charset="0"/>
                            </a:rPr>
                          </m:ctrlPr>
                        </m:naryPr>
                        <m:sub>
                          <m:sSup>
                            <m:sSupPr>
                              <m:ctrlPr>
                                <a:rPr lang="en-US" altLang="ja-JP" i="1">
                                  <a:latin typeface="Cambria Math" panose="02040503050406030204" pitchFamily="18" charset="0"/>
                                  <a:ea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Γ</m:t>
                              </m:r>
                            </m:e>
                            <m:sup>
                              <m:r>
                                <a:rPr lang="en-US" altLang="ja-JP" i="1">
                                  <a:latin typeface="Cambria Math" panose="02040503050406030204" pitchFamily="18" charset="0"/>
                                  <a:ea typeface="Cambria Math" panose="02040503050406030204" pitchFamily="18" charset="0"/>
                                </a:rPr>
                                <m:t>𝑡</m:t>
                              </m:r>
                            </m:sup>
                          </m:sSup>
                        </m:sub>
                        <m:sup>
                          <m:r>
                            <a:rPr lang="en-US" altLang="ja-JP" i="1">
                              <a:latin typeface="Cambria Math" panose="02040503050406030204" pitchFamily="18" charset="0"/>
                              <a:ea typeface="Cambria Math" panose="02040503050406030204" pitchFamily="18" charset="0"/>
                            </a:rPr>
                            <m:t> </m:t>
                          </m:r>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𝑁</m:t>
                              </m:r>
                            </m:e>
                            <m:sup>
                              <m:sSup>
                                <m:sSupPr>
                                  <m:ctrlPr>
                                    <a:rPr lang="en-US" altLang="ja-JP" i="1">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i="1">
                                      <a:latin typeface="Cambria Math" panose="02040503050406030204" pitchFamily="18" charset="0"/>
                                    </a:rPr>
                                    <m:t>𝑇</m:t>
                                  </m:r>
                                </m:sup>
                              </m:sSup>
                            </m:sup>
                          </m:sSup>
                          <m:r>
                            <a:rPr lang="en-US" altLang="ja-JP" b="1" i="1">
                              <a:latin typeface="Cambria Math" panose="02040503050406030204" pitchFamily="18" charset="0"/>
                            </a:rPr>
                            <m:t>𝒕</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Γ</m:t>
                          </m:r>
                        </m:e>
                      </m:nary>
                    </m:oMath>
                  </m:oMathPara>
                </a14:m>
                <a:endParaRPr lang="en-US" altLang="ja-JP" b="0" dirty="0"/>
              </a:p>
              <a:p>
                <a:pPr/>
                <a14:m>
                  <m:oMathPara xmlns:m="http://schemas.openxmlformats.org/officeDocument/2006/math">
                    <m:oMathParaPr>
                      <m:jc m:val="left"/>
                    </m:oMathParaPr>
                    <m:oMath xmlns:m="http://schemas.openxmlformats.org/officeDocument/2006/math">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𝒇</m:t>
                          </m:r>
                        </m:e>
                        <m:sup>
                          <m:r>
                            <a:rPr lang="en-US" altLang="ja-JP" b="0" i="1" smtClean="0">
                              <a:latin typeface="Cambria Math" panose="02040503050406030204" pitchFamily="18" charset="0"/>
                            </a:rPr>
                            <m:t>𝐿</m:t>
                          </m:r>
                        </m:sup>
                      </m:sSup>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b="0" i="1" smtClean="0">
                              <a:latin typeface="Cambria Math" panose="02040503050406030204" pitchFamily="18" charset="0"/>
                            </a:rPr>
                            <m:t> </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𝑁</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𝒃</m:t>
                          </m:r>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e>
                      </m:nary>
                      <m:r>
                        <a:rPr lang="en-US" altLang="ja-JP" b="0" i="1" smtClean="0">
                          <a:latin typeface="Cambria Math" panose="02040503050406030204" pitchFamily="18" charset="0"/>
                          <a:ea typeface="Cambria Math" panose="02040503050406030204" pitchFamily="18" charset="0"/>
                        </a:rPr>
                        <m:t>+</m:t>
                      </m:r>
                      <m:nary>
                        <m:naryPr>
                          <m:ctrlPr>
                            <a:rPr lang="en-US" altLang="ja-JP" i="1">
                              <a:latin typeface="Cambria Math" panose="02040503050406030204" pitchFamily="18" charset="0"/>
                              <a:ea typeface="Cambria Math" panose="02040503050406030204" pitchFamily="18" charset="0"/>
                            </a:rPr>
                          </m:ctrlPr>
                        </m:naryPr>
                        <m:sub>
                          <m:sSup>
                            <m:sSupPr>
                              <m:ctrlPr>
                                <a:rPr lang="en-US" altLang="ja-JP" i="1">
                                  <a:latin typeface="Cambria Math" panose="02040503050406030204" pitchFamily="18" charset="0"/>
                                  <a:ea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Γ</m:t>
                              </m:r>
                            </m:e>
                            <m:sup>
                              <m:r>
                                <a:rPr lang="en-US" altLang="ja-JP" i="1">
                                  <a:latin typeface="Cambria Math" panose="02040503050406030204" pitchFamily="18" charset="0"/>
                                  <a:ea typeface="Cambria Math" panose="02040503050406030204" pitchFamily="18" charset="0"/>
                                </a:rPr>
                                <m:t>𝑡</m:t>
                              </m:r>
                            </m:sup>
                          </m:sSup>
                        </m:sub>
                        <m:sup>
                          <m:r>
                            <a:rPr lang="en-US" altLang="ja-JP" i="1">
                              <a:latin typeface="Cambria Math" panose="02040503050406030204" pitchFamily="18" charset="0"/>
                              <a:ea typeface="Cambria Math" panose="02040503050406030204" pitchFamily="18" charset="0"/>
                            </a:rPr>
                            <m:t> </m:t>
                          </m:r>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𝑁</m:t>
                              </m:r>
                            </m:e>
                            <m:sup>
                              <m:sSup>
                                <m:sSupPr>
                                  <m:ctrlPr>
                                    <a:rPr lang="en-US" altLang="ja-JP" i="1">
                                      <a:latin typeface="Cambria Math" panose="02040503050406030204" pitchFamily="18" charset="0"/>
                                    </a:rPr>
                                  </m:ctrlPr>
                                </m:sSupPr>
                                <m:e>
                                  <m:r>
                                    <a:rPr lang="en-US" altLang="ja-JP" i="1">
                                      <a:latin typeface="Cambria Math" panose="02040503050406030204" pitchFamily="18" charset="0"/>
                                    </a:rPr>
                                    <m:t>𝐿</m:t>
                                  </m:r>
                                </m:e>
                                <m:sup>
                                  <m:r>
                                    <a:rPr lang="en-US" altLang="ja-JP" i="1">
                                      <a:latin typeface="Cambria Math" panose="02040503050406030204" pitchFamily="18" charset="0"/>
                                    </a:rPr>
                                    <m:t>𝑇</m:t>
                                  </m:r>
                                </m:sup>
                              </m:sSup>
                            </m:sup>
                          </m:sSup>
                          <m:r>
                            <a:rPr lang="en-US" altLang="ja-JP" b="1" i="1">
                              <a:latin typeface="Cambria Math" panose="02040503050406030204" pitchFamily="18" charset="0"/>
                            </a:rPr>
                            <m:t>𝒕</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Γ</m:t>
                          </m:r>
                        </m:e>
                      </m:nary>
                    </m:oMath>
                  </m:oMathPara>
                </a14:m>
                <a:endParaRPr lang="en-US" altLang="ja-JP" b="0" dirty="0"/>
              </a:p>
            </p:txBody>
          </p:sp>
        </mc:Choice>
        <mc:Fallback xmlns="">
          <p:sp>
            <p:nvSpPr>
              <p:cNvPr id="27" name="テキスト ボックス 26">
                <a:extLst>
                  <a:ext uri="{FF2B5EF4-FFF2-40B4-BE49-F238E27FC236}">
                    <a16:creationId xmlns:a16="http://schemas.microsoft.com/office/drawing/2014/main" id="{B1D0BD3F-30EE-4314-B8CB-111C63FD4B8D}"/>
                  </a:ext>
                </a:extLst>
              </p:cNvPr>
              <p:cNvSpPr txBox="1">
                <a:spLocks noRot="1" noChangeAspect="1" noMove="1" noResize="1" noEditPoints="1" noAdjustHandles="1" noChangeArrowheads="1" noChangeShapeType="1" noTextEdit="1"/>
              </p:cNvSpPr>
              <p:nvPr/>
            </p:nvSpPr>
            <p:spPr>
              <a:xfrm>
                <a:off x="6344874" y="4720016"/>
                <a:ext cx="3496812" cy="1225079"/>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8" name="テキスト ボックス 27">
                <a:extLst>
                  <a:ext uri="{FF2B5EF4-FFF2-40B4-BE49-F238E27FC236}">
                    <a16:creationId xmlns:a16="http://schemas.microsoft.com/office/drawing/2014/main" id="{663C9BB0-8AA2-4CCE-8932-0A740A6E96C8}"/>
                  </a:ext>
                </a:extLst>
              </p:cNvPr>
              <p:cNvSpPr txBox="1"/>
              <p:nvPr/>
            </p:nvSpPr>
            <p:spPr>
              <a:xfrm>
                <a:off x="6344874" y="1897326"/>
                <a:ext cx="3496812" cy="1086644"/>
              </a:xfrm>
              <a:prstGeom prst="rect">
                <a:avLst/>
              </a:prstGeom>
              <a:noFill/>
            </p:spPr>
            <p:txBody>
              <a:bodyPr wrap="square">
                <a:spAutoFit/>
              </a:bodyPr>
              <a:lstStyle/>
              <a:p>
                <a:r>
                  <a:rPr lang="ja-JP" altLang="en-US" sz="2000" i="1" dirty="0">
                    <a:latin typeface="Cambria Math" panose="02040503050406030204" pitchFamily="18" charset="0"/>
                  </a:rPr>
                  <a:t>離散化したつりあい方程式</a:t>
                </a:r>
                <a:endParaRPr lang="en-US" altLang="ja-JP" sz="20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d>
                        <m:dPr>
                          <m:begChr m:val="["/>
                          <m:endChr m:val="]"/>
                          <m:ctrlPr>
                            <a:rPr lang="en-US" altLang="ja-JP" sz="2000" i="1" smtClean="0">
                              <a:latin typeface="Cambria Math" panose="02040503050406030204" pitchFamily="18" charset="0"/>
                            </a:rPr>
                          </m:ctrlPr>
                        </m:dPr>
                        <m:e>
                          <m:m>
                            <m:mPr>
                              <m:mcs>
                                <m:mc>
                                  <m:mcPr>
                                    <m:count m:val="2"/>
                                    <m:mcJc m:val="center"/>
                                  </m:mcPr>
                                </m:mc>
                              </m:mcs>
                              <m:ctrlPr>
                                <a:rPr lang="en-US" altLang="ja-JP" sz="2000" i="1" smtClean="0">
                                  <a:latin typeface="Cambria Math" panose="02040503050406030204" pitchFamily="18" charset="0"/>
                                </a:rPr>
                              </m:ctrlPr>
                            </m:mPr>
                            <m:mr>
                              <m:e>
                                <m:sSup>
                                  <m:sSupPr>
                                    <m:ctrlPr>
                                      <a:rPr lang="en-US" altLang="ja-JP" sz="2000" i="1" smtClean="0">
                                        <a:latin typeface="Cambria Math" panose="02040503050406030204" pitchFamily="18" charset="0"/>
                                      </a:rPr>
                                    </m:ctrlPr>
                                  </m:sSupPr>
                                  <m:e>
                                    <m:r>
                                      <a:rPr lang="en-US" altLang="ja-JP" sz="2000" b="1" i="1" smtClean="0">
                                        <a:latin typeface="Cambria Math" panose="02040503050406030204" pitchFamily="18" charset="0"/>
                                      </a:rPr>
                                      <m:t>𝑲</m:t>
                                    </m:r>
                                  </m:e>
                                  <m:sup>
                                    <m:r>
                                      <a:rPr lang="en-US" altLang="ja-JP" sz="2000" b="0" i="1" smtClean="0">
                                        <a:latin typeface="Cambria Math" panose="02040503050406030204" pitchFamily="18" charset="0"/>
                                      </a:rPr>
                                      <m:t>𝐺</m:t>
                                    </m:r>
                                  </m:sup>
                                </m:sSup>
                              </m:e>
                              <m:e>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𝑲</m:t>
                                    </m:r>
                                  </m:e>
                                  <m:sup>
                                    <m:r>
                                      <a:rPr lang="en-US" altLang="ja-JP" sz="2000" i="1">
                                        <a:latin typeface="Cambria Math" panose="02040503050406030204" pitchFamily="18" charset="0"/>
                                      </a:rPr>
                                      <m:t>𝐺</m:t>
                                    </m:r>
                                    <m:r>
                                      <a:rPr lang="en-US" altLang="ja-JP" sz="2000" b="0" i="1" smtClean="0">
                                        <a:latin typeface="Cambria Math" panose="02040503050406030204" pitchFamily="18" charset="0"/>
                                      </a:rPr>
                                      <m:t>𝐿</m:t>
                                    </m:r>
                                  </m:sup>
                                </m:sSup>
                              </m:e>
                            </m:mr>
                            <m:mr>
                              <m:e>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𝑲</m:t>
                                    </m:r>
                                  </m:e>
                                  <m:sup>
                                    <m:r>
                                      <a:rPr lang="en-US" altLang="ja-JP" sz="2000" b="0" i="1" smtClean="0">
                                        <a:latin typeface="Cambria Math" panose="02040503050406030204" pitchFamily="18" charset="0"/>
                                      </a:rPr>
                                      <m:t>𝐺</m:t>
                                    </m:r>
                                    <m:sSup>
                                      <m:sSupPr>
                                        <m:ctrlPr>
                                          <a:rPr lang="en-US" altLang="ja-JP" sz="2000" i="1" smtClean="0">
                                            <a:latin typeface="Cambria Math" panose="02040503050406030204" pitchFamily="18" charset="0"/>
                                          </a:rPr>
                                        </m:ctrlPr>
                                      </m:sSupPr>
                                      <m:e>
                                        <m:r>
                                          <a:rPr lang="en-US" altLang="ja-JP" sz="2000" b="0" i="1" smtClean="0">
                                            <a:latin typeface="Cambria Math" panose="02040503050406030204" pitchFamily="18" charset="0"/>
                                          </a:rPr>
                                          <m:t>𝐿</m:t>
                                        </m:r>
                                      </m:e>
                                      <m:sup>
                                        <m:r>
                                          <a:rPr lang="en-US" altLang="ja-JP" sz="2000" b="0" i="1" smtClean="0">
                                            <a:latin typeface="Cambria Math" panose="02040503050406030204" pitchFamily="18" charset="0"/>
                                          </a:rPr>
                                          <m:t>𝑇</m:t>
                                        </m:r>
                                      </m:sup>
                                    </m:sSup>
                                  </m:sup>
                                </m:sSup>
                              </m:e>
                              <m:e>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𝑲</m:t>
                                    </m:r>
                                  </m:e>
                                  <m:sup>
                                    <m:r>
                                      <a:rPr lang="en-US" altLang="ja-JP" sz="2000" b="0" i="1" smtClean="0">
                                        <a:latin typeface="Cambria Math" panose="02040503050406030204" pitchFamily="18" charset="0"/>
                                      </a:rPr>
                                      <m:t>𝐿</m:t>
                                    </m:r>
                                  </m:sup>
                                </m:sSup>
                              </m:e>
                            </m:mr>
                          </m:m>
                        </m:e>
                      </m:d>
                      <m:d>
                        <m:dPr>
                          <m:begChr m:val="{"/>
                          <m:endChr m:val="}"/>
                          <m:ctrlPr>
                            <a:rPr lang="en-US" altLang="ja-JP" sz="2000" i="1" smtClean="0">
                              <a:latin typeface="Cambria Math" panose="02040503050406030204" pitchFamily="18" charset="0"/>
                            </a:rPr>
                          </m:ctrlPr>
                        </m:dPr>
                        <m:e>
                          <m:m>
                            <m:mPr>
                              <m:mcs>
                                <m:mc>
                                  <m:mcPr>
                                    <m:count m:val="1"/>
                                    <m:mcJc m:val="center"/>
                                  </m:mcPr>
                                </m:mc>
                              </m:mcs>
                              <m:ctrlPr>
                                <a:rPr lang="en-US" altLang="ja-JP" sz="2000" i="1" smtClean="0">
                                  <a:latin typeface="Cambria Math" panose="02040503050406030204" pitchFamily="18" charset="0"/>
                                </a:rPr>
                              </m:ctrlPr>
                            </m:mPr>
                            <m:mr>
                              <m:e>
                                <m:sSup>
                                  <m:sSupPr>
                                    <m:ctrlPr>
                                      <a:rPr lang="en-US" altLang="ja-JP" sz="2000" i="1" smtClean="0">
                                        <a:latin typeface="Cambria Math" panose="02040503050406030204" pitchFamily="18" charset="0"/>
                                      </a:rPr>
                                    </m:ctrlPr>
                                  </m:sSupPr>
                                  <m:e>
                                    <m:r>
                                      <a:rPr lang="en-US" altLang="ja-JP" sz="2000" b="1" i="1" smtClean="0">
                                        <a:latin typeface="Cambria Math" panose="02040503050406030204" pitchFamily="18" charset="0"/>
                                      </a:rPr>
                                      <m:t>𝒅</m:t>
                                    </m:r>
                                  </m:e>
                                  <m:sup>
                                    <m:r>
                                      <a:rPr lang="en-US" altLang="ja-JP" sz="2000" b="0" i="1" smtClean="0">
                                        <a:latin typeface="Cambria Math" panose="02040503050406030204" pitchFamily="18" charset="0"/>
                                      </a:rPr>
                                      <m:t>𝐺</m:t>
                                    </m:r>
                                  </m:sup>
                                </m:sSup>
                              </m:e>
                            </m:mr>
                            <m:mr>
                              <m:e>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𝒅</m:t>
                                    </m:r>
                                  </m:e>
                                  <m:sup>
                                    <m:r>
                                      <a:rPr lang="en-US" altLang="ja-JP" sz="2000" b="0" i="1" smtClean="0">
                                        <a:latin typeface="Cambria Math" panose="02040503050406030204" pitchFamily="18" charset="0"/>
                                      </a:rPr>
                                      <m:t>𝐿</m:t>
                                    </m:r>
                                  </m:sup>
                                </m:sSup>
                              </m:e>
                            </m:mr>
                          </m:m>
                        </m:e>
                      </m:d>
                      <m:r>
                        <a:rPr lang="en-US" altLang="ja-JP" sz="2000" b="0" i="1" smtClean="0">
                          <a:latin typeface="Cambria Math" panose="02040503050406030204" pitchFamily="18" charset="0"/>
                        </a:rPr>
                        <m:t>=</m:t>
                      </m:r>
                      <m:d>
                        <m:dPr>
                          <m:begChr m:val="{"/>
                          <m:endChr m:val="}"/>
                          <m:ctrlPr>
                            <a:rPr lang="en-US" altLang="ja-JP" sz="2000" b="0" i="1" smtClean="0">
                              <a:latin typeface="Cambria Math" panose="02040503050406030204" pitchFamily="18" charset="0"/>
                            </a:rPr>
                          </m:ctrlPr>
                        </m:dPr>
                        <m:e>
                          <m:m>
                            <m:mPr>
                              <m:mcs>
                                <m:mc>
                                  <m:mcPr>
                                    <m:count m:val="1"/>
                                    <m:mcJc m:val="center"/>
                                  </m:mcPr>
                                </m:mc>
                              </m:mcs>
                              <m:ctrlPr>
                                <a:rPr lang="en-US" altLang="ja-JP" sz="2000" b="0" i="1" smtClean="0">
                                  <a:latin typeface="Cambria Math" panose="02040503050406030204" pitchFamily="18" charset="0"/>
                                </a:rPr>
                              </m:ctrlPr>
                            </m:mPr>
                            <m:mr>
                              <m:e>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𝒇</m:t>
                                    </m:r>
                                  </m:e>
                                  <m:sup>
                                    <m:r>
                                      <a:rPr lang="en-US" altLang="ja-JP" sz="2000" i="1">
                                        <a:latin typeface="Cambria Math" panose="02040503050406030204" pitchFamily="18" charset="0"/>
                                      </a:rPr>
                                      <m:t>𝐺</m:t>
                                    </m:r>
                                  </m:sup>
                                </m:sSup>
                              </m:e>
                            </m:mr>
                            <m:mr>
                              <m:e>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𝒇</m:t>
                                    </m:r>
                                  </m:e>
                                  <m:sup>
                                    <m:r>
                                      <a:rPr lang="en-US" altLang="ja-JP" sz="2000" i="1">
                                        <a:latin typeface="Cambria Math" panose="02040503050406030204" pitchFamily="18" charset="0"/>
                                      </a:rPr>
                                      <m:t>𝐿</m:t>
                                    </m:r>
                                  </m:sup>
                                </m:sSup>
                              </m:e>
                            </m:mr>
                          </m:m>
                        </m:e>
                      </m:d>
                    </m:oMath>
                  </m:oMathPara>
                </a14:m>
                <a:endParaRPr lang="ja-JP" altLang="en-US" sz="2000" dirty="0"/>
              </a:p>
            </p:txBody>
          </p:sp>
        </mc:Choice>
        <mc:Fallback>
          <p:sp>
            <p:nvSpPr>
              <p:cNvPr id="28" name="テキスト ボックス 27">
                <a:extLst>
                  <a:ext uri="{FF2B5EF4-FFF2-40B4-BE49-F238E27FC236}">
                    <a16:creationId xmlns:a16="http://schemas.microsoft.com/office/drawing/2014/main" id="{663C9BB0-8AA2-4CCE-8932-0A740A6E96C8}"/>
                  </a:ext>
                </a:extLst>
              </p:cNvPr>
              <p:cNvSpPr txBox="1">
                <a:spLocks noRot="1" noChangeAspect="1" noMove="1" noResize="1" noEditPoints="1" noAdjustHandles="1" noChangeArrowheads="1" noChangeShapeType="1" noTextEdit="1"/>
              </p:cNvSpPr>
              <p:nvPr/>
            </p:nvSpPr>
            <p:spPr>
              <a:xfrm>
                <a:off x="6344874" y="1897326"/>
                <a:ext cx="3496812" cy="1086644"/>
              </a:xfrm>
              <a:prstGeom prst="rect">
                <a:avLst/>
              </a:prstGeom>
              <a:blipFill>
                <a:blip r:embed="rId8"/>
                <a:stretch>
                  <a:fillRect l="-1920" t="-2247"/>
                </a:stretch>
              </a:blipFill>
            </p:spPr>
            <p:txBody>
              <a:bodyPr/>
              <a:lstStyle/>
              <a:p>
                <a:r>
                  <a:rPr lang="ja-JP" altLang="en-US">
                    <a:noFill/>
                  </a:rPr>
                  <a:t> </a:t>
                </a:r>
              </a:p>
            </p:txBody>
          </p:sp>
        </mc:Fallback>
      </mc:AlternateContent>
      <p:pic>
        <p:nvPicPr>
          <p:cNvPr id="13" name="図 12">
            <a:extLst>
              <a:ext uri="{FF2B5EF4-FFF2-40B4-BE49-F238E27FC236}">
                <a16:creationId xmlns:a16="http://schemas.microsoft.com/office/drawing/2014/main" id="{2625BBFD-4ABB-4AE0-ADBA-1456D0C04DAA}"/>
              </a:ext>
            </a:extLst>
          </p:cNvPr>
          <p:cNvPicPr>
            <a:picLocks noChangeAspect="1"/>
          </p:cNvPicPr>
          <p:nvPr/>
        </p:nvPicPr>
        <p:blipFill>
          <a:blip r:embed="rId9"/>
          <a:stretch>
            <a:fillRect/>
          </a:stretch>
        </p:blipFill>
        <p:spPr>
          <a:xfrm>
            <a:off x="1015066" y="727570"/>
            <a:ext cx="3238149" cy="3196768"/>
          </a:xfrm>
          <a:prstGeom prst="rect">
            <a:avLst/>
          </a:prstGeom>
        </p:spPr>
      </p:pic>
    </p:spTree>
    <p:extLst>
      <p:ext uri="{BB962C8B-B14F-4D97-AF65-F5344CB8AC3E}">
        <p14:creationId xmlns:p14="http://schemas.microsoft.com/office/powerpoint/2010/main" val="1355706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7</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数値解析例</a:t>
            </a:r>
            <a:endParaRPr kumimoji="1" lang="ja-JP" altLang="en-US" sz="2400" dirty="0"/>
          </a:p>
        </p:txBody>
      </p:sp>
      <p:sp>
        <p:nvSpPr>
          <p:cNvPr id="13" name="テキスト ボックス 12">
            <a:extLst>
              <a:ext uri="{FF2B5EF4-FFF2-40B4-BE49-F238E27FC236}">
                <a16:creationId xmlns:a16="http://schemas.microsoft.com/office/drawing/2014/main" id="{EC04C35E-B797-4CA0-AD95-9941F328DE2B}"/>
              </a:ext>
            </a:extLst>
          </p:cNvPr>
          <p:cNvSpPr txBox="1"/>
          <p:nvPr/>
        </p:nvSpPr>
        <p:spPr>
          <a:xfrm>
            <a:off x="412456" y="801812"/>
            <a:ext cx="11537806" cy="5632311"/>
          </a:xfrm>
          <a:prstGeom prst="rect">
            <a:avLst/>
          </a:prstGeom>
          <a:noFill/>
        </p:spPr>
        <p:txBody>
          <a:bodyPr wrap="square" rtlCol="0">
            <a:spAutoFit/>
          </a:bodyPr>
          <a:lstStyle/>
          <a:p>
            <a:r>
              <a:rPr lang="ja-JP" altLang="en-US" sz="2000" dirty="0"/>
              <a:t>本研究では要素の細分化操作</a:t>
            </a:r>
            <a:r>
              <a:rPr lang="en-US" altLang="ja-JP" sz="2000" dirty="0"/>
              <a:t>(Knot Insertion)</a:t>
            </a:r>
            <a:r>
              <a:rPr lang="ja-JP" altLang="en-US" sz="2000" dirty="0"/>
              <a:t>と高次化操作</a:t>
            </a:r>
            <a:r>
              <a:rPr lang="en-US" altLang="ja-JP" sz="2000" dirty="0"/>
              <a:t>(Order Elevation)</a:t>
            </a:r>
            <a:r>
              <a:rPr lang="ja-JP" altLang="en-US" sz="2000" dirty="0"/>
              <a:t>を行い解析に必要な</a:t>
            </a:r>
            <a:endParaRPr lang="en-US" altLang="ja-JP" sz="2000" dirty="0"/>
          </a:p>
          <a:p>
            <a:r>
              <a:rPr lang="ja-JP" altLang="en-US" sz="2000" dirty="0"/>
              <a:t>インプットデータを生成するプログラムを作成して，重合パッチ法のインハウスプログラムを</a:t>
            </a:r>
            <a:endParaRPr lang="en-US" altLang="ja-JP" sz="2000" dirty="0"/>
          </a:p>
          <a:p>
            <a:r>
              <a:rPr lang="ja-JP" altLang="en-US" sz="2000" dirty="0"/>
              <a:t>高次の基底関数で解析が行えるように再構成した</a:t>
            </a:r>
            <a:endParaRPr lang="en-US" altLang="ja-JP" sz="2000" dirty="0"/>
          </a:p>
          <a:p>
            <a:endParaRPr lang="en-US" altLang="ja-JP" sz="2000" dirty="0"/>
          </a:p>
          <a:p>
            <a:r>
              <a:rPr lang="en-US" altLang="ja-JP" sz="2000" dirty="0"/>
              <a:t>1</a:t>
            </a:r>
            <a:r>
              <a:rPr lang="ja-JP" altLang="en-US" sz="2000" dirty="0"/>
              <a:t>．内圧を受ける厚肉円筒の解析 </a:t>
            </a:r>
            <a:r>
              <a:rPr lang="en-US" altLang="ja-JP" sz="2000" dirty="0"/>
              <a:t>(</a:t>
            </a:r>
            <a:r>
              <a:rPr lang="ja-JP" altLang="en-US" sz="2000" dirty="0"/>
              <a:t>通常の</a:t>
            </a:r>
            <a:r>
              <a:rPr lang="en-US" altLang="ja-JP" sz="2000" dirty="0"/>
              <a:t>IGA)</a:t>
            </a:r>
          </a:p>
          <a:p>
            <a:endParaRPr lang="en-US" altLang="ja-JP" sz="2000" dirty="0"/>
          </a:p>
          <a:p>
            <a:pPr marL="285750" indent="-285750">
              <a:buFont typeface="Wingdings" panose="05000000000000000000" pitchFamily="2" charset="2"/>
              <a:buChar char="ü"/>
            </a:pPr>
            <a:r>
              <a:rPr lang="ja-JP" altLang="en-US" sz="2000" dirty="0"/>
              <a:t>通常の</a:t>
            </a:r>
            <a:r>
              <a:rPr lang="en-US" altLang="ja-JP" sz="2000" dirty="0"/>
              <a:t>IGA</a:t>
            </a:r>
            <a:r>
              <a:rPr lang="ja-JP" altLang="en-US" sz="2000" dirty="0"/>
              <a:t>で基底関数</a:t>
            </a:r>
            <a:r>
              <a:rPr lang="en-US" altLang="ja-JP" sz="2000" dirty="0"/>
              <a:t>3</a:t>
            </a:r>
            <a:r>
              <a:rPr lang="ja-JP" altLang="en-US" sz="2000" dirty="0"/>
              <a:t>次で正常に動作しているか確認</a:t>
            </a:r>
            <a:endParaRPr lang="en-US" altLang="ja-JP" sz="2000" dirty="0"/>
          </a:p>
          <a:p>
            <a:pPr marL="285750" indent="-285750">
              <a:buFont typeface="Wingdings" panose="05000000000000000000" pitchFamily="2" charset="2"/>
              <a:buChar char="ü"/>
            </a:pPr>
            <a:r>
              <a:rPr lang="en-US" altLang="ja-JP" sz="2000" dirty="0"/>
              <a:t>2</a:t>
            </a:r>
            <a:r>
              <a:rPr lang="ja-JP" altLang="en-US" sz="2000" dirty="0"/>
              <a:t>次と</a:t>
            </a:r>
            <a:r>
              <a:rPr lang="en-US" altLang="ja-JP" sz="2000" dirty="0"/>
              <a:t>3</a:t>
            </a:r>
            <a:r>
              <a:rPr lang="ja-JP" altLang="en-US" sz="2000" dirty="0"/>
              <a:t>次の誤差を厳密解と比較</a:t>
            </a:r>
            <a:endParaRPr lang="en-US" altLang="ja-JP" sz="2000" dirty="0"/>
          </a:p>
          <a:p>
            <a:endParaRPr lang="en-US" altLang="ja-JP" sz="2000" dirty="0"/>
          </a:p>
          <a:p>
            <a:r>
              <a:rPr lang="en-US" altLang="ja-JP" sz="2000" dirty="0"/>
              <a:t>2</a:t>
            </a:r>
            <a:r>
              <a:rPr lang="ja-JP" altLang="en-US" sz="2000" dirty="0"/>
              <a:t>．遠方で一様引張を受ける円孔を有する平板の解析 </a:t>
            </a:r>
            <a:r>
              <a:rPr lang="en-US" altLang="ja-JP" sz="2000" dirty="0"/>
              <a:t>(</a:t>
            </a:r>
            <a:r>
              <a:rPr lang="ja-JP" altLang="en-US" sz="2000" dirty="0"/>
              <a:t>重合パッチ法</a:t>
            </a:r>
            <a:r>
              <a:rPr lang="en-US" altLang="ja-JP" sz="2000" dirty="0"/>
              <a:t>)</a:t>
            </a:r>
          </a:p>
          <a:p>
            <a:pPr marL="742950" lvl="1" indent="-285750">
              <a:buFont typeface="Wingdings" panose="05000000000000000000" pitchFamily="2" charset="2"/>
              <a:buChar char="Ø"/>
            </a:pPr>
            <a:r>
              <a:rPr lang="ja-JP" altLang="en-US" sz="2000" dirty="0"/>
              <a:t>各パッチでの基底関数の次数の組み合わせによる解析精度検証</a:t>
            </a:r>
            <a:endParaRPr lang="en-US" altLang="ja-JP" sz="2000" dirty="0"/>
          </a:p>
          <a:p>
            <a:pPr marL="742950" lvl="1" indent="-285750">
              <a:buFont typeface="Wingdings" panose="05000000000000000000" pitchFamily="2" charset="2"/>
              <a:buChar char="Ø"/>
            </a:pPr>
            <a:r>
              <a:rPr lang="ja-JP" altLang="en-US" sz="2000" dirty="0"/>
              <a:t>グローバルパッチの分割数を固定してローカルパッチのサイズと分割数を変更した解析</a:t>
            </a:r>
            <a:endParaRPr lang="en-US" altLang="ja-JP" sz="2000" dirty="0"/>
          </a:p>
          <a:p>
            <a:pPr lvl="1"/>
            <a:endParaRPr lang="en-US" altLang="ja-JP" sz="2000" dirty="0"/>
          </a:p>
          <a:p>
            <a:pPr marL="742950" lvl="1" indent="-285750">
              <a:buFont typeface="Wingdings" panose="05000000000000000000" pitchFamily="2" charset="2"/>
              <a:buChar char="ü"/>
            </a:pPr>
            <a:r>
              <a:rPr lang="ja-JP" altLang="en-US" sz="2000" dirty="0"/>
              <a:t>重合パッチ法で基底関数</a:t>
            </a:r>
            <a:r>
              <a:rPr lang="en-US" altLang="ja-JP" sz="2000" dirty="0"/>
              <a:t>3</a:t>
            </a:r>
            <a:r>
              <a:rPr lang="ja-JP" altLang="en-US" sz="2000" dirty="0"/>
              <a:t>次で正常に動作しているか確認</a:t>
            </a:r>
            <a:endParaRPr lang="en-US" altLang="ja-JP" sz="2000" dirty="0"/>
          </a:p>
          <a:p>
            <a:pPr marL="742950" lvl="1" indent="-285750">
              <a:buFont typeface="Wingdings" panose="05000000000000000000" pitchFamily="2" charset="2"/>
              <a:buChar char="ü"/>
            </a:pPr>
            <a:r>
              <a:rPr lang="en-US" altLang="ja-JP" sz="2000" dirty="0"/>
              <a:t>2</a:t>
            </a:r>
            <a:r>
              <a:rPr lang="ja-JP" altLang="en-US" sz="2000" dirty="0"/>
              <a:t>次と</a:t>
            </a:r>
            <a:r>
              <a:rPr lang="en-US" altLang="ja-JP" sz="2000" dirty="0"/>
              <a:t>3</a:t>
            </a:r>
            <a:r>
              <a:rPr lang="ja-JP" altLang="en-US" sz="2000" dirty="0"/>
              <a:t>次の誤差を比較</a:t>
            </a:r>
            <a:endParaRPr lang="en-US" altLang="ja-JP" sz="2000" dirty="0"/>
          </a:p>
          <a:p>
            <a:pPr marL="742950" lvl="1" indent="-285750">
              <a:buFont typeface="Wingdings" panose="05000000000000000000" pitchFamily="2" charset="2"/>
              <a:buChar char="ü"/>
            </a:pPr>
            <a:r>
              <a:rPr lang="ja-JP" altLang="en-US" sz="2000" dirty="0"/>
              <a:t>重合パッチ法における適切なパッチのサイズや分割数の関係を考察</a:t>
            </a:r>
            <a:endParaRPr lang="en-US" altLang="ja-JP" sz="2000" dirty="0"/>
          </a:p>
          <a:p>
            <a:pPr marL="742950" lvl="1" indent="-285750">
              <a:buFont typeface="Wingdings" panose="05000000000000000000" pitchFamily="2" charset="2"/>
              <a:buChar char="Ø"/>
            </a:pPr>
            <a:endParaRPr lang="en-US" altLang="ja-JP" sz="2000" dirty="0"/>
          </a:p>
          <a:p>
            <a:pPr marL="742950" lvl="1" indent="-285750">
              <a:buFont typeface="Wingdings" panose="05000000000000000000" pitchFamily="2" charset="2"/>
              <a:buChar char="Ø"/>
            </a:pPr>
            <a:endParaRPr lang="en-US" altLang="ja-JP" sz="2000" dirty="0"/>
          </a:p>
        </p:txBody>
      </p:sp>
    </p:spTree>
    <p:extLst>
      <p:ext uri="{BB962C8B-B14F-4D97-AF65-F5344CB8AC3E}">
        <p14:creationId xmlns:p14="http://schemas.microsoft.com/office/powerpoint/2010/main" val="65170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82D2D105-C5D3-4482-A815-143DB17F7372}"/>
              </a:ext>
            </a:extLst>
          </p:cNvPr>
          <p:cNvPicPr>
            <a:picLocks noChangeAspect="1"/>
          </p:cNvPicPr>
          <p:nvPr/>
        </p:nvPicPr>
        <p:blipFill>
          <a:blip r:embed="rId2"/>
          <a:stretch>
            <a:fillRect/>
          </a:stretch>
        </p:blipFill>
        <p:spPr>
          <a:xfrm>
            <a:off x="6343436" y="5025933"/>
            <a:ext cx="4344197" cy="1238299"/>
          </a:xfrm>
          <a:prstGeom prst="rect">
            <a:avLst/>
          </a:prstGeom>
        </p:spPr>
      </p:pic>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8</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内圧を受ける厚肉円筒の解析 </a:t>
            </a:r>
            <a:r>
              <a:rPr lang="en-US" altLang="ja-JP" sz="2400" dirty="0"/>
              <a:t>(</a:t>
            </a:r>
            <a:r>
              <a:rPr lang="ja-JP" altLang="en-US" sz="2400" dirty="0"/>
              <a:t>通常の</a:t>
            </a:r>
            <a:r>
              <a:rPr lang="en-US" altLang="ja-JP" sz="2400" dirty="0"/>
              <a:t>IGA)</a:t>
            </a:r>
            <a:endParaRPr kumimoji="1" lang="ja-JP" altLang="en-US" sz="2400" dirty="0"/>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7" y="801812"/>
            <a:ext cx="1810626" cy="400110"/>
          </a:xfrm>
          <a:prstGeom prst="rect">
            <a:avLst/>
          </a:prstGeom>
          <a:noFill/>
        </p:spPr>
        <p:txBody>
          <a:bodyPr wrap="square" rtlCol="0">
            <a:spAutoFit/>
          </a:bodyPr>
          <a:lstStyle/>
          <a:p>
            <a:r>
              <a:rPr lang="ja-JP" altLang="en-US" sz="2000" dirty="0"/>
              <a:t>解析条件</a:t>
            </a:r>
            <a:endParaRPr lang="en-US" altLang="ja-JP" sz="2000" dirty="0"/>
          </a:p>
        </p:txBody>
      </p:sp>
      <p:sp>
        <p:nvSpPr>
          <p:cNvPr id="6" name="テキスト ボックス 5">
            <a:extLst>
              <a:ext uri="{FF2B5EF4-FFF2-40B4-BE49-F238E27FC236}">
                <a16:creationId xmlns:a16="http://schemas.microsoft.com/office/drawing/2014/main" id="{C271E053-C68C-4E8C-85A9-C0A2C8A6B4F0}"/>
              </a:ext>
            </a:extLst>
          </p:cNvPr>
          <p:cNvSpPr txBox="1"/>
          <p:nvPr/>
        </p:nvSpPr>
        <p:spPr>
          <a:xfrm>
            <a:off x="6645440" y="4194295"/>
            <a:ext cx="5367595" cy="1015663"/>
          </a:xfrm>
          <a:prstGeom prst="rect">
            <a:avLst/>
          </a:prstGeom>
          <a:noFill/>
        </p:spPr>
        <p:txBody>
          <a:bodyPr wrap="square" rtlCol="0">
            <a:spAutoFit/>
          </a:bodyPr>
          <a:lstStyle/>
          <a:p>
            <a:r>
              <a:rPr lang="ja-JP" altLang="en-US" sz="2000" dirty="0"/>
              <a:t>誤差ノルムを次のように定義し，</a:t>
            </a:r>
            <a:endParaRPr lang="en-US" altLang="ja-JP" sz="2000" dirty="0"/>
          </a:p>
          <a:p>
            <a:r>
              <a:rPr lang="ja-JP" altLang="en-US" sz="2000" dirty="0"/>
              <a:t>ガウス点での</a:t>
            </a:r>
            <a:r>
              <a:rPr lang="en-US" altLang="ja-JP" sz="2000" i="1" dirty="0" err="1"/>
              <a:t>σ</a:t>
            </a:r>
            <a:r>
              <a:rPr lang="en-US" altLang="ja-JP" sz="2000" i="1" baseline="-25000" dirty="0" err="1"/>
              <a:t>rr</a:t>
            </a:r>
            <a:r>
              <a:rPr lang="ja-JP" altLang="en-US" sz="2000" dirty="0"/>
              <a:t>，</a:t>
            </a:r>
            <a:r>
              <a:rPr lang="en-US" altLang="ja-JP" sz="2000" i="1" dirty="0" err="1"/>
              <a:t>σ</a:t>
            </a:r>
            <a:r>
              <a:rPr lang="en-US" altLang="ja-JP" sz="2000" i="1" baseline="-25000" dirty="0" err="1"/>
              <a:t>θθ</a:t>
            </a:r>
            <a:r>
              <a:rPr lang="ja-JP" altLang="en-US" sz="2000" dirty="0"/>
              <a:t>を積分して計算を行った</a:t>
            </a:r>
            <a:endParaRPr lang="en-US" altLang="ja-JP" sz="2000" dirty="0"/>
          </a:p>
          <a:p>
            <a:endParaRPr lang="en-US" altLang="ja-JP" sz="2000" dirty="0"/>
          </a:p>
        </p:txBody>
      </p:sp>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348B112B-BDE0-439C-8D4D-15928FCC11B8}"/>
                  </a:ext>
                </a:extLst>
              </p:cNvPr>
              <p:cNvSpPr txBox="1"/>
              <p:nvPr/>
            </p:nvSpPr>
            <p:spPr>
              <a:xfrm>
                <a:off x="6096000" y="882132"/>
                <a:ext cx="5683541" cy="707886"/>
              </a:xfrm>
              <a:prstGeom prst="rect">
                <a:avLst/>
              </a:prstGeom>
              <a:noFill/>
            </p:spPr>
            <p:txBody>
              <a:bodyPr wrap="square" rtlCol="0">
                <a:spAutoFit/>
              </a:bodyPr>
              <a:lstStyle/>
              <a:p>
                <a:r>
                  <a:rPr lang="ja-JP" altLang="en-US" sz="2000" dirty="0"/>
                  <a:t>コントロールポイントは，</a:t>
                </a:r>
                <a:r>
                  <a:rPr lang="en-US" altLang="ja-JP" sz="2000" dirty="0"/>
                  <a:t>2</a:t>
                </a:r>
                <a:r>
                  <a:rPr lang="ja-JP" altLang="en-US" sz="2000" dirty="0"/>
                  <a:t>次と</a:t>
                </a:r>
                <a:r>
                  <a:rPr lang="en-US" altLang="ja-JP" sz="2000" dirty="0"/>
                  <a:t>3</a:t>
                </a:r>
                <a:r>
                  <a:rPr lang="ja-JP" altLang="en-US" sz="2000" dirty="0"/>
                  <a:t>次でそれぞれ</a:t>
                </a:r>
                <a:endParaRPr lang="en-US" altLang="ja-JP" sz="2000" dirty="0"/>
              </a:p>
              <a:p>
                <a14:m>
                  <m:oMath xmlns:m="http://schemas.openxmlformats.org/officeDocument/2006/math">
                    <m:r>
                      <a:rPr lang="ja-JP" altLang="en-US" sz="2000" i="1">
                        <a:latin typeface="Cambria Math" panose="02040503050406030204" pitchFamily="18" charset="0"/>
                      </a:rPr>
                      <m:t>𝜉</m:t>
                    </m:r>
                  </m:oMath>
                </a14:m>
                <a:r>
                  <a:rPr lang="en-US" altLang="ja-JP" sz="2000" dirty="0"/>
                  <a:t> x </a:t>
                </a:r>
                <a14:m>
                  <m:oMath xmlns:m="http://schemas.openxmlformats.org/officeDocument/2006/math">
                    <m:r>
                      <a:rPr lang="ja-JP" altLang="en-US" sz="2000" i="1">
                        <a:latin typeface="Cambria Math" panose="02040503050406030204" pitchFamily="18" charset="0"/>
                      </a:rPr>
                      <m:t>𝜂</m:t>
                    </m:r>
                  </m:oMath>
                </a14:m>
                <a:r>
                  <a:rPr lang="en-US" altLang="ja-JP" sz="2000" dirty="0"/>
                  <a:t> </a:t>
                </a:r>
                <a:r>
                  <a:rPr lang="ja-JP" altLang="en-US" sz="2000" dirty="0"/>
                  <a:t>→</a:t>
                </a:r>
                <a:r>
                  <a:rPr lang="en-US" altLang="ja-JP" sz="2000" dirty="0"/>
                  <a:t> 5x5,10x10,20x20,40x40</a:t>
                </a:r>
                <a:r>
                  <a:rPr lang="ja-JP" altLang="en-US" sz="2000" dirty="0"/>
                  <a:t>の</a:t>
                </a:r>
                <a:r>
                  <a:rPr lang="en-US" altLang="ja-JP" sz="2000" dirty="0"/>
                  <a:t>4</a:t>
                </a:r>
                <a:r>
                  <a:rPr lang="ja-JP" altLang="en-US" sz="2000" dirty="0"/>
                  <a:t>通り</a:t>
                </a:r>
                <a:endParaRPr lang="en-US" altLang="ja-JP" sz="2000" dirty="0"/>
              </a:p>
            </p:txBody>
          </p:sp>
        </mc:Choice>
        <mc:Fallback>
          <p:sp>
            <p:nvSpPr>
              <p:cNvPr id="14" name="テキスト ボックス 13">
                <a:extLst>
                  <a:ext uri="{FF2B5EF4-FFF2-40B4-BE49-F238E27FC236}">
                    <a16:creationId xmlns:a16="http://schemas.microsoft.com/office/drawing/2014/main" id="{348B112B-BDE0-439C-8D4D-15928FCC11B8}"/>
                  </a:ext>
                </a:extLst>
              </p:cNvPr>
              <p:cNvSpPr txBox="1">
                <a:spLocks noRot="1" noChangeAspect="1" noMove="1" noResize="1" noEditPoints="1" noAdjustHandles="1" noChangeArrowheads="1" noChangeShapeType="1" noTextEdit="1"/>
              </p:cNvSpPr>
              <p:nvPr/>
            </p:nvSpPr>
            <p:spPr>
              <a:xfrm>
                <a:off x="6096000" y="882132"/>
                <a:ext cx="5683541" cy="707886"/>
              </a:xfrm>
              <a:prstGeom prst="rect">
                <a:avLst/>
              </a:prstGeom>
              <a:blipFill>
                <a:blip r:embed="rId3"/>
                <a:stretch>
                  <a:fillRect l="-1073" t="-7759" b="-15517"/>
                </a:stretch>
              </a:blipFill>
            </p:spPr>
            <p:txBody>
              <a:bodyPr/>
              <a:lstStyle/>
              <a:p>
                <a:r>
                  <a:rPr lang="ja-JP" altLang="en-US">
                    <a:noFill/>
                  </a:rPr>
                  <a:t> </a:t>
                </a:r>
              </a:p>
            </p:txBody>
          </p:sp>
        </mc:Fallback>
      </mc:AlternateContent>
      <p:pic>
        <p:nvPicPr>
          <p:cNvPr id="10" name="図 9" descr="建物, 傘, タワー が含まれている画像&#10;&#10;自動的に生成された説明">
            <a:extLst>
              <a:ext uri="{FF2B5EF4-FFF2-40B4-BE49-F238E27FC236}">
                <a16:creationId xmlns:a16="http://schemas.microsoft.com/office/drawing/2014/main" id="{8F8DA8CE-5307-4E35-9FBC-6096492E63DC}"/>
              </a:ext>
            </a:extLst>
          </p:cNvPr>
          <p:cNvPicPr>
            <a:picLocks noChangeAspect="1"/>
          </p:cNvPicPr>
          <p:nvPr/>
        </p:nvPicPr>
        <p:blipFill rotWithShape="1">
          <a:blip r:embed="rId4">
            <a:extLst>
              <a:ext uri="{28A0092B-C50C-407E-A947-70E740481C1C}">
                <a14:useLocalDpi xmlns:a14="http://schemas.microsoft.com/office/drawing/2010/main" val="0"/>
              </a:ext>
            </a:extLst>
          </a:blip>
          <a:srcRect l="13421" b="16897"/>
          <a:stretch/>
        </p:blipFill>
        <p:spPr>
          <a:xfrm>
            <a:off x="7228640" y="1007731"/>
            <a:ext cx="3045962" cy="2923676"/>
          </a:xfrm>
          <a:prstGeom prst="rect">
            <a:avLst/>
          </a:prstGeom>
        </p:spPr>
      </p:pic>
      <p:sp>
        <p:nvSpPr>
          <p:cNvPr id="19" name="テキスト ボックス 18">
            <a:extLst>
              <a:ext uri="{FF2B5EF4-FFF2-40B4-BE49-F238E27FC236}">
                <a16:creationId xmlns:a16="http://schemas.microsoft.com/office/drawing/2014/main" id="{C5FB6EF2-658A-4B32-810B-D5152338ECD7}"/>
              </a:ext>
            </a:extLst>
          </p:cNvPr>
          <p:cNvSpPr txBox="1"/>
          <p:nvPr/>
        </p:nvSpPr>
        <p:spPr>
          <a:xfrm>
            <a:off x="3741787" y="2886450"/>
            <a:ext cx="3137207" cy="1015663"/>
          </a:xfrm>
          <a:prstGeom prst="rect">
            <a:avLst/>
          </a:prstGeom>
          <a:noFill/>
        </p:spPr>
        <p:txBody>
          <a:bodyPr wrap="square" rtlCol="0">
            <a:spAutoFit/>
          </a:bodyPr>
          <a:lstStyle/>
          <a:p>
            <a:r>
              <a:rPr lang="ja-JP" altLang="en-US" sz="2000" dirty="0"/>
              <a:t>平面ひずみ</a:t>
            </a:r>
            <a:endParaRPr lang="en-US" altLang="ja-JP" sz="2000" dirty="0"/>
          </a:p>
          <a:p>
            <a:r>
              <a:rPr lang="ja-JP" altLang="en-US" sz="2000" dirty="0"/>
              <a:t>ヤング率     </a:t>
            </a:r>
            <a:r>
              <a:rPr lang="en-US" altLang="ja-JP" sz="2000" dirty="0"/>
              <a:t>:206[</a:t>
            </a:r>
            <a:r>
              <a:rPr lang="en-US" altLang="ja-JP" sz="2000" dirty="0" err="1"/>
              <a:t>GPa</a:t>
            </a:r>
            <a:r>
              <a:rPr lang="en-US" altLang="ja-JP" sz="2000" dirty="0"/>
              <a:t>]</a:t>
            </a:r>
          </a:p>
          <a:p>
            <a:r>
              <a:rPr lang="ja-JP" altLang="en-US" sz="2000" dirty="0"/>
              <a:t>ポアソン比 </a:t>
            </a:r>
            <a:r>
              <a:rPr lang="en-US" altLang="ja-JP" sz="2000" dirty="0"/>
              <a:t>:0.3 [-]</a:t>
            </a:r>
          </a:p>
        </p:txBody>
      </p:sp>
      <p:pic>
        <p:nvPicPr>
          <p:cNvPr id="22" name="グラフィックス 21">
            <a:extLst>
              <a:ext uri="{FF2B5EF4-FFF2-40B4-BE49-F238E27FC236}">
                <a16:creationId xmlns:a16="http://schemas.microsoft.com/office/drawing/2014/main" id="{9CBA9ABA-5F5B-4674-8CC2-FCFCC473D1D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7519" y="1461707"/>
            <a:ext cx="3045962" cy="2469699"/>
          </a:xfrm>
          <a:prstGeom prst="rect">
            <a:avLst/>
          </a:prstGeom>
        </p:spPr>
      </p:pic>
      <p:pic>
        <p:nvPicPr>
          <p:cNvPr id="4" name="図 3">
            <a:extLst>
              <a:ext uri="{FF2B5EF4-FFF2-40B4-BE49-F238E27FC236}">
                <a16:creationId xmlns:a16="http://schemas.microsoft.com/office/drawing/2014/main" id="{77857309-1705-4F45-8ED2-0B38C404D6D7}"/>
              </a:ext>
            </a:extLst>
          </p:cNvPr>
          <p:cNvPicPr>
            <a:picLocks noChangeAspect="1"/>
          </p:cNvPicPr>
          <p:nvPr/>
        </p:nvPicPr>
        <p:blipFill>
          <a:blip r:embed="rId7"/>
          <a:stretch>
            <a:fillRect/>
          </a:stretch>
        </p:blipFill>
        <p:spPr>
          <a:xfrm>
            <a:off x="412457" y="4876253"/>
            <a:ext cx="3238151" cy="1759723"/>
          </a:xfrm>
          <a:prstGeom prst="rect">
            <a:avLst/>
          </a:prstGeom>
        </p:spPr>
      </p:pic>
      <p:sp>
        <p:nvSpPr>
          <p:cNvPr id="21" name="テキスト ボックス 20">
            <a:extLst>
              <a:ext uri="{FF2B5EF4-FFF2-40B4-BE49-F238E27FC236}">
                <a16:creationId xmlns:a16="http://schemas.microsoft.com/office/drawing/2014/main" id="{4586275C-FB8D-45B1-88CC-346C4FD7A6FF}"/>
              </a:ext>
            </a:extLst>
          </p:cNvPr>
          <p:cNvSpPr txBox="1"/>
          <p:nvPr/>
        </p:nvSpPr>
        <p:spPr>
          <a:xfrm>
            <a:off x="0" y="4354517"/>
            <a:ext cx="6479097" cy="400110"/>
          </a:xfrm>
          <a:prstGeom prst="rect">
            <a:avLst/>
          </a:prstGeom>
          <a:noFill/>
        </p:spPr>
        <p:txBody>
          <a:bodyPr wrap="square" rtlCol="0">
            <a:spAutoFit/>
          </a:bodyPr>
          <a:lstStyle/>
          <a:p>
            <a:r>
              <a:rPr lang="ja-JP" altLang="en-US" sz="2000" dirty="0"/>
              <a:t>内圧</a:t>
            </a:r>
            <a:r>
              <a:rPr lang="en-US" altLang="ja-JP" sz="2000" i="1" dirty="0" err="1"/>
              <a:t>P</a:t>
            </a:r>
            <a:r>
              <a:rPr lang="en-US" altLang="ja-JP" sz="2000" dirty="0" err="1"/>
              <a:t>MPa</a:t>
            </a:r>
            <a:r>
              <a:rPr lang="en-US" altLang="ja-JP" sz="2000" dirty="0"/>
              <a:t>,</a:t>
            </a:r>
            <a:r>
              <a:rPr lang="ja-JP" altLang="en-US" sz="2000" dirty="0"/>
              <a:t> 内径</a:t>
            </a:r>
            <a:r>
              <a:rPr lang="en-US" altLang="ja-JP" sz="2000" dirty="0"/>
              <a:t>2</a:t>
            </a:r>
            <a:r>
              <a:rPr lang="en-US" altLang="ja-JP" sz="2000" i="1" dirty="0"/>
              <a:t>r</a:t>
            </a:r>
            <a:r>
              <a:rPr lang="en-US" altLang="ja-JP" sz="2000" i="1" baseline="-25000" dirty="0"/>
              <a:t>1</a:t>
            </a:r>
            <a:r>
              <a:rPr lang="en-US" altLang="ja-JP" sz="2000" dirty="0"/>
              <a:t>mm, </a:t>
            </a:r>
            <a:r>
              <a:rPr lang="ja-JP" altLang="en-US" sz="2000" dirty="0"/>
              <a:t>外径</a:t>
            </a:r>
            <a:r>
              <a:rPr lang="en-US" altLang="ja-JP" sz="2000" dirty="0"/>
              <a:t>2</a:t>
            </a:r>
            <a:r>
              <a:rPr lang="en-US" altLang="ja-JP" sz="2000" i="1" dirty="0"/>
              <a:t>r</a:t>
            </a:r>
            <a:r>
              <a:rPr lang="en-US" altLang="ja-JP" sz="2000" i="1" baseline="-25000" dirty="0"/>
              <a:t>2</a:t>
            </a:r>
            <a:r>
              <a:rPr lang="en-US" altLang="ja-JP" sz="2000" dirty="0"/>
              <a:t>mm</a:t>
            </a:r>
            <a:r>
              <a:rPr lang="ja-JP" altLang="en-US" sz="2000" dirty="0"/>
              <a:t>とした場合の理論解</a:t>
            </a:r>
            <a:endParaRPr lang="en-US" altLang="ja-JP" sz="2000" dirty="0"/>
          </a:p>
        </p:txBody>
      </p:sp>
      <p:pic>
        <p:nvPicPr>
          <p:cNvPr id="12" name="図 11">
            <a:extLst>
              <a:ext uri="{FF2B5EF4-FFF2-40B4-BE49-F238E27FC236}">
                <a16:creationId xmlns:a16="http://schemas.microsoft.com/office/drawing/2014/main" id="{7A7D67A3-50C9-46DB-80B6-404009792421}"/>
              </a:ext>
            </a:extLst>
          </p:cNvPr>
          <p:cNvPicPr>
            <a:picLocks noChangeAspect="1"/>
          </p:cNvPicPr>
          <p:nvPr/>
        </p:nvPicPr>
        <p:blipFill>
          <a:blip r:embed="rId8"/>
          <a:stretch>
            <a:fillRect/>
          </a:stretch>
        </p:blipFill>
        <p:spPr>
          <a:xfrm>
            <a:off x="7339565" y="3309239"/>
            <a:ext cx="552527" cy="552527"/>
          </a:xfrm>
          <a:prstGeom prst="rect">
            <a:avLst/>
          </a:prstGeom>
        </p:spPr>
      </p:pic>
      <mc:AlternateContent xmlns:mc="http://schemas.openxmlformats.org/markup-compatibility/2006">
        <mc:Choice xmlns:a14="http://schemas.microsoft.com/office/drawing/2010/main" Requires="a14">
          <p:sp>
            <p:nvSpPr>
              <p:cNvPr id="23" name="テキスト ボックス 22">
                <a:extLst>
                  <a:ext uri="{FF2B5EF4-FFF2-40B4-BE49-F238E27FC236}">
                    <a16:creationId xmlns:a16="http://schemas.microsoft.com/office/drawing/2014/main" id="{C84E6FAE-28F6-48CB-8583-43322455AAFB}"/>
                  </a:ext>
                </a:extLst>
              </p:cNvPr>
              <p:cNvSpPr txBox="1"/>
              <p:nvPr/>
            </p:nvSpPr>
            <p:spPr>
              <a:xfrm>
                <a:off x="6343436" y="6256834"/>
                <a:ext cx="5823396" cy="400110"/>
              </a:xfrm>
              <a:prstGeom prst="rect">
                <a:avLst/>
              </a:prstGeom>
              <a:noFill/>
            </p:spPr>
            <p:txBody>
              <a:bodyPr wrap="square" rtlCol="0">
                <a:spAutoFit/>
              </a:bodyPr>
              <a:lstStyle/>
              <a:p>
                <a14:m>
                  <m:oMath xmlns:m="http://schemas.openxmlformats.org/officeDocument/2006/math">
                    <m:r>
                      <a:rPr lang="ja-JP" altLang="en-US" sz="2000" i="1" smtClean="0">
                        <a:latin typeface="Cambria Math" panose="02040503050406030204" pitchFamily="18" charset="0"/>
                      </a:rPr>
                      <m:t>𝛼</m:t>
                    </m:r>
                  </m:oMath>
                </a14:m>
                <a:r>
                  <a:rPr lang="en-US" altLang="ja-JP" sz="2000" dirty="0"/>
                  <a:t>: </a:t>
                </a:r>
                <a:r>
                  <a:rPr lang="ja-JP" altLang="en-US" sz="2000" dirty="0"/>
                  <a:t>比較パラメータの</a:t>
                </a:r>
                <a:r>
                  <a:rPr lang="en-US" altLang="ja-JP" sz="2000" i="1" dirty="0" err="1"/>
                  <a:t>σ</a:t>
                </a:r>
                <a:r>
                  <a:rPr lang="en-US" altLang="ja-JP" sz="2000" i="1" baseline="-25000" dirty="0" err="1"/>
                  <a:t>rr</a:t>
                </a:r>
                <a:r>
                  <a:rPr lang="ja-JP" altLang="en-US" sz="2000" dirty="0"/>
                  <a:t>，</a:t>
                </a:r>
                <a:r>
                  <a:rPr lang="en-US" altLang="ja-JP" sz="2000" i="1" dirty="0" err="1"/>
                  <a:t>σ</a:t>
                </a:r>
                <a:r>
                  <a:rPr lang="en-US" altLang="ja-JP" sz="2000" i="1" baseline="-25000" dirty="0" err="1"/>
                  <a:t>θθ</a:t>
                </a:r>
                <a:endParaRPr lang="en-US" altLang="ja-JP" sz="2000" dirty="0"/>
              </a:p>
            </p:txBody>
          </p:sp>
        </mc:Choice>
        <mc:Fallback>
          <p:sp>
            <p:nvSpPr>
              <p:cNvPr id="23" name="テキスト ボックス 22">
                <a:extLst>
                  <a:ext uri="{FF2B5EF4-FFF2-40B4-BE49-F238E27FC236}">
                    <a16:creationId xmlns:a16="http://schemas.microsoft.com/office/drawing/2014/main" id="{C84E6FAE-28F6-48CB-8583-43322455AAFB}"/>
                  </a:ext>
                </a:extLst>
              </p:cNvPr>
              <p:cNvSpPr txBox="1">
                <a:spLocks noRot="1" noChangeAspect="1" noMove="1" noResize="1" noEditPoints="1" noAdjustHandles="1" noChangeArrowheads="1" noChangeShapeType="1" noTextEdit="1"/>
              </p:cNvSpPr>
              <p:nvPr/>
            </p:nvSpPr>
            <p:spPr>
              <a:xfrm>
                <a:off x="6343436" y="6256834"/>
                <a:ext cx="5823396" cy="400110"/>
              </a:xfrm>
              <a:prstGeom prst="rect">
                <a:avLst/>
              </a:prstGeom>
              <a:blipFill>
                <a:blip r:embed="rId9"/>
                <a:stretch>
                  <a:fillRect t="-12121" b="-2727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19256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9</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内圧を受ける厚肉円筒の解析 </a:t>
            </a:r>
            <a:r>
              <a:rPr lang="en-US" altLang="ja-JP" sz="2400" dirty="0"/>
              <a:t>(</a:t>
            </a:r>
            <a:r>
              <a:rPr lang="ja-JP" altLang="en-US" sz="2400" dirty="0"/>
              <a:t>通常の</a:t>
            </a:r>
            <a:r>
              <a:rPr lang="en-US" altLang="ja-JP" sz="2400" dirty="0"/>
              <a:t>IGA)</a:t>
            </a:r>
            <a:endParaRPr kumimoji="1" lang="ja-JP" altLang="en-US" sz="2400" dirty="0"/>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9" y="5220594"/>
            <a:ext cx="11367084" cy="830997"/>
          </a:xfrm>
          <a:prstGeom prst="rect">
            <a:avLst/>
          </a:prstGeom>
          <a:noFill/>
        </p:spPr>
        <p:txBody>
          <a:bodyPr wrap="square" rtlCol="0">
            <a:spAutoFit/>
          </a:bodyPr>
          <a:lstStyle/>
          <a:p>
            <a:r>
              <a:rPr lang="ja-JP" altLang="en-US" sz="2400" dirty="0"/>
              <a:t>どちらも</a:t>
            </a:r>
            <a:r>
              <a:rPr lang="en-US" altLang="ja-JP" sz="2400" dirty="0"/>
              <a:t>3</a:t>
            </a:r>
            <a:r>
              <a:rPr lang="ja-JP" altLang="en-US" sz="2400" dirty="0"/>
              <a:t>次の方が誤差が小さく，</a:t>
            </a:r>
            <a:endParaRPr lang="en-US" altLang="ja-JP" sz="2400" dirty="0"/>
          </a:p>
          <a:p>
            <a:r>
              <a:rPr lang="ja-JP" altLang="en-US" sz="2400" dirty="0"/>
              <a:t>より少ない自由度で同程度の精度の解析結果が得られることが確認できた</a:t>
            </a:r>
            <a:endParaRPr lang="en-US" altLang="ja-JP" sz="2400" dirty="0"/>
          </a:p>
        </p:txBody>
      </p:sp>
      <p:sp>
        <p:nvSpPr>
          <p:cNvPr id="19" name="テキスト ボックス 18">
            <a:extLst>
              <a:ext uri="{FF2B5EF4-FFF2-40B4-BE49-F238E27FC236}">
                <a16:creationId xmlns:a16="http://schemas.microsoft.com/office/drawing/2014/main" id="{5FA8AF31-0DF2-4522-813A-6E7B5F52CFB3}"/>
              </a:ext>
            </a:extLst>
          </p:cNvPr>
          <p:cNvSpPr txBox="1"/>
          <p:nvPr/>
        </p:nvSpPr>
        <p:spPr>
          <a:xfrm>
            <a:off x="412459" y="861018"/>
            <a:ext cx="11367084" cy="461665"/>
          </a:xfrm>
          <a:prstGeom prst="rect">
            <a:avLst/>
          </a:prstGeom>
          <a:noFill/>
        </p:spPr>
        <p:txBody>
          <a:bodyPr wrap="square" rtlCol="0">
            <a:spAutoFit/>
          </a:bodyPr>
          <a:lstStyle/>
          <a:p>
            <a:r>
              <a:rPr lang="ja-JP" altLang="en-US" sz="2400" dirty="0"/>
              <a:t>各次数での自由度と誤差ノルムの関係</a:t>
            </a:r>
            <a:endParaRPr lang="en-US" altLang="ja-JP" sz="2400" dirty="0"/>
          </a:p>
        </p:txBody>
      </p:sp>
      <p:sp>
        <p:nvSpPr>
          <p:cNvPr id="21" name="テキスト ボックス 20">
            <a:extLst>
              <a:ext uri="{FF2B5EF4-FFF2-40B4-BE49-F238E27FC236}">
                <a16:creationId xmlns:a16="http://schemas.microsoft.com/office/drawing/2014/main" id="{71CD3228-27A2-4E4B-AE02-7A0ED728EF75}"/>
              </a:ext>
            </a:extLst>
          </p:cNvPr>
          <p:cNvSpPr txBox="1"/>
          <p:nvPr/>
        </p:nvSpPr>
        <p:spPr>
          <a:xfrm>
            <a:off x="1110141" y="1449744"/>
            <a:ext cx="2295789" cy="400110"/>
          </a:xfrm>
          <a:prstGeom prst="rect">
            <a:avLst/>
          </a:prstGeom>
          <a:noFill/>
        </p:spPr>
        <p:txBody>
          <a:bodyPr wrap="square" rtlCol="0">
            <a:spAutoFit/>
          </a:bodyPr>
          <a:lstStyle/>
          <a:p>
            <a:r>
              <a:rPr lang="en-US" altLang="ja-JP" sz="2000" dirty="0"/>
              <a:t>Error</a:t>
            </a:r>
            <a:r>
              <a:rPr lang="ja-JP" altLang="en-US" sz="2000" dirty="0"/>
              <a:t> </a:t>
            </a:r>
            <a:r>
              <a:rPr lang="en-US" altLang="ja-JP" sz="2000" dirty="0"/>
              <a:t>norm of </a:t>
            </a:r>
            <a:r>
              <a:rPr lang="en-US" altLang="ja-JP" sz="2000" i="1" dirty="0" err="1"/>
              <a:t>σ</a:t>
            </a:r>
            <a:r>
              <a:rPr lang="en-US" altLang="ja-JP" sz="2000" i="1" baseline="-25000" dirty="0" err="1"/>
              <a:t>rr</a:t>
            </a:r>
            <a:r>
              <a:rPr lang="en-US" altLang="ja-JP" sz="2000" dirty="0"/>
              <a:t> </a:t>
            </a:r>
          </a:p>
        </p:txBody>
      </p:sp>
      <p:sp>
        <p:nvSpPr>
          <p:cNvPr id="22" name="テキスト ボックス 21">
            <a:extLst>
              <a:ext uri="{FF2B5EF4-FFF2-40B4-BE49-F238E27FC236}">
                <a16:creationId xmlns:a16="http://schemas.microsoft.com/office/drawing/2014/main" id="{D57D9047-B936-490A-A203-6CA5993905BA}"/>
              </a:ext>
            </a:extLst>
          </p:cNvPr>
          <p:cNvSpPr txBox="1"/>
          <p:nvPr/>
        </p:nvSpPr>
        <p:spPr>
          <a:xfrm>
            <a:off x="5893353" y="1449744"/>
            <a:ext cx="2845791" cy="400110"/>
          </a:xfrm>
          <a:prstGeom prst="rect">
            <a:avLst/>
          </a:prstGeom>
          <a:noFill/>
        </p:spPr>
        <p:txBody>
          <a:bodyPr wrap="square" rtlCol="0">
            <a:spAutoFit/>
          </a:bodyPr>
          <a:lstStyle/>
          <a:p>
            <a:r>
              <a:rPr lang="en-US" altLang="ja-JP" sz="2000" dirty="0"/>
              <a:t>Error</a:t>
            </a:r>
            <a:r>
              <a:rPr lang="ja-JP" altLang="en-US" sz="2000" dirty="0"/>
              <a:t> </a:t>
            </a:r>
            <a:r>
              <a:rPr lang="en-US" altLang="ja-JP" sz="2000" dirty="0"/>
              <a:t>norm of </a:t>
            </a:r>
            <a:r>
              <a:rPr lang="en-US" altLang="ja-JP" sz="2000" i="1" dirty="0" err="1"/>
              <a:t>σ</a:t>
            </a:r>
            <a:r>
              <a:rPr lang="en-US" altLang="ja-JP" sz="2000" i="1" baseline="-25000" dirty="0" err="1"/>
              <a:t>θθ</a:t>
            </a:r>
            <a:endParaRPr lang="en-US" altLang="ja-JP" sz="2000" dirty="0"/>
          </a:p>
        </p:txBody>
      </p:sp>
      <p:pic>
        <p:nvPicPr>
          <p:cNvPr id="6" name="グラフィックス 5">
            <a:extLst>
              <a:ext uri="{FF2B5EF4-FFF2-40B4-BE49-F238E27FC236}">
                <a16:creationId xmlns:a16="http://schemas.microsoft.com/office/drawing/2014/main" id="{BAD03D9D-A418-4D9C-BE7A-7F51336376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784555"/>
            <a:ext cx="4781311" cy="3064282"/>
          </a:xfrm>
          <a:prstGeom prst="rect">
            <a:avLst/>
          </a:prstGeom>
        </p:spPr>
      </p:pic>
      <p:pic>
        <p:nvPicPr>
          <p:cNvPr id="8" name="グラフィックス 7">
            <a:extLst>
              <a:ext uri="{FF2B5EF4-FFF2-40B4-BE49-F238E27FC236}">
                <a16:creationId xmlns:a16="http://schemas.microsoft.com/office/drawing/2014/main" id="{7D2DCFB3-9503-4496-B9CA-236CEE70D0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07478" y="1849854"/>
            <a:ext cx="4781311" cy="3062445"/>
          </a:xfrm>
          <a:prstGeom prst="rect">
            <a:avLst/>
          </a:prstGeom>
        </p:spPr>
      </p:pic>
      <p:pic>
        <p:nvPicPr>
          <p:cNvPr id="4" name="図 3" descr="グラフ&#10;&#10;自動的に生成された説明">
            <a:extLst>
              <a:ext uri="{FF2B5EF4-FFF2-40B4-BE49-F238E27FC236}">
                <a16:creationId xmlns:a16="http://schemas.microsoft.com/office/drawing/2014/main" id="{1B78A588-5F49-42CB-8A2E-500D67D7D4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39774" y="1366942"/>
            <a:ext cx="2952226" cy="2952226"/>
          </a:xfrm>
          <a:prstGeom prst="rect">
            <a:avLst/>
          </a:prstGeom>
        </p:spPr>
      </p:pic>
    </p:spTree>
    <p:extLst>
      <p:ext uri="{BB962C8B-B14F-4D97-AF65-F5344CB8AC3E}">
        <p14:creationId xmlns:p14="http://schemas.microsoft.com/office/powerpoint/2010/main" val="7733105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メイリオ_SegoeUI_ユーザー設定">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3305</TotalTime>
  <Words>2532</Words>
  <Application>Microsoft Office PowerPoint</Application>
  <PresentationFormat>ワイド画面</PresentationFormat>
  <Paragraphs>361</Paragraphs>
  <Slides>24</Slides>
  <Notes>0</Notes>
  <HiddenSlides>7</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24</vt:i4>
      </vt:variant>
    </vt:vector>
  </HeadingPairs>
  <TitlesOfParts>
    <vt:vector size="31" baseType="lpstr">
      <vt:lpstr>IPAexGothic</vt:lpstr>
      <vt:lpstr>游ゴシック</vt:lpstr>
      <vt:lpstr>Arial</vt:lpstr>
      <vt:lpstr>Cambria Math</vt:lpstr>
      <vt:lpstr>Segoe UI</vt:lpstr>
      <vt:lpstr>Wingdings</vt:lpstr>
      <vt:lpstr>Office テーマ</vt:lpstr>
      <vt:lpstr>IGA-重合パッチ法(S-IGA)の 基底関数の高次化に関する研究</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有限要素法モデルの</dc:title>
  <dc:creator>土山　雄飛</dc:creator>
  <cp:lastModifiedBy>土山　雄飛</cp:lastModifiedBy>
  <cp:revision>201</cp:revision>
  <dcterms:created xsi:type="dcterms:W3CDTF">2021-04-26T11:50:14Z</dcterms:created>
  <dcterms:modified xsi:type="dcterms:W3CDTF">2022-02-07T12:33:01Z</dcterms:modified>
</cp:coreProperties>
</file>