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309" r:id="rId5"/>
    <p:sldId id="292" r:id="rId6"/>
    <p:sldId id="295" r:id="rId7"/>
    <p:sldId id="297" r:id="rId8"/>
    <p:sldId id="298" r:id="rId9"/>
    <p:sldId id="299" r:id="rId10"/>
    <p:sldId id="300" r:id="rId11"/>
    <p:sldId id="310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114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2022/4/7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" y="1768184"/>
            <a:ext cx="11202099" cy="1270932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Marc</a:t>
            </a:r>
            <a:r>
              <a:rPr kumimoji="1" lang="ja-JP" altLang="en-US" sz="4000" dirty="0"/>
              <a:t>のチュートリアル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8750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Marc </a:t>
            </a:r>
            <a:r>
              <a:rPr kumimoji="1" lang="en-US" altLang="ja-JP" dirty="0" err="1"/>
              <a:t>Mentat</a:t>
            </a:r>
            <a:r>
              <a:rPr kumimoji="1" lang="en-US" altLang="ja-JP" dirty="0"/>
              <a:t> 2022.1 (64bit) Student Edition</a:t>
            </a:r>
          </a:p>
          <a:p>
            <a:endParaRPr lang="en-US" altLang="ja-JP" dirty="0"/>
          </a:p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</a:t>
            </a:r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67CBFDC-420A-4DF8-B405-D4351C31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2494280"/>
            <a:ext cx="5334525" cy="154592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ここまで出来たら</a:t>
            </a:r>
            <a:endParaRPr lang="en-US" altLang="ja-JP" dirty="0"/>
          </a:p>
          <a:p>
            <a:r>
              <a:rPr lang="ja-JP" altLang="en-US" dirty="0"/>
              <a:t>重複している点や辺がないか</a:t>
            </a:r>
            <a:endParaRPr lang="en-US" altLang="ja-JP" dirty="0"/>
          </a:p>
          <a:p>
            <a:r>
              <a:rPr lang="ja-JP" altLang="en-US" dirty="0"/>
              <a:t>確認するために</a:t>
            </a:r>
            <a:endParaRPr lang="en-US" altLang="ja-JP" dirty="0"/>
          </a:p>
          <a:p>
            <a:r>
              <a:rPr lang="ja-JP" altLang="en-US" dirty="0"/>
              <a:t>マージと再番号付けを行う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927599" y="299719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B2E3CA-40C5-402D-AB8C-12FCC27D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96" y="3876822"/>
            <a:ext cx="2104828" cy="273990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225512" y="503341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5A9C668-E507-4B6F-977A-BAAC5BD2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1" b="11498"/>
          <a:stretch/>
        </p:blipFill>
        <p:spPr>
          <a:xfrm>
            <a:off x="7286759" y="926580"/>
            <a:ext cx="2419474" cy="194663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7536659" y="2045901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E29757A-30BB-494E-9B51-313EBB4F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844" y="3238340"/>
            <a:ext cx="2419474" cy="311801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7940997" y="4937309"/>
            <a:ext cx="1039373" cy="22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8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A9C41A5-C3BD-4982-B0D3-3734353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2" y="3001000"/>
            <a:ext cx="2835859" cy="3341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765155" y="1037746"/>
            <a:ext cx="500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形状特性を選択し，</a:t>
            </a:r>
            <a:endParaRPr lang="en-US" altLang="ja-JP" dirty="0"/>
          </a:p>
          <a:p>
            <a:r>
              <a:rPr lang="ja-JP" altLang="en-US" dirty="0"/>
              <a:t>新規</a:t>
            </a:r>
            <a:r>
              <a:rPr lang="en-US" altLang="ja-JP" dirty="0"/>
              <a:t>(</a:t>
            </a:r>
            <a:r>
              <a:rPr lang="ja-JP" altLang="en-US" dirty="0"/>
              <a:t>構造</a:t>
            </a:r>
            <a:r>
              <a:rPr lang="en-US" altLang="ja-JP" dirty="0"/>
              <a:t>) &gt; </a:t>
            </a:r>
            <a:r>
              <a:rPr lang="ja-JP" altLang="en-US" dirty="0"/>
              <a:t>平面応力 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518705" y="4077755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157867" y="1684077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7C79CDD-B727-40AE-B603-AB817F10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55" y="2041652"/>
            <a:ext cx="3556793" cy="414685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F43A57F-C8AF-4247-B527-2B26782759D1}"/>
              </a:ext>
            </a:extLst>
          </p:cNvPr>
          <p:cNvSpPr/>
          <p:nvPr/>
        </p:nvSpPr>
        <p:spPr>
          <a:xfrm>
            <a:off x="6015993" y="497431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EE1D5B-1C25-4B78-939F-AB9F416B07AE}"/>
              </a:ext>
            </a:extLst>
          </p:cNvPr>
          <p:cNvSpPr/>
          <p:nvPr/>
        </p:nvSpPr>
        <p:spPr>
          <a:xfrm>
            <a:off x="4995512" y="5447900"/>
            <a:ext cx="346509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330A0D-8CA6-4845-8FFD-48948A2D67D1}"/>
              </a:ext>
            </a:extLst>
          </p:cNvPr>
          <p:cNvSpPr txBox="1"/>
          <p:nvPr/>
        </p:nvSpPr>
        <p:spPr>
          <a:xfrm>
            <a:off x="5650571" y="467173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8FC9C8-77BF-4C9C-BEF5-11D0FD9D769C}"/>
              </a:ext>
            </a:extLst>
          </p:cNvPr>
          <p:cNvSpPr txBox="1"/>
          <p:nvPr/>
        </p:nvSpPr>
        <p:spPr>
          <a:xfrm>
            <a:off x="4582708" y="549602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3059" y="5539043"/>
            <a:ext cx="500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 </a:t>
            </a:r>
            <a:r>
              <a:rPr lang="ja-JP" altLang="en-US" dirty="0"/>
              <a:t>になっていることを確認</a:t>
            </a:r>
            <a:endParaRPr lang="en-US" altLang="ja-JP" dirty="0"/>
          </a:p>
          <a:p>
            <a:r>
              <a:rPr lang="ja-JP" altLang="en-US" dirty="0"/>
              <a:t>材料特性を選択し，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スタンダードを選択する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材料特性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451329" y="1876783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053442-3EB5-4EE5-885B-F27FF288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8" y="3060427"/>
            <a:ext cx="2736991" cy="224801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51329" y="3716956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8713F8-BF19-405D-9AA4-501800A4185A}"/>
              </a:ext>
            </a:extLst>
          </p:cNvPr>
          <p:cNvSpPr/>
          <p:nvPr/>
        </p:nvSpPr>
        <p:spPr>
          <a:xfrm>
            <a:off x="2802410" y="1674516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E8F387-00C2-4CF3-8840-B0DE2271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64" y="1173475"/>
            <a:ext cx="5033036" cy="55136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5986914" y="6094226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637F12-525F-4439-B524-ACD3FC748DE1}"/>
              </a:ext>
            </a:extLst>
          </p:cNvPr>
          <p:cNvSpPr/>
          <p:nvPr/>
        </p:nvSpPr>
        <p:spPr>
          <a:xfrm>
            <a:off x="6602931" y="4271452"/>
            <a:ext cx="1511166" cy="416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9D8C1-BF0F-48C7-8A31-07D11A0CE622}"/>
              </a:ext>
            </a:extLst>
          </p:cNvPr>
          <p:cNvSpPr txBox="1"/>
          <p:nvPr/>
        </p:nvSpPr>
        <p:spPr>
          <a:xfrm>
            <a:off x="9979992" y="1173475"/>
            <a:ext cx="2059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長さの単位が </a:t>
            </a:r>
            <a:r>
              <a:rPr lang="en-US" altLang="ja-JP" dirty="0"/>
              <a:t>mm</a:t>
            </a:r>
            <a:r>
              <a:rPr lang="ja-JP" altLang="en-US" dirty="0"/>
              <a:t>の場合はヤング率の単位が </a:t>
            </a:r>
            <a:r>
              <a:rPr lang="en-US" altLang="ja-JP" dirty="0"/>
              <a:t>MPa </a:t>
            </a:r>
            <a:r>
              <a:rPr lang="ja-JP" altLang="en-US" dirty="0"/>
              <a:t>になるため，</a:t>
            </a:r>
            <a:endParaRPr lang="en-US" altLang="ja-JP" dirty="0"/>
          </a:p>
          <a:p>
            <a:r>
              <a:rPr lang="en-US" altLang="ja-JP" dirty="0"/>
              <a:t>206 </a:t>
            </a:r>
            <a:r>
              <a:rPr lang="en-US" altLang="ja-JP" dirty="0" err="1"/>
              <a:t>GPa</a:t>
            </a:r>
            <a:r>
              <a:rPr lang="en-US" altLang="ja-JP" dirty="0"/>
              <a:t> </a:t>
            </a:r>
            <a:r>
              <a:rPr lang="ja-JP" altLang="en-US" dirty="0"/>
              <a:t>と入力したい場合は</a:t>
            </a:r>
            <a:endParaRPr lang="en-US" altLang="ja-JP" dirty="0"/>
          </a:p>
          <a:p>
            <a:r>
              <a:rPr lang="en-US" altLang="ja-JP" dirty="0"/>
              <a:t>206000</a:t>
            </a:r>
          </a:p>
          <a:p>
            <a:r>
              <a:rPr lang="ja-JP" altLang="en-US" dirty="0"/>
              <a:t>となることに注意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タイプは</a:t>
            </a:r>
            <a:endParaRPr lang="en-US" altLang="ja-JP" dirty="0"/>
          </a:p>
          <a:p>
            <a:r>
              <a:rPr lang="ja-JP" altLang="en-US" dirty="0"/>
              <a:t>等方性弾塑性</a:t>
            </a:r>
            <a:endParaRPr lang="en-US" altLang="ja-JP" dirty="0"/>
          </a:p>
          <a:p>
            <a:r>
              <a:rPr lang="ja-JP" altLang="en-US" dirty="0"/>
              <a:t>から変更しない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塑性などの項目は</a:t>
            </a:r>
            <a:endParaRPr lang="en-US" altLang="ja-JP" dirty="0"/>
          </a:p>
          <a:p>
            <a:r>
              <a:rPr lang="ja-JP" altLang="en-US" dirty="0"/>
              <a:t>今回は何もしない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ほかのオプションも確認しておくこと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539C93-CC69-4FC5-A6CE-32EA72B80D4B}"/>
              </a:ext>
            </a:extLst>
          </p:cNvPr>
          <p:cNvSpPr/>
          <p:nvPr/>
        </p:nvSpPr>
        <p:spPr>
          <a:xfrm>
            <a:off x="7563853" y="5635583"/>
            <a:ext cx="443844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7F4625-A33D-477C-A662-D62296006AF9}"/>
              </a:ext>
            </a:extLst>
          </p:cNvPr>
          <p:cNvSpPr txBox="1"/>
          <p:nvPr/>
        </p:nvSpPr>
        <p:spPr>
          <a:xfrm>
            <a:off x="6208836" y="41540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08FB84-2782-47F5-9734-2CD54C7CA6E6}"/>
              </a:ext>
            </a:extLst>
          </p:cNvPr>
          <p:cNvSpPr txBox="1"/>
          <p:nvPr/>
        </p:nvSpPr>
        <p:spPr>
          <a:xfrm>
            <a:off x="7217541" y="53385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D168E8-B9DA-48B3-9931-68FB73E04691}"/>
              </a:ext>
            </a:extLst>
          </p:cNvPr>
          <p:cNvSpPr txBox="1"/>
          <p:nvPr/>
        </p:nvSpPr>
        <p:spPr>
          <a:xfrm>
            <a:off x="5553615" y="593525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7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757776" y="3289445"/>
            <a:ext cx="234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テーブルと座標系を選択し，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1</a:t>
            </a:r>
            <a:r>
              <a:rPr lang="ja-JP" altLang="en-US" dirty="0"/>
              <a:t>次独立変数を選択する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31815-7898-4B6F-9D7E-3E86AE3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9" y="1253477"/>
            <a:ext cx="3526994" cy="1576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452F7F-D4DA-4DD2-BBFA-A45C7E58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95" r="-1" b="30788"/>
          <a:stretch/>
        </p:blipFill>
        <p:spPr>
          <a:xfrm>
            <a:off x="292100" y="3068753"/>
            <a:ext cx="2348584" cy="328759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654372" y="3588339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7D1805-A00E-4DFF-A538-63842DED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61" y="801812"/>
            <a:ext cx="6089963" cy="46992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76494" y="1674516"/>
            <a:ext cx="979565" cy="24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5106362" y="2257706"/>
            <a:ext cx="578698" cy="23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3DE8F0-9B83-4E56-BBAE-E8728E1891AB}"/>
              </a:ext>
            </a:extLst>
          </p:cNvPr>
          <p:cNvSpPr/>
          <p:nvPr/>
        </p:nvSpPr>
        <p:spPr>
          <a:xfrm>
            <a:off x="7927744" y="2108655"/>
            <a:ext cx="669817" cy="17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60034" y="192398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7568059" y="1886490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079ECF-C309-4AA7-94F3-910CB0594E0A}"/>
              </a:ext>
            </a:extLst>
          </p:cNvPr>
          <p:cNvSpPr txBox="1"/>
          <p:nvPr/>
        </p:nvSpPr>
        <p:spPr>
          <a:xfrm>
            <a:off x="4860034" y="3677994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314BD7-39CC-4ED9-80C9-63669697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640" y="6056188"/>
            <a:ext cx="2394073" cy="342918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D9AE83-C960-46BF-B51C-FD427FBA050D}"/>
              </a:ext>
            </a:extLst>
          </p:cNvPr>
          <p:cNvSpPr txBox="1"/>
          <p:nvPr/>
        </p:nvSpPr>
        <p:spPr>
          <a:xfrm>
            <a:off x="4762177" y="576876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5223453" y="3913951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74DB9B6-1B78-4884-8085-BA559665DA0F}"/>
              </a:ext>
            </a:extLst>
          </p:cNvPr>
          <p:cNvSpPr txBox="1"/>
          <p:nvPr/>
        </p:nvSpPr>
        <p:spPr>
          <a:xfrm>
            <a:off x="7572083" y="5841412"/>
            <a:ext cx="388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一点目の座標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二点目の座標</a:t>
            </a:r>
            <a:r>
              <a:rPr lang="en-US" altLang="ja-JP" dirty="0"/>
              <a:t>: 1 1</a:t>
            </a:r>
            <a:r>
              <a:rPr lang="ja-JP" altLang="en-US" dirty="0"/>
              <a:t> と入力して完了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93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87E2618-5379-411D-AC45-4A82CBCC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395" y="1236418"/>
            <a:ext cx="6211745" cy="54982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22409" y="2425097"/>
            <a:ext cx="28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境界条件を選択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エッジ荷重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259D04-8FFE-4919-9978-F0A933153874}"/>
              </a:ext>
            </a:extLst>
          </p:cNvPr>
          <p:cNvSpPr/>
          <p:nvPr/>
        </p:nvSpPr>
        <p:spPr>
          <a:xfrm>
            <a:off x="4970394" y="3034260"/>
            <a:ext cx="3520749" cy="38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887D55-600B-4F1A-AC04-63F2BC98D9DA}"/>
              </a:ext>
            </a:extLst>
          </p:cNvPr>
          <p:cNvSpPr txBox="1"/>
          <p:nvPr/>
        </p:nvSpPr>
        <p:spPr>
          <a:xfrm>
            <a:off x="4844395" y="263674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CEFF62-1766-4FDE-A7E2-B581B7E4FEBE}"/>
              </a:ext>
            </a:extLst>
          </p:cNvPr>
          <p:cNvSpPr txBox="1"/>
          <p:nvPr/>
        </p:nvSpPr>
        <p:spPr>
          <a:xfrm>
            <a:off x="6080181" y="4562160"/>
            <a:ext cx="8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E8A063-A00A-418D-8C09-6418B57B1479}"/>
              </a:ext>
            </a:extLst>
          </p:cNvPr>
          <p:cNvSpPr/>
          <p:nvPr/>
        </p:nvSpPr>
        <p:spPr>
          <a:xfrm>
            <a:off x="6593304" y="4665558"/>
            <a:ext cx="1405289" cy="217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206122-F921-40AA-9655-92D85E291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5" r="-985"/>
          <a:stretch/>
        </p:blipFill>
        <p:spPr>
          <a:xfrm>
            <a:off x="249029" y="1456522"/>
            <a:ext cx="3187189" cy="65933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33061" y="1511167"/>
            <a:ext cx="750770" cy="25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FC975B-06CC-4A9C-B48A-DF68DA6A7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0" y="2281910"/>
            <a:ext cx="2059004" cy="4287664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8207FB-40A4-411C-AF54-0272CF16B593}"/>
              </a:ext>
            </a:extLst>
          </p:cNvPr>
          <p:cNvSpPr/>
          <p:nvPr/>
        </p:nvSpPr>
        <p:spPr>
          <a:xfrm>
            <a:off x="418935" y="3711214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E774EE-ADEC-4B27-9E92-F7FD10E76121}"/>
              </a:ext>
            </a:extLst>
          </p:cNvPr>
          <p:cNvSpPr txBox="1"/>
          <p:nvPr/>
        </p:nvSpPr>
        <p:spPr>
          <a:xfrm>
            <a:off x="2422409" y="3853079"/>
            <a:ext cx="266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強制変位の方向と</a:t>
            </a:r>
            <a:endParaRPr lang="en-US" altLang="ja-JP" dirty="0"/>
          </a:p>
          <a:p>
            <a:r>
              <a:rPr lang="ja-JP" altLang="en-US" dirty="0"/>
              <a:t>変位量を入力し，</a:t>
            </a:r>
            <a:endParaRPr lang="en-US" altLang="ja-JP" dirty="0"/>
          </a:p>
          <a:p>
            <a:r>
              <a:rPr lang="ja-JP" altLang="en-US" dirty="0"/>
              <a:t>テーブルから先程</a:t>
            </a:r>
            <a:endParaRPr lang="en-US" altLang="ja-JP" dirty="0"/>
          </a:p>
          <a:p>
            <a:r>
              <a:rPr lang="ja-JP" altLang="en-US" dirty="0"/>
              <a:t>作成した</a:t>
            </a:r>
            <a:r>
              <a:rPr lang="en-US" altLang="ja-JP" dirty="0"/>
              <a:t>table1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節点の追加を押し</a:t>
            </a:r>
            <a:endParaRPr lang="en-US" altLang="ja-JP" dirty="0"/>
          </a:p>
          <a:p>
            <a:r>
              <a:rPr lang="ja-JP" altLang="en-US" dirty="0"/>
              <a:t>上部の辺上の</a:t>
            </a:r>
            <a:endParaRPr lang="en-US" altLang="ja-JP" dirty="0"/>
          </a:p>
          <a:p>
            <a:r>
              <a:rPr lang="ja-JP" altLang="en-US" dirty="0"/>
              <a:t>節点をすべて選択し，</a:t>
            </a:r>
            <a:endParaRPr lang="en-US" altLang="ja-JP" dirty="0"/>
          </a:p>
          <a:p>
            <a:r>
              <a:rPr lang="ja-JP" altLang="en-US" dirty="0"/>
              <a:t>右クリックで完了</a:t>
            </a:r>
            <a:endParaRPr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3BEC916-7DBA-41D6-938D-D838C58FC980}"/>
              </a:ext>
            </a:extLst>
          </p:cNvPr>
          <p:cNvSpPr/>
          <p:nvPr/>
        </p:nvSpPr>
        <p:spPr>
          <a:xfrm>
            <a:off x="8610601" y="3359217"/>
            <a:ext cx="2593206" cy="368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8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EE55D5-8AAF-41E5-B15C-3A63903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07" y="2187681"/>
            <a:ext cx="4147236" cy="367286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412459" y="997455"/>
            <a:ext cx="45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同様にほかの境界条件も設定する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境界条件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081179-88C3-4149-9E15-6B203F2E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0" y="2187681"/>
            <a:ext cx="4198901" cy="3672864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7A5F5F-EE7C-499C-92E9-6030DDCF76EF}"/>
              </a:ext>
            </a:extLst>
          </p:cNvPr>
          <p:cNvSpPr/>
          <p:nvPr/>
        </p:nvSpPr>
        <p:spPr>
          <a:xfrm>
            <a:off x="9711293" y="4558406"/>
            <a:ext cx="1632982" cy="299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599A38F-FDB6-48A7-8420-B66857136864}"/>
              </a:ext>
            </a:extLst>
          </p:cNvPr>
          <p:cNvSpPr/>
          <p:nvPr/>
        </p:nvSpPr>
        <p:spPr>
          <a:xfrm>
            <a:off x="4957011" y="3181349"/>
            <a:ext cx="381045" cy="1689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90063EC-41DF-473A-AACF-DC60953F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28" y="1834235"/>
            <a:ext cx="2059004" cy="4287664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4F2FF1C-13EA-4046-ABC3-C43742645C45}"/>
              </a:ext>
            </a:extLst>
          </p:cNvPr>
          <p:cNvSpPr/>
          <p:nvPr/>
        </p:nvSpPr>
        <p:spPr>
          <a:xfrm>
            <a:off x="393957" y="2303266"/>
            <a:ext cx="792481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12BB770-86E2-4001-8B31-A590E89A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54" y="892131"/>
            <a:ext cx="3964705" cy="585969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2" y="113362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荷重ケースを選択し，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静的を選択する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荷重ケース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8"/>
          <a:stretch/>
        </p:blipFill>
        <p:spPr>
          <a:xfrm>
            <a:off x="349382" y="2346546"/>
            <a:ext cx="2482978" cy="71994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674796" y="234654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D03804-EF5C-40B2-BFC7-9241E11C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3290172"/>
            <a:ext cx="2788963" cy="26557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60830" y="3768019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2918608" y="1634298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5443488" y="3709637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285348" y="1656873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397491" y="922886"/>
            <a:ext cx="4378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ステップ数を </a:t>
            </a:r>
            <a:r>
              <a:rPr lang="en-US" altLang="ja-JP" dirty="0"/>
              <a:t>50 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5755908" y="3974879"/>
            <a:ext cx="1434164" cy="26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6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24759ECC-9383-4CA4-A16F-C9FF3DB2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0" y="1123582"/>
            <a:ext cx="4159464" cy="57025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423ACB-57E5-40A4-9FE0-D0358109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" y="3428999"/>
            <a:ext cx="2507985" cy="253866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49383" y="1133622"/>
            <a:ext cx="25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ジョブを選択し，</a:t>
            </a:r>
            <a:endParaRPr lang="en-US" altLang="ja-JP" dirty="0"/>
          </a:p>
          <a:p>
            <a:r>
              <a:rPr lang="ja-JP" altLang="en-US" dirty="0"/>
              <a:t>新規 </a:t>
            </a:r>
            <a:r>
              <a:rPr lang="en-US" altLang="ja-JP" dirty="0"/>
              <a:t>&gt; </a:t>
            </a:r>
            <a:r>
              <a:rPr lang="ja-JP" altLang="en-US" dirty="0"/>
              <a:t>構造を選択する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A812422-0579-4362-B57C-E123E1E6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" y="2183800"/>
            <a:ext cx="2482978" cy="8826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167619" y="2343996"/>
            <a:ext cx="606392" cy="281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12459" y="3685577"/>
            <a:ext cx="684576" cy="303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21DE29-C1AA-4151-89BC-288BB78EC453}"/>
              </a:ext>
            </a:extLst>
          </p:cNvPr>
          <p:cNvSpPr txBox="1"/>
          <p:nvPr/>
        </p:nvSpPr>
        <p:spPr>
          <a:xfrm>
            <a:off x="3444464" y="1755505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DBEB1-40F0-4FAE-921D-203C4B7019AE}"/>
              </a:ext>
            </a:extLst>
          </p:cNvPr>
          <p:cNvSpPr txBox="1"/>
          <p:nvPr/>
        </p:nvSpPr>
        <p:spPr>
          <a:xfrm>
            <a:off x="3571274" y="3428999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3893750" y="1755505"/>
            <a:ext cx="918882" cy="246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8191624" y="1575153"/>
            <a:ext cx="3665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線形弾性解析にチェックを入れる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case1</a:t>
            </a:r>
            <a:r>
              <a:rPr lang="ja-JP" altLang="en-US" dirty="0"/>
              <a:t>をクリックする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初期荷重の項目をクリックし，</a:t>
            </a:r>
            <a:endParaRPr lang="en-US" altLang="ja-JP" dirty="0"/>
          </a:p>
          <a:p>
            <a:r>
              <a:rPr lang="ja-JP" altLang="en-US" dirty="0"/>
              <a:t>作成した境界条件にすべてチェックが入っていることを確認する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解析結果は次のスライドで説明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チェックを行い</a:t>
            </a:r>
            <a:r>
              <a:rPr lang="en-US" altLang="ja-JP" dirty="0"/>
              <a:t>error, warning</a:t>
            </a:r>
          </a:p>
          <a:p>
            <a:r>
              <a:rPr lang="ja-JP" altLang="en-US" dirty="0"/>
              <a:t>がなければ実行する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ほかのオプションについても確認しておくこと</a:t>
            </a: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C00B97-E437-4FB0-A343-4041F80C7EB0}"/>
              </a:ext>
            </a:extLst>
          </p:cNvPr>
          <p:cNvSpPr/>
          <p:nvPr/>
        </p:nvSpPr>
        <p:spPr>
          <a:xfrm>
            <a:off x="3918757" y="3729167"/>
            <a:ext cx="4060586" cy="18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C10FE5-401A-458C-AA20-590A196D1413}"/>
              </a:ext>
            </a:extLst>
          </p:cNvPr>
          <p:cNvSpPr txBox="1"/>
          <p:nvPr/>
        </p:nvSpPr>
        <p:spPr>
          <a:xfrm>
            <a:off x="3570248" y="471752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D661594-0BFB-4C5B-AE1D-695F7D94795B}"/>
              </a:ext>
            </a:extLst>
          </p:cNvPr>
          <p:cNvSpPr/>
          <p:nvPr/>
        </p:nvSpPr>
        <p:spPr>
          <a:xfrm>
            <a:off x="3933667" y="4953479"/>
            <a:ext cx="898214" cy="224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7575A-D90D-46AE-AA0B-F2DF563E635E}"/>
              </a:ext>
            </a:extLst>
          </p:cNvPr>
          <p:cNvSpPr txBox="1"/>
          <p:nvPr/>
        </p:nvSpPr>
        <p:spPr>
          <a:xfrm>
            <a:off x="6272903" y="4877582"/>
            <a:ext cx="205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C59424-B800-4488-9209-F3F00B1BC90B}"/>
              </a:ext>
            </a:extLst>
          </p:cNvPr>
          <p:cNvSpPr/>
          <p:nvPr/>
        </p:nvSpPr>
        <p:spPr>
          <a:xfrm flipV="1">
            <a:off x="6679933" y="5141795"/>
            <a:ext cx="1337911" cy="200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AB83CF3-5DB0-4191-B12B-536B45A78847}"/>
              </a:ext>
            </a:extLst>
          </p:cNvPr>
          <p:cNvSpPr/>
          <p:nvPr/>
        </p:nvSpPr>
        <p:spPr>
          <a:xfrm flipV="1">
            <a:off x="6803458" y="6083165"/>
            <a:ext cx="1175886" cy="439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C4CA7E-B83D-47C0-BE32-8431E2126FBC}"/>
              </a:ext>
            </a:extLst>
          </p:cNvPr>
          <p:cNvSpPr txBox="1"/>
          <p:nvPr/>
        </p:nvSpPr>
        <p:spPr>
          <a:xfrm>
            <a:off x="6428290" y="6118449"/>
            <a:ext cx="6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7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AFE10758-2A82-4AC1-A7A1-A99BF688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3" y="983875"/>
            <a:ext cx="6297139" cy="56737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解析ジョブ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090658" y="2104619"/>
            <a:ext cx="2471065" cy="2848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7022734" y="1166842"/>
            <a:ext cx="425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応力，相当ミーゼス応力を選択する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練習問題では各自で必要だと思うものを判断して選択する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F5F945-C7AE-47B5-9107-7C4415FA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34" y="2765201"/>
            <a:ext cx="2461811" cy="389244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0BAF2AB-D24D-44C2-BC9A-8CFA1A425BAA}"/>
              </a:ext>
            </a:extLst>
          </p:cNvPr>
          <p:cNvSpPr/>
          <p:nvPr/>
        </p:nvSpPr>
        <p:spPr>
          <a:xfrm flipH="1">
            <a:off x="7045693" y="4398745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7B6371F-6299-426B-BEDB-2A497B220C14}"/>
              </a:ext>
            </a:extLst>
          </p:cNvPr>
          <p:cNvSpPr/>
          <p:nvPr/>
        </p:nvSpPr>
        <p:spPr>
          <a:xfrm flipH="1">
            <a:off x="7060107" y="586018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E2AE78-979E-4FCA-B01C-91AB5A68FE45}"/>
              </a:ext>
            </a:extLst>
          </p:cNvPr>
          <p:cNvSpPr txBox="1"/>
          <p:nvPr/>
        </p:nvSpPr>
        <p:spPr>
          <a:xfrm>
            <a:off x="9537263" y="2608161"/>
            <a:ext cx="2242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</a:t>
            </a:r>
            <a:endParaRPr lang="en-US" altLang="ja-JP" dirty="0"/>
          </a:p>
          <a:p>
            <a:r>
              <a:rPr lang="ja-JP" altLang="en-US" dirty="0"/>
              <a:t>モデルを保存する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Marc</a:t>
            </a:r>
            <a:r>
              <a:rPr lang="ja-JP" altLang="en-US" dirty="0"/>
              <a:t>実行</a:t>
            </a:r>
            <a:r>
              <a:rPr lang="en-US" altLang="ja-JP" dirty="0"/>
              <a:t>(1)</a:t>
            </a:r>
          </a:p>
          <a:p>
            <a:r>
              <a:rPr lang="ja-JP" altLang="en-US" dirty="0"/>
              <a:t>で解析を行う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終了番号が</a:t>
            </a:r>
            <a:endParaRPr lang="en-US" altLang="ja-JP" dirty="0"/>
          </a:p>
          <a:p>
            <a:r>
              <a:rPr lang="en-US" altLang="ja-JP" dirty="0"/>
              <a:t>3004</a:t>
            </a:r>
          </a:p>
          <a:p>
            <a:r>
              <a:rPr lang="ja-JP" altLang="en-US" dirty="0"/>
              <a:t>となれば正常に終了している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結果を見るためには</a:t>
            </a:r>
            <a:endParaRPr lang="en-US" altLang="ja-JP" dirty="0"/>
          </a:p>
          <a:p>
            <a:r>
              <a:rPr lang="ja-JP" altLang="en-US" dirty="0"/>
              <a:t>バイナリポストファイルを開く を押す</a:t>
            </a:r>
            <a:endParaRPr lang="en-US" altLang="ja-JP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768A1C-E5FC-43DE-A4E3-C64D1519014C}"/>
              </a:ext>
            </a:extLst>
          </p:cNvPr>
          <p:cNvSpPr/>
          <p:nvPr/>
        </p:nvSpPr>
        <p:spPr>
          <a:xfrm flipH="1">
            <a:off x="8864867" y="4130169"/>
            <a:ext cx="619678" cy="186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478613-06D4-4DF4-9D8F-5532F13FBA2B}"/>
              </a:ext>
            </a:extLst>
          </p:cNvPr>
          <p:cNvSpPr/>
          <p:nvPr/>
        </p:nvSpPr>
        <p:spPr>
          <a:xfrm flipH="1">
            <a:off x="7642459" y="6356350"/>
            <a:ext cx="1193532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4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549041" y="1166842"/>
            <a:ext cx="6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例として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yy</a:t>
            </a:r>
            <a:r>
              <a:rPr lang="ja-JP" altLang="en-US" dirty="0"/>
              <a:t>のコンター図の</a:t>
            </a:r>
            <a:r>
              <a:rPr lang="en-US" altLang="ja-JP" dirty="0"/>
              <a:t>step0</a:t>
            </a:r>
            <a:r>
              <a:rPr lang="ja-JP" altLang="en-US" dirty="0"/>
              <a:t>と</a:t>
            </a:r>
            <a:r>
              <a:rPr lang="en-US" altLang="ja-JP" dirty="0"/>
              <a:t>step50</a:t>
            </a:r>
            <a:r>
              <a:rPr lang="ja-JP" altLang="en-US" dirty="0"/>
              <a:t>を確認する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EBAD09-2DBA-4AB0-BC1C-2659C995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00035"/>
            <a:ext cx="2629035" cy="445792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12459" y="2677363"/>
            <a:ext cx="2550049" cy="37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2DF244E-9B09-48F1-BEC9-83EE90DA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03" y="1887313"/>
            <a:ext cx="3822896" cy="380384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786755-5FF5-4459-B43B-4C31747C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83" y="1887313"/>
            <a:ext cx="3575234" cy="3860998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4AD273-EC95-403A-969C-6C5A8EDA229D}"/>
              </a:ext>
            </a:extLst>
          </p:cNvPr>
          <p:cNvSpPr/>
          <p:nvPr/>
        </p:nvSpPr>
        <p:spPr>
          <a:xfrm>
            <a:off x="3289402" y="4211484"/>
            <a:ext cx="300821" cy="899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03BC8C7-DFEA-46D9-9168-D13C0FD854B3}"/>
              </a:ext>
            </a:extLst>
          </p:cNvPr>
          <p:cNvSpPr/>
          <p:nvPr/>
        </p:nvSpPr>
        <p:spPr>
          <a:xfrm>
            <a:off x="7360208" y="348814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1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目次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5EB902-9834-4862-837F-589DAF04BD14}"/>
              </a:ext>
            </a:extLst>
          </p:cNvPr>
          <p:cNvSpPr txBox="1"/>
          <p:nvPr/>
        </p:nvSpPr>
        <p:spPr>
          <a:xfrm>
            <a:off x="1410749" y="1276463"/>
            <a:ext cx="5213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2800" dirty="0"/>
              <a:t>練習問題のモデル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解析の種類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形状とメッシュ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形状特性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材料特性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境界条件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荷重ケース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解析ジョブ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解析結果</a:t>
            </a:r>
            <a:endParaRPr lang="en-US" altLang="ja-JP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データ整理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76506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225008"/>
            <a:ext cx="4274304" cy="86367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5D9E47-EA24-4397-BFA7-1CB2AAC79A8C}"/>
              </a:ext>
            </a:extLst>
          </p:cNvPr>
          <p:cNvSpPr/>
          <p:nvPr/>
        </p:nvSpPr>
        <p:spPr>
          <a:xfrm>
            <a:off x="422183" y="1536174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21FEB2D-3841-4BDC-8690-7B3A0C0E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99" y="1141531"/>
            <a:ext cx="4495663" cy="362760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EA8ABC-3386-47E0-87F5-9FC4735045D7}"/>
              </a:ext>
            </a:extLst>
          </p:cNvPr>
          <p:cNvSpPr/>
          <p:nvPr/>
        </p:nvSpPr>
        <p:spPr>
          <a:xfrm>
            <a:off x="8249920" y="1640840"/>
            <a:ext cx="62484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095B50-0E55-4349-A413-A06E84534763}"/>
              </a:ext>
            </a:extLst>
          </p:cNvPr>
          <p:cNvSpPr/>
          <p:nvPr/>
        </p:nvSpPr>
        <p:spPr>
          <a:xfrm>
            <a:off x="7620205" y="1776210"/>
            <a:ext cx="1843630" cy="1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0AEE880-FEAA-4669-B262-A0F1BB3E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344" y="4878311"/>
            <a:ext cx="3721902" cy="194905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F7F3045-3AE7-45EE-95D2-5D03755B0240}"/>
              </a:ext>
            </a:extLst>
          </p:cNvPr>
          <p:cNvSpPr/>
          <p:nvPr/>
        </p:nvSpPr>
        <p:spPr>
          <a:xfrm>
            <a:off x="7588295" y="2001727"/>
            <a:ext cx="1023338" cy="135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412459" y="2399848"/>
            <a:ext cx="612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履歴プロットを選択する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位置設定を選択し，</a:t>
            </a:r>
            <a:endParaRPr lang="en-US" altLang="ja-JP" dirty="0"/>
          </a:p>
          <a:p>
            <a:r>
              <a:rPr lang="ja-JP" altLang="en-US" dirty="0"/>
              <a:t>節点を選択し，右クリックを押す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すべてのインクリメントを選択するか</a:t>
            </a:r>
            <a:endParaRPr lang="en-US" altLang="ja-JP" dirty="0"/>
          </a:p>
          <a:p>
            <a:r>
              <a:rPr lang="ja-JP" altLang="en-US" dirty="0"/>
              <a:t>インクリメントレンジを指定して選択する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軸と</a:t>
            </a:r>
            <a:r>
              <a:rPr lang="en-US" altLang="ja-JP" dirty="0"/>
              <a:t>Y</a:t>
            </a:r>
            <a:r>
              <a:rPr lang="ja-JP" altLang="en-US" dirty="0"/>
              <a:t>軸を選択することでグラフを表示できる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91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解析結果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1E1813-A885-49FE-BDB5-C99C7190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4" y="3853181"/>
            <a:ext cx="4274304" cy="86367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DA1707-6D8F-4CC0-A67D-06F336E0097C}"/>
              </a:ext>
            </a:extLst>
          </p:cNvPr>
          <p:cNvSpPr txBox="1"/>
          <p:nvPr/>
        </p:nvSpPr>
        <p:spPr>
          <a:xfrm>
            <a:off x="99192" y="2399848"/>
            <a:ext cx="612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クリップボードにコピーや保存して出力すると</a:t>
            </a:r>
            <a:endParaRPr lang="en-US" altLang="ja-JP" dirty="0"/>
          </a:p>
          <a:p>
            <a:r>
              <a:rPr lang="en-US" altLang="ja-JP" dirty="0"/>
              <a:t>Excel</a:t>
            </a:r>
            <a:r>
              <a:rPr lang="ja-JP" altLang="en-US" dirty="0"/>
              <a:t>などでデータ整理できるようになる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ほかのプロットについても確認しておく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7998B-C875-4E5A-A4F1-FCC64D60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10" y="1225008"/>
            <a:ext cx="6919686" cy="460852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43832B-BB84-4962-A9B1-BFAFB8AB1A19}"/>
              </a:ext>
            </a:extLst>
          </p:cNvPr>
          <p:cNvSpPr/>
          <p:nvPr/>
        </p:nvSpPr>
        <p:spPr>
          <a:xfrm>
            <a:off x="6568983" y="3853181"/>
            <a:ext cx="886853" cy="20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0F282D5-C306-474A-9470-E664CDAE7A53}"/>
              </a:ext>
            </a:extLst>
          </p:cNvPr>
          <p:cNvSpPr/>
          <p:nvPr/>
        </p:nvSpPr>
        <p:spPr>
          <a:xfrm>
            <a:off x="5122333" y="4775017"/>
            <a:ext cx="1837267" cy="762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練習問題のモデル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361352" y="950126"/>
            <a:ext cx="582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二次元線形弾性問題として解析を行う</a:t>
            </a:r>
            <a:endParaRPr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3AFBC27-4F48-44CA-A1A2-CFD6455FB69E}"/>
              </a:ext>
            </a:extLst>
          </p:cNvPr>
          <p:cNvGrpSpPr/>
          <p:nvPr/>
        </p:nvGrpSpPr>
        <p:grpSpPr>
          <a:xfrm>
            <a:off x="361352" y="1844439"/>
            <a:ext cx="5148718" cy="4223607"/>
            <a:chOff x="1578996" y="2082566"/>
            <a:chExt cx="2967023" cy="2433914"/>
          </a:xfrm>
        </p:grpSpPr>
        <p:grpSp>
          <p:nvGrpSpPr>
            <p:cNvPr id="7" name="object 2">
              <a:extLst>
                <a:ext uri="{FF2B5EF4-FFF2-40B4-BE49-F238E27FC236}">
                  <a16:creationId xmlns:a16="http://schemas.microsoft.com/office/drawing/2014/main" id="{0C2CF860-00EE-42E3-AA9F-BECED7C61A7F}"/>
                </a:ext>
              </a:extLst>
            </p:cNvPr>
            <p:cNvGrpSpPr/>
            <p:nvPr/>
          </p:nvGrpSpPr>
          <p:grpSpPr>
            <a:xfrm>
              <a:off x="1599627" y="3978428"/>
              <a:ext cx="313055" cy="309245"/>
              <a:chOff x="128635" y="2003854"/>
              <a:chExt cx="313055" cy="309245"/>
            </a:xfrm>
          </p:grpSpPr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FE831056-2D07-4550-8FA5-93D9D76DF1CC}"/>
                  </a:ext>
                </a:extLst>
              </p:cNvPr>
              <p:cNvSpPr/>
              <p:nvPr/>
            </p:nvSpPr>
            <p:spPr>
              <a:xfrm>
                <a:off x="149768" y="2291431"/>
                <a:ext cx="2647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4795">
                    <a:moveTo>
                      <a:pt x="0" y="0"/>
                    </a:moveTo>
                    <a:lnTo>
                      <a:pt x="264579" y="0"/>
                    </a:lnTo>
                  </a:path>
                </a:pathLst>
              </a:custGeom>
              <a:ln w="6350">
                <a:solidFill>
                  <a:srgbClr val="2218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B185EEDE-81B8-4BAF-B4AA-D2FE073D278E}"/>
                  </a:ext>
                </a:extLst>
              </p:cNvPr>
              <p:cNvSpPr/>
              <p:nvPr/>
            </p:nvSpPr>
            <p:spPr>
              <a:xfrm>
                <a:off x="403171" y="2270299"/>
                <a:ext cx="3810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42544">
                    <a:moveTo>
                      <a:pt x="0" y="0"/>
                    </a:moveTo>
                    <a:lnTo>
                      <a:pt x="7658" y="21132"/>
                    </a:lnTo>
                    <a:lnTo>
                      <a:pt x="0" y="42278"/>
                    </a:lnTo>
                    <a:lnTo>
                      <a:pt x="8260" y="36059"/>
                    </a:lnTo>
                    <a:lnTo>
                      <a:pt x="17908" y="30286"/>
                    </a:lnTo>
                    <a:lnTo>
                      <a:pt x="28101" y="25222"/>
                    </a:lnTo>
                    <a:lnTo>
                      <a:pt x="37998" y="21132"/>
                    </a:lnTo>
                    <a:lnTo>
                      <a:pt x="28101" y="17048"/>
                    </a:lnTo>
                    <a:lnTo>
                      <a:pt x="17908" y="11985"/>
                    </a:lnTo>
                    <a:lnTo>
                      <a:pt x="8260" y="6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181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CA91EE53-8272-4719-A291-DEB1E4C2D196}"/>
                  </a:ext>
                </a:extLst>
              </p:cNvPr>
              <p:cNvSpPr/>
              <p:nvPr/>
            </p:nvSpPr>
            <p:spPr>
              <a:xfrm>
                <a:off x="149768" y="2030675"/>
                <a:ext cx="0" cy="260985"/>
              </a:xfrm>
              <a:custGeom>
                <a:avLst/>
                <a:gdLst/>
                <a:ahLst/>
                <a:cxnLst/>
                <a:rect l="l" t="t" r="r" b="b"/>
                <a:pathLst>
                  <a:path h="260985">
                    <a:moveTo>
                      <a:pt x="0" y="260756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2218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0EAA5012-5D1F-4F19-B3D4-BC8339F2382E}"/>
                  </a:ext>
                </a:extLst>
              </p:cNvPr>
              <p:cNvSpPr/>
              <p:nvPr/>
            </p:nvSpPr>
            <p:spPr>
              <a:xfrm>
                <a:off x="128635" y="2003854"/>
                <a:ext cx="4254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2544" h="38100">
                    <a:moveTo>
                      <a:pt x="21132" y="0"/>
                    </a:moveTo>
                    <a:lnTo>
                      <a:pt x="17048" y="9896"/>
                    </a:lnTo>
                    <a:lnTo>
                      <a:pt x="11985" y="20089"/>
                    </a:lnTo>
                    <a:lnTo>
                      <a:pt x="6213" y="29737"/>
                    </a:lnTo>
                    <a:lnTo>
                      <a:pt x="0" y="37998"/>
                    </a:lnTo>
                    <a:lnTo>
                      <a:pt x="21132" y="30353"/>
                    </a:lnTo>
                    <a:lnTo>
                      <a:pt x="42278" y="37998"/>
                    </a:lnTo>
                    <a:lnTo>
                      <a:pt x="36059" y="29737"/>
                    </a:lnTo>
                    <a:lnTo>
                      <a:pt x="30286" y="20089"/>
                    </a:lnTo>
                    <a:lnTo>
                      <a:pt x="25222" y="9896"/>
                    </a:lnTo>
                    <a:lnTo>
                      <a:pt x="21132" y="0"/>
                    </a:lnTo>
                    <a:close/>
                  </a:path>
                </a:pathLst>
              </a:custGeom>
              <a:solidFill>
                <a:srgbClr val="22181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15AF4C6C-DA59-4471-AB7C-9549C8606F9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3696" y="2082566"/>
              <a:ext cx="2322323" cy="2433914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6DAEEA92-D87C-43A7-915B-D357F09CDD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996" y="3608730"/>
              <a:ext cx="234340" cy="92549"/>
            </a:xfrm>
            <a:prstGeom prst="rect">
              <a:avLst/>
            </a:prstGeom>
          </p:spPr>
        </p:pic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03EA51C0-3AEA-459F-8070-C05A72754469}"/>
                </a:ext>
              </a:extLst>
            </p:cNvPr>
            <p:cNvSpPr/>
            <p:nvPr/>
          </p:nvSpPr>
          <p:spPr>
            <a:xfrm>
              <a:off x="1860982" y="3638473"/>
              <a:ext cx="15240" cy="62865"/>
            </a:xfrm>
            <a:custGeom>
              <a:avLst/>
              <a:gdLst/>
              <a:ahLst/>
              <a:cxnLst/>
              <a:rect l="l" t="t" r="r" b="b"/>
              <a:pathLst>
                <a:path w="15239" h="62864">
                  <a:moveTo>
                    <a:pt x="11290" y="47663"/>
                  </a:moveTo>
                  <a:lnTo>
                    <a:pt x="3314" y="47663"/>
                  </a:lnTo>
                  <a:lnTo>
                    <a:pt x="0" y="51117"/>
                  </a:lnTo>
                  <a:lnTo>
                    <a:pt x="0" y="59080"/>
                  </a:lnTo>
                  <a:lnTo>
                    <a:pt x="3314" y="62395"/>
                  </a:lnTo>
                  <a:lnTo>
                    <a:pt x="11290" y="62395"/>
                  </a:lnTo>
                  <a:lnTo>
                    <a:pt x="14731" y="59080"/>
                  </a:lnTo>
                  <a:lnTo>
                    <a:pt x="14731" y="51117"/>
                  </a:lnTo>
                  <a:lnTo>
                    <a:pt x="11290" y="47663"/>
                  </a:lnTo>
                  <a:close/>
                </a:path>
                <a:path w="15239" h="62864">
                  <a:moveTo>
                    <a:pt x="11290" y="0"/>
                  </a:moveTo>
                  <a:lnTo>
                    <a:pt x="3314" y="0"/>
                  </a:lnTo>
                  <a:lnTo>
                    <a:pt x="0" y="3454"/>
                  </a:lnTo>
                  <a:lnTo>
                    <a:pt x="0" y="11417"/>
                  </a:lnTo>
                  <a:lnTo>
                    <a:pt x="3314" y="14732"/>
                  </a:lnTo>
                  <a:lnTo>
                    <a:pt x="11290" y="14732"/>
                  </a:lnTo>
                  <a:lnTo>
                    <a:pt x="14731" y="11417"/>
                  </a:lnTo>
                  <a:lnTo>
                    <a:pt x="14731" y="3454"/>
                  </a:lnTo>
                  <a:lnTo>
                    <a:pt x="11290" y="0"/>
                  </a:lnTo>
                  <a:close/>
                </a:path>
              </a:pathLst>
            </a:custGeom>
            <a:solidFill>
              <a:srgbClr val="0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1BD6F146-6AC6-49B2-89EB-C5AD1233612E}"/>
                </a:ext>
              </a:extLst>
            </p:cNvPr>
            <p:cNvSpPr/>
            <p:nvPr/>
          </p:nvSpPr>
          <p:spPr>
            <a:xfrm>
              <a:off x="1923594" y="3638350"/>
              <a:ext cx="204470" cy="61594"/>
            </a:xfrm>
            <a:custGeom>
              <a:avLst/>
              <a:gdLst/>
              <a:ahLst/>
              <a:cxnLst/>
              <a:rect l="l" t="t" r="r" b="b"/>
              <a:pathLst>
                <a:path w="204470" h="61594">
                  <a:moveTo>
                    <a:pt x="100774" y="59080"/>
                  </a:moveTo>
                  <a:lnTo>
                    <a:pt x="93332" y="58547"/>
                  </a:lnTo>
                  <a:lnTo>
                    <a:pt x="91605" y="56159"/>
                  </a:lnTo>
                  <a:lnTo>
                    <a:pt x="91605" y="23634"/>
                  </a:lnTo>
                  <a:lnTo>
                    <a:pt x="90639" y="13322"/>
                  </a:lnTo>
                  <a:lnTo>
                    <a:pt x="87744" y="5943"/>
                  </a:lnTo>
                  <a:lnTo>
                    <a:pt x="82931" y="1485"/>
                  </a:lnTo>
                  <a:lnTo>
                    <a:pt x="76212" y="0"/>
                  </a:lnTo>
                  <a:lnTo>
                    <a:pt x="68503" y="0"/>
                  </a:lnTo>
                  <a:lnTo>
                    <a:pt x="61734" y="3454"/>
                  </a:lnTo>
                  <a:lnTo>
                    <a:pt x="54571" y="11150"/>
                  </a:lnTo>
                  <a:lnTo>
                    <a:pt x="52171" y="3581"/>
                  </a:lnTo>
                  <a:lnTo>
                    <a:pt x="47663" y="0"/>
                  </a:lnTo>
                  <a:lnTo>
                    <a:pt x="34645" y="0"/>
                  </a:lnTo>
                  <a:lnTo>
                    <a:pt x="30937" y="1854"/>
                  </a:lnTo>
                  <a:lnTo>
                    <a:pt x="19913" y="10223"/>
                  </a:lnTo>
                  <a:lnTo>
                    <a:pt x="19913" y="266"/>
                  </a:lnTo>
                  <a:lnTo>
                    <a:pt x="18986" y="0"/>
                  </a:lnTo>
                  <a:lnTo>
                    <a:pt x="12204" y="2514"/>
                  </a:lnTo>
                  <a:lnTo>
                    <a:pt x="7696" y="3975"/>
                  </a:lnTo>
                  <a:lnTo>
                    <a:pt x="393" y="5969"/>
                  </a:lnTo>
                  <a:lnTo>
                    <a:pt x="393" y="8229"/>
                  </a:lnTo>
                  <a:lnTo>
                    <a:pt x="3187" y="7696"/>
                  </a:lnTo>
                  <a:lnTo>
                    <a:pt x="8089" y="7696"/>
                  </a:lnTo>
                  <a:lnTo>
                    <a:pt x="9283" y="9817"/>
                  </a:lnTo>
                  <a:lnTo>
                    <a:pt x="9283" y="56959"/>
                  </a:lnTo>
                  <a:lnTo>
                    <a:pt x="7429" y="58953"/>
                  </a:lnTo>
                  <a:lnTo>
                    <a:pt x="0" y="59080"/>
                  </a:lnTo>
                  <a:lnTo>
                    <a:pt x="0" y="61074"/>
                  </a:lnTo>
                  <a:lnTo>
                    <a:pt x="29476" y="61074"/>
                  </a:lnTo>
                  <a:lnTo>
                    <a:pt x="29476" y="59080"/>
                  </a:lnTo>
                  <a:lnTo>
                    <a:pt x="22428" y="58813"/>
                  </a:lnTo>
                  <a:lnTo>
                    <a:pt x="20447" y="57353"/>
                  </a:lnTo>
                  <a:lnTo>
                    <a:pt x="20447" y="14465"/>
                  </a:lnTo>
                  <a:lnTo>
                    <a:pt x="22428" y="12217"/>
                  </a:lnTo>
                  <a:lnTo>
                    <a:pt x="25755" y="9156"/>
                  </a:lnTo>
                  <a:lnTo>
                    <a:pt x="31457" y="6896"/>
                  </a:lnTo>
                  <a:lnTo>
                    <a:pt x="41948" y="6896"/>
                  </a:lnTo>
                  <a:lnTo>
                    <a:pt x="44869" y="11544"/>
                  </a:lnTo>
                  <a:lnTo>
                    <a:pt x="44869" y="57086"/>
                  </a:lnTo>
                  <a:lnTo>
                    <a:pt x="43408" y="58547"/>
                  </a:lnTo>
                  <a:lnTo>
                    <a:pt x="35839" y="59080"/>
                  </a:lnTo>
                  <a:lnTo>
                    <a:pt x="35839" y="61074"/>
                  </a:lnTo>
                  <a:lnTo>
                    <a:pt x="65582" y="61074"/>
                  </a:lnTo>
                  <a:lnTo>
                    <a:pt x="65582" y="59080"/>
                  </a:lnTo>
                  <a:lnTo>
                    <a:pt x="58013" y="58953"/>
                  </a:lnTo>
                  <a:lnTo>
                    <a:pt x="56019" y="56692"/>
                  </a:lnTo>
                  <a:lnTo>
                    <a:pt x="56019" y="14998"/>
                  </a:lnTo>
                  <a:lnTo>
                    <a:pt x="60007" y="9296"/>
                  </a:lnTo>
                  <a:lnTo>
                    <a:pt x="64389" y="6896"/>
                  </a:lnTo>
                  <a:lnTo>
                    <a:pt x="78066" y="6896"/>
                  </a:lnTo>
                  <a:lnTo>
                    <a:pt x="80454" y="10490"/>
                  </a:lnTo>
                  <a:lnTo>
                    <a:pt x="80454" y="57086"/>
                  </a:lnTo>
                  <a:lnTo>
                    <a:pt x="79400" y="58153"/>
                  </a:lnTo>
                  <a:lnTo>
                    <a:pt x="71691" y="59080"/>
                  </a:lnTo>
                  <a:lnTo>
                    <a:pt x="71691" y="61074"/>
                  </a:lnTo>
                  <a:lnTo>
                    <a:pt x="100774" y="61074"/>
                  </a:lnTo>
                  <a:lnTo>
                    <a:pt x="100774" y="59080"/>
                  </a:lnTo>
                  <a:close/>
                </a:path>
                <a:path w="204470" h="61594">
                  <a:moveTo>
                    <a:pt x="204076" y="59080"/>
                  </a:moveTo>
                  <a:lnTo>
                    <a:pt x="196634" y="58547"/>
                  </a:lnTo>
                  <a:lnTo>
                    <a:pt x="194906" y="56159"/>
                  </a:lnTo>
                  <a:lnTo>
                    <a:pt x="194906" y="23634"/>
                  </a:lnTo>
                  <a:lnTo>
                    <a:pt x="193941" y="13322"/>
                  </a:lnTo>
                  <a:lnTo>
                    <a:pt x="191046" y="5943"/>
                  </a:lnTo>
                  <a:lnTo>
                    <a:pt x="186232" y="1485"/>
                  </a:lnTo>
                  <a:lnTo>
                    <a:pt x="179514" y="0"/>
                  </a:lnTo>
                  <a:lnTo>
                    <a:pt x="171805" y="0"/>
                  </a:lnTo>
                  <a:lnTo>
                    <a:pt x="165036" y="3454"/>
                  </a:lnTo>
                  <a:lnTo>
                    <a:pt x="157873" y="11150"/>
                  </a:lnTo>
                  <a:lnTo>
                    <a:pt x="155473" y="3581"/>
                  </a:lnTo>
                  <a:lnTo>
                    <a:pt x="150964" y="0"/>
                  </a:lnTo>
                  <a:lnTo>
                    <a:pt x="137947" y="0"/>
                  </a:lnTo>
                  <a:lnTo>
                    <a:pt x="134239" y="1854"/>
                  </a:lnTo>
                  <a:lnTo>
                    <a:pt x="123215" y="10223"/>
                  </a:lnTo>
                  <a:lnTo>
                    <a:pt x="123215" y="266"/>
                  </a:lnTo>
                  <a:lnTo>
                    <a:pt x="122288" y="0"/>
                  </a:lnTo>
                  <a:lnTo>
                    <a:pt x="115506" y="2514"/>
                  </a:lnTo>
                  <a:lnTo>
                    <a:pt x="110998" y="3975"/>
                  </a:lnTo>
                  <a:lnTo>
                    <a:pt x="103695" y="5969"/>
                  </a:lnTo>
                  <a:lnTo>
                    <a:pt x="103695" y="8229"/>
                  </a:lnTo>
                  <a:lnTo>
                    <a:pt x="106489" y="7696"/>
                  </a:lnTo>
                  <a:lnTo>
                    <a:pt x="111391" y="7696"/>
                  </a:lnTo>
                  <a:lnTo>
                    <a:pt x="112585" y="9817"/>
                  </a:lnTo>
                  <a:lnTo>
                    <a:pt x="112585" y="56959"/>
                  </a:lnTo>
                  <a:lnTo>
                    <a:pt x="110731" y="58953"/>
                  </a:lnTo>
                  <a:lnTo>
                    <a:pt x="103301" y="59080"/>
                  </a:lnTo>
                  <a:lnTo>
                    <a:pt x="103301" y="61074"/>
                  </a:lnTo>
                  <a:lnTo>
                    <a:pt x="132778" y="61074"/>
                  </a:lnTo>
                  <a:lnTo>
                    <a:pt x="132778" y="59080"/>
                  </a:lnTo>
                  <a:lnTo>
                    <a:pt x="125730" y="58813"/>
                  </a:lnTo>
                  <a:lnTo>
                    <a:pt x="123748" y="57353"/>
                  </a:lnTo>
                  <a:lnTo>
                    <a:pt x="123748" y="14465"/>
                  </a:lnTo>
                  <a:lnTo>
                    <a:pt x="125730" y="12217"/>
                  </a:lnTo>
                  <a:lnTo>
                    <a:pt x="129057" y="9156"/>
                  </a:lnTo>
                  <a:lnTo>
                    <a:pt x="134759" y="6896"/>
                  </a:lnTo>
                  <a:lnTo>
                    <a:pt x="145249" y="6896"/>
                  </a:lnTo>
                  <a:lnTo>
                    <a:pt x="148170" y="11544"/>
                  </a:lnTo>
                  <a:lnTo>
                    <a:pt x="148170" y="57086"/>
                  </a:lnTo>
                  <a:lnTo>
                    <a:pt x="146710" y="58547"/>
                  </a:lnTo>
                  <a:lnTo>
                    <a:pt x="139141" y="59080"/>
                  </a:lnTo>
                  <a:lnTo>
                    <a:pt x="139141" y="61074"/>
                  </a:lnTo>
                  <a:lnTo>
                    <a:pt x="168884" y="61074"/>
                  </a:lnTo>
                  <a:lnTo>
                    <a:pt x="168884" y="59080"/>
                  </a:lnTo>
                  <a:lnTo>
                    <a:pt x="161315" y="58953"/>
                  </a:lnTo>
                  <a:lnTo>
                    <a:pt x="159321" y="56692"/>
                  </a:lnTo>
                  <a:lnTo>
                    <a:pt x="159321" y="14998"/>
                  </a:lnTo>
                  <a:lnTo>
                    <a:pt x="163309" y="9296"/>
                  </a:lnTo>
                  <a:lnTo>
                    <a:pt x="167690" y="6896"/>
                  </a:lnTo>
                  <a:lnTo>
                    <a:pt x="181368" y="6896"/>
                  </a:lnTo>
                  <a:lnTo>
                    <a:pt x="183756" y="10490"/>
                  </a:lnTo>
                  <a:lnTo>
                    <a:pt x="183756" y="57086"/>
                  </a:lnTo>
                  <a:lnTo>
                    <a:pt x="182702" y="58153"/>
                  </a:lnTo>
                  <a:lnTo>
                    <a:pt x="174993" y="59080"/>
                  </a:lnTo>
                  <a:lnTo>
                    <a:pt x="174993" y="61074"/>
                  </a:lnTo>
                  <a:lnTo>
                    <a:pt x="204076" y="61074"/>
                  </a:lnTo>
                  <a:lnTo>
                    <a:pt x="204076" y="59080"/>
                  </a:lnTo>
                  <a:close/>
                </a:path>
              </a:pathLst>
            </a:custGeom>
            <a:solidFill>
              <a:srgbClr val="0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A994146F-EB95-4CE6-8AEF-C4E99D0F42E9}"/>
                </a:ext>
              </a:extLst>
            </p:cNvPr>
            <p:cNvSpPr/>
            <p:nvPr/>
          </p:nvSpPr>
          <p:spPr>
            <a:xfrm>
              <a:off x="1940119" y="4235999"/>
              <a:ext cx="63500" cy="60325"/>
            </a:xfrm>
            <a:custGeom>
              <a:avLst/>
              <a:gdLst/>
              <a:ahLst/>
              <a:cxnLst/>
              <a:rect l="l" t="t" r="r" b="b"/>
              <a:pathLst>
                <a:path w="63500" h="60325">
                  <a:moveTo>
                    <a:pt x="60680" y="0"/>
                  </a:moveTo>
                  <a:lnTo>
                    <a:pt x="57492" y="0"/>
                  </a:lnTo>
                  <a:lnTo>
                    <a:pt x="53184" y="968"/>
                  </a:lnTo>
                  <a:lnTo>
                    <a:pt x="48714" y="4164"/>
                  </a:lnTo>
                  <a:lnTo>
                    <a:pt x="43619" y="10024"/>
                  </a:lnTo>
                  <a:lnTo>
                    <a:pt x="37439" y="18986"/>
                  </a:lnTo>
                  <a:lnTo>
                    <a:pt x="34124" y="2654"/>
                  </a:lnTo>
                  <a:lnTo>
                    <a:pt x="32664" y="0"/>
                  </a:lnTo>
                  <a:lnTo>
                    <a:pt x="26161" y="0"/>
                  </a:lnTo>
                  <a:lnTo>
                    <a:pt x="21640" y="1193"/>
                  </a:lnTo>
                  <a:lnTo>
                    <a:pt x="12077" y="4381"/>
                  </a:lnTo>
                  <a:lnTo>
                    <a:pt x="12611" y="6375"/>
                  </a:lnTo>
                  <a:lnTo>
                    <a:pt x="18859" y="4914"/>
                  </a:lnTo>
                  <a:lnTo>
                    <a:pt x="23367" y="4914"/>
                  </a:lnTo>
                  <a:lnTo>
                    <a:pt x="24168" y="6108"/>
                  </a:lnTo>
                  <a:lnTo>
                    <a:pt x="29870" y="30403"/>
                  </a:lnTo>
                  <a:lnTo>
                    <a:pt x="18986" y="45935"/>
                  </a:lnTo>
                  <a:lnTo>
                    <a:pt x="16332" y="49923"/>
                  </a:lnTo>
                  <a:lnTo>
                    <a:pt x="13677" y="52311"/>
                  </a:lnTo>
                  <a:lnTo>
                    <a:pt x="11417" y="52311"/>
                  </a:lnTo>
                  <a:lnTo>
                    <a:pt x="10096" y="51917"/>
                  </a:lnTo>
                  <a:lnTo>
                    <a:pt x="7035" y="50190"/>
                  </a:lnTo>
                  <a:lnTo>
                    <a:pt x="5575" y="49783"/>
                  </a:lnTo>
                  <a:lnTo>
                    <a:pt x="1993" y="49783"/>
                  </a:lnTo>
                  <a:lnTo>
                    <a:pt x="0" y="51777"/>
                  </a:lnTo>
                  <a:lnTo>
                    <a:pt x="0" y="57886"/>
                  </a:lnTo>
                  <a:lnTo>
                    <a:pt x="2654" y="60007"/>
                  </a:lnTo>
                  <a:lnTo>
                    <a:pt x="10756" y="60007"/>
                  </a:lnTo>
                  <a:lnTo>
                    <a:pt x="12344" y="58813"/>
                  </a:lnTo>
                  <a:lnTo>
                    <a:pt x="22567" y="46469"/>
                  </a:lnTo>
                  <a:lnTo>
                    <a:pt x="25361" y="42887"/>
                  </a:lnTo>
                  <a:lnTo>
                    <a:pt x="30937" y="35178"/>
                  </a:lnTo>
                  <a:lnTo>
                    <a:pt x="36639" y="57886"/>
                  </a:lnTo>
                  <a:lnTo>
                    <a:pt x="38366" y="60007"/>
                  </a:lnTo>
                  <a:lnTo>
                    <a:pt x="47663" y="60007"/>
                  </a:lnTo>
                  <a:lnTo>
                    <a:pt x="51117" y="56832"/>
                  </a:lnTo>
                  <a:lnTo>
                    <a:pt x="58813" y="44881"/>
                  </a:lnTo>
                  <a:lnTo>
                    <a:pt x="56959" y="43814"/>
                  </a:lnTo>
                  <a:lnTo>
                    <a:pt x="55232" y="45808"/>
                  </a:lnTo>
                  <a:lnTo>
                    <a:pt x="50990" y="51384"/>
                  </a:lnTo>
                  <a:lnTo>
                    <a:pt x="49390" y="52704"/>
                  </a:lnTo>
                  <a:lnTo>
                    <a:pt x="45935" y="52704"/>
                  </a:lnTo>
                  <a:lnTo>
                    <a:pt x="44742" y="50990"/>
                  </a:lnTo>
                  <a:lnTo>
                    <a:pt x="38506" y="25488"/>
                  </a:lnTo>
                  <a:lnTo>
                    <a:pt x="38506" y="23494"/>
                  </a:lnTo>
                  <a:lnTo>
                    <a:pt x="44348" y="13271"/>
                  </a:lnTo>
                  <a:lnTo>
                    <a:pt x="49123" y="7429"/>
                  </a:lnTo>
                  <a:lnTo>
                    <a:pt x="52311" y="7429"/>
                  </a:lnTo>
                  <a:lnTo>
                    <a:pt x="53378" y="7835"/>
                  </a:lnTo>
                  <a:lnTo>
                    <a:pt x="56299" y="9423"/>
                  </a:lnTo>
                  <a:lnTo>
                    <a:pt x="57226" y="9690"/>
                  </a:lnTo>
                  <a:lnTo>
                    <a:pt x="61074" y="9690"/>
                  </a:lnTo>
                  <a:lnTo>
                    <a:pt x="62928" y="7696"/>
                  </a:lnTo>
                  <a:lnTo>
                    <a:pt x="62928" y="2120"/>
                  </a:lnTo>
                  <a:lnTo>
                    <a:pt x="60680" y="0"/>
                  </a:lnTo>
                  <a:close/>
                </a:path>
              </a:pathLst>
            </a:custGeom>
            <a:solidFill>
              <a:srgbClr val="0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C40DFDC7-6E7E-4334-8A33-8E0C08784E7A}"/>
                </a:ext>
              </a:extLst>
            </p:cNvPr>
            <p:cNvSpPr/>
            <p:nvPr/>
          </p:nvSpPr>
          <p:spPr>
            <a:xfrm>
              <a:off x="1590882" y="3855799"/>
              <a:ext cx="60325" cy="86360"/>
            </a:xfrm>
            <a:custGeom>
              <a:avLst/>
              <a:gdLst/>
              <a:ahLst/>
              <a:cxnLst/>
              <a:rect l="l" t="t" r="r" b="b"/>
              <a:pathLst>
                <a:path w="60325" h="86360">
                  <a:moveTo>
                    <a:pt x="56438" y="0"/>
                  </a:moveTo>
                  <a:lnTo>
                    <a:pt x="49390" y="0"/>
                  </a:lnTo>
                  <a:lnTo>
                    <a:pt x="47269" y="1993"/>
                  </a:lnTo>
                  <a:lnTo>
                    <a:pt x="47269" y="6908"/>
                  </a:lnTo>
                  <a:lnTo>
                    <a:pt x="48336" y="8369"/>
                  </a:lnTo>
                  <a:lnTo>
                    <a:pt x="53505" y="11557"/>
                  </a:lnTo>
                  <a:lnTo>
                    <a:pt x="54444" y="12750"/>
                  </a:lnTo>
                  <a:lnTo>
                    <a:pt x="54444" y="14605"/>
                  </a:lnTo>
                  <a:lnTo>
                    <a:pt x="53500" y="19591"/>
                  </a:lnTo>
                  <a:lnTo>
                    <a:pt x="50576" y="26776"/>
                  </a:lnTo>
                  <a:lnTo>
                    <a:pt x="45534" y="36473"/>
                  </a:lnTo>
                  <a:lnTo>
                    <a:pt x="38239" y="48996"/>
                  </a:lnTo>
                  <a:lnTo>
                    <a:pt x="35585" y="33591"/>
                  </a:lnTo>
                  <a:lnTo>
                    <a:pt x="33240" y="23413"/>
                  </a:lnTo>
                  <a:lnTo>
                    <a:pt x="29876" y="12414"/>
                  </a:lnTo>
                  <a:lnTo>
                    <a:pt x="26512" y="3605"/>
                  </a:lnTo>
                  <a:lnTo>
                    <a:pt x="24168" y="0"/>
                  </a:lnTo>
                  <a:lnTo>
                    <a:pt x="23634" y="0"/>
                  </a:lnTo>
                  <a:lnTo>
                    <a:pt x="23507" y="139"/>
                  </a:lnTo>
                  <a:lnTo>
                    <a:pt x="21247" y="266"/>
                  </a:lnTo>
                  <a:lnTo>
                    <a:pt x="5181" y="3187"/>
                  </a:lnTo>
                  <a:lnTo>
                    <a:pt x="5181" y="5448"/>
                  </a:lnTo>
                  <a:lnTo>
                    <a:pt x="7835" y="4914"/>
                  </a:lnTo>
                  <a:lnTo>
                    <a:pt x="9296" y="4914"/>
                  </a:lnTo>
                  <a:lnTo>
                    <a:pt x="28528" y="46675"/>
                  </a:lnTo>
                  <a:lnTo>
                    <a:pt x="30403" y="57492"/>
                  </a:lnTo>
                  <a:lnTo>
                    <a:pt x="30403" y="59626"/>
                  </a:lnTo>
                  <a:lnTo>
                    <a:pt x="29616" y="61747"/>
                  </a:lnTo>
                  <a:lnTo>
                    <a:pt x="27622" y="64135"/>
                  </a:lnTo>
                  <a:lnTo>
                    <a:pt x="20853" y="73025"/>
                  </a:lnTo>
                  <a:lnTo>
                    <a:pt x="16598" y="77546"/>
                  </a:lnTo>
                  <a:lnTo>
                    <a:pt x="15011" y="78613"/>
                  </a:lnTo>
                  <a:lnTo>
                    <a:pt x="12484" y="78613"/>
                  </a:lnTo>
                  <a:lnTo>
                    <a:pt x="11556" y="78206"/>
                  </a:lnTo>
                  <a:lnTo>
                    <a:pt x="8102" y="75552"/>
                  </a:lnTo>
                  <a:lnTo>
                    <a:pt x="6642" y="74891"/>
                  </a:lnTo>
                  <a:lnTo>
                    <a:pt x="2260" y="74891"/>
                  </a:lnTo>
                  <a:lnTo>
                    <a:pt x="0" y="77152"/>
                  </a:lnTo>
                  <a:lnTo>
                    <a:pt x="0" y="83388"/>
                  </a:lnTo>
                  <a:lnTo>
                    <a:pt x="2920" y="85915"/>
                  </a:lnTo>
                  <a:lnTo>
                    <a:pt x="6769" y="85915"/>
                  </a:lnTo>
                  <a:lnTo>
                    <a:pt x="35863" y="58012"/>
                  </a:lnTo>
                  <a:lnTo>
                    <a:pt x="56764" y="19819"/>
                  </a:lnTo>
                  <a:lnTo>
                    <a:pt x="59753" y="7302"/>
                  </a:lnTo>
                  <a:lnTo>
                    <a:pt x="59753" y="3327"/>
                  </a:lnTo>
                  <a:lnTo>
                    <a:pt x="56438" y="0"/>
                  </a:lnTo>
                  <a:close/>
                </a:path>
              </a:pathLst>
            </a:custGeom>
            <a:solidFill>
              <a:srgbClr val="0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96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解析の種類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 </a:t>
            </a:r>
            <a:r>
              <a:rPr lang="en-US" altLang="ja-JP" dirty="0"/>
              <a:t>&gt; </a:t>
            </a:r>
            <a:r>
              <a:rPr lang="ja-JP" altLang="en-US" dirty="0"/>
              <a:t>平面 を選択する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EBFA8E9-DB9E-49C3-913B-F4858EE5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9" y="1569887"/>
            <a:ext cx="5453712" cy="250704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2268B6-0199-47D5-BEBD-363F6B2F655F}"/>
              </a:ext>
            </a:extLst>
          </p:cNvPr>
          <p:cNvSpPr/>
          <p:nvPr/>
        </p:nvSpPr>
        <p:spPr>
          <a:xfrm>
            <a:off x="3879380" y="2928055"/>
            <a:ext cx="1555957" cy="41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4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  </a:t>
            </a:r>
            <a:r>
              <a:rPr lang="ja-JP" altLang="en-US" dirty="0"/>
              <a:t>ポイントの追加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60" b="12714"/>
          <a:stretch/>
        </p:blipFill>
        <p:spPr>
          <a:xfrm>
            <a:off x="268262" y="1660695"/>
            <a:ext cx="2359435" cy="191990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79522" y="2134604"/>
            <a:ext cx="48768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19A9B3-740D-48A7-8912-50807672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126" y="1995442"/>
            <a:ext cx="4378087" cy="53232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7275127" y="1085052"/>
            <a:ext cx="43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画面下部の</a:t>
            </a:r>
            <a:r>
              <a:rPr lang="en-US" altLang="ja-JP" dirty="0"/>
              <a:t>Enter point coordinates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ポイントの座標</a:t>
            </a:r>
            <a:r>
              <a:rPr lang="en-US" altLang="ja-JP" dirty="0"/>
              <a:t>(x, y, z)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7275126" y="2841475"/>
            <a:ext cx="437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</a:t>
            </a:r>
            <a:r>
              <a:rPr lang="en-US" altLang="ja-JP" dirty="0"/>
              <a:t>1	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2	10 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3	10 10 0</a:t>
            </a:r>
          </a:p>
          <a:p>
            <a:r>
              <a:rPr lang="ja-JP" altLang="en-US" dirty="0"/>
              <a:t>ポイント</a:t>
            </a:r>
            <a:r>
              <a:rPr lang="en-US" altLang="ja-JP" dirty="0"/>
              <a:t>4	0 10 0</a:t>
            </a:r>
          </a:p>
        </p:txBody>
      </p:sp>
    </p:spTree>
    <p:extLst>
      <p:ext uri="{BB962C8B-B14F-4D97-AF65-F5344CB8AC3E}">
        <p14:creationId xmlns:p14="http://schemas.microsoft.com/office/powerpoint/2010/main" val="11158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8" y="1085052"/>
            <a:ext cx="520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初期設定ではポイントが見えないので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モデルエンティティタイプ </a:t>
            </a:r>
            <a:r>
              <a:rPr lang="en-US" altLang="ja-JP" dirty="0"/>
              <a:t>&gt; </a:t>
            </a:r>
            <a:r>
              <a:rPr lang="ja-JP" altLang="en-US" dirty="0"/>
              <a:t>ポイント</a:t>
            </a:r>
            <a:endParaRPr lang="en-US" altLang="ja-JP" dirty="0"/>
          </a:p>
          <a:p>
            <a:r>
              <a:rPr lang="ja-JP" altLang="en-US" dirty="0"/>
              <a:t>にチェックを入れる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A5EBA-71E8-467A-A05F-794CF4230CEB}"/>
              </a:ext>
            </a:extLst>
          </p:cNvPr>
          <p:cNvSpPr txBox="1"/>
          <p:nvPr/>
        </p:nvSpPr>
        <p:spPr>
          <a:xfrm>
            <a:off x="538787" y="5740166"/>
            <a:ext cx="43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適宜 </a:t>
            </a:r>
            <a:r>
              <a:rPr lang="en-US" altLang="ja-JP" dirty="0"/>
              <a:t>Ctrl + F</a:t>
            </a:r>
            <a:r>
              <a:rPr lang="ja-JP" altLang="en-US" dirty="0"/>
              <a:t> でビューを合わせる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26C2FF-5620-45BF-A2EF-E2ACF4EE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1995442"/>
            <a:ext cx="4943940" cy="276959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32210" y="2824480"/>
            <a:ext cx="52483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596366-7B88-4678-A836-56E0CE5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62" y="1995442"/>
            <a:ext cx="4877051" cy="36704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7DC385-9D2F-40B0-978A-8F59236F0089}"/>
              </a:ext>
            </a:extLst>
          </p:cNvPr>
          <p:cNvSpPr txBox="1"/>
          <p:nvPr/>
        </p:nvSpPr>
        <p:spPr>
          <a:xfrm>
            <a:off x="6405448" y="1085052"/>
            <a:ext cx="561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ポイント番号を可視化するためには</a:t>
            </a:r>
            <a:endParaRPr lang="en-US" altLang="ja-JP" dirty="0"/>
          </a:p>
          <a:p>
            <a:r>
              <a:rPr lang="ja-JP" altLang="en-US" dirty="0"/>
              <a:t>ビュー </a:t>
            </a:r>
            <a:r>
              <a:rPr lang="en-US" altLang="ja-JP" dirty="0"/>
              <a:t>&gt; </a:t>
            </a:r>
            <a:r>
              <a:rPr lang="ja-JP" altLang="en-US" dirty="0"/>
              <a:t>プロットの制御 </a:t>
            </a:r>
            <a:r>
              <a:rPr lang="en-US" altLang="ja-JP" dirty="0"/>
              <a:t>&gt; </a:t>
            </a:r>
            <a:r>
              <a:rPr lang="ja-JP" altLang="en-US" dirty="0"/>
              <a:t>ポイントの設定 </a:t>
            </a:r>
            <a:r>
              <a:rPr lang="en-US" altLang="ja-JP" dirty="0"/>
              <a:t>&gt; </a:t>
            </a:r>
            <a:r>
              <a:rPr lang="ja-JP" altLang="en-US" dirty="0"/>
              <a:t>ラベル</a:t>
            </a:r>
            <a:endParaRPr lang="en-US" altLang="ja-JP" dirty="0"/>
          </a:p>
          <a:p>
            <a:r>
              <a:rPr lang="ja-JP" altLang="en-US" dirty="0"/>
              <a:t>にチェックを入れ再描画する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210BE3A-8962-4326-B475-1FB1A7D98E13}"/>
              </a:ext>
            </a:extLst>
          </p:cNvPr>
          <p:cNvSpPr/>
          <p:nvPr/>
        </p:nvSpPr>
        <p:spPr>
          <a:xfrm>
            <a:off x="9719785" y="2875280"/>
            <a:ext cx="59639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9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  </a:t>
            </a:r>
            <a:r>
              <a:rPr lang="ja-JP" altLang="en-US" dirty="0"/>
              <a:t>ラインの追加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A938DA-3ADA-4DDA-80BD-A4FD95AD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8" b="11839"/>
          <a:stretch/>
        </p:blipFill>
        <p:spPr>
          <a:xfrm>
            <a:off x="268263" y="1660695"/>
            <a:ext cx="2266058" cy="193915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538482" y="268173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80678-C9D1-4944-9DEF-8C2A88FE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7" y="1666808"/>
            <a:ext cx="2971953" cy="35180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3767667" y="2503937"/>
            <a:ext cx="499534" cy="17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45928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ラインになっていることを確認して</a:t>
            </a:r>
            <a:endParaRPr lang="en-US" altLang="ja-JP" dirty="0"/>
          </a:p>
          <a:p>
            <a:r>
              <a:rPr lang="ja-JP" altLang="en-US" dirty="0"/>
              <a:t>カーブを追加し，</a:t>
            </a:r>
            <a:endParaRPr lang="en-US" altLang="ja-JP" dirty="0"/>
          </a:p>
          <a:p>
            <a:r>
              <a:rPr lang="ja-JP" altLang="en-US" dirty="0"/>
              <a:t>反時計回りにポイントをつなぐ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25C8B5-569F-4325-8BFA-94B2662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65" y="1850954"/>
            <a:ext cx="3336368" cy="316808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ADD269-8C36-4255-AF60-2E24190D828F}"/>
              </a:ext>
            </a:extLst>
          </p:cNvPr>
          <p:cNvSpPr txBox="1"/>
          <p:nvPr/>
        </p:nvSpPr>
        <p:spPr>
          <a:xfrm>
            <a:off x="7071927" y="5373619"/>
            <a:ext cx="437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すべての点をつないだ後に</a:t>
            </a:r>
            <a:endParaRPr lang="en-US" altLang="ja-JP" dirty="0"/>
          </a:p>
          <a:p>
            <a:r>
              <a:rPr lang="ja-JP" altLang="en-US" dirty="0"/>
              <a:t>右クリックを押して</a:t>
            </a:r>
            <a:endParaRPr lang="en-US" altLang="ja-JP" dirty="0"/>
          </a:p>
          <a:p>
            <a:r>
              <a:rPr lang="en-US" altLang="ja-JP" dirty="0"/>
              <a:t>End of List</a:t>
            </a:r>
            <a:r>
              <a:rPr lang="ja-JP" altLang="en-US" dirty="0"/>
              <a:t>が表示されることを確認する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38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EBF7F08-E874-40F7-A938-7F61DED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" y="3007013"/>
            <a:ext cx="2979773" cy="36016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CBD2A5-ED50-4D39-943E-D50EB07B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" y="1573857"/>
            <a:ext cx="2576669" cy="138461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カーブ分割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1158242" y="2031498"/>
            <a:ext cx="853440" cy="25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924132" y="4490721"/>
            <a:ext cx="1199307" cy="317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3211127" y="3007013"/>
            <a:ext cx="4378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タイプ</a:t>
            </a:r>
            <a:r>
              <a:rPr lang="en-US" altLang="ja-JP" dirty="0"/>
              <a:t>:</a:t>
            </a:r>
            <a:r>
              <a:rPr lang="ja-JP" altLang="en-US" dirty="0"/>
              <a:t>  一様</a:t>
            </a:r>
            <a:endParaRPr lang="en-US" altLang="ja-JP" dirty="0"/>
          </a:p>
          <a:p>
            <a:r>
              <a:rPr lang="ja-JP" altLang="en-US" dirty="0"/>
              <a:t>入力</a:t>
            </a:r>
            <a:r>
              <a:rPr lang="en-US" altLang="ja-JP" dirty="0"/>
              <a:t>:	</a:t>
            </a:r>
            <a:r>
              <a:rPr lang="ja-JP" altLang="en-US" dirty="0"/>
              <a:t>分割</a:t>
            </a:r>
            <a:endParaRPr lang="en-US" altLang="ja-JP" dirty="0"/>
          </a:p>
          <a:p>
            <a:r>
              <a:rPr lang="ja-JP" altLang="en-US" dirty="0"/>
              <a:t>分割</a:t>
            </a:r>
            <a:r>
              <a:rPr lang="en-US" altLang="ja-JP" dirty="0"/>
              <a:t>:	5[-]</a:t>
            </a:r>
          </a:p>
          <a:p>
            <a:r>
              <a:rPr lang="ja-JP" altLang="en-US" dirty="0"/>
              <a:t>として分割を行う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カーブ分割を適用を押し</a:t>
            </a:r>
            <a:endParaRPr lang="en-US" altLang="ja-JP" dirty="0"/>
          </a:p>
          <a:p>
            <a:r>
              <a:rPr lang="ja-JP" altLang="en-US" dirty="0"/>
              <a:t>すべての辺を選択してから</a:t>
            </a:r>
            <a:endParaRPr lang="en-US" altLang="ja-JP" dirty="0"/>
          </a:p>
          <a:p>
            <a:r>
              <a:rPr lang="ja-JP" altLang="en-US" dirty="0"/>
              <a:t>右クリックを押すことで</a:t>
            </a:r>
            <a:endParaRPr lang="en-US" altLang="ja-JP" dirty="0"/>
          </a:p>
          <a:p>
            <a:r>
              <a:rPr lang="ja-JP" altLang="en-US" dirty="0"/>
              <a:t>分割できる</a:t>
            </a:r>
            <a:endParaRPr lang="en-US" altLang="ja-JP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8213188-A854-46A9-ADF9-A8DD5DBE4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19" y="1879098"/>
            <a:ext cx="3714094" cy="35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0990DA-FC9C-4A6B-8653-1BE441CE2C73}"/>
              </a:ext>
            </a:extLst>
          </p:cNvPr>
          <p:cNvSpPr txBox="1"/>
          <p:nvPr/>
        </p:nvSpPr>
        <p:spPr>
          <a:xfrm>
            <a:off x="239195" y="3107454"/>
            <a:ext cx="4378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今回は</a:t>
            </a:r>
            <a:endParaRPr lang="en-US" altLang="ja-JP" dirty="0"/>
          </a:p>
          <a:p>
            <a:r>
              <a:rPr lang="ja-JP" altLang="en-US" dirty="0"/>
              <a:t>四辺形メッシュを使う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反時計回りに</a:t>
            </a:r>
            <a:endParaRPr lang="en-US" altLang="ja-JP" dirty="0"/>
          </a:p>
          <a:p>
            <a:r>
              <a:rPr lang="ja-JP" altLang="en-US" dirty="0"/>
              <a:t>すべての辺を選択し，</a:t>
            </a:r>
            <a:endParaRPr lang="en-US" altLang="ja-JP" dirty="0"/>
          </a:p>
          <a:p>
            <a:r>
              <a:rPr lang="ja-JP" altLang="en-US" dirty="0"/>
              <a:t>右クリックを押す</a:t>
            </a:r>
            <a:endParaRPr lang="en-US" altLang="ja-JP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34829AB-BC23-49A0-991C-289E7F0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" y="1558398"/>
            <a:ext cx="3455265" cy="11315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0"/>
            <a:ext cx="12192000" cy="659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142476"/>
            <a:ext cx="113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形状とメッシュ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5DDCC-5C9D-4993-9E2E-89947C052026}"/>
              </a:ext>
            </a:extLst>
          </p:cNvPr>
          <p:cNvSpPr txBox="1"/>
          <p:nvPr/>
        </p:nvSpPr>
        <p:spPr>
          <a:xfrm>
            <a:off x="412459" y="1085052"/>
            <a:ext cx="34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  </a:t>
            </a:r>
            <a:r>
              <a:rPr lang="ja-JP" altLang="en-US" dirty="0"/>
              <a:t>メッシュ作成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466C0A-26D4-4E8A-AABE-ACC2A02EF94C}"/>
              </a:ext>
            </a:extLst>
          </p:cNvPr>
          <p:cNvSpPr/>
          <p:nvPr/>
        </p:nvSpPr>
        <p:spPr>
          <a:xfrm>
            <a:off x="2214879" y="2011679"/>
            <a:ext cx="426721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6C3001C-76C5-47B3-B239-B98B4E42809C}"/>
              </a:ext>
            </a:extLst>
          </p:cNvPr>
          <p:cNvSpPr/>
          <p:nvPr/>
        </p:nvSpPr>
        <p:spPr>
          <a:xfrm>
            <a:off x="6235007" y="3107454"/>
            <a:ext cx="435036" cy="659336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C06A9-7E69-4212-8040-2DBB55B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64" y="1485869"/>
            <a:ext cx="2114659" cy="432457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F84A5D-0BD0-4F00-A5EF-E4FCC58A56FD}"/>
              </a:ext>
            </a:extLst>
          </p:cNvPr>
          <p:cNvSpPr/>
          <p:nvPr/>
        </p:nvSpPr>
        <p:spPr>
          <a:xfrm>
            <a:off x="4307840" y="2560320"/>
            <a:ext cx="8940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F33C9-BC3C-42AE-B4BA-86683D9F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82" y="1454384"/>
            <a:ext cx="4133168" cy="38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833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Arial</vt:lpstr>
      <vt:lpstr>Segoe UI</vt:lpstr>
      <vt:lpstr>Office テーマ</vt:lpstr>
      <vt:lpstr>Marcのチュートリアル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土山土山</cp:lastModifiedBy>
  <cp:revision>212</cp:revision>
  <dcterms:created xsi:type="dcterms:W3CDTF">2021-04-26T11:50:14Z</dcterms:created>
  <dcterms:modified xsi:type="dcterms:W3CDTF">2022-04-07T13:58:51Z</dcterms:modified>
</cp:coreProperties>
</file>