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1" r:id="rId3"/>
    <p:sldId id="307" r:id="rId4"/>
    <p:sldId id="293" r:id="rId5"/>
    <p:sldId id="309" r:id="rId6"/>
    <p:sldId id="308" r:id="rId7"/>
    <p:sldId id="310" r:id="rId8"/>
    <p:sldId id="312" r:id="rId9"/>
    <p:sldId id="314" r:id="rId10"/>
    <p:sldId id="315" r:id="rId11"/>
    <p:sldId id="317" r:id="rId12"/>
    <p:sldId id="318" r:id="rId13"/>
    <p:sldId id="316" r:id="rId14"/>
    <p:sldId id="319" r:id="rId15"/>
    <p:sldId id="321" r:id="rId16"/>
    <p:sldId id="322" r:id="rId17"/>
    <p:sldId id="323" r:id="rId18"/>
    <p:sldId id="324" r:id="rId19"/>
    <p:sldId id="325" r:id="rId20"/>
    <p:sldId id="326" r:id="rId21"/>
    <p:sldId id="31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3212" autoAdjust="0"/>
  </p:normalViewPr>
  <p:slideViewPr>
    <p:cSldViewPr snapToGrid="0">
      <p:cViewPr varScale="1">
        <p:scale>
          <a:sx n="81" d="100"/>
          <a:sy n="81" d="100"/>
        </p:scale>
        <p:origin x="1908" y="78"/>
      </p:cViewPr>
      <p:guideLst/>
    </p:cSldViewPr>
  </p:slideViewPr>
  <p:notesTextViewPr>
    <p:cViewPr>
      <p:scale>
        <a:sx n="1" d="1"/>
        <a:sy n="1" d="1"/>
      </p:scale>
      <p:origin x="0" y="-234"/>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2022/8/3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LR B</a:t>
            </a:r>
            <a:r>
              <a:rPr kumimoji="1" lang="ja-JP" altLang="en-US" dirty="0"/>
              <a:t>スプラインを用いたアイソジオメトリックアナリシス</a:t>
            </a:r>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a:t>
            </a:fld>
            <a:endParaRPr kumimoji="1" lang="ja-JP" altLang="en-US"/>
          </a:p>
        </p:txBody>
      </p:sp>
    </p:spTree>
    <p:extLst>
      <p:ext uri="{BB962C8B-B14F-4D97-AF65-F5344CB8AC3E}">
        <p14:creationId xmlns:p14="http://schemas.microsoft.com/office/powerpoint/2010/main" val="2950110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テンソルメッシュに対してローカルメッシュラインを挿入した例がこのようになります．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10</a:t>
            </a:fld>
            <a:endParaRPr kumimoji="1" lang="ja-JP" altLang="en-US"/>
          </a:p>
        </p:txBody>
      </p:sp>
    </p:spTree>
    <p:extLst>
      <p:ext uri="{BB962C8B-B14F-4D97-AF65-F5344CB8AC3E}">
        <p14:creationId xmlns:p14="http://schemas.microsoft.com/office/powerpoint/2010/main" val="1354605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局所細分化の操作後の基底関数の分布の例です．</a:t>
            </a:r>
            <a:endParaRPr kumimoji="1" lang="en-US" altLang="ja-JP" dirty="0"/>
          </a:p>
          <a:p>
            <a:endParaRPr kumimoji="1" lang="en-US" altLang="ja-JP" dirty="0"/>
          </a:p>
          <a:p>
            <a:r>
              <a:rPr kumimoji="1" lang="ja-JP" altLang="en-US" dirty="0"/>
              <a:t>基底関数の次数が</a:t>
            </a:r>
            <a:r>
              <a:rPr kumimoji="1" lang="en-US" altLang="ja-JP" dirty="0"/>
              <a:t>1</a:t>
            </a:r>
            <a:r>
              <a:rPr kumimoji="1" lang="ja-JP" altLang="en-US" dirty="0"/>
              <a:t>次のときの，</a:t>
            </a:r>
            <a:endParaRPr kumimoji="1" lang="en-US" altLang="ja-JP" dirty="0"/>
          </a:p>
          <a:p>
            <a:r>
              <a:rPr kumimoji="1" lang="ja-JP" altLang="en-US" dirty="0"/>
              <a:t>実際の局所細分化を行った場合の選択したノードにおける</a:t>
            </a:r>
            <a:r>
              <a:rPr kumimoji="1" lang="en-US" altLang="ja-JP" dirty="0"/>
              <a:t>B</a:t>
            </a:r>
            <a:r>
              <a:rPr kumimoji="1" lang="ja-JP" altLang="en-US" dirty="0"/>
              <a:t>スプラインの値</a:t>
            </a:r>
            <a:r>
              <a:rPr kumimoji="1" lang="en-US" altLang="ja-JP" dirty="0"/>
              <a:t>(</a:t>
            </a:r>
            <a:r>
              <a:rPr kumimoji="1" lang="ja-JP" altLang="en-US" dirty="0"/>
              <a:t>基底関数の値</a:t>
            </a:r>
            <a:r>
              <a:rPr kumimoji="1" lang="en-US" altLang="ja-JP" dirty="0"/>
              <a:t>)</a:t>
            </a:r>
            <a:r>
              <a:rPr kumimoji="1" lang="ja-JP" altLang="en-US" dirty="0"/>
              <a:t>を示したマッピングになっています．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11</a:t>
            </a:fld>
            <a:endParaRPr kumimoji="1" lang="ja-JP" altLang="en-US"/>
          </a:p>
        </p:txBody>
      </p:sp>
    </p:spTree>
    <p:extLst>
      <p:ext uri="{BB962C8B-B14F-4D97-AF65-F5344CB8AC3E}">
        <p14:creationId xmlns:p14="http://schemas.microsoft.com/office/powerpoint/2010/main" val="2147518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基底関数の次数が</a:t>
            </a:r>
            <a:r>
              <a:rPr kumimoji="1" lang="en-US" altLang="ja-JP" dirty="0"/>
              <a:t>2</a:t>
            </a:r>
            <a:r>
              <a:rPr kumimoji="1" lang="ja-JP" altLang="en-US" dirty="0"/>
              <a:t>次のときの，</a:t>
            </a:r>
            <a:endParaRPr kumimoji="1" lang="en-US" altLang="ja-JP" dirty="0"/>
          </a:p>
          <a:p>
            <a:r>
              <a:rPr kumimoji="1" lang="ja-JP" altLang="en-US" dirty="0"/>
              <a:t>局所細分化を行った場合の</a:t>
            </a:r>
            <a:r>
              <a:rPr kumimoji="1" lang="en-US" altLang="ja-JP" dirty="0"/>
              <a:t>B</a:t>
            </a:r>
            <a:r>
              <a:rPr kumimoji="1" lang="ja-JP" altLang="en-US" dirty="0"/>
              <a:t>スプラインの例は，</a:t>
            </a:r>
            <a:endParaRPr kumimoji="1" lang="en-US" altLang="ja-JP" dirty="0"/>
          </a:p>
          <a:p>
            <a:r>
              <a:rPr kumimoji="1" lang="ja-JP" altLang="en-US" dirty="0"/>
              <a:t>このようになります．</a:t>
            </a:r>
            <a:endParaRPr kumimoji="1" lang="en-US" altLang="ja-JP" dirty="0"/>
          </a:p>
          <a:p>
            <a:endParaRPr kumimoji="1" lang="en-US" altLang="ja-JP" dirty="0"/>
          </a:p>
          <a:p>
            <a:r>
              <a:rPr kumimoji="1" lang="en-US" altLang="ja-JP" dirty="0"/>
              <a:t>* C0 refinement</a:t>
            </a:r>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12</a:t>
            </a:fld>
            <a:endParaRPr kumimoji="1" lang="ja-JP" altLang="en-US"/>
          </a:p>
        </p:txBody>
      </p:sp>
    </p:spTree>
    <p:extLst>
      <p:ext uri="{BB962C8B-B14F-4D97-AF65-F5344CB8AC3E}">
        <p14:creationId xmlns:p14="http://schemas.microsoft.com/office/powerpoint/2010/main" val="822425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LR B</a:t>
            </a:r>
            <a:r>
              <a:rPr kumimoji="1" lang="ja-JP" altLang="en-US" dirty="0"/>
              <a:t>スプラインの重要な応用の</a:t>
            </a:r>
            <a:r>
              <a:rPr kumimoji="1" lang="en-US" altLang="ja-JP" dirty="0"/>
              <a:t>1</a:t>
            </a:r>
            <a:r>
              <a:rPr kumimoji="1" lang="ja-JP" altLang="en-US" dirty="0"/>
              <a:t>つは，最適な収束を示すような効率的なモデルを実現するための技術として使用することであり，</a:t>
            </a:r>
            <a:endParaRPr kumimoji="1" lang="en-US" altLang="ja-JP" dirty="0"/>
          </a:p>
          <a:p>
            <a:r>
              <a:rPr kumimoji="1" lang="ja-JP" altLang="en-US" dirty="0"/>
              <a:t>局所細分化によって得られる性能を実証し，検証する必要があります．</a:t>
            </a:r>
            <a:endParaRPr kumimoji="1" lang="en-US" altLang="ja-JP" dirty="0"/>
          </a:p>
          <a:p>
            <a:endParaRPr kumimoji="1" lang="en-US" altLang="ja-JP" dirty="0"/>
          </a:p>
          <a:p>
            <a:r>
              <a:rPr kumimoji="1" lang="ja-JP" altLang="en-US" dirty="0"/>
              <a:t>メッシュを比較するために，変位量</a:t>
            </a:r>
            <a:r>
              <a:rPr kumimoji="1" lang="en-US" altLang="ja-JP" dirty="0"/>
              <a:t>u</a:t>
            </a:r>
            <a:r>
              <a:rPr kumimoji="1" lang="ja-JP" altLang="en-US" dirty="0"/>
              <a:t>からグローバル相対誤差ローを定義します．</a:t>
            </a:r>
            <a:endParaRPr kumimoji="1" lang="en-US" altLang="ja-JP" dirty="0"/>
          </a:p>
          <a:p>
            <a:endParaRPr kumimoji="1" lang="en-US" altLang="ja-JP" dirty="0"/>
          </a:p>
          <a:p>
            <a:r>
              <a:rPr kumimoji="1" lang="ja-JP" altLang="en-US" dirty="0"/>
              <a:t>この値が小さくなるにつれて，より精度の高いメッシュであるといえます．</a:t>
            </a:r>
            <a:endParaRPr kumimoji="1" lang="en-US" altLang="ja-JP" dirty="0"/>
          </a:p>
          <a:p>
            <a:endParaRPr kumimoji="1" lang="en-US" altLang="ja-JP" dirty="0"/>
          </a:p>
          <a:p>
            <a:r>
              <a:rPr kumimoji="1" lang="ja-JP" altLang="en-US" dirty="0"/>
              <a:t>また，このグローバル相対誤差に対する寄与が最も大きい要素を継続的に細分化することで効率的なメッシュが作成できます．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13</a:t>
            </a:fld>
            <a:endParaRPr kumimoji="1" lang="ja-JP" altLang="en-US"/>
          </a:p>
        </p:txBody>
      </p:sp>
    </p:spTree>
    <p:extLst>
      <p:ext uri="{BB962C8B-B14F-4D97-AF65-F5344CB8AC3E}">
        <p14:creationId xmlns:p14="http://schemas.microsoft.com/office/powerpoint/2010/main" val="4133097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数値計算例です．</a:t>
            </a:r>
            <a:endParaRPr kumimoji="1" lang="en-US" altLang="ja-JP" dirty="0"/>
          </a:p>
          <a:p>
            <a:endParaRPr kumimoji="1" lang="en-US" altLang="ja-JP" dirty="0"/>
          </a:p>
          <a:p>
            <a:r>
              <a:rPr kumimoji="1" lang="en-US" altLang="ja-JP" dirty="0"/>
              <a:t>LR B-</a:t>
            </a:r>
            <a:r>
              <a:rPr kumimoji="1" lang="ja-JP" altLang="en-US" dirty="0"/>
              <a:t>スプラインを用いた適応的精密化の性能を示すために，</a:t>
            </a:r>
            <a:endParaRPr kumimoji="1" lang="en-US" altLang="ja-JP" dirty="0"/>
          </a:p>
          <a:p>
            <a:r>
              <a:rPr kumimoji="1" lang="en-US" altLang="ja-JP" dirty="0"/>
              <a:t>Diagonal</a:t>
            </a:r>
            <a:r>
              <a:rPr kumimoji="1" lang="ja-JP" altLang="en-US" dirty="0"/>
              <a:t> </a:t>
            </a:r>
            <a:r>
              <a:rPr kumimoji="1" lang="en-US" altLang="ja-JP" dirty="0"/>
              <a:t>refinement</a:t>
            </a:r>
            <a:r>
              <a:rPr kumimoji="1" lang="ja-JP" altLang="en-US" dirty="0"/>
              <a:t>  と呼ばれるケースと，ポアソン型問題</a:t>
            </a:r>
            <a:r>
              <a:rPr kumimoji="1" lang="en-US" altLang="ja-JP" dirty="0"/>
              <a:t>(</a:t>
            </a:r>
            <a:r>
              <a:rPr kumimoji="1" lang="ja-JP" altLang="en-US" dirty="0"/>
              <a:t>ポアソン方程式の問題</a:t>
            </a:r>
            <a:r>
              <a:rPr kumimoji="1" lang="en-US" altLang="ja-JP" dirty="0"/>
              <a:t>)</a:t>
            </a:r>
            <a:r>
              <a:rPr kumimoji="1" lang="ja-JP" altLang="en-US" dirty="0"/>
              <a:t>のケースの解析を行います．</a:t>
            </a:r>
            <a:endParaRPr kumimoji="1" lang="en-US" altLang="ja-JP" dirty="0"/>
          </a:p>
          <a:p>
            <a:endParaRPr kumimoji="1" lang="en-US" altLang="ja-JP" dirty="0"/>
          </a:p>
          <a:p>
            <a:r>
              <a:rPr kumimoji="1" lang="ja-JP" altLang="en-US" dirty="0"/>
              <a:t>・ダイアゴナルリファインメントと呼ばれるケースでは，このように対角に</a:t>
            </a:r>
            <a:r>
              <a:rPr kumimoji="1" lang="en-US" altLang="ja-JP" dirty="0"/>
              <a:t>refinement</a:t>
            </a:r>
            <a:r>
              <a:rPr kumimoji="1" lang="ja-JP" altLang="en-US" dirty="0"/>
              <a:t>を行う過程を示していて，</a:t>
            </a:r>
            <a:endParaRPr kumimoji="1" lang="en-US" altLang="ja-JP" dirty="0"/>
          </a:p>
          <a:p>
            <a:r>
              <a:rPr kumimoji="1" lang="en-US" altLang="ja-JP" dirty="0"/>
              <a:t>IGA</a:t>
            </a:r>
            <a:r>
              <a:rPr kumimoji="1" lang="ja-JP" altLang="en-US" dirty="0"/>
              <a:t>コミュニティのほかの研究者に扱われているために採用されています．</a:t>
            </a:r>
            <a:endParaRPr kumimoji="1" lang="en-US" altLang="ja-JP" dirty="0"/>
          </a:p>
          <a:p>
            <a:r>
              <a:rPr kumimoji="1" lang="ja-JP" altLang="en-US" dirty="0"/>
              <a:t>このケースでは，リファインメントによる自由度の増加と要素数の増加の関係性について比較しています．</a:t>
            </a:r>
            <a:endParaRPr kumimoji="1" lang="en-US" altLang="ja-JP" dirty="0"/>
          </a:p>
          <a:p>
            <a:endParaRPr kumimoji="1" lang="en-US" altLang="ja-JP" dirty="0"/>
          </a:p>
          <a:p>
            <a:r>
              <a:rPr kumimoji="1" lang="ja-JP" altLang="en-US" dirty="0"/>
              <a:t>・ポアソン問題の</a:t>
            </a:r>
            <a:r>
              <a:rPr kumimoji="1" lang="en-US" altLang="ja-JP" dirty="0"/>
              <a:t>1</a:t>
            </a:r>
            <a:r>
              <a:rPr kumimoji="1" lang="ja-JP" altLang="en-US" dirty="0"/>
              <a:t>つ目の解析では</a:t>
            </a:r>
            <a:r>
              <a:rPr kumimoji="1" lang="en-US" altLang="ja-JP" dirty="0"/>
              <a:t>L-shape</a:t>
            </a:r>
            <a:r>
              <a:rPr kumimoji="1" lang="ja-JP" altLang="en-US" dirty="0"/>
              <a:t>と呼ばれる</a:t>
            </a:r>
            <a:r>
              <a:rPr kumimoji="1" lang="en-US" altLang="ja-JP" dirty="0"/>
              <a:t>L</a:t>
            </a:r>
            <a:r>
              <a:rPr kumimoji="1" lang="ja-JP" altLang="en-US" dirty="0"/>
              <a:t>字型の問題の解析を行います．</a:t>
            </a:r>
            <a:endParaRPr kumimoji="1" lang="en-US" altLang="ja-JP" dirty="0"/>
          </a:p>
          <a:p>
            <a:r>
              <a:rPr kumimoji="1" lang="ja-JP" altLang="en-US" dirty="0"/>
              <a:t>この</a:t>
            </a:r>
            <a:r>
              <a:rPr kumimoji="1" lang="en-US" altLang="ja-JP" dirty="0"/>
              <a:t>L-shape</a:t>
            </a:r>
            <a:r>
              <a:rPr kumimoji="1" lang="ja-JP" altLang="en-US" dirty="0"/>
              <a:t>の問題では，境界に特異点があり，一様細分化を行うと収束率が低下するため採用されています．</a:t>
            </a:r>
            <a:endParaRPr kumimoji="1" lang="en-US" altLang="ja-JP" dirty="0"/>
          </a:p>
          <a:p>
            <a:r>
              <a:rPr kumimoji="1" lang="ja-JP" altLang="en-US" dirty="0"/>
              <a:t>実際に解析を行った場合の精度の比較を先ほど定義した厳密解との相対誤差のノルムを用いて評価しています．</a:t>
            </a:r>
            <a:endParaRPr kumimoji="1" lang="en-US" altLang="ja-JP" dirty="0"/>
          </a:p>
          <a:p>
            <a:endParaRPr kumimoji="1" lang="en-US" altLang="ja-JP" dirty="0"/>
          </a:p>
          <a:p>
            <a:r>
              <a:rPr kumimoji="1" lang="ja-JP" altLang="en-US" dirty="0"/>
              <a:t>．ポアソン問題の</a:t>
            </a:r>
            <a:r>
              <a:rPr kumimoji="1" lang="en-US" altLang="ja-JP" dirty="0"/>
              <a:t>2</a:t>
            </a:r>
            <a:r>
              <a:rPr kumimoji="1" lang="ja-JP" altLang="en-US" dirty="0"/>
              <a:t>つ目の解析では</a:t>
            </a:r>
            <a:r>
              <a:rPr kumimoji="1" lang="en-US" altLang="ja-JP" dirty="0"/>
              <a:t>Interior Layer</a:t>
            </a:r>
            <a:r>
              <a:rPr kumimoji="1" lang="ja-JP" altLang="en-US" dirty="0"/>
              <a:t>と呼ばれる問題の解析を行います．</a:t>
            </a:r>
            <a:endParaRPr kumimoji="1" lang="en-US" altLang="ja-JP" dirty="0"/>
          </a:p>
          <a:p>
            <a:r>
              <a:rPr kumimoji="1" lang="ja-JP" altLang="en-US" dirty="0"/>
              <a:t>この問題では，内部の円弧に沿って鋭い層が形成されて，収束率が一様細分化の場合が最適とはならないような問題となっています．</a:t>
            </a:r>
            <a:endParaRPr kumimoji="1" lang="en-US" altLang="ja-JP" dirty="0"/>
          </a:p>
          <a:p>
            <a:r>
              <a:rPr kumimoji="1" lang="ja-JP" altLang="en-US" dirty="0"/>
              <a:t>この問題についても，相対誤差のノルムを用いて評価を行っています．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14</a:t>
            </a:fld>
            <a:endParaRPr kumimoji="1" lang="ja-JP" altLang="en-US"/>
          </a:p>
        </p:txBody>
      </p:sp>
    </p:spTree>
    <p:extLst>
      <p:ext uri="{BB962C8B-B14F-4D97-AF65-F5344CB8AC3E}">
        <p14:creationId xmlns:p14="http://schemas.microsoft.com/office/powerpoint/2010/main" val="3420799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diagonal refinement</a:t>
            </a:r>
            <a:r>
              <a:rPr kumimoji="1" lang="ja-JP" altLang="en-US" dirty="0"/>
              <a:t> の解析についてです．</a:t>
            </a:r>
            <a:endParaRPr kumimoji="1" lang="en-US" altLang="ja-JP" dirty="0"/>
          </a:p>
          <a:p>
            <a:endParaRPr kumimoji="1" lang="en-US" altLang="ja-JP" dirty="0"/>
          </a:p>
          <a:p>
            <a:r>
              <a:rPr kumimoji="1" lang="ja-JP" altLang="en-US" dirty="0"/>
              <a:t>基底関数のサポートする全体の領域で局所細分化を行った</a:t>
            </a:r>
            <a:r>
              <a:rPr kumimoji="1" lang="en-US" altLang="ja-JP" dirty="0"/>
              <a:t>full span refinement</a:t>
            </a:r>
            <a:r>
              <a:rPr kumimoji="1" lang="ja-JP" altLang="en-US" dirty="0"/>
              <a:t>と，</a:t>
            </a:r>
            <a:endParaRPr kumimoji="1" lang="en-US" altLang="ja-JP" dirty="0"/>
          </a:p>
          <a:p>
            <a:r>
              <a:rPr kumimoji="1" lang="ja-JP" altLang="en-US" dirty="0"/>
              <a:t>基底関数のサポートする領域の最小の領域で局所細分化を行った</a:t>
            </a:r>
            <a:r>
              <a:rPr kumimoji="1" lang="en-US" altLang="ja-JP" dirty="0"/>
              <a:t>minimum span refinement</a:t>
            </a:r>
            <a:r>
              <a:rPr kumimoji="1" lang="ja-JP" altLang="en-US" dirty="0"/>
              <a:t>の場合についてと，</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それぞれの重複度の異なるノットを用いて作成したメッシュについての</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自由度数と要素数の比の関係について整理していました．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15</a:t>
            </a:fld>
            <a:endParaRPr kumimoji="1" lang="ja-JP" altLang="en-US"/>
          </a:p>
        </p:txBody>
      </p:sp>
    </p:spTree>
    <p:extLst>
      <p:ext uri="{BB962C8B-B14F-4D97-AF65-F5344CB8AC3E}">
        <p14:creationId xmlns:p14="http://schemas.microsoft.com/office/powerpoint/2010/main" val="195339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結果はこのようになっていて，横軸自由度と縦軸要素数の比の関係となっていて，</a:t>
            </a:r>
            <a:endParaRPr kumimoji="1" lang="en-US" altLang="ja-JP" dirty="0"/>
          </a:p>
          <a:p>
            <a:r>
              <a:rPr kumimoji="1" lang="ja-JP" altLang="en-US" dirty="0"/>
              <a:t>重複度が少なく，かつ</a:t>
            </a:r>
            <a:r>
              <a:rPr kumimoji="1" lang="en-US" altLang="ja-JP" dirty="0"/>
              <a:t>minimum span refinement</a:t>
            </a:r>
            <a:r>
              <a:rPr kumimoji="1" lang="ja-JP" altLang="en-US" dirty="0"/>
              <a:t> を行った方が自由度に対する要素数が少なくなるという結果となっていました．</a:t>
            </a:r>
            <a:endParaRPr kumimoji="1" lang="en-US" altLang="ja-JP" dirty="0"/>
          </a:p>
          <a:p>
            <a:r>
              <a:rPr kumimoji="1" lang="ja-JP" altLang="en-US" dirty="0"/>
              <a:t>重複度によってこの関係が大きく変化することが分かったという風に述べられていました．</a:t>
            </a:r>
            <a:endParaRPr kumimoji="1" lang="en-US" altLang="ja-JP" dirty="0"/>
          </a:p>
          <a:p>
            <a:r>
              <a:rPr kumimoji="1" lang="ja-JP" altLang="en-US" dirty="0"/>
              <a:t>この関係は実際の計算量に若干影響すると考えられます．</a:t>
            </a:r>
            <a:endParaRPr kumimoji="1" lang="en-US" altLang="ja-JP" dirty="0"/>
          </a:p>
          <a:p>
            <a:endParaRPr kumimoji="1" lang="en-US" altLang="ja-JP" dirty="0"/>
          </a:p>
          <a:p>
            <a:r>
              <a:rPr kumimoji="1" lang="en-US" altLang="ja-JP" dirty="0"/>
              <a:t>--</a:t>
            </a:r>
          </a:p>
          <a:p>
            <a:r>
              <a:rPr kumimoji="1" lang="ja-JP" altLang="en-US" dirty="0"/>
              <a:t>計算量</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16</a:t>
            </a:fld>
            <a:endParaRPr kumimoji="1" lang="ja-JP" altLang="en-US"/>
          </a:p>
        </p:txBody>
      </p:sp>
    </p:spTree>
    <p:extLst>
      <p:ext uri="{BB962C8B-B14F-4D97-AF65-F5344CB8AC3E}">
        <p14:creationId xmlns:p14="http://schemas.microsoft.com/office/powerpoint/2010/main" val="155279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L-shape</a:t>
            </a:r>
            <a:r>
              <a:rPr kumimoji="1" lang="ja-JP" altLang="en-US" dirty="0"/>
              <a:t>の解析についてです．</a:t>
            </a:r>
            <a:endParaRPr kumimoji="1" lang="en-US" altLang="ja-JP" dirty="0"/>
          </a:p>
          <a:p>
            <a:endParaRPr kumimoji="1" lang="en-US" altLang="ja-JP" dirty="0"/>
          </a:p>
          <a:p>
            <a:r>
              <a:rPr kumimoji="1" lang="ja-JP" altLang="en-US" dirty="0"/>
              <a:t>この問題では</a:t>
            </a:r>
            <a:r>
              <a:rPr kumimoji="1" lang="en-US" altLang="ja-JP" dirty="0"/>
              <a:t>L</a:t>
            </a:r>
            <a:r>
              <a:rPr kumimoji="1" lang="ja-JP" altLang="en-US" dirty="0"/>
              <a:t>字のメッシュの内側の境界を変位固定して，</a:t>
            </a:r>
            <a:endParaRPr kumimoji="1" lang="en-US" altLang="ja-JP" dirty="0"/>
          </a:p>
          <a:p>
            <a:r>
              <a:rPr kumimoji="1" lang="ja-JP" altLang="en-US" dirty="0"/>
              <a:t>外側に荷重をかけるような条件を設定して，厳密解はこのような分布になることが分かっているので，</a:t>
            </a:r>
            <a:endParaRPr kumimoji="1" lang="en-US" altLang="ja-JP" dirty="0"/>
          </a:p>
          <a:p>
            <a:r>
              <a:rPr kumimoji="1" lang="ja-JP" altLang="en-US" dirty="0"/>
              <a:t>この解と解析結果から先ほど定義した相対誤差ノルムを算出して比較します．</a:t>
            </a:r>
            <a:endParaRPr kumimoji="1" lang="en-US" altLang="ja-JP" dirty="0"/>
          </a:p>
          <a:p>
            <a:endParaRPr kumimoji="1" lang="en-US" altLang="ja-JP" dirty="0"/>
          </a:p>
          <a:p>
            <a:r>
              <a:rPr kumimoji="1" lang="ja-JP" altLang="en-US" dirty="0"/>
              <a:t>一様細分化を行ったメッシュと，</a:t>
            </a:r>
            <a:r>
              <a:rPr kumimoji="1" lang="en-US" altLang="ja-JP" dirty="0"/>
              <a:t>full span </a:t>
            </a:r>
            <a:r>
              <a:rPr kumimoji="1" lang="ja-JP" altLang="en-US" dirty="0"/>
              <a:t>で局所細分化を行ったメッシュ，</a:t>
            </a:r>
            <a:r>
              <a:rPr kumimoji="1" lang="en-US" altLang="ja-JP" dirty="0"/>
              <a:t>structured</a:t>
            </a:r>
            <a:r>
              <a:rPr kumimoji="1" lang="ja-JP" altLang="en-US" dirty="0"/>
              <a:t> という先ほどの</a:t>
            </a:r>
            <a:r>
              <a:rPr kumimoji="1" lang="en-US" altLang="ja-JP" dirty="0"/>
              <a:t>minimum span </a:t>
            </a:r>
            <a:r>
              <a:rPr kumimoji="1" lang="ja-JP" altLang="en-US" dirty="0"/>
              <a:t>に近いような範囲で局所細分化を行ったメッシュで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比較を行っています．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17</a:t>
            </a:fld>
            <a:endParaRPr kumimoji="1" lang="ja-JP" altLang="en-US"/>
          </a:p>
        </p:txBody>
      </p:sp>
    </p:spTree>
    <p:extLst>
      <p:ext uri="{BB962C8B-B14F-4D97-AF65-F5344CB8AC3E}">
        <p14:creationId xmlns:p14="http://schemas.microsoft.com/office/powerpoint/2010/main" val="587001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これは，解析結果のたくさんあるうちの一つで，</a:t>
            </a:r>
            <a:endParaRPr kumimoji="1" lang="en-US" altLang="ja-JP" dirty="0"/>
          </a:p>
          <a:p>
            <a:r>
              <a:rPr kumimoji="1" lang="ja-JP" altLang="en-US" dirty="0"/>
              <a:t>横軸が自由度で縦軸が相対誤差ノルムです．</a:t>
            </a:r>
            <a:endParaRPr kumimoji="1" lang="en-US" altLang="ja-JP" dirty="0"/>
          </a:p>
          <a:p>
            <a:endParaRPr kumimoji="1" lang="en-US" altLang="ja-JP" dirty="0"/>
          </a:p>
          <a:p>
            <a:r>
              <a:rPr kumimoji="1" lang="ja-JP" altLang="en-US" dirty="0"/>
              <a:t>黒い実線が一様に細分化した従来の</a:t>
            </a:r>
            <a:r>
              <a:rPr kumimoji="1" lang="en-US" altLang="ja-JP" dirty="0"/>
              <a:t>B</a:t>
            </a:r>
            <a:r>
              <a:rPr kumimoji="1" lang="ja-JP" altLang="en-US" dirty="0"/>
              <a:t>スプラインを用いて行った収束率の結果で，</a:t>
            </a:r>
            <a:endParaRPr kumimoji="1" lang="en-US" altLang="ja-JP" dirty="0"/>
          </a:p>
          <a:p>
            <a:r>
              <a:rPr kumimoji="1" lang="ja-JP" altLang="en-US" dirty="0"/>
              <a:t>色のついている線が局所細分化を行った結果です．</a:t>
            </a:r>
            <a:endParaRPr kumimoji="1" lang="en-US" altLang="ja-JP" dirty="0"/>
          </a:p>
          <a:p>
            <a:r>
              <a:rPr kumimoji="1" lang="ja-JP" altLang="en-US" dirty="0"/>
              <a:t>赤が </a:t>
            </a:r>
            <a:r>
              <a:rPr kumimoji="1" lang="en-US" altLang="ja-JP" dirty="0"/>
              <a:t>full span refinement </a:t>
            </a:r>
            <a:r>
              <a:rPr kumimoji="1" lang="ja-JP" altLang="en-US" dirty="0"/>
              <a:t>で緑が </a:t>
            </a:r>
            <a:r>
              <a:rPr kumimoji="1" lang="en-US" altLang="ja-JP" dirty="0"/>
              <a:t>structured refinement</a:t>
            </a:r>
            <a:r>
              <a:rPr kumimoji="1" lang="ja-JP" altLang="en-US" dirty="0"/>
              <a:t>です．</a:t>
            </a:r>
            <a:endParaRPr kumimoji="1" lang="en-US" altLang="ja-JP" dirty="0"/>
          </a:p>
          <a:p>
            <a:endParaRPr kumimoji="1" lang="en-US" altLang="ja-JP" dirty="0"/>
          </a:p>
          <a:p>
            <a:r>
              <a:rPr kumimoji="1" lang="ja-JP" altLang="en-US" dirty="0"/>
              <a:t>ノットラインの重複度が</a:t>
            </a:r>
            <a:r>
              <a:rPr kumimoji="1" lang="en-US" altLang="ja-JP" dirty="0"/>
              <a:t>1</a:t>
            </a:r>
            <a:r>
              <a:rPr kumimoji="1" lang="ja-JP" altLang="en-US" dirty="0"/>
              <a:t>で，かつ</a:t>
            </a:r>
            <a:r>
              <a:rPr kumimoji="1" lang="en-US" altLang="ja-JP" dirty="0"/>
              <a:t>full span</a:t>
            </a:r>
            <a:r>
              <a:rPr kumimoji="1" lang="ja-JP" altLang="en-US" dirty="0"/>
              <a:t>の局所細分化を行ったものが最も良い結果となっていることがわかります．</a:t>
            </a:r>
            <a:endParaRPr kumimoji="1" lang="en-US" altLang="ja-JP" dirty="0"/>
          </a:p>
          <a:p>
            <a:endParaRPr kumimoji="1" lang="en-US" altLang="ja-JP" dirty="0"/>
          </a:p>
          <a:p>
            <a:r>
              <a:rPr kumimoji="1" lang="ja-JP" altLang="en-US" dirty="0"/>
              <a:t>他にも様々なメッシュでの結果のグラフがあったんですが，</a:t>
            </a:r>
            <a:endParaRPr kumimoji="1" lang="en-US" altLang="ja-JP" dirty="0"/>
          </a:p>
          <a:p>
            <a:r>
              <a:rPr kumimoji="1" lang="ja-JP" altLang="en-US" dirty="0"/>
              <a:t>どの次数でも，どの細分化率においての結果もほとんど同じ傾向を示していました．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18</a:t>
            </a:fld>
            <a:endParaRPr kumimoji="1" lang="ja-JP" altLang="en-US"/>
          </a:p>
        </p:txBody>
      </p:sp>
    </p:spTree>
    <p:extLst>
      <p:ext uri="{BB962C8B-B14F-4D97-AF65-F5344CB8AC3E}">
        <p14:creationId xmlns:p14="http://schemas.microsoft.com/office/powerpoint/2010/main" val="44578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interior layer</a:t>
            </a:r>
            <a:r>
              <a:rPr kumimoji="1" lang="ja-JP" altLang="en-US" dirty="0"/>
              <a:t>の解析についてです．</a:t>
            </a:r>
            <a:endParaRPr kumimoji="1" lang="en-US" altLang="ja-JP" dirty="0"/>
          </a:p>
          <a:p>
            <a:endParaRPr kumimoji="1" lang="en-US" altLang="ja-JP" dirty="0"/>
          </a:p>
          <a:p>
            <a:r>
              <a:rPr kumimoji="1" lang="ja-JP" altLang="en-US" dirty="0"/>
              <a:t>先ほどの問題と同様にこのような式で，</a:t>
            </a:r>
            <a:endParaRPr kumimoji="1" lang="en-US" altLang="ja-JP" dirty="0"/>
          </a:p>
          <a:p>
            <a:r>
              <a:rPr kumimoji="1" lang="ja-JP" altLang="en-US" dirty="0"/>
              <a:t>変位や荷重の指定を行います．</a:t>
            </a:r>
            <a:endParaRPr kumimoji="1" lang="en-US" altLang="ja-JP" dirty="0"/>
          </a:p>
          <a:p>
            <a:endParaRPr kumimoji="1" lang="en-US" altLang="ja-JP" dirty="0"/>
          </a:p>
          <a:p>
            <a:r>
              <a:rPr kumimoji="1" lang="ja-JP" altLang="en-US" dirty="0"/>
              <a:t>この問題の厳密解はこのような分布になることが解析的にわかっています．</a:t>
            </a:r>
            <a:endParaRPr kumimoji="1" lang="en-US" altLang="ja-JP" dirty="0"/>
          </a:p>
          <a:p>
            <a:endParaRPr kumimoji="1" lang="en-US" altLang="ja-JP" dirty="0"/>
          </a:p>
          <a:p>
            <a:r>
              <a:rPr kumimoji="1" lang="ja-JP" altLang="en-US" dirty="0"/>
              <a:t>次数と，細分化率と，重複度などを変更しながら，</a:t>
            </a:r>
            <a:endParaRPr kumimoji="1" lang="en-US" altLang="ja-JP" dirty="0"/>
          </a:p>
          <a:p>
            <a:r>
              <a:rPr kumimoji="1" lang="ja-JP" altLang="en-US" dirty="0"/>
              <a:t>一様細分化を行ったメッシュと，局所細分化を行ったメッシュで比較を行っています．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19</a:t>
            </a:fld>
            <a:endParaRPr kumimoji="1" lang="ja-JP" altLang="en-US"/>
          </a:p>
        </p:txBody>
      </p:sp>
    </p:spTree>
    <p:extLst>
      <p:ext uri="{BB962C8B-B14F-4D97-AF65-F5344CB8AC3E}">
        <p14:creationId xmlns:p14="http://schemas.microsoft.com/office/powerpoint/2010/main" val="2686679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CAD</a:t>
            </a:r>
            <a:r>
              <a:rPr kumimoji="1" lang="ja-JP" altLang="en-US" dirty="0"/>
              <a:t>と有限要素解析（</a:t>
            </a:r>
            <a:r>
              <a:rPr kumimoji="1" lang="en-US" altLang="ja-JP" dirty="0"/>
              <a:t>FEA</a:t>
            </a:r>
            <a:r>
              <a:rPr kumimoji="1" lang="ja-JP" altLang="en-US" dirty="0"/>
              <a:t>）は，現代の製品開発において必要不可欠な技術です．</a:t>
            </a:r>
            <a:endParaRPr kumimoji="1" lang="en-US" altLang="ja-JP" dirty="0"/>
          </a:p>
          <a:p>
            <a:r>
              <a:rPr kumimoji="1" lang="ja-JP" altLang="en-US" dirty="0"/>
              <a:t>しかし，これらの技術の相互運用性は，使用される数学的アプローチの違いによって大きく損なわれています．</a:t>
            </a:r>
            <a:endParaRPr kumimoji="1" lang="en-US" altLang="ja-JP" dirty="0"/>
          </a:p>
          <a:p>
            <a:endParaRPr kumimoji="1" lang="en-US" altLang="ja-JP" dirty="0"/>
          </a:p>
          <a:p>
            <a:r>
              <a:rPr kumimoji="1" lang="ja-JP" altLang="en-US" dirty="0"/>
              <a:t>そこで，</a:t>
            </a:r>
            <a:r>
              <a:rPr kumimoji="1" lang="en-US" altLang="ja-JP" dirty="0"/>
              <a:t>Hughes</a:t>
            </a:r>
            <a:r>
              <a:rPr kumimoji="1" lang="ja-JP" altLang="en-US" dirty="0"/>
              <a:t>らによってアイソジオメトリック解析が提案され，</a:t>
            </a:r>
            <a:endParaRPr kumimoji="1" lang="en-US" altLang="ja-JP" dirty="0"/>
          </a:p>
          <a:p>
            <a:r>
              <a:rPr kumimoji="1" lang="ja-JP" altLang="en-US" dirty="0"/>
              <a:t>従来の有限要素から</a:t>
            </a:r>
            <a:r>
              <a:rPr kumimoji="1" lang="en-US" altLang="ja-JP" dirty="0"/>
              <a:t>NURBS</a:t>
            </a:r>
            <a:r>
              <a:rPr kumimoji="1" lang="ja-JP" altLang="en-US" dirty="0"/>
              <a:t>要素に置き換えることによって，解析の効率，品質，精度に関して多くのものを得られることが実証されています．</a:t>
            </a:r>
            <a:endParaRPr kumimoji="1" lang="en-US" altLang="ja-JP" dirty="0"/>
          </a:p>
          <a:p>
            <a:endParaRPr kumimoji="1" lang="en-US" altLang="ja-JP" dirty="0"/>
          </a:p>
          <a:p>
            <a:r>
              <a:rPr kumimoji="1" lang="ja-JP" altLang="en-US" dirty="0"/>
              <a:t>しかし，</a:t>
            </a:r>
            <a:r>
              <a:rPr kumimoji="1" lang="en-US" altLang="ja-JP" dirty="0"/>
              <a:t>NURBS</a:t>
            </a:r>
            <a:r>
              <a:rPr kumimoji="1" lang="ja-JP" altLang="en-US" dirty="0"/>
              <a:t>は，局所的な細分化や，臨時点に対しての対応において十分な柔軟性を備えていません．</a:t>
            </a:r>
            <a:endParaRPr kumimoji="1" lang="en-US" altLang="ja-JP" dirty="0"/>
          </a:p>
          <a:p>
            <a:endParaRPr kumimoji="1" lang="en-US" altLang="ja-JP" dirty="0"/>
          </a:p>
          <a:p>
            <a:r>
              <a:rPr kumimoji="1" lang="ja-JP" altLang="en-US" dirty="0"/>
              <a:t>そこで</a:t>
            </a:r>
            <a:r>
              <a:rPr kumimoji="1" lang="en-US" altLang="ja-JP" dirty="0"/>
              <a:t>T-</a:t>
            </a:r>
            <a:r>
              <a:rPr kumimoji="1" lang="ja-JP" altLang="en-US" dirty="0"/>
              <a:t>スプラインというものが最近開発されいて，上記の幾何学的な制限を解決し，メッシュの局所的な微細化を可能にするために導入されました．</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2</a:t>
            </a:fld>
            <a:endParaRPr kumimoji="1" lang="ja-JP" altLang="en-US"/>
          </a:p>
        </p:txBody>
      </p:sp>
    </p:spTree>
    <p:extLst>
      <p:ext uri="{BB962C8B-B14F-4D97-AF65-F5344CB8AC3E}">
        <p14:creationId xmlns:p14="http://schemas.microsoft.com/office/powerpoint/2010/main" val="3043146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これは，解析結果のたくさんあるうちの一つで，</a:t>
            </a:r>
            <a:endParaRPr kumimoji="1" lang="en-US" altLang="ja-JP" dirty="0"/>
          </a:p>
          <a:p>
            <a:r>
              <a:rPr kumimoji="1" lang="ja-JP" altLang="en-US" dirty="0"/>
              <a:t>横軸が自由度数で縦軸が相対誤差ノルムです．</a:t>
            </a:r>
            <a:endParaRPr kumimoji="1" lang="en-US" altLang="ja-JP" dirty="0"/>
          </a:p>
          <a:p>
            <a:endParaRPr kumimoji="1" lang="en-US" altLang="ja-JP" dirty="0"/>
          </a:p>
          <a:p>
            <a:r>
              <a:rPr kumimoji="1" lang="ja-JP" altLang="en-US" dirty="0"/>
              <a:t>黒い実線が一様に細分化した場合の収束率の結果で，</a:t>
            </a:r>
            <a:endParaRPr kumimoji="1" lang="en-US" altLang="ja-JP" dirty="0"/>
          </a:p>
          <a:p>
            <a:r>
              <a:rPr kumimoji="1" lang="ja-JP" altLang="en-US" dirty="0"/>
              <a:t>赤と緑の線が局所細分化を行った結果です．</a:t>
            </a:r>
            <a:endParaRPr kumimoji="1" lang="en-US" altLang="ja-JP" dirty="0"/>
          </a:p>
          <a:p>
            <a:endParaRPr kumimoji="1" lang="en-US" altLang="ja-JP" dirty="0"/>
          </a:p>
          <a:p>
            <a:r>
              <a:rPr kumimoji="1" lang="ja-JP" altLang="en-US" dirty="0"/>
              <a:t>先ほどの結果と同様で，ノットラインの重複度が</a:t>
            </a:r>
            <a:r>
              <a:rPr kumimoji="1" lang="en-US" altLang="ja-JP" dirty="0"/>
              <a:t>1</a:t>
            </a:r>
            <a:r>
              <a:rPr kumimoji="1" lang="ja-JP" altLang="en-US" dirty="0"/>
              <a:t>で，かつ</a:t>
            </a:r>
            <a:r>
              <a:rPr kumimoji="1" lang="en-US" altLang="ja-JP" dirty="0"/>
              <a:t>full span</a:t>
            </a:r>
            <a:r>
              <a:rPr kumimoji="1" lang="ja-JP" altLang="en-US" dirty="0"/>
              <a:t>の局所細分化を行ったものが最も良い結果となっていることがわかります．</a:t>
            </a:r>
            <a:endParaRPr kumimoji="1" lang="en-US" altLang="ja-JP" dirty="0"/>
          </a:p>
          <a:p>
            <a:endParaRPr kumimoji="1" lang="en-US" altLang="ja-JP" dirty="0"/>
          </a:p>
          <a:p>
            <a:r>
              <a:rPr kumimoji="1" lang="ja-JP" altLang="en-US" dirty="0"/>
              <a:t>こちらも他の様々な条件でのメッシュでの結果のグラフがあったんですが，</a:t>
            </a:r>
            <a:endParaRPr kumimoji="1" lang="en-US" altLang="ja-JP" dirty="0"/>
          </a:p>
          <a:p>
            <a:r>
              <a:rPr kumimoji="1" lang="ja-JP" altLang="en-US" dirty="0"/>
              <a:t>どの次数でも，どの細分化率においての結果もほとんど同じ傾向を示していました．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20</a:t>
            </a:fld>
            <a:endParaRPr kumimoji="1" lang="ja-JP" altLang="en-US"/>
          </a:p>
        </p:txBody>
      </p:sp>
    </p:spTree>
    <p:extLst>
      <p:ext uri="{BB962C8B-B14F-4D97-AF65-F5344CB8AC3E}">
        <p14:creationId xmlns:p14="http://schemas.microsoft.com/office/powerpoint/2010/main" val="2540259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結論です．</a:t>
            </a:r>
            <a:endParaRPr kumimoji="1" lang="en-US" altLang="ja-JP" dirty="0"/>
          </a:p>
          <a:p>
            <a:r>
              <a:rPr kumimoji="1" lang="ja-JP" altLang="en-US" dirty="0"/>
              <a:t>本論文では、</a:t>
            </a:r>
            <a:r>
              <a:rPr kumimoji="1" lang="en-US" altLang="ja-JP" dirty="0"/>
              <a:t>LR B-spline</a:t>
            </a:r>
            <a:r>
              <a:rPr kumimoji="1" lang="ja-JP" altLang="en-US" dirty="0"/>
              <a:t>を用いたアイソジオメトリック解析における適応性について検討しました．</a:t>
            </a:r>
            <a:endParaRPr kumimoji="1" lang="en-US" altLang="ja-JP" dirty="0"/>
          </a:p>
          <a:p>
            <a:endParaRPr kumimoji="1" lang="en-US" altLang="ja-JP" dirty="0"/>
          </a:p>
          <a:p>
            <a:r>
              <a:rPr kumimoji="1" lang="ja-JP" altLang="en-US" dirty="0"/>
              <a:t>一連の数値テストの結果は非常に良好で，局所細分化を行った方がすべてのテストケースで相対誤差</a:t>
            </a:r>
            <a:r>
              <a:rPr kumimoji="1" lang="en-US" altLang="ja-JP" dirty="0"/>
              <a:t>(</a:t>
            </a:r>
            <a:r>
              <a:rPr kumimoji="1" lang="ja-JP" altLang="en-US" dirty="0"/>
              <a:t>エネルギーノルム</a:t>
            </a:r>
            <a:r>
              <a:rPr kumimoji="1" lang="en-US" altLang="ja-JP" dirty="0"/>
              <a:t>)</a:t>
            </a:r>
            <a:r>
              <a:rPr kumimoji="1" lang="ja-JP" altLang="en-US" dirty="0"/>
              <a:t>の最適な収束率を達成しました．</a:t>
            </a:r>
            <a:endParaRPr kumimoji="1" lang="en-US" altLang="ja-JP" dirty="0"/>
          </a:p>
          <a:p>
            <a:endParaRPr kumimoji="1" lang="en-US" altLang="ja-JP" dirty="0"/>
          </a:p>
          <a:p>
            <a:r>
              <a:rPr kumimoji="1" lang="ja-JP" altLang="en-US" dirty="0"/>
              <a:t>さらに，すべてのケースにおいて自由度に対する誤差を少なくすることができました．</a:t>
            </a:r>
            <a:endParaRPr kumimoji="1" lang="en-US" altLang="ja-JP" dirty="0"/>
          </a:p>
          <a:p>
            <a:endParaRPr kumimoji="1" lang="en-US" altLang="ja-JP" dirty="0"/>
          </a:p>
          <a:p>
            <a:r>
              <a:rPr kumimoji="1" lang="en-US" altLang="ja-JP" dirty="0"/>
              <a:t>LR B-</a:t>
            </a:r>
            <a:r>
              <a:rPr kumimoji="1" lang="ja-JP" altLang="en-US" dirty="0"/>
              <a:t>スプラインは，汎用有限要素ソフトウェアの開発において，汎用性が高く，扱いやすいため，</a:t>
            </a:r>
            <a:endParaRPr kumimoji="1" lang="en-US" altLang="ja-JP" dirty="0"/>
          </a:p>
          <a:p>
            <a:r>
              <a:rPr kumimoji="1" lang="ja-JP" altLang="en-US" dirty="0"/>
              <a:t>適応的な</a:t>
            </a:r>
            <a:r>
              <a:rPr kumimoji="1" lang="en-US" altLang="ja-JP" dirty="0"/>
              <a:t>IGA</a:t>
            </a:r>
            <a:r>
              <a:rPr kumimoji="1" lang="ja-JP" altLang="en-US" dirty="0"/>
              <a:t>のフレームワークとして有効であると考えられ，</a:t>
            </a:r>
            <a:endParaRPr kumimoji="1" lang="en-US" altLang="ja-JP" dirty="0"/>
          </a:p>
          <a:p>
            <a:r>
              <a:rPr kumimoji="1" lang="ja-JP" altLang="en-US" dirty="0"/>
              <a:t>このフレームワークは，</a:t>
            </a:r>
            <a:r>
              <a:rPr kumimoji="1" lang="en-US" altLang="ja-JP" dirty="0"/>
              <a:t>CAD </a:t>
            </a:r>
            <a:r>
              <a:rPr kumimoji="1" lang="ja-JP" altLang="en-US" dirty="0"/>
              <a:t>と </a:t>
            </a:r>
            <a:r>
              <a:rPr kumimoji="1" lang="en-US" altLang="ja-JP" dirty="0"/>
              <a:t>FEA </a:t>
            </a:r>
            <a:r>
              <a:rPr kumimoji="1" lang="ja-JP" altLang="en-US" dirty="0"/>
              <a:t>の相互運用のための新しい展望を開くものであり，</a:t>
            </a:r>
            <a:endParaRPr kumimoji="1" lang="en-US" altLang="ja-JP" dirty="0"/>
          </a:p>
          <a:p>
            <a:r>
              <a:rPr kumimoji="1" lang="ja-JP" altLang="en-US" dirty="0"/>
              <a:t>その可能性を十分に引き出すために，さらなる研究開発が必要であると考えられます．</a:t>
            </a:r>
            <a:endParaRPr kumimoji="1" lang="en-US" altLang="ja-JP" dirty="0"/>
          </a:p>
          <a:p>
            <a:endParaRPr kumimoji="1" lang="en-US" altLang="ja-JP" dirty="0"/>
          </a:p>
          <a:p>
            <a:r>
              <a:rPr kumimoji="1" lang="en-US" altLang="ja-JP" dirty="0"/>
              <a:t>--</a:t>
            </a:r>
          </a:p>
          <a:p>
            <a:r>
              <a:rPr kumimoji="1" lang="ja-JP" altLang="en-US" dirty="0"/>
              <a:t>特異点を有する問題などに有効</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21</a:t>
            </a:fld>
            <a:endParaRPr kumimoji="1" lang="ja-JP" altLang="en-US"/>
          </a:p>
        </p:txBody>
      </p:sp>
    </p:spTree>
    <p:extLst>
      <p:ext uri="{BB962C8B-B14F-4D97-AF65-F5344CB8AC3E}">
        <p14:creationId xmlns:p14="http://schemas.microsoft.com/office/powerpoint/2010/main" val="230538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Dokken</a:t>
            </a:r>
            <a:r>
              <a:rPr kumimoji="1" lang="ja-JP" altLang="en-US" dirty="0"/>
              <a:t>らによって最近提案された局所的に細分化する手法に</a:t>
            </a:r>
            <a:r>
              <a:rPr kumimoji="1" lang="en-US" altLang="ja-JP" dirty="0"/>
              <a:t>LR B-spline</a:t>
            </a:r>
            <a:r>
              <a:rPr kumimoji="1" lang="ja-JP" altLang="en-US" dirty="0"/>
              <a:t>があります．</a:t>
            </a:r>
            <a:endParaRPr kumimoji="1" lang="en-US" altLang="ja-JP" dirty="0"/>
          </a:p>
          <a:p>
            <a:r>
              <a:rPr kumimoji="1" lang="ja-JP" altLang="en-US" dirty="0"/>
              <a:t>これは</a:t>
            </a:r>
            <a:r>
              <a:rPr kumimoji="1" lang="en-US" altLang="ja-JP" dirty="0"/>
              <a:t>locally refined B-spline</a:t>
            </a:r>
            <a:r>
              <a:rPr kumimoji="1" lang="ja-JP" altLang="en-US" dirty="0"/>
              <a:t>の略称で，局所的な</a:t>
            </a:r>
            <a:r>
              <a:rPr kumimoji="1" lang="en-US" altLang="ja-JP" dirty="0"/>
              <a:t>h-refinement</a:t>
            </a:r>
            <a:r>
              <a:rPr kumimoji="1" lang="ja-JP" altLang="en-US" dirty="0"/>
              <a:t>を容易にすることができる手法となっています。</a:t>
            </a:r>
            <a:endParaRPr kumimoji="1" lang="en-US" altLang="ja-JP" dirty="0"/>
          </a:p>
          <a:p>
            <a:endParaRPr kumimoji="1" lang="en-US" altLang="ja-JP" dirty="0"/>
          </a:p>
          <a:p>
            <a:r>
              <a:rPr kumimoji="1" lang="ja-JP" altLang="en-US" dirty="0"/>
              <a:t>本論文では，</a:t>
            </a:r>
            <a:r>
              <a:rPr kumimoji="1" lang="en-US" altLang="ja-JP" dirty="0"/>
              <a:t>LR B</a:t>
            </a:r>
            <a:r>
              <a:rPr kumimoji="1" lang="ja-JP" altLang="en-US" dirty="0"/>
              <a:t>スプラインを用いて</a:t>
            </a:r>
            <a:r>
              <a:rPr kumimoji="1" lang="en-US" altLang="ja-JP" dirty="0"/>
              <a:t>IGA</a:t>
            </a:r>
            <a:r>
              <a:rPr kumimoji="1" lang="ja-JP" altLang="en-US" dirty="0"/>
              <a:t>解析を行い，有名なベンチマークに対するテストを行うことでその性能を調査しています．</a:t>
            </a:r>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3</a:t>
            </a:fld>
            <a:endParaRPr kumimoji="1" lang="ja-JP" altLang="en-US"/>
          </a:p>
        </p:txBody>
      </p:sp>
    </p:spTree>
    <p:extLst>
      <p:ext uri="{BB962C8B-B14F-4D97-AF65-F5344CB8AC3E}">
        <p14:creationId xmlns:p14="http://schemas.microsoft.com/office/powerpoint/2010/main" val="277349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従来の</a:t>
            </a:r>
            <a:r>
              <a:rPr kumimoji="1" lang="en-US" altLang="ja-JP" dirty="0"/>
              <a:t>B</a:t>
            </a:r>
            <a:r>
              <a:rPr kumimoji="1" lang="ja-JP" altLang="en-US" dirty="0"/>
              <a:t>スプラインと</a:t>
            </a:r>
            <a:r>
              <a:rPr kumimoji="1" lang="en-US" altLang="ja-JP" dirty="0"/>
              <a:t>NURBS</a:t>
            </a:r>
            <a:r>
              <a:rPr kumimoji="1" lang="ja-JP" altLang="en-US" dirty="0"/>
              <a:t>の問題は，ノット挿入によるリファインメントではノットの新しい行または列が挿入されることになります．</a:t>
            </a:r>
            <a:endParaRPr kumimoji="1" lang="en-US" altLang="ja-JP" dirty="0"/>
          </a:p>
          <a:p>
            <a:r>
              <a:rPr kumimoji="1" lang="ja-JP" altLang="en-US" dirty="0"/>
              <a:t>理想的には，メッシュの右上と左下にノットを挿入したくないのですが、通常の</a:t>
            </a:r>
            <a:r>
              <a:rPr kumimoji="1" lang="en-US" altLang="ja-JP" dirty="0"/>
              <a:t>B-</a:t>
            </a:r>
            <a:r>
              <a:rPr kumimoji="1" lang="ja-JP" altLang="en-US" dirty="0"/>
              <a:t>スプラインと</a:t>
            </a:r>
            <a:r>
              <a:rPr kumimoji="1" lang="en-US" altLang="ja-JP" dirty="0"/>
              <a:t>NURBS</a:t>
            </a:r>
            <a:r>
              <a:rPr kumimoji="1" lang="ja-JP" altLang="en-US" dirty="0"/>
              <a:t>ではこのようなことは避けられません．</a:t>
            </a:r>
            <a:endParaRPr kumimoji="1" lang="en-US" altLang="ja-JP" dirty="0"/>
          </a:p>
          <a:p>
            <a:endParaRPr kumimoji="1" lang="en-US" altLang="ja-JP" dirty="0"/>
          </a:p>
          <a:p>
            <a:r>
              <a:rPr kumimoji="1" lang="ja-JP" altLang="en-US" dirty="0"/>
              <a:t>これを実現するためには，メッシュの新しい構造が必要となります．</a:t>
            </a:r>
            <a:endParaRPr kumimoji="1" lang="en-US" altLang="ja-JP" dirty="0"/>
          </a:p>
          <a:p>
            <a:r>
              <a:rPr kumimoji="1" lang="ja-JP" altLang="en-US" dirty="0"/>
              <a:t>そこで提案されているのが</a:t>
            </a:r>
            <a:r>
              <a:rPr kumimoji="1" lang="en-US" altLang="ja-JP" dirty="0"/>
              <a:t>LR B</a:t>
            </a:r>
            <a:r>
              <a:rPr kumimoji="1" lang="ja-JP" altLang="en-US" dirty="0"/>
              <a:t>スプラインという手法です．</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4</a:t>
            </a:fld>
            <a:endParaRPr kumimoji="1" lang="ja-JP" altLang="en-US"/>
          </a:p>
        </p:txBody>
      </p:sp>
    </p:spTree>
    <p:extLst>
      <p:ext uri="{BB962C8B-B14F-4D97-AF65-F5344CB8AC3E}">
        <p14:creationId xmlns:p14="http://schemas.microsoft.com/office/powerpoint/2010/main" val="1503856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LR B</a:t>
            </a:r>
            <a:r>
              <a:rPr kumimoji="1" lang="ja-JP" altLang="en-US" dirty="0"/>
              <a:t>スプラインでは，通常の</a:t>
            </a:r>
            <a:r>
              <a:rPr kumimoji="1" lang="en-US" altLang="ja-JP" dirty="0"/>
              <a:t>B</a:t>
            </a:r>
            <a:r>
              <a:rPr kumimoji="1" lang="ja-JP" altLang="en-US" dirty="0"/>
              <a:t>スプラインの概念を拡張して考えます．</a:t>
            </a:r>
            <a:endParaRPr kumimoji="1" lang="en-US" altLang="ja-JP" dirty="0"/>
          </a:p>
          <a:p>
            <a:endParaRPr kumimoji="1" lang="en-US" altLang="ja-JP" dirty="0"/>
          </a:p>
          <a:p>
            <a:r>
              <a:rPr kumimoji="1" lang="ja-JP" altLang="en-US" dirty="0"/>
              <a:t>まず，ローカルノットベクトルについて説明します．</a:t>
            </a:r>
            <a:endParaRPr kumimoji="1" lang="en-US" altLang="ja-JP" dirty="0"/>
          </a:p>
          <a:p>
            <a:r>
              <a:rPr kumimoji="1" lang="en-US" altLang="ja-JP" dirty="0"/>
              <a:t>B</a:t>
            </a:r>
            <a:r>
              <a:rPr kumimoji="1" lang="ja-JP" altLang="en-US" dirty="0"/>
              <a:t>スプラインの理論では次数</a:t>
            </a:r>
            <a:r>
              <a:rPr kumimoji="1" lang="en-US" altLang="ja-JP" dirty="0"/>
              <a:t>p</a:t>
            </a:r>
            <a:r>
              <a:rPr kumimoji="1" lang="ja-JP" altLang="en-US" dirty="0"/>
              <a:t>，コントロールポイント数</a:t>
            </a:r>
            <a:r>
              <a:rPr kumimoji="1" lang="en-US" altLang="ja-JP" dirty="0"/>
              <a:t>n</a:t>
            </a:r>
            <a:r>
              <a:rPr kumimoji="1" lang="ja-JP" altLang="en-US" dirty="0"/>
              <a:t>のとき，サイズ</a:t>
            </a:r>
            <a:r>
              <a:rPr kumimoji="1" lang="en-US" altLang="ja-JP" dirty="0"/>
              <a:t>n + p + 1</a:t>
            </a:r>
            <a:r>
              <a:rPr kumimoji="1" lang="ja-JP" altLang="en-US" dirty="0"/>
              <a:t>のノットベクトルが作成されて，次数</a:t>
            </a:r>
            <a:r>
              <a:rPr kumimoji="1" lang="en-US" altLang="ja-JP" dirty="0"/>
              <a:t>p</a:t>
            </a:r>
            <a:r>
              <a:rPr kumimoji="1" lang="ja-JP" altLang="en-US" dirty="0"/>
              <a:t>の</a:t>
            </a:r>
            <a:r>
              <a:rPr kumimoji="1" lang="en-US" altLang="ja-JP" dirty="0"/>
              <a:t>n</a:t>
            </a:r>
            <a:r>
              <a:rPr kumimoji="1" lang="ja-JP" altLang="en-US" dirty="0"/>
              <a:t>個の基底関数を生成します．</a:t>
            </a:r>
            <a:endParaRPr kumimoji="1" lang="en-US" altLang="ja-JP" dirty="0"/>
          </a:p>
          <a:p>
            <a:r>
              <a:rPr kumimoji="1" lang="ja-JP" altLang="en-US" dirty="0"/>
              <a:t>このことから</a:t>
            </a:r>
            <a:r>
              <a:rPr kumimoji="1" lang="en-US" altLang="ja-JP" dirty="0"/>
              <a:t>p+2</a:t>
            </a:r>
            <a:r>
              <a:rPr kumimoji="1" lang="ja-JP" altLang="en-US" dirty="0"/>
              <a:t>個のノットベクトルを用いて</a:t>
            </a:r>
            <a:r>
              <a:rPr kumimoji="1" lang="en-US" altLang="ja-JP" dirty="0"/>
              <a:t>1</a:t>
            </a:r>
            <a:r>
              <a:rPr kumimoji="1" lang="ja-JP" altLang="en-US" dirty="0"/>
              <a:t>つの基底関数が生成できることがわかります．</a:t>
            </a:r>
            <a:endParaRPr kumimoji="1" lang="en-US" altLang="ja-JP" dirty="0"/>
          </a:p>
          <a:p>
            <a:endParaRPr kumimoji="1" lang="en-US" altLang="ja-JP" dirty="0"/>
          </a:p>
          <a:p>
            <a:r>
              <a:rPr kumimoji="1" lang="ja-JP" altLang="en-US" dirty="0"/>
              <a:t>すべての基底関数は</a:t>
            </a:r>
            <a:r>
              <a:rPr kumimoji="1" lang="en-US" altLang="ja-JP" dirty="0"/>
              <a:t>p+2</a:t>
            </a:r>
            <a:r>
              <a:rPr kumimoji="1" lang="ja-JP" altLang="en-US" dirty="0"/>
              <a:t>以下のノットに依存し、それぞれの基底関数は異なるノットを使用することになるので，このようなローカルノットベクトルが作成できます．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5</a:t>
            </a:fld>
            <a:endParaRPr kumimoji="1" lang="ja-JP" altLang="en-US"/>
          </a:p>
        </p:txBody>
      </p:sp>
    </p:spTree>
    <p:extLst>
      <p:ext uri="{BB962C8B-B14F-4D97-AF65-F5344CB8AC3E}">
        <p14:creationId xmlns:p14="http://schemas.microsoft.com/office/powerpoint/2010/main" val="357461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この理論では，</a:t>
            </a:r>
            <a:r>
              <a:rPr kumimoji="1" lang="en-US" altLang="ja-JP" dirty="0"/>
              <a:t>B</a:t>
            </a:r>
            <a:r>
              <a:rPr kumimoji="1" lang="ja-JP" altLang="en-US" dirty="0"/>
              <a:t>スプラインはこのような式で定義され，次元数分の積の形で表されます．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6</a:t>
            </a:fld>
            <a:endParaRPr kumimoji="1" lang="ja-JP" altLang="en-US"/>
          </a:p>
        </p:txBody>
      </p:sp>
    </p:spTree>
    <p:extLst>
      <p:ext uri="{BB962C8B-B14F-4D97-AF65-F5344CB8AC3E}">
        <p14:creationId xmlns:p14="http://schemas.microsoft.com/office/powerpoint/2010/main" val="4030720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a:t>
            </a:r>
            <a:r>
              <a:rPr kumimoji="1" lang="en-US" altLang="ja-JP" dirty="0"/>
              <a:t>B</a:t>
            </a:r>
            <a:r>
              <a:rPr kumimoji="1" lang="ja-JP" altLang="en-US" dirty="0"/>
              <a:t>スプラインにスカラーの重みガンマを乗じた重み付き</a:t>
            </a:r>
            <a:r>
              <a:rPr kumimoji="1" lang="en-US" altLang="ja-JP" dirty="0"/>
              <a:t>B</a:t>
            </a:r>
            <a:r>
              <a:rPr kumimoji="1" lang="ja-JP" altLang="en-US" dirty="0"/>
              <a:t>スプラインを定義します．</a:t>
            </a:r>
            <a:endParaRPr kumimoji="1" lang="en-US" altLang="ja-JP" dirty="0"/>
          </a:p>
          <a:p>
            <a:r>
              <a:rPr kumimoji="1" lang="ja-JP" altLang="en-US" dirty="0"/>
              <a:t>この重みは</a:t>
            </a:r>
            <a:r>
              <a:rPr kumimoji="1" lang="en-US" altLang="ja-JP" dirty="0"/>
              <a:t>LR B-spline</a:t>
            </a:r>
            <a:r>
              <a:rPr kumimoji="1" lang="ja-JP" altLang="en-US" dirty="0"/>
              <a:t>が</a:t>
            </a:r>
            <a:r>
              <a:rPr kumimoji="1" lang="en-US" altLang="ja-JP" dirty="0"/>
              <a:t>partition of unity</a:t>
            </a:r>
            <a:r>
              <a:rPr kumimoji="1" lang="ja-JP" altLang="en-US" dirty="0"/>
              <a:t>の性質を維持するために導入されます．</a:t>
            </a:r>
            <a:endParaRPr kumimoji="1" lang="en-US" altLang="ja-JP" dirty="0"/>
          </a:p>
          <a:p>
            <a:r>
              <a:rPr kumimoji="1" lang="en-US" altLang="ja-JP" dirty="0"/>
              <a:t>NURBS</a:t>
            </a:r>
            <a:r>
              <a:rPr kumimoji="1" lang="ja-JP" altLang="en-US" dirty="0"/>
              <a:t>の重みとは違うので注意が必要となります．</a:t>
            </a:r>
            <a:endParaRPr kumimoji="1" lang="en-US" altLang="ja-JP" dirty="0"/>
          </a:p>
          <a:p>
            <a:endParaRPr kumimoji="1" lang="en-US" altLang="ja-JP" dirty="0"/>
          </a:p>
          <a:p>
            <a:r>
              <a:rPr kumimoji="1" lang="ja-JP" altLang="en-US" dirty="0"/>
              <a:t>ローカルノットベクトルの添え字は上付きがパラメトリックな次元で，下付きが配列のインデックスを表しています．</a:t>
            </a:r>
            <a:endParaRPr kumimoji="1" lang="en-US" altLang="ja-JP" dirty="0"/>
          </a:p>
          <a:p>
            <a:endParaRPr kumimoji="1" lang="en-US" altLang="ja-JP" dirty="0"/>
          </a:p>
          <a:p>
            <a:r>
              <a:rPr kumimoji="1" lang="ja-JP" altLang="en-US" dirty="0"/>
              <a:t>計算した例はこのようになります．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7</a:t>
            </a:fld>
            <a:endParaRPr kumimoji="1" lang="ja-JP" altLang="en-US"/>
          </a:p>
        </p:txBody>
      </p:sp>
    </p:spTree>
    <p:extLst>
      <p:ext uri="{BB962C8B-B14F-4D97-AF65-F5344CB8AC3E}">
        <p14:creationId xmlns:p14="http://schemas.microsoft.com/office/powerpoint/2010/main" val="1737408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分割された小さな直方体の領域をボックスメッシュと定義します．</a:t>
            </a:r>
            <a:endParaRPr kumimoji="1" lang="en-US" altLang="ja-JP" dirty="0"/>
          </a:p>
          <a:p>
            <a:endParaRPr kumimoji="1" lang="en-US" altLang="ja-JP" dirty="0"/>
          </a:p>
          <a:p>
            <a:r>
              <a:rPr kumimoji="1" lang="ja-JP" altLang="en-US" dirty="0"/>
              <a:t>メッシュのラインは，ノットの間隔に対応しています．</a:t>
            </a:r>
            <a:endParaRPr kumimoji="1" lang="en-US" altLang="ja-JP" dirty="0"/>
          </a:p>
          <a:p>
            <a:endParaRPr kumimoji="1" lang="en-US" altLang="ja-JP" dirty="0"/>
          </a:p>
          <a:p>
            <a:r>
              <a:rPr kumimoji="1" lang="ja-JP" altLang="en-US" dirty="0"/>
              <a:t>通常のノット挿入で作成されるメッシュをテンソルメッシュ，</a:t>
            </a:r>
            <a:endParaRPr kumimoji="1" lang="en-US" altLang="ja-JP" dirty="0"/>
          </a:p>
          <a:p>
            <a:r>
              <a:rPr kumimoji="1" lang="ja-JP" altLang="en-US" dirty="0"/>
              <a:t>ボックスメッシュに初期のテンソルメッシュの線を挿入したメッシュを</a:t>
            </a:r>
            <a:r>
              <a:rPr kumimoji="1" lang="en-US" altLang="ja-JP" dirty="0"/>
              <a:t>LR</a:t>
            </a:r>
            <a:r>
              <a:rPr kumimoji="1" lang="ja-JP" altLang="en-US" dirty="0"/>
              <a:t>メッシュと定義します．</a:t>
            </a:r>
            <a:endParaRPr kumimoji="1" lang="en-US" altLang="ja-JP" dirty="0"/>
          </a:p>
          <a:p>
            <a:endParaRPr kumimoji="1" lang="en-US" altLang="ja-JP" dirty="0"/>
          </a:p>
          <a:p>
            <a:r>
              <a:rPr kumimoji="1" lang="en-US" altLang="ja-JP" dirty="0"/>
              <a:t>With multiplicities</a:t>
            </a:r>
            <a:r>
              <a:rPr kumimoji="1" lang="ja-JP" altLang="en-US" dirty="0"/>
              <a:t>というのは，ノットの重複度のことで，その場所で同じノットを重ねた回数で</a:t>
            </a:r>
            <a:r>
              <a:rPr kumimoji="1" lang="en-US" altLang="ja-JP" dirty="0"/>
              <a:t>1</a:t>
            </a:r>
            <a:r>
              <a:rPr kumimoji="1" lang="ja-JP" altLang="en-US" dirty="0"/>
              <a:t>以上の整数値になります．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8</a:t>
            </a:fld>
            <a:endParaRPr kumimoji="1" lang="ja-JP" altLang="en-US"/>
          </a:p>
        </p:txBody>
      </p:sp>
    </p:spTree>
    <p:extLst>
      <p:ext uri="{BB962C8B-B14F-4D97-AF65-F5344CB8AC3E}">
        <p14:creationId xmlns:p14="http://schemas.microsoft.com/office/powerpoint/2010/main" val="3848028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局所的な細分化については、再び既存の</a:t>
            </a:r>
            <a:r>
              <a:rPr kumimoji="1" lang="en-US" altLang="ja-JP" dirty="0"/>
              <a:t>B</a:t>
            </a:r>
            <a:r>
              <a:rPr kumimoji="1" lang="ja-JP" altLang="en-US" dirty="0"/>
              <a:t>スプラインの理論を用いて計算します．</a:t>
            </a:r>
            <a:endParaRPr kumimoji="1" lang="en-US" altLang="ja-JP" dirty="0"/>
          </a:p>
          <a:p>
            <a:endParaRPr kumimoji="1" lang="en-US" altLang="ja-JP" dirty="0"/>
          </a:p>
          <a:p>
            <a:r>
              <a:rPr kumimoji="1" lang="ja-JP" altLang="en-US" dirty="0"/>
              <a:t>従来の</a:t>
            </a:r>
            <a:r>
              <a:rPr kumimoji="1" lang="en-US" altLang="ja-JP" dirty="0"/>
              <a:t>B</a:t>
            </a:r>
            <a:r>
              <a:rPr kumimoji="1" lang="ja-JP" altLang="en-US" dirty="0"/>
              <a:t>スプラインの理論から，このようなノットインサーションという操作を行うことで，</a:t>
            </a:r>
            <a:endParaRPr kumimoji="1" lang="en-US" altLang="ja-JP" dirty="0"/>
          </a:p>
          <a:p>
            <a:r>
              <a:rPr kumimoji="1" lang="ja-JP" altLang="en-US" dirty="0"/>
              <a:t>幾何学的な記述を変えることなく、基底を豊かにするためのノットの追加挿入を行うことができるということが分かっています．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9</a:t>
            </a:fld>
            <a:endParaRPr kumimoji="1" lang="ja-JP" altLang="en-US"/>
          </a:p>
        </p:txBody>
      </p:sp>
    </p:spTree>
    <p:extLst>
      <p:ext uri="{BB962C8B-B14F-4D97-AF65-F5344CB8AC3E}">
        <p14:creationId xmlns:p14="http://schemas.microsoft.com/office/powerpoint/2010/main" val="331169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2022/8/3</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2022/8/3</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2022/8/3</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2022/8/3</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2022/8/3</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2022/8/3</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pic>
        <p:nvPicPr>
          <p:cNvPr id="3" name="図 2">
            <a:extLst>
              <a:ext uri="{FF2B5EF4-FFF2-40B4-BE49-F238E27FC236}">
                <a16:creationId xmlns:a16="http://schemas.microsoft.com/office/drawing/2014/main" id="{33AFE30E-7514-D668-4F62-84A3D35B9BB4}"/>
              </a:ext>
            </a:extLst>
          </p:cNvPr>
          <p:cNvPicPr>
            <a:picLocks noChangeAspect="1"/>
          </p:cNvPicPr>
          <p:nvPr/>
        </p:nvPicPr>
        <p:blipFill>
          <a:blip r:embed="rId3"/>
          <a:stretch>
            <a:fillRect/>
          </a:stretch>
        </p:blipFill>
        <p:spPr>
          <a:xfrm>
            <a:off x="123825" y="2927350"/>
            <a:ext cx="11944350" cy="2630067"/>
          </a:xfrm>
          <a:prstGeom prst="rect">
            <a:avLst/>
          </a:prstGeom>
        </p:spPr>
      </p:pic>
      <p:pic>
        <p:nvPicPr>
          <p:cNvPr id="5" name="図 4">
            <a:extLst>
              <a:ext uri="{FF2B5EF4-FFF2-40B4-BE49-F238E27FC236}">
                <a16:creationId xmlns:a16="http://schemas.microsoft.com/office/drawing/2014/main" id="{84A900BA-6FD4-6197-66A9-D445F9E02C59}"/>
              </a:ext>
            </a:extLst>
          </p:cNvPr>
          <p:cNvPicPr>
            <a:picLocks noChangeAspect="1"/>
          </p:cNvPicPr>
          <p:nvPr/>
        </p:nvPicPr>
        <p:blipFill>
          <a:blip r:embed="rId4"/>
          <a:stretch>
            <a:fillRect/>
          </a:stretch>
        </p:blipFill>
        <p:spPr>
          <a:xfrm>
            <a:off x="1985406" y="231417"/>
            <a:ext cx="7973538" cy="2562583"/>
          </a:xfrm>
          <a:prstGeom prst="rect">
            <a:avLst/>
          </a:prstGeom>
        </p:spPr>
      </p:pic>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Refining </a:t>
            </a:r>
            <a:r>
              <a:rPr kumimoji="1" lang="en-US" altLang="ja-JP" sz="2400" dirty="0"/>
              <a:t>LR B-spline</a:t>
            </a:r>
            <a:endParaRPr kumimoji="1" lang="ja-JP" altLang="en-US" sz="2400" dirty="0"/>
          </a:p>
        </p:txBody>
      </p:sp>
      <p:pic>
        <p:nvPicPr>
          <p:cNvPr id="9" name="図 8">
            <a:extLst>
              <a:ext uri="{FF2B5EF4-FFF2-40B4-BE49-F238E27FC236}">
                <a16:creationId xmlns:a16="http://schemas.microsoft.com/office/drawing/2014/main" id="{1BC669AA-A075-6365-C90A-6F5880F3C152}"/>
              </a:ext>
            </a:extLst>
          </p:cNvPr>
          <p:cNvPicPr>
            <a:picLocks noChangeAspect="1"/>
          </p:cNvPicPr>
          <p:nvPr/>
        </p:nvPicPr>
        <p:blipFill>
          <a:blip r:embed="rId3"/>
          <a:stretch>
            <a:fillRect/>
          </a:stretch>
        </p:blipFill>
        <p:spPr>
          <a:xfrm>
            <a:off x="2062483" y="1020886"/>
            <a:ext cx="6687817" cy="4973914"/>
          </a:xfrm>
          <a:prstGeom prst="rect">
            <a:avLst/>
          </a:prstGeom>
        </p:spPr>
      </p:pic>
    </p:spTree>
    <p:extLst>
      <p:ext uri="{BB962C8B-B14F-4D97-AF65-F5344CB8AC3E}">
        <p14:creationId xmlns:p14="http://schemas.microsoft.com/office/powerpoint/2010/main" val="109772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Local refinement strategies for LR B-splines</a:t>
            </a:r>
            <a:endParaRPr kumimoji="1" lang="ja-JP" altLang="en-US" sz="2400" dirty="0"/>
          </a:p>
        </p:txBody>
      </p:sp>
      <p:pic>
        <p:nvPicPr>
          <p:cNvPr id="6" name="図 5">
            <a:extLst>
              <a:ext uri="{FF2B5EF4-FFF2-40B4-BE49-F238E27FC236}">
                <a16:creationId xmlns:a16="http://schemas.microsoft.com/office/drawing/2014/main" id="{E92319BC-5808-4E8C-B4AF-6A94064ADEB3}"/>
              </a:ext>
            </a:extLst>
          </p:cNvPr>
          <p:cNvPicPr>
            <a:picLocks noChangeAspect="1"/>
          </p:cNvPicPr>
          <p:nvPr/>
        </p:nvPicPr>
        <p:blipFill>
          <a:blip r:embed="rId3"/>
          <a:stretch>
            <a:fillRect/>
          </a:stretch>
        </p:blipFill>
        <p:spPr>
          <a:xfrm>
            <a:off x="6004426" y="699144"/>
            <a:ext cx="6004426" cy="2582627"/>
          </a:xfrm>
          <a:prstGeom prst="rect">
            <a:avLst/>
          </a:prstGeom>
        </p:spPr>
      </p:pic>
      <p:pic>
        <p:nvPicPr>
          <p:cNvPr id="9" name="図 8">
            <a:extLst>
              <a:ext uri="{FF2B5EF4-FFF2-40B4-BE49-F238E27FC236}">
                <a16:creationId xmlns:a16="http://schemas.microsoft.com/office/drawing/2014/main" id="{0AFC9AF7-93E5-2DAB-D79C-FFFEAAA8EDDE}"/>
              </a:ext>
            </a:extLst>
          </p:cNvPr>
          <p:cNvPicPr>
            <a:picLocks noChangeAspect="1"/>
          </p:cNvPicPr>
          <p:nvPr/>
        </p:nvPicPr>
        <p:blipFill>
          <a:blip r:embed="rId4"/>
          <a:stretch>
            <a:fillRect/>
          </a:stretch>
        </p:blipFill>
        <p:spPr>
          <a:xfrm>
            <a:off x="88141" y="3336966"/>
            <a:ext cx="6004426" cy="2529337"/>
          </a:xfrm>
          <a:prstGeom prst="rect">
            <a:avLst/>
          </a:prstGeom>
        </p:spPr>
      </p:pic>
      <p:pic>
        <p:nvPicPr>
          <p:cNvPr id="12" name="図 11">
            <a:extLst>
              <a:ext uri="{FF2B5EF4-FFF2-40B4-BE49-F238E27FC236}">
                <a16:creationId xmlns:a16="http://schemas.microsoft.com/office/drawing/2014/main" id="{598B5D71-82E9-5F0C-90F7-E10270486463}"/>
              </a:ext>
            </a:extLst>
          </p:cNvPr>
          <p:cNvPicPr>
            <a:picLocks noChangeAspect="1"/>
          </p:cNvPicPr>
          <p:nvPr/>
        </p:nvPicPr>
        <p:blipFill>
          <a:blip r:embed="rId5"/>
          <a:stretch>
            <a:fillRect/>
          </a:stretch>
        </p:blipFill>
        <p:spPr>
          <a:xfrm>
            <a:off x="6092567" y="3410582"/>
            <a:ext cx="5711777" cy="2455721"/>
          </a:xfrm>
          <a:prstGeom prst="rect">
            <a:avLst/>
          </a:prstGeom>
        </p:spPr>
      </p:pic>
      <p:sp>
        <p:nvSpPr>
          <p:cNvPr id="13" name="テキスト ボックス 12">
            <a:extLst>
              <a:ext uri="{FF2B5EF4-FFF2-40B4-BE49-F238E27FC236}">
                <a16:creationId xmlns:a16="http://schemas.microsoft.com/office/drawing/2014/main" id="{AC0BD644-8442-71EA-3F0E-B1C55306FA1C}"/>
              </a:ext>
            </a:extLst>
          </p:cNvPr>
          <p:cNvSpPr txBox="1"/>
          <p:nvPr/>
        </p:nvSpPr>
        <p:spPr>
          <a:xfrm>
            <a:off x="412459" y="969663"/>
            <a:ext cx="5011596" cy="646331"/>
          </a:xfrm>
          <a:prstGeom prst="rect">
            <a:avLst/>
          </a:prstGeom>
          <a:noFill/>
        </p:spPr>
        <p:txBody>
          <a:bodyPr wrap="square" rtlCol="0">
            <a:spAutoFit/>
          </a:bodyPr>
          <a:lstStyle/>
          <a:p>
            <a:pPr algn="l"/>
            <a:r>
              <a:rPr lang="en-US" altLang="ja-JP" dirty="0">
                <a:latin typeface="Times New Roman" panose="02020603050405020304" pitchFamily="18" charset="0"/>
              </a:rPr>
              <a:t>Refinement for p</a:t>
            </a:r>
            <a:r>
              <a:rPr lang="en-US" altLang="ja-JP" sz="1800" b="0" i="0" u="none" strike="noStrike" baseline="0" dirty="0">
                <a:latin typeface="Times New Roman" panose="02020603050405020304" pitchFamily="18" charset="0"/>
              </a:rPr>
              <a:t> = 1</a:t>
            </a:r>
          </a:p>
          <a:p>
            <a:pPr algn="l"/>
            <a:r>
              <a:rPr lang="en-US" altLang="ja-JP" dirty="0">
                <a:latin typeface="Times New Roman" panose="02020603050405020304" pitchFamily="18" charset="0"/>
              </a:rPr>
              <a:t>example of B-spline</a:t>
            </a:r>
            <a:endParaRPr lang="en-US" altLang="ja-JP"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05682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2297CCD-2783-D789-DBFB-7942E6C0F266}"/>
              </a:ext>
            </a:extLst>
          </p:cNvPr>
          <p:cNvPicPr>
            <a:picLocks noChangeAspect="1"/>
          </p:cNvPicPr>
          <p:nvPr/>
        </p:nvPicPr>
        <p:blipFill>
          <a:blip r:embed="rId3"/>
          <a:stretch>
            <a:fillRect/>
          </a:stretch>
        </p:blipFill>
        <p:spPr>
          <a:xfrm>
            <a:off x="0" y="1545321"/>
            <a:ext cx="5988880" cy="2455721"/>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Local refinement strategies for LR B-splines</a:t>
            </a:r>
            <a:endParaRPr kumimoji="1" lang="ja-JP" altLang="en-US" sz="2400" dirty="0"/>
          </a:p>
        </p:txBody>
      </p:sp>
      <p:sp>
        <p:nvSpPr>
          <p:cNvPr id="13" name="テキスト ボックス 12">
            <a:extLst>
              <a:ext uri="{FF2B5EF4-FFF2-40B4-BE49-F238E27FC236}">
                <a16:creationId xmlns:a16="http://schemas.microsoft.com/office/drawing/2014/main" id="{AC0BD644-8442-71EA-3F0E-B1C55306FA1C}"/>
              </a:ext>
            </a:extLst>
          </p:cNvPr>
          <p:cNvSpPr txBox="1"/>
          <p:nvPr/>
        </p:nvSpPr>
        <p:spPr>
          <a:xfrm>
            <a:off x="412459" y="969663"/>
            <a:ext cx="5011596" cy="646331"/>
          </a:xfrm>
          <a:prstGeom prst="rect">
            <a:avLst/>
          </a:prstGeom>
          <a:noFill/>
        </p:spPr>
        <p:txBody>
          <a:bodyPr wrap="square" rtlCol="0">
            <a:spAutoFit/>
          </a:bodyPr>
          <a:lstStyle/>
          <a:p>
            <a:pPr algn="l"/>
            <a:r>
              <a:rPr lang="en-US" altLang="ja-JP" dirty="0">
                <a:latin typeface="Times New Roman" panose="02020603050405020304" pitchFamily="18" charset="0"/>
              </a:rPr>
              <a:t>Refinement for p</a:t>
            </a:r>
            <a:r>
              <a:rPr lang="en-US" altLang="ja-JP" sz="1800" b="0" i="0" u="none" strike="noStrike" baseline="0" dirty="0">
                <a:latin typeface="Times New Roman" panose="02020603050405020304" pitchFamily="18" charset="0"/>
              </a:rPr>
              <a:t> = 2</a:t>
            </a:r>
          </a:p>
          <a:p>
            <a:pPr algn="l"/>
            <a:r>
              <a:rPr lang="en-US" altLang="ja-JP" dirty="0">
                <a:latin typeface="Times New Roman" panose="02020603050405020304" pitchFamily="18" charset="0"/>
              </a:rPr>
              <a:t>example of B-spline</a:t>
            </a:r>
            <a:endParaRPr lang="en-US" altLang="ja-JP" sz="1800" b="0" i="0" u="none" strike="noStrike" baseline="0" dirty="0">
              <a:latin typeface="Times New Roman" panose="02020603050405020304" pitchFamily="18" charset="0"/>
            </a:endParaRPr>
          </a:p>
        </p:txBody>
      </p:sp>
      <p:pic>
        <p:nvPicPr>
          <p:cNvPr id="8" name="図 7">
            <a:extLst>
              <a:ext uri="{FF2B5EF4-FFF2-40B4-BE49-F238E27FC236}">
                <a16:creationId xmlns:a16="http://schemas.microsoft.com/office/drawing/2014/main" id="{3E94B800-CB34-6424-CF99-980DFEFB1F8F}"/>
              </a:ext>
            </a:extLst>
          </p:cNvPr>
          <p:cNvPicPr>
            <a:picLocks noChangeAspect="1"/>
          </p:cNvPicPr>
          <p:nvPr/>
        </p:nvPicPr>
        <p:blipFill>
          <a:blip r:embed="rId4"/>
          <a:stretch>
            <a:fillRect/>
          </a:stretch>
        </p:blipFill>
        <p:spPr>
          <a:xfrm>
            <a:off x="6160032" y="746617"/>
            <a:ext cx="5422368" cy="2534230"/>
          </a:xfrm>
          <a:prstGeom prst="rect">
            <a:avLst/>
          </a:prstGeom>
        </p:spPr>
      </p:pic>
      <p:pic>
        <p:nvPicPr>
          <p:cNvPr id="14" name="図 13">
            <a:extLst>
              <a:ext uri="{FF2B5EF4-FFF2-40B4-BE49-F238E27FC236}">
                <a16:creationId xmlns:a16="http://schemas.microsoft.com/office/drawing/2014/main" id="{C89C789C-7A5C-BCB4-B70A-3C44BC7728CA}"/>
              </a:ext>
            </a:extLst>
          </p:cNvPr>
          <p:cNvPicPr>
            <a:picLocks noChangeAspect="1"/>
          </p:cNvPicPr>
          <p:nvPr/>
        </p:nvPicPr>
        <p:blipFill>
          <a:blip r:embed="rId5"/>
          <a:stretch>
            <a:fillRect/>
          </a:stretch>
        </p:blipFill>
        <p:spPr>
          <a:xfrm>
            <a:off x="0" y="4001042"/>
            <a:ext cx="6117200" cy="2728994"/>
          </a:xfrm>
          <a:prstGeom prst="rect">
            <a:avLst/>
          </a:prstGeom>
        </p:spPr>
      </p:pic>
      <p:pic>
        <p:nvPicPr>
          <p:cNvPr id="16" name="図 15">
            <a:extLst>
              <a:ext uri="{FF2B5EF4-FFF2-40B4-BE49-F238E27FC236}">
                <a16:creationId xmlns:a16="http://schemas.microsoft.com/office/drawing/2014/main" id="{EA666879-85BC-B4A1-1400-853C7E22FCE5}"/>
              </a:ext>
            </a:extLst>
          </p:cNvPr>
          <p:cNvPicPr>
            <a:picLocks noChangeAspect="1"/>
          </p:cNvPicPr>
          <p:nvPr/>
        </p:nvPicPr>
        <p:blipFill>
          <a:blip r:embed="rId6"/>
          <a:stretch>
            <a:fillRect/>
          </a:stretch>
        </p:blipFill>
        <p:spPr>
          <a:xfrm>
            <a:off x="5988880" y="3549948"/>
            <a:ext cx="5988880" cy="2537301"/>
          </a:xfrm>
          <a:prstGeom prst="rect">
            <a:avLst/>
          </a:prstGeom>
        </p:spPr>
      </p:pic>
    </p:spTree>
    <p:extLst>
      <p:ext uri="{BB962C8B-B14F-4D97-AF65-F5344CB8AC3E}">
        <p14:creationId xmlns:p14="http://schemas.microsoft.com/office/powerpoint/2010/main" val="781221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Adaptive refinement of </a:t>
            </a:r>
            <a:r>
              <a:rPr lang="en-US" altLang="ja-JP" sz="2400" dirty="0" err="1"/>
              <a:t>isogeometric</a:t>
            </a:r>
            <a:r>
              <a:rPr lang="en-US" altLang="ja-JP" sz="2400" dirty="0"/>
              <a:t> finite elements</a:t>
            </a:r>
            <a:endParaRPr kumimoji="1" lang="ja-JP" altLang="en-US" sz="2400" dirty="0"/>
          </a:p>
        </p:txBody>
      </p:sp>
      <p:pic>
        <p:nvPicPr>
          <p:cNvPr id="4" name="図 3">
            <a:extLst>
              <a:ext uri="{FF2B5EF4-FFF2-40B4-BE49-F238E27FC236}">
                <a16:creationId xmlns:a16="http://schemas.microsoft.com/office/drawing/2014/main" id="{9B4B84FF-7FDB-94E4-399C-FC50B4864896}"/>
              </a:ext>
            </a:extLst>
          </p:cNvPr>
          <p:cNvPicPr>
            <a:picLocks noChangeAspect="1"/>
          </p:cNvPicPr>
          <p:nvPr/>
        </p:nvPicPr>
        <p:blipFill>
          <a:blip r:embed="rId3"/>
          <a:stretch>
            <a:fillRect/>
          </a:stretch>
        </p:blipFill>
        <p:spPr>
          <a:xfrm>
            <a:off x="412459" y="3429000"/>
            <a:ext cx="6891647" cy="993172"/>
          </a:xfrm>
          <a:prstGeom prst="rect">
            <a:avLst/>
          </a:prstGeom>
        </p:spPr>
      </p:pic>
      <p:sp>
        <p:nvSpPr>
          <p:cNvPr id="8" name="テキスト ボックス 7">
            <a:extLst>
              <a:ext uri="{FF2B5EF4-FFF2-40B4-BE49-F238E27FC236}">
                <a16:creationId xmlns:a16="http://schemas.microsoft.com/office/drawing/2014/main" id="{AD19A984-E6AC-5811-7885-BFA2B15492BF}"/>
              </a:ext>
            </a:extLst>
          </p:cNvPr>
          <p:cNvSpPr txBox="1"/>
          <p:nvPr/>
        </p:nvSpPr>
        <p:spPr>
          <a:xfrm>
            <a:off x="412459" y="969663"/>
            <a:ext cx="11367082" cy="1754326"/>
          </a:xfrm>
          <a:prstGeom prst="rect">
            <a:avLst/>
          </a:prstGeom>
          <a:noFill/>
        </p:spPr>
        <p:txBody>
          <a:bodyPr wrap="square" rtlCol="0">
            <a:spAutoFit/>
          </a:bodyPr>
          <a:lstStyle/>
          <a:p>
            <a:pPr algn="l"/>
            <a:r>
              <a:rPr lang="en-US" altLang="ja-JP" sz="1800" b="0" i="0" u="none" strike="noStrike" baseline="0" dirty="0">
                <a:latin typeface="Times New Roman" panose="02020603050405020304" pitchFamily="18" charset="0"/>
              </a:rPr>
              <a:t>One important application</a:t>
            </a:r>
            <a:r>
              <a:rPr lang="ja-JP" altLang="en-US" sz="1800" b="0" i="0" u="none" strike="noStrike" baseline="0" dirty="0">
                <a:latin typeface="Times New Roman" panose="02020603050405020304" pitchFamily="18" charset="0"/>
              </a:rPr>
              <a:t> </a:t>
            </a:r>
            <a:r>
              <a:rPr lang="en-US" altLang="ja-JP" sz="1800" b="0" i="0" u="none" strike="noStrike" baseline="0" dirty="0">
                <a:latin typeface="Times New Roman" panose="02020603050405020304" pitchFamily="18" charset="0"/>
              </a:rPr>
              <a:t>of LR B-splines is to use them as an enabling technology for achieving optimal convergence order, i.e.</a:t>
            </a:r>
            <a:r>
              <a:rPr lang="ja-JP" altLang="en-US" sz="1800" b="0" i="0" u="none" strike="noStrike" baseline="0" dirty="0">
                <a:latin typeface="Times New Roman" panose="02020603050405020304" pitchFamily="18" charset="0"/>
              </a:rPr>
              <a:t> </a:t>
            </a:r>
            <a:r>
              <a:rPr lang="en-US" altLang="ja-JP" sz="1800" b="0" i="0" u="none" strike="noStrike" baseline="0" dirty="0">
                <a:latin typeface="Times New Roman" panose="02020603050405020304" pitchFamily="18" charset="0"/>
              </a:rPr>
              <a:t>accurate and efficient FE-models. Herein, our aim is to demonstrate and test the performance obtain by</a:t>
            </a:r>
          </a:p>
          <a:p>
            <a:pPr algn="l"/>
            <a:r>
              <a:rPr lang="en-US" altLang="ja-JP" sz="1800" b="0" i="0" u="none" strike="noStrike" baseline="0" dirty="0">
                <a:latin typeface="Times New Roman" panose="02020603050405020304" pitchFamily="18" charset="0"/>
              </a:rPr>
              <a:t>adaptive refinement using LR B-splines. Thus, we have chosen to investigate this by solving benchmark</a:t>
            </a:r>
            <a:r>
              <a:rPr lang="ja-JP" altLang="en-US" sz="1800" b="0" i="0" u="none" strike="noStrike" baseline="0" dirty="0">
                <a:latin typeface="Times New Roman" panose="02020603050405020304" pitchFamily="18" charset="0"/>
              </a:rPr>
              <a:t> </a:t>
            </a:r>
            <a:r>
              <a:rPr lang="en-US" altLang="ja-JP" sz="1800" b="0" i="0" u="none" strike="noStrike" baseline="0" dirty="0">
                <a:latin typeface="Times New Roman" panose="02020603050405020304" pitchFamily="18" charset="0"/>
              </a:rPr>
              <a:t>problems with known analytical solution—the exact error is thus computable.</a:t>
            </a:r>
          </a:p>
          <a:p>
            <a:pPr algn="l"/>
            <a:r>
              <a:rPr lang="en-US" altLang="ja-JP" sz="1800" b="0" i="0" u="none" strike="noStrike" baseline="0" dirty="0">
                <a:latin typeface="Times New Roman" panose="02020603050405020304" pitchFamily="18" charset="0"/>
              </a:rPr>
              <a:t>This is achieved by</a:t>
            </a:r>
            <a:r>
              <a:rPr lang="ja-JP" altLang="en-US" sz="1800" b="0" i="0" u="none" strike="noStrike" baseline="0" dirty="0">
                <a:latin typeface="Times New Roman" panose="02020603050405020304" pitchFamily="18" charset="0"/>
              </a:rPr>
              <a:t> </a:t>
            </a:r>
            <a:r>
              <a:rPr lang="en-US" altLang="ja-JP" sz="1800" b="0" i="0" u="none" strike="noStrike" baseline="0" dirty="0">
                <a:latin typeface="Times New Roman" panose="02020603050405020304" pitchFamily="18" charset="0"/>
              </a:rPr>
              <a:t>continued refinement of the elements having the greatest elemental error contribution, </a:t>
            </a:r>
            <a:r>
              <a:rPr lang="en-US" altLang="ja-JP" sz="1800" b="0" i="0" u="none" strike="noStrike" baseline="0" dirty="0">
                <a:latin typeface="CMMI8"/>
              </a:rPr>
              <a:t>e</a:t>
            </a:r>
            <a:r>
              <a:rPr lang="en-US" altLang="ja-JP" sz="1800" b="0" i="0" u="none" strike="noStrike" baseline="0" dirty="0">
                <a:latin typeface="Times New Roman" panose="02020603050405020304" pitchFamily="18" charset="0"/>
              </a:rPr>
              <a:t>, to the global</a:t>
            </a:r>
            <a:r>
              <a:rPr lang="ja-JP" altLang="en-US" sz="1800" b="0" i="0" u="none" strike="noStrike" baseline="0" dirty="0">
                <a:latin typeface="Times New Roman" panose="02020603050405020304" pitchFamily="18" charset="0"/>
              </a:rPr>
              <a:t> </a:t>
            </a:r>
            <a:r>
              <a:rPr lang="en-US" altLang="ja-JP" sz="1800" b="0" i="0" u="none" strike="noStrike" baseline="0" dirty="0">
                <a:latin typeface="Times New Roman" panose="02020603050405020304" pitchFamily="18" charset="0"/>
              </a:rPr>
              <a:t>relative error,</a:t>
            </a:r>
            <a:endParaRPr kumimoji="1" lang="ja-JP" altLang="en-US" sz="2800" dirty="0"/>
          </a:p>
        </p:txBody>
      </p:sp>
    </p:spTree>
    <p:extLst>
      <p:ext uri="{BB962C8B-B14F-4D97-AF65-F5344CB8AC3E}">
        <p14:creationId xmlns:p14="http://schemas.microsoft.com/office/powerpoint/2010/main" val="416102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Numerical Results</a:t>
            </a:r>
            <a:endParaRPr kumimoji="1" lang="ja-JP" altLang="en-US" sz="2400" dirty="0"/>
          </a:p>
        </p:txBody>
      </p:sp>
      <p:sp>
        <p:nvSpPr>
          <p:cNvPr id="8" name="テキスト ボックス 7">
            <a:extLst>
              <a:ext uri="{FF2B5EF4-FFF2-40B4-BE49-F238E27FC236}">
                <a16:creationId xmlns:a16="http://schemas.microsoft.com/office/drawing/2014/main" id="{AD19A984-E6AC-5811-7885-BFA2B15492BF}"/>
              </a:ext>
            </a:extLst>
          </p:cNvPr>
          <p:cNvSpPr txBox="1"/>
          <p:nvPr/>
        </p:nvSpPr>
        <p:spPr>
          <a:xfrm>
            <a:off x="412459" y="969663"/>
            <a:ext cx="11367082" cy="3139321"/>
          </a:xfrm>
          <a:prstGeom prst="rect">
            <a:avLst/>
          </a:prstGeom>
          <a:noFill/>
        </p:spPr>
        <p:txBody>
          <a:bodyPr wrap="square" rtlCol="0">
            <a:spAutoFit/>
          </a:bodyPr>
          <a:lstStyle/>
          <a:p>
            <a:pPr algn="l"/>
            <a:r>
              <a:rPr lang="en-US" altLang="ja-JP" sz="1800" b="0" i="0" u="none" strike="noStrike" baseline="0" dirty="0">
                <a:latin typeface="Times New Roman" panose="02020603050405020304" pitchFamily="18" charset="0"/>
              </a:rPr>
              <a:t>To demonstrate the performance of adaptive refinement using LR B-splines, we study one synthetic case and two Poisson type problems with known analytic solutions. </a:t>
            </a:r>
          </a:p>
          <a:p>
            <a:pPr algn="l"/>
            <a:endParaRPr lang="en-US" altLang="ja-JP" dirty="0">
              <a:latin typeface="Times New Roman" panose="02020603050405020304" pitchFamily="18" charset="0"/>
            </a:endParaRPr>
          </a:p>
          <a:p>
            <a:pPr marL="285750" indent="-285750" algn="l">
              <a:buFont typeface="Arial" panose="020B0604020202020204" pitchFamily="34" charset="0"/>
              <a:buChar char="•"/>
            </a:pPr>
            <a:r>
              <a:rPr lang="en-US" altLang="ja-JP" sz="1800" b="0" i="0" u="none" strike="noStrike" baseline="0" dirty="0">
                <a:latin typeface="Times New Roman" panose="02020603050405020304" pitchFamily="18" charset="0"/>
              </a:rPr>
              <a:t>The synthetic case denoted Diagonal Refinement is chosen as it illustrates very well the spreading effect of the refinement schemes and has been addressed by other researchers in the </a:t>
            </a:r>
            <a:r>
              <a:rPr lang="en-US" altLang="ja-JP" sz="1800" b="0" i="0" u="none" strike="noStrike" baseline="0" dirty="0" err="1">
                <a:latin typeface="Times New Roman" panose="02020603050405020304" pitchFamily="18" charset="0"/>
              </a:rPr>
              <a:t>isogeometric</a:t>
            </a:r>
            <a:r>
              <a:rPr lang="en-US" altLang="ja-JP" sz="1800" b="0" i="0" u="none" strike="noStrike" baseline="0" dirty="0">
                <a:latin typeface="Times New Roman" panose="02020603050405020304" pitchFamily="18" charset="0"/>
              </a:rPr>
              <a:t> community.</a:t>
            </a:r>
            <a:endParaRPr lang="en-US" altLang="ja-JP" dirty="0">
              <a:latin typeface="Times New Roman" panose="02020603050405020304" pitchFamily="18" charset="0"/>
            </a:endParaRPr>
          </a:p>
          <a:p>
            <a:pPr marL="285750" indent="-285750" algn="l">
              <a:buFont typeface="Arial" panose="020B0604020202020204" pitchFamily="34" charset="0"/>
              <a:buChar char="•"/>
            </a:pPr>
            <a:r>
              <a:rPr lang="en-US" altLang="ja-JP" dirty="0">
                <a:latin typeface="Times New Roman" panose="02020603050405020304" pitchFamily="18" charset="0"/>
              </a:rPr>
              <a:t>The first Poisson example denoted L-shape is chosen as it has a point singularity at the boundary that causes reduced convergence rate when performing uniform refinement.</a:t>
            </a:r>
          </a:p>
          <a:p>
            <a:pPr marL="285750" indent="-285750" algn="l">
              <a:buFont typeface="Arial" panose="020B0604020202020204" pitchFamily="34" charset="0"/>
              <a:buChar char="•"/>
            </a:pPr>
            <a:r>
              <a:rPr lang="en-US" altLang="ja-JP" dirty="0">
                <a:latin typeface="Times New Roman" panose="02020603050405020304" pitchFamily="18" charset="0"/>
              </a:rPr>
              <a:t>Whereas the next Poisson problem Interior Layer has a rough right hand side that impose a sharp layer along a circular arc in the interior of the domain.</a:t>
            </a:r>
          </a:p>
          <a:p>
            <a:pPr algn="l"/>
            <a:endParaRPr lang="en-US" altLang="ja-JP" dirty="0">
              <a:latin typeface="Times New Roman" panose="02020603050405020304" pitchFamily="18" charset="0"/>
            </a:endParaRPr>
          </a:p>
          <a:p>
            <a:pPr algn="l"/>
            <a:endParaRPr lang="en-US" altLang="ja-JP" dirty="0">
              <a:latin typeface="Times New Roman" panose="02020603050405020304" pitchFamily="18" charset="0"/>
            </a:endParaRPr>
          </a:p>
        </p:txBody>
      </p:sp>
      <p:pic>
        <p:nvPicPr>
          <p:cNvPr id="6" name="図 5">
            <a:extLst>
              <a:ext uri="{FF2B5EF4-FFF2-40B4-BE49-F238E27FC236}">
                <a16:creationId xmlns:a16="http://schemas.microsoft.com/office/drawing/2014/main" id="{75A5CEDD-2826-4C42-D3D6-10C97BF7FB05}"/>
              </a:ext>
            </a:extLst>
          </p:cNvPr>
          <p:cNvPicPr>
            <a:picLocks noChangeAspect="1"/>
          </p:cNvPicPr>
          <p:nvPr/>
        </p:nvPicPr>
        <p:blipFill>
          <a:blip r:embed="rId3"/>
          <a:stretch>
            <a:fillRect/>
          </a:stretch>
        </p:blipFill>
        <p:spPr>
          <a:xfrm>
            <a:off x="266165" y="3984971"/>
            <a:ext cx="4836965" cy="1624354"/>
          </a:xfrm>
          <a:prstGeom prst="rect">
            <a:avLst/>
          </a:prstGeom>
        </p:spPr>
      </p:pic>
      <p:pic>
        <p:nvPicPr>
          <p:cNvPr id="9" name="図 8">
            <a:extLst>
              <a:ext uri="{FF2B5EF4-FFF2-40B4-BE49-F238E27FC236}">
                <a16:creationId xmlns:a16="http://schemas.microsoft.com/office/drawing/2014/main" id="{3E6AB223-52DE-50DC-B18B-48F09E07FDC2}"/>
              </a:ext>
            </a:extLst>
          </p:cNvPr>
          <p:cNvPicPr>
            <a:picLocks noChangeAspect="1"/>
          </p:cNvPicPr>
          <p:nvPr/>
        </p:nvPicPr>
        <p:blipFill>
          <a:blip r:embed="rId4"/>
          <a:stretch>
            <a:fillRect/>
          </a:stretch>
        </p:blipFill>
        <p:spPr>
          <a:xfrm>
            <a:off x="8698413" y="3333501"/>
            <a:ext cx="2051132" cy="1849127"/>
          </a:xfrm>
          <a:prstGeom prst="rect">
            <a:avLst/>
          </a:prstGeom>
        </p:spPr>
      </p:pic>
      <p:pic>
        <p:nvPicPr>
          <p:cNvPr id="12" name="図 11">
            <a:extLst>
              <a:ext uri="{FF2B5EF4-FFF2-40B4-BE49-F238E27FC236}">
                <a16:creationId xmlns:a16="http://schemas.microsoft.com/office/drawing/2014/main" id="{AA3D6D51-E6E4-4393-0EA5-D4D53A78097A}"/>
              </a:ext>
            </a:extLst>
          </p:cNvPr>
          <p:cNvPicPr>
            <a:picLocks noChangeAspect="1"/>
          </p:cNvPicPr>
          <p:nvPr/>
        </p:nvPicPr>
        <p:blipFill>
          <a:blip r:embed="rId5"/>
          <a:stretch>
            <a:fillRect/>
          </a:stretch>
        </p:blipFill>
        <p:spPr>
          <a:xfrm>
            <a:off x="8698412" y="5182628"/>
            <a:ext cx="1802637" cy="1624354"/>
          </a:xfrm>
          <a:prstGeom prst="rect">
            <a:avLst/>
          </a:prstGeom>
        </p:spPr>
      </p:pic>
      <p:pic>
        <p:nvPicPr>
          <p:cNvPr id="16" name="図 15">
            <a:extLst>
              <a:ext uri="{FF2B5EF4-FFF2-40B4-BE49-F238E27FC236}">
                <a16:creationId xmlns:a16="http://schemas.microsoft.com/office/drawing/2014/main" id="{27D7988C-B8E3-4891-ECF1-B8DE2BBF6172}"/>
              </a:ext>
            </a:extLst>
          </p:cNvPr>
          <p:cNvPicPr>
            <a:picLocks noChangeAspect="1"/>
          </p:cNvPicPr>
          <p:nvPr/>
        </p:nvPicPr>
        <p:blipFill>
          <a:blip r:embed="rId6"/>
          <a:stretch>
            <a:fillRect/>
          </a:stretch>
        </p:blipFill>
        <p:spPr>
          <a:xfrm>
            <a:off x="6229871" y="5131979"/>
            <a:ext cx="1802636" cy="1641760"/>
          </a:xfrm>
          <a:prstGeom prst="rect">
            <a:avLst/>
          </a:prstGeom>
        </p:spPr>
      </p:pic>
      <p:pic>
        <p:nvPicPr>
          <p:cNvPr id="18" name="図 17">
            <a:extLst>
              <a:ext uri="{FF2B5EF4-FFF2-40B4-BE49-F238E27FC236}">
                <a16:creationId xmlns:a16="http://schemas.microsoft.com/office/drawing/2014/main" id="{501BC635-FE1F-183A-1A36-5C1557D8CDA9}"/>
              </a:ext>
            </a:extLst>
          </p:cNvPr>
          <p:cNvPicPr>
            <a:picLocks noChangeAspect="1"/>
          </p:cNvPicPr>
          <p:nvPr/>
        </p:nvPicPr>
        <p:blipFill>
          <a:blip r:embed="rId7"/>
          <a:stretch>
            <a:fillRect/>
          </a:stretch>
        </p:blipFill>
        <p:spPr>
          <a:xfrm>
            <a:off x="6138889" y="3390368"/>
            <a:ext cx="1984600" cy="1735392"/>
          </a:xfrm>
          <a:prstGeom prst="rect">
            <a:avLst/>
          </a:prstGeom>
        </p:spPr>
      </p:pic>
    </p:spTree>
    <p:extLst>
      <p:ext uri="{BB962C8B-B14F-4D97-AF65-F5344CB8AC3E}">
        <p14:creationId xmlns:p14="http://schemas.microsoft.com/office/powerpoint/2010/main" val="347314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Numerical Results diagonal refinement</a:t>
            </a:r>
            <a:endParaRPr kumimoji="1" lang="ja-JP" altLang="en-US" sz="2400" dirty="0"/>
          </a:p>
        </p:txBody>
      </p:sp>
      <p:sp>
        <p:nvSpPr>
          <p:cNvPr id="8" name="テキスト ボックス 7">
            <a:extLst>
              <a:ext uri="{FF2B5EF4-FFF2-40B4-BE49-F238E27FC236}">
                <a16:creationId xmlns:a16="http://schemas.microsoft.com/office/drawing/2014/main" id="{AD19A984-E6AC-5811-7885-BFA2B15492BF}"/>
              </a:ext>
            </a:extLst>
          </p:cNvPr>
          <p:cNvSpPr txBox="1"/>
          <p:nvPr/>
        </p:nvSpPr>
        <p:spPr>
          <a:xfrm>
            <a:off x="6096000" y="1259667"/>
            <a:ext cx="4262460" cy="369332"/>
          </a:xfrm>
          <a:prstGeom prst="rect">
            <a:avLst/>
          </a:prstGeom>
          <a:noFill/>
        </p:spPr>
        <p:txBody>
          <a:bodyPr wrap="square" rtlCol="0">
            <a:spAutoFit/>
          </a:bodyPr>
          <a:lstStyle/>
          <a:p>
            <a:pPr algn="l"/>
            <a:r>
              <a:rPr lang="en-US" altLang="ja-JP" sz="1800" b="0" i="0" u="none" strike="noStrike" baseline="0" dirty="0">
                <a:latin typeface="Times New Roman" panose="02020603050405020304" pitchFamily="18" charset="0"/>
              </a:rPr>
              <a:t>Minimum span refinement</a:t>
            </a:r>
            <a:endParaRPr lang="en-US" altLang="ja-JP" dirty="0">
              <a:latin typeface="Times New Roman" panose="02020603050405020304" pitchFamily="18" charset="0"/>
            </a:endParaRPr>
          </a:p>
        </p:txBody>
      </p:sp>
      <p:pic>
        <p:nvPicPr>
          <p:cNvPr id="4" name="図 3">
            <a:extLst>
              <a:ext uri="{FF2B5EF4-FFF2-40B4-BE49-F238E27FC236}">
                <a16:creationId xmlns:a16="http://schemas.microsoft.com/office/drawing/2014/main" id="{A1687015-B40F-C4EC-615C-45C13BFDF883}"/>
              </a:ext>
            </a:extLst>
          </p:cNvPr>
          <p:cNvPicPr>
            <a:picLocks noChangeAspect="1"/>
          </p:cNvPicPr>
          <p:nvPr/>
        </p:nvPicPr>
        <p:blipFill>
          <a:blip r:embed="rId3"/>
          <a:stretch>
            <a:fillRect/>
          </a:stretch>
        </p:blipFill>
        <p:spPr>
          <a:xfrm>
            <a:off x="6096000" y="1758580"/>
            <a:ext cx="5335610" cy="4597770"/>
          </a:xfrm>
          <a:prstGeom prst="rect">
            <a:avLst/>
          </a:prstGeom>
        </p:spPr>
      </p:pic>
      <p:pic>
        <p:nvPicPr>
          <p:cNvPr id="10" name="図 9">
            <a:extLst>
              <a:ext uri="{FF2B5EF4-FFF2-40B4-BE49-F238E27FC236}">
                <a16:creationId xmlns:a16="http://schemas.microsoft.com/office/drawing/2014/main" id="{C45F282C-5339-BED6-7AD3-94212AC9CA77}"/>
              </a:ext>
            </a:extLst>
          </p:cNvPr>
          <p:cNvPicPr>
            <a:picLocks noChangeAspect="1"/>
          </p:cNvPicPr>
          <p:nvPr/>
        </p:nvPicPr>
        <p:blipFill>
          <a:blip r:embed="rId4"/>
          <a:stretch>
            <a:fillRect/>
          </a:stretch>
        </p:blipFill>
        <p:spPr>
          <a:xfrm>
            <a:off x="412459" y="3085347"/>
            <a:ext cx="5335611" cy="1769862"/>
          </a:xfrm>
          <a:prstGeom prst="rect">
            <a:avLst/>
          </a:prstGeom>
        </p:spPr>
      </p:pic>
      <p:sp>
        <p:nvSpPr>
          <p:cNvPr id="15" name="テキスト ボックス 14">
            <a:extLst>
              <a:ext uri="{FF2B5EF4-FFF2-40B4-BE49-F238E27FC236}">
                <a16:creationId xmlns:a16="http://schemas.microsoft.com/office/drawing/2014/main" id="{DBDB12F1-3F97-5833-3D3E-6890BF0AFC6D}"/>
              </a:ext>
            </a:extLst>
          </p:cNvPr>
          <p:cNvSpPr txBox="1"/>
          <p:nvPr/>
        </p:nvSpPr>
        <p:spPr>
          <a:xfrm>
            <a:off x="588610" y="2587060"/>
            <a:ext cx="2653354" cy="369332"/>
          </a:xfrm>
          <a:prstGeom prst="rect">
            <a:avLst/>
          </a:prstGeom>
          <a:noFill/>
        </p:spPr>
        <p:txBody>
          <a:bodyPr wrap="square" rtlCol="0">
            <a:spAutoFit/>
          </a:bodyPr>
          <a:lstStyle/>
          <a:p>
            <a:pPr algn="l"/>
            <a:r>
              <a:rPr lang="en-US" altLang="ja-JP" sz="1800" b="0" i="0" u="none" strike="noStrike" baseline="0" dirty="0">
                <a:latin typeface="Times New Roman" panose="02020603050405020304" pitchFamily="18" charset="0"/>
              </a:rPr>
              <a:t>Full span refinement</a:t>
            </a:r>
            <a:endParaRPr lang="en-US" altLang="ja-JP" dirty="0">
              <a:latin typeface="Times New Roman" panose="02020603050405020304" pitchFamily="18" charset="0"/>
            </a:endParaRPr>
          </a:p>
        </p:txBody>
      </p:sp>
    </p:spTree>
    <p:extLst>
      <p:ext uri="{BB962C8B-B14F-4D97-AF65-F5344CB8AC3E}">
        <p14:creationId xmlns:p14="http://schemas.microsoft.com/office/powerpoint/2010/main" val="1488908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Numerical Results diagonal refinement</a:t>
            </a:r>
          </a:p>
        </p:txBody>
      </p:sp>
      <p:sp>
        <p:nvSpPr>
          <p:cNvPr id="8" name="テキスト ボックス 7">
            <a:extLst>
              <a:ext uri="{FF2B5EF4-FFF2-40B4-BE49-F238E27FC236}">
                <a16:creationId xmlns:a16="http://schemas.microsoft.com/office/drawing/2014/main" id="{AD19A984-E6AC-5811-7885-BFA2B15492BF}"/>
              </a:ext>
            </a:extLst>
          </p:cNvPr>
          <p:cNvSpPr txBox="1"/>
          <p:nvPr/>
        </p:nvSpPr>
        <p:spPr>
          <a:xfrm>
            <a:off x="412459" y="969663"/>
            <a:ext cx="11367082" cy="646331"/>
          </a:xfrm>
          <a:prstGeom prst="rect">
            <a:avLst/>
          </a:prstGeom>
          <a:noFill/>
        </p:spPr>
        <p:txBody>
          <a:bodyPr wrap="square" rtlCol="0">
            <a:spAutoFit/>
          </a:bodyPr>
          <a:lstStyle/>
          <a:p>
            <a:pPr algn="l"/>
            <a:r>
              <a:rPr lang="en-US" altLang="ja-JP" sz="1800" b="0" i="0" u="none" strike="noStrike" baseline="0" dirty="0">
                <a:latin typeface="Times New Roman" panose="02020603050405020304" pitchFamily="18" charset="0"/>
              </a:rPr>
              <a:t>From the numerical experiments we observe that the number of basis functions (i.e. </a:t>
            </a:r>
            <a:r>
              <a:rPr lang="en-US" altLang="ja-JP" sz="1800" b="0" i="0" u="none" strike="noStrike" baseline="0" dirty="0" err="1">
                <a:latin typeface="Times New Roman" panose="02020603050405020304" pitchFamily="18" charset="0"/>
              </a:rPr>
              <a:t>dofs</a:t>
            </a:r>
            <a:r>
              <a:rPr lang="en-US" altLang="ja-JP" sz="1800" b="0" i="0" u="none" strike="noStrike" baseline="0" dirty="0">
                <a:latin typeface="Times New Roman" panose="02020603050405020304" pitchFamily="18" charset="0"/>
              </a:rPr>
              <a:t>) versus number of elements varies significantly with the regularity.</a:t>
            </a:r>
            <a:endParaRPr lang="en-US" altLang="ja-JP" dirty="0">
              <a:latin typeface="Times New Roman" panose="02020603050405020304" pitchFamily="18" charset="0"/>
            </a:endParaRPr>
          </a:p>
        </p:txBody>
      </p:sp>
      <p:pic>
        <p:nvPicPr>
          <p:cNvPr id="4" name="図 3">
            <a:extLst>
              <a:ext uri="{FF2B5EF4-FFF2-40B4-BE49-F238E27FC236}">
                <a16:creationId xmlns:a16="http://schemas.microsoft.com/office/drawing/2014/main" id="{DD8734B2-974D-FEDE-BBE9-1EE7F9A2B38C}"/>
              </a:ext>
            </a:extLst>
          </p:cNvPr>
          <p:cNvPicPr>
            <a:picLocks noChangeAspect="1"/>
          </p:cNvPicPr>
          <p:nvPr/>
        </p:nvPicPr>
        <p:blipFill>
          <a:blip r:embed="rId3"/>
          <a:stretch>
            <a:fillRect/>
          </a:stretch>
        </p:blipFill>
        <p:spPr>
          <a:xfrm>
            <a:off x="154379" y="2952028"/>
            <a:ext cx="5428919" cy="1418092"/>
          </a:xfrm>
          <a:prstGeom prst="rect">
            <a:avLst/>
          </a:prstGeom>
        </p:spPr>
      </p:pic>
      <p:pic>
        <p:nvPicPr>
          <p:cNvPr id="10" name="図 9">
            <a:extLst>
              <a:ext uri="{FF2B5EF4-FFF2-40B4-BE49-F238E27FC236}">
                <a16:creationId xmlns:a16="http://schemas.microsoft.com/office/drawing/2014/main" id="{63FCD4B6-DCDC-3AF4-D3F7-FFAC495DF774}"/>
              </a:ext>
            </a:extLst>
          </p:cNvPr>
          <p:cNvPicPr>
            <a:picLocks noChangeAspect="1"/>
          </p:cNvPicPr>
          <p:nvPr/>
        </p:nvPicPr>
        <p:blipFill>
          <a:blip r:embed="rId4"/>
          <a:stretch>
            <a:fillRect/>
          </a:stretch>
        </p:blipFill>
        <p:spPr>
          <a:xfrm>
            <a:off x="6233789" y="1522064"/>
            <a:ext cx="4753621" cy="3813872"/>
          </a:xfrm>
          <a:prstGeom prst="rect">
            <a:avLst/>
          </a:prstGeom>
        </p:spPr>
      </p:pic>
      <p:sp>
        <p:nvSpPr>
          <p:cNvPr id="15" name="テキスト ボックス 14">
            <a:extLst>
              <a:ext uri="{FF2B5EF4-FFF2-40B4-BE49-F238E27FC236}">
                <a16:creationId xmlns:a16="http://schemas.microsoft.com/office/drawing/2014/main" id="{A7E1066C-503B-CB5C-D7C9-56FE345CF23A}"/>
              </a:ext>
            </a:extLst>
          </p:cNvPr>
          <p:cNvSpPr txBox="1"/>
          <p:nvPr/>
        </p:nvSpPr>
        <p:spPr>
          <a:xfrm>
            <a:off x="6566297" y="5615582"/>
            <a:ext cx="4976519" cy="646331"/>
          </a:xfrm>
          <a:prstGeom prst="rect">
            <a:avLst/>
          </a:prstGeom>
          <a:noFill/>
        </p:spPr>
        <p:txBody>
          <a:bodyPr wrap="square" rtlCol="0">
            <a:spAutoFit/>
          </a:bodyPr>
          <a:lstStyle/>
          <a:p>
            <a:pPr algn="l"/>
            <a:r>
              <a:rPr lang="ja-JP" altLang="en-US" dirty="0">
                <a:latin typeface="Times New Roman" panose="02020603050405020304" pitchFamily="18" charset="0"/>
              </a:rPr>
              <a:t>□</a:t>
            </a:r>
            <a:r>
              <a:rPr lang="en-US" altLang="ja-JP" dirty="0">
                <a:latin typeface="Times New Roman" panose="02020603050405020304" pitchFamily="18" charset="0"/>
              </a:rPr>
              <a:t>(squares): full span, *(stars): minimum  span</a:t>
            </a:r>
          </a:p>
          <a:p>
            <a:pPr algn="l"/>
            <a:r>
              <a:rPr lang="en-US" altLang="ja-JP" dirty="0">
                <a:latin typeface="Times New Roman" panose="02020603050405020304" pitchFamily="18" charset="0"/>
              </a:rPr>
              <a:t>red: m=1, blue: m=2, pink: m=3</a:t>
            </a:r>
          </a:p>
        </p:txBody>
      </p:sp>
    </p:spTree>
    <p:extLst>
      <p:ext uri="{BB962C8B-B14F-4D97-AF65-F5344CB8AC3E}">
        <p14:creationId xmlns:p14="http://schemas.microsoft.com/office/powerpoint/2010/main" val="1225545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Numerical Results</a:t>
            </a:r>
            <a:r>
              <a:rPr lang="ja-JP" altLang="en-US" sz="2400" dirty="0"/>
              <a:t> </a:t>
            </a:r>
            <a:r>
              <a:rPr lang="en-US" altLang="ja-JP" sz="2400" dirty="0"/>
              <a:t>L-shape</a:t>
            </a:r>
            <a:endParaRPr kumimoji="1" lang="ja-JP" altLang="en-US" sz="2400" dirty="0"/>
          </a:p>
        </p:txBody>
      </p:sp>
      <p:pic>
        <p:nvPicPr>
          <p:cNvPr id="9" name="図 8">
            <a:extLst>
              <a:ext uri="{FF2B5EF4-FFF2-40B4-BE49-F238E27FC236}">
                <a16:creationId xmlns:a16="http://schemas.microsoft.com/office/drawing/2014/main" id="{4F5D910C-52E5-6AE5-DCBF-D4D1C4A354C5}"/>
              </a:ext>
            </a:extLst>
          </p:cNvPr>
          <p:cNvPicPr>
            <a:picLocks noChangeAspect="1"/>
          </p:cNvPicPr>
          <p:nvPr/>
        </p:nvPicPr>
        <p:blipFill>
          <a:blip r:embed="rId3"/>
          <a:stretch>
            <a:fillRect/>
          </a:stretch>
        </p:blipFill>
        <p:spPr>
          <a:xfrm>
            <a:off x="412459" y="1096798"/>
            <a:ext cx="6807738" cy="2887898"/>
          </a:xfrm>
          <a:prstGeom prst="rect">
            <a:avLst/>
          </a:prstGeom>
        </p:spPr>
      </p:pic>
      <p:pic>
        <p:nvPicPr>
          <p:cNvPr id="13" name="図 12">
            <a:extLst>
              <a:ext uri="{FF2B5EF4-FFF2-40B4-BE49-F238E27FC236}">
                <a16:creationId xmlns:a16="http://schemas.microsoft.com/office/drawing/2014/main" id="{26D793CB-1F3B-D8BF-6915-3400630E4269}"/>
              </a:ext>
            </a:extLst>
          </p:cNvPr>
          <p:cNvPicPr>
            <a:picLocks noChangeAspect="1"/>
          </p:cNvPicPr>
          <p:nvPr/>
        </p:nvPicPr>
        <p:blipFill>
          <a:blip r:embed="rId4"/>
          <a:stretch>
            <a:fillRect/>
          </a:stretch>
        </p:blipFill>
        <p:spPr>
          <a:xfrm>
            <a:off x="412459" y="3955937"/>
            <a:ext cx="5178849" cy="2759587"/>
          </a:xfrm>
          <a:prstGeom prst="rect">
            <a:avLst/>
          </a:prstGeom>
        </p:spPr>
      </p:pic>
      <p:pic>
        <p:nvPicPr>
          <p:cNvPr id="16" name="図 15">
            <a:extLst>
              <a:ext uri="{FF2B5EF4-FFF2-40B4-BE49-F238E27FC236}">
                <a16:creationId xmlns:a16="http://schemas.microsoft.com/office/drawing/2014/main" id="{659AE845-C1C1-788E-DB56-C104E6B3B847}"/>
              </a:ext>
            </a:extLst>
          </p:cNvPr>
          <p:cNvPicPr>
            <a:picLocks noChangeAspect="1"/>
          </p:cNvPicPr>
          <p:nvPr/>
        </p:nvPicPr>
        <p:blipFill>
          <a:blip r:embed="rId5"/>
          <a:stretch>
            <a:fillRect/>
          </a:stretch>
        </p:blipFill>
        <p:spPr>
          <a:xfrm>
            <a:off x="7639076" y="1255773"/>
            <a:ext cx="1725909" cy="1667071"/>
          </a:xfrm>
          <a:prstGeom prst="rect">
            <a:avLst/>
          </a:prstGeom>
        </p:spPr>
      </p:pic>
      <p:pic>
        <p:nvPicPr>
          <p:cNvPr id="18" name="図 17">
            <a:extLst>
              <a:ext uri="{FF2B5EF4-FFF2-40B4-BE49-F238E27FC236}">
                <a16:creationId xmlns:a16="http://schemas.microsoft.com/office/drawing/2014/main" id="{97A9DDDB-19C8-0F23-72E5-8ECB8ED7D423}"/>
              </a:ext>
            </a:extLst>
          </p:cNvPr>
          <p:cNvPicPr>
            <a:picLocks noChangeAspect="1"/>
          </p:cNvPicPr>
          <p:nvPr/>
        </p:nvPicPr>
        <p:blipFill>
          <a:blip r:embed="rId6"/>
          <a:stretch>
            <a:fillRect/>
          </a:stretch>
        </p:blipFill>
        <p:spPr>
          <a:xfrm>
            <a:off x="9783864" y="1270236"/>
            <a:ext cx="1725909" cy="1652608"/>
          </a:xfrm>
          <a:prstGeom prst="rect">
            <a:avLst/>
          </a:prstGeom>
        </p:spPr>
      </p:pic>
      <p:pic>
        <p:nvPicPr>
          <p:cNvPr id="20" name="図 19">
            <a:extLst>
              <a:ext uri="{FF2B5EF4-FFF2-40B4-BE49-F238E27FC236}">
                <a16:creationId xmlns:a16="http://schemas.microsoft.com/office/drawing/2014/main" id="{A76BDE44-5B70-609F-66BA-E040595B071A}"/>
              </a:ext>
            </a:extLst>
          </p:cNvPr>
          <p:cNvPicPr>
            <a:picLocks noChangeAspect="1"/>
          </p:cNvPicPr>
          <p:nvPr/>
        </p:nvPicPr>
        <p:blipFill>
          <a:blip r:embed="rId7"/>
          <a:stretch>
            <a:fillRect/>
          </a:stretch>
        </p:blipFill>
        <p:spPr>
          <a:xfrm>
            <a:off x="7639076" y="3935157"/>
            <a:ext cx="1802791" cy="1658842"/>
          </a:xfrm>
          <a:prstGeom prst="rect">
            <a:avLst/>
          </a:prstGeom>
        </p:spPr>
      </p:pic>
      <p:pic>
        <p:nvPicPr>
          <p:cNvPr id="22" name="図 21">
            <a:extLst>
              <a:ext uri="{FF2B5EF4-FFF2-40B4-BE49-F238E27FC236}">
                <a16:creationId xmlns:a16="http://schemas.microsoft.com/office/drawing/2014/main" id="{8274572C-3847-5AB1-0828-5BAAD5FF0FE2}"/>
              </a:ext>
            </a:extLst>
          </p:cNvPr>
          <p:cNvPicPr>
            <a:picLocks noChangeAspect="1"/>
          </p:cNvPicPr>
          <p:nvPr/>
        </p:nvPicPr>
        <p:blipFill>
          <a:blip r:embed="rId8"/>
          <a:stretch>
            <a:fillRect/>
          </a:stretch>
        </p:blipFill>
        <p:spPr>
          <a:xfrm>
            <a:off x="9783864" y="3955937"/>
            <a:ext cx="1802791" cy="1731252"/>
          </a:xfrm>
          <a:prstGeom prst="rect">
            <a:avLst/>
          </a:prstGeom>
        </p:spPr>
      </p:pic>
    </p:spTree>
    <p:extLst>
      <p:ext uri="{BB962C8B-B14F-4D97-AF65-F5344CB8AC3E}">
        <p14:creationId xmlns:p14="http://schemas.microsoft.com/office/powerpoint/2010/main" val="353660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Numerical Results</a:t>
            </a:r>
            <a:r>
              <a:rPr lang="ja-JP" altLang="en-US" sz="2400" dirty="0"/>
              <a:t> </a:t>
            </a:r>
            <a:r>
              <a:rPr lang="en-US" altLang="ja-JP" sz="2400" dirty="0"/>
              <a:t>L-shape</a:t>
            </a:r>
            <a:endParaRPr kumimoji="1" lang="ja-JP" altLang="en-US" sz="2400" dirty="0"/>
          </a:p>
        </p:txBody>
      </p:sp>
      <p:pic>
        <p:nvPicPr>
          <p:cNvPr id="7" name="図 6">
            <a:extLst>
              <a:ext uri="{FF2B5EF4-FFF2-40B4-BE49-F238E27FC236}">
                <a16:creationId xmlns:a16="http://schemas.microsoft.com/office/drawing/2014/main" id="{AB4B5EE7-2593-2071-48AA-9D6F534C42B6}"/>
              </a:ext>
            </a:extLst>
          </p:cNvPr>
          <p:cNvPicPr>
            <a:picLocks noChangeAspect="1"/>
          </p:cNvPicPr>
          <p:nvPr/>
        </p:nvPicPr>
        <p:blipFill>
          <a:blip r:embed="rId3"/>
          <a:stretch>
            <a:fillRect/>
          </a:stretch>
        </p:blipFill>
        <p:spPr>
          <a:xfrm>
            <a:off x="2276885" y="982032"/>
            <a:ext cx="6522731" cy="5374318"/>
          </a:xfrm>
          <a:prstGeom prst="rect">
            <a:avLst/>
          </a:prstGeom>
        </p:spPr>
      </p:pic>
    </p:spTree>
    <p:extLst>
      <p:ext uri="{BB962C8B-B14F-4D97-AF65-F5344CB8AC3E}">
        <p14:creationId xmlns:p14="http://schemas.microsoft.com/office/powerpoint/2010/main" val="3475812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Numerical Results</a:t>
            </a:r>
            <a:r>
              <a:rPr lang="ja-JP" altLang="en-US" sz="2400" dirty="0"/>
              <a:t> </a:t>
            </a:r>
            <a:r>
              <a:rPr lang="en-US" altLang="ja-JP" sz="2400" dirty="0"/>
              <a:t>Interior layer</a:t>
            </a:r>
            <a:endParaRPr kumimoji="1" lang="ja-JP" altLang="en-US" sz="2400" dirty="0"/>
          </a:p>
        </p:txBody>
      </p:sp>
      <p:pic>
        <p:nvPicPr>
          <p:cNvPr id="7" name="図 6">
            <a:extLst>
              <a:ext uri="{FF2B5EF4-FFF2-40B4-BE49-F238E27FC236}">
                <a16:creationId xmlns:a16="http://schemas.microsoft.com/office/drawing/2014/main" id="{77F9216C-8CB0-9EC2-3AEC-41AF4D691A6D}"/>
              </a:ext>
            </a:extLst>
          </p:cNvPr>
          <p:cNvPicPr>
            <a:picLocks noChangeAspect="1"/>
          </p:cNvPicPr>
          <p:nvPr/>
        </p:nvPicPr>
        <p:blipFill>
          <a:blip r:embed="rId3"/>
          <a:stretch>
            <a:fillRect/>
          </a:stretch>
        </p:blipFill>
        <p:spPr>
          <a:xfrm>
            <a:off x="412459" y="954293"/>
            <a:ext cx="6527343" cy="2759587"/>
          </a:xfrm>
          <a:prstGeom prst="rect">
            <a:avLst/>
          </a:prstGeom>
        </p:spPr>
      </p:pic>
      <p:pic>
        <p:nvPicPr>
          <p:cNvPr id="10" name="図 9">
            <a:extLst>
              <a:ext uri="{FF2B5EF4-FFF2-40B4-BE49-F238E27FC236}">
                <a16:creationId xmlns:a16="http://schemas.microsoft.com/office/drawing/2014/main" id="{27A989B3-4579-DD9B-6F3F-11A814B461E4}"/>
              </a:ext>
            </a:extLst>
          </p:cNvPr>
          <p:cNvPicPr>
            <a:picLocks noChangeAspect="1"/>
          </p:cNvPicPr>
          <p:nvPr/>
        </p:nvPicPr>
        <p:blipFill>
          <a:blip r:embed="rId4"/>
          <a:stretch>
            <a:fillRect/>
          </a:stretch>
        </p:blipFill>
        <p:spPr>
          <a:xfrm>
            <a:off x="412458" y="3701145"/>
            <a:ext cx="5636431" cy="3014379"/>
          </a:xfrm>
          <a:prstGeom prst="rect">
            <a:avLst/>
          </a:prstGeom>
        </p:spPr>
      </p:pic>
      <p:pic>
        <p:nvPicPr>
          <p:cNvPr id="14" name="図 13">
            <a:extLst>
              <a:ext uri="{FF2B5EF4-FFF2-40B4-BE49-F238E27FC236}">
                <a16:creationId xmlns:a16="http://schemas.microsoft.com/office/drawing/2014/main" id="{CC8DD111-4475-4E00-9183-A9B98F67B9A3}"/>
              </a:ext>
            </a:extLst>
          </p:cNvPr>
          <p:cNvPicPr>
            <a:picLocks noChangeAspect="1"/>
          </p:cNvPicPr>
          <p:nvPr/>
        </p:nvPicPr>
        <p:blipFill>
          <a:blip r:embed="rId5"/>
          <a:stretch>
            <a:fillRect/>
          </a:stretch>
        </p:blipFill>
        <p:spPr>
          <a:xfrm>
            <a:off x="8332609" y="1051370"/>
            <a:ext cx="2248214" cy="2257740"/>
          </a:xfrm>
          <a:prstGeom prst="rect">
            <a:avLst/>
          </a:prstGeom>
        </p:spPr>
      </p:pic>
      <p:pic>
        <p:nvPicPr>
          <p:cNvPr id="17" name="図 16">
            <a:extLst>
              <a:ext uri="{FF2B5EF4-FFF2-40B4-BE49-F238E27FC236}">
                <a16:creationId xmlns:a16="http://schemas.microsoft.com/office/drawing/2014/main" id="{B34531F9-16A2-844F-F32C-0F0F0E286152}"/>
              </a:ext>
            </a:extLst>
          </p:cNvPr>
          <p:cNvPicPr>
            <a:picLocks noChangeAspect="1"/>
          </p:cNvPicPr>
          <p:nvPr/>
        </p:nvPicPr>
        <p:blipFill>
          <a:blip r:embed="rId6"/>
          <a:stretch>
            <a:fillRect/>
          </a:stretch>
        </p:blipFill>
        <p:spPr>
          <a:xfrm>
            <a:off x="8256399" y="3699114"/>
            <a:ext cx="2324424" cy="2172003"/>
          </a:xfrm>
          <a:prstGeom prst="rect">
            <a:avLst/>
          </a:prstGeom>
        </p:spPr>
      </p:pic>
    </p:spTree>
    <p:extLst>
      <p:ext uri="{BB962C8B-B14F-4D97-AF65-F5344CB8AC3E}">
        <p14:creationId xmlns:p14="http://schemas.microsoft.com/office/powerpoint/2010/main" val="293931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Introduction</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11022678" cy="4401205"/>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Computer Aided Design (CAD) and Finite Element Analysis (FEA) are essential technologies in modern product development. However, the interoperability of these technologies is severely disturbed by inconsistencies in the mathematical approaches used.</a:t>
            </a:r>
          </a:p>
          <a:p>
            <a:endParaRPr kumimoji="1" lang="en-US" altLang="ja-JP" sz="2000" dirty="0"/>
          </a:p>
          <a:p>
            <a:pPr marL="342900" indent="-342900">
              <a:buFont typeface="Arial" panose="020B0604020202020204" pitchFamily="34" charset="0"/>
              <a:buChar char="•"/>
            </a:pPr>
            <a:r>
              <a:rPr kumimoji="1" lang="en-US" altLang="ja-JP" sz="2000" dirty="0"/>
              <a:t>The new paradigm of </a:t>
            </a:r>
            <a:r>
              <a:rPr kumimoji="1" lang="en-US" altLang="ja-JP" sz="2000" dirty="0" err="1"/>
              <a:t>Isogeometric</a:t>
            </a:r>
            <a:r>
              <a:rPr kumimoji="1" lang="en-US" altLang="ja-JP" sz="2000" dirty="0"/>
              <a:t> Analysis, which was introduced by Hughes et al., demonstrates that much is to be gained with respect to efficiency, quality and accuracy in analysis by replacing traditional Finite Elements by volumetric NURBS elements.</a:t>
            </a:r>
          </a:p>
          <a:p>
            <a:endParaRPr kumimoji="1" lang="en-US" altLang="ja-JP" sz="2000" dirty="0"/>
          </a:p>
          <a:p>
            <a:pPr marL="342900" indent="-342900">
              <a:buFont typeface="Arial" panose="020B0604020202020204" pitchFamily="34" charset="0"/>
              <a:buChar char="•"/>
            </a:pPr>
            <a:r>
              <a:rPr kumimoji="1" lang="en-US" altLang="ja-JP" sz="2000" dirty="0"/>
              <a:t>NURBS are not flexible enough to be a common basis for future CAD and FEA merely due to some required properties in design and analysis such as locally </a:t>
            </a:r>
            <a:r>
              <a:rPr kumimoji="1" lang="en-US" altLang="ja-JP" sz="2000" dirty="0" err="1"/>
              <a:t>refineable</a:t>
            </a:r>
            <a:r>
              <a:rPr kumimoji="1" lang="en-US" altLang="ja-JP" sz="2000" dirty="0"/>
              <a:t>, accommodate extraordinary points, and </a:t>
            </a:r>
            <a:r>
              <a:rPr kumimoji="1" lang="en-US" altLang="ja-JP" sz="2000" dirty="0" err="1"/>
              <a:t>trimless</a:t>
            </a:r>
            <a:r>
              <a:rPr kumimoji="1" lang="en-US" altLang="ja-JP" sz="2000" dirty="0"/>
              <a:t> option.</a:t>
            </a:r>
          </a:p>
          <a:p>
            <a:pPr marL="342900" indent="-342900">
              <a:buFont typeface="Arial" panose="020B0604020202020204" pitchFamily="34" charset="0"/>
              <a:buChar char="•"/>
            </a:pPr>
            <a:endParaRPr lang="en-US" altLang="ja-JP" sz="2000" dirty="0"/>
          </a:p>
          <a:p>
            <a:pPr marL="342900" indent="-342900">
              <a:buFont typeface="Arial" panose="020B0604020202020204" pitchFamily="34" charset="0"/>
              <a:buChar char="•"/>
            </a:pPr>
            <a:r>
              <a:rPr kumimoji="1" lang="en-US" altLang="ja-JP" sz="2000" dirty="0"/>
              <a:t>T-splines are a recently developed generalization of NURBS, they were introduced to cure the above geometric limitations and to generate local refinements in the mesh.</a:t>
            </a:r>
          </a:p>
        </p:txBody>
      </p:sp>
    </p:spTree>
    <p:extLst>
      <p:ext uri="{BB962C8B-B14F-4D97-AF65-F5344CB8AC3E}">
        <p14:creationId xmlns:p14="http://schemas.microsoft.com/office/powerpoint/2010/main" val="1450838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Numerical Results</a:t>
            </a:r>
            <a:r>
              <a:rPr lang="ja-JP" altLang="en-US" sz="2400" dirty="0"/>
              <a:t> </a:t>
            </a:r>
            <a:r>
              <a:rPr lang="en-US" altLang="ja-JP" sz="2400" dirty="0"/>
              <a:t>Interior layer</a:t>
            </a:r>
            <a:endParaRPr kumimoji="1" lang="ja-JP" altLang="en-US" sz="2400" dirty="0"/>
          </a:p>
        </p:txBody>
      </p:sp>
      <p:pic>
        <p:nvPicPr>
          <p:cNvPr id="4" name="図 3">
            <a:extLst>
              <a:ext uri="{FF2B5EF4-FFF2-40B4-BE49-F238E27FC236}">
                <a16:creationId xmlns:a16="http://schemas.microsoft.com/office/drawing/2014/main" id="{0518710E-53AE-E7F5-EB04-B73B967F4E93}"/>
              </a:ext>
            </a:extLst>
          </p:cNvPr>
          <p:cNvPicPr>
            <a:picLocks noChangeAspect="1"/>
          </p:cNvPicPr>
          <p:nvPr/>
        </p:nvPicPr>
        <p:blipFill>
          <a:blip r:embed="rId3"/>
          <a:stretch>
            <a:fillRect/>
          </a:stretch>
        </p:blipFill>
        <p:spPr>
          <a:xfrm>
            <a:off x="2821617" y="1088290"/>
            <a:ext cx="6335009" cy="5268060"/>
          </a:xfrm>
          <a:prstGeom prst="rect">
            <a:avLst/>
          </a:prstGeom>
        </p:spPr>
      </p:pic>
    </p:spTree>
    <p:extLst>
      <p:ext uri="{BB962C8B-B14F-4D97-AF65-F5344CB8AC3E}">
        <p14:creationId xmlns:p14="http://schemas.microsoft.com/office/powerpoint/2010/main" val="37658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Conclusions</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11022678" cy="5632311"/>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In this paper we have investigated adaptive refinement in </a:t>
            </a:r>
            <a:r>
              <a:rPr lang="en-US" altLang="ja-JP" sz="2000" dirty="0" err="1"/>
              <a:t>isogeometric</a:t>
            </a:r>
            <a:r>
              <a:rPr lang="en-US" altLang="ja-JP" sz="2000" dirty="0"/>
              <a:t> analysis using LR B-splines.</a:t>
            </a:r>
          </a:p>
          <a:p>
            <a:endParaRPr kumimoji="1" lang="en-US" altLang="ja-JP" sz="2000" dirty="0"/>
          </a:p>
          <a:p>
            <a:pPr marL="342900" indent="-342900">
              <a:buFont typeface="Arial" panose="020B0604020202020204" pitchFamily="34" charset="0"/>
              <a:buChar char="•"/>
            </a:pPr>
            <a:r>
              <a:rPr kumimoji="1" lang="en-US" altLang="ja-JP" sz="2000" dirty="0"/>
              <a:t>We have performed an extensive set of numerical tests to investigate the performance of using LR B-splines to achieve accurate results measured in energy norm (a-norm) and optimal convergence rates for the classical benchmark tests L-shape and Interior Layer. The results are very good and we achieved optimal convergence rates for both test cases, and the sensitivity towards different choices of local refinement strategies and prescribed portion of refinement was moderate.</a:t>
            </a:r>
          </a:p>
          <a:p>
            <a:endParaRPr kumimoji="1" lang="en-US" altLang="ja-JP" sz="2000" dirty="0"/>
          </a:p>
          <a:p>
            <a:pPr marL="342900" indent="-342900">
              <a:buFont typeface="Arial" panose="020B0604020202020204" pitchFamily="34" charset="0"/>
              <a:buChar char="•"/>
            </a:pPr>
            <a:r>
              <a:rPr kumimoji="1" lang="en-US" altLang="ja-JP" sz="2000" dirty="0"/>
              <a:t>Furthermore, high regularity gives less error versus degrees of freedoms compared to low regularity (for a given polynomial order) in all cases.</a:t>
            </a:r>
          </a:p>
          <a:p>
            <a:endParaRPr lang="en-US" altLang="ja-JP" sz="2000" dirty="0"/>
          </a:p>
          <a:p>
            <a:pPr marL="342900" indent="-342900">
              <a:buFont typeface="Arial" panose="020B0604020202020204" pitchFamily="34" charset="0"/>
              <a:buChar char="•"/>
            </a:pPr>
            <a:r>
              <a:rPr kumimoji="1" lang="en-US" altLang="ja-JP" sz="2000" dirty="0"/>
              <a:t>We think the LR B-splines may serve well as a framework for adaptive </a:t>
            </a:r>
            <a:r>
              <a:rPr kumimoji="1" lang="en-US" altLang="ja-JP" sz="2000" dirty="0" err="1"/>
              <a:t>isogeometric</a:t>
            </a:r>
            <a:r>
              <a:rPr kumimoji="1" lang="en-US" altLang="ja-JP" sz="2000" dirty="0"/>
              <a:t> methods as they are both versatile and manageable with regards to development of general purpose finite element software. The framework open new vistas for interoperable CAD and FEA systems, and more research and developments should be pursued to fully exploit these possibilities.</a:t>
            </a:r>
          </a:p>
        </p:txBody>
      </p:sp>
    </p:spTree>
    <p:extLst>
      <p:ext uri="{BB962C8B-B14F-4D97-AF65-F5344CB8AC3E}">
        <p14:creationId xmlns:p14="http://schemas.microsoft.com/office/powerpoint/2010/main" val="425800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Introduction</a:t>
            </a:r>
            <a:endParaRPr kumimoji="1" lang="ja-JP" altLang="en-US" sz="2400" dirty="0"/>
          </a:p>
        </p:txBody>
      </p:sp>
      <p:sp>
        <p:nvSpPr>
          <p:cNvPr id="6" name="テキスト ボックス 5">
            <a:extLst>
              <a:ext uri="{FF2B5EF4-FFF2-40B4-BE49-F238E27FC236}">
                <a16:creationId xmlns:a16="http://schemas.microsoft.com/office/drawing/2014/main" id="{AD77B6D3-A012-23B7-2E04-199367347EA6}"/>
              </a:ext>
            </a:extLst>
          </p:cNvPr>
          <p:cNvSpPr txBox="1"/>
          <p:nvPr/>
        </p:nvSpPr>
        <p:spPr>
          <a:xfrm>
            <a:off x="1207293" y="3838601"/>
            <a:ext cx="9656343" cy="1015663"/>
          </a:xfrm>
          <a:prstGeom prst="rect">
            <a:avLst/>
          </a:prstGeom>
          <a:noFill/>
        </p:spPr>
        <p:txBody>
          <a:bodyPr wrap="square" rtlCol="0">
            <a:spAutoFit/>
          </a:bodyPr>
          <a:lstStyle/>
          <a:p>
            <a:r>
              <a:rPr kumimoji="1" lang="en-US" altLang="ja-JP" sz="2000" dirty="0"/>
              <a:t>In this paper, we propose local refinement strategies for adaptive </a:t>
            </a:r>
            <a:r>
              <a:rPr kumimoji="1" lang="en-US" altLang="ja-JP" sz="2000" dirty="0" err="1"/>
              <a:t>isogeometric</a:t>
            </a:r>
            <a:r>
              <a:rPr kumimoji="1" lang="en-US" altLang="ja-JP" sz="2000" dirty="0"/>
              <a:t> analysis using LR B-splines and investigate its performance by doing numerical tests on well known benchmark cases.</a:t>
            </a:r>
            <a:endParaRPr kumimoji="1" lang="ja-JP" altLang="en-US" sz="2000" dirty="0"/>
          </a:p>
        </p:txBody>
      </p:sp>
      <p:sp>
        <p:nvSpPr>
          <p:cNvPr id="4" name="矢印: 右 3">
            <a:extLst>
              <a:ext uri="{FF2B5EF4-FFF2-40B4-BE49-F238E27FC236}">
                <a16:creationId xmlns:a16="http://schemas.microsoft.com/office/drawing/2014/main" id="{BF5881C8-C133-C659-AAC5-42A9A5C186C5}"/>
              </a:ext>
            </a:extLst>
          </p:cNvPr>
          <p:cNvSpPr/>
          <p:nvPr/>
        </p:nvSpPr>
        <p:spPr>
          <a:xfrm>
            <a:off x="412459" y="4039657"/>
            <a:ext cx="493293" cy="50683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A44827A-DDD2-B829-2870-9D9734FD594F}"/>
              </a:ext>
            </a:extLst>
          </p:cNvPr>
          <p:cNvSpPr txBox="1"/>
          <p:nvPr/>
        </p:nvSpPr>
        <p:spPr>
          <a:xfrm>
            <a:off x="412459" y="950495"/>
            <a:ext cx="11022678" cy="1938992"/>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We believe that the recently proposed locally refined LR B-splines by Dokken et al. may have the potential to form an alternative framework for future interoperable CAD and FEA systems. The new approach directly operates on the spline spaces, and in this way a broad spectrum of piecewise spline functions may be obtained. LR B-splines consist of smooth, piecewise polynomial basis functions that constitute a partition of unity. Among other advanced features they may facilitate local h-refinement.</a:t>
            </a:r>
          </a:p>
        </p:txBody>
      </p:sp>
    </p:spTree>
    <p:extLst>
      <p:ext uri="{BB962C8B-B14F-4D97-AF65-F5344CB8AC3E}">
        <p14:creationId xmlns:p14="http://schemas.microsoft.com/office/powerpoint/2010/main" val="378605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LR B-spline theory</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69663"/>
            <a:ext cx="11367082" cy="2554545"/>
          </a:xfrm>
          <a:prstGeom prst="rect">
            <a:avLst/>
          </a:prstGeom>
          <a:noFill/>
        </p:spPr>
        <p:txBody>
          <a:bodyPr wrap="square" rtlCol="0">
            <a:spAutoFit/>
          </a:bodyPr>
          <a:lstStyle/>
          <a:p>
            <a:pPr algn="l"/>
            <a:r>
              <a:rPr lang="en-US" altLang="ja-JP" sz="2000" b="0" i="0" u="none" strike="noStrike" baseline="0" dirty="0">
                <a:latin typeface="t1-gul-regular"/>
              </a:rPr>
              <a:t>The problem with traditional B-splines and NURBS is that they are formulated as tensor products of univariate B-splines. This means that refinement in one of the univariate B-splines will cause the insertion of an entire new row or column of knots in the bivariate spline space. As an example of refinement around a local point is achieved which also refine the other area of mesh. </a:t>
            </a:r>
          </a:p>
          <a:p>
            <a:pPr algn="l"/>
            <a:r>
              <a:rPr lang="en-US" altLang="ja-JP" sz="2000" b="0" i="0" u="none" strike="noStrike" baseline="0" dirty="0">
                <a:latin typeface="t1-gul-regular"/>
              </a:rPr>
              <a:t>Ideally we do not want to insert any knot in the upper right and lower left part of the mesh, but with B-splines and NURBS, this is unavoidable.</a:t>
            </a:r>
          </a:p>
          <a:p>
            <a:pPr algn="l"/>
            <a:r>
              <a:rPr lang="en-US" altLang="ja-JP" sz="2000" b="0" i="0" u="none" strike="noStrike" baseline="0" dirty="0">
                <a:latin typeface="t1-gul-regular"/>
              </a:rPr>
              <a:t>Thus to achieve truly local refinement we need some new structure to the mesh which is not based on global tensor products. </a:t>
            </a:r>
            <a:endParaRPr kumimoji="1" lang="ja-JP" altLang="en-US" sz="2800" dirty="0"/>
          </a:p>
        </p:txBody>
      </p:sp>
      <p:pic>
        <p:nvPicPr>
          <p:cNvPr id="6" name="図 5">
            <a:extLst>
              <a:ext uri="{FF2B5EF4-FFF2-40B4-BE49-F238E27FC236}">
                <a16:creationId xmlns:a16="http://schemas.microsoft.com/office/drawing/2014/main" id="{13D5420F-D8EE-9CBA-16EB-17F4B40A70FD}"/>
              </a:ext>
            </a:extLst>
          </p:cNvPr>
          <p:cNvPicPr>
            <a:picLocks noChangeAspect="1"/>
          </p:cNvPicPr>
          <p:nvPr/>
        </p:nvPicPr>
        <p:blipFill>
          <a:blip r:embed="rId3"/>
          <a:stretch>
            <a:fillRect/>
          </a:stretch>
        </p:blipFill>
        <p:spPr>
          <a:xfrm>
            <a:off x="1892915" y="3524208"/>
            <a:ext cx="7922635" cy="2885480"/>
          </a:xfrm>
          <a:prstGeom prst="rect">
            <a:avLst/>
          </a:prstGeom>
        </p:spPr>
      </p:pic>
    </p:spTree>
    <p:extLst>
      <p:ext uri="{BB962C8B-B14F-4D97-AF65-F5344CB8AC3E}">
        <p14:creationId xmlns:p14="http://schemas.microsoft.com/office/powerpoint/2010/main" val="304143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LR B-spline theory</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69663"/>
            <a:ext cx="11367082" cy="1631216"/>
          </a:xfrm>
          <a:prstGeom prst="rect">
            <a:avLst/>
          </a:prstGeom>
          <a:noFill/>
        </p:spPr>
        <p:txBody>
          <a:bodyPr wrap="square" rtlCol="0">
            <a:spAutoFit/>
          </a:bodyPr>
          <a:lstStyle/>
          <a:p>
            <a:pPr algn="l"/>
            <a:r>
              <a:rPr lang="en-US" altLang="ja-JP" sz="2000" b="0" i="0" u="none" strike="noStrike" baseline="0" dirty="0">
                <a:latin typeface="t1-gul-regular"/>
              </a:rPr>
              <a:t>We start the introduction by describing the local knot vectors. From elementary B-spline theory we know that a knot vector of size n + p + 1 will generate n linearly independent basis functions of degree p. If we ignore this restriction, it is clear that we can generate a single basis function using a knot vector of size p+2. From the evaluation algorithms of B-splines, it follows that every single basis function will depend on not more than p+ 2 knots, each basis function using different knots. </a:t>
            </a:r>
            <a:endParaRPr kumimoji="1" lang="ja-JP" altLang="en-US" sz="2800" dirty="0"/>
          </a:p>
        </p:txBody>
      </p:sp>
      <p:pic>
        <p:nvPicPr>
          <p:cNvPr id="7" name="図 6">
            <a:extLst>
              <a:ext uri="{FF2B5EF4-FFF2-40B4-BE49-F238E27FC236}">
                <a16:creationId xmlns:a16="http://schemas.microsoft.com/office/drawing/2014/main" id="{8F328B02-48D0-C5D0-6D31-604B0BE453EA}"/>
              </a:ext>
            </a:extLst>
          </p:cNvPr>
          <p:cNvPicPr>
            <a:picLocks noChangeAspect="1"/>
          </p:cNvPicPr>
          <p:nvPr/>
        </p:nvPicPr>
        <p:blipFill>
          <a:blip r:embed="rId3"/>
          <a:stretch>
            <a:fillRect/>
          </a:stretch>
        </p:blipFill>
        <p:spPr>
          <a:xfrm>
            <a:off x="340090" y="2943180"/>
            <a:ext cx="3820058" cy="3057952"/>
          </a:xfrm>
          <a:prstGeom prst="rect">
            <a:avLst/>
          </a:prstGeom>
        </p:spPr>
      </p:pic>
      <p:pic>
        <p:nvPicPr>
          <p:cNvPr id="9" name="図 8">
            <a:extLst>
              <a:ext uri="{FF2B5EF4-FFF2-40B4-BE49-F238E27FC236}">
                <a16:creationId xmlns:a16="http://schemas.microsoft.com/office/drawing/2014/main" id="{BF06F0FF-39E9-B38C-FA7B-766E770B31FC}"/>
              </a:ext>
            </a:extLst>
          </p:cNvPr>
          <p:cNvPicPr>
            <a:picLocks noChangeAspect="1"/>
          </p:cNvPicPr>
          <p:nvPr/>
        </p:nvPicPr>
        <p:blipFill>
          <a:blip r:embed="rId4"/>
          <a:stretch>
            <a:fillRect/>
          </a:stretch>
        </p:blipFill>
        <p:spPr>
          <a:xfrm>
            <a:off x="3935530" y="3105128"/>
            <a:ext cx="7916380" cy="2896004"/>
          </a:xfrm>
          <a:prstGeom prst="rect">
            <a:avLst/>
          </a:prstGeom>
        </p:spPr>
      </p:pic>
    </p:spTree>
    <p:extLst>
      <p:ext uri="{BB962C8B-B14F-4D97-AF65-F5344CB8AC3E}">
        <p14:creationId xmlns:p14="http://schemas.microsoft.com/office/powerpoint/2010/main" val="418039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LR B-spline theory</a:t>
            </a:r>
            <a:endParaRPr kumimoji="1" lang="ja-JP" altLang="en-US" sz="2400" dirty="0"/>
          </a:p>
        </p:txBody>
      </p:sp>
      <p:pic>
        <p:nvPicPr>
          <p:cNvPr id="12" name="図 11">
            <a:extLst>
              <a:ext uri="{FF2B5EF4-FFF2-40B4-BE49-F238E27FC236}">
                <a16:creationId xmlns:a16="http://schemas.microsoft.com/office/drawing/2014/main" id="{EB6AD07B-6EDD-10FD-D964-A15EEADC1BCA}"/>
              </a:ext>
            </a:extLst>
          </p:cNvPr>
          <p:cNvPicPr>
            <a:picLocks noChangeAspect="1"/>
          </p:cNvPicPr>
          <p:nvPr/>
        </p:nvPicPr>
        <p:blipFill>
          <a:blip r:embed="rId3"/>
          <a:stretch>
            <a:fillRect/>
          </a:stretch>
        </p:blipFill>
        <p:spPr>
          <a:xfrm>
            <a:off x="412459" y="1225258"/>
            <a:ext cx="7577410" cy="1097028"/>
          </a:xfrm>
          <a:prstGeom prst="rect">
            <a:avLst/>
          </a:prstGeom>
        </p:spPr>
      </p:pic>
      <p:pic>
        <p:nvPicPr>
          <p:cNvPr id="16" name="図 15">
            <a:extLst>
              <a:ext uri="{FF2B5EF4-FFF2-40B4-BE49-F238E27FC236}">
                <a16:creationId xmlns:a16="http://schemas.microsoft.com/office/drawing/2014/main" id="{D3D9E9DF-BC18-5350-4E4B-A43CDB8FE4DA}"/>
              </a:ext>
            </a:extLst>
          </p:cNvPr>
          <p:cNvPicPr>
            <a:picLocks noChangeAspect="1"/>
          </p:cNvPicPr>
          <p:nvPr/>
        </p:nvPicPr>
        <p:blipFill>
          <a:blip r:embed="rId4"/>
          <a:stretch>
            <a:fillRect/>
          </a:stretch>
        </p:blipFill>
        <p:spPr>
          <a:xfrm>
            <a:off x="412459" y="2495550"/>
            <a:ext cx="9891113" cy="3860800"/>
          </a:xfrm>
          <a:prstGeom prst="rect">
            <a:avLst/>
          </a:prstGeom>
        </p:spPr>
      </p:pic>
    </p:spTree>
    <p:extLst>
      <p:ext uri="{BB962C8B-B14F-4D97-AF65-F5344CB8AC3E}">
        <p14:creationId xmlns:p14="http://schemas.microsoft.com/office/powerpoint/2010/main" val="154445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LR B-spline theory</a:t>
            </a:r>
            <a:endParaRPr kumimoji="1" lang="ja-JP" altLang="en-US" sz="2400" dirty="0"/>
          </a:p>
        </p:txBody>
      </p:sp>
      <p:pic>
        <p:nvPicPr>
          <p:cNvPr id="4" name="図 3">
            <a:extLst>
              <a:ext uri="{FF2B5EF4-FFF2-40B4-BE49-F238E27FC236}">
                <a16:creationId xmlns:a16="http://schemas.microsoft.com/office/drawing/2014/main" id="{BF4B16BE-8048-94C6-D431-420B629A0A69}"/>
              </a:ext>
            </a:extLst>
          </p:cNvPr>
          <p:cNvPicPr>
            <a:picLocks noChangeAspect="1"/>
          </p:cNvPicPr>
          <p:nvPr/>
        </p:nvPicPr>
        <p:blipFill>
          <a:blip r:embed="rId3"/>
          <a:stretch>
            <a:fillRect/>
          </a:stretch>
        </p:blipFill>
        <p:spPr>
          <a:xfrm>
            <a:off x="412459" y="1063498"/>
            <a:ext cx="6916115" cy="1810003"/>
          </a:xfrm>
          <a:prstGeom prst="rect">
            <a:avLst/>
          </a:prstGeom>
        </p:spPr>
      </p:pic>
      <p:pic>
        <p:nvPicPr>
          <p:cNvPr id="7" name="図 6">
            <a:extLst>
              <a:ext uri="{FF2B5EF4-FFF2-40B4-BE49-F238E27FC236}">
                <a16:creationId xmlns:a16="http://schemas.microsoft.com/office/drawing/2014/main" id="{7E6E3AE6-6C1B-DC6B-FFF8-B087B4749D1F}"/>
              </a:ext>
            </a:extLst>
          </p:cNvPr>
          <p:cNvPicPr>
            <a:picLocks noChangeAspect="1"/>
          </p:cNvPicPr>
          <p:nvPr/>
        </p:nvPicPr>
        <p:blipFill>
          <a:blip r:embed="rId4"/>
          <a:stretch>
            <a:fillRect/>
          </a:stretch>
        </p:blipFill>
        <p:spPr>
          <a:xfrm>
            <a:off x="2896330" y="3277662"/>
            <a:ext cx="5532037" cy="3173937"/>
          </a:xfrm>
          <a:prstGeom prst="rect">
            <a:avLst/>
          </a:prstGeom>
        </p:spPr>
      </p:pic>
    </p:spTree>
    <p:extLst>
      <p:ext uri="{BB962C8B-B14F-4D97-AF65-F5344CB8AC3E}">
        <p14:creationId xmlns:p14="http://schemas.microsoft.com/office/powerpoint/2010/main" val="389469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LR B-spline theory</a:t>
            </a:r>
            <a:endParaRPr kumimoji="1" lang="ja-JP" altLang="en-US" sz="2400" dirty="0"/>
          </a:p>
        </p:txBody>
      </p:sp>
      <p:pic>
        <p:nvPicPr>
          <p:cNvPr id="9" name="図 8">
            <a:extLst>
              <a:ext uri="{FF2B5EF4-FFF2-40B4-BE49-F238E27FC236}">
                <a16:creationId xmlns:a16="http://schemas.microsoft.com/office/drawing/2014/main" id="{44B3DB86-6616-72ED-BC09-FF49E956F8B8}"/>
              </a:ext>
            </a:extLst>
          </p:cNvPr>
          <p:cNvPicPr>
            <a:picLocks noChangeAspect="1"/>
          </p:cNvPicPr>
          <p:nvPr/>
        </p:nvPicPr>
        <p:blipFill>
          <a:blip r:embed="rId3"/>
          <a:stretch>
            <a:fillRect/>
          </a:stretch>
        </p:blipFill>
        <p:spPr>
          <a:xfrm>
            <a:off x="1435100" y="801812"/>
            <a:ext cx="8088260" cy="5644855"/>
          </a:xfrm>
          <a:prstGeom prst="rect">
            <a:avLst/>
          </a:prstGeom>
        </p:spPr>
      </p:pic>
    </p:spTree>
    <p:extLst>
      <p:ext uri="{BB962C8B-B14F-4D97-AF65-F5344CB8AC3E}">
        <p14:creationId xmlns:p14="http://schemas.microsoft.com/office/powerpoint/2010/main" val="52797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Refining </a:t>
            </a:r>
            <a:r>
              <a:rPr kumimoji="1" lang="en-US" altLang="ja-JP" sz="2400" dirty="0"/>
              <a:t>LR B-spline</a:t>
            </a:r>
            <a:endParaRPr kumimoji="1" lang="ja-JP" altLang="en-US" sz="2400" dirty="0"/>
          </a:p>
        </p:txBody>
      </p:sp>
      <p:sp>
        <p:nvSpPr>
          <p:cNvPr id="6" name="テキスト ボックス 5">
            <a:extLst>
              <a:ext uri="{FF2B5EF4-FFF2-40B4-BE49-F238E27FC236}">
                <a16:creationId xmlns:a16="http://schemas.microsoft.com/office/drawing/2014/main" id="{49CF6E45-7F3C-ADFE-1559-6521DF37599D}"/>
              </a:ext>
            </a:extLst>
          </p:cNvPr>
          <p:cNvSpPr txBox="1"/>
          <p:nvPr/>
        </p:nvSpPr>
        <p:spPr>
          <a:xfrm>
            <a:off x="412459" y="969663"/>
            <a:ext cx="11367082" cy="1631216"/>
          </a:xfrm>
          <a:prstGeom prst="rect">
            <a:avLst/>
          </a:prstGeom>
          <a:noFill/>
        </p:spPr>
        <p:txBody>
          <a:bodyPr wrap="square" rtlCol="0">
            <a:spAutoFit/>
          </a:bodyPr>
          <a:lstStyle/>
          <a:p>
            <a:pPr algn="l"/>
            <a:r>
              <a:rPr lang="en-US" altLang="ja-JP" sz="2000" b="0" i="0" u="none" strike="noStrike" baseline="0" dirty="0">
                <a:latin typeface="t1-gul-regular"/>
              </a:rPr>
              <a:t>For local refinement, we again turn to existing spline theory. Tensor product B-splines form a subset of the LR B-splines and they obey some of the same core refinement ideas (globally not locally). From tensor product B-spline theory we know that one might insert extra knots to enrich the basis without changing the geometric description. This comes from the fact that we have available the relation between B-splines in the old coarse spline space and in the new enriched spline space. </a:t>
            </a:r>
            <a:endParaRPr kumimoji="1" lang="ja-JP" altLang="en-US" sz="2800" dirty="0"/>
          </a:p>
        </p:txBody>
      </p:sp>
      <p:pic>
        <p:nvPicPr>
          <p:cNvPr id="4" name="図 3">
            <a:extLst>
              <a:ext uri="{FF2B5EF4-FFF2-40B4-BE49-F238E27FC236}">
                <a16:creationId xmlns:a16="http://schemas.microsoft.com/office/drawing/2014/main" id="{2C813186-B5C0-49B3-B567-6D3F906313CF}"/>
              </a:ext>
            </a:extLst>
          </p:cNvPr>
          <p:cNvPicPr>
            <a:picLocks noChangeAspect="1"/>
          </p:cNvPicPr>
          <p:nvPr/>
        </p:nvPicPr>
        <p:blipFill>
          <a:blip r:embed="rId3"/>
          <a:stretch>
            <a:fillRect/>
          </a:stretch>
        </p:blipFill>
        <p:spPr>
          <a:xfrm>
            <a:off x="1774427" y="2646254"/>
            <a:ext cx="6747273" cy="3892658"/>
          </a:xfrm>
          <a:prstGeom prst="rect">
            <a:avLst/>
          </a:prstGeom>
        </p:spPr>
      </p:pic>
    </p:spTree>
    <p:extLst>
      <p:ext uri="{BB962C8B-B14F-4D97-AF65-F5344CB8AC3E}">
        <p14:creationId xmlns:p14="http://schemas.microsoft.com/office/powerpoint/2010/main" val="35091397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5284</TotalTime>
  <Words>3068</Words>
  <Application>Microsoft Office PowerPoint</Application>
  <PresentationFormat>ワイド画面</PresentationFormat>
  <Paragraphs>245</Paragraphs>
  <Slides>21</Slides>
  <Notes>21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CMMI8</vt:lpstr>
      <vt:lpstr>t1-gul-regular</vt:lpstr>
      <vt:lpstr>游ゴシック</vt:lpstr>
      <vt:lpstr>Arial</vt:lpstr>
      <vt:lpstr>Segoe UI</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土山土山</cp:lastModifiedBy>
  <cp:revision>326</cp:revision>
  <dcterms:created xsi:type="dcterms:W3CDTF">2021-04-26T11:50:14Z</dcterms:created>
  <dcterms:modified xsi:type="dcterms:W3CDTF">2022-08-03T00:08:36Z</dcterms:modified>
</cp:coreProperties>
</file>