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91" r:id="rId3"/>
    <p:sldId id="292" r:id="rId4"/>
    <p:sldId id="293" r:id="rId5"/>
    <p:sldId id="297" r:id="rId6"/>
    <p:sldId id="294" r:id="rId7"/>
    <p:sldId id="296" r:id="rId8"/>
    <p:sldId id="298" r:id="rId9"/>
    <p:sldId id="295"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8" autoAdjust="0"/>
    <p:restoredTop sz="83879" autoAdjust="0"/>
  </p:normalViewPr>
  <p:slideViewPr>
    <p:cSldViewPr snapToGrid="0">
      <p:cViewPr varScale="1">
        <p:scale>
          <a:sx n="110" d="100"/>
          <a:sy n="110" d="100"/>
        </p:scale>
        <p:origin x="786" y="114"/>
      </p:cViewPr>
      <p:guideLst/>
    </p:cSldViewPr>
  </p:slideViewPr>
  <p:notesTextViewPr>
    <p:cViewPr>
      <p:scale>
        <a:sx n="1" d="1"/>
        <a:sy n="1" d="1"/>
      </p:scale>
      <p:origin x="0" y="0"/>
    </p:cViewPr>
  </p:notesTextViewPr>
  <p:sorterViewPr>
    <p:cViewPr varScale="1">
      <p:scale>
        <a:sx n="100" d="100"/>
        <a:sy n="100" d="100"/>
      </p:scale>
      <p:origin x="0" y="-342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408A3F-30A9-40AA-B28A-406E2DB7BA1D}" type="datetimeFigureOut">
              <a:rPr kumimoji="1" lang="ja-JP" altLang="en-US" smtClean="0"/>
              <a:t>2022/6/23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58A5DB-EEFC-4441-B3AE-FE78730A50E3}" type="slidenum">
              <a:rPr kumimoji="1" lang="ja-JP" altLang="en-US" smtClean="0"/>
              <a:t>‹#›</a:t>
            </a:fld>
            <a:endParaRPr kumimoji="1" lang="ja-JP" altLang="en-US"/>
          </a:p>
        </p:txBody>
      </p:sp>
    </p:spTree>
    <p:extLst>
      <p:ext uri="{BB962C8B-B14F-4D97-AF65-F5344CB8AC3E}">
        <p14:creationId xmlns:p14="http://schemas.microsoft.com/office/powerpoint/2010/main" val="18604486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1</a:t>
            </a:fld>
            <a:endParaRPr kumimoji="1" lang="ja-JP" altLang="en-US"/>
          </a:p>
        </p:txBody>
      </p:sp>
    </p:spTree>
    <p:extLst>
      <p:ext uri="{BB962C8B-B14F-4D97-AF65-F5344CB8AC3E}">
        <p14:creationId xmlns:p14="http://schemas.microsoft.com/office/powerpoint/2010/main" val="2950110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2</a:t>
            </a:fld>
            <a:endParaRPr kumimoji="1" lang="ja-JP" altLang="en-US"/>
          </a:p>
        </p:txBody>
      </p:sp>
    </p:spTree>
    <p:extLst>
      <p:ext uri="{BB962C8B-B14F-4D97-AF65-F5344CB8AC3E}">
        <p14:creationId xmlns:p14="http://schemas.microsoft.com/office/powerpoint/2010/main" val="3043146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3</a:t>
            </a:fld>
            <a:endParaRPr kumimoji="1" lang="ja-JP" altLang="en-US"/>
          </a:p>
        </p:txBody>
      </p:sp>
    </p:spTree>
    <p:extLst>
      <p:ext uri="{BB962C8B-B14F-4D97-AF65-F5344CB8AC3E}">
        <p14:creationId xmlns:p14="http://schemas.microsoft.com/office/powerpoint/2010/main" val="2334021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4</a:t>
            </a:fld>
            <a:endParaRPr kumimoji="1" lang="ja-JP" altLang="en-US"/>
          </a:p>
        </p:txBody>
      </p:sp>
    </p:spTree>
    <p:extLst>
      <p:ext uri="{BB962C8B-B14F-4D97-AF65-F5344CB8AC3E}">
        <p14:creationId xmlns:p14="http://schemas.microsoft.com/office/powerpoint/2010/main" val="2309022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5</a:t>
            </a:fld>
            <a:endParaRPr kumimoji="1" lang="ja-JP" altLang="en-US"/>
          </a:p>
        </p:txBody>
      </p:sp>
    </p:spTree>
    <p:extLst>
      <p:ext uri="{BB962C8B-B14F-4D97-AF65-F5344CB8AC3E}">
        <p14:creationId xmlns:p14="http://schemas.microsoft.com/office/powerpoint/2010/main" val="1755436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6</a:t>
            </a:fld>
            <a:endParaRPr kumimoji="1" lang="ja-JP" altLang="en-US"/>
          </a:p>
        </p:txBody>
      </p:sp>
    </p:spTree>
    <p:extLst>
      <p:ext uri="{BB962C8B-B14F-4D97-AF65-F5344CB8AC3E}">
        <p14:creationId xmlns:p14="http://schemas.microsoft.com/office/powerpoint/2010/main" val="3056507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7</a:t>
            </a:fld>
            <a:endParaRPr kumimoji="1" lang="ja-JP" altLang="en-US"/>
          </a:p>
        </p:txBody>
      </p:sp>
    </p:spTree>
    <p:extLst>
      <p:ext uri="{BB962C8B-B14F-4D97-AF65-F5344CB8AC3E}">
        <p14:creationId xmlns:p14="http://schemas.microsoft.com/office/powerpoint/2010/main" val="3047056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8</a:t>
            </a:fld>
            <a:endParaRPr kumimoji="1" lang="ja-JP" altLang="en-US"/>
          </a:p>
        </p:txBody>
      </p:sp>
    </p:spTree>
    <p:extLst>
      <p:ext uri="{BB962C8B-B14F-4D97-AF65-F5344CB8AC3E}">
        <p14:creationId xmlns:p14="http://schemas.microsoft.com/office/powerpoint/2010/main" val="1352542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9</a:t>
            </a:fld>
            <a:endParaRPr kumimoji="1" lang="ja-JP" altLang="en-US"/>
          </a:p>
        </p:txBody>
      </p:sp>
    </p:spTree>
    <p:extLst>
      <p:ext uri="{BB962C8B-B14F-4D97-AF65-F5344CB8AC3E}">
        <p14:creationId xmlns:p14="http://schemas.microsoft.com/office/powerpoint/2010/main" val="3570724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02ED24-242B-4832-BC40-C51F80DAAA8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4A5A2D9-020C-436E-BB03-C3113D7BA1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C6D44D4-E080-4352-B2C4-46F0132665BA}"/>
              </a:ext>
            </a:extLst>
          </p:cNvPr>
          <p:cNvSpPr>
            <a:spLocks noGrp="1"/>
          </p:cNvSpPr>
          <p:nvPr>
            <p:ph type="dt" sz="half" idx="10"/>
          </p:nvPr>
        </p:nvSpPr>
        <p:spPr/>
        <p:txBody>
          <a:bodyPr/>
          <a:lstStyle/>
          <a:p>
            <a:fld id="{3876EF99-6AB4-452F-8C32-7BBA1B6A7691}" type="datetime1">
              <a:rPr kumimoji="1" lang="ja-JP" altLang="en-US" smtClean="0"/>
              <a:t>2022/6/23</a:t>
            </a:fld>
            <a:endParaRPr kumimoji="1" lang="ja-JP" altLang="en-US"/>
          </a:p>
        </p:txBody>
      </p:sp>
      <p:sp>
        <p:nvSpPr>
          <p:cNvPr id="5" name="フッター プレースホルダー 4">
            <a:extLst>
              <a:ext uri="{FF2B5EF4-FFF2-40B4-BE49-F238E27FC236}">
                <a16:creationId xmlns:a16="http://schemas.microsoft.com/office/drawing/2014/main" id="{8C6947F1-B5F8-450D-8C6C-FF725036AD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D666C7-80BB-4D3E-A6BF-53CD89113D80}"/>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492038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E274B6-9F13-4114-B636-CF0900470D0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5F87FF-E89A-4792-830D-83DD0D5F78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4ECE21-3B7B-4B7D-A111-E1924E51A98E}"/>
              </a:ext>
            </a:extLst>
          </p:cNvPr>
          <p:cNvSpPr>
            <a:spLocks noGrp="1"/>
          </p:cNvSpPr>
          <p:nvPr>
            <p:ph type="dt" sz="half" idx="10"/>
          </p:nvPr>
        </p:nvSpPr>
        <p:spPr/>
        <p:txBody>
          <a:bodyPr/>
          <a:lstStyle/>
          <a:p>
            <a:fld id="{5FD036F3-1F92-4C72-90C2-FDF31BFF519F}" type="datetime1">
              <a:rPr kumimoji="1" lang="ja-JP" altLang="en-US" smtClean="0"/>
              <a:t>2022/6/23</a:t>
            </a:fld>
            <a:endParaRPr kumimoji="1" lang="ja-JP" altLang="en-US"/>
          </a:p>
        </p:txBody>
      </p:sp>
      <p:sp>
        <p:nvSpPr>
          <p:cNvPr id="5" name="フッター プレースホルダー 4">
            <a:extLst>
              <a:ext uri="{FF2B5EF4-FFF2-40B4-BE49-F238E27FC236}">
                <a16:creationId xmlns:a16="http://schemas.microsoft.com/office/drawing/2014/main" id="{6D668926-DEEC-4C75-BB24-E178FA0040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7D25F6-0C2C-48FD-A650-1A9E9CA156EA}"/>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292365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48628C3-7A2A-45FB-B165-DF5F21CD92E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D7CCD17-A758-4B68-AC2D-497B763F2CE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D65FD9-2D2E-4E5E-A2EC-585870F6BDBF}"/>
              </a:ext>
            </a:extLst>
          </p:cNvPr>
          <p:cNvSpPr>
            <a:spLocks noGrp="1"/>
          </p:cNvSpPr>
          <p:nvPr>
            <p:ph type="dt" sz="half" idx="10"/>
          </p:nvPr>
        </p:nvSpPr>
        <p:spPr/>
        <p:txBody>
          <a:bodyPr/>
          <a:lstStyle/>
          <a:p>
            <a:fld id="{69A7F3B8-2E31-409C-A9C8-FB373F1EAA95}" type="datetime1">
              <a:rPr kumimoji="1" lang="ja-JP" altLang="en-US" smtClean="0"/>
              <a:t>2022/6/23</a:t>
            </a:fld>
            <a:endParaRPr kumimoji="1" lang="ja-JP" altLang="en-US"/>
          </a:p>
        </p:txBody>
      </p:sp>
      <p:sp>
        <p:nvSpPr>
          <p:cNvPr id="5" name="フッター プレースホルダー 4">
            <a:extLst>
              <a:ext uri="{FF2B5EF4-FFF2-40B4-BE49-F238E27FC236}">
                <a16:creationId xmlns:a16="http://schemas.microsoft.com/office/drawing/2014/main" id="{C5BD044A-B1BE-46CA-9E13-D329A1A774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914A4A-C2C8-4300-BFF7-2380003EF74A}"/>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604557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C35E6D-E938-48E0-8D2C-C4C21D8F23F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334AD8D-18F3-489A-BBC2-64101C08B9E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A25416-E9F9-4EAB-8AA7-636B17B18C06}"/>
              </a:ext>
            </a:extLst>
          </p:cNvPr>
          <p:cNvSpPr>
            <a:spLocks noGrp="1"/>
          </p:cNvSpPr>
          <p:nvPr>
            <p:ph type="dt" sz="half" idx="10"/>
          </p:nvPr>
        </p:nvSpPr>
        <p:spPr/>
        <p:txBody>
          <a:bodyPr/>
          <a:lstStyle/>
          <a:p>
            <a:fld id="{58B464F0-D6A4-4C38-8E41-5FC81EC9A0D7}" type="datetime1">
              <a:rPr kumimoji="1" lang="ja-JP" altLang="en-US" smtClean="0"/>
              <a:t>2022/6/23</a:t>
            </a:fld>
            <a:endParaRPr kumimoji="1" lang="ja-JP" altLang="en-US"/>
          </a:p>
        </p:txBody>
      </p:sp>
      <p:sp>
        <p:nvSpPr>
          <p:cNvPr id="5" name="フッター プレースホルダー 4">
            <a:extLst>
              <a:ext uri="{FF2B5EF4-FFF2-40B4-BE49-F238E27FC236}">
                <a16:creationId xmlns:a16="http://schemas.microsoft.com/office/drawing/2014/main" id="{835C13C0-EBB9-40FE-8642-E9F4D44196E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4E24A07-B44A-449B-B673-6A3DB149892F}"/>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425986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30ABDC-BE51-43A5-8B94-F4103F8EB3D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EF3B51-FA97-4F4F-824B-134C371F74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70FF9CF-89CE-4172-82C8-C5EDD8982B5A}"/>
              </a:ext>
            </a:extLst>
          </p:cNvPr>
          <p:cNvSpPr>
            <a:spLocks noGrp="1"/>
          </p:cNvSpPr>
          <p:nvPr>
            <p:ph type="dt" sz="half" idx="10"/>
          </p:nvPr>
        </p:nvSpPr>
        <p:spPr/>
        <p:txBody>
          <a:bodyPr/>
          <a:lstStyle/>
          <a:p>
            <a:fld id="{3EE757C7-2BEA-4AD9-9902-D345B5D2CFE9}" type="datetime1">
              <a:rPr kumimoji="1" lang="ja-JP" altLang="en-US" smtClean="0"/>
              <a:t>2022/6/23</a:t>
            </a:fld>
            <a:endParaRPr kumimoji="1" lang="ja-JP" altLang="en-US"/>
          </a:p>
        </p:txBody>
      </p:sp>
      <p:sp>
        <p:nvSpPr>
          <p:cNvPr id="5" name="フッター プレースホルダー 4">
            <a:extLst>
              <a:ext uri="{FF2B5EF4-FFF2-40B4-BE49-F238E27FC236}">
                <a16:creationId xmlns:a16="http://schemas.microsoft.com/office/drawing/2014/main" id="{4CAC828E-F97D-4004-AE69-7A9E4B3525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D6C1BA-718E-4A43-BAD4-09E37AE143CE}"/>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8437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21006C-043A-44F6-826E-34B01F260FD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CD0CFA0-568B-4C44-8051-11E681D73C9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85BDD8E-AF48-4E88-94E8-5496C7DA91D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96CC7F0-5739-4219-B773-5BB62E4FF7F5}"/>
              </a:ext>
            </a:extLst>
          </p:cNvPr>
          <p:cNvSpPr>
            <a:spLocks noGrp="1"/>
          </p:cNvSpPr>
          <p:nvPr>
            <p:ph type="dt" sz="half" idx="10"/>
          </p:nvPr>
        </p:nvSpPr>
        <p:spPr/>
        <p:txBody>
          <a:bodyPr/>
          <a:lstStyle/>
          <a:p>
            <a:fld id="{B8C66256-06F4-485A-9CCD-C69C2B6C9088}" type="datetime1">
              <a:rPr kumimoji="1" lang="ja-JP" altLang="en-US" smtClean="0"/>
              <a:t>2022/6/23</a:t>
            </a:fld>
            <a:endParaRPr kumimoji="1" lang="ja-JP" altLang="en-US"/>
          </a:p>
        </p:txBody>
      </p:sp>
      <p:sp>
        <p:nvSpPr>
          <p:cNvPr id="6" name="フッター プレースホルダー 5">
            <a:extLst>
              <a:ext uri="{FF2B5EF4-FFF2-40B4-BE49-F238E27FC236}">
                <a16:creationId xmlns:a16="http://schemas.microsoft.com/office/drawing/2014/main" id="{81FF4BF6-A70F-4F34-AD82-E4F50140C9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17E7212-99BD-4370-9BCB-DD1DBC7A16FB}"/>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4215384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EA0442-7C4A-4780-B413-0CC5A2F779B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0696ADC-39CC-4B38-95EE-0F1215C16A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C5A6DE0-BD96-47A4-BECE-1CC7CFAA494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2EC5804-3F0E-4A9A-924F-6CDD90C852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4434A36-3033-491B-A03D-59673B1A6D7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A6A9465-6290-42B2-BA0F-102F933FBC88}"/>
              </a:ext>
            </a:extLst>
          </p:cNvPr>
          <p:cNvSpPr>
            <a:spLocks noGrp="1"/>
          </p:cNvSpPr>
          <p:nvPr>
            <p:ph type="dt" sz="half" idx="10"/>
          </p:nvPr>
        </p:nvSpPr>
        <p:spPr/>
        <p:txBody>
          <a:bodyPr/>
          <a:lstStyle/>
          <a:p>
            <a:fld id="{00B1DD46-5F2C-41E2-B0F0-6E1EFDF40117}" type="datetime1">
              <a:rPr kumimoji="1" lang="ja-JP" altLang="en-US" smtClean="0"/>
              <a:t>2022/6/23</a:t>
            </a:fld>
            <a:endParaRPr kumimoji="1" lang="ja-JP" altLang="en-US"/>
          </a:p>
        </p:txBody>
      </p:sp>
      <p:sp>
        <p:nvSpPr>
          <p:cNvPr id="8" name="フッター プレースホルダー 7">
            <a:extLst>
              <a:ext uri="{FF2B5EF4-FFF2-40B4-BE49-F238E27FC236}">
                <a16:creationId xmlns:a16="http://schemas.microsoft.com/office/drawing/2014/main" id="{BE0BC6E8-71F8-411F-836B-CA59B12538E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38DF926-89C8-4990-BD6C-5EA8641BF793}"/>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231900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A08BB-4211-4C57-AE6B-20B48D41494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CCB7525-1D4A-4ACF-81CB-09E1D7D2FC37}"/>
              </a:ext>
            </a:extLst>
          </p:cNvPr>
          <p:cNvSpPr>
            <a:spLocks noGrp="1"/>
          </p:cNvSpPr>
          <p:nvPr>
            <p:ph type="dt" sz="half" idx="10"/>
          </p:nvPr>
        </p:nvSpPr>
        <p:spPr/>
        <p:txBody>
          <a:bodyPr/>
          <a:lstStyle/>
          <a:p>
            <a:fld id="{62B29E65-EB2A-45C9-BAFE-33ED08D867EC}" type="datetime1">
              <a:rPr kumimoji="1" lang="ja-JP" altLang="en-US" smtClean="0"/>
              <a:t>2022/6/23</a:t>
            </a:fld>
            <a:endParaRPr kumimoji="1" lang="ja-JP" altLang="en-US"/>
          </a:p>
        </p:txBody>
      </p:sp>
      <p:sp>
        <p:nvSpPr>
          <p:cNvPr id="4" name="フッター プレースホルダー 3">
            <a:extLst>
              <a:ext uri="{FF2B5EF4-FFF2-40B4-BE49-F238E27FC236}">
                <a16:creationId xmlns:a16="http://schemas.microsoft.com/office/drawing/2014/main" id="{3643C603-1240-4C79-A69C-2D2DE37DAE0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D6418E7-6EB8-4030-8F20-A6200324BAB7}"/>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28932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5B3237D-8A36-496D-9205-BA18D40C6366}"/>
              </a:ext>
            </a:extLst>
          </p:cNvPr>
          <p:cNvSpPr>
            <a:spLocks noGrp="1"/>
          </p:cNvSpPr>
          <p:nvPr>
            <p:ph type="dt" sz="half" idx="10"/>
          </p:nvPr>
        </p:nvSpPr>
        <p:spPr/>
        <p:txBody>
          <a:bodyPr/>
          <a:lstStyle/>
          <a:p>
            <a:fld id="{833403A9-935E-420C-AEA1-B8E3C99B7D2E}" type="datetime1">
              <a:rPr kumimoji="1" lang="ja-JP" altLang="en-US" smtClean="0"/>
              <a:t>2022/6/23</a:t>
            </a:fld>
            <a:endParaRPr kumimoji="1" lang="ja-JP" altLang="en-US"/>
          </a:p>
        </p:txBody>
      </p:sp>
      <p:sp>
        <p:nvSpPr>
          <p:cNvPr id="3" name="フッター プレースホルダー 2">
            <a:extLst>
              <a:ext uri="{FF2B5EF4-FFF2-40B4-BE49-F238E27FC236}">
                <a16:creationId xmlns:a16="http://schemas.microsoft.com/office/drawing/2014/main" id="{90ADF9B8-212D-4AFB-A85D-9E44BE9A0F1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4F30B0-CCE3-4D6A-9344-6616FA48F995}"/>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936033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8EF36E-86E6-450E-85C4-9697F480E8D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B74FE7-D96C-4F00-B5A6-9EEA006C81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2820DE4-AEA7-4B60-A6C3-396C3301B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43EF28C-F2F9-4F21-861B-38DA03F210BB}"/>
              </a:ext>
            </a:extLst>
          </p:cNvPr>
          <p:cNvSpPr>
            <a:spLocks noGrp="1"/>
          </p:cNvSpPr>
          <p:nvPr>
            <p:ph type="dt" sz="half" idx="10"/>
          </p:nvPr>
        </p:nvSpPr>
        <p:spPr/>
        <p:txBody>
          <a:bodyPr/>
          <a:lstStyle/>
          <a:p>
            <a:fld id="{7D542DA1-5139-4EE3-812D-BF5871890822}" type="datetime1">
              <a:rPr kumimoji="1" lang="ja-JP" altLang="en-US" smtClean="0"/>
              <a:t>2022/6/23</a:t>
            </a:fld>
            <a:endParaRPr kumimoji="1" lang="ja-JP" altLang="en-US"/>
          </a:p>
        </p:txBody>
      </p:sp>
      <p:sp>
        <p:nvSpPr>
          <p:cNvPr id="6" name="フッター プレースホルダー 5">
            <a:extLst>
              <a:ext uri="{FF2B5EF4-FFF2-40B4-BE49-F238E27FC236}">
                <a16:creationId xmlns:a16="http://schemas.microsoft.com/office/drawing/2014/main" id="{A0F0A147-A030-44CE-87BD-8488650C8C1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CC4022-58B8-4419-A7AD-8C8D94A1E522}"/>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88894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B9C6E8-4CC5-4AD4-9692-1CF78A38464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6AAD790-854C-4894-8ECA-E22BE53FB2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4AC68BD-EAE1-4D30-8AE7-AE9DD89E9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3D45ABD-2FE6-4544-AEC8-0C53FC41B9C9}"/>
              </a:ext>
            </a:extLst>
          </p:cNvPr>
          <p:cNvSpPr>
            <a:spLocks noGrp="1"/>
          </p:cNvSpPr>
          <p:nvPr>
            <p:ph type="dt" sz="half" idx="10"/>
          </p:nvPr>
        </p:nvSpPr>
        <p:spPr/>
        <p:txBody>
          <a:bodyPr/>
          <a:lstStyle/>
          <a:p>
            <a:fld id="{24B73D90-8DE1-40AA-9623-2387C5EC1AB5}" type="datetime1">
              <a:rPr kumimoji="1" lang="ja-JP" altLang="en-US" smtClean="0"/>
              <a:t>2022/6/23</a:t>
            </a:fld>
            <a:endParaRPr kumimoji="1" lang="ja-JP" altLang="en-US"/>
          </a:p>
        </p:txBody>
      </p:sp>
      <p:sp>
        <p:nvSpPr>
          <p:cNvPr id="6" name="フッター プレースホルダー 5">
            <a:extLst>
              <a:ext uri="{FF2B5EF4-FFF2-40B4-BE49-F238E27FC236}">
                <a16:creationId xmlns:a16="http://schemas.microsoft.com/office/drawing/2014/main" id="{4CBE0D10-D6C7-4BCC-A7BA-FB79EA311A1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A333038-7994-4C0D-8CB1-9CBEC7AAD0BD}"/>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259912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EB5BE2B-EB06-48CC-AF74-F21C8D7C1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00CA870-9C75-4009-9ADC-422798BCE8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D7C5284-9891-46FA-89A9-4AE7552ED4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D4575-AF48-485D-A563-D032921D4671}" type="datetime1">
              <a:rPr kumimoji="1" lang="ja-JP" altLang="en-US" smtClean="0"/>
              <a:t>2022/6/23</a:t>
            </a:fld>
            <a:endParaRPr kumimoji="1" lang="ja-JP" altLang="en-US"/>
          </a:p>
        </p:txBody>
      </p:sp>
      <p:sp>
        <p:nvSpPr>
          <p:cNvPr id="5" name="フッター プレースホルダー 4">
            <a:extLst>
              <a:ext uri="{FF2B5EF4-FFF2-40B4-BE49-F238E27FC236}">
                <a16:creationId xmlns:a16="http://schemas.microsoft.com/office/drawing/2014/main" id="{B5F5FBF3-0257-4E1C-97A9-F646B0E25A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C7ABE81-AB8F-421E-A880-EC35FCA887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48157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ー 7">
            <a:extLst>
              <a:ext uri="{FF2B5EF4-FFF2-40B4-BE49-F238E27FC236}">
                <a16:creationId xmlns:a16="http://schemas.microsoft.com/office/drawing/2014/main" id="{FDD259D5-B564-4E66-A593-DDACDFC64837}"/>
              </a:ext>
            </a:extLst>
          </p:cNvPr>
          <p:cNvSpPr>
            <a:spLocks noGrp="1"/>
          </p:cNvSpPr>
          <p:nvPr>
            <p:ph type="sldNum" sz="quarter" idx="12"/>
          </p:nvPr>
        </p:nvSpPr>
        <p:spPr/>
        <p:txBody>
          <a:bodyPr/>
          <a:lstStyle/>
          <a:p>
            <a:fld id="{7E2B344B-F3D5-46BD-B18E-8B6286E993A1}" type="slidenum">
              <a:rPr kumimoji="1" lang="ja-JP" altLang="en-US" smtClean="0"/>
              <a:t>1</a:t>
            </a:fld>
            <a:endParaRPr kumimoji="1" lang="ja-JP" altLang="en-US"/>
          </a:p>
        </p:txBody>
      </p:sp>
      <p:sp>
        <p:nvSpPr>
          <p:cNvPr id="4" name="タイトル 1">
            <a:extLst>
              <a:ext uri="{FF2B5EF4-FFF2-40B4-BE49-F238E27FC236}">
                <a16:creationId xmlns:a16="http://schemas.microsoft.com/office/drawing/2014/main" id="{53D068E8-38CB-46C4-AC48-7D2D2F720C98}"/>
              </a:ext>
            </a:extLst>
          </p:cNvPr>
          <p:cNvSpPr>
            <a:spLocks noGrp="1"/>
          </p:cNvSpPr>
          <p:nvPr>
            <p:ph type="ctrTitle"/>
          </p:nvPr>
        </p:nvSpPr>
        <p:spPr>
          <a:xfrm>
            <a:off x="494950" y="1768184"/>
            <a:ext cx="11202099" cy="1270932"/>
          </a:xfrm>
        </p:spPr>
        <p:txBody>
          <a:bodyPr>
            <a:normAutofit/>
          </a:bodyPr>
          <a:lstStyle/>
          <a:p>
            <a:r>
              <a:rPr kumimoji="1" lang="ja-JP" altLang="en-US" sz="4000" dirty="0"/>
              <a:t>進捗報告</a:t>
            </a:r>
          </a:p>
        </p:txBody>
      </p:sp>
      <p:sp>
        <p:nvSpPr>
          <p:cNvPr id="5" name="字幕 2">
            <a:extLst>
              <a:ext uri="{FF2B5EF4-FFF2-40B4-BE49-F238E27FC236}">
                <a16:creationId xmlns:a16="http://schemas.microsoft.com/office/drawing/2014/main" id="{0D3C23F7-A2F2-7B49-0E72-184961AA7A9D}"/>
              </a:ext>
            </a:extLst>
          </p:cNvPr>
          <p:cNvSpPr>
            <a:spLocks noGrp="1"/>
          </p:cNvSpPr>
          <p:nvPr>
            <p:ph type="subTitle" idx="1"/>
          </p:nvPr>
        </p:nvSpPr>
        <p:spPr>
          <a:xfrm>
            <a:off x="1523999" y="3968750"/>
            <a:ext cx="9144000" cy="2387600"/>
          </a:xfrm>
        </p:spPr>
        <p:txBody>
          <a:bodyPr/>
          <a:lstStyle/>
          <a:p>
            <a:r>
              <a:rPr lang="ja-JP" altLang="en-US" dirty="0"/>
              <a:t>東京理科大学 理工学研究科 機械工学専攻</a:t>
            </a:r>
            <a:endParaRPr lang="en-US" altLang="ja-JP" dirty="0"/>
          </a:p>
          <a:p>
            <a:r>
              <a:rPr kumimoji="1" lang="ja-JP" altLang="en-US" dirty="0"/>
              <a:t>岡田研究室 </a:t>
            </a:r>
            <a:r>
              <a:rPr kumimoji="1" lang="en-US" altLang="ja-JP" dirty="0"/>
              <a:t>7522540</a:t>
            </a:r>
            <a:r>
              <a:rPr kumimoji="1" lang="ja-JP" altLang="en-US" dirty="0"/>
              <a:t> 土山雄飛</a:t>
            </a:r>
            <a:endParaRPr kumimoji="1" lang="en-US" altLang="ja-JP" dirty="0"/>
          </a:p>
          <a:p>
            <a:endParaRPr lang="en-US" altLang="ja-JP" dirty="0"/>
          </a:p>
          <a:p>
            <a:r>
              <a:rPr kumimoji="1" lang="ja-JP" altLang="en-US" dirty="0"/>
              <a:t> </a:t>
            </a:r>
            <a:r>
              <a:rPr kumimoji="1" lang="en-US" altLang="ja-JP" dirty="0"/>
              <a:t>2022</a:t>
            </a:r>
            <a:r>
              <a:rPr kumimoji="1" lang="ja-JP" altLang="en-US" dirty="0"/>
              <a:t>年</a:t>
            </a:r>
            <a:r>
              <a:rPr lang="en-US" altLang="ja-JP" dirty="0"/>
              <a:t>6</a:t>
            </a:r>
            <a:r>
              <a:rPr kumimoji="1" lang="ja-JP" altLang="en-US" dirty="0"/>
              <a:t>月</a:t>
            </a:r>
            <a:r>
              <a:rPr kumimoji="1" lang="en-US" altLang="ja-JP" dirty="0"/>
              <a:t>23</a:t>
            </a:r>
            <a:r>
              <a:rPr kumimoji="1" lang="ja-JP" altLang="en-US" dirty="0"/>
              <a:t>日</a:t>
            </a:r>
            <a:endParaRPr kumimoji="1" lang="en-US" altLang="ja-JP" dirty="0"/>
          </a:p>
        </p:txBody>
      </p:sp>
    </p:spTree>
    <p:extLst>
      <p:ext uri="{BB962C8B-B14F-4D97-AF65-F5344CB8AC3E}">
        <p14:creationId xmlns:p14="http://schemas.microsoft.com/office/powerpoint/2010/main" val="4198148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進捗</a:t>
            </a:r>
          </a:p>
        </p:txBody>
      </p:sp>
      <p:sp>
        <p:nvSpPr>
          <p:cNvPr id="9" name="テキスト ボックス 8">
            <a:extLst>
              <a:ext uri="{FF2B5EF4-FFF2-40B4-BE49-F238E27FC236}">
                <a16:creationId xmlns:a16="http://schemas.microsoft.com/office/drawing/2014/main" id="{0D63C31B-8A87-55AB-8C5D-9310C24D10E7}"/>
              </a:ext>
            </a:extLst>
          </p:cNvPr>
          <p:cNvSpPr txBox="1"/>
          <p:nvPr/>
        </p:nvSpPr>
        <p:spPr>
          <a:xfrm>
            <a:off x="412459" y="930602"/>
            <a:ext cx="9245347" cy="2554545"/>
          </a:xfrm>
          <a:prstGeom prst="rect">
            <a:avLst/>
          </a:prstGeom>
          <a:noFill/>
        </p:spPr>
        <p:txBody>
          <a:bodyPr wrap="square" rtlCol="0">
            <a:spAutoFit/>
          </a:bodyPr>
          <a:lstStyle/>
          <a:p>
            <a:pPr marL="342900" indent="-342900">
              <a:buFont typeface="Arial" panose="020B0604020202020204" pitchFamily="34" charset="0"/>
              <a:buChar char="•"/>
            </a:pPr>
            <a:r>
              <a:rPr lang="ja-JP" altLang="en-US" sz="2000" dirty="0"/>
              <a:t>インプットデータ・コネクティビティ作成プログラム</a:t>
            </a:r>
            <a:endParaRPr lang="en-US" altLang="ja-JP" sz="2000" dirty="0"/>
          </a:p>
          <a:p>
            <a:pPr marL="342900" indent="-342900">
              <a:buFont typeface="Arial" panose="020B0604020202020204" pitchFamily="34" charset="0"/>
              <a:buChar char="•"/>
            </a:pPr>
            <a:r>
              <a:rPr lang="en-US" altLang="ja-JP" sz="2000" dirty="0"/>
              <a:t>2</a:t>
            </a:r>
            <a:r>
              <a:rPr lang="ja-JP" altLang="en-US" sz="2000" dirty="0"/>
              <a:t>次元と</a:t>
            </a:r>
            <a:r>
              <a:rPr lang="en-US" altLang="ja-JP" sz="2000" dirty="0"/>
              <a:t>3</a:t>
            </a:r>
            <a:r>
              <a:rPr lang="ja-JP" altLang="en-US" sz="2000" dirty="0"/>
              <a:t>次元の解析プログラムの統合と諸問題の解決</a:t>
            </a:r>
            <a:endParaRPr lang="en-US" altLang="ja-JP" sz="2000" dirty="0"/>
          </a:p>
          <a:p>
            <a:pPr marL="914400" lvl="1" indent="-457200">
              <a:buFont typeface="+mj-lt"/>
              <a:buAutoNum type="arabicPeriod"/>
            </a:pPr>
            <a:r>
              <a:rPr lang="ja-JP" altLang="en-US" sz="2000" dirty="0"/>
              <a:t>動的配列に変更してメモリ使用上限を拡大</a:t>
            </a:r>
            <a:endParaRPr lang="en-US" altLang="ja-JP" sz="2000" dirty="0"/>
          </a:p>
          <a:p>
            <a:pPr marL="914400" lvl="1" indent="-457200">
              <a:buFont typeface="+mj-lt"/>
              <a:buAutoNum type="arabicPeriod"/>
            </a:pPr>
            <a:r>
              <a:rPr lang="en-US" altLang="ja-JP" sz="2000" dirty="0"/>
              <a:t>3</a:t>
            </a:r>
            <a:r>
              <a:rPr lang="ja-JP" altLang="en-US" sz="2000" dirty="0"/>
              <a:t>次元の高次化の対応</a:t>
            </a:r>
            <a:endParaRPr lang="en-US" altLang="ja-JP" sz="2000" dirty="0"/>
          </a:p>
          <a:p>
            <a:pPr marL="914400" lvl="1" indent="-457200">
              <a:buFont typeface="+mj-lt"/>
              <a:buAutoNum type="arabicPeriod"/>
            </a:pPr>
            <a:r>
              <a:rPr lang="en-US" altLang="ja-JP" sz="2000" dirty="0"/>
              <a:t>CG</a:t>
            </a:r>
            <a:r>
              <a:rPr lang="ja-JP" altLang="en-US" sz="2000" dirty="0"/>
              <a:t>法の改良</a:t>
            </a:r>
            <a:endParaRPr lang="en-US" altLang="ja-JP" sz="2000" dirty="0"/>
          </a:p>
          <a:p>
            <a:pPr marL="914400" lvl="1" indent="-457200">
              <a:buFont typeface="+mj-lt"/>
              <a:buAutoNum type="arabicPeriod"/>
            </a:pPr>
            <a:r>
              <a:rPr lang="en-US" altLang="ja-JP" sz="2000" dirty="0"/>
              <a:t>Viewer</a:t>
            </a:r>
            <a:r>
              <a:rPr lang="ja-JP" altLang="en-US" sz="2000" dirty="0"/>
              <a:t>用のデータ作成</a:t>
            </a:r>
            <a:endParaRPr lang="en-US" altLang="ja-JP" sz="2000" dirty="0"/>
          </a:p>
          <a:p>
            <a:pPr marL="914400" lvl="1" indent="-457200">
              <a:buFont typeface="+mj-lt"/>
              <a:buAutoNum type="arabicPeriod"/>
            </a:pPr>
            <a:r>
              <a:rPr lang="ja-JP" altLang="en-US" sz="2000" dirty="0"/>
              <a:t>全体的な高速化</a:t>
            </a:r>
            <a:r>
              <a:rPr lang="en-US" altLang="ja-JP" sz="2000" dirty="0"/>
              <a:t>(</a:t>
            </a:r>
            <a:r>
              <a:rPr lang="ja-JP" altLang="en-US" sz="2000" dirty="0"/>
              <a:t>効率化</a:t>
            </a:r>
            <a:r>
              <a:rPr lang="en-US" altLang="ja-JP" sz="2000" dirty="0"/>
              <a:t>)</a:t>
            </a:r>
          </a:p>
          <a:p>
            <a:pPr marL="342900" indent="-342900">
              <a:buFont typeface="Arial" panose="020B0604020202020204" pitchFamily="34" charset="0"/>
              <a:buChar char="•"/>
            </a:pPr>
            <a:r>
              <a:rPr lang="ja-JP" altLang="en-US" sz="2000" dirty="0"/>
              <a:t>グローバルパッチとローカルパッチの基底関数の次数の関係についての考察</a:t>
            </a:r>
            <a:endParaRPr lang="en-US" altLang="ja-JP" sz="2000" dirty="0"/>
          </a:p>
        </p:txBody>
      </p:sp>
      <p:graphicFrame>
        <p:nvGraphicFramePr>
          <p:cNvPr id="10" name="表 9">
            <a:extLst>
              <a:ext uri="{FF2B5EF4-FFF2-40B4-BE49-F238E27FC236}">
                <a16:creationId xmlns:a16="http://schemas.microsoft.com/office/drawing/2014/main" id="{F0C0E584-310A-CD56-BB11-32D3DB3B61C2}"/>
              </a:ext>
            </a:extLst>
          </p:cNvPr>
          <p:cNvGraphicFramePr>
            <a:graphicFrameLocks noGrp="1"/>
          </p:cNvGraphicFramePr>
          <p:nvPr>
            <p:extLst>
              <p:ext uri="{D42A27DB-BD31-4B8C-83A1-F6EECF244321}">
                <p14:modId xmlns:p14="http://schemas.microsoft.com/office/powerpoint/2010/main" val="1183394958"/>
              </p:ext>
            </p:extLst>
          </p:nvPr>
        </p:nvGraphicFramePr>
        <p:xfrm>
          <a:off x="5898351" y="4863466"/>
          <a:ext cx="6061167" cy="1183821"/>
        </p:xfrm>
        <a:graphic>
          <a:graphicData uri="http://schemas.openxmlformats.org/drawingml/2006/table">
            <a:tbl>
              <a:tblPr>
                <a:tableStyleId>{5C22544A-7EE6-4342-B048-85BDC9FD1C3A}</a:tableStyleId>
              </a:tblPr>
              <a:tblGrid>
                <a:gridCol w="1515291">
                  <a:extLst>
                    <a:ext uri="{9D8B030D-6E8A-4147-A177-3AD203B41FA5}">
                      <a16:colId xmlns:a16="http://schemas.microsoft.com/office/drawing/2014/main" val="2484828504"/>
                    </a:ext>
                  </a:extLst>
                </a:gridCol>
                <a:gridCol w="1136469">
                  <a:extLst>
                    <a:ext uri="{9D8B030D-6E8A-4147-A177-3AD203B41FA5}">
                      <a16:colId xmlns:a16="http://schemas.microsoft.com/office/drawing/2014/main" val="3731305721"/>
                    </a:ext>
                  </a:extLst>
                </a:gridCol>
                <a:gridCol w="1136469">
                  <a:extLst>
                    <a:ext uri="{9D8B030D-6E8A-4147-A177-3AD203B41FA5}">
                      <a16:colId xmlns:a16="http://schemas.microsoft.com/office/drawing/2014/main" val="2466548768"/>
                    </a:ext>
                  </a:extLst>
                </a:gridCol>
                <a:gridCol w="1136469">
                  <a:extLst>
                    <a:ext uri="{9D8B030D-6E8A-4147-A177-3AD203B41FA5}">
                      <a16:colId xmlns:a16="http://schemas.microsoft.com/office/drawing/2014/main" val="1614666124"/>
                    </a:ext>
                  </a:extLst>
                </a:gridCol>
                <a:gridCol w="1136469">
                  <a:extLst>
                    <a:ext uri="{9D8B030D-6E8A-4147-A177-3AD203B41FA5}">
                      <a16:colId xmlns:a16="http://schemas.microsoft.com/office/drawing/2014/main" val="3552392979"/>
                    </a:ext>
                  </a:extLst>
                </a:gridCol>
              </a:tblGrid>
              <a:tr h="394607">
                <a:tc>
                  <a:txBody>
                    <a:bodyPr/>
                    <a:lstStyle/>
                    <a:p>
                      <a:pPr algn="l" fontAlgn="ctr"/>
                      <a:r>
                        <a:rPr lang="en-US" sz="1900" u="none" strike="noStrike" dirty="0">
                          <a:effectLst/>
                        </a:rPr>
                        <a:t>DIMENSION</a:t>
                      </a:r>
                      <a:endParaRPr lang="en-US" sz="19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solidFill>
                      <a:schemeClr val="accent4">
                        <a:lumMod val="60000"/>
                        <a:lumOff val="40000"/>
                      </a:schemeClr>
                    </a:solidFill>
                  </a:tcPr>
                </a:tc>
                <a:tc>
                  <a:txBody>
                    <a:bodyPr/>
                    <a:lstStyle/>
                    <a:p>
                      <a:pPr algn="l" fontAlgn="ctr"/>
                      <a:r>
                        <a:rPr lang="en-US" sz="1900" u="none" strike="noStrike">
                          <a:effectLst/>
                        </a:rPr>
                        <a:t>IGA</a:t>
                      </a:r>
                      <a:endParaRPr lang="en-US" sz="19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tc>
                  <a:txBody>
                    <a:bodyPr/>
                    <a:lstStyle/>
                    <a:p>
                      <a:pPr algn="l" fontAlgn="ctr"/>
                      <a:r>
                        <a:rPr lang="en-US" sz="1900" u="none" strike="noStrike" dirty="0">
                          <a:effectLst/>
                        </a:rPr>
                        <a:t>S-IGA</a:t>
                      </a:r>
                      <a:endParaRPr lang="en-US" sz="19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tc>
                  <a:txBody>
                    <a:bodyPr/>
                    <a:lstStyle/>
                    <a:p>
                      <a:pPr algn="l" fontAlgn="ctr"/>
                      <a:r>
                        <a:rPr lang="ja-JP" altLang="en-US" sz="1900" u="none" strike="noStrike">
                          <a:effectLst/>
                        </a:rPr>
                        <a:t>高次化</a:t>
                      </a:r>
                      <a:endParaRPr lang="ja-JP" altLang="en-US" sz="19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tc>
                  <a:txBody>
                    <a:bodyPr/>
                    <a:lstStyle/>
                    <a:p>
                      <a:pPr algn="l" fontAlgn="ctr"/>
                      <a:r>
                        <a:rPr lang="en-US" sz="1900" u="none" strike="noStrike">
                          <a:effectLst/>
                        </a:rPr>
                        <a:t>paraview</a:t>
                      </a:r>
                      <a:endParaRPr lang="en-US" sz="19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extLst>
                  <a:ext uri="{0D108BD9-81ED-4DB2-BD59-A6C34878D82A}">
                    <a16:rowId xmlns:a16="http://schemas.microsoft.com/office/drawing/2014/main" val="54568951"/>
                  </a:ext>
                </a:extLst>
              </a:tr>
              <a:tr h="394607">
                <a:tc>
                  <a:txBody>
                    <a:bodyPr/>
                    <a:lstStyle/>
                    <a:p>
                      <a:pPr algn="l" fontAlgn="ctr"/>
                      <a:r>
                        <a:rPr lang="en-US" altLang="ja-JP" sz="1900" u="none" strike="noStrike" dirty="0">
                          <a:effectLst/>
                        </a:rPr>
                        <a:t>2</a:t>
                      </a:r>
                      <a:endParaRPr lang="en-US" altLang="ja-JP" sz="19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solidFill>
                      <a:schemeClr val="accent4">
                        <a:lumMod val="60000"/>
                        <a:lumOff val="40000"/>
                      </a:schemeClr>
                    </a:solidFill>
                  </a:tcPr>
                </a:tc>
                <a:tc>
                  <a:txBody>
                    <a:bodyPr/>
                    <a:lstStyle/>
                    <a:p>
                      <a:pPr algn="l" fontAlgn="ctr"/>
                      <a:r>
                        <a:rPr lang="ja-JP" altLang="en-US" sz="1900" u="none" strike="noStrike">
                          <a:effectLst/>
                        </a:rPr>
                        <a:t>〇</a:t>
                      </a:r>
                      <a:endParaRPr lang="ja-JP" altLang="en-US" sz="19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tc>
                  <a:txBody>
                    <a:bodyPr/>
                    <a:lstStyle/>
                    <a:p>
                      <a:pPr algn="l" fontAlgn="ctr"/>
                      <a:r>
                        <a:rPr lang="ja-JP" altLang="en-US" sz="1900" u="none" strike="noStrike">
                          <a:effectLst/>
                        </a:rPr>
                        <a:t>〇</a:t>
                      </a:r>
                      <a:endParaRPr lang="ja-JP" altLang="en-US" sz="19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tc>
                  <a:txBody>
                    <a:bodyPr/>
                    <a:lstStyle/>
                    <a:p>
                      <a:pPr algn="l" fontAlgn="ctr"/>
                      <a:r>
                        <a:rPr lang="ja-JP" altLang="en-US" sz="1900" u="none" strike="noStrike">
                          <a:effectLst/>
                        </a:rPr>
                        <a:t>〇</a:t>
                      </a:r>
                      <a:endParaRPr lang="ja-JP" altLang="en-US" sz="19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tc>
                  <a:txBody>
                    <a:bodyPr/>
                    <a:lstStyle/>
                    <a:p>
                      <a:pPr algn="l" fontAlgn="ctr"/>
                      <a:r>
                        <a:rPr lang="ja-JP" altLang="en-US" sz="1900" u="none" strike="noStrike" dirty="0">
                          <a:effectLst/>
                        </a:rPr>
                        <a:t>〇</a:t>
                      </a:r>
                      <a:endParaRPr lang="ja-JP" altLang="en-US" sz="19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extLst>
                  <a:ext uri="{0D108BD9-81ED-4DB2-BD59-A6C34878D82A}">
                    <a16:rowId xmlns:a16="http://schemas.microsoft.com/office/drawing/2014/main" val="83210858"/>
                  </a:ext>
                </a:extLst>
              </a:tr>
              <a:tr h="394607">
                <a:tc>
                  <a:txBody>
                    <a:bodyPr/>
                    <a:lstStyle/>
                    <a:p>
                      <a:pPr algn="l" fontAlgn="ctr"/>
                      <a:r>
                        <a:rPr lang="en-US" altLang="ja-JP" sz="1900" u="none" strike="noStrike" dirty="0">
                          <a:effectLst/>
                        </a:rPr>
                        <a:t>3</a:t>
                      </a:r>
                      <a:endParaRPr lang="en-US" altLang="ja-JP" sz="19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solidFill>
                      <a:schemeClr val="accent4">
                        <a:lumMod val="60000"/>
                        <a:lumOff val="40000"/>
                      </a:schemeClr>
                    </a:solidFill>
                  </a:tcPr>
                </a:tc>
                <a:tc>
                  <a:txBody>
                    <a:bodyPr/>
                    <a:lstStyle/>
                    <a:p>
                      <a:pPr algn="l" fontAlgn="ctr"/>
                      <a:r>
                        <a:rPr lang="ja-JP" altLang="en-US" sz="1900" u="none" strike="noStrike">
                          <a:effectLst/>
                        </a:rPr>
                        <a:t>〇</a:t>
                      </a:r>
                      <a:endParaRPr lang="ja-JP" altLang="en-US" sz="19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tc>
                  <a:txBody>
                    <a:bodyPr/>
                    <a:lstStyle/>
                    <a:p>
                      <a:pPr algn="l" fontAlgn="ctr"/>
                      <a:r>
                        <a:rPr lang="ja-JP" altLang="en-US" sz="1900" u="none" strike="noStrike">
                          <a:effectLst/>
                        </a:rPr>
                        <a:t>〇</a:t>
                      </a:r>
                      <a:endParaRPr lang="ja-JP" altLang="en-US" sz="19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tc>
                  <a:txBody>
                    <a:bodyPr/>
                    <a:lstStyle/>
                    <a:p>
                      <a:pPr algn="l" fontAlgn="ctr"/>
                      <a:r>
                        <a:rPr lang="ja-JP" altLang="en-US" sz="1900" u="none" strike="noStrike">
                          <a:effectLst/>
                        </a:rPr>
                        <a:t>〇</a:t>
                      </a:r>
                      <a:endParaRPr lang="ja-JP" altLang="en-US" sz="19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tc>
                  <a:txBody>
                    <a:bodyPr/>
                    <a:lstStyle/>
                    <a:p>
                      <a:pPr algn="l" fontAlgn="ctr"/>
                      <a:r>
                        <a:rPr lang="ja-JP" altLang="en-US" sz="1900" u="none" strike="noStrike" dirty="0">
                          <a:effectLst/>
                        </a:rPr>
                        <a:t>未</a:t>
                      </a:r>
                      <a:endParaRPr lang="ja-JP" altLang="en-US" sz="19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extLst>
                  <a:ext uri="{0D108BD9-81ED-4DB2-BD59-A6C34878D82A}">
                    <a16:rowId xmlns:a16="http://schemas.microsoft.com/office/drawing/2014/main" val="3850419105"/>
                  </a:ext>
                </a:extLst>
              </a:tr>
            </a:tbl>
          </a:graphicData>
        </a:graphic>
      </p:graphicFrame>
      <p:sp>
        <p:nvSpPr>
          <p:cNvPr id="13" name="テキスト ボックス 12">
            <a:extLst>
              <a:ext uri="{FF2B5EF4-FFF2-40B4-BE49-F238E27FC236}">
                <a16:creationId xmlns:a16="http://schemas.microsoft.com/office/drawing/2014/main" id="{C25B785F-6C05-9A35-1128-250E5DCB3BE6}"/>
              </a:ext>
            </a:extLst>
          </p:cNvPr>
          <p:cNvSpPr txBox="1"/>
          <p:nvPr/>
        </p:nvSpPr>
        <p:spPr>
          <a:xfrm>
            <a:off x="5859164" y="4494134"/>
            <a:ext cx="6100354" cy="369332"/>
          </a:xfrm>
          <a:prstGeom prst="rect">
            <a:avLst/>
          </a:prstGeom>
          <a:noFill/>
        </p:spPr>
        <p:txBody>
          <a:bodyPr wrap="square">
            <a:spAutoFit/>
          </a:bodyPr>
          <a:lstStyle/>
          <a:p>
            <a:r>
              <a:rPr lang="ja-JP" altLang="en-US" sz="1800" dirty="0"/>
              <a:t>統合した本解析プログラムでの現状</a:t>
            </a:r>
            <a:endParaRPr lang="ja-JP" altLang="en-US" dirty="0"/>
          </a:p>
        </p:txBody>
      </p:sp>
      <p:sp>
        <p:nvSpPr>
          <p:cNvPr id="14" name="テキスト ボックス 13">
            <a:extLst>
              <a:ext uri="{FF2B5EF4-FFF2-40B4-BE49-F238E27FC236}">
                <a16:creationId xmlns:a16="http://schemas.microsoft.com/office/drawing/2014/main" id="{2F39A938-2666-C19F-D2D9-ECC09E86F3B3}"/>
              </a:ext>
            </a:extLst>
          </p:cNvPr>
          <p:cNvSpPr txBox="1"/>
          <p:nvPr/>
        </p:nvSpPr>
        <p:spPr>
          <a:xfrm>
            <a:off x="232482" y="3801805"/>
            <a:ext cx="5515175" cy="2554545"/>
          </a:xfrm>
          <a:prstGeom prst="rect">
            <a:avLst/>
          </a:prstGeom>
          <a:noFill/>
          <a:ln>
            <a:solidFill>
              <a:srgbClr val="002060"/>
            </a:solidFill>
          </a:ln>
        </p:spPr>
        <p:txBody>
          <a:bodyPr wrap="square" rtlCol="0">
            <a:spAutoFit/>
          </a:bodyPr>
          <a:lstStyle/>
          <a:p>
            <a:r>
              <a:rPr lang="ja-JP" altLang="en-US" sz="2000" dirty="0"/>
              <a:t>解析速度比較</a:t>
            </a:r>
            <a:r>
              <a:rPr lang="en-US" altLang="ja-JP" sz="2000" dirty="0"/>
              <a:t>(solver</a:t>
            </a:r>
            <a:r>
              <a:rPr lang="ja-JP" altLang="en-US" sz="2000" dirty="0"/>
              <a:t>の後まで</a:t>
            </a:r>
            <a:r>
              <a:rPr lang="en-US" altLang="ja-JP" sz="2000" dirty="0"/>
              <a:t>)</a:t>
            </a:r>
          </a:p>
          <a:p>
            <a:r>
              <a:rPr lang="en-US" altLang="ja-JP" sz="2000" dirty="0"/>
              <a:t>S-IGA</a:t>
            </a:r>
          </a:p>
          <a:p>
            <a:r>
              <a:rPr lang="en-US" altLang="ja-JP" sz="2000" dirty="0"/>
              <a:t>glo30x30, loc30x30, </a:t>
            </a:r>
            <a:r>
              <a:rPr lang="en-US" altLang="ja-JP" sz="2000" dirty="0" err="1"/>
              <a:t>dof</a:t>
            </a:r>
            <a:r>
              <a:rPr lang="en-US" altLang="ja-JP" sz="2000" dirty="0"/>
              <a:t> = 3422</a:t>
            </a:r>
          </a:p>
          <a:p>
            <a:r>
              <a:rPr lang="en-US" altLang="ja-JP" sz="2000" dirty="0"/>
              <a:t>	15</a:t>
            </a:r>
            <a:r>
              <a:rPr lang="ja-JP" altLang="en-US" sz="2000" dirty="0"/>
              <a:t>分程度 → </a:t>
            </a:r>
            <a:r>
              <a:rPr lang="en-US" altLang="ja-JP" sz="2000" dirty="0"/>
              <a:t>70</a:t>
            </a:r>
            <a:r>
              <a:rPr lang="ja-JP" altLang="en-US" sz="2000" dirty="0"/>
              <a:t>秒</a:t>
            </a:r>
            <a:endParaRPr lang="en-US" altLang="ja-JP" sz="2000" dirty="0"/>
          </a:p>
          <a:p>
            <a:endParaRPr lang="en-US" altLang="ja-JP" sz="2000" dirty="0"/>
          </a:p>
          <a:p>
            <a:r>
              <a:rPr lang="en-US" altLang="ja-JP" sz="2000" dirty="0"/>
              <a:t>IGA</a:t>
            </a:r>
          </a:p>
          <a:p>
            <a:r>
              <a:rPr lang="en-US" altLang="ja-JP" sz="2000" dirty="0" err="1"/>
              <a:t>dof</a:t>
            </a:r>
            <a:r>
              <a:rPr lang="en-US" altLang="ja-JP" sz="2000" dirty="0"/>
              <a:t> = 2044</a:t>
            </a:r>
          </a:p>
          <a:p>
            <a:r>
              <a:rPr lang="en-US" altLang="ja-JP" sz="2000" dirty="0"/>
              <a:t>	20</a:t>
            </a:r>
            <a:r>
              <a:rPr lang="ja-JP" altLang="en-US" sz="2000" dirty="0"/>
              <a:t>秒 → </a:t>
            </a:r>
            <a:r>
              <a:rPr lang="en-US" altLang="ja-JP" sz="2000" dirty="0"/>
              <a:t>1</a:t>
            </a:r>
            <a:r>
              <a:rPr lang="ja-JP" altLang="en-US" sz="2000" dirty="0"/>
              <a:t>秒</a:t>
            </a:r>
            <a:endParaRPr lang="en-US" altLang="ja-JP" sz="2000" dirty="0"/>
          </a:p>
        </p:txBody>
      </p:sp>
    </p:spTree>
    <p:extLst>
      <p:ext uri="{BB962C8B-B14F-4D97-AF65-F5344CB8AC3E}">
        <p14:creationId xmlns:p14="http://schemas.microsoft.com/office/powerpoint/2010/main" val="1450838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3</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グローバルパッチとローカルパッチの基底関数の次数の関係についての考察</a:t>
            </a:r>
            <a:endParaRPr lang="en-US" altLang="ja-JP" sz="2400" dirty="0"/>
          </a:p>
        </p:txBody>
      </p:sp>
      <p:pic>
        <p:nvPicPr>
          <p:cNvPr id="4" name="図 3">
            <a:extLst>
              <a:ext uri="{FF2B5EF4-FFF2-40B4-BE49-F238E27FC236}">
                <a16:creationId xmlns:a16="http://schemas.microsoft.com/office/drawing/2014/main" id="{D9852D0C-B7BF-437C-D5B7-CC306E1493B9}"/>
              </a:ext>
            </a:extLst>
          </p:cNvPr>
          <p:cNvPicPr>
            <a:picLocks noChangeAspect="1"/>
          </p:cNvPicPr>
          <p:nvPr/>
        </p:nvPicPr>
        <p:blipFill>
          <a:blip r:embed="rId3"/>
          <a:stretch>
            <a:fillRect/>
          </a:stretch>
        </p:blipFill>
        <p:spPr>
          <a:xfrm>
            <a:off x="412459" y="3205379"/>
            <a:ext cx="5875392" cy="2915194"/>
          </a:xfrm>
          <a:prstGeom prst="rect">
            <a:avLst/>
          </a:prstGeom>
        </p:spPr>
      </p:pic>
      <p:pic>
        <p:nvPicPr>
          <p:cNvPr id="12" name="図 11" descr="グラフ が含まれている画像&#10;&#10;自動的に生成された説明">
            <a:extLst>
              <a:ext uri="{FF2B5EF4-FFF2-40B4-BE49-F238E27FC236}">
                <a16:creationId xmlns:a16="http://schemas.microsoft.com/office/drawing/2014/main" id="{861F04E8-66A3-5EC6-DC6B-9DBF5C4E2B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3222" y="244611"/>
            <a:ext cx="6368778" cy="6368778"/>
          </a:xfrm>
          <a:prstGeom prst="rect">
            <a:avLst/>
          </a:prstGeom>
        </p:spPr>
      </p:pic>
      <p:sp>
        <p:nvSpPr>
          <p:cNvPr id="15" name="テキスト ボックス 14">
            <a:extLst>
              <a:ext uri="{FF2B5EF4-FFF2-40B4-BE49-F238E27FC236}">
                <a16:creationId xmlns:a16="http://schemas.microsoft.com/office/drawing/2014/main" id="{DC6CDAE4-C4B6-BFE5-D772-A47E696FCCF4}"/>
              </a:ext>
            </a:extLst>
          </p:cNvPr>
          <p:cNvSpPr txBox="1"/>
          <p:nvPr/>
        </p:nvSpPr>
        <p:spPr>
          <a:xfrm>
            <a:off x="412459" y="1022145"/>
            <a:ext cx="11367082" cy="461665"/>
          </a:xfrm>
          <a:prstGeom prst="rect">
            <a:avLst/>
          </a:prstGeom>
          <a:noFill/>
        </p:spPr>
        <p:txBody>
          <a:bodyPr wrap="square" rtlCol="0">
            <a:spAutoFit/>
          </a:bodyPr>
          <a:lstStyle/>
          <a:p>
            <a:r>
              <a:rPr lang="ja-JP" altLang="en-US" sz="2400" dirty="0"/>
              <a:t>卒業論文で基底関数の次数の組み合わせを変更した解析の結果</a:t>
            </a:r>
            <a:endParaRPr lang="en-US" altLang="ja-JP" sz="2400" dirty="0"/>
          </a:p>
        </p:txBody>
      </p:sp>
      <p:sp>
        <p:nvSpPr>
          <p:cNvPr id="16" name="テキスト ボックス 15">
            <a:extLst>
              <a:ext uri="{FF2B5EF4-FFF2-40B4-BE49-F238E27FC236}">
                <a16:creationId xmlns:a16="http://schemas.microsoft.com/office/drawing/2014/main" id="{9156E39F-BDD2-E6E7-B6FD-388B7987DBFF}"/>
              </a:ext>
            </a:extLst>
          </p:cNvPr>
          <p:cNvSpPr txBox="1"/>
          <p:nvPr/>
        </p:nvSpPr>
        <p:spPr>
          <a:xfrm>
            <a:off x="412459" y="1680293"/>
            <a:ext cx="6658901" cy="830997"/>
          </a:xfrm>
          <a:prstGeom prst="rect">
            <a:avLst/>
          </a:prstGeom>
          <a:noFill/>
        </p:spPr>
        <p:txBody>
          <a:bodyPr wrap="square" rtlCol="0">
            <a:spAutoFit/>
          </a:bodyPr>
          <a:lstStyle/>
          <a:p>
            <a:r>
              <a:rPr lang="en-US" altLang="ja-JP" sz="2400" dirty="0"/>
              <a:t>(</a:t>
            </a:r>
            <a:r>
              <a:rPr lang="en-US" altLang="ja-JP" sz="2400" dirty="0" err="1"/>
              <a:t>global_order</a:t>
            </a:r>
            <a:r>
              <a:rPr lang="en-US" altLang="ja-JP" sz="2400" dirty="0"/>
              <a:t>, </a:t>
            </a:r>
            <a:r>
              <a:rPr lang="en-US" altLang="ja-JP" sz="2400" dirty="0" err="1"/>
              <a:t>local_order</a:t>
            </a:r>
            <a:r>
              <a:rPr lang="en-US" altLang="ja-JP" sz="2400" dirty="0"/>
              <a:t>):</a:t>
            </a:r>
          </a:p>
          <a:p>
            <a:r>
              <a:rPr lang="en-US" altLang="ja-JP" sz="2400" dirty="0"/>
              <a:t>(a) (2, 2), (b) (2, 3), (c) (3, 2), (d) (3, 3) </a:t>
            </a:r>
          </a:p>
        </p:txBody>
      </p:sp>
    </p:spTree>
    <p:extLst>
      <p:ext uri="{BB962C8B-B14F-4D97-AF65-F5344CB8AC3E}">
        <p14:creationId xmlns:p14="http://schemas.microsoft.com/office/powerpoint/2010/main" val="3442358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4</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グローバルパッチとローカルパッチの基底関数の次数の関係についての考察</a:t>
            </a:r>
            <a:endParaRPr lang="en-US" altLang="ja-JP" sz="2400" dirty="0"/>
          </a:p>
        </p:txBody>
      </p:sp>
      <p:sp>
        <p:nvSpPr>
          <p:cNvPr id="16" name="テキスト ボックス 15">
            <a:extLst>
              <a:ext uri="{FF2B5EF4-FFF2-40B4-BE49-F238E27FC236}">
                <a16:creationId xmlns:a16="http://schemas.microsoft.com/office/drawing/2014/main" id="{9156E39F-BDD2-E6E7-B6FD-388B7987DBFF}"/>
              </a:ext>
            </a:extLst>
          </p:cNvPr>
          <p:cNvSpPr txBox="1"/>
          <p:nvPr/>
        </p:nvSpPr>
        <p:spPr>
          <a:xfrm>
            <a:off x="412459" y="882758"/>
            <a:ext cx="6658901" cy="830997"/>
          </a:xfrm>
          <a:prstGeom prst="rect">
            <a:avLst/>
          </a:prstGeom>
          <a:noFill/>
        </p:spPr>
        <p:txBody>
          <a:bodyPr wrap="square" rtlCol="0">
            <a:spAutoFit/>
          </a:bodyPr>
          <a:lstStyle/>
          <a:p>
            <a:r>
              <a:rPr lang="en-US" altLang="ja-JP" sz="2400" dirty="0"/>
              <a:t>(</a:t>
            </a:r>
            <a:r>
              <a:rPr lang="en-US" altLang="ja-JP" sz="2400" dirty="0" err="1"/>
              <a:t>global_order</a:t>
            </a:r>
            <a:r>
              <a:rPr lang="en-US" altLang="ja-JP" sz="2400" dirty="0"/>
              <a:t>, </a:t>
            </a:r>
            <a:r>
              <a:rPr lang="en-US" altLang="ja-JP" sz="2400" dirty="0" err="1"/>
              <a:t>local_order</a:t>
            </a:r>
            <a:r>
              <a:rPr lang="en-US" altLang="ja-JP" sz="2400" dirty="0"/>
              <a:t>):</a:t>
            </a:r>
          </a:p>
          <a:p>
            <a:r>
              <a:rPr lang="en-US" altLang="ja-JP" sz="2400" dirty="0"/>
              <a:t>Accuracy (2, 2) &lt; (2, 3) &lt;&lt; (3, 2) &lt; (3, 3) </a:t>
            </a:r>
          </a:p>
        </p:txBody>
      </p:sp>
      <p:pic>
        <p:nvPicPr>
          <p:cNvPr id="7" name="図 6">
            <a:extLst>
              <a:ext uri="{FF2B5EF4-FFF2-40B4-BE49-F238E27FC236}">
                <a16:creationId xmlns:a16="http://schemas.microsoft.com/office/drawing/2014/main" id="{FBC3A715-6FDF-53FD-0BF6-1CC58A941D02}"/>
              </a:ext>
            </a:extLst>
          </p:cNvPr>
          <p:cNvPicPr>
            <a:picLocks noChangeAspect="1"/>
          </p:cNvPicPr>
          <p:nvPr/>
        </p:nvPicPr>
        <p:blipFill>
          <a:blip r:embed="rId3"/>
          <a:stretch>
            <a:fillRect/>
          </a:stretch>
        </p:blipFill>
        <p:spPr>
          <a:xfrm>
            <a:off x="0" y="2137550"/>
            <a:ext cx="12192000" cy="3571583"/>
          </a:xfrm>
          <a:prstGeom prst="rect">
            <a:avLst/>
          </a:prstGeom>
        </p:spPr>
      </p:pic>
      <p:pic>
        <p:nvPicPr>
          <p:cNvPr id="9" name="図 8">
            <a:extLst>
              <a:ext uri="{FF2B5EF4-FFF2-40B4-BE49-F238E27FC236}">
                <a16:creationId xmlns:a16="http://schemas.microsoft.com/office/drawing/2014/main" id="{207826F9-4172-85DD-632D-8AD7852DA964}"/>
              </a:ext>
            </a:extLst>
          </p:cNvPr>
          <p:cNvPicPr>
            <a:picLocks noChangeAspect="1"/>
          </p:cNvPicPr>
          <p:nvPr/>
        </p:nvPicPr>
        <p:blipFill>
          <a:blip r:embed="rId4"/>
          <a:stretch>
            <a:fillRect/>
          </a:stretch>
        </p:blipFill>
        <p:spPr>
          <a:xfrm>
            <a:off x="6644639" y="1180067"/>
            <a:ext cx="5478229" cy="757110"/>
          </a:xfrm>
          <a:prstGeom prst="rect">
            <a:avLst/>
          </a:prstGeom>
        </p:spPr>
      </p:pic>
    </p:spTree>
    <p:extLst>
      <p:ext uri="{BB962C8B-B14F-4D97-AF65-F5344CB8AC3E}">
        <p14:creationId xmlns:p14="http://schemas.microsoft.com/office/powerpoint/2010/main" val="1731816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5</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グローバルパッチとローカルパッチの基底関数の次数の関係についての考察</a:t>
            </a:r>
            <a:endParaRPr lang="en-US" altLang="ja-JP" sz="2400" dirty="0"/>
          </a:p>
        </p:txBody>
      </p:sp>
      <p:sp>
        <p:nvSpPr>
          <p:cNvPr id="16" name="テキスト ボックス 15">
            <a:extLst>
              <a:ext uri="{FF2B5EF4-FFF2-40B4-BE49-F238E27FC236}">
                <a16:creationId xmlns:a16="http://schemas.microsoft.com/office/drawing/2014/main" id="{9156E39F-BDD2-E6E7-B6FD-388B7987DBFF}"/>
              </a:ext>
            </a:extLst>
          </p:cNvPr>
          <p:cNvSpPr txBox="1"/>
          <p:nvPr/>
        </p:nvSpPr>
        <p:spPr>
          <a:xfrm>
            <a:off x="412459" y="1335603"/>
            <a:ext cx="10941341" cy="1200329"/>
          </a:xfrm>
          <a:prstGeom prst="rect">
            <a:avLst/>
          </a:prstGeom>
          <a:noFill/>
        </p:spPr>
        <p:txBody>
          <a:bodyPr wrap="square" rtlCol="0">
            <a:spAutoFit/>
          </a:bodyPr>
          <a:lstStyle/>
          <a:p>
            <a:r>
              <a:rPr lang="en-US" altLang="ja-JP" sz="2400" dirty="0"/>
              <a:t>(G, L)</a:t>
            </a:r>
            <a:r>
              <a:rPr lang="ja-JP" altLang="en-US" sz="2400" dirty="0"/>
              <a:t>が</a:t>
            </a:r>
            <a:r>
              <a:rPr lang="en-US" altLang="ja-JP" sz="2400" dirty="0"/>
              <a:t>(2, 3)</a:t>
            </a:r>
            <a:r>
              <a:rPr lang="ja-JP" altLang="en-US" sz="2400" dirty="0"/>
              <a:t>より</a:t>
            </a:r>
            <a:r>
              <a:rPr lang="en-US" altLang="ja-JP" sz="2400" dirty="0"/>
              <a:t>(3, 2)</a:t>
            </a:r>
            <a:r>
              <a:rPr lang="ja-JP" altLang="en-US" sz="2400" dirty="0"/>
              <a:t>の方が精度が高くなった原因</a:t>
            </a:r>
            <a:endParaRPr lang="en-US" altLang="ja-JP" sz="2400" dirty="0"/>
          </a:p>
          <a:p>
            <a:endParaRPr lang="en-US" altLang="ja-JP" sz="2400" dirty="0"/>
          </a:p>
          <a:p>
            <a:r>
              <a:rPr lang="ja-JP" altLang="en-US" sz="2400" dirty="0"/>
              <a:t>         グローバルパッチの要素境界での連続性の違いによる</a:t>
            </a:r>
            <a:r>
              <a:rPr lang="en-US" altLang="ja-JP" sz="2400" dirty="0"/>
              <a:t>K^GL</a:t>
            </a:r>
            <a:r>
              <a:rPr lang="ja-JP" altLang="en-US" sz="2400" dirty="0"/>
              <a:t>の積分誤差</a:t>
            </a:r>
            <a:endParaRPr lang="en-US" altLang="ja-JP" sz="2400" dirty="0"/>
          </a:p>
        </p:txBody>
      </p:sp>
      <p:sp>
        <p:nvSpPr>
          <p:cNvPr id="2" name="矢印: 右 1">
            <a:extLst>
              <a:ext uri="{FF2B5EF4-FFF2-40B4-BE49-F238E27FC236}">
                <a16:creationId xmlns:a16="http://schemas.microsoft.com/office/drawing/2014/main" id="{C434F150-F76E-E893-1F35-5556138DCD6C}"/>
              </a:ext>
            </a:extLst>
          </p:cNvPr>
          <p:cNvSpPr/>
          <p:nvPr/>
        </p:nvSpPr>
        <p:spPr>
          <a:xfrm>
            <a:off x="557348" y="2023081"/>
            <a:ext cx="444137" cy="546463"/>
          </a:xfrm>
          <a:prstGeom prst="rightArrow">
            <a:avLst>
              <a:gd name="adj1" fmla="val 50000"/>
              <a:gd name="adj2" fmla="val 6176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7366CE69-7ADA-CCBB-3F12-BA1E11316A52}"/>
              </a:ext>
            </a:extLst>
          </p:cNvPr>
          <p:cNvPicPr>
            <a:picLocks noChangeAspect="1"/>
          </p:cNvPicPr>
          <p:nvPr/>
        </p:nvPicPr>
        <p:blipFill>
          <a:blip r:embed="rId3"/>
          <a:stretch>
            <a:fillRect/>
          </a:stretch>
        </p:blipFill>
        <p:spPr>
          <a:xfrm>
            <a:off x="661852" y="2868153"/>
            <a:ext cx="7371426" cy="3402727"/>
          </a:xfrm>
          <a:prstGeom prst="rect">
            <a:avLst/>
          </a:prstGeom>
        </p:spPr>
      </p:pic>
      <p:sp>
        <p:nvSpPr>
          <p:cNvPr id="12" name="テキスト ボックス 11">
            <a:extLst>
              <a:ext uri="{FF2B5EF4-FFF2-40B4-BE49-F238E27FC236}">
                <a16:creationId xmlns:a16="http://schemas.microsoft.com/office/drawing/2014/main" id="{7E150FF9-506F-1F26-6BF8-129742E5D1C2}"/>
              </a:ext>
            </a:extLst>
          </p:cNvPr>
          <p:cNvSpPr txBox="1"/>
          <p:nvPr/>
        </p:nvSpPr>
        <p:spPr>
          <a:xfrm>
            <a:off x="8018417" y="3212199"/>
            <a:ext cx="2919549" cy="2677656"/>
          </a:xfrm>
          <a:prstGeom prst="rect">
            <a:avLst/>
          </a:prstGeom>
          <a:noFill/>
        </p:spPr>
        <p:txBody>
          <a:bodyPr wrap="square" rtlCol="0">
            <a:spAutoFit/>
          </a:bodyPr>
          <a:lstStyle/>
          <a:p>
            <a:r>
              <a:rPr lang="en-US" altLang="ja-JP" sz="2400" dirty="0"/>
              <a:t>2</a:t>
            </a:r>
            <a:r>
              <a:rPr lang="ja-JP" altLang="en-US" sz="2400" dirty="0"/>
              <a:t>次の基底関数は，</a:t>
            </a:r>
            <a:endParaRPr lang="en-US" altLang="ja-JP" sz="2400" dirty="0"/>
          </a:p>
          <a:p>
            <a:r>
              <a:rPr lang="ja-JP" altLang="en-US" sz="2400" dirty="0"/>
              <a:t>要素内で</a:t>
            </a:r>
            <a:r>
              <a:rPr lang="en-US" altLang="ja-JP" sz="2400" dirty="0"/>
              <a:t>C2</a:t>
            </a:r>
            <a:r>
              <a:rPr lang="ja-JP" altLang="en-US" sz="2400" dirty="0"/>
              <a:t>連続，</a:t>
            </a:r>
            <a:endParaRPr lang="en-US" altLang="ja-JP" sz="2400" dirty="0"/>
          </a:p>
          <a:p>
            <a:r>
              <a:rPr lang="ja-JP" altLang="en-US" sz="2400" dirty="0"/>
              <a:t>要素境界で</a:t>
            </a:r>
            <a:r>
              <a:rPr lang="en-US" altLang="ja-JP" sz="2400" dirty="0"/>
              <a:t>C1</a:t>
            </a:r>
            <a:r>
              <a:rPr lang="ja-JP" altLang="en-US" sz="2400" dirty="0"/>
              <a:t>連続</a:t>
            </a:r>
            <a:endParaRPr lang="en-US" altLang="ja-JP" sz="2400" dirty="0"/>
          </a:p>
          <a:p>
            <a:endParaRPr lang="en-US" altLang="ja-JP" sz="2400" dirty="0"/>
          </a:p>
          <a:p>
            <a:r>
              <a:rPr lang="en-US" altLang="ja-JP" sz="2400" dirty="0"/>
              <a:t>3</a:t>
            </a:r>
            <a:r>
              <a:rPr lang="ja-JP" altLang="en-US" sz="2400" dirty="0"/>
              <a:t>次の基底関数は，</a:t>
            </a:r>
            <a:endParaRPr lang="en-US" altLang="ja-JP" sz="2400" dirty="0"/>
          </a:p>
          <a:p>
            <a:r>
              <a:rPr lang="ja-JP" altLang="en-US" sz="2400" dirty="0"/>
              <a:t>要素内で</a:t>
            </a:r>
            <a:r>
              <a:rPr lang="en-US" altLang="ja-JP" sz="2400" dirty="0"/>
              <a:t>C3</a:t>
            </a:r>
            <a:r>
              <a:rPr lang="ja-JP" altLang="en-US" sz="2400" dirty="0"/>
              <a:t>連続，</a:t>
            </a:r>
            <a:endParaRPr lang="en-US" altLang="ja-JP" sz="2400" dirty="0"/>
          </a:p>
          <a:p>
            <a:r>
              <a:rPr lang="ja-JP" altLang="en-US" sz="2400" dirty="0"/>
              <a:t>要素境界で</a:t>
            </a:r>
            <a:r>
              <a:rPr lang="en-US" altLang="ja-JP" sz="2400" dirty="0"/>
              <a:t>C2</a:t>
            </a:r>
            <a:r>
              <a:rPr lang="ja-JP" altLang="en-US" sz="2400" dirty="0"/>
              <a:t>連続</a:t>
            </a:r>
            <a:endParaRPr lang="en-US" altLang="ja-JP" sz="2400" dirty="0"/>
          </a:p>
        </p:txBody>
      </p:sp>
      <p:sp>
        <p:nvSpPr>
          <p:cNvPr id="13" name="楕円 12">
            <a:extLst>
              <a:ext uri="{FF2B5EF4-FFF2-40B4-BE49-F238E27FC236}">
                <a16:creationId xmlns:a16="http://schemas.microsoft.com/office/drawing/2014/main" id="{2DD1332B-9AC3-CA41-1920-F97323D4EDD5}"/>
              </a:ext>
            </a:extLst>
          </p:cNvPr>
          <p:cNvSpPr/>
          <p:nvPr/>
        </p:nvSpPr>
        <p:spPr>
          <a:xfrm>
            <a:off x="2795451" y="2982510"/>
            <a:ext cx="435429" cy="45937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5DF93B4F-FA88-F0EC-FE1D-EBA2F539C6FD}"/>
              </a:ext>
            </a:extLst>
          </p:cNvPr>
          <p:cNvSpPr txBox="1"/>
          <p:nvPr/>
        </p:nvSpPr>
        <p:spPr>
          <a:xfrm>
            <a:off x="3013165" y="3488763"/>
            <a:ext cx="1889761" cy="830997"/>
          </a:xfrm>
          <a:prstGeom prst="rect">
            <a:avLst/>
          </a:prstGeom>
          <a:noFill/>
        </p:spPr>
        <p:txBody>
          <a:bodyPr wrap="square" rtlCol="0">
            <a:spAutoFit/>
          </a:bodyPr>
          <a:lstStyle/>
          <a:p>
            <a:r>
              <a:rPr lang="ja-JP" altLang="en-US" sz="2400" dirty="0">
                <a:solidFill>
                  <a:srgbClr val="FF0000"/>
                </a:solidFill>
              </a:rPr>
              <a:t>要素境界</a:t>
            </a:r>
            <a:endParaRPr lang="en-US" altLang="ja-JP" sz="2400" dirty="0">
              <a:solidFill>
                <a:srgbClr val="FF0000"/>
              </a:solidFill>
            </a:endParaRPr>
          </a:p>
          <a:p>
            <a:r>
              <a:rPr lang="en-US" altLang="ja-JP" sz="2400" dirty="0">
                <a:solidFill>
                  <a:srgbClr val="FF0000"/>
                </a:solidFill>
              </a:rPr>
              <a:t>C(p-m)</a:t>
            </a:r>
            <a:r>
              <a:rPr lang="ja-JP" altLang="en-US" sz="2400" dirty="0">
                <a:solidFill>
                  <a:srgbClr val="FF0000"/>
                </a:solidFill>
              </a:rPr>
              <a:t>連続</a:t>
            </a:r>
            <a:endParaRPr lang="en-US" altLang="ja-JP" sz="2400" dirty="0">
              <a:solidFill>
                <a:srgbClr val="FF0000"/>
              </a:solidFill>
            </a:endParaRPr>
          </a:p>
        </p:txBody>
      </p:sp>
      <p:sp>
        <p:nvSpPr>
          <p:cNvPr id="17" name="楕円 16">
            <a:extLst>
              <a:ext uri="{FF2B5EF4-FFF2-40B4-BE49-F238E27FC236}">
                <a16:creationId xmlns:a16="http://schemas.microsoft.com/office/drawing/2014/main" id="{F08207BC-1A69-6556-7EC5-21B19C1F359C}"/>
              </a:ext>
            </a:extLst>
          </p:cNvPr>
          <p:cNvSpPr/>
          <p:nvPr/>
        </p:nvSpPr>
        <p:spPr>
          <a:xfrm>
            <a:off x="6030685" y="2982509"/>
            <a:ext cx="435429" cy="45937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5EE9E8A3-9E73-1FF8-1545-A29CF00C23B1}"/>
              </a:ext>
            </a:extLst>
          </p:cNvPr>
          <p:cNvSpPr txBox="1"/>
          <p:nvPr/>
        </p:nvSpPr>
        <p:spPr>
          <a:xfrm>
            <a:off x="6096000" y="3556242"/>
            <a:ext cx="2148839" cy="461665"/>
          </a:xfrm>
          <a:prstGeom prst="rect">
            <a:avLst/>
          </a:prstGeom>
          <a:noFill/>
        </p:spPr>
        <p:txBody>
          <a:bodyPr wrap="square" rtlCol="0">
            <a:spAutoFit/>
          </a:bodyPr>
          <a:lstStyle/>
          <a:p>
            <a:r>
              <a:rPr lang="ja-JP" altLang="en-US" sz="2400" dirty="0">
                <a:solidFill>
                  <a:srgbClr val="FF0000"/>
                </a:solidFill>
              </a:rPr>
              <a:t>パッチ境界</a:t>
            </a:r>
            <a:endParaRPr lang="en-US" altLang="ja-JP" sz="2400" dirty="0">
              <a:solidFill>
                <a:srgbClr val="FF0000"/>
              </a:solidFill>
            </a:endParaRPr>
          </a:p>
        </p:txBody>
      </p:sp>
    </p:spTree>
    <p:extLst>
      <p:ext uri="{BB962C8B-B14F-4D97-AF65-F5344CB8AC3E}">
        <p14:creationId xmlns:p14="http://schemas.microsoft.com/office/powerpoint/2010/main" val="1938643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テキスト ボックス 34">
            <a:extLst>
              <a:ext uri="{FF2B5EF4-FFF2-40B4-BE49-F238E27FC236}">
                <a16:creationId xmlns:a16="http://schemas.microsoft.com/office/drawing/2014/main" id="{616C1B9C-839B-9BC2-7838-0B70BBD4173E}"/>
              </a:ext>
            </a:extLst>
          </p:cNvPr>
          <p:cNvSpPr txBox="1"/>
          <p:nvPr/>
        </p:nvSpPr>
        <p:spPr>
          <a:xfrm>
            <a:off x="2696280" y="1065063"/>
            <a:ext cx="7216250" cy="2308324"/>
          </a:xfrm>
          <a:prstGeom prst="rect">
            <a:avLst/>
          </a:prstGeom>
          <a:noFill/>
        </p:spPr>
        <p:txBody>
          <a:bodyPr wrap="square" rtlCol="0">
            <a:spAutoFit/>
          </a:bodyPr>
          <a:lstStyle/>
          <a:p>
            <a:r>
              <a:rPr lang="en-US" altLang="ja-JP" sz="2400" dirty="0"/>
              <a:t>K</a:t>
            </a:r>
            <a:r>
              <a:rPr lang="ja-JP" altLang="en-US" sz="2400" dirty="0"/>
              <a:t>マトリックスの積分に用いる</a:t>
            </a:r>
            <a:r>
              <a:rPr lang="en-US" altLang="ja-JP" sz="2400" dirty="0"/>
              <a:t>B</a:t>
            </a:r>
            <a:r>
              <a:rPr lang="ja-JP" altLang="en-US" sz="2400" dirty="0"/>
              <a:t>マトリックスは</a:t>
            </a:r>
            <a:endParaRPr lang="en-US" altLang="ja-JP" sz="2400" dirty="0"/>
          </a:p>
          <a:p>
            <a:r>
              <a:rPr lang="ja-JP" altLang="en-US" sz="2400" dirty="0"/>
              <a:t>基底関数</a:t>
            </a:r>
            <a:r>
              <a:rPr lang="en-US" altLang="ja-JP" sz="2400" dirty="0"/>
              <a:t>N</a:t>
            </a:r>
            <a:r>
              <a:rPr lang="ja-JP" altLang="en-US" sz="2400" dirty="0"/>
              <a:t>の微係数</a:t>
            </a:r>
            <a:endParaRPr lang="en-US" altLang="ja-JP" sz="2400" dirty="0"/>
          </a:p>
          <a:p>
            <a:endParaRPr lang="en-US" altLang="ja-JP" sz="2400" dirty="0"/>
          </a:p>
          <a:p>
            <a:r>
              <a:rPr lang="en-US" altLang="ja-JP" sz="2400" dirty="0"/>
              <a:t>      2</a:t>
            </a:r>
            <a:r>
              <a:rPr lang="ja-JP" altLang="en-US" sz="2400" dirty="0"/>
              <a:t>次の基底関数では，</a:t>
            </a:r>
            <a:endParaRPr lang="en-US" altLang="ja-JP" sz="2400" dirty="0"/>
          </a:p>
          <a:p>
            <a:r>
              <a:rPr lang="ja-JP" altLang="en-US" sz="2400" dirty="0"/>
              <a:t>      </a:t>
            </a:r>
            <a:r>
              <a:rPr lang="en-US" altLang="ja-JP" sz="2400" dirty="0"/>
              <a:t>B</a:t>
            </a:r>
            <a:r>
              <a:rPr lang="ja-JP" altLang="en-US" sz="2400" dirty="0"/>
              <a:t>マトリックスが</a:t>
            </a:r>
            <a:endParaRPr lang="en-US" altLang="ja-JP" sz="2400" dirty="0"/>
          </a:p>
          <a:p>
            <a:r>
              <a:rPr lang="ja-JP" altLang="en-US" sz="2400" dirty="0"/>
              <a:t>      要素境界で</a:t>
            </a:r>
            <a:r>
              <a:rPr lang="en-US" altLang="ja-JP" sz="2400" dirty="0"/>
              <a:t>C0</a:t>
            </a:r>
            <a:r>
              <a:rPr lang="ja-JP" altLang="en-US" sz="2400" dirty="0"/>
              <a:t>連続となる</a:t>
            </a:r>
            <a:endParaRPr lang="en-US" altLang="ja-JP" sz="2400" dirty="0"/>
          </a:p>
        </p:txBody>
      </p: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6</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グローバルパッチとローカルパッチの基底関数の次数の関係についての考察</a:t>
            </a:r>
            <a:endParaRPr lang="en-US" altLang="ja-JP" sz="2400" dirty="0"/>
          </a:p>
        </p:txBody>
      </p:sp>
      <p:sp>
        <p:nvSpPr>
          <p:cNvPr id="2" name="矢印: 右 1">
            <a:extLst>
              <a:ext uri="{FF2B5EF4-FFF2-40B4-BE49-F238E27FC236}">
                <a16:creationId xmlns:a16="http://schemas.microsoft.com/office/drawing/2014/main" id="{C434F150-F76E-E893-1F35-5556138DCD6C}"/>
              </a:ext>
            </a:extLst>
          </p:cNvPr>
          <p:cNvSpPr/>
          <p:nvPr/>
        </p:nvSpPr>
        <p:spPr>
          <a:xfrm>
            <a:off x="2696280" y="2457417"/>
            <a:ext cx="444137" cy="546463"/>
          </a:xfrm>
          <a:prstGeom prst="rightArrow">
            <a:avLst>
              <a:gd name="adj1" fmla="val 50000"/>
              <a:gd name="adj2" fmla="val 6176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 name="図 20">
            <a:extLst>
              <a:ext uri="{FF2B5EF4-FFF2-40B4-BE49-F238E27FC236}">
                <a16:creationId xmlns:a16="http://schemas.microsoft.com/office/drawing/2014/main" id="{532339D0-EC93-2FC7-FB7A-4535810BAA3B}"/>
              </a:ext>
            </a:extLst>
          </p:cNvPr>
          <p:cNvPicPr>
            <a:picLocks noChangeAspect="1"/>
          </p:cNvPicPr>
          <p:nvPr/>
        </p:nvPicPr>
        <p:blipFill>
          <a:blip r:embed="rId3"/>
          <a:stretch>
            <a:fillRect/>
          </a:stretch>
        </p:blipFill>
        <p:spPr>
          <a:xfrm>
            <a:off x="1002944" y="948107"/>
            <a:ext cx="1495697" cy="1879102"/>
          </a:xfrm>
          <a:prstGeom prst="rect">
            <a:avLst/>
          </a:prstGeom>
        </p:spPr>
      </p:pic>
      <p:pic>
        <p:nvPicPr>
          <p:cNvPr id="25" name="図 24">
            <a:extLst>
              <a:ext uri="{FF2B5EF4-FFF2-40B4-BE49-F238E27FC236}">
                <a16:creationId xmlns:a16="http://schemas.microsoft.com/office/drawing/2014/main" id="{B3E75517-02EB-FEBB-AB7A-3FD91519DA0F}"/>
              </a:ext>
            </a:extLst>
          </p:cNvPr>
          <p:cNvPicPr>
            <a:picLocks noChangeAspect="1"/>
          </p:cNvPicPr>
          <p:nvPr/>
        </p:nvPicPr>
        <p:blipFill>
          <a:blip r:embed="rId4"/>
          <a:stretch>
            <a:fillRect/>
          </a:stretch>
        </p:blipFill>
        <p:spPr>
          <a:xfrm>
            <a:off x="412459" y="1600554"/>
            <a:ext cx="517344" cy="432880"/>
          </a:xfrm>
          <a:prstGeom prst="rect">
            <a:avLst/>
          </a:prstGeom>
        </p:spPr>
      </p:pic>
      <p:pic>
        <p:nvPicPr>
          <p:cNvPr id="29" name="図 28">
            <a:extLst>
              <a:ext uri="{FF2B5EF4-FFF2-40B4-BE49-F238E27FC236}">
                <a16:creationId xmlns:a16="http://schemas.microsoft.com/office/drawing/2014/main" id="{CBE4EA54-7EE9-3B9A-DD59-28B408A38787}"/>
              </a:ext>
            </a:extLst>
          </p:cNvPr>
          <p:cNvPicPr>
            <a:picLocks noChangeAspect="1"/>
          </p:cNvPicPr>
          <p:nvPr/>
        </p:nvPicPr>
        <p:blipFill>
          <a:blip r:embed="rId5"/>
          <a:stretch>
            <a:fillRect/>
          </a:stretch>
        </p:blipFill>
        <p:spPr>
          <a:xfrm>
            <a:off x="7204942" y="2537460"/>
            <a:ext cx="4893215" cy="3700696"/>
          </a:xfrm>
          <a:prstGeom prst="rect">
            <a:avLst/>
          </a:prstGeom>
        </p:spPr>
      </p:pic>
      <p:sp>
        <p:nvSpPr>
          <p:cNvPr id="13" name="楕円 12">
            <a:extLst>
              <a:ext uri="{FF2B5EF4-FFF2-40B4-BE49-F238E27FC236}">
                <a16:creationId xmlns:a16="http://schemas.microsoft.com/office/drawing/2014/main" id="{2DD1332B-9AC3-CA41-1920-F97323D4EDD5}"/>
              </a:ext>
            </a:extLst>
          </p:cNvPr>
          <p:cNvSpPr/>
          <p:nvPr/>
        </p:nvSpPr>
        <p:spPr>
          <a:xfrm>
            <a:off x="1020106" y="892912"/>
            <a:ext cx="763952" cy="80596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コネクタ 37">
            <a:extLst>
              <a:ext uri="{FF2B5EF4-FFF2-40B4-BE49-F238E27FC236}">
                <a16:creationId xmlns:a16="http://schemas.microsoft.com/office/drawing/2014/main" id="{9A6BA264-D2D2-B4DD-E2DA-16EC3ABD9E4A}"/>
              </a:ext>
            </a:extLst>
          </p:cNvPr>
          <p:cNvCxnSpPr/>
          <p:nvPr/>
        </p:nvCxnSpPr>
        <p:spPr>
          <a:xfrm>
            <a:off x="9964782" y="5979504"/>
            <a:ext cx="2329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F17B7A7D-F9D1-7518-8A91-D19333198A4C}"/>
              </a:ext>
            </a:extLst>
          </p:cNvPr>
          <p:cNvSpPr txBox="1"/>
          <p:nvPr/>
        </p:nvSpPr>
        <p:spPr>
          <a:xfrm>
            <a:off x="9697268" y="5992856"/>
            <a:ext cx="1638686" cy="338554"/>
          </a:xfrm>
          <a:prstGeom prst="rect">
            <a:avLst/>
          </a:prstGeom>
          <a:noFill/>
        </p:spPr>
        <p:txBody>
          <a:bodyPr wrap="square" rtlCol="0">
            <a:spAutoFit/>
          </a:bodyPr>
          <a:lstStyle/>
          <a:p>
            <a:r>
              <a:rPr lang="en-US" altLang="ja-JP" sz="1600" dirty="0">
                <a:solidFill>
                  <a:srgbClr val="FF0000"/>
                </a:solidFill>
              </a:rPr>
              <a:t>D: constant</a:t>
            </a:r>
          </a:p>
        </p:txBody>
      </p:sp>
      <p:cxnSp>
        <p:nvCxnSpPr>
          <p:cNvPr id="42" name="直線コネクタ 41">
            <a:extLst>
              <a:ext uri="{FF2B5EF4-FFF2-40B4-BE49-F238E27FC236}">
                <a16:creationId xmlns:a16="http://schemas.microsoft.com/office/drawing/2014/main" id="{C1487D29-C875-8CF1-DB44-AF74BE6908AC}"/>
              </a:ext>
            </a:extLst>
          </p:cNvPr>
          <p:cNvCxnSpPr/>
          <p:nvPr/>
        </p:nvCxnSpPr>
        <p:spPr>
          <a:xfrm>
            <a:off x="8392885" y="3021481"/>
            <a:ext cx="2329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911C6F90-62FB-E18D-82DB-98977DD207F4}"/>
              </a:ext>
            </a:extLst>
          </p:cNvPr>
          <p:cNvSpPr txBox="1"/>
          <p:nvPr/>
        </p:nvSpPr>
        <p:spPr>
          <a:xfrm>
            <a:off x="8326620" y="3021481"/>
            <a:ext cx="365486" cy="338554"/>
          </a:xfrm>
          <a:prstGeom prst="rect">
            <a:avLst/>
          </a:prstGeom>
          <a:noFill/>
        </p:spPr>
        <p:txBody>
          <a:bodyPr wrap="square" rtlCol="0">
            <a:spAutoFit/>
          </a:bodyPr>
          <a:lstStyle/>
          <a:p>
            <a:r>
              <a:rPr lang="en-US" altLang="ja-JP" sz="1600" dirty="0">
                <a:solidFill>
                  <a:srgbClr val="FF0000"/>
                </a:solidFill>
              </a:rPr>
              <a:t>(</a:t>
            </a:r>
            <a:r>
              <a:rPr lang="en-US" altLang="ja-JP" sz="1600" dirty="0" err="1">
                <a:solidFill>
                  <a:srgbClr val="FF0000"/>
                </a:solidFill>
              </a:rPr>
              <a:t>i</a:t>
            </a:r>
            <a:r>
              <a:rPr lang="en-US" altLang="ja-JP" sz="1600" dirty="0">
                <a:solidFill>
                  <a:srgbClr val="FF0000"/>
                </a:solidFill>
              </a:rPr>
              <a:t>)</a:t>
            </a:r>
          </a:p>
        </p:txBody>
      </p:sp>
      <p:cxnSp>
        <p:nvCxnSpPr>
          <p:cNvPr id="44" name="直線コネクタ 43">
            <a:extLst>
              <a:ext uri="{FF2B5EF4-FFF2-40B4-BE49-F238E27FC236}">
                <a16:creationId xmlns:a16="http://schemas.microsoft.com/office/drawing/2014/main" id="{8050BD42-E39B-D4D3-63BD-B3DF5BE310D5}"/>
              </a:ext>
            </a:extLst>
          </p:cNvPr>
          <p:cNvCxnSpPr/>
          <p:nvPr/>
        </p:nvCxnSpPr>
        <p:spPr>
          <a:xfrm>
            <a:off x="9046027" y="3031296"/>
            <a:ext cx="2329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CC4D2A81-1268-9033-9107-D6672B4B10E8}"/>
              </a:ext>
            </a:extLst>
          </p:cNvPr>
          <p:cNvSpPr txBox="1"/>
          <p:nvPr/>
        </p:nvSpPr>
        <p:spPr>
          <a:xfrm>
            <a:off x="8993544" y="3034833"/>
            <a:ext cx="500470" cy="338554"/>
          </a:xfrm>
          <a:prstGeom prst="rect">
            <a:avLst/>
          </a:prstGeom>
          <a:noFill/>
        </p:spPr>
        <p:txBody>
          <a:bodyPr wrap="square" rtlCol="0">
            <a:spAutoFit/>
          </a:bodyPr>
          <a:lstStyle/>
          <a:p>
            <a:r>
              <a:rPr lang="en-US" altLang="ja-JP" sz="1600" dirty="0">
                <a:solidFill>
                  <a:srgbClr val="FF0000"/>
                </a:solidFill>
              </a:rPr>
              <a:t>(ii)</a:t>
            </a:r>
          </a:p>
        </p:txBody>
      </p:sp>
      <p:sp>
        <p:nvSpPr>
          <p:cNvPr id="46" name="テキスト ボックス 45">
            <a:extLst>
              <a:ext uri="{FF2B5EF4-FFF2-40B4-BE49-F238E27FC236}">
                <a16:creationId xmlns:a16="http://schemas.microsoft.com/office/drawing/2014/main" id="{2614DBCC-209B-6806-2298-3DC11002733E}"/>
              </a:ext>
            </a:extLst>
          </p:cNvPr>
          <p:cNvSpPr txBox="1"/>
          <p:nvPr/>
        </p:nvSpPr>
        <p:spPr>
          <a:xfrm>
            <a:off x="270968" y="3929832"/>
            <a:ext cx="6933974" cy="2308324"/>
          </a:xfrm>
          <a:prstGeom prst="rect">
            <a:avLst/>
          </a:prstGeom>
          <a:noFill/>
          <a:ln>
            <a:solidFill>
              <a:schemeClr val="tx2">
                <a:lumMod val="50000"/>
              </a:schemeClr>
            </a:solidFill>
          </a:ln>
        </p:spPr>
        <p:txBody>
          <a:bodyPr wrap="square" rtlCol="0">
            <a:spAutoFit/>
          </a:bodyPr>
          <a:lstStyle/>
          <a:p>
            <a:r>
              <a:rPr lang="ja-JP" altLang="en-US" sz="2400" dirty="0"/>
              <a:t>基底関数</a:t>
            </a:r>
            <a:r>
              <a:rPr lang="en-US" altLang="ja-JP" sz="2400" dirty="0"/>
              <a:t>(2, 2)</a:t>
            </a:r>
            <a:r>
              <a:rPr lang="ja-JP" altLang="en-US" sz="2400" dirty="0"/>
              <a:t>の場合の</a:t>
            </a:r>
            <a:r>
              <a:rPr lang="en-US" altLang="ja-JP" sz="2400" dirty="0"/>
              <a:t>B</a:t>
            </a:r>
            <a:r>
              <a:rPr lang="ja-JP" altLang="en-US" sz="2400" dirty="0"/>
              <a:t>の連続性</a:t>
            </a:r>
            <a:endParaRPr lang="en-US" altLang="ja-JP" sz="2400" dirty="0"/>
          </a:p>
          <a:p>
            <a:r>
              <a:rPr lang="en-US" altLang="ja-JP" sz="2400" dirty="0"/>
              <a:t>(</a:t>
            </a:r>
            <a:r>
              <a:rPr lang="en-US" altLang="ja-JP" sz="2400" dirty="0" err="1"/>
              <a:t>i</a:t>
            </a:r>
            <a:r>
              <a:rPr lang="en-US" altLang="ja-JP" sz="2400" dirty="0"/>
              <a:t>)	</a:t>
            </a:r>
            <a:r>
              <a:rPr lang="ja-JP" altLang="en-US" sz="2400" dirty="0"/>
              <a:t>グローバル要素境界で</a:t>
            </a:r>
            <a:r>
              <a:rPr lang="en-US" altLang="ja-JP" sz="2400" dirty="0"/>
              <a:t>C0</a:t>
            </a:r>
            <a:r>
              <a:rPr lang="ja-JP" altLang="en-US" sz="2400" dirty="0"/>
              <a:t>連続</a:t>
            </a:r>
            <a:endParaRPr lang="en-US" altLang="ja-JP" sz="2400" dirty="0"/>
          </a:p>
          <a:p>
            <a:r>
              <a:rPr lang="en-US" altLang="ja-JP" sz="2400" dirty="0"/>
              <a:t>	</a:t>
            </a:r>
            <a:r>
              <a:rPr lang="ja-JP" altLang="en-US" sz="2400" dirty="0"/>
              <a:t>他の場所では</a:t>
            </a:r>
            <a:r>
              <a:rPr lang="en-US" altLang="ja-JP" sz="2400" dirty="0"/>
              <a:t>C1</a:t>
            </a:r>
            <a:r>
              <a:rPr lang="ja-JP" altLang="en-US" sz="2400" dirty="0"/>
              <a:t>連続</a:t>
            </a:r>
            <a:endParaRPr lang="en-US" altLang="ja-JP" sz="2400" dirty="0"/>
          </a:p>
          <a:p>
            <a:endParaRPr lang="en-US" altLang="ja-JP" sz="2400" dirty="0"/>
          </a:p>
          <a:p>
            <a:r>
              <a:rPr lang="en-US" altLang="ja-JP" sz="2400" dirty="0"/>
              <a:t>(ii)	</a:t>
            </a:r>
            <a:r>
              <a:rPr lang="ja-JP" altLang="en-US" sz="2400" dirty="0"/>
              <a:t>常に</a:t>
            </a:r>
            <a:r>
              <a:rPr lang="en-US" altLang="ja-JP" sz="2400" dirty="0"/>
              <a:t>C1</a:t>
            </a:r>
            <a:r>
              <a:rPr lang="ja-JP" altLang="en-US" sz="2400" dirty="0"/>
              <a:t>連続</a:t>
            </a:r>
            <a:endParaRPr lang="en-US" altLang="ja-JP" sz="2400" dirty="0"/>
          </a:p>
          <a:p>
            <a:r>
              <a:rPr lang="en-US" altLang="ja-JP" sz="2400" dirty="0"/>
              <a:t>	(K^GL</a:t>
            </a:r>
            <a:r>
              <a:rPr lang="ja-JP" altLang="en-US" sz="2400" dirty="0"/>
              <a:t>はローカル要素内で積分するため</a:t>
            </a:r>
            <a:r>
              <a:rPr lang="en-US" altLang="ja-JP" sz="2400" dirty="0"/>
              <a:t>)</a:t>
            </a:r>
          </a:p>
        </p:txBody>
      </p:sp>
    </p:spTree>
    <p:extLst>
      <p:ext uri="{BB962C8B-B14F-4D97-AF65-F5344CB8AC3E}">
        <p14:creationId xmlns:p14="http://schemas.microsoft.com/office/powerpoint/2010/main" val="3231566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7</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グローバルパッチとローカルパッチの基底関数の次数の関係についての考察</a:t>
            </a:r>
            <a:endParaRPr lang="en-US" altLang="ja-JP" sz="2400" dirty="0"/>
          </a:p>
        </p:txBody>
      </p:sp>
      <p:pic>
        <p:nvPicPr>
          <p:cNvPr id="34" name="グラフィックス 33">
            <a:extLst>
              <a:ext uri="{FF2B5EF4-FFF2-40B4-BE49-F238E27FC236}">
                <a16:creationId xmlns:a16="http://schemas.microsoft.com/office/drawing/2014/main" id="{E25DAC61-C9DB-4DC2-7556-19F00A1012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9357" y="2048968"/>
            <a:ext cx="5420335" cy="3400995"/>
          </a:xfrm>
          <a:prstGeom prst="rect">
            <a:avLst/>
          </a:prstGeom>
        </p:spPr>
      </p:pic>
      <p:pic>
        <p:nvPicPr>
          <p:cNvPr id="36" name="グラフィックス 35">
            <a:extLst>
              <a:ext uri="{FF2B5EF4-FFF2-40B4-BE49-F238E27FC236}">
                <a16:creationId xmlns:a16="http://schemas.microsoft.com/office/drawing/2014/main" id="{A67A2EFA-BDFF-E69C-B11F-F6B26529BAB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82309" y="2343457"/>
            <a:ext cx="5472526" cy="3211009"/>
          </a:xfrm>
          <a:prstGeom prst="rect">
            <a:avLst/>
          </a:prstGeom>
        </p:spPr>
      </p:pic>
    </p:spTree>
    <p:extLst>
      <p:ext uri="{BB962C8B-B14F-4D97-AF65-F5344CB8AC3E}">
        <p14:creationId xmlns:p14="http://schemas.microsoft.com/office/powerpoint/2010/main" val="3744797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8</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グローバルパッチとローカルパッチの基底関数の次数の関係についての考察</a:t>
            </a:r>
            <a:endParaRPr lang="en-US" altLang="ja-JP" sz="2400" dirty="0"/>
          </a:p>
        </p:txBody>
      </p:sp>
      <p:pic>
        <p:nvPicPr>
          <p:cNvPr id="34" name="グラフィックス 33">
            <a:extLst>
              <a:ext uri="{FF2B5EF4-FFF2-40B4-BE49-F238E27FC236}">
                <a16:creationId xmlns:a16="http://schemas.microsoft.com/office/drawing/2014/main" id="{E25DAC61-C9DB-4DC2-7556-19F00A1012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9357" y="2048968"/>
            <a:ext cx="5420335" cy="3400995"/>
          </a:xfrm>
          <a:prstGeom prst="rect">
            <a:avLst/>
          </a:prstGeom>
        </p:spPr>
      </p:pic>
      <p:pic>
        <p:nvPicPr>
          <p:cNvPr id="36" name="グラフィックス 35">
            <a:extLst>
              <a:ext uri="{FF2B5EF4-FFF2-40B4-BE49-F238E27FC236}">
                <a16:creationId xmlns:a16="http://schemas.microsoft.com/office/drawing/2014/main" id="{A67A2EFA-BDFF-E69C-B11F-F6B26529BAB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82309" y="2343457"/>
            <a:ext cx="5472526" cy="3211009"/>
          </a:xfrm>
          <a:prstGeom prst="rect">
            <a:avLst/>
          </a:prstGeom>
        </p:spPr>
      </p:pic>
      <p:sp>
        <p:nvSpPr>
          <p:cNvPr id="7" name="テキスト ボックス 6">
            <a:extLst>
              <a:ext uri="{FF2B5EF4-FFF2-40B4-BE49-F238E27FC236}">
                <a16:creationId xmlns:a16="http://schemas.microsoft.com/office/drawing/2014/main" id="{3B8A0C44-C45D-4C36-8B58-71F1853B228C}"/>
              </a:ext>
            </a:extLst>
          </p:cNvPr>
          <p:cNvSpPr txBox="1"/>
          <p:nvPr/>
        </p:nvSpPr>
        <p:spPr>
          <a:xfrm>
            <a:off x="412459" y="999555"/>
            <a:ext cx="5901255" cy="461665"/>
          </a:xfrm>
          <a:prstGeom prst="rect">
            <a:avLst/>
          </a:prstGeom>
          <a:noFill/>
        </p:spPr>
        <p:txBody>
          <a:bodyPr wrap="square" rtlCol="0">
            <a:spAutoFit/>
          </a:bodyPr>
          <a:lstStyle/>
          <a:p>
            <a:r>
              <a:rPr lang="en-US" altLang="ja-JP" sz="2400" dirty="0"/>
              <a:t>(2, 3)</a:t>
            </a:r>
            <a:r>
              <a:rPr lang="ja-JP" altLang="en-US" sz="2400" dirty="0"/>
              <a:t>の場合の</a:t>
            </a:r>
            <a:r>
              <a:rPr lang="en-US" altLang="ja-JP" sz="2400" dirty="0"/>
              <a:t>K^GL</a:t>
            </a:r>
            <a:r>
              <a:rPr lang="ja-JP" altLang="en-US" sz="2400" dirty="0"/>
              <a:t> のマッピング</a:t>
            </a:r>
            <a:endParaRPr lang="en-US" altLang="ja-JP" sz="2400" dirty="0"/>
          </a:p>
        </p:txBody>
      </p:sp>
    </p:spTree>
    <p:extLst>
      <p:ext uri="{BB962C8B-B14F-4D97-AF65-F5344CB8AC3E}">
        <p14:creationId xmlns:p14="http://schemas.microsoft.com/office/powerpoint/2010/main" val="3702551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9</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まとめ</a:t>
            </a:r>
            <a:endParaRPr lang="en-US" altLang="ja-JP" sz="2400" dirty="0"/>
          </a:p>
        </p:txBody>
      </p:sp>
      <p:sp>
        <p:nvSpPr>
          <p:cNvPr id="16" name="テキスト ボックス 15">
            <a:extLst>
              <a:ext uri="{FF2B5EF4-FFF2-40B4-BE49-F238E27FC236}">
                <a16:creationId xmlns:a16="http://schemas.microsoft.com/office/drawing/2014/main" id="{9156E39F-BDD2-E6E7-B6FD-388B7987DBFF}"/>
              </a:ext>
            </a:extLst>
          </p:cNvPr>
          <p:cNvSpPr txBox="1"/>
          <p:nvPr/>
        </p:nvSpPr>
        <p:spPr>
          <a:xfrm>
            <a:off x="412459" y="1030803"/>
            <a:ext cx="11367082" cy="3416320"/>
          </a:xfrm>
          <a:prstGeom prst="rect">
            <a:avLst/>
          </a:prstGeom>
          <a:noFill/>
        </p:spPr>
        <p:txBody>
          <a:bodyPr wrap="square" rtlCol="0">
            <a:spAutoFit/>
          </a:bodyPr>
          <a:lstStyle/>
          <a:p>
            <a:pPr marL="342900" indent="-342900">
              <a:buFont typeface="Wingdings" panose="05000000000000000000" pitchFamily="2" charset="2"/>
              <a:buChar char="ü"/>
            </a:pPr>
            <a:r>
              <a:rPr lang="ja-JP" altLang="en-US" sz="2400" dirty="0"/>
              <a:t>グローバルパッチの基底関数を</a:t>
            </a:r>
            <a:r>
              <a:rPr lang="en-US" altLang="ja-JP" sz="2400" dirty="0"/>
              <a:t>3</a:t>
            </a:r>
            <a:r>
              <a:rPr lang="ja-JP" altLang="en-US" sz="2400" dirty="0"/>
              <a:t>次にすると，グローバル要素境界での</a:t>
            </a:r>
            <a:r>
              <a:rPr lang="en-US" altLang="ja-JP" sz="2400" dirty="0"/>
              <a:t>B</a:t>
            </a:r>
            <a:r>
              <a:rPr lang="ja-JP" altLang="en-US" sz="2400" dirty="0"/>
              <a:t>の連続性が</a:t>
            </a:r>
            <a:r>
              <a:rPr lang="en-US" altLang="ja-JP" sz="2400" dirty="0"/>
              <a:t>C0</a:t>
            </a:r>
            <a:r>
              <a:rPr lang="ja-JP" altLang="en-US" sz="2400" dirty="0"/>
              <a:t>→</a:t>
            </a:r>
            <a:r>
              <a:rPr lang="en-US" altLang="ja-JP" sz="2400" dirty="0"/>
              <a:t>C1</a:t>
            </a:r>
            <a:r>
              <a:rPr lang="ja-JP" altLang="en-US" sz="2400" dirty="0"/>
              <a:t>連続になり，</a:t>
            </a:r>
            <a:r>
              <a:rPr lang="en-US" altLang="ja-JP" sz="2400" dirty="0"/>
              <a:t>K^GL</a:t>
            </a:r>
            <a:r>
              <a:rPr lang="ja-JP" altLang="en-US" sz="2400" dirty="0"/>
              <a:t>の積分誤差が小さくなる</a:t>
            </a:r>
            <a:endParaRPr lang="en-US" altLang="ja-JP" sz="2400" dirty="0"/>
          </a:p>
          <a:p>
            <a:pPr marL="342900" indent="-342900">
              <a:buFont typeface="Wingdings" panose="05000000000000000000" pitchFamily="2" charset="2"/>
              <a:buChar char="ü"/>
            </a:pPr>
            <a:endParaRPr lang="en-US" altLang="ja-JP" sz="2400" dirty="0"/>
          </a:p>
          <a:p>
            <a:pPr marL="342900" indent="-342900">
              <a:buFont typeface="Wingdings" panose="05000000000000000000" pitchFamily="2" charset="2"/>
              <a:buChar char="ü"/>
            </a:pPr>
            <a:r>
              <a:rPr lang="ja-JP" altLang="en-US" sz="2400" dirty="0"/>
              <a:t>グローバルパッチの基底関数が</a:t>
            </a:r>
            <a:r>
              <a:rPr lang="en-US" altLang="ja-JP" sz="2400" dirty="0"/>
              <a:t>3</a:t>
            </a:r>
            <a:r>
              <a:rPr lang="ja-JP" altLang="en-US" sz="2400" dirty="0"/>
              <a:t>次の場合でも，ローカル</a:t>
            </a:r>
            <a:r>
              <a:rPr lang="en-US" altLang="ja-JP" sz="2400" dirty="0"/>
              <a:t>1</a:t>
            </a:r>
            <a:r>
              <a:rPr lang="ja-JP" altLang="en-US" sz="2400" dirty="0"/>
              <a:t>要素がグローバル要素をまたぐ数が多い場合は被積分関数が高次式の形になりガウス積分で積分点数を上げる必要がある</a:t>
            </a:r>
            <a:r>
              <a:rPr lang="en-US" altLang="ja-JP" sz="2400" dirty="0"/>
              <a:t>(</a:t>
            </a:r>
            <a:r>
              <a:rPr lang="ja-JP" altLang="en-US" sz="2400" dirty="0"/>
              <a:t>ローカル</a:t>
            </a:r>
            <a:r>
              <a:rPr lang="en-US" altLang="ja-JP" sz="2400" dirty="0"/>
              <a:t>1</a:t>
            </a:r>
            <a:r>
              <a:rPr lang="ja-JP" altLang="en-US" sz="2400" dirty="0"/>
              <a:t>要素が複数のグローバル要素をまたがないように分割数を設定する</a:t>
            </a:r>
            <a:r>
              <a:rPr lang="en-US" altLang="ja-JP" sz="2400" dirty="0"/>
              <a:t>)</a:t>
            </a:r>
          </a:p>
          <a:p>
            <a:pPr marL="342900" indent="-342900">
              <a:buFont typeface="Wingdings" panose="05000000000000000000" pitchFamily="2" charset="2"/>
              <a:buChar char="ü"/>
            </a:pPr>
            <a:endParaRPr lang="en-US" altLang="ja-JP" sz="2400" dirty="0"/>
          </a:p>
          <a:p>
            <a:pPr marL="342900" indent="-342900">
              <a:buFont typeface="Wingdings" panose="05000000000000000000" pitchFamily="2" charset="2"/>
              <a:buChar char="ü"/>
            </a:pPr>
            <a:endParaRPr lang="en-US" altLang="ja-JP" sz="2400" dirty="0"/>
          </a:p>
        </p:txBody>
      </p:sp>
    </p:spTree>
    <p:extLst>
      <p:ext uri="{BB962C8B-B14F-4D97-AF65-F5344CB8AC3E}">
        <p14:creationId xmlns:p14="http://schemas.microsoft.com/office/powerpoint/2010/main" val="339613963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メイリオ_SegoeUI_ユーザー設定">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4739</TotalTime>
  <Words>627</Words>
  <Application>Microsoft Office PowerPoint</Application>
  <PresentationFormat>ワイド画面</PresentationFormat>
  <Paragraphs>100</Paragraphs>
  <Slides>9</Slides>
  <Notes>9</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游ゴシック</vt:lpstr>
      <vt:lpstr>Arial</vt:lpstr>
      <vt:lpstr>Segoe UI</vt:lpstr>
      <vt:lpstr>Wingdings</vt:lpstr>
      <vt:lpstr>Office テーマ</vt:lpstr>
      <vt:lpstr>進捗報告</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有限要素法モデルの</dc:title>
  <dc:creator>土山　雄飛</dc:creator>
  <cp:lastModifiedBy>土山土山</cp:lastModifiedBy>
  <cp:revision>301</cp:revision>
  <dcterms:created xsi:type="dcterms:W3CDTF">2021-04-26T11:50:14Z</dcterms:created>
  <dcterms:modified xsi:type="dcterms:W3CDTF">2022-06-23T06:25:53Z</dcterms:modified>
</cp:coreProperties>
</file>