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0" r:id="rId3"/>
    <p:sldId id="258" r:id="rId4"/>
    <p:sldId id="291" r:id="rId5"/>
    <p:sldId id="292" r:id="rId6"/>
    <p:sldId id="296" r:id="rId7"/>
    <p:sldId id="300" r:id="rId8"/>
    <p:sldId id="259" r:id="rId9"/>
    <p:sldId id="260" r:id="rId10"/>
    <p:sldId id="261" r:id="rId11"/>
    <p:sldId id="284" r:id="rId12"/>
    <p:sldId id="307" r:id="rId13"/>
    <p:sldId id="308" r:id="rId14"/>
    <p:sldId id="283" r:id="rId15"/>
    <p:sldId id="285" r:id="rId16"/>
    <p:sldId id="286" r:id="rId17"/>
    <p:sldId id="301" r:id="rId18"/>
    <p:sldId id="310" r:id="rId19"/>
    <p:sldId id="293" r:id="rId20"/>
    <p:sldId id="294" r:id="rId21"/>
    <p:sldId id="295" r:id="rId22"/>
    <p:sldId id="299" r:id="rId23"/>
    <p:sldId id="298" r:id="rId24"/>
    <p:sldId id="306" r:id="rId25"/>
    <p:sldId id="309"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63" d="100"/>
          <a:sy n="63" d="100"/>
        </p:scale>
        <p:origin x="908" y="5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2022/5/11</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2022/5/11</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2022/5/11</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2022/5/11</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2022/5/11</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2022/5/11</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2022/5/11</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5.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1.sv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svg"/><Relationship Id="rId3" Type="http://schemas.openxmlformats.org/officeDocument/2006/relationships/image" Target="../media/image66.svg"/><Relationship Id="rId7" Type="http://schemas.openxmlformats.org/officeDocument/2006/relationships/image" Target="../media/image70.sv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svg"/><Relationship Id="rId5" Type="http://schemas.openxmlformats.org/officeDocument/2006/relationships/image" Target="../media/image68.sv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svg"/></Relationships>
</file>

<file path=ppt/slides/_rels/slide16.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7.xml"/><Relationship Id="rId5" Type="http://schemas.openxmlformats.org/officeDocument/2006/relationships/image" Target="../media/image80.sv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2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4.png"/><Relationship Id="rId7" Type="http://schemas.openxmlformats.org/officeDocument/2006/relationships/image" Target="../media/image300.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830.png"/></Relationships>
</file>

<file path=ppt/slides/_rels/slide21.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30.png"/><Relationship Id="rId7" Type="http://schemas.openxmlformats.org/officeDocument/2006/relationships/image" Target="../media/image85.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4.png"/><Relationship Id="rId4" Type="http://schemas.openxmlformats.org/officeDocument/2006/relationships/image" Target="../media/image340.png"/><Relationship Id="rId9" Type="http://schemas.openxmlformats.org/officeDocument/2006/relationships/image" Target="../media/image370.png"/></Relationships>
</file>

<file path=ppt/slides/_rels/slide2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22.png"/><Relationship Id="rId4" Type="http://schemas.openxmlformats.org/officeDocument/2006/relationships/image" Target="../media/image121.png"/></Relationships>
</file>

<file path=ppt/slides/_rels/slide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92.png"/><Relationship Id="rId9" Type="http://schemas.openxmlformats.org/officeDocument/2006/relationships/image" Target="../media/image14.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2.png"/><Relationship Id="rId4" Type="http://schemas.openxmlformats.org/officeDocument/2006/relationships/image" Target="../media/image24.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a:xfrm>
            <a:off x="494950" y="1768184"/>
            <a:ext cx="11202099" cy="1270932"/>
          </a:xfrm>
        </p:spPr>
        <p:txBody>
          <a:bodyPr>
            <a:normAutofit/>
          </a:bodyPr>
          <a:lstStyle/>
          <a:p>
            <a:r>
              <a:rPr kumimoji="1" lang="en-US" altLang="ja-JP" sz="4000" dirty="0"/>
              <a:t>IGA-</a:t>
            </a:r>
            <a:r>
              <a:rPr kumimoji="1" lang="ja-JP" altLang="en-US" sz="4000" dirty="0"/>
              <a:t>重合パッチ法</a:t>
            </a:r>
            <a:r>
              <a:rPr kumimoji="1" lang="en-US" altLang="ja-JP" sz="4000" dirty="0"/>
              <a:t>(S-IGA)</a:t>
            </a:r>
            <a:r>
              <a:rPr kumimoji="1" lang="ja-JP" altLang="en-US" sz="4000" dirty="0"/>
              <a:t>の</a:t>
            </a:r>
            <a:br>
              <a:rPr kumimoji="1" lang="en-US" altLang="ja-JP" sz="4000" dirty="0"/>
            </a:br>
            <a:r>
              <a:rPr kumimoji="1" lang="ja-JP" altLang="en-US" sz="4000" dirty="0"/>
              <a:t>基底関数の高次化に関する研究</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a:xfrm>
            <a:off x="1523999" y="3968750"/>
            <a:ext cx="9144000" cy="2387600"/>
          </a:xfrm>
        </p:spPr>
        <p:txBody>
          <a:bodyPr/>
          <a:lstStyle/>
          <a:p>
            <a:r>
              <a:rPr lang="ja-JP" altLang="en-US" dirty="0"/>
              <a:t>東京理科大学 理工学部 機械工学科</a:t>
            </a:r>
            <a:endParaRPr lang="en-US" altLang="ja-JP" dirty="0"/>
          </a:p>
          <a:p>
            <a:r>
              <a:rPr kumimoji="1" lang="ja-JP" altLang="en-US" dirty="0"/>
              <a:t>岡田研究室 </a:t>
            </a:r>
            <a:r>
              <a:rPr kumimoji="1" lang="en-US" altLang="ja-JP" dirty="0"/>
              <a:t>7518074</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endParaRPr kumimoji="1" lang="en-US" altLang="ja-JP"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606052" y="1005047"/>
            <a:ext cx="8797255" cy="1107996"/>
          </a:xfrm>
          <a:prstGeom prst="rect">
            <a:avLst/>
          </a:prstGeom>
          <a:noFill/>
        </p:spPr>
        <p:txBody>
          <a:bodyPr wrap="square" rtlCol="0">
            <a:spAutoFit/>
          </a:bodyPr>
          <a:lstStyle/>
          <a:p>
            <a:r>
              <a:rPr lang="ja-JP" altLang="en-US" sz="2200" dirty="0"/>
              <a:t>一様引張応力を受ける円孔を有する平板を重合パッチ法で解析する</a:t>
            </a:r>
            <a:endParaRPr lang="en-US" altLang="ja-JP" sz="2200" dirty="0"/>
          </a:p>
          <a:p>
            <a:endParaRPr lang="en-US" altLang="ja-JP" sz="2200" dirty="0"/>
          </a:p>
          <a:p>
            <a:r>
              <a:rPr lang="ja-JP" altLang="en-US" sz="2200" dirty="0"/>
              <a:t>解析条件</a:t>
            </a:r>
            <a:endParaRPr lang="en-US" altLang="ja-JP" sz="2200" dirty="0"/>
          </a:p>
        </p:txBody>
      </p:sp>
      <p:pic>
        <p:nvPicPr>
          <p:cNvPr id="4" name="グラフィックス 3">
            <a:extLst>
              <a:ext uri="{FF2B5EF4-FFF2-40B4-BE49-F238E27FC236}">
                <a16:creationId xmlns:a16="http://schemas.microsoft.com/office/drawing/2014/main" id="{4128EB46-B031-4C1C-8855-8A5024002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038" y="2458755"/>
            <a:ext cx="3128962" cy="2956726"/>
          </a:xfrm>
          <a:prstGeom prst="rect">
            <a:avLst/>
          </a:prstGeom>
        </p:spPr>
      </p:pic>
      <p:pic>
        <p:nvPicPr>
          <p:cNvPr id="9" name="グラフィックス 8">
            <a:extLst>
              <a:ext uri="{FF2B5EF4-FFF2-40B4-BE49-F238E27FC236}">
                <a16:creationId xmlns:a16="http://schemas.microsoft.com/office/drawing/2014/main" id="{61591B11-A9BE-410E-A501-7D92B4CD3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2921" y="2458755"/>
            <a:ext cx="3413806" cy="2956726"/>
          </a:xfrm>
          <a:prstGeom prst="rect">
            <a:avLst/>
          </a:prstGeom>
        </p:spPr>
      </p:pic>
      <p:pic>
        <p:nvPicPr>
          <p:cNvPr id="13" name="グラフィックス 12">
            <a:extLst>
              <a:ext uri="{FF2B5EF4-FFF2-40B4-BE49-F238E27FC236}">
                <a16:creationId xmlns:a16="http://schemas.microsoft.com/office/drawing/2014/main" id="{4614C595-D2AB-4988-AAEE-442F09BD0C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804" y="2667841"/>
            <a:ext cx="3413806" cy="2728188"/>
          </a:xfrm>
          <a:prstGeom prst="rect">
            <a:avLst/>
          </a:prstGeom>
        </p:spPr>
      </p:pic>
      <p:sp>
        <p:nvSpPr>
          <p:cNvPr id="17" name="テキスト ボックス 16">
            <a:extLst>
              <a:ext uri="{FF2B5EF4-FFF2-40B4-BE49-F238E27FC236}">
                <a16:creationId xmlns:a16="http://schemas.microsoft.com/office/drawing/2014/main" id="{1EA09BFC-7024-465F-8E7B-6F8A82DB3982}"/>
              </a:ext>
            </a:extLst>
          </p:cNvPr>
          <p:cNvSpPr txBox="1"/>
          <p:nvPr/>
        </p:nvSpPr>
        <p:spPr>
          <a:xfrm>
            <a:off x="9448800" y="1010054"/>
            <a:ext cx="2743200"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spTree>
    <p:extLst>
      <p:ext uri="{BB962C8B-B14F-4D97-AF65-F5344CB8AC3E}">
        <p14:creationId xmlns:p14="http://schemas.microsoft.com/office/powerpoint/2010/main" val="4136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80967" y="813338"/>
            <a:ext cx="7077514" cy="461665"/>
          </a:xfrm>
          <a:prstGeom prst="rect">
            <a:avLst/>
          </a:prstGeom>
          <a:noFill/>
        </p:spPr>
        <p:txBody>
          <a:bodyPr wrap="square" rtlCol="0">
            <a:spAutoFit/>
          </a:bodyPr>
          <a:lstStyle/>
          <a:p>
            <a:r>
              <a:rPr lang="ja-JP" altLang="en-US" sz="2400" dirty="0"/>
              <a:t>無限遠で一様引張応力</a:t>
            </a:r>
            <a:r>
              <a:rPr lang="en-US" altLang="ja-JP" sz="2400" i="1" dirty="0"/>
              <a:t>σ</a:t>
            </a:r>
            <a:r>
              <a:rPr lang="en-US" altLang="ja-JP" sz="2400" i="1" baseline="-25000" dirty="0"/>
              <a:t>0</a:t>
            </a:r>
            <a:r>
              <a:rPr lang="ja-JP" altLang="en-US" sz="2400" dirty="0"/>
              <a:t>を受ける場合の理論解</a:t>
            </a:r>
            <a:endParaRPr lang="en-US" altLang="ja-JP" sz="2400" dirty="0"/>
          </a:p>
        </p:txBody>
      </p:sp>
      <p:sp>
        <p:nvSpPr>
          <p:cNvPr id="11" name="テキスト ボックス 10">
            <a:extLst>
              <a:ext uri="{FF2B5EF4-FFF2-40B4-BE49-F238E27FC236}">
                <a16:creationId xmlns:a16="http://schemas.microsoft.com/office/drawing/2014/main" id="{55EDB6C0-2682-4630-B7A2-41254BC3A16C}"/>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3" name="テキスト ボックス 12">
            <a:extLst>
              <a:ext uri="{FF2B5EF4-FFF2-40B4-BE49-F238E27FC236}">
                <a16:creationId xmlns:a16="http://schemas.microsoft.com/office/drawing/2014/main" id="{AF66840B-7FAC-45F7-8DC8-4F1E6DE9860F}"/>
              </a:ext>
            </a:extLst>
          </p:cNvPr>
          <p:cNvSpPr txBox="1"/>
          <p:nvPr/>
        </p:nvSpPr>
        <p:spPr>
          <a:xfrm>
            <a:off x="480967" y="4586332"/>
            <a:ext cx="11504936" cy="461665"/>
          </a:xfrm>
          <a:prstGeom prst="rect">
            <a:avLst/>
          </a:prstGeom>
          <a:noFill/>
        </p:spPr>
        <p:txBody>
          <a:bodyPr wrap="square">
            <a:spAutoFit/>
          </a:bodyPr>
          <a:lstStyle/>
          <a:p>
            <a:r>
              <a:rPr lang="ja-JP" altLang="en-US" sz="2400" dirty="0"/>
              <a:t>誤差ノルムを以下のように定義し，ガウス点での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r>
              <a:rPr lang="ja-JP" altLang="en-US" sz="2400" dirty="0"/>
              <a:t>を積分して計算を行った</a:t>
            </a:r>
            <a:endParaRPr lang="en-US" altLang="ja-JP" sz="2400" dirty="0"/>
          </a:p>
        </p:txBody>
      </p:sp>
      <p:pic>
        <p:nvPicPr>
          <p:cNvPr id="8" name="図 7">
            <a:extLst>
              <a:ext uri="{FF2B5EF4-FFF2-40B4-BE49-F238E27FC236}">
                <a16:creationId xmlns:a16="http://schemas.microsoft.com/office/drawing/2014/main" id="{49BF8373-0C2B-48EA-8F27-8C5C27E0F77D}"/>
              </a:ext>
            </a:extLst>
          </p:cNvPr>
          <p:cNvPicPr>
            <a:picLocks noChangeAspect="1"/>
          </p:cNvPicPr>
          <p:nvPr/>
        </p:nvPicPr>
        <p:blipFill>
          <a:blip r:embed="rId2"/>
          <a:stretch>
            <a:fillRect/>
          </a:stretch>
        </p:blipFill>
        <p:spPr>
          <a:xfrm>
            <a:off x="412458" y="1332783"/>
            <a:ext cx="5996730" cy="3185428"/>
          </a:xfrm>
          <a:prstGeom prst="rect">
            <a:avLst/>
          </a:prstGeom>
        </p:spPr>
      </p:pic>
      <p:pic>
        <p:nvPicPr>
          <p:cNvPr id="16" name="図 15">
            <a:extLst>
              <a:ext uri="{FF2B5EF4-FFF2-40B4-BE49-F238E27FC236}">
                <a16:creationId xmlns:a16="http://schemas.microsoft.com/office/drawing/2014/main" id="{5C361D0A-5371-4CC8-8F20-1CBD5872A485}"/>
              </a:ext>
            </a:extLst>
          </p:cNvPr>
          <p:cNvPicPr>
            <a:picLocks noChangeAspect="1"/>
          </p:cNvPicPr>
          <p:nvPr/>
        </p:nvPicPr>
        <p:blipFill>
          <a:blip r:embed="rId3"/>
          <a:stretch>
            <a:fillRect/>
          </a:stretch>
        </p:blipFill>
        <p:spPr>
          <a:xfrm>
            <a:off x="412458" y="5054563"/>
            <a:ext cx="4905605" cy="1388182"/>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532335E-7656-4B37-8FEA-88333A2B9301}"/>
                  </a:ext>
                </a:extLst>
              </p:cNvPr>
              <p:cNvSpPr txBox="1"/>
              <p:nvPr/>
            </p:nvSpPr>
            <p:spPr>
              <a:xfrm>
                <a:off x="5139589" y="5488009"/>
                <a:ext cx="5823396" cy="461665"/>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𝛼</m:t>
                    </m:r>
                  </m:oMath>
                </a14:m>
                <a:r>
                  <a:rPr lang="en-US" altLang="ja-JP" sz="2400" dirty="0"/>
                  <a:t>: </a:t>
                </a:r>
                <a:r>
                  <a:rPr lang="ja-JP" altLang="en-US" sz="2400" dirty="0"/>
                  <a:t>比較パラメータの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endParaRPr lang="en-US" altLang="ja-JP" sz="2400" dirty="0"/>
              </a:p>
            </p:txBody>
          </p:sp>
        </mc:Choice>
        <mc:Fallback xmlns="">
          <p:sp>
            <p:nvSpPr>
              <p:cNvPr id="17" name="テキスト ボックス 16">
                <a:extLst>
                  <a:ext uri="{FF2B5EF4-FFF2-40B4-BE49-F238E27FC236}">
                    <a16:creationId xmlns:a16="http://schemas.microsoft.com/office/drawing/2014/main" id="{7532335E-7656-4B37-8FEA-88333A2B9301}"/>
                  </a:ext>
                </a:extLst>
              </p:cNvPr>
              <p:cNvSpPr txBox="1">
                <a:spLocks noRot="1" noChangeAspect="1" noMove="1" noResize="1" noEditPoints="1" noAdjustHandles="1" noChangeArrowheads="1" noChangeShapeType="1" noTextEdit="1"/>
              </p:cNvSpPr>
              <p:nvPr/>
            </p:nvSpPr>
            <p:spPr>
              <a:xfrm>
                <a:off x="5139589" y="5488009"/>
                <a:ext cx="5823396" cy="461665"/>
              </a:xfrm>
              <a:prstGeom prst="rect">
                <a:avLst/>
              </a:prstGeom>
              <a:blipFill>
                <a:blip r:embed="rId4"/>
                <a:stretch>
                  <a:fillRect t="-15789"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(1/2)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11367084" cy="2662267"/>
          </a:xfrm>
          <a:prstGeom prst="rect">
            <a:avLst/>
          </a:prstGeom>
          <a:noFill/>
        </p:spPr>
        <p:txBody>
          <a:bodyPr wrap="square" rtlCol="0">
            <a:spAutoFit/>
          </a:bodyPr>
          <a:lstStyle/>
          <a:p>
            <a:r>
              <a:rPr lang="ja-JP" altLang="en-US" sz="2000" dirty="0"/>
              <a:t>グローバルパッチとローカルパッチの基底関数の次数の組を以下のようにして解析を行った</a:t>
            </a:r>
            <a:endParaRPr lang="en-US" altLang="ja-JP" sz="2000" dirty="0"/>
          </a:p>
          <a:p>
            <a:endParaRPr lang="en-US" altLang="ja-JP" sz="900" dirty="0"/>
          </a:p>
          <a:p>
            <a:r>
              <a:rPr lang="en-US" altLang="ja-JP" sz="2000" dirty="0"/>
              <a:t>(a)(2</a:t>
            </a:r>
            <a:r>
              <a:rPr lang="ja-JP" altLang="en-US" sz="2000" dirty="0"/>
              <a:t>次</a:t>
            </a:r>
            <a:r>
              <a:rPr lang="en-US" altLang="ja-JP" sz="2000" dirty="0"/>
              <a:t>, 2</a:t>
            </a:r>
            <a:r>
              <a:rPr lang="ja-JP" altLang="en-US" sz="2000" dirty="0"/>
              <a:t>次</a:t>
            </a:r>
            <a:r>
              <a:rPr lang="en-US" altLang="ja-JP" sz="2000" dirty="0"/>
              <a:t>)	(b)(2</a:t>
            </a:r>
            <a:r>
              <a:rPr lang="ja-JP" altLang="en-US" sz="2000" dirty="0"/>
              <a:t>次</a:t>
            </a:r>
            <a:r>
              <a:rPr lang="en-US" altLang="ja-JP" sz="2000" dirty="0"/>
              <a:t>, 3</a:t>
            </a:r>
            <a:r>
              <a:rPr lang="ja-JP" altLang="en-US" sz="2000" dirty="0"/>
              <a:t>次</a:t>
            </a:r>
            <a:r>
              <a:rPr lang="en-US" altLang="ja-JP" sz="2000" dirty="0"/>
              <a:t>)	(c)(3</a:t>
            </a:r>
            <a:r>
              <a:rPr lang="ja-JP" altLang="en-US" sz="2000" dirty="0"/>
              <a:t>次</a:t>
            </a:r>
            <a:r>
              <a:rPr lang="en-US" altLang="ja-JP" sz="2000" dirty="0"/>
              <a:t>, 2</a:t>
            </a:r>
            <a:r>
              <a:rPr lang="ja-JP" altLang="en-US" sz="2000" dirty="0"/>
              <a:t>次</a:t>
            </a:r>
            <a:r>
              <a:rPr lang="en-US" altLang="ja-JP" sz="2000" dirty="0"/>
              <a:t>)	(d)(3</a:t>
            </a:r>
            <a:r>
              <a:rPr lang="ja-JP" altLang="en-US" sz="2000" dirty="0"/>
              <a:t>次</a:t>
            </a:r>
            <a:r>
              <a:rPr lang="en-US" altLang="ja-JP" sz="2000" dirty="0"/>
              <a:t>, 3</a:t>
            </a:r>
            <a:r>
              <a:rPr lang="ja-JP" altLang="en-US" sz="2000" dirty="0"/>
              <a:t>次</a:t>
            </a:r>
            <a:r>
              <a:rPr lang="en-US" altLang="ja-JP" sz="2000" dirty="0"/>
              <a:t>)</a:t>
            </a:r>
          </a:p>
          <a:p>
            <a:endParaRPr lang="en-US" altLang="ja-JP" dirty="0"/>
          </a:p>
          <a:p>
            <a:endParaRPr lang="en-US" altLang="ja-JP" dirty="0"/>
          </a:p>
          <a:p>
            <a:r>
              <a:rPr lang="ja-JP" altLang="en-US" sz="2000" dirty="0"/>
              <a:t>グローバルパッチはコントロールポイントを</a:t>
            </a:r>
            <a:r>
              <a:rPr lang="en-US" altLang="ja-JP" sz="2000" dirty="0"/>
              <a:t>30x30</a:t>
            </a:r>
            <a:r>
              <a:rPr lang="ja-JP" altLang="en-US" sz="2000" dirty="0"/>
              <a:t>とし，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endParaRPr lang="en-US" altLang="ja-JP" i="1" dirty="0"/>
          </a:p>
          <a:p>
            <a:r>
              <a:rPr lang="ja-JP" altLang="en-US" sz="2000" i="1" dirty="0"/>
              <a:t>ローカルパッチ上の各次数の組での</a:t>
            </a:r>
            <a:r>
              <a:rPr lang="en-US" altLang="ja-JP" sz="2000" i="1" dirty="0" err="1"/>
              <a:t>σ</a:t>
            </a:r>
            <a:r>
              <a:rPr lang="en-US" altLang="ja-JP" sz="2000" i="1" baseline="-25000" dirty="0" err="1"/>
              <a:t>yy</a:t>
            </a:r>
            <a:r>
              <a:rPr lang="ja-JP" altLang="en-US" sz="2000" dirty="0"/>
              <a:t>のコンター図</a:t>
            </a:r>
            <a:endParaRPr lang="en-US" altLang="ja-JP" sz="2000" dirty="0"/>
          </a:p>
        </p:txBody>
      </p:sp>
      <p:pic>
        <p:nvPicPr>
          <p:cNvPr id="6" name="図 5" descr="グラフ&#10;&#10;中程度の精度で自動的に生成された説明">
            <a:extLst>
              <a:ext uri="{FF2B5EF4-FFF2-40B4-BE49-F238E27FC236}">
                <a16:creationId xmlns:a16="http://schemas.microsoft.com/office/drawing/2014/main" id="{5A9D0A04-7DF9-4B87-9683-23C053CD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 y="3429000"/>
            <a:ext cx="3148666" cy="3148666"/>
          </a:xfrm>
          <a:prstGeom prst="rect">
            <a:avLst/>
          </a:prstGeom>
        </p:spPr>
      </p:pic>
      <p:pic>
        <p:nvPicPr>
          <p:cNvPr id="10" name="図 9" descr="グラフ&#10;&#10;中程度の精度で自動的に生成された説明">
            <a:extLst>
              <a:ext uri="{FF2B5EF4-FFF2-40B4-BE49-F238E27FC236}">
                <a16:creationId xmlns:a16="http://schemas.microsoft.com/office/drawing/2014/main" id="{75105002-4DB5-4A83-AFD9-F55DCA5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18" y="3435908"/>
            <a:ext cx="3148668" cy="3148668"/>
          </a:xfrm>
          <a:prstGeom prst="rect">
            <a:avLst/>
          </a:prstGeom>
        </p:spPr>
      </p:pic>
      <p:pic>
        <p:nvPicPr>
          <p:cNvPr id="14" name="図 13" descr="グラフ&#10;&#10;低い精度で自動的に生成された説明">
            <a:extLst>
              <a:ext uri="{FF2B5EF4-FFF2-40B4-BE49-F238E27FC236}">
                <a16:creationId xmlns:a16="http://schemas.microsoft.com/office/drawing/2014/main" id="{63BFA506-6264-488F-B4A6-A4093F831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540" y="3428999"/>
            <a:ext cx="3148667" cy="3148667"/>
          </a:xfrm>
          <a:prstGeom prst="rect">
            <a:avLst/>
          </a:prstGeom>
        </p:spPr>
      </p:pic>
      <p:pic>
        <p:nvPicPr>
          <p:cNvPr id="24" name="図 23" descr="グラフ&#10;&#10;低い精度で自動的に生成された説明">
            <a:extLst>
              <a:ext uri="{FF2B5EF4-FFF2-40B4-BE49-F238E27FC236}">
                <a16:creationId xmlns:a16="http://schemas.microsoft.com/office/drawing/2014/main" id="{07E1897A-339E-4D63-8581-066221BCA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7591" y="3435908"/>
            <a:ext cx="3148668" cy="3148668"/>
          </a:xfrm>
          <a:prstGeom prst="rect">
            <a:avLst/>
          </a:prstGeom>
        </p:spPr>
      </p:pic>
      <p:sp>
        <p:nvSpPr>
          <p:cNvPr id="35" name="テキスト ボックス 34">
            <a:extLst>
              <a:ext uri="{FF2B5EF4-FFF2-40B4-BE49-F238E27FC236}">
                <a16:creationId xmlns:a16="http://schemas.microsoft.com/office/drawing/2014/main" id="{6AB0D9F4-18EF-41FE-8F01-841E309E77D6}"/>
              </a:ext>
            </a:extLst>
          </p:cNvPr>
          <p:cNvSpPr txBox="1"/>
          <p:nvPr/>
        </p:nvSpPr>
        <p:spPr>
          <a:xfrm>
            <a:off x="915841" y="6064466"/>
            <a:ext cx="1418439" cy="646331"/>
          </a:xfrm>
          <a:prstGeom prst="rect">
            <a:avLst/>
          </a:prstGeom>
          <a:noFill/>
        </p:spPr>
        <p:txBody>
          <a:bodyPr wrap="square">
            <a:spAutoFit/>
          </a:bodyPr>
          <a:lstStyle/>
          <a:p>
            <a:r>
              <a:rPr lang="en-US" altLang="ja-JP" dirty="0"/>
              <a:t>(a)(2</a:t>
            </a:r>
            <a:r>
              <a:rPr lang="ja-JP" altLang="en-US" dirty="0"/>
              <a:t>次</a:t>
            </a:r>
            <a:r>
              <a:rPr lang="en-US" altLang="ja-JP" dirty="0"/>
              <a:t>, 2</a:t>
            </a:r>
            <a:r>
              <a:rPr lang="ja-JP" altLang="en-US" dirty="0"/>
              <a:t>次</a:t>
            </a:r>
            <a:r>
              <a:rPr lang="en-US" altLang="ja-JP" dirty="0"/>
              <a:t>) Local_30x30</a:t>
            </a:r>
          </a:p>
        </p:txBody>
      </p:sp>
      <p:sp>
        <p:nvSpPr>
          <p:cNvPr id="37" name="テキスト ボックス 36">
            <a:extLst>
              <a:ext uri="{FF2B5EF4-FFF2-40B4-BE49-F238E27FC236}">
                <a16:creationId xmlns:a16="http://schemas.microsoft.com/office/drawing/2014/main" id="{92FCF18D-EE3D-4CF9-82AF-E4335BDA5FA9}"/>
              </a:ext>
            </a:extLst>
          </p:cNvPr>
          <p:cNvSpPr txBox="1"/>
          <p:nvPr/>
        </p:nvSpPr>
        <p:spPr>
          <a:xfrm>
            <a:off x="3482071" y="6056188"/>
            <a:ext cx="1923176" cy="646331"/>
          </a:xfrm>
          <a:prstGeom prst="rect">
            <a:avLst/>
          </a:prstGeom>
          <a:noFill/>
        </p:spPr>
        <p:txBody>
          <a:bodyPr wrap="square">
            <a:spAutoFit/>
          </a:bodyPr>
          <a:lstStyle/>
          <a:p>
            <a:r>
              <a:rPr lang="en-US" altLang="ja-JP" dirty="0"/>
              <a:t>(b)(2</a:t>
            </a:r>
            <a:r>
              <a:rPr lang="ja-JP" altLang="en-US" dirty="0"/>
              <a:t>次</a:t>
            </a:r>
            <a:r>
              <a:rPr lang="en-US" altLang="ja-JP" dirty="0"/>
              <a:t>, 3</a:t>
            </a:r>
            <a:r>
              <a:rPr lang="ja-JP" altLang="en-US" dirty="0"/>
              <a:t>次</a:t>
            </a:r>
            <a:r>
              <a:rPr lang="en-US" altLang="ja-JP" dirty="0"/>
              <a:t>)</a:t>
            </a:r>
          </a:p>
          <a:p>
            <a:r>
              <a:rPr lang="en-US" altLang="ja-JP" dirty="0"/>
              <a:t>Local_30x30</a:t>
            </a:r>
          </a:p>
        </p:txBody>
      </p:sp>
      <p:sp>
        <p:nvSpPr>
          <p:cNvPr id="39" name="テキスト ボックス 38">
            <a:extLst>
              <a:ext uri="{FF2B5EF4-FFF2-40B4-BE49-F238E27FC236}">
                <a16:creationId xmlns:a16="http://schemas.microsoft.com/office/drawing/2014/main" id="{7875E975-F5F9-482D-8600-B523AE87D64B}"/>
              </a:ext>
            </a:extLst>
          </p:cNvPr>
          <p:cNvSpPr txBox="1"/>
          <p:nvPr/>
        </p:nvSpPr>
        <p:spPr>
          <a:xfrm>
            <a:off x="6480969" y="6056188"/>
            <a:ext cx="1570838" cy="646331"/>
          </a:xfrm>
          <a:prstGeom prst="rect">
            <a:avLst/>
          </a:prstGeom>
          <a:noFill/>
        </p:spPr>
        <p:txBody>
          <a:bodyPr wrap="square">
            <a:spAutoFit/>
          </a:bodyPr>
          <a:lstStyle/>
          <a:p>
            <a:r>
              <a:rPr lang="en-US" altLang="ja-JP" dirty="0"/>
              <a:t>(c)(3</a:t>
            </a:r>
            <a:r>
              <a:rPr lang="ja-JP" altLang="en-US" dirty="0"/>
              <a:t>次</a:t>
            </a:r>
            <a:r>
              <a:rPr lang="en-US" altLang="ja-JP" dirty="0"/>
              <a:t>, 2</a:t>
            </a:r>
            <a:r>
              <a:rPr lang="ja-JP" altLang="en-US" dirty="0"/>
              <a:t>次</a:t>
            </a:r>
            <a:r>
              <a:rPr lang="en-US" altLang="ja-JP" dirty="0"/>
              <a:t>)</a:t>
            </a:r>
          </a:p>
          <a:p>
            <a:r>
              <a:rPr lang="en-US" altLang="ja-JP" dirty="0"/>
              <a:t>Local_30x30</a:t>
            </a:r>
          </a:p>
        </p:txBody>
      </p:sp>
      <p:sp>
        <p:nvSpPr>
          <p:cNvPr id="41" name="テキスト ボックス 40">
            <a:extLst>
              <a:ext uri="{FF2B5EF4-FFF2-40B4-BE49-F238E27FC236}">
                <a16:creationId xmlns:a16="http://schemas.microsoft.com/office/drawing/2014/main" id="{23D583F4-A07A-4AAB-A21F-26B381B314F1}"/>
              </a:ext>
            </a:extLst>
          </p:cNvPr>
          <p:cNvSpPr txBox="1"/>
          <p:nvPr/>
        </p:nvSpPr>
        <p:spPr>
          <a:xfrm>
            <a:off x="9484147" y="6056188"/>
            <a:ext cx="1621172" cy="646331"/>
          </a:xfrm>
          <a:prstGeom prst="rect">
            <a:avLst/>
          </a:prstGeom>
          <a:noFill/>
        </p:spPr>
        <p:txBody>
          <a:bodyPr wrap="square">
            <a:spAutoFit/>
          </a:bodyPr>
          <a:lstStyle/>
          <a:p>
            <a:r>
              <a:rPr lang="en-US" altLang="ja-JP" dirty="0"/>
              <a:t>(d)(3</a:t>
            </a:r>
            <a:r>
              <a:rPr lang="ja-JP" altLang="en-US" dirty="0"/>
              <a:t>次</a:t>
            </a:r>
            <a:r>
              <a:rPr lang="en-US" altLang="ja-JP" dirty="0"/>
              <a:t>, 3</a:t>
            </a:r>
            <a:r>
              <a:rPr lang="ja-JP" altLang="en-US" dirty="0"/>
              <a:t>次</a:t>
            </a:r>
            <a:r>
              <a:rPr lang="en-US" altLang="ja-JP" dirty="0"/>
              <a:t>)</a:t>
            </a:r>
          </a:p>
          <a:p>
            <a:r>
              <a:rPr lang="en-US" altLang="ja-JP" dirty="0"/>
              <a:t>Local_30x30</a:t>
            </a:r>
          </a:p>
        </p:txBody>
      </p:sp>
      <p:pic>
        <p:nvPicPr>
          <p:cNvPr id="4" name="図 3">
            <a:extLst>
              <a:ext uri="{FF2B5EF4-FFF2-40B4-BE49-F238E27FC236}">
                <a16:creationId xmlns:a16="http://schemas.microsoft.com/office/drawing/2014/main" id="{61E35B34-9D2F-4D74-AD73-91E6B7F05E78}"/>
              </a:ext>
            </a:extLst>
          </p:cNvPr>
          <p:cNvPicPr>
            <a:picLocks noChangeAspect="1"/>
          </p:cNvPicPr>
          <p:nvPr/>
        </p:nvPicPr>
        <p:blipFill>
          <a:blip r:embed="rId6"/>
          <a:stretch>
            <a:fillRect/>
          </a:stretch>
        </p:blipFill>
        <p:spPr>
          <a:xfrm>
            <a:off x="2520846" y="3485211"/>
            <a:ext cx="438211" cy="1381318"/>
          </a:xfrm>
          <a:prstGeom prst="rect">
            <a:avLst/>
          </a:prstGeom>
        </p:spPr>
      </p:pic>
      <p:pic>
        <p:nvPicPr>
          <p:cNvPr id="17" name="図 16">
            <a:extLst>
              <a:ext uri="{FF2B5EF4-FFF2-40B4-BE49-F238E27FC236}">
                <a16:creationId xmlns:a16="http://schemas.microsoft.com/office/drawing/2014/main" id="{11A8CB4B-6A10-4B74-A867-598769E32F46}"/>
              </a:ext>
            </a:extLst>
          </p:cNvPr>
          <p:cNvPicPr>
            <a:picLocks noChangeAspect="1"/>
          </p:cNvPicPr>
          <p:nvPr/>
        </p:nvPicPr>
        <p:blipFill>
          <a:blip r:embed="rId6"/>
          <a:stretch>
            <a:fillRect/>
          </a:stretch>
        </p:blipFill>
        <p:spPr>
          <a:xfrm>
            <a:off x="5242753" y="3485211"/>
            <a:ext cx="438211" cy="1381318"/>
          </a:xfrm>
          <a:prstGeom prst="rect">
            <a:avLst/>
          </a:prstGeom>
        </p:spPr>
      </p:pic>
      <p:pic>
        <p:nvPicPr>
          <p:cNvPr id="18" name="図 17">
            <a:extLst>
              <a:ext uri="{FF2B5EF4-FFF2-40B4-BE49-F238E27FC236}">
                <a16:creationId xmlns:a16="http://schemas.microsoft.com/office/drawing/2014/main" id="{A50FABD2-0214-4895-B439-043395662FB5}"/>
              </a:ext>
            </a:extLst>
          </p:cNvPr>
          <p:cNvPicPr>
            <a:picLocks noChangeAspect="1"/>
          </p:cNvPicPr>
          <p:nvPr/>
        </p:nvPicPr>
        <p:blipFill>
          <a:blip r:embed="rId6"/>
          <a:stretch>
            <a:fillRect/>
          </a:stretch>
        </p:blipFill>
        <p:spPr>
          <a:xfrm>
            <a:off x="8147202" y="3478303"/>
            <a:ext cx="438211" cy="1381318"/>
          </a:xfrm>
          <a:prstGeom prst="rect">
            <a:avLst/>
          </a:prstGeom>
        </p:spPr>
      </p:pic>
      <p:pic>
        <p:nvPicPr>
          <p:cNvPr id="19" name="図 18">
            <a:extLst>
              <a:ext uri="{FF2B5EF4-FFF2-40B4-BE49-F238E27FC236}">
                <a16:creationId xmlns:a16="http://schemas.microsoft.com/office/drawing/2014/main" id="{0DCDE723-C294-4E45-9F8F-803CACB0F5B4}"/>
              </a:ext>
            </a:extLst>
          </p:cNvPr>
          <p:cNvPicPr>
            <a:picLocks noChangeAspect="1"/>
          </p:cNvPicPr>
          <p:nvPr/>
        </p:nvPicPr>
        <p:blipFill>
          <a:blip r:embed="rId6"/>
          <a:stretch>
            <a:fillRect/>
          </a:stretch>
        </p:blipFill>
        <p:spPr>
          <a:xfrm>
            <a:off x="11091487" y="3459899"/>
            <a:ext cx="438211" cy="1381318"/>
          </a:xfrm>
          <a:prstGeom prst="rect">
            <a:avLst/>
          </a:prstGeom>
        </p:spPr>
      </p:pic>
      <p:pic>
        <p:nvPicPr>
          <p:cNvPr id="8" name="図 7">
            <a:extLst>
              <a:ext uri="{FF2B5EF4-FFF2-40B4-BE49-F238E27FC236}">
                <a16:creationId xmlns:a16="http://schemas.microsoft.com/office/drawing/2014/main" id="{5E73BAEA-B176-4C51-BB06-0746F07D9EC0}"/>
              </a:ext>
            </a:extLst>
          </p:cNvPr>
          <p:cNvPicPr>
            <a:picLocks noChangeAspect="1"/>
          </p:cNvPicPr>
          <p:nvPr/>
        </p:nvPicPr>
        <p:blipFill>
          <a:blip r:embed="rId7"/>
          <a:stretch>
            <a:fillRect/>
          </a:stretch>
        </p:blipFill>
        <p:spPr>
          <a:xfrm>
            <a:off x="2993917" y="3459899"/>
            <a:ext cx="671946" cy="154751"/>
          </a:xfrm>
          <a:prstGeom prst="rect">
            <a:avLst/>
          </a:prstGeom>
        </p:spPr>
      </p:pic>
      <p:pic>
        <p:nvPicPr>
          <p:cNvPr id="22" name="図 21">
            <a:extLst>
              <a:ext uri="{FF2B5EF4-FFF2-40B4-BE49-F238E27FC236}">
                <a16:creationId xmlns:a16="http://schemas.microsoft.com/office/drawing/2014/main" id="{EF002CB1-ACB5-4244-AEA5-11DC11094C97}"/>
              </a:ext>
            </a:extLst>
          </p:cNvPr>
          <p:cNvPicPr>
            <a:picLocks noChangeAspect="1"/>
          </p:cNvPicPr>
          <p:nvPr/>
        </p:nvPicPr>
        <p:blipFill>
          <a:blip r:embed="rId7"/>
          <a:stretch>
            <a:fillRect/>
          </a:stretch>
        </p:blipFill>
        <p:spPr>
          <a:xfrm>
            <a:off x="5685685" y="3452818"/>
            <a:ext cx="671946" cy="154751"/>
          </a:xfrm>
          <a:prstGeom prst="rect">
            <a:avLst/>
          </a:prstGeom>
        </p:spPr>
      </p:pic>
      <p:pic>
        <p:nvPicPr>
          <p:cNvPr id="23" name="図 22">
            <a:extLst>
              <a:ext uri="{FF2B5EF4-FFF2-40B4-BE49-F238E27FC236}">
                <a16:creationId xmlns:a16="http://schemas.microsoft.com/office/drawing/2014/main" id="{5A1DFE3E-486F-4C1E-92CF-F07C12A86051}"/>
              </a:ext>
            </a:extLst>
          </p:cNvPr>
          <p:cNvPicPr>
            <a:picLocks noChangeAspect="1"/>
          </p:cNvPicPr>
          <p:nvPr/>
        </p:nvPicPr>
        <p:blipFill>
          <a:blip r:embed="rId7"/>
          <a:stretch>
            <a:fillRect/>
          </a:stretch>
        </p:blipFill>
        <p:spPr>
          <a:xfrm>
            <a:off x="8604392" y="3452817"/>
            <a:ext cx="671946" cy="154751"/>
          </a:xfrm>
          <a:prstGeom prst="rect">
            <a:avLst/>
          </a:prstGeom>
        </p:spPr>
      </p:pic>
      <p:pic>
        <p:nvPicPr>
          <p:cNvPr id="25" name="図 24">
            <a:extLst>
              <a:ext uri="{FF2B5EF4-FFF2-40B4-BE49-F238E27FC236}">
                <a16:creationId xmlns:a16="http://schemas.microsoft.com/office/drawing/2014/main" id="{6844FAF2-BC75-4953-85AE-6875B46D5A4A}"/>
              </a:ext>
            </a:extLst>
          </p:cNvPr>
          <p:cNvPicPr>
            <a:picLocks noChangeAspect="1"/>
          </p:cNvPicPr>
          <p:nvPr/>
        </p:nvPicPr>
        <p:blipFill>
          <a:blip r:embed="rId7"/>
          <a:stretch>
            <a:fillRect/>
          </a:stretch>
        </p:blipFill>
        <p:spPr>
          <a:xfrm>
            <a:off x="11536298" y="3471322"/>
            <a:ext cx="591589" cy="136245"/>
          </a:xfrm>
          <a:prstGeom prst="rect">
            <a:avLst/>
          </a:prstGeom>
        </p:spPr>
      </p:pic>
      <p:pic>
        <p:nvPicPr>
          <p:cNvPr id="26" name="図 25" descr="グラフ が含まれている画像&#10;&#10;自動的に生成された説明">
            <a:extLst>
              <a:ext uri="{FF2B5EF4-FFF2-40B4-BE49-F238E27FC236}">
                <a16:creationId xmlns:a16="http://schemas.microsoft.com/office/drawing/2014/main" id="{56023C6D-B5D8-43C6-A5E0-F4AC041042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7020" y="502011"/>
            <a:ext cx="3457509" cy="3457509"/>
          </a:xfrm>
          <a:prstGeom prst="rect">
            <a:avLst/>
          </a:prstGeom>
        </p:spPr>
      </p:pic>
      <p:sp>
        <p:nvSpPr>
          <p:cNvPr id="27" name="テキスト ボックス 26">
            <a:extLst>
              <a:ext uri="{FF2B5EF4-FFF2-40B4-BE49-F238E27FC236}">
                <a16:creationId xmlns:a16="http://schemas.microsoft.com/office/drawing/2014/main" id="{F5873833-994E-4189-88B8-971F2FEA799F}"/>
              </a:ext>
            </a:extLst>
          </p:cNvPr>
          <p:cNvSpPr txBox="1"/>
          <p:nvPr/>
        </p:nvSpPr>
        <p:spPr>
          <a:xfrm>
            <a:off x="8366307" y="1436499"/>
            <a:ext cx="1594866" cy="707886"/>
          </a:xfrm>
          <a:prstGeom prst="rect">
            <a:avLst/>
          </a:prstGeom>
          <a:noFill/>
        </p:spPr>
        <p:txBody>
          <a:bodyPr wrap="square" rtlCol="0">
            <a:spAutoFit/>
          </a:bodyPr>
          <a:lstStyle/>
          <a:p>
            <a:r>
              <a:rPr lang="ja-JP" altLang="en-US" sz="2000" dirty="0"/>
              <a:t>解析モデル</a:t>
            </a:r>
            <a:endParaRPr lang="en-US" altLang="ja-JP" sz="2000" dirty="0"/>
          </a:p>
          <a:p>
            <a:r>
              <a:rPr lang="ja-JP" altLang="en-US" sz="2000" dirty="0"/>
              <a:t>の例</a:t>
            </a:r>
            <a:endParaRPr lang="en-US" altLang="ja-JP" sz="2000" dirty="0"/>
          </a:p>
        </p:txBody>
      </p:sp>
    </p:spTree>
    <p:extLst>
      <p:ext uri="{BB962C8B-B14F-4D97-AF65-F5344CB8AC3E}">
        <p14:creationId xmlns:p14="http://schemas.microsoft.com/office/powerpoint/2010/main" val="327421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(2/2)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0" y="739092"/>
            <a:ext cx="6470009" cy="461665"/>
          </a:xfrm>
          <a:prstGeom prst="rect">
            <a:avLst/>
          </a:prstGeom>
          <a:noFill/>
        </p:spPr>
        <p:txBody>
          <a:bodyPr wrap="square" rtlCol="0">
            <a:spAutoFit/>
          </a:bodyPr>
          <a:lstStyle/>
          <a:p>
            <a:r>
              <a:rPr lang="ja-JP" altLang="en-US" sz="2400" dirty="0"/>
              <a:t>各組み合せでの自由度と誤差ノルムの関係</a:t>
            </a:r>
            <a:endParaRPr lang="en-US" altLang="ja-JP" sz="2400" dirty="0"/>
          </a:p>
        </p:txBody>
      </p:sp>
      <p:sp>
        <p:nvSpPr>
          <p:cNvPr id="22" name="テキスト ボックス 21">
            <a:extLst>
              <a:ext uri="{FF2B5EF4-FFF2-40B4-BE49-F238E27FC236}">
                <a16:creationId xmlns:a16="http://schemas.microsoft.com/office/drawing/2014/main" id="{9F371099-F7A7-46E8-804D-65FB759CF263}"/>
              </a:ext>
            </a:extLst>
          </p:cNvPr>
          <p:cNvSpPr txBox="1"/>
          <p:nvPr/>
        </p:nvSpPr>
        <p:spPr>
          <a:xfrm>
            <a:off x="412459" y="5657243"/>
            <a:ext cx="8785371" cy="461665"/>
          </a:xfrm>
          <a:prstGeom prst="rect">
            <a:avLst/>
          </a:prstGeom>
          <a:noFill/>
        </p:spPr>
        <p:txBody>
          <a:bodyPr wrap="square" rtlCol="0">
            <a:spAutoFit/>
          </a:bodyPr>
          <a:lstStyle/>
          <a:p>
            <a:r>
              <a:rPr lang="en-US" altLang="ja-JP" sz="2400" dirty="0"/>
              <a:t>(d)(3</a:t>
            </a:r>
            <a:r>
              <a:rPr lang="ja-JP" altLang="en-US" sz="2400" dirty="0"/>
              <a:t>次</a:t>
            </a:r>
            <a:r>
              <a:rPr lang="en-US" altLang="ja-JP" sz="2400" dirty="0"/>
              <a:t>, 3</a:t>
            </a:r>
            <a:r>
              <a:rPr lang="ja-JP" altLang="en-US" sz="2400" dirty="0"/>
              <a:t>次</a:t>
            </a:r>
            <a:r>
              <a:rPr lang="en-US" altLang="ja-JP" sz="2400" dirty="0"/>
              <a:t>)</a:t>
            </a:r>
            <a:r>
              <a:rPr lang="ja-JP" altLang="en-US" sz="2400" dirty="0"/>
              <a:t>の組が最も高精度となることが確認された</a:t>
            </a:r>
            <a:endParaRPr lang="en-US" altLang="ja-JP" sz="2400" dirty="0"/>
          </a:p>
        </p:txBody>
      </p:sp>
      <p:sp>
        <p:nvSpPr>
          <p:cNvPr id="23" name="テキスト ボックス 22">
            <a:extLst>
              <a:ext uri="{FF2B5EF4-FFF2-40B4-BE49-F238E27FC236}">
                <a16:creationId xmlns:a16="http://schemas.microsoft.com/office/drawing/2014/main" id="{0E06F1F0-88D7-4F16-A788-B7A8BB7FA902}"/>
              </a:ext>
            </a:extLst>
          </p:cNvPr>
          <p:cNvSpPr txBox="1"/>
          <p:nvPr/>
        </p:nvSpPr>
        <p:spPr>
          <a:xfrm>
            <a:off x="972463" y="1396863"/>
            <a:ext cx="2911640"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rr</a:t>
            </a:r>
            <a:r>
              <a:rPr lang="en-US" altLang="ja-JP" sz="2400" dirty="0"/>
              <a:t> </a:t>
            </a:r>
          </a:p>
        </p:txBody>
      </p:sp>
      <p:sp>
        <p:nvSpPr>
          <p:cNvPr id="25" name="テキスト ボックス 24">
            <a:extLst>
              <a:ext uri="{FF2B5EF4-FFF2-40B4-BE49-F238E27FC236}">
                <a16:creationId xmlns:a16="http://schemas.microsoft.com/office/drawing/2014/main" id="{BE5D76B8-CD2B-4229-B9CB-D20B7B4DCBEB}"/>
              </a:ext>
            </a:extLst>
          </p:cNvPr>
          <p:cNvSpPr txBox="1"/>
          <p:nvPr/>
        </p:nvSpPr>
        <p:spPr>
          <a:xfrm>
            <a:off x="6697388" y="1396863"/>
            <a:ext cx="2782843"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θθ</a:t>
            </a:r>
            <a:endParaRPr lang="en-US" altLang="ja-JP" sz="2400" dirty="0"/>
          </a:p>
        </p:txBody>
      </p:sp>
      <p:pic>
        <p:nvPicPr>
          <p:cNvPr id="6" name="グラフィックス 5">
            <a:extLst>
              <a:ext uri="{FF2B5EF4-FFF2-40B4-BE49-F238E27FC236}">
                <a16:creationId xmlns:a16="http://schemas.microsoft.com/office/drawing/2014/main" id="{987D51F5-A719-4E24-8B97-787FB82D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919" y="1845950"/>
            <a:ext cx="5785865" cy="3509514"/>
          </a:xfrm>
          <a:prstGeom prst="rect">
            <a:avLst/>
          </a:prstGeom>
        </p:spPr>
      </p:pic>
      <p:pic>
        <p:nvPicPr>
          <p:cNvPr id="4" name="グラフィックス 3">
            <a:extLst>
              <a:ext uri="{FF2B5EF4-FFF2-40B4-BE49-F238E27FC236}">
                <a16:creationId xmlns:a16="http://schemas.microsoft.com/office/drawing/2014/main" id="{223981F0-1479-419E-95F1-A0ADE32D00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791" y="1845950"/>
            <a:ext cx="5785865" cy="3512847"/>
          </a:xfrm>
          <a:prstGeom prst="rect">
            <a:avLst/>
          </a:prstGeom>
        </p:spPr>
      </p:pic>
    </p:spTree>
    <p:extLst>
      <p:ext uri="{BB962C8B-B14F-4D97-AF65-F5344CB8AC3E}">
        <p14:creationId xmlns:p14="http://schemas.microsoft.com/office/powerpoint/2010/main" val="2698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(1/3)</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392463" y="877657"/>
            <a:ext cx="11367084" cy="1323439"/>
          </a:xfrm>
          <a:prstGeom prst="rect">
            <a:avLst/>
          </a:prstGeom>
          <a:noFill/>
        </p:spPr>
        <p:txBody>
          <a:bodyPr wrap="square" rtlCol="0">
            <a:spAutoFit/>
          </a:bodyPr>
          <a:lstStyle/>
          <a:p>
            <a:r>
              <a:rPr lang="ja-JP" altLang="en-US" sz="2000" dirty="0"/>
              <a:t>グローバルパッチとローカルパッチで同じ次数の基底関数を用いて解析</a:t>
            </a:r>
            <a:endParaRPr lang="en-US" altLang="ja-JP" sz="2000" dirty="0"/>
          </a:p>
          <a:p>
            <a:r>
              <a:rPr lang="ja-JP" altLang="en-US" sz="2000" dirty="0"/>
              <a:t>グローバルパッチはコントロールポイントを</a:t>
            </a:r>
            <a:r>
              <a:rPr lang="en-US" altLang="ja-JP" sz="2000" dirty="0"/>
              <a:t>30x30</a:t>
            </a:r>
            <a:r>
              <a:rPr lang="ja-JP" altLang="en-US" sz="2000" dirty="0"/>
              <a:t>で固定し，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r>
              <a:rPr lang="ja-JP" altLang="en-US" sz="2000" dirty="0"/>
              <a:t>ローカルパッチの全体のサイズは</a:t>
            </a:r>
            <a:r>
              <a:rPr lang="en-US" altLang="ja-JP" sz="2000" i="1" dirty="0"/>
              <a:t>r</a:t>
            </a:r>
            <a:r>
              <a:rPr lang="en-US" altLang="ja-JP" sz="2000" i="1" baseline="-25000" dirty="0"/>
              <a:t>1</a:t>
            </a:r>
            <a:r>
              <a:rPr lang="en-US" altLang="ja-JP" sz="2000" dirty="0"/>
              <a:t>=1[mm]</a:t>
            </a:r>
            <a:r>
              <a:rPr lang="ja-JP" altLang="en-US" sz="2000" dirty="0"/>
              <a:t>，</a:t>
            </a:r>
            <a:r>
              <a:rPr lang="en-US" altLang="ja-JP" sz="2000" i="1" dirty="0"/>
              <a:t>r</a:t>
            </a:r>
            <a:r>
              <a:rPr lang="en-US" altLang="ja-JP" sz="2000" i="1" baseline="-25000" dirty="0"/>
              <a:t>2</a:t>
            </a:r>
            <a:r>
              <a:rPr lang="en-US" altLang="ja-JP" sz="2000" dirty="0"/>
              <a:t>=1.25, 1.50, 1.75, 2.00, 2.25, 2.50[mm]</a:t>
            </a:r>
            <a:r>
              <a:rPr lang="ja-JP" altLang="en-US" sz="2000" dirty="0"/>
              <a:t>の</a:t>
            </a:r>
            <a:r>
              <a:rPr lang="en-US" altLang="ja-JP" sz="2000" dirty="0"/>
              <a:t>6</a:t>
            </a:r>
            <a:r>
              <a:rPr lang="ja-JP" altLang="en-US" sz="2000" dirty="0"/>
              <a:t>通り</a:t>
            </a:r>
            <a:endParaRPr lang="en-US" altLang="ja-JP" sz="2000"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2" y="1828241"/>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719" y="1828241"/>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376" y="1828241"/>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707" y="1828241"/>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616042" y="110454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720737" y="1101075"/>
            <a:ext cx="2557244" cy="400110"/>
          </a:xfrm>
          <a:prstGeom prst="rect">
            <a:avLst/>
          </a:prstGeom>
          <a:noFill/>
        </p:spPr>
        <p:txBody>
          <a:bodyPr wrap="square" rtlCol="0">
            <a:spAutoFit/>
          </a:bodyPr>
          <a:lstStyle/>
          <a:p>
            <a:r>
              <a:rPr lang="en-US" altLang="ja-JP" sz="2000" i="1" dirty="0"/>
              <a:t>r</a:t>
            </a:r>
            <a:r>
              <a:rPr lang="en-US" altLang="ja-JP" sz="2000" i="1" baseline="-25000" dirty="0"/>
              <a:t>2</a:t>
            </a:r>
            <a:r>
              <a:rPr lang="en-US" altLang="ja-JP" sz="2000" dirty="0"/>
              <a:t>=1.75</a:t>
            </a:r>
            <a:r>
              <a:rPr lang="en-US" altLang="ja-JP" dirty="0"/>
              <a:t>[mm]</a:t>
            </a:r>
            <a:endParaRPr lang="en-US" altLang="ja-JP" sz="1200" dirty="0"/>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739133" y="375198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609483" y="3718587"/>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796556" y="3742125"/>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21550" y="6349527"/>
            <a:ext cx="11573444" cy="369332"/>
          </a:xfrm>
          <a:prstGeom prst="rect">
            <a:avLst/>
          </a:prstGeom>
          <a:noFill/>
        </p:spPr>
        <p:txBody>
          <a:bodyPr wrap="square" rtlCol="0">
            <a:spAutoFit/>
          </a:bodyPr>
          <a:lstStyle/>
          <a:p>
            <a:r>
              <a:rPr lang="ja-JP" altLang="en-US" dirty="0"/>
              <a:t>すべてのローカルパッチサイズで</a:t>
            </a:r>
            <a:r>
              <a:rPr lang="en-US" altLang="ja-JP" dirty="0"/>
              <a:t>2</a:t>
            </a:r>
            <a:r>
              <a:rPr lang="ja-JP" altLang="en-US" dirty="0"/>
              <a:t>次より</a:t>
            </a:r>
            <a:r>
              <a:rPr lang="en-US" altLang="ja-JP" dirty="0"/>
              <a:t>3</a:t>
            </a:r>
            <a:r>
              <a:rPr lang="ja-JP" altLang="en-US" dirty="0"/>
              <a:t>次の方が誤差ノルムが小さくなった</a:t>
            </a:r>
            <a:endParaRPr lang="en-US" altLang="ja-JP" dirty="0"/>
          </a:p>
        </p:txBody>
      </p:sp>
      <p:sp>
        <p:nvSpPr>
          <p:cNvPr id="25" name="テキスト ボックス 24">
            <a:extLst>
              <a:ext uri="{FF2B5EF4-FFF2-40B4-BE49-F238E27FC236}">
                <a16:creationId xmlns:a16="http://schemas.microsoft.com/office/drawing/2014/main" id="{CE967D24-02F8-4B9E-B441-0614340D95E9}"/>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(2/3)</a:t>
            </a:r>
          </a:p>
        </p:txBody>
      </p:sp>
      <p:sp>
        <p:nvSpPr>
          <p:cNvPr id="31" name="テキスト ボックス 30">
            <a:extLst>
              <a:ext uri="{FF2B5EF4-FFF2-40B4-BE49-F238E27FC236}">
                <a16:creationId xmlns:a16="http://schemas.microsoft.com/office/drawing/2014/main" id="{5DCCF420-914C-4382-BA24-64FAD2950B1D}"/>
              </a:ext>
            </a:extLst>
          </p:cNvPr>
          <p:cNvSpPr txBox="1"/>
          <p:nvPr/>
        </p:nvSpPr>
        <p:spPr>
          <a:xfrm>
            <a:off x="412459" y="801812"/>
            <a:ext cx="11573444" cy="400110"/>
          </a:xfrm>
          <a:prstGeom prst="rect">
            <a:avLst/>
          </a:prstGeom>
          <a:noFill/>
        </p:spPr>
        <p:txBody>
          <a:bodyPr wrap="square" rtlCol="0">
            <a:spAutoFit/>
          </a:bodyPr>
          <a:lstStyle/>
          <a:p>
            <a:r>
              <a:rPr lang="ja-JP" altLang="en-US" sz="2000" dirty="0"/>
              <a:t>各サイズでの自由度数と</a:t>
            </a:r>
            <a:r>
              <a:rPr lang="en-US" altLang="ja-JP" sz="2000" i="1" dirty="0" err="1"/>
              <a:t>σ</a:t>
            </a:r>
            <a:r>
              <a:rPr lang="en-US" altLang="ja-JP" sz="2000" i="1" baseline="-25000" dirty="0" err="1"/>
              <a:t>rr</a:t>
            </a:r>
            <a:r>
              <a:rPr lang="ja-JP" altLang="en-US" sz="2000" dirty="0"/>
              <a:t>の誤差ノルムの関係</a:t>
            </a:r>
            <a:endParaRPr lang="en-US" altLang="ja-JP" sz="2000" dirty="0"/>
          </a:p>
        </p:txBody>
      </p:sp>
      <p:sp>
        <p:nvSpPr>
          <p:cNvPr id="15" name="テキスト ボックス 14">
            <a:extLst>
              <a:ext uri="{FF2B5EF4-FFF2-40B4-BE49-F238E27FC236}">
                <a16:creationId xmlns:a16="http://schemas.microsoft.com/office/drawing/2014/main" id="{C7677AD1-F8B3-4DE5-91DA-B32DCC00FB83}"/>
              </a:ext>
            </a:extLst>
          </p:cNvPr>
          <p:cNvSpPr txBox="1"/>
          <p:nvPr/>
        </p:nvSpPr>
        <p:spPr>
          <a:xfrm>
            <a:off x="739133" y="1116464"/>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=1.25[mm]</a:t>
            </a:r>
          </a:p>
        </p:txBody>
      </p:sp>
      <p:pic>
        <p:nvPicPr>
          <p:cNvPr id="4" name="グラフィックス 3">
            <a:extLst>
              <a:ext uri="{FF2B5EF4-FFF2-40B4-BE49-F238E27FC236}">
                <a16:creationId xmlns:a16="http://schemas.microsoft.com/office/drawing/2014/main" id="{5F035059-3D2C-41DF-B11F-91DAD51B1A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357" y="1460063"/>
            <a:ext cx="3855762" cy="2313457"/>
          </a:xfrm>
          <a:prstGeom prst="rect">
            <a:avLst/>
          </a:prstGeom>
        </p:spPr>
      </p:pic>
      <p:pic>
        <p:nvPicPr>
          <p:cNvPr id="8" name="グラフィックス 7">
            <a:extLst>
              <a:ext uri="{FF2B5EF4-FFF2-40B4-BE49-F238E27FC236}">
                <a16:creationId xmlns:a16="http://schemas.microsoft.com/office/drawing/2014/main" id="{8F9DBB55-32A8-45F6-AAA5-50AF1C068D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119" y="1476760"/>
            <a:ext cx="3855762" cy="2313457"/>
          </a:xfrm>
          <a:prstGeom prst="rect">
            <a:avLst/>
          </a:prstGeom>
        </p:spPr>
      </p:pic>
      <p:pic>
        <p:nvPicPr>
          <p:cNvPr id="10" name="グラフィックス 9">
            <a:extLst>
              <a:ext uri="{FF2B5EF4-FFF2-40B4-BE49-F238E27FC236}">
                <a16:creationId xmlns:a16="http://schemas.microsoft.com/office/drawing/2014/main" id="{2BD3209C-25B0-4E9B-8B9F-9FD7225D91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814" y="1460062"/>
            <a:ext cx="3855762" cy="2313458"/>
          </a:xfrm>
          <a:prstGeom prst="rect">
            <a:avLst/>
          </a:prstGeom>
        </p:spPr>
      </p:pic>
      <p:pic>
        <p:nvPicPr>
          <p:cNvPr id="13" name="グラフィックス 12">
            <a:extLst>
              <a:ext uri="{FF2B5EF4-FFF2-40B4-BE49-F238E27FC236}">
                <a16:creationId xmlns:a16="http://schemas.microsoft.com/office/drawing/2014/main" id="{1A76A033-09B4-4BDD-8832-F3C04A0EDF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2356" y="4091151"/>
            <a:ext cx="3855763" cy="2313458"/>
          </a:xfrm>
          <a:prstGeom prst="rect">
            <a:avLst/>
          </a:prstGeom>
        </p:spPr>
      </p:pic>
      <p:pic>
        <p:nvPicPr>
          <p:cNvPr id="18" name="グラフィックス 17">
            <a:extLst>
              <a:ext uri="{FF2B5EF4-FFF2-40B4-BE49-F238E27FC236}">
                <a16:creationId xmlns:a16="http://schemas.microsoft.com/office/drawing/2014/main" id="{E91C6DA3-30D8-4AC2-871E-5DEBC97A6E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68119" y="4087919"/>
            <a:ext cx="3855763" cy="2315795"/>
          </a:xfrm>
          <a:prstGeom prst="rect">
            <a:avLst/>
          </a:prstGeom>
        </p:spPr>
      </p:pic>
      <p:pic>
        <p:nvPicPr>
          <p:cNvPr id="28" name="グラフィックス 27">
            <a:extLst>
              <a:ext uri="{FF2B5EF4-FFF2-40B4-BE49-F238E27FC236}">
                <a16:creationId xmlns:a16="http://schemas.microsoft.com/office/drawing/2014/main" id="{E4073E42-9A9D-43EE-A2A4-2842BC3F29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72814" y="4090256"/>
            <a:ext cx="3855764" cy="2313458"/>
          </a:xfrm>
          <a:prstGeom prst="rect">
            <a:avLst/>
          </a:prstGeom>
        </p:spPr>
      </p:pic>
    </p:spTree>
    <p:extLst>
      <p:ext uri="{BB962C8B-B14F-4D97-AF65-F5344CB8AC3E}">
        <p14:creationId xmlns:p14="http://schemas.microsoft.com/office/powerpoint/2010/main" val="301718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グラフィックス 3">
            <a:extLst>
              <a:ext uri="{FF2B5EF4-FFF2-40B4-BE49-F238E27FC236}">
                <a16:creationId xmlns:a16="http://schemas.microsoft.com/office/drawing/2014/main" id="{44F2CD96-6ABB-492D-9099-95EA40B24A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375" y="2858027"/>
            <a:ext cx="5234731" cy="3179357"/>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400110"/>
          </a:xfrm>
          <a:prstGeom prst="rect">
            <a:avLst/>
          </a:prstGeom>
          <a:noFill/>
        </p:spPr>
        <p:txBody>
          <a:bodyPr wrap="square" rtlCol="0">
            <a:spAutoFit/>
          </a:bodyPr>
          <a:lstStyle/>
          <a:p>
            <a:r>
              <a:rPr lang="ja-JP" altLang="en-US" sz="2000" dirty="0"/>
              <a:t>各ローカルパッチサイズでの同自由度での誤差ノルムを比較した</a:t>
            </a:r>
            <a:endParaRPr lang="en-US" altLang="ja-JP" sz="2000" dirty="0"/>
          </a:p>
        </p:txBody>
      </p:sp>
      <p:sp>
        <p:nvSpPr>
          <p:cNvPr id="26" name="テキスト ボックス 25">
            <a:extLst>
              <a:ext uri="{FF2B5EF4-FFF2-40B4-BE49-F238E27FC236}">
                <a16:creationId xmlns:a16="http://schemas.microsoft.com/office/drawing/2014/main" id="{0C91A54E-B0BD-4ED2-A06F-3C54B8393986}"/>
              </a:ext>
            </a:extLst>
          </p:cNvPr>
          <p:cNvSpPr txBox="1"/>
          <p:nvPr/>
        </p:nvSpPr>
        <p:spPr>
          <a:xfrm>
            <a:off x="412459" y="1488933"/>
            <a:ext cx="11573443" cy="1015663"/>
          </a:xfrm>
          <a:prstGeom prst="rect">
            <a:avLst/>
          </a:prstGeom>
          <a:noFill/>
        </p:spPr>
        <p:txBody>
          <a:bodyPr wrap="square" rtlCol="0">
            <a:spAutoFit/>
          </a:bodyPr>
          <a:lstStyle/>
          <a:p>
            <a:r>
              <a:rPr lang="ja-JP" altLang="en-US" sz="2000" dirty="0"/>
              <a:t>グローバルパッチの要素サイズに対するローカルパッチの全体サイズの比と誤差ノルムの関係</a:t>
            </a:r>
            <a:endParaRPr lang="en-US" altLang="ja-JP" sz="2000" dirty="0"/>
          </a:p>
          <a:p>
            <a:r>
              <a:rPr lang="en-US" altLang="ja-JP" sz="2000" i="1" dirty="0"/>
              <a:t>r</a:t>
            </a:r>
            <a:r>
              <a:rPr lang="en-US" altLang="ja-JP" sz="2000" i="1" baseline="-25000" dirty="0"/>
              <a:t>2</a:t>
            </a:r>
            <a:r>
              <a:rPr lang="en-US" altLang="ja-JP" sz="2000" i="1" dirty="0"/>
              <a:t>-r</a:t>
            </a:r>
            <a:r>
              <a:rPr lang="en-US" altLang="ja-JP" sz="2000" i="1" baseline="-25000" dirty="0"/>
              <a:t>1</a:t>
            </a:r>
            <a:r>
              <a:rPr lang="en-US" altLang="ja-JP" sz="2000" dirty="0"/>
              <a:t>:</a:t>
            </a:r>
            <a:r>
              <a:rPr lang="ja-JP" altLang="en-US" sz="2000" dirty="0"/>
              <a:t>ローカルパッチの全体のサイズ</a:t>
            </a:r>
            <a:endParaRPr lang="en-US" altLang="ja-JP" sz="2000" dirty="0"/>
          </a:p>
          <a:p>
            <a:r>
              <a:rPr lang="en-US" altLang="ja-JP" sz="2000" i="1" dirty="0"/>
              <a:t>d</a:t>
            </a:r>
            <a:r>
              <a:rPr lang="en-US" altLang="ja-JP" sz="2000" dirty="0"/>
              <a:t>     : </a:t>
            </a:r>
            <a:r>
              <a:rPr lang="ja-JP" altLang="en-US" sz="2000" dirty="0"/>
              <a:t>グローバルパッチの要素サイズ</a:t>
            </a:r>
            <a:endParaRPr lang="en-US" altLang="ja-JP" sz="2000" dirty="0"/>
          </a:p>
        </p:txBody>
      </p:sp>
      <p:sp>
        <p:nvSpPr>
          <p:cNvPr id="9" name="テキスト ボックス 8">
            <a:extLst>
              <a:ext uri="{FF2B5EF4-FFF2-40B4-BE49-F238E27FC236}">
                <a16:creationId xmlns:a16="http://schemas.microsoft.com/office/drawing/2014/main" id="{2282C5F5-61FB-4F57-A0A5-DEF492CA17E2}"/>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(3/3)</a:t>
            </a:r>
          </a:p>
        </p:txBody>
      </p:sp>
      <p:sp>
        <p:nvSpPr>
          <p:cNvPr id="14" name="テキスト ボックス 13">
            <a:extLst>
              <a:ext uri="{FF2B5EF4-FFF2-40B4-BE49-F238E27FC236}">
                <a16:creationId xmlns:a16="http://schemas.microsoft.com/office/drawing/2014/main" id="{53D34F89-83F8-48D5-BABE-384EE570A09B}"/>
              </a:ext>
            </a:extLst>
          </p:cNvPr>
          <p:cNvSpPr txBox="1"/>
          <p:nvPr/>
        </p:nvSpPr>
        <p:spPr>
          <a:xfrm>
            <a:off x="982520" y="2547787"/>
            <a:ext cx="5319280"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rr</a:t>
            </a:r>
            <a:r>
              <a:rPr lang="en-US" altLang="ja-JP" sz="2000" dirty="0"/>
              <a:t> (Global_30x30, Local_30x30)</a:t>
            </a:r>
          </a:p>
        </p:txBody>
      </p:sp>
      <p:sp>
        <p:nvSpPr>
          <p:cNvPr id="15" name="テキスト ボックス 14">
            <a:extLst>
              <a:ext uri="{FF2B5EF4-FFF2-40B4-BE49-F238E27FC236}">
                <a16:creationId xmlns:a16="http://schemas.microsoft.com/office/drawing/2014/main" id="{EBCF4585-27CE-44B1-9904-A91CB49800F3}"/>
              </a:ext>
            </a:extLst>
          </p:cNvPr>
          <p:cNvSpPr txBox="1"/>
          <p:nvPr/>
        </p:nvSpPr>
        <p:spPr>
          <a:xfrm>
            <a:off x="6632895" y="2547787"/>
            <a:ext cx="5447252"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θθ</a:t>
            </a:r>
            <a:r>
              <a:rPr lang="en-US" altLang="ja-JP" sz="2000" dirty="0"/>
              <a:t> (Global_30x30, Local_30x30)</a:t>
            </a:r>
          </a:p>
        </p:txBody>
      </p:sp>
      <p:pic>
        <p:nvPicPr>
          <p:cNvPr id="8" name="グラフィックス 7">
            <a:extLst>
              <a:ext uri="{FF2B5EF4-FFF2-40B4-BE49-F238E27FC236}">
                <a16:creationId xmlns:a16="http://schemas.microsoft.com/office/drawing/2014/main" id="{A8790B21-A5CE-4A65-A9CD-DCAD8C665A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3234" y="2947897"/>
            <a:ext cx="5234732" cy="3176200"/>
          </a:xfrm>
          <a:prstGeom prst="rect">
            <a:avLst/>
          </a:prstGeom>
        </p:spPr>
      </p:pic>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8" y="6002407"/>
            <a:ext cx="11573444" cy="707886"/>
          </a:xfrm>
          <a:prstGeom prst="rect">
            <a:avLst/>
          </a:prstGeom>
          <a:noFill/>
        </p:spPr>
        <p:txBody>
          <a:bodyPr wrap="square" rtlCol="0">
            <a:spAutoFit/>
          </a:bodyPr>
          <a:lstStyle/>
          <a:p>
            <a:r>
              <a:rPr lang="en-US" altLang="ja-JP" sz="2000" dirty="0"/>
              <a:t>2</a:t>
            </a:r>
            <a:r>
              <a:rPr lang="ja-JP" altLang="en-US" sz="2000" dirty="0"/>
              <a:t>次と</a:t>
            </a:r>
            <a:r>
              <a:rPr lang="en-US" altLang="ja-JP" sz="2000" dirty="0"/>
              <a:t>3</a:t>
            </a:r>
            <a:r>
              <a:rPr lang="ja-JP" altLang="en-US" sz="2000" dirty="0"/>
              <a:t>次共にグローバルパッチの要素サイズに対するローカルパッチのサイズの比を</a:t>
            </a:r>
            <a:r>
              <a:rPr lang="en-US" altLang="ja-JP" sz="2000" dirty="0"/>
              <a:t>2.5</a:t>
            </a:r>
            <a:r>
              <a:rPr lang="ja-JP" altLang="en-US" sz="2000" dirty="0"/>
              <a:t>～</a:t>
            </a:r>
            <a:r>
              <a:rPr lang="en-US" altLang="ja-JP" sz="2000" dirty="0"/>
              <a:t>4</a:t>
            </a:r>
            <a:r>
              <a:rPr lang="ja-JP" altLang="en-US" sz="2000" dirty="0"/>
              <a:t>倍程度にすると同自由度で最も精度が高くなることが確認された</a:t>
            </a:r>
            <a:endParaRPr lang="en-US" altLang="ja-JP" sz="2000" dirty="0"/>
          </a:p>
        </p:txBody>
      </p:sp>
    </p:spTree>
    <p:extLst>
      <p:ext uri="{BB962C8B-B14F-4D97-AF65-F5344CB8AC3E}">
        <p14:creationId xmlns:p14="http://schemas.microsoft.com/office/powerpoint/2010/main" val="21061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まとめ</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154149"/>
            <a:ext cx="11172737"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通常の</a:t>
            </a:r>
            <a:r>
              <a:rPr lang="en-US" altLang="ja-JP" sz="2400" dirty="0"/>
              <a:t>IGA</a:t>
            </a:r>
            <a:r>
              <a:rPr lang="ja-JP" altLang="en-US" sz="2400" dirty="0"/>
              <a:t>解析と重合パッチ法解析で，同自由度では基底関数が</a:t>
            </a:r>
            <a:r>
              <a:rPr lang="en-US" altLang="ja-JP" sz="2400" dirty="0"/>
              <a:t>2</a:t>
            </a:r>
            <a:r>
              <a:rPr lang="ja-JP" altLang="en-US" sz="2400" dirty="0"/>
              <a:t>次の場合より</a:t>
            </a:r>
            <a:r>
              <a:rPr lang="en-US" altLang="ja-JP" sz="2400" dirty="0"/>
              <a:t>3</a:t>
            </a:r>
            <a:r>
              <a:rPr lang="ja-JP" altLang="en-US" sz="2400" dirty="0"/>
              <a:t>次の場合の方が精度が高くなる</a:t>
            </a:r>
            <a:endParaRPr lang="en-US" altLang="ja-JP" sz="2400" dirty="0"/>
          </a:p>
          <a:p>
            <a:pPr marL="342900" indent="-342900">
              <a:buFont typeface="Arial" panose="020B0604020202020204" pitchFamily="34" charset="0"/>
              <a:buChar char="•"/>
            </a:pPr>
            <a:r>
              <a:rPr lang="ja-JP" altLang="en-US" sz="2400" dirty="0"/>
              <a:t>重合パッチ法では，グローバルパッチとローカルパッチの基底関数が共に</a:t>
            </a:r>
            <a:r>
              <a:rPr lang="en-US" altLang="ja-JP" sz="2400" dirty="0"/>
              <a:t>3</a:t>
            </a:r>
            <a:r>
              <a:rPr lang="ja-JP" altLang="en-US" sz="2400" dirty="0"/>
              <a:t>次の場合に最も高精度となる</a:t>
            </a:r>
            <a:endParaRPr lang="en-US" altLang="ja-JP" sz="2400" dirty="0"/>
          </a:p>
          <a:p>
            <a:pPr marL="342900" indent="-342900">
              <a:buFont typeface="Arial" panose="020B0604020202020204" pitchFamily="34" charset="0"/>
              <a:buChar char="•"/>
            </a:pPr>
            <a:r>
              <a:rPr lang="ja-JP" altLang="en-US" sz="2400" dirty="0"/>
              <a:t>重合パッチ法では，グローバルパッチの要素の代表長さに対するローカルパッチの全体のサイズの代表長さを</a:t>
            </a:r>
            <a:r>
              <a:rPr lang="en-US" altLang="ja-JP" sz="2400" dirty="0"/>
              <a:t>2.5</a:t>
            </a:r>
            <a:r>
              <a:rPr lang="ja-JP" altLang="en-US" sz="2400" dirty="0"/>
              <a:t>～</a:t>
            </a:r>
            <a:r>
              <a:rPr lang="en-US" altLang="ja-JP" sz="2400" dirty="0"/>
              <a:t>4</a:t>
            </a:r>
            <a:r>
              <a:rPr lang="ja-JP" altLang="en-US" sz="2400" dirty="0"/>
              <a:t>倍程度にすると同自由度で最も精度が高くなる</a:t>
            </a:r>
            <a:endParaRPr lang="en-US" altLang="ja-JP" sz="2400" dirty="0"/>
          </a:p>
        </p:txBody>
      </p:sp>
    </p:spTree>
    <p:extLst>
      <p:ext uri="{BB962C8B-B14F-4D97-AF65-F5344CB8AC3E}">
        <p14:creationId xmlns:p14="http://schemas.microsoft.com/office/powerpoint/2010/main" val="891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進捗</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733246"/>
            <a:ext cx="11172737" cy="830997"/>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CG</a:t>
            </a:r>
            <a:r>
              <a:rPr lang="ja-JP" altLang="en-US" sz="2400" dirty="0"/>
              <a:t>法の改善</a:t>
            </a:r>
            <a:endParaRPr lang="en-US" altLang="ja-JP" sz="2400" dirty="0"/>
          </a:p>
          <a:p>
            <a:pPr marL="342900" indent="-342900">
              <a:buFont typeface="Arial" panose="020B0604020202020204" pitchFamily="34" charset="0"/>
              <a:buChar char="•"/>
            </a:pPr>
            <a:r>
              <a:rPr lang="ja-JP" altLang="en-US" sz="2400" dirty="0"/>
              <a:t>プログラムの修正等</a:t>
            </a:r>
            <a:r>
              <a:rPr lang="en-US" altLang="ja-JP" sz="2400" dirty="0"/>
              <a:t>(</a:t>
            </a:r>
            <a:r>
              <a:rPr lang="ja-JP" altLang="en-US" sz="2400" dirty="0"/>
              <a:t>途中</a:t>
            </a:r>
            <a:r>
              <a:rPr lang="en-US" altLang="ja-JP" sz="2400" dirty="0"/>
              <a:t>)</a:t>
            </a:r>
          </a:p>
        </p:txBody>
      </p:sp>
      <p:sp>
        <p:nvSpPr>
          <p:cNvPr id="7" name="テキスト ボックス 6">
            <a:extLst>
              <a:ext uri="{FF2B5EF4-FFF2-40B4-BE49-F238E27FC236}">
                <a16:creationId xmlns:a16="http://schemas.microsoft.com/office/drawing/2014/main" id="{9DBB73AE-F080-4993-AC01-AE7CA4E9762D}"/>
              </a:ext>
            </a:extLst>
          </p:cNvPr>
          <p:cNvSpPr txBox="1"/>
          <p:nvPr/>
        </p:nvSpPr>
        <p:spPr>
          <a:xfrm>
            <a:off x="5032585" y="801812"/>
            <a:ext cx="6104020" cy="5509200"/>
          </a:xfrm>
          <a:prstGeom prst="rect">
            <a:avLst/>
          </a:prstGeom>
          <a:noFill/>
        </p:spPr>
        <p:txBody>
          <a:bodyPr wrap="square">
            <a:spAutoFit/>
          </a:bodyPr>
          <a:lstStyle/>
          <a:p>
            <a:r>
              <a:rPr lang="en-US" altLang="ja-JP" sz="1600" b="0" dirty="0">
                <a:solidFill>
                  <a:srgbClr val="6A9955"/>
                </a:solidFill>
                <a:effectLst/>
                <a:latin typeface="Consolas" panose="020B0609020204030204" pitchFamily="49" charset="0"/>
              </a:rPr>
              <a:t>// p_0 = M^-1 r_0</a:t>
            </a:r>
            <a:r>
              <a:rPr lang="ja-JP" altLang="en-US" sz="1600" b="0" dirty="0">
                <a:solidFill>
                  <a:srgbClr val="6A9955"/>
                </a:solidFill>
                <a:effectLst/>
                <a:latin typeface="Consolas" panose="020B0609020204030204" pitchFamily="49" charset="0"/>
              </a:rPr>
              <a:t>の計算</a:t>
            </a:r>
            <a:endParaRPr lang="en-US" altLang="ja-JP" sz="1600" b="0" dirty="0">
              <a:solidFill>
                <a:srgbClr val="6A9955"/>
              </a:solidFill>
              <a:effectLst/>
              <a:latin typeface="Consolas" panose="020B0609020204030204" pitchFamily="49" charset="0"/>
            </a:endParaRPr>
          </a:p>
          <a:p>
            <a:r>
              <a:rPr lang="en-US" altLang="ja-JP" sz="1600" b="0" dirty="0">
                <a:solidFill>
                  <a:srgbClr val="6A9955"/>
                </a:solidFill>
                <a:effectLst/>
                <a:latin typeface="Consolas" panose="020B0609020204030204" pitchFamily="49" charset="0"/>
              </a:rPr>
              <a:t>CG(p_0, M, r_0)</a:t>
            </a:r>
          </a:p>
          <a:p>
            <a:endParaRPr lang="en-US" altLang="ja-JP" sz="1600" b="0" dirty="0">
              <a:solidFill>
                <a:srgbClr val="6A9955"/>
              </a:solidFill>
              <a:effectLst/>
              <a:latin typeface="Consolas" panose="020B0609020204030204" pitchFamily="49" charset="0"/>
            </a:endParaRPr>
          </a:p>
          <a:p>
            <a:r>
              <a:rPr lang="en-US" altLang="ja-JP" sz="1600" dirty="0">
                <a:solidFill>
                  <a:srgbClr val="6A9955"/>
                </a:solidFill>
                <a:latin typeface="Consolas" panose="020B0609020204030204" pitchFamily="49" charset="0"/>
              </a:rPr>
              <a:t>for k = 0; k &lt; </a:t>
            </a:r>
            <a:r>
              <a:rPr lang="en-US" altLang="ja-JP" sz="1600" dirty="0" err="1">
                <a:solidFill>
                  <a:srgbClr val="6A9955"/>
                </a:solidFill>
                <a:latin typeface="Consolas" panose="020B0609020204030204" pitchFamily="49" charset="0"/>
              </a:rPr>
              <a:t>itr</a:t>
            </a:r>
            <a:r>
              <a:rPr lang="en-US" altLang="ja-JP" sz="1600" dirty="0">
                <a:solidFill>
                  <a:srgbClr val="6A9955"/>
                </a:solidFill>
                <a:latin typeface="Consolas" panose="020B0609020204030204" pitchFamily="49" charset="0"/>
              </a:rPr>
              <a:t>; k++</a:t>
            </a:r>
            <a:endParaRPr lang="en-US" altLang="ja-JP" sz="1600" b="0" dirty="0">
              <a:solidFill>
                <a:srgbClr val="6A9955"/>
              </a:solidFill>
              <a:effectLst/>
              <a:latin typeface="Consolas" panose="020B0609020204030204" pitchFamily="49" charset="0"/>
            </a:endParaRPr>
          </a:p>
          <a:p>
            <a:r>
              <a:rPr lang="en-US" altLang="ja-JP" sz="1600" b="0" dirty="0">
                <a:solidFill>
                  <a:srgbClr val="6A9955"/>
                </a:solidFill>
                <a:effectLst/>
                <a:latin typeface="Consolas" panose="020B0609020204030204" pitchFamily="49" charset="0"/>
              </a:rPr>
              <a:t>	rr_0 = dot(</a:t>
            </a:r>
            <a:r>
              <a:rPr lang="en-US" altLang="ja-JP" sz="1600" b="0" dirty="0" err="1">
                <a:solidFill>
                  <a:srgbClr val="6A9955"/>
                </a:solidFill>
                <a:effectLst/>
                <a:latin typeface="Consolas" panose="020B0609020204030204" pitchFamily="49" charset="0"/>
              </a:rPr>
              <a:t>r_k</a:t>
            </a:r>
            <a:r>
              <a:rPr lang="en-US" altLang="ja-JP" sz="1600" b="0" dirty="0">
                <a:solidFill>
                  <a:srgbClr val="6A9955"/>
                </a:solidFill>
                <a:effectLst/>
                <a:latin typeface="Consolas" panose="020B0609020204030204" pitchFamily="49" charset="0"/>
              </a:rPr>
              <a:t>, </a:t>
            </a:r>
            <a:r>
              <a:rPr lang="en-US" altLang="ja-JP" sz="1600" b="0" dirty="0" err="1">
                <a:solidFill>
                  <a:srgbClr val="6A9955"/>
                </a:solidFill>
                <a:effectLst/>
                <a:latin typeface="Consolas" panose="020B0609020204030204" pitchFamily="49" charset="0"/>
              </a:rPr>
              <a:t>p_k</a:t>
            </a:r>
            <a:r>
              <a:rPr lang="en-US" altLang="ja-JP" sz="1600" b="0" dirty="0">
                <a:solidFill>
                  <a:srgbClr val="6A9955"/>
                </a:solidFill>
                <a:effectLst/>
                <a:latin typeface="Consolas" panose="020B0609020204030204" pitchFamily="49" charset="0"/>
              </a:rPr>
              <a:t>)</a:t>
            </a:r>
          </a:p>
          <a:p>
            <a:r>
              <a:rPr lang="en-US" altLang="ja-JP" sz="1600" dirty="0">
                <a:solidFill>
                  <a:srgbClr val="6A9955"/>
                </a:solidFill>
                <a:latin typeface="Consolas" panose="020B0609020204030204" pitchFamily="49" charset="0"/>
              </a:rPr>
              <a:t>	y = AP</a:t>
            </a:r>
          </a:p>
          <a:p>
            <a:r>
              <a:rPr lang="en-US" altLang="ja-JP" sz="1600" b="0" dirty="0">
                <a:solidFill>
                  <a:srgbClr val="6A9955"/>
                </a:solidFill>
                <a:effectLst/>
                <a:latin typeface="Consolas" panose="020B0609020204030204" pitchFamily="49" charset="0"/>
              </a:rPr>
              <a:t>	</a:t>
            </a:r>
            <a:endParaRPr lang="en-US" altLang="ja-JP" sz="1600" dirty="0">
              <a:solidFill>
                <a:srgbClr val="6A9955"/>
              </a:solidFill>
              <a:latin typeface="Consolas" panose="020B0609020204030204" pitchFamily="49" charset="0"/>
            </a:endParaRPr>
          </a:p>
          <a:p>
            <a:r>
              <a:rPr lang="en-US" altLang="ja-JP" sz="1600" b="0" dirty="0">
                <a:solidFill>
                  <a:srgbClr val="6A9955"/>
                </a:solidFill>
                <a:effectLst/>
                <a:latin typeface="Consolas" panose="020B0609020204030204" pitchFamily="49" charset="0"/>
              </a:rPr>
              <a:t>	// </a:t>
            </a:r>
            <a:r>
              <a:rPr lang="ja-JP" altLang="en-US" sz="1600" b="0" dirty="0">
                <a:solidFill>
                  <a:srgbClr val="6A9955"/>
                </a:solidFill>
                <a:effectLst/>
                <a:latin typeface="Consolas" panose="020B0609020204030204" pitchFamily="49" charset="0"/>
              </a:rPr>
              <a:t>更新</a:t>
            </a:r>
            <a:endParaRPr lang="en-US" altLang="ja-JP" sz="1600" dirty="0">
              <a:solidFill>
                <a:srgbClr val="6A9955"/>
              </a:solidFill>
              <a:latin typeface="Consolas" panose="020B0609020204030204" pitchFamily="49" charset="0"/>
            </a:endParaRPr>
          </a:p>
          <a:p>
            <a:r>
              <a:rPr lang="en-US" altLang="ja-JP" sz="1600" b="0" dirty="0">
                <a:solidFill>
                  <a:srgbClr val="6A9955"/>
                </a:solidFill>
                <a:effectLst/>
                <a:latin typeface="Consolas" panose="020B0609020204030204" pitchFamily="49" charset="0"/>
              </a:rPr>
              <a:t>	alpha = rr_0 / dot(</a:t>
            </a:r>
            <a:r>
              <a:rPr lang="en-US" altLang="ja-JP" sz="1600" b="0" dirty="0" err="1">
                <a:solidFill>
                  <a:srgbClr val="6A9955"/>
                </a:solidFill>
                <a:effectLst/>
                <a:latin typeface="Consolas" panose="020B0609020204030204" pitchFamily="49" charset="0"/>
              </a:rPr>
              <a:t>p_k</a:t>
            </a:r>
            <a:r>
              <a:rPr lang="en-US" altLang="ja-JP" sz="1600" b="0" dirty="0">
                <a:solidFill>
                  <a:srgbClr val="6A9955"/>
                </a:solidFill>
                <a:effectLst/>
                <a:latin typeface="Consolas" panose="020B0609020204030204" pitchFamily="49" charset="0"/>
              </a:rPr>
              <a:t>, y)</a:t>
            </a:r>
          </a:p>
          <a:p>
            <a:r>
              <a:rPr lang="en-US" altLang="ja-JP" sz="1600" dirty="0">
                <a:solidFill>
                  <a:srgbClr val="6A9955"/>
                </a:solidFill>
                <a:latin typeface="Consolas" panose="020B0609020204030204" pitchFamily="49" charset="0"/>
              </a:rPr>
              <a:t>	for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0;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&lt; </a:t>
            </a:r>
            <a:r>
              <a:rPr lang="en-US" altLang="ja-JP" sz="1600" dirty="0" err="1">
                <a:solidFill>
                  <a:srgbClr val="6A9955"/>
                </a:solidFill>
                <a:latin typeface="Consolas" panose="020B0609020204030204" pitchFamily="49" charset="0"/>
              </a:rPr>
              <a:t>ndof</a:t>
            </a:r>
            <a:r>
              <a:rPr lang="en-US" altLang="ja-JP" sz="1600" dirty="0">
                <a:solidFill>
                  <a:srgbClr val="6A9955"/>
                </a:solidFill>
                <a:latin typeface="Consolas" panose="020B0609020204030204" pitchFamily="49" charset="0"/>
              </a:rPr>
              <a:t>;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a:t>
            </a:r>
          </a:p>
          <a:p>
            <a:r>
              <a:rPr lang="en-US" altLang="ja-JP" sz="1600" dirty="0">
                <a:solidFill>
                  <a:srgbClr val="6A9955"/>
                </a:solidFill>
                <a:latin typeface="Consolas" panose="020B0609020204030204" pitchFamily="49" charset="0"/>
              </a:rPr>
              <a:t>		</a:t>
            </a:r>
            <a:r>
              <a:rPr lang="en-US" altLang="ja-JP" sz="1600" dirty="0" err="1">
                <a:solidFill>
                  <a:srgbClr val="6A9955"/>
                </a:solidFill>
                <a:latin typeface="Consolas" panose="020B0609020204030204" pitchFamily="49" charset="0"/>
              </a:rPr>
              <a:t>sol_vec</a:t>
            </a:r>
            <a:r>
              <a:rPr lang="en-US" altLang="ja-JP" sz="1600" dirty="0">
                <a:solidFill>
                  <a:srgbClr val="6A9955"/>
                </a:solidFill>
                <a:latin typeface="Consolas" panose="020B0609020204030204" pitchFamily="49" charset="0"/>
              </a:rPr>
              <a:t>[</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alpha * </a:t>
            </a:r>
            <a:r>
              <a:rPr lang="en-US" altLang="ja-JP" sz="1600" dirty="0" err="1">
                <a:solidFill>
                  <a:srgbClr val="6A9955"/>
                </a:solidFill>
                <a:latin typeface="Consolas" panose="020B0609020204030204" pitchFamily="49" charset="0"/>
              </a:rPr>
              <a:t>p_k</a:t>
            </a:r>
            <a:r>
              <a:rPr lang="en-US" altLang="ja-JP" sz="1600" dirty="0">
                <a:solidFill>
                  <a:srgbClr val="6A9955"/>
                </a:solidFill>
                <a:latin typeface="Consolas" panose="020B0609020204030204" pitchFamily="49" charset="0"/>
              </a:rPr>
              <a:t>[</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a:t>
            </a:r>
          </a:p>
          <a:p>
            <a:r>
              <a:rPr lang="en-US" altLang="ja-JP" sz="1600" dirty="0">
                <a:solidFill>
                  <a:srgbClr val="6A9955"/>
                </a:solidFill>
                <a:latin typeface="Consolas" panose="020B0609020204030204" pitchFamily="49" charset="0"/>
              </a:rPr>
              <a:t>		</a:t>
            </a:r>
            <a:r>
              <a:rPr lang="en-US" altLang="ja-JP" sz="1600" dirty="0" err="1">
                <a:solidFill>
                  <a:srgbClr val="6A9955"/>
                </a:solidFill>
                <a:latin typeface="Consolas" panose="020B0609020204030204" pitchFamily="49" charset="0"/>
              </a:rPr>
              <a:t>r_k</a:t>
            </a:r>
            <a:r>
              <a:rPr lang="en-US" altLang="ja-JP" sz="1600" dirty="0">
                <a:solidFill>
                  <a:srgbClr val="6A9955"/>
                </a:solidFill>
                <a:latin typeface="Consolas" panose="020B0609020204030204" pitchFamily="49" charset="0"/>
              </a:rPr>
              <a:t>[</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alpha / y[</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a:t>
            </a:r>
          </a:p>
          <a:p>
            <a:endParaRPr lang="en-US" altLang="ja-JP" sz="1600" dirty="0">
              <a:solidFill>
                <a:srgbClr val="6A9955"/>
              </a:solidFill>
              <a:latin typeface="Consolas" panose="020B0609020204030204" pitchFamily="49" charset="0"/>
            </a:endParaRPr>
          </a:p>
          <a:p>
            <a:r>
              <a:rPr lang="en-US" altLang="ja-JP" sz="1600" dirty="0">
                <a:solidFill>
                  <a:srgbClr val="6A9955"/>
                </a:solidFill>
                <a:latin typeface="Consolas" panose="020B0609020204030204" pitchFamily="49" charset="0"/>
              </a:rPr>
              <a:t>	</a:t>
            </a:r>
            <a:r>
              <a:rPr lang="en-US" altLang="ja-JP" sz="1600" b="0" dirty="0">
                <a:solidFill>
                  <a:srgbClr val="6A9955"/>
                </a:solidFill>
                <a:effectLst/>
                <a:latin typeface="Consolas" panose="020B0609020204030204" pitchFamily="49" charset="0"/>
              </a:rPr>
              <a:t>// r2 = M^-1 </a:t>
            </a:r>
            <a:r>
              <a:rPr lang="en-US" altLang="ja-JP" sz="1600" b="0" dirty="0" err="1">
                <a:solidFill>
                  <a:srgbClr val="6A9955"/>
                </a:solidFill>
                <a:effectLst/>
                <a:latin typeface="Consolas" panose="020B0609020204030204" pitchFamily="49" charset="0"/>
              </a:rPr>
              <a:t>r_k</a:t>
            </a:r>
            <a:r>
              <a:rPr lang="ja-JP" altLang="en-US" sz="1600" b="0" dirty="0">
                <a:solidFill>
                  <a:srgbClr val="6A9955"/>
                </a:solidFill>
                <a:effectLst/>
                <a:latin typeface="Consolas" panose="020B0609020204030204" pitchFamily="49" charset="0"/>
              </a:rPr>
              <a:t>の計算</a:t>
            </a:r>
            <a:endParaRPr lang="en-US" altLang="ja-JP" sz="1600" dirty="0">
              <a:solidFill>
                <a:srgbClr val="6A9955"/>
              </a:solidFill>
              <a:latin typeface="Consolas" panose="020B0609020204030204" pitchFamily="49" charset="0"/>
            </a:endParaRPr>
          </a:p>
          <a:p>
            <a:r>
              <a:rPr lang="en-US" altLang="ja-JP" sz="1600" dirty="0">
                <a:solidFill>
                  <a:srgbClr val="6A9955"/>
                </a:solidFill>
                <a:latin typeface="Consolas" panose="020B0609020204030204" pitchFamily="49" charset="0"/>
              </a:rPr>
              <a:t>	CG(r2, M, </a:t>
            </a:r>
            <a:r>
              <a:rPr lang="en-US" altLang="ja-JP" sz="1600" dirty="0" err="1">
                <a:solidFill>
                  <a:srgbClr val="6A9955"/>
                </a:solidFill>
                <a:latin typeface="Consolas" panose="020B0609020204030204" pitchFamily="49" charset="0"/>
              </a:rPr>
              <a:t>r_k</a:t>
            </a:r>
            <a:r>
              <a:rPr lang="en-US" altLang="ja-JP" sz="1600" dirty="0">
                <a:solidFill>
                  <a:srgbClr val="6A9955"/>
                </a:solidFill>
                <a:latin typeface="Consolas" panose="020B0609020204030204" pitchFamily="49" charset="0"/>
              </a:rPr>
              <a:t>)</a:t>
            </a:r>
          </a:p>
          <a:p>
            <a:endParaRPr lang="en-US" altLang="ja-JP" sz="1600" dirty="0">
              <a:solidFill>
                <a:srgbClr val="6A9955"/>
              </a:solidFill>
              <a:latin typeface="Consolas" panose="020B0609020204030204" pitchFamily="49" charset="0"/>
            </a:endParaRPr>
          </a:p>
          <a:p>
            <a:r>
              <a:rPr lang="en-US" altLang="ja-JP" sz="1600" dirty="0">
                <a:solidFill>
                  <a:srgbClr val="6A9955"/>
                </a:solidFill>
                <a:latin typeface="Consolas" panose="020B0609020204030204" pitchFamily="49" charset="0"/>
              </a:rPr>
              <a:t>	// </a:t>
            </a:r>
            <a:r>
              <a:rPr lang="ja-JP" altLang="en-US" sz="1600" dirty="0">
                <a:solidFill>
                  <a:srgbClr val="6A9955"/>
                </a:solidFill>
                <a:latin typeface="Consolas" panose="020B0609020204030204" pitchFamily="49" charset="0"/>
              </a:rPr>
              <a:t>収束判定</a:t>
            </a:r>
            <a:r>
              <a:rPr lang="en-US" altLang="ja-JP" sz="1600" dirty="0">
                <a:solidFill>
                  <a:srgbClr val="6A9955"/>
                </a:solidFill>
                <a:latin typeface="Consolas" panose="020B0609020204030204" pitchFamily="49" charset="0"/>
              </a:rPr>
              <a:t>(CG</a:t>
            </a:r>
            <a:r>
              <a:rPr lang="ja-JP" altLang="en-US" sz="1600" dirty="0">
                <a:solidFill>
                  <a:srgbClr val="6A9955"/>
                </a:solidFill>
                <a:latin typeface="Consolas" panose="020B0609020204030204" pitchFamily="49" charset="0"/>
              </a:rPr>
              <a:t>法と同じ</a:t>
            </a:r>
            <a:r>
              <a:rPr lang="en-US" altLang="ja-JP" sz="1600" dirty="0">
                <a:solidFill>
                  <a:srgbClr val="6A9955"/>
                </a:solidFill>
                <a:latin typeface="Consolas" panose="020B0609020204030204" pitchFamily="49" charset="0"/>
              </a:rPr>
              <a:t>)</a:t>
            </a:r>
          </a:p>
          <a:p>
            <a:r>
              <a:rPr lang="en-US" altLang="ja-JP" sz="1600" b="0" dirty="0">
                <a:solidFill>
                  <a:srgbClr val="6A9955"/>
                </a:solidFill>
                <a:effectLst/>
                <a:latin typeface="Consolas" panose="020B0609020204030204" pitchFamily="49" charset="0"/>
              </a:rPr>
              <a:t>	</a:t>
            </a:r>
          </a:p>
          <a:p>
            <a:r>
              <a:rPr lang="en-US" altLang="ja-JP" sz="1600" b="0" dirty="0">
                <a:solidFill>
                  <a:srgbClr val="6A9955"/>
                </a:solidFill>
                <a:effectLst/>
                <a:latin typeface="Consolas" panose="020B0609020204030204" pitchFamily="49" charset="0"/>
              </a:rPr>
              <a:t>	// </a:t>
            </a:r>
            <a:r>
              <a:rPr lang="ja-JP" altLang="en-US" sz="1600" b="0" dirty="0">
                <a:solidFill>
                  <a:srgbClr val="6A9955"/>
                </a:solidFill>
                <a:effectLst/>
                <a:latin typeface="Consolas" panose="020B0609020204030204" pitchFamily="49" charset="0"/>
              </a:rPr>
              <a:t>更新</a:t>
            </a:r>
            <a:endParaRPr lang="en-US" altLang="ja-JP" sz="1600" b="0" dirty="0">
              <a:solidFill>
                <a:srgbClr val="6A9955"/>
              </a:solidFill>
              <a:effectLst/>
              <a:latin typeface="Consolas" panose="020B0609020204030204" pitchFamily="49" charset="0"/>
            </a:endParaRPr>
          </a:p>
          <a:p>
            <a:r>
              <a:rPr lang="en-US" altLang="ja-JP" sz="1600" dirty="0">
                <a:solidFill>
                  <a:srgbClr val="6A9955"/>
                </a:solidFill>
                <a:latin typeface="Consolas" panose="020B0609020204030204" pitchFamily="49" charset="0"/>
              </a:rPr>
              <a:t>	beta = - y * r2</a:t>
            </a:r>
            <a:endParaRPr lang="en-US" altLang="ja-JP" sz="1600" b="0" dirty="0">
              <a:solidFill>
                <a:srgbClr val="6A9955"/>
              </a:solidFill>
              <a:effectLst/>
              <a:latin typeface="Consolas" panose="020B0609020204030204" pitchFamily="49" charset="0"/>
            </a:endParaRPr>
          </a:p>
          <a:p>
            <a:r>
              <a:rPr lang="en-US" altLang="ja-JP" sz="1600" dirty="0">
                <a:solidFill>
                  <a:srgbClr val="6A9955"/>
                </a:solidFill>
                <a:latin typeface="Consolas" panose="020B0609020204030204" pitchFamily="49" charset="0"/>
              </a:rPr>
              <a:t>	for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0;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&lt; </a:t>
            </a:r>
            <a:r>
              <a:rPr lang="en-US" altLang="ja-JP" sz="1600" dirty="0" err="1">
                <a:solidFill>
                  <a:srgbClr val="6A9955"/>
                </a:solidFill>
                <a:latin typeface="Consolas" panose="020B0609020204030204" pitchFamily="49" charset="0"/>
              </a:rPr>
              <a:t>ndof</a:t>
            </a:r>
            <a:r>
              <a:rPr lang="en-US" altLang="ja-JP" sz="1600" dirty="0">
                <a:solidFill>
                  <a:srgbClr val="6A9955"/>
                </a:solidFill>
                <a:latin typeface="Consolas" panose="020B0609020204030204" pitchFamily="49" charset="0"/>
              </a:rPr>
              <a:t>; </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a:t>
            </a:r>
          </a:p>
          <a:p>
            <a:r>
              <a:rPr lang="en-US" altLang="ja-JP" sz="1600" dirty="0">
                <a:solidFill>
                  <a:srgbClr val="6A9955"/>
                </a:solidFill>
                <a:latin typeface="Consolas" panose="020B0609020204030204" pitchFamily="49" charset="0"/>
              </a:rPr>
              <a:t>		p_(k+1)[</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r2[</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 + beta * </a:t>
            </a:r>
            <a:r>
              <a:rPr lang="en-US" altLang="ja-JP" sz="1600" dirty="0" err="1">
                <a:solidFill>
                  <a:srgbClr val="6A9955"/>
                </a:solidFill>
                <a:latin typeface="Consolas" panose="020B0609020204030204" pitchFamily="49" charset="0"/>
              </a:rPr>
              <a:t>p_k</a:t>
            </a:r>
            <a:r>
              <a:rPr lang="en-US" altLang="ja-JP" sz="1600" dirty="0">
                <a:solidFill>
                  <a:srgbClr val="6A9955"/>
                </a:solidFill>
                <a:latin typeface="Consolas" panose="020B0609020204030204" pitchFamily="49" charset="0"/>
              </a:rPr>
              <a:t>[</a:t>
            </a:r>
            <a:r>
              <a:rPr lang="en-US" altLang="ja-JP" sz="1600" dirty="0" err="1">
                <a:solidFill>
                  <a:srgbClr val="6A9955"/>
                </a:solidFill>
                <a:latin typeface="Consolas" panose="020B0609020204030204" pitchFamily="49" charset="0"/>
              </a:rPr>
              <a:t>i</a:t>
            </a:r>
            <a:r>
              <a:rPr lang="en-US" altLang="ja-JP" sz="1600" dirty="0">
                <a:solidFill>
                  <a:srgbClr val="6A9955"/>
                </a:solidFill>
                <a:latin typeface="Consolas" panose="020B0609020204030204" pitchFamily="49" charset="0"/>
              </a:rPr>
              <a:t>]</a:t>
            </a:r>
            <a:endParaRPr lang="en-US" altLang="ja-JP" sz="1600" dirty="0">
              <a:solidFill>
                <a:srgbClr val="D4D4D4"/>
              </a:solidFill>
              <a:latin typeface="Consolas" panose="020B0609020204030204" pitchFamily="49" charset="0"/>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6D460E8-2D66-4826-B7A0-BE3FA3EA8241}"/>
                  </a:ext>
                </a:extLst>
              </p:cNvPr>
              <p:cNvSpPr txBox="1"/>
              <p:nvPr/>
            </p:nvSpPr>
            <p:spPr>
              <a:xfrm>
                <a:off x="412459" y="2081972"/>
                <a:ext cx="6104020" cy="3353739"/>
              </a:xfrm>
              <a:prstGeom prst="rect">
                <a:avLst/>
              </a:prstGeom>
              <a:noFill/>
            </p:spPr>
            <p:txBody>
              <a:bodyPr wrap="square">
                <a:spAutoFit/>
              </a:bodyPr>
              <a:lstStyle/>
              <a:p>
                <a:r>
                  <a:rPr lang="ja-JP" altLang="en-US" sz="2000" dirty="0">
                    <a:solidFill>
                      <a:srgbClr val="6A9955"/>
                    </a:solidFill>
                    <a:latin typeface="Consolas" panose="020B0609020204030204" pitchFamily="49" charset="0"/>
                  </a:rPr>
                  <a:t>これまでは前処理として</a:t>
                </a:r>
                <a:endParaRPr lang="en-US" altLang="ja-JP" sz="2000" dirty="0">
                  <a:solidFill>
                    <a:srgbClr val="6A9955"/>
                  </a:solidFill>
                  <a:latin typeface="Consolas" panose="020B0609020204030204" pitchFamily="49" charset="0"/>
                </a:endParaRPr>
              </a:p>
              <a:p>
                <a:r>
                  <a:rPr lang="ja-JP" altLang="en-US" sz="2000" dirty="0">
                    <a:solidFill>
                      <a:srgbClr val="6A9955"/>
                    </a:solidFill>
                    <a:latin typeface="Consolas" panose="020B0609020204030204" pitchFamily="49" charset="0"/>
                  </a:rPr>
                  <a:t>対角スケーリングを使用</a:t>
                </a:r>
                <a:endParaRPr lang="en-US" altLang="ja-JP" sz="2000" dirty="0">
                  <a:solidFill>
                    <a:srgbClr val="6A9955"/>
                  </a:solidFill>
                  <a:latin typeface="Consolas" panose="020B0609020204030204" pitchFamily="49" charset="0"/>
                </a:endParaRPr>
              </a:p>
              <a:p>
                <a:endParaRPr lang="en-US" altLang="ja-JP" sz="2000" dirty="0">
                  <a:solidFill>
                    <a:srgbClr val="6A9955"/>
                  </a:solidFill>
                  <a:latin typeface="Consolas" panose="020B0609020204030204" pitchFamily="49" charset="0"/>
                </a:endParaRPr>
              </a:p>
              <a:p>
                <a:r>
                  <a:rPr lang="ja-JP" altLang="en-US" sz="2000" dirty="0">
                    <a:solidFill>
                      <a:srgbClr val="6A9955"/>
                    </a:solidFill>
                    <a:latin typeface="Consolas" panose="020B0609020204030204" pitchFamily="49" charset="0"/>
                  </a:rPr>
                  <a:t>全体剛性行列 </a:t>
                </a:r>
                <a:r>
                  <a:rPr lang="en-US" altLang="ja-JP" sz="2000" dirty="0">
                    <a:solidFill>
                      <a:srgbClr val="6A9955"/>
                    </a:solidFill>
                    <a:latin typeface="Consolas" panose="020B0609020204030204" pitchFamily="49" charset="0"/>
                  </a:rPr>
                  <a:t>K</a:t>
                </a:r>
              </a:p>
              <a:p>
                <a:pPr/>
                <a:r>
                  <a:rPr lang="en-US" altLang="ja-JP" sz="2000" b="0" dirty="0">
                    <a:solidFill>
                      <a:srgbClr val="6A9955"/>
                    </a:solidFill>
                    <a:effectLst/>
                  </a:rPr>
                  <a:t>K</a:t>
                </a:r>
                <a14:m>
                  <m:oMath xmlns:m="http://schemas.openxmlformats.org/officeDocument/2006/math">
                    <m:r>
                      <a:rPr lang="en-US" altLang="ja-JP" sz="2000" b="0" i="1" smtClean="0">
                        <a:solidFill>
                          <a:srgbClr val="6A9955"/>
                        </a:solidFill>
                        <a:effectLst/>
                        <a:latin typeface="Cambria Math" panose="02040503050406030204" pitchFamily="18" charset="0"/>
                      </a:rPr>
                      <m:t>= </m:t>
                    </m:r>
                    <m:d>
                      <m:dPr>
                        <m:begChr m:val="["/>
                        <m:endChr m:val="]"/>
                        <m:ctrlPr>
                          <a:rPr lang="en-US" altLang="ja-JP" sz="2000" b="0" i="1" smtClean="0">
                            <a:solidFill>
                              <a:srgbClr val="6A9955"/>
                            </a:solidFill>
                            <a:effectLst/>
                            <a:latin typeface="Cambria Math" panose="02040503050406030204" pitchFamily="18" charset="0"/>
                          </a:rPr>
                        </m:ctrlPr>
                      </m:dPr>
                      <m:e>
                        <m:m>
                          <m:mPr>
                            <m:mcs>
                              <m:mc>
                                <m:mcPr>
                                  <m:count m:val="2"/>
                                  <m:mcJc m:val="center"/>
                                </m:mcPr>
                              </m:mc>
                            </m:mcs>
                            <m:ctrlPr>
                              <a:rPr lang="en-US" altLang="ja-JP" sz="2000" b="0" i="1" smtClean="0">
                                <a:solidFill>
                                  <a:srgbClr val="6A9955"/>
                                </a:solidFill>
                                <a:effectLst/>
                                <a:latin typeface="Cambria Math" panose="02040503050406030204" pitchFamily="18" charset="0"/>
                              </a:rPr>
                            </m:ctrlPr>
                          </m:mPr>
                          <m:mr>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𝐺</m:t>
                                  </m:r>
                                </m:sup>
                              </m:sSup>
                            </m:e>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𝐺𝐿</m:t>
                                  </m:r>
                                </m:sup>
                              </m:sSup>
                            </m:e>
                          </m:mr>
                          <m:mr>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𝐺𝐿</m:t>
                                  </m:r>
                                </m:sup>
                              </m:sSup>
                            </m:e>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𝐿</m:t>
                                  </m:r>
                                </m:sup>
                              </m:sSup>
                            </m:e>
                          </m:mr>
                        </m:m>
                      </m:e>
                    </m:d>
                  </m:oMath>
                </a14:m>
                <a:endParaRPr lang="en-US" altLang="ja-JP" sz="2000" b="0" dirty="0">
                  <a:solidFill>
                    <a:srgbClr val="6A9955"/>
                  </a:solidFill>
                  <a:effectLst/>
                  <a:latin typeface="Consolas" panose="020B0609020204030204" pitchFamily="49" charset="0"/>
                </a:endParaRPr>
              </a:p>
              <a:p>
                <a:endParaRPr lang="en-US" altLang="ja-JP" sz="2000" dirty="0">
                  <a:solidFill>
                    <a:srgbClr val="6A9955"/>
                  </a:solidFill>
                  <a:latin typeface="Consolas" panose="020B0609020204030204" pitchFamily="49" charset="0"/>
                </a:endParaRPr>
              </a:p>
              <a:p>
                <a:endParaRPr lang="en-US" altLang="ja-JP" sz="2000" dirty="0">
                  <a:solidFill>
                    <a:srgbClr val="6A9955"/>
                  </a:solidFill>
                  <a:latin typeface="Consolas" panose="020B0609020204030204" pitchFamily="49" charset="0"/>
                </a:endParaRPr>
              </a:p>
              <a:p>
                <a:r>
                  <a:rPr lang="ja-JP" altLang="en-US" sz="2000" dirty="0">
                    <a:solidFill>
                      <a:srgbClr val="6A9955"/>
                    </a:solidFill>
                    <a:latin typeface="Consolas" panose="020B0609020204030204" pitchFamily="49" charset="0"/>
                  </a:rPr>
                  <a:t>前処理行列 </a:t>
                </a:r>
                <a:r>
                  <a:rPr lang="en-US" altLang="ja-JP" sz="2000" dirty="0">
                    <a:solidFill>
                      <a:srgbClr val="6A9955"/>
                    </a:solidFill>
                    <a:latin typeface="Consolas" panose="020B0609020204030204" pitchFamily="49" charset="0"/>
                  </a:rPr>
                  <a:t>M</a:t>
                </a:r>
                <a:r>
                  <a:rPr lang="ja-JP" altLang="en-US" sz="2000" dirty="0">
                    <a:solidFill>
                      <a:srgbClr val="6A9955"/>
                    </a:solidFill>
                    <a:latin typeface="Consolas" panose="020B0609020204030204" pitchFamily="49" charset="0"/>
                  </a:rPr>
                  <a:t> を次のように定義</a:t>
                </a:r>
                <a:endParaRPr lang="en-US" altLang="ja-JP" sz="2000" dirty="0">
                  <a:solidFill>
                    <a:srgbClr val="6A9955"/>
                  </a:solidFill>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altLang="ja-JP" sz="2000" b="0" i="1" smtClean="0">
                          <a:solidFill>
                            <a:srgbClr val="6A9955"/>
                          </a:solidFill>
                          <a:effectLst/>
                          <a:latin typeface="Cambria Math" panose="02040503050406030204" pitchFamily="18" charset="0"/>
                        </a:rPr>
                        <m:t>𝑀</m:t>
                      </m:r>
                      <m:r>
                        <a:rPr lang="en-US" altLang="ja-JP" sz="2000" b="0" i="1" smtClean="0">
                          <a:solidFill>
                            <a:srgbClr val="6A9955"/>
                          </a:solidFill>
                          <a:effectLst/>
                          <a:latin typeface="Cambria Math" panose="02040503050406030204" pitchFamily="18" charset="0"/>
                        </a:rPr>
                        <m:t>= </m:t>
                      </m:r>
                      <m:d>
                        <m:dPr>
                          <m:begChr m:val="["/>
                          <m:endChr m:val="]"/>
                          <m:ctrlPr>
                            <a:rPr lang="en-US" altLang="ja-JP" sz="2000" b="0" i="1" smtClean="0">
                              <a:solidFill>
                                <a:srgbClr val="6A9955"/>
                              </a:solidFill>
                              <a:effectLst/>
                              <a:latin typeface="Cambria Math" panose="02040503050406030204" pitchFamily="18" charset="0"/>
                            </a:rPr>
                          </m:ctrlPr>
                        </m:dPr>
                        <m:e>
                          <m:m>
                            <m:mPr>
                              <m:mcs>
                                <m:mc>
                                  <m:mcPr>
                                    <m:count m:val="2"/>
                                    <m:mcJc m:val="center"/>
                                  </m:mcPr>
                                </m:mc>
                              </m:mcs>
                              <m:ctrlPr>
                                <a:rPr lang="en-US" altLang="ja-JP" sz="2000" b="0" i="1" smtClean="0">
                                  <a:solidFill>
                                    <a:srgbClr val="6A9955"/>
                                  </a:solidFill>
                                  <a:effectLst/>
                                  <a:latin typeface="Cambria Math" panose="02040503050406030204" pitchFamily="18" charset="0"/>
                                </a:rPr>
                              </m:ctrlPr>
                            </m:mPr>
                            <m:mr>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𝐺</m:t>
                                    </m:r>
                                  </m:sup>
                                </m:sSup>
                              </m:e>
                              <m:e>
                                <m:r>
                                  <a:rPr lang="en-US" altLang="ja-JP" sz="2000" b="0" i="1" smtClean="0">
                                    <a:solidFill>
                                      <a:srgbClr val="6A9955"/>
                                    </a:solidFill>
                                    <a:effectLst/>
                                    <a:latin typeface="Cambria Math" panose="02040503050406030204" pitchFamily="18" charset="0"/>
                                  </a:rPr>
                                  <m:t>0</m:t>
                                </m:r>
                              </m:e>
                            </m:mr>
                            <m:mr>
                              <m:e>
                                <m:r>
                                  <a:rPr lang="en-US" altLang="ja-JP" sz="2000" b="0" i="1" smtClean="0">
                                    <a:solidFill>
                                      <a:srgbClr val="6A9955"/>
                                    </a:solidFill>
                                    <a:effectLst/>
                                    <a:latin typeface="Cambria Math" panose="02040503050406030204" pitchFamily="18" charset="0"/>
                                  </a:rPr>
                                  <m:t>0</m:t>
                                </m:r>
                              </m:e>
                              <m:e>
                                <m:sSup>
                                  <m:sSupPr>
                                    <m:ctrlPr>
                                      <a:rPr lang="en-US" altLang="ja-JP" sz="2000" b="0" i="1" smtClean="0">
                                        <a:solidFill>
                                          <a:srgbClr val="6A9955"/>
                                        </a:solidFill>
                                        <a:effectLst/>
                                        <a:latin typeface="Cambria Math" panose="02040503050406030204" pitchFamily="18" charset="0"/>
                                      </a:rPr>
                                    </m:ctrlPr>
                                  </m:sSupPr>
                                  <m:e>
                                    <m:r>
                                      <a:rPr lang="en-US" altLang="ja-JP" sz="2000" b="0" i="1" smtClean="0">
                                        <a:solidFill>
                                          <a:srgbClr val="6A9955"/>
                                        </a:solidFill>
                                        <a:effectLst/>
                                        <a:latin typeface="Cambria Math" panose="02040503050406030204" pitchFamily="18" charset="0"/>
                                      </a:rPr>
                                      <m:t>𝐾</m:t>
                                    </m:r>
                                  </m:e>
                                  <m:sup>
                                    <m:r>
                                      <a:rPr lang="en-US" altLang="ja-JP" sz="2000" b="0" i="1" smtClean="0">
                                        <a:solidFill>
                                          <a:srgbClr val="6A9955"/>
                                        </a:solidFill>
                                        <a:effectLst/>
                                        <a:latin typeface="Cambria Math" panose="02040503050406030204" pitchFamily="18" charset="0"/>
                                      </a:rPr>
                                      <m:t>𝐿</m:t>
                                    </m:r>
                                  </m:sup>
                                </m:sSup>
                              </m:e>
                            </m:mr>
                          </m:m>
                        </m:e>
                      </m:d>
                    </m:oMath>
                  </m:oMathPara>
                </a14:m>
                <a:endParaRPr lang="en-US" altLang="ja-JP" sz="2000" b="0" dirty="0">
                  <a:solidFill>
                    <a:srgbClr val="6A9955"/>
                  </a:solidFill>
                  <a:effectLst/>
                  <a:latin typeface="Consolas" panose="020B0609020204030204" pitchFamily="49" charset="0"/>
                </a:endParaRPr>
              </a:p>
            </p:txBody>
          </p:sp>
        </mc:Choice>
        <mc:Fallback>
          <p:sp>
            <p:nvSpPr>
              <p:cNvPr id="8" name="テキスト ボックス 7">
                <a:extLst>
                  <a:ext uri="{FF2B5EF4-FFF2-40B4-BE49-F238E27FC236}">
                    <a16:creationId xmlns:a16="http://schemas.microsoft.com/office/drawing/2014/main" id="{16D460E8-2D66-4826-B7A0-BE3FA3EA8241}"/>
                  </a:ext>
                </a:extLst>
              </p:cNvPr>
              <p:cNvSpPr txBox="1">
                <a:spLocks noRot="1" noChangeAspect="1" noMove="1" noResize="1" noEditPoints="1" noAdjustHandles="1" noChangeArrowheads="1" noChangeShapeType="1" noTextEdit="1"/>
              </p:cNvSpPr>
              <p:nvPr/>
            </p:nvSpPr>
            <p:spPr>
              <a:xfrm>
                <a:off x="412459" y="2081972"/>
                <a:ext cx="6104020" cy="3353739"/>
              </a:xfrm>
              <a:prstGeom prst="rect">
                <a:avLst/>
              </a:prstGeom>
              <a:blipFill>
                <a:blip r:embed="rId2"/>
                <a:stretch>
                  <a:fillRect l="-1099" t="-1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56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図 37" descr="グラフ, 折れ線グラフ&#10;&#10;自動的に生成された説明">
            <a:extLst>
              <a:ext uri="{FF2B5EF4-FFF2-40B4-BE49-F238E27FC236}">
                <a16:creationId xmlns:a16="http://schemas.microsoft.com/office/drawing/2014/main" id="{AB037714-54D7-4AB1-9F6C-88A73D7A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32333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細分化手法</a:t>
            </a:r>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504106" cy="369332"/>
          </a:xfrm>
          <a:prstGeom prst="rect">
            <a:avLst/>
          </a:prstGeom>
          <a:noFill/>
        </p:spPr>
        <p:txBody>
          <a:bodyPr wrap="square" rtlCol="0">
            <a:spAutoFit/>
          </a:bodyPr>
          <a:lstStyle/>
          <a:p>
            <a:r>
              <a:rPr lang="ja-JP" altLang="en-US" b="1"/>
              <a:t>ノットインサーション</a:t>
            </a:r>
            <a:r>
              <a:rPr lang="en-US" altLang="ja-JP" b="1"/>
              <a:t>(Knot Insertion)</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42777F2-1196-4A41-9CFA-A11BC9CDF74E}"/>
                  </a:ext>
                </a:extLst>
              </p:cNvPr>
              <p:cNvSpPr txBox="1"/>
              <p:nvPr/>
            </p:nvSpPr>
            <p:spPr>
              <a:xfrm>
                <a:off x="412459" y="1457839"/>
                <a:ext cx="6098698" cy="5198859"/>
              </a:xfrm>
              <a:prstGeom prst="rect">
                <a:avLst/>
              </a:prstGeom>
              <a:noFill/>
            </p:spPr>
            <p:txBody>
              <a:bodyPr wrap="square" rtlCol="0">
                <a:spAutoFit/>
              </a:bodyPr>
              <a:lstStyle/>
              <a:p>
                <a:r>
                  <a:rPr lang="ja-JP" altLang="en-US" sz="1800" i="0" strike="noStrike" dirty="0">
                    <a:latin typeface="IPAexGothic"/>
                  </a:rPr>
                  <a:t>要素の細分化、オーダーエレベーションにも必要な操作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挿入するノットを決定した後に</a:t>
                </a:r>
                <a:endParaRPr lang="en-US" altLang="ja-JP" sz="1800" i="0" strike="noStrike" dirty="0">
                  <a:latin typeface="IPAexGothic"/>
                </a:endParaRPr>
              </a:p>
              <a:p>
                <a:r>
                  <a:rPr lang="ja-JP" altLang="en-US" dirty="0">
                    <a:latin typeface="IPAexGothic"/>
                  </a:rPr>
                  <a:t>コントロールポイントに対して以下の操作を行う</a:t>
                </a:r>
                <a:endParaRPr lang="en-US" altLang="ja-JP" sz="1800" i="0" strike="noStrike" dirty="0">
                  <a:latin typeface="IPAexGothic"/>
                </a:endParaRPr>
              </a:p>
              <a:p>
                <a:endParaRPr lang="en-US" altLang="ja-JP" dirty="0">
                  <a:latin typeface="IPAexGothic"/>
                </a:endParaRPr>
              </a:p>
              <a:p>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xmlns="">
          <p:sp>
            <p:nvSpPr>
              <p:cNvPr id="36" name="テキスト ボックス 35">
                <a:extLst>
                  <a:ext uri="{FF2B5EF4-FFF2-40B4-BE49-F238E27FC236}">
                    <a16:creationId xmlns:a16="http://schemas.microsoft.com/office/drawing/2014/main" id="{F42777F2-1196-4A41-9CFA-A11BC9CDF74E}"/>
                  </a:ext>
                </a:extLst>
              </p:cNvPr>
              <p:cNvSpPr txBox="1">
                <a:spLocks noRot="1" noChangeAspect="1" noMove="1" noResize="1" noEditPoints="1" noAdjustHandles="1" noChangeArrowheads="1" noChangeShapeType="1" noTextEdit="1"/>
              </p:cNvSpPr>
              <p:nvPr/>
            </p:nvSpPr>
            <p:spPr>
              <a:xfrm>
                <a:off x="412459" y="1457839"/>
                <a:ext cx="6098698" cy="5198859"/>
              </a:xfrm>
              <a:prstGeom prst="rect">
                <a:avLst/>
              </a:prstGeom>
              <a:blipFill>
                <a:blip r:embed="rId3"/>
                <a:stretch>
                  <a:fillRect l="-900" t="-3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7452F85-371D-42D0-AF1F-33634E348CC5}"/>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xmlns="">
          <p:sp>
            <p:nvSpPr>
              <p:cNvPr id="37" name="テキスト ボックス 36">
                <a:extLst>
                  <a:ext uri="{FF2B5EF4-FFF2-40B4-BE49-F238E27FC236}">
                    <a16:creationId xmlns:a16="http://schemas.microsoft.com/office/drawing/2014/main" id="{C7452F85-371D-42D0-AF1F-33634E348CC5}"/>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39" name="図 38" descr="グラフ&#10;&#10;自動的に生成された説明">
            <a:extLst>
              <a:ext uri="{FF2B5EF4-FFF2-40B4-BE49-F238E27FC236}">
                <a16:creationId xmlns:a16="http://schemas.microsoft.com/office/drawing/2014/main" id="{67091363-C580-4F82-A551-CC63431CD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220522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目次</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1410749" y="1276463"/>
            <a:ext cx="5213641" cy="4647426"/>
          </a:xfrm>
          <a:prstGeom prst="rect">
            <a:avLst/>
          </a:prstGeom>
          <a:noFill/>
        </p:spPr>
        <p:txBody>
          <a:bodyPr wrap="square" rtlCol="0">
            <a:spAutoFit/>
          </a:bodyPr>
          <a:lstStyle/>
          <a:p>
            <a:r>
              <a:rPr lang="en-US" altLang="ja-JP" sz="2800" dirty="0"/>
              <a:t>1.</a:t>
            </a:r>
            <a:r>
              <a:rPr lang="ja-JP" altLang="en-US" sz="2800" dirty="0"/>
              <a:t>研究背景・目的</a:t>
            </a:r>
            <a:endParaRPr lang="en-US" altLang="ja-JP" sz="2800" dirty="0"/>
          </a:p>
          <a:p>
            <a:endParaRPr lang="en-US" altLang="ja-JP" sz="2800" dirty="0"/>
          </a:p>
          <a:p>
            <a:r>
              <a:rPr lang="en-US" altLang="ja-JP" sz="2800" dirty="0"/>
              <a:t>2.</a:t>
            </a:r>
            <a:r>
              <a:rPr lang="ja-JP" altLang="en-US" sz="2800" dirty="0"/>
              <a:t>原理</a:t>
            </a:r>
            <a:endParaRPr lang="en-US" altLang="ja-JP" dirty="0"/>
          </a:p>
          <a:p>
            <a:r>
              <a:rPr lang="en-US" altLang="ja-JP" sz="2000" dirty="0"/>
              <a:t>   </a:t>
            </a:r>
            <a:r>
              <a:rPr lang="ja-JP" altLang="en-US" sz="2400" dirty="0"/>
              <a:t>・</a:t>
            </a:r>
            <a:r>
              <a:rPr lang="en-US" altLang="ja-JP" sz="2400" dirty="0"/>
              <a:t>NURBS</a:t>
            </a:r>
            <a:r>
              <a:rPr lang="ja-JP" altLang="en-US" sz="2400" dirty="0"/>
              <a:t>基底関数</a:t>
            </a:r>
            <a:endParaRPr lang="en-US" altLang="ja-JP" sz="2400" dirty="0"/>
          </a:p>
          <a:p>
            <a:r>
              <a:rPr lang="en-US" altLang="ja-JP" sz="2400" dirty="0"/>
              <a:t>   </a:t>
            </a:r>
            <a:r>
              <a:rPr lang="ja-JP" altLang="en-US" sz="2400" dirty="0"/>
              <a:t>・細分化・高次化手法</a:t>
            </a:r>
            <a:endParaRPr lang="en-US" altLang="ja-JP" sz="2400" dirty="0"/>
          </a:p>
          <a:p>
            <a:r>
              <a:rPr lang="en-US" altLang="ja-JP" sz="2400" dirty="0"/>
              <a:t>   </a:t>
            </a:r>
            <a:r>
              <a:rPr lang="ja-JP" altLang="en-US" sz="2400" dirty="0"/>
              <a:t>・重合パッチ法</a:t>
            </a:r>
            <a:endParaRPr lang="en-US" altLang="ja-JP" sz="2400" dirty="0"/>
          </a:p>
          <a:p>
            <a:endParaRPr lang="en-US" altLang="ja-JP" sz="2800" dirty="0"/>
          </a:p>
          <a:p>
            <a:r>
              <a:rPr lang="en-US" altLang="ja-JP" sz="2800" dirty="0"/>
              <a:t>3.</a:t>
            </a:r>
            <a:r>
              <a:rPr lang="ja-JP" altLang="en-US" sz="2800" dirty="0"/>
              <a:t>数値解析例</a:t>
            </a:r>
            <a:endParaRPr lang="en-US" altLang="ja-JP" sz="2800" dirty="0"/>
          </a:p>
          <a:p>
            <a:endParaRPr lang="en-US" altLang="ja-JP" sz="2800" dirty="0"/>
          </a:p>
          <a:p>
            <a:r>
              <a:rPr lang="en-US" altLang="ja-JP" sz="2800" dirty="0"/>
              <a:t>4.</a:t>
            </a:r>
            <a:r>
              <a:rPr lang="ja-JP" altLang="en-US" sz="2800" dirty="0"/>
              <a:t>まとめ</a:t>
            </a:r>
            <a:endParaRPr lang="en-US" altLang="ja-JP" sz="2800" dirty="0"/>
          </a:p>
          <a:p>
            <a:endParaRPr lang="en-US" altLang="ja-JP" sz="2800" dirty="0"/>
          </a:p>
        </p:txBody>
      </p:sp>
    </p:spTree>
    <p:extLst>
      <p:ext uri="{BB962C8B-B14F-4D97-AF65-F5344CB8AC3E}">
        <p14:creationId xmlns:p14="http://schemas.microsoft.com/office/powerpoint/2010/main" val="237650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 name="図 38" descr="グラフ, 折れ線グラフ&#10;&#10;自動的に生成された説明">
            <a:extLst>
              <a:ext uri="{FF2B5EF4-FFF2-40B4-BE49-F238E27FC236}">
                <a16:creationId xmlns:a16="http://schemas.microsoft.com/office/drawing/2014/main" id="{30762902-B204-413A-9904-59B256E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(1/2)</a:t>
            </a:r>
            <a:endParaRPr kumimoji="1" lang="ja-JP" altLang="en-US" sz="2400" dirty="0"/>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856442" cy="369332"/>
          </a:xfrm>
          <a:prstGeom prst="rect">
            <a:avLst/>
          </a:prstGeom>
          <a:noFill/>
        </p:spPr>
        <p:txBody>
          <a:bodyPr wrap="square" rtlCol="0">
            <a:spAutoFit/>
          </a:bodyPr>
          <a:lstStyle/>
          <a:p>
            <a:r>
              <a:rPr lang="ja-JP" altLang="en-US" b="1" dirty="0"/>
              <a:t>オーダーエレベーション</a:t>
            </a:r>
            <a:r>
              <a:rPr lang="en-US" altLang="ja-JP" b="1" dirty="0"/>
              <a:t>(Order Elevation)</a:t>
            </a:r>
            <a:endParaRPr lang="en-US" altLang="ja-JP" dirty="0"/>
          </a:p>
        </p:txBody>
      </p:sp>
      <p:pic>
        <p:nvPicPr>
          <p:cNvPr id="36" name="図 35" descr="グラフ, 折れ線グラフ&#10;&#10;自動的に生成された説明">
            <a:extLst>
              <a:ext uri="{FF2B5EF4-FFF2-40B4-BE49-F238E27FC236}">
                <a16:creationId xmlns:a16="http://schemas.microsoft.com/office/drawing/2014/main" id="{03F5A727-4836-4CBE-A64C-CC6C8360B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1337059-08DD-4B10-8E4C-5D7D8C6C8E19}"/>
                  </a:ext>
                </a:extLst>
              </p:cNvPr>
              <p:cNvSpPr txBox="1"/>
              <p:nvPr/>
            </p:nvSpPr>
            <p:spPr>
              <a:xfrm>
                <a:off x="412459" y="1457839"/>
                <a:ext cx="5822551" cy="2031325"/>
              </a:xfrm>
              <a:prstGeom prst="rect">
                <a:avLst/>
              </a:prstGeom>
              <a:noFill/>
            </p:spPr>
            <p:txBody>
              <a:bodyPr wrap="square" rtlCol="0">
                <a:spAutoFit/>
              </a:bodyPr>
              <a:lstStyle/>
              <a:p>
                <a:r>
                  <a:rPr lang="ja-JP" altLang="en-US" sz="1800" i="0" strike="noStrike" dirty="0">
                    <a:latin typeface="IPAexGothic"/>
                  </a:rPr>
                  <a:t>高次の基底関数で曲線の形状が変わらないような</a:t>
                </a:r>
                <a:endParaRPr lang="en-US" altLang="ja-JP" sz="1800" i="0" strike="noStrike" dirty="0">
                  <a:latin typeface="IPAexGothic"/>
                </a:endParaRPr>
              </a:p>
              <a:p>
                <a:r>
                  <a:rPr lang="ja-JP" altLang="en-US" dirty="0">
                    <a:latin typeface="IPAexGothic"/>
                  </a:rPr>
                  <a:t>ノットとコントロールポイントを生成する</a:t>
                </a:r>
                <a:r>
                  <a:rPr lang="ja-JP" altLang="en-US" sz="1800" i="0" strike="noStrike" dirty="0">
                    <a:latin typeface="IPAexGothic"/>
                  </a:rPr>
                  <a:t>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①最小のベジェ曲線に分割</a:t>
                </a:r>
                <a:endParaRPr lang="en-US" altLang="ja-JP" sz="1800" i="0" strike="noStrike" dirty="0">
                  <a:latin typeface="IPAexGothic"/>
                </a:endParaRPr>
              </a:p>
              <a:p>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𝑝</m:t>
                    </m:r>
                    <m:r>
                      <a:rPr lang="en-US" altLang="ja-JP" sz="1800" b="0" i="1" strike="noStrike" smtClean="0">
                        <a:latin typeface="Cambria Math" panose="02040503050406030204" pitchFamily="18" charset="0"/>
                      </a:rPr>
                      <m:t>+1</m:t>
                    </m:r>
                  </m:oMath>
                </a14:m>
                <a:r>
                  <a:rPr lang="ja-JP" altLang="en-US" sz="1800" i="0" strike="noStrike" dirty="0">
                    <a:latin typeface="IPAexGothic"/>
                  </a:rPr>
                  <a:t>個の制御点から得られる</a:t>
                </a:r>
                <a14:m>
                  <m:oMath xmlns:m="http://schemas.openxmlformats.org/officeDocument/2006/math">
                    <m:r>
                      <a:rPr lang="en-US" altLang="ja-JP" b="0" i="1" smtClean="0">
                        <a:latin typeface="Cambria Math" panose="02040503050406030204" pitchFamily="18" charset="0"/>
                      </a:rPr>
                      <m:t>𝑝</m:t>
                    </m:r>
                  </m:oMath>
                </a14:m>
                <a:r>
                  <a:rPr lang="ja-JP" altLang="en-US" sz="1800" i="0" strike="noStrike" dirty="0">
                    <a:latin typeface="IPAexGothic"/>
                  </a:rPr>
                  <a:t>次曲線</a:t>
                </a:r>
                <a:endParaRPr lang="en-US" altLang="ja-JP" sz="1800" i="0" strike="noStrike" dirty="0">
                  <a:latin typeface="IPAexGothic"/>
                </a:endParaRPr>
              </a:p>
              <a:p>
                <a:endParaRPr lang="en-US" altLang="ja-JP" sz="1800" i="0" strike="noStrike" dirty="0">
                  <a:latin typeface="IPAexGothic"/>
                </a:endParaRPr>
              </a:p>
              <a:p>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xmlns="">
          <p:sp>
            <p:nvSpPr>
              <p:cNvPr id="37" name="テキスト ボックス 36">
                <a:extLst>
                  <a:ext uri="{FF2B5EF4-FFF2-40B4-BE49-F238E27FC236}">
                    <a16:creationId xmlns:a16="http://schemas.microsoft.com/office/drawing/2014/main" id="{E1337059-08DD-4B10-8E4C-5D7D8C6C8E19}"/>
                  </a:ext>
                </a:extLst>
              </p:cNvPr>
              <p:cNvSpPr txBox="1">
                <a:spLocks noRot="1" noChangeAspect="1" noMove="1" noResize="1" noEditPoints="1" noAdjustHandles="1" noChangeArrowheads="1" noChangeShapeType="1" noTextEdit="1"/>
              </p:cNvSpPr>
              <p:nvPr/>
            </p:nvSpPr>
            <p:spPr>
              <a:xfrm>
                <a:off x="412459" y="1457839"/>
                <a:ext cx="5822551" cy="2031325"/>
              </a:xfrm>
              <a:prstGeom prst="rect">
                <a:avLst/>
              </a:prstGeom>
              <a:blipFill>
                <a:blip r:embed="rId4"/>
                <a:stretch>
                  <a:fillRect l="-942" t="-901" b="-45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F047BF9-CBE3-4D2B-BED2-E174364C5CD1}"/>
                  </a:ext>
                </a:extLst>
              </p:cNvPr>
              <p:cNvSpPr txBox="1"/>
              <p:nvPr/>
            </p:nvSpPr>
            <p:spPr>
              <a:xfrm>
                <a:off x="70130" y="603612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38" name="テキスト ボックス 37">
                <a:extLst>
                  <a:ext uri="{FF2B5EF4-FFF2-40B4-BE49-F238E27FC236}">
                    <a16:creationId xmlns:a16="http://schemas.microsoft.com/office/drawing/2014/main" id="{3F047BF9-CBE3-4D2B-BED2-E174364C5CD1}"/>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61D78F-7D9A-4A2E-81CA-55879942E6F0}"/>
              </a:ext>
            </a:extLst>
          </p:cNvPr>
          <p:cNvSpPr txBox="1"/>
          <p:nvPr/>
        </p:nvSpPr>
        <p:spPr>
          <a:xfrm>
            <a:off x="2835408" y="447746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4FB8EB3-2DFF-4D61-ADFA-0F7391845FB9}"/>
                  </a:ext>
                </a:extLst>
              </p:cNvPr>
              <p:cNvSpPr txBox="1"/>
              <p:nvPr/>
            </p:nvSpPr>
            <p:spPr>
              <a:xfrm>
                <a:off x="3336349" y="6033184"/>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41" name="テキスト ボックス 40">
                <a:extLst>
                  <a:ext uri="{FF2B5EF4-FFF2-40B4-BE49-F238E27FC236}">
                    <a16:creationId xmlns:a16="http://schemas.microsoft.com/office/drawing/2014/main" id="{64FB8EB3-2DFF-4D61-ADFA-0F7391845FB9}"/>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E022181-9284-4EF9-B76A-9DCFE628CD68}"/>
                  </a:ext>
                </a:extLst>
              </p:cNvPr>
              <p:cNvSpPr txBox="1"/>
              <p:nvPr/>
            </p:nvSpPr>
            <p:spPr>
              <a:xfrm>
                <a:off x="6321767" y="1191352"/>
                <a:ext cx="5956990" cy="2609561"/>
              </a:xfrm>
              <a:prstGeom prst="rect">
                <a:avLst/>
              </a:prstGeom>
              <a:noFill/>
            </p:spPr>
            <p:txBody>
              <a:bodyPr wrap="square" rtlCol="0">
                <a:spAutoFit/>
              </a:bodyPr>
              <a:lstStyle/>
              <a:p>
                <a:r>
                  <a:rPr lang="ja-JP" altLang="en-US" dirty="0">
                    <a:latin typeface="IPAexGothic"/>
                  </a:rPr>
                  <a:t>②各区間でベジェ曲線の次数を上げる</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endParaRPr lang="en-US" altLang="ja-JP" dirty="0">
                  <a:latin typeface="IPAexGothic"/>
                </a:endParaRPr>
              </a:p>
              <a:p>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r>
                  <a:rPr lang="ja-JP" altLang="en-US" dirty="0">
                    <a:latin typeface="IPAexGothic"/>
                  </a:rPr>
                  <a:t>コントロールポイントと重みのマトリクス</a:t>
                </a:r>
                <a:endParaRPr lang="en-US" altLang="ja-JP" dirty="0">
                  <a:latin typeface="IPAexGothic"/>
                </a:endParaRPr>
              </a:p>
            </p:txBody>
          </p:sp>
        </mc:Choice>
        <mc:Fallback xmlns="">
          <p:sp>
            <p:nvSpPr>
              <p:cNvPr id="42" name="テキスト ボックス 41">
                <a:extLst>
                  <a:ext uri="{FF2B5EF4-FFF2-40B4-BE49-F238E27FC236}">
                    <a16:creationId xmlns:a16="http://schemas.microsoft.com/office/drawing/2014/main" id="{6E022181-9284-4EF9-B76A-9DCFE628CD68}"/>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7"/>
                <a:stretch>
                  <a:fillRect l="-819" t="-699"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6E4355F7-0FCE-4F49-8BBB-232CB3355EFE}"/>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0, 0, 0, 0, 0.25, 0.25, 0.25, 0.5, 0.5, 0.5, 0.75, 0.75, 0.75, 1, 1, 1, 1</m:t>
                          </m:r>
                        </m:e>
                      </m:d>
                    </m:oMath>
                  </m:oMathPara>
                </a14:m>
                <a:endParaRPr lang="en-US" altLang="ja-JP" sz="1400" dirty="0">
                  <a:latin typeface="IPAexGothic"/>
                </a:endParaRPr>
              </a:p>
            </p:txBody>
          </p:sp>
        </mc:Choice>
        <mc:Fallback xmlns="">
          <p:sp>
            <p:nvSpPr>
              <p:cNvPr id="43" name="テキスト ボックス 42">
                <a:extLst>
                  <a:ext uri="{FF2B5EF4-FFF2-40B4-BE49-F238E27FC236}">
                    <a16:creationId xmlns:a16="http://schemas.microsoft.com/office/drawing/2014/main" id="{6E4355F7-0FCE-4F49-8BBB-232CB3355EFE}"/>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8"/>
                <a:stretch>
                  <a:fillRect l="-794" t="-2612"/>
                </a:stretch>
              </a:blipFill>
            </p:spPr>
            <p:txBody>
              <a:bodyPr/>
              <a:lstStyle/>
              <a:p>
                <a:r>
                  <a:rPr lang="ja-JP" altLang="en-US">
                    <a:noFill/>
                  </a:rPr>
                  <a:t> </a:t>
                </a:r>
              </a:p>
            </p:txBody>
          </p:sp>
        </mc:Fallback>
      </mc:AlternateContent>
      <p:sp>
        <p:nvSpPr>
          <p:cNvPr id="52" name="矢印: 下 51">
            <a:extLst>
              <a:ext uri="{FF2B5EF4-FFF2-40B4-BE49-F238E27FC236}">
                <a16:creationId xmlns:a16="http://schemas.microsoft.com/office/drawing/2014/main" id="{C7DCDB7E-587E-41C2-B2A4-B1A5EC64E450}"/>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467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(2/2)</a:t>
            </a:r>
            <a:endParaRPr kumimoji="1" lang="ja-JP" altLang="en-US" sz="2400" dirty="0"/>
          </a:p>
        </p:txBody>
      </p:sp>
      <p:pic>
        <p:nvPicPr>
          <p:cNvPr id="7" name="図 6" descr="グラフ, 折れ線グラフ&#10;&#10;自動的に生成された説明">
            <a:extLst>
              <a:ext uri="{FF2B5EF4-FFF2-40B4-BE49-F238E27FC236}">
                <a16:creationId xmlns:a16="http://schemas.microsoft.com/office/drawing/2014/main" id="{5FB83EE2-EE44-463A-819A-213540ABD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54816AF-06B5-4268-A68D-609668810439}"/>
                  </a:ext>
                </a:extLst>
              </p:cNvPr>
              <p:cNvSpPr txBox="1"/>
              <p:nvPr/>
            </p:nvSpPr>
            <p:spPr>
              <a:xfrm>
                <a:off x="397762" y="1099998"/>
                <a:ext cx="5822551" cy="2190023"/>
              </a:xfrm>
              <a:prstGeom prst="rect">
                <a:avLst/>
              </a:prstGeom>
              <a:noFill/>
            </p:spPr>
            <p:txBody>
              <a:bodyPr wrap="square" rtlCol="0">
                <a:spAutoFit/>
              </a:bodyPr>
              <a:lstStyle/>
              <a:p>
                <a:r>
                  <a:rPr lang="ja-JP" altLang="en-US" sz="1800" i="0" strike="noStrike" dirty="0">
                    <a:latin typeface="IPAexGothic"/>
                  </a:rPr>
                  <a:t>④初めに挿入したノットを除去する</a:t>
                </a:r>
                <a:endParaRPr lang="en-US" altLang="ja-JP" sz="1800" i="0" strike="noStrike" dirty="0">
                  <a:latin typeface="IPAexGothic"/>
                </a:endParaRPr>
              </a:p>
              <a:p>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xmlns="">
          <p:sp>
            <p:nvSpPr>
              <p:cNvPr id="8" name="テキスト ボックス 7">
                <a:extLst>
                  <a:ext uri="{FF2B5EF4-FFF2-40B4-BE49-F238E27FC236}">
                    <a16:creationId xmlns:a16="http://schemas.microsoft.com/office/drawing/2014/main" id="{254816AF-06B5-4268-A68D-609668810439}"/>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3"/>
                <a:stretch>
                  <a:fillRect l="-838" t="-833" b="-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5D6BB7-A5D2-4A86-96BD-0FE45F61058F}"/>
                  </a:ext>
                </a:extLst>
              </p:cNvPr>
              <p:cNvSpPr txBox="1"/>
              <p:nvPr/>
            </p:nvSpPr>
            <p:spPr>
              <a:xfrm>
                <a:off x="412460" y="3290021"/>
                <a:ext cx="5209850" cy="2921505"/>
              </a:xfrm>
              <a:prstGeom prst="rect">
                <a:avLst/>
              </a:prstGeom>
              <a:noFill/>
            </p:spPr>
            <p:txBody>
              <a:bodyPr wrap="square" rtlCol="0">
                <a:spAutoFit/>
              </a:bodyPr>
              <a:lstStyle/>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endParaRPr lang="en-US" altLang="ja-JP" sz="1800" i="0" strike="noStrike" dirty="0">
                  <a:latin typeface="IPAexGothic"/>
                </a:endParaRPr>
              </a:p>
              <a:p>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xmlns="">
          <p:sp>
            <p:nvSpPr>
              <p:cNvPr id="9" name="テキスト ボックス 8">
                <a:extLst>
                  <a:ext uri="{FF2B5EF4-FFF2-40B4-BE49-F238E27FC236}">
                    <a16:creationId xmlns:a16="http://schemas.microsoft.com/office/drawing/2014/main" id="{6A5D6BB7-A5D2-4A86-96BD-0FE45F61058F}"/>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4"/>
                <a:stretch>
                  <a:fillRect l="-1054" t="-626" r="-585" b="-2714"/>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CFE8E000-F76C-4951-B602-19F438E8F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C2254E-8F60-49E9-ACAC-13B8F8795648}"/>
                  </a:ext>
                </a:extLst>
              </p:cNvPr>
              <p:cNvSpPr txBox="1"/>
              <p:nvPr/>
            </p:nvSpPr>
            <p:spPr>
              <a:xfrm>
                <a:off x="6220313" y="377465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12" name="テキスト ボックス 11">
                <a:extLst>
                  <a:ext uri="{FF2B5EF4-FFF2-40B4-BE49-F238E27FC236}">
                    <a16:creationId xmlns:a16="http://schemas.microsoft.com/office/drawing/2014/main" id="{30C2254E-8F60-49E9-ACAC-13B8F8795648}"/>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8F04A00-C742-4878-BF70-D1CB20524681}"/>
              </a:ext>
            </a:extLst>
          </p:cNvPr>
          <p:cNvSpPr txBox="1"/>
          <p:nvPr/>
        </p:nvSpPr>
        <p:spPr>
          <a:xfrm>
            <a:off x="8985591" y="221599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p:pic>
        <p:nvPicPr>
          <p:cNvPr id="14" name="図 13" descr="グラフ, 折れ線グラフ&#10;&#10;自動的に生成された説明">
            <a:extLst>
              <a:ext uri="{FF2B5EF4-FFF2-40B4-BE49-F238E27FC236}">
                <a16:creationId xmlns:a16="http://schemas.microsoft.com/office/drawing/2014/main" id="{04D9872E-D32F-4894-98FF-7CC1F545F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5AD006-0839-407F-B63F-78C56C04F528}"/>
                  </a:ext>
                </a:extLst>
              </p:cNvPr>
              <p:cNvSpPr txBox="1"/>
              <p:nvPr/>
            </p:nvSpPr>
            <p:spPr>
              <a:xfrm>
                <a:off x="9417652" y="3806327"/>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16" name="テキスト ボックス 15">
                <a:extLst>
                  <a:ext uri="{FF2B5EF4-FFF2-40B4-BE49-F238E27FC236}">
                    <a16:creationId xmlns:a16="http://schemas.microsoft.com/office/drawing/2014/main" id="{CF5AD006-0839-407F-B63F-78C56C04F528}"/>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A92E40-41A4-4B45-88B2-0019E4395B74}"/>
              </a:ext>
            </a:extLst>
          </p:cNvPr>
          <p:cNvSpPr txBox="1"/>
          <p:nvPr/>
        </p:nvSpPr>
        <p:spPr>
          <a:xfrm>
            <a:off x="6375507" y="5179438"/>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3A9B6DA-FA92-4519-AA74-CBB0D6C09B28}"/>
                  </a:ext>
                </a:extLst>
              </p:cNvPr>
              <p:cNvSpPr txBox="1"/>
              <p:nvPr/>
            </p:nvSpPr>
            <p:spPr>
              <a:xfrm>
                <a:off x="9256835" y="5104277"/>
                <a:ext cx="30442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xmlns="">
          <p:sp>
            <p:nvSpPr>
              <p:cNvPr id="19" name="テキスト ボックス 18">
                <a:extLst>
                  <a:ext uri="{FF2B5EF4-FFF2-40B4-BE49-F238E27FC236}">
                    <a16:creationId xmlns:a16="http://schemas.microsoft.com/office/drawing/2014/main" id="{93A9B6DA-FA92-4519-AA74-CBB0D6C09B2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81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en-US" altLang="ja-JP" sz="2400" dirty="0"/>
              <a:t>IGA</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D261A0-70E5-4C5E-98A8-648F61CE2DC2}"/>
                  </a:ext>
                </a:extLst>
              </p:cNvPr>
              <p:cNvSpPr txBox="1"/>
              <p:nvPr/>
            </p:nvSpPr>
            <p:spPr>
              <a:xfrm>
                <a:off x="412459" y="1079634"/>
                <a:ext cx="5754213" cy="5447645"/>
              </a:xfrm>
              <a:prstGeom prst="rect">
                <a:avLst/>
              </a:prstGeom>
              <a:noFill/>
            </p:spPr>
            <p:txBody>
              <a:bodyPr wrap="square" rtlCol="0">
                <a:spAutoFit/>
              </a:bodyPr>
              <a:lstStyle/>
              <a:p>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endParaRPr lang="en-US" altLang="ja-JP" b="1" i="1" dirty="0">
                  <a:latin typeface="Cambria Math" panose="02040503050406030204" pitchFamily="18" charset="0"/>
                </a:endParaRPr>
              </a:p>
              <a:p>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endParaRPr lang="en-US" altLang="ja-JP" b="1" dirty="0"/>
              </a:p>
              <a:p>
                <a:endParaRPr lang="en-US" altLang="ja-JP" b="1" dirty="0"/>
              </a:p>
            </p:txBody>
          </p:sp>
        </mc:Choice>
        <mc:Fallback xmlns="">
          <p:sp>
            <p:nvSpPr>
              <p:cNvPr id="10" name="テキスト ボックス 9">
                <a:extLst>
                  <a:ext uri="{FF2B5EF4-FFF2-40B4-BE49-F238E27FC236}">
                    <a16:creationId xmlns:a16="http://schemas.microsoft.com/office/drawing/2014/main" id="{69D261A0-70E5-4C5E-98A8-648F61CE2DC2}"/>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2"/>
                <a:stretch>
                  <a:fillRect l="-953" t="-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E4C1CA1-8598-4EB9-A3BD-D44D90965790}"/>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endParaRPr lang="en-US" altLang="ja-JP" dirty="0"/>
              </a:p>
              <a:p>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xmlns="">
          <p:sp>
            <p:nvSpPr>
              <p:cNvPr id="15" name="テキスト ボックス 14">
                <a:extLst>
                  <a:ext uri="{FF2B5EF4-FFF2-40B4-BE49-F238E27FC236}">
                    <a16:creationId xmlns:a16="http://schemas.microsoft.com/office/drawing/2014/main" id="{8E4C1CA1-8598-4EB9-A3BD-D44D90965790}"/>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3"/>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9988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重合パッチ法</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6B7B3-AC12-48F7-972F-9D5A0A79EB3C}"/>
                  </a:ext>
                </a:extLst>
              </p:cNvPr>
              <p:cNvSpPr txBox="1"/>
              <p:nvPr/>
            </p:nvSpPr>
            <p:spPr>
              <a:xfrm>
                <a:off x="6569173" y="1018458"/>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endParaRPr lang="en-US" altLang="ja-JP" i="1"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xmlns="">
          <p:sp>
            <p:nvSpPr>
              <p:cNvPr id="12" name="テキスト ボックス 11">
                <a:extLst>
                  <a:ext uri="{FF2B5EF4-FFF2-40B4-BE49-F238E27FC236}">
                    <a16:creationId xmlns:a16="http://schemas.microsoft.com/office/drawing/2014/main" id="{0216B7B3-AC12-48F7-972F-9D5A0A79EB3C}"/>
                  </a:ext>
                </a:extLst>
              </p:cNvPr>
              <p:cNvSpPr txBox="1">
                <a:spLocks noRot="1" noChangeAspect="1" noMove="1" noResize="1" noEditPoints="1" noAdjustHandles="1" noChangeArrowheads="1" noChangeShapeType="1" noTextEdit="1"/>
              </p:cNvSpPr>
              <p:nvPr/>
            </p:nvSpPr>
            <p:spPr>
              <a:xfrm>
                <a:off x="6569173" y="1018458"/>
                <a:ext cx="5622827" cy="3680303"/>
              </a:xfrm>
              <a:prstGeom prst="rect">
                <a:avLst/>
              </a:prstGeom>
              <a:blipFill>
                <a:blip r:embed="rId3"/>
                <a:stretch>
                  <a:fillRect l="-976" t="-497" b="-1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83B507-8F84-4DAC-87ED-5015C0AF7994}"/>
                  </a:ext>
                </a:extLst>
              </p:cNvPr>
              <p:cNvSpPr txBox="1"/>
              <p:nvPr/>
            </p:nvSpPr>
            <p:spPr>
              <a:xfrm>
                <a:off x="412459" y="801812"/>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xmlns="">
          <p:sp>
            <p:nvSpPr>
              <p:cNvPr id="13" name="テキスト ボックス 12">
                <a:extLst>
                  <a:ext uri="{FF2B5EF4-FFF2-40B4-BE49-F238E27FC236}">
                    <a16:creationId xmlns:a16="http://schemas.microsoft.com/office/drawing/2014/main" id="{5B83B507-8F84-4DAC-87ED-5015C0AF7994}"/>
                  </a:ext>
                </a:extLst>
              </p:cNvPr>
              <p:cNvSpPr txBox="1">
                <a:spLocks noRot="1" noChangeAspect="1" noMove="1" noResize="1" noEditPoints="1" noAdjustHandles="1" noChangeArrowheads="1" noChangeShapeType="1" noTextEdit="1"/>
              </p:cNvSpPr>
              <p:nvPr/>
            </p:nvSpPr>
            <p:spPr>
              <a:xfrm>
                <a:off x="412459" y="801812"/>
                <a:ext cx="6102990" cy="1236364"/>
              </a:xfrm>
              <a:prstGeom prst="rect">
                <a:avLst/>
              </a:prstGeom>
              <a:blipFill>
                <a:blip r:embed="rId4"/>
                <a:stretch>
                  <a:fillRect l="-899" t="-1980" b="-64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AEEFEA2-1359-4EF4-9522-998563497FC4}"/>
                  </a:ext>
                </a:extLst>
              </p:cNvPr>
              <p:cNvSpPr txBox="1"/>
              <p:nvPr/>
            </p:nvSpPr>
            <p:spPr>
              <a:xfrm>
                <a:off x="412459" y="2287720"/>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AEEFEA2-1359-4EF4-9522-998563497FC4}"/>
                  </a:ext>
                </a:extLst>
              </p:cNvPr>
              <p:cNvSpPr txBox="1">
                <a:spLocks noRot="1" noChangeAspect="1" noMove="1" noResize="1" noEditPoints="1" noAdjustHandles="1" noChangeArrowheads="1" noChangeShapeType="1" noTextEdit="1"/>
              </p:cNvSpPr>
              <p:nvPr/>
            </p:nvSpPr>
            <p:spPr>
              <a:xfrm>
                <a:off x="412459" y="2287720"/>
                <a:ext cx="6102990" cy="3768468"/>
              </a:xfrm>
              <a:prstGeom prst="rect">
                <a:avLst/>
              </a:prstGeom>
              <a:blipFill>
                <a:blip r:embed="rId5"/>
                <a:stretch>
                  <a:fillRect l="-899" t="-48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29FF844-0F7E-4D8D-A2B3-B637BA8C36CA}"/>
              </a:ext>
            </a:extLst>
          </p:cNvPr>
          <p:cNvPicPr>
            <a:picLocks noChangeAspect="1"/>
          </p:cNvPicPr>
          <p:nvPr/>
        </p:nvPicPr>
        <p:blipFill>
          <a:blip r:embed="rId6"/>
          <a:stretch>
            <a:fillRect/>
          </a:stretch>
        </p:blipFill>
        <p:spPr>
          <a:xfrm>
            <a:off x="9110443" y="3835828"/>
            <a:ext cx="2650919" cy="2617042"/>
          </a:xfrm>
          <a:prstGeom prst="rect">
            <a:avLst/>
          </a:prstGeom>
        </p:spPr>
      </p:pic>
    </p:spTree>
    <p:extLst>
      <p:ext uri="{BB962C8B-B14F-4D97-AF65-F5344CB8AC3E}">
        <p14:creationId xmlns:p14="http://schemas.microsoft.com/office/powerpoint/2010/main" val="351271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要素の次数</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1" y="829656"/>
            <a:ext cx="5657011" cy="923330"/>
          </a:xfrm>
          <a:prstGeom prst="rect">
            <a:avLst/>
          </a:prstGeom>
          <a:noFill/>
        </p:spPr>
        <p:txBody>
          <a:bodyPr wrap="square">
            <a:spAutoFit/>
          </a:bodyPr>
          <a:lstStyle/>
          <a:p>
            <a:r>
              <a:rPr lang="en-US" altLang="ja-JP" dirty="0"/>
              <a:t>FEM</a:t>
            </a:r>
            <a:r>
              <a:rPr lang="ja-JP" altLang="en-US" dirty="0"/>
              <a:t>では高次化を行うと要素内の節点が増えるため，</a:t>
            </a:r>
            <a:endParaRPr lang="en-US" altLang="ja-JP" dirty="0"/>
          </a:p>
          <a:p>
            <a:r>
              <a:rPr lang="ja-JP" altLang="en-US" dirty="0"/>
              <a:t>問題によっては，次数はそのままで細分化した方が</a:t>
            </a:r>
            <a:endParaRPr lang="en-US" altLang="ja-JP" dirty="0"/>
          </a:p>
          <a:p>
            <a:r>
              <a:rPr lang="ja-JP" altLang="en-US" dirty="0"/>
              <a:t>同自由度数での精度への寄与が大きい</a:t>
            </a:r>
            <a:endParaRPr lang="en-US" altLang="ja-JP" dirty="0"/>
          </a:p>
        </p:txBody>
      </p:sp>
      <p:pic>
        <p:nvPicPr>
          <p:cNvPr id="4" name="図 3">
            <a:extLst>
              <a:ext uri="{FF2B5EF4-FFF2-40B4-BE49-F238E27FC236}">
                <a16:creationId xmlns:a16="http://schemas.microsoft.com/office/drawing/2014/main" id="{D2E2C476-3C21-446F-B5C0-6BB972575A56}"/>
              </a:ext>
            </a:extLst>
          </p:cNvPr>
          <p:cNvPicPr>
            <a:picLocks noChangeAspect="1"/>
          </p:cNvPicPr>
          <p:nvPr/>
        </p:nvPicPr>
        <p:blipFill>
          <a:blip r:embed="rId2"/>
          <a:stretch>
            <a:fillRect/>
          </a:stretch>
        </p:blipFill>
        <p:spPr>
          <a:xfrm>
            <a:off x="390512" y="2084899"/>
            <a:ext cx="4583725" cy="1803242"/>
          </a:xfrm>
          <a:prstGeom prst="rect">
            <a:avLst/>
          </a:prstGeom>
        </p:spPr>
      </p:pic>
      <p:pic>
        <p:nvPicPr>
          <p:cNvPr id="7" name="図 6">
            <a:extLst>
              <a:ext uri="{FF2B5EF4-FFF2-40B4-BE49-F238E27FC236}">
                <a16:creationId xmlns:a16="http://schemas.microsoft.com/office/drawing/2014/main" id="{8293F1E9-F50B-410F-85E7-46998E5D382B}"/>
              </a:ext>
            </a:extLst>
          </p:cNvPr>
          <p:cNvPicPr>
            <a:picLocks noChangeAspect="1"/>
          </p:cNvPicPr>
          <p:nvPr/>
        </p:nvPicPr>
        <p:blipFill>
          <a:blip r:embed="rId3"/>
          <a:stretch>
            <a:fillRect/>
          </a:stretch>
        </p:blipFill>
        <p:spPr>
          <a:xfrm>
            <a:off x="548189" y="3888141"/>
            <a:ext cx="4232443" cy="1678538"/>
          </a:xfrm>
          <a:prstGeom prst="rect">
            <a:avLst/>
          </a:prstGeom>
        </p:spPr>
      </p:pic>
      <p:sp>
        <p:nvSpPr>
          <p:cNvPr id="15" name="テキスト ボックス 14">
            <a:extLst>
              <a:ext uri="{FF2B5EF4-FFF2-40B4-BE49-F238E27FC236}">
                <a16:creationId xmlns:a16="http://schemas.microsoft.com/office/drawing/2014/main" id="{4E5E5572-B8DF-4221-A1E3-0A50A55E9933}"/>
              </a:ext>
            </a:extLst>
          </p:cNvPr>
          <p:cNvSpPr txBox="1"/>
          <p:nvPr/>
        </p:nvSpPr>
        <p:spPr>
          <a:xfrm>
            <a:off x="6354721" y="1045677"/>
            <a:ext cx="5727353" cy="2308324"/>
          </a:xfrm>
          <a:prstGeom prst="rect">
            <a:avLst/>
          </a:prstGeom>
          <a:noFill/>
        </p:spPr>
        <p:txBody>
          <a:bodyPr wrap="square">
            <a:spAutoFit/>
          </a:bodyPr>
          <a:lstStyle/>
          <a:p>
            <a:r>
              <a:rPr lang="en-US" altLang="ja-JP" dirty="0"/>
              <a:t>IGA, S-IGA</a:t>
            </a:r>
            <a:r>
              <a:rPr lang="ja-JP" altLang="en-US" dirty="0"/>
              <a:t>での高次化では，</a:t>
            </a:r>
            <a:endParaRPr lang="en-US" altLang="ja-JP" dirty="0"/>
          </a:p>
          <a:p>
            <a:r>
              <a:rPr lang="ja-JP" altLang="en-US" dirty="0"/>
              <a:t>パッチ全体で高次化を行うので，</a:t>
            </a:r>
            <a:endParaRPr lang="en-US" altLang="ja-JP" dirty="0"/>
          </a:p>
          <a:p>
            <a:r>
              <a:rPr lang="ja-JP" altLang="en-US" dirty="0"/>
              <a:t>コントロールポイントの位置，要素数，</a:t>
            </a:r>
            <a:endParaRPr lang="en-US" altLang="ja-JP" dirty="0"/>
          </a:p>
          <a:p>
            <a:r>
              <a:rPr lang="ja-JP" altLang="en-US" dirty="0"/>
              <a:t>要素の大きさは変わるが自由度数は増えない</a:t>
            </a:r>
            <a:endParaRPr lang="en-US" altLang="ja-JP" dirty="0"/>
          </a:p>
          <a:p>
            <a:endParaRPr lang="en-US" altLang="ja-JP" dirty="0"/>
          </a:p>
          <a:p>
            <a:r>
              <a:rPr lang="ja-JP" altLang="en-US" dirty="0"/>
              <a:t>本研究の結果である</a:t>
            </a:r>
            <a:endParaRPr lang="en-US" altLang="ja-JP" dirty="0"/>
          </a:p>
          <a:p>
            <a:r>
              <a:rPr lang="ja-JP" altLang="en-US" dirty="0"/>
              <a:t>同自由</a:t>
            </a:r>
            <a:r>
              <a:rPr lang="ja-JP" altLang="en-US"/>
              <a:t>度数で常に高次</a:t>
            </a:r>
            <a:r>
              <a:rPr lang="ja-JP" altLang="en-US" dirty="0"/>
              <a:t>の方が高精度になることは</a:t>
            </a:r>
            <a:endParaRPr lang="en-US" altLang="ja-JP" dirty="0"/>
          </a:p>
          <a:p>
            <a:r>
              <a:rPr lang="ja-JP" altLang="en-US" dirty="0"/>
              <a:t>重要知見といえる</a:t>
            </a:r>
            <a:endParaRPr lang="en-US" altLang="ja-JP" dirty="0"/>
          </a:p>
        </p:txBody>
      </p:sp>
      <p:pic>
        <p:nvPicPr>
          <p:cNvPr id="9" name="図 8">
            <a:extLst>
              <a:ext uri="{FF2B5EF4-FFF2-40B4-BE49-F238E27FC236}">
                <a16:creationId xmlns:a16="http://schemas.microsoft.com/office/drawing/2014/main" id="{564C95B1-2A63-40C1-9763-18BD978C6F76}"/>
              </a:ext>
            </a:extLst>
          </p:cNvPr>
          <p:cNvPicPr>
            <a:picLocks noChangeAspect="1"/>
          </p:cNvPicPr>
          <p:nvPr/>
        </p:nvPicPr>
        <p:blipFill>
          <a:blip r:embed="rId4"/>
          <a:stretch>
            <a:fillRect/>
          </a:stretch>
        </p:blipFill>
        <p:spPr>
          <a:xfrm>
            <a:off x="6575255" y="3218344"/>
            <a:ext cx="5110990" cy="2126000"/>
          </a:xfrm>
          <a:prstGeom prst="rect">
            <a:avLst/>
          </a:prstGeom>
        </p:spPr>
      </p:pic>
      <p:sp>
        <p:nvSpPr>
          <p:cNvPr id="17" name="テキスト ボックス 16">
            <a:extLst>
              <a:ext uri="{FF2B5EF4-FFF2-40B4-BE49-F238E27FC236}">
                <a16:creationId xmlns:a16="http://schemas.microsoft.com/office/drawing/2014/main" id="{C7846068-4644-4557-BE5A-5BFDFB89A568}"/>
              </a:ext>
            </a:extLst>
          </p:cNvPr>
          <p:cNvSpPr txBox="1"/>
          <p:nvPr/>
        </p:nvSpPr>
        <p:spPr>
          <a:xfrm>
            <a:off x="7090895" y="5159678"/>
            <a:ext cx="1021256" cy="369332"/>
          </a:xfrm>
          <a:prstGeom prst="rect">
            <a:avLst/>
          </a:prstGeom>
          <a:noFill/>
        </p:spPr>
        <p:txBody>
          <a:bodyPr wrap="square">
            <a:spAutoFit/>
          </a:bodyPr>
          <a:lstStyle/>
          <a:p>
            <a:r>
              <a:rPr lang="en-US" altLang="ja-JP" dirty="0"/>
              <a:t>IGA 2</a:t>
            </a:r>
            <a:r>
              <a:rPr lang="ja-JP" altLang="en-US" dirty="0"/>
              <a:t>次</a:t>
            </a:r>
            <a:endParaRPr lang="en-US" altLang="ja-JP" dirty="0"/>
          </a:p>
        </p:txBody>
      </p:sp>
      <p:sp>
        <p:nvSpPr>
          <p:cNvPr id="19" name="テキスト ボックス 18">
            <a:extLst>
              <a:ext uri="{FF2B5EF4-FFF2-40B4-BE49-F238E27FC236}">
                <a16:creationId xmlns:a16="http://schemas.microsoft.com/office/drawing/2014/main" id="{D8568DC2-F472-4CA6-85DC-4A62A857B98E}"/>
              </a:ext>
            </a:extLst>
          </p:cNvPr>
          <p:cNvSpPr txBox="1"/>
          <p:nvPr/>
        </p:nvSpPr>
        <p:spPr>
          <a:xfrm>
            <a:off x="10005383" y="5184845"/>
            <a:ext cx="1021256" cy="369332"/>
          </a:xfrm>
          <a:prstGeom prst="rect">
            <a:avLst/>
          </a:prstGeom>
          <a:noFill/>
        </p:spPr>
        <p:txBody>
          <a:bodyPr wrap="square">
            <a:spAutoFit/>
          </a:bodyPr>
          <a:lstStyle/>
          <a:p>
            <a:r>
              <a:rPr lang="en-US" altLang="ja-JP" dirty="0"/>
              <a:t>IGA 3</a:t>
            </a:r>
            <a:r>
              <a:rPr lang="ja-JP" altLang="en-US" dirty="0"/>
              <a:t>次</a:t>
            </a:r>
            <a:endParaRPr lang="en-US" altLang="ja-JP" dirty="0"/>
          </a:p>
        </p:txBody>
      </p:sp>
    </p:spTree>
    <p:extLst>
      <p:ext uri="{BB962C8B-B14F-4D97-AF65-F5344CB8AC3E}">
        <p14:creationId xmlns:p14="http://schemas.microsoft.com/office/powerpoint/2010/main" val="104735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共役勾配法</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3416320"/>
          </a:xfrm>
          <a:prstGeom prst="rect">
            <a:avLst/>
          </a:prstGeom>
          <a:noFill/>
        </p:spPr>
        <p:txBody>
          <a:bodyPr wrap="square">
            <a:spAutoFit/>
          </a:bodyPr>
          <a:lstStyle/>
          <a:p>
            <a:r>
              <a:rPr lang="ja-JP" altLang="en-US" dirty="0"/>
              <a:t>本研究では連立一次方程式の解法として</a:t>
            </a:r>
            <a:endParaRPr lang="en-US" altLang="ja-JP" dirty="0"/>
          </a:p>
          <a:p>
            <a:r>
              <a:rPr lang="ja-JP" altLang="en-US" dirty="0"/>
              <a:t>共役勾配法</a:t>
            </a:r>
            <a:r>
              <a:rPr lang="en-US" altLang="ja-JP" dirty="0"/>
              <a:t>(CG</a:t>
            </a:r>
            <a:r>
              <a:rPr lang="ja-JP" altLang="en-US" dirty="0"/>
              <a:t>法</a:t>
            </a:r>
            <a:r>
              <a:rPr lang="en-US" altLang="ja-JP" dirty="0"/>
              <a:t>)</a:t>
            </a:r>
            <a:r>
              <a:rPr lang="ja-JP" altLang="en-US" dirty="0"/>
              <a:t>を用いた</a:t>
            </a:r>
            <a:endParaRPr lang="en-US" altLang="ja-JP" dirty="0"/>
          </a:p>
          <a:p>
            <a:endParaRPr lang="en-US" altLang="ja-JP" dirty="0"/>
          </a:p>
          <a:p>
            <a:r>
              <a:rPr lang="ja-JP" altLang="en-US" dirty="0"/>
              <a:t>反復法の収束は係数行列の固有値分布に依存</a:t>
            </a:r>
            <a:endParaRPr lang="en-US" altLang="ja-JP" dirty="0"/>
          </a:p>
          <a:p>
            <a:endParaRPr lang="en-US" altLang="ja-JP" dirty="0"/>
          </a:p>
          <a:p>
            <a:pPr marL="285750" indent="-285750">
              <a:buFont typeface="Arial" panose="020B0604020202020204" pitchFamily="34" charset="0"/>
              <a:buChar char="•"/>
            </a:pPr>
            <a:r>
              <a:rPr lang="ja-JP" altLang="en-US" dirty="0"/>
              <a:t>固有値分布が少なく，かつ</a:t>
            </a:r>
            <a:r>
              <a:rPr lang="en-US" altLang="ja-JP" dirty="0"/>
              <a:t>1</a:t>
            </a:r>
            <a:r>
              <a:rPr lang="ja-JP" altLang="en-US" dirty="0"/>
              <a:t>に近いほど収束が速い</a:t>
            </a:r>
            <a:r>
              <a:rPr lang="en-US" altLang="ja-JP" dirty="0"/>
              <a:t>(</a:t>
            </a:r>
            <a:r>
              <a:rPr lang="ja-JP" altLang="en-US" dirty="0"/>
              <a:t>単位行列</a:t>
            </a:r>
            <a:r>
              <a:rPr lang="en-US" altLang="ja-JP" dirty="0"/>
              <a:t>)</a:t>
            </a:r>
          </a:p>
          <a:p>
            <a:pPr marL="285750" indent="-285750">
              <a:buFont typeface="Arial" panose="020B0604020202020204" pitchFamily="34" charset="0"/>
              <a:buChar char="•"/>
            </a:pPr>
            <a:r>
              <a:rPr lang="ja-JP" altLang="en-US" dirty="0"/>
              <a:t>最大最小固有値比が</a:t>
            </a:r>
            <a:r>
              <a:rPr lang="en-US" altLang="ja-JP" dirty="0"/>
              <a:t>1</a:t>
            </a:r>
            <a:r>
              <a:rPr lang="ja-JP" altLang="en-US" dirty="0"/>
              <a:t>に近いほど収束しやすい</a:t>
            </a:r>
            <a:endParaRPr lang="en-US" altLang="ja-JP" dirty="0"/>
          </a:p>
          <a:p>
            <a:pPr marL="285750" indent="-285750">
              <a:buFont typeface="Arial" panose="020B0604020202020204" pitchFamily="34" charset="0"/>
              <a:buChar char="•"/>
            </a:pPr>
            <a:endParaRPr lang="en-US" altLang="ja-JP" dirty="0"/>
          </a:p>
          <a:p>
            <a:r>
              <a:rPr lang="ja-JP" altLang="en-US" dirty="0"/>
              <a:t>剛性マトリクスに対して</a:t>
            </a:r>
            <a:endParaRPr lang="en-US" altLang="ja-JP" dirty="0"/>
          </a:p>
          <a:p>
            <a:r>
              <a:rPr lang="ja-JP" altLang="en-US" dirty="0"/>
              <a:t>対角スケーリングではない別の前処理を行うことで</a:t>
            </a:r>
            <a:endParaRPr lang="en-US" altLang="ja-JP" dirty="0"/>
          </a:p>
          <a:p>
            <a:r>
              <a:rPr lang="ja-JP" altLang="en-US" dirty="0"/>
              <a:t>収束しなくなる問題を改善できる可能性</a:t>
            </a:r>
            <a:endParaRPr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52463C6-FE52-41EB-B3AC-274F1451675B}"/>
                  </a:ext>
                </a:extLst>
              </p:cNvPr>
              <p:cNvSpPr txBox="1"/>
              <p:nvPr/>
            </p:nvSpPr>
            <p:spPr>
              <a:xfrm>
                <a:off x="390512" y="4848338"/>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052463C6-FE52-41EB-B3AC-274F1451675B}"/>
                  </a:ext>
                </a:extLst>
              </p:cNvPr>
              <p:cNvSpPr txBox="1">
                <a:spLocks noRot="1" noChangeAspect="1" noMove="1" noResize="1" noEditPoints="1" noAdjustHandles="1" noChangeArrowheads="1" noChangeShapeType="1" noTextEdit="1"/>
              </p:cNvSpPr>
              <p:nvPr/>
            </p:nvSpPr>
            <p:spPr>
              <a:xfrm>
                <a:off x="390512" y="4848338"/>
                <a:ext cx="3496812" cy="71019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28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948621-CBBC-4610-89CB-2C1D39ACC0B3}"/>
              </a:ext>
            </a:extLst>
          </p:cNvPr>
          <p:cNvPicPr>
            <a:picLocks noChangeAspect="1"/>
          </p:cNvPicPr>
          <p:nvPr/>
        </p:nvPicPr>
        <p:blipFill>
          <a:blip r:embed="rId2"/>
          <a:stretch>
            <a:fillRect/>
          </a:stretch>
        </p:blipFill>
        <p:spPr>
          <a:xfrm>
            <a:off x="9733616" y="4032103"/>
            <a:ext cx="2458384" cy="2421385"/>
          </a:xfrm>
          <a:prstGeom prst="rect">
            <a:avLst/>
          </a:prstGeom>
        </p:spPr>
      </p:pic>
      <p:pic>
        <p:nvPicPr>
          <p:cNvPr id="4" name="図 3">
            <a:extLst>
              <a:ext uri="{FF2B5EF4-FFF2-40B4-BE49-F238E27FC236}">
                <a16:creationId xmlns:a16="http://schemas.microsoft.com/office/drawing/2014/main" id="{1DC53B25-BAB9-4D33-B07F-8DA4EFC4E5A0}"/>
              </a:ext>
            </a:extLst>
          </p:cNvPr>
          <p:cNvPicPr>
            <a:picLocks noChangeAspect="1"/>
          </p:cNvPicPr>
          <p:nvPr/>
        </p:nvPicPr>
        <p:blipFill>
          <a:blip r:embed="rId3"/>
          <a:stretch>
            <a:fillRect/>
          </a:stretch>
        </p:blipFill>
        <p:spPr>
          <a:xfrm>
            <a:off x="8073536" y="920117"/>
            <a:ext cx="3817328" cy="2935635"/>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研究背景・目的</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0778457" cy="5293757"/>
          </a:xfrm>
          <a:prstGeom prst="rect">
            <a:avLst/>
          </a:prstGeom>
          <a:noFill/>
        </p:spPr>
        <p:txBody>
          <a:bodyPr wrap="square" rtlCol="0">
            <a:spAutoFit/>
          </a:bodyPr>
          <a:lstStyle/>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aseline="30000" dirty="0"/>
              <a:t>[1]</a:t>
            </a:r>
            <a:endParaRPr lang="en-US" altLang="ja-JP" b="1" dirty="0"/>
          </a:p>
          <a:p>
            <a:r>
              <a:rPr lang="en-US" altLang="ja-JP" dirty="0"/>
              <a:t>FEM</a:t>
            </a:r>
            <a:r>
              <a:rPr lang="ja-JP" altLang="en-US" dirty="0"/>
              <a:t>の解析モデルは</a:t>
            </a:r>
            <a:r>
              <a:rPr lang="en-US" altLang="ja-JP" dirty="0"/>
              <a:t>CAD</a:t>
            </a:r>
            <a:r>
              <a:rPr lang="ja-JP" altLang="en-US" dirty="0"/>
              <a:t>データの近似であり，誤差の原因となるが</a:t>
            </a:r>
            <a:endParaRPr lang="en-US" altLang="ja-JP" dirty="0"/>
          </a:p>
          <a:p>
            <a:r>
              <a:rPr lang="en-US" altLang="ja-JP" dirty="0"/>
              <a:t>IGA</a:t>
            </a:r>
            <a:r>
              <a:rPr lang="ja-JP" altLang="en-US" dirty="0"/>
              <a:t>では</a:t>
            </a:r>
            <a:r>
              <a:rPr lang="en-US" altLang="ja-JP" dirty="0"/>
              <a:t>CAD</a:t>
            </a:r>
            <a:r>
              <a:rPr lang="ja-JP" altLang="en-US" dirty="0"/>
              <a:t>と同じ幾何学表現</a:t>
            </a:r>
            <a:r>
              <a:rPr lang="en-US" altLang="ja-JP" dirty="0"/>
              <a:t>(NURBS)</a:t>
            </a:r>
            <a:r>
              <a:rPr lang="ja-JP" altLang="en-US" dirty="0"/>
              <a:t>を用いているため，曲面を厳密に表現できる</a:t>
            </a:r>
            <a:endParaRPr lang="en-US" altLang="ja-JP" dirty="0"/>
          </a:p>
          <a:p>
            <a:r>
              <a:rPr lang="ja-JP" altLang="en-US" dirty="0"/>
              <a:t>基底関数の連続性を自在に操作可能</a:t>
            </a:r>
            <a:endParaRPr lang="en-US" altLang="ja-JP" dirty="0"/>
          </a:p>
          <a:p>
            <a:endParaRPr lang="en-US" altLang="ja-JP" sz="700" dirty="0"/>
          </a:p>
          <a:p>
            <a:pPr marL="285750" indent="-285750">
              <a:buFont typeface="Wingdings" panose="05000000000000000000" pitchFamily="2" charset="2"/>
              <a:buChar char="ü"/>
            </a:pPr>
            <a:r>
              <a:rPr lang="ja-JP" altLang="en-US" dirty="0"/>
              <a:t>形状誤差をなくすことができる</a:t>
            </a:r>
            <a:endParaRPr lang="en-US" altLang="ja-JP" dirty="0"/>
          </a:p>
          <a:p>
            <a:pPr marL="285750" indent="-285750">
              <a:buFont typeface="Wingdings" panose="05000000000000000000" pitchFamily="2" charset="2"/>
              <a:buChar char="ü"/>
            </a:pPr>
            <a:r>
              <a:rPr lang="ja-JP" altLang="en-US" dirty="0"/>
              <a:t>モデル生成の時間が短縮できる</a:t>
            </a:r>
            <a:endParaRPr lang="en-US" altLang="ja-JP" dirty="0"/>
          </a:p>
          <a:p>
            <a:pPr marL="285750" indent="-285750">
              <a:buFont typeface="Wingdings" panose="05000000000000000000" pitchFamily="2" charset="2"/>
              <a:buChar char="ü"/>
            </a:pPr>
            <a:r>
              <a:rPr lang="ja-JP" altLang="en-US" dirty="0"/>
              <a:t>基底関数の次数をあげて解析精度の向上が期待できる</a:t>
            </a:r>
            <a:endParaRPr lang="en-US" altLang="ja-JP" dirty="0"/>
          </a:p>
          <a:p>
            <a:pPr marL="285750" indent="-285750">
              <a:buFont typeface="Wingdings" panose="05000000000000000000" pitchFamily="2" charset="2"/>
              <a:buChar char="ü"/>
            </a:pPr>
            <a:endParaRPr lang="en-US" altLang="ja-JP" sz="900" dirty="0"/>
          </a:p>
          <a:p>
            <a:r>
              <a:rPr lang="ja-JP" altLang="en-US" b="1" dirty="0"/>
              <a:t>重合パッチ法</a:t>
            </a:r>
            <a:r>
              <a:rPr lang="en-US" altLang="ja-JP" b="1" dirty="0"/>
              <a:t>(S-version </a:t>
            </a:r>
            <a:r>
              <a:rPr lang="en-US" altLang="ja-JP" b="1" dirty="0" err="1"/>
              <a:t>Isogeometric</a:t>
            </a:r>
            <a:r>
              <a:rPr lang="en-US" altLang="ja-JP" b="1" dirty="0"/>
              <a:t> Analysis Method, S-IGA)</a:t>
            </a:r>
            <a:r>
              <a:rPr lang="en-US" altLang="ja-JP" baseline="30000" dirty="0"/>
              <a:t>[2]</a:t>
            </a:r>
            <a:endParaRPr lang="en-US" altLang="ja-JP" b="1" dirty="0"/>
          </a:p>
          <a:p>
            <a:r>
              <a:rPr lang="ja-JP" altLang="en-US" dirty="0"/>
              <a:t>グローバルパッチとローカルパッチを用いたマルチスケール解析手法</a:t>
            </a:r>
            <a:endParaRPr lang="en-US" altLang="ja-JP" dirty="0"/>
          </a:p>
          <a:p>
            <a:r>
              <a:rPr lang="en-US" altLang="ja-JP" dirty="0"/>
              <a:t>FEM</a:t>
            </a:r>
            <a:r>
              <a:rPr lang="ja-JP" altLang="en-US" dirty="0"/>
              <a:t>のマルチスケール解析手法である重合メッシュ法</a:t>
            </a:r>
            <a:r>
              <a:rPr lang="en-US" altLang="ja-JP" dirty="0"/>
              <a:t>(S-FEM)</a:t>
            </a:r>
            <a:r>
              <a:rPr lang="en-US" altLang="ja-JP" baseline="30000" dirty="0"/>
              <a:t>[3]</a:t>
            </a:r>
            <a:r>
              <a:rPr lang="ja-JP" altLang="en-US" dirty="0"/>
              <a:t>を</a:t>
            </a:r>
            <a:r>
              <a:rPr lang="en-US" altLang="ja-JP" dirty="0"/>
              <a:t>IGA</a:t>
            </a:r>
            <a:r>
              <a:rPr lang="ja-JP" altLang="en-US" dirty="0"/>
              <a:t>に応用した手法</a:t>
            </a:r>
            <a:endParaRPr lang="en-US" altLang="ja-JP" dirty="0"/>
          </a:p>
          <a:p>
            <a:r>
              <a:rPr lang="ja-JP" altLang="en-US" dirty="0"/>
              <a:t>応力集中が予想される場所やき裂付近等で詳細な分割を施したパッチを用いて解析できる</a:t>
            </a:r>
            <a:endParaRPr lang="en-US" altLang="ja-JP" dirty="0"/>
          </a:p>
          <a:p>
            <a:r>
              <a:rPr lang="ja-JP" altLang="en-US" dirty="0"/>
              <a:t>パッチ間で境界やコントロールポイントが一致する必要がない</a:t>
            </a:r>
            <a:endParaRPr lang="en-US" altLang="ja-JP" dirty="0"/>
          </a:p>
          <a:p>
            <a:endParaRPr lang="en-US" altLang="ja-JP" sz="700" dirty="0"/>
          </a:p>
          <a:p>
            <a:pPr marL="285750" indent="-285750">
              <a:buFont typeface="Wingdings" panose="05000000000000000000" pitchFamily="2" charset="2"/>
              <a:buChar char="ü"/>
            </a:pPr>
            <a:r>
              <a:rPr lang="ja-JP" altLang="en-US" dirty="0"/>
              <a:t>解析モデル生成が容易</a:t>
            </a:r>
            <a:endParaRPr lang="en-US" altLang="ja-JP" dirty="0"/>
          </a:p>
          <a:p>
            <a:pPr marL="285750" indent="-285750">
              <a:buFont typeface="Wingdings" panose="05000000000000000000" pitchFamily="2" charset="2"/>
              <a:buChar char="ü"/>
            </a:pPr>
            <a:r>
              <a:rPr lang="ja-JP" altLang="en-US" dirty="0"/>
              <a:t>柔軟なモデリングが可能</a:t>
            </a:r>
            <a:endParaRPr lang="en-US" altLang="ja-JP" dirty="0"/>
          </a:p>
          <a:p>
            <a:pPr marL="285750" indent="-285750">
              <a:buFont typeface="Wingdings" panose="05000000000000000000" pitchFamily="2" charset="2"/>
              <a:buChar char="ü"/>
            </a:pPr>
            <a:endParaRPr lang="en-US" altLang="ja-JP" sz="900" dirty="0"/>
          </a:p>
          <a:p>
            <a:r>
              <a:rPr lang="ja-JP" altLang="en-US" b="1" dirty="0"/>
              <a:t>研究目的</a:t>
            </a:r>
            <a:endParaRPr lang="en-US" altLang="ja-JP" b="1" dirty="0"/>
          </a:p>
          <a:p>
            <a:r>
              <a:rPr lang="ja-JP" altLang="en-US" dirty="0"/>
              <a:t>重合パッチ法のグローバルパッチやローカルパッチの基底関数の次数を</a:t>
            </a:r>
            <a:r>
              <a:rPr lang="en-US" altLang="ja-JP" dirty="0"/>
              <a:t>3</a:t>
            </a:r>
            <a:r>
              <a:rPr lang="ja-JP" altLang="en-US" dirty="0"/>
              <a:t>次にした</a:t>
            </a:r>
            <a:endParaRPr lang="en-US" altLang="ja-JP" dirty="0"/>
          </a:p>
          <a:p>
            <a:r>
              <a:rPr lang="ja-JP" altLang="en-US" dirty="0"/>
              <a:t>数値解析例を示し，解析精度の検証を行う</a:t>
            </a:r>
            <a:endParaRPr lang="en-US" altLang="ja-JP" dirty="0"/>
          </a:p>
        </p:txBody>
      </p:sp>
      <p:sp>
        <p:nvSpPr>
          <p:cNvPr id="6" name="テキスト ボックス 5">
            <a:extLst>
              <a:ext uri="{FF2B5EF4-FFF2-40B4-BE49-F238E27FC236}">
                <a16:creationId xmlns:a16="http://schemas.microsoft.com/office/drawing/2014/main" id="{8E7D113B-66E9-4834-A025-A8F777F16178}"/>
              </a:ext>
            </a:extLst>
          </p:cNvPr>
          <p:cNvSpPr txBox="1"/>
          <p:nvPr/>
        </p:nvSpPr>
        <p:spPr>
          <a:xfrm>
            <a:off x="412457" y="6118721"/>
            <a:ext cx="9872446" cy="707886"/>
          </a:xfrm>
          <a:prstGeom prst="rect">
            <a:avLst/>
          </a:prstGeom>
          <a:noFill/>
        </p:spPr>
        <p:txBody>
          <a:bodyPr wrap="square" rtlCol="0">
            <a:spAutoFit/>
          </a:bodyPr>
          <a:lstStyle/>
          <a:p>
            <a:r>
              <a:rPr lang="en-US" altLang="ja-JP" sz="1000" dirty="0"/>
              <a:t>[1] Hughes, T.J.R., Cottrell, J.A. and </a:t>
            </a:r>
            <a:r>
              <a:rPr lang="en-US" altLang="ja-JP" sz="1000" dirty="0" err="1"/>
              <a:t>Bazilevs</a:t>
            </a:r>
            <a:r>
              <a:rPr lang="en-US" altLang="ja-JP" sz="1000" dirty="0"/>
              <a:t>, Y., </a:t>
            </a:r>
            <a:r>
              <a:rPr lang="en-US" altLang="ja-JP" sz="1000" dirty="0" err="1"/>
              <a:t>Isogeometric</a:t>
            </a:r>
            <a:r>
              <a:rPr lang="en-US" altLang="ja-JP" sz="1000" dirty="0"/>
              <a:t> analysis: CAD, finite elements, NURBS, exact geometry and mesh refinement,</a:t>
            </a:r>
          </a:p>
          <a:p>
            <a:r>
              <a:rPr lang="en-US" altLang="ja-JP" sz="1000" dirty="0"/>
              <a:t>     Computer Methods in Applied Mechanics and Engineering, Vol.194, No.39-41 (2005), pp.4135-4195.</a:t>
            </a:r>
          </a:p>
          <a:p>
            <a:r>
              <a:rPr lang="en-US" altLang="ja-JP" sz="1000" dirty="0"/>
              <a:t>[2] </a:t>
            </a:r>
            <a:r>
              <a:rPr lang="ja-JP" altLang="en-US" sz="1000" dirty="0"/>
              <a:t>渡邊梨乃</a:t>
            </a:r>
            <a:r>
              <a:rPr lang="en-US" altLang="ja-JP" sz="1000" dirty="0"/>
              <a:t>, </a:t>
            </a:r>
            <a:r>
              <a:rPr lang="ja-JP" altLang="en-US" sz="1000" dirty="0"/>
              <a:t>重合パッチ法</a:t>
            </a:r>
            <a:r>
              <a:rPr lang="en-US" altLang="ja-JP" sz="1000" dirty="0"/>
              <a:t>(S-version </a:t>
            </a:r>
            <a:r>
              <a:rPr lang="en-US" altLang="ja-JP" sz="1000" dirty="0" err="1"/>
              <a:t>Isogeometric</a:t>
            </a:r>
            <a:r>
              <a:rPr lang="en-US" altLang="ja-JP" sz="1000" dirty="0"/>
              <a:t> Analysis Method, S-IGA)</a:t>
            </a:r>
            <a:r>
              <a:rPr lang="ja-JP" altLang="en-US" sz="1000" dirty="0"/>
              <a:t>の提案</a:t>
            </a:r>
            <a:r>
              <a:rPr lang="en-US" altLang="ja-JP" sz="1000" dirty="0"/>
              <a:t>, </a:t>
            </a:r>
            <a:r>
              <a:rPr lang="ja-JP" altLang="en-US" sz="1000" dirty="0"/>
              <a:t>東京理科大学大学院理工学研究科機械工学専攻</a:t>
            </a:r>
            <a:r>
              <a:rPr lang="en-US" altLang="ja-JP" sz="1000" dirty="0"/>
              <a:t>2020</a:t>
            </a:r>
            <a:r>
              <a:rPr lang="ja-JP" altLang="en-US" sz="1000" dirty="0"/>
              <a:t>年度修士論文</a:t>
            </a:r>
            <a:r>
              <a:rPr lang="en-US" altLang="ja-JP" sz="1000" dirty="0"/>
              <a:t>(2021).</a:t>
            </a:r>
          </a:p>
          <a:p>
            <a:r>
              <a:rPr lang="en-US" altLang="ja-JP" sz="1000" dirty="0"/>
              <a:t>[3] Fish, J., The s-version of the finite element method, Computers &amp;</a:t>
            </a:r>
            <a:r>
              <a:rPr lang="ja-JP" altLang="en-US" sz="1000" dirty="0"/>
              <a:t> </a:t>
            </a:r>
            <a:r>
              <a:rPr lang="en-US" altLang="ja-JP" sz="1000" dirty="0"/>
              <a:t>Structures,</a:t>
            </a:r>
            <a:r>
              <a:rPr lang="ja-JP" altLang="en-US" sz="1000" dirty="0"/>
              <a:t> </a:t>
            </a:r>
            <a:r>
              <a:rPr lang="en-US" altLang="ja-JP" sz="1000" dirty="0"/>
              <a:t>Vol.43,</a:t>
            </a:r>
            <a:r>
              <a:rPr lang="ja-JP" altLang="en-US" sz="1000" dirty="0"/>
              <a:t> </a:t>
            </a:r>
            <a:r>
              <a:rPr lang="en-US" altLang="ja-JP" sz="1000" dirty="0"/>
              <a:t>No.3</a:t>
            </a:r>
            <a:r>
              <a:rPr lang="ja-JP" altLang="en-US" sz="1000" dirty="0"/>
              <a:t> </a:t>
            </a:r>
            <a:r>
              <a:rPr lang="en-US" altLang="ja-JP" sz="1000" dirty="0"/>
              <a:t>(1992),</a:t>
            </a:r>
            <a:r>
              <a:rPr lang="ja-JP" altLang="en-US" sz="1000" dirty="0"/>
              <a:t> </a:t>
            </a:r>
            <a:r>
              <a:rPr lang="en-US" altLang="ja-JP" sz="1000" dirty="0"/>
              <a:t>pp.539-547.</a:t>
            </a:r>
          </a:p>
        </p:txBody>
      </p:sp>
    </p:spTree>
    <p:extLst>
      <p:ext uri="{BB962C8B-B14F-4D97-AF65-F5344CB8AC3E}">
        <p14:creationId xmlns:p14="http://schemas.microsoft.com/office/powerpoint/2010/main" val="32849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B1C73DE-E4ED-4530-8C87-8EAF40D1A067}"/>
              </a:ext>
            </a:extLst>
          </p:cNvPr>
          <p:cNvPicPr>
            <a:picLocks noChangeAspect="1"/>
          </p:cNvPicPr>
          <p:nvPr/>
        </p:nvPicPr>
        <p:blipFill>
          <a:blip r:embed="rId2"/>
          <a:stretch>
            <a:fillRect/>
          </a:stretch>
        </p:blipFill>
        <p:spPr>
          <a:xfrm>
            <a:off x="7169367" y="1127557"/>
            <a:ext cx="3920880" cy="1443754"/>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096000"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lang="ja-JP" altLang="en-US" sz="2400" dirty="0"/>
              <a:t>基底関数</a:t>
            </a:r>
            <a:r>
              <a:rPr lang="en-US" altLang="ja-JP" sz="2400" dirty="0"/>
              <a:t>(1/2)</a:t>
            </a:r>
            <a:endParaRPr kumimoji="1" lang="ja-JP" altLang="en-US" sz="2400" dirty="0"/>
          </a:p>
        </p:txBody>
      </p:sp>
      <p:pic>
        <p:nvPicPr>
          <p:cNvPr id="6" name="図 5" descr="グラフ, 折れ線グラフ&#10;&#10;自動的に生成された説明">
            <a:extLst>
              <a:ext uri="{FF2B5EF4-FFF2-40B4-BE49-F238E27FC236}">
                <a16:creationId xmlns:a16="http://schemas.microsoft.com/office/drawing/2014/main" id="{3F79D79F-1359-4777-B7A9-3288F57BC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830" y="3331043"/>
            <a:ext cx="2743200" cy="3410712"/>
          </a:xfrm>
          <a:prstGeom prst="rect">
            <a:avLst/>
          </a:prstGeom>
        </p:spPr>
      </p:pic>
      <p:sp>
        <p:nvSpPr>
          <p:cNvPr id="8" name="テキスト ボックス 7">
            <a:extLst>
              <a:ext uri="{FF2B5EF4-FFF2-40B4-BE49-F238E27FC236}">
                <a16:creationId xmlns:a16="http://schemas.microsoft.com/office/drawing/2014/main" id="{0361461B-1E35-466A-B779-846CD1A9BAAE}"/>
              </a:ext>
            </a:extLst>
          </p:cNvPr>
          <p:cNvSpPr txBox="1"/>
          <p:nvPr/>
        </p:nvSpPr>
        <p:spPr>
          <a:xfrm>
            <a:off x="412456" y="1083408"/>
            <a:ext cx="1998233" cy="646331"/>
          </a:xfrm>
          <a:prstGeom prst="rect">
            <a:avLst/>
          </a:prstGeom>
          <a:noFill/>
        </p:spPr>
        <p:txBody>
          <a:bodyPr wrap="square" rtlCol="0">
            <a:spAutoFit/>
          </a:bodyPr>
          <a:lstStyle/>
          <a:p>
            <a:r>
              <a:rPr lang="en-US" altLang="ja-JP" b="1" dirty="0"/>
              <a:t>B</a:t>
            </a:r>
            <a:r>
              <a:rPr lang="ja-JP" altLang="en-US" b="1" dirty="0"/>
              <a:t>スプライン</a:t>
            </a:r>
            <a:endParaRPr lang="en-US" altLang="ja-JP" b="1" dirty="0"/>
          </a:p>
          <a:p>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915DDCC-5C9D-4993-9E2E-89947C052026}"/>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一様オープンノットベクトル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xmlns="">
          <p:sp>
            <p:nvSpPr>
              <p:cNvPr id="9" name="テキスト ボックス 8">
                <a:extLst>
                  <a:ext uri="{FF2B5EF4-FFF2-40B4-BE49-F238E27FC236}">
                    <a16:creationId xmlns:a16="http://schemas.microsoft.com/office/drawing/2014/main" id="{5915DDCC-5C9D-4993-9E2E-89947C052026}"/>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4"/>
                <a:stretch>
                  <a:fillRect l="-942" t="-1176"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7E20D6-C538-4CC8-96B5-F5A199861552}"/>
                  </a:ext>
                </a:extLst>
              </p:cNvPr>
              <p:cNvSpPr txBox="1"/>
              <p:nvPr/>
            </p:nvSpPr>
            <p:spPr>
              <a:xfrm>
                <a:off x="412456" y="3810754"/>
                <a:ext cx="5822551" cy="2173352"/>
              </a:xfrm>
              <a:prstGeom prst="rect">
                <a:avLst/>
              </a:prstGeom>
              <a:noFill/>
            </p:spPr>
            <p:txBody>
              <a:bodyPr wrap="square" rtlCol="0">
                <a:spAutoFit/>
              </a:bodyPr>
              <a:lstStyle/>
              <a:p>
                <a:r>
                  <a:rPr lang="en-US" altLang="ja-JP" u="sng" dirty="0"/>
                  <a:t>B</a:t>
                </a:r>
                <a:r>
                  <a:rPr lang="ja-JP" altLang="en-US" u="sng" dirty="0"/>
                  <a:t>スプライン基底関数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xmlns="">
          <p:sp>
            <p:nvSpPr>
              <p:cNvPr id="10" name="テキスト ボックス 9">
                <a:extLst>
                  <a:ext uri="{FF2B5EF4-FFF2-40B4-BE49-F238E27FC236}">
                    <a16:creationId xmlns:a16="http://schemas.microsoft.com/office/drawing/2014/main" id="{DC7E20D6-C538-4CC8-96B5-F5A199861552}"/>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5"/>
                <a:stretch>
                  <a:fillRect l="-942" t="-14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9B9B676-9B08-4F66-8237-3D38511E3E33}"/>
                  </a:ext>
                </a:extLst>
              </p:cNvPr>
              <p:cNvSpPr txBox="1"/>
              <p:nvPr/>
            </p:nvSpPr>
            <p:spPr>
              <a:xfrm>
                <a:off x="6736004" y="2504236"/>
                <a:ext cx="374919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2" name="テキスト ボックス 11">
                <a:extLst>
                  <a:ext uri="{FF2B5EF4-FFF2-40B4-BE49-F238E27FC236}">
                    <a16:creationId xmlns:a16="http://schemas.microsoft.com/office/drawing/2014/main" id="{F9B9B676-9B08-4F66-8237-3D38511E3E33}"/>
                  </a:ext>
                </a:extLst>
              </p:cNvPr>
              <p:cNvSpPr txBox="1">
                <a:spLocks noRot="1" noChangeAspect="1" noMove="1" noResize="1" noEditPoints="1" noAdjustHandles="1" noChangeArrowheads="1" noChangeShapeType="1" noTextEdit="1"/>
              </p:cNvSpPr>
              <p:nvPr/>
            </p:nvSpPr>
            <p:spPr>
              <a:xfrm>
                <a:off x="6736004" y="2504236"/>
                <a:ext cx="3749191" cy="1402563"/>
              </a:xfrm>
              <a:prstGeom prst="rect">
                <a:avLst/>
              </a:prstGeom>
              <a:blipFill>
                <a:blip r:embed="rId6"/>
                <a:stretch>
                  <a:fillRect l="-1463"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D6A11F6-68DE-4DB3-A029-7E18A473BE8A}"/>
                  </a:ext>
                </a:extLst>
              </p:cNvPr>
              <p:cNvSpPr txBox="1"/>
              <p:nvPr/>
            </p:nvSpPr>
            <p:spPr>
              <a:xfrm>
                <a:off x="7163856" y="845820"/>
                <a:ext cx="40435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xmlns="">
          <p:sp>
            <p:nvSpPr>
              <p:cNvPr id="14" name="テキスト ボックス 13">
                <a:extLst>
                  <a:ext uri="{FF2B5EF4-FFF2-40B4-BE49-F238E27FC236}">
                    <a16:creationId xmlns:a16="http://schemas.microsoft.com/office/drawing/2014/main" id="{AD6A11F6-68DE-4DB3-A029-7E18A473BE8A}"/>
                  </a:ext>
                </a:extLst>
              </p:cNvPr>
              <p:cNvSpPr txBox="1">
                <a:spLocks noRot="1" noChangeAspect="1" noMove="1" noResize="1" noEditPoints="1" noAdjustHandles="1" noChangeArrowheads="1" noChangeShapeType="1" noTextEdit="1"/>
              </p:cNvSpPr>
              <p:nvPr/>
            </p:nvSpPr>
            <p:spPr>
              <a:xfrm>
                <a:off x="7163856" y="845820"/>
                <a:ext cx="4043536" cy="307777"/>
              </a:xfrm>
              <a:prstGeom prst="rect">
                <a:avLst/>
              </a:prstGeom>
              <a:blipFill>
                <a:blip r:embed="rId7"/>
                <a:stretch>
                  <a:fillRect b="-4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96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kumimoji="1" lang="ja-JP" altLang="en-US" sz="2400" dirty="0"/>
              <a:t>基底関数</a:t>
            </a:r>
            <a:r>
              <a:rPr kumimoji="1" lang="en-US" altLang="ja-JP" sz="2400" dirty="0"/>
              <a:t>(2/2)</a:t>
            </a:r>
            <a:endParaRPr kumimoji="1" lang="ja-JP" altLang="en-US" sz="2400" dirty="0"/>
          </a:p>
        </p:txBody>
      </p:sp>
      <p:pic>
        <p:nvPicPr>
          <p:cNvPr id="13" name="図 12" descr="グラフ, 折れ線グラフ&#10;&#10;自動的に生成された説明">
            <a:extLst>
              <a:ext uri="{FF2B5EF4-FFF2-40B4-BE49-F238E27FC236}">
                <a16:creationId xmlns:a16="http://schemas.microsoft.com/office/drawing/2014/main" id="{81AF31F0-0558-4AE4-A0FD-454C192C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923330"/>
          </a:xfrm>
          <a:prstGeom prst="rect">
            <a:avLst/>
          </a:prstGeom>
          <a:noFill/>
        </p:spPr>
        <p:txBody>
          <a:bodyPr wrap="square" rtlCol="0">
            <a:spAutoFit/>
          </a:bodyPr>
          <a:lstStyle/>
          <a:p>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73FAE7-8A16-4BB8-A670-39C3305630A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xmlns="">
          <p:sp>
            <p:nvSpPr>
              <p:cNvPr id="16" name="テキスト ボックス 15">
                <a:extLst>
                  <a:ext uri="{FF2B5EF4-FFF2-40B4-BE49-F238E27FC236}">
                    <a16:creationId xmlns:a16="http://schemas.microsoft.com/office/drawing/2014/main" id="{2973FAE7-8A16-4BB8-A670-39C3305630A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3"/>
                <a:stretch>
                  <a:fillRect l="-942" t="-2326" b="-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243BC57-ABE2-4E94-BEBC-F6F2E4B932B5}"/>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7" name="テキスト ボックス 16">
                <a:extLst>
                  <a:ext uri="{FF2B5EF4-FFF2-40B4-BE49-F238E27FC236}">
                    <a16:creationId xmlns:a16="http://schemas.microsoft.com/office/drawing/2014/main" id="{6243BC57-ABE2-4E94-BEBC-F6F2E4B932B5}"/>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4"/>
                <a:stretch>
                  <a:fillRect l="-942"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069743B-2C5D-47FC-B52F-88DE510D484E}"/>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xmlns="">
          <p:sp>
            <p:nvSpPr>
              <p:cNvPr id="19" name="テキスト ボックス 18">
                <a:extLst>
                  <a:ext uri="{FF2B5EF4-FFF2-40B4-BE49-F238E27FC236}">
                    <a16:creationId xmlns:a16="http://schemas.microsoft.com/office/drawing/2014/main" id="{2069743B-2C5D-47FC-B52F-88DE510D484E}"/>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5"/>
                <a:stretch>
                  <a:fillRect l="-838" t="-1163"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9D9181-EAB9-442E-B3C3-AEA380E767E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0" name="テキスト ボックス 19">
                <a:extLst>
                  <a:ext uri="{FF2B5EF4-FFF2-40B4-BE49-F238E27FC236}">
                    <a16:creationId xmlns:a16="http://schemas.microsoft.com/office/drawing/2014/main" id="{6A9D9181-EAB9-442E-B3C3-AEA380E767E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868E79E-FF34-4FDB-B04A-1DAF228F3BF0}"/>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1" name="テキスト ボックス 20">
                <a:extLst>
                  <a:ext uri="{FF2B5EF4-FFF2-40B4-BE49-F238E27FC236}">
                    <a16:creationId xmlns:a16="http://schemas.microsoft.com/office/drawing/2014/main" id="{A868E79E-FF34-4FDB-B04A-1DAF228F3BF0}"/>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D9035AA-A2F0-40D5-853C-D99405D2C777}"/>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2" name="テキスト ボックス 21">
                <a:extLst>
                  <a:ext uri="{FF2B5EF4-FFF2-40B4-BE49-F238E27FC236}">
                    <a16:creationId xmlns:a16="http://schemas.microsoft.com/office/drawing/2014/main" id="{BD9035AA-A2F0-40D5-853C-D99405D2C777}"/>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7B5D42-76EE-4D8B-982A-B5640C63E1E8}"/>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3" name="テキスト ボックス 22">
                <a:extLst>
                  <a:ext uri="{FF2B5EF4-FFF2-40B4-BE49-F238E27FC236}">
                    <a16:creationId xmlns:a16="http://schemas.microsoft.com/office/drawing/2014/main" id="{937B5D42-76EE-4D8B-982A-B5640C63E1E8}"/>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AAF899B-49B0-42B8-AEEE-131D9F372B72}"/>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4" name="テキスト ボックス 23">
                <a:extLst>
                  <a:ext uri="{FF2B5EF4-FFF2-40B4-BE49-F238E27FC236}">
                    <a16:creationId xmlns:a16="http://schemas.microsoft.com/office/drawing/2014/main" id="{1AAF899B-49B0-42B8-AEEE-131D9F372B72}"/>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5305AD8-27AA-4CA1-B45B-A6688223900A}"/>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5" name="テキスト ボックス 24">
                <a:extLst>
                  <a:ext uri="{FF2B5EF4-FFF2-40B4-BE49-F238E27FC236}">
                    <a16:creationId xmlns:a16="http://schemas.microsoft.com/office/drawing/2014/main" id="{C5305AD8-27AA-4CA1-B45B-A6688223900A}"/>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129843-8334-42B8-AA23-2446FE7F4AA8}"/>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xmlns="">
          <p:sp>
            <p:nvSpPr>
              <p:cNvPr id="26" name="テキスト ボックス 25">
                <a:extLst>
                  <a:ext uri="{FF2B5EF4-FFF2-40B4-BE49-F238E27FC236}">
                    <a16:creationId xmlns:a16="http://schemas.microsoft.com/office/drawing/2014/main" id="{EC129843-8334-42B8-AA23-2446FE7F4AA8}"/>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02DB8F-E185-4767-847A-707EDC1153A6}"/>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xmlns="">
          <p:sp>
            <p:nvSpPr>
              <p:cNvPr id="27" name="テキスト ボックス 26">
                <a:extLst>
                  <a:ext uri="{FF2B5EF4-FFF2-40B4-BE49-F238E27FC236}">
                    <a16:creationId xmlns:a16="http://schemas.microsoft.com/office/drawing/2014/main" id="{AA02DB8F-E185-4767-847A-707EDC1153A6}"/>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3"/>
                <a:stretch>
                  <a:fillRect l="-806" t="-2320" b="-4381"/>
                </a:stretch>
              </a:blipFill>
            </p:spPr>
            <p:txBody>
              <a:bodyPr/>
              <a:lstStyle/>
              <a:p>
                <a:r>
                  <a:rPr lang="ja-JP" altLang="en-US">
                    <a:noFill/>
                  </a:rPr>
                  <a:t> </a:t>
                </a:r>
              </a:p>
            </p:txBody>
          </p:sp>
        </mc:Fallback>
      </mc:AlternateContent>
      <p:pic>
        <p:nvPicPr>
          <p:cNvPr id="28" name="図 27" descr="光, 座る, カップ, マグカップ が含まれている画像&#10;&#10;自動的に生成された説明">
            <a:extLst>
              <a:ext uri="{FF2B5EF4-FFF2-40B4-BE49-F238E27FC236}">
                <a16:creationId xmlns:a16="http://schemas.microsoft.com/office/drawing/2014/main" id="{4491AE0D-6875-4CE0-A9F6-F709526014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29" name="直線コネクタ 28">
            <a:extLst>
              <a:ext uri="{FF2B5EF4-FFF2-40B4-BE49-F238E27FC236}">
                <a16:creationId xmlns:a16="http://schemas.microsoft.com/office/drawing/2014/main" id="{B0626EF0-F50B-43AA-B7B0-FCAA6DA93792}"/>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6D99D543-64DD-402F-A361-8E9A7DFD2370}"/>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31" name="直線コネクタ 30">
            <a:extLst>
              <a:ext uri="{FF2B5EF4-FFF2-40B4-BE49-F238E27FC236}">
                <a16:creationId xmlns:a16="http://schemas.microsoft.com/office/drawing/2014/main" id="{6BC1D7EE-53DA-4AA6-B9CB-4667ED7A6B17}"/>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C665FE4-8754-4E36-8446-5C6F7D0FFAB1}"/>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pic>
        <p:nvPicPr>
          <p:cNvPr id="33" name="グラフィックス 32">
            <a:extLst>
              <a:ext uri="{FF2B5EF4-FFF2-40B4-BE49-F238E27FC236}">
                <a16:creationId xmlns:a16="http://schemas.microsoft.com/office/drawing/2014/main" id="{DBFB7E19-6FE0-4A08-91B7-74EF0AEF25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81401" y="4987925"/>
            <a:ext cx="2547011" cy="2736850"/>
          </a:xfrm>
          <a:prstGeom prst="rect">
            <a:avLst/>
          </a:prstGeom>
        </p:spPr>
      </p:pic>
      <p:sp>
        <p:nvSpPr>
          <p:cNvPr id="34" name="テキスト ボックス 33">
            <a:extLst>
              <a:ext uri="{FF2B5EF4-FFF2-40B4-BE49-F238E27FC236}">
                <a16:creationId xmlns:a16="http://schemas.microsoft.com/office/drawing/2014/main" id="{7080043A-0D7A-4642-BBCD-48170FDE6527}"/>
              </a:ext>
            </a:extLst>
          </p:cNvPr>
          <p:cNvSpPr txBox="1"/>
          <p:nvPr/>
        </p:nvSpPr>
        <p:spPr>
          <a:xfrm>
            <a:off x="6505556" y="6212587"/>
            <a:ext cx="2411942" cy="261610"/>
          </a:xfrm>
          <a:prstGeom prst="rect">
            <a:avLst/>
          </a:prstGeom>
          <a:noFill/>
        </p:spPr>
        <p:txBody>
          <a:bodyPr wrap="square" rtlCol="0">
            <a:spAutoFit/>
          </a:bodyPr>
          <a:lstStyle/>
          <a:p>
            <a:r>
              <a:rPr lang="en-US" altLang="ja-JP" sz="1050" dirty="0"/>
              <a:t>B</a:t>
            </a:r>
            <a:r>
              <a:rPr lang="ja-JP" altLang="en-US" sz="1050" dirty="0"/>
              <a:t>スプライン曲線と</a:t>
            </a:r>
            <a:r>
              <a:rPr lang="en-US" altLang="ja-JP" sz="1050" dirty="0"/>
              <a:t>NURBS</a:t>
            </a:r>
            <a:r>
              <a:rPr lang="ja-JP" altLang="en-US" sz="1050" dirty="0"/>
              <a:t>曲線の比較</a:t>
            </a:r>
            <a:endParaRPr lang="en-US" altLang="ja-JP" sz="1050" dirty="0"/>
          </a:p>
        </p:txBody>
      </p:sp>
      <p:sp>
        <p:nvSpPr>
          <p:cNvPr id="35" name="テキスト ボックス 34">
            <a:extLst>
              <a:ext uri="{FF2B5EF4-FFF2-40B4-BE49-F238E27FC236}">
                <a16:creationId xmlns:a16="http://schemas.microsoft.com/office/drawing/2014/main" id="{2F868B08-2D9D-4A44-9C1B-1C8FABFCE4E2}"/>
              </a:ext>
            </a:extLst>
          </p:cNvPr>
          <p:cNvSpPr txBox="1"/>
          <p:nvPr/>
        </p:nvSpPr>
        <p:spPr>
          <a:xfrm>
            <a:off x="9331526" y="6193334"/>
            <a:ext cx="2411942" cy="261610"/>
          </a:xfrm>
          <a:prstGeom prst="rect">
            <a:avLst/>
          </a:prstGeom>
          <a:noFill/>
        </p:spPr>
        <p:txBody>
          <a:bodyPr wrap="square" rtlCol="0">
            <a:spAutoFit/>
          </a:bodyPr>
          <a:lstStyle/>
          <a:p>
            <a:r>
              <a:rPr lang="ja-JP" altLang="en-US" sz="1050" dirty="0"/>
              <a:t>形状を正確に表現できる</a:t>
            </a:r>
            <a:endParaRPr lang="en-US" altLang="ja-JP" sz="1050" dirty="0"/>
          </a:p>
        </p:txBody>
      </p:sp>
    </p:spTree>
    <p:extLst>
      <p:ext uri="{BB962C8B-B14F-4D97-AF65-F5344CB8AC3E}">
        <p14:creationId xmlns:p14="http://schemas.microsoft.com/office/powerpoint/2010/main" val="9340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重合パッチ法</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6DC9387-C477-405D-8BDE-DBECB8EDC5C1}"/>
                  </a:ext>
                </a:extLst>
              </p:cNvPr>
              <p:cNvSpPr txBox="1"/>
              <p:nvPr/>
            </p:nvSpPr>
            <p:spPr>
              <a:xfrm>
                <a:off x="412459" y="3905949"/>
                <a:ext cx="5822551" cy="1017715"/>
              </a:xfrm>
              <a:prstGeom prst="rect">
                <a:avLst/>
              </a:prstGeom>
              <a:noFill/>
            </p:spPr>
            <p:txBody>
              <a:bodyPr wrap="square" rtlCol="0">
                <a:spAutoFit/>
              </a:bodyPr>
              <a:lstStyle/>
              <a:p>
                <a:r>
                  <a:rPr lang="ja-JP" altLang="en-US" sz="2000" b="0" dirty="0"/>
                  <a:t>グローバル領域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rPr>
                          <m:t>𝐺</m:t>
                        </m:r>
                      </m:sup>
                    </m:sSup>
                  </m:oMath>
                </a14:m>
                <a:r>
                  <a:rPr lang="en-US" altLang="ja-JP" sz="2000" b="0" dirty="0"/>
                  <a:t> </a:t>
                </a:r>
                <a:r>
                  <a:rPr lang="ja-JP" altLang="en-US" sz="2000" b="0" dirty="0"/>
                  <a:t> グローバル領域の境界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rPr>
                          <m:t>𝐺</m:t>
                        </m:r>
                      </m:sup>
                    </m:sSup>
                  </m:oMath>
                </a14:m>
                <a:endParaRPr lang="en-US" altLang="ja-JP" sz="2000" dirty="0"/>
              </a:p>
              <a:p>
                <a:r>
                  <a:rPr lang="ja-JP" altLang="en-US" sz="2000" b="0" dirty="0"/>
                  <a:t>ローカル領域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 ローカル領域の境界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𝐿</m:t>
                        </m:r>
                      </m:sup>
                    </m:sSup>
                  </m:oMath>
                </a14:m>
                <a:endParaRPr lang="en-US" altLang="ja-JP" sz="2000" b="0" dirty="0"/>
              </a:p>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𝐺</m:t>
                        </m:r>
                      </m:sup>
                    </m:sSup>
                  </m:oMath>
                </a14:m>
                <a:r>
                  <a:rPr lang="ja-JP" altLang="en-US" sz="2000" b="0" dirty="0"/>
                  <a:t>と</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smtClean="0">
                            <a:latin typeface="Cambria Math" panose="02040503050406030204" pitchFamily="18" charset="0"/>
                            <a:ea typeface="Cambria Math" panose="02040503050406030204" pitchFamily="18" charset="0"/>
                          </a:rPr>
                          <m:t>𝐿</m:t>
                        </m:r>
                      </m:sup>
                    </m:sSup>
                  </m:oMath>
                </a14:m>
                <a:r>
                  <a:rPr lang="ja-JP" altLang="en-US" sz="2000" b="0" dirty="0"/>
                  <a:t>の境界 </a:t>
                </a:r>
                <a:r>
                  <a:rPr lang="en-US" altLang="ja-JP" sz="2000" b="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𝐺</m:t>
                        </m:r>
                        <m:r>
                          <a:rPr lang="en-US" altLang="ja-JP" sz="2000" i="1">
                            <a:latin typeface="Cambria Math" panose="02040503050406030204" pitchFamily="18" charset="0"/>
                            <a:ea typeface="Cambria Math" panose="02040503050406030204" pitchFamily="18" charset="0"/>
                          </a:rPr>
                          <m:t>𝐿</m:t>
                        </m:r>
                      </m:sup>
                    </m:sSup>
                  </m:oMath>
                </a14:m>
                <a:endParaRPr lang="en-US" altLang="ja-JP" sz="2000" b="0" dirty="0"/>
              </a:p>
            </p:txBody>
          </p:sp>
        </mc:Choice>
        <mc:Fallback xmlns="">
          <p:sp>
            <p:nvSpPr>
              <p:cNvPr id="20" name="テキスト ボックス 19">
                <a:extLst>
                  <a:ext uri="{FF2B5EF4-FFF2-40B4-BE49-F238E27FC236}">
                    <a16:creationId xmlns:a16="http://schemas.microsoft.com/office/drawing/2014/main" id="{A6DC9387-C477-405D-8BDE-DBECB8EDC5C1}"/>
                  </a:ext>
                </a:extLst>
              </p:cNvPr>
              <p:cNvSpPr txBox="1">
                <a:spLocks noRot="1" noChangeAspect="1" noMove="1" noResize="1" noEditPoints="1" noAdjustHandles="1" noChangeArrowheads="1" noChangeShapeType="1" noTextEdit="1"/>
              </p:cNvSpPr>
              <p:nvPr/>
            </p:nvSpPr>
            <p:spPr>
              <a:xfrm>
                <a:off x="412459" y="3905949"/>
                <a:ext cx="5822551" cy="1017715"/>
              </a:xfrm>
              <a:prstGeom prst="rect">
                <a:avLst/>
              </a:prstGeom>
              <a:blipFill>
                <a:blip r:embed="rId2"/>
                <a:stretch>
                  <a:fillRect l="-1152" t="-5389" b="-101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196F8D-1649-4DFB-BD8B-88398CB746CD}"/>
                  </a:ext>
                </a:extLst>
              </p:cNvPr>
              <p:cNvSpPr txBox="1"/>
              <p:nvPr/>
            </p:nvSpPr>
            <p:spPr>
              <a:xfrm>
                <a:off x="412459" y="5106293"/>
                <a:ext cx="5348383" cy="1532920"/>
              </a:xfrm>
              <a:prstGeom prst="rect">
                <a:avLst/>
              </a:prstGeom>
              <a:noFill/>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では実際の変位が両モデルの変位の和で定義される</a:t>
                </a:r>
                <a:endParaRPr lang="en-US" altLang="ja-JP" sz="2000" b="0" dirty="0"/>
              </a:p>
              <a:p>
                <a:endParaRPr lang="en-US" altLang="ja-JP" sz="900" b="0" dirty="0"/>
              </a:p>
              <a:p>
                <a:pPr/>
                <a14:m>
                  <m:oMathPara xmlns:m="http://schemas.openxmlformats.org/officeDocument/2006/math">
                    <m:oMathParaPr>
                      <m:jc m:val="left"/>
                    </m:oMathParaPr>
                    <m:oMath xmlns:m="http://schemas.openxmlformats.org/officeDocument/2006/math">
                      <m:r>
                        <a:rPr lang="en-US" altLang="ja-JP" sz="2000" b="1" i="1" smtClean="0">
                          <a:latin typeface="Cambria Math" panose="02040503050406030204" pitchFamily="18" charset="0"/>
                        </a:rPr>
                        <m:t>𝒖</m:t>
                      </m:r>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2"/>
                                    <m:mcJc m:val="center"/>
                                  </m:mcPr>
                                </m:mc>
                              </m:mcs>
                              <m:ctrlPr>
                                <a:rPr lang="en-US" altLang="ja-JP" sz="2000" b="0" i="1" smtClean="0">
                                  <a:latin typeface="Cambria Math" panose="02040503050406030204" pitchFamily="18" charset="0"/>
                                </a:rPr>
                              </m:ctrlPr>
                            </m:mPr>
                            <m:mr>
                              <m:e>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𝐺</m:t>
                                    </m:r>
                                  </m:sup>
                                </m:sSup>
                              </m:e>
                              <m:e>
                                <m:r>
                                  <a:rPr lang="en-US" altLang="ja-JP" sz="2000" b="0" i="1" smtClean="0">
                                    <a:latin typeface="Cambria Math" panose="02040503050406030204" pitchFamily="18" charset="0"/>
                                  </a:rPr>
                                  <m:t>𝑖𝑛</m:t>
                                </m:r>
                                <m:r>
                                  <a:rPr lang="en-US" altLang="ja-JP" sz="2000" b="0" i="1" smtClean="0">
                                    <a:latin typeface="Cambria Math" panose="02040503050406030204" pitchFamily="18" charset="0"/>
                                  </a:rPr>
                                  <m:t> </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𝐺</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i="1">
                                        <a:latin typeface="Cambria Math" panose="02040503050406030204" pitchFamily="18" charset="0"/>
                                      </a:rPr>
                                      <m:t>𝐺</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b="0" i="1" smtClean="0">
                                        <a:latin typeface="Cambria Math" panose="02040503050406030204" pitchFamily="18" charset="0"/>
                                      </a:rPr>
                                      <m:t>𝐿</m:t>
                                    </m:r>
                                  </m:sup>
                                </m:sSup>
                              </m:e>
                              <m:e>
                                <m:r>
                                  <a:rPr lang="en-US" altLang="ja-JP" sz="2000" b="0" i="1" smtClean="0">
                                    <a:latin typeface="Cambria Math" panose="02040503050406030204" pitchFamily="18" charset="0"/>
                                  </a:rPr>
                                  <m:t>𝑖𝑛</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
                        </m:e>
                      </m:d>
                    </m:oMath>
                  </m:oMathPara>
                </a14:m>
                <a:endParaRPr lang="ja-JP" altLang="en-US" sz="2000" dirty="0"/>
              </a:p>
            </p:txBody>
          </p:sp>
        </mc:Choice>
        <mc:Fallback xmlns="">
          <p:sp>
            <p:nvSpPr>
              <p:cNvPr id="22" name="テキスト ボックス 21">
                <a:extLst>
                  <a:ext uri="{FF2B5EF4-FFF2-40B4-BE49-F238E27FC236}">
                    <a16:creationId xmlns:a16="http://schemas.microsoft.com/office/drawing/2014/main" id="{12196F8D-1649-4DFB-BD8B-88398CB746CD}"/>
                  </a:ext>
                </a:extLst>
              </p:cNvPr>
              <p:cNvSpPr txBox="1">
                <a:spLocks noRot="1" noChangeAspect="1" noMove="1" noResize="1" noEditPoints="1" noAdjustHandles="1" noChangeArrowheads="1" noChangeShapeType="1" noTextEdit="1"/>
              </p:cNvSpPr>
              <p:nvPr/>
            </p:nvSpPr>
            <p:spPr>
              <a:xfrm>
                <a:off x="412459" y="5106293"/>
                <a:ext cx="5348383" cy="1532920"/>
              </a:xfrm>
              <a:prstGeom prst="rect">
                <a:avLst/>
              </a:prstGeom>
              <a:blipFill>
                <a:blip r:embed="rId3"/>
                <a:stretch>
                  <a:fillRect l="-1254" t="-19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EF1AFF8-D30F-4BE2-8740-901054C2C84F}"/>
                  </a:ext>
                </a:extLst>
              </p:cNvPr>
              <p:cNvSpPr txBox="1"/>
              <p:nvPr/>
            </p:nvSpPr>
            <p:spPr>
              <a:xfrm>
                <a:off x="6344874" y="900034"/>
                <a:ext cx="6102990" cy="709938"/>
              </a:xfrm>
              <a:prstGeom prst="rect">
                <a:avLst/>
              </a:prstGeom>
              <a:noFill/>
            </p:spPr>
            <p:txBody>
              <a:bodyPr wrap="square">
                <a:spAutoFit/>
              </a:bodyPr>
              <a:lstStyle/>
              <a:p>
                <a14:m>
                  <m:oMath xmlns:m="http://schemas.openxmlformats.org/officeDocument/2006/math">
                    <m:r>
                      <a:rPr lang="ja-JP" altLang="en-US" sz="2000" i="1" smtClean="0">
                        <a:latin typeface="Cambria Math" panose="02040503050406030204" pitchFamily="18" charset="0"/>
                      </a:rPr>
                      <m:t>境界</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ea typeface="Cambria Math" panose="02040503050406030204" pitchFamily="18" charset="0"/>
                          </a:rPr>
                          <m:t>𝐺𝐿</m:t>
                        </m:r>
                      </m:sup>
                    </m:sSup>
                    <m:r>
                      <a:rPr lang="ja-JP" altLang="en-US" sz="2000" i="1">
                        <a:latin typeface="Cambria Math" panose="02040503050406030204" pitchFamily="18" charset="0"/>
                        <a:ea typeface="Cambria Math" panose="02040503050406030204" pitchFamily="18" charset="0"/>
                      </a:rPr>
                      <m:t>で</m:t>
                    </m:r>
                  </m:oMath>
                </a14:m>
                <a:r>
                  <a:rPr lang="ja-JP" altLang="en-US" sz="2000" b="0" dirty="0"/>
                  <a:t>変位の</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𝐶</m:t>
                        </m:r>
                      </m:e>
                      <m:sup>
                        <m:r>
                          <a:rPr lang="en-US" altLang="ja-JP" sz="2000" b="0" i="1" smtClean="0">
                            <a:latin typeface="Cambria Math" panose="02040503050406030204" pitchFamily="18" charset="0"/>
                          </a:rPr>
                          <m:t>0</m:t>
                        </m:r>
                      </m:sup>
                    </m:sSup>
                    <m:r>
                      <a:rPr lang="ja-JP" altLang="en-US" sz="2000" i="1">
                        <a:latin typeface="Cambria Math" panose="02040503050406030204" pitchFamily="18" charset="0"/>
                      </a:rPr>
                      <m:t>連続性を</m:t>
                    </m:r>
                  </m:oMath>
                </a14:m>
                <a:r>
                  <a:rPr lang="ja-JP" altLang="en-US" sz="2000" b="0" dirty="0"/>
                  <a:t>保証するため</a:t>
                </a:r>
                <a:endParaRPr lang="en-US" altLang="ja-JP" sz="2000" b="0" dirty="0"/>
              </a:p>
              <a:p>
                <a:pPr/>
                <a14:m>
                  <m:oMathPara xmlns:m="http://schemas.openxmlformats.org/officeDocument/2006/math">
                    <m:oMathParaPr>
                      <m:jc m:val="left"/>
                    </m:oMathParaPr>
                    <m:oMath xmlns:m="http://schemas.openxmlformats.org/officeDocument/2006/math">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𝐿</m:t>
                          </m:r>
                        </m:sup>
                      </m:sSup>
                      <m:r>
                        <a:rPr lang="en-US" altLang="ja-JP" sz="2000" b="0" i="1" smtClean="0">
                          <a:latin typeface="Cambria Math" panose="02040503050406030204" pitchFamily="18" charset="0"/>
                        </a:rPr>
                        <m:t>=</m:t>
                      </m:r>
                      <m:r>
                        <a:rPr lang="en-US" altLang="ja-JP" sz="2000" b="1" i="1" smtClean="0">
                          <a:latin typeface="Cambria Math" panose="02040503050406030204" pitchFamily="18" charset="0"/>
                        </a:rPr>
                        <m:t>𝟎</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𝑜𝑛</m:t>
                      </m:r>
                      <m:r>
                        <a:rPr lang="en-US" altLang="ja-JP" sz="2000" b="0" i="1" smtClean="0">
                          <a:latin typeface="Cambria Math" panose="02040503050406030204" pitchFamily="18" charset="0"/>
                        </a:rPr>
                        <m:t> </m:t>
                      </m:r>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rPr>
                            <m:t>𝐺𝐿</m:t>
                          </m:r>
                        </m:sup>
                      </m:sSup>
                    </m:oMath>
                  </m:oMathPara>
                </a14:m>
                <a:endParaRPr lang="ja-JP" altLang="en-US" sz="2000" dirty="0"/>
              </a:p>
            </p:txBody>
          </p:sp>
        </mc:Choice>
        <mc:Fallback xmlns="">
          <p:sp>
            <p:nvSpPr>
              <p:cNvPr id="23" name="テキスト ボックス 22">
                <a:extLst>
                  <a:ext uri="{FF2B5EF4-FFF2-40B4-BE49-F238E27FC236}">
                    <a16:creationId xmlns:a16="http://schemas.microsoft.com/office/drawing/2014/main" id="{0EF1AFF8-D30F-4BE2-8740-901054C2C84F}"/>
                  </a:ext>
                </a:extLst>
              </p:cNvPr>
              <p:cNvSpPr txBox="1">
                <a:spLocks noRot="1" noChangeAspect="1" noMove="1" noResize="1" noEditPoints="1" noAdjustHandles="1" noChangeArrowheads="1" noChangeShapeType="1" noTextEdit="1"/>
              </p:cNvSpPr>
              <p:nvPr/>
            </p:nvSpPr>
            <p:spPr>
              <a:xfrm>
                <a:off x="6344874" y="900034"/>
                <a:ext cx="6102990" cy="709938"/>
              </a:xfrm>
              <a:prstGeom prst="rect">
                <a:avLst/>
              </a:prstGeom>
              <a:blipFill>
                <a:blip r:embed="rId4"/>
                <a:stretch>
                  <a:fillRect l="-500" t="-43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0E52A2A-8BC5-48FC-B94A-0DBCB73E0005}"/>
                  </a:ext>
                </a:extLst>
              </p:cNvPr>
              <p:cNvSpPr txBox="1"/>
              <p:nvPr/>
            </p:nvSpPr>
            <p:spPr>
              <a:xfrm>
                <a:off x="6344874" y="3189728"/>
                <a:ext cx="4709439"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xmlns="">
          <p:sp>
            <p:nvSpPr>
              <p:cNvPr id="26" name="テキスト ボックス 25">
                <a:extLst>
                  <a:ext uri="{FF2B5EF4-FFF2-40B4-BE49-F238E27FC236}">
                    <a16:creationId xmlns:a16="http://schemas.microsoft.com/office/drawing/2014/main" id="{90E52A2A-8BC5-48FC-B94A-0DBCB73E0005}"/>
                  </a:ext>
                </a:extLst>
              </p:cNvPr>
              <p:cNvSpPr txBox="1">
                <a:spLocks noRot="1" noChangeAspect="1" noMove="1" noResize="1" noEditPoints="1" noAdjustHandles="1" noChangeArrowheads="1" noChangeShapeType="1" noTextEdit="1"/>
              </p:cNvSpPr>
              <p:nvPr/>
            </p:nvSpPr>
            <p:spPr>
              <a:xfrm>
                <a:off x="6344874" y="3189728"/>
                <a:ext cx="4709439" cy="122507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1D0BD3F-30EE-4314-B8CB-111C63FD4B8D}"/>
                  </a:ext>
                </a:extLst>
              </p:cNvPr>
              <p:cNvSpPr txBox="1"/>
              <p:nvPr/>
            </p:nvSpPr>
            <p:spPr>
              <a:xfrm>
                <a:off x="6344874" y="4720016"/>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xmlns="">
          <p:sp>
            <p:nvSpPr>
              <p:cNvPr id="27" name="テキスト ボックス 26">
                <a:extLst>
                  <a:ext uri="{FF2B5EF4-FFF2-40B4-BE49-F238E27FC236}">
                    <a16:creationId xmlns:a16="http://schemas.microsoft.com/office/drawing/2014/main" id="{B1D0BD3F-30EE-4314-B8CB-111C63FD4B8D}"/>
                  </a:ext>
                </a:extLst>
              </p:cNvPr>
              <p:cNvSpPr txBox="1">
                <a:spLocks noRot="1" noChangeAspect="1" noMove="1" noResize="1" noEditPoints="1" noAdjustHandles="1" noChangeArrowheads="1" noChangeShapeType="1" noTextEdit="1"/>
              </p:cNvSpPr>
              <p:nvPr/>
            </p:nvSpPr>
            <p:spPr>
              <a:xfrm>
                <a:off x="6344874" y="4720016"/>
                <a:ext cx="3496812" cy="122507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63C9BB0-8AA2-4CCE-8932-0A740A6E96C8}"/>
                  </a:ext>
                </a:extLst>
              </p:cNvPr>
              <p:cNvSpPr txBox="1"/>
              <p:nvPr/>
            </p:nvSpPr>
            <p:spPr>
              <a:xfrm>
                <a:off x="6344874" y="1897326"/>
                <a:ext cx="3496812" cy="1086644"/>
              </a:xfrm>
              <a:prstGeom prst="rect">
                <a:avLst/>
              </a:prstGeom>
              <a:noFill/>
            </p:spPr>
            <p:txBody>
              <a:bodyPr wrap="square">
                <a:spAutoFit/>
              </a:bodyPr>
              <a:lstStyle/>
              <a:p>
                <a:r>
                  <a:rPr lang="ja-JP" altLang="en-US" sz="2000" i="1" dirty="0">
                    <a:latin typeface="Cambria Math" panose="02040503050406030204" pitchFamily="18" charset="0"/>
                  </a:rPr>
                  <a:t>離散化したつりあい方程式</a:t>
                </a:r>
                <a:endParaRPr lang="en-US" altLang="ja-JP"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𝑲</m:t>
                                    </m:r>
                                  </m:e>
                                  <m:sup>
                                    <m:r>
                                      <a:rPr lang="en-US" altLang="ja-JP" sz="2000" b="0" i="1" smtClean="0">
                                        <a:latin typeface="Cambria Math" panose="02040503050406030204" pitchFamily="18" charset="0"/>
                                      </a:rPr>
                                      <m:t>𝐺</m:t>
                                    </m:r>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i="1">
                                        <a:latin typeface="Cambria Math" panose="02040503050406030204" pitchFamily="18" charset="0"/>
                                      </a:rPr>
                                      <m:t>𝐺</m:t>
                                    </m:r>
                                    <m:r>
                                      <a:rPr lang="en-US" altLang="ja-JP" sz="2000" b="0" i="1" smtClean="0">
                                        <a:latin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𝐺</m:t>
                                    </m:r>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𝐿</m:t>
                                        </m:r>
                                      </m:e>
                                      <m:sup>
                                        <m:r>
                                          <a:rPr lang="en-US" altLang="ja-JP" sz="2000" b="0" i="1" smtClean="0">
                                            <a:latin typeface="Cambria Math" panose="02040503050406030204" pitchFamily="18" charset="0"/>
                                          </a:rPr>
                                          <m:t>𝑇</m:t>
                                        </m:r>
                                      </m:sup>
                                    </m:sSup>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𝐿</m:t>
                                    </m:r>
                                  </m:sup>
                                </m:sSup>
                              </m:e>
                            </m:mr>
                          </m:m>
                        </m:e>
                      </m:d>
                      <m:d>
                        <m:dPr>
                          <m:begChr m:val="{"/>
                          <m:endChr m:val="}"/>
                          <m:ctrlPr>
                            <a:rPr lang="en-US" altLang="ja-JP" sz="2000" i="1" smtClean="0">
                              <a:latin typeface="Cambria Math" panose="02040503050406030204" pitchFamily="18" charset="0"/>
                            </a:rPr>
                          </m:ctrlPr>
                        </m:dPr>
                        <m:e>
                          <m:m>
                            <m:mPr>
                              <m:mcs>
                                <m:mc>
                                  <m:mcPr>
                                    <m:count m:val="1"/>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𝒅</m:t>
                                    </m:r>
                                  </m:e>
                                  <m:sup>
                                    <m:r>
                                      <a:rPr lang="en-US" altLang="ja-JP" sz="2000" b="0" i="1" smtClean="0">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𝒅</m:t>
                                    </m:r>
                                  </m:e>
                                  <m:sup>
                                    <m:r>
                                      <a:rPr lang="en-US" altLang="ja-JP" sz="2000" b="0" i="1" smtClean="0">
                                        <a:latin typeface="Cambria Math" panose="02040503050406030204" pitchFamily="18" charset="0"/>
                                      </a:rPr>
                                      <m:t>𝐿</m:t>
                                    </m:r>
                                  </m:sup>
                                </m:sSup>
                              </m:e>
                            </m:mr>
                          </m:m>
                        </m:e>
                      </m:d>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𝐿</m:t>
                                    </m:r>
                                  </m:sup>
                                </m:sSup>
                              </m:e>
                            </m:mr>
                          </m:m>
                        </m:e>
                      </m:d>
                    </m:oMath>
                  </m:oMathPara>
                </a14:m>
                <a:endParaRPr lang="ja-JP" altLang="en-US" sz="2000" dirty="0"/>
              </a:p>
            </p:txBody>
          </p:sp>
        </mc:Choice>
        <mc:Fallback xmlns="">
          <p:sp>
            <p:nvSpPr>
              <p:cNvPr id="28" name="テキスト ボックス 27">
                <a:extLst>
                  <a:ext uri="{FF2B5EF4-FFF2-40B4-BE49-F238E27FC236}">
                    <a16:creationId xmlns:a16="http://schemas.microsoft.com/office/drawing/2014/main" id="{663C9BB0-8AA2-4CCE-8932-0A740A6E96C8}"/>
                  </a:ext>
                </a:extLst>
              </p:cNvPr>
              <p:cNvSpPr txBox="1">
                <a:spLocks noRot="1" noChangeAspect="1" noMove="1" noResize="1" noEditPoints="1" noAdjustHandles="1" noChangeArrowheads="1" noChangeShapeType="1" noTextEdit="1"/>
              </p:cNvSpPr>
              <p:nvPr/>
            </p:nvSpPr>
            <p:spPr>
              <a:xfrm>
                <a:off x="6344874" y="1897326"/>
                <a:ext cx="3496812" cy="1086644"/>
              </a:xfrm>
              <a:prstGeom prst="rect">
                <a:avLst/>
              </a:prstGeom>
              <a:blipFill>
                <a:blip r:embed="rId8"/>
                <a:stretch>
                  <a:fillRect l="-1920" t="-2247"/>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2625BBFD-4ABB-4AE0-ADBA-1456D0C04DAA}"/>
              </a:ext>
            </a:extLst>
          </p:cNvPr>
          <p:cNvPicPr>
            <a:picLocks noChangeAspect="1"/>
          </p:cNvPicPr>
          <p:nvPr/>
        </p:nvPicPr>
        <p:blipFill>
          <a:blip r:embed="rId9"/>
          <a:stretch>
            <a:fillRect/>
          </a:stretch>
        </p:blipFill>
        <p:spPr>
          <a:xfrm>
            <a:off x="1015066" y="727570"/>
            <a:ext cx="3238149" cy="3196768"/>
          </a:xfrm>
          <a:prstGeom prst="rect">
            <a:avLst/>
          </a:prstGeom>
        </p:spPr>
      </p:pic>
    </p:spTree>
    <p:extLst>
      <p:ext uri="{BB962C8B-B14F-4D97-AF65-F5344CB8AC3E}">
        <p14:creationId xmlns:p14="http://schemas.microsoft.com/office/powerpoint/2010/main" val="13557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数値解析例</a:t>
            </a:r>
            <a:endParaRPr kumimoji="1" lang="ja-JP" altLang="en-US" sz="2400" dirty="0"/>
          </a:p>
        </p:txBody>
      </p:sp>
      <p:sp>
        <p:nvSpPr>
          <p:cNvPr id="13" name="テキスト ボックス 12">
            <a:extLst>
              <a:ext uri="{FF2B5EF4-FFF2-40B4-BE49-F238E27FC236}">
                <a16:creationId xmlns:a16="http://schemas.microsoft.com/office/drawing/2014/main" id="{EC04C35E-B797-4CA0-AD95-9941F328DE2B}"/>
              </a:ext>
            </a:extLst>
          </p:cNvPr>
          <p:cNvSpPr txBox="1"/>
          <p:nvPr/>
        </p:nvSpPr>
        <p:spPr>
          <a:xfrm>
            <a:off x="412456" y="801812"/>
            <a:ext cx="11537806" cy="5632311"/>
          </a:xfrm>
          <a:prstGeom prst="rect">
            <a:avLst/>
          </a:prstGeom>
          <a:noFill/>
        </p:spPr>
        <p:txBody>
          <a:bodyPr wrap="square" rtlCol="0">
            <a:spAutoFit/>
          </a:bodyPr>
          <a:lstStyle/>
          <a:p>
            <a:r>
              <a:rPr lang="ja-JP" altLang="en-US" sz="2000" dirty="0"/>
              <a:t>本研究では要素の細分化操作</a:t>
            </a:r>
            <a:r>
              <a:rPr lang="en-US" altLang="ja-JP" sz="2000" dirty="0"/>
              <a:t>(Knot Insertion)</a:t>
            </a:r>
            <a:r>
              <a:rPr lang="ja-JP" altLang="en-US" sz="2000" dirty="0"/>
              <a:t>と高次化操作</a:t>
            </a:r>
            <a:r>
              <a:rPr lang="en-US" altLang="ja-JP" sz="2000" dirty="0"/>
              <a:t>(Order Elevation)</a:t>
            </a:r>
            <a:r>
              <a:rPr lang="ja-JP" altLang="en-US" sz="2000" dirty="0"/>
              <a:t>を行い解析に必要な</a:t>
            </a:r>
            <a:endParaRPr lang="en-US" altLang="ja-JP" sz="2000" dirty="0"/>
          </a:p>
          <a:p>
            <a:r>
              <a:rPr lang="ja-JP" altLang="en-US" sz="2000" dirty="0"/>
              <a:t>インプットデータを生成するプログラムを作成して，重合パッチ法のインハウスプログラムを</a:t>
            </a:r>
            <a:endParaRPr lang="en-US" altLang="ja-JP" sz="2000" dirty="0"/>
          </a:p>
          <a:p>
            <a:r>
              <a:rPr lang="ja-JP" altLang="en-US" sz="2000" dirty="0"/>
              <a:t>高次の基底関数で解析が行えるように再構成した</a:t>
            </a:r>
            <a:endParaRPr lang="en-US" altLang="ja-JP" sz="2000" dirty="0"/>
          </a:p>
          <a:p>
            <a:endParaRPr lang="en-US" altLang="ja-JP" sz="2000" dirty="0"/>
          </a:p>
          <a:p>
            <a:r>
              <a:rPr lang="en-US" altLang="ja-JP" sz="2000" dirty="0"/>
              <a:t>1</a:t>
            </a:r>
            <a:r>
              <a:rPr lang="ja-JP" altLang="en-US" sz="2000" dirty="0"/>
              <a:t>．内圧を受ける厚肉円筒の解析 </a:t>
            </a:r>
            <a:r>
              <a:rPr lang="en-US" altLang="ja-JP" sz="2000" dirty="0"/>
              <a:t>(</a:t>
            </a:r>
            <a:r>
              <a:rPr lang="ja-JP" altLang="en-US" sz="2000" dirty="0"/>
              <a:t>通常の</a:t>
            </a:r>
            <a:r>
              <a:rPr lang="en-US" altLang="ja-JP" sz="2000" dirty="0"/>
              <a:t>IGA)</a:t>
            </a:r>
          </a:p>
          <a:p>
            <a:endParaRPr lang="en-US" altLang="ja-JP" sz="2000" dirty="0"/>
          </a:p>
          <a:p>
            <a:pPr marL="285750" indent="-285750">
              <a:buFont typeface="Wingdings" panose="05000000000000000000" pitchFamily="2" charset="2"/>
              <a:buChar char="ü"/>
            </a:pPr>
            <a:r>
              <a:rPr lang="ja-JP" altLang="en-US" sz="2000" dirty="0"/>
              <a:t>通常の</a:t>
            </a:r>
            <a:r>
              <a:rPr lang="en-US" altLang="ja-JP" sz="2000" dirty="0"/>
              <a:t>IGA</a:t>
            </a:r>
            <a:r>
              <a:rPr lang="ja-JP" altLang="en-US" sz="2000" dirty="0"/>
              <a:t>で基底関数</a:t>
            </a:r>
            <a:r>
              <a:rPr lang="en-US" altLang="ja-JP" sz="2000" dirty="0"/>
              <a:t>3</a:t>
            </a:r>
            <a:r>
              <a:rPr lang="ja-JP" altLang="en-US" sz="2000" dirty="0"/>
              <a:t>次で正常に動作しているか確認</a:t>
            </a:r>
            <a:endParaRPr lang="en-US" altLang="ja-JP" sz="2000" dirty="0"/>
          </a:p>
          <a:p>
            <a:pPr marL="285750"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次の誤差を厳密解と比較</a:t>
            </a:r>
            <a:endParaRPr lang="en-US" altLang="ja-JP" sz="2000" dirty="0"/>
          </a:p>
          <a:p>
            <a:endParaRPr lang="en-US" altLang="ja-JP" sz="2000" dirty="0"/>
          </a:p>
          <a:p>
            <a:r>
              <a:rPr lang="en-US" altLang="ja-JP" sz="2000" dirty="0"/>
              <a:t>2</a:t>
            </a:r>
            <a:r>
              <a:rPr lang="ja-JP" altLang="en-US" sz="2000" dirty="0"/>
              <a:t>．遠方で一様引張を受ける円孔を有する平板の解析 </a:t>
            </a:r>
            <a:r>
              <a:rPr lang="en-US" altLang="ja-JP" sz="2000" dirty="0"/>
              <a:t>(</a:t>
            </a:r>
            <a:r>
              <a:rPr lang="ja-JP" altLang="en-US" sz="2000" dirty="0"/>
              <a:t>重合パッチ法</a:t>
            </a:r>
            <a:r>
              <a:rPr lang="en-US" altLang="ja-JP" sz="2000" dirty="0"/>
              <a:t>)</a:t>
            </a:r>
          </a:p>
          <a:p>
            <a:pPr marL="742950" lvl="1" indent="-285750">
              <a:buFont typeface="Wingdings" panose="05000000000000000000" pitchFamily="2" charset="2"/>
              <a:buChar char="Ø"/>
            </a:pPr>
            <a:r>
              <a:rPr lang="ja-JP" altLang="en-US" sz="2000" dirty="0"/>
              <a:t>各パッチでの基底関数の次数の組み合わせによる解析精度検証</a:t>
            </a:r>
            <a:endParaRPr lang="en-US" altLang="ja-JP" sz="2000" dirty="0"/>
          </a:p>
          <a:p>
            <a:pPr marL="742950" lvl="1" indent="-285750">
              <a:buFont typeface="Wingdings" panose="05000000000000000000" pitchFamily="2" charset="2"/>
              <a:buChar char="Ø"/>
            </a:pPr>
            <a:r>
              <a:rPr lang="ja-JP" altLang="en-US" sz="2000" dirty="0"/>
              <a:t>グローバルパッチの分割数を固定してローカルパッチのサイズと分割数を変更した解析</a:t>
            </a:r>
            <a:endParaRPr lang="en-US" altLang="ja-JP" sz="2000" dirty="0"/>
          </a:p>
          <a:p>
            <a:pPr lvl="1"/>
            <a:endParaRPr lang="en-US" altLang="ja-JP" sz="2000" dirty="0"/>
          </a:p>
          <a:p>
            <a:pPr marL="742950" lvl="1" indent="-285750">
              <a:buFont typeface="Wingdings" panose="05000000000000000000" pitchFamily="2" charset="2"/>
              <a:buChar char="ü"/>
            </a:pPr>
            <a:r>
              <a:rPr lang="ja-JP" altLang="en-US" sz="2000" dirty="0"/>
              <a:t>重合パッチ法で基底関数</a:t>
            </a:r>
            <a:r>
              <a:rPr lang="en-US" altLang="ja-JP" sz="2000" dirty="0"/>
              <a:t>3</a:t>
            </a:r>
            <a:r>
              <a:rPr lang="ja-JP" altLang="en-US" sz="2000" dirty="0"/>
              <a:t>次で正常に動作しているか確認</a:t>
            </a:r>
            <a:endParaRPr lang="en-US" altLang="ja-JP" sz="2000" dirty="0"/>
          </a:p>
          <a:p>
            <a:pPr marL="742950" lvl="1"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次の誤差を比較</a:t>
            </a:r>
            <a:endParaRPr lang="en-US" altLang="ja-JP" sz="2000" dirty="0"/>
          </a:p>
          <a:p>
            <a:pPr marL="742950" lvl="1" indent="-285750">
              <a:buFont typeface="Wingdings" panose="05000000000000000000" pitchFamily="2" charset="2"/>
              <a:buChar char="ü"/>
            </a:pPr>
            <a:r>
              <a:rPr lang="ja-JP" altLang="en-US" sz="2000" dirty="0"/>
              <a:t>重合パッチ法における適切なパッチのサイズや分割数の関係を考察</a:t>
            </a:r>
            <a:endParaRPr lang="en-US" altLang="ja-JP" sz="2000" dirty="0"/>
          </a:p>
          <a:p>
            <a:pPr marL="742950" lvl="1" indent="-285750">
              <a:buFont typeface="Wingdings" panose="05000000000000000000" pitchFamily="2" charset="2"/>
              <a:buChar char="Ø"/>
            </a:pPr>
            <a:endParaRPr lang="en-US" altLang="ja-JP" sz="2000" dirty="0"/>
          </a:p>
          <a:p>
            <a:pPr marL="742950" lvl="1" indent="-285750">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651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2D2D105-C5D3-4482-A815-143DB17F7372}"/>
              </a:ext>
            </a:extLst>
          </p:cNvPr>
          <p:cNvPicPr>
            <a:picLocks noChangeAspect="1"/>
          </p:cNvPicPr>
          <p:nvPr/>
        </p:nvPicPr>
        <p:blipFill>
          <a:blip r:embed="rId2"/>
          <a:stretch>
            <a:fillRect/>
          </a:stretch>
        </p:blipFill>
        <p:spPr>
          <a:xfrm>
            <a:off x="6343436" y="5025933"/>
            <a:ext cx="4344197" cy="1238299"/>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810626" cy="400110"/>
          </a:xfrm>
          <a:prstGeom prst="rect">
            <a:avLst/>
          </a:prstGeom>
          <a:noFill/>
        </p:spPr>
        <p:txBody>
          <a:bodyPr wrap="square" rtlCol="0">
            <a:spAutoFit/>
          </a:bodyPr>
          <a:lstStyle/>
          <a:p>
            <a:r>
              <a:rPr lang="ja-JP" altLang="en-US" sz="2000" dirty="0"/>
              <a:t>解析条件</a:t>
            </a:r>
            <a:endParaRPr lang="en-US" altLang="ja-JP" sz="2000"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6645440" y="4194295"/>
            <a:ext cx="5367595" cy="1015663"/>
          </a:xfrm>
          <a:prstGeom prst="rect">
            <a:avLst/>
          </a:prstGeom>
          <a:noFill/>
        </p:spPr>
        <p:txBody>
          <a:bodyPr wrap="square" rtlCol="0">
            <a:spAutoFit/>
          </a:bodyPr>
          <a:lstStyle/>
          <a:p>
            <a:r>
              <a:rPr lang="ja-JP" altLang="en-US" sz="2000" dirty="0"/>
              <a:t>誤差ノルムを次のように定義し，</a:t>
            </a:r>
            <a:endParaRPr lang="en-US" altLang="ja-JP" sz="2000" dirty="0"/>
          </a:p>
          <a:p>
            <a:r>
              <a:rPr lang="ja-JP" altLang="en-US" sz="2000" dirty="0"/>
              <a:t>ガウス点での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r>
              <a:rPr lang="ja-JP" altLang="en-US" sz="2000" dirty="0"/>
              <a:t>を積分して計算を行った</a:t>
            </a:r>
            <a:endParaRPr lang="en-US" altLang="ja-JP" sz="2000" dirty="0"/>
          </a:p>
          <a:p>
            <a:endParaRPr lang="en-US" altLang="ja-JP" sz="20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48B112B-BDE0-439C-8D4D-15928FCC11B8}"/>
                  </a:ext>
                </a:extLst>
              </p:cNvPr>
              <p:cNvSpPr txBox="1"/>
              <p:nvPr/>
            </p:nvSpPr>
            <p:spPr>
              <a:xfrm>
                <a:off x="6096000" y="882132"/>
                <a:ext cx="5683541" cy="707886"/>
              </a:xfrm>
              <a:prstGeom prst="rect">
                <a:avLst/>
              </a:prstGeom>
              <a:noFill/>
            </p:spPr>
            <p:txBody>
              <a:bodyPr wrap="square" rtlCol="0">
                <a:spAutoFit/>
              </a:bodyPr>
              <a:lstStyle/>
              <a:p>
                <a:r>
                  <a:rPr lang="ja-JP" altLang="en-US" sz="2000" dirty="0"/>
                  <a:t>コントロールポイントは，</a:t>
                </a:r>
                <a:r>
                  <a:rPr lang="en-US" altLang="ja-JP" sz="2000" dirty="0"/>
                  <a:t>2</a:t>
                </a:r>
                <a:r>
                  <a:rPr lang="ja-JP" altLang="en-US" sz="2000" dirty="0"/>
                  <a:t>次と</a:t>
                </a:r>
                <a:r>
                  <a:rPr lang="en-US" altLang="ja-JP" sz="2000" dirty="0"/>
                  <a:t>3</a:t>
                </a:r>
                <a:r>
                  <a:rPr lang="ja-JP" altLang="en-US" sz="2000" dirty="0"/>
                  <a:t>次でそれぞれ</a:t>
                </a:r>
                <a:endParaRPr lang="en-US" altLang="ja-JP" sz="2000" dirty="0"/>
              </a:p>
              <a:p>
                <a14:m>
                  <m:oMath xmlns:m="http://schemas.openxmlformats.org/officeDocument/2006/math">
                    <m:r>
                      <a:rPr lang="ja-JP" altLang="en-US" sz="2000" i="1">
                        <a:latin typeface="Cambria Math" panose="02040503050406030204" pitchFamily="18" charset="0"/>
                      </a:rPr>
                      <m:t>𝜉</m:t>
                    </m:r>
                  </m:oMath>
                </a14:m>
                <a:r>
                  <a:rPr lang="en-US" altLang="ja-JP" sz="2000" dirty="0"/>
                  <a:t> x </a:t>
                </a:r>
                <a14:m>
                  <m:oMath xmlns:m="http://schemas.openxmlformats.org/officeDocument/2006/math">
                    <m:r>
                      <a:rPr lang="ja-JP" altLang="en-US" sz="2000" i="1">
                        <a:latin typeface="Cambria Math" panose="02040503050406030204" pitchFamily="18" charset="0"/>
                      </a:rPr>
                      <m:t>𝜂</m:t>
                    </m:r>
                  </m:oMath>
                </a14:m>
                <a:r>
                  <a:rPr lang="en-US" altLang="ja-JP" sz="2000" dirty="0"/>
                  <a:t> </a:t>
                </a:r>
                <a:r>
                  <a:rPr lang="ja-JP" altLang="en-US" sz="2000" dirty="0"/>
                  <a:t>→</a:t>
                </a:r>
                <a:r>
                  <a:rPr lang="en-US" altLang="ja-JP" sz="2000" dirty="0"/>
                  <a:t> 5x5,10x10,20x20,40x40</a:t>
                </a:r>
                <a:r>
                  <a:rPr lang="ja-JP" altLang="en-US" sz="2000" dirty="0"/>
                  <a:t>の</a:t>
                </a:r>
                <a:r>
                  <a:rPr lang="en-US" altLang="ja-JP" sz="2000" dirty="0"/>
                  <a:t>4</a:t>
                </a:r>
                <a:r>
                  <a:rPr lang="ja-JP" altLang="en-US" sz="2000" dirty="0"/>
                  <a:t>通り</a:t>
                </a:r>
                <a:endParaRPr lang="en-US" altLang="ja-JP" sz="2000" dirty="0"/>
              </a:p>
            </p:txBody>
          </p:sp>
        </mc:Choice>
        <mc:Fallback xmlns="">
          <p:sp>
            <p:nvSpPr>
              <p:cNvPr id="14" name="テキスト ボックス 13">
                <a:extLst>
                  <a:ext uri="{FF2B5EF4-FFF2-40B4-BE49-F238E27FC236}">
                    <a16:creationId xmlns:a16="http://schemas.microsoft.com/office/drawing/2014/main" id="{348B112B-BDE0-439C-8D4D-15928FCC11B8}"/>
                  </a:ext>
                </a:extLst>
              </p:cNvPr>
              <p:cNvSpPr txBox="1">
                <a:spLocks noRot="1" noChangeAspect="1" noMove="1" noResize="1" noEditPoints="1" noAdjustHandles="1" noChangeArrowheads="1" noChangeShapeType="1" noTextEdit="1"/>
              </p:cNvSpPr>
              <p:nvPr/>
            </p:nvSpPr>
            <p:spPr>
              <a:xfrm>
                <a:off x="6096000" y="882132"/>
                <a:ext cx="5683541" cy="707886"/>
              </a:xfrm>
              <a:prstGeom prst="rect">
                <a:avLst/>
              </a:prstGeom>
              <a:blipFill>
                <a:blip r:embed="rId3"/>
                <a:stretch>
                  <a:fillRect l="-1073" t="-7759" b="-15517"/>
                </a:stretch>
              </a:blipFill>
            </p:spPr>
            <p:txBody>
              <a:bodyPr/>
              <a:lstStyle/>
              <a:p>
                <a:r>
                  <a:rPr lang="ja-JP" altLang="en-US">
                    <a:noFill/>
                  </a:rPr>
                  <a:t> </a:t>
                </a:r>
              </a:p>
            </p:txBody>
          </p:sp>
        </mc:Fallback>
      </mc:AlternateContent>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rotWithShape="1">
          <a:blip r:embed="rId4">
            <a:extLst>
              <a:ext uri="{28A0092B-C50C-407E-A947-70E740481C1C}">
                <a14:useLocalDpi xmlns:a14="http://schemas.microsoft.com/office/drawing/2010/main" val="0"/>
              </a:ext>
            </a:extLst>
          </a:blip>
          <a:srcRect l="13421" b="16897"/>
          <a:stretch/>
        </p:blipFill>
        <p:spPr>
          <a:xfrm>
            <a:off x="7228640" y="1007731"/>
            <a:ext cx="3045962" cy="2923676"/>
          </a:xfrm>
          <a:prstGeom prst="rect">
            <a:avLst/>
          </a:prstGeom>
        </p:spPr>
      </p:pic>
      <p:sp>
        <p:nvSpPr>
          <p:cNvPr id="19" name="テキスト ボックス 18">
            <a:extLst>
              <a:ext uri="{FF2B5EF4-FFF2-40B4-BE49-F238E27FC236}">
                <a16:creationId xmlns:a16="http://schemas.microsoft.com/office/drawing/2014/main" id="{C5FB6EF2-658A-4B32-810B-D5152338ECD7}"/>
              </a:ext>
            </a:extLst>
          </p:cNvPr>
          <p:cNvSpPr txBox="1"/>
          <p:nvPr/>
        </p:nvSpPr>
        <p:spPr>
          <a:xfrm>
            <a:off x="3741787" y="2886450"/>
            <a:ext cx="3137207"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pic>
        <p:nvPicPr>
          <p:cNvPr id="22" name="グラフィックス 21">
            <a:extLst>
              <a:ext uri="{FF2B5EF4-FFF2-40B4-BE49-F238E27FC236}">
                <a16:creationId xmlns:a16="http://schemas.microsoft.com/office/drawing/2014/main" id="{9CBA9ABA-5F5B-4674-8CC2-FCFCC473D1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519" y="1461707"/>
            <a:ext cx="3045962" cy="2469699"/>
          </a:xfrm>
          <a:prstGeom prst="rect">
            <a:avLst/>
          </a:prstGeom>
        </p:spPr>
      </p:pic>
      <p:pic>
        <p:nvPicPr>
          <p:cNvPr id="4" name="図 3">
            <a:extLst>
              <a:ext uri="{FF2B5EF4-FFF2-40B4-BE49-F238E27FC236}">
                <a16:creationId xmlns:a16="http://schemas.microsoft.com/office/drawing/2014/main" id="{77857309-1705-4F45-8ED2-0B38C404D6D7}"/>
              </a:ext>
            </a:extLst>
          </p:cNvPr>
          <p:cNvPicPr>
            <a:picLocks noChangeAspect="1"/>
          </p:cNvPicPr>
          <p:nvPr/>
        </p:nvPicPr>
        <p:blipFill>
          <a:blip r:embed="rId7"/>
          <a:stretch>
            <a:fillRect/>
          </a:stretch>
        </p:blipFill>
        <p:spPr>
          <a:xfrm>
            <a:off x="412457" y="4876253"/>
            <a:ext cx="3238151" cy="1759723"/>
          </a:xfrm>
          <a:prstGeom prst="rect">
            <a:avLst/>
          </a:prstGeom>
        </p:spPr>
      </p:pic>
      <p:sp>
        <p:nvSpPr>
          <p:cNvPr id="21" name="テキスト ボックス 20">
            <a:extLst>
              <a:ext uri="{FF2B5EF4-FFF2-40B4-BE49-F238E27FC236}">
                <a16:creationId xmlns:a16="http://schemas.microsoft.com/office/drawing/2014/main" id="{4586275C-FB8D-45B1-88CC-346C4FD7A6FF}"/>
              </a:ext>
            </a:extLst>
          </p:cNvPr>
          <p:cNvSpPr txBox="1"/>
          <p:nvPr/>
        </p:nvSpPr>
        <p:spPr>
          <a:xfrm>
            <a:off x="0" y="4354517"/>
            <a:ext cx="6479097" cy="400110"/>
          </a:xfrm>
          <a:prstGeom prst="rect">
            <a:avLst/>
          </a:prstGeom>
          <a:noFill/>
        </p:spPr>
        <p:txBody>
          <a:bodyPr wrap="square" rtlCol="0">
            <a:spAutoFit/>
          </a:bodyPr>
          <a:lstStyle/>
          <a:p>
            <a:r>
              <a:rPr lang="ja-JP" altLang="en-US" sz="2000" dirty="0"/>
              <a:t>内圧</a:t>
            </a:r>
            <a:r>
              <a:rPr lang="en-US" altLang="ja-JP" sz="2000" i="1" dirty="0" err="1"/>
              <a:t>P</a:t>
            </a:r>
            <a:r>
              <a:rPr lang="en-US" altLang="ja-JP" sz="2000" dirty="0" err="1"/>
              <a:t>MPa</a:t>
            </a:r>
            <a:r>
              <a:rPr lang="en-US" altLang="ja-JP" sz="2000" dirty="0"/>
              <a:t>,</a:t>
            </a:r>
            <a:r>
              <a:rPr lang="ja-JP" altLang="en-US" sz="2000" dirty="0"/>
              <a:t> 内径</a:t>
            </a:r>
            <a:r>
              <a:rPr lang="en-US" altLang="ja-JP" sz="2000" dirty="0"/>
              <a:t>2</a:t>
            </a:r>
            <a:r>
              <a:rPr lang="en-US" altLang="ja-JP" sz="2000" i="1" dirty="0"/>
              <a:t>r</a:t>
            </a:r>
            <a:r>
              <a:rPr lang="en-US" altLang="ja-JP" sz="2000" i="1" baseline="-25000" dirty="0"/>
              <a:t>1</a:t>
            </a:r>
            <a:r>
              <a:rPr lang="en-US" altLang="ja-JP" sz="2000" dirty="0"/>
              <a:t>mm, </a:t>
            </a:r>
            <a:r>
              <a:rPr lang="ja-JP" altLang="en-US" sz="2000" dirty="0"/>
              <a:t>外径</a:t>
            </a:r>
            <a:r>
              <a:rPr lang="en-US" altLang="ja-JP" sz="2000" dirty="0"/>
              <a:t>2</a:t>
            </a:r>
            <a:r>
              <a:rPr lang="en-US" altLang="ja-JP" sz="2000" i="1" dirty="0"/>
              <a:t>r</a:t>
            </a:r>
            <a:r>
              <a:rPr lang="en-US" altLang="ja-JP" sz="2000" i="1" baseline="-25000" dirty="0"/>
              <a:t>2</a:t>
            </a:r>
            <a:r>
              <a:rPr lang="en-US" altLang="ja-JP" sz="2000" dirty="0"/>
              <a:t>mm</a:t>
            </a:r>
            <a:r>
              <a:rPr lang="ja-JP" altLang="en-US" sz="2000" dirty="0"/>
              <a:t>とした場合の理論解</a:t>
            </a:r>
            <a:endParaRPr lang="en-US" altLang="ja-JP" sz="2000" dirty="0"/>
          </a:p>
        </p:txBody>
      </p:sp>
      <p:pic>
        <p:nvPicPr>
          <p:cNvPr id="12" name="図 11">
            <a:extLst>
              <a:ext uri="{FF2B5EF4-FFF2-40B4-BE49-F238E27FC236}">
                <a16:creationId xmlns:a16="http://schemas.microsoft.com/office/drawing/2014/main" id="{7A7D67A3-50C9-46DB-80B6-404009792421}"/>
              </a:ext>
            </a:extLst>
          </p:cNvPr>
          <p:cNvPicPr>
            <a:picLocks noChangeAspect="1"/>
          </p:cNvPicPr>
          <p:nvPr/>
        </p:nvPicPr>
        <p:blipFill>
          <a:blip r:embed="rId8"/>
          <a:stretch>
            <a:fillRect/>
          </a:stretch>
        </p:blipFill>
        <p:spPr>
          <a:xfrm>
            <a:off x="7339565" y="3309239"/>
            <a:ext cx="552527" cy="552527"/>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84E6FAE-28F6-48CB-8583-43322455AAFB}"/>
                  </a:ext>
                </a:extLst>
              </p:cNvPr>
              <p:cNvSpPr txBox="1"/>
              <p:nvPr/>
            </p:nvSpPr>
            <p:spPr>
              <a:xfrm>
                <a:off x="6343436" y="6256834"/>
                <a:ext cx="5823396" cy="400110"/>
              </a:xfrm>
              <a:prstGeom prst="rect">
                <a:avLst/>
              </a:prstGeom>
              <a:noFill/>
            </p:spPr>
            <p:txBody>
              <a:bodyPr wrap="square" rtlCol="0">
                <a:spAutoFit/>
              </a:bodyPr>
              <a:lstStyle/>
              <a:p>
                <a14:m>
                  <m:oMath xmlns:m="http://schemas.openxmlformats.org/officeDocument/2006/math">
                    <m:r>
                      <a:rPr lang="ja-JP" altLang="en-US" sz="2000" i="1" smtClean="0">
                        <a:latin typeface="Cambria Math" panose="02040503050406030204" pitchFamily="18" charset="0"/>
                      </a:rPr>
                      <m:t>𝛼</m:t>
                    </m:r>
                  </m:oMath>
                </a14:m>
                <a:r>
                  <a:rPr lang="en-US" altLang="ja-JP" sz="2000" dirty="0"/>
                  <a:t>: </a:t>
                </a:r>
                <a:r>
                  <a:rPr lang="ja-JP" altLang="en-US" sz="2000" dirty="0"/>
                  <a:t>比較パラメータの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endParaRPr lang="en-US" altLang="ja-JP" sz="2000" dirty="0"/>
              </a:p>
            </p:txBody>
          </p:sp>
        </mc:Choice>
        <mc:Fallback xmlns="">
          <p:sp>
            <p:nvSpPr>
              <p:cNvPr id="23" name="テキスト ボックス 22">
                <a:extLst>
                  <a:ext uri="{FF2B5EF4-FFF2-40B4-BE49-F238E27FC236}">
                    <a16:creationId xmlns:a16="http://schemas.microsoft.com/office/drawing/2014/main" id="{C84E6FAE-28F6-48CB-8583-43322455AAFB}"/>
                  </a:ext>
                </a:extLst>
              </p:cNvPr>
              <p:cNvSpPr txBox="1">
                <a:spLocks noRot="1" noChangeAspect="1" noMove="1" noResize="1" noEditPoints="1" noAdjustHandles="1" noChangeArrowheads="1" noChangeShapeType="1" noTextEdit="1"/>
              </p:cNvSpPr>
              <p:nvPr/>
            </p:nvSpPr>
            <p:spPr>
              <a:xfrm>
                <a:off x="6343436" y="6256834"/>
                <a:ext cx="5823396" cy="400110"/>
              </a:xfrm>
              <a:prstGeom prst="rect">
                <a:avLst/>
              </a:prstGeom>
              <a:blipFill>
                <a:blip r:embed="rId9"/>
                <a:stretch>
                  <a:fillRect t="-1212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2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5220594"/>
            <a:ext cx="11367084" cy="830997"/>
          </a:xfrm>
          <a:prstGeom prst="rect">
            <a:avLst/>
          </a:prstGeom>
          <a:noFill/>
        </p:spPr>
        <p:txBody>
          <a:bodyPr wrap="square" rtlCol="0">
            <a:spAutoFit/>
          </a:bodyPr>
          <a:lstStyle/>
          <a:p>
            <a:r>
              <a:rPr lang="ja-JP" altLang="en-US" sz="2400" dirty="0"/>
              <a:t>どちらも</a:t>
            </a:r>
            <a:r>
              <a:rPr lang="en-US" altLang="ja-JP" sz="2400" dirty="0"/>
              <a:t>3</a:t>
            </a:r>
            <a:r>
              <a:rPr lang="ja-JP" altLang="en-US" sz="2400" dirty="0"/>
              <a:t>次の方が誤差が小さく，</a:t>
            </a:r>
            <a:endParaRPr lang="en-US" altLang="ja-JP" sz="2400" dirty="0"/>
          </a:p>
          <a:p>
            <a:r>
              <a:rPr lang="ja-JP" altLang="en-US" sz="2400" dirty="0"/>
              <a:t>より少ない自由度で同程度の精度の解析結果が得られることが確認できた</a:t>
            </a:r>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412459" y="861018"/>
            <a:ext cx="11367084" cy="461665"/>
          </a:xfrm>
          <a:prstGeom prst="rect">
            <a:avLst/>
          </a:prstGeom>
          <a:noFill/>
        </p:spPr>
        <p:txBody>
          <a:bodyPr wrap="square" rtlCol="0">
            <a:spAutoFit/>
          </a:bodyPr>
          <a:lstStyle/>
          <a:p>
            <a:r>
              <a:rPr lang="ja-JP" altLang="en-US" sz="2400" dirty="0"/>
              <a:t>各次数での自由度と誤差ノルムの関係</a:t>
            </a:r>
            <a:endParaRPr lang="en-US" altLang="ja-JP" sz="2400" dirty="0"/>
          </a:p>
        </p:txBody>
      </p:sp>
      <p:sp>
        <p:nvSpPr>
          <p:cNvPr id="21" name="テキスト ボックス 20">
            <a:extLst>
              <a:ext uri="{FF2B5EF4-FFF2-40B4-BE49-F238E27FC236}">
                <a16:creationId xmlns:a16="http://schemas.microsoft.com/office/drawing/2014/main" id="{71CD3228-27A2-4E4B-AE02-7A0ED728EF75}"/>
              </a:ext>
            </a:extLst>
          </p:cNvPr>
          <p:cNvSpPr txBox="1"/>
          <p:nvPr/>
        </p:nvSpPr>
        <p:spPr>
          <a:xfrm>
            <a:off x="1110141" y="1449744"/>
            <a:ext cx="2295789"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rr</a:t>
            </a:r>
            <a:r>
              <a:rPr lang="en-US" altLang="ja-JP" sz="2000" dirty="0"/>
              <a:t> </a:t>
            </a:r>
          </a:p>
        </p:txBody>
      </p:sp>
      <p:sp>
        <p:nvSpPr>
          <p:cNvPr id="22" name="テキスト ボックス 21">
            <a:extLst>
              <a:ext uri="{FF2B5EF4-FFF2-40B4-BE49-F238E27FC236}">
                <a16:creationId xmlns:a16="http://schemas.microsoft.com/office/drawing/2014/main" id="{D57D9047-B936-490A-A203-6CA5993905BA}"/>
              </a:ext>
            </a:extLst>
          </p:cNvPr>
          <p:cNvSpPr txBox="1"/>
          <p:nvPr/>
        </p:nvSpPr>
        <p:spPr>
          <a:xfrm>
            <a:off x="5893353" y="1449744"/>
            <a:ext cx="2845791"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θθ</a:t>
            </a:r>
            <a:endParaRPr lang="en-US" altLang="ja-JP" sz="2000" dirty="0"/>
          </a:p>
        </p:txBody>
      </p:sp>
      <p:pic>
        <p:nvPicPr>
          <p:cNvPr id="6" name="グラフィックス 5">
            <a:extLst>
              <a:ext uri="{FF2B5EF4-FFF2-40B4-BE49-F238E27FC236}">
                <a16:creationId xmlns:a16="http://schemas.microsoft.com/office/drawing/2014/main" id="{BAD03D9D-A418-4D9C-BE7A-7F5133637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784555"/>
            <a:ext cx="4781311" cy="3064282"/>
          </a:xfrm>
          <a:prstGeom prst="rect">
            <a:avLst/>
          </a:prstGeom>
        </p:spPr>
      </p:pic>
      <p:pic>
        <p:nvPicPr>
          <p:cNvPr id="8" name="グラフィックス 7">
            <a:extLst>
              <a:ext uri="{FF2B5EF4-FFF2-40B4-BE49-F238E27FC236}">
                <a16:creationId xmlns:a16="http://schemas.microsoft.com/office/drawing/2014/main" id="{7D2DCFB3-9503-4496-B9CA-236CEE70D0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7478" y="1849854"/>
            <a:ext cx="4781311" cy="3062445"/>
          </a:xfrm>
          <a:prstGeom prst="rect">
            <a:avLst/>
          </a:prstGeom>
        </p:spPr>
      </p:pic>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774" y="1366942"/>
            <a:ext cx="2952226" cy="2952226"/>
          </a:xfrm>
          <a:prstGeom prst="rect">
            <a:avLst/>
          </a:prstGeom>
        </p:spPr>
      </p:pic>
    </p:spTree>
    <p:extLst>
      <p:ext uri="{BB962C8B-B14F-4D97-AF65-F5344CB8AC3E}">
        <p14:creationId xmlns:p14="http://schemas.microsoft.com/office/powerpoint/2010/main" val="773310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3578</TotalTime>
  <Words>2772</Words>
  <Application>Microsoft Office PowerPoint</Application>
  <PresentationFormat>ワイド画面</PresentationFormat>
  <Paragraphs>396</Paragraphs>
  <Slides>25</Slides>
  <Notes>0</Notes>
  <HiddenSlides>7</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IPAexGothic</vt:lpstr>
      <vt:lpstr>游ゴシック</vt:lpstr>
      <vt:lpstr>Arial</vt:lpstr>
      <vt:lpstr>Cambria Math</vt:lpstr>
      <vt:lpstr>Consolas</vt:lpstr>
      <vt:lpstr>Segoe UI</vt:lpstr>
      <vt:lpstr>Wingdings</vt:lpstr>
      <vt:lpstr>Office テーマ</vt:lpstr>
      <vt:lpstr>IGA-重合パッチ法(S-IGA)の 基底関数の高次化に関する研究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212</cp:revision>
  <dcterms:created xsi:type="dcterms:W3CDTF">2021-04-26T11:50:14Z</dcterms:created>
  <dcterms:modified xsi:type="dcterms:W3CDTF">2022-05-11T16:09:55Z</dcterms:modified>
</cp:coreProperties>
</file>