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292" r:id="rId4"/>
    <p:sldId id="293" r:id="rId5"/>
    <p:sldId id="297" r:id="rId6"/>
    <p:sldId id="294" r:id="rId7"/>
    <p:sldId id="296" r:id="rId8"/>
    <p:sldId id="298" r:id="rId9"/>
    <p:sldId id="29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83879" autoAdjust="0"/>
  </p:normalViewPr>
  <p:slideViewPr>
    <p:cSldViewPr snapToGrid="0">
      <p:cViewPr varScale="1">
        <p:scale>
          <a:sx n="110" d="100"/>
          <a:sy n="110" d="100"/>
        </p:scale>
        <p:origin x="786" y="114"/>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33402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230902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5</a:t>
            </a:fld>
            <a:endParaRPr kumimoji="1" lang="ja-JP" altLang="en-US"/>
          </a:p>
        </p:txBody>
      </p:sp>
    </p:spTree>
    <p:extLst>
      <p:ext uri="{BB962C8B-B14F-4D97-AF65-F5344CB8AC3E}">
        <p14:creationId xmlns:p14="http://schemas.microsoft.com/office/powerpoint/2010/main" val="175543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305650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30470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135254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35707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
        <p:nvSpPr>
          <p:cNvPr id="4" name="タイトル 1">
            <a:extLst>
              <a:ext uri="{FF2B5EF4-FFF2-40B4-BE49-F238E27FC236}">
                <a16:creationId xmlns:a16="http://schemas.microsoft.com/office/drawing/2014/main" id="{53D068E8-38CB-46C4-AC48-7D2D2F720C98}"/>
              </a:ext>
            </a:extLst>
          </p:cNvPr>
          <p:cNvSpPr>
            <a:spLocks noGrp="1"/>
          </p:cNvSpPr>
          <p:nvPr>
            <p:ph type="ctrTitle"/>
          </p:nvPr>
        </p:nvSpPr>
        <p:spPr>
          <a:xfrm>
            <a:off x="494950" y="1768184"/>
            <a:ext cx="11202099" cy="1270932"/>
          </a:xfrm>
        </p:spPr>
        <p:txBody>
          <a:bodyPr>
            <a:normAutofit/>
          </a:bodyPr>
          <a:lstStyle/>
          <a:p>
            <a:r>
              <a:rPr kumimoji="1" lang="ja-JP" altLang="en-US" sz="4000" dirty="0"/>
              <a:t>進捗報告</a:t>
            </a:r>
          </a:p>
        </p:txBody>
      </p:sp>
      <p:sp>
        <p:nvSpPr>
          <p:cNvPr id="5" name="字幕 2">
            <a:extLst>
              <a:ext uri="{FF2B5EF4-FFF2-40B4-BE49-F238E27FC236}">
                <a16:creationId xmlns:a16="http://schemas.microsoft.com/office/drawing/2014/main" id="{0D3C23F7-A2F2-7B49-0E72-184961AA7A9D}"/>
              </a:ext>
            </a:extLst>
          </p:cNvPr>
          <p:cNvSpPr>
            <a:spLocks noGrp="1"/>
          </p:cNvSpPr>
          <p:nvPr>
            <p:ph type="subTitle" idx="1"/>
          </p:nvPr>
        </p:nvSpPr>
        <p:spPr>
          <a:xfrm>
            <a:off x="1523999" y="3968750"/>
            <a:ext cx="9144000" cy="2387600"/>
          </a:xfrm>
        </p:spPr>
        <p:txBody>
          <a:bodyPr/>
          <a:lstStyle/>
          <a:p>
            <a:r>
              <a:rPr lang="ja-JP" altLang="en-US" dirty="0"/>
              <a:t>東京理科大学 理工学研究科 機械工学専攻</a:t>
            </a:r>
            <a:endParaRPr lang="en-US" altLang="ja-JP" dirty="0"/>
          </a:p>
          <a:p>
            <a:r>
              <a:rPr kumimoji="1" lang="ja-JP" altLang="en-US" dirty="0"/>
              <a:t>岡田研究室 </a:t>
            </a:r>
            <a:r>
              <a:rPr kumimoji="1" lang="en-US" altLang="ja-JP" dirty="0"/>
              <a:t>7522540</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lang="en-US" altLang="ja-JP" dirty="0"/>
              <a:t>6</a:t>
            </a:r>
            <a:r>
              <a:rPr kumimoji="1" lang="ja-JP" altLang="en-US" dirty="0"/>
              <a:t>月</a:t>
            </a:r>
            <a:r>
              <a:rPr kumimoji="1" lang="en-US" altLang="ja-JP" dirty="0"/>
              <a:t>23</a:t>
            </a:r>
            <a:r>
              <a:rPr kumimoji="1" lang="ja-JP" altLang="en-US" dirty="0"/>
              <a:t>日</a:t>
            </a:r>
            <a:endParaRPr kumimoji="1" lang="en-US" altLang="ja-JP" dirty="0"/>
          </a:p>
        </p:txBody>
      </p:sp>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進捗</a:t>
            </a:r>
          </a:p>
        </p:txBody>
      </p:sp>
      <p:sp>
        <p:nvSpPr>
          <p:cNvPr id="9" name="テキスト ボックス 8">
            <a:extLst>
              <a:ext uri="{FF2B5EF4-FFF2-40B4-BE49-F238E27FC236}">
                <a16:creationId xmlns:a16="http://schemas.microsoft.com/office/drawing/2014/main" id="{0D63C31B-8A87-55AB-8C5D-9310C24D10E7}"/>
              </a:ext>
            </a:extLst>
          </p:cNvPr>
          <p:cNvSpPr txBox="1"/>
          <p:nvPr/>
        </p:nvSpPr>
        <p:spPr>
          <a:xfrm>
            <a:off x="412459" y="930602"/>
            <a:ext cx="9245347" cy="224676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インプットデータ・コネクティビティ作成プログラム</a:t>
            </a:r>
            <a:endParaRPr lang="en-US" altLang="ja-JP" sz="2000" dirty="0"/>
          </a:p>
          <a:p>
            <a:pPr marL="342900" indent="-342900">
              <a:buFont typeface="Arial" panose="020B0604020202020204" pitchFamily="34" charset="0"/>
              <a:buChar char="•"/>
            </a:pPr>
            <a:r>
              <a:rPr lang="en-US" altLang="ja-JP" sz="2000" dirty="0"/>
              <a:t>2</a:t>
            </a:r>
            <a:r>
              <a:rPr lang="ja-JP" altLang="en-US" sz="2000" dirty="0"/>
              <a:t>次元と</a:t>
            </a:r>
            <a:r>
              <a:rPr lang="en-US" altLang="ja-JP" sz="2000" dirty="0"/>
              <a:t>3</a:t>
            </a:r>
            <a:r>
              <a:rPr lang="ja-JP" altLang="en-US" sz="2000" dirty="0"/>
              <a:t>次元の解析プログラムの統合と諸問題の解決</a:t>
            </a:r>
            <a:endParaRPr lang="en-US" altLang="ja-JP" sz="2000" dirty="0"/>
          </a:p>
          <a:p>
            <a:pPr marL="914400" lvl="1" indent="-457200">
              <a:buFont typeface="+mj-lt"/>
              <a:buAutoNum type="arabicPeriod"/>
            </a:pPr>
            <a:r>
              <a:rPr lang="ja-JP" altLang="en-US" sz="2000" dirty="0"/>
              <a:t>動的配列に変更してメモリ使用上限を拡大</a:t>
            </a:r>
            <a:endParaRPr lang="en-US" altLang="ja-JP" sz="2000" dirty="0"/>
          </a:p>
          <a:p>
            <a:pPr marL="914400" lvl="1" indent="-457200">
              <a:buFont typeface="+mj-lt"/>
              <a:buAutoNum type="arabicPeriod"/>
            </a:pPr>
            <a:r>
              <a:rPr lang="en-US" altLang="ja-JP" sz="2000" dirty="0"/>
              <a:t>3</a:t>
            </a:r>
            <a:r>
              <a:rPr lang="ja-JP" altLang="en-US" sz="2000" dirty="0"/>
              <a:t>次元の高次化の対応</a:t>
            </a:r>
            <a:endParaRPr lang="en-US" altLang="ja-JP" sz="2000" dirty="0"/>
          </a:p>
          <a:p>
            <a:pPr marL="914400" lvl="1" indent="-457200">
              <a:buFont typeface="+mj-lt"/>
              <a:buAutoNum type="arabicPeriod"/>
            </a:pPr>
            <a:r>
              <a:rPr lang="en-US" altLang="ja-JP" sz="2000" dirty="0"/>
              <a:t>CG</a:t>
            </a:r>
            <a:r>
              <a:rPr lang="ja-JP" altLang="en-US" sz="2000" dirty="0"/>
              <a:t>法の改良</a:t>
            </a:r>
            <a:endParaRPr lang="en-US" altLang="ja-JP" sz="2000" dirty="0"/>
          </a:p>
          <a:p>
            <a:pPr marL="914400" lvl="1" indent="-457200">
              <a:buFont typeface="+mj-lt"/>
              <a:buAutoNum type="arabicPeriod"/>
            </a:pPr>
            <a:r>
              <a:rPr lang="en-US" altLang="ja-JP" sz="2000" dirty="0"/>
              <a:t>Viewer</a:t>
            </a:r>
            <a:r>
              <a:rPr lang="ja-JP" altLang="en-US" sz="2000" dirty="0"/>
              <a:t>用のデータ作成</a:t>
            </a:r>
            <a:endParaRPr lang="en-US" altLang="ja-JP" sz="2000" dirty="0"/>
          </a:p>
          <a:p>
            <a:pPr marL="914400" lvl="1" indent="-457200">
              <a:buFont typeface="+mj-lt"/>
              <a:buAutoNum type="arabicPeriod"/>
            </a:pPr>
            <a:r>
              <a:rPr lang="ja-JP" altLang="en-US" sz="2000" dirty="0"/>
              <a:t>全体的な高速化</a:t>
            </a:r>
            <a:r>
              <a:rPr lang="en-US" altLang="ja-JP" sz="2000" dirty="0"/>
              <a:t>(</a:t>
            </a:r>
            <a:r>
              <a:rPr lang="ja-JP" altLang="en-US" sz="2000" dirty="0"/>
              <a:t>効率化</a:t>
            </a:r>
            <a:r>
              <a:rPr lang="en-US" altLang="ja-JP" sz="2000" dirty="0"/>
              <a:t>)</a:t>
            </a:r>
          </a:p>
        </p:txBody>
      </p:sp>
      <p:graphicFrame>
        <p:nvGraphicFramePr>
          <p:cNvPr id="10" name="表 9">
            <a:extLst>
              <a:ext uri="{FF2B5EF4-FFF2-40B4-BE49-F238E27FC236}">
                <a16:creationId xmlns:a16="http://schemas.microsoft.com/office/drawing/2014/main" id="{F0C0E584-310A-CD56-BB11-32D3DB3B61C2}"/>
              </a:ext>
            </a:extLst>
          </p:cNvPr>
          <p:cNvGraphicFramePr>
            <a:graphicFrameLocks noGrp="1"/>
          </p:cNvGraphicFramePr>
          <p:nvPr>
            <p:extLst>
              <p:ext uri="{D42A27DB-BD31-4B8C-83A1-F6EECF244321}">
                <p14:modId xmlns:p14="http://schemas.microsoft.com/office/powerpoint/2010/main" val="1183394958"/>
              </p:ext>
            </p:extLst>
          </p:nvPr>
        </p:nvGraphicFramePr>
        <p:xfrm>
          <a:off x="5898351" y="4863466"/>
          <a:ext cx="6061167" cy="1183821"/>
        </p:xfrm>
        <a:graphic>
          <a:graphicData uri="http://schemas.openxmlformats.org/drawingml/2006/table">
            <a:tbl>
              <a:tblPr>
                <a:tableStyleId>{5C22544A-7EE6-4342-B048-85BDC9FD1C3A}</a:tableStyleId>
              </a:tblPr>
              <a:tblGrid>
                <a:gridCol w="1515291">
                  <a:extLst>
                    <a:ext uri="{9D8B030D-6E8A-4147-A177-3AD203B41FA5}">
                      <a16:colId xmlns:a16="http://schemas.microsoft.com/office/drawing/2014/main" val="2484828504"/>
                    </a:ext>
                  </a:extLst>
                </a:gridCol>
                <a:gridCol w="1136469">
                  <a:extLst>
                    <a:ext uri="{9D8B030D-6E8A-4147-A177-3AD203B41FA5}">
                      <a16:colId xmlns:a16="http://schemas.microsoft.com/office/drawing/2014/main" val="3731305721"/>
                    </a:ext>
                  </a:extLst>
                </a:gridCol>
                <a:gridCol w="1136469">
                  <a:extLst>
                    <a:ext uri="{9D8B030D-6E8A-4147-A177-3AD203B41FA5}">
                      <a16:colId xmlns:a16="http://schemas.microsoft.com/office/drawing/2014/main" val="2466548768"/>
                    </a:ext>
                  </a:extLst>
                </a:gridCol>
                <a:gridCol w="1136469">
                  <a:extLst>
                    <a:ext uri="{9D8B030D-6E8A-4147-A177-3AD203B41FA5}">
                      <a16:colId xmlns:a16="http://schemas.microsoft.com/office/drawing/2014/main" val="1614666124"/>
                    </a:ext>
                  </a:extLst>
                </a:gridCol>
                <a:gridCol w="1136469">
                  <a:extLst>
                    <a:ext uri="{9D8B030D-6E8A-4147-A177-3AD203B41FA5}">
                      <a16:colId xmlns:a16="http://schemas.microsoft.com/office/drawing/2014/main" val="3552392979"/>
                    </a:ext>
                  </a:extLst>
                </a:gridCol>
              </a:tblGrid>
              <a:tr h="394607">
                <a:tc>
                  <a:txBody>
                    <a:bodyPr/>
                    <a:lstStyle/>
                    <a:p>
                      <a:pPr algn="l" fontAlgn="ctr"/>
                      <a:r>
                        <a:rPr lang="en-US" sz="1900" u="none" strike="noStrike" dirty="0">
                          <a:effectLst/>
                        </a:rPr>
                        <a:t>DIMENSION</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en-US" sz="1900" u="none" strike="noStrike">
                          <a:effectLst/>
                        </a:rPr>
                        <a:t>IGA</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dirty="0">
                          <a:effectLst/>
                        </a:rPr>
                        <a:t>S-IGA</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高次化</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a:effectLst/>
                        </a:rPr>
                        <a:t>paraview</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54568951"/>
                  </a:ext>
                </a:extLst>
              </a:tr>
              <a:tr h="394607">
                <a:tc>
                  <a:txBody>
                    <a:bodyPr/>
                    <a:lstStyle/>
                    <a:p>
                      <a:pPr algn="l" fontAlgn="ctr"/>
                      <a:r>
                        <a:rPr lang="en-US" altLang="ja-JP" sz="1900" u="none" strike="noStrike" dirty="0">
                          <a:effectLst/>
                        </a:rPr>
                        <a:t>2</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〇</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83210858"/>
                  </a:ext>
                </a:extLst>
              </a:tr>
              <a:tr h="394607">
                <a:tc>
                  <a:txBody>
                    <a:bodyPr/>
                    <a:lstStyle/>
                    <a:p>
                      <a:pPr algn="l" fontAlgn="ctr"/>
                      <a:r>
                        <a:rPr lang="en-US" altLang="ja-JP" sz="1900" u="none" strike="noStrike" dirty="0">
                          <a:effectLst/>
                        </a:rPr>
                        <a:t>3</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未</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3850419105"/>
                  </a:ext>
                </a:extLst>
              </a:tr>
            </a:tbl>
          </a:graphicData>
        </a:graphic>
      </p:graphicFrame>
      <p:sp>
        <p:nvSpPr>
          <p:cNvPr id="13" name="テキスト ボックス 12">
            <a:extLst>
              <a:ext uri="{FF2B5EF4-FFF2-40B4-BE49-F238E27FC236}">
                <a16:creationId xmlns:a16="http://schemas.microsoft.com/office/drawing/2014/main" id="{C25B785F-6C05-9A35-1128-250E5DCB3BE6}"/>
              </a:ext>
            </a:extLst>
          </p:cNvPr>
          <p:cNvSpPr txBox="1"/>
          <p:nvPr/>
        </p:nvSpPr>
        <p:spPr>
          <a:xfrm>
            <a:off x="5859164" y="4494134"/>
            <a:ext cx="6100354" cy="369332"/>
          </a:xfrm>
          <a:prstGeom prst="rect">
            <a:avLst/>
          </a:prstGeom>
          <a:noFill/>
        </p:spPr>
        <p:txBody>
          <a:bodyPr wrap="square">
            <a:spAutoFit/>
          </a:bodyPr>
          <a:lstStyle/>
          <a:p>
            <a:r>
              <a:rPr lang="ja-JP" altLang="en-US" sz="1800" dirty="0"/>
              <a:t>統合した本解析プログラムでの現状</a:t>
            </a:r>
            <a:endParaRPr lang="ja-JP" altLang="en-US" dirty="0"/>
          </a:p>
        </p:txBody>
      </p:sp>
      <p:sp>
        <p:nvSpPr>
          <p:cNvPr id="14" name="テキスト ボックス 13">
            <a:extLst>
              <a:ext uri="{FF2B5EF4-FFF2-40B4-BE49-F238E27FC236}">
                <a16:creationId xmlns:a16="http://schemas.microsoft.com/office/drawing/2014/main" id="{2F39A938-2666-C19F-D2D9-ECC09E86F3B3}"/>
              </a:ext>
            </a:extLst>
          </p:cNvPr>
          <p:cNvSpPr txBox="1"/>
          <p:nvPr/>
        </p:nvSpPr>
        <p:spPr>
          <a:xfrm>
            <a:off x="232482" y="3801805"/>
            <a:ext cx="5515175" cy="2554545"/>
          </a:xfrm>
          <a:prstGeom prst="rect">
            <a:avLst/>
          </a:prstGeom>
          <a:noFill/>
          <a:ln>
            <a:solidFill>
              <a:srgbClr val="002060"/>
            </a:solidFill>
          </a:ln>
        </p:spPr>
        <p:txBody>
          <a:bodyPr wrap="square" rtlCol="0">
            <a:spAutoFit/>
          </a:bodyPr>
          <a:lstStyle/>
          <a:p>
            <a:r>
              <a:rPr lang="ja-JP" altLang="en-US" sz="2000" dirty="0"/>
              <a:t>解析速度比較</a:t>
            </a:r>
            <a:r>
              <a:rPr lang="en-US" altLang="ja-JP" sz="2000" dirty="0"/>
              <a:t>(solver</a:t>
            </a:r>
            <a:r>
              <a:rPr lang="ja-JP" altLang="en-US" sz="2000" dirty="0"/>
              <a:t>の後まで</a:t>
            </a:r>
            <a:r>
              <a:rPr lang="en-US" altLang="ja-JP" sz="2000" dirty="0"/>
              <a:t>)</a:t>
            </a:r>
          </a:p>
          <a:p>
            <a:r>
              <a:rPr lang="en-US" altLang="ja-JP" sz="2000" dirty="0"/>
              <a:t>S-IGA</a:t>
            </a:r>
          </a:p>
          <a:p>
            <a:r>
              <a:rPr lang="en-US" altLang="ja-JP" sz="2000" dirty="0"/>
              <a:t>glo30x30, loc30x30, </a:t>
            </a:r>
            <a:r>
              <a:rPr lang="en-US" altLang="ja-JP" sz="2000" dirty="0" err="1"/>
              <a:t>dof</a:t>
            </a:r>
            <a:r>
              <a:rPr lang="en-US" altLang="ja-JP" sz="2000" dirty="0"/>
              <a:t> = 3422</a:t>
            </a:r>
          </a:p>
          <a:p>
            <a:r>
              <a:rPr lang="en-US" altLang="ja-JP" sz="2000" dirty="0"/>
              <a:t>	15</a:t>
            </a:r>
            <a:r>
              <a:rPr lang="ja-JP" altLang="en-US" sz="2000" dirty="0"/>
              <a:t>分程度 → </a:t>
            </a:r>
            <a:r>
              <a:rPr lang="en-US" altLang="ja-JP" sz="2000" dirty="0"/>
              <a:t>70</a:t>
            </a:r>
            <a:r>
              <a:rPr lang="ja-JP" altLang="en-US" sz="2000" dirty="0"/>
              <a:t>秒</a:t>
            </a:r>
            <a:endParaRPr lang="en-US" altLang="ja-JP" sz="2000" dirty="0"/>
          </a:p>
          <a:p>
            <a:endParaRPr lang="en-US" altLang="ja-JP" sz="2000" dirty="0"/>
          </a:p>
          <a:p>
            <a:r>
              <a:rPr lang="en-US" altLang="ja-JP" sz="2000" dirty="0"/>
              <a:t>IGA</a:t>
            </a:r>
          </a:p>
          <a:p>
            <a:r>
              <a:rPr lang="en-US" altLang="ja-JP" sz="2000" dirty="0" err="1"/>
              <a:t>dof</a:t>
            </a:r>
            <a:r>
              <a:rPr lang="en-US" altLang="ja-JP" sz="2000" dirty="0"/>
              <a:t> = 2044</a:t>
            </a:r>
          </a:p>
          <a:p>
            <a:r>
              <a:rPr lang="en-US" altLang="ja-JP" sz="2000" dirty="0"/>
              <a:t>	20</a:t>
            </a:r>
            <a:r>
              <a:rPr lang="ja-JP" altLang="en-US" sz="2000" dirty="0"/>
              <a:t>秒 → </a:t>
            </a:r>
            <a:r>
              <a:rPr lang="en-US" altLang="ja-JP" sz="2000" dirty="0"/>
              <a:t>1</a:t>
            </a:r>
            <a:r>
              <a:rPr lang="ja-JP" altLang="en-US" sz="2000" dirty="0"/>
              <a:t>秒</a:t>
            </a:r>
            <a:endParaRPr lang="en-US" altLang="ja-JP" sz="2000" dirty="0"/>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4" name="図 3">
            <a:extLst>
              <a:ext uri="{FF2B5EF4-FFF2-40B4-BE49-F238E27FC236}">
                <a16:creationId xmlns:a16="http://schemas.microsoft.com/office/drawing/2014/main" id="{D9852D0C-B7BF-437C-D5B7-CC306E1493B9}"/>
              </a:ext>
            </a:extLst>
          </p:cNvPr>
          <p:cNvPicPr>
            <a:picLocks noChangeAspect="1"/>
          </p:cNvPicPr>
          <p:nvPr/>
        </p:nvPicPr>
        <p:blipFill>
          <a:blip r:embed="rId3"/>
          <a:stretch>
            <a:fillRect/>
          </a:stretch>
        </p:blipFill>
        <p:spPr>
          <a:xfrm>
            <a:off x="412459" y="3205379"/>
            <a:ext cx="5875392" cy="2915194"/>
          </a:xfrm>
          <a:prstGeom prst="rect">
            <a:avLst/>
          </a:prstGeom>
        </p:spPr>
      </p:pic>
      <p:pic>
        <p:nvPicPr>
          <p:cNvPr id="12" name="図 11" descr="グラフ が含まれている画像&#10;&#10;自動的に生成された説明">
            <a:extLst>
              <a:ext uri="{FF2B5EF4-FFF2-40B4-BE49-F238E27FC236}">
                <a16:creationId xmlns:a16="http://schemas.microsoft.com/office/drawing/2014/main" id="{861F04E8-66A3-5EC6-DC6B-9DBF5C4E2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222" y="244611"/>
            <a:ext cx="6368778" cy="6368778"/>
          </a:xfrm>
          <a:prstGeom prst="rect">
            <a:avLst/>
          </a:prstGeom>
        </p:spPr>
      </p:pic>
      <p:sp>
        <p:nvSpPr>
          <p:cNvPr id="15" name="テキスト ボックス 14">
            <a:extLst>
              <a:ext uri="{FF2B5EF4-FFF2-40B4-BE49-F238E27FC236}">
                <a16:creationId xmlns:a16="http://schemas.microsoft.com/office/drawing/2014/main" id="{DC6CDAE4-C4B6-BFE5-D772-A47E696FCCF4}"/>
              </a:ext>
            </a:extLst>
          </p:cNvPr>
          <p:cNvSpPr txBox="1"/>
          <p:nvPr/>
        </p:nvSpPr>
        <p:spPr>
          <a:xfrm>
            <a:off x="412459" y="1022145"/>
            <a:ext cx="11367082" cy="461665"/>
          </a:xfrm>
          <a:prstGeom prst="rect">
            <a:avLst/>
          </a:prstGeom>
          <a:noFill/>
        </p:spPr>
        <p:txBody>
          <a:bodyPr wrap="square" rtlCol="0">
            <a:spAutoFit/>
          </a:bodyPr>
          <a:lstStyle/>
          <a:p>
            <a:r>
              <a:rPr lang="ja-JP" altLang="en-US" sz="2400" dirty="0"/>
              <a:t>卒業論文で基底関数の次数の組み合わせを変更した解析の結果</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680293"/>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 (2, 2), (b) (2, 3), (c) (3, 2), (d) (3, 3) </a:t>
            </a:r>
          </a:p>
        </p:txBody>
      </p:sp>
    </p:spTree>
    <p:extLst>
      <p:ext uri="{BB962C8B-B14F-4D97-AF65-F5344CB8AC3E}">
        <p14:creationId xmlns:p14="http://schemas.microsoft.com/office/powerpoint/2010/main" val="34423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882758"/>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Accuracy (2, 2) &lt; (2, 3) &lt;&lt; (3, 2) &lt; (3, 3) </a:t>
            </a:r>
          </a:p>
        </p:txBody>
      </p:sp>
      <p:pic>
        <p:nvPicPr>
          <p:cNvPr id="7" name="図 6">
            <a:extLst>
              <a:ext uri="{FF2B5EF4-FFF2-40B4-BE49-F238E27FC236}">
                <a16:creationId xmlns:a16="http://schemas.microsoft.com/office/drawing/2014/main" id="{FBC3A715-6FDF-53FD-0BF6-1CC58A941D02}"/>
              </a:ext>
            </a:extLst>
          </p:cNvPr>
          <p:cNvPicPr>
            <a:picLocks noChangeAspect="1"/>
          </p:cNvPicPr>
          <p:nvPr/>
        </p:nvPicPr>
        <p:blipFill>
          <a:blip r:embed="rId3"/>
          <a:stretch>
            <a:fillRect/>
          </a:stretch>
        </p:blipFill>
        <p:spPr>
          <a:xfrm>
            <a:off x="0" y="2137550"/>
            <a:ext cx="12192000" cy="3571583"/>
          </a:xfrm>
          <a:prstGeom prst="rect">
            <a:avLst/>
          </a:prstGeom>
        </p:spPr>
      </p:pic>
      <p:pic>
        <p:nvPicPr>
          <p:cNvPr id="9" name="図 8">
            <a:extLst>
              <a:ext uri="{FF2B5EF4-FFF2-40B4-BE49-F238E27FC236}">
                <a16:creationId xmlns:a16="http://schemas.microsoft.com/office/drawing/2014/main" id="{207826F9-4172-85DD-632D-8AD7852DA964}"/>
              </a:ext>
            </a:extLst>
          </p:cNvPr>
          <p:cNvPicPr>
            <a:picLocks noChangeAspect="1"/>
          </p:cNvPicPr>
          <p:nvPr/>
        </p:nvPicPr>
        <p:blipFill>
          <a:blip r:embed="rId4"/>
          <a:stretch>
            <a:fillRect/>
          </a:stretch>
        </p:blipFill>
        <p:spPr>
          <a:xfrm>
            <a:off x="6644639" y="1180067"/>
            <a:ext cx="5478229" cy="757110"/>
          </a:xfrm>
          <a:prstGeom prst="rect">
            <a:avLst/>
          </a:prstGeom>
        </p:spPr>
      </p:pic>
    </p:spTree>
    <p:extLst>
      <p:ext uri="{BB962C8B-B14F-4D97-AF65-F5344CB8AC3E}">
        <p14:creationId xmlns:p14="http://schemas.microsoft.com/office/powerpoint/2010/main" val="173181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335603"/>
            <a:ext cx="10941341" cy="1200329"/>
          </a:xfrm>
          <a:prstGeom prst="rect">
            <a:avLst/>
          </a:prstGeom>
          <a:noFill/>
        </p:spPr>
        <p:txBody>
          <a:bodyPr wrap="square" rtlCol="0">
            <a:spAutoFit/>
          </a:bodyPr>
          <a:lstStyle/>
          <a:p>
            <a:r>
              <a:rPr lang="en-US" altLang="ja-JP" sz="2400" dirty="0"/>
              <a:t>(G, L)</a:t>
            </a:r>
            <a:r>
              <a:rPr lang="ja-JP" altLang="en-US" sz="2400" dirty="0"/>
              <a:t>が</a:t>
            </a:r>
            <a:r>
              <a:rPr lang="en-US" altLang="ja-JP" sz="2400" dirty="0"/>
              <a:t>(2, 3)</a:t>
            </a:r>
            <a:r>
              <a:rPr lang="ja-JP" altLang="en-US" sz="2400" dirty="0"/>
              <a:t>より</a:t>
            </a:r>
            <a:r>
              <a:rPr lang="en-US" altLang="ja-JP" sz="2400" dirty="0"/>
              <a:t>(3, 2)</a:t>
            </a:r>
            <a:r>
              <a:rPr lang="ja-JP" altLang="en-US" sz="2400" dirty="0"/>
              <a:t>の方が精度が高くなった原因</a:t>
            </a:r>
            <a:endParaRPr lang="en-US" altLang="ja-JP" sz="2400" dirty="0"/>
          </a:p>
          <a:p>
            <a:endParaRPr lang="en-US" altLang="ja-JP" sz="2400" dirty="0"/>
          </a:p>
          <a:p>
            <a:r>
              <a:rPr lang="ja-JP" altLang="en-US" sz="2400" dirty="0"/>
              <a:t>         グローバルパッチの要素境界での連続性の違いによる</a:t>
            </a:r>
            <a:r>
              <a:rPr lang="en-US" altLang="ja-JP" sz="2400" dirty="0"/>
              <a:t>K^GL</a:t>
            </a:r>
            <a:r>
              <a:rPr lang="ja-JP" altLang="en-US" sz="2400" dirty="0"/>
              <a:t>の積分誤差</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557348" y="2023081"/>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366CE69-7ADA-CCBB-3F12-BA1E11316A52}"/>
              </a:ext>
            </a:extLst>
          </p:cNvPr>
          <p:cNvPicPr>
            <a:picLocks noChangeAspect="1"/>
          </p:cNvPicPr>
          <p:nvPr/>
        </p:nvPicPr>
        <p:blipFill>
          <a:blip r:embed="rId3"/>
          <a:stretch>
            <a:fillRect/>
          </a:stretch>
        </p:blipFill>
        <p:spPr>
          <a:xfrm>
            <a:off x="661852" y="2868153"/>
            <a:ext cx="7371426" cy="3402727"/>
          </a:xfrm>
          <a:prstGeom prst="rect">
            <a:avLst/>
          </a:prstGeom>
        </p:spPr>
      </p:pic>
      <p:sp>
        <p:nvSpPr>
          <p:cNvPr id="12" name="テキスト ボックス 11">
            <a:extLst>
              <a:ext uri="{FF2B5EF4-FFF2-40B4-BE49-F238E27FC236}">
                <a16:creationId xmlns:a16="http://schemas.microsoft.com/office/drawing/2014/main" id="{7E150FF9-506F-1F26-6BF8-129742E5D1C2}"/>
              </a:ext>
            </a:extLst>
          </p:cNvPr>
          <p:cNvSpPr txBox="1"/>
          <p:nvPr/>
        </p:nvSpPr>
        <p:spPr>
          <a:xfrm>
            <a:off x="8018417" y="3212199"/>
            <a:ext cx="2919549" cy="2677656"/>
          </a:xfrm>
          <a:prstGeom prst="rect">
            <a:avLst/>
          </a:prstGeom>
          <a:noFill/>
        </p:spPr>
        <p:txBody>
          <a:bodyPr wrap="square" rtlCol="0">
            <a:spAutoFit/>
          </a:bodyPr>
          <a:lstStyle/>
          <a:p>
            <a:r>
              <a:rPr lang="en-US" altLang="ja-JP" sz="2400" dirty="0"/>
              <a:t>2</a:t>
            </a:r>
            <a:r>
              <a:rPr lang="ja-JP" altLang="en-US" sz="2400" dirty="0"/>
              <a:t>次の基底関数は，</a:t>
            </a:r>
            <a:endParaRPr lang="en-US" altLang="ja-JP" sz="2400" dirty="0"/>
          </a:p>
          <a:p>
            <a:r>
              <a:rPr lang="ja-JP" altLang="en-US" sz="2400" dirty="0"/>
              <a:t>要素内で</a:t>
            </a:r>
            <a:r>
              <a:rPr lang="en-US" altLang="ja-JP" sz="2400" dirty="0"/>
              <a:t>C2</a:t>
            </a:r>
            <a:r>
              <a:rPr lang="ja-JP" altLang="en-US" sz="2400" dirty="0"/>
              <a:t>連続，</a:t>
            </a:r>
            <a:endParaRPr lang="en-US" altLang="ja-JP" sz="2400" dirty="0"/>
          </a:p>
          <a:p>
            <a:r>
              <a:rPr lang="ja-JP" altLang="en-US" sz="2400" dirty="0"/>
              <a:t>要素境界で</a:t>
            </a:r>
            <a:r>
              <a:rPr lang="en-US" altLang="ja-JP" sz="2400" dirty="0"/>
              <a:t>C1</a:t>
            </a:r>
            <a:r>
              <a:rPr lang="ja-JP" altLang="en-US" sz="2400" dirty="0"/>
              <a:t>連続</a:t>
            </a:r>
            <a:endParaRPr lang="en-US" altLang="ja-JP" sz="2400" dirty="0"/>
          </a:p>
          <a:p>
            <a:endParaRPr lang="en-US" altLang="ja-JP" sz="2400" dirty="0"/>
          </a:p>
          <a:p>
            <a:r>
              <a:rPr lang="en-US" altLang="ja-JP" sz="2400" dirty="0"/>
              <a:t>3</a:t>
            </a:r>
            <a:r>
              <a:rPr lang="ja-JP" altLang="en-US" sz="2400" dirty="0"/>
              <a:t>次の基底関数は，</a:t>
            </a:r>
            <a:endParaRPr lang="en-US" altLang="ja-JP" sz="2400" dirty="0"/>
          </a:p>
          <a:p>
            <a:r>
              <a:rPr lang="ja-JP" altLang="en-US" sz="2400" dirty="0"/>
              <a:t>要素内で</a:t>
            </a:r>
            <a:r>
              <a:rPr lang="en-US" altLang="ja-JP" sz="2400" dirty="0"/>
              <a:t>C3</a:t>
            </a:r>
            <a:r>
              <a:rPr lang="ja-JP" altLang="en-US" sz="2400" dirty="0"/>
              <a:t>連続，</a:t>
            </a:r>
            <a:endParaRPr lang="en-US" altLang="ja-JP" sz="2400" dirty="0"/>
          </a:p>
          <a:p>
            <a:r>
              <a:rPr lang="ja-JP" altLang="en-US" sz="2400" dirty="0"/>
              <a:t>要素境界で</a:t>
            </a:r>
            <a:r>
              <a:rPr lang="en-US" altLang="ja-JP" sz="2400" dirty="0"/>
              <a:t>C2</a:t>
            </a:r>
            <a:r>
              <a:rPr lang="ja-JP" altLang="en-US" sz="2400" dirty="0"/>
              <a:t>連続</a:t>
            </a:r>
            <a:endParaRPr lang="en-US" altLang="ja-JP" sz="2400" dirty="0"/>
          </a:p>
        </p:txBody>
      </p:sp>
      <p:sp>
        <p:nvSpPr>
          <p:cNvPr id="13" name="楕円 12">
            <a:extLst>
              <a:ext uri="{FF2B5EF4-FFF2-40B4-BE49-F238E27FC236}">
                <a16:creationId xmlns:a16="http://schemas.microsoft.com/office/drawing/2014/main" id="{2DD1332B-9AC3-CA41-1920-F97323D4EDD5}"/>
              </a:ext>
            </a:extLst>
          </p:cNvPr>
          <p:cNvSpPr/>
          <p:nvPr/>
        </p:nvSpPr>
        <p:spPr>
          <a:xfrm>
            <a:off x="2795451" y="2982510"/>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DF93B4F-FA88-F0EC-FE1D-EBA2F539C6FD}"/>
              </a:ext>
            </a:extLst>
          </p:cNvPr>
          <p:cNvSpPr txBox="1"/>
          <p:nvPr/>
        </p:nvSpPr>
        <p:spPr>
          <a:xfrm>
            <a:off x="3013165" y="3488763"/>
            <a:ext cx="1889761" cy="830997"/>
          </a:xfrm>
          <a:prstGeom prst="rect">
            <a:avLst/>
          </a:prstGeom>
          <a:noFill/>
        </p:spPr>
        <p:txBody>
          <a:bodyPr wrap="square" rtlCol="0">
            <a:spAutoFit/>
          </a:bodyPr>
          <a:lstStyle/>
          <a:p>
            <a:r>
              <a:rPr lang="ja-JP" altLang="en-US" sz="2400" dirty="0">
                <a:solidFill>
                  <a:srgbClr val="FF0000"/>
                </a:solidFill>
              </a:rPr>
              <a:t>要素境界</a:t>
            </a:r>
            <a:endParaRPr lang="en-US" altLang="ja-JP" sz="2400" dirty="0">
              <a:solidFill>
                <a:srgbClr val="FF0000"/>
              </a:solidFill>
            </a:endParaRPr>
          </a:p>
          <a:p>
            <a:r>
              <a:rPr lang="en-US" altLang="ja-JP" sz="2400" dirty="0">
                <a:solidFill>
                  <a:srgbClr val="FF0000"/>
                </a:solidFill>
              </a:rPr>
              <a:t>C(p-m)</a:t>
            </a:r>
            <a:r>
              <a:rPr lang="ja-JP" altLang="en-US" sz="2400" dirty="0">
                <a:solidFill>
                  <a:srgbClr val="FF0000"/>
                </a:solidFill>
              </a:rPr>
              <a:t>連続</a:t>
            </a:r>
            <a:endParaRPr lang="en-US" altLang="ja-JP" sz="2400" dirty="0">
              <a:solidFill>
                <a:srgbClr val="FF0000"/>
              </a:solidFill>
            </a:endParaRPr>
          </a:p>
        </p:txBody>
      </p:sp>
      <p:sp>
        <p:nvSpPr>
          <p:cNvPr id="17" name="楕円 16">
            <a:extLst>
              <a:ext uri="{FF2B5EF4-FFF2-40B4-BE49-F238E27FC236}">
                <a16:creationId xmlns:a16="http://schemas.microsoft.com/office/drawing/2014/main" id="{F08207BC-1A69-6556-7EC5-21B19C1F359C}"/>
              </a:ext>
            </a:extLst>
          </p:cNvPr>
          <p:cNvSpPr/>
          <p:nvPr/>
        </p:nvSpPr>
        <p:spPr>
          <a:xfrm>
            <a:off x="6030685" y="2982509"/>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EE9E8A3-9E73-1FF8-1545-A29CF00C23B1}"/>
              </a:ext>
            </a:extLst>
          </p:cNvPr>
          <p:cNvSpPr txBox="1"/>
          <p:nvPr/>
        </p:nvSpPr>
        <p:spPr>
          <a:xfrm>
            <a:off x="6096000" y="3556242"/>
            <a:ext cx="2148839" cy="461665"/>
          </a:xfrm>
          <a:prstGeom prst="rect">
            <a:avLst/>
          </a:prstGeom>
          <a:noFill/>
        </p:spPr>
        <p:txBody>
          <a:bodyPr wrap="square" rtlCol="0">
            <a:spAutoFit/>
          </a:bodyPr>
          <a:lstStyle/>
          <a:p>
            <a:r>
              <a:rPr lang="ja-JP" altLang="en-US" sz="2400" dirty="0">
                <a:solidFill>
                  <a:srgbClr val="FF0000"/>
                </a:solidFill>
              </a:rPr>
              <a:t>パッチ境界</a:t>
            </a:r>
            <a:endParaRPr lang="en-US" altLang="ja-JP" sz="2400" dirty="0">
              <a:solidFill>
                <a:srgbClr val="FF0000"/>
              </a:solidFill>
            </a:endParaRPr>
          </a:p>
        </p:txBody>
      </p:sp>
    </p:spTree>
    <p:extLst>
      <p:ext uri="{BB962C8B-B14F-4D97-AF65-F5344CB8AC3E}">
        <p14:creationId xmlns:p14="http://schemas.microsoft.com/office/powerpoint/2010/main" val="193864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a:extLst>
              <a:ext uri="{FF2B5EF4-FFF2-40B4-BE49-F238E27FC236}">
                <a16:creationId xmlns:a16="http://schemas.microsoft.com/office/drawing/2014/main" id="{616C1B9C-839B-9BC2-7838-0B70BBD4173E}"/>
              </a:ext>
            </a:extLst>
          </p:cNvPr>
          <p:cNvSpPr txBox="1"/>
          <p:nvPr/>
        </p:nvSpPr>
        <p:spPr>
          <a:xfrm>
            <a:off x="2696280" y="1065063"/>
            <a:ext cx="7216250" cy="2308324"/>
          </a:xfrm>
          <a:prstGeom prst="rect">
            <a:avLst/>
          </a:prstGeom>
          <a:noFill/>
        </p:spPr>
        <p:txBody>
          <a:bodyPr wrap="square" rtlCol="0">
            <a:spAutoFit/>
          </a:bodyPr>
          <a:lstStyle/>
          <a:p>
            <a:r>
              <a:rPr lang="en-US" altLang="ja-JP" sz="2400" dirty="0"/>
              <a:t>K</a:t>
            </a:r>
            <a:r>
              <a:rPr lang="ja-JP" altLang="en-US" sz="2400" dirty="0"/>
              <a:t>マトリックスの積分に用いる</a:t>
            </a:r>
            <a:r>
              <a:rPr lang="en-US" altLang="ja-JP" sz="2400" dirty="0"/>
              <a:t>B</a:t>
            </a:r>
            <a:r>
              <a:rPr lang="ja-JP" altLang="en-US" sz="2400" dirty="0"/>
              <a:t>マトリックスは</a:t>
            </a:r>
            <a:endParaRPr lang="en-US" altLang="ja-JP" sz="2400" dirty="0"/>
          </a:p>
          <a:p>
            <a:r>
              <a:rPr lang="ja-JP" altLang="en-US" sz="2400" dirty="0"/>
              <a:t>基底関数</a:t>
            </a:r>
            <a:r>
              <a:rPr lang="en-US" altLang="ja-JP" sz="2400" dirty="0"/>
              <a:t>N</a:t>
            </a:r>
            <a:r>
              <a:rPr lang="ja-JP" altLang="en-US" sz="2400" dirty="0"/>
              <a:t>の微係数</a:t>
            </a:r>
            <a:endParaRPr lang="en-US" altLang="ja-JP" sz="2400" dirty="0"/>
          </a:p>
          <a:p>
            <a:endParaRPr lang="en-US" altLang="ja-JP" sz="2400" dirty="0"/>
          </a:p>
          <a:p>
            <a:r>
              <a:rPr lang="en-US" altLang="ja-JP" sz="2400" dirty="0"/>
              <a:t>      2</a:t>
            </a:r>
            <a:r>
              <a:rPr lang="ja-JP" altLang="en-US" sz="2400" dirty="0"/>
              <a:t>次の基底関数では，</a:t>
            </a:r>
            <a:endParaRPr lang="en-US" altLang="ja-JP" sz="2400" dirty="0"/>
          </a:p>
          <a:p>
            <a:r>
              <a:rPr lang="ja-JP" altLang="en-US" sz="2400" dirty="0"/>
              <a:t>      </a:t>
            </a:r>
            <a:r>
              <a:rPr lang="en-US" altLang="ja-JP" sz="2400" dirty="0"/>
              <a:t>B</a:t>
            </a:r>
            <a:r>
              <a:rPr lang="ja-JP" altLang="en-US" sz="2400" dirty="0"/>
              <a:t>マトリックスが</a:t>
            </a:r>
            <a:endParaRPr lang="en-US" altLang="ja-JP" sz="2400" dirty="0"/>
          </a:p>
          <a:p>
            <a:r>
              <a:rPr lang="ja-JP" altLang="en-US" sz="2400" dirty="0"/>
              <a:t>      要素境界で</a:t>
            </a:r>
            <a:r>
              <a:rPr lang="en-US" altLang="ja-JP" sz="2400" dirty="0"/>
              <a:t>C0</a:t>
            </a:r>
            <a:r>
              <a:rPr lang="ja-JP" altLang="en-US" sz="2400" dirty="0"/>
              <a:t>連続となる</a:t>
            </a:r>
            <a:endParaRPr lang="en-US" altLang="ja-JP" sz="2400" dirty="0"/>
          </a:p>
        </p:txBody>
      </p: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2696280" y="2457417"/>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532339D0-EC93-2FC7-FB7A-4535810BAA3B}"/>
              </a:ext>
            </a:extLst>
          </p:cNvPr>
          <p:cNvPicPr>
            <a:picLocks noChangeAspect="1"/>
          </p:cNvPicPr>
          <p:nvPr/>
        </p:nvPicPr>
        <p:blipFill>
          <a:blip r:embed="rId3"/>
          <a:stretch>
            <a:fillRect/>
          </a:stretch>
        </p:blipFill>
        <p:spPr>
          <a:xfrm>
            <a:off x="1002944" y="948107"/>
            <a:ext cx="1495697" cy="1879102"/>
          </a:xfrm>
          <a:prstGeom prst="rect">
            <a:avLst/>
          </a:prstGeom>
        </p:spPr>
      </p:pic>
      <p:pic>
        <p:nvPicPr>
          <p:cNvPr id="25" name="図 24">
            <a:extLst>
              <a:ext uri="{FF2B5EF4-FFF2-40B4-BE49-F238E27FC236}">
                <a16:creationId xmlns:a16="http://schemas.microsoft.com/office/drawing/2014/main" id="{B3E75517-02EB-FEBB-AB7A-3FD91519DA0F}"/>
              </a:ext>
            </a:extLst>
          </p:cNvPr>
          <p:cNvPicPr>
            <a:picLocks noChangeAspect="1"/>
          </p:cNvPicPr>
          <p:nvPr/>
        </p:nvPicPr>
        <p:blipFill>
          <a:blip r:embed="rId4"/>
          <a:stretch>
            <a:fillRect/>
          </a:stretch>
        </p:blipFill>
        <p:spPr>
          <a:xfrm>
            <a:off x="412459" y="1600554"/>
            <a:ext cx="517344" cy="432880"/>
          </a:xfrm>
          <a:prstGeom prst="rect">
            <a:avLst/>
          </a:prstGeom>
        </p:spPr>
      </p:pic>
      <p:pic>
        <p:nvPicPr>
          <p:cNvPr id="29" name="図 28">
            <a:extLst>
              <a:ext uri="{FF2B5EF4-FFF2-40B4-BE49-F238E27FC236}">
                <a16:creationId xmlns:a16="http://schemas.microsoft.com/office/drawing/2014/main" id="{CBE4EA54-7EE9-3B9A-DD59-28B408A38787}"/>
              </a:ext>
            </a:extLst>
          </p:cNvPr>
          <p:cNvPicPr>
            <a:picLocks noChangeAspect="1"/>
          </p:cNvPicPr>
          <p:nvPr/>
        </p:nvPicPr>
        <p:blipFill>
          <a:blip r:embed="rId5"/>
          <a:stretch>
            <a:fillRect/>
          </a:stretch>
        </p:blipFill>
        <p:spPr>
          <a:xfrm>
            <a:off x="7204942" y="2537460"/>
            <a:ext cx="4893215" cy="3700696"/>
          </a:xfrm>
          <a:prstGeom prst="rect">
            <a:avLst/>
          </a:prstGeom>
        </p:spPr>
      </p:pic>
      <p:sp>
        <p:nvSpPr>
          <p:cNvPr id="13" name="楕円 12">
            <a:extLst>
              <a:ext uri="{FF2B5EF4-FFF2-40B4-BE49-F238E27FC236}">
                <a16:creationId xmlns:a16="http://schemas.microsoft.com/office/drawing/2014/main" id="{2DD1332B-9AC3-CA41-1920-F97323D4EDD5}"/>
              </a:ext>
            </a:extLst>
          </p:cNvPr>
          <p:cNvSpPr/>
          <p:nvPr/>
        </p:nvSpPr>
        <p:spPr>
          <a:xfrm>
            <a:off x="1020106" y="892912"/>
            <a:ext cx="763952" cy="8059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9A6BA264-D2D2-B4DD-E2DA-16EC3ABD9E4A}"/>
              </a:ext>
            </a:extLst>
          </p:cNvPr>
          <p:cNvCxnSpPr/>
          <p:nvPr/>
        </p:nvCxnSpPr>
        <p:spPr>
          <a:xfrm>
            <a:off x="9964782" y="5979504"/>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17B7A7D-F9D1-7518-8A91-D19333198A4C}"/>
              </a:ext>
            </a:extLst>
          </p:cNvPr>
          <p:cNvSpPr txBox="1"/>
          <p:nvPr/>
        </p:nvSpPr>
        <p:spPr>
          <a:xfrm>
            <a:off x="9697268" y="5992856"/>
            <a:ext cx="1638686" cy="338554"/>
          </a:xfrm>
          <a:prstGeom prst="rect">
            <a:avLst/>
          </a:prstGeom>
          <a:noFill/>
        </p:spPr>
        <p:txBody>
          <a:bodyPr wrap="square" rtlCol="0">
            <a:spAutoFit/>
          </a:bodyPr>
          <a:lstStyle/>
          <a:p>
            <a:r>
              <a:rPr lang="en-US" altLang="ja-JP" sz="1600" dirty="0">
                <a:solidFill>
                  <a:srgbClr val="FF0000"/>
                </a:solidFill>
              </a:rPr>
              <a:t>D: constant</a:t>
            </a:r>
          </a:p>
        </p:txBody>
      </p:sp>
      <p:cxnSp>
        <p:nvCxnSpPr>
          <p:cNvPr id="42" name="直線コネクタ 41">
            <a:extLst>
              <a:ext uri="{FF2B5EF4-FFF2-40B4-BE49-F238E27FC236}">
                <a16:creationId xmlns:a16="http://schemas.microsoft.com/office/drawing/2014/main" id="{C1487D29-C875-8CF1-DB44-AF74BE6908AC}"/>
              </a:ext>
            </a:extLst>
          </p:cNvPr>
          <p:cNvCxnSpPr/>
          <p:nvPr/>
        </p:nvCxnSpPr>
        <p:spPr>
          <a:xfrm>
            <a:off x="8392885" y="3021481"/>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11C6F90-62FB-E18D-82DB-98977DD207F4}"/>
              </a:ext>
            </a:extLst>
          </p:cNvPr>
          <p:cNvSpPr txBox="1"/>
          <p:nvPr/>
        </p:nvSpPr>
        <p:spPr>
          <a:xfrm>
            <a:off x="8326620" y="3021481"/>
            <a:ext cx="365486" cy="338554"/>
          </a:xfrm>
          <a:prstGeom prst="rect">
            <a:avLst/>
          </a:prstGeom>
          <a:noFill/>
        </p:spPr>
        <p:txBody>
          <a:bodyPr wrap="square" rtlCol="0">
            <a:spAutoFit/>
          </a:bodyPr>
          <a:lstStyle/>
          <a:p>
            <a:r>
              <a:rPr lang="en-US" altLang="ja-JP" sz="1600" dirty="0">
                <a:solidFill>
                  <a:srgbClr val="FF0000"/>
                </a:solidFill>
              </a:rPr>
              <a:t>(</a:t>
            </a:r>
            <a:r>
              <a:rPr lang="en-US" altLang="ja-JP" sz="1600" dirty="0" err="1">
                <a:solidFill>
                  <a:srgbClr val="FF0000"/>
                </a:solidFill>
              </a:rPr>
              <a:t>i</a:t>
            </a:r>
            <a:r>
              <a:rPr lang="en-US" altLang="ja-JP" sz="1600" dirty="0">
                <a:solidFill>
                  <a:srgbClr val="FF0000"/>
                </a:solidFill>
              </a:rPr>
              <a:t>)</a:t>
            </a:r>
          </a:p>
        </p:txBody>
      </p:sp>
      <p:cxnSp>
        <p:nvCxnSpPr>
          <p:cNvPr id="44" name="直線コネクタ 43">
            <a:extLst>
              <a:ext uri="{FF2B5EF4-FFF2-40B4-BE49-F238E27FC236}">
                <a16:creationId xmlns:a16="http://schemas.microsoft.com/office/drawing/2014/main" id="{8050BD42-E39B-D4D3-63BD-B3DF5BE310D5}"/>
              </a:ext>
            </a:extLst>
          </p:cNvPr>
          <p:cNvCxnSpPr/>
          <p:nvPr/>
        </p:nvCxnSpPr>
        <p:spPr>
          <a:xfrm>
            <a:off x="9046027" y="3031296"/>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C4D2A81-1268-9033-9107-D6672B4B10E8}"/>
              </a:ext>
            </a:extLst>
          </p:cNvPr>
          <p:cNvSpPr txBox="1"/>
          <p:nvPr/>
        </p:nvSpPr>
        <p:spPr>
          <a:xfrm>
            <a:off x="8993544" y="3034833"/>
            <a:ext cx="500470" cy="338554"/>
          </a:xfrm>
          <a:prstGeom prst="rect">
            <a:avLst/>
          </a:prstGeom>
          <a:noFill/>
        </p:spPr>
        <p:txBody>
          <a:bodyPr wrap="square" rtlCol="0">
            <a:spAutoFit/>
          </a:bodyPr>
          <a:lstStyle/>
          <a:p>
            <a:r>
              <a:rPr lang="en-US" altLang="ja-JP" sz="1600" dirty="0">
                <a:solidFill>
                  <a:srgbClr val="FF0000"/>
                </a:solidFill>
              </a:rPr>
              <a:t>(ii)</a:t>
            </a:r>
          </a:p>
        </p:txBody>
      </p:sp>
      <p:sp>
        <p:nvSpPr>
          <p:cNvPr id="46" name="テキスト ボックス 45">
            <a:extLst>
              <a:ext uri="{FF2B5EF4-FFF2-40B4-BE49-F238E27FC236}">
                <a16:creationId xmlns:a16="http://schemas.microsoft.com/office/drawing/2014/main" id="{2614DBCC-209B-6806-2298-3DC11002733E}"/>
              </a:ext>
            </a:extLst>
          </p:cNvPr>
          <p:cNvSpPr txBox="1"/>
          <p:nvPr/>
        </p:nvSpPr>
        <p:spPr>
          <a:xfrm>
            <a:off x="270968" y="3929832"/>
            <a:ext cx="6933974" cy="2308324"/>
          </a:xfrm>
          <a:prstGeom prst="rect">
            <a:avLst/>
          </a:prstGeom>
          <a:noFill/>
          <a:ln>
            <a:solidFill>
              <a:schemeClr val="tx2">
                <a:lumMod val="50000"/>
              </a:schemeClr>
            </a:solidFill>
          </a:ln>
        </p:spPr>
        <p:txBody>
          <a:bodyPr wrap="square" rtlCol="0">
            <a:spAutoFit/>
          </a:bodyPr>
          <a:lstStyle/>
          <a:p>
            <a:r>
              <a:rPr lang="ja-JP" altLang="en-US" sz="2400" dirty="0"/>
              <a:t>基底関数</a:t>
            </a:r>
            <a:r>
              <a:rPr lang="en-US" altLang="ja-JP" sz="2400" dirty="0"/>
              <a:t>(2, 2)</a:t>
            </a:r>
            <a:r>
              <a:rPr lang="ja-JP" altLang="en-US" sz="2400" dirty="0"/>
              <a:t>の場合の</a:t>
            </a:r>
            <a:r>
              <a:rPr lang="en-US" altLang="ja-JP" sz="2400" dirty="0"/>
              <a:t>B</a:t>
            </a:r>
            <a:r>
              <a:rPr lang="ja-JP" altLang="en-US" sz="2400" dirty="0"/>
              <a:t>の連続性</a:t>
            </a:r>
            <a:endParaRPr lang="en-US" altLang="ja-JP" sz="2400" dirty="0"/>
          </a:p>
          <a:p>
            <a:r>
              <a:rPr lang="en-US" altLang="ja-JP" sz="2400" dirty="0"/>
              <a:t>(</a:t>
            </a:r>
            <a:r>
              <a:rPr lang="en-US" altLang="ja-JP" sz="2400" dirty="0" err="1"/>
              <a:t>i</a:t>
            </a:r>
            <a:r>
              <a:rPr lang="en-US" altLang="ja-JP" sz="2400" dirty="0"/>
              <a:t>)	</a:t>
            </a:r>
            <a:r>
              <a:rPr lang="ja-JP" altLang="en-US" sz="2400" dirty="0"/>
              <a:t>グローバル要素境界で</a:t>
            </a:r>
            <a:r>
              <a:rPr lang="en-US" altLang="ja-JP" sz="2400" dirty="0"/>
              <a:t>C0</a:t>
            </a:r>
            <a:r>
              <a:rPr lang="ja-JP" altLang="en-US" sz="2400" dirty="0"/>
              <a:t>連続</a:t>
            </a:r>
            <a:endParaRPr lang="en-US" altLang="ja-JP" sz="2400" dirty="0"/>
          </a:p>
          <a:p>
            <a:r>
              <a:rPr lang="en-US" altLang="ja-JP" sz="2400" dirty="0"/>
              <a:t>	</a:t>
            </a:r>
            <a:r>
              <a:rPr lang="ja-JP" altLang="en-US" sz="2400" dirty="0"/>
              <a:t>他の場所では</a:t>
            </a:r>
            <a:r>
              <a:rPr lang="en-US" altLang="ja-JP" sz="2400" dirty="0"/>
              <a:t>C1</a:t>
            </a:r>
            <a:r>
              <a:rPr lang="ja-JP" altLang="en-US" sz="2400" dirty="0"/>
              <a:t>連続</a:t>
            </a:r>
            <a:endParaRPr lang="en-US" altLang="ja-JP" sz="2400" dirty="0"/>
          </a:p>
          <a:p>
            <a:endParaRPr lang="en-US" altLang="ja-JP" sz="2400" dirty="0"/>
          </a:p>
          <a:p>
            <a:r>
              <a:rPr lang="en-US" altLang="ja-JP" sz="2400" dirty="0"/>
              <a:t>(ii)	</a:t>
            </a:r>
            <a:r>
              <a:rPr lang="ja-JP" altLang="en-US" sz="2400" dirty="0"/>
              <a:t>常に</a:t>
            </a:r>
            <a:r>
              <a:rPr lang="en-US" altLang="ja-JP" sz="2400" dirty="0"/>
              <a:t>C1</a:t>
            </a:r>
            <a:r>
              <a:rPr lang="ja-JP" altLang="en-US" sz="2400" dirty="0"/>
              <a:t>連続</a:t>
            </a:r>
            <a:endParaRPr lang="en-US" altLang="ja-JP" sz="2400" dirty="0"/>
          </a:p>
          <a:p>
            <a:r>
              <a:rPr lang="en-US" altLang="ja-JP" sz="2400" dirty="0"/>
              <a:t>	(K^GL</a:t>
            </a:r>
            <a:r>
              <a:rPr lang="ja-JP" altLang="en-US" sz="2400" dirty="0"/>
              <a:t>はローカル要素内で積分するため</a:t>
            </a:r>
            <a:r>
              <a:rPr lang="en-US" altLang="ja-JP" sz="2400" dirty="0"/>
              <a:t>)</a:t>
            </a:r>
          </a:p>
        </p:txBody>
      </p:sp>
    </p:spTree>
    <p:extLst>
      <p:ext uri="{BB962C8B-B14F-4D97-AF65-F5344CB8AC3E}">
        <p14:creationId xmlns:p14="http://schemas.microsoft.com/office/powerpoint/2010/main" val="32315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Tree>
    <p:extLst>
      <p:ext uri="{BB962C8B-B14F-4D97-AF65-F5344CB8AC3E}">
        <p14:creationId xmlns:p14="http://schemas.microsoft.com/office/powerpoint/2010/main" val="374479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36" name="グラフィックス 35">
            <a:extLst>
              <a:ext uri="{FF2B5EF4-FFF2-40B4-BE49-F238E27FC236}">
                <a16:creationId xmlns:a16="http://schemas.microsoft.com/office/drawing/2014/main" id="{A67A2EFA-BDFF-E69C-B11F-F6B26529B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82309" y="2343457"/>
            <a:ext cx="5472526" cy="3211009"/>
          </a:xfrm>
          <a:prstGeom prst="rect">
            <a:avLst/>
          </a:prstGeom>
        </p:spPr>
      </p:pic>
      <p:sp>
        <p:nvSpPr>
          <p:cNvPr id="7" name="テキスト ボックス 6">
            <a:extLst>
              <a:ext uri="{FF2B5EF4-FFF2-40B4-BE49-F238E27FC236}">
                <a16:creationId xmlns:a16="http://schemas.microsoft.com/office/drawing/2014/main" id="{3B8A0C44-C45D-4C36-8B58-71F1853B228C}"/>
              </a:ext>
            </a:extLst>
          </p:cNvPr>
          <p:cNvSpPr txBox="1"/>
          <p:nvPr/>
        </p:nvSpPr>
        <p:spPr>
          <a:xfrm>
            <a:off x="412459" y="999555"/>
            <a:ext cx="5901255" cy="461665"/>
          </a:xfrm>
          <a:prstGeom prst="rect">
            <a:avLst/>
          </a:prstGeom>
          <a:noFill/>
        </p:spPr>
        <p:txBody>
          <a:bodyPr wrap="square" rtlCol="0">
            <a:spAutoFit/>
          </a:bodyPr>
          <a:lstStyle/>
          <a:p>
            <a:r>
              <a:rPr lang="en-US" altLang="ja-JP" sz="2400" dirty="0"/>
              <a:t>(2, 3)</a:t>
            </a:r>
            <a:r>
              <a:rPr lang="ja-JP" altLang="en-US" sz="2400" dirty="0"/>
              <a:t>の場合の</a:t>
            </a:r>
            <a:r>
              <a:rPr lang="en-US" altLang="ja-JP" sz="2400" dirty="0"/>
              <a:t>K^GL</a:t>
            </a:r>
            <a:r>
              <a:rPr lang="ja-JP" altLang="en-US" sz="2400" dirty="0"/>
              <a:t> のマッピング</a:t>
            </a:r>
            <a:endParaRPr lang="en-US" altLang="ja-JP" sz="2400" dirty="0"/>
          </a:p>
        </p:txBody>
      </p:sp>
    </p:spTree>
    <p:extLst>
      <p:ext uri="{BB962C8B-B14F-4D97-AF65-F5344CB8AC3E}">
        <p14:creationId xmlns:p14="http://schemas.microsoft.com/office/powerpoint/2010/main" val="37025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まとめ</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030803"/>
            <a:ext cx="11367082" cy="3416320"/>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グローバルパッチの基底関数を</a:t>
            </a:r>
            <a:r>
              <a:rPr lang="en-US" altLang="ja-JP" sz="2400" dirty="0"/>
              <a:t>3</a:t>
            </a:r>
            <a:r>
              <a:rPr lang="ja-JP" altLang="en-US" sz="2400" dirty="0"/>
              <a:t>次にすると，グローバル要素境界での</a:t>
            </a:r>
            <a:r>
              <a:rPr lang="en-US" altLang="ja-JP" sz="2400" dirty="0"/>
              <a:t>B</a:t>
            </a:r>
            <a:r>
              <a:rPr lang="ja-JP" altLang="en-US" sz="2400" dirty="0"/>
              <a:t>の連続性が</a:t>
            </a:r>
            <a:r>
              <a:rPr lang="en-US" altLang="ja-JP" sz="2400" dirty="0"/>
              <a:t>C0</a:t>
            </a:r>
            <a:r>
              <a:rPr lang="ja-JP" altLang="en-US" sz="2400" dirty="0"/>
              <a:t>→</a:t>
            </a:r>
            <a:r>
              <a:rPr lang="en-US" altLang="ja-JP" sz="2400" dirty="0"/>
              <a:t>C1</a:t>
            </a:r>
            <a:r>
              <a:rPr lang="ja-JP" altLang="en-US" sz="2400" dirty="0"/>
              <a:t>連続になり，</a:t>
            </a:r>
            <a:r>
              <a:rPr lang="en-US" altLang="ja-JP" sz="2400" dirty="0"/>
              <a:t>K^GL</a:t>
            </a:r>
            <a:r>
              <a:rPr lang="ja-JP" altLang="en-US" sz="2400" dirty="0"/>
              <a:t>の積分誤差が小さくなる</a:t>
            </a:r>
            <a:endParaRPr lang="en-US" altLang="ja-JP" sz="2400" dirty="0"/>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ja-JP" altLang="en-US" sz="2400" dirty="0"/>
              <a:t>グローバルパッチの基底関数が</a:t>
            </a:r>
            <a:r>
              <a:rPr lang="en-US" altLang="ja-JP" sz="2400" dirty="0"/>
              <a:t>3</a:t>
            </a:r>
            <a:r>
              <a:rPr lang="ja-JP" altLang="en-US" sz="2400" dirty="0"/>
              <a:t>次の場合でも，ローカル</a:t>
            </a:r>
            <a:r>
              <a:rPr lang="en-US" altLang="ja-JP" sz="2400" dirty="0"/>
              <a:t>1</a:t>
            </a:r>
            <a:r>
              <a:rPr lang="ja-JP" altLang="en-US" sz="2400" dirty="0"/>
              <a:t>要素がグローバル要素をまたぐ数が多い場合は被積分関数が高次式の形になりガウス積分で積分点数を上げる必要がある</a:t>
            </a:r>
            <a:r>
              <a:rPr lang="en-US" altLang="ja-JP" sz="2400" dirty="0"/>
              <a:t>(</a:t>
            </a:r>
            <a:r>
              <a:rPr lang="ja-JP" altLang="en-US" sz="2400" dirty="0"/>
              <a:t>ローカル</a:t>
            </a:r>
            <a:r>
              <a:rPr lang="en-US" altLang="ja-JP" sz="2400" dirty="0"/>
              <a:t>1</a:t>
            </a:r>
            <a:r>
              <a:rPr lang="ja-JP" altLang="en-US" sz="2400" dirty="0"/>
              <a:t>要素が複数のグローバル要素をまたがないように分割数を設定する</a:t>
            </a:r>
            <a:r>
              <a:rPr lang="en-US" altLang="ja-JP" sz="2400" dirty="0"/>
              <a:t>)</a:t>
            </a:r>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33961396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613</Words>
  <Application>Microsoft Office PowerPoint</Application>
  <PresentationFormat>ワイド画面</PresentationFormat>
  <Paragraphs>99</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Arial</vt:lpstr>
      <vt:lpstr>Segoe UI</vt:lpstr>
      <vt:lpstr>Wingdings</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土山土山</cp:lastModifiedBy>
  <cp:revision>302</cp:revision>
  <dcterms:created xsi:type="dcterms:W3CDTF">2021-04-26T11:50:14Z</dcterms:created>
  <dcterms:modified xsi:type="dcterms:W3CDTF">2022-06-23T06:36:59Z</dcterms:modified>
</cp:coreProperties>
</file>