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91" r:id="rId3"/>
    <p:sldId id="292" r:id="rId4"/>
    <p:sldId id="293" r:id="rId5"/>
    <p:sldId id="294" r:id="rId6"/>
    <p:sldId id="295" r:id="rId7"/>
    <p:sldId id="296" r:id="rId8"/>
    <p:sldId id="297" r:id="rId9"/>
    <p:sldId id="298"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84758" autoAdjust="0"/>
  </p:normalViewPr>
  <p:slideViewPr>
    <p:cSldViewPr snapToGrid="0">
      <p:cViewPr varScale="1">
        <p:scale>
          <a:sx n="93" d="100"/>
          <a:sy n="93" d="100"/>
        </p:scale>
        <p:origin x="1428" y="96"/>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2022/6/7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設計特徴</a:t>
            </a:r>
            <a:r>
              <a:rPr kumimoji="1" lang="en-US" altLang="ja-JP" dirty="0"/>
              <a:t>(</a:t>
            </a:r>
            <a:r>
              <a:rPr kumimoji="1" lang="ja-JP" altLang="en-US" dirty="0"/>
              <a:t>手法</a:t>
            </a:r>
            <a:r>
              <a:rPr kumimoji="1" lang="en-US" altLang="ja-JP" dirty="0"/>
              <a:t>)</a:t>
            </a:r>
            <a:r>
              <a:rPr kumimoji="1" lang="ja-JP" altLang="en-US" dirty="0"/>
              <a:t>のセグメンテーション・マッピング・マージング メカニズムによる</a:t>
            </a:r>
            <a:r>
              <a:rPr kumimoji="1" lang="en-US" altLang="ja-JP" dirty="0"/>
              <a:t>IGA</a:t>
            </a:r>
            <a:r>
              <a:rPr kumimoji="1" lang="ja-JP" altLang="en-US" dirty="0"/>
              <a:t>対応のボリュームパラメトリックモデルの構築</a:t>
            </a:r>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a:t>
            </a:fld>
            <a:endParaRPr kumimoji="1" lang="ja-JP" altLang="en-US"/>
          </a:p>
        </p:txBody>
      </p:sp>
    </p:spTree>
    <p:extLst>
      <p:ext uri="{BB962C8B-B14F-4D97-AF65-F5344CB8AC3E}">
        <p14:creationId xmlns:p14="http://schemas.microsoft.com/office/powerpoint/2010/main" val="2950110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B-rep, CSG </a:t>
            </a:r>
            <a:r>
              <a:rPr kumimoji="1" lang="ja-JP" altLang="en-US" dirty="0"/>
              <a:t>などの境界で表現されるパラメトリック設計は、パラメトリックモデルの可変性・再利用性から、多くの </a:t>
            </a:r>
            <a:r>
              <a:rPr kumimoji="1" lang="en-US" altLang="ja-JP" dirty="0"/>
              <a:t>CAD </a:t>
            </a:r>
            <a:r>
              <a:rPr kumimoji="1" lang="ja-JP" altLang="en-US" dirty="0"/>
              <a:t>ソフトウェアのコア技術となっています．</a:t>
            </a:r>
            <a:endParaRPr kumimoji="1" lang="en-US" altLang="ja-JP" dirty="0"/>
          </a:p>
          <a:p>
            <a:endParaRPr kumimoji="1" lang="en-US" altLang="ja-JP" dirty="0"/>
          </a:p>
          <a:p>
            <a:r>
              <a:rPr kumimoji="1" lang="ja-JP" altLang="en-US" dirty="0"/>
              <a:t>しかし、解析や最適化に適応するためには、パラメトリックモデルをノンパラメトリックメッシュモデルに変換する必要があり，その工程でパラメトリックモデルとノンパラメトリックモデルの変換を行ったり来たりする必要があり、時間がかかってしまいます．</a:t>
            </a:r>
            <a:endParaRPr kumimoji="1" lang="en-US" altLang="ja-JP" dirty="0"/>
          </a:p>
          <a:p>
            <a:endParaRPr kumimoji="1" lang="en-US" altLang="ja-JP" dirty="0"/>
          </a:p>
          <a:p>
            <a:r>
              <a:rPr kumimoji="1" lang="ja-JP" altLang="en-US" dirty="0"/>
              <a:t>その中で、ボリュームパラメトリックモデルに基づく </a:t>
            </a:r>
            <a:r>
              <a:rPr kumimoji="1" lang="en-US" altLang="ja-JP" dirty="0"/>
              <a:t>IGA </a:t>
            </a:r>
            <a:r>
              <a:rPr kumimoji="1" lang="ja-JP" altLang="en-US" dirty="0"/>
              <a:t>手法は、</a:t>
            </a:r>
            <a:r>
              <a:rPr kumimoji="1" lang="en-US" altLang="ja-JP" dirty="0"/>
              <a:t>CAD </a:t>
            </a:r>
            <a:r>
              <a:rPr kumimoji="1" lang="ja-JP" altLang="en-US" dirty="0"/>
              <a:t>と </a:t>
            </a:r>
            <a:r>
              <a:rPr kumimoji="1" lang="en-US" altLang="ja-JP" dirty="0"/>
              <a:t>CAE </a:t>
            </a:r>
            <a:r>
              <a:rPr kumimoji="1" lang="ja-JP" altLang="en-US" dirty="0"/>
              <a:t>のシームレスな統合を実現することができる</a:t>
            </a:r>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2</a:t>
            </a:fld>
            <a:endParaRPr kumimoji="1" lang="ja-JP" altLang="en-US"/>
          </a:p>
        </p:txBody>
      </p:sp>
    </p:spTree>
    <p:extLst>
      <p:ext uri="{BB962C8B-B14F-4D97-AF65-F5344CB8AC3E}">
        <p14:creationId xmlns:p14="http://schemas.microsoft.com/office/powerpoint/2010/main" val="3043146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2022/6/7</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2022/6/7</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2022/6/7</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2022/6/7</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pic>
        <p:nvPicPr>
          <p:cNvPr id="13" name="図 12">
            <a:extLst>
              <a:ext uri="{FF2B5EF4-FFF2-40B4-BE49-F238E27FC236}">
                <a16:creationId xmlns:a16="http://schemas.microsoft.com/office/drawing/2014/main" id="{6E5D5FD0-F089-9625-639E-F5EA77A4B9AE}"/>
              </a:ext>
            </a:extLst>
          </p:cNvPr>
          <p:cNvPicPr>
            <a:picLocks noChangeAspect="1"/>
          </p:cNvPicPr>
          <p:nvPr/>
        </p:nvPicPr>
        <p:blipFill>
          <a:blip r:embed="rId3"/>
          <a:stretch>
            <a:fillRect/>
          </a:stretch>
        </p:blipFill>
        <p:spPr>
          <a:xfrm>
            <a:off x="0" y="658572"/>
            <a:ext cx="12192000" cy="5134456"/>
          </a:xfrm>
          <a:prstGeom prst="rect">
            <a:avLst/>
          </a:prstGeom>
        </p:spPr>
      </p:pic>
    </p:spTree>
    <p:extLst>
      <p:ext uri="{BB962C8B-B14F-4D97-AF65-F5344CB8AC3E}">
        <p14:creationId xmlns:p14="http://schemas.microsoft.com/office/powerpoint/2010/main" val="41981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Introduction</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11022678" cy="3170099"/>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The parametric design based on the parametric model which is represented by the boundary such as B-rep, CSG is the core technology of most </a:t>
            </a:r>
            <a:r>
              <a:rPr kumimoji="1" lang="en-US" altLang="ja-JP" sz="2000" dirty="0">
                <a:solidFill>
                  <a:srgbClr val="FF0000"/>
                </a:solidFill>
              </a:rPr>
              <a:t>CAD</a:t>
            </a:r>
            <a:r>
              <a:rPr kumimoji="1" lang="en-US" altLang="ja-JP" sz="2000" dirty="0"/>
              <a:t> software, because of the variability and reusability of the parametric model.</a:t>
            </a:r>
          </a:p>
          <a:p>
            <a:pPr marL="342900" indent="-342900">
              <a:buFont typeface="Arial" panose="020B0604020202020204" pitchFamily="34" charset="0"/>
              <a:buChar char="•"/>
            </a:pPr>
            <a:endParaRPr kumimoji="1" lang="en-US" altLang="ja-JP" sz="2000" dirty="0"/>
          </a:p>
          <a:p>
            <a:pPr marL="342900" indent="-342900">
              <a:buFont typeface="Arial" panose="020B0604020202020204" pitchFamily="34" charset="0"/>
              <a:buChar char="•"/>
            </a:pPr>
            <a:r>
              <a:rPr kumimoji="1" lang="en-US" altLang="ja-JP" sz="2000" dirty="0"/>
              <a:t>But the parametric model should be transformed into non-parametric mesh model to adapt to analysis and optimization. So, during the whole design process, the parametric models and the non-parametric models need to be converted back and forth, </a:t>
            </a:r>
            <a:r>
              <a:rPr kumimoji="1" lang="en-US" altLang="ja-JP" sz="2000" dirty="0">
                <a:solidFill>
                  <a:srgbClr val="FF0000"/>
                </a:solidFill>
              </a:rPr>
              <a:t>which</a:t>
            </a:r>
            <a:r>
              <a:rPr kumimoji="1" lang="en-US" altLang="ja-JP" sz="2000" dirty="0"/>
              <a:t> </a:t>
            </a:r>
            <a:r>
              <a:rPr kumimoji="1" lang="en-US" altLang="ja-JP" sz="2000" dirty="0">
                <a:solidFill>
                  <a:srgbClr val="FF0000"/>
                </a:solidFill>
              </a:rPr>
              <a:t>takes</a:t>
            </a:r>
            <a:r>
              <a:rPr kumimoji="1" lang="en-US" altLang="ja-JP" sz="2000" dirty="0"/>
              <a:t> </a:t>
            </a:r>
            <a:r>
              <a:rPr kumimoji="1" lang="en-US" altLang="ja-JP" sz="2000" dirty="0">
                <a:solidFill>
                  <a:srgbClr val="FF0000"/>
                </a:solidFill>
              </a:rPr>
              <a:t>a lot of time</a:t>
            </a:r>
            <a:r>
              <a:rPr kumimoji="1" lang="en-US" altLang="ja-JP" sz="2000" dirty="0"/>
              <a:t>.</a:t>
            </a:r>
          </a:p>
          <a:p>
            <a:pPr marL="342900" indent="-342900">
              <a:buFont typeface="Arial" panose="020B0604020202020204" pitchFamily="34" charset="0"/>
              <a:buChar char="•"/>
            </a:pPr>
            <a:endParaRPr kumimoji="1" lang="en-US" altLang="ja-JP" sz="2000" dirty="0"/>
          </a:p>
          <a:p>
            <a:pPr marL="342900" indent="-342900">
              <a:buFont typeface="Arial" panose="020B0604020202020204" pitchFamily="34" charset="0"/>
              <a:buChar char="•"/>
            </a:pPr>
            <a:r>
              <a:rPr kumimoji="1" lang="en-US" altLang="ja-JP" sz="2000" dirty="0"/>
              <a:t> </a:t>
            </a:r>
          </a:p>
          <a:p>
            <a:endParaRPr kumimoji="1" lang="ja-JP" altLang="en-US" sz="2000" dirty="0"/>
          </a:p>
        </p:txBody>
      </p:sp>
    </p:spTree>
    <p:extLst>
      <p:ext uri="{BB962C8B-B14F-4D97-AF65-F5344CB8AC3E}">
        <p14:creationId xmlns:p14="http://schemas.microsoft.com/office/powerpoint/2010/main" val="145083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Related works and overviews</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143704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Basic definitions and generation of the semantic feature network</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304143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Generation and segmentation of the geometric feature network</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184281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Complete feature network and volume parametric mapping</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232690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Merging of parametric patches</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254873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Examples</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399027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en-US" altLang="ja-JP" sz="2400" dirty="0"/>
              <a:t>Conclusions</a:t>
            </a:r>
            <a:endParaRPr kumimoji="1" lang="ja-JP" altLang="en-US" sz="2400" dirty="0"/>
          </a:p>
        </p:txBody>
      </p:sp>
      <p:sp>
        <p:nvSpPr>
          <p:cNvPr id="2" name="テキスト ボックス 1">
            <a:extLst>
              <a:ext uri="{FF2B5EF4-FFF2-40B4-BE49-F238E27FC236}">
                <a16:creationId xmlns:a16="http://schemas.microsoft.com/office/drawing/2014/main" id="{279C6E7C-0E1D-4980-D6AC-B5C186FFA17D}"/>
              </a:ext>
            </a:extLst>
          </p:cNvPr>
          <p:cNvSpPr txBox="1"/>
          <p:nvPr/>
        </p:nvSpPr>
        <p:spPr>
          <a:xfrm>
            <a:off x="412459" y="950495"/>
            <a:ext cx="3485773" cy="461665"/>
          </a:xfrm>
          <a:prstGeom prst="rect">
            <a:avLst/>
          </a:prstGeom>
          <a:noFill/>
        </p:spPr>
        <p:txBody>
          <a:bodyPr wrap="square" rtlCol="0">
            <a:spAutoFit/>
          </a:bodyPr>
          <a:lstStyle/>
          <a:p>
            <a:r>
              <a:rPr lang="en-US" altLang="ja-JP" sz="2400" dirty="0"/>
              <a:t>a</a:t>
            </a:r>
            <a:endParaRPr kumimoji="1" lang="ja-JP" altLang="en-US" sz="2400" dirty="0"/>
          </a:p>
        </p:txBody>
      </p:sp>
    </p:spTree>
    <p:extLst>
      <p:ext uri="{BB962C8B-B14F-4D97-AF65-F5344CB8AC3E}">
        <p14:creationId xmlns:p14="http://schemas.microsoft.com/office/powerpoint/2010/main" val="28481116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3538</TotalTime>
  <Words>259</Words>
  <Application>Microsoft Office PowerPoint</Application>
  <PresentationFormat>ワイド画面</PresentationFormat>
  <Paragraphs>37</Paragraphs>
  <Slides>9</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土山土山</cp:lastModifiedBy>
  <cp:revision>205</cp:revision>
  <dcterms:created xsi:type="dcterms:W3CDTF">2021-04-26T11:50:14Z</dcterms:created>
  <dcterms:modified xsi:type="dcterms:W3CDTF">2022-06-07T04:26:41Z</dcterms:modified>
</cp:coreProperties>
</file>