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0" r:id="rId3"/>
    <p:sldId id="291" r:id="rId4"/>
    <p:sldId id="309" r:id="rId5"/>
    <p:sldId id="292" r:id="rId6"/>
    <p:sldId id="295" r:id="rId7"/>
    <p:sldId id="297" r:id="rId8"/>
    <p:sldId id="298" r:id="rId9"/>
    <p:sldId id="299" r:id="rId10"/>
    <p:sldId id="300" r:id="rId11"/>
    <p:sldId id="310" r:id="rId12"/>
    <p:sldId id="301" r:id="rId13"/>
    <p:sldId id="302" r:id="rId14"/>
    <p:sldId id="303" r:id="rId15"/>
    <p:sldId id="304" r:id="rId16"/>
    <p:sldId id="305" r:id="rId17"/>
    <p:sldId id="307" r:id="rId18"/>
    <p:sldId id="308" r:id="rId19"/>
    <p:sldId id="311" r:id="rId20"/>
    <p:sldId id="312" r:id="rId21"/>
    <p:sldId id="313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4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08A3F-30A9-40AA-B28A-406E2DB7BA1D}" type="datetimeFigureOut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8A5DB-EEFC-4441-B3AE-FE78730A5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448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02ED24-242B-4832-BC40-C51F80DAA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4A5A2D9-020C-436E-BB03-C3113D7BA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6D44D4-E080-4352-B2C4-46F01326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EF99-6AB4-452F-8C32-7BBA1B6A7691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6947F1-B5F8-450D-8C6C-FF725036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D666C7-80BB-4D3E-A6BF-53CD8911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203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E274B6-9F13-4114-B636-CF090047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5F87FF-E89A-4792-830D-83DD0D5F7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4ECE21-3B7B-4B7D-A111-E1924E51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36F3-1F92-4C72-90C2-FDF31BFF519F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668926-DEEC-4C75-BB24-E178FA00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7D25F6-0C2C-48FD-A650-1A9E9CA1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6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8628C3-7A2A-45FB-B165-DF5F21CD9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D7CCD17-A758-4B68-AC2D-497B763F2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65FD9-2D2E-4E5E-A2EC-585870F6B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F3B8-2E31-409C-A9C8-FB373F1EAA95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BD044A-B1BE-46CA-9E13-D329A1A7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914A4A-C2C8-4300-BFF7-2380003E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5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C35E6D-E938-48E0-8D2C-C4C21D8F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34AD8D-18F3-489A-BBC2-64101C08B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A25416-E9F9-4EAB-8AA7-636B17B1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64F0-D6A4-4C38-8E41-5FC81EC9A0D7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5C13C0-EBB9-40FE-8642-E9F4D441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E24A07-B44A-449B-B673-6A3DB149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986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30ABDC-BE51-43A5-8B94-F4103F8EB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EF3B51-FA97-4F4F-824B-134C371F7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FF9CF-89CE-4172-82C8-C5EDD898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57C7-2BEA-4AD9-9902-D345B5D2CFE9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AC828E-F97D-4004-AE69-7A9E4B35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D6C1BA-718E-4A43-BAD4-09E37AE1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37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21006C-043A-44F6-826E-34B01F26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D0CFA0-568B-4C44-8051-11E681D73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5BDD8E-AF48-4E88-94E8-5496C7DA9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6CC7F0-5739-4219-B773-5BB62E4F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6256-06F4-485A-9CCD-C69C2B6C9088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FF4BF6-A70F-4F34-AD82-E4F50140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7E7212-99BD-4370-9BCB-DD1DBC7A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38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EA0442-7C4A-4780-B413-0CC5A2F7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696ADC-39CC-4B38-95EE-0F1215C16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5A6DE0-BD96-47A4-BECE-1CC7CFAA4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2EC5804-3F0E-4A9A-924F-6CDD90C85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4434A36-3033-491B-A03D-59673B1A6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A6A9465-6290-42B2-BA0F-102F933F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DD46-5F2C-41E2-B0F0-6E1EFDF40117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E0BC6E8-71F8-411F-836B-CA59B125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8DF926-89C8-4990-BD6C-5EA8641B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90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EA08BB-4211-4C57-AE6B-20B48D41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CB7525-1D4A-4ACF-81CB-09E1D7D2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E65-EB2A-45C9-BAFE-33ED08D867EC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43C603-1240-4C79-A69C-2D2DE37D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6418E7-6EB8-4030-8F20-A6200324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32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B3237D-8A36-496D-9205-BA18D40C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03A9-935E-420C-AEA1-B8E3C99B7D2E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ADF9B8-212D-4AFB-A85D-9E44BE9A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4F30B0-CCE3-4D6A-9344-6616FA48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03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EF36E-86E6-450E-85C4-9697F480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B74FE7-D96C-4F00-B5A6-9EEA006C8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820DE4-AEA7-4B60-A6C3-396C3301B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3EF28C-F2F9-4F21-861B-38DA03F2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2DA1-5139-4EE3-812D-BF5871890822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F0A147-A030-44CE-87BD-8488650C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CC4022-58B8-4419-A7AD-8C8D94A1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89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B9C6E8-4CC5-4AD4-9692-1CF78A38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6AAD790-854C-4894-8ECA-E22BE53FB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AC68BD-EAE1-4D30-8AE7-AE9DD89E9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D45ABD-2FE6-4544-AEC8-0C53FC41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3D90-8DE1-40AA-9623-2387C5EC1AB5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BE0D10-D6C7-4BCC-A7BA-FB79EA31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333038-7994-4C0D-8CB1-9CBEC7AA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1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B5BE2B-EB06-48CC-AF74-F21C8D7C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0CA870-9C75-4009-9ADC-422798BCE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7C5284-9891-46FA-89A9-4AE7552ED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D4575-AF48-485D-A563-D032921D4671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F5FBF3-0257-4E1C-97A9-F646B0E25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7ABE81-AB8F-421E-A880-EC35FCA88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15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6E9F3-7215-4868-8881-F214C14A4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950" y="1768184"/>
            <a:ext cx="11202099" cy="1270932"/>
          </a:xfrm>
        </p:spPr>
        <p:txBody>
          <a:bodyPr>
            <a:normAutofit/>
          </a:bodyPr>
          <a:lstStyle/>
          <a:p>
            <a:r>
              <a:rPr kumimoji="1" lang="en-US" altLang="ja-JP" sz="4000" dirty="0"/>
              <a:t>Marc</a:t>
            </a:r>
            <a:r>
              <a:rPr kumimoji="1" lang="ja-JP" altLang="en-US" sz="4000" dirty="0"/>
              <a:t>のチュートリアル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E6BA40-0C9C-4401-BCE1-4090F145E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968750"/>
            <a:ext cx="9144000" cy="2387600"/>
          </a:xfrm>
        </p:spPr>
        <p:txBody>
          <a:bodyPr/>
          <a:lstStyle/>
          <a:p>
            <a:r>
              <a:rPr kumimoji="1" lang="en-US" altLang="ja-JP" dirty="0"/>
              <a:t>Marc </a:t>
            </a:r>
            <a:r>
              <a:rPr kumimoji="1" lang="en-US" altLang="ja-JP" dirty="0" err="1"/>
              <a:t>Mentat</a:t>
            </a:r>
            <a:r>
              <a:rPr kumimoji="1" lang="en-US" altLang="ja-JP" dirty="0"/>
              <a:t> 2022.1 (64bit) Student Edition</a:t>
            </a:r>
          </a:p>
          <a:p>
            <a:endParaRPr lang="en-US" altLang="ja-JP" dirty="0"/>
          </a:p>
          <a:p>
            <a:r>
              <a:rPr kumimoji="1" lang="en-US" altLang="ja-JP" dirty="0"/>
              <a:t>2022</a:t>
            </a:r>
            <a:r>
              <a:rPr kumimoji="1" lang="ja-JP" altLang="en-US" dirty="0"/>
              <a:t>年</a:t>
            </a:r>
            <a:r>
              <a:rPr lang="en-US" altLang="ja-JP" dirty="0"/>
              <a:t>4</a:t>
            </a:r>
            <a:r>
              <a:rPr kumimoji="1" lang="ja-JP" altLang="en-US" dirty="0"/>
              <a:t>月</a:t>
            </a:r>
            <a:r>
              <a:rPr kumimoji="1" lang="en-US" altLang="ja-JP" dirty="0"/>
              <a:t>7</a:t>
            </a:r>
            <a:r>
              <a:rPr kumimoji="1" lang="ja-JP" altLang="en-US" dirty="0"/>
              <a:t>日</a:t>
            </a:r>
            <a:endParaRPr kumimoji="1" lang="en-US" altLang="ja-JP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FDD259D5-B564-4E66-A593-DDACDFC6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2B8DD6E-89B3-41E3-95EF-C002BC03E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441960"/>
            <a:ext cx="7156598" cy="500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4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67CBFDC-420A-4DF8-B405-D4351C315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9" y="2494280"/>
            <a:ext cx="5334525" cy="1545923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349382" y="1133622"/>
            <a:ext cx="4378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ここまで出来たら</a:t>
            </a:r>
            <a:endParaRPr lang="en-US" altLang="ja-JP" dirty="0"/>
          </a:p>
          <a:p>
            <a:r>
              <a:rPr lang="ja-JP" altLang="en-US" dirty="0"/>
              <a:t>重複している点や辺がないか</a:t>
            </a:r>
            <a:endParaRPr lang="en-US" altLang="ja-JP" dirty="0"/>
          </a:p>
          <a:p>
            <a:r>
              <a:rPr lang="ja-JP" altLang="en-US" dirty="0"/>
              <a:t>確認するために</a:t>
            </a:r>
            <a:endParaRPr lang="en-US" altLang="ja-JP" dirty="0"/>
          </a:p>
          <a:p>
            <a:r>
              <a:rPr lang="ja-JP" altLang="en-US" dirty="0"/>
              <a:t>マージと再番号付けを行う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形状とメッシュ</a:t>
            </a:r>
            <a:endParaRPr lang="en-US" altLang="ja-JP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4927599" y="2997199"/>
            <a:ext cx="792481" cy="274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FDB2E3CA-40C5-402D-AB8C-12FCC27D8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696" y="3876822"/>
            <a:ext cx="2104828" cy="2739905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5225512" y="5033415"/>
            <a:ext cx="894080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45A9C668-E507-4B6F-977A-BAAC5BD284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251" b="11498"/>
          <a:stretch/>
        </p:blipFill>
        <p:spPr>
          <a:xfrm>
            <a:off x="7286759" y="926580"/>
            <a:ext cx="2419474" cy="1946636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85D9E47-EA24-4397-BFA7-1CB2AAC79A8C}"/>
              </a:ext>
            </a:extLst>
          </p:cNvPr>
          <p:cNvSpPr/>
          <p:nvPr/>
        </p:nvSpPr>
        <p:spPr>
          <a:xfrm>
            <a:off x="7536659" y="2045901"/>
            <a:ext cx="853440" cy="259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2E29757A-30BB-494E-9B51-313EBB4FC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6844" y="3238340"/>
            <a:ext cx="2419474" cy="3118010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D637F12-525F-4439-B524-ACD3FC748DE1}"/>
              </a:ext>
            </a:extLst>
          </p:cNvPr>
          <p:cNvSpPr/>
          <p:nvPr/>
        </p:nvSpPr>
        <p:spPr>
          <a:xfrm>
            <a:off x="7940997" y="4937309"/>
            <a:ext cx="1039373" cy="221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82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A9C41A5-C3BD-4982-B0D3-373435372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2" y="3001000"/>
            <a:ext cx="2835859" cy="3341478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4765155" y="1037746"/>
            <a:ext cx="5008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形状特性を選択し，</a:t>
            </a:r>
            <a:endParaRPr lang="en-US" altLang="ja-JP" dirty="0"/>
          </a:p>
          <a:p>
            <a:r>
              <a:rPr lang="ja-JP" altLang="en-US" dirty="0"/>
              <a:t>新規</a:t>
            </a:r>
            <a:r>
              <a:rPr lang="en-US" altLang="ja-JP" dirty="0"/>
              <a:t>(</a:t>
            </a:r>
            <a:r>
              <a:rPr lang="ja-JP" altLang="en-US" dirty="0"/>
              <a:t>構造</a:t>
            </a:r>
            <a:r>
              <a:rPr lang="en-US" altLang="ja-JP" dirty="0"/>
              <a:t>) &gt; </a:t>
            </a:r>
            <a:r>
              <a:rPr lang="ja-JP" altLang="en-US" dirty="0"/>
              <a:t>平面応力 を選択する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形状特性</a:t>
            </a:r>
            <a:endParaRPr lang="en-US" altLang="ja-JP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D731815-7898-4B6F-9D7E-3E86AE3AC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59" y="1253477"/>
            <a:ext cx="3526994" cy="157635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518705" y="4077755"/>
            <a:ext cx="894080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D8713F8-BF19-405D-9AA4-501800A4185A}"/>
              </a:ext>
            </a:extLst>
          </p:cNvPr>
          <p:cNvSpPr/>
          <p:nvPr/>
        </p:nvSpPr>
        <p:spPr>
          <a:xfrm>
            <a:off x="2157867" y="1684077"/>
            <a:ext cx="792481" cy="274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7C79CDD-B727-40AE-B603-AB817F10D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155" y="2041652"/>
            <a:ext cx="3556793" cy="4146859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F43A57F-C8AF-4247-B527-2B26782759D1}"/>
              </a:ext>
            </a:extLst>
          </p:cNvPr>
          <p:cNvSpPr/>
          <p:nvPr/>
        </p:nvSpPr>
        <p:spPr>
          <a:xfrm>
            <a:off x="6015993" y="4974313"/>
            <a:ext cx="792481" cy="274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0EE1D5B-1C25-4B78-939F-AB9F416B07AE}"/>
              </a:ext>
            </a:extLst>
          </p:cNvPr>
          <p:cNvSpPr/>
          <p:nvPr/>
        </p:nvSpPr>
        <p:spPr>
          <a:xfrm>
            <a:off x="4995512" y="5447900"/>
            <a:ext cx="346509" cy="336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9330A0D-8CA6-4845-8FFD-48948A2D67D1}"/>
              </a:ext>
            </a:extLst>
          </p:cNvPr>
          <p:cNvSpPr txBox="1"/>
          <p:nvPr/>
        </p:nvSpPr>
        <p:spPr>
          <a:xfrm>
            <a:off x="5650571" y="4671739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C8FC9C8-77BF-4C9C-BEF5-11D0FD9D769C}"/>
              </a:ext>
            </a:extLst>
          </p:cNvPr>
          <p:cNvSpPr txBox="1"/>
          <p:nvPr/>
        </p:nvSpPr>
        <p:spPr>
          <a:xfrm>
            <a:off x="4582708" y="5496028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14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343059" y="5539043"/>
            <a:ext cx="5008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長さの単位が </a:t>
            </a:r>
            <a:r>
              <a:rPr lang="en-US" altLang="ja-JP" dirty="0"/>
              <a:t>mm </a:t>
            </a:r>
            <a:r>
              <a:rPr lang="ja-JP" altLang="en-US" dirty="0"/>
              <a:t>になっていることを確認</a:t>
            </a:r>
            <a:endParaRPr lang="en-US" altLang="ja-JP" dirty="0"/>
          </a:p>
          <a:p>
            <a:r>
              <a:rPr lang="ja-JP" altLang="en-US" dirty="0"/>
              <a:t>材料特性を選択し，</a:t>
            </a:r>
            <a:endParaRPr lang="en-US" altLang="ja-JP" dirty="0"/>
          </a:p>
          <a:p>
            <a:r>
              <a:rPr lang="ja-JP" altLang="en-US" dirty="0"/>
              <a:t>新規 </a:t>
            </a:r>
            <a:r>
              <a:rPr lang="en-US" altLang="ja-JP" dirty="0"/>
              <a:t>&gt; </a:t>
            </a:r>
            <a:r>
              <a:rPr lang="ja-JP" altLang="en-US" dirty="0"/>
              <a:t>スタンダードを選択する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材料特性</a:t>
            </a:r>
            <a:endParaRPr lang="en-US" altLang="ja-JP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D731815-7898-4B6F-9D7E-3E86AE3AC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59" y="1253477"/>
            <a:ext cx="3526994" cy="157635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451329" y="1876783"/>
            <a:ext cx="792481" cy="274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F053442-3EB5-4EE5-885B-F27FF288E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78" y="3060427"/>
            <a:ext cx="2736991" cy="2248016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451329" y="3716956"/>
            <a:ext cx="894080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D8713F8-BF19-405D-9AA4-501800A4185A}"/>
              </a:ext>
            </a:extLst>
          </p:cNvPr>
          <p:cNvSpPr/>
          <p:nvPr/>
        </p:nvSpPr>
        <p:spPr>
          <a:xfrm>
            <a:off x="2802410" y="1674516"/>
            <a:ext cx="792481" cy="274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3E8F387-00C2-4CF3-8840-B0DE22718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164" y="1173475"/>
            <a:ext cx="5033036" cy="5513681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85D9E47-EA24-4397-BFA7-1CB2AAC79A8C}"/>
              </a:ext>
            </a:extLst>
          </p:cNvPr>
          <p:cNvSpPr/>
          <p:nvPr/>
        </p:nvSpPr>
        <p:spPr>
          <a:xfrm>
            <a:off x="5986914" y="6094226"/>
            <a:ext cx="443844" cy="365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D637F12-525F-4439-B524-ACD3FC748DE1}"/>
              </a:ext>
            </a:extLst>
          </p:cNvPr>
          <p:cNvSpPr/>
          <p:nvPr/>
        </p:nvSpPr>
        <p:spPr>
          <a:xfrm>
            <a:off x="6602931" y="4271452"/>
            <a:ext cx="1511166" cy="416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79D8C1-BF0F-48C7-8A31-07D11A0CE622}"/>
              </a:ext>
            </a:extLst>
          </p:cNvPr>
          <p:cNvSpPr txBox="1"/>
          <p:nvPr/>
        </p:nvSpPr>
        <p:spPr>
          <a:xfrm>
            <a:off x="9979992" y="1173475"/>
            <a:ext cx="20590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長さの単位が </a:t>
            </a:r>
            <a:r>
              <a:rPr lang="en-US" altLang="ja-JP" dirty="0"/>
              <a:t>mm</a:t>
            </a:r>
            <a:r>
              <a:rPr lang="ja-JP" altLang="en-US" dirty="0"/>
              <a:t>の場合はヤング率の単位が </a:t>
            </a:r>
            <a:r>
              <a:rPr lang="en-US" altLang="ja-JP" dirty="0"/>
              <a:t>MPa </a:t>
            </a:r>
            <a:r>
              <a:rPr lang="ja-JP" altLang="en-US" dirty="0"/>
              <a:t>になるため，</a:t>
            </a:r>
            <a:endParaRPr lang="en-US" altLang="ja-JP" dirty="0"/>
          </a:p>
          <a:p>
            <a:r>
              <a:rPr lang="en-US" altLang="ja-JP" dirty="0"/>
              <a:t>206 </a:t>
            </a:r>
            <a:r>
              <a:rPr lang="en-US" altLang="ja-JP" dirty="0" err="1"/>
              <a:t>GPa</a:t>
            </a:r>
            <a:r>
              <a:rPr lang="en-US" altLang="ja-JP" dirty="0"/>
              <a:t> </a:t>
            </a:r>
            <a:r>
              <a:rPr lang="ja-JP" altLang="en-US" dirty="0"/>
              <a:t>と入力したい場合は</a:t>
            </a:r>
            <a:endParaRPr lang="en-US" altLang="ja-JP" dirty="0"/>
          </a:p>
          <a:p>
            <a:r>
              <a:rPr lang="en-US" altLang="ja-JP" dirty="0"/>
              <a:t>206000</a:t>
            </a:r>
          </a:p>
          <a:p>
            <a:r>
              <a:rPr lang="ja-JP" altLang="en-US" dirty="0"/>
              <a:t>となることに注意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タイプは</a:t>
            </a:r>
            <a:endParaRPr lang="en-US" altLang="ja-JP" dirty="0"/>
          </a:p>
          <a:p>
            <a:r>
              <a:rPr lang="ja-JP" altLang="en-US" dirty="0"/>
              <a:t>等方性弾塑性</a:t>
            </a:r>
            <a:endParaRPr lang="en-US" altLang="ja-JP" dirty="0"/>
          </a:p>
          <a:p>
            <a:r>
              <a:rPr lang="ja-JP" altLang="en-US" dirty="0"/>
              <a:t>から変更しない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塑性などの項目は</a:t>
            </a:r>
            <a:endParaRPr lang="en-US" altLang="ja-JP" dirty="0"/>
          </a:p>
          <a:p>
            <a:r>
              <a:rPr lang="ja-JP" altLang="en-US" dirty="0"/>
              <a:t>今回は何もしない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ほかのオプションも確認しておくこと</a:t>
            </a:r>
            <a:endParaRPr lang="en-US" altLang="ja-JP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2539C93-CC69-4FC5-A6CE-32EA72B80D4B}"/>
              </a:ext>
            </a:extLst>
          </p:cNvPr>
          <p:cNvSpPr/>
          <p:nvPr/>
        </p:nvSpPr>
        <p:spPr>
          <a:xfrm>
            <a:off x="7563853" y="5635583"/>
            <a:ext cx="443844" cy="365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97F4625-A33D-477C-A662-D62296006AF9}"/>
              </a:ext>
            </a:extLst>
          </p:cNvPr>
          <p:cNvSpPr txBox="1"/>
          <p:nvPr/>
        </p:nvSpPr>
        <p:spPr>
          <a:xfrm>
            <a:off x="6208836" y="4154098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208FB84-2782-47F5-9734-2CD54C7CA6E6}"/>
              </a:ext>
            </a:extLst>
          </p:cNvPr>
          <p:cNvSpPr txBox="1"/>
          <p:nvPr/>
        </p:nvSpPr>
        <p:spPr>
          <a:xfrm>
            <a:off x="7217541" y="5338590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6D168E8-B9DA-48B3-9931-68FB73E04691}"/>
              </a:ext>
            </a:extLst>
          </p:cNvPr>
          <p:cNvSpPr txBox="1"/>
          <p:nvPr/>
        </p:nvSpPr>
        <p:spPr>
          <a:xfrm>
            <a:off x="5553615" y="5935250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③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878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2757776" y="3289445"/>
            <a:ext cx="2348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テーブルと座標系を選択し，</a:t>
            </a:r>
            <a:endParaRPr lang="en-US" altLang="ja-JP" dirty="0"/>
          </a:p>
          <a:p>
            <a:r>
              <a:rPr lang="ja-JP" altLang="en-US" dirty="0"/>
              <a:t>新規 </a:t>
            </a:r>
            <a:r>
              <a:rPr lang="en-US" altLang="ja-JP" dirty="0"/>
              <a:t>&gt; 1</a:t>
            </a:r>
            <a:r>
              <a:rPr lang="ja-JP" altLang="en-US" dirty="0"/>
              <a:t>次独立変数を選択する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境界条件</a:t>
            </a:r>
            <a:endParaRPr lang="en-US" altLang="ja-JP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D731815-7898-4B6F-9D7E-3E86AE3AC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59" y="1253477"/>
            <a:ext cx="3526994" cy="15763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E452F7F-D4DA-4DD2-BBFA-A45C7E58F0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595" r="-1" b="30788"/>
          <a:stretch/>
        </p:blipFill>
        <p:spPr>
          <a:xfrm>
            <a:off x="292100" y="3068753"/>
            <a:ext cx="2348584" cy="3287597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78207FB-40A4-411C-AF54-0272CF16B593}"/>
              </a:ext>
            </a:extLst>
          </p:cNvPr>
          <p:cNvSpPr/>
          <p:nvPr/>
        </p:nvSpPr>
        <p:spPr>
          <a:xfrm>
            <a:off x="654372" y="3588339"/>
            <a:ext cx="792481" cy="274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07D1805-A00E-4DFF-A538-63842DEDD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361" y="801812"/>
            <a:ext cx="6089963" cy="469924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1176494" y="1674516"/>
            <a:ext cx="979565" cy="240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A259D04-8FFE-4919-9978-F0A933153874}"/>
              </a:ext>
            </a:extLst>
          </p:cNvPr>
          <p:cNvSpPr/>
          <p:nvPr/>
        </p:nvSpPr>
        <p:spPr>
          <a:xfrm>
            <a:off x="5106362" y="2257706"/>
            <a:ext cx="578698" cy="235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53DE8F0-9B83-4E56-BBAE-E8728E1891AB}"/>
              </a:ext>
            </a:extLst>
          </p:cNvPr>
          <p:cNvSpPr/>
          <p:nvPr/>
        </p:nvSpPr>
        <p:spPr>
          <a:xfrm>
            <a:off x="7927744" y="2108655"/>
            <a:ext cx="669817" cy="1732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8887D55-600B-4F1A-AC04-63F2BC98D9DA}"/>
              </a:ext>
            </a:extLst>
          </p:cNvPr>
          <p:cNvSpPr txBox="1"/>
          <p:nvPr/>
        </p:nvSpPr>
        <p:spPr>
          <a:xfrm>
            <a:off x="4860034" y="1923989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5CEFF62-1766-4FDE-A7E2-B581B7E4FEBE}"/>
              </a:ext>
            </a:extLst>
          </p:cNvPr>
          <p:cNvSpPr txBox="1"/>
          <p:nvPr/>
        </p:nvSpPr>
        <p:spPr>
          <a:xfrm>
            <a:off x="7568059" y="1886490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5079ECF-C309-4AA7-94F3-910CB0594E0A}"/>
              </a:ext>
            </a:extLst>
          </p:cNvPr>
          <p:cNvSpPr txBox="1"/>
          <p:nvPr/>
        </p:nvSpPr>
        <p:spPr>
          <a:xfrm>
            <a:off x="4860034" y="3677994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③</a:t>
            </a:r>
            <a:endParaRPr lang="en-US" altLang="ja-JP" dirty="0">
              <a:solidFill>
                <a:srgbClr val="FF0000"/>
              </a:solidFill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5A314BD7-39CC-4ED9-80C9-63669697C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3640" y="6056188"/>
            <a:ext cx="2394073" cy="342918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4D9AE83-C960-46BF-B51C-FD427FBA050D}"/>
              </a:ext>
            </a:extLst>
          </p:cNvPr>
          <p:cNvSpPr txBox="1"/>
          <p:nvPr/>
        </p:nvSpPr>
        <p:spPr>
          <a:xfrm>
            <a:off x="4762177" y="5768769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③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EE8A063-A00A-418D-8C09-6418B57B1479}"/>
              </a:ext>
            </a:extLst>
          </p:cNvPr>
          <p:cNvSpPr/>
          <p:nvPr/>
        </p:nvSpPr>
        <p:spPr>
          <a:xfrm>
            <a:off x="5223453" y="3913951"/>
            <a:ext cx="898214" cy="224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74DB9B6-1B78-4884-8085-BA559665DA0F}"/>
              </a:ext>
            </a:extLst>
          </p:cNvPr>
          <p:cNvSpPr txBox="1"/>
          <p:nvPr/>
        </p:nvSpPr>
        <p:spPr>
          <a:xfrm>
            <a:off x="7572083" y="5841412"/>
            <a:ext cx="3881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一点目の座標</a:t>
            </a:r>
            <a:r>
              <a:rPr lang="en-US" altLang="ja-JP" dirty="0"/>
              <a:t>:</a:t>
            </a:r>
            <a:r>
              <a:rPr lang="ja-JP" altLang="en-US" dirty="0"/>
              <a:t> </a:t>
            </a:r>
            <a:r>
              <a:rPr lang="en-US" altLang="ja-JP" dirty="0"/>
              <a:t>0</a:t>
            </a:r>
            <a:r>
              <a:rPr lang="ja-JP" altLang="en-US" dirty="0"/>
              <a:t> </a:t>
            </a:r>
            <a:r>
              <a:rPr lang="en-US" altLang="ja-JP" dirty="0"/>
              <a:t>0</a:t>
            </a:r>
          </a:p>
          <a:p>
            <a:r>
              <a:rPr lang="ja-JP" altLang="en-US" dirty="0"/>
              <a:t>二点目の座標</a:t>
            </a:r>
            <a:r>
              <a:rPr lang="en-US" altLang="ja-JP" dirty="0"/>
              <a:t>: 1 1</a:t>
            </a:r>
            <a:r>
              <a:rPr lang="ja-JP" altLang="en-US" dirty="0"/>
              <a:t> と入力して完了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79934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A87E2618-5379-411D-AC45-4A82CBCCF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395" y="1236418"/>
            <a:ext cx="6211745" cy="5498234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2422409" y="2425097"/>
            <a:ext cx="2881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境界条件を選択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今回は</a:t>
            </a:r>
            <a:endParaRPr lang="en-US" altLang="ja-JP" dirty="0"/>
          </a:p>
          <a:p>
            <a:r>
              <a:rPr lang="ja-JP" altLang="en-US" dirty="0"/>
              <a:t>新規</a:t>
            </a:r>
            <a:r>
              <a:rPr lang="en-US" altLang="ja-JP" dirty="0"/>
              <a:t>(</a:t>
            </a:r>
            <a:r>
              <a:rPr lang="ja-JP" altLang="en-US" dirty="0"/>
              <a:t>構造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&gt; </a:t>
            </a:r>
            <a:r>
              <a:rPr lang="ja-JP" altLang="en-US" dirty="0"/>
              <a:t>変位指定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境界条件</a:t>
            </a:r>
            <a:endParaRPr lang="en-US" altLang="ja-JP" sz="24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A259D04-8FFE-4919-9978-F0A933153874}"/>
              </a:ext>
            </a:extLst>
          </p:cNvPr>
          <p:cNvSpPr/>
          <p:nvPr/>
        </p:nvSpPr>
        <p:spPr>
          <a:xfrm>
            <a:off x="4970394" y="3034260"/>
            <a:ext cx="3520749" cy="385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8887D55-600B-4F1A-AC04-63F2BC98D9DA}"/>
              </a:ext>
            </a:extLst>
          </p:cNvPr>
          <p:cNvSpPr txBox="1"/>
          <p:nvPr/>
        </p:nvSpPr>
        <p:spPr>
          <a:xfrm>
            <a:off x="4844395" y="2636748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5CEFF62-1766-4FDE-A7E2-B581B7E4FEBE}"/>
              </a:ext>
            </a:extLst>
          </p:cNvPr>
          <p:cNvSpPr txBox="1"/>
          <p:nvPr/>
        </p:nvSpPr>
        <p:spPr>
          <a:xfrm>
            <a:off x="6080181" y="4562160"/>
            <a:ext cx="82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EE8A063-A00A-418D-8C09-6418B57B1479}"/>
              </a:ext>
            </a:extLst>
          </p:cNvPr>
          <p:cNvSpPr/>
          <p:nvPr/>
        </p:nvSpPr>
        <p:spPr>
          <a:xfrm>
            <a:off x="6593304" y="4665558"/>
            <a:ext cx="1405289" cy="217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8206122-F921-40AA-9655-92D85E291A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395" r="-985"/>
          <a:stretch/>
        </p:blipFill>
        <p:spPr>
          <a:xfrm>
            <a:off x="249029" y="1456522"/>
            <a:ext cx="3187189" cy="659336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2233061" y="1511167"/>
            <a:ext cx="750770" cy="259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6FC975B-06CC-4A9C-B48A-DF68DA6A7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30" y="2281910"/>
            <a:ext cx="2059004" cy="4287664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78207FB-40A4-411C-AF54-0272CF16B593}"/>
              </a:ext>
            </a:extLst>
          </p:cNvPr>
          <p:cNvSpPr/>
          <p:nvPr/>
        </p:nvSpPr>
        <p:spPr>
          <a:xfrm>
            <a:off x="412459" y="2750941"/>
            <a:ext cx="792481" cy="274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E774EE-ADEC-4B27-9E92-F7FD10E76121}"/>
              </a:ext>
            </a:extLst>
          </p:cNvPr>
          <p:cNvSpPr txBox="1"/>
          <p:nvPr/>
        </p:nvSpPr>
        <p:spPr>
          <a:xfrm>
            <a:off x="2422409" y="3853079"/>
            <a:ext cx="26661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強制変位の方向と</a:t>
            </a:r>
            <a:endParaRPr lang="en-US" altLang="ja-JP" dirty="0"/>
          </a:p>
          <a:p>
            <a:r>
              <a:rPr lang="ja-JP" altLang="en-US" dirty="0"/>
              <a:t>変位量を入力し，</a:t>
            </a:r>
            <a:endParaRPr lang="en-US" altLang="ja-JP" dirty="0"/>
          </a:p>
          <a:p>
            <a:r>
              <a:rPr lang="ja-JP" altLang="en-US" dirty="0"/>
              <a:t>テーブルから先程</a:t>
            </a:r>
            <a:endParaRPr lang="en-US" altLang="ja-JP" dirty="0"/>
          </a:p>
          <a:p>
            <a:r>
              <a:rPr lang="ja-JP" altLang="en-US" dirty="0"/>
              <a:t>作成した</a:t>
            </a:r>
            <a:r>
              <a:rPr lang="en-US" altLang="ja-JP" dirty="0"/>
              <a:t>table1</a:t>
            </a:r>
            <a:r>
              <a:rPr lang="ja-JP" altLang="en-US" dirty="0"/>
              <a:t>を</a:t>
            </a:r>
            <a:endParaRPr lang="en-US" altLang="ja-JP" dirty="0"/>
          </a:p>
          <a:p>
            <a:r>
              <a:rPr lang="ja-JP" altLang="en-US" dirty="0"/>
              <a:t>選択する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節点の追加を押し</a:t>
            </a:r>
            <a:endParaRPr lang="en-US" altLang="ja-JP" dirty="0"/>
          </a:p>
          <a:p>
            <a:r>
              <a:rPr lang="ja-JP" altLang="en-US" dirty="0"/>
              <a:t>上部の辺上の</a:t>
            </a:r>
            <a:endParaRPr lang="en-US" altLang="ja-JP" dirty="0"/>
          </a:p>
          <a:p>
            <a:r>
              <a:rPr lang="ja-JP" altLang="en-US" dirty="0"/>
              <a:t>節点をすべて選択し，</a:t>
            </a:r>
            <a:endParaRPr lang="en-US" altLang="ja-JP" dirty="0"/>
          </a:p>
          <a:p>
            <a:r>
              <a:rPr lang="ja-JP" altLang="en-US" dirty="0"/>
              <a:t>右クリックで完了</a:t>
            </a:r>
            <a:endParaRPr lang="en-US" altLang="ja-JP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3BEC916-7DBA-41D6-938D-D838C58FC980}"/>
              </a:ext>
            </a:extLst>
          </p:cNvPr>
          <p:cNvSpPr/>
          <p:nvPr/>
        </p:nvSpPr>
        <p:spPr>
          <a:xfrm>
            <a:off x="8610601" y="3359217"/>
            <a:ext cx="2593206" cy="368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980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6EE55D5-8AAF-41E5-B15C-3A639037D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9" y="1503947"/>
            <a:ext cx="4818952" cy="4267747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412459" y="997455"/>
            <a:ext cx="454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同様にほかの境界条件も設定する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境界条件</a:t>
            </a:r>
            <a:endParaRPr lang="en-US" altLang="ja-JP" sz="24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10081179-88C3-4149-9E15-6B203F2E0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004" y="1503947"/>
            <a:ext cx="4878985" cy="4267747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C7A5F5F-EE7C-499C-92E9-6030DDCF76EF}"/>
              </a:ext>
            </a:extLst>
          </p:cNvPr>
          <p:cNvSpPr/>
          <p:nvPr/>
        </p:nvSpPr>
        <p:spPr>
          <a:xfrm>
            <a:off x="8710863" y="4237419"/>
            <a:ext cx="2176971" cy="3634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599A38F-FDB6-48A7-8420-B66857136864}"/>
              </a:ext>
            </a:extLst>
          </p:cNvPr>
          <p:cNvSpPr/>
          <p:nvPr/>
        </p:nvSpPr>
        <p:spPr>
          <a:xfrm>
            <a:off x="3349593" y="2685448"/>
            <a:ext cx="442762" cy="1963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495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D12BB770-86E2-4001-8B31-A590E89A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054" y="892131"/>
            <a:ext cx="3964705" cy="5859699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349382" y="1133622"/>
            <a:ext cx="437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荷重ケースを選択し，</a:t>
            </a:r>
            <a:endParaRPr lang="en-US" altLang="ja-JP" dirty="0"/>
          </a:p>
          <a:p>
            <a:r>
              <a:rPr lang="ja-JP" altLang="en-US" dirty="0"/>
              <a:t>新規 </a:t>
            </a:r>
            <a:r>
              <a:rPr lang="en-US" altLang="ja-JP" dirty="0"/>
              <a:t>&gt; </a:t>
            </a:r>
            <a:r>
              <a:rPr lang="ja-JP" altLang="en-US" dirty="0"/>
              <a:t>静的を選択する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荷重ケース</a:t>
            </a:r>
            <a:endParaRPr lang="en-US" altLang="ja-JP" sz="2400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FA812422-0579-4362-B57C-E123E1E639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438"/>
          <a:stretch/>
        </p:blipFill>
        <p:spPr>
          <a:xfrm>
            <a:off x="349382" y="2346546"/>
            <a:ext cx="2482978" cy="71994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1674796" y="2346546"/>
            <a:ext cx="606392" cy="281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DD03804-EF5C-40B2-BFC7-9241E11C4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82" y="3290172"/>
            <a:ext cx="2788963" cy="2655759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460830" y="3768019"/>
            <a:ext cx="684576" cy="303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821DE29-C1AA-4151-89BC-288BB78EC453}"/>
              </a:ext>
            </a:extLst>
          </p:cNvPr>
          <p:cNvSpPr txBox="1"/>
          <p:nvPr/>
        </p:nvSpPr>
        <p:spPr>
          <a:xfrm>
            <a:off x="2918608" y="1634298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D9DBEB1-40F0-4FAE-921D-203C4B7019AE}"/>
              </a:ext>
            </a:extLst>
          </p:cNvPr>
          <p:cNvSpPr txBox="1"/>
          <p:nvPr/>
        </p:nvSpPr>
        <p:spPr>
          <a:xfrm>
            <a:off x="5443488" y="3709637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85D9E47-EA24-4397-BFA7-1CB2AAC79A8C}"/>
              </a:ext>
            </a:extLst>
          </p:cNvPr>
          <p:cNvSpPr/>
          <p:nvPr/>
        </p:nvSpPr>
        <p:spPr>
          <a:xfrm>
            <a:off x="3285348" y="1656873"/>
            <a:ext cx="853440" cy="259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2DA1707-6D8F-4CC0-A67D-06F336E0097C}"/>
              </a:ext>
            </a:extLst>
          </p:cNvPr>
          <p:cNvSpPr txBox="1"/>
          <p:nvPr/>
        </p:nvSpPr>
        <p:spPr>
          <a:xfrm>
            <a:off x="7397491" y="922886"/>
            <a:ext cx="43780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荷重の項目をクリックし，</a:t>
            </a:r>
            <a:endParaRPr lang="en-US" altLang="ja-JP" dirty="0"/>
          </a:p>
          <a:p>
            <a:r>
              <a:rPr lang="ja-JP" altLang="en-US" dirty="0"/>
              <a:t>作成した境界条件にすべてチェックが入っていることを確認する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今回は</a:t>
            </a:r>
            <a:endParaRPr lang="en-US" altLang="ja-JP" dirty="0"/>
          </a:p>
          <a:p>
            <a:r>
              <a:rPr lang="ja-JP" altLang="en-US" dirty="0"/>
              <a:t>ステップ数を </a:t>
            </a:r>
            <a:r>
              <a:rPr lang="en-US" altLang="ja-JP" dirty="0"/>
              <a:t>50 </a:t>
            </a:r>
            <a:r>
              <a:rPr lang="ja-JP" altLang="en-US" dirty="0"/>
              <a:t>にする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ほかのオプションについても確認しておくこと</a:t>
            </a:r>
            <a:endParaRPr lang="en-US" altLang="ja-JP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5C00B97-E437-4FB0-A343-4041F80C7EB0}"/>
              </a:ext>
            </a:extLst>
          </p:cNvPr>
          <p:cNvSpPr/>
          <p:nvPr/>
        </p:nvSpPr>
        <p:spPr>
          <a:xfrm>
            <a:off x="5755908" y="3974879"/>
            <a:ext cx="1434164" cy="269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066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24759ECC-9383-4CA4-A16F-C9FF3DB2C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750" y="1123582"/>
            <a:ext cx="4159464" cy="570259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4423ACB-57E5-40A4-9FE0-D03581090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82" y="3428999"/>
            <a:ext cx="2507985" cy="2538663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349383" y="1133622"/>
            <a:ext cx="256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ジョブを選択し，</a:t>
            </a:r>
            <a:endParaRPr lang="en-US" altLang="ja-JP" dirty="0"/>
          </a:p>
          <a:p>
            <a:r>
              <a:rPr lang="ja-JP" altLang="en-US" dirty="0"/>
              <a:t>新規 </a:t>
            </a:r>
            <a:r>
              <a:rPr lang="en-US" altLang="ja-JP" dirty="0"/>
              <a:t>&gt; </a:t>
            </a:r>
            <a:r>
              <a:rPr lang="ja-JP" altLang="en-US" dirty="0"/>
              <a:t>構造を選択する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解析ジョブ</a:t>
            </a:r>
            <a:endParaRPr lang="en-US" altLang="ja-JP" sz="2400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FA812422-0579-4362-B57C-E123E1E63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82" y="2183800"/>
            <a:ext cx="2482978" cy="88269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2167619" y="2343996"/>
            <a:ext cx="606392" cy="281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412459" y="3685577"/>
            <a:ext cx="684576" cy="303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821DE29-C1AA-4151-89BC-288BB78EC453}"/>
              </a:ext>
            </a:extLst>
          </p:cNvPr>
          <p:cNvSpPr txBox="1"/>
          <p:nvPr/>
        </p:nvSpPr>
        <p:spPr>
          <a:xfrm>
            <a:off x="3444464" y="1755505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D9DBEB1-40F0-4FAE-921D-203C4B7019AE}"/>
              </a:ext>
            </a:extLst>
          </p:cNvPr>
          <p:cNvSpPr txBox="1"/>
          <p:nvPr/>
        </p:nvSpPr>
        <p:spPr>
          <a:xfrm>
            <a:off x="3571274" y="3428999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85D9E47-EA24-4397-BFA7-1CB2AAC79A8C}"/>
              </a:ext>
            </a:extLst>
          </p:cNvPr>
          <p:cNvSpPr/>
          <p:nvPr/>
        </p:nvSpPr>
        <p:spPr>
          <a:xfrm>
            <a:off x="3893750" y="1755505"/>
            <a:ext cx="918882" cy="246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2DA1707-6D8F-4CC0-A67D-06F336E0097C}"/>
              </a:ext>
            </a:extLst>
          </p:cNvPr>
          <p:cNvSpPr txBox="1"/>
          <p:nvPr/>
        </p:nvSpPr>
        <p:spPr>
          <a:xfrm>
            <a:off x="8191624" y="1575153"/>
            <a:ext cx="36655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今回は</a:t>
            </a:r>
            <a:endParaRPr lang="en-US" altLang="ja-JP" dirty="0"/>
          </a:p>
          <a:p>
            <a:r>
              <a:rPr lang="ja-JP" altLang="en-US" dirty="0"/>
              <a:t>線形弾性解析にチェックを入れる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case1</a:t>
            </a:r>
            <a:r>
              <a:rPr lang="ja-JP" altLang="en-US" dirty="0"/>
              <a:t>をクリックする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初期荷重の項目をクリックし，</a:t>
            </a:r>
            <a:endParaRPr lang="en-US" altLang="ja-JP" dirty="0"/>
          </a:p>
          <a:p>
            <a:r>
              <a:rPr lang="ja-JP" altLang="en-US" dirty="0"/>
              <a:t>作成した境界条件にすべてチェックが入っていることを確認する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解析結果は次のスライドで説明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チェックを行い</a:t>
            </a:r>
            <a:r>
              <a:rPr lang="en-US" altLang="ja-JP" dirty="0"/>
              <a:t>error, warning</a:t>
            </a:r>
          </a:p>
          <a:p>
            <a:r>
              <a:rPr lang="ja-JP" altLang="en-US" dirty="0"/>
              <a:t>がなければ実行する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ほかのオプションについても確認しておくこと</a:t>
            </a:r>
            <a:endParaRPr lang="en-US" altLang="ja-JP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5C00B97-E437-4FB0-A343-4041F80C7EB0}"/>
              </a:ext>
            </a:extLst>
          </p:cNvPr>
          <p:cNvSpPr/>
          <p:nvPr/>
        </p:nvSpPr>
        <p:spPr>
          <a:xfrm>
            <a:off x="3918757" y="3729167"/>
            <a:ext cx="4060586" cy="188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EC10FE5-401A-458C-AA20-590A196D1413}"/>
              </a:ext>
            </a:extLst>
          </p:cNvPr>
          <p:cNvSpPr txBox="1"/>
          <p:nvPr/>
        </p:nvSpPr>
        <p:spPr>
          <a:xfrm>
            <a:off x="3570248" y="4717522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③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D661594-0BFB-4C5B-AE1D-695F7D94795B}"/>
              </a:ext>
            </a:extLst>
          </p:cNvPr>
          <p:cNvSpPr/>
          <p:nvPr/>
        </p:nvSpPr>
        <p:spPr>
          <a:xfrm>
            <a:off x="3933667" y="4953479"/>
            <a:ext cx="898214" cy="224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7B7575A-D90D-46AE-AA0B-F2DF563E635E}"/>
              </a:ext>
            </a:extLst>
          </p:cNvPr>
          <p:cNvSpPr txBox="1"/>
          <p:nvPr/>
        </p:nvSpPr>
        <p:spPr>
          <a:xfrm>
            <a:off x="6272903" y="4877582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④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BC59424-B800-4488-9209-F3F00B1BC90B}"/>
              </a:ext>
            </a:extLst>
          </p:cNvPr>
          <p:cNvSpPr/>
          <p:nvPr/>
        </p:nvSpPr>
        <p:spPr>
          <a:xfrm flipV="1">
            <a:off x="6679933" y="5141795"/>
            <a:ext cx="1337911" cy="200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AB83CF3-5DB0-4191-B12B-536B45A78847}"/>
              </a:ext>
            </a:extLst>
          </p:cNvPr>
          <p:cNvSpPr/>
          <p:nvPr/>
        </p:nvSpPr>
        <p:spPr>
          <a:xfrm flipV="1">
            <a:off x="6803458" y="6083165"/>
            <a:ext cx="1175886" cy="439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3C4CA7E-B83D-47C0-BE32-8431E2126FBC}"/>
              </a:ext>
            </a:extLst>
          </p:cNvPr>
          <p:cNvSpPr txBox="1"/>
          <p:nvPr/>
        </p:nvSpPr>
        <p:spPr>
          <a:xfrm>
            <a:off x="6428290" y="6118449"/>
            <a:ext cx="611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⑤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775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図 31">
            <a:extLst>
              <a:ext uri="{FF2B5EF4-FFF2-40B4-BE49-F238E27FC236}">
                <a16:creationId xmlns:a16="http://schemas.microsoft.com/office/drawing/2014/main" id="{AFE10758-2A82-4AC1-A7A1-A99BF688F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83" y="983875"/>
            <a:ext cx="6297139" cy="5673774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解析ジョブ</a:t>
            </a:r>
            <a:endParaRPr lang="en-US" altLang="ja-JP" sz="2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85D9E47-EA24-4397-BFA7-1CB2AAC79A8C}"/>
              </a:ext>
            </a:extLst>
          </p:cNvPr>
          <p:cNvSpPr/>
          <p:nvPr/>
        </p:nvSpPr>
        <p:spPr>
          <a:xfrm>
            <a:off x="4090658" y="2104619"/>
            <a:ext cx="2471065" cy="28488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2DA1707-6D8F-4CC0-A67D-06F336E0097C}"/>
              </a:ext>
            </a:extLst>
          </p:cNvPr>
          <p:cNvSpPr txBox="1"/>
          <p:nvPr/>
        </p:nvSpPr>
        <p:spPr>
          <a:xfrm>
            <a:off x="7022734" y="1166842"/>
            <a:ext cx="4258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今回は</a:t>
            </a:r>
            <a:endParaRPr lang="en-US" altLang="ja-JP" dirty="0"/>
          </a:p>
          <a:p>
            <a:r>
              <a:rPr lang="ja-JP" altLang="en-US" dirty="0"/>
              <a:t>応力，相当ミーゼス応力を選択する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練習問題では各自で必要だと思うものを判断して選択する</a:t>
            </a:r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FF5F945-C7AE-47B5-9107-7C4415FA1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734" y="2765201"/>
            <a:ext cx="2461811" cy="3892448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0BAF2AB-D24D-44C2-BC9A-8CFA1A425BAA}"/>
              </a:ext>
            </a:extLst>
          </p:cNvPr>
          <p:cNvSpPr/>
          <p:nvPr/>
        </p:nvSpPr>
        <p:spPr>
          <a:xfrm flipH="1">
            <a:off x="7045693" y="4398745"/>
            <a:ext cx="1193532" cy="240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7B6371F-6299-426B-BEDB-2A497B220C14}"/>
              </a:ext>
            </a:extLst>
          </p:cNvPr>
          <p:cNvSpPr/>
          <p:nvPr/>
        </p:nvSpPr>
        <p:spPr>
          <a:xfrm flipH="1">
            <a:off x="7060107" y="5860180"/>
            <a:ext cx="1193532" cy="240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5E2AE78-979E-4FCA-B01C-91AB5A68FE45}"/>
              </a:ext>
            </a:extLst>
          </p:cNvPr>
          <p:cNvSpPr txBox="1"/>
          <p:nvPr/>
        </p:nvSpPr>
        <p:spPr>
          <a:xfrm>
            <a:off x="9537263" y="2608161"/>
            <a:ext cx="22422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適宜</a:t>
            </a:r>
            <a:endParaRPr lang="en-US" altLang="ja-JP" dirty="0"/>
          </a:p>
          <a:p>
            <a:r>
              <a:rPr lang="ja-JP" altLang="en-US" dirty="0"/>
              <a:t>モデルを保存する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Marc</a:t>
            </a:r>
            <a:r>
              <a:rPr lang="ja-JP" altLang="en-US" dirty="0"/>
              <a:t>実行</a:t>
            </a:r>
            <a:r>
              <a:rPr lang="en-US" altLang="ja-JP" dirty="0"/>
              <a:t>(1)</a:t>
            </a:r>
          </a:p>
          <a:p>
            <a:r>
              <a:rPr lang="ja-JP" altLang="en-US" dirty="0"/>
              <a:t>で解析を行う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終了番号が</a:t>
            </a:r>
            <a:endParaRPr lang="en-US" altLang="ja-JP" dirty="0"/>
          </a:p>
          <a:p>
            <a:r>
              <a:rPr lang="en-US" altLang="ja-JP" dirty="0"/>
              <a:t>3004</a:t>
            </a:r>
          </a:p>
          <a:p>
            <a:r>
              <a:rPr lang="ja-JP" altLang="en-US" dirty="0"/>
              <a:t>となれば正常に終了している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結果を見るためには</a:t>
            </a:r>
            <a:endParaRPr lang="en-US" altLang="ja-JP" dirty="0"/>
          </a:p>
          <a:p>
            <a:r>
              <a:rPr lang="ja-JP" altLang="en-US" dirty="0"/>
              <a:t>バイナリポストファイルを開く を押す</a:t>
            </a:r>
            <a:endParaRPr lang="en-US" altLang="ja-JP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5768A1C-E5FC-43DE-A4E3-C64D1519014C}"/>
              </a:ext>
            </a:extLst>
          </p:cNvPr>
          <p:cNvSpPr/>
          <p:nvPr/>
        </p:nvSpPr>
        <p:spPr>
          <a:xfrm flipH="1">
            <a:off x="8864867" y="4130169"/>
            <a:ext cx="619678" cy="186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4478613-06D4-4DF4-9D8F-5532F13FBA2B}"/>
              </a:ext>
            </a:extLst>
          </p:cNvPr>
          <p:cNvSpPr/>
          <p:nvPr/>
        </p:nvSpPr>
        <p:spPr>
          <a:xfrm flipH="1">
            <a:off x="7642459" y="6356350"/>
            <a:ext cx="1193532" cy="240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748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解析結果</a:t>
            </a:r>
            <a:endParaRPr lang="en-US" altLang="ja-JP" sz="2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2DA1707-6D8F-4CC0-A67D-06F336E0097C}"/>
              </a:ext>
            </a:extLst>
          </p:cNvPr>
          <p:cNvSpPr txBox="1"/>
          <p:nvPr/>
        </p:nvSpPr>
        <p:spPr>
          <a:xfrm>
            <a:off x="4549041" y="1166842"/>
            <a:ext cx="612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例として</a:t>
            </a:r>
            <a:r>
              <a:rPr lang="en-US" altLang="ja-JP" dirty="0" err="1"/>
              <a:t>σ</a:t>
            </a:r>
            <a:r>
              <a:rPr lang="en-US" altLang="ja-JP" baseline="-25000" dirty="0" err="1"/>
              <a:t>yy</a:t>
            </a:r>
            <a:r>
              <a:rPr lang="ja-JP" altLang="en-US" dirty="0"/>
              <a:t>のコンター図の</a:t>
            </a:r>
            <a:r>
              <a:rPr lang="en-US" altLang="ja-JP" dirty="0"/>
              <a:t>step0</a:t>
            </a:r>
            <a:r>
              <a:rPr lang="ja-JP" altLang="en-US" dirty="0"/>
              <a:t>と</a:t>
            </a:r>
            <a:r>
              <a:rPr lang="en-US" altLang="ja-JP" dirty="0"/>
              <a:t>step50</a:t>
            </a:r>
            <a:r>
              <a:rPr lang="ja-JP" altLang="en-US" dirty="0"/>
              <a:t>を確認する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DEBAD09-2DBA-4AB0-BC1C-2659C9950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9" y="1200035"/>
            <a:ext cx="2629035" cy="4457929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85D9E47-EA24-4397-BFA7-1CB2AAC79A8C}"/>
              </a:ext>
            </a:extLst>
          </p:cNvPr>
          <p:cNvSpPr/>
          <p:nvPr/>
        </p:nvSpPr>
        <p:spPr>
          <a:xfrm>
            <a:off x="412459" y="2677363"/>
            <a:ext cx="2550049" cy="3781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2DF244E-9B09-48F1-BEC9-83EE90DAE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403" y="1887313"/>
            <a:ext cx="3822896" cy="380384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E786755-5FF5-4459-B43B-4C31747CB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583" y="1887313"/>
            <a:ext cx="3575234" cy="3860998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B4AD273-EC95-403A-969C-6C5A8EDA229D}"/>
              </a:ext>
            </a:extLst>
          </p:cNvPr>
          <p:cNvSpPr/>
          <p:nvPr/>
        </p:nvSpPr>
        <p:spPr>
          <a:xfrm>
            <a:off x="3289402" y="4211484"/>
            <a:ext cx="300821" cy="8995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103BC8C7-DFEA-46D9-9168-D13C0FD854B3}"/>
              </a:ext>
            </a:extLst>
          </p:cNvPr>
          <p:cNvSpPr/>
          <p:nvPr/>
        </p:nvSpPr>
        <p:spPr>
          <a:xfrm>
            <a:off x="7360208" y="3488144"/>
            <a:ext cx="435036" cy="659336"/>
          </a:xfrm>
          <a:prstGeom prst="rightArrow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15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目次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35EB902-9834-4862-837F-589DAF04BD14}"/>
              </a:ext>
            </a:extLst>
          </p:cNvPr>
          <p:cNvSpPr txBox="1"/>
          <p:nvPr/>
        </p:nvSpPr>
        <p:spPr>
          <a:xfrm>
            <a:off x="1410749" y="1228397"/>
            <a:ext cx="52136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ja-JP" altLang="en-US" sz="2800" dirty="0"/>
              <a:t>練習問題のモデル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解析の種類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形状とメッシュ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形状特性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材料特性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境界条件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荷重ケース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解析ジョブ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解析結果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データ整理</a:t>
            </a:r>
            <a:endParaRPr lang="en-US" altLang="ja-JP" sz="28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112F0B9-05EA-4D38-A873-3E8F997B2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212" y="1367697"/>
            <a:ext cx="3429176" cy="359428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C152894-1F7F-47BA-A6F0-8526835D7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55" y="1405799"/>
            <a:ext cx="3340272" cy="35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06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解析結果</a:t>
            </a:r>
            <a:endParaRPr lang="en-US" altLang="ja-JP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51E1813-A885-49FE-BDB5-C99C71900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9" y="1225008"/>
            <a:ext cx="4274304" cy="863674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85D9E47-EA24-4397-BFA7-1CB2AAC79A8C}"/>
              </a:ext>
            </a:extLst>
          </p:cNvPr>
          <p:cNvSpPr/>
          <p:nvPr/>
        </p:nvSpPr>
        <p:spPr>
          <a:xfrm>
            <a:off x="422183" y="1536174"/>
            <a:ext cx="886853" cy="205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21FEB2D-3841-4BDC-8690-7B3A0C0E4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399" y="1141531"/>
            <a:ext cx="4495663" cy="3627609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5EA8ABC-3386-47E0-87F5-9FC4735045D7}"/>
              </a:ext>
            </a:extLst>
          </p:cNvPr>
          <p:cNvSpPr/>
          <p:nvPr/>
        </p:nvSpPr>
        <p:spPr>
          <a:xfrm>
            <a:off x="8249920" y="1640840"/>
            <a:ext cx="624840" cy="142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8095B50-0E55-4349-A413-A06E84534763}"/>
              </a:ext>
            </a:extLst>
          </p:cNvPr>
          <p:cNvSpPr/>
          <p:nvPr/>
        </p:nvSpPr>
        <p:spPr>
          <a:xfrm>
            <a:off x="7620205" y="1776210"/>
            <a:ext cx="1843630" cy="145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90AEE880-FEAA-4669-B262-A0F1BB3EA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344" y="4878311"/>
            <a:ext cx="3721902" cy="1949059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F7F3045-3AE7-45EE-95D2-5D03755B0240}"/>
              </a:ext>
            </a:extLst>
          </p:cNvPr>
          <p:cNvSpPr/>
          <p:nvPr/>
        </p:nvSpPr>
        <p:spPr>
          <a:xfrm>
            <a:off x="7588295" y="2001727"/>
            <a:ext cx="1023338" cy="135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2DA1707-6D8F-4CC0-A67D-06F336E0097C}"/>
              </a:ext>
            </a:extLst>
          </p:cNvPr>
          <p:cNvSpPr txBox="1"/>
          <p:nvPr/>
        </p:nvSpPr>
        <p:spPr>
          <a:xfrm>
            <a:off x="412459" y="2399848"/>
            <a:ext cx="61253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履歴プロットを選択する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位置設定を選択し，</a:t>
            </a:r>
            <a:endParaRPr lang="en-US" altLang="ja-JP" dirty="0"/>
          </a:p>
          <a:p>
            <a:r>
              <a:rPr lang="ja-JP" altLang="en-US" dirty="0"/>
              <a:t>節点を選択し，右クリックを押す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すべてのインクリメントを選択するか</a:t>
            </a:r>
            <a:endParaRPr lang="en-US" altLang="ja-JP" dirty="0"/>
          </a:p>
          <a:p>
            <a:r>
              <a:rPr lang="ja-JP" altLang="en-US" dirty="0"/>
              <a:t>インクリメントレンジを指定して選択する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X</a:t>
            </a:r>
            <a:r>
              <a:rPr lang="ja-JP" altLang="en-US" dirty="0"/>
              <a:t>軸と</a:t>
            </a:r>
            <a:r>
              <a:rPr lang="en-US" altLang="ja-JP" dirty="0"/>
              <a:t>Y</a:t>
            </a:r>
            <a:r>
              <a:rPr lang="ja-JP" altLang="en-US" dirty="0"/>
              <a:t>軸を選択することでグラフを表示できる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9118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解析結果</a:t>
            </a:r>
            <a:endParaRPr lang="en-US" altLang="ja-JP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51E1813-A885-49FE-BDB5-C99C71900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04" y="3853181"/>
            <a:ext cx="4274304" cy="863674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2DA1707-6D8F-4CC0-A67D-06F336E0097C}"/>
              </a:ext>
            </a:extLst>
          </p:cNvPr>
          <p:cNvSpPr txBox="1"/>
          <p:nvPr/>
        </p:nvSpPr>
        <p:spPr>
          <a:xfrm>
            <a:off x="99192" y="2399848"/>
            <a:ext cx="6125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クリップボードにコピーや保存して出力すると</a:t>
            </a:r>
            <a:endParaRPr lang="en-US" altLang="ja-JP" dirty="0"/>
          </a:p>
          <a:p>
            <a:r>
              <a:rPr lang="en-US" altLang="ja-JP" dirty="0"/>
              <a:t>Excel</a:t>
            </a:r>
            <a:r>
              <a:rPr lang="ja-JP" altLang="en-US" dirty="0"/>
              <a:t>などでデータ整理できるようになる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ほかのプロットについても確認しておく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E67998B-C875-4E5A-A4F1-FCC64D606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310" y="1225008"/>
            <a:ext cx="6919686" cy="4608525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643832B-BB84-4962-A9B1-BFAFB8AB1A19}"/>
              </a:ext>
            </a:extLst>
          </p:cNvPr>
          <p:cNvSpPr/>
          <p:nvPr/>
        </p:nvSpPr>
        <p:spPr>
          <a:xfrm>
            <a:off x="6568983" y="3853181"/>
            <a:ext cx="886853" cy="205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0F282D5-C306-474A-9470-E664CDAE7A53}"/>
              </a:ext>
            </a:extLst>
          </p:cNvPr>
          <p:cNvSpPr/>
          <p:nvPr/>
        </p:nvSpPr>
        <p:spPr>
          <a:xfrm>
            <a:off x="5122333" y="4775017"/>
            <a:ext cx="1837267" cy="762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84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74AC53A-7D2C-4069-9419-46B00DA3F126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練習問題のモデル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5DDCC-5C9D-4993-9E2E-89947C052026}"/>
              </a:ext>
            </a:extLst>
          </p:cNvPr>
          <p:cNvSpPr txBox="1"/>
          <p:nvPr/>
        </p:nvSpPr>
        <p:spPr>
          <a:xfrm>
            <a:off x="412456" y="1510769"/>
            <a:ext cx="582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二次元線形弾性問題として解析を行う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A238801-E4FD-433F-B165-10AAD5D42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107" y="1314341"/>
            <a:ext cx="6521785" cy="42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1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解析の種類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5DDCC-5C9D-4993-9E2E-89947C052026}"/>
              </a:ext>
            </a:extLst>
          </p:cNvPr>
          <p:cNvSpPr txBox="1"/>
          <p:nvPr/>
        </p:nvSpPr>
        <p:spPr>
          <a:xfrm>
            <a:off x="412459" y="1085052"/>
            <a:ext cx="345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解析 </a:t>
            </a:r>
            <a:r>
              <a:rPr lang="en-US" altLang="ja-JP" dirty="0"/>
              <a:t>&gt; </a:t>
            </a:r>
            <a:r>
              <a:rPr lang="ja-JP" altLang="en-US" dirty="0"/>
              <a:t>平面 を選択する</a:t>
            </a:r>
            <a:endParaRPr lang="en-US" altLang="ja-JP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FEBFA8E9-DB9E-49C3-913B-F4858EE5F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9" y="1569887"/>
            <a:ext cx="5453712" cy="2507044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72268B6-0199-47D5-BEBD-363F6B2F655F}"/>
              </a:ext>
            </a:extLst>
          </p:cNvPr>
          <p:cNvSpPr/>
          <p:nvPr/>
        </p:nvSpPr>
        <p:spPr>
          <a:xfrm>
            <a:off x="3879380" y="2928055"/>
            <a:ext cx="1555957" cy="417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24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形状とメッシュ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5DDCC-5C9D-4993-9E2E-89947C052026}"/>
              </a:ext>
            </a:extLst>
          </p:cNvPr>
          <p:cNvSpPr txBox="1"/>
          <p:nvPr/>
        </p:nvSpPr>
        <p:spPr>
          <a:xfrm>
            <a:off x="412459" y="1085052"/>
            <a:ext cx="345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1.   </a:t>
            </a:r>
            <a:r>
              <a:rPr lang="ja-JP" altLang="en-US" dirty="0"/>
              <a:t>ポイントの追加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FA938DA-3ADA-4DDA-80BD-A4FD95ADC5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1260" b="12714"/>
          <a:stretch/>
        </p:blipFill>
        <p:spPr>
          <a:xfrm>
            <a:off x="268262" y="1660695"/>
            <a:ext cx="2359435" cy="191990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538482" y="2681738"/>
            <a:ext cx="853440" cy="259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7C80678-C9D1-4944-9DEF-8C2A88FE1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687" y="1666808"/>
            <a:ext cx="2971953" cy="3518081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3779522" y="2134604"/>
            <a:ext cx="487680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6C3001C-76C5-47B3-B239-B98B4E42809C}"/>
              </a:ext>
            </a:extLst>
          </p:cNvPr>
          <p:cNvSpPr/>
          <p:nvPr/>
        </p:nvSpPr>
        <p:spPr>
          <a:xfrm>
            <a:off x="6235007" y="3107454"/>
            <a:ext cx="435036" cy="659336"/>
          </a:xfrm>
          <a:prstGeom prst="rightArrow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2119A9B3-740D-48A7-8912-50807672F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126" y="1995442"/>
            <a:ext cx="4378087" cy="532324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7275127" y="1085052"/>
            <a:ext cx="437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画面下部の</a:t>
            </a:r>
            <a:r>
              <a:rPr lang="en-US" altLang="ja-JP" dirty="0"/>
              <a:t>Enter point coordinates</a:t>
            </a:r>
            <a:r>
              <a:rPr lang="ja-JP" altLang="en-US" dirty="0"/>
              <a:t>に</a:t>
            </a:r>
            <a:endParaRPr lang="en-US" altLang="ja-JP" dirty="0"/>
          </a:p>
          <a:p>
            <a:r>
              <a:rPr lang="ja-JP" altLang="en-US" dirty="0"/>
              <a:t>ポイントの座標</a:t>
            </a:r>
            <a:r>
              <a:rPr lang="en-US" altLang="ja-JP" dirty="0"/>
              <a:t>(x, y, z)</a:t>
            </a:r>
            <a:r>
              <a:rPr lang="ja-JP" altLang="en-US" dirty="0"/>
              <a:t>を入力</a:t>
            </a:r>
            <a:endParaRPr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A0A5EBA-71E8-467A-A05F-794CF4230CEB}"/>
              </a:ext>
            </a:extLst>
          </p:cNvPr>
          <p:cNvSpPr txBox="1"/>
          <p:nvPr/>
        </p:nvSpPr>
        <p:spPr>
          <a:xfrm>
            <a:off x="7275126" y="2841475"/>
            <a:ext cx="4378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ポイント</a:t>
            </a:r>
            <a:r>
              <a:rPr lang="en-US" altLang="ja-JP" dirty="0"/>
              <a:t>1	0 0 0</a:t>
            </a:r>
          </a:p>
          <a:p>
            <a:r>
              <a:rPr lang="ja-JP" altLang="en-US" dirty="0"/>
              <a:t>ポイント</a:t>
            </a:r>
            <a:r>
              <a:rPr lang="en-US" altLang="ja-JP" dirty="0"/>
              <a:t>2	10 0 0</a:t>
            </a:r>
          </a:p>
          <a:p>
            <a:r>
              <a:rPr lang="ja-JP" altLang="en-US" dirty="0"/>
              <a:t>ポイント</a:t>
            </a:r>
            <a:r>
              <a:rPr lang="en-US" altLang="ja-JP" dirty="0"/>
              <a:t>3	10 10 0</a:t>
            </a:r>
          </a:p>
          <a:p>
            <a:r>
              <a:rPr lang="ja-JP" altLang="en-US" dirty="0"/>
              <a:t>ポイント</a:t>
            </a:r>
            <a:r>
              <a:rPr lang="en-US" altLang="ja-JP" dirty="0"/>
              <a:t>4	0 10 0</a:t>
            </a:r>
          </a:p>
        </p:txBody>
      </p:sp>
    </p:spTree>
    <p:extLst>
      <p:ext uri="{BB962C8B-B14F-4D97-AF65-F5344CB8AC3E}">
        <p14:creationId xmlns:p14="http://schemas.microsoft.com/office/powerpoint/2010/main" val="111582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形状とメッシュ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5DDCC-5C9D-4993-9E2E-89947C052026}"/>
              </a:ext>
            </a:extLst>
          </p:cNvPr>
          <p:cNvSpPr txBox="1"/>
          <p:nvPr/>
        </p:nvSpPr>
        <p:spPr>
          <a:xfrm>
            <a:off x="412458" y="1085052"/>
            <a:ext cx="5206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初期設定ではポイントが見えないので</a:t>
            </a:r>
            <a:endParaRPr lang="en-US" altLang="ja-JP" dirty="0"/>
          </a:p>
          <a:p>
            <a:r>
              <a:rPr lang="ja-JP" altLang="en-US" dirty="0"/>
              <a:t>ビュー </a:t>
            </a:r>
            <a:r>
              <a:rPr lang="en-US" altLang="ja-JP" dirty="0"/>
              <a:t>&gt; </a:t>
            </a:r>
            <a:r>
              <a:rPr lang="ja-JP" altLang="en-US" dirty="0"/>
              <a:t>モデルエンティティタイプ </a:t>
            </a:r>
            <a:r>
              <a:rPr lang="en-US" altLang="ja-JP" dirty="0"/>
              <a:t>&gt; </a:t>
            </a:r>
            <a:r>
              <a:rPr lang="ja-JP" altLang="en-US" dirty="0"/>
              <a:t>ポイント</a:t>
            </a:r>
            <a:endParaRPr lang="en-US" altLang="ja-JP" dirty="0"/>
          </a:p>
          <a:p>
            <a:r>
              <a:rPr lang="ja-JP" altLang="en-US" dirty="0"/>
              <a:t>にチェックを入れる</a:t>
            </a:r>
            <a:endParaRPr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A0A5EBA-71E8-467A-A05F-794CF4230CEB}"/>
              </a:ext>
            </a:extLst>
          </p:cNvPr>
          <p:cNvSpPr txBox="1"/>
          <p:nvPr/>
        </p:nvSpPr>
        <p:spPr>
          <a:xfrm>
            <a:off x="538787" y="5740166"/>
            <a:ext cx="437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適宜 </a:t>
            </a:r>
            <a:r>
              <a:rPr lang="en-US" altLang="ja-JP" dirty="0"/>
              <a:t>Ctrl + F</a:t>
            </a:r>
            <a:r>
              <a:rPr lang="ja-JP" altLang="en-US" dirty="0"/>
              <a:t> でビューを合わせる</a:t>
            </a:r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F26C2FF-5620-45BF-A2EF-E2ACF4EE5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87" y="1995442"/>
            <a:ext cx="4943940" cy="2769598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3732210" y="2824480"/>
            <a:ext cx="524830" cy="223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C596366-7B88-4678-A836-56E0CE5A8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162" y="1995442"/>
            <a:ext cx="4877051" cy="3670489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57DC385-9D2F-40B0-978A-8F59236F0089}"/>
              </a:ext>
            </a:extLst>
          </p:cNvPr>
          <p:cNvSpPr txBox="1"/>
          <p:nvPr/>
        </p:nvSpPr>
        <p:spPr>
          <a:xfrm>
            <a:off x="6405448" y="1085052"/>
            <a:ext cx="5618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ポイント番号を可視化するためには</a:t>
            </a:r>
            <a:endParaRPr lang="en-US" altLang="ja-JP" dirty="0"/>
          </a:p>
          <a:p>
            <a:r>
              <a:rPr lang="ja-JP" altLang="en-US" dirty="0"/>
              <a:t>ビュー </a:t>
            </a:r>
            <a:r>
              <a:rPr lang="en-US" altLang="ja-JP" dirty="0"/>
              <a:t>&gt; </a:t>
            </a:r>
            <a:r>
              <a:rPr lang="ja-JP" altLang="en-US" dirty="0"/>
              <a:t>プロットの制御 </a:t>
            </a:r>
            <a:r>
              <a:rPr lang="en-US" altLang="ja-JP" dirty="0"/>
              <a:t>&gt; </a:t>
            </a:r>
            <a:r>
              <a:rPr lang="ja-JP" altLang="en-US" dirty="0"/>
              <a:t>ポイントの設定 </a:t>
            </a:r>
            <a:r>
              <a:rPr lang="en-US" altLang="ja-JP" dirty="0"/>
              <a:t>&gt; </a:t>
            </a:r>
            <a:r>
              <a:rPr lang="ja-JP" altLang="en-US" dirty="0"/>
              <a:t>ラベル</a:t>
            </a:r>
            <a:endParaRPr lang="en-US" altLang="ja-JP" dirty="0"/>
          </a:p>
          <a:p>
            <a:r>
              <a:rPr lang="ja-JP" altLang="en-US" dirty="0"/>
              <a:t>にチェックを入れ再描画する</a:t>
            </a:r>
            <a:endParaRPr lang="en-US" altLang="ja-JP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210BE3A-8962-4326-B475-1FB1A7D98E13}"/>
              </a:ext>
            </a:extLst>
          </p:cNvPr>
          <p:cNvSpPr/>
          <p:nvPr/>
        </p:nvSpPr>
        <p:spPr>
          <a:xfrm>
            <a:off x="9719785" y="2875280"/>
            <a:ext cx="596398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900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形状とメッシュ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5DDCC-5C9D-4993-9E2E-89947C052026}"/>
              </a:ext>
            </a:extLst>
          </p:cNvPr>
          <p:cNvSpPr txBox="1"/>
          <p:nvPr/>
        </p:nvSpPr>
        <p:spPr>
          <a:xfrm>
            <a:off x="412459" y="1085052"/>
            <a:ext cx="345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2.   </a:t>
            </a:r>
            <a:r>
              <a:rPr lang="ja-JP" altLang="en-US" dirty="0"/>
              <a:t>ラインの追加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FA938DA-3ADA-4DDA-80BD-A4FD95ADC5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68" b="11839"/>
          <a:stretch/>
        </p:blipFill>
        <p:spPr>
          <a:xfrm>
            <a:off x="268263" y="1660695"/>
            <a:ext cx="2266058" cy="193915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538482" y="2681738"/>
            <a:ext cx="853440" cy="259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7C80678-C9D1-4944-9DEF-8C2A88FE1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687" y="1666808"/>
            <a:ext cx="2971953" cy="3518081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3767667" y="2503937"/>
            <a:ext cx="499534" cy="177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6C3001C-76C5-47B3-B239-B98B4E42809C}"/>
              </a:ext>
            </a:extLst>
          </p:cNvPr>
          <p:cNvSpPr/>
          <p:nvPr/>
        </p:nvSpPr>
        <p:spPr>
          <a:xfrm>
            <a:off x="6235007" y="3107454"/>
            <a:ext cx="435036" cy="659336"/>
          </a:xfrm>
          <a:prstGeom prst="rightArrow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2459287" y="5373619"/>
            <a:ext cx="4378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ラインになっていることを確認して</a:t>
            </a:r>
            <a:endParaRPr lang="en-US" altLang="ja-JP" dirty="0"/>
          </a:p>
          <a:p>
            <a:r>
              <a:rPr lang="ja-JP" altLang="en-US" dirty="0"/>
              <a:t>カーブを追加し，</a:t>
            </a:r>
            <a:endParaRPr lang="en-US" altLang="ja-JP" dirty="0"/>
          </a:p>
          <a:p>
            <a:r>
              <a:rPr lang="ja-JP" altLang="en-US" dirty="0"/>
              <a:t>反時計回りにポイントをつなぐ</a:t>
            </a:r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925C8B5-569F-4325-8BFA-94B266252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965" y="1850954"/>
            <a:ext cx="3336368" cy="3168086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7ADD269-8C36-4255-AF60-2E24190D828F}"/>
              </a:ext>
            </a:extLst>
          </p:cNvPr>
          <p:cNvSpPr txBox="1"/>
          <p:nvPr/>
        </p:nvSpPr>
        <p:spPr>
          <a:xfrm>
            <a:off x="7071927" y="5373619"/>
            <a:ext cx="4378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すべての点をつないだ後に</a:t>
            </a:r>
            <a:endParaRPr lang="en-US" altLang="ja-JP" dirty="0"/>
          </a:p>
          <a:p>
            <a:r>
              <a:rPr lang="ja-JP" altLang="en-US" dirty="0"/>
              <a:t>右クリックを押して</a:t>
            </a:r>
            <a:endParaRPr lang="en-US" altLang="ja-JP" dirty="0"/>
          </a:p>
          <a:p>
            <a:r>
              <a:rPr lang="en-US" altLang="ja-JP" dirty="0"/>
              <a:t>End of List</a:t>
            </a:r>
            <a:r>
              <a:rPr lang="ja-JP" altLang="en-US" dirty="0"/>
              <a:t>が表示されることを確認する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6383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FEBF7F08-E874-40F7-A938-7F61DEDCA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1" y="3007013"/>
            <a:ext cx="2979773" cy="360163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4CBD2A5-ED50-4D39-943E-D50EB07BF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7" y="1573857"/>
            <a:ext cx="2576669" cy="1384615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形状とメッシュ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5DDCC-5C9D-4993-9E2E-89947C052026}"/>
              </a:ext>
            </a:extLst>
          </p:cNvPr>
          <p:cNvSpPr txBox="1"/>
          <p:nvPr/>
        </p:nvSpPr>
        <p:spPr>
          <a:xfrm>
            <a:off x="412459" y="1085052"/>
            <a:ext cx="345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3.   </a:t>
            </a:r>
            <a:r>
              <a:rPr lang="ja-JP" altLang="en-US" dirty="0"/>
              <a:t>カーブ分割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1158242" y="2031498"/>
            <a:ext cx="853440" cy="259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924132" y="4490721"/>
            <a:ext cx="1199307" cy="317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6C3001C-76C5-47B3-B239-B98B4E42809C}"/>
              </a:ext>
            </a:extLst>
          </p:cNvPr>
          <p:cNvSpPr/>
          <p:nvPr/>
        </p:nvSpPr>
        <p:spPr>
          <a:xfrm>
            <a:off x="6235007" y="3107454"/>
            <a:ext cx="435036" cy="659336"/>
          </a:xfrm>
          <a:prstGeom prst="rightArrow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3211127" y="3007013"/>
            <a:ext cx="43780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今回は</a:t>
            </a:r>
            <a:endParaRPr lang="en-US" altLang="ja-JP" dirty="0"/>
          </a:p>
          <a:p>
            <a:r>
              <a:rPr lang="ja-JP" altLang="en-US" dirty="0"/>
              <a:t>タイプ</a:t>
            </a:r>
            <a:r>
              <a:rPr lang="en-US" altLang="ja-JP" dirty="0"/>
              <a:t>:</a:t>
            </a:r>
            <a:r>
              <a:rPr lang="ja-JP" altLang="en-US" dirty="0"/>
              <a:t>  一様</a:t>
            </a:r>
            <a:endParaRPr lang="en-US" altLang="ja-JP" dirty="0"/>
          </a:p>
          <a:p>
            <a:r>
              <a:rPr lang="ja-JP" altLang="en-US" dirty="0"/>
              <a:t>入力</a:t>
            </a:r>
            <a:r>
              <a:rPr lang="en-US" altLang="ja-JP" dirty="0"/>
              <a:t>:	</a:t>
            </a:r>
            <a:r>
              <a:rPr lang="ja-JP" altLang="en-US" dirty="0"/>
              <a:t>分割</a:t>
            </a:r>
            <a:endParaRPr lang="en-US" altLang="ja-JP" dirty="0"/>
          </a:p>
          <a:p>
            <a:r>
              <a:rPr lang="ja-JP" altLang="en-US" dirty="0"/>
              <a:t>分割</a:t>
            </a:r>
            <a:r>
              <a:rPr lang="en-US" altLang="ja-JP" dirty="0"/>
              <a:t>:	5[-]</a:t>
            </a:r>
          </a:p>
          <a:p>
            <a:r>
              <a:rPr lang="ja-JP" altLang="en-US" dirty="0"/>
              <a:t>として分割を行う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カーブ分割を適用を押し</a:t>
            </a:r>
            <a:endParaRPr lang="en-US" altLang="ja-JP" dirty="0"/>
          </a:p>
          <a:p>
            <a:r>
              <a:rPr lang="ja-JP" altLang="en-US" dirty="0"/>
              <a:t>すべての辺を選択してから</a:t>
            </a:r>
            <a:endParaRPr lang="en-US" altLang="ja-JP" dirty="0"/>
          </a:p>
          <a:p>
            <a:r>
              <a:rPr lang="ja-JP" altLang="en-US" dirty="0"/>
              <a:t>右クリックを押すことで</a:t>
            </a:r>
            <a:endParaRPr lang="en-US" altLang="ja-JP" dirty="0"/>
          </a:p>
          <a:p>
            <a:r>
              <a:rPr lang="ja-JP" altLang="en-US" dirty="0"/>
              <a:t>分割できる</a:t>
            </a:r>
            <a:endParaRPr lang="en-US" altLang="ja-JP" dirty="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48213188-A854-46A9-ADF9-A8DD5DBE4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719" y="1879098"/>
            <a:ext cx="3714094" cy="353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8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239195" y="3107454"/>
            <a:ext cx="43780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今回は</a:t>
            </a:r>
            <a:endParaRPr lang="en-US" altLang="ja-JP" dirty="0"/>
          </a:p>
          <a:p>
            <a:r>
              <a:rPr lang="ja-JP" altLang="en-US" dirty="0"/>
              <a:t>四辺形メッシュを使う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反時計回りに</a:t>
            </a:r>
            <a:endParaRPr lang="en-US" altLang="ja-JP" dirty="0"/>
          </a:p>
          <a:p>
            <a:r>
              <a:rPr lang="ja-JP" altLang="en-US" dirty="0"/>
              <a:t>すべての辺を選択し，</a:t>
            </a:r>
            <a:endParaRPr lang="en-US" altLang="ja-JP" dirty="0"/>
          </a:p>
          <a:p>
            <a:r>
              <a:rPr lang="ja-JP" altLang="en-US" dirty="0"/>
              <a:t>右クリックを押す</a:t>
            </a:r>
            <a:endParaRPr lang="en-US" altLang="ja-JP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234829AB-BC23-49A0-991C-289E7F058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5" y="1558398"/>
            <a:ext cx="3455265" cy="1131505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形状とメッシュ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5DDCC-5C9D-4993-9E2E-89947C052026}"/>
              </a:ext>
            </a:extLst>
          </p:cNvPr>
          <p:cNvSpPr txBox="1"/>
          <p:nvPr/>
        </p:nvSpPr>
        <p:spPr>
          <a:xfrm>
            <a:off x="412459" y="1085052"/>
            <a:ext cx="345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3.   </a:t>
            </a:r>
            <a:r>
              <a:rPr lang="ja-JP" altLang="en-US" dirty="0"/>
              <a:t>メッシュ作成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2214879" y="2011679"/>
            <a:ext cx="426721" cy="162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6C3001C-76C5-47B3-B239-B98B4E42809C}"/>
              </a:ext>
            </a:extLst>
          </p:cNvPr>
          <p:cNvSpPr/>
          <p:nvPr/>
        </p:nvSpPr>
        <p:spPr>
          <a:xfrm>
            <a:off x="6235007" y="3107454"/>
            <a:ext cx="435036" cy="659336"/>
          </a:xfrm>
          <a:prstGeom prst="rightArrow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7BC06A9-7E69-4212-8040-2DBB55B09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064" y="1485869"/>
            <a:ext cx="2114659" cy="4324572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4307840" y="2560320"/>
            <a:ext cx="894080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45F33C9-BC3C-42AE-B4BA-86683D9F2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982" y="1454384"/>
            <a:ext cx="4133168" cy="386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メイリオ_SegoeUI_ユーザー設定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3726</TotalTime>
  <Words>836</Words>
  <Application>Microsoft Office PowerPoint</Application>
  <PresentationFormat>ワイド画面</PresentationFormat>
  <Paragraphs>211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游ゴシック</vt:lpstr>
      <vt:lpstr>Arial</vt:lpstr>
      <vt:lpstr>Segoe UI</vt:lpstr>
      <vt:lpstr>Office テーマ</vt:lpstr>
      <vt:lpstr>Marcのチュートリアル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有限要素法モデルの</dc:title>
  <dc:creator>土山　雄飛</dc:creator>
  <cp:lastModifiedBy>土山　雄飛</cp:lastModifiedBy>
  <cp:revision>212</cp:revision>
  <dcterms:created xsi:type="dcterms:W3CDTF">2021-04-26T11:50:14Z</dcterms:created>
  <dcterms:modified xsi:type="dcterms:W3CDTF">2022-04-07T14:10:22Z</dcterms:modified>
</cp:coreProperties>
</file>