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309" r:id="rId5"/>
    <p:sldId id="292" r:id="rId6"/>
    <p:sldId id="295" r:id="rId7"/>
    <p:sldId id="297" r:id="rId8"/>
    <p:sldId id="298" r:id="rId9"/>
    <p:sldId id="299" r:id="rId10"/>
    <p:sldId id="300" r:id="rId11"/>
    <p:sldId id="310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" y="1768184"/>
            <a:ext cx="11202099" cy="1270932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Marc</a:t>
            </a:r>
            <a:r>
              <a:rPr kumimoji="1" lang="ja-JP" altLang="en-US" sz="4000" dirty="0"/>
              <a:t>のチュートリアル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8750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Marc </a:t>
            </a:r>
            <a:r>
              <a:rPr kumimoji="1" lang="en-US" altLang="ja-JP" dirty="0" err="1"/>
              <a:t>Mentat</a:t>
            </a:r>
            <a:r>
              <a:rPr kumimoji="1" lang="en-US" altLang="ja-JP" dirty="0"/>
              <a:t> 2022.1 (64bit) Student Edition</a:t>
            </a:r>
          </a:p>
          <a:p>
            <a:endParaRPr lang="en-US" altLang="ja-JP" dirty="0"/>
          </a:p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</a:t>
            </a:r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B8DD6E-89B3-41E3-95EF-C002BC03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41960"/>
            <a:ext cx="7156598" cy="50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67CBFDC-420A-4DF8-B405-D4351C31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494280"/>
            <a:ext cx="5334525" cy="154592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ここまで出来たら</a:t>
            </a:r>
            <a:endParaRPr lang="en-US" altLang="ja-JP" dirty="0"/>
          </a:p>
          <a:p>
            <a:r>
              <a:rPr lang="ja-JP" altLang="en-US" dirty="0"/>
              <a:t>重複している点や辺がないか</a:t>
            </a:r>
            <a:endParaRPr lang="en-US" altLang="ja-JP" dirty="0"/>
          </a:p>
          <a:p>
            <a:r>
              <a:rPr lang="ja-JP" altLang="en-US" dirty="0"/>
              <a:t>確認するために</a:t>
            </a:r>
            <a:endParaRPr lang="en-US" altLang="ja-JP" dirty="0"/>
          </a:p>
          <a:p>
            <a:r>
              <a:rPr lang="ja-JP" altLang="en-US" dirty="0"/>
              <a:t>マージと再番号付けを行う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927599" y="299719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B2E3CA-40C5-402D-AB8C-12FCC27D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96" y="3876822"/>
            <a:ext cx="2104828" cy="273990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225512" y="503341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5A9C668-E507-4B6F-977A-BAAC5BD2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1" b="11498"/>
          <a:stretch/>
        </p:blipFill>
        <p:spPr>
          <a:xfrm>
            <a:off x="7286759" y="926580"/>
            <a:ext cx="2419474" cy="194663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7536659" y="2045901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E29757A-30BB-494E-9B51-313EBB4F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844" y="3238340"/>
            <a:ext cx="2419474" cy="311801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7940997" y="4937309"/>
            <a:ext cx="1039373" cy="22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8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A9C41A5-C3BD-4982-B0D3-3734353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3001000"/>
            <a:ext cx="2835859" cy="3341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765155" y="1037746"/>
            <a:ext cx="500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形状特性を選択し，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 &gt; </a:t>
            </a:r>
            <a:r>
              <a:rPr lang="ja-JP" altLang="en-US" dirty="0"/>
              <a:t>平面応力 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18705" y="407775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157867" y="1684077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7C79CDD-B727-40AE-B603-AB817F10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55" y="2041652"/>
            <a:ext cx="3556793" cy="414685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43A57F-C8AF-4247-B527-2B26782759D1}"/>
              </a:ext>
            </a:extLst>
          </p:cNvPr>
          <p:cNvSpPr/>
          <p:nvPr/>
        </p:nvSpPr>
        <p:spPr>
          <a:xfrm>
            <a:off x="6015993" y="497431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EE1D5B-1C25-4B78-939F-AB9F416B07AE}"/>
              </a:ext>
            </a:extLst>
          </p:cNvPr>
          <p:cNvSpPr/>
          <p:nvPr/>
        </p:nvSpPr>
        <p:spPr>
          <a:xfrm>
            <a:off x="4995512" y="5447900"/>
            <a:ext cx="346509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330A0D-8CA6-4845-8FFD-48948A2D67D1}"/>
              </a:ext>
            </a:extLst>
          </p:cNvPr>
          <p:cNvSpPr txBox="1"/>
          <p:nvPr/>
        </p:nvSpPr>
        <p:spPr>
          <a:xfrm>
            <a:off x="5650571" y="467173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8FC9C8-77BF-4C9C-BEF5-11D0FD9D769C}"/>
              </a:ext>
            </a:extLst>
          </p:cNvPr>
          <p:cNvSpPr txBox="1"/>
          <p:nvPr/>
        </p:nvSpPr>
        <p:spPr>
          <a:xfrm>
            <a:off x="4582708" y="549602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3059" y="5539043"/>
            <a:ext cx="500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 </a:t>
            </a:r>
            <a:r>
              <a:rPr lang="ja-JP" altLang="en-US" dirty="0"/>
              <a:t>になっていることを確認</a:t>
            </a:r>
            <a:endParaRPr lang="en-US" altLang="ja-JP" dirty="0"/>
          </a:p>
          <a:p>
            <a:r>
              <a:rPr lang="ja-JP" altLang="en-US" dirty="0"/>
              <a:t>材料特性を選択し，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スタンダードを選択する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材料特性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51329" y="187678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053442-3EB5-4EE5-885B-F27FF288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8" y="3060427"/>
            <a:ext cx="2736991" cy="224801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51329" y="3716956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802410" y="1674516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E8F387-00C2-4CF3-8840-B0DE2271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64" y="1173475"/>
            <a:ext cx="5033036" cy="55136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5986914" y="6094226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6602931" y="4271452"/>
            <a:ext cx="1511166" cy="416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9D8C1-BF0F-48C7-8A31-07D11A0CE622}"/>
              </a:ext>
            </a:extLst>
          </p:cNvPr>
          <p:cNvSpPr txBox="1"/>
          <p:nvPr/>
        </p:nvSpPr>
        <p:spPr>
          <a:xfrm>
            <a:off x="9979992" y="1173475"/>
            <a:ext cx="2059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</a:t>
            </a:r>
            <a:r>
              <a:rPr lang="ja-JP" altLang="en-US" dirty="0"/>
              <a:t>の場合はヤング率の単位が </a:t>
            </a:r>
            <a:r>
              <a:rPr lang="en-US" altLang="ja-JP" dirty="0"/>
              <a:t>MPa </a:t>
            </a:r>
            <a:r>
              <a:rPr lang="ja-JP" altLang="en-US" dirty="0"/>
              <a:t>になるため，</a:t>
            </a:r>
            <a:endParaRPr lang="en-US" altLang="ja-JP" dirty="0"/>
          </a:p>
          <a:p>
            <a:r>
              <a:rPr lang="en-US" altLang="ja-JP" dirty="0"/>
              <a:t>206 </a:t>
            </a:r>
            <a:r>
              <a:rPr lang="en-US" altLang="ja-JP" dirty="0" err="1"/>
              <a:t>GPa</a:t>
            </a:r>
            <a:r>
              <a:rPr lang="en-US" altLang="ja-JP" dirty="0"/>
              <a:t> </a:t>
            </a:r>
            <a:r>
              <a:rPr lang="ja-JP" altLang="en-US" dirty="0"/>
              <a:t>と入力したい場合は</a:t>
            </a:r>
            <a:endParaRPr lang="en-US" altLang="ja-JP" dirty="0"/>
          </a:p>
          <a:p>
            <a:r>
              <a:rPr lang="en-US" altLang="ja-JP" dirty="0"/>
              <a:t>206000</a:t>
            </a:r>
          </a:p>
          <a:p>
            <a:r>
              <a:rPr lang="ja-JP" altLang="en-US" dirty="0"/>
              <a:t>となることに注意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タイプは</a:t>
            </a:r>
            <a:endParaRPr lang="en-US" altLang="ja-JP" dirty="0"/>
          </a:p>
          <a:p>
            <a:r>
              <a:rPr lang="ja-JP" altLang="en-US" dirty="0"/>
              <a:t>等方性弾塑性</a:t>
            </a:r>
            <a:endParaRPr lang="en-US" altLang="ja-JP" dirty="0"/>
          </a:p>
          <a:p>
            <a:r>
              <a:rPr lang="ja-JP" altLang="en-US" dirty="0"/>
              <a:t>から変更しない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塑性などの項目は</a:t>
            </a:r>
            <a:endParaRPr lang="en-US" altLang="ja-JP" dirty="0"/>
          </a:p>
          <a:p>
            <a:r>
              <a:rPr lang="ja-JP" altLang="en-US" dirty="0"/>
              <a:t>今回は何もしない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ほかのオプションも確認しておくこと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539C93-CC69-4FC5-A6CE-32EA72B80D4B}"/>
              </a:ext>
            </a:extLst>
          </p:cNvPr>
          <p:cNvSpPr/>
          <p:nvPr/>
        </p:nvSpPr>
        <p:spPr>
          <a:xfrm>
            <a:off x="7563853" y="5635583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7F4625-A33D-477C-A662-D62296006AF9}"/>
              </a:ext>
            </a:extLst>
          </p:cNvPr>
          <p:cNvSpPr txBox="1"/>
          <p:nvPr/>
        </p:nvSpPr>
        <p:spPr>
          <a:xfrm>
            <a:off x="6208836" y="41540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08FB84-2782-47F5-9734-2CD54C7CA6E6}"/>
              </a:ext>
            </a:extLst>
          </p:cNvPr>
          <p:cNvSpPr txBox="1"/>
          <p:nvPr/>
        </p:nvSpPr>
        <p:spPr>
          <a:xfrm>
            <a:off x="7217541" y="53385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D168E8-B9DA-48B3-9931-68FB73E04691}"/>
              </a:ext>
            </a:extLst>
          </p:cNvPr>
          <p:cNvSpPr txBox="1"/>
          <p:nvPr/>
        </p:nvSpPr>
        <p:spPr>
          <a:xfrm>
            <a:off x="5553615" y="593525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7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757776" y="3289445"/>
            <a:ext cx="234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テーブルと座標系を選択し，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1</a:t>
            </a:r>
            <a:r>
              <a:rPr lang="ja-JP" altLang="en-US" dirty="0"/>
              <a:t>次独立変数を選択する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452F7F-D4DA-4DD2-BBFA-A45C7E58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95" r="-1" b="30788"/>
          <a:stretch/>
        </p:blipFill>
        <p:spPr>
          <a:xfrm>
            <a:off x="292100" y="3068753"/>
            <a:ext cx="2348584" cy="328759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654372" y="358833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7D1805-A00E-4DFF-A538-63842DED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61" y="801812"/>
            <a:ext cx="6089963" cy="46992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76494" y="1674516"/>
            <a:ext cx="979565" cy="24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5106362" y="2257706"/>
            <a:ext cx="578698" cy="23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3DE8F0-9B83-4E56-BBAE-E8728E1891AB}"/>
              </a:ext>
            </a:extLst>
          </p:cNvPr>
          <p:cNvSpPr/>
          <p:nvPr/>
        </p:nvSpPr>
        <p:spPr>
          <a:xfrm>
            <a:off x="7927744" y="2108655"/>
            <a:ext cx="669817" cy="17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60034" y="192398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7568059" y="18864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79ECF-C309-4AA7-94F3-910CB0594E0A}"/>
              </a:ext>
            </a:extLst>
          </p:cNvPr>
          <p:cNvSpPr txBox="1"/>
          <p:nvPr/>
        </p:nvSpPr>
        <p:spPr>
          <a:xfrm>
            <a:off x="4860034" y="3677994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314BD7-39CC-4ED9-80C9-63669697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640" y="6056188"/>
            <a:ext cx="2394073" cy="342918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D9AE83-C960-46BF-B51C-FD427FBA050D}"/>
              </a:ext>
            </a:extLst>
          </p:cNvPr>
          <p:cNvSpPr txBox="1"/>
          <p:nvPr/>
        </p:nvSpPr>
        <p:spPr>
          <a:xfrm>
            <a:off x="4762177" y="576876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5223453" y="3913951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4DB9B6-1B78-4884-8085-BA559665DA0F}"/>
              </a:ext>
            </a:extLst>
          </p:cNvPr>
          <p:cNvSpPr txBox="1"/>
          <p:nvPr/>
        </p:nvSpPr>
        <p:spPr>
          <a:xfrm>
            <a:off x="7572083" y="5841412"/>
            <a:ext cx="388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一点目の座標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二点目の座標</a:t>
            </a:r>
            <a:r>
              <a:rPr lang="en-US" altLang="ja-JP" dirty="0"/>
              <a:t>: 1 1</a:t>
            </a:r>
            <a:r>
              <a:rPr lang="ja-JP" altLang="en-US" dirty="0"/>
              <a:t> と入力して完了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9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87E2618-5379-411D-AC45-4A82CBCC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395" y="1236418"/>
            <a:ext cx="6211745" cy="54982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22409" y="2425097"/>
            <a:ext cx="28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境界条件を選択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&gt; </a:t>
            </a:r>
            <a:r>
              <a:rPr lang="ja-JP" altLang="en-US" dirty="0"/>
              <a:t>変位指定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4970394" y="3034260"/>
            <a:ext cx="3520749" cy="38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44395" y="263674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6080181" y="4562160"/>
            <a:ext cx="8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6593304" y="4665558"/>
            <a:ext cx="1405289" cy="217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206122-F921-40AA-9655-92D85E291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5" r="-985"/>
          <a:stretch/>
        </p:blipFill>
        <p:spPr>
          <a:xfrm>
            <a:off x="249029" y="1456522"/>
            <a:ext cx="3187189" cy="65933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33061" y="1511167"/>
            <a:ext cx="750770" cy="25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FC975B-06CC-4A9C-B48A-DF68DA6A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0" y="2281910"/>
            <a:ext cx="2059004" cy="4287664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412459" y="2750941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E774EE-ADEC-4B27-9E92-F7FD10E76121}"/>
              </a:ext>
            </a:extLst>
          </p:cNvPr>
          <p:cNvSpPr txBox="1"/>
          <p:nvPr/>
        </p:nvSpPr>
        <p:spPr>
          <a:xfrm>
            <a:off x="2422409" y="3853079"/>
            <a:ext cx="266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強制変位の方向と</a:t>
            </a:r>
            <a:endParaRPr lang="en-US" altLang="ja-JP" dirty="0"/>
          </a:p>
          <a:p>
            <a:r>
              <a:rPr lang="ja-JP" altLang="en-US" dirty="0"/>
              <a:t>変位量を入力し，</a:t>
            </a:r>
            <a:endParaRPr lang="en-US" altLang="ja-JP" dirty="0"/>
          </a:p>
          <a:p>
            <a:r>
              <a:rPr lang="ja-JP" altLang="en-US" dirty="0"/>
              <a:t>テーブルから先程</a:t>
            </a:r>
            <a:endParaRPr lang="en-US" altLang="ja-JP" dirty="0"/>
          </a:p>
          <a:p>
            <a:r>
              <a:rPr lang="ja-JP" altLang="en-US" dirty="0"/>
              <a:t>作成した</a:t>
            </a:r>
            <a:r>
              <a:rPr lang="en-US" altLang="ja-JP" dirty="0"/>
              <a:t>table1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節点の追加を押し</a:t>
            </a:r>
            <a:endParaRPr lang="en-US" altLang="ja-JP" dirty="0"/>
          </a:p>
          <a:p>
            <a:r>
              <a:rPr lang="ja-JP" altLang="en-US" dirty="0"/>
              <a:t>上部の辺上の</a:t>
            </a:r>
            <a:endParaRPr lang="en-US" altLang="ja-JP" dirty="0"/>
          </a:p>
          <a:p>
            <a:r>
              <a:rPr lang="ja-JP" altLang="en-US" dirty="0"/>
              <a:t>節点をすべて選択し，</a:t>
            </a:r>
            <a:endParaRPr lang="en-US" altLang="ja-JP" dirty="0"/>
          </a:p>
          <a:p>
            <a:r>
              <a:rPr lang="ja-JP" altLang="en-US" dirty="0"/>
              <a:t>右クリックで完了</a:t>
            </a:r>
            <a:endParaRPr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3BEC916-7DBA-41D6-938D-D838C58FC980}"/>
              </a:ext>
            </a:extLst>
          </p:cNvPr>
          <p:cNvSpPr/>
          <p:nvPr/>
        </p:nvSpPr>
        <p:spPr>
          <a:xfrm>
            <a:off x="8610601" y="3359217"/>
            <a:ext cx="2593206" cy="368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EE55D5-8AAF-41E5-B15C-3A63903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03947"/>
            <a:ext cx="4818952" cy="42677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12459" y="997455"/>
            <a:ext cx="45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同様にほかの境界条件も設定する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081179-88C3-4149-9E15-6B203F2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04" y="1503947"/>
            <a:ext cx="4878985" cy="4267747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7A5F5F-EE7C-499C-92E9-6030DDCF76EF}"/>
              </a:ext>
            </a:extLst>
          </p:cNvPr>
          <p:cNvSpPr/>
          <p:nvPr/>
        </p:nvSpPr>
        <p:spPr>
          <a:xfrm>
            <a:off x="8710863" y="4237419"/>
            <a:ext cx="2176971" cy="36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599A38F-FDB6-48A7-8420-B66857136864}"/>
              </a:ext>
            </a:extLst>
          </p:cNvPr>
          <p:cNvSpPr/>
          <p:nvPr/>
        </p:nvSpPr>
        <p:spPr>
          <a:xfrm>
            <a:off x="3349593" y="2685448"/>
            <a:ext cx="442762" cy="1963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12BB770-86E2-4001-8B31-A590E89A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54" y="892131"/>
            <a:ext cx="3964705" cy="585969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荷重ケースを選択し，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静的を選択する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荷重ケース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8"/>
          <a:stretch/>
        </p:blipFill>
        <p:spPr>
          <a:xfrm>
            <a:off x="349382" y="2346546"/>
            <a:ext cx="2482978" cy="71994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674796" y="234654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D03804-EF5C-40B2-BFC7-9241E11C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3290172"/>
            <a:ext cx="2788963" cy="26557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60830" y="3768019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2918608" y="16342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5443488" y="3709637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285348" y="1656873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397491" y="922886"/>
            <a:ext cx="4378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ステップ数を </a:t>
            </a:r>
            <a:r>
              <a:rPr lang="en-US" altLang="ja-JP" dirty="0"/>
              <a:t>50 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5755908" y="3974879"/>
            <a:ext cx="1434164" cy="26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6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24759ECC-9383-4CA4-A16F-C9FF3DB2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0" y="1123582"/>
            <a:ext cx="4159464" cy="57025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423ACB-57E5-40A4-9FE0-D0358109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" y="3428999"/>
            <a:ext cx="2507985" cy="253866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3" y="1133622"/>
            <a:ext cx="25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ジョブを選択し，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構造を選択する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2183800"/>
            <a:ext cx="2482978" cy="8826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167619" y="234399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12459" y="3685577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3444464" y="1755505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3571274" y="342899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893750" y="1755505"/>
            <a:ext cx="918882" cy="24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8191624" y="1575153"/>
            <a:ext cx="3665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線形弾性解析にチェックを入れる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case1</a:t>
            </a:r>
            <a:r>
              <a:rPr lang="ja-JP" altLang="en-US" dirty="0"/>
              <a:t>をクリックする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初期荷重の項目をクリックし，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解析結果は次のスライドで説明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チェックを行い</a:t>
            </a:r>
            <a:r>
              <a:rPr lang="en-US" altLang="ja-JP" dirty="0"/>
              <a:t>error, warning</a:t>
            </a:r>
          </a:p>
          <a:p>
            <a:r>
              <a:rPr lang="ja-JP" altLang="en-US" dirty="0"/>
              <a:t>がなければ実行する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3918757" y="3729167"/>
            <a:ext cx="4060586" cy="18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C10FE5-401A-458C-AA20-590A196D1413}"/>
              </a:ext>
            </a:extLst>
          </p:cNvPr>
          <p:cNvSpPr txBox="1"/>
          <p:nvPr/>
        </p:nvSpPr>
        <p:spPr>
          <a:xfrm>
            <a:off x="3570248" y="471752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661594-0BFB-4C5B-AE1D-695F7D94795B}"/>
              </a:ext>
            </a:extLst>
          </p:cNvPr>
          <p:cNvSpPr/>
          <p:nvPr/>
        </p:nvSpPr>
        <p:spPr>
          <a:xfrm>
            <a:off x="3933667" y="4953479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7575A-D90D-46AE-AA0B-F2DF563E635E}"/>
              </a:ext>
            </a:extLst>
          </p:cNvPr>
          <p:cNvSpPr txBox="1"/>
          <p:nvPr/>
        </p:nvSpPr>
        <p:spPr>
          <a:xfrm>
            <a:off x="6272903" y="487758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C59424-B800-4488-9209-F3F00B1BC90B}"/>
              </a:ext>
            </a:extLst>
          </p:cNvPr>
          <p:cNvSpPr/>
          <p:nvPr/>
        </p:nvSpPr>
        <p:spPr>
          <a:xfrm flipV="1">
            <a:off x="6679933" y="5141795"/>
            <a:ext cx="1337911" cy="200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AB83CF3-5DB0-4191-B12B-536B45A78847}"/>
              </a:ext>
            </a:extLst>
          </p:cNvPr>
          <p:cNvSpPr/>
          <p:nvPr/>
        </p:nvSpPr>
        <p:spPr>
          <a:xfrm flipV="1">
            <a:off x="6803458" y="6083165"/>
            <a:ext cx="1175886" cy="439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C4CA7E-B83D-47C0-BE32-8431E2126FBC}"/>
              </a:ext>
            </a:extLst>
          </p:cNvPr>
          <p:cNvSpPr txBox="1"/>
          <p:nvPr/>
        </p:nvSpPr>
        <p:spPr>
          <a:xfrm>
            <a:off x="6428290" y="6118449"/>
            <a:ext cx="6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7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AFE10758-2A82-4AC1-A7A1-A99BF688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3" y="983875"/>
            <a:ext cx="6297139" cy="56737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090658" y="2104619"/>
            <a:ext cx="2471065" cy="2848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022734" y="1166842"/>
            <a:ext cx="425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応力，相当ミーゼス応力を選択する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練習問題では各自で必要だと思うものを判断して選択する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F5F945-C7AE-47B5-9107-7C4415FA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34" y="2765201"/>
            <a:ext cx="2461811" cy="389244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0BAF2AB-D24D-44C2-BC9A-8CFA1A425BAA}"/>
              </a:ext>
            </a:extLst>
          </p:cNvPr>
          <p:cNvSpPr/>
          <p:nvPr/>
        </p:nvSpPr>
        <p:spPr>
          <a:xfrm flipH="1">
            <a:off x="7045693" y="4398745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7B6371F-6299-426B-BEDB-2A497B220C14}"/>
              </a:ext>
            </a:extLst>
          </p:cNvPr>
          <p:cNvSpPr/>
          <p:nvPr/>
        </p:nvSpPr>
        <p:spPr>
          <a:xfrm flipH="1">
            <a:off x="7060107" y="586018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E2AE78-979E-4FCA-B01C-91AB5A68FE45}"/>
              </a:ext>
            </a:extLst>
          </p:cNvPr>
          <p:cNvSpPr txBox="1"/>
          <p:nvPr/>
        </p:nvSpPr>
        <p:spPr>
          <a:xfrm>
            <a:off x="9537263" y="2608161"/>
            <a:ext cx="2242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</a:t>
            </a:r>
            <a:endParaRPr lang="en-US" altLang="ja-JP" dirty="0"/>
          </a:p>
          <a:p>
            <a:r>
              <a:rPr lang="ja-JP" altLang="en-US" dirty="0"/>
              <a:t>モデルを保存する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Marc</a:t>
            </a:r>
            <a:r>
              <a:rPr lang="ja-JP" altLang="en-US" dirty="0"/>
              <a:t>実行</a:t>
            </a:r>
            <a:r>
              <a:rPr lang="en-US" altLang="ja-JP" dirty="0"/>
              <a:t>(1)</a:t>
            </a:r>
          </a:p>
          <a:p>
            <a:r>
              <a:rPr lang="ja-JP" altLang="en-US" dirty="0"/>
              <a:t>で解析を行う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終了番号が</a:t>
            </a:r>
            <a:endParaRPr lang="en-US" altLang="ja-JP" dirty="0"/>
          </a:p>
          <a:p>
            <a:r>
              <a:rPr lang="en-US" altLang="ja-JP" dirty="0"/>
              <a:t>3004</a:t>
            </a:r>
          </a:p>
          <a:p>
            <a:r>
              <a:rPr lang="ja-JP" altLang="en-US" dirty="0"/>
              <a:t>となれば正常に終了している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結果を見るためには</a:t>
            </a:r>
            <a:endParaRPr lang="en-US" altLang="ja-JP" dirty="0"/>
          </a:p>
          <a:p>
            <a:r>
              <a:rPr lang="ja-JP" altLang="en-US" dirty="0"/>
              <a:t>バイナリポストファイルを開く を押す</a:t>
            </a:r>
            <a:endParaRPr lang="en-US" altLang="ja-JP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768A1C-E5FC-43DE-A4E3-C64D1519014C}"/>
              </a:ext>
            </a:extLst>
          </p:cNvPr>
          <p:cNvSpPr/>
          <p:nvPr/>
        </p:nvSpPr>
        <p:spPr>
          <a:xfrm flipH="1">
            <a:off x="8864867" y="4130169"/>
            <a:ext cx="619678" cy="186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478613-06D4-4DF4-9D8F-5532F13FBA2B}"/>
              </a:ext>
            </a:extLst>
          </p:cNvPr>
          <p:cNvSpPr/>
          <p:nvPr/>
        </p:nvSpPr>
        <p:spPr>
          <a:xfrm flipH="1">
            <a:off x="7642459" y="635635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4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549041" y="1166842"/>
            <a:ext cx="6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例として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yy</a:t>
            </a:r>
            <a:r>
              <a:rPr lang="ja-JP" altLang="en-US" dirty="0"/>
              <a:t>のコンター図の</a:t>
            </a:r>
            <a:r>
              <a:rPr lang="en-US" altLang="ja-JP" dirty="0"/>
              <a:t>step0</a:t>
            </a:r>
            <a:r>
              <a:rPr lang="ja-JP" altLang="en-US" dirty="0"/>
              <a:t>と</a:t>
            </a:r>
            <a:r>
              <a:rPr lang="en-US" altLang="ja-JP" dirty="0"/>
              <a:t>step50</a:t>
            </a:r>
            <a:r>
              <a:rPr lang="ja-JP" altLang="en-US" dirty="0"/>
              <a:t>を確認する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EBAD09-2DBA-4AB0-BC1C-2659C995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00035"/>
            <a:ext cx="2629035" cy="445792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12459" y="2677363"/>
            <a:ext cx="2550049" cy="37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DF244E-9B09-48F1-BEC9-83EE90DA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03" y="1887313"/>
            <a:ext cx="3822896" cy="38038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786755-5FF5-4459-B43B-4C31747C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83" y="1887313"/>
            <a:ext cx="3575234" cy="386099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4AD273-EC95-403A-969C-6C5A8EDA229D}"/>
              </a:ext>
            </a:extLst>
          </p:cNvPr>
          <p:cNvSpPr/>
          <p:nvPr/>
        </p:nvSpPr>
        <p:spPr>
          <a:xfrm>
            <a:off x="3289402" y="4211484"/>
            <a:ext cx="300821" cy="899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03BC8C7-DFEA-46D9-9168-D13C0FD854B3}"/>
              </a:ext>
            </a:extLst>
          </p:cNvPr>
          <p:cNvSpPr/>
          <p:nvPr/>
        </p:nvSpPr>
        <p:spPr>
          <a:xfrm>
            <a:off x="7360208" y="348814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1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目次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1410749" y="1228397"/>
            <a:ext cx="5213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2800" dirty="0"/>
              <a:t>練習問題のモデル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解析の種類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形状とメッシュ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材料特性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境界条件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荷重ケース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解析ジョブ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解析結果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データ整理</a:t>
            </a:r>
            <a:endParaRPr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12F0B9-05EA-4D38-A873-3E8F997B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12" y="1367697"/>
            <a:ext cx="3429176" cy="35942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C152894-1F7F-47BA-A6F0-8526835D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55" y="1405799"/>
            <a:ext cx="3340272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0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25008"/>
            <a:ext cx="4274304" cy="86367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22183" y="1536174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FEB2D-3841-4BDC-8690-7B3A0C0E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99" y="1141531"/>
            <a:ext cx="4495663" cy="362760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EA8ABC-3386-47E0-87F5-9FC4735045D7}"/>
              </a:ext>
            </a:extLst>
          </p:cNvPr>
          <p:cNvSpPr/>
          <p:nvPr/>
        </p:nvSpPr>
        <p:spPr>
          <a:xfrm>
            <a:off x="8249920" y="1640840"/>
            <a:ext cx="62484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095B50-0E55-4349-A413-A06E84534763}"/>
              </a:ext>
            </a:extLst>
          </p:cNvPr>
          <p:cNvSpPr/>
          <p:nvPr/>
        </p:nvSpPr>
        <p:spPr>
          <a:xfrm>
            <a:off x="7620205" y="1776210"/>
            <a:ext cx="1843630" cy="1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0AEE880-FEAA-4669-B262-A0F1BB3E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44" y="4878311"/>
            <a:ext cx="3721902" cy="194905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7F3045-3AE7-45EE-95D2-5D03755B0240}"/>
              </a:ext>
            </a:extLst>
          </p:cNvPr>
          <p:cNvSpPr/>
          <p:nvPr/>
        </p:nvSpPr>
        <p:spPr>
          <a:xfrm>
            <a:off x="7588295" y="2001727"/>
            <a:ext cx="1023338" cy="13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12459" y="2399848"/>
            <a:ext cx="612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履歴プロットを選択する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位置設定を選択し，</a:t>
            </a:r>
            <a:endParaRPr lang="en-US" altLang="ja-JP" dirty="0"/>
          </a:p>
          <a:p>
            <a:r>
              <a:rPr lang="ja-JP" altLang="en-US" dirty="0"/>
              <a:t>節点を選択し，右クリックを押す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すべてのインクリメントを選択するか</a:t>
            </a:r>
            <a:endParaRPr lang="en-US" altLang="ja-JP" dirty="0"/>
          </a:p>
          <a:p>
            <a:r>
              <a:rPr lang="ja-JP" altLang="en-US" dirty="0"/>
              <a:t>インクリメントレンジを指定して選択する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軸と</a:t>
            </a:r>
            <a:r>
              <a:rPr lang="en-US" altLang="ja-JP" dirty="0"/>
              <a:t>Y</a:t>
            </a:r>
            <a:r>
              <a:rPr lang="ja-JP" altLang="en-US" dirty="0"/>
              <a:t>軸を選択することでグラフを表示できる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91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4" y="3853181"/>
            <a:ext cx="4274304" cy="86367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99192" y="2399848"/>
            <a:ext cx="612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クリップボードにコピーや保存して出力すると</a:t>
            </a:r>
            <a:endParaRPr lang="en-US" altLang="ja-JP" dirty="0"/>
          </a:p>
          <a:p>
            <a:r>
              <a:rPr lang="en-US" altLang="ja-JP" dirty="0"/>
              <a:t>Excel</a:t>
            </a:r>
            <a:r>
              <a:rPr lang="ja-JP" altLang="en-US" dirty="0"/>
              <a:t>などでデータ整理できるようになる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ほかのプロットについても確認しておく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7998B-C875-4E5A-A4F1-FCC64D60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10" y="1225008"/>
            <a:ext cx="6919686" cy="460852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43832B-BB84-4962-A9B1-BFAFB8AB1A19}"/>
              </a:ext>
            </a:extLst>
          </p:cNvPr>
          <p:cNvSpPr/>
          <p:nvPr/>
        </p:nvSpPr>
        <p:spPr>
          <a:xfrm>
            <a:off x="6568983" y="3853181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F282D5-C306-474A-9470-E664CDAE7A53}"/>
              </a:ext>
            </a:extLst>
          </p:cNvPr>
          <p:cNvSpPr/>
          <p:nvPr/>
        </p:nvSpPr>
        <p:spPr>
          <a:xfrm>
            <a:off x="5122333" y="4775017"/>
            <a:ext cx="1837267" cy="762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74AC53A-7D2C-4069-9419-46B00DA3F12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練習問題のモデル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6" y="1510769"/>
            <a:ext cx="58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二次元線形弾性問題として解析を行う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6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解析の種類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 </a:t>
            </a:r>
            <a:r>
              <a:rPr lang="en-US" altLang="ja-JP" dirty="0"/>
              <a:t>&gt; </a:t>
            </a:r>
            <a:r>
              <a:rPr lang="ja-JP" altLang="en-US" dirty="0"/>
              <a:t>平面 を選択する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EBFA8E9-DB9E-49C3-913B-F4858EE5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69887"/>
            <a:ext cx="5453712" cy="250704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2268B6-0199-47D5-BEBD-363F6B2F655F}"/>
              </a:ext>
            </a:extLst>
          </p:cNvPr>
          <p:cNvSpPr/>
          <p:nvPr/>
        </p:nvSpPr>
        <p:spPr>
          <a:xfrm>
            <a:off x="3879380" y="2928055"/>
            <a:ext cx="1555957" cy="41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4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  </a:t>
            </a:r>
            <a:r>
              <a:rPr lang="ja-JP" altLang="en-US" dirty="0"/>
              <a:t>ポイントの追加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60" b="12714"/>
          <a:stretch/>
        </p:blipFill>
        <p:spPr>
          <a:xfrm>
            <a:off x="268262" y="1660695"/>
            <a:ext cx="2359435" cy="19199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79522" y="2134604"/>
            <a:ext cx="48768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19A9B3-740D-48A7-8912-50807672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26" y="1995442"/>
            <a:ext cx="4378087" cy="5323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7275127" y="108505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画面下部の</a:t>
            </a:r>
            <a:r>
              <a:rPr lang="en-US" altLang="ja-JP" dirty="0"/>
              <a:t>Enter point coordinates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ポイントの座標</a:t>
            </a:r>
            <a:r>
              <a:rPr lang="en-US" altLang="ja-JP" dirty="0"/>
              <a:t>(x, y, z)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7275126" y="2841475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</a:t>
            </a:r>
            <a:r>
              <a:rPr lang="en-US" altLang="ja-JP" dirty="0"/>
              <a:t>1	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2	10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3	10 10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4	0 10 0</a:t>
            </a:r>
          </a:p>
        </p:txBody>
      </p:sp>
    </p:spTree>
    <p:extLst>
      <p:ext uri="{BB962C8B-B14F-4D97-AF65-F5344CB8AC3E}">
        <p14:creationId xmlns:p14="http://schemas.microsoft.com/office/powerpoint/2010/main" val="11158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8" y="1085052"/>
            <a:ext cx="520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初期設定ではポイントが見えないので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モデルエンティティタイプ </a:t>
            </a:r>
            <a:r>
              <a:rPr lang="en-US" altLang="ja-JP" dirty="0"/>
              <a:t>&gt; </a:t>
            </a:r>
            <a:r>
              <a:rPr lang="ja-JP" altLang="en-US" dirty="0"/>
              <a:t>ポイント</a:t>
            </a:r>
            <a:endParaRPr lang="en-US" altLang="ja-JP" dirty="0"/>
          </a:p>
          <a:p>
            <a:r>
              <a:rPr lang="ja-JP" altLang="en-US" dirty="0"/>
              <a:t>にチェックを入れる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538787" y="5740166"/>
            <a:ext cx="43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 </a:t>
            </a:r>
            <a:r>
              <a:rPr lang="en-US" altLang="ja-JP" dirty="0"/>
              <a:t>Ctrl + F</a:t>
            </a:r>
            <a:r>
              <a:rPr lang="ja-JP" altLang="en-US" dirty="0"/>
              <a:t> でビューを合わせる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26C2FF-5620-45BF-A2EF-E2ACF4EE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1995442"/>
            <a:ext cx="4943940" cy="276959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32210" y="2824480"/>
            <a:ext cx="52483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596366-7B88-4678-A836-56E0CE5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62" y="1995442"/>
            <a:ext cx="4877051" cy="36704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7DC385-9D2F-40B0-978A-8F59236F0089}"/>
              </a:ext>
            </a:extLst>
          </p:cNvPr>
          <p:cNvSpPr txBox="1"/>
          <p:nvPr/>
        </p:nvSpPr>
        <p:spPr>
          <a:xfrm>
            <a:off x="6405448" y="1085052"/>
            <a:ext cx="561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ポイント番号を可視化するためには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プロットの制御 </a:t>
            </a:r>
            <a:r>
              <a:rPr lang="en-US" altLang="ja-JP" dirty="0"/>
              <a:t>&gt; </a:t>
            </a:r>
            <a:r>
              <a:rPr lang="ja-JP" altLang="en-US" dirty="0"/>
              <a:t>ポイントの設定 </a:t>
            </a:r>
            <a:r>
              <a:rPr lang="en-US" altLang="ja-JP" dirty="0"/>
              <a:t>&gt; </a:t>
            </a:r>
            <a:r>
              <a:rPr lang="ja-JP" altLang="en-US" dirty="0"/>
              <a:t>ラベル</a:t>
            </a:r>
            <a:endParaRPr lang="en-US" altLang="ja-JP" dirty="0"/>
          </a:p>
          <a:p>
            <a:r>
              <a:rPr lang="ja-JP" altLang="en-US" dirty="0"/>
              <a:t>にチェックを入れ再描画する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210BE3A-8962-4326-B475-1FB1A7D98E13}"/>
              </a:ext>
            </a:extLst>
          </p:cNvPr>
          <p:cNvSpPr/>
          <p:nvPr/>
        </p:nvSpPr>
        <p:spPr>
          <a:xfrm>
            <a:off x="9719785" y="2875280"/>
            <a:ext cx="59639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9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  </a:t>
            </a:r>
            <a:r>
              <a:rPr lang="ja-JP" altLang="en-US" dirty="0"/>
              <a:t>ラインの追加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8" b="11839"/>
          <a:stretch/>
        </p:blipFill>
        <p:spPr>
          <a:xfrm>
            <a:off x="268263" y="1660695"/>
            <a:ext cx="2266058" cy="193915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67667" y="2503937"/>
            <a:ext cx="499534" cy="17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5928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ラインになっていることを確認して</a:t>
            </a:r>
            <a:endParaRPr lang="en-US" altLang="ja-JP" dirty="0"/>
          </a:p>
          <a:p>
            <a:r>
              <a:rPr lang="ja-JP" altLang="en-US" dirty="0"/>
              <a:t>カーブを追加し，</a:t>
            </a:r>
            <a:endParaRPr lang="en-US" altLang="ja-JP" dirty="0"/>
          </a:p>
          <a:p>
            <a:r>
              <a:rPr lang="ja-JP" altLang="en-US" dirty="0"/>
              <a:t>反時計回りにポイントをつなぐ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25C8B5-569F-4325-8BFA-94B2662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5" y="1850954"/>
            <a:ext cx="3336368" cy="316808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ADD269-8C36-4255-AF60-2E24190D828F}"/>
              </a:ext>
            </a:extLst>
          </p:cNvPr>
          <p:cNvSpPr txBox="1"/>
          <p:nvPr/>
        </p:nvSpPr>
        <p:spPr>
          <a:xfrm>
            <a:off x="707192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すべての点をつないだ後に</a:t>
            </a:r>
            <a:endParaRPr lang="en-US" altLang="ja-JP" dirty="0"/>
          </a:p>
          <a:p>
            <a:r>
              <a:rPr lang="ja-JP" altLang="en-US" dirty="0"/>
              <a:t>右クリックを押して</a:t>
            </a:r>
            <a:endParaRPr lang="en-US" altLang="ja-JP" dirty="0"/>
          </a:p>
          <a:p>
            <a:r>
              <a:rPr lang="en-US" altLang="ja-JP" dirty="0"/>
              <a:t>End of List</a:t>
            </a:r>
            <a:r>
              <a:rPr lang="ja-JP" altLang="en-US" dirty="0"/>
              <a:t>が表示されることを確認する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38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EBF7F08-E874-40F7-A938-7F61DED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" y="3007013"/>
            <a:ext cx="2979773" cy="36016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CBD2A5-ED50-4D39-943E-D50EB07B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" y="1573857"/>
            <a:ext cx="2576669" cy="138461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カーブ分割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58242" y="203149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924132" y="4490721"/>
            <a:ext cx="1199307" cy="3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211127" y="3007013"/>
            <a:ext cx="4378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タイプ</a:t>
            </a:r>
            <a:r>
              <a:rPr lang="en-US" altLang="ja-JP" dirty="0"/>
              <a:t>:</a:t>
            </a:r>
            <a:r>
              <a:rPr lang="ja-JP" altLang="en-US" dirty="0"/>
              <a:t>  一様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	</a:t>
            </a:r>
            <a:r>
              <a:rPr lang="ja-JP" altLang="en-US" dirty="0"/>
              <a:t>分割</a:t>
            </a:r>
            <a:endParaRPr lang="en-US" altLang="ja-JP" dirty="0"/>
          </a:p>
          <a:p>
            <a:r>
              <a:rPr lang="ja-JP" altLang="en-US" dirty="0"/>
              <a:t>分割</a:t>
            </a:r>
            <a:r>
              <a:rPr lang="en-US" altLang="ja-JP" dirty="0"/>
              <a:t>:	5[-]</a:t>
            </a:r>
          </a:p>
          <a:p>
            <a:r>
              <a:rPr lang="ja-JP" altLang="en-US" dirty="0"/>
              <a:t>として分割を行う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カーブ分割を適用を押し</a:t>
            </a:r>
            <a:endParaRPr lang="en-US" altLang="ja-JP" dirty="0"/>
          </a:p>
          <a:p>
            <a:r>
              <a:rPr lang="ja-JP" altLang="en-US" dirty="0"/>
              <a:t>すべての辺を選択してから</a:t>
            </a:r>
            <a:endParaRPr lang="en-US" altLang="ja-JP" dirty="0"/>
          </a:p>
          <a:p>
            <a:r>
              <a:rPr lang="ja-JP" altLang="en-US" dirty="0"/>
              <a:t>右クリックを押すことで</a:t>
            </a:r>
            <a:endParaRPr lang="en-US" altLang="ja-JP" dirty="0"/>
          </a:p>
          <a:p>
            <a:r>
              <a:rPr lang="ja-JP" altLang="en-US" dirty="0"/>
              <a:t>分割できる</a:t>
            </a:r>
            <a:endParaRPr lang="en-US" altLang="ja-JP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8213188-A854-46A9-ADF9-A8DD5DBE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19" y="1879098"/>
            <a:ext cx="3714094" cy="35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39195" y="3107454"/>
            <a:ext cx="4378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四辺形メッシュを使う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反時計回りに</a:t>
            </a:r>
            <a:endParaRPr lang="en-US" altLang="ja-JP" dirty="0"/>
          </a:p>
          <a:p>
            <a:r>
              <a:rPr lang="ja-JP" altLang="en-US" dirty="0"/>
              <a:t>すべての辺を選択し，</a:t>
            </a:r>
            <a:endParaRPr lang="en-US" altLang="ja-JP" dirty="0"/>
          </a:p>
          <a:p>
            <a:r>
              <a:rPr lang="ja-JP" altLang="en-US" dirty="0"/>
              <a:t>右クリックを押す</a:t>
            </a:r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34829AB-BC23-49A0-991C-289E7F0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" y="1558398"/>
            <a:ext cx="3455265" cy="11315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メッシュ作成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14879" y="2011679"/>
            <a:ext cx="426721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C06A9-7E69-4212-8040-2DBB55B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4" y="1485869"/>
            <a:ext cx="2114659" cy="432457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307840" y="2560320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F33C9-BC3C-42AE-B4BA-86683D9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82" y="1454384"/>
            <a:ext cx="4133168" cy="38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836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Arial</vt:lpstr>
      <vt:lpstr>Segoe UI</vt:lpstr>
      <vt:lpstr>Office テーマ</vt:lpstr>
      <vt:lpstr>Marcのチュートリアル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211</cp:revision>
  <dcterms:created xsi:type="dcterms:W3CDTF">2021-04-26T11:50:14Z</dcterms:created>
  <dcterms:modified xsi:type="dcterms:W3CDTF">2022-04-07T14:07:37Z</dcterms:modified>
</cp:coreProperties>
</file>