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59" r:id="rId4"/>
    <p:sldId id="260" r:id="rId5"/>
    <p:sldId id="26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1294" autoAdjust="0"/>
  </p:normalViewPr>
  <p:slideViewPr>
    <p:cSldViewPr snapToGrid="0">
      <p:cViewPr varScale="1">
        <p:scale>
          <a:sx n="104" d="100"/>
          <a:sy n="104" d="100"/>
        </p:scale>
        <p:origin x="8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8A3F-30A9-40AA-B28A-406E2DB7BA1D}" type="datetimeFigureOut">
              <a:rPr kumimoji="1" lang="ja-JP" altLang="en-US" smtClean="0"/>
              <a:t>2021/10/8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A5DB-EEFC-4441-B3AE-FE78730A50E3}" type="slidenum">
              <a:rPr kumimoji="1" lang="ja-JP" altLang="en-US" smtClean="0"/>
              <a:t>‹#›</a:t>
            </a:fld>
            <a:endParaRPr kumimoji="1" lang="ja-JP" altLang="en-US"/>
          </a:p>
        </p:txBody>
      </p:sp>
    </p:spTree>
    <p:extLst>
      <p:ext uri="{BB962C8B-B14F-4D97-AF65-F5344CB8AC3E}">
        <p14:creationId xmlns:p14="http://schemas.microsoft.com/office/powerpoint/2010/main" val="18604486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3</a:t>
            </a:fld>
            <a:endParaRPr kumimoji="1" lang="ja-JP" altLang="en-US"/>
          </a:p>
        </p:txBody>
      </p:sp>
    </p:spTree>
    <p:extLst>
      <p:ext uri="{BB962C8B-B14F-4D97-AF65-F5344CB8AC3E}">
        <p14:creationId xmlns:p14="http://schemas.microsoft.com/office/powerpoint/2010/main" val="2688773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2ED24-242B-4832-BC40-C51F80DAAA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A5A2D9-020C-436E-BB03-C3113D7B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6D44D4-E080-4352-B2C4-46F0132665BA}"/>
              </a:ext>
            </a:extLst>
          </p:cNvPr>
          <p:cNvSpPr>
            <a:spLocks noGrp="1"/>
          </p:cNvSpPr>
          <p:nvPr>
            <p:ph type="dt" sz="half" idx="10"/>
          </p:nvPr>
        </p:nvSpPr>
        <p:spPr/>
        <p:txBody>
          <a:bodyPr/>
          <a:lstStyle/>
          <a:p>
            <a:fld id="{3876EF99-6AB4-452F-8C32-7BBA1B6A7691}" type="datetime1">
              <a:rPr kumimoji="1" lang="ja-JP" altLang="en-US" smtClean="0"/>
              <a:t>2021/10/8</a:t>
            </a:fld>
            <a:endParaRPr kumimoji="1" lang="ja-JP" altLang="en-US"/>
          </a:p>
        </p:txBody>
      </p:sp>
      <p:sp>
        <p:nvSpPr>
          <p:cNvPr id="5" name="フッター プレースホルダー 4">
            <a:extLst>
              <a:ext uri="{FF2B5EF4-FFF2-40B4-BE49-F238E27FC236}">
                <a16:creationId xmlns:a16="http://schemas.microsoft.com/office/drawing/2014/main" id="{8C6947F1-B5F8-450D-8C6C-FF725036A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666C7-80BB-4D3E-A6BF-53CD89113D80}"/>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49203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274B6-9F13-4114-B636-CF0900470D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5F87FF-E89A-4792-830D-83DD0D5F78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ECE21-3B7B-4B7D-A111-E1924E51A98E}"/>
              </a:ext>
            </a:extLst>
          </p:cNvPr>
          <p:cNvSpPr>
            <a:spLocks noGrp="1"/>
          </p:cNvSpPr>
          <p:nvPr>
            <p:ph type="dt" sz="half" idx="10"/>
          </p:nvPr>
        </p:nvSpPr>
        <p:spPr/>
        <p:txBody>
          <a:bodyPr/>
          <a:lstStyle/>
          <a:p>
            <a:fld id="{5FD036F3-1F92-4C72-90C2-FDF31BFF519F}" type="datetime1">
              <a:rPr kumimoji="1" lang="ja-JP" altLang="en-US" smtClean="0"/>
              <a:t>2021/10/8</a:t>
            </a:fld>
            <a:endParaRPr kumimoji="1" lang="ja-JP" altLang="en-US"/>
          </a:p>
        </p:txBody>
      </p:sp>
      <p:sp>
        <p:nvSpPr>
          <p:cNvPr id="5" name="フッター プレースホルダー 4">
            <a:extLst>
              <a:ext uri="{FF2B5EF4-FFF2-40B4-BE49-F238E27FC236}">
                <a16:creationId xmlns:a16="http://schemas.microsoft.com/office/drawing/2014/main" id="{6D668926-DEEC-4C75-BB24-E178FA0040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7D25F6-0C2C-48FD-A650-1A9E9CA156E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9236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8628C3-7A2A-45FB-B165-DF5F21CD92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7CCD17-A758-4B68-AC2D-497B763F2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65FD9-2D2E-4E5E-A2EC-585870F6BDBF}"/>
              </a:ext>
            </a:extLst>
          </p:cNvPr>
          <p:cNvSpPr>
            <a:spLocks noGrp="1"/>
          </p:cNvSpPr>
          <p:nvPr>
            <p:ph type="dt" sz="half" idx="10"/>
          </p:nvPr>
        </p:nvSpPr>
        <p:spPr/>
        <p:txBody>
          <a:bodyPr/>
          <a:lstStyle/>
          <a:p>
            <a:fld id="{69A7F3B8-2E31-409C-A9C8-FB373F1EAA95}" type="datetime1">
              <a:rPr kumimoji="1" lang="ja-JP" altLang="en-US" smtClean="0"/>
              <a:t>2021/10/8</a:t>
            </a:fld>
            <a:endParaRPr kumimoji="1" lang="ja-JP" altLang="en-US"/>
          </a:p>
        </p:txBody>
      </p:sp>
      <p:sp>
        <p:nvSpPr>
          <p:cNvPr id="5" name="フッター プレースホルダー 4">
            <a:extLst>
              <a:ext uri="{FF2B5EF4-FFF2-40B4-BE49-F238E27FC236}">
                <a16:creationId xmlns:a16="http://schemas.microsoft.com/office/drawing/2014/main" id="{C5BD044A-B1BE-46CA-9E13-D329A1A7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914A4A-C2C8-4300-BFF7-2380003EF74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604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E6D-E938-48E0-8D2C-C4C21D8F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34AD8D-18F3-489A-BBC2-64101C08B9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25416-E9F9-4EAB-8AA7-636B17B18C06}"/>
              </a:ext>
            </a:extLst>
          </p:cNvPr>
          <p:cNvSpPr>
            <a:spLocks noGrp="1"/>
          </p:cNvSpPr>
          <p:nvPr>
            <p:ph type="dt" sz="half" idx="10"/>
          </p:nvPr>
        </p:nvSpPr>
        <p:spPr/>
        <p:txBody>
          <a:bodyPr/>
          <a:lstStyle/>
          <a:p>
            <a:fld id="{58B464F0-D6A4-4C38-8E41-5FC81EC9A0D7}" type="datetime1">
              <a:rPr kumimoji="1" lang="ja-JP" altLang="en-US" smtClean="0"/>
              <a:t>2021/10/8</a:t>
            </a:fld>
            <a:endParaRPr kumimoji="1" lang="ja-JP" altLang="en-US"/>
          </a:p>
        </p:txBody>
      </p:sp>
      <p:sp>
        <p:nvSpPr>
          <p:cNvPr id="5" name="フッター プレースホルダー 4">
            <a:extLst>
              <a:ext uri="{FF2B5EF4-FFF2-40B4-BE49-F238E27FC236}">
                <a16:creationId xmlns:a16="http://schemas.microsoft.com/office/drawing/2014/main" id="{835C13C0-EBB9-40FE-8642-E9F4D4419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E24A07-B44A-449B-B673-6A3DB149892F}"/>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598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ABDC-BE51-43A5-8B94-F4103F8EB3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EF3B51-FA97-4F4F-824B-134C371F7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0FF9CF-89CE-4172-82C8-C5EDD8982B5A}"/>
              </a:ext>
            </a:extLst>
          </p:cNvPr>
          <p:cNvSpPr>
            <a:spLocks noGrp="1"/>
          </p:cNvSpPr>
          <p:nvPr>
            <p:ph type="dt" sz="half" idx="10"/>
          </p:nvPr>
        </p:nvSpPr>
        <p:spPr/>
        <p:txBody>
          <a:bodyPr/>
          <a:lstStyle/>
          <a:p>
            <a:fld id="{3EE757C7-2BEA-4AD9-9902-D345B5D2CFE9}" type="datetime1">
              <a:rPr kumimoji="1" lang="ja-JP" altLang="en-US" smtClean="0"/>
              <a:t>2021/10/8</a:t>
            </a:fld>
            <a:endParaRPr kumimoji="1" lang="ja-JP" altLang="en-US"/>
          </a:p>
        </p:txBody>
      </p:sp>
      <p:sp>
        <p:nvSpPr>
          <p:cNvPr id="5" name="フッター プレースホルダー 4">
            <a:extLst>
              <a:ext uri="{FF2B5EF4-FFF2-40B4-BE49-F238E27FC236}">
                <a16:creationId xmlns:a16="http://schemas.microsoft.com/office/drawing/2014/main" id="{4CAC828E-F97D-4004-AE69-7A9E4B3525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D6C1BA-718E-4A43-BAD4-09E37AE143CE}"/>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4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1006C-043A-44F6-826E-34B01F260F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D0CFA0-568B-4C44-8051-11E681D73C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5BDD8E-AF48-4E88-94E8-5496C7DA9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CC7F0-5739-4219-B773-5BB62E4FF7F5}"/>
              </a:ext>
            </a:extLst>
          </p:cNvPr>
          <p:cNvSpPr>
            <a:spLocks noGrp="1"/>
          </p:cNvSpPr>
          <p:nvPr>
            <p:ph type="dt" sz="half" idx="10"/>
          </p:nvPr>
        </p:nvSpPr>
        <p:spPr/>
        <p:txBody>
          <a:bodyPr/>
          <a:lstStyle/>
          <a:p>
            <a:fld id="{B8C66256-06F4-485A-9CCD-C69C2B6C9088}" type="datetime1">
              <a:rPr kumimoji="1" lang="ja-JP" altLang="en-US" smtClean="0"/>
              <a:t>2021/10/8</a:t>
            </a:fld>
            <a:endParaRPr kumimoji="1" lang="ja-JP" altLang="en-US"/>
          </a:p>
        </p:txBody>
      </p:sp>
      <p:sp>
        <p:nvSpPr>
          <p:cNvPr id="6" name="フッター プレースホルダー 5">
            <a:extLst>
              <a:ext uri="{FF2B5EF4-FFF2-40B4-BE49-F238E27FC236}">
                <a16:creationId xmlns:a16="http://schemas.microsoft.com/office/drawing/2014/main" id="{81FF4BF6-A70F-4F34-AD82-E4F50140C9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7E7212-99BD-4370-9BCB-DD1DBC7A16FB}"/>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153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0442-7C4A-4780-B413-0CC5A2F779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696ADC-39CC-4B38-95EE-0F1215C16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C5A6DE0-BD96-47A4-BECE-1CC7CFAA49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EC5804-3F0E-4A9A-924F-6CDD90C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34A36-3033-491B-A03D-59673B1A6D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6A9465-6290-42B2-BA0F-102F933FBC88}"/>
              </a:ext>
            </a:extLst>
          </p:cNvPr>
          <p:cNvSpPr>
            <a:spLocks noGrp="1"/>
          </p:cNvSpPr>
          <p:nvPr>
            <p:ph type="dt" sz="half" idx="10"/>
          </p:nvPr>
        </p:nvSpPr>
        <p:spPr/>
        <p:txBody>
          <a:bodyPr/>
          <a:lstStyle/>
          <a:p>
            <a:fld id="{00B1DD46-5F2C-41E2-B0F0-6E1EFDF40117}" type="datetime1">
              <a:rPr kumimoji="1" lang="ja-JP" altLang="en-US" smtClean="0"/>
              <a:t>2021/10/8</a:t>
            </a:fld>
            <a:endParaRPr kumimoji="1" lang="ja-JP" altLang="en-US"/>
          </a:p>
        </p:txBody>
      </p:sp>
      <p:sp>
        <p:nvSpPr>
          <p:cNvPr id="8" name="フッター プレースホルダー 7">
            <a:extLst>
              <a:ext uri="{FF2B5EF4-FFF2-40B4-BE49-F238E27FC236}">
                <a16:creationId xmlns:a16="http://schemas.microsoft.com/office/drawing/2014/main" id="{BE0BC6E8-71F8-411F-836B-CA59B12538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8DF926-89C8-4990-BD6C-5EA8641BF793}"/>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319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A08BB-4211-4C57-AE6B-20B48D4149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CB7525-1D4A-4ACF-81CB-09E1D7D2FC37}"/>
              </a:ext>
            </a:extLst>
          </p:cNvPr>
          <p:cNvSpPr>
            <a:spLocks noGrp="1"/>
          </p:cNvSpPr>
          <p:nvPr>
            <p:ph type="dt" sz="half" idx="10"/>
          </p:nvPr>
        </p:nvSpPr>
        <p:spPr/>
        <p:txBody>
          <a:bodyPr/>
          <a:lstStyle/>
          <a:p>
            <a:fld id="{62B29E65-EB2A-45C9-BAFE-33ED08D867EC}" type="datetime1">
              <a:rPr kumimoji="1" lang="ja-JP" altLang="en-US" smtClean="0"/>
              <a:t>2021/10/8</a:t>
            </a:fld>
            <a:endParaRPr kumimoji="1" lang="ja-JP" altLang="en-US"/>
          </a:p>
        </p:txBody>
      </p:sp>
      <p:sp>
        <p:nvSpPr>
          <p:cNvPr id="4" name="フッター プレースホルダー 3">
            <a:extLst>
              <a:ext uri="{FF2B5EF4-FFF2-40B4-BE49-F238E27FC236}">
                <a16:creationId xmlns:a16="http://schemas.microsoft.com/office/drawing/2014/main" id="{3643C603-1240-4C79-A69C-2D2DE37DAE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418E7-6EB8-4030-8F20-A6200324BAB7}"/>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893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3237D-8A36-496D-9205-BA18D40C6366}"/>
              </a:ext>
            </a:extLst>
          </p:cNvPr>
          <p:cNvSpPr>
            <a:spLocks noGrp="1"/>
          </p:cNvSpPr>
          <p:nvPr>
            <p:ph type="dt" sz="half" idx="10"/>
          </p:nvPr>
        </p:nvSpPr>
        <p:spPr/>
        <p:txBody>
          <a:bodyPr/>
          <a:lstStyle/>
          <a:p>
            <a:fld id="{833403A9-935E-420C-AEA1-B8E3C99B7D2E}" type="datetime1">
              <a:rPr kumimoji="1" lang="ja-JP" altLang="en-US" smtClean="0"/>
              <a:t>2021/10/8</a:t>
            </a:fld>
            <a:endParaRPr kumimoji="1" lang="ja-JP" altLang="en-US"/>
          </a:p>
        </p:txBody>
      </p:sp>
      <p:sp>
        <p:nvSpPr>
          <p:cNvPr id="3" name="フッター プレースホルダー 2">
            <a:extLst>
              <a:ext uri="{FF2B5EF4-FFF2-40B4-BE49-F238E27FC236}">
                <a16:creationId xmlns:a16="http://schemas.microsoft.com/office/drawing/2014/main" id="{90ADF9B8-212D-4AFB-A85D-9E44BE9A0F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4F30B0-CCE3-4D6A-9344-6616FA48F995}"/>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936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EF36E-86E6-450E-85C4-9697F480E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B74FE7-D96C-4F00-B5A6-9EEA006C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20DE4-AEA7-4B60-A6C3-396C3301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3EF28C-F2F9-4F21-861B-38DA03F210BB}"/>
              </a:ext>
            </a:extLst>
          </p:cNvPr>
          <p:cNvSpPr>
            <a:spLocks noGrp="1"/>
          </p:cNvSpPr>
          <p:nvPr>
            <p:ph type="dt" sz="half" idx="10"/>
          </p:nvPr>
        </p:nvSpPr>
        <p:spPr/>
        <p:txBody>
          <a:bodyPr/>
          <a:lstStyle/>
          <a:p>
            <a:fld id="{7D542DA1-5139-4EE3-812D-BF5871890822}" type="datetime1">
              <a:rPr kumimoji="1" lang="ja-JP" altLang="en-US" smtClean="0"/>
              <a:t>2021/10/8</a:t>
            </a:fld>
            <a:endParaRPr kumimoji="1" lang="ja-JP" altLang="en-US"/>
          </a:p>
        </p:txBody>
      </p:sp>
      <p:sp>
        <p:nvSpPr>
          <p:cNvPr id="6" name="フッター プレースホルダー 5">
            <a:extLst>
              <a:ext uri="{FF2B5EF4-FFF2-40B4-BE49-F238E27FC236}">
                <a16:creationId xmlns:a16="http://schemas.microsoft.com/office/drawing/2014/main" id="{A0F0A147-A030-44CE-87BD-8488650C8C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C4022-58B8-4419-A7AD-8C8D94A1E522}"/>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88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9C6E8-4CC5-4AD4-9692-1CF78A3846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AD790-854C-4894-8ECA-E22BE53FB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68BD-EAE1-4D30-8AE7-AE9DD89E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45ABD-2FE6-4544-AEC8-0C53FC41B9C9}"/>
              </a:ext>
            </a:extLst>
          </p:cNvPr>
          <p:cNvSpPr>
            <a:spLocks noGrp="1"/>
          </p:cNvSpPr>
          <p:nvPr>
            <p:ph type="dt" sz="half" idx="10"/>
          </p:nvPr>
        </p:nvSpPr>
        <p:spPr/>
        <p:txBody>
          <a:bodyPr/>
          <a:lstStyle/>
          <a:p>
            <a:fld id="{24B73D90-8DE1-40AA-9623-2387C5EC1AB5}" type="datetime1">
              <a:rPr kumimoji="1" lang="ja-JP" altLang="en-US" smtClean="0"/>
              <a:t>2021/10/8</a:t>
            </a:fld>
            <a:endParaRPr kumimoji="1" lang="ja-JP" altLang="en-US"/>
          </a:p>
        </p:txBody>
      </p:sp>
      <p:sp>
        <p:nvSpPr>
          <p:cNvPr id="6" name="フッター プレースホルダー 5">
            <a:extLst>
              <a:ext uri="{FF2B5EF4-FFF2-40B4-BE49-F238E27FC236}">
                <a16:creationId xmlns:a16="http://schemas.microsoft.com/office/drawing/2014/main" id="{4CBE0D10-D6C7-4BCC-A7BA-FB79EA311A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333038-7994-4C0D-8CB1-9CBEC7AAD0BD}"/>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5991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B5BE2B-EB06-48CC-AF74-F21C8D7C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A870-9C75-4009-9ADC-422798BC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C5284-9891-46FA-89A9-4AE7552E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4575-AF48-485D-A563-D032921D4671}" type="datetime1">
              <a:rPr kumimoji="1" lang="ja-JP" altLang="en-US" smtClean="0"/>
              <a:t>2021/10/8</a:t>
            </a:fld>
            <a:endParaRPr kumimoji="1" lang="ja-JP" altLang="en-US"/>
          </a:p>
        </p:txBody>
      </p:sp>
      <p:sp>
        <p:nvSpPr>
          <p:cNvPr id="5" name="フッター プレースホルダー 4">
            <a:extLst>
              <a:ext uri="{FF2B5EF4-FFF2-40B4-BE49-F238E27FC236}">
                <a16:creationId xmlns:a16="http://schemas.microsoft.com/office/drawing/2014/main" id="{B5F5FBF3-0257-4E1C-97A9-F646B0E2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7ABE81-AB8F-421E-A880-EC35FCA8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481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6E9F3-7215-4868-8881-F214C14A4845}"/>
              </a:ext>
            </a:extLst>
          </p:cNvPr>
          <p:cNvSpPr>
            <a:spLocks noGrp="1"/>
          </p:cNvSpPr>
          <p:nvPr>
            <p:ph type="ctrTitle"/>
          </p:nvPr>
        </p:nvSpPr>
        <p:spPr/>
        <p:txBody>
          <a:bodyPr/>
          <a:lstStyle/>
          <a:p>
            <a:r>
              <a:rPr kumimoji="1" lang="ja-JP" altLang="en-US" dirty="0"/>
              <a:t>中間発表</a:t>
            </a:r>
            <a:br>
              <a:rPr kumimoji="1" lang="en-US" altLang="ja-JP" dirty="0"/>
            </a:br>
            <a:endParaRPr kumimoji="1" lang="ja-JP" altLang="en-US" dirty="0"/>
          </a:p>
        </p:txBody>
      </p:sp>
      <p:sp>
        <p:nvSpPr>
          <p:cNvPr id="3" name="字幕 2">
            <a:extLst>
              <a:ext uri="{FF2B5EF4-FFF2-40B4-BE49-F238E27FC236}">
                <a16:creationId xmlns:a16="http://schemas.microsoft.com/office/drawing/2014/main" id="{AEE6BA40-0C9C-4401-BCE1-4090F145EE29}"/>
              </a:ext>
            </a:extLst>
          </p:cNvPr>
          <p:cNvSpPr>
            <a:spLocks noGrp="1"/>
          </p:cNvSpPr>
          <p:nvPr>
            <p:ph type="subTitle" idx="1"/>
          </p:nvPr>
        </p:nvSpPr>
        <p:spPr/>
        <p:txBody>
          <a:bodyPr/>
          <a:lstStyle/>
          <a:p>
            <a:r>
              <a:rPr kumimoji="1" lang="en-US" altLang="ja-JP" dirty="0"/>
              <a:t>2021/10/09</a:t>
            </a:r>
          </a:p>
          <a:p>
            <a:r>
              <a:rPr kumimoji="1" lang="en-US" altLang="ja-JP" dirty="0"/>
              <a:t>B4 </a:t>
            </a:r>
            <a:r>
              <a:rPr kumimoji="1" lang="ja-JP" altLang="en-US" dirty="0"/>
              <a:t>土山雄飛</a:t>
            </a:r>
          </a:p>
        </p:txBody>
      </p:sp>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a:t>
            </a:fld>
            <a:endParaRPr kumimoji="1" lang="ja-JP" altLang="en-US"/>
          </a:p>
        </p:txBody>
      </p:sp>
    </p:spTree>
    <p:extLst>
      <p:ext uri="{BB962C8B-B14F-4D97-AF65-F5344CB8AC3E}">
        <p14:creationId xmlns:p14="http://schemas.microsoft.com/office/powerpoint/2010/main" val="419814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740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93868"/>
            <a:ext cx="6266577" cy="646331"/>
          </a:xfrm>
          <a:prstGeom prst="rect">
            <a:avLst/>
          </a:prstGeom>
          <a:noFill/>
        </p:spPr>
        <p:txBody>
          <a:bodyPr wrap="square" rtlCol="0">
            <a:spAutoFit/>
          </a:bodyPr>
          <a:lstStyle/>
          <a:p>
            <a:r>
              <a:rPr lang="ja-JP" altLang="en-US" sz="3600" dirty="0"/>
              <a:t>目次</a:t>
            </a:r>
            <a:endParaRPr kumimoji="1" lang="ja-JP" altLang="en-US" sz="3600" dirty="0"/>
          </a:p>
        </p:txBody>
      </p:sp>
      <p:sp>
        <p:nvSpPr>
          <p:cNvPr id="12" name="テキスト ボックス 11">
            <a:extLst>
              <a:ext uri="{FF2B5EF4-FFF2-40B4-BE49-F238E27FC236}">
                <a16:creationId xmlns:a16="http://schemas.microsoft.com/office/drawing/2014/main" id="{F258C91A-5DB1-494C-8993-9D1121F0E395}"/>
              </a:ext>
            </a:extLst>
          </p:cNvPr>
          <p:cNvSpPr txBox="1"/>
          <p:nvPr/>
        </p:nvSpPr>
        <p:spPr>
          <a:xfrm>
            <a:off x="412458" y="1331094"/>
            <a:ext cx="7794281" cy="3139321"/>
          </a:xfrm>
          <a:prstGeom prst="rect">
            <a:avLst/>
          </a:prstGeom>
          <a:noFill/>
        </p:spPr>
        <p:txBody>
          <a:bodyPr wrap="square" rtlCol="0">
            <a:spAutoFit/>
          </a:bodyPr>
          <a:lstStyle/>
          <a:p>
            <a:r>
              <a:rPr lang="ja-JP" altLang="en-US" dirty="0"/>
              <a:t>・研究テーマ、背景、目的</a:t>
            </a:r>
            <a:endParaRPr lang="en-US" altLang="ja-JP" dirty="0"/>
          </a:p>
          <a:p>
            <a:endParaRPr kumimoji="1" lang="en-US" altLang="ja-JP" dirty="0"/>
          </a:p>
          <a:p>
            <a:r>
              <a:rPr lang="ja-JP" altLang="en-US" dirty="0"/>
              <a:t>・</a:t>
            </a:r>
            <a:r>
              <a:rPr lang="en-US" altLang="ja-JP" dirty="0"/>
              <a:t>NURBS</a:t>
            </a:r>
            <a:r>
              <a:rPr lang="ja-JP" altLang="en-US" dirty="0"/>
              <a:t>について</a:t>
            </a:r>
            <a:endParaRPr lang="en-US" altLang="ja-JP" dirty="0"/>
          </a:p>
          <a:p>
            <a:endParaRPr lang="en-US" altLang="ja-JP" dirty="0"/>
          </a:p>
          <a:p>
            <a:r>
              <a:rPr lang="ja-JP" altLang="en-US" dirty="0"/>
              <a:t>・重合パッチ法について</a:t>
            </a:r>
            <a:endParaRPr lang="en-US" altLang="ja-JP" dirty="0"/>
          </a:p>
          <a:p>
            <a:endParaRPr lang="en-US" altLang="ja-JP" dirty="0"/>
          </a:p>
          <a:p>
            <a:r>
              <a:rPr lang="ja-JP" altLang="en-US" dirty="0"/>
              <a:t>・ノットインサーション、オーダーエレベーションについて</a:t>
            </a:r>
            <a:endParaRPr lang="en-US" altLang="ja-JP" dirty="0"/>
          </a:p>
          <a:p>
            <a:endParaRPr lang="en-US" altLang="ja-JP" dirty="0"/>
          </a:p>
          <a:p>
            <a:r>
              <a:rPr lang="ja-JP" altLang="en-US" dirty="0"/>
              <a:t>・進捗</a:t>
            </a:r>
            <a:endParaRPr lang="en-US" altLang="ja-JP" dirty="0"/>
          </a:p>
          <a:p>
            <a:endParaRPr lang="en-US" altLang="ja-JP" dirty="0"/>
          </a:p>
          <a:p>
            <a:r>
              <a:rPr lang="ja-JP" altLang="en-US" dirty="0"/>
              <a:t>・今後の予定</a:t>
            </a:r>
            <a:endParaRPr lang="en-US" altLang="ja-JP" dirty="0"/>
          </a:p>
        </p:txBody>
      </p:sp>
    </p:spTree>
    <p:extLst>
      <p:ext uri="{BB962C8B-B14F-4D97-AF65-F5344CB8AC3E}">
        <p14:creationId xmlns:p14="http://schemas.microsoft.com/office/powerpoint/2010/main" val="139112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740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93868"/>
            <a:ext cx="6266577" cy="646331"/>
          </a:xfrm>
          <a:prstGeom prst="rect">
            <a:avLst/>
          </a:prstGeom>
          <a:noFill/>
        </p:spPr>
        <p:txBody>
          <a:bodyPr wrap="square" rtlCol="0">
            <a:spAutoFit/>
          </a:bodyPr>
          <a:lstStyle/>
          <a:p>
            <a:r>
              <a:rPr lang="ja-JP" altLang="en-US" sz="3600" dirty="0"/>
              <a:t>研究テーマ、背景、目的</a:t>
            </a:r>
            <a:endParaRPr lang="en-US" altLang="ja-JP" sz="3600" dirty="0"/>
          </a:p>
        </p:txBody>
      </p:sp>
      <p:sp>
        <p:nvSpPr>
          <p:cNvPr id="12" name="テキスト ボックス 11">
            <a:extLst>
              <a:ext uri="{FF2B5EF4-FFF2-40B4-BE49-F238E27FC236}">
                <a16:creationId xmlns:a16="http://schemas.microsoft.com/office/drawing/2014/main" id="{F258C91A-5DB1-494C-8993-9D1121F0E395}"/>
              </a:ext>
            </a:extLst>
          </p:cNvPr>
          <p:cNvSpPr txBox="1"/>
          <p:nvPr/>
        </p:nvSpPr>
        <p:spPr>
          <a:xfrm>
            <a:off x="412459" y="1079634"/>
            <a:ext cx="9461383" cy="646331"/>
          </a:xfrm>
          <a:prstGeom prst="rect">
            <a:avLst/>
          </a:prstGeom>
          <a:noFill/>
        </p:spPr>
        <p:txBody>
          <a:bodyPr wrap="square" rtlCol="0">
            <a:spAutoFit/>
          </a:bodyPr>
          <a:lstStyle/>
          <a:p>
            <a:r>
              <a:rPr lang="ja-JP" altLang="en-US" b="1" dirty="0"/>
              <a:t>研究テーマ</a:t>
            </a:r>
            <a:endParaRPr lang="en-US" altLang="ja-JP" dirty="0"/>
          </a:p>
          <a:p>
            <a:r>
              <a:rPr lang="ja-JP" altLang="en-US" dirty="0"/>
              <a:t>重合パッチ法</a:t>
            </a:r>
            <a:r>
              <a:rPr lang="en-US" altLang="ja-JP" dirty="0"/>
              <a:t>(S-IGA)</a:t>
            </a:r>
            <a:r>
              <a:rPr lang="ja-JP" altLang="en-US" dirty="0"/>
              <a:t>による</a:t>
            </a:r>
            <a:r>
              <a:rPr lang="en-US" altLang="ja-JP" dirty="0"/>
              <a:t>3</a:t>
            </a:r>
            <a:r>
              <a:rPr lang="ja-JP" altLang="en-US" dirty="0"/>
              <a:t>次の基底関数を用いた解析手法の提案</a:t>
            </a:r>
            <a:endParaRPr lang="en-US" altLang="ja-JP" dirty="0"/>
          </a:p>
        </p:txBody>
      </p:sp>
      <p:sp>
        <p:nvSpPr>
          <p:cNvPr id="6" name="テキスト ボックス 5">
            <a:extLst>
              <a:ext uri="{FF2B5EF4-FFF2-40B4-BE49-F238E27FC236}">
                <a16:creationId xmlns:a16="http://schemas.microsoft.com/office/drawing/2014/main" id="{E46F1876-F105-4823-BE4E-B304B679D55F}"/>
              </a:ext>
            </a:extLst>
          </p:cNvPr>
          <p:cNvSpPr txBox="1"/>
          <p:nvPr/>
        </p:nvSpPr>
        <p:spPr>
          <a:xfrm>
            <a:off x="412459" y="1917499"/>
            <a:ext cx="11280777" cy="4247317"/>
          </a:xfrm>
          <a:prstGeom prst="rect">
            <a:avLst/>
          </a:prstGeom>
          <a:noFill/>
        </p:spPr>
        <p:txBody>
          <a:bodyPr wrap="square" rtlCol="0">
            <a:spAutoFit/>
          </a:bodyPr>
          <a:lstStyle/>
          <a:p>
            <a:r>
              <a:rPr lang="ja-JP" altLang="en-US" b="1" dirty="0"/>
              <a:t>研究背景</a:t>
            </a:r>
            <a:endParaRPr lang="en-US" altLang="ja-JP" b="1" dirty="0"/>
          </a:p>
          <a:p>
            <a:endParaRPr lang="en-US" altLang="ja-JP" dirty="0"/>
          </a:p>
          <a:p>
            <a:r>
              <a:rPr lang="ja-JP" altLang="en-US" b="1" dirty="0"/>
              <a:t>・アイソジオメトック解析</a:t>
            </a:r>
            <a:r>
              <a:rPr lang="en-US" altLang="ja-JP" b="1" dirty="0"/>
              <a:t>(</a:t>
            </a:r>
            <a:r>
              <a:rPr lang="en-US" altLang="ja-JP" b="1" dirty="0" err="1"/>
              <a:t>Isogeometric</a:t>
            </a:r>
            <a:r>
              <a:rPr lang="en-US" altLang="ja-JP" b="1" dirty="0"/>
              <a:t> Analysis, IGA)</a:t>
            </a:r>
            <a:r>
              <a:rPr lang="en-US" altLang="ja-JP" b="1" baseline="30000" dirty="0"/>
              <a:t>[1]</a:t>
            </a:r>
            <a:endParaRPr lang="en-US" altLang="ja-JP" b="1" dirty="0"/>
          </a:p>
          <a:p>
            <a:r>
              <a:rPr lang="ja-JP" altLang="en-US" dirty="0"/>
              <a:t>有限要素法</a:t>
            </a:r>
            <a:r>
              <a:rPr lang="en-US" altLang="ja-JP" dirty="0"/>
              <a:t>(FEM)</a:t>
            </a:r>
            <a:r>
              <a:rPr lang="ja-JP" altLang="en-US" dirty="0"/>
              <a:t>では設計モデル生成</a:t>
            </a:r>
            <a:r>
              <a:rPr lang="en-US" altLang="ja-JP" dirty="0"/>
              <a:t>(CAD)</a:t>
            </a:r>
            <a:r>
              <a:rPr lang="ja-JP" altLang="en-US" dirty="0"/>
              <a:t>→解析モデル生成→解析プログラムに入力という流れ</a:t>
            </a:r>
            <a:endParaRPr lang="en-US" altLang="ja-JP" dirty="0"/>
          </a:p>
          <a:p>
            <a:r>
              <a:rPr kumimoji="1" lang="ja-JP" altLang="en-US" dirty="0"/>
              <a:t>実際に、解析に費やされている時間は全体の約</a:t>
            </a:r>
            <a:r>
              <a:rPr kumimoji="1" lang="en-US" altLang="ja-JP" dirty="0"/>
              <a:t>20</a:t>
            </a:r>
            <a:r>
              <a:rPr kumimoji="1" lang="ja-JP" altLang="en-US" dirty="0"/>
              <a:t>％ほどで残りの</a:t>
            </a:r>
            <a:r>
              <a:rPr kumimoji="1" lang="en-US" altLang="ja-JP" dirty="0"/>
              <a:t>80</a:t>
            </a:r>
            <a:r>
              <a:rPr kumimoji="1" lang="ja-JP" altLang="en-US" dirty="0"/>
              <a:t>％は解析モデル生成などの前処理</a:t>
            </a:r>
            <a:endParaRPr lang="en-US" altLang="ja-JP" dirty="0"/>
          </a:p>
          <a:p>
            <a:r>
              <a:rPr lang="en-US" altLang="ja-JP" dirty="0"/>
              <a:t>FEM</a:t>
            </a:r>
            <a:r>
              <a:rPr lang="ja-JP" altLang="en-US" dirty="0"/>
              <a:t>の解析モデルは</a:t>
            </a:r>
            <a:r>
              <a:rPr lang="en-US" altLang="ja-JP" dirty="0"/>
              <a:t>CAD</a:t>
            </a:r>
            <a:r>
              <a:rPr lang="ja-JP" altLang="en-US" dirty="0"/>
              <a:t>データの近似であり、誤差の原因となる</a:t>
            </a:r>
            <a:endParaRPr lang="en-US" altLang="ja-JP" dirty="0"/>
          </a:p>
          <a:p>
            <a:r>
              <a:rPr lang="en-US" altLang="ja-JP" dirty="0"/>
              <a:t>IGA</a:t>
            </a:r>
            <a:r>
              <a:rPr lang="ja-JP" altLang="en-US" dirty="0"/>
              <a:t>では</a:t>
            </a:r>
            <a:r>
              <a:rPr lang="en-US" altLang="ja-JP" dirty="0"/>
              <a:t>CAD</a:t>
            </a:r>
            <a:r>
              <a:rPr lang="ja-JP" altLang="en-US" dirty="0"/>
              <a:t>と同じ幾何学表現</a:t>
            </a:r>
            <a:r>
              <a:rPr lang="en-US" altLang="ja-JP" dirty="0"/>
              <a:t>(NURBS)</a:t>
            </a:r>
            <a:r>
              <a:rPr lang="ja-JP" altLang="en-US" dirty="0"/>
              <a:t>を用いている</a:t>
            </a:r>
            <a:endParaRPr lang="en-US" altLang="ja-JP" dirty="0"/>
          </a:p>
          <a:p>
            <a:endParaRPr lang="en-US" altLang="ja-JP" dirty="0"/>
          </a:p>
          <a:p>
            <a:r>
              <a:rPr lang="ja-JP" altLang="en-US" dirty="0"/>
              <a:t>→円弧等の形状表現が完全に再現可能、解析モデル生成の時間の短縮</a:t>
            </a:r>
            <a:endParaRPr lang="en-US" altLang="ja-JP" dirty="0"/>
          </a:p>
          <a:p>
            <a:endParaRPr lang="en-US" altLang="ja-JP" dirty="0"/>
          </a:p>
          <a:p>
            <a:r>
              <a:rPr lang="ja-JP" altLang="en-US" dirty="0"/>
              <a:t>さらに、</a:t>
            </a:r>
            <a:r>
              <a:rPr lang="en-US" altLang="ja-JP" dirty="0"/>
              <a:t>IGA</a:t>
            </a:r>
            <a:r>
              <a:rPr lang="ja-JP" altLang="en-US" dirty="0"/>
              <a:t>の基底関数は連続性を自在に操作可能</a:t>
            </a:r>
            <a:endParaRPr lang="en-US" altLang="ja-JP" dirty="0"/>
          </a:p>
          <a:p>
            <a:endParaRPr lang="en-US" altLang="ja-JP" dirty="0"/>
          </a:p>
          <a:p>
            <a:r>
              <a:rPr lang="ja-JP" altLang="en-US" dirty="0"/>
              <a:t>→解析精度の向上が期待できる</a:t>
            </a:r>
            <a:endParaRPr lang="en-US" altLang="ja-JP" dirty="0"/>
          </a:p>
          <a:p>
            <a:endParaRPr lang="en-US" altLang="ja-JP" dirty="0"/>
          </a:p>
          <a:p>
            <a:r>
              <a:rPr lang="ja-JP" altLang="en-US" dirty="0"/>
              <a:t>これまでは基底関数を</a:t>
            </a:r>
            <a:r>
              <a:rPr lang="en-US" altLang="ja-JP" dirty="0"/>
              <a:t>2</a:t>
            </a:r>
            <a:r>
              <a:rPr lang="ja-JP" altLang="en-US" dirty="0"/>
              <a:t>次として解析を行ってきた</a:t>
            </a:r>
            <a:endParaRPr lang="en-US" altLang="ja-JP" dirty="0"/>
          </a:p>
        </p:txBody>
      </p:sp>
      <p:sp>
        <p:nvSpPr>
          <p:cNvPr id="9" name="テキスト ボックス 8">
            <a:extLst>
              <a:ext uri="{FF2B5EF4-FFF2-40B4-BE49-F238E27FC236}">
                <a16:creationId xmlns:a16="http://schemas.microsoft.com/office/drawing/2014/main" id="{2BB9B187-4B84-44BB-8BBE-C1E22140C164}"/>
              </a:ext>
            </a:extLst>
          </p:cNvPr>
          <p:cNvSpPr txBox="1"/>
          <p:nvPr/>
        </p:nvSpPr>
        <p:spPr>
          <a:xfrm>
            <a:off x="520817" y="6215746"/>
            <a:ext cx="11033874" cy="461665"/>
          </a:xfrm>
          <a:prstGeom prst="rect">
            <a:avLst/>
          </a:prstGeom>
          <a:noFill/>
        </p:spPr>
        <p:txBody>
          <a:bodyPr wrap="square" rtlCol="0">
            <a:spAutoFit/>
          </a:bodyPr>
          <a:lstStyle/>
          <a:p>
            <a:r>
              <a:rPr lang="en-US" altLang="ja-JP" sz="1200" dirty="0"/>
              <a:t>[1] Hughes</a:t>
            </a:r>
            <a:r>
              <a:rPr lang="ja-JP" altLang="en-US" sz="1200" dirty="0"/>
              <a:t>，</a:t>
            </a:r>
            <a:r>
              <a:rPr lang="en-US" altLang="ja-JP" sz="1200" dirty="0"/>
              <a:t>T.J.R.</a:t>
            </a:r>
            <a:r>
              <a:rPr lang="ja-JP" altLang="en-US" sz="1200" dirty="0"/>
              <a:t>，</a:t>
            </a:r>
            <a:r>
              <a:rPr lang="en-US" altLang="ja-JP" sz="1200" dirty="0"/>
              <a:t>Cottrell</a:t>
            </a:r>
            <a:r>
              <a:rPr lang="ja-JP" altLang="en-US" sz="1200" dirty="0"/>
              <a:t>，</a:t>
            </a:r>
            <a:r>
              <a:rPr lang="en-US" altLang="ja-JP" sz="1200" dirty="0"/>
              <a:t>J.A. and </a:t>
            </a:r>
            <a:r>
              <a:rPr lang="en-US" altLang="ja-JP" sz="1200" dirty="0" err="1"/>
              <a:t>Bazilevs</a:t>
            </a:r>
            <a:r>
              <a:rPr lang="ja-JP" altLang="en-US" sz="1200" dirty="0"/>
              <a:t>，</a:t>
            </a:r>
            <a:r>
              <a:rPr lang="en-US" altLang="ja-JP" sz="1200" dirty="0"/>
              <a:t>Y.</a:t>
            </a:r>
            <a:r>
              <a:rPr lang="ja-JP" altLang="en-US" sz="1200" dirty="0"/>
              <a:t>，</a:t>
            </a:r>
            <a:r>
              <a:rPr lang="en-US" altLang="ja-JP" sz="1200" dirty="0" err="1"/>
              <a:t>Isogeometric</a:t>
            </a:r>
            <a:r>
              <a:rPr lang="en-US" altLang="ja-JP" sz="1200" dirty="0"/>
              <a:t> analysis</a:t>
            </a:r>
            <a:r>
              <a:rPr lang="ja-JP" altLang="en-US" sz="1200" dirty="0"/>
              <a:t>：</a:t>
            </a:r>
            <a:r>
              <a:rPr lang="en-US" altLang="ja-JP" sz="1200" dirty="0"/>
              <a:t>CAD</a:t>
            </a:r>
            <a:r>
              <a:rPr lang="ja-JP" altLang="en-US" sz="1200" dirty="0"/>
              <a:t>，</a:t>
            </a:r>
            <a:r>
              <a:rPr lang="en-US" altLang="ja-JP" sz="1200" dirty="0"/>
              <a:t>finite elements</a:t>
            </a:r>
            <a:r>
              <a:rPr lang="ja-JP" altLang="en-US" sz="1200" dirty="0"/>
              <a:t>，</a:t>
            </a:r>
            <a:r>
              <a:rPr lang="en-US" altLang="ja-JP" sz="1200" dirty="0"/>
              <a:t>NURBS</a:t>
            </a:r>
            <a:r>
              <a:rPr lang="ja-JP" altLang="en-US" sz="1200" dirty="0"/>
              <a:t>，</a:t>
            </a:r>
            <a:r>
              <a:rPr lang="en-US" altLang="ja-JP" sz="1200" dirty="0"/>
              <a:t>exact geometry and mesh refinement</a:t>
            </a:r>
            <a:r>
              <a:rPr lang="ja-JP" altLang="en-US" sz="1200" dirty="0"/>
              <a:t>，</a:t>
            </a:r>
            <a:endParaRPr lang="en-US" altLang="ja-JP" sz="1200" dirty="0"/>
          </a:p>
          <a:p>
            <a:r>
              <a:rPr lang="en-US" altLang="ja-JP" sz="1200" dirty="0"/>
              <a:t>     Computer Methods in Applied Mechanics and Engineering</a:t>
            </a:r>
            <a:r>
              <a:rPr lang="ja-JP" altLang="en-US" sz="1200" dirty="0"/>
              <a:t>，</a:t>
            </a:r>
            <a:r>
              <a:rPr lang="en-US" altLang="ja-JP" sz="1200" dirty="0"/>
              <a:t>Elsevier</a:t>
            </a:r>
            <a:r>
              <a:rPr lang="ja-JP" altLang="en-US" sz="1200" dirty="0"/>
              <a:t>，</a:t>
            </a:r>
            <a:r>
              <a:rPr lang="en-US" altLang="ja-JP" sz="1200" dirty="0"/>
              <a:t>Vol.194 (39-41)</a:t>
            </a:r>
            <a:r>
              <a:rPr lang="ja-JP" altLang="en-US" sz="1200" dirty="0"/>
              <a:t>，</a:t>
            </a:r>
            <a:r>
              <a:rPr lang="en-US" altLang="ja-JP" sz="1200" dirty="0"/>
              <a:t>2005</a:t>
            </a:r>
            <a:r>
              <a:rPr lang="ja-JP" altLang="en-US" sz="1200" dirty="0"/>
              <a:t>，</a:t>
            </a:r>
            <a:r>
              <a:rPr lang="en-US" altLang="ja-JP" sz="1200" dirty="0"/>
              <a:t>pp.4135-4195.</a:t>
            </a:r>
          </a:p>
        </p:txBody>
      </p:sp>
    </p:spTree>
    <p:extLst>
      <p:ext uri="{BB962C8B-B14F-4D97-AF65-F5344CB8AC3E}">
        <p14:creationId xmlns:p14="http://schemas.microsoft.com/office/powerpoint/2010/main" val="3718760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740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93868"/>
            <a:ext cx="6266577" cy="646331"/>
          </a:xfrm>
          <a:prstGeom prst="rect">
            <a:avLst/>
          </a:prstGeom>
          <a:noFill/>
        </p:spPr>
        <p:txBody>
          <a:bodyPr wrap="square" rtlCol="0">
            <a:spAutoFit/>
          </a:bodyPr>
          <a:lstStyle/>
          <a:p>
            <a:r>
              <a:rPr lang="ja-JP" altLang="en-US" sz="3600" dirty="0"/>
              <a:t>研究テーマ、背景、目的</a:t>
            </a:r>
            <a:endParaRPr lang="en-US" altLang="ja-JP" sz="3600" dirty="0"/>
          </a:p>
        </p:txBody>
      </p:sp>
      <p:sp>
        <p:nvSpPr>
          <p:cNvPr id="6" name="テキスト ボックス 5">
            <a:extLst>
              <a:ext uri="{FF2B5EF4-FFF2-40B4-BE49-F238E27FC236}">
                <a16:creationId xmlns:a16="http://schemas.microsoft.com/office/drawing/2014/main" id="{E46F1876-F105-4823-BE4E-B304B679D55F}"/>
              </a:ext>
            </a:extLst>
          </p:cNvPr>
          <p:cNvSpPr txBox="1"/>
          <p:nvPr/>
        </p:nvSpPr>
        <p:spPr>
          <a:xfrm>
            <a:off x="412458" y="1079634"/>
            <a:ext cx="11068342" cy="2862322"/>
          </a:xfrm>
          <a:prstGeom prst="rect">
            <a:avLst/>
          </a:prstGeom>
          <a:noFill/>
        </p:spPr>
        <p:txBody>
          <a:bodyPr wrap="square" rtlCol="0">
            <a:spAutoFit/>
          </a:bodyPr>
          <a:lstStyle/>
          <a:p>
            <a:r>
              <a:rPr lang="ja-JP" altLang="en-US" b="1" dirty="0"/>
              <a:t>・重合メッシュ法</a:t>
            </a:r>
            <a:r>
              <a:rPr lang="en-US" altLang="ja-JP" b="1" dirty="0"/>
              <a:t>(S-version Finite Element Method, S-FEM)</a:t>
            </a:r>
            <a:r>
              <a:rPr lang="en-US" altLang="ja-JP" b="1" baseline="30000" dirty="0"/>
              <a:t>[2]</a:t>
            </a:r>
            <a:endParaRPr lang="en-US" altLang="ja-JP" b="1" dirty="0"/>
          </a:p>
          <a:p>
            <a:endParaRPr lang="en-US" altLang="ja-JP" dirty="0"/>
          </a:p>
          <a:p>
            <a:r>
              <a:rPr lang="ja-JP" altLang="en-US" dirty="0"/>
              <a:t>航空、自動車などの大規模な構造解析を行う場合、要素数が膨大になり、</a:t>
            </a:r>
            <a:endParaRPr lang="en-US" altLang="ja-JP" dirty="0"/>
          </a:p>
          <a:p>
            <a:r>
              <a:rPr lang="ja-JP" altLang="en-US" dirty="0"/>
              <a:t>解析時間や解析モデル作成の手間が莫大になる</a:t>
            </a:r>
            <a:endParaRPr lang="en-US" altLang="ja-JP" dirty="0"/>
          </a:p>
          <a:p>
            <a:r>
              <a:rPr lang="ja-JP" altLang="en-US" dirty="0"/>
              <a:t>重合メッシュ法は、全体を粗い有限要素法モデルで解析し、応力集中が予想される場所やき裂付近等で</a:t>
            </a:r>
            <a:endParaRPr lang="en-US" altLang="ja-JP" dirty="0"/>
          </a:p>
          <a:p>
            <a:r>
              <a:rPr lang="ja-JP" altLang="en-US" dirty="0"/>
              <a:t>詳細な分割を施したメッシュを用いて解析するマルチスケール手法</a:t>
            </a:r>
            <a:endParaRPr lang="en-US" altLang="ja-JP" dirty="0"/>
          </a:p>
          <a:p>
            <a:endParaRPr lang="en-US" altLang="ja-JP" dirty="0"/>
          </a:p>
          <a:p>
            <a:endParaRPr lang="en-US" altLang="ja-JP" dirty="0"/>
          </a:p>
          <a:p>
            <a:r>
              <a:rPr lang="ja-JP" altLang="en-US" dirty="0"/>
              <a:t>本研究では重合メッシュ法の考え方を</a:t>
            </a:r>
            <a:r>
              <a:rPr lang="en-US" altLang="ja-JP" dirty="0"/>
              <a:t>IGA</a:t>
            </a:r>
            <a:r>
              <a:rPr lang="ja-JP" altLang="en-US" dirty="0"/>
              <a:t>に応用した</a:t>
            </a:r>
            <a:endParaRPr lang="en-US" altLang="ja-JP" dirty="0"/>
          </a:p>
          <a:p>
            <a:r>
              <a:rPr lang="ja-JP" altLang="en-US" dirty="0"/>
              <a:t>重合パッチ法</a:t>
            </a:r>
            <a:r>
              <a:rPr lang="en-US" altLang="ja-JP" dirty="0"/>
              <a:t>(S-IGA)</a:t>
            </a:r>
            <a:r>
              <a:rPr lang="ja-JP" altLang="en-US" dirty="0"/>
              <a:t>を用いている</a:t>
            </a:r>
            <a:endParaRPr lang="en-US" altLang="ja-JP" dirty="0"/>
          </a:p>
        </p:txBody>
      </p:sp>
      <p:sp>
        <p:nvSpPr>
          <p:cNvPr id="7" name="テキスト ボックス 6">
            <a:extLst>
              <a:ext uri="{FF2B5EF4-FFF2-40B4-BE49-F238E27FC236}">
                <a16:creationId xmlns:a16="http://schemas.microsoft.com/office/drawing/2014/main" id="{887246E4-7BD2-4B27-B58C-849F63EE402B}"/>
              </a:ext>
            </a:extLst>
          </p:cNvPr>
          <p:cNvSpPr txBox="1"/>
          <p:nvPr/>
        </p:nvSpPr>
        <p:spPr>
          <a:xfrm>
            <a:off x="412457" y="4742202"/>
            <a:ext cx="10941343" cy="1200329"/>
          </a:xfrm>
          <a:prstGeom prst="rect">
            <a:avLst/>
          </a:prstGeom>
          <a:noFill/>
        </p:spPr>
        <p:txBody>
          <a:bodyPr wrap="square" rtlCol="0">
            <a:spAutoFit/>
          </a:bodyPr>
          <a:lstStyle/>
          <a:p>
            <a:r>
              <a:rPr lang="ja-JP" altLang="en-US" b="1" dirty="0"/>
              <a:t>研究目的</a:t>
            </a:r>
            <a:endParaRPr lang="en-US" altLang="ja-JP" b="1" dirty="0"/>
          </a:p>
          <a:p>
            <a:endParaRPr lang="en-US" altLang="ja-JP" dirty="0"/>
          </a:p>
          <a:p>
            <a:r>
              <a:rPr lang="ja-JP" altLang="en-US" dirty="0"/>
              <a:t>重合パッチ法のグローバルパッチやローカルパッチの基底関数の次数を</a:t>
            </a:r>
            <a:r>
              <a:rPr lang="en-US" altLang="ja-JP" dirty="0"/>
              <a:t>3</a:t>
            </a:r>
            <a:r>
              <a:rPr lang="ja-JP" altLang="en-US" dirty="0"/>
              <a:t>次にした数値解析例を示して、ローカルパッチの境界における解の振動問題が解決するかの検証と解析精度の検証を行う</a:t>
            </a:r>
            <a:endParaRPr lang="en-US" altLang="ja-JP" dirty="0"/>
          </a:p>
        </p:txBody>
      </p:sp>
      <p:pic>
        <p:nvPicPr>
          <p:cNvPr id="4" name="図 3" descr="ダイアグラム&#10;&#10;自動的に生成された説明">
            <a:extLst>
              <a:ext uri="{FF2B5EF4-FFF2-40B4-BE49-F238E27FC236}">
                <a16:creationId xmlns:a16="http://schemas.microsoft.com/office/drawing/2014/main" id="{D9C9FB6F-B486-4F3A-BB6B-87148CBF2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340" y="3066323"/>
            <a:ext cx="5257202" cy="1541586"/>
          </a:xfrm>
          <a:prstGeom prst="rect">
            <a:avLst/>
          </a:prstGeom>
        </p:spPr>
      </p:pic>
      <p:sp>
        <p:nvSpPr>
          <p:cNvPr id="13" name="テキスト ボックス 12">
            <a:extLst>
              <a:ext uri="{FF2B5EF4-FFF2-40B4-BE49-F238E27FC236}">
                <a16:creationId xmlns:a16="http://schemas.microsoft.com/office/drawing/2014/main" id="{74222BD7-CBFD-4362-B975-FC8E9E8065D3}"/>
              </a:ext>
            </a:extLst>
          </p:cNvPr>
          <p:cNvSpPr txBox="1"/>
          <p:nvPr/>
        </p:nvSpPr>
        <p:spPr>
          <a:xfrm>
            <a:off x="446926" y="6125517"/>
            <a:ext cx="11033874" cy="461665"/>
          </a:xfrm>
          <a:prstGeom prst="rect">
            <a:avLst/>
          </a:prstGeom>
          <a:noFill/>
        </p:spPr>
        <p:txBody>
          <a:bodyPr wrap="square" rtlCol="0">
            <a:spAutoFit/>
          </a:bodyPr>
          <a:lstStyle/>
          <a:p>
            <a:r>
              <a:rPr lang="en-US" altLang="ja-JP" sz="1200" dirty="0"/>
              <a:t>[2] Mote C.D., Global–local finite element, International Journal for Numerical Methods in Engineering,</a:t>
            </a:r>
            <a:r>
              <a:rPr lang="ja-JP" altLang="en-US" sz="1200" dirty="0"/>
              <a:t> </a:t>
            </a:r>
            <a:r>
              <a:rPr lang="en-US" altLang="ja-JP" sz="1200" dirty="0"/>
              <a:t>Vol.3,1971,</a:t>
            </a:r>
            <a:r>
              <a:rPr lang="ja-JP" altLang="en-US" sz="1200" dirty="0"/>
              <a:t> </a:t>
            </a:r>
            <a:r>
              <a:rPr lang="en-US" altLang="ja-JP" sz="1200" dirty="0"/>
              <a:t>pp.565-574.</a:t>
            </a:r>
          </a:p>
          <a:p>
            <a:r>
              <a:rPr lang="en-US" altLang="ja-JP" sz="1200" dirty="0"/>
              <a:t>[3] </a:t>
            </a:r>
            <a:r>
              <a:rPr lang="ja-JP" altLang="en-US" sz="1200" dirty="0"/>
              <a:t>渡辺梨乃</a:t>
            </a:r>
            <a:r>
              <a:rPr lang="en-US" altLang="ja-JP" sz="1200" dirty="0"/>
              <a:t>, </a:t>
            </a:r>
            <a:r>
              <a:rPr lang="ja-JP" altLang="en-US" sz="1200" dirty="0"/>
              <a:t>重合パッチ法</a:t>
            </a:r>
            <a:r>
              <a:rPr lang="en-US" altLang="ja-JP" sz="1200" dirty="0"/>
              <a:t>(S-version </a:t>
            </a:r>
            <a:r>
              <a:rPr lang="en-US" altLang="ja-JP" sz="1200" dirty="0" err="1"/>
              <a:t>Isogeometric</a:t>
            </a:r>
            <a:r>
              <a:rPr lang="en-US" altLang="ja-JP" sz="1200" dirty="0"/>
              <a:t> Analysis Method</a:t>
            </a:r>
            <a:r>
              <a:rPr lang="ja-JP" altLang="en-US" sz="1200" dirty="0"/>
              <a:t>，</a:t>
            </a:r>
            <a:r>
              <a:rPr lang="en-US" altLang="ja-JP" sz="1200" dirty="0"/>
              <a:t>S-IGA) </a:t>
            </a:r>
            <a:r>
              <a:rPr lang="ja-JP" altLang="en-US" sz="1200" dirty="0"/>
              <a:t>の提案</a:t>
            </a:r>
            <a:endParaRPr lang="en-US" altLang="ja-JP" sz="1200" dirty="0"/>
          </a:p>
        </p:txBody>
      </p:sp>
      <p:sp>
        <p:nvSpPr>
          <p:cNvPr id="14" name="テキスト ボックス 13">
            <a:extLst>
              <a:ext uri="{FF2B5EF4-FFF2-40B4-BE49-F238E27FC236}">
                <a16:creationId xmlns:a16="http://schemas.microsoft.com/office/drawing/2014/main" id="{CE899BA7-B9AE-4A13-BCFF-216E3A196A37}"/>
              </a:ext>
            </a:extLst>
          </p:cNvPr>
          <p:cNvSpPr txBox="1"/>
          <p:nvPr/>
        </p:nvSpPr>
        <p:spPr>
          <a:xfrm>
            <a:off x="7248809" y="4652395"/>
            <a:ext cx="2723582" cy="276999"/>
          </a:xfrm>
          <a:prstGeom prst="rect">
            <a:avLst/>
          </a:prstGeom>
          <a:noFill/>
        </p:spPr>
        <p:txBody>
          <a:bodyPr wrap="square" rtlCol="0">
            <a:spAutoFit/>
          </a:bodyPr>
          <a:lstStyle/>
          <a:p>
            <a:r>
              <a:rPr lang="en-US" altLang="ja-JP" sz="1200" dirty="0"/>
              <a:t>Example of multiple patches’ model</a:t>
            </a:r>
            <a:r>
              <a:rPr lang="en-US" altLang="ja-JP" sz="1200" baseline="30000" dirty="0"/>
              <a:t>[3]</a:t>
            </a:r>
            <a:endParaRPr lang="en-US" altLang="ja-JP" sz="1200" dirty="0"/>
          </a:p>
        </p:txBody>
      </p:sp>
    </p:spTree>
    <p:extLst>
      <p:ext uri="{BB962C8B-B14F-4D97-AF65-F5344CB8AC3E}">
        <p14:creationId xmlns:p14="http://schemas.microsoft.com/office/powerpoint/2010/main" val="313624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740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93868"/>
            <a:ext cx="6266577" cy="646331"/>
          </a:xfrm>
          <a:prstGeom prst="rect">
            <a:avLst/>
          </a:prstGeom>
          <a:noFill/>
        </p:spPr>
        <p:txBody>
          <a:bodyPr wrap="square" rtlCol="0">
            <a:spAutoFit/>
          </a:bodyPr>
          <a:lstStyle/>
          <a:p>
            <a:r>
              <a:rPr lang="en-US" altLang="ja-JP" sz="3600" dirty="0"/>
              <a:t>NURBS</a:t>
            </a:r>
            <a:r>
              <a:rPr lang="ja-JP" altLang="en-US" sz="3600" dirty="0"/>
              <a:t>について</a:t>
            </a:r>
            <a:endParaRPr lang="en-US" altLang="ja-JP" sz="3600" dirty="0"/>
          </a:p>
        </p:txBody>
      </p:sp>
      <p:sp>
        <p:nvSpPr>
          <p:cNvPr id="6" name="テキスト ボックス 5">
            <a:extLst>
              <a:ext uri="{FF2B5EF4-FFF2-40B4-BE49-F238E27FC236}">
                <a16:creationId xmlns:a16="http://schemas.microsoft.com/office/drawing/2014/main" id="{E46F1876-F105-4823-BE4E-B304B679D55F}"/>
              </a:ext>
            </a:extLst>
          </p:cNvPr>
          <p:cNvSpPr txBox="1"/>
          <p:nvPr/>
        </p:nvSpPr>
        <p:spPr>
          <a:xfrm>
            <a:off x="412458" y="1079634"/>
            <a:ext cx="1998233" cy="646331"/>
          </a:xfrm>
          <a:prstGeom prst="rect">
            <a:avLst/>
          </a:prstGeom>
          <a:noFill/>
        </p:spPr>
        <p:txBody>
          <a:bodyPr wrap="square" rtlCol="0">
            <a:spAutoFit/>
          </a:bodyPr>
          <a:lstStyle/>
          <a:p>
            <a:r>
              <a:rPr lang="ja-JP" altLang="en-US" b="1" dirty="0"/>
              <a:t>・</a:t>
            </a:r>
            <a:r>
              <a:rPr lang="en-US" altLang="ja-JP" b="1" dirty="0"/>
              <a:t>B</a:t>
            </a:r>
            <a:r>
              <a:rPr lang="ja-JP" altLang="en-US" b="1" dirty="0"/>
              <a:t>スプライン</a:t>
            </a:r>
            <a:endParaRPr lang="en-US" altLang="ja-JP" b="1" dirty="0"/>
          </a:p>
          <a:p>
            <a:endParaRPr lang="en-US" altLang="ja-JP" dirty="0"/>
          </a:p>
        </p:txBody>
      </p:sp>
      <p:sp>
        <p:nvSpPr>
          <p:cNvPr id="10" name="正方形/長方形 9">
            <a:extLst>
              <a:ext uri="{FF2B5EF4-FFF2-40B4-BE49-F238E27FC236}">
                <a16:creationId xmlns:a16="http://schemas.microsoft.com/office/drawing/2014/main" id="{F6F352E3-15A8-450D-A0AC-C795595B0725}"/>
              </a:ext>
            </a:extLst>
          </p:cNvPr>
          <p:cNvSpPr/>
          <p:nvPr/>
        </p:nvSpPr>
        <p:spPr>
          <a:xfrm flipH="1">
            <a:off x="6073140" y="900034"/>
            <a:ext cx="45719" cy="5821441"/>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20A5B626-D6F9-4AA2-948B-A6E7582C3B82}"/>
                  </a:ext>
                </a:extLst>
              </p:cNvPr>
              <p:cNvSpPr txBox="1"/>
              <p:nvPr/>
            </p:nvSpPr>
            <p:spPr>
              <a:xfrm>
                <a:off x="412456" y="1510769"/>
                <a:ext cx="5822551" cy="2071849"/>
              </a:xfrm>
              <a:prstGeom prst="rect">
                <a:avLst/>
              </a:prstGeom>
              <a:noFill/>
            </p:spPr>
            <p:txBody>
              <a:bodyPr wrap="square" rtlCol="0">
                <a:spAutoFit/>
              </a:bodyPr>
              <a:lstStyle/>
              <a:p>
                <a:r>
                  <a:rPr lang="ja-JP" altLang="en-US" u="sng" dirty="0"/>
                  <a:t>ノットベクトル </a:t>
                </a:r>
                <a14:m>
                  <m:oMath xmlns:m="http://schemas.openxmlformats.org/officeDocument/2006/math">
                    <m:r>
                      <m:rPr>
                        <m:sty m:val="p"/>
                      </m:rPr>
                      <a:rPr lang="en-US" altLang="ja-JP" i="1" u="sng" dirty="0" smtClean="0">
                        <a:latin typeface="Cambria Math" panose="02040503050406030204" pitchFamily="18" charset="0"/>
                      </a:rPr>
                      <m:t>Ξ</m:t>
                    </m:r>
                  </m:oMath>
                </a14:m>
                <a:endParaRPr lang="en-US" altLang="ja-JP" b="0" u="sng" dirty="0"/>
              </a:p>
              <a:p>
                <a:pPr/>
                <a14:m>
                  <m:oMathPara xmlns:m="http://schemas.openxmlformats.org/officeDocument/2006/math">
                    <m:oMathParaPr>
                      <m:jc m:val="left"/>
                    </m:oMathParaPr>
                    <m:oMath xmlns:m="http://schemas.openxmlformats.org/officeDocument/2006/math">
                      <m:r>
                        <m:rPr>
                          <m:sty m:val="p"/>
                        </m:rPr>
                        <a:rPr lang="en-US" altLang="ja-JP" i="1" dirty="0">
                          <a:latin typeface="Cambria Math" panose="02040503050406030204" pitchFamily="18" charset="0"/>
                        </a:rPr>
                        <m:t>Ξ</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 </m:t>
                      </m:r>
                      <m:r>
                        <a:rPr lang="ja-JP" altLang="en-US" i="1">
                          <a:latin typeface="Cambria Math" panose="02040503050406030204" pitchFamily="18" charset="0"/>
                        </a:rPr>
                        <m:t> </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e>
                      </m:d>
                      <m:r>
                        <a:rPr lang="en-US" altLang="ja-JP" b="0" i="1" smtClean="0">
                          <a:latin typeface="Cambria Math" panose="02040503050406030204" pitchFamily="18" charset="0"/>
                        </a:rPr>
                        <m:t> </m:t>
                      </m:r>
                    </m:oMath>
                  </m:oMathPara>
                </a14:m>
                <a:endParaRPr lang="en-US" altLang="ja-JP" dirty="0"/>
              </a:p>
              <a:p>
                <a14:m>
                  <m:oMath xmlns:m="http://schemas.openxmlformats.org/officeDocument/2006/math">
                    <m:r>
                      <a:rPr lang="en-US" altLang="ja-JP" b="0" i="1" smtClean="0">
                        <a:latin typeface="Cambria Math" panose="02040503050406030204" pitchFamily="18" charset="0"/>
                      </a:rPr>
                      <m:t>𝑛</m:t>
                    </m:r>
                  </m:oMath>
                </a14:m>
                <a:r>
                  <a:rPr lang="en-US" altLang="ja-JP" dirty="0"/>
                  <a:t> : </a:t>
                </a:r>
                <a:r>
                  <a:rPr lang="ja-JP" altLang="en-US" dirty="0"/>
                  <a:t>基底関数の数</a:t>
                </a:r>
                <a:r>
                  <a:rPr lang="en-US" altLang="ja-JP" dirty="0"/>
                  <a:t>(=</a:t>
                </a:r>
                <a:r>
                  <a:rPr lang="ja-JP" altLang="en-US" dirty="0"/>
                  <a:t>コントロールポイントの数</a:t>
                </a:r>
                <a:r>
                  <a:rPr lang="en-US" altLang="ja-JP" dirty="0"/>
                  <a:t>)</a:t>
                </a:r>
              </a:p>
              <a:p>
                <a14:m>
                  <m:oMath xmlns:m="http://schemas.openxmlformats.org/officeDocument/2006/math">
                    <m:r>
                      <a:rPr lang="en-US" altLang="ja-JP" b="0" i="1" smtClean="0">
                        <a:latin typeface="Cambria Math" panose="02040503050406030204" pitchFamily="18" charset="0"/>
                      </a:rPr>
                      <m:t>𝑝</m:t>
                    </m:r>
                  </m:oMath>
                </a14:m>
                <a:r>
                  <a:rPr lang="en-US" altLang="ja-JP" dirty="0"/>
                  <a:t> : </a:t>
                </a:r>
                <a:r>
                  <a:rPr lang="ja-JP" altLang="en-US" dirty="0"/>
                  <a:t>多項式の次数</a:t>
                </a:r>
                <a:endParaRPr lang="en-US" altLang="ja-JP" dirty="0"/>
              </a:p>
              <a:p>
                <a:endParaRPr lang="en-US" altLang="ja-JP" dirty="0"/>
              </a:p>
              <a:p>
                <a:r>
                  <a:rPr lang="ja-JP" altLang="en-US" dirty="0"/>
                  <a:t>オープンノットベクトル</a:t>
                </a:r>
                <a:r>
                  <a:rPr lang="en-US" altLang="ja-JP" dirty="0"/>
                  <a:t>(</a:t>
                </a:r>
                <a14:m>
                  <m:oMath xmlns:m="http://schemas.openxmlformats.org/officeDocument/2006/math">
                    <m:r>
                      <m:rPr>
                        <m:sty m:val="p"/>
                      </m:rPr>
                      <a:rPr lang="en-US" altLang="ja-JP" b="0" i="0" smtClean="0">
                        <a:latin typeface="Cambria Math" panose="02040503050406030204" pitchFamily="18" charset="0"/>
                      </a:rPr>
                      <m:t>n</m:t>
                    </m:r>
                    <m:r>
                      <a:rPr lang="en-US" altLang="ja-JP" b="0" i="0" smtClean="0">
                        <a:latin typeface="Cambria Math" panose="02040503050406030204" pitchFamily="18" charset="0"/>
                      </a:rPr>
                      <m:t>=6</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=2</m:t>
                    </m:r>
                  </m:oMath>
                </a14:m>
                <a:r>
                  <a:rPr lang="ja-JP" altLang="en-US" dirty="0"/>
                  <a:t>の例</a:t>
                </a:r>
                <a:r>
                  <a:rPr lang="en-US" altLang="ja-JP" dirty="0"/>
                  <a:t>)</a:t>
                </a:r>
              </a:p>
              <a:p>
                <a:pPr/>
                <a14:m>
                  <m:oMath xmlns:m="http://schemas.openxmlformats.org/officeDocument/2006/math">
                    <m:r>
                      <m:rPr>
                        <m:sty m:val="p"/>
                      </m:rPr>
                      <a:rPr lang="en-US" altLang="ja-JP" i="1" dirty="0" smtClean="0">
                        <a:latin typeface="Cambria Math" panose="02040503050406030204" pitchFamily="18" charset="0"/>
                      </a:rPr>
                      <m:t>Ξ</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0, 0, 0, 0.25, 0.5, 0.75, 1, 1, 1</m:t>
                        </m:r>
                      </m:e>
                    </m:d>
                  </m:oMath>
                </a14:m>
                <a:r>
                  <a:rPr lang="en-US" altLang="ja-JP" dirty="0"/>
                  <a:t> (</a:t>
                </a:r>
                <a:r>
                  <a:rPr lang="ja-JP" altLang="en-US" dirty="0"/>
                  <a:t>両端で</a:t>
                </a:r>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a14:m>
                <a:r>
                  <a:rPr lang="ja-JP" altLang="en-US" dirty="0"/>
                  <a:t>回重複</a:t>
                </a:r>
                <a:r>
                  <a:rPr lang="en-US" altLang="ja-JP" dirty="0"/>
                  <a:t>)</a:t>
                </a:r>
              </a:p>
            </p:txBody>
          </p:sp>
        </mc:Choice>
        <mc:Fallback>
          <p:sp>
            <p:nvSpPr>
              <p:cNvPr id="12" name="テキスト ボックス 11">
                <a:extLst>
                  <a:ext uri="{FF2B5EF4-FFF2-40B4-BE49-F238E27FC236}">
                    <a16:creationId xmlns:a16="http://schemas.microsoft.com/office/drawing/2014/main" id="{20A5B626-D6F9-4AA2-948B-A6E7582C3B82}"/>
                  </a:ext>
                </a:extLst>
              </p:cNvPr>
              <p:cNvSpPr txBox="1">
                <a:spLocks noRot="1" noChangeAspect="1" noMove="1" noResize="1" noEditPoints="1" noAdjustHandles="1" noChangeArrowheads="1" noChangeShapeType="1" noTextEdit="1"/>
              </p:cNvSpPr>
              <p:nvPr/>
            </p:nvSpPr>
            <p:spPr>
              <a:xfrm>
                <a:off x="412456" y="1510769"/>
                <a:ext cx="5822551" cy="2071849"/>
              </a:xfrm>
              <a:prstGeom prst="rect">
                <a:avLst/>
              </a:prstGeom>
              <a:blipFill>
                <a:blip r:embed="rId2"/>
                <a:stretch>
                  <a:fillRect l="-942" t="-1176" b="-441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4B8E2AEB-085B-4B05-927A-440B35A31326}"/>
                  </a:ext>
                </a:extLst>
              </p:cNvPr>
              <p:cNvSpPr txBox="1"/>
              <p:nvPr/>
            </p:nvSpPr>
            <p:spPr>
              <a:xfrm>
                <a:off x="412456" y="3810754"/>
                <a:ext cx="5822551" cy="2173352"/>
              </a:xfrm>
              <a:prstGeom prst="rect">
                <a:avLst/>
              </a:prstGeom>
              <a:noFill/>
            </p:spPr>
            <p:txBody>
              <a:bodyPr wrap="square" rtlCol="0">
                <a:spAutoFit/>
              </a:bodyPr>
              <a:lstStyle/>
              <a:p>
                <a:r>
                  <a:rPr lang="ja-JP" altLang="en-US" u="sng" dirty="0"/>
                  <a:t>基底関数 </a:t>
                </a:r>
                <a14:m>
                  <m:oMath xmlns:m="http://schemas.openxmlformats.org/officeDocument/2006/math">
                    <m:sSub>
                      <m:sSubPr>
                        <m:ctrlPr>
                          <a:rPr lang="en-US" altLang="ja-JP" b="0" i="1" u="sng" smtClean="0">
                            <a:latin typeface="Cambria Math" panose="02040503050406030204" pitchFamily="18" charset="0"/>
                          </a:rPr>
                        </m:ctrlPr>
                      </m:sSubPr>
                      <m:e>
                        <m:r>
                          <a:rPr lang="en-US" altLang="ja-JP" b="0" i="1" u="sng" smtClean="0">
                            <a:latin typeface="Cambria Math" panose="02040503050406030204" pitchFamily="18" charset="0"/>
                          </a:rPr>
                          <m:t>𝑁</m:t>
                        </m:r>
                      </m:e>
                      <m:sub>
                        <m:r>
                          <a:rPr lang="en-US" altLang="ja-JP" b="0" i="1" u="sng" smtClean="0">
                            <a:latin typeface="Cambria Math" panose="02040503050406030204" pitchFamily="18" charset="0"/>
                          </a:rPr>
                          <m:t>𝑖</m:t>
                        </m:r>
                        <m:r>
                          <a:rPr lang="en-US" altLang="ja-JP" b="0" i="1" u="sng" smtClean="0">
                            <a:latin typeface="Cambria Math" panose="02040503050406030204" pitchFamily="18" charset="0"/>
                          </a:rPr>
                          <m:t>,</m:t>
                        </m:r>
                        <m:r>
                          <a:rPr lang="en-US" altLang="ja-JP" b="0" i="1" u="sng" smtClean="0">
                            <a:latin typeface="Cambria Math" panose="02040503050406030204" pitchFamily="18" charset="0"/>
                          </a:rPr>
                          <m:t>𝑝</m:t>
                        </m:r>
                      </m:sub>
                    </m:sSub>
                    <m:r>
                      <a:rPr lang="en-US" altLang="ja-JP" b="0" i="1" u="sng" smtClean="0">
                        <a:latin typeface="Cambria Math" panose="02040503050406030204" pitchFamily="18" charset="0"/>
                      </a:rPr>
                      <m:t>(</m:t>
                    </m:r>
                    <m:r>
                      <m:rPr>
                        <m:sty m:val="p"/>
                      </m:rPr>
                      <a:rPr lang="en-US" altLang="ja-JP" i="1" u="sng">
                        <a:latin typeface="Cambria Math" panose="02040503050406030204" pitchFamily="18" charset="0"/>
                      </a:rPr>
                      <m:t>ξ</m:t>
                    </m:r>
                    <m:r>
                      <a:rPr lang="en-US" altLang="ja-JP" b="0" i="1" u="sng" smtClean="0">
                        <a:latin typeface="Cambria Math" panose="02040503050406030204" pitchFamily="18" charset="0"/>
                      </a:rPr>
                      <m:t>)</m:t>
                    </m:r>
                  </m:oMath>
                </a14:m>
                <a:endParaRPr lang="en-US" altLang="ja-JP" u="sng" dirty="0"/>
              </a:p>
              <a:p>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=0</m:t>
                    </m:r>
                  </m:oMath>
                </a14:m>
                <a:r>
                  <a:rPr lang="ja-JP" altLang="en-US" dirty="0"/>
                  <a:t>のとき</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𝑁</m:t>
                          </m:r>
                        </m:e>
                        <m:sub>
                          <m:r>
                            <a:rPr lang="en-US" altLang="ja-JP" b="0" i="1">
                              <a:latin typeface="Cambria Math" panose="02040503050406030204" pitchFamily="18" charset="0"/>
                            </a:rPr>
                            <m:t>𝑖</m:t>
                          </m:r>
                          <m:r>
                            <a:rPr lang="en-US" altLang="ja-JP" b="0" i="1">
                              <a:latin typeface="Cambria Math" panose="02040503050406030204" pitchFamily="18" charset="0"/>
                            </a:rPr>
                            <m:t>,0</m:t>
                          </m:r>
                        </m:sub>
                      </m:sSub>
                      <m:d>
                        <m:dPr>
                          <m:ctrlPr>
                            <a:rPr lang="en-US" altLang="ja-JP" b="0" i="1">
                              <a:latin typeface="Cambria Math" panose="02040503050406030204" pitchFamily="18" charset="0"/>
                            </a:rPr>
                          </m:ctrlPr>
                        </m:dPr>
                        <m:e>
                          <m:r>
                            <a:rPr lang="en-US" altLang="ja-JP" b="0" i="1">
                              <a:latin typeface="Cambria Math" panose="02040503050406030204" pitchFamily="18" charset="0"/>
                            </a:rPr>
                            <m:t>𝜉</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en-US" altLang="ja-JP" b="0" i="1" smtClean="0">
                                    <a:latin typeface="Cambria Math" panose="02040503050406030204" pitchFamily="18" charset="0"/>
                                  </a:rPr>
                                  <m:t>(</m:t>
                                </m:r>
                                <m:r>
                                  <a:rPr lang="en-US" altLang="ja-JP" b="0" i="1" smtClean="0">
                                    <a:latin typeface="Cambria Math" panose="02040503050406030204" pitchFamily="18" charset="0"/>
                                  </a:rPr>
                                  <m:t>𝑖𝑓</m:t>
                                </m:r>
                                <m:r>
                                  <a:rPr lang="ja-JP" altLang="en-US" i="1">
                                    <a:latin typeface="Cambria Math" panose="02040503050406030204" pitchFamily="18" charset="0"/>
                                  </a:rPr>
                                  <m:t> </m:t>
                                </m:r>
                                <m:sSub>
                                  <m:sSubPr>
                                    <m:ctrlPr>
                                      <a:rPr lang="en-US" altLang="ja-JP" i="1" smtClean="0">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b="0" i="1" smtClean="0">
                                        <a:latin typeface="Cambria Math" panose="02040503050406030204" pitchFamily="18" charset="0"/>
                                      </a:rPr>
                                      <m:t>𝑖</m:t>
                                    </m:r>
                                  </m:sub>
                                </m:sSub>
                                <m:r>
                                  <a:rPr lang="en-US" altLang="ja-JP" i="1" smtClean="0">
                                    <a:latin typeface="Cambria Math" panose="02040503050406030204" pitchFamily="18" charset="0"/>
                                    <a:ea typeface="Cambria Math" panose="02040503050406030204" pitchFamily="18" charset="0"/>
                                  </a:rPr>
                                  <m:t>≤</m:t>
                                </m:r>
                                <m:r>
                                  <m:rPr>
                                    <m:sty m:val="p"/>
                                  </m:rPr>
                                  <a:rPr lang="en-US" altLang="ja-JP" i="1">
                                    <a:latin typeface="Cambria Math" panose="02040503050406030204" pitchFamily="18" charset="0"/>
                                  </a:rPr>
                                  <m:t>ξ</m:t>
                                </m:r>
                                <m:r>
                                  <a:rPr lang="en-US" altLang="ja-JP" i="1" smtClean="0">
                                    <a:latin typeface="Cambria Math" panose="02040503050406030204" pitchFamily="18" charset="0"/>
                                    <a:ea typeface="Cambria Math" panose="02040503050406030204" pitchFamily="18" charset="0"/>
                                  </a:rPr>
                                  <m:t>&lt;</m:t>
                                </m:r>
                                <m:sSub>
                                  <m:sSubPr>
                                    <m:ctrlPr>
                                      <a:rPr lang="en-US" altLang="ja-JP" i="1" smtClean="0">
                                        <a:latin typeface="Cambria Math" panose="02040503050406030204" pitchFamily="18" charset="0"/>
                                        <a:ea typeface="Cambria Math" panose="02040503050406030204" pitchFamily="18" charset="0"/>
                                      </a:rPr>
                                    </m:ctrlPr>
                                  </m:sSubPr>
                                  <m:e>
                                    <m:r>
                                      <m:rPr>
                                        <m:sty m:val="p"/>
                                      </m:rPr>
                                      <a:rPr lang="en-US" altLang="ja-JP" i="1">
                                        <a:latin typeface="Cambria Math" panose="02040503050406030204" pitchFamily="18" charset="0"/>
                                      </a:rPr>
                                      <m:t>ξ</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rPr>
                                  <m:t>)</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m:t>
                                </m:r>
                                <m:r>
                                  <a:rPr lang="en-US" altLang="ja-JP" b="0" i="1" smtClean="0">
                                    <a:latin typeface="Cambria Math" panose="02040503050406030204" pitchFamily="18" charset="0"/>
                                  </a:rPr>
                                  <m:t>𝑜𝑡h𝑒𝑟𝑤𝑖𝑠𝑒</m:t>
                                </m:r>
                                <m:r>
                                  <a:rPr lang="en-US" altLang="ja-JP" b="0" i="1" smtClean="0">
                                    <a:latin typeface="Cambria Math" panose="02040503050406030204" pitchFamily="18" charset="0"/>
                                  </a:rPr>
                                  <m:t>)</m:t>
                                </m:r>
                              </m:e>
                            </m:mr>
                          </m:m>
                        </m:e>
                      </m:d>
                    </m:oMath>
                  </m:oMathPara>
                </a14:m>
                <a:endParaRPr lang="en-US" altLang="ja-JP" dirty="0"/>
              </a:p>
              <a:p>
                <a14:m>
                  <m:oMath xmlns:m="http://schemas.openxmlformats.org/officeDocument/2006/math">
                    <m:r>
                      <a:rPr lang="en-US" altLang="ja-JP" i="1">
                        <a:latin typeface="Cambria Math" panose="02040503050406030204" pitchFamily="18" charset="0"/>
                      </a:rPr>
                      <m:t>𝑝</m:t>
                    </m:r>
                    <m:r>
                      <a:rPr lang="en-US" altLang="ja-JP" i="1">
                        <a:latin typeface="Cambria Math" panose="02040503050406030204" pitchFamily="18" charset="0"/>
                      </a:rPr>
                      <m:t>=1, 2,…</m:t>
                    </m:r>
                  </m:oMath>
                </a14:m>
                <a:r>
                  <a:rPr lang="ja-JP" altLang="en-US" dirty="0"/>
                  <a:t>のとき</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b="0" i="1">
                              <a:latin typeface="Cambria Math" panose="02040503050406030204" pitchFamily="18" charset="0"/>
                            </a:rPr>
                            <m:t>𝑁</m:t>
                          </m:r>
                        </m:e>
                        <m:sub>
                          <m:r>
                            <a:rPr lang="en-US" altLang="ja-JP" b="0" i="1">
                              <a:latin typeface="Cambria Math" panose="02040503050406030204" pitchFamily="18" charset="0"/>
                            </a:rPr>
                            <m:t>𝑖</m:t>
                          </m:r>
                          <m:r>
                            <a:rPr lang="en-US" altLang="ja-JP" b="0" i="1">
                              <a:latin typeface="Cambria Math" panose="02040503050406030204" pitchFamily="18" charset="0"/>
                            </a:rPr>
                            <m:t>,</m:t>
                          </m:r>
                          <m:r>
                            <a:rPr lang="en-US" altLang="ja-JP" b="0" i="1">
                              <a:latin typeface="Cambria Math" panose="02040503050406030204" pitchFamily="18" charset="0"/>
                            </a:rPr>
                            <m:t>𝑝</m:t>
                          </m:r>
                        </m:sub>
                      </m:sSub>
                      <m:d>
                        <m:dPr>
                          <m:ctrlPr>
                            <a:rPr lang="en-US" altLang="ja-JP" b="0" i="1">
                              <a:latin typeface="Cambria Math" panose="02040503050406030204" pitchFamily="18" charset="0"/>
                            </a:rPr>
                          </m:ctrlPr>
                        </m:dPr>
                        <m:e>
                          <m:r>
                            <a:rPr lang="en-US" altLang="ja-JP" b="0" i="1">
                              <a:latin typeface="Cambria Math" panose="02040503050406030204" pitchFamily="18" charset="0"/>
                            </a:rPr>
                            <m:t>𝜉</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n-US" altLang="ja-JP" i="1">
                              <a:latin typeface="Cambria Math" panose="02040503050406030204" pitchFamily="18" charset="0"/>
                            </a:rPr>
                            <m:t>ξ</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sub>
                          </m:sSub>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𝜉</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m:rPr>
                              <m:sty m:val="p"/>
                            </m:rPr>
                            <a:rPr lang="en-US" altLang="ja-JP" i="1">
                              <a:latin typeface="Cambria Math" panose="02040503050406030204" pitchFamily="18" charset="0"/>
                            </a:rPr>
                            <m:t>ξ</m:t>
                          </m:r>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𝑝</m:t>
                              </m:r>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b="0" i="1" smtClean="0">
                                  <a:latin typeface="Cambria Math" panose="02040503050406030204" pitchFamily="18" charset="0"/>
                                </a:rPr>
                                <m:t>1</m:t>
                              </m:r>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𝑖</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𝜉</m:t>
                          </m:r>
                        </m:e>
                      </m:d>
                    </m:oMath>
                  </m:oMathPara>
                </a14:m>
                <a:endParaRPr lang="en-US" altLang="ja-JP" dirty="0"/>
              </a:p>
            </p:txBody>
          </p:sp>
        </mc:Choice>
        <mc:Fallback>
          <p:sp>
            <p:nvSpPr>
              <p:cNvPr id="15" name="テキスト ボックス 14">
                <a:extLst>
                  <a:ext uri="{FF2B5EF4-FFF2-40B4-BE49-F238E27FC236}">
                    <a16:creationId xmlns:a16="http://schemas.microsoft.com/office/drawing/2014/main" id="{4B8E2AEB-085B-4B05-927A-440B35A31326}"/>
                  </a:ext>
                </a:extLst>
              </p:cNvPr>
              <p:cNvSpPr txBox="1">
                <a:spLocks noRot="1" noChangeAspect="1" noMove="1" noResize="1" noEditPoints="1" noAdjustHandles="1" noChangeArrowheads="1" noChangeShapeType="1" noTextEdit="1"/>
              </p:cNvSpPr>
              <p:nvPr/>
            </p:nvSpPr>
            <p:spPr>
              <a:xfrm>
                <a:off x="412456" y="3810754"/>
                <a:ext cx="5822551" cy="2173352"/>
              </a:xfrm>
              <a:prstGeom prst="rect">
                <a:avLst/>
              </a:prstGeom>
              <a:blipFill>
                <a:blip r:embed="rId3"/>
                <a:stretch>
                  <a:fillRect l="-942"/>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B872A217-57C8-4408-A097-2E8C6E973364}"/>
              </a:ext>
            </a:extLst>
          </p:cNvPr>
          <p:cNvSpPr txBox="1"/>
          <p:nvPr/>
        </p:nvSpPr>
        <p:spPr>
          <a:xfrm>
            <a:off x="6235007" y="1079634"/>
            <a:ext cx="5822551" cy="646331"/>
          </a:xfrm>
          <a:prstGeom prst="rect">
            <a:avLst/>
          </a:prstGeom>
          <a:noFill/>
        </p:spPr>
        <p:txBody>
          <a:bodyPr wrap="square" rtlCol="0">
            <a:spAutoFit/>
          </a:bodyPr>
          <a:lstStyle/>
          <a:p>
            <a:r>
              <a:rPr lang="en-US" altLang="ja-JP" b="0" u="sng" dirty="0"/>
              <a:t>B</a:t>
            </a:r>
            <a:r>
              <a:rPr lang="ja-JP" altLang="en-US" b="0" u="sng" dirty="0"/>
              <a:t>スプライン曲線</a:t>
            </a:r>
            <a:endParaRPr lang="en-US" altLang="ja-JP" b="0" u="sng" dirty="0"/>
          </a:p>
          <a:p>
            <a:endParaRPr lang="en-US" altLang="ja-JP" b="0" dirty="0"/>
          </a:p>
        </p:txBody>
      </p:sp>
    </p:spTree>
    <p:extLst>
      <p:ext uri="{BB962C8B-B14F-4D97-AF65-F5344CB8AC3E}">
        <p14:creationId xmlns:p14="http://schemas.microsoft.com/office/powerpoint/2010/main" val="13384807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_SegoeUI_ユーザー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577</Words>
  <Application>Microsoft Office PowerPoint</Application>
  <PresentationFormat>ワイド画面</PresentationFormat>
  <Paragraphs>73</Paragraphs>
  <Slides>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游ゴシック</vt:lpstr>
      <vt:lpstr>Arial</vt:lpstr>
      <vt:lpstr>Cambria Math</vt:lpstr>
      <vt:lpstr>Segoe UI</vt:lpstr>
      <vt:lpstr>Office テーマ</vt:lpstr>
      <vt:lpstr>中間発表 </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有限要素法モデルの</dc:title>
  <dc:creator>土山　雄飛</dc:creator>
  <cp:lastModifiedBy>土山　雄飛</cp:lastModifiedBy>
  <cp:revision>21</cp:revision>
  <dcterms:created xsi:type="dcterms:W3CDTF">2021-04-26T11:50:14Z</dcterms:created>
  <dcterms:modified xsi:type="dcterms:W3CDTF">2021-10-07T22:38:12Z</dcterms:modified>
</cp:coreProperties>
</file>