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07AA0-D345-432D-85D4-E0B22428D397}" type="datetimeFigureOut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B45D-6E73-446D-99E5-BD67AC24E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B1B4-AD0C-485F-9EDF-8001D61081D2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0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61FF-B55B-40D9-B88B-E68AEB849682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2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EA1-262B-4B47-9C86-162B96D51A24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5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6554-43B1-4A01-A577-C4E12FA841B6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3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42C1-425F-4739-B310-0998945CEB72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45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539D-4499-4399-97B9-F8754B2A9EA1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5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75AB-428D-4951-AD80-58AF794B22D4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695C-1B6A-490F-B944-C3DC5F4399BD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DD47-0907-403C-9FB2-719C44417BB0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3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D6A9-A08E-4879-9035-A3ED432F1EBD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B551-51FC-4903-A29D-588680EEE1AD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77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F0C3-B5C2-4F56-9E92-AB390AEDADFD}" type="datetime1">
              <a:rPr kumimoji="1" lang="ja-JP" altLang="en-US" smtClean="0"/>
              <a:t>2019/7/26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5A42-945C-466E-AC18-637F4E01CF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8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8042" y="1197032"/>
            <a:ext cx="7227916" cy="2709949"/>
          </a:xfrm>
        </p:spPr>
        <p:txBody>
          <a:bodyPr>
            <a:normAutofit/>
          </a:bodyPr>
          <a:lstStyle/>
          <a:p>
            <a:r>
              <a:rPr lang="en-US" altLang="ja-JP" sz="3300" dirty="0" err="1">
                <a:latin typeface="+mj-ea"/>
              </a:rPr>
              <a:t>Isogeometric</a:t>
            </a:r>
            <a:r>
              <a:rPr lang="en-US" altLang="ja-JP" sz="3300" dirty="0">
                <a:latin typeface="+mj-ea"/>
              </a:rPr>
              <a:t> analysis: CAD, finite elements, NURBS, exact geometry and mesh refinement </a:t>
            </a:r>
            <a:br>
              <a:rPr lang="en-US" altLang="ja-JP" sz="3300" dirty="0">
                <a:latin typeface="+mj-ea"/>
              </a:rPr>
            </a:br>
            <a:r>
              <a:rPr lang="en-US" altLang="ja-JP" sz="3300" dirty="0">
                <a:latin typeface="+mj-ea"/>
              </a:rPr>
              <a:t>T.J.R. Hughes, J.A. Cottrell, Y. </a:t>
            </a:r>
            <a:r>
              <a:rPr lang="en-US" altLang="ja-JP" sz="3300" dirty="0" err="1">
                <a:latin typeface="+mj-ea"/>
              </a:rPr>
              <a:t>Bazilevs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01189" y="4520648"/>
            <a:ext cx="6858000" cy="1241822"/>
          </a:xfrm>
        </p:spPr>
        <p:txBody>
          <a:bodyPr/>
          <a:lstStyle/>
          <a:p>
            <a:pPr algn="r"/>
            <a:r>
              <a:rPr kumimoji="1" lang="en-US" altLang="ja-JP" dirty="0">
                <a:latin typeface="+mj-ea"/>
                <a:ea typeface="+mj-ea"/>
              </a:rPr>
              <a:t>7516105 </a:t>
            </a:r>
            <a:r>
              <a:rPr kumimoji="1" lang="ja-JP" altLang="en-US" dirty="0">
                <a:latin typeface="+mj-ea"/>
                <a:ea typeface="+mj-ea"/>
              </a:rPr>
              <a:t>中原大智</a:t>
            </a:r>
          </a:p>
        </p:txBody>
      </p:sp>
    </p:spTree>
    <p:extLst>
      <p:ext uri="{BB962C8B-B14F-4D97-AF65-F5344CB8AC3E}">
        <p14:creationId xmlns:p14="http://schemas.microsoft.com/office/powerpoint/2010/main" val="13475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69" y="2615104"/>
            <a:ext cx="4120111" cy="133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9751" y="960180"/>
                <a:ext cx="4659417" cy="1517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u="sng" dirty="0">
                    <a:latin typeface="+mn-ea"/>
                  </a:rPr>
                  <a:t>・ノットベクトル</a:t>
                </a:r>
                <a:r>
                  <a:rPr lang="en-US" altLang="ja-JP" u="sng" dirty="0">
                    <a:latin typeface="+mn-ea"/>
                  </a:rPr>
                  <a:t>Ξ(1</a:t>
                </a:r>
                <a:r>
                  <a:rPr lang="ja-JP" altLang="en-US" u="sng" dirty="0">
                    <a:latin typeface="+mn-ea"/>
                  </a:rPr>
                  <a:t>次元</a:t>
                </a:r>
                <a:r>
                  <a:rPr lang="en-US" altLang="ja-JP" u="sng" dirty="0">
                    <a:latin typeface="+mn-ea"/>
                  </a:rPr>
                  <a:t>)</a:t>
                </a:r>
              </a:p>
              <a:p>
                <a:r>
                  <a:rPr lang="en-US" altLang="ja-JP" dirty="0">
                    <a:latin typeface="+mn-ea"/>
                  </a:rPr>
                  <a:t>Ξ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 2, ∙∙∙,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kumimoji="1" lang="en-US" altLang="ja-JP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latin typeface="+mn-ea"/>
                  </a:rPr>
                  <a:t>：</a:t>
                </a:r>
                <a:r>
                  <a:rPr lang="en-US" altLang="ja-JP" dirty="0">
                    <a:latin typeface="+mn-ea"/>
                  </a:rPr>
                  <a:t>B</a:t>
                </a:r>
                <a:r>
                  <a:rPr lang="ja-JP" altLang="en-US" dirty="0">
                    <a:latin typeface="+mn-ea"/>
                  </a:rPr>
                  <a:t>スプラインを構成する基底関数の</a:t>
                </a:r>
                <a:r>
                  <a:rPr lang="ja-JP" altLang="en-US" dirty="0" smtClean="0">
                    <a:latin typeface="+mn-ea"/>
                  </a:rPr>
                  <a:t>数</a:t>
                </a:r>
                <a:endParaRPr lang="en-US" altLang="ja-JP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>
                    <a:latin typeface="+mn-ea"/>
                  </a:rPr>
                  <a:t>：多項式の</a:t>
                </a:r>
                <a:r>
                  <a:rPr lang="ja-JP" altLang="en-US" dirty="0" smtClean="0">
                    <a:latin typeface="+mn-ea"/>
                  </a:rPr>
                  <a:t>次数</a:t>
                </a:r>
                <a:endParaRPr lang="en-US" altLang="ja-JP" dirty="0" smtClean="0">
                  <a:latin typeface="+mn-ea"/>
                </a:endParaRPr>
              </a:p>
              <a:p>
                <a:r>
                  <a:rPr lang="en-US" altLang="ja-JP" dirty="0">
                    <a:latin typeface="+mn-ea"/>
                  </a:rPr>
                  <a:t>Ex) Ξ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0, 0, 0, 1, 2, 3, 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4, 4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5, 5, 5</m:t>
                        </m:r>
                      </m:e>
                    </m:d>
                  </m:oMath>
                </a14:m>
                <a:endParaRPr lang="en-US" altLang="ja-JP" dirty="0">
                  <a:latin typeface="+mn-ea"/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1" y="960180"/>
                <a:ext cx="4659417" cy="1517851"/>
              </a:xfrm>
              <a:prstGeom prst="rect">
                <a:avLst/>
              </a:prstGeom>
              <a:blipFill>
                <a:blip r:embed="rId3"/>
                <a:stretch>
                  <a:fillRect l="-1046" t="-2410" b="-5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120" y="2688458"/>
                <a:ext cx="6293109" cy="208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u="sng" dirty="0">
                    <a:latin typeface="+mn-ea"/>
                  </a:rPr>
                  <a:t>・</a:t>
                </a:r>
                <a:r>
                  <a:rPr kumimoji="1" lang="en-US" altLang="ja-JP" u="sng" dirty="0">
                    <a:latin typeface="+mn-ea"/>
                  </a:rPr>
                  <a:t>B</a:t>
                </a:r>
                <a:r>
                  <a:rPr kumimoji="1" lang="ja-JP" altLang="en-US" u="sng" dirty="0">
                    <a:latin typeface="+mn-ea"/>
                  </a:rPr>
                  <a:t>スプライン基底関数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kumimoji="1" lang="en-US" altLang="ja-JP" u="sng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  <m:r>
                              <m:rPr>
                                <m:brk m:alnAt="7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      (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kumimoji="1" lang="en-US" altLang="ja-JP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1, 2,∙∙∙</m:t>
                      </m:r>
                    </m:oMath>
                  </m:oMathPara>
                </a14:m>
                <a:endParaRPr lang="en-US" altLang="ja-JP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</m:oMath>
                  </m:oMathPara>
                </a14:m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" y="2688458"/>
                <a:ext cx="6293109" cy="2083840"/>
              </a:xfrm>
              <a:prstGeom prst="rect">
                <a:avLst/>
              </a:prstGeom>
              <a:blipFill>
                <a:blip r:embed="rId4"/>
                <a:stretch>
                  <a:fillRect l="-774" t="-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83" y="718556"/>
            <a:ext cx="2048575" cy="180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37" y="888458"/>
            <a:ext cx="204142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9751" y="5190909"/>
                <a:ext cx="4722062" cy="140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u="sng" dirty="0">
                    <a:latin typeface="+mn-ea"/>
                  </a:rPr>
                  <a:t>・</a:t>
                </a:r>
                <a:r>
                  <a:rPr lang="en-US" altLang="ja-JP" u="sng" dirty="0">
                    <a:latin typeface="+mn-ea"/>
                  </a:rPr>
                  <a:t>B</a:t>
                </a:r>
                <a:r>
                  <a:rPr lang="ja-JP" altLang="en-US" u="sng" dirty="0">
                    <a:latin typeface="+mn-ea"/>
                  </a:rPr>
                  <a:t>スプライン曲線</a:t>
                </a:r>
                <a:endParaRPr lang="en-US" altLang="ja-JP" u="sng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+mn-ea"/>
                  </a:rPr>
                  <a:t>：コントロールポイント</a:t>
                </a:r>
                <a:r>
                  <a:rPr kumimoji="1" lang="en-US" altLang="ja-JP" dirty="0">
                    <a:latin typeface="+mn-ea"/>
                  </a:rPr>
                  <a:t>(</a:t>
                </a:r>
                <a:r>
                  <a:rPr kumimoji="1" lang="ja-JP" altLang="en-US" dirty="0">
                    <a:latin typeface="+mn-ea"/>
                  </a:rPr>
                  <a:t>基底関数の係数</a:t>
                </a:r>
                <a:r>
                  <a:rPr kumimoji="1" lang="en-US" altLang="ja-JP" dirty="0">
                    <a:latin typeface="+mn-ea"/>
                  </a:rPr>
                  <a:t>)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1" y="5190909"/>
                <a:ext cx="4722062" cy="1402563"/>
              </a:xfrm>
              <a:prstGeom prst="rect">
                <a:avLst/>
              </a:prstGeom>
              <a:blipFill>
                <a:blip r:embed="rId7"/>
                <a:stretch>
                  <a:fillRect l="-1032" t="-2609" r="-1161" b="-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/>
          <p:cNvGrpSpPr/>
          <p:nvPr/>
        </p:nvGrpSpPr>
        <p:grpSpPr>
          <a:xfrm>
            <a:off x="5398532" y="3786107"/>
            <a:ext cx="3624142" cy="2867468"/>
            <a:chOff x="4921193" y="3822333"/>
            <a:chExt cx="3624142" cy="2867468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520" y="3949135"/>
              <a:ext cx="3179913" cy="2556000"/>
            </a:xfrm>
            <a:prstGeom prst="rect">
              <a:avLst/>
            </a:prstGeom>
          </p:spPr>
        </p:pic>
        <p:grpSp>
          <p:nvGrpSpPr>
            <p:cNvPr id="21" name="グループ化 20"/>
            <p:cNvGrpSpPr/>
            <p:nvPr/>
          </p:nvGrpSpPr>
          <p:grpSpPr>
            <a:xfrm>
              <a:off x="4921193" y="3822333"/>
              <a:ext cx="3624142" cy="2867468"/>
              <a:chOff x="4921193" y="3822333"/>
              <a:chExt cx="3624142" cy="28674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4921193" y="5768370"/>
                    <a:ext cx="7482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1193" y="5768370"/>
                    <a:ext cx="74821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正方形/長方形 12"/>
                  <p:cNvSpPr/>
                  <p:nvPr/>
                </p:nvSpPr>
                <p:spPr>
                  <a:xfrm>
                    <a:off x="5303606" y="382233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3" name="正方形/長方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606" y="3822333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6410765" y="6320469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0765" y="6320469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6222582" y="4481809"/>
                    <a:ext cx="329652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6" name="正方形/長方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2582" y="4481809"/>
                    <a:ext cx="32965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正方形/長方形 16"/>
                  <p:cNvSpPr/>
                  <p:nvPr/>
                </p:nvSpPr>
                <p:spPr>
                  <a:xfrm>
                    <a:off x="6973744" y="4481809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7" name="正方形/長方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744" y="4481809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7534188" y="6320469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188" y="6320469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7725402" y="5227135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19" name="正方形/長方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5402" y="5227135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正方形/長方形 19"/>
                  <p:cNvSpPr/>
                  <p:nvPr/>
                </p:nvSpPr>
                <p:spPr>
                  <a:xfrm>
                    <a:off x="8179530" y="5227135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0" name="正方形/長方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9530" y="5227135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23" y="2742007"/>
            <a:ext cx="2086275" cy="180000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9751" y="206444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B</a:t>
            </a:r>
            <a:r>
              <a:rPr kumimoji="1" lang="ja-JP" altLang="en-US" sz="2400" dirty="0">
                <a:latin typeface="+mn-ea"/>
              </a:rPr>
              <a:t>スプラインと</a:t>
            </a:r>
            <a:r>
              <a:rPr kumimoji="1" lang="en-US" altLang="ja-JP" sz="2400" dirty="0">
                <a:latin typeface="+mn-ea"/>
              </a:rPr>
              <a:t>NURBS</a:t>
            </a:r>
            <a:r>
              <a:rPr kumimoji="1" lang="ja-JP" altLang="en-US" sz="2400" dirty="0">
                <a:latin typeface="+mn-ea"/>
              </a:rPr>
              <a:t>①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/>
          <p:cNvSpPr txBox="1"/>
          <p:nvPr/>
        </p:nvSpPr>
        <p:spPr>
          <a:xfrm>
            <a:off x="99751" y="206444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B</a:t>
            </a:r>
            <a:r>
              <a:rPr kumimoji="1" lang="ja-JP" altLang="en-US" sz="2400" dirty="0">
                <a:latin typeface="+mn-ea"/>
              </a:rPr>
              <a:t>スプラインと</a:t>
            </a:r>
            <a:r>
              <a:rPr kumimoji="1" lang="en-US" altLang="ja-JP" sz="2400" dirty="0">
                <a:latin typeface="+mn-ea"/>
              </a:rPr>
              <a:t>NURBS</a:t>
            </a:r>
            <a:r>
              <a:rPr lang="ja-JP" altLang="en-US" sz="2400" dirty="0">
                <a:latin typeface="+mn-ea"/>
              </a:rPr>
              <a:t>②</a:t>
            </a:r>
            <a:endParaRPr kumimoji="1" lang="ja-JP" altLang="en-US" sz="2400" dirty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99751" y="734125"/>
            <a:ext cx="4067515" cy="3270875"/>
            <a:chOff x="99751" y="855122"/>
            <a:chExt cx="4067515" cy="32708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/>
                <p:cNvSpPr txBox="1"/>
                <p:nvPr/>
              </p:nvSpPr>
              <p:spPr>
                <a:xfrm>
                  <a:off x="99751" y="855122"/>
                  <a:ext cx="4067515" cy="2389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u="sng" dirty="0">
                      <a:latin typeface="+mn-ea"/>
                    </a:rPr>
                    <a:t>・</a:t>
                  </a:r>
                  <a:r>
                    <a:rPr kumimoji="1" lang="en-US" altLang="ja-JP" u="sng" dirty="0">
                      <a:latin typeface="+mn-ea"/>
                    </a:rPr>
                    <a:t>h</a:t>
                  </a:r>
                  <a:r>
                    <a:rPr kumimoji="1" lang="ja-JP" altLang="en-US" u="sng" dirty="0">
                      <a:latin typeface="+mn-ea"/>
                    </a:rPr>
                    <a:t>法：ノット挿入</a:t>
                  </a:r>
                  <a:endParaRPr kumimoji="1" lang="en-US" altLang="ja-JP" u="sng" dirty="0">
                    <a:latin typeface="+mn-ea"/>
                  </a:endParaRPr>
                </a:p>
                <a:p>
                  <a:r>
                    <a:rPr lang="en-US" altLang="ja-JP" dirty="0">
                      <a:latin typeface="+mn-ea"/>
                    </a:rPr>
                    <a:t>Ξ</a:t>
                  </a:r>
                  <a14:m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,∙∙∙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kumimoji="1" lang="ja-JP" altLang="en-US" dirty="0">
                      <a:latin typeface="+mn-ea"/>
                    </a:rPr>
                    <a:t>  </a:t>
                  </a:r>
                  <a:endParaRPr kumimoji="1" lang="en-US" altLang="ja-JP" dirty="0">
                    <a:latin typeface="+mn-ea"/>
                  </a:endParaRPr>
                </a:p>
                <a:p>
                  <a:r>
                    <a:rPr kumimoji="1" lang="ja-JP" altLang="en-US" dirty="0">
                      <a:latin typeface="+mn-ea"/>
                    </a:rPr>
                    <a:t>→</a:t>
                  </a:r>
                  <a:r>
                    <a:rPr lang="ja-JP" altLang="en-US" dirty="0">
                      <a:latin typeface="+mn-ea"/>
                    </a:rPr>
                    <a:t>  </a:t>
                  </a:r>
                  <a:r>
                    <a:rPr lang="en-US" altLang="ja-JP" dirty="0">
                      <a:latin typeface="+mn-ea"/>
                    </a:rPr>
                    <a:t>Ξ</a:t>
                  </a:r>
                  <a14:m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,∙∙∙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,∙∙∙,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ja-JP" i="1" dirty="0">
                    <a:latin typeface="+mn-ea"/>
                  </a:endParaRPr>
                </a:p>
                <a:p>
                  <a:endParaRPr lang="en-US" altLang="ja-JP" sz="900" i="1" dirty="0">
                    <a:latin typeface="+mn-ea"/>
                  </a:endParaRPr>
                </a:p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,∙∙∙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kumimoji="1" lang="en-US" altLang="ja-JP" dirty="0">
                      <a:latin typeface="+mn-ea"/>
                    </a:rPr>
                    <a:t>  </a:t>
                  </a:r>
                  <a:r>
                    <a:rPr kumimoji="1" lang="ja-JP" altLang="en-US" dirty="0">
                      <a:latin typeface="+mn-ea"/>
                    </a:rPr>
                    <a:t>→ 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,∙∙∙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kumimoji="1" lang="en-US" altLang="ja-JP" dirty="0">
                    <a:latin typeface="+mn-ea"/>
                  </a:endParaRPr>
                </a:p>
                <a:p>
                  <a:endParaRPr kumimoji="1" lang="en-US" altLang="ja-JP" sz="900" dirty="0">
                    <a:latin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ja-JP" dirty="0">
                    <a:latin typeface="+mn-ea"/>
                  </a:endParaRPr>
                </a:p>
                <a:p>
                  <a:r>
                    <a:rPr lang="ja-JP" altLang="en-US" dirty="0">
                      <a:latin typeface="+mn-ea"/>
                    </a:rPr>
                    <a:t>ここで，</a:t>
                  </a:r>
                  <a:endParaRPr lang="en-US" altLang="ja-JP" dirty="0">
                    <a:latin typeface="+mn-ea"/>
                  </a:endParaRPr>
                </a:p>
                <a:p>
                  <a:endParaRPr lang="en-US" altLang="ja-JP" dirty="0"/>
                </a:p>
              </p:txBody>
            </p:sp>
          </mc:Choice>
          <mc:Fallback>
            <p:sp>
              <p:nvSpPr>
                <p:cNvPr id="2" name="テキスト ボックス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51" y="855122"/>
                  <a:ext cx="4067515" cy="2389372"/>
                </a:xfrm>
                <a:prstGeom prst="rect">
                  <a:avLst/>
                </a:prstGeom>
                <a:blipFill>
                  <a:blip r:embed="rId2"/>
                  <a:stretch>
                    <a:fillRect l="-1198" t="-12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1" y="2973997"/>
              <a:ext cx="3510534" cy="1152000"/>
            </a:xfrm>
            <a:prstGeom prst="rect">
              <a:avLst/>
            </a:prstGeom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99D25BC3-EEA0-46EB-BC27-10EDD17E8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" y="4005000"/>
            <a:ext cx="3311775" cy="2772000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266645" y="382913"/>
            <a:ext cx="4572538" cy="6156000"/>
            <a:chOff x="4266645" y="565476"/>
            <a:chExt cx="4572538" cy="6156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CE229D4-1F15-45A2-8C2F-3325D272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552" y="565476"/>
              <a:ext cx="4489631" cy="6156000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4266645" y="2210013"/>
              <a:ext cx="3850245" cy="373080"/>
              <a:chOff x="4283490" y="2210013"/>
              <a:chExt cx="3850245" cy="37308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D4FBDD8-9E19-4907-900D-10AF23547419}"/>
                  </a:ext>
                </a:extLst>
              </p:cNvPr>
              <p:cNvSpPr/>
              <p:nvPr/>
            </p:nvSpPr>
            <p:spPr>
              <a:xfrm>
                <a:off x="4283490" y="2210013"/>
                <a:ext cx="2396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u="sng" dirty="0">
                    <a:latin typeface="+mn-ea"/>
                  </a:rPr>
                  <a:t>・</a:t>
                </a:r>
                <a:r>
                  <a:rPr lang="en-US" altLang="ja-JP" u="sng" dirty="0">
                    <a:latin typeface="+mn-ea"/>
                  </a:rPr>
                  <a:t>p</a:t>
                </a:r>
                <a:r>
                  <a:rPr lang="ja-JP" altLang="en-US" u="sng" dirty="0">
                    <a:latin typeface="+mn-ea"/>
                  </a:rPr>
                  <a:t>法：次数の高次化</a:t>
                </a:r>
                <a:endParaRPr lang="en-US" altLang="ja-JP" u="sng" dirty="0">
                  <a:latin typeface="+mn-ea"/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FBFB104-7B4F-4601-AC50-FAFECC8BB0D7}"/>
                  </a:ext>
                </a:extLst>
              </p:cNvPr>
              <p:cNvSpPr/>
              <p:nvPr/>
            </p:nvSpPr>
            <p:spPr>
              <a:xfrm>
                <a:off x="7365576" y="2213761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u="sng" dirty="0">
                    <a:latin typeface="+mn-ea"/>
                  </a:rPr>
                  <a:t>・</a:t>
                </a:r>
                <a:r>
                  <a:rPr lang="en-US" altLang="ja-JP" u="sng" dirty="0">
                    <a:latin typeface="+mn-ea"/>
                  </a:rPr>
                  <a:t>k</a:t>
                </a:r>
                <a:r>
                  <a:rPr lang="ja-JP" altLang="en-US" u="sng" dirty="0">
                    <a:latin typeface="+mn-ea"/>
                  </a:rPr>
                  <a:t>法</a:t>
                </a:r>
                <a:endParaRPr lang="en-US" altLang="ja-JP" u="sng" dirty="0">
                  <a:latin typeface="+mn-ea"/>
                </a:endParaRPr>
              </a:p>
            </p:txBody>
          </p:sp>
        </p:grp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9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23F982-8EA7-48B7-83D5-E384EE24D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78" y="1460397"/>
            <a:ext cx="5112000" cy="263826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9751" y="206444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B</a:t>
            </a:r>
            <a:r>
              <a:rPr kumimoji="1" lang="ja-JP" altLang="en-US" sz="2400" dirty="0">
                <a:latin typeface="+mn-ea"/>
              </a:rPr>
              <a:t>スプラインと</a:t>
            </a:r>
            <a:r>
              <a:rPr kumimoji="1" lang="en-US" altLang="ja-JP" sz="2400" dirty="0">
                <a:latin typeface="+mn-ea"/>
              </a:rPr>
              <a:t>NURBS</a:t>
            </a:r>
            <a:r>
              <a:rPr kumimoji="1" lang="ja-JP" altLang="en-US" sz="2400" dirty="0">
                <a:latin typeface="+mn-ea"/>
              </a:rPr>
              <a:t>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463692-F97C-43B5-B63D-0BC9FB4979A9}"/>
                  </a:ext>
                </a:extLst>
              </p:cNvPr>
              <p:cNvSpPr txBox="1"/>
              <p:nvPr/>
            </p:nvSpPr>
            <p:spPr>
              <a:xfrm>
                <a:off x="99751" y="774491"/>
                <a:ext cx="8392177" cy="583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u="sng" dirty="0">
                    <a:latin typeface="+mn-ea"/>
                  </a:rPr>
                  <a:t>・有理</a:t>
                </a:r>
                <a:r>
                  <a:rPr kumimoji="1" lang="en-US" altLang="ja-JP" u="sng" dirty="0">
                    <a:latin typeface="+mn-ea"/>
                  </a:rPr>
                  <a:t>B</a:t>
                </a:r>
                <a:r>
                  <a:rPr kumimoji="1" lang="ja-JP" altLang="en-US" u="sng" dirty="0">
                    <a:latin typeface="+mn-ea"/>
                  </a:rPr>
                  <a:t>スプライン</a:t>
                </a:r>
                <a:endParaRPr kumimoji="1" lang="en-US" altLang="ja-JP" u="sng" dirty="0">
                  <a:latin typeface="+mn-ea"/>
                </a:endParaRPr>
              </a:p>
              <a:p>
                <a:endParaRPr kumimoji="1" lang="en-US" altLang="ja-JP" sz="1050" u="sng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ja-JP" altLang="en-US" dirty="0">
                    <a:latin typeface="+mn-ea"/>
                  </a:rPr>
                  <a:t>空間の図形要素の集合は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>
                    <a:latin typeface="+mn-ea"/>
                  </a:rPr>
                  <a:t>空間の</a:t>
                </a:r>
                <a:r>
                  <a:rPr kumimoji="1" lang="en-US" altLang="ja-JP" dirty="0">
                    <a:latin typeface="+mn-ea"/>
                  </a:rPr>
                  <a:t>B</a:t>
                </a:r>
                <a:r>
                  <a:rPr kumimoji="1" lang="ja-JP" altLang="en-US" dirty="0">
                    <a:latin typeface="+mn-ea"/>
                  </a:rPr>
                  <a:t>スプラインで描いた形状の射影変換により得ることができる．</a:t>
                </a:r>
                <a:endParaRPr kumimoji="1" lang="en-US" altLang="ja-JP" dirty="0">
                  <a:latin typeface="+mn-ea"/>
                </a:endParaRPr>
              </a:p>
              <a:p>
                <a:endParaRPr kumimoji="1" lang="en-US" altLang="ja-JP" dirty="0">
                  <a:latin typeface="+mn-ea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コントロールポイント：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=1, ∙∙∙,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>
                  <a:latin typeface="+mn-ea"/>
                </a:endParaRPr>
              </a:p>
              <a:p>
                <a:endParaRPr kumimoji="1" lang="en-US" altLang="ja-JP" sz="14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重み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ja-JP" dirty="0">
                  <a:latin typeface="+mn-ea"/>
                </a:endParaRPr>
              </a:p>
              <a:p>
                <a:endParaRPr kumimoji="1" lang="en-US" altLang="ja-JP" sz="1400" dirty="0">
                  <a:latin typeface="+mn-ea"/>
                </a:endParaRPr>
              </a:p>
              <a:p>
                <a:endParaRPr lang="en-US" altLang="ja-JP" sz="900" dirty="0">
                  <a:latin typeface="+mn-ea"/>
                </a:endParaRPr>
              </a:p>
              <a:p>
                <a:r>
                  <a:rPr kumimoji="1" lang="ja-JP" altLang="en-US" dirty="0">
                    <a:latin typeface="+mn-ea"/>
                  </a:rPr>
                  <a:t>有理基底関数：</a:t>
                </a:r>
                <a:endParaRPr kumimoji="1" lang="en-US" altLang="ja-JP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̂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dirty="0">
                  <a:latin typeface="+mn-ea"/>
                </a:endParaRPr>
              </a:p>
              <a:p>
                <a:endParaRPr lang="en-US" altLang="ja-JP" sz="1400" dirty="0">
                  <a:latin typeface="+mn-ea"/>
                </a:endParaRPr>
              </a:p>
              <a:p>
                <a:r>
                  <a:rPr kumimoji="1" lang="en-US" altLang="ja-JP" dirty="0">
                    <a:latin typeface="+mn-ea"/>
                  </a:rPr>
                  <a:t>NURBS</a:t>
                </a:r>
                <a:r>
                  <a:rPr kumimoji="1" lang="ja-JP" altLang="en-US" dirty="0">
                    <a:latin typeface="+mn-ea"/>
                  </a:rPr>
                  <a:t>曲線：</a:t>
                </a:r>
                <a:endParaRPr kumimoji="1" lang="en-US" altLang="ja-JP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+mn-ea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ja-JP" dirty="0">
                          <a:latin typeface="+mn-ea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+mn-ea"/>
                </a:endParaRPr>
              </a:p>
              <a:p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463692-F97C-43B5-B63D-0BC9FB49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1" y="774491"/>
                <a:ext cx="8392177" cy="5833264"/>
              </a:xfrm>
              <a:prstGeom prst="rect">
                <a:avLst/>
              </a:prstGeom>
              <a:blipFill>
                <a:blip r:embed="rId3"/>
                <a:stretch>
                  <a:fillRect l="-581" t="-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6EE8E5A9-FCCB-4CF1-A777-B2DA899A2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41" y="4213018"/>
            <a:ext cx="5112000" cy="2511256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106423B-18CE-41AE-9E03-B057C1E9600F}"/>
              </a:ext>
            </a:extLst>
          </p:cNvPr>
          <p:cNvGrpSpPr/>
          <p:nvPr/>
        </p:nvGrpSpPr>
        <p:grpSpPr>
          <a:xfrm>
            <a:off x="488819" y="3539019"/>
            <a:ext cx="2695253" cy="2817332"/>
            <a:chOff x="6321524" y="794802"/>
            <a:chExt cx="2695253" cy="281733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078E11A-42EB-4EF0-AC90-BC9A7D2BC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69" t="465" b="-1"/>
            <a:stretch/>
          </p:blipFill>
          <p:spPr>
            <a:xfrm>
              <a:off x="6321524" y="1175518"/>
              <a:ext cx="2695253" cy="2436616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F0C8C4F-5FB7-4A30-A973-3284B84B7420}"/>
                </a:ext>
              </a:extLst>
            </p:cNvPr>
            <p:cNvSpPr/>
            <p:nvPr/>
          </p:nvSpPr>
          <p:spPr>
            <a:xfrm>
              <a:off x="6946742" y="794802"/>
              <a:ext cx="13340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>
                  <a:latin typeface="+mn-ea"/>
                </a:rPr>
                <a:t>control net</a:t>
              </a: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99751" y="2064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+mn-ea"/>
              </a:rPr>
              <a:t>解析例</a:t>
            </a:r>
            <a:r>
              <a:rPr kumimoji="1" lang="ja-JP" altLang="en-US" sz="2400" dirty="0">
                <a:latin typeface="+mn-ea"/>
              </a:rPr>
              <a:t>①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B1ADC9A-DA3E-45B3-960C-EA2A59D60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0" y="635307"/>
            <a:ext cx="3453437" cy="2844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A418218-019D-444A-962D-7A3872BF1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61" y="464465"/>
            <a:ext cx="4954639" cy="29880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72B9954-0852-4F3B-A921-BC51DA0C97B5}"/>
              </a:ext>
            </a:extLst>
          </p:cNvPr>
          <p:cNvSpPr txBox="1"/>
          <p:nvPr/>
        </p:nvSpPr>
        <p:spPr>
          <a:xfrm>
            <a:off x="5454121" y="26264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n-ea"/>
              </a:rPr>
              <a:t>p</a:t>
            </a:r>
            <a:r>
              <a:rPr kumimoji="1" lang="en-US" altLang="ja-JP" sz="2400" dirty="0">
                <a:latin typeface="+mn-ea"/>
              </a:rPr>
              <a:t>arameter space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E30397A-950D-4E1B-8C09-7580FCEFC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31" y="3429000"/>
            <a:ext cx="4619999" cy="34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/>
              <p:cNvSpPr/>
              <p:nvPr/>
            </p:nvSpPr>
            <p:spPr>
              <a:xfrm>
                <a:off x="3730922" y="1632094"/>
                <a:ext cx="1890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latin typeface="+mn-ea"/>
                  </a:rPr>
                  <a:t>Ξ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0, 0, 0, 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0.5,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922" y="1632094"/>
                <a:ext cx="1890646" cy="307777"/>
              </a:xfrm>
              <a:prstGeom prst="rect">
                <a:avLst/>
              </a:prstGeom>
              <a:blipFill>
                <a:blip r:embed="rId6"/>
                <a:stretch>
                  <a:fillRect l="-968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4033376" y="1958465"/>
                <a:ext cx="15881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latin typeface="+mn-ea"/>
                  </a:rPr>
                  <a:t>Η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0, 0, 0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76" y="1958465"/>
                <a:ext cx="1588192" cy="307777"/>
              </a:xfrm>
              <a:prstGeom prst="rect">
                <a:avLst/>
              </a:prstGeom>
              <a:blipFill>
                <a:blip r:embed="rId7"/>
                <a:stretch>
                  <a:fillRect l="-1154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AF73A711-E417-4E8B-A737-2661C79C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83" y="2428022"/>
            <a:ext cx="5012317" cy="342000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9751" y="2064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+mn-ea"/>
              </a:rPr>
              <a:t>解析例</a:t>
            </a:r>
            <a:r>
              <a:rPr kumimoji="1" lang="ja-JP" altLang="en-US" sz="2400" dirty="0">
                <a:latin typeface="+mn-ea"/>
              </a:rPr>
              <a:t>②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D7F028-AE74-4A25-BAFB-A890C731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0" y="939208"/>
            <a:ext cx="4408860" cy="46440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F4EB8B-A7AB-45F0-891B-1D63D3222D4E}"/>
              </a:ext>
            </a:extLst>
          </p:cNvPr>
          <p:cNvSpPr txBox="1"/>
          <p:nvPr/>
        </p:nvSpPr>
        <p:spPr>
          <a:xfrm>
            <a:off x="622459" y="566964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Mes</a:t>
            </a:r>
            <a:r>
              <a:rPr lang="en-US" altLang="ja-JP" dirty="0">
                <a:latin typeface="+mn-ea"/>
              </a:rPr>
              <a:t>h6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C8D34A-0D4C-48CD-9C73-6FC90ED3BBC7}"/>
              </a:ext>
            </a:extLst>
          </p:cNvPr>
          <p:cNvSpPr txBox="1"/>
          <p:nvPr/>
        </p:nvSpPr>
        <p:spPr>
          <a:xfrm>
            <a:off x="622459" y="3015545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Mesh1</a:t>
            </a:r>
            <a:endParaRPr lang="ja-JP" altLang="en-US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5EED86-6868-402F-94D2-01A52CE497C1}"/>
              </a:ext>
            </a:extLst>
          </p:cNvPr>
          <p:cNvSpPr txBox="1"/>
          <p:nvPr/>
        </p:nvSpPr>
        <p:spPr>
          <a:xfrm>
            <a:off x="2890609" y="3015545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Mesh4</a:t>
            </a:r>
            <a:endParaRPr lang="ja-JP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98E126-B1E4-4A79-8393-DBC7CCF89DB7}"/>
                  </a:ext>
                </a:extLst>
              </p:cNvPr>
              <p:cNvSpPr txBox="1"/>
              <p:nvPr/>
            </p:nvSpPr>
            <p:spPr>
              <a:xfrm>
                <a:off x="4221813" y="6038973"/>
                <a:ext cx="4244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sz="2400" dirty="0">
                    <a:latin typeface="+mn-ea"/>
                  </a:rPr>
                  <a:t>：要素間の距離の最大値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98E126-B1E4-4A79-8393-DBC7CCF8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13" y="6038973"/>
                <a:ext cx="4244624" cy="461665"/>
              </a:xfrm>
              <a:prstGeom prst="rect">
                <a:avLst/>
              </a:prstGeom>
              <a:blipFill>
                <a:blip r:embed="rId4"/>
                <a:stretch>
                  <a:fillRect l="-431" t="-10667" r="-1293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5A42-945C-466E-AC18-637F4E01CF5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B1ADC9A-DA3E-45B3-960C-EA2A59D609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92" y="206444"/>
            <a:ext cx="2754016" cy="2268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98E126-B1E4-4A79-8393-DBC7CCF89DB7}"/>
              </a:ext>
            </a:extLst>
          </p:cNvPr>
          <p:cNvSpPr txBox="1"/>
          <p:nvPr/>
        </p:nvSpPr>
        <p:spPr>
          <a:xfrm rot="16200000">
            <a:off x="4076352" y="396874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n-ea"/>
              </a:rPr>
              <a:t>Error</a:t>
            </a:r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3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127</Words>
  <Application>Microsoft Office PowerPoint</Application>
  <PresentationFormat>画面に合わせる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Isogeometric analysis: CAD, finite elements, NURBS, exact geometry and mesh refinement  T.J.R. Hughes, J.A. Cottrell, Y. Bazilevs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Isogeometric analysis: CAD, finite elements, NURBS, exact geometry and mesh refinement  T.J.R. Hughes, J.A. Cottrell, Y. Bazilevs</dc:title>
  <dc:creator>nakahara</dc:creator>
  <cp:lastModifiedBy>nakahara</cp:lastModifiedBy>
  <cp:revision>52</cp:revision>
  <dcterms:created xsi:type="dcterms:W3CDTF">2019-07-25T04:45:05Z</dcterms:created>
  <dcterms:modified xsi:type="dcterms:W3CDTF">2019-07-26T03:10:25Z</dcterms:modified>
</cp:coreProperties>
</file>