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8A3F-30A9-40AA-B28A-406E2DB7BA1D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A5DB-EEFC-4441-B3AE-FE78730A5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関数の均一性：山が同じ形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A5DB-EEFC-4441-B3AE-FE78730A50E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56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A5DB-EEFC-4441-B3AE-FE78730A50E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70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A5DB-EEFC-4441-B3AE-FE78730A50E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55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A5DB-EEFC-4441-B3AE-FE78730A50E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A5DB-EEFC-4441-B3AE-FE78730A50E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9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A5DB-EEFC-4441-B3AE-FE78730A50E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3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ED24-242B-4832-BC40-C51F80DA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A5A2D9-020C-436E-BB03-C3113D7B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44D4-E080-4352-B2C4-46F0132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EF99-6AB4-452F-8C32-7BBA1B6A7691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47F1-B5F8-450D-8C6C-FF72503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666C7-80BB-4D3E-A6BF-53CD891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0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4B6-9F13-4114-B636-CF09004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7FF-E89A-4792-830D-83DD0D5F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E21-3B7B-4B7D-A111-E1924E5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36F3-1F92-4C72-90C2-FDF31BFF519F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68926-DEEC-4C75-BB24-E178FA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D25F6-0C2C-48FD-A650-1A9E9CA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628C3-7A2A-45FB-B165-DF5F21CD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CCD17-A758-4B68-AC2D-497B763F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65FD9-2D2E-4E5E-A2EC-585870F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F3B8-2E31-409C-A9C8-FB373F1EAA95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D044A-B1BE-46CA-9E13-D329A1A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14A4A-C2C8-4300-BFF7-2380003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5E6D-E938-48E0-8D2C-C4C21D8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4AD8D-18F3-489A-BBC2-64101C08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25416-E9F9-4EAB-8AA7-636B17B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4F0-D6A4-4C38-8E41-5FC81EC9A0D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C13C0-EBB9-40FE-8642-E9F4D44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24A07-B44A-449B-B673-6A3DB14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ABDC-BE51-43A5-8B94-F4103F8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F3B51-FA97-4F4F-824B-134C371F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F9CF-89CE-4172-82C8-C5EDD8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57C7-2BEA-4AD9-9902-D345B5D2CFE9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C828E-F97D-4004-AE69-7A9E4B3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C1BA-718E-4A43-BAD4-09E37AE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006C-043A-44F6-826E-34B01F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CFA0-568B-4C44-8051-11E681D7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BDD8E-AF48-4E88-94E8-5496C7DA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CC7F0-5739-4219-B773-5BB62E4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256-06F4-485A-9CCD-C69C2B6C9088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4BF6-A70F-4F34-AD82-E4F5014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E7212-99BD-4370-9BCB-DD1DBC7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A0442-7C4A-4780-B413-0CC5A2F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6ADC-39CC-4B38-95EE-0F1215C1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6DE0-BD96-47A4-BECE-1CC7CFAA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EC5804-3F0E-4A9A-924F-6CDD90C8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34A36-3033-491B-A03D-59673B1A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A9465-6290-42B2-BA0F-102F933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D46-5F2C-41E2-B0F0-6E1EFDF40117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0BC6E8-71F8-411F-836B-CA59B12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F926-89C8-4990-BD6C-5EA8641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9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A08BB-4211-4C57-AE6B-20B48D4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B7525-1D4A-4ACF-81CB-09E1D7D2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E65-EB2A-45C9-BAFE-33ED08D867EC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3C603-1240-4C79-A69C-2D2DE37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18E7-6EB8-4030-8F20-A62003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3237D-8A36-496D-9205-BA18D40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03A9-935E-420C-AEA1-B8E3C99B7D2E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DF9B8-212D-4AFB-A85D-9E44BE9A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F30B0-CCE3-4D6A-9344-6616FA4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F36E-86E6-450E-85C4-9697F48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74FE7-D96C-4F00-B5A6-9EEA006C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20DE4-AEA7-4B60-A6C3-396C3301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EF28C-F2F9-4F21-861B-38DA03F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DA1-5139-4EE3-812D-BF5871890822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0A147-A030-44CE-87BD-8488650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C4022-58B8-4419-A7AD-8C8D94A1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C6E8-4CC5-4AD4-9692-1CF78A38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D790-854C-4894-8ECA-E22BE53F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68BD-EAE1-4D30-8AE7-AE9DD89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45ABD-2FE6-4544-AEC8-0C53FC4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D90-8DE1-40AA-9623-2387C5EC1AB5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0D10-D6C7-4BCC-A7BA-FB79EA3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33038-7994-4C0D-8CB1-9CBEC7A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5BE2B-EB06-48CC-AF74-F21C8D7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CA870-9C75-4009-9ADC-422798B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5284-9891-46FA-89A9-4AE7552ED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575-AF48-485D-A563-D032921D4671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5FBF3-0257-4E1C-97A9-F646B0E2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ABE81-AB8F-421E-A880-EC35FCA8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6E9F3-7215-4868-8881-F214C14A4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IGA</a:t>
            </a:r>
            <a:r>
              <a:rPr kumimoji="1" lang="ja-JP" altLang="en-US" dirty="0"/>
              <a:t> 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6BA40-0C9C-4401-BCE1-4090F145E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岡田研 </a:t>
            </a:r>
            <a:r>
              <a:rPr kumimoji="1" lang="en-US" altLang="ja-JP" dirty="0"/>
              <a:t>B4 </a:t>
            </a:r>
            <a:r>
              <a:rPr kumimoji="1" lang="ja-JP" altLang="en-US" dirty="0"/>
              <a:t>土山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DD259D5-B564-4E66-A593-DDACDFC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14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基底関数</a:t>
            </a:r>
            <a:r>
              <a:rPr kumimoji="1" lang="ja-JP" altLang="en-US" sz="3600" dirty="0"/>
              <a:t>の特徴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58C91A-5DB1-494C-8993-9D1121F0E395}"/>
              </a:ext>
            </a:extLst>
          </p:cNvPr>
          <p:cNvSpPr txBox="1"/>
          <p:nvPr/>
        </p:nvSpPr>
        <p:spPr>
          <a:xfrm>
            <a:off x="412457" y="1441513"/>
            <a:ext cx="767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図</a:t>
            </a:r>
            <a:r>
              <a:rPr lang="en-US" altLang="ja-JP" sz="2400" dirty="0"/>
              <a:t>2.3</a:t>
            </a:r>
            <a:r>
              <a:rPr lang="ja-JP" altLang="en-US" sz="2400" dirty="0"/>
              <a:t>より関数の均一性と重要な特性がある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67B060-6A67-4E22-9E21-5B8E7D5203A2}"/>
              </a:ext>
            </a:extLst>
          </p:cNvPr>
          <p:cNvSpPr txBox="1"/>
          <p:nvPr/>
        </p:nvSpPr>
        <p:spPr>
          <a:xfrm>
            <a:off x="412457" y="2307267"/>
            <a:ext cx="76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①すべての</a:t>
            </a:r>
            <a:r>
              <a:rPr kumimoji="1" lang="en-US" altLang="ja-JP" sz="2400" dirty="0"/>
              <a:t>ξ</a:t>
            </a:r>
            <a:r>
              <a:rPr kumimoji="1" lang="ja-JP" altLang="en-US" sz="2400" dirty="0"/>
              <a:t>に対して基底関数は，</a:t>
            </a:r>
            <a:endParaRPr kumimoji="1" lang="en-US" altLang="ja-JP" sz="2400" dirty="0"/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の分割になっている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4C84EB-4632-4595-ABDB-8542B26AB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36" y="1149082"/>
            <a:ext cx="5353797" cy="4077269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88A3EFF-B645-4231-9217-CC1A6AD8F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57" y="3429000"/>
            <a:ext cx="3333044" cy="13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基底関数</a:t>
            </a:r>
            <a:r>
              <a:rPr kumimoji="1" lang="ja-JP" altLang="en-US" sz="3600" dirty="0"/>
              <a:t>の特徴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88A3EFF-B645-4231-9217-CC1A6AD8F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3884" y="3125041"/>
            <a:ext cx="2209313" cy="92482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1DAA21-83C8-4F0F-B58D-A17EBE68A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686" y="1558348"/>
            <a:ext cx="6306430" cy="202910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0A11F64-D652-4EE9-BC72-55B059012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394" y="4006898"/>
            <a:ext cx="4458322" cy="154326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534A4F-B421-48B0-ACEA-455A98723DB2}"/>
              </a:ext>
            </a:extLst>
          </p:cNvPr>
          <p:cNvSpPr txBox="1"/>
          <p:nvPr/>
        </p:nvSpPr>
        <p:spPr>
          <a:xfrm>
            <a:off x="7192761" y="5550163"/>
            <a:ext cx="149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図</a:t>
            </a:r>
            <a:r>
              <a:rPr lang="en-US" altLang="ja-JP" sz="2400" dirty="0"/>
              <a:t>2.4 (b)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175E5F-FEFD-4895-90C8-06C97F4459EA}"/>
              </a:ext>
            </a:extLst>
          </p:cNvPr>
          <p:cNvSpPr txBox="1"/>
          <p:nvPr/>
        </p:nvSpPr>
        <p:spPr>
          <a:xfrm>
            <a:off x="4963600" y="1648822"/>
            <a:ext cx="149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p=2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5A41D5-D4C9-4683-BA69-76B22050CC71}"/>
              </a:ext>
            </a:extLst>
          </p:cNvPr>
          <p:cNvSpPr txBox="1"/>
          <p:nvPr/>
        </p:nvSpPr>
        <p:spPr>
          <a:xfrm>
            <a:off x="670632" y="4316865"/>
            <a:ext cx="402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⇒基底関数の重ね合わせが</a:t>
            </a:r>
            <a:r>
              <a:rPr lang="en-US" altLang="ja-JP" sz="2400" dirty="0"/>
              <a:t>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078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基底関数</a:t>
            </a:r>
            <a:r>
              <a:rPr kumimoji="1" lang="ja-JP" altLang="en-US" sz="3600" dirty="0"/>
              <a:t>の特徴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58C91A-5DB1-494C-8993-9D1121F0E395}"/>
              </a:ext>
            </a:extLst>
          </p:cNvPr>
          <p:cNvSpPr txBox="1"/>
          <p:nvPr/>
        </p:nvSpPr>
        <p:spPr>
          <a:xfrm>
            <a:off x="412457" y="1441513"/>
            <a:ext cx="767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②</a:t>
            </a:r>
            <a:r>
              <a:rPr lang="ja-JP" altLang="en-US" sz="2400" dirty="0"/>
              <a:t>すべての領域</a:t>
            </a:r>
            <a:r>
              <a:rPr kumimoji="1" lang="en-US" altLang="ja-JP" sz="2400" dirty="0"/>
              <a:t>ξ</a:t>
            </a:r>
            <a:r>
              <a:rPr kumimoji="1" lang="ja-JP" altLang="en-US" sz="2400" dirty="0"/>
              <a:t>で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739B7E2E-3C50-4C2C-98DC-68FC6F650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1988" y="1441513"/>
            <a:ext cx="1842441" cy="3968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0232E3A-8ECD-486F-A786-2B3E1D5F0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002" y="1379338"/>
            <a:ext cx="5803959" cy="367671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79E07B-A788-4F6B-AE3C-B28C6B4EFEF3}"/>
              </a:ext>
            </a:extLst>
          </p:cNvPr>
          <p:cNvSpPr txBox="1"/>
          <p:nvPr/>
        </p:nvSpPr>
        <p:spPr>
          <a:xfrm>
            <a:off x="412457" y="2222118"/>
            <a:ext cx="76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⇒質量マトリックスが正となる</a:t>
            </a:r>
            <a:endParaRPr lang="en-US" altLang="ja-JP" sz="2400" dirty="0"/>
          </a:p>
          <a:p>
            <a:r>
              <a:rPr lang="en-US" altLang="ja-JP" sz="2400" dirty="0"/>
              <a:t>				</a:t>
            </a:r>
            <a:r>
              <a:rPr lang="ja-JP" altLang="en-US" sz="2400" dirty="0"/>
              <a:t>（第</a:t>
            </a:r>
            <a:r>
              <a:rPr lang="en-US" altLang="ja-JP" sz="2400" dirty="0"/>
              <a:t>6</a:t>
            </a:r>
            <a:r>
              <a:rPr lang="ja-JP" altLang="en-US" sz="2400" dirty="0"/>
              <a:t>章参照）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1B068E8-C39E-4629-AFBA-792E938708A0}"/>
              </a:ext>
            </a:extLst>
          </p:cNvPr>
          <p:cNvSpPr txBox="1"/>
          <p:nvPr/>
        </p:nvSpPr>
        <p:spPr>
          <a:xfrm>
            <a:off x="412457" y="3639085"/>
            <a:ext cx="568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質点系の解析法の発展に影響する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37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基底関数</a:t>
            </a:r>
            <a:r>
              <a:rPr kumimoji="1" lang="ja-JP" altLang="en-US" sz="3600" dirty="0"/>
              <a:t>の特徴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43883E-87D0-49FF-94BB-A736EBCF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95" y="1535104"/>
            <a:ext cx="5353797" cy="407726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58C91A-5DB1-494C-8993-9D1121F0E395}"/>
              </a:ext>
            </a:extLst>
          </p:cNvPr>
          <p:cNvSpPr txBox="1"/>
          <p:nvPr/>
        </p:nvSpPr>
        <p:spPr>
          <a:xfrm>
            <a:off x="412459" y="1535104"/>
            <a:ext cx="76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③</a:t>
            </a:r>
            <a:r>
              <a:rPr lang="en-US" altLang="ja-JP" sz="2400" dirty="0"/>
              <a:t>p</a:t>
            </a:r>
            <a:r>
              <a:rPr lang="ja-JP" altLang="en-US" sz="2400" dirty="0"/>
              <a:t>次の各基底関数は，</a:t>
            </a:r>
            <a:endParaRPr lang="en-US" altLang="ja-JP" sz="2400" dirty="0"/>
          </a:p>
          <a:p>
            <a:r>
              <a:rPr lang="ja-JP" altLang="en-US" sz="2400" dirty="0"/>
              <a:t>   </a:t>
            </a:r>
            <a:r>
              <a:rPr lang="en-US" altLang="ja-JP" sz="2400" dirty="0"/>
              <a:t>p-1</a:t>
            </a:r>
            <a:r>
              <a:rPr lang="ja-JP" altLang="en-US" sz="2400" dirty="0"/>
              <a:t>個の連続な導関数がある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DA2837-452B-47C3-8E6A-51BE02F5AE38}"/>
              </a:ext>
            </a:extLst>
          </p:cNvPr>
          <p:cNvSpPr txBox="1"/>
          <p:nvPr/>
        </p:nvSpPr>
        <p:spPr>
          <a:xfrm>
            <a:off x="412459" y="2793859"/>
            <a:ext cx="767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⇒基底関数としてスプラインを</a:t>
            </a:r>
            <a:endParaRPr lang="en-US" altLang="ja-JP" sz="2400" dirty="0"/>
          </a:p>
          <a:p>
            <a:r>
              <a:rPr lang="ja-JP" altLang="en-US" sz="2400" dirty="0"/>
              <a:t>   使うことに</a:t>
            </a:r>
            <a:r>
              <a:rPr kumimoji="1" lang="ja-JP" altLang="en-US" sz="2400" dirty="0"/>
              <a:t>非常に重要な意味を持ち，</a:t>
            </a:r>
            <a:endParaRPr kumimoji="1" lang="en-US" altLang="ja-JP" sz="2400" dirty="0"/>
          </a:p>
          <a:p>
            <a:r>
              <a:rPr lang="ja-JP" altLang="en-US" sz="2400" dirty="0"/>
              <a:t>   </a:t>
            </a:r>
            <a:r>
              <a:rPr lang="en-US" altLang="ja-JP" sz="2400" dirty="0"/>
              <a:t>IGA</a:t>
            </a:r>
            <a:r>
              <a:rPr lang="ja-JP" altLang="en-US" sz="2400" dirty="0"/>
              <a:t>の最も特徴的な機能の</a:t>
            </a:r>
            <a:r>
              <a:rPr lang="en-US" altLang="ja-JP" sz="2400" dirty="0"/>
              <a:t>1</a:t>
            </a:r>
            <a:r>
              <a:rPr lang="ja-JP" altLang="en-US" sz="2400" dirty="0"/>
              <a:t>つ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035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基底関数</a:t>
            </a:r>
            <a:r>
              <a:rPr kumimoji="1" lang="ja-JP" altLang="en-US" sz="3600" dirty="0"/>
              <a:t>の特徴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58C91A-5DB1-494C-8993-9D1121F0E395}"/>
              </a:ext>
            </a:extLst>
          </p:cNvPr>
          <p:cNvSpPr txBox="1"/>
          <p:nvPr/>
        </p:nvSpPr>
        <p:spPr>
          <a:xfrm>
            <a:off x="412457" y="1441513"/>
            <a:ext cx="767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④</a:t>
            </a:r>
            <a:r>
              <a:rPr lang="en-US" altLang="ja-JP" sz="2400" dirty="0"/>
              <a:t>p</a:t>
            </a:r>
            <a:r>
              <a:rPr lang="ja-JP" altLang="en-US" sz="2400" dirty="0"/>
              <a:t>次の基底関数は</a:t>
            </a:r>
            <a:r>
              <a:rPr lang="en-US" altLang="ja-JP" sz="2400" dirty="0"/>
              <a:t>p+1</a:t>
            </a:r>
            <a:r>
              <a:rPr lang="ja-JP" altLang="en-US" sz="2400" dirty="0"/>
              <a:t>個の</a:t>
            </a:r>
            <a:r>
              <a:rPr lang="en-US" altLang="ja-JP" sz="2400" dirty="0"/>
              <a:t>knot span</a:t>
            </a:r>
            <a:r>
              <a:rPr lang="ja-JP" altLang="en-US" sz="2400" dirty="0"/>
              <a:t>を持つ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79E07B-A788-4F6B-AE3C-B28C6B4EFEF3}"/>
              </a:ext>
            </a:extLst>
          </p:cNvPr>
          <p:cNvSpPr txBox="1"/>
          <p:nvPr/>
        </p:nvSpPr>
        <p:spPr>
          <a:xfrm>
            <a:off x="412456" y="3109264"/>
            <a:ext cx="76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⇒高次の基底関数は</a:t>
            </a:r>
            <a:r>
              <a:rPr kumimoji="1" lang="en-US" altLang="ja-JP" sz="2400" dirty="0"/>
              <a:t>knot span</a:t>
            </a:r>
            <a:r>
              <a:rPr kumimoji="1" lang="ja-JP" altLang="en-US" sz="2400" dirty="0"/>
              <a:t>が大きくなる，</a:t>
            </a:r>
            <a:endParaRPr kumimoji="1" lang="en-US" altLang="ja-JP" sz="2400" dirty="0"/>
          </a:p>
          <a:p>
            <a:r>
              <a:rPr lang="ja-JP" altLang="en-US" sz="2400" dirty="0"/>
              <a:t>    </a:t>
            </a:r>
            <a:r>
              <a:rPr lang="en-US" altLang="ja-JP" sz="2400" dirty="0"/>
              <a:t>FEM</a:t>
            </a:r>
            <a:r>
              <a:rPr lang="ja-JP" altLang="en-US" sz="2400" dirty="0"/>
              <a:t>関数より広い領域をサポート</a:t>
            </a:r>
            <a:endParaRPr kumimoji="1" lang="ja-JP" altLang="en-US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5185049-CCEA-4A7E-A920-86C4BA2B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36" y="1339218"/>
            <a:ext cx="535379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基底関数</a:t>
            </a:r>
            <a:r>
              <a:rPr kumimoji="1" lang="ja-JP" altLang="en-US" sz="3600" dirty="0"/>
              <a:t>の特徴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1B068E8-C39E-4629-AFBA-792E938708A0}"/>
              </a:ext>
            </a:extLst>
          </p:cNvPr>
          <p:cNvSpPr txBox="1"/>
          <p:nvPr/>
        </p:nvSpPr>
        <p:spPr>
          <a:xfrm>
            <a:off x="412459" y="1384184"/>
            <a:ext cx="9715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kumimoji="1" lang="en-US" altLang="ja-JP" sz="2400" dirty="0"/>
              <a:t>2.4</a:t>
            </a:r>
            <a:r>
              <a:rPr kumimoji="1" lang="ja-JP" altLang="en-US" sz="2400" dirty="0"/>
              <a:t>では，</a:t>
            </a:r>
            <a:r>
              <a:rPr kumimoji="1" lang="en-US" altLang="ja-JP" sz="2400" dirty="0"/>
              <a:t>FEM</a:t>
            </a:r>
            <a:r>
              <a:rPr kumimoji="1" lang="ja-JP" altLang="en-US" sz="2400" dirty="0"/>
              <a:t>基底と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スプラインに関わらず</a:t>
            </a:r>
            <a:endParaRPr kumimoji="1" lang="en-US" altLang="ja-JP" sz="2400" dirty="0"/>
          </a:p>
          <a:p>
            <a:r>
              <a:rPr kumimoji="1" lang="ja-JP" altLang="en-US" sz="2400" dirty="0"/>
              <a:t>サポートを共有する関数の総和は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自身の関数を含めて</a:t>
            </a:r>
            <a:r>
              <a:rPr kumimoji="1" lang="en-US" altLang="ja-JP" sz="2400" dirty="0"/>
              <a:t>)2p+1</a:t>
            </a:r>
            <a:r>
              <a:rPr kumimoji="1" lang="ja-JP" altLang="en-US" sz="2400" dirty="0"/>
              <a:t>となる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124D98A-962C-4056-AE06-D765812FC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1" y="2453047"/>
            <a:ext cx="6161644" cy="390330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982E91B-3987-4939-B65E-908953D06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055" y="2680603"/>
            <a:ext cx="4863885" cy="321032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D53968B-DFC2-4194-AE70-74FE6D073399}"/>
              </a:ext>
            </a:extLst>
          </p:cNvPr>
          <p:cNvSpPr txBox="1"/>
          <p:nvPr/>
        </p:nvSpPr>
        <p:spPr>
          <a:xfrm>
            <a:off x="7678833" y="2889905"/>
            <a:ext cx="80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p=3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584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754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knot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vector</a:t>
            </a:r>
            <a:r>
              <a:rPr kumimoji="1" lang="ja-JP" altLang="en-US" sz="3600" dirty="0"/>
              <a:t>による基底関数の違い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313A7D-1421-4CE2-A521-5A2D72DC4961}"/>
              </a:ext>
            </a:extLst>
          </p:cNvPr>
          <p:cNvSpPr txBox="1"/>
          <p:nvPr/>
        </p:nvSpPr>
        <p:spPr>
          <a:xfrm>
            <a:off x="412456" y="1441513"/>
            <a:ext cx="1076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ノットベクトルを非一様にすることで様々な基底関数が得られる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409E1B-E1D5-412A-8CE9-E612F368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984316"/>
            <a:ext cx="6340485" cy="210046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A732EE-0467-4AD7-AE12-35B596F61D38}"/>
              </a:ext>
            </a:extLst>
          </p:cNvPr>
          <p:cNvSpPr txBox="1"/>
          <p:nvPr/>
        </p:nvSpPr>
        <p:spPr>
          <a:xfrm>
            <a:off x="412452" y="2242305"/>
            <a:ext cx="5169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ノットベクトルが繰り返されている</a:t>
            </a:r>
            <a:endParaRPr lang="en-US" altLang="ja-JP" sz="2400" dirty="0"/>
          </a:p>
          <a:p>
            <a:r>
              <a:rPr lang="en-US" altLang="ja-JP" sz="2400" dirty="0"/>
              <a:t>ξ=0,4,5</a:t>
            </a:r>
            <a:r>
              <a:rPr lang="ja-JP" altLang="en-US" sz="2400" dirty="0"/>
              <a:t>では最大で</a:t>
            </a:r>
            <a:r>
              <a:rPr lang="en-US" altLang="ja-JP" sz="2400" dirty="0"/>
              <a:t>C0</a:t>
            </a:r>
            <a:r>
              <a:rPr lang="ja-JP" altLang="en-US" sz="2400" dirty="0"/>
              <a:t>連続となり，</a:t>
            </a:r>
            <a:endParaRPr lang="en-US" altLang="ja-JP" sz="2400" dirty="0"/>
          </a:p>
          <a:p>
            <a:r>
              <a:rPr kumimoji="1" lang="ja-JP" altLang="en-US" sz="2400" dirty="0"/>
              <a:t>他の位置では</a:t>
            </a:r>
            <a:r>
              <a:rPr kumimoji="1" lang="en-US" altLang="ja-JP" sz="2400" dirty="0"/>
              <a:t>C1</a:t>
            </a:r>
            <a:r>
              <a:rPr kumimoji="1" lang="ja-JP" altLang="en-US" sz="2400" dirty="0"/>
              <a:t>連続となる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6A75F1-A420-4708-81D2-E41C1F127CB7}"/>
              </a:ext>
            </a:extLst>
          </p:cNvPr>
          <p:cNvSpPr txBox="1"/>
          <p:nvPr/>
        </p:nvSpPr>
        <p:spPr>
          <a:xfrm>
            <a:off x="412452" y="4253452"/>
            <a:ext cx="1076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次数</a:t>
            </a:r>
            <a:r>
              <a:rPr kumimoji="1" lang="en-US" altLang="ja-JP" sz="2400" dirty="0"/>
              <a:t>p</a:t>
            </a:r>
            <a:r>
              <a:rPr kumimoji="1" lang="ja-JP" altLang="en-US" sz="2400" dirty="0"/>
              <a:t>の基底関数の連続な導関数の個数は</a:t>
            </a: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3A8BF95F-38E4-4109-9BAB-52ADA7E10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3655" y="4926816"/>
            <a:ext cx="5617584" cy="387420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B0C368BA-069C-47C1-A9E6-C83C0F2D2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630" y="5525935"/>
            <a:ext cx="11006569" cy="8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5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754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knot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vector</a:t>
            </a:r>
            <a:r>
              <a:rPr kumimoji="1" lang="ja-JP" altLang="en-US" sz="3600" dirty="0"/>
              <a:t>による基底関数の違い</a:t>
            </a: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3A8BF95F-38E4-4109-9BAB-52ADA7E10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3655" y="4926816"/>
            <a:ext cx="5617584" cy="387420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B0C368BA-069C-47C1-A9E6-C83C0F2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630" y="5525935"/>
            <a:ext cx="11006569" cy="8984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2056D9D-E45F-42C8-8951-16874D1A3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003" y="1494442"/>
            <a:ext cx="4570240" cy="3385674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B1C3697C-14D5-4000-8F07-251DFF8F1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7716" y="1574146"/>
            <a:ext cx="2322310" cy="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7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_SegoeUI_ユーザー設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309</Words>
  <Application>Microsoft Office PowerPoint</Application>
  <PresentationFormat>ワイド画面</PresentationFormat>
  <Paragraphs>53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Segoe UI</vt:lpstr>
      <vt:lpstr>Office テーマ</vt:lpstr>
      <vt:lpstr>IGA 勉強会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有限要素法モデルの</dc:title>
  <dc:creator>土山　雄飛</dc:creator>
  <cp:lastModifiedBy>土山 土山</cp:lastModifiedBy>
  <cp:revision>37</cp:revision>
  <dcterms:created xsi:type="dcterms:W3CDTF">2021-04-26T11:50:14Z</dcterms:created>
  <dcterms:modified xsi:type="dcterms:W3CDTF">2021-06-09T00:20:46Z</dcterms:modified>
</cp:coreProperties>
</file>