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1" r:id="rId5"/>
    <p:sldId id="262" r:id="rId6"/>
    <p:sldId id="259"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2021/6/23</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2021/6/23</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19.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hyperlink" Target="https://www.jaist.ac.jp/~uehara/course/2014/i481f/pdf/ppt-3.pdf" TargetMode="External"/><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lstStyle/>
          <a:p>
            <a:r>
              <a:rPr kumimoji="1" lang="en-US" altLang="ja-JP" dirty="0"/>
              <a:t>IGA </a:t>
            </a:r>
            <a:r>
              <a:rPr kumimoji="1" lang="ja-JP" altLang="en-US" dirty="0"/>
              <a:t>勉強会</a:t>
            </a:r>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endParaRPr lang="en-US" altLang="ja-JP" dirty="0"/>
          </a:p>
          <a:p>
            <a:r>
              <a:rPr lang="ja-JP" altLang="en-US" dirty="0"/>
              <a:t>岡田研 </a:t>
            </a:r>
            <a:r>
              <a:rPr lang="en-US" altLang="ja-JP" dirty="0"/>
              <a:t>B4 </a:t>
            </a:r>
            <a:r>
              <a:rPr lang="ja-JP" altLang="en-US" dirty="0"/>
              <a:t>土山</a:t>
            </a:r>
            <a:endParaRPr kumimoji="1" lang="ja-JP" altLang="en-US" dirty="0"/>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6266577" cy="646331"/>
          </a:xfrm>
          <a:prstGeom prst="rect">
            <a:avLst/>
          </a:prstGeom>
          <a:noFill/>
        </p:spPr>
        <p:txBody>
          <a:bodyPr wrap="square" rtlCol="0">
            <a:spAutoFit/>
          </a:bodyPr>
          <a:lstStyle/>
          <a:p>
            <a:r>
              <a:rPr kumimoji="1" lang="en-US" altLang="ja-JP" sz="3600" dirty="0"/>
              <a:t>affine transformation</a:t>
            </a:r>
            <a:endParaRPr kumimoji="1" lang="ja-JP" altLang="en-US" sz="3600" dirty="0"/>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9" y="2125522"/>
            <a:ext cx="4211274" cy="646331"/>
          </a:xfrm>
          <a:prstGeom prst="rect">
            <a:avLst/>
          </a:prstGeom>
          <a:noFill/>
        </p:spPr>
        <p:txBody>
          <a:bodyPr wrap="square" rtlCol="0">
            <a:spAutoFit/>
          </a:bodyPr>
          <a:lstStyle/>
          <a:p>
            <a:r>
              <a:rPr kumimoji="1" lang="ja-JP" altLang="en-US" dirty="0"/>
              <a:t>並進</a:t>
            </a:r>
            <a:endParaRPr kumimoji="1" lang="en-US" altLang="ja-JP" dirty="0"/>
          </a:p>
          <a:p>
            <a:r>
              <a:rPr lang="en-US" altLang="ja-JP" dirty="0"/>
              <a:t>ex) </a:t>
            </a:r>
            <a:r>
              <a:rPr lang="ja-JP" altLang="en-US" dirty="0"/>
              <a:t>座標を</a:t>
            </a:r>
            <a:r>
              <a:rPr lang="en-US" altLang="ja-JP" dirty="0"/>
              <a:t>(1,2,0)</a:t>
            </a:r>
            <a:r>
              <a:rPr lang="ja-JP" altLang="en-US" dirty="0"/>
              <a:t>だけ平行移動</a:t>
            </a:r>
            <a:endParaRPr kumimoji="1" lang="ja-JP" altLang="en-US" dirty="0"/>
          </a:p>
        </p:txBody>
      </p:sp>
      <p:pic>
        <p:nvPicPr>
          <p:cNvPr id="4" name="グラフィックス 3">
            <a:extLst>
              <a:ext uri="{FF2B5EF4-FFF2-40B4-BE49-F238E27FC236}">
                <a16:creationId xmlns:a16="http://schemas.microsoft.com/office/drawing/2014/main" id="{A109E34F-7015-49DD-B498-2CD253B1C7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459" y="1384184"/>
            <a:ext cx="3219741" cy="465074"/>
          </a:xfrm>
          <a:prstGeom prst="rect">
            <a:avLst/>
          </a:prstGeom>
        </p:spPr>
      </p:pic>
      <p:pic>
        <p:nvPicPr>
          <p:cNvPr id="7" name="グラフィックス 6">
            <a:extLst>
              <a:ext uri="{FF2B5EF4-FFF2-40B4-BE49-F238E27FC236}">
                <a16:creationId xmlns:a16="http://schemas.microsoft.com/office/drawing/2014/main" id="{E53D3F95-A9A1-449F-B3B7-E185CB5459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9036" y="4904416"/>
            <a:ext cx="4709583" cy="1270000"/>
          </a:xfrm>
          <a:prstGeom prst="rect">
            <a:avLst/>
          </a:prstGeom>
        </p:spPr>
      </p:pic>
      <p:sp>
        <p:nvSpPr>
          <p:cNvPr id="14" name="テキスト ボックス 13">
            <a:extLst>
              <a:ext uri="{FF2B5EF4-FFF2-40B4-BE49-F238E27FC236}">
                <a16:creationId xmlns:a16="http://schemas.microsoft.com/office/drawing/2014/main" id="{EA5F3184-8B7B-4087-AA0D-1C7DC46F3D55}"/>
              </a:ext>
            </a:extLst>
          </p:cNvPr>
          <p:cNvSpPr txBox="1"/>
          <p:nvPr/>
        </p:nvSpPr>
        <p:spPr>
          <a:xfrm>
            <a:off x="7597611" y="2737204"/>
            <a:ext cx="657156" cy="369332"/>
          </a:xfrm>
          <a:prstGeom prst="rect">
            <a:avLst/>
          </a:prstGeom>
          <a:noFill/>
        </p:spPr>
        <p:txBody>
          <a:bodyPr wrap="square" rtlCol="0">
            <a:spAutoFit/>
          </a:bodyPr>
          <a:lstStyle/>
          <a:p>
            <a:r>
              <a:rPr kumimoji="1" lang="ja-JP" altLang="en-US" dirty="0"/>
              <a:t>⇒</a:t>
            </a:r>
          </a:p>
        </p:txBody>
      </p:sp>
      <p:sp>
        <p:nvSpPr>
          <p:cNvPr id="15" name="テキスト ボックス 14">
            <a:extLst>
              <a:ext uri="{FF2B5EF4-FFF2-40B4-BE49-F238E27FC236}">
                <a16:creationId xmlns:a16="http://schemas.microsoft.com/office/drawing/2014/main" id="{4C78D85E-B67C-4D56-9524-0A4B20BE911D}"/>
              </a:ext>
            </a:extLst>
          </p:cNvPr>
          <p:cNvSpPr txBox="1"/>
          <p:nvPr/>
        </p:nvSpPr>
        <p:spPr>
          <a:xfrm>
            <a:off x="412459" y="4480154"/>
            <a:ext cx="1550565" cy="369332"/>
          </a:xfrm>
          <a:prstGeom prst="rect">
            <a:avLst/>
          </a:prstGeom>
          <a:noFill/>
        </p:spPr>
        <p:txBody>
          <a:bodyPr wrap="square" rtlCol="0">
            <a:spAutoFit/>
          </a:bodyPr>
          <a:lstStyle/>
          <a:p>
            <a:r>
              <a:rPr kumimoji="1" lang="ja-JP" altLang="en-US" dirty="0"/>
              <a:t>元の座標</a:t>
            </a:r>
          </a:p>
        </p:txBody>
      </p:sp>
      <p:pic>
        <p:nvPicPr>
          <p:cNvPr id="17" name="グラフィックス 16">
            <a:extLst>
              <a:ext uri="{FF2B5EF4-FFF2-40B4-BE49-F238E27FC236}">
                <a16:creationId xmlns:a16="http://schemas.microsoft.com/office/drawing/2014/main" id="{9EB0FAC7-B0E0-4FF2-9317-7D06A2887E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25042" y="4526074"/>
            <a:ext cx="1088618" cy="277491"/>
          </a:xfrm>
          <a:prstGeom prst="rect">
            <a:avLst/>
          </a:prstGeom>
        </p:spPr>
      </p:pic>
      <p:pic>
        <p:nvPicPr>
          <p:cNvPr id="19" name="グラフィックス 18">
            <a:extLst>
              <a:ext uri="{FF2B5EF4-FFF2-40B4-BE49-F238E27FC236}">
                <a16:creationId xmlns:a16="http://schemas.microsoft.com/office/drawing/2014/main" id="{31F23EE0-09F6-4B93-A692-62FFA41454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98148" y="4518226"/>
            <a:ext cx="656189" cy="304659"/>
          </a:xfrm>
          <a:prstGeom prst="rect">
            <a:avLst/>
          </a:prstGeom>
        </p:spPr>
      </p:pic>
      <p:sp>
        <p:nvSpPr>
          <p:cNvPr id="20" name="テキスト ボックス 19">
            <a:extLst>
              <a:ext uri="{FF2B5EF4-FFF2-40B4-BE49-F238E27FC236}">
                <a16:creationId xmlns:a16="http://schemas.microsoft.com/office/drawing/2014/main" id="{A974240A-78B7-492C-B68B-4E25A526C9E8}"/>
              </a:ext>
            </a:extLst>
          </p:cNvPr>
          <p:cNvSpPr txBox="1"/>
          <p:nvPr/>
        </p:nvSpPr>
        <p:spPr>
          <a:xfrm>
            <a:off x="2888591" y="5638944"/>
            <a:ext cx="657156" cy="369332"/>
          </a:xfrm>
          <a:prstGeom prst="rect">
            <a:avLst/>
          </a:prstGeom>
          <a:noFill/>
        </p:spPr>
        <p:txBody>
          <a:bodyPr wrap="square" rtlCol="0">
            <a:spAutoFit/>
          </a:bodyPr>
          <a:lstStyle/>
          <a:p>
            <a:r>
              <a:rPr kumimoji="1" lang="ja-JP" altLang="en-US" dirty="0"/>
              <a:t>⇒</a:t>
            </a:r>
          </a:p>
        </p:txBody>
      </p:sp>
      <p:pic>
        <p:nvPicPr>
          <p:cNvPr id="22" name="グラフィックス 21">
            <a:extLst>
              <a:ext uri="{FF2B5EF4-FFF2-40B4-BE49-F238E27FC236}">
                <a16:creationId xmlns:a16="http://schemas.microsoft.com/office/drawing/2014/main" id="{C0413FB3-A5C4-4F11-BE0A-E2CFEEFE69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64320" y="4895406"/>
            <a:ext cx="754166" cy="1856408"/>
          </a:xfrm>
          <a:prstGeom prst="rect">
            <a:avLst/>
          </a:prstGeom>
        </p:spPr>
      </p:pic>
      <p:pic>
        <p:nvPicPr>
          <p:cNvPr id="24" name="グラフィックス 23">
            <a:extLst>
              <a:ext uri="{FF2B5EF4-FFF2-40B4-BE49-F238E27FC236}">
                <a16:creationId xmlns:a16="http://schemas.microsoft.com/office/drawing/2014/main" id="{8170FE9C-51A1-4589-8C48-75F96F4E96C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45747" y="4889592"/>
            <a:ext cx="754165" cy="1856406"/>
          </a:xfrm>
          <a:prstGeom prst="rect">
            <a:avLst/>
          </a:prstGeom>
        </p:spPr>
      </p:pic>
      <p:pic>
        <p:nvPicPr>
          <p:cNvPr id="25" name="図 24">
            <a:extLst>
              <a:ext uri="{FF2B5EF4-FFF2-40B4-BE49-F238E27FC236}">
                <a16:creationId xmlns:a16="http://schemas.microsoft.com/office/drawing/2014/main" id="{54061386-9154-4135-A71E-2BFBB0F4E70A}"/>
              </a:ext>
            </a:extLst>
          </p:cNvPr>
          <p:cNvPicPr>
            <a:picLocks noChangeAspect="1"/>
          </p:cNvPicPr>
          <p:nvPr/>
        </p:nvPicPr>
        <p:blipFill>
          <a:blip r:embed="rId14"/>
          <a:stretch>
            <a:fillRect/>
          </a:stretch>
        </p:blipFill>
        <p:spPr>
          <a:xfrm>
            <a:off x="4594390" y="1683349"/>
            <a:ext cx="2806904" cy="2786613"/>
          </a:xfrm>
          <a:prstGeom prst="rect">
            <a:avLst/>
          </a:prstGeom>
        </p:spPr>
      </p:pic>
      <p:pic>
        <p:nvPicPr>
          <p:cNvPr id="27" name="図 26">
            <a:extLst>
              <a:ext uri="{FF2B5EF4-FFF2-40B4-BE49-F238E27FC236}">
                <a16:creationId xmlns:a16="http://schemas.microsoft.com/office/drawing/2014/main" id="{2CE5F381-1321-4D9D-8A10-680FF771CCA4}"/>
              </a:ext>
            </a:extLst>
          </p:cNvPr>
          <p:cNvPicPr>
            <a:picLocks noChangeAspect="1"/>
          </p:cNvPicPr>
          <p:nvPr/>
        </p:nvPicPr>
        <p:blipFill>
          <a:blip r:embed="rId15"/>
          <a:stretch>
            <a:fillRect/>
          </a:stretch>
        </p:blipFill>
        <p:spPr>
          <a:xfrm>
            <a:off x="8451084" y="1680079"/>
            <a:ext cx="2806904" cy="2800075"/>
          </a:xfrm>
          <a:prstGeom prst="rect">
            <a:avLst/>
          </a:prstGeom>
        </p:spPr>
      </p:pic>
    </p:spTree>
    <p:extLst>
      <p:ext uri="{BB962C8B-B14F-4D97-AF65-F5344CB8AC3E}">
        <p14:creationId xmlns:p14="http://schemas.microsoft.com/office/powerpoint/2010/main" val="116705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6266577" cy="646331"/>
          </a:xfrm>
          <a:prstGeom prst="rect">
            <a:avLst/>
          </a:prstGeom>
          <a:noFill/>
        </p:spPr>
        <p:txBody>
          <a:bodyPr wrap="square" rtlCol="0">
            <a:spAutoFit/>
          </a:bodyPr>
          <a:lstStyle/>
          <a:p>
            <a:r>
              <a:rPr kumimoji="1" lang="en-US" altLang="ja-JP" sz="3600" dirty="0"/>
              <a:t>affine transformation</a:t>
            </a:r>
            <a:endParaRPr kumimoji="1" lang="ja-JP" altLang="en-US" sz="3600" dirty="0"/>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9" y="2125522"/>
            <a:ext cx="4211274" cy="646331"/>
          </a:xfrm>
          <a:prstGeom prst="rect">
            <a:avLst/>
          </a:prstGeom>
          <a:noFill/>
        </p:spPr>
        <p:txBody>
          <a:bodyPr wrap="square" rtlCol="0">
            <a:spAutoFit/>
          </a:bodyPr>
          <a:lstStyle/>
          <a:p>
            <a:r>
              <a:rPr kumimoji="1" lang="ja-JP" altLang="en-US" dirty="0"/>
              <a:t>回転</a:t>
            </a:r>
            <a:endParaRPr kumimoji="1" lang="en-US" altLang="ja-JP" dirty="0"/>
          </a:p>
          <a:p>
            <a:r>
              <a:rPr lang="en-US" altLang="ja-JP" dirty="0"/>
              <a:t>ex) </a:t>
            </a:r>
            <a:r>
              <a:rPr lang="ja-JP" altLang="en-US" dirty="0"/>
              <a:t>座標を</a:t>
            </a:r>
            <a:r>
              <a:rPr lang="en-US" altLang="ja-JP" dirty="0"/>
              <a:t>z</a:t>
            </a:r>
            <a:r>
              <a:rPr lang="ja-JP" altLang="en-US" dirty="0"/>
              <a:t>軸方向に</a:t>
            </a:r>
            <a:r>
              <a:rPr lang="en-US" altLang="ja-JP" dirty="0"/>
              <a:t>π/4</a:t>
            </a:r>
            <a:r>
              <a:rPr lang="ja-JP" altLang="en-US" dirty="0"/>
              <a:t>回転</a:t>
            </a:r>
            <a:endParaRPr kumimoji="1" lang="ja-JP" altLang="en-US" dirty="0"/>
          </a:p>
        </p:txBody>
      </p:sp>
      <p:pic>
        <p:nvPicPr>
          <p:cNvPr id="4" name="グラフィックス 3">
            <a:extLst>
              <a:ext uri="{FF2B5EF4-FFF2-40B4-BE49-F238E27FC236}">
                <a16:creationId xmlns:a16="http://schemas.microsoft.com/office/drawing/2014/main" id="{A109E34F-7015-49DD-B498-2CD253B1C7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459" y="1384184"/>
            <a:ext cx="3219741" cy="465074"/>
          </a:xfrm>
          <a:prstGeom prst="rect">
            <a:avLst/>
          </a:prstGeom>
        </p:spPr>
      </p:pic>
      <p:sp>
        <p:nvSpPr>
          <p:cNvPr id="14" name="テキスト ボックス 13">
            <a:extLst>
              <a:ext uri="{FF2B5EF4-FFF2-40B4-BE49-F238E27FC236}">
                <a16:creationId xmlns:a16="http://schemas.microsoft.com/office/drawing/2014/main" id="{EA5F3184-8B7B-4087-AA0D-1C7DC46F3D55}"/>
              </a:ext>
            </a:extLst>
          </p:cNvPr>
          <p:cNvSpPr txBox="1"/>
          <p:nvPr/>
        </p:nvSpPr>
        <p:spPr>
          <a:xfrm>
            <a:off x="7597611" y="2737204"/>
            <a:ext cx="657156" cy="369332"/>
          </a:xfrm>
          <a:prstGeom prst="rect">
            <a:avLst/>
          </a:prstGeom>
          <a:noFill/>
        </p:spPr>
        <p:txBody>
          <a:bodyPr wrap="square" rtlCol="0">
            <a:spAutoFit/>
          </a:bodyPr>
          <a:lstStyle/>
          <a:p>
            <a:r>
              <a:rPr kumimoji="1" lang="ja-JP" altLang="en-US" dirty="0"/>
              <a:t>⇒</a:t>
            </a:r>
          </a:p>
        </p:txBody>
      </p:sp>
      <p:sp>
        <p:nvSpPr>
          <p:cNvPr id="15" name="テキスト ボックス 14">
            <a:extLst>
              <a:ext uri="{FF2B5EF4-FFF2-40B4-BE49-F238E27FC236}">
                <a16:creationId xmlns:a16="http://schemas.microsoft.com/office/drawing/2014/main" id="{4C78D85E-B67C-4D56-9524-0A4B20BE911D}"/>
              </a:ext>
            </a:extLst>
          </p:cNvPr>
          <p:cNvSpPr txBox="1"/>
          <p:nvPr/>
        </p:nvSpPr>
        <p:spPr>
          <a:xfrm>
            <a:off x="412459" y="4480154"/>
            <a:ext cx="1550565" cy="369332"/>
          </a:xfrm>
          <a:prstGeom prst="rect">
            <a:avLst/>
          </a:prstGeom>
          <a:noFill/>
        </p:spPr>
        <p:txBody>
          <a:bodyPr wrap="square" rtlCol="0">
            <a:spAutoFit/>
          </a:bodyPr>
          <a:lstStyle/>
          <a:p>
            <a:r>
              <a:rPr kumimoji="1" lang="ja-JP" altLang="en-US" dirty="0"/>
              <a:t>元の座標</a:t>
            </a:r>
          </a:p>
        </p:txBody>
      </p:sp>
      <p:pic>
        <p:nvPicPr>
          <p:cNvPr id="17" name="グラフィックス 16">
            <a:extLst>
              <a:ext uri="{FF2B5EF4-FFF2-40B4-BE49-F238E27FC236}">
                <a16:creationId xmlns:a16="http://schemas.microsoft.com/office/drawing/2014/main" id="{9EB0FAC7-B0E0-4FF2-9317-7D06A2887E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25042" y="4526074"/>
            <a:ext cx="1088618" cy="277491"/>
          </a:xfrm>
          <a:prstGeom prst="rect">
            <a:avLst/>
          </a:prstGeom>
        </p:spPr>
      </p:pic>
      <p:pic>
        <p:nvPicPr>
          <p:cNvPr id="19" name="グラフィックス 18">
            <a:extLst>
              <a:ext uri="{FF2B5EF4-FFF2-40B4-BE49-F238E27FC236}">
                <a16:creationId xmlns:a16="http://schemas.microsoft.com/office/drawing/2014/main" id="{31F23EE0-09F6-4B93-A692-62FFA4145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85565" y="5472966"/>
            <a:ext cx="656189" cy="304659"/>
          </a:xfrm>
          <a:prstGeom prst="rect">
            <a:avLst/>
          </a:prstGeom>
        </p:spPr>
      </p:pic>
      <p:sp>
        <p:nvSpPr>
          <p:cNvPr id="20" name="テキスト ボックス 19">
            <a:extLst>
              <a:ext uri="{FF2B5EF4-FFF2-40B4-BE49-F238E27FC236}">
                <a16:creationId xmlns:a16="http://schemas.microsoft.com/office/drawing/2014/main" id="{A974240A-78B7-492C-B68B-4E25A526C9E8}"/>
              </a:ext>
            </a:extLst>
          </p:cNvPr>
          <p:cNvSpPr txBox="1"/>
          <p:nvPr/>
        </p:nvSpPr>
        <p:spPr>
          <a:xfrm>
            <a:off x="1365173" y="6065428"/>
            <a:ext cx="657156" cy="369332"/>
          </a:xfrm>
          <a:prstGeom prst="rect">
            <a:avLst/>
          </a:prstGeom>
          <a:noFill/>
        </p:spPr>
        <p:txBody>
          <a:bodyPr wrap="square" rtlCol="0">
            <a:spAutoFit/>
          </a:bodyPr>
          <a:lstStyle/>
          <a:p>
            <a:r>
              <a:rPr kumimoji="1" lang="ja-JP" altLang="en-US" dirty="0"/>
              <a:t>⇒</a:t>
            </a:r>
          </a:p>
        </p:txBody>
      </p:sp>
      <p:pic>
        <p:nvPicPr>
          <p:cNvPr id="22" name="グラフィックス 21">
            <a:extLst>
              <a:ext uri="{FF2B5EF4-FFF2-40B4-BE49-F238E27FC236}">
                <a16:creationId xmlns:a16="http://schemas.microsoft.com/office/drawing/2014/main" id="{C0413FB3-A5C4-4F11-BE0A-E2CFEEFE69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1117" y="4865067"/>
            <a:ext cx="754166" cy="1856408"/>
          </a:xfrm>
          <a:prstGeom prst="rect">
            <a:avLst/>
          </a:prstGeom>
        </p:spPr>
      </p:pic>
      <p:pic>
        <p:nvPicPr>
          <p:cNvPr id="6" name="図 5">
            <a:extLst>
              <a:ext uri="{FF2B5EF4-FFF2-40B4-BE49-F238E27FC236}">
                <a16:creationId xmlns:a16="http://schemas.microsoft.com/office/drawing/2014/main" id="{8FA4D656-B21D-4545-B78F-061A829A2A9D}"/>
              </a:ext>
            </a:extLst>
          </p:cNvPr>
          <p:cNvPicPr>
            <a:picLocks noChangeAspect="1"/>
          </p:cNvPicPr>
          <p:nvPr/>
        </p:nvPicPr>
        <p:blipFill>
          <a:blip r:embed="rId10"/>
          <a:stretch>
            <a:fillRect/>
          </a:stretch>
        </p:blipFill>
        <p:spPr>
          <a:xfrm>
            <a:off x="8421741" y="1716748"/>
            <a:ext cx="2806904" cy="2719817"/>
          </a:xfrm>
          <a:prstGeom prst="rect">
            <a:avLst/>
          </a:prstGeom>
        </p:spPr>
      </p:pic>
      <p:pic>
        <p:nvPicPr>
          <p:cNvPr id="10" name="図 9">
            <a:extLst>
              <a:ext uri="{FF2B5EF4-FFF2-40B4-BE49-F238E27FC236}">
                <a16:creationId xmlns:a16="http://schemas.microsoft.com/office/drawing/2014/main" id="{32D2860C-2F46-45EF-9388-218D9F209B4E}"/>
              </a:ext>
            </a:extLst>
          </p:cNvPr>
          <p:cNvPicPr>
            <a:picLocks noChangeAspect="1"/>
          </p:cNvPicPr>
          <p:nvPr/>
        </p:nvPicPr>
        <p:blipFill>
          <a:blip r:embed="rId11"/>
          <a:stretch>
            <a:fillRect/>
          </a:stretch>
        </p:blipFill>
        <p:spPr>
          <a:xfrm>
            <a:off x="4594390" y="1683349"/>
            <a:ext cx="2806904" cy="2786613"/>
          </a:xfrm>
          <a:prstGeom prst="rect">
            <a:avLst/>
          </a:prstGeom>
        </p:spPr>
      </p:pic>
      <p:pic>
        <p:nvPicPr>
          <p:cNvPr id="18" name="グラフィックス 17">
            <a:extLst>
              <a:ext uri="{FF2B5EF4-FFF2-40B4-BE49-F238E27FC236}">
                <a16:creationId xmlns:a16="http://schemas.microsoft.com/office/drawing/2014/main" id="{95099C42-F6C2-4DC6-A1E0-F7C3125E2D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29975" y="4878738"/>
            <a:ext cx="7249583" cy="1270000"/>
          </a:xfrm>
          <a:prstGeom prst="rect">
            <a:avLst/>
          </a:prstGeom>
        </p:spPr>
      </p:pic>
      <p:pic>
        <p:nvPicPr>
          <p:cNvPr id="23" name="グラフィックス 22">
            <a:extLst>
              <a:ext uri="{FF2B5EF4-FFF2-40B4-BE49-F238E27FC236}">
                <a16:creationId xmlns:a16="http://schemas.microsoft.com/office/drawing/2014/main" id="{0657097D-E828-4F3B-B542-2DB1BC6D319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46113" y="5807008"/>
            <a:ext cx="3648342" cy="914467"/>
          </a:xfrm>
          <a:prstGeom prst="rect">
            <a:avLst/>
          </a:prstGeom>
        </p:spPr>
      </p:pic>
    </p:spTree>
    <p:extLst>
      <p:ext uri="{BB962C8B-B14F-4D97-AF65-F5344CB8AC3E}">
        <p14:creationId xmlns:p14="http://schemas.microsoft.com/office/powerpoint/2010/main" val="325089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6266577" cy="646331"/>
          </a:xfrm>
          <a:prstGeom prst="rect">
            <a:avLst/>
          </a:prstGeom>
          <a:noFill/>
        </p:spPr>
        <p:txBody>
          <a:bodyPr wrap="square" rtlCol="0">
            <a:spAutoFit/>
          </a:bodyPr>
          <a:lstStyle/>
          <a:p>
            <a:r>
              <a:rPr kumimoji="1" lang="en-US" altLang="ja-JP" sz="3600" dirty="0"/>
              <a:t>affine transformation</a:t>
            </a:r>
            <a:endParaRPr kumimoji="1" lang="ja-JP" altLang="en-US" sz="3600" dirty="0"/>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9" y="2125522"/>
            <a:ext cx="4211274" cy="1477328"/>
          </a:xfrm>
          <a:prstGeom prst="rect">
            <a:avLst/>
          </a:prstGeom>
          <a:noFill/>
        </p:spPr>
        <p:txBody>
          <a:bodyPr wrap="square" rtlCol="0">
            <a:spAutoFit/>
          </a:bodyPr>
          <a:lstStyle/>
          <a:p>
            <a:r>
              <a:rPr kumimoji="1" lang="ja-JP" altLang="en-US" dirty="0"/>
              <a:t>スケーリング，</a:t>
            </a:r>
            <a:endParaRPr kumimoji="1" lang="en-US" altLang="ja-JP" dirty="0"/>
          </a:p>
          <a:p>
            <a:r>
              <a:rPr kumimoji="1" lang="ja-JP" altLang="en-US" dirty="0"/>
              <a:t>せん断</a:t>
            </a:r>
            <a:r>
              <a:rPr kumimoji="1" lang="en-US" altLang="ja-JP" dirty="0"/>
              <a:t>(</a:t>
            </a:r>
            <a:r>
              <a:rPr kumimoji="1" lang="ja-JP" altLang="en-US" dirty="0"/>
              <a:t>スキュー</a:t>
            </a:r>
            <a:r>
              <a:rPr kumimoji="1" lang="en-US" altLang="ja-JP" dirty="0"/>
              <a:t>)</a:t>
            </a:r>
            <a:r>
              <a:rPr kumimoji="1" lang="ja-JP" altLang="en-US" dirty="0"/>
              <a:t>，</a:t>
            </a:r>
            <a:endParaRPr kumimoji="1" lang="en-US" altLang="ja-JP" dirty="0"/>
          </a:p>
          <a:p>
            <a:r>
              <a:rPr lang="ja-JP" altLang="en-US" dirty="0"/>
              <a:t>ストレッチ，</a:t>
            </a:r>
            <a:endParaRPr lang="en-US" altLang="ja-JP" dirty="0"/>
          </a:p>
          <a:p>
            <a:r>
              <a:rPr kumimoji="1" lang="ja-JP" altLang="en-US" dirty="0"/>
              <a:t>鏡映</a:t>
            </a:r>
            <a:endParaRPr kumimoji="1" lang="en-US" altLang="ja-JP" dirty="0"/>
          </a:p>
          <a:p>
            <a:endParaRPr kumimoji="1" lang="ja-JP" altLang="en-US" dirty="0"/>
          </a:p>
        </p:txBody>
      </p:sp>
      <p:pic>
        <p:nvPicPr>
          <p:cNvPr id="4" name="グラフィックス 3">
            <a:extLst>
              <a:ext uri="{FF2B5EF4-FFF2-40B4-BE49-F238E27FC236}">
                <a16:creationId xmlns:a16="http://schemas.microsoft.com/office/drawing/2014/main" id="{A109E34F-7015-49DD-B498-2CD253B1C7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459" y="1384184"/>
            <a:ext cx="3219741" cy="465074"/>
          </a:xfrm>
          <a:prstGeom prst="rect">
            <a:avLst/>
          </a:prstGeom>
        </p:spPr>
      </p:pic>
      <p:pic>
        <p:nvPicPr>
          <p:cNvPr id="24" name="図 23">
            <a:extLst>
              <a:ext uri="{FF2B5EF4-FFF2-40B4-BE49-F238E27FC236}">
                <a16:creationId xmlns:a16="http://schemas.microsoft.com/office/drawing/2014/main" id="{717AC41D-A3A6-4733-ACED-20D53FCE9B0B}"/>
              </a:ext>
            </a:extLst>
          </p:cNvPr>
          <p:cNvPicPr>
            <a:picLocks noChangeAspect="1"/>
          </p:cNvPicPr>
          <p:nvPr/>
        </p:nvPicPr>
        <p:blipFill>
          <a:blip r:embed="rId4"/>
          <a:stretch>
            <a:fillRect/>
          </a:stretch>
        </p:blipFill>
        <p:spPr>
          <a:xfrm>
            <a:off x="4623733" y="1200006"/>
            <a:ext cx="2806904" cy="2786613"/>
          </a:xfrm>
          <a:prstGeom prst="rect">
            <a:avLst/>
          </a:prstGeom>
        </p:spPr>
      </p:pic>
      <p:pic>
        <p:nvPicPr>
          <p:cNvPr id="7" name="図 6">
            <a:extLst>
              <a:ext uri="{FF2B5EF4-FFF2-40B4-BE49-F238E27FC236}">
                <a16:creationId xmlns:a16="http://schemas.microsoft.com/office/drawing/2014/main" id="{72165B09-E4B5-4E7C-958D-2907497D6D5E}"/>
              </a:ext>
            </a:extLst>
          </p:cNvPr>
          <p:cNvPicPr>
            <a:picLocks noChangeAspect="1"/>
          </p:cNvPicPr>
          <p:nvPr/>
        </p:nvPicPr>
        <p:blipFill>
          <a:blip r:embed="rId5"/>
          <a:stretch>
            <a:fillRect/>
          </a:stretch>
        </p:blipFill>
        <p:spPr>
          <a:xfrm>
            <a:off x="1275862" y="3996290"/>
            <a:ext cx="2800075" cy="2786613"/>
          </a:xfrm>
          <a:prstGeom prst="rect">
            <a:avLst/>
          </a:prstGeom>
        </p:spPr>
      </p:pic>
      <p:pic>
        <p:nvPicPr>
          <p:cNvPr id="9" name="図 8">
            <a:extLst>
              <a:ext uri="{FF2B5EF4-FFF2-40B4-BE49-F238E27FC236}">
                <a16:creationId xmlns:a16="http://schemas.microsoft.com/office/drawing/2014/main" id="{955D9E01-681B-487B-9CBE-1D9E2CA3417B}"/>
              </a:ext>
            </a:extLst>
          </p:cNvPr>
          <p:cNvPicPr>
            <a:picLocks noChangeAspect="1"/>
          </p:cNvPicPr>
          <p:nvPr/>
        </p:nvPicPr>
        <p:blipFill>
          <a:blip r:embed="rId6"/>
          <a:stretch>
            <a:fillRect/>
          </a:stretch>
        </p:blipFill>
        <p:spPr>
          <a:xfrm>
            <a:off x="4623733" y="3996289"/>
            <a:ext cx="2891276" cy="2786614"/>
          </a:xfrm>
          <a:prstGeom prst="rect">
            <a:avLst/>
          </a:prstGeom>
        </p:spPr>
      </p:pic>
      <p:pic>
        <p:nvPicPr>
          <p:cNvPr id="16" name="図 15">
            <a:extLst>
              <a:ext uri="{FF2B5EF4-FFF2-40B4-BE49-F238E27FC236}">
                <a16:creationId xmlns:a16="http://schemas.microsoft.com/office/drawing/2014/main" id="{5C249182-AB31-4811-AA41-6884112F303C}"/>
              </a:ext>
            </a:extLst>
          </p:cNvPr>
          <p:cNvPicPr>
            <a:picLocks noChangeAspect="1"/>
          </p:cNvPicPr>
          <p:nvPr/>
        </p:nvPicPr>
        <p:blipFill>
          <a:blip r:embed="rId7"/>
          <a:stretch>
            <a:fillRect/>
          </a:stretch>
        </p:blipFill>
        <p:spPr>
          <a:xfrm>
            <a:off x="7927364" y="1248796"/>
            <a:ext cx="2807086" cy="2689031"/>
          </a:xfrm>
          <a:prstGeom prst="rect">
            <a:avLst/>
          </a:prstGeom>
        </p:spPr>
      </p:pic>
      <p:pic>
        <p:nvPicPr>
          <p:cNvPr id="26" name="図 25">
            <a:extLst>
              <a:ext uri="{FF2B5EF4-FFF2-40B4-BE49-F238E27FC236}">
                <a16:creationId xmlns:a16="http://schemas.microsoft.com/office/drawing/2014/main" id="{AD75CC36-AAB0-42B9-931D-A91E3DB2DB09}"/>
              </a:ext>
            </a:extLst>
          </p:cNvPr>
          <p:cNvPicPr>
            <a:picLocks noChangeAspect="1"/>
          </p:cNvPicPr>
          <p:nvPr/>
        </p:nvPicPr>
        <p:blipFill>
          <a:blip r:embed="rId8"/>
          <a:stretch>
            <a:fillRect/>
          </a:stretch>
        </p:blipFill>
        <p:spPr>
          <a:xfrm>
            <a:off x="7927364" y="3946949"/>
            <a:ext cx="2891276" cy="2774526"/>
          </a:xfrm>
          <a:prstGeom prst="rect">
            <a:avLst/>
          </a:prstGeom>
        </p:spPr>
      </p:pic>
    </p:spTree>
    <p:extLst>
      <p:ext uri="{BB962C8B-B14F-4D97-AF65-F5344CB8AC3E}">
        <p14:creationId xmlns:p14="http://schemas.microsoft.com/office/powerpoint/2010/main" val="91022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6266577" cy="646331"/>
          </a:xfrm>
          <a:prstGeom prst="rect">
            <a:avLst/>
          </a:prstGeom>
          <a:noFill/>
        </p:spPr>
        <p:txBody>
          <a:bodyPr wrap="square" rtlCol="0">
            <a:spAutoFit/>
          </a:bodyPr>
          <a:lstStyle/>
          <a:p>
            <a:r>
              <a:rPr kumimoji="1" lang="en-US" altLang="ja-JP" sz="3600" dirty="0"/>
              <a:t>affine transformation</a:t>
            </a:r>
            <a:endParaRPr kumimoji="1" lang="ja-JP" altLang="en-US" sz="3600" dirty="0"/>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1779864" y="2171677"/>
            <a:ext cx="7397691" cy="369332"/>
          </a:xfrm>
          <a:prstGeom prst="rect">
            <a:avLst/>
          </a:prstGeom>
          <a:noFill/>
        </p:spPr>
        <p:txBody>
          <a:bodyPr wrap="square" rtlCol="0">
            <a:spAutoFit/>
          </a:bodyPr>
          <a:lstStyle/>
          <a:p>
            <a:r>
              <a:rPr kumimoji="1" lang="ja-JP" altLang="en-US" dirty="0"/>
              <a:t>回転</a:t>
            </a:r>
            <a:r>
              <a:rPr kumimoji="1" lang="en-US" altLang="ja-JP" dirty="0"/>
              <a:t>(π/4, 0, </a:t>
            </a:r>
            <a:r>
              <a:rPr lang="en-US" altLang="ja-JP" dirty="0"/>
              <a:t>π/4</a:t>
            </a:r>
            <a:r>
              <a:rPr kumimoji="1" lang="en-US" altLang="ja-JP" dirty="0"/>
              <a:t>)</a:t>
            </a:r>
            <a:r>
              <a:rPr kumimoji="1" lang="ja-JP" altLang="en-US" dirty="0"/>
              <a:t>，並進</a:t>
            </a:r>
            <a:r>
              <a:rPr kumimoji="1" lang="en-US" altLang="ja-JP" dirty="0"/>
              <a:t>(1, -1, 0), </a:t>
            </a:r>
            <a:r>
              <a:rPr kumimoji="1" lang="ja-JP" altLang="en-US" dirty="0"/>
              <a:t>拡大</a:t>
            </a:r>
            <a:r>
              <a:rPr kumimoji="1" lang="en-US" altLang="ja-JP" dirty="0"/>
              <a:t>(1/2, 3/2, </a:t>
            </a:r>
            <a:r>
              <a:rPr kumimoji="1" lang="en-US" altLang="ja-JP"/>
              <a:t>1)</a:t>
            </a:r>
            <a:endParaRPr lang="en-US" altLang="ja-JP" dirty="0"/>
          </a:p>
        </p:txBody>
      </p:sp>
      <p:pic>
        <p:nvPicPr>
          <p:cNvPr id="4" name="グラフィックス 3">
            <a:extLst>
              <a:ext uri="{FF2B5EF4-FFF2-40B4-BE49-F238E27FC236}">
                <a16:creationId xmlns:a16="http://schemas.microsoft.com/office/drawing/2014/main" id="{A109E34F-7015-49DD-B498-2CD253B1C7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459" y="1384184"/>
            <a:ext cx="3219741" cy="465074"/>
          </a:xfrm>
          <a:prstGeom prst="rect">
            <a:avLst/>
          </a:prstGeom>
        </p:spPr>
      </p:pic>
      <p:sp>
        <p:nvSpPr>
          <p:cNvPr id="14" name="テキスト ボックス 13">
            <a:extLst>
              <a:ext uri="{FF2B5EF4-FFF2-40B4-BE49-F238E27FC236}">
                <a16:creationId xmlns:a16="http://schemas.microsoft.com/office/drawing/2014/main" id="{EA5F3184-8B7B-4087-AA0D-1C7DC46F3D55}"/>
              </a:ext>
            </a:extLst>
          </p:cNvPr>
          <p:cNvSpPr txBox="1"/>
          <p:nvPr/>
        </p:nvSpPr>
        <p:spPr>
          <a:xfrm>
            <a:off x="5438844" y="4329061"/>
            <a:ext cx="657156" cy="369332"/>
          </a:xfrm>
          <a:prstGeom prst="rect">
            <a:avLst/>
          </a:prstGeom>
          <a:noFill/>
        </p:spPr>
        <p:txBody>
          <a:bodyPr wrap="square" rtlCol="0">
            <a:spAutoFit/>
          </a:bodyPr>
          <a:lstStyle/>
          <a:p>
            <a:r>
              <a:rPr kumimoji="1" lang="ja-JP" altLang="en-US" dirty="0"/>
              <a:t>⇒</a:t>
            </a:r>
          </a:p>
        </p:txBody>
      </p:sp>
      <p:pic>
        <p:nvPicPr>
          <p:cNvPr id="7" name="図 6">
            <a:extLst>
              <a:ext uri="{FF2B5EF4-FFF2-40B4-BE49-F238E27FC236}">
                <a16:creationId xmlns:a16="http://schemas.microsoft.com/office/drawing/2014/main" id="{891E0715-8B75-42BD-8CC2-85EB413771B8}"/>
              </a:ext>
            </a:extLst>
          </p:cNvPr>
          <p:cNvPicPr>
            <a:picLocks noChangeAspect="1"/>
          </p:cNvPicPr>
          <p:nvPr/>
        </p:nvPicPr>
        <p:blipFill>
          <a:blip r:embed="rId4"/>
          <a:stretch>
            <a:fillRect/>
          </a:stretch>
        </p:blipFill>
        <p:spPr>
          <a:xfrm>
            <a:off x="1711592" y="3054105"/>
            <a:ext cx="3069500" cy="2919244"/>
          </a:xfrm>
          <a:prstGeom prst="rect">
            <a:avLst/>
          </a:prstGeom>
        </p:spPr>
      </p:pic>
      <p:pic>
        <p:nvPicPr>
          <p:cNvPr id="9" name="図 8">
            <a:extLst>
              <a:ext uri="{FF2B5EF4-FFF2-40B4-BE49-F238E27FC236}">
                <a16:creationId xmlns:a16="http://schemas.microsoft.com/office/drawing/2014/main" id="{32329AE5-8D81-4020-A62C-F5CEBAB27F67}"/>
              </a:ext>
            </a:extLst>
          </p:cNvPr>
          <p:cNvPicPr>
            <a:picLocks noChangeAspect="1"/>
          </p:cNvPicPr>
          <p:nvPr/>
        </p:nvPicPr>
        <p:blipFill>
          <a:blip r:embed="rId5"/>
          <a:stretch>
            <a:fillRect/>
          </a:stretch>
        </p:blipFill>
        <p:spPr>
          <a:xfrm>
            <a:off x="6753752" y="3054104"/>
            <a:ext cx="3069500" cy="2863493"/>
          </a:xfrm>
          <a:prstGeom prst="rect">
            <a:avLst/>
          </a:prstGeom>
        </p:spPr>
      </p:pic>
    </p:spTree>
    <p:extLst>
      <p:ext uri="{BB962C8B-B14F-4D97-AF65-F5344CB8AC3E}">
        <p14:creationId xmlns:p14="http://schemas.microsoft.com/office/powerpoint/2010/main" val="31926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6266577" cy="646331"/>
          </a:xfrm>
          <a:prstGeom prst="rect">
            <a:avLst/>
          </a:prstGeom>
          <a:noFill/>
        </p:spPr>
        <p:txBody>
          <a:bodyPr wrap="square" rtlCol="0">
            <a:spAutoFit/>
          </a:bodyPr>
          <a:lstStyle/>
          <a:p>
            <a:r>
              <a:rPr kumimoji="1" lang="ja-JP" altLang="en-US" sz="3600" dirty="0"/>
              <a:t>凸包</a:t>
            </a:r>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8" y="1579422"/>
            <a:ext cx="7093241" cy="1200329"/>
          </a:xfrm>
          <a:prstGeom prst="rect">
            <a:avLst/>
          </a:prstGeom>
          <a:noFill/>
        </p:spPr>
        <p:txBody>
          <a:bodyPr wrap="square" rtlCol="0">
            <a:spAutoFit/>
          </a:bodyPr>
          <a:lstStyle/>
          <a:p>
            <a:r>
              <a:rPr kumimoji="1" lang="ja-JP" altLang="en-US" dirty="0"/>
              <a:t>凸包の定義：</a:t>
            </a:r>
            <a:endParaRPr kumimoji="1" lang="en-US" altLang="ja-JP" dirty="0"/>
          </a:p>
          <a:p>
            <a:endParaRPr lang="en-US" altLang="ja-JP" dirty="0"/>
          </a:p>
          <a:p>
            <a:r>
              <a:rPr kumimoji="1" lang="ja-JP" altLang="en-US" dirty="0"/>
              <a:t>凸包</a:t>
            </a:r>
            <a:r>
              <a:rPr kumimoji="1" lang="en-US" altLang="ja-JP" dirty="0"/>
              <a:t>(convex hull)</a:t>
            </a:r>
            <a:r>
              <a:rPr kumimoji="1" lang="ja-JP" altLang="en-US" dirty="0"/>
              <a:t>とは，</a:t>
            </a:r>
          </a:p>
          <a:p>
            <a:r>
              <a:rPr kumimoji="1" lang="ja-JP" altLang="en-US" dirty="0"/>
              <a:t>与えられた点をすべて包含する最小の凸多角形（凸多面体）のこと．</a:t>
            </a:r>
          </a:p>
        </p:txBody>
      </p:sp>
      <p:pic>
        <p:nvPicPr>
          <p:cNvPr id="7" name="図 6">
            <a:extLst>
              <a:ext uri="{FF2B5EF4-FFF2-40B4-BE49-F238E27FC236}">
                <a16:creationId xmlns:a16="http://schemas.microsoft.com/office/drawing/2014/main" id="{DCF4007D-1126-4746-9D03-E760696AC7C9}"/>
              </a:ext>
            </a:extLst>
          </p:cNvPr>
          <p:cNvPicPr>
            <a:picLocks noChangeAspect="1"/>
          </p:cNvPicPr>
          <p:nvPr/>
        </p:nvPicPr>
        <p:blipFill>
          <a:blip r:embed="rId2"/>
          <a:stretch>
            <a:fillRect/>
          </a:stretch>
        </p:blipFill>
        <p:spPr>
          <a:xfrm>
            <a:off x="882358" y="3429000"/>
            <a:ext cx="3743725" cy="2599464"/>
          </a:xfrm>
          <a:prstGeom prst="rect">
            <a:avLst/>
          </a:prstGeom>
        </p:spPr>
      </p:pic>
      <p:sp>
        <p:nvSpPr>
          <p:cNvPr id="21" name="テキスト ボックス 20">
            <a:extLst>
              <a:ext uri="{FF2B5EF4-FFF2-40B4-BE49-F238E27FC236}">
                <a16:creationId xmlns:a16="http://schemas.microsoft.com/office/drawing/2014/main" id="{7815B55D-981D-4BDA-993E-56EF32FDC8A3}"/>
              </a:ext>
            </a:extLst>
          </p:cNvPr>
          <p:cNvSpPr txBox="1"/>
          <p:nvPr/>
        </p:nvSpPr>
        <p:spPr>
          <a:xfrm>
            <a:off x="612378" y="6028464"/>
            <a:ext cx="7093241" cy="369332"/>
          </a:xfrm>
          <a:prstGeom prst="rect">
            <a:avLst/>
          </a:prstGeom>
          <a:noFill/>
        </p:spPr>
        <p:txBody>
          <a:bodyPr wrap="square" rtlCol="0">
            <a:spAutoFit/>
          </a:bodyPr>
          <a:lstStyle/>
          <a:p>
            <a:r>
              <a:rPr kumimoji="1" lang="en-US" altLang="ja-JP" dirty="0">
                <a:hlinkClick r:id="rId3"/>
              </a:rPr>
              <a:t>https://www.jaist.ac.jp/~uehara/course/2014/i481f/pdf/ppt-3.pdf</a:t>
            </a:r>
            <a:endParaRPr kumimoji="1" lang="ja-JP" altLang="en-US" dirty="0"/>
          </a:p>
        </p:txBody>
      </p:sp>
      <p:pic>
        <p:nvPicPr>
          <p:cNvPr id="24" name="図 23">
            <a:extLst>
              <a:ext uri="{FF2B5EF4-FFF2-40B4-BE49-F238E27FC236}">
                <a16:creationId xmlns:a16="http://schemas.microsoft.com/office/drawing/2014/main" id="{2EBDF3F3-6CC8-4EEA-A9B7-6037518F12F3}"/>
              </a:ext>
            </a:extLst>
          </p:cNvPr>
          <p:cNvPicPr>
            <a:picLocks noChangeAspect="1"/>
          </p:cNvPicPr>
          <p:nvPr/>
        </p:nvPicPr>
        <p:blipFill>
          <a:blip r:embed="rId4"/>
          <a:stretch>
            <a:fillRect/>
          </a:stretch>
        </p:blipFill>
        <p:spPr>
          <a:xfrm>
            <a:off x="8108713" y="1299431"/>
            <a:ext cx="3391373" cy="5239481"/>
          </a:xfrm>
          <a:prstGeom prst="rect">
            <a:avLst/>
          </a:prstGeom>
        </p:spPr>
      </p:pic>
      <p:pic>
        <p:nvPicPr>
          <p:cNvPr id="1028" name="Picture 4" descr="カタラン数のいろいろな例|思考力を鍛える数学">
            <a:extLst>
              <a:ext uri="{FF2B5EF4-FFF2-40B4-BE49-F238E27FC236}">
                <a16:creationId xmlns:a16="http://schemas.microsoft.com/office/drawing/2014/main" id="{4FCC13A7-FC24-43FE-8886-62BD81CDA0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0340" y="4078250"/>
            <a:ext cx="3335630" cy="1726449"/>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F85427EB-6FB1-4F81-B614-0BF6F6FB5593}"/>
              </a:ext>
            </a:extLst>
          </p:cNvPr>
          <p:cNvSpPr txBox="1"/>
          <p:nvPr/>
        </p:nvSpPr>
        <p:spPr>
          <a:xfrm>
            <a:off x="412457" y="2876301"/>
            <a:ext cx="7093241" cy="646331"/>
          </a:xfrm>
          <a:prstGeom prst="rect">
            <a:avLst/>
          </a:prstGeom>
          <a:noFill/>
        </p:spPr>
        <p:txBody>
          <a:bodyPr wrap="square" rtlCol="0">
            <a:spAutoFit/>
          </a:bodyPr>
          <a:lstStyle/>
          <a:p>
            <a:r>
              <a:rPr kumimoji="1" lang="ja-JP" altLang="en-US" dirty="0"/>
              <a:t>その凸包は直観的には，輪ゴムで囲んだときに輪ゴムが作る図形として視認することができる</a:t>
            </a:r>
            <a:r>
              <a:rPr lang="ja-JP" altLang="en-US" dirty="0"/>
              <a:t>．</a:t>
            </a:r>
            <a:r>
              <a:rPr lang="en-US" altLang="ja-JP" dirty="0"/>
              <a:t>(Wikipedia)</a:t>
            </a:r>
            <a:endParaRPr kumimoji="1" lang="en-US" altLang="ja-JP" dirty="0"/>
          </a:p>
        </p:txBody>
      </p:sp>
    </p:spTree>
    <p:extLst>
      <p:ext uri="{BB962C8B-B14F-4D97-AF65-F5344CB8AC3E}">
        <p14:creationId xmlns:p14="http://schemas.microsoft.com/office/powerpoint/2010/main" val="303935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6266577" cy="646331"/>
          </a:xfrm>
          <a:prstGeom prst="rect">
            <a:avLst/>
          </a:prstGeom>
          <a:noFill/>
        </p:spPr>
        <p:txBody>
          <a:bodyPr wrap="square" rtlCol="0">
            <a:spAutoFit/>
          </a:bodyPr>
          <a:lstStyle/>
          <a:p>
            <a:r>
              <a:rPr kumimoji="1" lang="ja-JP" altLang="en-US" sz="3600" dirty="0"/>
              <a:t>凸包</a:t>
            </a:r>
          </a:p>
        </p:txBody>
      </p:sp>
      <p:pic>
        <p:nvPicPr>
          <p:cNvPr id="24" name="図 23">
            <a:extLst>
              <a:ext uri="{FF2B5EF4-FFF2-40B4-BE49-F238E27FC236}">
                <a16:creationId xmlns:a16="http://schemas.microsoft.com/office/drawing/2014/main" id="{2EBDF3F3-6CC8-4EEA-A9B7-6037518F12F3}"/>
              </a:ext>
            </a:extLst>
          </p:cNvPr>
          <p:cNvPicPr>
            <a:picLocks noChangeAspect="1"/>
          </p:cNvPicPr>
          <p:nvPr/>
        </p:nvPicPr>
        <p:blipFill>
          <a:blip r:embed="rId2"/>
          <a:stretch>
            <a:fillRect/>
          </a:stretch>
        </p:blipFill>
        <p:spPr>
          <a:xfrm>
            <a:off x="412459" y="1299431"/>
            <a:ext cx="3391373" cy="5239481"/>
          </a:xfrm>
          <a:prstGeom prst="rect">
            <a:avLst/>
          </a:prstGeom>
        </p:spPr>
      </p:pic>
      <p:pic>
        <p:nvPicPr>
          <p:cNvPr id="4" name="図 3">
            <a:extLst>
              <a:ext uri="{FF2B5EF4-FFF2-40B4-BE49-F238E27FC236}">
                <a16:creationId xmlns:a16="http://schemas.microsoft.com/office/drawing/2014/main" id="{DA6C620D-D182-4238-A73A-73B5B1A8392D}"/>
              </a:ext>
            </a:extLst>
          </p:cNvPr>
          <p:cNvPicPr>
            <a:picLocks noChangeAspect="1"/>
          </p:cNvPicPr>
          <p:nvPr/>
        </p:nvPicPr>
        <p:blipFill>
          <a:blip r:embed="rId3"/>
          <a:stretch>
            <a:fillRect/>
          </a:stretch>
        </p:blipFill>
        <p:spPr>
          <a:xfrm>
            <a:off x="5368323" y="1385167"/>
            <a:ext cx="6039693" cy="5068007"/>
          </a:xfrm>
          <a:prstGeom prst="rect">
            <a:avLst/>
          </a:prstGeom>
        </p:spPr>
      </p:pic>
    </p:spTree>
    <p:extLst>
      <p:ext uri="{BB962C8B-B14F-4D97-AF65-F5344CB8AC3E}">
        <p14:creationId xmlns:p14="http://schemas.microsoft.com/office/powerpoint/2010/main" val="16638050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185</Words>
  <Application>Microsoft Office PowerPoint</Application>
  <PresentationFormat>ワイド画面</PresentationFormat>
  <Paragraphs>38</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Arial</vt:lpstr>
      <vt:lpstr>Segoe UI</vt:lpstr>
      <vt:lpstr>Office テーマ</vt:lpstr>
      <vt:lpstr>IGA 勉強会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土山</cp:lastModifiedBy>
  <cp:revision>23</cp:revision>
  <dcterms:created xsi:type="dcterms:W3CDTF">2021-04-26T11:50:14Z</dcterms:created>
  <dcterms:modified xsi:type="dcterms:W3CDTF">2021-06-22T18:15:19Z</dcterms:modified>
</cp:coreProperties>
</file>