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8" r:id="rId4"/>
    <p:sldId id="275" r:id="rId5"/>
    <p:sldId id="281" r:id="rId6"/>
    <p:sldId id="282" r:id="rId7"/>
    <p:sldId id="283" r:id="rId8"/>
    <p:sldId id="284" r:id="rId9"/>
    <p:sldId id="285" r:id="rId10"/>
    <p:sldId id="276" r:id="rId11"/>
    <p:sldId id="277" r:id="rId12"/>
    <p:sldId id="278" r:id="rId13"/>
    <p:sldId id="279" r:id="rId14"/>
    <p:sldId id="280" r:id="rId15"/>
    <p:sldId id="286" r:id="rId16"/>
    <p:sldId id="27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2021/12/3</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2021/12/3</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2021/12/3</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normAutofit/>
          </a:bodyPr>
          <a:lstStyle/>
          <a:p>
            <a:r>
              <a:rPr lang="ja-JP" altLang="en-US" dirty="0"/>
              <a:t>進捗報告</a:t>
            </a:r>
            <a:endParaRPr kumimoji="1" lang="ja-JP" altLang="en-US" dirty="0"/>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endParaRPr kumimoji="1" lang="en-US" altLang="ja-JP" dirty="0"/>
          </a:p>
          <a:p>
            <a:r>
              <a:rPr kumimoji="1" lang="en-US" altLang="ja-JP" dirty="0"/>
              <a:t>B4	</a:t>
            </a:r>
            <a:r>
              <a:rPr kumimoji="1" lang="ja-JP" altLang="en-US" dirty="0"/>
              <a:t>土山雄飛</a:t>
            </a:r>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30x30_10x10</a:t>
            </a:r>
          </a:p>
          <a:p>
            <a:r>
              <a:rPr lang="en-US" altLang="ja-JP" dirty="0"/>
              <a:t>r2 = 1.25</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6" name="図 5" descr="黒い背景と白い文字&#10;&#10;中程度の精度で自動的に生成された説明">
            <a:extLst>
              <a:ext uri="{FF2B5EF4-FFF2-40B4-BE49-F238E27FC236}">
                <a16:creationId xmlns:a16="http://schemas.microsoft.com/office/drawing/2014/main" id="{74A98C84-1184-4C32-9942-28AA7A7C1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27" y="2621186"/>
            <a:ext cx="4047346" cy="4047346"/>
          </a:xfrm>
          <a:prstGeom prst="rect">
            <a:avLst/>
          </a:prstGeom>
        </p:spPr>
      </p:pic>
      <p:pic>
        <p:nvPicPr>
          <p:cNvPr id="9" name="図 8" descr="黒い背景と白い文字&#10;&#10;中程度の精度で自動的に生成された説明">
            <a:extLst>
              <a:ext uri="{FF2B5EF4-FFF2-40B4-BE49-F238E27FC236}">
                <a16:creationId xmlns:a16="http://schemas.microsoft.com/office/drawing/2014/main" id="{E9489B3D-8C10-4815-AC85-34B4C7660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738" y="2423820"/>
            <a:ext cx="4047347" cy="4047347"/>
          </a:xfrm>
          <a:prstGeom prst="rect">
            <a:avLst/>
          </a:prstGeom>
        </p:spPr>
      </p:pic>
    </p:spTree>
    <p:extLst>
      <p:ext uri="{BB962C8B-B14F-4D97-AF65-F5344CB8AC3E}">
        <p14:creationId xmlns:p14="http://schemas.microsoft.com/office/powerpoint/2010/main" val="21031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30x30_10x10</a:t>
            </a:r>
          </a:p>
          <a:p>
            <a:r>
              <a:rPr lang="en-US" altLang="ja-JP" dirty="0"/>
              <a:t>r2 = 1.50</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4" name="図 3" descr="グラフ&#10;&#10;中程度の精度で自動的に生成された説明">
            <a:extLst>
              <a:ext uri="{FF2B5EF4-FFF2-40B4-BE49-F238E27FC236}">
                <a16:creationId xmlns:a16="http://schemas.microsoft.com/office/drawing/2014/main" id="{7CDBD85D-325A-45B0-9BAF-8A984A430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9154"/>
            <a:ext cx="4255985" cy="4255985"/>
          </a:xfrm>
          <a:prstGeom prst="rect">
            <a:avLst/>
          </a:prstGeom>
        </p:spPr>
      </p:pic>
      <p:pic>
        <p:nvPicPr>
          <p:cNvPr id="8" name="図 7" descr="黒い背景と白い文字のロゴ&#10;&#10;中程度の精度で自動的に生成された説明">
            <a:extLst>
              <a:ext uri="{FF2B5EF4-FFF2-40B4-BE49-F238E27FC236}">
                <a16:creationId xmlns:a16="http://schemas.microsoft.com/office/drawing/2014/main" id="{27BCDB09-A43D-4325-BAF2-201458D0E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514" y="2239154"/>
            <a:ext cx="4255985" cy="4255985"/>
          </a:xfrm>
          <a:prstGeom prst="rect">
            <a:avLst/>
          </a:prstGeom>
        </p:spPr>
      </p:pic>
    </p:spTree>
    <p:extLst>
      <p:ext uri="{BB962C8B-B14F-4D97-AF65-F5344CB8AC3E}">
        <p14:creationId xmlns:p14="http://schemas.microsoft.com/office/powerpoint/2010/main" val="164059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30x30_10x10</a:t>
            </a:r>
          </a:p>
          <a:p>
            <a:r>
              <a:rPr lang="en-US" altLang="ja-JP" dirty="0"/>
              <a:t>r2 = 1.75</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6" name="図 5" descr="黒い背景と白い文字のロゴ&#10;&#10;中程度の精度で自動的に生成された説明">
            <a:extLst>
              <a:ext uri="{FF2B5EF4-FFF2-40B4-BE49-F238E27FC236}">
                <a16:creationId xmlns:a16="http://schemas.microsoft.com/office/drawing/2014/main" id="{2288DBF4-7BD2-48E0-A3F0-1C8A8BAE4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5"/>
            <a:ext cx="4255986" cy="4255986"/>
          </a:xfrm>
          <a:prstGeom prst="rect">
            <a:avLst/>
          </a:prstGeom>
        </p:spPr>
      </p:pic>
      <p:pic>
        <p:nvPicPr>
          <p:cNvPr id="9" name="図 8" descr="黒い背景と白い文字のロゴ&#10;&#10;中程度の精度で自動的に生成された説明">
            <a:extLst>
              <a:ext uri="{FF2B5EF4-FFF2-40B4-BE49-F238E27FC236}">
                <a16:creationId xmlns:a16="http://schemas.microsoft.com/office/drawing/2014/main" id="{4D8B77B0-B547-499C-BA43-48168CD21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630" y="2030515"/>
            <a:ext cx="4255986" cy="4255986"/>
          </a:xfrm>
          <a:prstGeom prst="rect">
            <a:avLst/>
          </a:prstGeom>
        </p:spPr>
      </p:pic>
    </p:spTree>
    <p:extLst>
      <p:ext uri="{BB962C8B-B14F-4D97-AF65-F5344CB8AC3E}">
        <p14:creationId xmlns:p14="http://schemas.microsoft.com/office/powerpoint/2010/main" val="83511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30x30_10x10</a:t>
            </a:r>
          </a:p>
          <a:p>
            <a:r>
              <a:rPr lang="en-US" altLang="ja-JP" dirty="0"/>
              <a:t>r2 = 2.00</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4" name="図 3" descr="グラフ&#10;&#10;自動的に生成された説明">
            <a:extLst>
              <a:ext uri="{FF2B5EF4-FFF2-40B4-BE49-F238E27FC236}">
                <a16:creationId xmlns:a16="http://schemas.microsoft.com/office/drawing/2014/main" id="{B47475D5-97D5-44AF-8287-1F6AC110F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5"/>
            <a:ext cx="4255986" cy="4255986"/>
          </a:xfrm>
          <a:prstGeom prst="rect">
            <a:avLst/>
          </a:prstGeom>
        </p:spPr>
      </p:pic>
      <p:pic>
        <p:nvPicPr>
          <p:cNvPr id="8" name="図 7" descr="グラフ&#10;&#10;自動的に生成された説明">
            <a:extLst>
              <a:ext uri="{FF2B5EF4-FFF2-40B4-BE49-F238E27FC236}">
                <a16:creationId xmlns:a16="http://schemas.microsoft.com/office/drawing/2014/main" id="{AB9157EE-B478-4923-82AF-80A818719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491" y="2030515"/>
            <a:ext cx="4255986" cy="4255986"/>
          </a:xfrm>
          <a:prstGeom prst="rect">
            <a:avLst/>
          </a:prstGeom>
        </p:spPr>
      </p:pic>
    </p:spTree>
    <p:extLst>
      <p:ext uri="{BB962C8B-B14F-4D97-AF65-F5344CB8AC3E}">
        <p14:creationId xmlns:p14="http://schemas.microsoft.com/office/powerpoint/2010/main" val="115509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30x30_10x10</a:t>
            </a:r>
          </a:p>
          <a:p>
            <a:r>
              <a:rPr lang="en-US" altLang="ja-JP" dirty="0"/>
              <a:t>r2 = 2.25</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6" name="図 5" descr="グラフ&#10;&#10;自動的に生成された説明">
            <a:extLst>
              <a:ext uri="{FF2B5EF4-FFF2-40B4-BE49-F238E27FC236}">
                <a16:creationId xmlns:a16="http://schemas.microsoft.com/office/drawing/2014/main" id="{AABD15F9-A305-402F-A311-9FE5941BF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4"/>
            <a:ext cx="4255987" cy="4255987"/>
          </a:xfrm>
          <a:prstGeom prst="rect">
            <a:avLst/>
          </a:prstGeom>
        </p:spPr>
      </p:pic>
      <p:pic>
        <p:nvPicPr>
          <p:cNvPr id="9" name="図 8" descr="グラフ&#10;&#10;自動的に生成された説明">
            <a:extLst>
              <a:ext uri="{FF2B5EF4-FFF2-40B4-BE49-F238E27FC236}">
                <a16:creationId xmlns:a16="http://schemas.microsoft.com/office/drawing/2014/main" id="{E4740C1B-65C3-4881-A47E-895021037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886" y="2030514"/>
            <a:ext cx="4255987" cy="4255987"/>
          </a:xfrm>
          <a:prstGeom prst="rect">
            <a:avLst/>
          </a:prstGeom>
        </p:spPr>
      </p:pic>
    </p:spTree>
    <p:extLst>
      <p:ext uri="{BB962C8B-B14F-4D97-AF65-F5344CB8AC3E}">
        <p14:creationId xmlns:p14="http://schemas.microsoft.com/office/powerpoint/2010/main" val="2229661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30x30_10x10</a:t>
            </a:r>
          </a:p>
          <a:p>
            <a:r>
              <a:rPr lang="en-US" altLang="ja-JP" dirty="0"/>
              <a:t>r2 = 2.50</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4" name="図 3" descr="グラフ&#10;&#10;自動的に生成された説明">
            <a:extLst>
              <a:ext uri="{FF2B5EF4-FFF2-40B4-BE49-F238E27FC236}">
                <a16:creationId xmlns:a16="http://schemas.microsoft.com/office/drawing/2014/main" id="{D9190DE0-5E1B-4446-8875-FA7029F9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4"/>
            <a:ext cx="4255987" cy="4255987"/>
          </a:xfrm>
          <a:prstGeom prst="rect">
            <a:avLst/>
          </a:prstGeom>
        </p:spPr>
      </p:pic>
      <p:pic>
        <p:nvPicPr>
          <p:cNvPr id="8" name="図 7" descr="グラフ&#10;&#10;自動的に生成された説明">
            <a:extLst>
              <a:ext uri="{FF2B5EF4-FFF2-40B4-BE49-F238E27FC236}">
                <a16:creationId xmlns:a16="http://schemas.microsoft.com/office/drawing/2014/main" id="{0E629D1E-2BB6-4C0B-A798-15985BC6B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096" y="2030513"/>
            <a:ext cx="4255987" cy="4255987"/>
          </a:xfrm>
          <a:prstGeom prst="rect">
            <a:avLst/>
          </a:prstGeom>
        </p:spPr>
      </p:pic>
    </p:spTree>
    <p:extLst>
      <p:ext uri="{BB962C8B-B14F-4D97-AF65-F5344CB8AC3E}">
        <p14:creationId xmlns:p14="http://schemas.microsoft.com/office/powerpoint/2010/main" val="351860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まとめ</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1384184"/>
            <a:ext cx="11367083" cy="5078313"/>
          </a:xfrm>
          <a:prstGeom prst="rect">
            <a:avLst/>
          </a:prstGeom>
          <a:noFill/>
        </p:spPr>
        <p:txBody>
          <a:bodyPr wrap="square" rtlCol="0">
            <a:spAutoFit/>
          </a:bodyPr>
          <a:lstStyle/>
          <a:p>
            <a:r>
              <a:rPr lang="ja-JP" altLang="en-US" dirty="0"/>
              <a:t>・</a:t>
            </a:r>
            <a:r>
              <a:rPr lang="en-US" altLang="ja-JP" dirty="0"/>
              <a:t>2</a:t>
            </a:r>
            <a:r>
              <a:rPr lang="ja-JP" altLang="en-US" dirty="0"/>
              <a:t>次と</a:t>
            </a:r>
            <a:r>
              <a:rPr lang="en-US" altLang="ja-JP" dirty="0"/>
              <a:t>3</a:t>
            </a:r>
            <a:r>
              <a:rPr lang="ja-JP" altLang="en-US" dirty="0"/>
              <a:t>次のどちらでも</a:t>
            </a:r>
            <a:r>
              <a:rPr lang="en-US" altLang="ja-JP" dirty="0"/>
              <a:t>local</a:t>
            </a:r>
            <a:r>
              <a:rPr lang="ja-JP" altLang="en-US" dirty="0"/>
              <a:t> </a:t>
            </a:r>
            <a:r>
              <a:rPr lang="en-US" altLang="ja-JP" dirty="0"/>
              <a:t>patch</a:t>
            </a:r>
            <a:r>
              <a:rPr lang="ja-JP" altLang="en-US" dirty="0"/>
              <a:t>が大きくなると</a:t>
            </a:r>
            <a:r>
              <a:rPr lang="en-US" altLang="ja-JP" dirty="0"/>
              <a:t>CG</a:t>
            </a:r>
            <a:r>
              <a:rPr lang="ja-JP" altLang="en-US" dirty="0"/>
              <a:t>法が収束しなくなる</a:t>
            </a:r>
            <a:endParaRPr lang="en-US" altLang="ja-JP" dirty="0"/>
          </a:p>
          <a:p>
            <a:r>
              <a:rPr lang="en-US" altLang="ja-JP" dirty="0"/>
              <a:t>   (</a:t>
            </a:r>
            <a:r>
              <a:rPr lang="ja-JP" altLang="en-US" dirty="0"/>
              <a:t>要素のサイズ比の影響なのか，</a:t>
            </a:r>
            <a:r>
              <a:rPr lang="en-US" altLang="ja-JP" dirty="0"/>
              <a:t>global</a:t>
            </a:r>
            <a:r>
              <a:rPr lang="ja-JP" altLang="en-US" dirty="0"/>
              <a:t>全体に占める</a:t>
            </a:r>
            <a:r>
              <a:rPr lang="en-US" altLang="ja-JP" dirty="0"/>
              <a:t>local</a:t>
            </a:r>
            <a:r>
              <a:rPr lang="ja-JP" altLang="en-US" dirty="0"/>
              <a:t>の領域の割合の影響なのかは未検証</a:t>
            </a:r>
            <a:r>
              <a:rPr lang="en-US" altLang="ja-JP" dirty="0"/>
              <a:t>)</a:t>
            </a:r>
          </a:p>
          <a:p>
            <a:endParaRPr lang="en-US" altLang="ja-JP" dirty="0"/>
          </a:p>
          <a:p>
            <a:r>
              <a:rPr lang="ja-JP" altLang="en-US" dirty="0"/>
              <a:t>・</a:t>
            </a:r>
            <a:r>
              <a:rPr lang="en-US" altLang="ja-JP" dirty="0"/>
              <a:t>loc</a:t>
            </a:r>
            <a:r>
              <a:rPr lang="ja-JP" altLang="en-US" dirty="0"/>
              <a:t>が小さすぎると</a:t>
            </a:r>
            <a:r>
              <a:rPr lang="en-US" altLang="ja-JP" dirty="0"/>
              <a:t>2</a:t>
            </a:r>
            <a:r>
              <a:rPr lang="ja-JP" altLang="en-US" dirty="0"/>
              <a:t>次と</a:t>
            </a:r>
            <a:r>
              <a:rPr lang="en-US" altLang="ja-JP" dirty="0"/>
              <a:t>3</a:t>
            </a:r>
            <a:r>
              <a:rPr lang="ja-JP" altLang="en-US" dirty="0"/>
              <a:t>次のどちらでも解析結果が著しく悪くなり</a:t>
            </a:r>
            <a:endParaRPr lang="en-US" altLang="ja-JP" dirty="0"/>
          </a:p>
          <a:p>
            <a:r>
              <a:rPr lang="ja-JP" altLang="en-US" dirty="0"/>
              <a:t>    </a:t>
            </a:r>
            <a:r>
              <a:rPr lang="en-US" altLang="ja-JP" dirty="0"/>
              <a:t>2</a:t>
            </a:r>
            <a:r>
              <a:rPr lang="ja-JP" altLang="en-US" dirty="0"/>
              <a:t>次の方が精度がやや良い</a:t>
            </a:r>
            <a:endParaRPr lang="en-US" altLang="ja-JP" dirty="0"/>
          </a:p>
          <a:p>
            <a:r>
              <a:rPr lang="ja-JP" altLang="en-US" dirty="0"/>
              <a:t>   </a:t>
            </a:r>
            <a:r>
              <a:rPr lang="en-US" altLang="ja-JP" dirty="0"/>
              <a:t>(</a:t>
            </a:r>
            <a:r>
              <a:rPr lang="ja-JP" altLang="en-US" dirty="0"/>
              <a:t>要素のアスペクト比が悪いのが影響しているのかもしれない</a:t>
            </a:r>
            <a:r>
              <a:rPr lang="en-US" altLang="ja-JP" dirty="0"/>
              <a:t>)</a:t>
            </a:r>
          </a:p>
          <a:p>
            <a:endParaRPr lang="en-US" altLang="ja-JP" dirty="0"/>
          </a:p>
          <a:p>
            <a:r>
              <a:rPr lang="ja-JP" altLang="en-US" dirty="0"/>
              <a:t>・</a:t>
            </a:r>
            <a:r>
              <a:rPr lang="en-US" altLang="ja-JP" dirty="0"/>
              <a:t> CG</a:t>
            </a:r>
            <a:r>
              <a:rPr lang="ja-JP" altLang="en-US" dirty="0"/>
              <a:t>法が収束して，</a:t>
            </a:r>
            <a:r>
              <a:rPr lang="en-US" altLang="ja-JP" dirty="0"/>
              <a:t>loc</a:t>
            </a:r>
            <a:r>
              <a:rPr lang="ja-JP" altLang="en-US" dirty="0"/>
              <a:t>が小さすぎない範囲</a:t>
            </a:r>
            <a:r>
              <a:rPr lang="en-US" altLang="ja-JP" dirty="0"/>
              <a:t>(</a:t>
            </a:r>
            <a:r>
              <a:rPr lang="ja-JP" altLang="en-US" dirty="0"/>
              <a:t>上記の</a:t>
            </a:r>
            <a:r>
              <a:rPr lang="en-US" altLang="ja-JP" dirty="0"/>
              <a:t>2</a:t>
            </a:r>
            <a:r>
              <a:rPr lang="ja-JP" altLang="en-US" dirty="0"/>
              <a:t>点に当てはまらない範囲</a:t>
            </a:r>
            <a:r>
              <a:rPr lang="en-US" altLang="ja-JP" dirty="0"/>
              <a:t>)</a:t>
            </a:r>
            <a:r>
              <a:rPr lang="ja-JP" altLang="en-US" dirty="0"/>
              <a:t>で，</a:t>
            </a:r>
            <a:endParaRPr lang="en-US" altLang="ja-JP" dirty="0"/>
          </a:p>
          <a:p>
            <a:r>
              <a:rPr lang="ja-JP" altLang="en-US" dirty="0"/>
              <a:t>     </a:t>
            </a:r>
            <a:r>
              <a:rPr lang="en-US" altLang="ja-JP" dirty="0" err="1"/>
              <a:t>glo</a:t>
            </a:r>
            <a:r>
              <a:rPr lang="ja-JP" altLang="en-US" dirty="0"/>
              <a:t>と</a:t>
            </a:r>
            <a:r>
              <a:rPr lang="en-US" altLang="ja-JP" dirty="0"/>
              <a:t>loc</a:t>
            </a:r>
            <a:r>
              <a:rPr lang="ja-JP" altLang="en-US" dirty="0"/>
              <a:t>が共に細かいときは，</a:t>
            </a:r>
            <a:r>
              <a:rPr lang="en-US" altLang="ja-JP" dirty="0"/>
              <a:t>3</a:t>
            </a:r>
            <a:r>
              <a:rPr lang="ja-JP" altLang="en-US" dirty="0"/>
              <a:t>次の方が精度が良い</a:t>
            </a:r>
            <a:endParaRPr lang="en-US" altLang="ja-JP" dirty="0"/>
          </a:p>
          <a:p>
            <a:r>
              <a:rPr lang="en-US" altLang="ja-JP" dirty="0"/>
              <a:t>     </a:t>
            </a:r>
            <a:r>
              <a:rPr lang="en-US" altLang="ja-JP" dirty="0" err="1"/>
              <a:t>glo</a:t>
            </a:r>
            <a:r>
              <a:rPr lang="ja-JP" altLang="en-US" dirty="0"/>
              <a:t>が細かく，</a:t>
            </a:r>
            <a:r>
              <a:rPr lang="en-US" altLang="ja-JP" dirty="0"/>
              <a:t>loc</a:t>
            </a:r>
            <a:r>
              <a:rPr lang="ja-JP" altLang="en-US" dirty="0"/>
              <a:t>が粗いときは，</a:t>
            </a:r>
            <a:r>
              <a:rPr lang="en-US" altLang="ja-JP" dirty="0"/>
              <a:t>2</a:t>
            </a:r>
            <a:r>
              <a:rPr lang="ja-JP" altLang="en-US" dirty="0"/>
              <a:t>次の方が精度が良い</a:t>
            </a:r>
            <a:endParaRPr lang="en-US" altLang="ja-JP" dirty="0"/>
          </a:p>
          <a:p>
            <a:endParaRPr lang="en-US" altLang="ja-JP" dirty="0"/>
          </a:p>
          <a:p>
            <a:r>
              <a:rPr lang="en-US" altLang="ja-JP" dirty="0"/>
              <a:t>     </a:t>
            </a:r>
            <a:r>
              <a:rPr lang="ja-JP" altLang="en-US" dirty="0"/>
              <a:t>→</a:t>
            </a:r>
            <a:r>
              <a:rPr lang="en-US" altLang="ja-JP" dirty="0"/>
              <a:t>loc</a:t>
            </a:r>
            <a:r>
              <a:rPr lang="ja-JP" altLang="en-US" dirty="0"/>
              <a:t>のコントロールポイント数を変更して検証しているのがまだ</a:t>
            </a:r>
            <a:r>
              <a:rPr lang="en-US" altLang="ja-JP" dirty="0"/>
              <a:t>2</a:t>
            </a:r>
            <a:r>
              <a:rPr lang="ja-JP" altLang="en-US" dirty="0"/>
              <a:t>通りだけなので，</a:t>
            </a:r>
            <a:endParaRPr lang="en-US" altLang="ja-JP" dirty="0"/>
          </a:p>
          <a:p>
            <a:r>
              <a:rPr lang="ja-JP" altLang="en-US" dirty="0"/>
              <a:t>        </a:t>
            </a:r>
            <a:r>
              <a:rPr lang="en-US" altLang="ja-JP" dirty="0" err="1"/>
              <a:t>glo</a:t>
            </a:r>
            <a:r>
              <a:rPr lang="ja-JP" altLang="en-US" dirty="0"/>
              <a:t>を固定して，</a:t>
            </a:r>
            <a:r>
              <a:rPr lang="en-US" altLang="ja-JP" dirty="0"/>
              <a:t>loc_5x5</a:t>
            </a:r>
            <a:r>
              <a:rPr lang="ja-JP" altLang="en-US" dirty="0"/>
              <a:t>，</a:t>
            </a:r>
            <a:r>
              <a:rPr lang="en-US" altLang="ja-JP" dirty="0"/>
              <a:t>loc_40x40</a:t>
            </a:r>
            <a:r>
              <a:rPr lang="ja-JP" altLang="en-US" dirty="0"/>
              <a:t>等でサンプリング数を増やして傾向が一致しているか検証が必要</a:t>
            </a:r>
            <a:endParaRPr lang="en-US" altLang="ja-JP" dirty="0"/>
          </a:p>
          <a:p>
            <a:endParaRPr lang="en-US" altLang="ja-JP" dirty="0"/>
          </a:p>
          <a:p>
            <a:r>
              <a:rPr lang="ja-JP" altLang="en-US" dirty="0"/>
              <a:t>・分布は</a:t>
            </a:r>
            <a:r>
              <a:rPr lang="en-US" altLang="ja-JP" dirty="0"/>
              <a:t>2</a:t>
            </a:r>
            <a:r>
              <a:rPr lang="ja-JP" altLang="en-US" dirty="0"/>
              <a:t>次と</a:t>
            </a:r>
            <a:r>
              <a:rPr lang="en-US" altLang="ja-JP" dirty="0"/>
              <a:t>3</a:t>
            </a:r>
            <a:r>
              <a:rPr lang="ja-JP" altLang="en-US" dirty="0"/>
              <a:t>次のどちらでも</a:t>
            </a:r>
            <a:r>
              <a:rPr lang="en-US" altLang="ja-JP" dirty="0"/>
              <a:t>local</a:t>
            </a:r>
            <a:r>
              <a:rPr lang="ja-JP" altLang="en-US" dirty="0"/>
              <a:t>が細かい方が明らかに良い</a:t>
            </a:r>
            <a:endParaRPr lang="en-US" altLang="ja-JP" dirty="0"/>
          </a:p>
          <a:p>
            <a:endParaRPr lang="en-US" altLang="ja-JP" dirty="0"/>
          </a:p>
          <a:p>
            <a:r>
              <a:rPr lang="ja-JP" altLang="en-US" dirty="0"/>
              <a:t>・</a:t>
            </a:r>
            <a:r>
              <a:rPr lang="en-US" altLang="ja-JP" dirty="0" err="1"/>
              <a:t>glo</a:t>
            </a:r>
            <a:r>
              <a:rPr lang="ja-JP" altLang="en-US" dirty="0"/>
              <a:t>と</a:t>
            </a:r>
            <a:r>
              <a:rPr lang="en-US" altLang="ja-JP" dirty="0"/>
              <a:t>loc</a:t>
            </a:r>
            <a:r>
              <a:rPr lang="ja-JP" altLang="en-US" dirty="0"/>
              <a:t>の要素のサイズ比が特定の値付近で精度がよくなるということはない</a:t>
            </a:r>
            <a:endParaRPr lang="en-US" altLang="ja-JP" dirty="0"/>
          </a:p>
          <a:p>
            <a:r>
              <a:rPr lang="en-US" altLang="ja-JP" dirty="0"/>
              <a:t>    (</a:t>
            </a:r>
            <a:r>
              <a:rPr lang="ja-JP" altLang="en-US" dirty="0"/>
              <a:t>精度に関しては，同じサイズ比でも分割数の方が影響する</a:t>
            </a:r>
            <a:r>
              <a:rPr lang="en-US" altLang="ja-JP" dirty="0"/>
              <a:t>(?))</a:t>
            </a:r>
          </a:p>
        </p:txBody>
      </p:sp>
    </p:spTree>
    <p:extLst>
      <p:ext uri="{BB962C8B-B14F-4D97-AF65-F5344CB8AC3E}">
        <p14:creationId xmlns:p14="http://schemas.microsoft.com/office/powerpoint/2010/main" val="220479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前回からの変更点</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8865766" cy="1477328"/>
          </a:xfrm>
          <a:prstGeom prst="rect">
            <a:avLst/>
          </a:prstGeom>
          <a:noFill/>
        </p:spPr>
        <p:txBody>
          <a:bodyPr wrap="square" rtlCol="0">
            <a:spAutoFit/>
          </a:bodyPr>
          <a:lstStyle/>
          <a:p>
            <a:r>
              <a:rPr lang="ja-JP" altLang="en-US" dirty="0"/>
              <a:t>前回の課題</a:t>
            </a:r>
            <a:endParaRPr lang="en-US" altLang="ja-JP" dirty="0"/>
          </a:p>
          <a:p>
            <a:r>
              <a:rPr lang="ja-JP" altLang="en-US" dirty="0"/>
              <a:t>・</a:t>
            </a:r>
            <a:r>
              <a:rPr lang="en-US" altLang="ja-JP" dirty="0"/>
              <a:t> global</a:t>
            </a:r>
            <a:r>
              <a:rPr lang="ja-JP" altLang="en-US" dirty="0"/>
              <a:t>と</a:t>
            </a:r>
            <a:r>
              <a:rPr lang="en-US" altLang="ja-JP" dirty="0"/>
              <a:t>local</a:t>
            </a:r>
            <a:r>
              <a:rPr lang="ja-JP" altLang="en-US" dirty="0"/>
              <a:t>の解像度によっては</a:t>
            </a:r>
            <a:r>
              <a:rPr lang="en-US" altLang="ja-JP" dirty="0"/>
              <a:t>3</a:t>
            </a:r>
            <a:r>
              <a:rPr lang="ja-JP" altLang="en-US" dirty="0"/>
              <a:t>次の精度が</a:t>
            </a:r>
            <a:r>
              <a:rPr lang="en-US" altLang="ja-JP" dirty="0"/>
              <a:t>2</a:t>
            </a:r>
            <a:r>
              <a:rPr lang="ja-JP" altLang="en-US" dirty="0"/>
              <a:t>次より低くなる</a:t>
            </a:r>
            <a:r>
              <a:rPr lang="en-US" altLang="ja-JP" dirty="0"/>
              <a:t>(</a:t>
            </a:r>
            <a:r>
              <a:rPr lang="ja-JP" altLang="en-US" dirty="0"/>
              <a:t>分布は滑らか</a:t>
            </a:r>
            <a:r>
              <a:rPr lang="en-US" altLang="ja-JP" dirty="0"/>
              <a:t>)</a:t>
            </a:r>
          </a:p>
          <a:p>
            <a:endParaRPr lang="en-US" altLang="ja-JP" dirty="0"/>
          </a:p>
          <a:p>
            <a:r>
              <a:rPr lang="ja-JP" altLang="en-US" dirty="0"/>
              <a:t>変更点</a:t>
            </a:r>
            <a:endParaRPr lang="en-US" altLang="ja-JP" dirty="0"/>
          </a:p>
          <a:p>
            <a:r>
              <a:rPr lang="ja-JP" altLang="en-US" dirty="0"/>
              <a:t>・</a:t>
            </a:r>
            <a:r>
              <a:rPr lang="en-US" altLang="ja-JP" dirty="0"/>
              <a:t>local patch</a:t>
            </a:r>
            <a:r>
              <a:rPr lang="ja-JP" altLang="en-US" dirty="0"/>
              <a:t>の大きさを変えてどのような場合に</a:t>
            </a:r>
            <a:r>
              <a:rPr lang="en-US" altLang="ja-JP" dirty="0"/>
              <a:t>3</a:t>
            </a:r>
            <a:r>
              <a:rPr lang="ja-JP" altLang="en-US" dirty="0"/>
              <a:t>次の精度が落ちるのか検証</a:t>
            </a:r>
            <a:endParaRPr lang="en-US" altLang="ja-JP" dirty="0"/>
          </a:p>
        </p:txBody>
      </p:sp>
    </p:spTree>
    <p:extLst>
      <p:ext uri="{BB962C8B-B14F-4D97-AF65-F5344CB8AC3E}">
        <p14:creationId xmlns:p14="http://schemas.microsoft.com/office/powerpoint/2010/main" val="328498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解析したモデル</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ja-JP" altLang="en-US" dirty="0"/>
              <a:t>コントロールポイント数</a:t>
            </a:r>
            <a:r>
              <a:rPr lang="en-US" altLang="ja-JP" dirty="0"/>
              <a:t>	</a:t>
            </a:r>
            <a:r>
              <a:rPr lang="en-US" altLang="ja-JP" dirty="0" err="1"/>
              <a:t>glo_loc</a:t>
            </a:r>
            <a:r>
              <a:rPr lang="en-US" altLang="ja-JP" dirty="0"/>
              <a:t>:	30x30_30x30</a:t>
            </a:r>
          </a:p>
        </p:txBody>
      </p:sp>
      <p:pic>
        <p:nvPicPr>
          <p:cNvPr id="6" name="図 5" descr="グラフ が含まれている画像&#10;&#10;自動的に生成された説明">
            <a:extLst>
              <a:ext uri="{FF2B5EF4-FFF2-40B4-BE49-F238E27FC236}">
                <a16:creationId xmlns:a16="http://schemas.microsoft.com/office/drawing/2014/main" id="{B47B66C1-767B-4E10-A53C-F0E1A6582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39154"/>
            <a:ext cx="4013200" cy="4013200"/>
          </a:xfrm>
          <a:prstGeom prst="rect">
            <a:avLst/>
          </a:prstGeom>
        </p:spPr>
      </p:pic>
      <p:pic>
        <p:nvPicPr>
          <p:cNvPr id="9" name="図 8" descr="グラフ が含まれている画像&#10;&#10;自動的に生成された説明">
            <a:extLst>
              <a:ext uri="{FF2B5EF4-FFF2-40B4-BE49-F238E27FC236}">
                <a16:creationId xmlns:a16="http://schemas.microsoft.com/office/drawing/2014/main" id="{4E314CD9-4C6D-43CB-BB72-17A3CE089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3201" y="2239154"/>
            <a:ext cx="4013200" cy="4013200"/>
          </a:xfrm>
          <a:prstGeom prst="rect">
            <a:avLst/>
          </a:prstGeom>
        </p:spPr>
      </p:pic>
      <p:pic>
        <p:nvPicPr>
          <p:cNvPr id="12" name="図 11" descr="窓, 写真, 持つ, 座る が含まれている画像&#10;&#10;自動的に生成された説明">
            <a:extLst>
              <a:ext uri="{FF2B5EF4-FFF2-40B4-BE49-F238E27FC236}">
                <a16:creationId xmlns:a16="http://schemas.microsoft.com/office/drawing/2014/main" id="{C4A3A9C7-1C2C-4460-882F-EFBFD0BED8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401" y="2239154"/>
            <a:ext cx="4013200" cy="4013200"/>
          </a:xfrm>
          <a:prstGeom prst="rect">
            <a:avLst/>
          </a:prstGeom>
        </p:spPr>
      </p:pic>
      <p:sp>
        <p:nvSpPr>
          <p:cNvPr id="15" name="テキスト ボックス 14">
            <a:extLst>
              <a:ext uri="{FF2B5EF4-FFF2-40B4-BE49-F238E27FC236}">
                <a16:creationId xmlns:a16="http://schemas.microsoft.com/office/drawing/2014/main" id="{17FE8F05-2277-4EFD-82D7-62FA059F902E}"/>
              </a:ext>
            </a:extLst>
          </p:cNvPr>
          <p:cNvSpPr txBox="1"/>
          <p:nvPr/>
        </p:nvSpPr>
        <p:spPr>
          <a:xfrm>
            <a:off x="1147691" y="2239154"/>
            <a:ext cx="1717820" cy="369332"/>
          </a:xfrm>
          <a:prstGeom prst="rect">
            <a:avLst/>
          </a:prstGeom>
          <a:noFill/>
        </p:spPr>
        <p:txBody>
          <a:bodyPr wrap="square" rtlCol="0">
            <a:spAutoFit/>
          </a:bodyPr>
          <a:lstStyle/>
          <a:p>
            <a:r>
              <a:rPr lang="en-US" altLang="ja-JP" dirty="0"/>
              <a:t>r2 = 1.25[mm]</a:t>
            </a:r>
          </a:p>
        </p:txBody>
      </p:sp>
      <p:sp>
        <p:nvSpPr>
          <p:cNvPr id="16" name="テキスト ボックス 15">
            <a:extLst>
              <a:ext uri="{FF2B5EF4-FFF2-40B4-BE49-F238E27FC236}">
                <a16:creationId xmlns:a16="http://schemas.microsoft.com/office/drawing/2014/main" id="{2855FB01-95C0-410E-BC54-5D455620E8C1}"/>
              </a:ext>
            </a:extLst>
          </p:cNvPr>
          <p:cNvSpPr txBox="1"/>
          <p:nvPr/>
        </p:nvSpPr>
        <p:spPr>
          <a:xfrm>
            <a:off x="5160891" y="2239154"/>
            <a:ext cx="1717820" cy="369332"/>
          </a:xfrm>
          <a:prstGeom prst="rect">
            <a:avLst/>
          </a:prstGeom>
          <a:noFill/>
        </p:spPr>
        <p:txBody>
          <a:bodyPr wrap="square" rtlCol="0">
            <a:spAutoFit/>
          </a:bodyPr>
          <a:lstStyle/>
          <a:p>
            <a:r>
              <a:rPr lang="en-US" altLang="ja-JP" dirty="0"/>
              <a:t>r2 = 2.00[mm]</a:t>
            </a:r>
          </a:p>
        </p:txBody>
      </p:sp>
      <p:sp>
        <p:nvSpPr>
          <p:cNvPr id="17" name="テキスト ボックス 16">
            <a:extLst>
              <a:ext uri="{FF2B5EF4-FFF2-40B4-BE49-F238E27FC236}">
                <a16:creationId xmlns:a16="http://schemas.microsoft.com/office/drawing/2014/main" id="{E115DCCC-B1C2-42B8-B67A-25C640EA8C2F}"/>
              </a:ext>
            </a:extLst>
          </p:cNvPr>
          <p:cNvSpPr txBox="1"/>
          <p:nvPr/>
        </p:nvSpPr>
        <p:spPr>
          <a:xfrm>
            <a:off x="9174091" y="2239154"/>
            <a:ext cx="1717820" cy="369332"/>
          </a:xfrm>
          <a:prstGeom prst="rect">
            <a:avLst/>
          </a:prstGeom>
          <a:noFill/>
        </p:spPr>
        <p:txBody>
          <a:bodyPr wrap="square" rtlCol="0">
            <a:spAutoFit/>
          </a:bodyPr>
          <a:lstStyle/>
          <a:p>
            <a:r>
              <a:rPr lang="en-US" altLang="ja-JP" dirty="0"/>
              <a:t>r2 = 8.00[mm]</a:t>
            </a:r>
          </a:p>
        </p:txBody>
      </p:sp>
    </p:spTree>
    <p:extLst>
      <p:ext uri="{BB962C8B-B14F-4D97-AF65-F5344CB8AC3E}">
        <p14:creationId xmlns:p14="http://schemas.microsoft.com/office/powerpoint/2010/main" val="231914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解析したモデル</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ja-JP" altLang="en-US" dirty="0"/>
              <a:t>コントロールポイント数</a:t>
            </a:r>
            <a:r>
              <a:rPr lang="en-US" altLang="ja-JP" dirty="0"/>
              <a:t>	</a:t>
            </a:r>
            <a:r>
              <a:rPr lang="en-US" altLang="ja-JP" dirty="0" err="1"/>
              <a:t>glo_loc</a:t>
            </a:r>
            <a:r>
              <a:rPr lang="en-US" altLang="ja-JP" dirty="0"/>
              <a:t>:	30x30_10x10</a:t>
            </a:r>
          </a:p>
        </p:txBody>
      </p:sp>
      <p:pic>
        <p:nvPicPr>
          <p:cNvPr id="4" name="図 3" descr="グラフ が含まれている画像&#10;&#10;自動的に生成された説明">
            <a:extLst>
              <a:ext uri="{FF2B5EF4-FFF2-40B4-BE49-F238E27FC236}">
                <a16:creationId xmlns:a16="http://schemas.microsoft.com/office/drawing/2014/main" id="{CCD4E60A-E07A-46EF-A661-CC6139459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9154"/>
            <a:ext cx="4013200" cy="4013200"/>
          </a:xfrm>
          <a:prstGeom prst="rect">
            <a:avLst/>
          </a:prstGeom>
        </p:spPr>
      </p:pic>
      <p:pic>
        <p:nvPicPr>
          <p:cNvPr id="8" name="図 7" descr="座る, 画面 が含まれている画像&#10;&#10;自動的に生成された説明">
            <a:extLst>
              <a:ext uri="{FF2B5EF4-FFF2-40B4-BE49-F238E27FC236}">
                <a16:creationId xmlns:a16="http://schemas.microsoft.com/office/drawing/2014/main" id="{13670925-09B6-4923-93A1-290A8064B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3199" y="2239154"/>
            <a:ext cx="4013200" cy="4013200"/>
          </a:xfrm>
          <a:prstGeom prst="rect">
            <a:avLst/>
          </a:prstGeom>
        </p:spPr>
      </p:pic>
      <p:sp>
        <p:nvSpPr>
          <p:cNvPr id="15" name="テキスト ボックス 14">
            <a:extLst>
              <a:ext uri="{FF2B5EF4-FFF2-40B4-BE49-F238E27FC236}">
                <a16:creationId xmlns:a16="http://schemas.microsoft.com/office/drawing/2014/main" id="{235F2F7B-5023-4DC2-B150-84EBA02B45B8}"/>
              </a:ext>
            </a:extLst>
          </p:cNvPr>
          <p:cNvSpPr txBox="1"/>
          <p:nvPr/>
        </p:nvSpPr>
        <p:spPr>
          <a:xfrm>
            <a:off x="1147691" y="2239154"/>
            <a:ext cx="1717820" cy="369332"/>
          </a:xfrm>
          <a:prstGeom prst="rect">
            <a:avLst/>
          </a:prstGeom>
          <a:noFill/>
        </p:spPr>
        <p:txBody>
          <a:bodyPr wrap="square" rtlCol="0">
            <a:spAutoFit/>
          </a:bodyPr>
          <a:lstStyle/>
          <a:p>
            <a:r>
              <a:rPr lang="en-US" altLang="ja-JP" dirty="0"/>
              <a:t>r2 = 1.25[mm]</a:t>
            </a:r>
          </a:p>
        </p:txBody>
      </p:sp>
      <p:sp>
        <p:nvSpPr>
          <p:cNvPr id="16" name="テキスト ボックス 15">
            <a:extLst>
              <a:ext uri="{FF2B5EF4-FFF2-40B4-BE49-F238E27FC236}">
                <a16:creationId xmlns:a16="http://schemas.microsoft.com/office/drawing/2014/main" id="{73C9883C-1058-4525-82C3-D1864C61D77A}"/>
              </a:ext>
            </a:extLst>
          </p:cNvPr>
          <p:cNvSpPr txBox="1"/>
          <p:nvPr/>
        </p:nvSpPr>
        <p:spPr>
          <a:xfrm>
            <a:off x="5160891" y="2239154"/>
            <a:ext cx="1717820" cy="369332"/>
          </a:xfrm>
          <a:prstGeom prst="rect">
            <a:avLst/>
          </a:prstGeom>
          <a:noFill/>
        </p:spPr>
        <p:txBody>
          <a:bodyPr wrap="square" rtlCol="0">
            <a:spAutoFit/>
          </a:bodyPr>
          <a:lstStyle/>
          <a:p>
            <a:r>
              <a:rPr lang="en-US" altLang="ja-JP" dirty="0"/>
              <a:t>r2 = 2.00[mm]</a:t>
            </a:r>
          </a:p>
        </p:txBody>
      </p:sp>
      <p:sp>
        <p:nvSpPr>
          <p:cNvPr id="17" name="テキスト ボックス 16">
            <a:extLst>
              <a:ext uri="{FF2B5EF4-FFF2-40B4-BE49-F238E27FC236}">
                <a16:creationId xmlns:a16="http://schemas.microsoft.com/office/drawing/2014/main" id="{D2F27CA7-61EE-4C2E-ADCB-BC8F087B8DD5}"/>
              </a:ext>
            </a:extLst>
          </p:cNvPr>
          <p:cNvSpPr txBox="1"/>
          <p:nvPr/>
        </p:nvSpPr>
        <p:spPr>
          <a:xfrm>
            <a:off x="9174091" y="2239154"/>
            <a:ext cx="1717820" cy="369332"/>
          </a:xfrm>
          <a:prstGeom prst="rect">
            <a:avLst/>
          </a:prstGeom>
          <a:noFill/>
        </p:spPr>
        <p:txBody>
          <a:bodyPr wrap="square" rtlCol="0">
            <a:spAutoFit/>
          </a:bodyPr>
          <a:lstStyle/>
          <a:p>
            <a:r>
              <a:rPr lang="en-US" altLang="ja-JP" dirty="0"/>
              <a:t>r2 = 8.00[mm]</a:t>
            </a:r>
          </a:p>
        </p:txBody>
      </p:sp>
      <p:pic>
        <p:nvPicPr>
          <p:cNvPr id="19" name="図 18" descr="グラフ が含まれている画像&#10;&#10;自動的に生成された説明">
            <a:extLst>
              <a:ext uri="{FF2B5EF4-FFF2-40B4-BE49-F238E27FC236}">
                <a16:creationId xmlns:a16="http://schemas.microsoft.com/office/drawing/2014/main" id="{3A9D8218-4E0A-4875-B389-AA06E9AF6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399" y="2239154"/>
            <a:ext cx="4013200" cy="4013200"/>
          </a:xfrm>
          <a:prstGeom prst="rect">
            <a:avLst/>
          </a:prstGeom>
        </p:spPr>
      </p:pic>
    </p:spTree>
    <p:extLst>
      <p:ext uri="{BB962C8B-B14F-4D97-AF65-F5344CB8AC3E}">
        <p14:creationId xmlns:p14="http://schemas.microsoft.com/office/powerpoint/2010/main" val="39649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30x30_30x30</a:t>
            </a:r>
          </a:p>
          <a:p>
            <a:r>
              <a:rPr lang="en-US" altLang="ja-JP" dirty="0"/>
              <a:t>r2 = 1.25</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4" name="図 3" descr="持つ, グリーン, 光 が含まれている画像&#10;&#10;自動的に生成された説明">
            <a:extLst>
              <a:ext uri="{FF2B5EF4-FFF2-40B4-BE49-F238E27FC236}">
                <a16:creationId xmlns:a16="http://schemas.microsoft.com/office/drawing/2014/main" id="{C3256CA0-6631-418B-A1B1-1CFD64C4D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5"/>
            <a:ext cx="4047348" cy="4047348"/>
          </a:xfrm>
          <a:prstGeom prst="rect">
            <a:avLst/>
          </a:prstGeom>
        </p:spPr>
      </p:pic>
      <p:pic>
        <p:nvPicPr>
          <p:cNvPr id="8" name="図 7" descr="持つ, 暗い, 男, 傘 が含まれている画像&#10;&#10;自動的に生成された説明">
            <a:extLst>
              <a:ext uri="{FF2B5EF4-FFF2-40B4-BE49-F238E27FC236}">
                <a16:creationId xmlns:a16="http://schemas.microsoft.com/office/drawing/2014/main" id="{D7239FD8-93C7-4C5D-A50E-B0FCE71B5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252" y="2030515"/>
            <a:ext cx="4047348" cy="4047348"/>
          </a:xfrm>
          <a:prstGeom prst="rect">
            <a:avLst/>
          </a:prstGeom>
        </p:spPr>
      </p:pic>
    </p:spTree>
    <p:extLst>
      <p:ext uri="{BB962C8B-B14F-4D97-AF65-F5344CB8AC3E}">
        <p14:creationId xmlns:p14="http://schemas.microsoft.com/office/powerpoint/2010/main" val="241145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30x30_30x30</a:t>
            </a:r>
          </a:p>
          <a:p>
            <a:r>
              <a:rPr lang="en-US" altLang="ja-JP" dirty="0"/>
              <a:t>r2 = 1.50</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6" name="図 5" descr="図形 が含まれている画像&#10;&#10;自動的に生成された説明">
            <a:extLst>
              <a:ext uri="{FF2B5EF4-FFF2-40B4-BE49-F238E27FC236}">
                <a16:creationId xmlns:a16="http://schemas.microsoft.com/office/drawing/2014/main" id="{B6C5617A-DE6F-4896-968E-AB69E9FF4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9153"/>
            <a:ext cx="4255986" cy="4255986"/>
          </a:xfrm>
          <a:prstGeom prst="rect">
            <a:avLst/>
          </a:prstGeom>
        </p:spPr>
      </p:pic>
      <p:pic>
        <p:nvPicPr>
          <p:cNvPr id="9" name="図 8" descr="図形 が含まれている画像&#10;&#10;自動的に生成された説明">
            <a:extLst>
              <a:ext uri="{FF2B5EF4-FFF2-40B4-BE49-F238E27FC236}">
                <a16:creationId xmlns:a16="http://schemas.microsoft.com/office/drawing/2014/main" id="{D197078E-7E1C-4E46-ACFD-0BC054BB2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414" y="2239153"/>
            <a:ext cx="4255986" cy="4255986"/>
          </a:xfrm>
          <a:prstGeom prst="rect">
            <a:avLst/>
          </a:prstGeom>
        </p:spPr>
      </p:pic>
    </p:spTree>
    <p:extLst>
      <p:ext uri="{BB962C8B-B14F-4D97-AF65-F5344CB8AC3E}">
        <p14:creationId xmlns:p14="http://schemas.microsoft.com/office/powerpoint/2010/main" val="412068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30x30_30x30</a:t>
            </a:r>
          </a:p>
          <a:p>
            <a:r>
              <a:rPr lang="en-US" altLang="ja-JP" dirty="0"/>
              <a:t>r2 = 1.75</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4" name="図 3" descr="グラフ&#10;&#10;自動的に生成された説明">
            <a:extLst>
              <a:ext uri="{FF2B5EF4-FFF2-40B4-BE49-F238E27FC236}">
                <a16:creationId xmlns:a16="http://schemas.microsoft.com/office/drawing/2014/main" id="{B09A1F2A-93D5-493F-AEC1-6A1D1063D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5"/>
            <a:ext cx="4255986" cy="4255986"/>
          </a:xfrm>
          <a:prstGeom prst="rect">
            <a:avLst/>
          </a:prstGeom>
        </p:spPr>
      </p:pic>
      <p:pic>
        <p:nvPicPr>
          <p:cNvPr id="8" name="図 7" descr="グラフ&#10;&#10;自動的に生成された説明">
            <a:extLst>
              <a:ext uri="{FF2B5EF4-FFF2-40B4-BE49-F238E27FC236}">
                <a16:creationId xmlns:a16="http://schemas.microsoft.com/office/drawing/2014/main" id="{C063C62D-1F20-4F97-9500-629A15ED9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924" y="2030515"/>
            <a:ext cx="4255986" cy="4255986"/>
          </a:xfrm>
          <a:prstGeom prst="rect">
            <a:avLst/>
          </a:prstGeom>
        </p:spPr>
      </p:pic>
    </p:spTree>
    <p:extLst>
      <p:ext uri="{BB962C8B-B14F-4D97-AF65-F5344CB8AC3E}">
        <p14:creationId xmlns:p14="http://schemas.microsoft.com/office/powerpoint/2010/main" val="121165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30x30_30x30</a:t>
            </a:r>
          </a:p>
          <a:p>
            <a:r>
              <a:rPr lang="en-US" altLang="ja-JP" dirty="0"/>
              <a:t>r2 = 2.00</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6" name="図 5" descr="グラフ が含まれている画像&#10;&#10;自動的に生成された説明">
            <a:extLst>
              <a:ext uri="{FF2B5EF4-FFF2-40B4-BE49-F238E27FC236}">
                <a16:creationId xmlns:a16="http://schemas.microsoft.com/office/drawing/2014/main" id="{7272EB87-117E-4389-8A61-CCC693084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5"/>
            <a:ext cx="4255986" cy="4255986"/>
          </a:xfrm>
          <a:prstGeom prst="rect">
            <a:avLst/>
          </a:prstGeom>
        </p:spPr>
      </p:pic>
      <p:pic>
        <p:nvPicPr>
          <p:cNvPr id="9" name="図 8" descr="グラフ が含まれている画像&#10;&#10;自動的に生成された説明">
            <a:extLst>
              <a:ext uri="{FF2B5EF4-FFF2-40B4-BE49-F238E27FC236}">
                <a16:creationId xmlns:a16="http://schemas.microsoft.com/office/drawing/2014/main" id="{34E077E2-1756-4EF9-A3DB-94480C899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824" y="2030515"/>
            <a:ext cx="4255986" cy="4255986"/>
          </a:xfrm>
          <a:prstGeom prst="rect">
            <a:avLst/>
          </a:prstGeom>
        </p:spPr>
      </p:pic>
    </p:spTree>
    <p:extLst>
      <p:ext uri="{BB962C8B-B14F-4D97-AF65-F5344CB8AC3E}">
        <p14:creationId xmlns:p14="http://schemas.microsoft.com/office/powerpoint/2010/main" val="107219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646331"/>
          </a:xfrm>
          <a:prstGeom prst="rect">
            <a:avLst/>
          </a:prstGeom>
          <a:noFill/>
        </p:spPr>
        <p:txBody>
          <a:bodyPr wrap="square" rtlCol="0">
            <a:spAutoFit/>
          </a:bodyPr>
          <a:lstStyle/>
          <a:p>
            <a:r>
              <a:rPr lang="en-US" altLang="ja-JP" dirty="0" err="1"/>
              <a:t>glo_loc</a:t>
            </a:r>
            <a:r>
              <a:rPr lang="en-US" altLang="ja-JP" dirty="0"/>
              <a:t>:	30x30_30x30</a:t>
            </a:r>
          </a:p>
          <a:p>
            <a:r>
              <a:rPr lang="en-US" altLang="ja-JP" dirty="0"/>
              <a:t>r2 = 2.25</a:t>
            </a:r>
          </a:p>
        </p:txBody>
      </p:sp>
      <p:sp>
        <p:nvSpPr>
          <p:cNvPr id="15" name="テキスト ボックス 14">
            <a:extLst>
              <a:ext uri="{FF2B5EF4-FFF2-40B4-BE49-F238E27FC236}">
                <a16:creationId xmlns:a16="http://schemas.microsoft.com/office/drawing/2014/main" id="{235F2F7B-5023-4DC2-B150-84EBA02B45B8}"/>
              </a:ext>
            </a:extLst>
          </p:cNvPr>
          <p:cNvSpPr txBox="1"/>
          <p:nvPr/>
        </p:nvSpPr>
        <p:spPr>
          <a:xfrm>
            <a:off x="836538" y="2239154"/>
            <a:ext cx="1589162" cy="369332"/>
          </a:xfrm>
          <a:prstGeom prst="rect">
            <a:avLst/>
          </a:prstGeom>
          <a:noFill/>
        </p:spPr>
        <p:txBody>
          <a:bodyPr wrap="square" rtlCol="0">
            <a:spAutoFit/>
          </a:bodyPr>
          <a:lstStyle/>
          <a:p>
            <a:r>
              <a:rPr lang="ja-JP" altLang="en-US" dirty="0"/>
              <a:t>基底関数</a:t>
            </a:r>
            <a:r>
              <a:rPr lang="en-US" altLang="ja-JP" dirty="0"/>
              <a:t>: 2_2</a:t>
            </a:r>
          </a:p>
        </p:txBody>
      </p:sp>
      <p:sp>
        <p:nvSpPr>
          <p:cNvPr id="12" name="テキスト ボックス 11">
            <a:extLst>
              <a:ext uri="{FF2B5EF4-FFF2-40B4-BE49-F238E27FC236}">
                <a16:creationId xmlns:a16="http://schemas.microsoft.com/office/drawing/2014/main" id="{7E0B9077-0D2F-4749-82F6-620462EC8C94}"/>
              </a:ext>
            </a:extLst>
          </p:cNvPr>
          <p:cNvSpPr txBox="1"/>
          <p:nvPr/>
        </p:nvSpPr>
        <p:spPr>
          <a:xfrm>
            <a:off x="5347749" y="2251854"/>
            <a:ext cx="1589162" cy="369332"/>
          </a:xfrm>
          <a:prstGeom prst="rect">
            <a:avLst/>
          </a:prstGeom>
          <a:noFill/>
        </p:spPr>
        <p:txBody>
          <a:bodyPr wrap="square" rtlCol="0">
            <a:spAutoFit/>
          </a:bodyPr>
          <a:lstStyle/>
          <a:p>
            <a:r>
              <a:rPr lang="ja-JP" altLang="en-US" dirty="0"/>
              <a:t>基底関数</a:t>
            </a:r>
            <a:r>
              <a:rPr lang="en-US" altLang="ja-JP" dirty="0"/>
              <a:t>: 3_3</a:t>
            </a:r>
          </a:p>
        </p:txBody>
      </p:sp>
      <p:pic>
        <p:nvPicPr>
          <p:cNvPr id="4" name="図 3" descr="図形 が含まれている画像&#10;&#10;自動的に生成された説明">
            <a:extLst>
              <a:ext uri="{FF2B5EF4-FFF2-40B4-BE49-F238E27FC236}">
                <a16:creationId xmlns:a16="http://schemas.microsoft.com/office/drawing/2014/main" id="{0B796C62-D3C1-4981-AA02-984DA88ED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0513"/>
            <a:ext cx="4255987" cy="4255987"/>
          </a:xfrm>
          <a:prstGeom prst="rect">
            <a:avLst/>
          </a:prstGeom>
        </p:spPr>
      </p:pic>
      <p:pic>
        <p:nvPicPr>
          <p:cNvPr id="8" name="図 7" descr="図形&#10;&#10;低い精度で自動的に生成された説明">
            <a:extLst>
              <a:ext uri="{FF2B5EF4-FFF2-40B4-BE49-F238E27FC236}">
                <a16:creationId xmlns:a16="http://schemas.microsoft.com/office/drawing/2014/main" id="{74A72AFF-9F48-4EA8-9A52-6F0BBB147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112" y="2030512"/>
            <a:ext cx="4255987" cy="4255987"/>
          </a:xfrm>
          <a:prstGeom prst="rect">
            <a:avLst/>
          </a:prstGeom>
        </p:spPr>
      </p:pic>
    </p:spTree>
    <p:extLst>
      <p:ext uri="{BB962C8B-B14F-4D97-AF65-F5344CB8AC3E}">
        <p14:creationId xmlns:p14="http://schemas.microsoft.com/office/powerpoint/2010/main" val="42302678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591</Words>
  <Application>Microsoft Office PowerPoint</Application>
  <PresentationFormat>ワイド画面</PresentationFormat>
  <Paragraphs>109</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Arial</vt:lpstr>
      <vt:lpstr>Segoe UI</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34</cp:revision>
  <dcterms:created xsi:type="dcterms:W3CDTF">2021-04-26T11:50:14Z</dcterms:created>
  <dcterms:modified xsi:type="dcterms:W3CDTF">2021-12-03T05:49:13Z</dcterms:modified>
</cp:coreProperties>
</file>