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8" r:id="rId3"/>
    <p:sldId id="259" r:id="rId4"/>
    <p:sldId id="260" r:id="rId5"/>
    <p:sldId id="261" r:id="rId6"/>
    <p:sldId id="262" r:id="rId7"/>
    <p:sldId id="264" r:id="rId8"/>
    <p:sldId id="263" r:id="rId9"/>
    <p:sldId id="265" r:id="rId10"/>
    <p:sldId id="266" r:id="rId11"/>
    <p:sldId id="267" r:id="rId12"/>
    <p:sldId id="269" r:id="rId13"/>
    <p:sldId id="270" r:id="rId14"/>
    <p:sldId id="272" r:id="rId15"/>
    <p:sldId id="271" r:id="rId1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7" autoAdjust="0"/>
    <p:restoredTop sz="91294" autoAdjust="0"/>
  </p:normalViewPr>
  <p:slideViewPr>
    <p:cSldViewPr snapToGrid="0">
      <p:cViewPr varScale="1">
        <p:scale>
          <a:sx n="114" d="100"/>
          <a:sy n="114" d="100"/>
        </p:scale>
        <p:origin x="46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408A3F-30A9-40AA-B28A-406E2DB7BA1D}" type="datetimeFigureOut">
              <a:rPr kumimoji="1" lang="ja-JP" altLang="en-US" smtClean="0"/>
              <a:t>2021/10/8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58A5DB-EEFC-4441-B3AE-FE78730A50E3}" type="slidenum">
              <a:rPr kumimoji="1" lang="ja-JP" altLang="en-US" smtClean="0"/>
              <a:t>‹#›</a:t>
            </a:fld>
            <a:endParaRPr kumimoji="1" lang="ja-JP" altLang="en-US"/>
          </a:p>
        </p:txBody>
      </p:sp>
    </p:spTree>
    <p:extLst>
      <p:ext uri="{BB962C8B-B14F-4D97-AF65-F5344CB8AC3E}">
        <p14:creationId xmlns:p14="http://schemas.microsoft.com/office/powerpoint/2010/main" val="186044869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158A5DB-EEFC-4441-B3AE-FE78730A50E3}" type="slidenum">
              <a:rPr kumimoji="1" lang="ja-JP" altLang="en-US" smtClean="0"/>
              <a:t>3</a:t>
            </a:fld>
            <a:endParaRPr kumimoji="1" lang="ja-JP" altLang="en-US"/>
          </a:p>
        </p:txBody>
      </p:sp>
    </p:spTree>
    <p:extLst>
      <p:ext uri="{BB962C8B-B14F-4D97-AF65-F5344CB8AC3E}">
        <p14:creationId xmlns:p14="http://schemas.microsoft.com/office/powerpoint/2010/main" val="26887730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158A5DB-EEFC-4441-B3AE-FE78730A50E3}" type="slidenum">
              <a:rPr kumimoji="1" lang="ja-JP" altLang="en-US" smtClean="0"/>
              <a:t>14</a:t>
            </a:fld>
            <a:endParaRPr kumimoji="1" lang="ja-JP" altLang="en-US"/>
          </a:p>
        </p:txBody>
      </p:sp>
    </p:spTree>
    <p:extLst>
      <p:ext uri="{BB962C8B-B14F-4D97-AF65-F5344CB8AC3E}">
        <p14:creationId xmlns:p14="http://schemas.microsoft.com/office/powerpoint/2010/main" val="35378413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158A5DB-EEFC-4441-B3AE-FE78730A50E3}" type="slidenum">
              <a:rPr kumimoji="1" lang="ja-JP" altLang="en-US" smtClean="0"/>
              <a:t>15</a:t>
            </a:fld>
            <a:endParaRPr kumimoji="1" lang="ja-JP" altLang="en-US"/>
          </a:p>
        </p:txBody>
      </p:sp>
    </p:spTree>
    <p:extLst>
      <p:ext uri="{BB962C8B-B14F-4D97-AF65-F5344CB8AC3E}">
        <p14:creationId xmlns:p14="http://schemas.microsoft.com/office/powerpoint/2010/main" val="5139268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158A5DB-EEFC-4441-B3AE-FE78730A50E3}" type="slidenum">
              <a:rPr kumimoji="1" lang="ja-JP" altLang="en-US" smtClean="0"/>
              <a:t>6</a:t>
            </a:fld>
            <a:endParaRPr kumimoji="1" lang="ja-JP" altLang="en-US"/>
          </a:p>
        </p:txBody>
      </p:sp>
    </p:spTree>
    <p:extLst>
      <p:ext uri="{BB962C8B-B14F-4D97-AF65-F5344CB8AC3E}">
        <p14:creationId xmlns:p14="http://schemas.microsoft.com/office/powerpoint/2010/main" val="3446680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158A5DB-EEFC-4441-B3AE-FE78730A50E3}" type="slidenum">
              <a:rPr kumimoji="1" lang="ja-JP" altLang="en-US" smtClean="0"/>
              <a:t>7</a:t>
            </a:fld>
            <a:endParaRPr kumimoji="1" lang="ja-JP" altLang="en-US"/>
          </a:p>
        </p:txBody>
      </p:sp>
    </p:spTree>
    <p:extLst>
      <p:ext uri="{BB962C8B-B14F-4D97-AF65-F5344CB8AC3E}">
        <p14:creationId xmlns:p14="http://schemas.microsoft.com/office/powerpoint/2010/main" val="861967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158A5DB-EEFC-4441-B3AE-FE78730A50E3}" type="slidenum">
              <a:rPr kumimoji="1" lang="ja-JP" altLang="en-US" smtClean="0"/>
              <a:t>8</a:t>
            </a:fld>
            <a:endParaRPr kumimoji="1" lang="ja-JP" altLang="en-US"/>
          </a:p>
        </p:txBody>
      </p:sp>
    </p:spTree>
    <p:extLst>
      <p:ext uri="{BB962C8B-B14F-4D97-AF65-F5344CB8AC3E}">
        <p14:creationId xmlns:p14="http://schemas.microsoft.com/office/powerpoint/2010/main" val="3409817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158A5DB-EEFC-4441-B3AE-FE78730A50E3}" type="slidenum">
              <a:rPr kumimoji="1" lang="ja-JP" altLang="en-US" smtClean="0"/>
              <a:t>9</a:t>
            </a:fld>
            <a:endParaRPr kumimoji="1" lang="ja-JP" altLang="en-US"/>
          </a:p>
        </p:txBody>
      </p:sp>
    </p:spTree>
    <p:extLst>
      <p:ext uri="{BB962C8B-B14F-4D97-AF65-F5344CB8AC3E}">
        <p14:creationId xmlns:p14="http://schemas.microsoft.com/office/powerpoint/2010/main" val="27907818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158A5DB-EEFC-4441-B3AE-FE78730A50E3}" type="slidenum">
              <a:rPr kumimoji="1" lang="ja-JP" altLang="en-US" smtClean="0"/>
              <a:t>10</a:t>
            </a:fld>
            <a:endParaRPr kumimoji="1" lang="ja-JP" altLang="en-US"/>
          </a:p>
        </p:txBody>
      </p:sp>
    </p:spTree>
    <p:extLst>
      <p:ext uri="{BB962C8B-B14F-4D97-AF65-F5344CB8AC3E}">
        <p14:creationId xmlns:p14="http://schemas.microsoft.com/office/powerpoint/2010/main" val="24078114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158A5DB-EEFC-4441-B3AE-FE78730A50E3}" type="slidenum">
              <a:rPr kumimoji="1" lang="ja-JP" altLang="en-US" smtClean="0"/>
              <a:t>11</a:t>
            </a:fld>
            <a:endParaRPr kumimoji="1" lang="ja-JP" altLang="en-US"/>
          </a:p>
        </p:txBody>
      </p:sp>
    </p:spTree>
    <p:extLst>
      <p:ext uri="{BB962C8B-B14F-4D97-AF65-F5344CB8AC3E}">
        <p14:creationId xmlns:p14="http://schemas.microsoft.com/office/powerpoint/2010/main" val="16927123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158A5DB-EEFC-4441-B3AE-FE78730A50E3}" type="slidenum">
              <a:rPr kumimoji="1" lang="ja-JP" altLang="en-US" smtClean="0"/>
              <a:t>12</a:t>
            </a:fld>
            <a:endParaRPr kumimoji="1" lang="ja-JP" altLang="en-US"/>
          </a:p>
        </p:txBody>
      </p:sp>
    </p:spTree>
    <p:extLst>
      <p:ext uri="{BB962C8B-B14F-4D97-AF65-F5344CB8AC3E}">
        <p14:creationId xmlns:p14="http://schemas.microsoft.com/office/powerpoint/2010/main" val="21761773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158A5DB-EEFC-4441-B3AE-FE78730A50E3}" type="slidenum">
              <a:rPr kumimoji="1" lang="ja-JP" altLang="en-US" smtClean="0"/>
              <a:t>13</a:t>
            </a:fld>
            <a:endParaRPr kumimoji="1" lang="ja-JP" altLang="en-US"/>
          </a:p>
        </p:txBody>
      </p:sp>
    </p:spTree>
    <p:extLst>
      <p:ext uri="{BB962C8B-B14F-4D97-AF65-F5344CB8AC3E}">
        <p14:creationId xmlns:p14="http://schemas.microsoft.com/office/powerpoint/2010/main" val="986385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02ED24-242B-4832-BC40-C51F80DAAA8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4A5A2D9-020C-436E-BB03-C3113D7BA1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4C6D44D4-E080-4352-B2C4-46F0132665BA}"/>
              </a:ext>
            </a:extLst>
          </p:cNvPr>
          <p:cNvSpPr>
            <a:spLocks noGrp="1"/>
          </p:cNvSpPr>
          <p:nvPr>
            <p:ph type="dt" sz="half" idx="10"/>
          </p:nvPr>
        </p:nvSpPr>
        <p:spPr/>
        <p:txBody>
          <a:bodyPr/>
          <a:lstStyle/>
          <a:p>
            <a:fld id="{3876EF99-6AB4-452F-8C32-7BBA1B6A7691}" type="datetime1">
              <a:rPr kumimoji="1" lang="ja-JP" altLang="en-US" smtClean="0"/>
              <a:t>2021/10/8</a:t>
            </a:fld>
            <a:endParaRPr kumimoji="1" lang="ja-JP" altLang="en-US"/>
          </a:p>
        </p:txBody>
      </p:sp>
      <p:sp>
        <p:nvSpPr>
          <p:cNvPr id="5" name="フッター プレースホルダー 4">
            <a:extLst>
              <a:ext uri="{FF2B5EF4-FFF2-40B4-BE49-F238E27FC236}">
                <a16:creationId xmlns:a16="http://schemas.microsoft.com/office/drawing/2014/main" id="{8C6947F1-B5F8-450D-8C6C-FF725036ADE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5D666C7-80BB-4D3E-A6BF-53CD89113D80}"/>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492038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E274B6-9F13-4114-B636-CF0900470D0F}"/>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85F87FF-E89A-4792-830D-83DD0D5F78D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74ECE21-3B7B-4B7D-A111-E1924E51A98E}"/>
              </a:ext>
            </a:extLst>
          </p:cNvPr>
          <p:cNvSpPr>
            <a:spLocks noGrp="1"/>
          </p:cNvSpPr>
          <p:nvPr>
            <p:ph type="dt" sz="half" idx="10"/>
          </p:nvPr>
        </p:nvSpPr>
        <p:spPr/>
        <p:txBody>
          <a:bodyPr/>
          <a:lstStyle/>
          <a:p>
            <a:fld id="{5FD036F3-1F92-4C72-90C2-FDF31BFF519F}" type="datetime1">
              <a:rPr kumimoji="1" lang="ja-JP" altLang="en-US" smtClean="0"/>
              <a:t>2021/10/8</a:t>
            </a:fld>
            <a:endParaRPr kumimoji="1" lang="ja-JP" altLang="en-US"/>
          </a:p>
        </p:txBody>
      </p:sp>
      <p:sp>
        <p:nvSpPr>
          <p:cNvPr id="5" name="フッター プレースホルダー 4">
            <a:extLst>
              <a:ext uri="{FF2B5EF4-FFF2-40B4-BE49-F238E27FC236}">
                <a16:creationId xmlns:a16="http://schemas.microsoft.com/office/drawing/2014/main" id="{6D668926-DEEC-4C75-BB24-E178FA0040B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67D25F6-0C2C-48FD-A650-1A9E9CA156EA}"/>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292365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48628C3-7A2A-45FB-B165-DF5F21CD92E9}"/>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D7CCD17-A758-4B68-AC2D-497B763F2CEE}"/>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BD65FD9-2D2E-4E5E-A2EC-585870F6BDBF}"/>
              </a:ext>
            </a:extLst>
          </p:cNvPr>
          <p:cNvSpPr>
            <a:spLocks noGrp="1"/>
          </p:cNvSpPr>
          <p:nvPr>
            <p:ph type="dt" sz="half" idx="10"/>
          </p:nvPr>
        </p:nvSpPr>
        <p:spPr/>
        <p:txBody>
          <a:bodyPr/>
          <a:lstStyle/>
          <a:p>
            <a:fld id="{69A7F3B8-2E31-409C-A9C8-FB373F1EAA95}" type="datetime1">
              <a:rPr kumimoji="1" lang="ja-JP" altLang="en-US" smtClean="0"/>
              <a:t>2021/10/8</a:t>
            </a:fld>
            <a:endParaRPr kumimoji="1" lang="ja-JP" altLang="en-US"/>
          </a:p>
        </p:txBody>
      </p:sp>
      <p:sp>
        <p:nvSpPr>
          <p:cNvPr id="5" name="フッター プレースホルダー 4">
            <a:extLst>
              <a:ext uri="{FF2B5EF4-FFF2-40B4-BE49-F238E27FC236}">
                <a16:creationId xmlns:a16="http://schemas.microsoft.com/office/drawing/2014/main" id="{C5BD044A-B1BE-46CA-9E13-D329A1A774C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C914A4A-C2C8-4300-BFF7-2380003EF74A}"/>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604557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C35E6D-E938-48E0-8D2C-C4C21D8F23F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334AD8D-18F3-489A-BBC2-64101C08B9E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9A25416-E9F9-4EAB-8AA7-636B17B18C06}"/>
              </a:ext>
            </a:extLst>
          </p:cNvPr>
          <p:cNvSpPr>
            <a:spLocks noGrp="1"/>
          </p:cNvSpPr>
          <p:nvPr>
            <p:ph type="dt" sz="half" idx="10"/>
          </p:nvPr>
        </p:nvSpPr>
        <p:spPr/>
        <p:txBody>
          <a:bodyPr/>
          <a:lstStyle/>
          <a:p>
            <a:fld id="{58B464F0-D6A4-4C38-8E41-5FC81EC9A0D7}" type="datetime1">
              <a:rPr kumimoji="1" lang="ja-JP" altLang="en-US" smtClean="0"/>
              <a:t>2021/10/8</a:t>
            </a:fld>
            <a:endParaRPr kumimoji="1" lang="ja-JP" altLang="en-US"/>
          </a:p>
        </p:txBody>
      </p:sp>
      <p:sp>
        <p:nvSpPr>
          <p:cNvPr id="5" name="フッター プレースホルダー 4">
            <a:extLst>
              <a:ext uri="{FF2B5EF4-FFF2-40B4-BE49-F238E27FC236}">
                <a16:creationId xmlns:a16="http://schemas.microsoft.com/office/drawing/2014/main" id="{835C13C0-EBB9-40FE-8642-E9F4D44196E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4E24A07-B44A-449B-B673-6A3DB149892F}"/>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4259862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30ABDC-BE51-43A5-8B94-F4103F8EB3DC}"/>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BEF3B51-FA97-4F4F-824B-134C371F74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70FF9CF-89CE-4172-82C8-C5EDD8982B5A}"/>
              </a:ext>
            </a:extLst>
          </p:cNvPr>
          <p:cNvSpPr>
            <a:spLocks noGrp="1"/>
          </p:cNvSpPr>
          <p:nvPr>
            <p:ph type="dt" sz="half" idx="10"/>
          </p:nvPr>
        </p:nvSpPr>
        <p:spPr/>
        <p:txBody>
          <a:bodyPr/>
          <a:lstStyle/>
          <a:p>
            <a:fld id="{3EE757C7-2BEA-4AD9-9902-D345B5D2CFE9}" type="datetime1">
              <a:rPr kumimoji="1" lang="ja-JP" altLang="en-US" smtClean="0"/>
              <a:t>2021/10/8</a:t>
            </a:fld>
            <a:endParaRPr kumimoji="1" lang="ja-JP" altLang="en-US"/>
          </a:p>
        </p:txBody>
      </p:sp>
      <p:sp>
        <p:nvSpPr>
          <p:cNvPr id="5" name="フッター プレースホルダー 4">
            <a:extLst>
              <a:ext uri="{FF2B5EF4-FFF2-40B4-BE49-F238E27FC236}">
                <a16:creationId xmlns:a16="http://schemas.microsoft.com/office/drawing/2014/main" id="{4CAC828E-F97D-4004-AE69-7A9E4B3525D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8D6C1BA-718E-4A43-BAD4-09E37AE143CE}"/>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884377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21006C-043A-44F6-826E-34B01F260FD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CD0CFA0-568B-4C44-8051-11E681D73C9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B85BDD8E-AF48-4E88-94E8-5496C7DA91D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96CC7F0-5739-4219-B773-5BB62E4FF7F5}"/>
              </a:ext>
            </a:extLst>
          </p:cNvPr>
          <p:cNvSpPr>
            <a:spLocks noGrp="1"/>
          </p:cNvSpPr>
          <p:nvPr>
            <p:ph type="dt" sz="half" idx="10"/>
          </p:nvPr>
        </p:nvSpPr>
        <p:spPr/>
        <p:txBody>
          <a:bodyPr/>
          <a:lstStyle/>
          <a:p>
            <a:fld id="{B8C66256-06F4-485A-9CCD-C69C2B6C9088}" type="datetime1">
              <a:rPr kumimoji="1" lang="ja-JP" altLang="en-US" smtClean="0"/>
              <a:t>2021/10/8</a:t>
            </a:fld>
            <a:endParaRPr kumimoji="1" lang="ja-JP" altLang="en-US"/>
          </a:p>
        </p:txBody>
      </p:sp>
      <p:sp>
        <p:nvSpPr>
          <p:cNvPr id="6" name="フッター プレースホルダー 5">
            <a:extLst>
              <a:ext uri="{FF2B5EF4-FFF2-40B4-BE49-F238E27FC236}">
                <a16:creationId xmlns:a16="http://schemas.microsoft.com/office/drawing/2014/main" id="{81FF4BF6-A70F-4F34-AD82-E4F50140C9A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17E7212-99BD-4370-9BCB-DD1DBC7A16FB}"/>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4215384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EA0442-7C4A-4780-B413-0CC5A2F779B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0696ADC-39CC-4B38-95EE-0F1215C16A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C5A6DE0-BD96-47A4-BECE-1CC7CFAA494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2EC5804-3F0E-4A9A-924F-6CDD90C852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4434A36-3033-491B-A03D-59673B1A6D7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A6A9465-6290-42B2-BA0F-102F933FBC88}"/>
              </a:ext>
            </a:extLst>
          </p:cNvPr>
          <p:cNvSpPr>
            <a:spLocks noGrp="1"/>
          </p:cNvSpPr>
          <p:nvPr>
            <p:ph type="dt" sz="half" idx="10"/>
          </p:nvPr>
        </p:nvSpPr>
        <p:spPr/>
        <p:txBody>
          <a:bodyPr/>
          <a:lstStyle/>
          <a:p>
            <a:fld id="{00B1DD46-5F2C-41E2-B0F0-6E1EFDF40117}" type="datetime1">
              <a:rPr kumimoji="1" lang="ja-JP" altLang="en-US" smtClean="0"/>
              <a:t>2021/10/8</a:t>
            </a:fld>
            <a:endParaRPr kumimoji="1" lang="ja-JP" altLang="en-US"/>
          </a:p>
        </p:txBody>
      </p:sp>
      <p:sp>
        <p:nvSpPr>
          <p:cNvPr id="8" name="フッター プレースホルダー 7">
            <a:extLst>
              <a:ext uri="{FF2B5EF4-FFF2-40B4-BE49-F238E27FC236}">
                <a16:creationId xmlns:a16="http://schemas.microsoft.com/office/drawing/2014/main" id="{BE0BC6E8-71F8-411F-836B-CA59B12538ED}"/>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938DF926-89C8-4990-BD6C-5EA8641BF793}"/>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231900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EA08BB-4211-4C57-AE6B-20B48D41494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CCB7525-1D4A-4ACF-81CB-09E1D7D2FC37}"/>
              </a:ext>
            </a:extLst>
          </p:cNvPr>
          <p:cNvSpPr>
            <a:spLocks noGrp="1"/>
          </p:cNvSpPr>
          <p:nvPr>
            <p:ph type="dt" sz="half" idx="10"/>
          </p:nvPr>
        </p:nvSpPr>
        <p:spPr/>
        <p:txBody>
          <a:bodyPr/>
          <a:lstStyle/>
          <a:p>
            <a:fld id="{62B29E65-EB2A-45C9-BAFE-33ED08D867EC}" type="datetime1">
              <a:rPr kumimoji="1" lang="ja-JP" altLang="en-US" smtClean="0"/>
              <a:t>2021/10/8</a:t>
            </a:fld>
            <a:endParaRPr kumimoji="1" lang="ja-JP" altLang="en-US"/>
          </a:p>
        </p:txBody>
      </p:sp>
      <p:sp>
        <p:nvSpPr>
          <p:cNvPr id="4" name="フッター プレースホルダー 3">
            <a:extLst>
              <a:ext uri="{FF2B5EF4-FFF2-40B4-BE49-F238E27FC236}">
                <a16:creationId xmlns:a16="http://schemas.microsoft.com/office/drawing/2014/main" id="{3643C603-1240-4C79-A69C-2D2DE37DAE0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6D6418E7-6EB8-4030-8F20-A6200324BAB7}"/>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289329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5B3237D-8A36-496D-9205-BA18D40C6366}"/>
              </a:ext>
            </a:extLst>
          </p:cNvPr>
          <p:cNvSpPr>
            <a:spLocks noGrp="1"/>
          </p:cNvSpPr>
          <p:nvPr>
            <p:ph type="dt" sz="half" idx="10"/>
          </p:nvPr>
        </p:nvSpPr>
        <p:spPr/>
        <p:txBody>
          <a:bodyPr/>
          <a:lstStyle/>
          <a:p>
            <a:fld id="{833403A9-935E-420C-AEA1-B8E3C99B7D2E}" type="datetime1">
              <a:rPr kumimoji="1" lang="ja-JP" altLang="en-US" smtClean="0"/>
              <a:t>2021/10/8</a:t>
            </a:fld>
            <a:endParaRPr kumimoji="1" lang="ja-JP" altLang="en-US"/>
          </a:p>
        </p:txBody>
      </p:sp>
      <p:sp>
        <p:nvSpPr>
          <p:cNvPr id="3" name="フッター プレースホルダー 2">
            <a:extLst>
              <a:ext uri="{FF2B5EF4-FFF2-40B4-BE49-F238E27FC236}">
                <a16:creationId xmlns:a16="http://schemas.microsoft.com/office/drawing/2014/main" id="{90ADF9B8-212D-4AFB-A85D-9E44BE9A0F1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C4F30B0-CCE3-4D6A-9344-6616FA48F995}"/>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936033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8EF36E-86E6-450E-85C4-9697F480E8D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0B74FE7-D96C-4F00-B5A6-9EEA006C81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C2820DE4-AEA7-4B60-A6C3-396C3301BC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43EF28C-F2F9-4F21-861B-38DA03F210BB}"/>
              </a:ext>
            </a:extLst>
          </p:cNvPr>
          <p:cNvSpPr>
            <a:spLocks noGrp="1"/>
          </p:cNvSpPr>
          <p:nvPr>
            <p:ph type="dt" sz="half" idx="10"/>
          </p:nvPr>
        </p:nvSpPr>
        <p:spPr/>
        <p:txBody>
          <a:bodyPr/>
          <a:lstStyle/>
          <a:p>
            <a:fld id="{7D542DA1-5139-4EE3-812D-BF5871890822}" type="datetime1">
              <a:rPr kumimoji="1" lang="ja-JP" altLang="en-US" smtClean="0"/>
              <a:t>2021/10/8</a:t>
            </a:fld>
            <a:endParaRPr kumimoji="1" lang="ja-JP" altLang="en-US"/>
          </a:p>
        </p:txBody>
      </p:sp>
      <p:sp>
        <p:nvSpPr>
          <p:cNvPr id="6" name="フッター プレースホルダー 5">
            <a:extLst>
              <a:ext uri="{FF2B5EF4-FFF2-40B4-BE49-F238E27FC236}">
                <a16:creationId xmlns:a16="http://schemas.microsoft.com/office/drawing/2014/main" id="{A0F0A147-A030-44CE-87BD-8488650C8C1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ECC4022-58B8-4419-A7AD-8C8D94A1E522}"/>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888894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B9C6E8-4CC5-4AD4-9692-1CF78A38464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6AAD790-854C-4894-8ECA-E22BE53FB2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4AC68BD-EAE1-4D30-8AE7-AE9DD89E9B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3D45ABD-2FE6-4544-AEC8-0C53FC41B9C9}"/>
              </a:ext>
            </a:extLst>
          </p:cNvPr>
          <p:cNvSpPr>
            <a:spLocks noGrp="1"/>
          </p:cNvSpPr>
          <p:nvPr>
            <p:ph type="dt" sz="half" idx="10"/>
          </p:nvPr>
        </p:nvSpPr>
        <p:spPr/>
        <p:txBody>
          <a:bodyPr/>
          <a:lstStyle/>
          <a:p>
            <a:fld id="{24B73D90-8DE1-40AA-9623-2387C5EC1AB5}" type="datetime1">
              <a:rPr kumimoji="1" lang="ja-JP" altLang="en-US" smtClean="0"/>
              <a:t>2021/10/8</a:t>
            </a:fld>
            <a:endParaRPr kumimoji="1" lang="ja-JP" altLang="en-US"/>
          </a:p>
        </p:txBody>
      </p:sp>
      <p:sp>
        <p:nvSpPr>
          <p:cNvPr id="6" name="フッター プレースホルダー 5">
            <a:extLst>
              <a:ext uri="{FF2B5EF4-FFF2-40B4-BE49-F238E27FC236}">
                <a16:creationId xmlns:a16="http://schemas.microsoft.com/office/drawing/2014/main" id="{4CBE0D10-D6C7-4BCC-A7BA-FB79EA311A1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A333038-7994-4C0D-8CB1-9CBEC7AAD0BD}"/>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259912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EB5BE2B-EB06-48CC-AF74-F21C8D7C11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00CA870-9C75-4009-9ADC-422798BCE8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D7C5284-9891-46FA-89A9-4AE7552ED4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1D4575-AF48-485D-A563-D032921D4671}" type="datetime1">
              <a:rPr kumimoji="1" lang="ja-JP" altLang="en-US" smtClean="0"/>
              <a:t>2021/10/8</a:t>
            </a:fld>
            <a:endParaRPr kumimoji="1" lang="ja-JP" altLang="en-US"/>
          </a:p>
        </p:txBody>
      </p:sp>
      <p:sp>
        <p:nvSpPr>
          <p:cNvPr id="5" name="フッター プレースホルダー 4">
            <a:extLst>
              <a:ext uri="{FF2B5EF4-FFF2-40B4-BE49-F238E27FC236}">
                <a16:creationId xmlns:a16="http://schemas.microsoft.com/office/drawing/2014/main" id="{B5F5FBF3-0257-4E1C-97A9-F646B0E25A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C7ABE81-AB8F-421E-A880-EC35FCA887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8481573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50.png"/><Relationship Id="rId11" Type="http://schemas.openxmlformats.org/officeDocument/2006/relationships/image" Target="../media/image55.png"/><Relationship Id="rId5" Type="http://schemas.openxmlformats.org/officeDocument/2006/relationships/image" Target="../media/image49.png"/><Relationship Id="rId10" Type="http://schemas.openxmlformats.org/officeDocument/2006/relationships/image" Target="../media/image54.png"/><Relationship Id="rId4" Type="http://schemas.openxmlformats.org/officeDocument/2006/relationships/image" Target="../media/image48.png"/><Relationship Id="rId9" Type="http://schemas.openxmlformats.org/officeDocument/2006/relationships/image" Target="../media/image53.png"/></Relationships>
</file>

<file path=ppt/slides/_rels/slide11.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6.png"/><Relationship Id="rId7" Type="http://schemas.openxmlformats.org/officeDocument/2006/relationships/image" Target="../media/image59.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49.png"/><Relationship Id="rId9" Type="http://schemas.openxmlformats.org/officeDocument/2006/relationships/image" Target="../media/image61.png"/></Relationships>
</file>

<file path=ppt/slides/_rels/slide1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s>
</file>

<file path=ppt/slides/_rels/slide13.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2.png"/><Relationship Id="rId7" Type="http://schemas.openxmlformats.org/officeDocument/2006/relationships/image" Target="../media/image69.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 Id="rId9" Type="http://schemas.openxmlformats.org/officeDocument/2006/relationships/image" Target="../media/image71.png"/></Relationships>
</file>

<file path=ppt/slides/_rels/slide14.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72.png"/><Relationship Id="rId7" Type="http://schemas.openxmlformats.org/officeDocument/2006/relationships/image" Target="../media/image75.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74.png"/><Relationship Id="rId10" Type="http://schemas.openxmlformats.org/officeDocument/2006/relationships/image" Target="../media/image77.png"/><Relationship Id="rId4" Type="http://schemas.openxmlformats.org/officeDocument/2006/relationships/image" Target="../media/image73.png"/><Relationship Id="rId9" Type="http://schemas.openxmlformats.org/officeDocument/2006/relationships/image" Target="../media/image7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image" Target="../media/image2.png"/><Relationship Id="rId16"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6.xml.rels><?xml version="1.0" encoding="UTF-8" standalone="yes"?>
<Relationships xmlns="http://schemas.openxmlformats.org/package/2006/relationships"><Relationship Id="rId8" Type="http://schemas.openxmlformats.org/officeDocument/2006/relationships/image" Target="../media/image25.svg"/><Relationship Id="rId13" Type="http://schemas.openxmlformats.org/officeDocument/2006/relationships/image" Target="../media/image30.pn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png"/><Relationship Id="rId17" Type="http://schemas.openxmlformats.org/officeDocument/2006/relationships/image" Target="../media/image34.png"/><Relationship Id="rId2" Type="http://schemas.openxmlformats.org/officeDocument/2006/relationships/notesSlide" Target="../notesSlides/notesSlide2.xml"/><Relationship Id="rId16" Type="http://schemas.openxmlformats.org/officeDocument/2006/relationships/image" Target="../media/image33.png"/><Relationship Id="rId1" Type="http://schemas.openxmlformats.org/officeDocument/2006/relationships/slideLayout" Target="../slideLayouts/slideLayout7.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5" Type="http://schemas.openxmlformats.org/officeDocument/2006/relationships/image" Target="../media/image3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 Id="rId14" Type="http://schemas.openxmlformats.org/officeDocument/2006/relationships/image" Target="../media/image31.png"/></Relationships>
</file>

<file path=ppt/slides/_rels/slide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8.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B6E9F3-7215-4868-8881-F214C14A4845}"/>
              </a:ext>
            </a:extLst>
          </p:cNvPr>
          <p:cNvSpPr>
            <a:spLocks noGrp="1"/>
          </p:cNvSpPr>
          <p:nvPr>
            <p:ph type="ctrTitle"/>
          </p:nvPr>
        </p:nvSpPr>
        <p:spPr/>
        <p:txBody>
          <a:bodyPr/>
          <a:lstStyle/>
          <a:p>
            <a:r>
              <a:rPr kumimoji="1" lang="ja-JP" altLang="en-US" dirty="0"/>
              <a:t>中間発表</a:t>
            </a:r>
            <a:br>
              <a:rPr kumimoji="1" lang="en-US" altLang="ja-JP" dirty="0"/>
            </a:br>
            <a:endParaRPr kumimoji="1" lang="ja-JP" altLang="en-US" dirty="0"/>
          </a:p>
        </p:txBody>
      </p:sp>
      <p:sp>
        <p:nvSpPr>
          <p:cNvPr id="3" name="字幕 2">
            <a:extLst>
              <a:ext uri="{FF2B5EF4-FFF2-40B4-BE49-F238E27FC236}">
                <a16:creationId xmlns:a16="http://schemas.microsoft.com/office/drawing/2014/main" id="{AEE6BA40-0C9C-4401-BCE1-4090F145EE29}"/>
              </a:ext>
            </a:extLst>
          </p:cNvPr>
          <p:cNvSpPr>
            <a:spLocks noGrp="1"/>
          </p:cNvSpPr>
          <p:nvPr>
            <p:ph type="subTitle" idx="1"/>
          </p:nvPr>
        </p:nvSpPr>
        <p:spPr/>
        <p:txBody>
          <a:bodyPr/>
          <a:lstStyle/>
          <a:p>
            <a:r>
              <a:rPr kumimoji="1" lang="en-US" altLang="ja-JP" dirty="0"/>
              <a:t>2021/10/09</a:t>
            </a:r>
          </a:p>
          <a:p>
            <a:r>
              <a:rPr kumimoji="1" lang="en-US" altLang="ja-JP" dirty="0"/>
              <a:t>B4 </a:t>
            </a:r>
            <a:r>
              <a:rPr kumimoji="1" lang="ja-JP" altLang="en-US" dirty="0"/>
              <a:t>土山雄飛</a:t>
            </a:r>
          </a:p>
        </p:txBody>
      </p:sp>
      <p:sp>
        <p:nvSpPr>
          <p:cNvPr id="8" name="スライド番号プレースホルダー 7">
            <a:extLst>
              <a:ext uri="{FF2B5EF4-FFF2-40B4-BE49-F238E27FC236}">
                <a16:creationId xmlns:a16="http://schemas.microsoft.com/office/drawing/2014/main" id="{FDD259D5-B564-4E66-A593-DDACDFC64837}"/>
              </a:ext>
            </a:extLst>
          </p:cNvPr>
          <p:cNvSpPr>
            <a:spLocks noGrp="1"/>
          </p:cNvSpPr>
          <p:nvPr>
            <p:ph type="sldNum" sz="quarter" idx="12"/>
          </p:nvPr>
        </p:nvSpPr>
        <p:spPr/>
        <p:txBody>
          <a:bodyPr/>
          <a:lstStyle/>
          <a:p>
            <a:fld id="{7E2B344B-F3D5-46BD-B18E-8B6286E993A1}" type="slidenum">
              <a:rPr kumimoji="1" lang="ja-JP" altLang="en-US" smtClean="0"/>
              <a:t>1</a:t>
            </a:fld>
            <a:endParaRPr kumimoji="1" lang="ja-JP" altLang="en-US"/>
          </a:p>
        </p:txBody>
      </p:sp>
    </p:spTree>
    <p:extLst>
      <p:ext uri="{BB962C8B-B14F-4D97-AF65-F5344CB8AC3E}">
        <p14:creationId xmlns:p14="http://schemas.microsoft.com/office/powerpoint/2010/main" val="4198148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1"/>
            <a:ext cx="12192000" cy="740200"/>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10</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93868"/>
            <a:ext cx="6266577" cy="646331"/>
          </a:xfrm>
          <a:prstGeom prst="rect">
            <a:avLst/>
          </a:prstGeom>
          <a:noFill/>
        </p:spPr>
        <p:txBody>
          <a:bodyPr wrap="square" rtlCol="0">
            <a:spAutoFit/>
          </a:bodyPr>
          <a:lstStyle/>
          <a:p>
            <a:r>
              <a:rPr lang="ja-JP" altLang="en-US" sz="3600" dirty="0"/>
              <a:t>重合パッチ法について</a:t>
            </a:r>
            <a:r>
              <a:rPr lang="en-US" altLang="ja-JP" sz="3600" dirty="0"/>
              <a:t>(3/4)</a:t>
            </a:r>
          </a:p>
        </p:txBody>
      </p:sp>
      <p:sp>
        <p:nvSpPr>
          <p:cNvPr id="10" name="正方形/長方形 9">
            <a:extLst>
              <a:ext uri="{FF2B5EF4-FFF2-40B4-BE49-F238E27FC236}">
                <a16:creationId xmlns:a16="http://schemas.microsoft.com/office/drawing/2014/main" id="{F6F352E3-15A8-450D-A0AC-C795595B0725}"/>
              </a:ext>
            </a:extLst>
          </p:cNvPr>
          <p:cNvSpPr/>
          <p:nvPr/>
        </p:nvSpPr>
        <p:spPr>
          <a:xfrm flipH="1">
            <a:off x="6073140" y="900034"/>
            <a:ext cx="45719" cy="5821441"/>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2" name="テキスト ボックス 11">
                <a:extLst>
                  <a:ext uri="{FF2B5EF4-FFF2-40B4-BE49-F238E27FC236}">
                    <a16:creationId xmlns:a16="http://schemas.microsoft.com/office/drawing/2014/main" id="{0AE8754D-BC68-4411-ADDE-AA16B07CCA08}"/>
                  </a:ext>
                </a:extLst>
              </p:cNvPr>
              <p:cNvSpPr txBox="1"/>
              <p:nvPr/>
            </p:nvSpPr>
            <p:spPr>
              <a:xfrm>
                <a:off x="412459" y="1006686"/>
                <a:ext cx="5822551" cy="1477328"/>
              </a:xfrm>
              <a:prstGeom prst="rect">
                <a:avLst/>
              </a:prstGeom>
              <a:noFill/>
            </p:spPr>
            <p:txBody>
              <a:bodyPr wrap="square" rtlCol="0">
                <a:spAutoFit/>
              </a:bodyPr>
              <a:lstStyle/>
              <a:p>
                <a:pPr/>
                <a:r>
                  <a:rPr lang="ja-JP" altLang="en-US" sz="1800" b="0" i="0" u="sng" strike="noStrike" baseline="0" dirty="0">
                    <a:latin typeface="IPAexGothic"/>
                  </a:rPr>
                  <a:t>重合パッチ法を用いた遠方で一様引張応力を受ける</a:t>
                </a:r>
                <a:endParaRPr lang="en-US" altLang="ja-JP" sz="1800" b="0" i="0" u="sng" strike="noStrike" baseline="0" dirty="0">
                  <a:latin typeface="IPAexGothic"/>
                </a:endParaRPr>
              </a:p>
              <a:p>
                <a:pPr/>
                <a:r>
                  <a:rPr lang="ja-JP" altLang="en-US" sz="1800" b="0" i="0" u="sng" strike="noStrike" baseline="0" dirty="0">
                    <a:latin typeface="IPAexGothic"/>
                  </a:rPr>
                  <a:t>円孔を有する平板の解析結果</a:t>
                </a:r>
                <a:r>
                  <a:rPr lang="en-US" altLang="ja-JP" sz="1800" b="0" i="0" u="sng" strike="noStrike" baseline="30000" dirty="0">
                    <a:latin typeface="IPAexGothic"/>
                  </a:rPr>
                  <a:t>[3]</a:t>
                </a:r>
                <a:endParaRPr lang="en-US" altLang="ja-JP" sz="1800" b="0" i="0" u="sng" strike="noStrike" dirty="0">
                  <a:latin typeface="IPAexGothic"/>
                </a:endParaRPr>
              </a:p>
              <a:p>
                <a:endParaRPr lang="en-US" altLang="ja-JP" sz="1800" b="0" i="0" strike="noStrike" dirty="0">
                  <a:latin typeface="IPAexGothic"/>
                </a:endParaRPr>
              </a:p>
              <a:p>
                <a:r>
                  <a:rPr lang="ja-JP" altLang="en-US" sz="1800" b="0" i="0" strike="noStrike" dirty="0">
                    <a:latin typeface="IPAexGothic"/>
                  </a:rPr>
                  <a:t>数値積分 </a:t>
                </a:r>
                <a:r>
                  <a:rPr lang="en-US" altLang="ja-JP" sz="1800" b="0" i="0" strike="noStrike" dirty="0">
                    <a:latin typeface="IPAexGothic"/>
                  </a:rPr>
                  <a:t>: 3 × 3 </a:t>
                </a:r>
                <a:r>
                  <a:rPr lang="ja-JP" altLang="en-US" sz="1800" b="0" i="0" strike="noStrike" dirty="0">
                    <a:latin typeface="IPAexGothic"/>
                  </a:rPr>
                  <a:t>のガウス積分、平面ひずみ状態</a:t>
                </a:r>
                <a:endParaRPr lang="en-US" altLang="ja-JP" sz="1800" b="0" i="0" strike="noStrike" dirty="0">
                  <a:latin typeface="IPAexGothic"/>
                </a:endParaRPr>
              </a:p>
              <a:p>
                <a:pPr/>
                <a14:m>
                  <m:oMath xmlns:m="http://schemas.openxmlformats.org/officeDocument/2006/math">
                    <m:r>
                      <a:rPr lang="en-US" altLang="ja-JP" sz="1800" b="0" i="1" strike="noStrike" smtClean="0">
                        <a:latin typeface="Cambria Math" panose="02040503050406030204" pitchFamily="18" charset="0"/>
                      </a:rPr>
                      <m:t>𝐸</m:t>
                    </m:r>
                    <m:r>
                      <a:rPr lang="en-US" altLang="ja-JP" sz="1800" b="0" i="1" strike="noStrike" smtClean="0">
                        <a:latin typeface="Cambria Math" panose="02040503050406030204" pitchFamily="18" charset="0"/>
                      </a:rPr>
                      <m:t>=1000</m:t>
                    </m:r>
                    <m:d>
                      <m:dPr>
                        <m:begChr m:val="["/>
                        <m:endChr m:val="]"/>
                        <m:ctrlPr>
                          <a:rPr lang="en-US" altLang="ja-JP" sz="1800" b="0" i="1" strike="noStrike" smtClean="0">
                            <a:latin typeface="Cambria Math" panose="02040503050406030204" pitchFamily="18" charset="0"/>
                          </a:rPr>
                        </m:ctrlPr>
                      </m:dPr>
                      <m:e>
                        <m:r>
                          <m:rPr>
                            <m:sty m:val="p"/>
                          </m:rPr>
                          <a:rPr lang="en-US" altLang="ja-JP" sz="1800" b="0" i="0" strike="noStrike" smtClean="0">
                            <a:latin typeface="Cambria Math" panose="02040503050406030204" pitchFamily="18" charset="0"/>
                          </a:rPr>
                          <m:t>MPa</m:t>
                        </m:r>
                      </m:e>
                    </m:d>
                    <m:r>
                      <a:rPr lang="en-US" altLang="ja-JP" sz="1800" b="0" i="1" strike="noStrike" smtClean="0">
                        <a:latin typeface="Cambria Math" panose="02040503050406030204" pitchFamily="18" charset="0"/>
                      </a:rPr>
                      <m:t>,</m:t>
                    </m:r>
                    <m:r>
                      <a:rPr lang="ja-JP" altLang="en-US" sz="1800" b="0" i="1" strike="noStrike" smtClean="0">
                        <a:latin typeface="Cambria Math" panose="02040503050406030204" pitchFamily="18" charset="0"/>
                      </a:rPr>
                      <m:t>𝜈</m:t>
                    </m:r>
                    <m:r>
                      <a:rPr lang="en-US" altLang="ja-JP" sz="1800" b="0" i="1" strike="noStrike" smtClean="0">
                        <a:latin typeface="Cambria Math" panose="02040503050406030204" pitchFamily="18" charset="0"/>
                      </a:rPr>
                      <m:t>=0.3[−]</m:t>
                    </m:r>
                    <m:r>
                      <a:rPr lang="ja-JP" altLang="en-US" i="1">
                        <a:latin typeface="Cambria Math" panose="02040503050406030204" pitchFamily="18" charset="0"/>
                      </a:rPr>
                      <m:t>、</m:t>
                    </m:r>
                  </m:oMath>
                </a14:m>
                <a:r>
                  <a:rPr lang="ja-JP" altLang="en-US" sz="1800" b="0" i="0" strike="noStrike" dirty="0">
                    <a:latin typeface="IPAexGothic"/>
                  </a:rPr>
                  <a:t>基底関数 </a:t>
                </a:r>
                <a:r>
                  <a:rPr lang="en-US" altLang="ja-JP" sz="1800" b="0" i="0" strike="noStrike" dirty="0">
                    <a:latin typeface="IPAexGothic"/>
                  </a:rPr>
                  <a:t>: 2</a:t>
                </a:r>
                <a:r>
                  <a:rPr lang="ja-JP" altLang="en-US" sz="1800" b="0" i="0" strike="noStrike" dirty="0">
                    <a:latin typeface="IPAexGothic"/>
                  </a:rPr>
                  <a:t>次</a:t>
                </a:r>
              </a:p>
            </p:txBody>
          </p:sp>
        </mc:Choice>
        <mc:Fallback>
          <p:sp>
            <p:nvSpPr>
              <p:cNvPr id="12" name="テキスト ボックス 11">
                <a:extLst>
                  <a:ext uri="{FF2B5EF4-FFF2-40B4-BE49-F238E27FC236}">
                    <a16:creationId xmlns:a16="http://schemas.microsoft.com/office/drawing/2014/main" id="{0AE8754D-BC68-4411-ADDE-AA16B07CCA08}"/>
                  </a:ext>
                </a:extLst>
              </p:cNvPr>
              <p:cNvSpPr txBox="1">
                <a:spLocks noRot="1" noChangeAspect="1" noMove="1" noResize="1" noEditPoints="1" noAdjustHandles="1" noChangeArrowheads="1" noChangeShapeType="1" noTextEdit="1"/>
              </p:cNvSpPr>
              <p:nvPr/>
            </p:nvSpPr>
            <p:spPr>
              <a:xfrm>
                <a:off x="412459" y="1006686"/>
                <a:ext cx="5822551" cy="1477328"/>
              </a:xfrm>
              <a:prstGeom prst="rect">
                <a:avLst/>
              </a:prstGeom>
              <a:blipFill>
                <a:blip r:embed="rId3"/>
                <a:stretch>
                  <a:fillRect l="-942" t="-1240" b="-6612"/>
                </a:stretch>
              </a:blipFill>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33DB3CAE-7505-434C-8701-8CE8D8F7B35D}"/>
              </a:ext>
            </a:extLst>
          </p:cNvPr>
          <p:cNvSpPr txBox="1"/>
          <p:nvPr/>
        </p:nvSpPr>
        <p:spPr>
          <a:xfrm>
            <a:off x="132020" y="6534749"/>
            <a:ext cx="6102990" cy="276999"/>
          </a:xfrm>
          <a:prstGeom prst="rect">
            <a:avLst/>
          </a:prstGeom>
          <a:noFill/>
        </p:spPr>
        <p:txBody>
          <a:bodyPr wrap="square">
            <a:spAutoFit/>
          </a:bodyPr>
          <a:lstStyle/>
          <a:p>
            <a:r>
              <a:rPr lang="en-US" altLang="ja-JP" sz="1200" dirty="0"/>
              <a:t>[3] </a:t>
            </a:r>
            <a:r>
              <a:rPr lang="ja-JP" altLang="en-US" sz="1200" dirty="0"/>
              <a:t>渡辺梨乃</a:t>
            </a:r>
            <a:r>
              <a:rPr lang="en-US" altLang="ja-JP" sz="1200" dirty="0"/>
              <a:t>, </a:t>
            </a:r>
            <a:r>
              <a:rPr lang="ja-JP" altLang="en-US" sz="1200" dirty="0"/>
              <a:t>重合パッチ法</a:t>
            </a:r>
            <a:r>
              <a:rPr lang="en-US" altLang="ja-JP" sz="1200" dirty="0"/>
              <a:t>(S-version </a:t>
            </a:r>
            <a:r>
              <a:rPr lang="en-US" altLang="ja-JP" sz="1200" dirty="0" err="1"/>
              <a:t>Isogeometric</a:t>
            </a:r>
            <a:r>
              <a:rPr lang="en-US" altLang="ja-JP" sz="1200" dirty="0"/>
              <a:t> Analysis Method</a:t>
            </a:r>
            <a:r>
              <a:rPr lang="ja-JP" altLang="en-US" sz="1200" dirty="0"/>
              <a:t>，</a:t>
            </a:r>
            <a:r>
              <a:rPr lang="en-US" altLang="ja-JP" sz="1200" dirty="0"/>
              <a:t>S-IGA) </a:t>
            </a:r>
            <a:r>
              <a:rPr lang="ja-JP" altLang="en-US" sz="1200" dirty="0"/>
              <a:t>の提案</a:t>
            </a:r>
            <a:endParaRPr lang="en-US" altLang="ja-JP" sz="1200" dirty="0"/>
          </a:p>
        </p:txBody>
      </p:sp>
      <p:pic>
        <p:nvPicPr>
          <p:cNvPr id="4" name="図 3" descr="ダイアグラム&#10;&#10;自動的に生成された説明">
            <a:extLst>
              <a:ext uri="{FF2B5EF4-FFF2-40B4-BE49-F238E27FC236}">
                <a16:creationId xmlns:a16="http://schemas.microsoft.com/office/drawing/2014/main" id="{7AACFD18-C336-42EE-8CDC-75368317A6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6681" y="2887150"/>
            <a:ext cx="3755200" cy="3182277"/>
          </a:xfrm>
          <a:prstGeom prst="rect">
            <a:avLst/>
          </a:prstGeom>
        </p:spPr>
      </p:pic>
      <p:pic>
        <p:nvPicPr>
          <p:cNvPr id="7" name="図 6" descr="ダイアグラム&#10;&#10;自動的に生成された説明">
            <a:extLst>
              <a:ext uri="{FF2B5EF4-FFF2-40B4-BE49-F238E27FC236}">
                <a16:creationId xmlns:a16="http://schemas.microsoft.com/office/drawing/2014/main" id="{1264B984-AE53-4858-9BFF-35A28608166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35010" y="971689"/>
            <a:ext cx="5824969" cy="2576586"/>
          </a:xfrm>
          <a:prstGeom prst="rect">
            <a:avLst/>
          </a:prstGeom>
        </p:spPr>
      </p:pic>
      <p:cxnSp>
        <p:nvCxnSpPr>
          <p:cNvPr id="9" name="直線コネクタ 8">
            <a:extLst>
              <a:ext uri="{FF2B5EF4-FFF2-40B4-BE49-F238E27FC236}">
                <a16:creationId xmlns:a16="http://schemas.microsoft.com/office/drawing/2014/main" id="{3C9E7E93-0B90-44DD-A8A0-EF31A28B44A4}"/>
              </a:ext>
            </a:extLst>
          </p:cNvPr>
          <p:cNvCxnSpPr>
            <a:cxnSpLocks/>
            <a:endCxn id="18" idx="2"/>
          </p:cNvCxnSpPr>
          <p:nvPr/>
        </p:nvCxnSpPr>
        <p:spPr>
          <a:xfrm flipV="1">
            <a:off x="10863743" y="1261873"/>
            <a:ext cx="151002" cy="575318"/>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18" name="テキスト ボックス 17">
                <a:extLst>
                  <a:ext uri="{FF2B5EF4-FFF2-40B4-BE49-F238E27FC236}">
                    <a16:creationId xmlns:a16="http://schemas.microsoft.com/office/drawing/2014/main" id="{557DE80D-DB26-4861-B342-DDD21E1226B7}"/>
                  </a:ext>
                </a:extLst>
              </p:cNvPr>
              <p:cNvSpPr txBox="1"/>
              <p:nvPr/>
            </p:nvSpPr>
            <p:spPr>
              <a:xfrm>
                <a:off x="10086097" y="970255"/>
                <a:ext cx="1857296" cy="291618"/>
              </a:xfrm>
              <a:prstGeom prst="rect">
                <a:avLst/>
              </a:prstGeom>
              <a:noFill/>
            </p:spPr>
            <p:txBody>
              <a:bodyPr wrap="square" rtlCol="0">
                <a:spAutoFit/>
              </a:bodyPr>
              <a:lstStyle/>
              <a:p>
                <a:pPr/>
                <a:r>
                  <a:rPr lang="ja-JP" altLang="en-US" sz="1200" b="0" i="0" strike="noStrike" dirty="0">
                    <a:latin typeface="IPAexGothic"/>
                  </a:rPr>
                  <a:t>この境界で</a:t>
                </a:r>
                <a14:m>
                  <m:oMath xmlns:m="http://schemas.openxmlformats.org/officeDocument/2006/math">
                    <m:sSub>
                      <m:sSubPr>
                        <m:ctrlPr>
                          <a:rPr lang="en-US" altLang="ja-JP" sz="1200" b="0" i="1" strike="noStrike" smtClean="0">
                            <a:latin typeface="Cambria Math" panose="02040503050406030204" pitchFamily="18" charset="0"/>
                          </a:rPr>
                        </m:ctrlPr>
                      </m:sSubPr>
                      <m:e>
                        <m:r>
                          <a:rPr lang="en-US" altLang="ja-JP" sz="1200" b="0" i="1" strike="noStrike" smtClean="0">
                            <a:latin typeface="Cambria Math" panose="02040503050406030204" pitchFamily="18" charset="0"/>
                          </a:rPr>
                          <m:t>𝑢</m:t>
                        </m:r>
                      </m:e>
                      <m:sub>
                        <m:r>
                          <a:rPr lang="en-US" altLang="ja-JP" sz="1200" b="0" i="1" strike="noStrike" smtClean="0">
                            <a:latin typeface="Cambria Math" panose="02040503050406030204" pitchFamily="18" charset="0"/>
                          </a:rPr>
                          <m:t>𝑥</m:t>
                        </m:r>
                      </m:sub>
                    </m:sSub>
                    <m:r>
                      <a:rPr lang="en-US" altLang="ja-JP" sz="1200" b="0" i="1" strike="noStrike" smtClean="0">
                        <a:latin typeface="Cambria Math" panose="02040503050406030204" pitchFamily="18" charset="0"/>
                      </a:rPr>
                      <m:t>=</m:t>
                    </m:r>
                    <m:sSub>
                      <m:sSubPr>
                        <m:ctrlPr>
                          <a:rPr lang="en-US" altLang="ja-JP" sz="1200" b="0" i="1" strike="noStrike" smtClean="0">
                            <a:latin typeface="Cambria Math" panose="02040503050406030204" pitchFamily="18" charset="0"/>
                          </a:rPr>
                        </m:ctrlPr>
                      </m:sSubPr>
                      <m:e>
                        <m:r>
                          <a:rPr lang="en-US" altLang="ja-JP" sz="1200" b="0" i="1" strike="noStrike" smtClean="0">
                            <a:latin typeface="Cambria Math" panose="02040503050406030204" pitchFamily="18" charset="0"/>
                          </a:rPr>
                          <m:t>𝑢</m:t>
                        </m:r>
                      </m:e>
                      <m:sub>
                        <m:r>
                          <a:rPr lang="en-US" altLang="ja-JP" sz="1200" b="0" i="1" strike="noStrike" smtClean="0">
                            <a:latin typeface="Cambria Math" panose="02040503050406030204" pitchFamily="18" charset="0"/>
                          </a:rPr>
                          <m:t>𝑦</m:t>
                        </m:r>
                      </m:sub>
                    </m:sSub>
                    <m:r>
                      <a:rPr lang="en-US" altLang="ja-JP" sz="1200" b="0" i="1" strike="noStrike" smtClean="0">
                        <a:latin typeface="Cambria Math" panose="02040503050406030204" pitchFamily="18" charset="0"/>
                      </a:rPr>
                      <m:t>=0</m:t>
                    </m:r>
                  </m:oMath>
                </a14:m>
                <a:endParaRPr lang="ja-JP" altLang="en-US" sz="1200" b="0" i="0" strike="noStrike" dirty="0">
                  <a:latin typeface="IPAexGothic"/>
                </a:endParaRPr>
              </a:p>
            </p:txBody>
          </p:sp>
        </mc:Choice>
        <mc:Fallback>
          <p:sp>
            <p:nvSpPr>
              <p:cNvPr id="18" name="テキスト ボックス 17">
                <a:extLst>
                  <a:ext uri="{FF2B5EF4-FFF2-40B4-BE49-F238E27FC236}">
                    <a16:creationId xmlns:a16="http://schemas.microsoft.com/office/drawing/2014/main" id="{557DE80D-DB26-4861-B342-DDD21E1226B7}"/>
                  </a:ext>
                </a:extLst>
              </p:cNvPr>
              <p:cNvSpPr txBox="1">
                <a:spLocks noRot="1" noChangeAspect="1" noMove="1" noResize="1" noEditPoints="1" noAdjustHandles="1" noChangeArrowheads="1" noChangeShapeType="1" noTextEdit="1"/>
              </p:cNvSpPr>
              <p:nvPr/>
            </p:nvSpPr>
            <p:spPr>
              <a:xfrm>
                <a:off x="10086097" y="970255"/>
                <a:ext cx="1857296" cy="291618"/>
              </a:xfrm>
              <a:prstGeom prst="rect">
                <a:avLst/>
              </a:prstGeom>
              <a:blipFill>
                <a:blip r:embed="rId6"/>
                <a:stretch>
                  <a:fillRect l="-329" b="-16667"/>
                </a:stretch>
              </a:blipFill>
            </p:spPr>
            <p:txBody>
              <a:bodyPr/>
              <a:lstStyle/>
              <a:p>
                <a:r>
                  <a:rPr lang="ja-JP" altLang="en-US">
                    <a:noFill/>
                  </a:rPr>
                  <a:t> </a:t>
                </a:r>
              </a:p>
            </p:txBody>
          </p:sp>
        </mc:Fallback>
      </mc:AlternateContent>
      <p:sp>
        <p:nvSpPr>
          <p:cNvPr id="20" name="テキスト ボックス 19">
            <a:extLst>
              <a:ext uri="{FF2B5EF4-FFF2-40B4-BE49-F238E27FC236}">
                <a16:creationId xmlns:a16="http://schemas.microsoft.com/office/drawing/2014/main" id="{9592CDFC-CC08-4678-9C71-0C6B98089713}"/>
              </a:ext>
            </a:extLst>
          </p:cNvPr>
          <p:cNvSpPr txBox="1"/>
          <p:nvPr/>
        </p:nvSpPr>
        <p:spPr>
          <a:xfrm>
            <a:off x="6779704" y="3429000"/>
            <a:ext cx="1768677" cy="276999"/>
          </a:xfrm>
          <a:prstGeom prst="rect">
            <a:avLst/>
          </a:prstGeom>
          <a:noFill/>
        </p:spPr>
        <p:txBody>
          <a:bodyPr wrap="square" rtlCol="0">
            <a:spAutoFit/>
          </a:bodyPr>
          <a:lstStyle/>
          <a:p>
            <a:pPr/>
            <a:r>
              <a:rPr lang="ja-JP" altLang="en-US" sz="1200" b="0" i="0" strike="noStrike" dirty="0">
                <a:latin typeface="IPAexGothic"/>
              </a:rPr>
              <a:t>グローバルパッチ</a:t>
            </a:r>
            <a:r>
              <a:rPr lang="en-US" altLang="ja-JP" sz="1200" b="0" i="0" strike="noStrike" baseline="30000" dirty="0">
                <a:latin typeface="IPAexGothic"/>
              </a:rPr>
              <a:t>[3]</a:t>
            </a:r>
            <a:endParaRPr lang="ja-JP" altLang="en-US" sz="1200" b="0" i="0" strike="noStrike" dirty="0">
              <a:latin typeface="IPAexGothic"/>
            </a:endParaRPr>
          </a:p>
        </p:txBody>
      </p:sp>
      <p:sp>
        <p:nvSpPr>
          <p:cNvPr id="23" name="テキスト ボックス 22">
            <a:extLst>
              <a:ext uri="{FF2B5EF4-FFF2-40B4-BE49-F238E27FC236}">
                <a16:creationId xmlns:a16="http://schemas.microsoft.com/office/drawing/2014/main" id="{8B4616F8-5CF3-41D5-9D58-6D2C3BDEDDBD}"/>
              </a:ext>
            </a:extLst>
          </p:cNvPr>
          <p:cNvSpPr txBox="1"/>
          <p:nvPr/>
        </p:nvSpPr>
        <p:spPr>
          <a:xfrm>
            <a:off x="10010863" y="3409774"/>
            <a:ext cx="1768677" cy="276999"/>
          </a:xfrm>
          <a:prstGeom prst="rect">
            <a:avLst/>
          </a:prstGeom>
          <a:noFill/>
        </p:spPr>
        <p:txBody>
          <a:bodyPr wrap="square" rtlCol="0">
            <a:spAutoFit/>
          </a:bodyPr>
          <a:lstStyle/>
          <a:p>
            <a:pPr/>
            <a:r>
              <a:rPr lang="ja-JP" altLang="en-US" sz="1200" b="0" i="0" strike="noStrike" dirty="0">
                <a:latin typeface="IPAexGothic"/>
              </a:rPr>
              <a:t>ローカルパッチ</a:t>
            </a:r>
            <a:r>
              <a:rPr lang="en-US" altLang="ja-JP" sz="1200" b="0" i="0" strike="noStrike" baseline="30000" dirty="0">
                <a:latin typeface="IPAexGothic"/>
              </a:rPr>
              <a:t>[3]</a:t>
            </a:r>
            <a:endParaRPr lang="ja-JP" altLang="en-US" sz="1200" b="0" i="0" strike="noStrike" dirty="0">
              <a:latin typeface="IPAexGothic"/>
            </a:endParaRPr>
          </a:p>
        </p:txBody>
      </p:sp>
      <p:sp>
        <p:nvSpPr>
          <p:cNvPr id="24" name="テキスト ボックス 23">
            <a:extLst>
              <a:ext uri="{FF2B5EF4-FFF2-40B4-BE49-F238E27FC236}">
                <a16:creationId xmlns:a16="http://schemas.microsoft.com/office/drawing/2014/main" id="{6A88A7C8-71F1-4053-9878-FD73083A2841}"/>
              </a:ext>
            </a:extLst>
          </p:cNvPr>
          <p:cNvSpPr txBox="1"/>
          <p:nvPr/>
        </p:nvSpPr>
        <p:spPr>
          <a:xfrm>
            <a:off x="1542042" y="6152879"/>
            <a:ext cx="2684478" cy="276999"/>
          </a:xfrm>
          <a:prstGeom prst="rect">
            <a:avLst/>
          </a:prstGeom>
          <a:noFill/>
        </p:spPr>
        <p:txBody>
          <a:bodyPr wrap="square" rtlCol="0">
            <a:spAutoFit/>
          </a:bodyPr>
          <a:lstStyle/>
          <a:p>
            <a:pPr/>
            <a:r>
              <a:rPr lang="ja-JP" altLang="en-US" sz="1200" b="0" i="0" strike="noStrike" dirty="0">
                <a:latin typeface="IPAexGothic"/>
              </a:rPr>
              <a:t>円孔を有する平板の解析モデル</a:t>
            </a:r>
            <a:r>
              <a:rPr lang="en-US" altLang="ja-JP" sz="1200" b="0" i="0" strike="noStrike" baseline="30000" dirty="0">
                <a:latin typeface="IPAexGothic"/>
              </a:rPr>
              <a:t>[3]</a:t>
            </a:r>
            <a:endParaRPr lang="ja-JP" altLang="en-US" sz="1200" b="0" i="0" strike="noStrike" dirty="0">
              <a:latin typeface="IPAexGothic"/>
            </a:endParaRPr>
          </a:p>
        </p:txBody>
      </p:sp>
      <p:pic>
        <p:nvPicPr>
          <p:cNvPr id="25" name="図 24">
            <a:extLst>
              <a:ext uri="{FF2B5EF4-FFF2-40B4-BE49-F238E27FC236}">
                <a16:creationId xmlns:a16="http://schemas.microsoft.com/office/drawing/2014/main" id="{72AD8361-4938-4ED8-AF62-586CC5034CD2}"/>
              </a:ext>
            </a:extLst>
          </p:cNvPr>
          <p:cNvPicPr>
            <a:picLocks noChangeAspect="1"/>
          </p:cNvPicPr>
          <p:nvPr/>
        </p:nvPicPr>
        <p:blipFill rotWithShape="1">
          <a:blip r:embed="rId7"/>
          <a:srcRect t="4775"/>
          <a:stretch/>
        </p:blipFill>
        <p:spPr>
          <a:xfrm>
            <a:off x="6608501" y="3779765"/>
            <a:ext cx="5264760" cy="793485"/>
          </a:xfrm>
          <a:prstGeom prst="rect">
            <a:avLst/>
          </a:prstGeom>
        </p:spPr>
      </p:pic>
      <p:pic>
        <p:nvPicPr>
          <p:cNvPr id="27" name="図 26">
            <a:extLst>
              <a:ext uri="{FF2B5EF4-FFF2-40B4-BE49-F238E27FC236}">
                <a16:creationId xmlns:a16="http://schemas.microsoft.com/office/drawing/2014/main" id="{92325E59-E7C3-4AB1-AF0A-D2C3A994794E}"/>
              </a:ext>
            </a:extLst>
          </p:cNvPr>
          <p:cNvPicPr>
            <a:picLocks noChangeAspect="1"/>
          </p:cNvPicPr>
          <p:nvPr/>
        </p:nvPicPr>
        <p:blipFill rotWithShape="1">
          <a:blip r:embed="rId8"/>
          <a:srcRect t="4742"/>
          <a:stretch/>
        </p:blipFill>
        <p:spPr>
          <a:xfrm>
            <a:off x="7512900" y="5009398"/>
            <a:ext cx="3501845" cy="1062358"/>
          </a:xfrm>
          <a:prstGeom prst="rect">
            <a:avLst/>
          </a:prstGeom>
        </p:spPr>
      </p:pic>
      <p:sp>
        <p:nvSpPr>
          <p:cNvPr id="29" name="テキスト ボックス 28">
            <a:extLst>
              <a:ext uri="{FF2B5EF4-FFF2-40B4-BE49-F238E27FC236}">
                <a16:creationId xmlns:a16="http://schemas.microsoft.com/office/drawing/2014/main" id="{AFF01915-95CB-47A0-968A-D02D4AE8CDBF}"/>
              </a:ext>
            </a:extLst>
          </p:cNvPr>
          <p:cNvSpPr txBox="1"/>
          <p:nvPr/>
        </p:nvSpPr>
        <p:spPr>
          <a:xfrm>
            <a:off x="8610600" y="4593707"/>
            <a:ext cx="1768677" cy="276999"/>
          </a:xfrm>
          <a:prstGeom prst="rect">
            <a:avLst/>
          </a:prstGeom>
          <a:noFill/>
        </p:spPr>
        <p:txBody>
          <a:bodyPr wrap="square" rtlCol="0">
            <a:spAutoFit/>
          </a:bodyPr>
          <a:lstStyle/>
          <a:p>
            <a:pPr/>
            <a:r>
              <a:rPr lang="ja-JP" altLang="en-US" sz="1200" b="0" i="0" strike="noStrike" dirty="0">
                <a:latin typeface="IPAexGothic"/>
              </a:rPr>
              <a:t>各解析の自由度数</a:t>
            </a:r>
            <a:r>
              <a:rPr lang="en-US" altLang="ja-JP" sz="1200" b="0" i="0" strike="noStrike" baseline="30000" dirty="0">
                <a:latin typeface="IPAexGothic"/>
              </a:rPr>
              <a:t>[3]</a:t>
            </a:r>
            <a:endParaRPr lang="ja-JP" altLang="en-US" sz="1200" b="0" i="0" strike="noStrike" dirty="0">
              <a:latin typeface="IPAexGothic"/>
            </a:endParaRPr>
          </a:p>
        </p:txBody>
      </p:sp>
      <p:sp>
        <p:nvSpPr>
          <p:cNvPr id="30" name="テキスト ボックス 29">
            <a:extLst>
              <a:ext uri="{FF2B5EF4-FFF2-40B4-BE49-F238E27FC236}">
                <a16:creationId xmlns:a16="http://schemas.microsoft.com/office/drawing/2014/main" id="{254CC152-FF32-4CF4-ACE7-59E58F1F6080}"/>
              </a:ext>
            </a:extLst>
          </p:cNvPr>
          <p:cNvSpPr txBox="1"/>
          <p:nvPr/>
        </p:nvSpPr>
        <p:spPr>
          <a:xfrm>
            <a:off x="7965479" y="6005586"/>
            <a:ext cx="3274021" cy="276999"/>
          </a:xfrm>
          <a:prstGeom prst="rect">
            <a:avLst/>
          </a:prstGeom>
          <a:noFill/>
        </p:spPr>
        <p:txBody>
          <a:bodyPr wrap="square" rtlCol="0">
            <a:spAutoFit/>
          </a:bodyPr>
          <a:lstStyle/>
          <a:p>
            <a:pPr/>
            <a:r>
              <a:rPr lang="ja-JP" altLang="en-US" sz="1200" b="0" i="0" strike="noStrike" dirty="0">
                <a:latin typeface="IPAexGothic"/>
              </a:rPr>
              <a:t>各パッチの各方向コントロールポイント数</a:t>
            </a:r>
            <a:r>
              <a:rPr lang="en-US" altLang="ja-JP" sz="1200" b="0" i="0" strike="noStrike" baseline="30000" dirty="0">
                <a:latin typeface="IPAexGothic"/>
              </a:rPr>
              <a:t>[3]</a:t>
            </a:r>
            <a:endParaRPr lang="ja-JP" altLang="en-US" sz="1200" b="0" i="0" strike="noStrike" dirty="0">
              <a:latin typeface="IPAexGothic"/>
            </a:endParaRPr>
          </a:p>
        </p:txBody>
      </p:sp>
      <p:cxnSp>
        <p:nvCxnSpPr>
          <p:cNvPr id="31" name="直線矢印コネクタ 30">
            <a:extLst>
              <a:ext uri="{FF2B5EF4-FFF2-40B4-BE49-F238E27FC236}">
                <a16:creationId xmlns:a16="http://schemas.microsoft.com/office/drawing/2014/main" id="{466174AA-71D9-43A7-A36C-5428AA262A4F}"/>
              </a:ext>
            </a:extLst>
          </p:cNvPr>
          <p:cNvCxnSpPr/>
          <p:nvPr/>
        </p:nvCxnSpPr>
        <p:spPr>
          <a:xfrm>
            <a:off x="7306811" y="2834456"/>
            <a:ext cx="46139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直線矢印コネクタ 32">
            <a:extLst>
              <a:ext uri="{FF2B5EF4-FFF2-40B4-BE49-F238E27FC236}">
                <a16:creationId xmlns:a16="http://schemas.microsoft.com/office/drawing/2014/main" id="{A5607F04-BC5E-496E-BAC7-D8BA5B184203}"/>
              </a:ext>
            </a:extLst>
          </p:cNvPr>
          <p:cNvCxnSpPr/>
          <p:nvPr/>
        </p:nvCxnSpPr>
        <p:spPr>
          <a:xfrm flipV="1">
            <a:off x="7306811" y="2349790"/>
            <a:ext cx="0" cy="4962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35" name="テキスト ボックス 34">
                <a:extLst>
                  <a:ext uri="{FF2B5EF4-FFF2-40B4-BE49-F238E27FC236}">
                    <a16:creationId xmlns:a16="http://schemas.microsoft.com/office/drawing/2014/main" id="{D36CF8DE-8E9B-499D-9F3F-975A24E37BEC}"/>
                  </a:ext>
                </a:extLst>
              </p:cNvPr>
              <p:cNvSpPr txBox="1"/>
              <p:nvPr/>
            </p:nvSpPr>
            <p:spPr>
              <a:xfrm>
                <a:off x="7723656" y="2695924"/>
                <a:ext cx="360726" cy="27706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ja-JP" altLang="en-US" sz="1200" b="0" i="1" strike="noStrike" smtClean="0">
                          <a:latin typeface="Cambria Math" panose="02040503050406030204" pitchFamily="18" charset="0"/>
                        </a:rPr>
                        <m:t>𝜉</m:t>
                      </m:r>
                    </m:oMath>
                  </m:oMathPara>
                </a14:m>
                <a:endParaRPr lang="ja-JP" altLang="en-US" sz="1200" b="0" i="0" strike="noStrike" dirty="0">
                  <a:latin typeface="IPAexGothic"/>
                </a:endParaRPr>
              </a:p>
            </p:txBody>
          </p:sp>
        </mc:Choice>
        <mc:Fallback>
          <p:sp>
            <p:nvSpPr>
              <p:cNvPr id="35" name="テキスト ボックス 34">
                <a:extLst>
                  <a:ext uri="{FF2B5EF4-FFF2-40B4-BE49-F238E27FC236}">
                    <a16:creationId xmlns:a16="http://schemas.microsoft.com/office/drawing/2014/main" id="{D36CF8DE-8E9B-499D-9F3F-975A24E37BEC}"/>
                  </a:ext>
                </a:extLst>
              </p:cNvPr>
              <p:cNvSpPr txBox="1">
                <a:spLocks noRot="1" noChangeAspect="1" noMove="1" noResize="1" noEditPoints="1" noAdjustHandles="1" noChangeArrowheads="1" noChangeShapeType="1" noTextEdit="1"/>
              </p:cNvSpPr>
              <p:nvPr/>
            </p:nvSpPr>
            <p:spPr>
              <a:xfrm>
                <a:off x="7723656" y="2695924"/>
                <a:ext cx="360726" cy="277064"/>
              </a:xfrm>
              <a:prstGeom prst="rect">
                <a:avLst/>
              </a:prstGeom>
              <a:blipFill>
                <a:blip r:embed="rId9"/>
                <a:stretch>
                  <a:fillRect b="-434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6" name="テキスト ボックス 35">
                <a:extLst>
                  <a:ext uri="{FF2B5EF4-FFF2-40B4-BE49-F238E27FC236}">
                    <a16:creationId xmlns:a16="http://schemas.microsoft.com/office/drawing/2014/main" id="{F56CBCE4-F7C0-4209-ADE5-2E544328E103}"/>
                  </a:ext>
                </a:extLst>
              </p:cNvPr>
              <p:cNvSpPr txBox="1"/>
              <p:nvPr/>
            </p:nvSpPr>
            <p:spPr>
              <a:xfrm>
                <a:off x="7192605" y="2113438"/>
                <a:ext cx="360726" cy="27706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ja-JP" altLang="en-US" sz="1200" b="0" i="1" strike="noStrike" smtClean="0">
                          <a:latin typeface="Cambria Math" panose="02040503050406030204" pitchFamily="18" charset="0"/>
                        </a:rPr>
                        <m:t>𝜂</m:t>
                      </m:r>
                    </m:oMath>
                  </m:oMathPara>
                </a14:m>
                <a:endParaRPr lang="ja-JP" altLang="en-US" sz="1200" b="0" i="0" strike="noStrike" dirty="0">
                  <a:latin typeface="IPAexGothic"/>
                </a:endParaRPr>
              </a:p>
            </p:txBody>
          </p:sp>
        </mc:Choice>
        <mc:Fallback>
          <p:sp>
            <p:nvSpPr>
              <p:cNvPr id="36" name="テキスト ボックス 35">
                <a:extLst>
                  <a:ext uri="{FF2B5EF4-FFF2-40B4-BE49-F238E27FC236}">
                    <a16:creationId xmlns:a16="http://schemas.microsoft.com/office/drawing/2014/main" id="{F56CBCE4-F7C0-4209-ADE5-2E544328E103}"/>
                  </a:ext>
                </a:extLst>
              </p:cNvPr>
              <p:cNvSpPr txBox="1">
                <a:spLocks noRot="1" noChangeAspect="1" noMove="1" noResize="1" noEditPoints="1" noAdjustHandles="1" noChangeArrowheads="1" noChangeShapeType="1" noTextEdit="1"/>
              </p:cNvSpPr>
              <p:nvPr/>
            </p:nvSpPr>
            <p:spPr>
              <a:xfrm>
                <a:off x="7192605" y="2113438"/>
                <a:ext cx="360726" cy="277064"/>
              </a:xfrm>
              <a:prstGeom prst="rect">
                <a:avLst/>
              </a:prstGeom>
              <a:blipFill>
                <a:blip r:embed="rId10"/>
                <a:stretch>
                  <a:fillRect/>
                </a:stretch>
              </a:blipFill>
            </p:spPr>
            <p:txBody>
              <a:bodyPr/>
              <a:lstStyle/>
              <a:p>
                <a:r>
                  <a:rPr lang="ja-JP" altLang="en-US">
                    <a:noFill/>
                  </a:rPr>
                  <a:t> </a:t>
                </a:r>
              </a:p>
            </p:txBody>
          </p:sp>
        </mc:Fallback>
      </mc:AlternateContent>
      <p:cxnSp>
        <p:nvCxnSpPr>
          <p:cNvPr id="38" name="直線矢印コネクタ 37">
            <a:extLst>
              <a:ext uri="{FF2B5EF4-FFF2-40B4-BE49-F238E27FC236}">
                <a16:creationId xmlns:a16="http://schemas.microsoft.com/office/drawing/2014/main" id="{8F97F4CC-DC0D-45DB-B69A-C6123B9EFDB6}"/>
              </a:ext>
            </a:extLst>
          </p:cNvPr>
          <p:cNvCxnSpPr>
            <a:cxnSpLocks/>
          </p:cNvCxnSpPr>
          <p:nvPr/>
        </p:nvCxnSpPr>
        <p:spPr>
          <a:xfrm>
            <a:off x="10511406" y="1837191"/>
            <a:ext cx="0" cy="2067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コネクタ: 曲線 39">
            <a:extLst>
              <a:ext uri="{FF2B5EF4-FFF2-40B4-BE49-F238E27FC236}">
                <a16:creationId xmlns:a16="http://schemas.microsoft.com/office/drawing/2014/main" id="{ECEEB3C8-C5FE-4219-9162-7D2D47649CE7}"/>
              </a:ext>
            </a:extLst>
          </p:cNvPr>
          <p:cNvCxnSpPr>
            <a:cxnSpLocks/>
          </p:cNvCxnSpPr>
          <p:nvPr/>
        </p:nvCxnSpPr>
        <p:spPr>
          <a:xfrm>
            <a:off x="10511406" y="1836904"/>
            <a:ext cx="239938" cy="93279"/>
          </a:xfrm>
          <a:prstGeom prst="curvedConnector3">
            <a:avLst>
              <a:gd name="adj1" fmla="val 7878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50" name="テキスト ボックス 49">
                <a:extLst>
                  <a:ext uri="{FF2B5EF4-FFF2-40B4-BE49-F238E27FC236}">
                    <a16:creationId xmlns:a16="http://schemas.microsoft.com/office/drawing/2014/main" id="{309B4562-F3DE-4637-83BB-00A5AD2591ED}"/>
                  </a:ext>
                </a:extLst>
              </p:cNvPr>
              <p:cNvSpPr txBox="1"/>
              <p:nvPr/>
            </p:nvSpPr>
            <p:spPr>
              <a:xfrm>
                <a:off x="10390618" y="1967487"/>
                <a:ext cx="360726" cy="27706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ja-JP" altLang="en-US" sz="1200" b="0" i="1" strike="noStrike" smtClean="0">
                          <a:latin typeface="Cambria Math" panose="02040503050406030204" pitchFamily="18" charset="0"/>
                        </a:rPr>
                        <m:t>𝜉</m:t>
                      </m:r>
                    </m:oMath>
                  </m:oMathPara>
                </a14:m>
                <a:endParaRPr lang="ja-JP" altLang="en-US" sz="1200" b="0" i="0" strike="noStrike" dirty="0">
                  <a:latin typeface="IPAexGothic"/>
                </a:endParaRPr>
              </a:p>
            </p:txBody>
          </p:sp>
        </mc:Choice>
        <mc:Fallback>
          <p:sp>
            <p:nvSpPr>
              <p:cNvPr id="50" name="テキスト ボックス 49">
                <a:extLst>
                  <a:ext uri="{FF2B5EF4-FFF2-40B4-BE49-F238E27FC236}">
                    <a16:creationId xmlns:a16="http://schemas.microsoft.com/office/drawing/2014/main" id="{309B4562-F3DE-4637-83BB-00A5AD2591ED}"/>
                  </a:ext>
                </a:extLst>
              </p:cNvPr>
              <p:cNvSpPr txBox="1">
                <a:spLocks noRot="1" noChangeAspect="1" noMove="1" noResize="1" noEditPoints="1" noAdjustHandles="1" noChangeArrowheads="1" noChangeShapeType="1" noTextEdit="1"/>
              </p:cNvSpPr>
              <p:nvPr/>
            </p:nvSpPr>
            <p:spPr>
              <a:xfrm>
                <a:off x="10390618" y="1967487"/>
                <a:ext cx="360726" cy="277064"/>
              </a:xfrm>
              <a:prstGeom prst="rect">
                <a:avLst/>
              </a:prstGeom>
              <a:blipFill>
                <a:blip r:embed="rId11"/>
                <a:stretch>
                  <a:fillRect b="-4444"/>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1" name="テキスト ボックス 50">
                <a:extLst>
                  <a:ext uri="{FF2B5EF4-FFF2-40B4-BE49-F238E27FC236}">
                    <a16:creationId xmlns:a16="http://schemas.microsoft.com/office/drawing/2014/main" id="{61688CB8-BA98-4607-AD8D-29AAF693B775}"/>
                  </a:ext>
                </a:extLst>
              </p:cNvPr>
              <p:cNvSpPr txBox="1"/>
              <p:nvPr/>
            </p:nvSpPr>
            <p:spPr>
              <a:xfrm>
                <a:off x="10683380" y="1789677"/>
                <a:ext cx="360726" cy="27706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ja-JP" altLang="en-US" sz="1200" b="0" i="1" strike="noStrike" smtClean="0">
                          <a:latin typeface="Cambria Math" panose="02040503050406030204" pitchFamily="18" charset="0"/>
                        </a:rPr>
                        <m:t>𝜂</m:t>
                      </m:r>
                    </m:oMath>
                  </m:oMathPara>
                </a14:m>
                <a:endParaRPr lang="ja-JP" altLang="en-US" sz="1200" b="0" i="0" strike="noStrike" dirty="0">
                  <a:latin typeface="IPAexGothic"/>
                </a:endParaRPr>
              </a:p>
            </p:txBody>
          </p:sp>
        </mc:Choice>
        <mc:Fallback>
          <p:sp>
            <p:nvSpPr>
              <p:cNvPr id="51" name="テキスト ボックス 50">
                <a:extLst>
                  <a:ext uri="{FF2B5EF4-FFF2-40B4-BE49-F238E27FC236}">
                    <a16:creationId xmlns:a16="http://schemas.microsoft.com/office/drawing/2014/main" id="{61688CB8-BA98-4607-AD8D-29AAF693B775}"/>
                  </a:ext>
                </a:extLst>
              </p:cNvPr>
              <p:cNvSpPr txBox="1">
                <a:spLocks noRot="1" noChangeAspect="1" noMove="1" noResize="1" noEditPoints="1" noAdjustHandles="1" noChangeArrowheads="1" noChangeShapeType="1" noTextEdit="1"/>
              </p:cNvSpPr>
              <p:nvPr/>
            </p:nvSpPr>
            <p:spPr>
              <a:xfrm>
                <a:off x="10683380" y="1789677"/>
                <a:ext cx="360726" cy="277064"/>
              </a:xfrm>
              <a:prstGeom prst="rect">
                <a:avLst/>
              </a:prstGeom>
              <a:blipFill>
                <a:blip r:embed="rId10"/>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995907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1"/>
            <a:ext cx="12192000" cy="740200"/>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11</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93868"/>
            <a:ext cx="6266577" cy="646331"/>
          </a:xfrm>
          <a:prstGeom prst="rect">
            <a:avLst/>
          </a:prstGeom>
          <a:noFill/>
        </p:spPr>
        <p:txBody>
          <a:bodyPr wrap="square" rtlCol="0">
            <a:spAutoFit/>
          </a:bodyPr>
          <a:lstStyle/>
          <a:p>
            <a:r>
              <a:rPr lang="ja-JP" altLang="en-US" sz="3600" dirty="0"/>
              <a:t>重合パッチ法について</a:t>
            </a:r>
            <a:r>
              <a:rPr lang="en-US" altLang="ja-JP" sz="3600" dirty="0"/>
              <a:t>(4/4)</a:t>
            </a:r>
          </a:p>
        </p:txBody>
      </p:sp>
      <mc:AlternateContent xmlns:mc="http://schemas.openxmlformats.org/markup-compatibility/2006">
        <mc:Choice xmlns:a14="http://schemas.microsoft.com/office/drawing/2010/main" Requires="a14">
          <p:sp>
            <p:nvSpPr>
              <p:cNvPr id="12" name="テキスト ボックス 11">
                <a:extLst>
                  <a:ext uri="{FF2B5EF4-FFF2-40B4-BE49-F238E27FC236}">
                    <a16:creationId xmlns:a16="http://schemas.microsoft.com/office/drawing/2014/main" id="{0AE8754D-BC68-4411-ADDE-AA16B07CCA08}"/>
                  </a:ext>
                </a:extLst>
              </p:cNvPr>
              <p:cNvSpPr txBox="1"/>
              <p:nvPr/>
            </p:nvSpPr>
            <p:spPr>
              <a:xfrm>
                <a:off x="4012841" y="1416065"/>
                <a:ext cx="5822551" cy="398507"/>
              </a:xfrm>
              <a:prstGeom prst="rect">
                <a:avLst/>
              </a:prstGeom>
              <a:noFill/>
            </p:spPr>
            <p:txBody>
              <a:bodyPr wrap="square" rtlCol="0">
                <a:spAutoFit/>
              </a:bodyPr>
              <a:lstStyle/>
              <a:p>
                <a:pPr/>
                <a:r>
                  <a:rPr lang="en-US" altLang="ja-JP" sz="1800" b="0" u="sng" strike="noStrike" dirty="0"/>
                  <a:t>x</a:t>
                </a:r>
                <a:r>
                  <a:rPr lang="ja-JP" altLang="en-US" sz="1800" b="0" u="sng" strike="noStrike" dirty="0"/>
                  <a:t>軸上の重ね合わせた</a:t>
                </a:r>
                <a:r>
                  <a:rPr lang="en-US" altLang="ja-JP" u="sng" dirty="0"/>
                  <a:t>y</a:t>
                </a:r>
                <a:r>
                  <a:rPr lang="ja-JP" altLang="en-US" u="sng" dirty="0"/>
                  <a:t>方向応力</a:t>
                </a:r>
                <a14:m>
                  <m:oMath xmlns:m="http://schemas.openxmlformats.org/officeDocument/2006/math">
                    <m:sSubSup>
                      <m:sSubSupPr>
                        <m:ctrlPr>
                          <a:rPr lang="en-US" altLang="ja-JP" sz="1800" b="0" i="1" u="sng" strike="noStrike" smtClean="0">
                            <a:latin typeface="Cambria Math" panose="02040503050406030204" pitchFamily="18" charset="0"/>
                          </a:rPr>
                        </m:ctrlPr>
                      </m:sSubSupPr>
                      <m:e>
                        <m:r>
                          <a:rPr lang="ja-JP" altLang="en-US" sz="1800" b="0" i="1" u="sng" strike="noStrike" smtClean="0">
                            <a:latin typeface="Cambria Math" panose="02040503050406030204" pitchFamily="18" charset="0"/>
                          </a:rPr>
                          <m:t>𝜎</m:t>
                        </m:r>
                      </m:e>
                      <m:sub>
                        <m:r>
                          <a:rPr lang="en-US" altLang="ja-JP" sz="1800" b="0" i="1" u="sng" strike="noStrike" smtClean="0">
                            <a:latin typeface="Cambria Math" panose="02040503050406030204" pitchFamily="18" charset="0"/>
                          </a:rPr>
                          <m:t>𝑦</m:t>
                        </m:r>
                      </m:sub>
                      <m:sup>
                        <m:r>
                          <a:rPr lang="en-US" altLang="ja-JP" sz="1800" b="0" i="1" u="sng" strike="noStrike" smtClean="0">
                            <a:latin typeface="Cambria Math" panose="02040503050406030204" pitchFamily="18" charset="0"/>
                          </a:rPr>
                          <m:t>𝐺</m:t>
                        </m:r>
                        <m:r>
                          <a:rPr lang="en-US" altLang="ja-JP" sz="1800" b="0" i="1" u="sng" strike="noStrike" smtClean="0">
                            <a:latin typeface="Cambria Math" panose="02040503050406030204" pitchFamily="18" charset="0"/>
                          </a:rPr>
                          <m:t>+</m:t>
                        </m:r>
                        <m:r>
                          <a:rPr lang="en-US" altLang="ja-JP" sz="1800" b="0" i="1" u="sng" strike="noStrike" smtClean="0">
                            <a:latin typeface="Cambria Math" panose="02040503050406030204" pitchFamily="18" charset="0"/>
                          </a:rPr>
                          <m:t>𝐿</m:t>
                        </m:r>
                      </m:sup>
                    </m:sSubSup>
                  </m:oMath>
                </a14:m>
                <a:r>
                  <a:rPr lang="ja-JP" altLang="en-US" sz="1800" b="0" i="0" u="sng" strike="noStrike" dirty="0">
                    <a:latin typeface="IPAexGothic"/>
                  </a:rPr>
                  <a:t>の結果</a:t>
                </a:r>
                <a:r>
                  <a:rPr lang="en-US" altLang="ja-JP" sz="1800" b="0" i="0" u="sng" strike="noStrike" baseline="30000" dirty="0">
                    <a:latin typeface="IPAexGothic"/>
                  </a:rPr>
                  <a:t>[3]</a:t>
                </a:r>
                <a:endParaRPr lang="en-US" altLang="ja-JP" sz="1800" b="0" i="0" u="sng" strike="noStrike" dirty="0">
                  <a:latin typeface="IPAexGothic"/>
                </a:endParaRPr>
              </a:p>
            </p:txBody>
          </p:sp>
        </mc:Choice>
        <mc:Fallback>
          <p:sp>
            <p:nvSpPr>
              <p:cNvPr id="12" name="テキスト ボックス 11">
                <a:extLst>
                  <a:ext uri="{FF2B5EF4-FFF2-40B4-BE49-F238E27FC236}">
                    <a16:creationId xmlns:a16="http://schemas.microsoft.com/office/drawing/2014/main" id="{0AE8754D-BC68-4411-ADDE-AA16B07CCA08}"/>
                  </a:ext>
                </a:extLst>
              </p:cNvPr>
              <p:cNvSpPr txBox="1">
                <a:spLocks noRot="1" noChangeAspect="1" noMove="1" noResize="1" noEditPoints="1" noAdjustHandles="1" noChangeArrowheads="1" noChangeShapeType="1" noTextEdit="1"/>
              </p:cNvSpPr>
              <p:nvPr/>
            </p:nvSpPr>
            <p:spPr>
              <a:xfrm>
                <a:off x="4012841" y="1416065"/>
                <a:ext cx="5822551" cy="398507"/>
              </a:xfrm>
              <a:prstGeom prst="rect">
                <a:avLst/>
              </a:prstGeom>
              <a:blipFill>
                <a:blip r:embed="rId3"/>
                <a:stretch>
                  <a:fillRect l="-838" t="-6061" b="-24242"/>
                </a:stretch>
              </a:blipFill>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33DB3CAE-7505-434C-8701-8CE8D8F7B35D}"/>
              </a:ext>
            </a:extLst>
          </p:cNvPr>
          <p:cNvSpPr txBox="1"/>
          <p:nvPr/>
        </p:nvSpPr>
        <p:spPr>
          <a:xfrm>
            <a:off x="132020" y="6534749"/>
            <a:ext cx="6102990" cy="276999"/>
          </a:xfrm>
          <a:prstGeom prst="rect">
            <a:avLst/>
          </a:prstGeom>
          <a:noFill/>
        </p:spPr>
        <p:txBody>
          <a:bodyPr wrap="square">
            <a:spAutoFit/>
          </a:bodyPr>
          <a:lstStyle/>
          <a:p>
            <a:r>
              <a:rPr lang="en-US" altLang="ja-JP" sz="1200" dirty="0"/>
              <a:t>[3] </a:t>
            </a:r>
            <a:r>
              <a:rPr lang="ja-JP" altLang="en-US" sz="1200" dirty="0"/>
              <a:t>渡辺梨乃</a:t>
            </a:r>
            <a:r>
              <a:rPr lang="en-US" altLang="ja-JP" sz="1200" dirty="0"/>
              <a:t>, </a:t>
            </a:r>
            <a:r>
              <a:rPr lang="ja-JP" altLang="en-US" sz="1200" dirty="0"/>
              <a:t>重合パッチ法</a:t>
            </a:r>
            <a:r>
              <a:rPr lang="en-US" altLang="ja-JP" sz="1200" dirty="0"/>
              <a:t>(S-version </a:t>
            </a:r>
            <a:r>
              <a:rPr lang="en-US" altLang="ja-JP" sz="1200" dirty="0" err="1"/>
              <a:t>Isogeometric</a:t>
            </a:r>
            <a:r>
              <a:rPr lang="en-US" altLang="ja-JP" sz="1200" dirty="0"/>
              <a:t> Analysis Method</a:t>
            </a:r>
            <a:r>
              <a:rPr lang="ja-JP" altLang="en-US" sz="1200" dirty="0"/>
              <a:t>，</a:t>
            </a:r>
            <a:r>
              <a:rPr lang="en-US" altLang="ja-JP" sz="1200" dirty="0"/>
              <a:t>S-IGA) </a:t>
            </a:r>
            <a:r>
              <a:rPr lang="ja-JP" altLang="en-US" sz="1200" dirty="0"/>
              <a:t>の提案</a:t>
            </a:r>
            <a:endParaRPr lang="en-US" altLang="ja-JP" sz="1200" dirty="0"/>
          </a:p>
        </p:txBody>
      </p:sp>
      <p:pic>
        <p:nvPicPr>
          <p:cNvPr id="7" name="図 6" descr="ダイアグラム&#10;&#10;自動的に生成された説明">
            <a:extLst>
              <a:ext uri="{FF2B5EF4-FFF2-40B4-BE49-F238E27FC236}">
                <a16:creationId xmlns:a16="http://schemas.microsoft.com/office/drawing/2014/main" id="{1264B984-AE53-4858-9BFF-35A286081663}"/>
              </a:ext>
            </a:extLst>
          </p:cNvPr>
          <p:cNvPicPr>
            <a:picLocks noChangeAspect="1"/>
          </p:cNvPicPr>
          <p:nvPr/>
        </p:nvPicPr>
        <p:blipFill rotWithShape="1">
          <a:blip r:embed="rId4">
            <a:extLst>
              <a:ext uri="{28A0092B-C50C-407E-A947-70E740481C1C}">
                <a14:useLocalDpi xmlns:a14="http://schemas.microsoft.com/office/drawing/2010/main" val="0"/>
              </a:ext>
            </a:extLst>
          </a:blip>
          <a:srcRect l="58115"/>
          <a:stretch/>
        </p:blipFill>
        <p:spPr>
          <a:xfrm>
            <a:off x="132020" y="834068"/>
            <a:ext cx="2439797" cy="2576586"/>
          </a:xfrm>
          <a:prstGeom prst="rect">
            <a:avLst/>
          </a:prstGeom>
        </p:spPr>
      </p:pic>
      <p:pic>
        <p:nvPicPr>
          <p:cNvPr id="6" name="図 5">
            <a:extLst>
              <a:ext uri="{FF2B5EF4-FFF2-40B4-BE49-F238E27FC236}">
                <a16:creationId xmlns:a16="http://schemas.microsoft.com/office/drawing/2014/main" id="{D5988357-D34F-478F-8741-511CE0E347B7}"/>
              </a:ext>
            </a:extLst>
          </p:cNvPr>
          <p:cNvPicPr>
            <a:picLocks noChangeAspect="1"/>
          </p:cNvPicPr>
          <p:nvPr/>
        </p:nvPicPr>
        <p:blipFill>
          <a:blip r:embed="rId5"/>
          <a:stretch>
            <a:fillRect/>
          </a:stretch>
        </p:blipFill>
        <p:spPr>
          <a:xfrm>
            <a:off x="2839425" y="1890602"/>
            <a:ext cx="3176169" cy="2576586"/>
          </a:xfrm>
          <a:prstGeom prst="rect">
            <a:avLst/>
          </a:prstGeom>
        </p:spPr>
      </p:pic>
      <p:pic>
        <p:nvPicPr>
          <p:cNvPr id="14" name="図 13">
            <a:extLst>
              <a:ext uri="{FF2B5EF4-FFF2-40B4-BE49-F238E27FC236}">
                <a16:creationId xmlns:a16="http://schemas.microsoft.com/office/drawing/2014/main" id="{9F6909B3-D077-4D9C-9BA9-496190D90F30}"/>
              </a:ext>
            </a:extLst>
          </p:cNvPr>
          <p:cNvPicPr>
            <a:picLocks noChangeAspect="1"/>
          </p:cNvPicPr>
          <p:nvPr/>
        </p:nvPicPr>
        <p:blipFill>
          <a:blip r:embed="rId6"/>
          <a:stretch>
            <a:fillRect/>
          </a:stretch>
        </p:blipFill>
        <p:spPr>
          <a:xfrm>
            <a:off x="5872294" y="2015364"/>
            <a:ext cx="3002335" cy="2430845"/>
          </a:xfrm>
          <a:prstGeom prst="rect">
            <a:avLst/>
          </a:prstGeom>
        </p:spPr>
      </p:pic>
      <p:pic>
        <p:nvPicPr>
          <p:cNvPr id="16" name="図 15">
            <a:extLst>
              <a:ext uri="{FF2B5EF4-FFF2-40B4-BE49-F238E27FC236}">
                <a16:creationId xmlns:a16="http://schemas.microsoft.com/office/drawing/2014/main" id="{CEF8C60C-3950-4FF1-98B6-22DFDCDE6FB1}"/>
              </a:ext>
            </a:extLst>
          </p:cNvPr>
          <p:cNvPicPr>
            <a:picLocks noChangeAspect="1"/>
          </p:cNvPicPr>
          <p:nvPr/>
        </p:nvPicPr>
        <p:blipFill>
          <a:blip r:embed="rId7"/>
          <a:stretch>
            <a:fillRect/>
          </a:stretch>
        </p:blipFill>
        <p:spPr>
          <a:xfrm>
            <a:off x="8748629" y="1897918"/>
            <a:ext cx="3310652" cy="2619593"/>
          </a:xfrm>
          <a:prstGeom prst="rect">
            <a:avLst/>
          </a:prstGeom>
        </p:spPr>
      </p:pic>
      <mc:AlternateContent xmlns:mc="http://schemas.openxmlformats.org/markup-compatibility/2006">
        <mc:Choice xmlns:a14="http://schemas.microsoft.com/office/drawing/2010/main" Requires="a14">
          <p:sp>
            <p:nvSpPr>
              <p:cNvPr id="34" name="テキスト ボックス 33">
                <a:extLst>
                  <a:ext uri="{FF2B5EF4-FFF2-40B4-BE49-F238E27FC236}">
                    <a16:creationId xmlns:a16="http://schemas.microsoft.com/office/drawing/2014/main" id="{6BA303F4-E86D-44E4-A9F7-BADB454B556F}"/>
                  </a:ext>
                </a:extLst>
              </p:cNvPr>
              <p:cNvSpPr txBox="1"/>
              <p:nvPr/>
            </p:nvSpPr>
            <p:spPr>
              <a:xfrm>
                <a:off x="634471" y="4685820"/>
                <a:ext cx="5822551" cy="1551322"/>
              </a:xfrm>
              <a:prstGeom prst="rect">
                <a:avLst/>
              </a:prstGeom>
              <a:noFill/>
            </p:spPr>
            <p:txBody>
              <a:bodyPr wrap="square" rtlCol="0">
                <a:spAutoFit/>
              </a:bodyPr>
              <a:lstStyle/>
              <a:p>
                <a:pPr/>
                <a:r>
                  <a:rPr lang="ja-JP" altLang="en-US" sz="1800" b="0" strike="noStrike" dirty="0"/>
                  <a:t>理論解</a:t>
                </a:r>
                <a:endParaRPr lang="en-US" altLang="ja-JP" sz="1800" b="0" strike="noStrike" dirty="0"/>
              </a:p>
              <a:p>
                <a:pPr/>
                <a14:m>
                  <m:oMathPara xmlns:m="http://schemas.openxmlformats.org/officeDocument/2006/math">
                    <m:oMathParaPr>
                      <m:jc m:val="left"/>
                    </m:oMathParaPr>
                    <m:oMath xmlns:m="http://schemas.openxmlformats.org/officeDocument/2006/math">
                      <m:sSub>
                        <m:sSubPr>
                          <m:ctrlPr>
                            <a:rPr lang="en-US" altLang="ja-JP" sz="1800" b="0" i="1" strike="noStrike" smtClean="0">
                              <a:latin typeface="Cambria Math" panose="02040503050406030204" pitchFamily="18" charset="0"/>
                            </a:rPr>
                          </m:ctrlPr>
                        </m:sSubPr>
                        <m:e>
                          <m:r>
                            <a:rPr lang="ja-JP" altLang="en-US" sz="1800" b="0" i="1" strike="noStrike" smtClean="0">
                              <a:latin typeface="Cambria Math" panose="02040503050406030204" pitchFamily="18" charset="0"/>
                            </a:rPr>
                            <m:t>𝜎</m:t>
                          </m:r>
                        </m:e>
                        <m:sub>
                          <m:r>
                            <a:rPr lang="en-US" altLang="ja-JP" sz="1800" b="0" i="1" strike="noStrike" smtClean="0">
                              <a:latin typeface="Cambria Math" panose="02040503050406030204" pitchFamily="18" charset="0"/>
                            </a:rPr>
                            <m:t>𝑦</m:t>
                          </m:r>
                        </m:sub>
                      </m:sSub>
                      <m:r>
                        <a:rPr lang="en-US" altLang="ja-JP" sz="1800" b="0" i="1" strike="noStrike" smtClean="0">
                          <a:latin typeface="Cambria Math" panose="02040503050406030204" pitchFamily="18" charset="0"/>
                        </a:rPr>
                        <m:t>=</m:t>
                      </m:r>
                      <m:f>
                        <m:fPr>
                          <m:ctrlPr>
                            <a:rPr lang="en-US" altLang="ja-JP" sz="1800" b="0" i="1" strike="noStrike" smtClean="0">
                              <a:latin typeface="Cambria Math" panose="02040503050406030204" pitchFamily="18" charset="0"/>
                            </a:rPr>
                          </m:ctrlPr>
                        </m:fPr>
                        <m:num>
                          <m:sSub>
                            <m:sSubPr>
                              <m:ctrlPr>
                                <a:rPr lang="en-US" altLang="ja-JP" sz="1800" b="0" i="1" strike="noStrike" smtClean="0">
                                  <a:latin typeface="Cambria Math" panose="02040503050406030204" pitchFamily="18" charset="0"/>
                                </a:rPr>
                              </m:ctrlPr>
                            </m:sSubPr>
                            <m:e>
                              <m:r>
                                <a:rPr lang="ja-JP" altLang="en-US" sz="1800" b="0" i="1" strike="noStrike" smtClean="0">
                                  <a:latin typeface="Cambria Math" panose="02040503050406030204" pitchFamily="18" charset="0"/>
                                </a:rPr>
                                <m:t>𝜎</m:t>
                              </m:r>
                            </m:e>
                            <m:sub>
                              <m:r>
                                <a:rPr lang="en-US" altLang="ja-JP" sz="1800" b="0" i="1" strike="noStrike" smtClean="0">
                                  <a:latin typeface="Cambria Math" panose="02040503050406030204" pitchFamily="18" charset="0"/>
                                </a:rPr>
                                <m:t>0</m:t>
                              </m:r>
                            </m:sub>
                          </m:sSub>
                        </m:num>
                        <m:den>
                          <m:r>
                            <a:rPr lang="en-US" altLang="ja-JP" sz="1800" b="0" i="1" strike="noStrike" smtClean="0">
                              <a:latin typeface="Cambria Math" panose="02040503050406030204" pitchFamily="18" charset="0"/>
                            </a:rPr>
                            <m:t>2</m:t>
                          </m:r>
                        </m:den>
                      </m:f>
                      <m:d>
                        <m:dPr>
                          <m:ctrlPr>
                            <a:rPr lang="en-US" altLang="ja-JP" sz="1800" b="0" i="1" strike="noStrike" smtClean="0">
                              <a:latin typeface="Cambria Math" panose="02040503050406030204" pitchFamily="18" charset="0"/>
                            </a:rPr>
                          </m:ctrlPr>
                        </m:dPr>
                        <m:e>
                          <m:r>
                            <a:rPr lang="en-US" altLang="ja-JP" sz="1800" b="0" i="1" strike="noStrike" smtClean="0">
                              <a:latin typeface="Cambria Math" panose="02040503050406030204" pitchFamily="18" charset="0"/>
                            </a:rPr>
                            <m:t>2+</m:t>
                          </m:r>
                          <m:f>
                            <m:fPr>
                              <m:ctrlPr>
                                <a:rPr lang="en-US" altLang="ja-JP" sz="1800" b="0" i="1" strike="noStrike" smtClean="0">
                                  <a:latin typeface="Cambria Math" panose="02040503050406030204" pitchFamily="18" charset="0"/>
                                </a:rPr>
                              </m:ctrlPr>
                            </m:fPr>
                            <m:num>
                              <m:sSup>
                                <m:sSupPr>
                                  <m:ctrlPr>
                                    <a:rPr lang="en-US" altLang="ja-JP" sz="1800" b="0" i="1" strike="noStrike" smtClean="0">
                                      <a:latin typeface="Cambria Math" panose="02040503050406030204" pitchFamily="18" charset="0"/>
                                    </a:rPr>
                                  </m:ctrlPr>
                                </m:sSupPr>
                                <m:e>
                                  <m:r>
                                    <a:rPr lang="en-US" altLang="ja-JP" sz="1800" b="0" i="1" strike="noStrike" smtClean="0">
                                      <a:latin typeface="Cambria Math" panose="02040503050406030204" pitchFamily="18" charset="0"/>
                                    </a:rPr>
                                    <m:t>𝑎</m:t>
                                  </m:r>
                                </m:e>
                                <m:sup>
                                  <m:r>
                                    <a:rPr lang="en-US" altLang="ja-JP" sz="1800" b="0" i="1" strike="noStrike" smtClean="0">
                                      <a:latin typeface="Cambria Math" panose="02040503050406030204" pitchFamily="18" charset="0"/>
                                    </a:rPr>
                                    <m:t>2</m:t>
                                  </m:r>
                                </m:sup>
                              </m:sSup>
                            </m:num>
                            <m:den>
                              <m:sSup>
                                <m:sSupPr>
                                  <m:ctrlPr>
                                    <a:rPr lang="en-US" altLang="ja-JP" sz="1800" b="0" i="1" strike="noStrike" smtClean="0">
                                      <a:latin typeface="Cambria Math" panose="02040503050406030204" pitchFamily="18" charset="0"/>
                                    </a:rPr>
                                  </m:ctrlPr>
                                </m:sSupPr>
                                <m:e>
                                  <m:r>
                                    <a:rPr lang="en-US" altLang="ja-JP" sz="1800" b="0" i="1" strike="noStrike" smtClean="0">
                                      <a:latin typeface="Cambria Math" panose="02040503050406030204" pitchFamily="18" charset="0"/>
                                    </a:rPr>
                                    <m:t>𝑟</m:t>
                                  </m:r>
                                </m:e>
                                <m:sup>
                                  <m:r>
                                    <a:rPr lang="en-US" altLang="ja-JP" sz="1800" b="0" i="1" strike="noStrike" smtClean="0">
                                      <a:latin typeface="Cambria Math" panose="02040503050406030204" pitchFamily="18" charset="0"/>
                                    </a:rPr>
                                    <m:t>2</m:t>
                                  </m:r>
                                </m:sup>
                              </m:sSup>
                            </m:den>
                          </m:f>
                          <m:r>
                            <a:rPr lang="en-US" altLang="ja-JP" sz="1800" b="0" i="1" strike="noStrike" smtClean="0">
                              <a:latin typeface="Cambria Math" panose="02040503050406030204" pitchFamily="18" charset="0"/>
                            </a:rPr>
                            <m:t>+</m:t>
                          </m:r>
                          <m:f>
                            <m:fPr>
                              <m:ctrlPr>
                                <a:rPr lang="en-US" altLang="ja-JP" sz="1800" b="0" i="1" strike="noStrike" smtClean="0">
                                  <a:latin typeface="Cambria Math" panose="02040503050406030204" pitchFamily="18" charset="0"/>
                                </a:rPr>
                              </m:ctrlPr>
                            </m:fPr>
                            <m:num>
                              <m:r>
                                <a:rPr lang="en-US" altLang="ja-JP" sz="1800" b="0" i="1" strike="noStrike" smtClean="0">
                                  <a:latin typeface="Cambria Math" panose="02040503050406030204" pitchFamily="18" charset="0"/>
                                </a:rPr>
                                <m:t>3</m:t>
                              </m:r>
                              <m:sSup>
                                <m:sSupPr>
                                  <m:ctrlPr>
                                    <a:rPr lang="en-US" altLang="ja-JP" sz="1800" b="0" i="1" strike="noStrike" smtClean="0">
                                      <a:latin typeface="Cambria Math" panose="02040503050406030204" pitchFamily="18" charset="0"/>
                                    </a:rPr>
                                  </m:ctrlPr>
                                </m:sSupPr>
                                <m:e>
                                  <m:r>
                                    <a:rPr lang="en-US" altLang="ja-JP" sz="1800" b="0" i="1" strike="noStrike" smtClean="0">
                                      <a:latin typeface="Cambria Math" panose="02040503050406030204" pitchFamily="18" charset="0"/>
                                    </a:rPr>
                                    <m:t>𝑎</m:t>
                                  </m:r>
                                </m:e>
                                <m:sup>
                                  <m:r>
                                    <a:rPr lang="en-US" altLang="ja-JP" sz="1800" b="0" i="1" strike="noStrike" smtClean="0">
                                      <a:latin typeface="Cambria Math" panose="02040503050406030204" pitchFamily="18" charset="0"/>
                                    </a:rPr>
                                    <m:t>4</m:t>
                                  </m:r>
                                </m:sup>
                              </m:sSup>
                            </m:num>
                            <m:den>
                              <m:sSup>
                                <m:sSupPr>
                                  <m:ctrlPr>
                                    <a:rPr lang="en-US" altLang="ja-JP" sz="1800" b="0" i="1" strike="noStrike" smtClean="0">
                                      <a:latin typeface="Cambria Math" panose="02040503050406030204" pitchFamily="18" charset="0"/>
                                    </a:rPr>
                                  </m:ctrlPr>
                                </m:sSupPr>
                                <m:e>
                                  <m:r>
                                    <a:rPr lang="en-US" altLang="ja-JP" sz="1800" b="0" i="1" strike="noStrike" smtClean="0">
                                      <a:latin typeface="Cambria Math" panose="02040503050406030204" pitchFamily="18" charset="0"/>
                                    </a:rPr>
                                    <m:t>𝑟</m:t>
                                  </m:r>
                                </m:e>
                                <m:sup>
                                  <m:r>
                                    <a:rPr lang="en-US" altLang="ja-JP" sz="1800" b="0" i="1" strike="noStrike" smtClean="0">
                                      <a:latin typeface="Cambria Math" panose="02040503050406030204" pitchFamily="18" charset="0"/>
                                    </a:rPr>
                                    <m:t>4</m:t>
                                  </m:r>
                                </m:sup>
                              </m:sSup>
                            </m:den>
                          </m:f>
                        </m:e>
                      </m:d>
                    </m:oMath>
                  </m:oMathPara>
                </a14:m>
                <a:endParaRPr lang="en-US" altLang="ja-JP" sz="1800" b="0" i="0" strike="noStrike" dirty="0">
                  <a:latin typeface="IPAexGothic"/>
                </a:endParaRPr>
              </a:p>
              <a:p>
                <a:pPr/>
                <a14:m>
                  <m:oMath xmlns:m="http://schemas.openxmlformats.org/officeDocument/2006/math">
                    <m:r>
                      <a:rPr lang="en-US" altLang="ja-JP" sz="1800" b="0" i="1" strike="noStrike" smtClean="0">
                        <a:latin typeface="Cambria Math" panose="02040503050406030204" pitchFamily="18" charset="0"/>
                      </a:rPr>
                      <m:t>𝑎</m:t>
                    </m:r>
                  </m:oMath>
                </a14:m>
                <a:r>
                  <a:rPr lang="en-US" altLang="ja-JP" sz="1800" b="0" i="0" strike="noStrike" dirty="0">
                    <a:latin typeface="IPAexGothic"/>
                  </a:rPr>
                  <a:t> : </a:t>
                </a:r>
                <a:r>
                  <a:rPr lang="ja-JP" altLang="en-US" sz="1800" b="0" i="0" strike="noStrike" dirty="0">
                    <a:latin typeface="IPAexGothic"/>
                  </a:rPr>
                  <a:t>孔の半径</a:t>
                </a:r>
                <a:endParaRPr lang="en-US" altLang="ja-JP" sz="1800" b="0" i="0" strike="noStrike" dirty="0">
                  <a:latin typeface="IPAexGothic"/>
                </a:endParaRPr>
              </a:p>
              <a:p>
                <a:pPr/>
                <a14:m>
                  <m:oMath xmlns:m="http://schemas.openxmlformats.org/officeDocument/2006/math">
                    <m:r>
                      <a:rPr lang="en-US" altLang="ja-JP" sz="1800" b="0" i="1" strike="noStrike" smtClean="0">
                        <a:latin typeface="Cambria Math" panose="02040503050406030204" pitchFamily="18" charset="0"/>
                      </a:rPr>
                      <m:t>𝑟</m:t>
                    </m:r>
                  </m:oMath>
                </a14:m>
                <a:r>
                  <a:rPr lang="en-US" altLang="ja-JP" sz="1800" b="0" i="0" strike="noStrike" dirty="0">
                    <a:latin typeface="IPAexGothic"/>
                  </a:rPr>
                  <a:t> : </a:t>
                </a:r>
                <a:r>
                  <a:rPr lang="ja-JP" altLang="en-US" sz="1800" b="0" i="0" strike="noStrike" dirty="0">
                    <a:latin typeface="IPAexGothic"/>
                  </a:rPr>
                  <a:t>孔の中心からの距離</a:t>
                </a:r>
                <a:endParaRPr lang="en-US" altLang="ja-JP" sz="1800" b="0" i="0" strike="noStrike" dirty="0">
                  <a:latin typeface="IPAexGothic"/>
                </a:endParaRPr>
              </a:p>
            </p:txBody>
          </p:sp>
        </mc:Choice>
        <mc:Fallback>
          <p:sp>
            <p:nvSpPr>
              <p:cNvPr id="34" name="テキスト ボックス 33">
                <a:extLst>
                  <a:ext uri="{FF2B5EF4-FFF2-40B4-BE49-F238E27FC236}">
                    <a16:creationId xmlns:a16="http://schemas.microsoft.com/office/drawing/2014/main" id="{6BA303F4-E86D-44E4-A9F7-BADB454B556F}"/>
                  </a:ext>
                </a:extLst>
              </p:cNvPr>
              <p:cNvSpPr txBox="1">
                <a:spLocks noRot="1" noChangeAspect="1" noMove="1" noResize="1" noEditPoints="1" noAdjustHandles="1" noChangeArrowheads="1" noChangeShapeType="1" noTextEdit="1"/>
              </p:cNvSpPr>
              <p:nvPr/>
            </p:nvSpPr>
            <p:spPr>
              <a:xfrm>
                <a:off x="634471" y="4685820"/>
                <a:ext cx="5822551" cy="1551322"/>
              </a:xfrm>
              <a:prstGeom prst="rect">
                <a:avLst/>
              </a:prstGeom>
              <a:blipFill>
                <a:blip r:embed="rId8"/>
                <a:stretch>
                  <a:fillRect l="-838" t="-1575" b="-6299"/>
                </a:stretch>
              </a:blipFill>
            </p:spPr>
            <p:txBody>
              <a:bodyPr/>
              <a:lstStyle/>
              <a:p>
                <a:r>
                  <a:rPr lang="ja-JP" altLang="en-US">
                    <a:noFill/>
                  </a:rPr>
                  <a:t> </a:t>
                </a:r>
              </a:p>
            </p:txBody>
          </p:sp>
        </mc:Fallback>
      </mc:AlternateContent>
      <p:sp>
        <p:nvSpPr>
          <p:cNvPr id="37" name="テキスト ボックス 36">
            <a:extLst>
              <a:ext uri="{FF2B5EF4-FFF2-40B4-BE49-F238E27FC236}">
                <a16:creationId xmlns:a16="http://schemas.microsoft.com/office/drawing/2014/main" id="{D2A6E168-1424-4B64-BE67-5B5501F8536F}"/>
              </a:ext>
            </a:extLst>
          </p:cNvPr>
          <p:cNvSpPr txBox="1"/>
          <p:nvPr/>
        </p:nvSpPr>
        <p:spPr>
          <a:xfrm>
            <a:off x="3343178" y="4446209"/>
            <a:ext cx="2168661" cy="461665"/>
          </a:xfrm>
          <a:prstGeom prst="rect">
            <a:avLst/>
          </a:prstGeom>
          <a:noFill/>
        </p:spPr>
        <p:txBody>
          <a:bodyPr wrap="square" rtlCol="0">
            <a:spAutoFit/>
          </a:bodyPr>
          <a:lstStyle/>
          <a:p>
            <a:pPr/>
            <a:r>
              <a:rPr lang="ja-JP" altLang="en-US" sz="1200" dirty="0">
                <a:latin typeface="IPAexGothic"/>
              </a:rPr>
              <a:t>グローバルパッチの</a:t>
            </a:r>
            <a:endParaRPr lang="en-US" altLang="ja-JP" sz="1200" dirty="0">
              <a:latin typeface="IPAexGothic"/>
            </a:endParaRPr>
          </a:p>
          <a:p>
            <a:pPr/>
            <a:r>
              <a:rPr lang="ja-JP" altLang="en-US" sz="1200" dirty="0">
                <a:latin typeface="IPAexGothic"/>
              </a:rPr>
              <a:t>コントロールポイント数</a:t>
            </a:r>
            <a:r>
              <a:rPr lang="en-US" altLang="ja-JP" sz="1200" dirty="0">
                <a:latin typeface="IPAexGothic"/>
              </a:rPr>
              <a:t>:144</a:t>
            </a:r>
            <a:endParaRPr lang="en-US" altLang="ja-JP" sz="1200" b="0" i="0" strike="noStrike" dirty="0">
              <a:latin typeface="IPAexGothic"/>
            </a:endParaRPr>
          </a:p>
        </p:txBody>
      </p:sp>
      <p:sp>
        <p:nvSpPr>
          <p:cNvPr id="39" name="テキスト ボックス 38">
            <a:extLst>
              <a:ext uri="{FF2B5EF4-FFF2-40B4-BE49-F238E27FC236}">
                <a16:creationId xmlns:a16="http://schemas.microsoft.com/office/drawing/2014/main" id="{3B0198A2-A22B-42B6-B1D2-C84E0A6AAE68}"/>
              </a:ext>
            </a:extLst>
          </p:cNvPr>
          <p:cNvSpPr txBox="1"/>
          <p:nvPr/>
        </p:nvSpPr>
        <p:spPr>
          <a:xfrm>
            <a:off x="6381391" y="4467188"/>
            <a:ext cx="2168661" cy="461665"/>
          </a:xfrm>
          <a:prstGeom prst="rect">
            <a:avLst/>
          </a:prstGeom>
          <a:noFill/>
        </p:spPr>
        <p:txBody>
          <a:bodyPr wrap="square" rtlCol="0">
            <a:spAutoFit/>
          </a:bodyPr>
          <a:lstStyle/>
          <a:p>
            <a:pPr/>
            <a:r>
              <a:rPr lang="ja-JP" altLang="en-US" sz="1200" dirty="0">
                <a:latin typeface="IPAexGothic"/>
              </a:rPr>
              <a:t>グローバルパッチの</a:t>
            </a:r>
            <a:endParaRPr lang="en-US" altLang="ja-JP" sz="1200" dirty="0">
              <a:latin typeface="IPAexGothic"/>
            </a:endParaRPr>
          </a:p>
          <a:p>
            <a:pPr/>
            <a:r>
              <a:rPr lang="ja-JP" altLang="en-US" sz="1200" dirty="0">
                <a:latin typeface="IPAexGothic"/>
              </a:rPr>
              <a:t>コントロールポイント数</a:t>
            </a:r>
            <a:r>
              <a:rPr lang="en-US" altLang="ja-JP" sz="1200" dirty="0">
                <a:latin typeface="IPAexGothic"/>
              </a:rPr>
              <a:t>:324</a:t>
            </a:r>
            <a:endParaRPr lang="en-US" altLang="ja-JP" sz="1200" b="0" i="0" strike="noStrike" dirty="0">
              <a:latin typeface="IPAexGothic"/>
            </a:endParaRPr>
          </a:p>
        </p:txBody>
      </p:sp>
      <p:sp>
        <p:nvSpPr>
          <p:cNvPr id="41" name="テキスト ボックス 40">
            <a:extLst>
              <a:ext uri="{FF2B5EF4-FFF2-40B4-BE49-F238E27FC236}">
                <a16:creationId xmlns:a16="http://schemas.microsoft.com/office/drawing/2014/main" id="{57DAC5AA-F00A-473D-8833-E35AC0B19CF9}"/>
              </a:ext>
            </a:extLst>
          </p:cNvPr>
          <p:cNvSpPr txBox="1"/>
          <p:nvPr/>
        </p:nvSpPr>
        <p:spPr>
          <a:xfrm>
            <a:off x="9542854" y="4467188"/>
            <a:ext cx="2168661" cy="461665"/>
          </a:xfrm>
          <a:prstGeom prst="rect">
            <a:avLst/>
          </a:prstGeom>
          <a:noFill/>
        </p:spPr>
        <p:txBody>
          <a:bodyPr wrap="square" rtlCol="0">
            <a:spAutoFit/>
          </a:bodyPr>
          <a:lstStyle/>
          <a:p>
            <a:pPr/>
            <a:r>
              <a:rPr lang="ja-JP" altLang="en-US" sz="1200" dirty="0">
                <a:latin typeface="IPAexGothic"/>
              </a:rPr>
              <a:t>グローバルパッチの</a:t>
            </a:r>
            <a:endParaRPr lang="en-US" altLang="ja-JP" sz="1200" dirty="0">
              <a:latin typeface="IPAexGothic"/>
            </a:endParaRPr>
          </a:p>
          <a:p>
            <a:pPr/>
            <a:r>
              <a:rPr lang="ja-JP" altLang="en-US" sz="1200" dirty="0">
                <a:latin typeface="IPAexGothic"/>
              </a:rPr>
              <a:t>コントロールポイント数</a:t>
            </a:r>
            <a:r>
              <a:rPr lang="en-US" altLang="ja-JP" sz="1200" dirty="0">
                <a:latin typeface="IPAexGothic"/>
              </a:rPr>
              <a:t>:484</a:t>
            </a:r>
            <a:endParaRPr lang="en-US" altLang="ja-JP" sz="1200" b="0" i="0" strike="noStrike" dirty="0">
              <a:latin typeface="IPAexGothic"/>
            </a:endParaRPr>
          </a:p>
        </p:txBody>
      </p:sp>
      <mc:AlternateContent xmlns:mc="http://schemas.openxmlformats.org/markup-compatibility/2006">
        <mc:Choice xmlns:a14="http://schemas.microsoft.com/office/drawing/2010/main" Requires="a14">
          <p:sp>
            <p:nvSpPr>
              <p:cNvPr id="42" name="テキスト ボックス 41">
                <a:extLst>
                  <a:ext uri="{FF2B5EF4-FFF2-40B4-BE49-F238E27FC236}">
                    <a16:creationId xmlns:a16="http://schemas.microsoft.com/office/drawing/2014/main" id="{0FF9551E-6093-4E76-ACF6-3BFB5CE83880}"/>
                  </a:ext>
                </a:extLst>
              </p:cNvPr>
              <p:cNvSpPr txBox="1"/>
              <p:nvPr/>
            </p:nvSpPr>
            <p:spPr>
              <a:xfrm>
                <a:off x="5088663" y="5590811"/>
                <a:ext cx="5822551" cy="646331"/>
              </a:xfrm>
              <a:prstGeom prst="rect">
                <a:avLst/>
              </a:prstGeom>
              <a:noFill/>
            </p:spPr>
            <p:txBody>
              <a:bodyPr wrap="square" rtlCol="0">
                <a:spAutoFit/>
              </a:bodyPr>
              <a:lstStyle/>
              <a:p>
                <a:pPr/>
                <a:r>
                  <a:rPr lang="ja-JP" altLang="en-US" i="0" dirty="0">
                    <a:latin typeface="IPAexGothic"/>
                  </a:rPr>
                  <a:t>パッチ境界の連続性が</a:t>
                </a:r>
                <a14:m>
                  <m:oMath xmlns:m="http://schemas.openxmlformats.org/officeDocument/2006/math">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𝐶</m:t>
                        </m:r>
                      </m:e>
                      <m:sup>
                        <m:r>
                          <a:rPr lang="en-US" altLang="ja-JP" i="1">
                            <a:latin typeface="Cambria Math" panose="02040503050406030204" pitchFamily="18" charset="0"/>
                          </a:rPr>
                          <m:t>0</m:t>
                        </m:r>
                      </m:sup>
                    </m:sSup>
                  </m:oMath>
                </a14:m>
                <a:r>
                  <a:rPr lang="ja-JP" altLang="en-US" i="0" dirty="0">
                    <a:latin typeface="IPAexGothic"/>
                  </a:rPr>
                  <a:t>連続であることが原因</a:t>
                </a:r>
                <a:endParaRPr lang="en-US" altLang="ja-JP" i="0" dirty="0">
                  <a:latin typeface="IPAexGothic"/>
                </a:endParaRPr>
              </a:p>
              <a:p>
                <a:pPr/>
                <a:r>
                  <a:rPr lang="ja-JP" altLang="en-US" i="0" dirty="0">
                    <a:latin typeface="IPAexGothic"/>
                  </a:rPr>
                  <a:t>→</a:t>
                </a:r>
                <a:r>
                  <a:rPr lang="ja-JP" altLang="en-US" dirty="0">
                    <a:latin typeface="IPAexGothic"/>
                  </a:rPr>
                  <a:t>基底関数の次数を上げて解決するか検証</a:t>
                </a:r>
                <a:endParaRPr lang="en-US" altLang="ja-JP" sz="1800" b="0" i="0" strike="noStrike" dirty="0">
                  <a:latin typeface="IPAexGothic"/>
                </a:endParaRPr>
              </a:p>
            </p:txBody>
          </p:sp>
        </mc:Choice>
        <mc:Fallback>
          <p:sp>
            <p:nvSpPr>
              <p:cNvPr id="42" name="テキスト ボックス 41">
                <a:extLst>
                  <a:ext uri="{FF2B5EF4-FFF2-40B4-BE49-F238E27FC236}">
                    <a16:creationId xmlns:a16="http://schemas.microsoft.com/office/drawing/2014/main" id="{0FF9551E-6093-4E76-ACF6-3BFB5CE83880}"/>
                  </a:ext>
                </a:extLst>
              </p:cNvPr>
              <p:cNvSpPr txBox="1">
                <a:spLocks noRot="1" noChangeAspect="1" noMove="1" noResize="1" noEditPoints="1" noAdjustHandles="1" noChangeArrowheads="1" noChangeShapeType="1" noTextEdit="1"/>
              </p:cNvSpPr>
              <p:nvPr/>
            </p:nvSpPr>
            <p:spPr>
              <a:xfrm>
                <a:off x="5088663" y="5590811"/>
                <a:ext cx="5822551" cy="646331"/>
              </a:xfrm>
              <a:prstGeom prst="rect">
                <a:avLst/>
              </a:prstGeom>
              <a:blipFill>
                <a:blip r:embed="rId9"/>
                <a:stretch>
                  <a:fillRect l="-942" t="-2830" b="-1603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33708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1"/>
            <a:ext cx="12192000" cy="740200"/>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12</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93868"/>
            <a:ext cx="10631647" cy="646331"/>
          </a:xfrm>
          <a:prstGeom prst="rect">
            <a:avLst/>
          </a:prstGeom>
          <a:noFill/>
        </p:spPr>
        <p:txBody>
          <a:bodyPr wrap="square" rtlCol="0">
            <a:spAutoFit/>
          </a:bodyPr>
          <a:lstStyle/>
          <a:p>
            <a:r>
              <a:rPr lang="en-US" altLang="ja-JP" sz="3600" dirty="0"/>
              <a:t>Knot Insertion, Order Elevation</a:t>
            </a:r>
            <a:r>
              <a:rPr lang="ja-JP" altLang="en-US" sz="3600" dirty="0"/>
              <a:t>について</a:t>
            </a:r>
            <a:r>
              <a:rPr lang="en-US" altLang="ja-JP" sz="3600" dirty="0"/>
              <a:t>(1/3)</a:t>
            </a:r>
          </a:p>
        </p:txBody>
      </p:sp>
      <p:sp>
        <p:nvSpPr>
          <p:cNvPr id="10" name="正方形/長方形 9">
            <a:extLst>
              <a:ext uri="{FF2B5EF4-FFF2-40B4-BE49-F238E27FC236}">
                <a16:creationId xmlns:a16="http://schemas.microsoft.com/office/drawing/2014/main" id="{F6F352E3-15A8-450D-A0AC-C795595B0725}"/>
              </a:ext>
            </a:extLst>
          </p:cNvPr>
          <p:cNvSpPr/>
          <p:nvPr/>
        </p:nvSpPr>
        <p:spPr>
          <a:xfrm flipH="1">
            <a:off x="6073140" y="900034"/>
            <a:ext cx="45719" cy="5821441"/>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0AE8754D-BC68-4411-ADDE-AA16B07CCA08}"/>
              </a:ext>
            </a:extLst>
          </p:cNvPr>
          <p:cNvSpPr txBox="1"/>
          <p:nvPr/>
        </p:nvSpPr>
        <p:spPr>
          <a:xfrm>
            <a:off x="412459" y="1006686"/>
            <a:ext cx="5822551" cy="369332"/>
          </a:xfrm>
          <a:prstGeom prst="rect">
            <a:avLst/>
          </a:prstGeom>
          <a:noFill/>
        </p:spPr>
        <p:txBody>
          <a:bodyPr wrap="square" rtlCol="0">
            <a:spAutoFit/>
          </a:bodyPr>
          <a:lstStyle/>
          <a:p>
            <a:pPr/>
            <a:r>
              <a:rPr lang="ja-JP" altLang="en-US" b="1" dirty="0">
                <a:latin typeface="IPAexGothic"/>
              </a:rPr>
              <a:t>・ノットインサーション</a:t>
            </a:r>
            <a:r>
              <a:rPr lang="en-US" altLang="ja-JP" b="1" dirty="0">
                <a:latin typeface="IPAexGothic"/>
              </a:rPr>
              <a:t>(Knot Insertion)</a:t>
            </a:r>
            <a:endParaRPr lang="en-US" altLang="ja-JP" sz="1800" b="1" i="0" strike="noStrike" dirty="0">
              <a:latin typeface="IPAexGothic"/>
            </a:endParaRPr>
          </a:p>
        </p:txBody>
      </p:sp>
      <mc:AlternateContent xmlns:mc="http://schemas.openxmlformats.org/markup-compatibility/2006">
        <mc:Choice xmlns:a14="http://schemas.microsoft.com/office/drawing/2010/main" Requires="a14">
          <p:sp>
            <p:nvSpPr>
              <p:cNvPr id="28" name="テキスト ボックス 27">
                <a:extLst>
                  <a:ext uri="{FF2B5EF4-FFF2-40B4-BE49-F238E27FC236}">
                    <a16:creationId xmlns:a16="http://schemas.microsoft.com/office/drawing/2014/main" id="{71D89F32-F2A7-479C-90B4-DE0D55C08BC4}"/>
                  </a:ext>
                </a:extLst>
              </p:cNvPr>
              <p:cNvSpPr txBox="1"/>
              <p:nvPr/>
            </p:nvSpPr>
            <p:spPr>
              <a:xfrm>
                <a:off x="412459" y="1457839"/>
                <a:ext cx="5822551" cy="4877297"/>
              </a:xfrm>
              <a:prstGeom prst="rect">
                <a:avLst/>
              </a:prstGeom>
              <a:noFill/>
            </p:spPr>
            <p:txBody>
              <a:bodyPr wrap="square" rtlCol="0">
                <a:spAutoFit/>
              </a:bodyPr>
              <a:lstStyle/>
              <a:p>
                <a:pPr/>
                <a:r>
                  <a:rPr lang="ja-JP" altLang="en-US" sz="1800" i="0" strike="noStrike" dirty="0">
                    <a:latin typeface="IPAexGothic"/>
                  </a:rPr>
                  <a:t>要素の細分化、オーダーエレベーションに必要</a:t>
                </a:r>
                <a:endParaRPr lang="en-US" altLang="ja-JP" sz="1800" i="0" strike="noStrike" dirty="0">
                  <a:latin typeface="IPAexGothic"/>
                </a:endParaRPr>
              </a:p>
              <a:p>
                <a:pPr/>
                <a:endParaRPr lang="en-US" altLang="ja-JP" dirty="0">
                  <a:latin typeface="IPAexGothic"/>
                </a:endParaRPr>
              </a:p>
              <a:p>
                <a:pPr/>
                <a:r>
                  <a:rPr lang="ja-JP" altLang="en-US" sz="1800" i="0" strike="noStrike" dirty="0">
                    <a:latin typeface="IPAexGothic"/>
                  </a:rPr>
                  <a:t>ノットを挿入する操作</a:t>
                </a:r>
                <a:r>
                  <a:rPr lang="ja-JP" altLang="en-US" dirty="0">
                    <a:latin typeface="IPAexGothic"/>
                  </a:rPr>
                  <a:t>→コントロールポイントも変化</a:t>
                </a:r>
                <a:endParaRPr lang="en-US" altLang="ja-JP" sz="1800" i="0" strike="noStrike" dirty="0">
                  <a:latin typeface="IPAexGothic"/>
                </a:endParaRPr>
              </a:p>
              <a:p>
                <a:pPr/>
                <a:endParaRPr lang="en-US" altLang="ja-JP" dirty="0">
                  <a:latin typeface="IPAexGothic"/>
                </a:endParaRPr>
              </a:p>
              <a:p>
                <a:pPr/>
                <a:r>
                  <a:rPr lang="ja-JP" altLang="en-US" dirty="0">
                    <a:latin typeface="IPAexGothic"/>
                  </a:rPr>
                  <a:t>挿入後</a:t>
                </a:r>
                <a14:m>
                  <m:oMath xmlns:m="http://schemas.openxmlformats.org/officeDocument/2006/math">
                    <m:r>
                      <m:rPr>
                        <m:sty m:val="p"/>
                      </m:rPr>
                      <a:rPr lang="el-GR" altLang="ja-JP" i="1" smtClean="0">
                        <a:latin typeface="Cambria Math" panose="02040503050406030204" pitchFamily="18" charset="0"/>
                        <a:ea typeface="Cambria Math" panose="02040503050406030204" pitchFamily="18" charset="0"/>
                      </a:rPr>
                      <m:t>Ξ</m:t>
                    </m:r>
                    <m:r>
                      <a:rPr lang="ja-JP" altLang="en-US" i="1" smtClean="0">
                        <a:latin typeface="Cambria Math" panose="02040503050406030204" pitchFamily="18" charset="0"/>
                      </a:rPr>
                      <m:t>→</m:t>
                    </m:r>
                    <m:acc>
                      <m:accPr>
                        <m:chr m:val="̅"/>
                        <m:ctrlPr>
                          <a:rPr lang="ja-JP" altLang="en-US" i="1" smtClean="0">
                            <a:latin typeface="Cambria Math" panose="02040503050406030204" pitchFamily="18" charset="0"/>
                          </a:rPr>
                        </m:ctrlPr>
                      </m:accPr>
                      <m:e>
                        <m:r>
                          <m:rPr>
                            <m:sty m:val="p"/>
                          </m:rPr>
                          <a:rPr lang="el-GR" altLang="ja-JP" i="1" smtClean="0">
                            <a:latin typeface="Cambria Math" panose="02040503050406030204" pitchFamily="18" charset="0"/>
                            <a:ea typeface="Cambria Math" panose="02040503050406030204" pitchFamily="18" charset="0"/>
                          </a:rPr>
                          <m:t>Ξ</m:t>
                        </m:r>
                      </m:e>
                    </m:acc>
                    <m:r>
                      <a:rPr lang="en-US" altLang="ja-JP" b="0" i="1" smtClean="0">
                        <a:latin typeface="Cambria Math" panose="02040503050406030204" pitchFamily="18" charset="0"/>
                      </a:rPr>
                      <m:t>(</m:t>
                    </m:r>
                    <m:r>
                      <a:rPr lang="en-US" altLang="ja-JP" b="0" i="1" smtClean="0">
                        <a:latin typeface="Cambria Math" panose="02040503050406030204" pitchFamily="18" charset="0"/>
                      </a:rPr>
                      <m:t>𝑚</m:t>
                    </m:r>
                    <m:r>
                      <a:rPr lang="ja-JP" altLang="en-US" i="1">
                        <a:latin typeface="Cambria Math" panose="02040503050406030204" pitchFamily="18" charset="0"/>
                      </a:rPr>
                      <m:t>個</m:t>
                    </m:r>
                    <m:r>
                      <a:rPr lang="ja-JP" altLang="en-US" i="1" smtClean="0">
                        <a:latin typeface="Cambria Math" panose="02040503050406030204" pitchFamily="18" charset="0"/>
                      </a:rPr>
                      <m:t>挿入</m:t>
                    </m:r>
                    <m:r>
                      <a:rPr lang="en-US" altLang="ja-JP" b="0" i="1" smtClean="0">
                        <a:latin typeface="Cambria Math" panose="02040503050406030204" pitchFamily="18" charset="0"/>
                      </a:rPr>
                      <m:t>)</m:t>
                    </m:r>
                  </m:oMath>
                </a14:m>
                <a:endParaRPr lang="en-US" altLang="ja-JP" dirty="0">
                  <a:latin typeface="IPAexGothic"/>
                </a:endParaRPr>
              </a:p>
              <a:p>
                <a:pPr/>
                <a:endParaRPr lang="en-US" altLang="ja-JP" dirty="0">
                  <a:latin typeface="IPAexGothic"/>
                </a:endParaRPr>
              </a:p>
              <a:p>
                <a:pPr/>
                <a14:m>
                  <m:oMathPara xmlns:m="http://schemas.openxmlformats.org/officeDocument/2006/math">
                    <m:oMathParaPr>
                      <m:jc m:val="left"/>
                    </m:oMathParaPr>
                    <m:oMath xmlns:m="http://schemas.openxmlformats.org/officeDocument/2006/math">
                      <m:sSubSup>
                        <m:sSubSupPr>
                          <m:ctrlPr>
                            <a:rPr lang="en-US" altLang="ja-JP" sz="1800" i="1" strike="noStrike" smtClean="0">
                              <a:latin typeface="Cambria Math" panose="02040503050406030204" pitchFamily="18" charset="0"/>
                            </a:rPr>
                          </m:ctrlPr>
                        </m:sSubSupPr>
                        <m:e>
                          <m:r>
                            <a:rPr lang="en-US" altLang="ja-JP" sz="1800" b="0" i="1" strike="noStrike" smtClean="0">
                              <a:latin typeface="Cambria Math" panose="02040503050406030204" pitchFamily="18" charset="0"/>
                            </a:rPr>
                            <m:t>𝑇</m:t>
                          </m:r>
                        </m:e>
                        <m:sub>
                          <m:r>
                            <a:rPr lang="en-US" altLang="ja-JP" sz="1800" b="0" i="1" strike="noStrike" smtClean="0">
                              <a:latin typeface="Cambria Math" panose="02040503050406030204" pitchFamily="18" charset="0"/>
                            </a:rPr>
                            <m:t>𝑖𝑗</m:t>
                          </m:r>
                        </m:sub>
                        <m:sup>
                          <m:r>
                            <a:rPr lang="en-US" altLang="ja-JP" sz="1800" b="0" i="1" strike="noStrike" smtClean="0">
                              <a:latin typeface="Cambria Math" panose="02040503050406030204" pitchFamily="18" charset="0"/>
                            </a:rPr>
                            <m:t>0</m:t>
                          </m:r>
                        </m:sup>
                      </m:sSubSup>
                      <m:r>
                        <a:rPr lang="en-US" altLang="ja-JP" sz="1800" b="0" i="1" strike="noStrike" smtClean="0">
                          <a:latin typeface="Cambria Math" panose="02040503050406030204" pitchFamily="18" charset="0"/>
                        </a:rPr>
                        <m:t>=</m:t>
                      </m:r>
                      <m:d>
                        <m:dPr>
                          <m:begChr m:val="{"/>
                          <m:endChr m:val=""/>
                          <m:ctrlPr>
                            <a:rPr lang="en-US" altLang="ja-JP" sz="1800" b="0" i="1" strike="noStrike" smtClean="0">
                              <a:latin typeface="Cambria Math" panose="02040503050406030204" pitchFamily="18" charset="0"/>
                            </a:rPr>
                          </m:ctrlPr>
                        </m:dPr>
                        <m:e>
                          <m:m>
                            <m:mPr>
                              <m:mcs>
                                <m:mc>
                                  <m:mcPr>
                                    <m:count m:val="2"/>
                                    <m:mcJc m:val="center"/>
                                  </m:mcPr>
                                </m:mc>
                              </m:mcs>
                              <m:ctrlPr>
                                <a:rPr lang="en-US" altLang="ja-JP" sz="1800" b="0" i="1" strike="noStrike" smtClean="0">
                                  <a:latin typeface="Cambria Math" panose="02040503050406030204" pitchFamily="18" charset="0"/>
                                </a:rPr>
                              </m:ctrlPr>
                            </m:mPr>
                            <m:mr>
                              <m:e>
                                <m:r>
                                  <m:rPr>
                                    <m:brk m:alnAt="7"/>
                                  </m:rPr>
                                  <a:rPr lang="en-US" altLang="ja-JP" sz="1800" b="0" i="1" strike="noStrike" smtClean="0">
                                    <a:latin typeface="Cambria Math" panose="02040503050406030204" pitchFamily="18" charset="0"/>
                                  </a:rPr>
                                  <m:t>1</m:t>
                                </m:r>
                              </m:e>
                              <m:e>
                                <m:sSub>
                                  <m:sSubPr>
                                    <m:ctrlPr>
                                      <a:rPr lang="en-US" altLang="ja-JP" sz="1800" b="0" i="1" strike="noStrike" smtClean="0">
                                        <a:latin typeface="Cambria Math" panose="02040503050406030204" pitchFamily="18" charset="0"/>
                                      </a:rPr>
                                    </m:ctrlPr>
                                  </m:sSubPr>
                                  <m:e>
                                    <m:acc>
                                      <m:accPr>
                                        <m:chr m:val="̅"/>
                                        <m:ctrlPr>
                                          <a:rPr lang="en-US" altLang="ja-JP" sz="1800" b="0" i="1" strike="noStrike" smtClean="0">
                                            <a:latin typeface="Cambria Math" panose="02040503050406030204" pitchFamily="18" charset="0"/>
                                          </a:rPr>
                                        </m:ctrlPr>
                                      </m:accPr>
                                      <m:e>
                                        <m:r>
                                          <a:rPr lang="ja-JP" altLang="en-US" i="1" smtClean="0">
                                            <a:latin typeface="Cambria Math" panose="02040503050406030204" pitchFamily="18" charset="0"/>
                                          </a:rPr>
                                          <m:t>𝜉</m:t>
                                        </m:r>
                                      </m:e>
                                    </m:acc>
                                  </m:e>
                                  <m:sub>
                                    <m:r>
                                      <a:rPr lang="en-US" altLang="ja-JP" sz="1800" b="0" i="1" strike="noStrike" smtClean="0">
                                        <a:latin typeface="Cambria Math" panose="02040503050406030204" pitchFamily="18" charset="0"/>
                                      </a:rPr>
                                      <m:t>𝑖</m:t>
                                    </m:r>
                                  </m:sub>
                                </m:sSub>
                                <m:r>
                                  <a:rPr lang="en-US" altLang="ja-JP" sz="1800" b="0" i="1" strike="noStrike" smtClean="0">
                                    <a:latin typeface="Cambria Math" panose="02040503050406030204" pitchFamily="18" charset="0"/>
                                    <a:ea typeface="Cambria Math" panose="02040503050406030204" pitchFamily="18" charset="0"/>
                                  </a:rPr>
                                  <m:t>∈[</m:t>
                                </m:r>
                                <m:sSub>
                                  <m:sSubPr>
                                    <m:ctrlPr>
                                      <a:rPr lang="en-US" altLang="ja-JP" sz="1800" b="0" i="1" strike="noStrike" smtClean="0">
                                        <a:latin typeface="Cambria Math" panose="02040503050406030204" pitchFamily="18" charset="0"/>
                                        <a:ea typeface="Cambria Math" panose="02040503050406030204" pitchFamily="18" charset="0"/>
                                      </a:rPr>
                                    </m:ctrlPr>
                                  </m:sSubPr>
                                  <m:e>
                                    <m:r>
                                      <a:rPr lang="ja-JP" altLang="en-US" sz="1800" b="0" i="1" strike="noStrike" smtClean="0">
                                        <a:latin typeface="Cambria Math" panose="02040503050406030204" pitchFamily="18" charset="0"/>
                                        <a:ea typeface="Cambria Math" panose="02040503050406030204" pitchFamily="18" charset="0"/>
                                      </a:rPr>
                                      <m:t>𝜉</m:t>
                                    </m:r>
                                  </m:e>
                                  <m:sub>
                                    <m:r>
                                      <a:rPr lang="en-US" altLang="ja-JP" sz="1800" b="0" i="1" strike="noStrike" smtClean="0">
                                        <a:latin typeface="Cambria Math" panose="02040503050406030204" pitchFamily="18" charset="0"/>
                                        <a:ea typeface="Cambria Math" panose="02040503050406030204" pitchFamily="18" charset="0"/>
                                      </a:rPr>
                                      <m:t>𝑗</m:t>
                                    </m:r>
                                  </m:sub>
                                </m:sSub>
                                <m:r>
                                  <a:rPr lang="en-US" altLang="ja-JP" sz="1800" b="0" i="1" strike="noStrike" smtClean="0">
                                    <a:latin typeface="Cambria Math" panose="02040503050406030204" pitchFamily="18" charset="0"/>
                                    <a:ea typeface="Cambria Math" panose="02040503050406030204" pitchFamily="18" charset="0"/>
                                  </a:rPr>
                                  <m:t>,</m:t>
                                </m:r>
                                <m:sSub>
                                  <m:sSubPr>
                                    <m:ctrlPr>
                                      <a:rPr lang="en-US" altLang="ja-JP" sz="1800" b="0" i="1" strike="noStrike" smtClean="0">
                                        <a:latin typeface="Cambria Math" panose="02040503050406030204" pitchFamily="18" charset="0"/>
                                        <a:ea typeface="Cambria Math" panose="02040503050406030204" pitchFamily="18" charset="0"/>
                                      </a:rPr>
                                    </m:ctrlPr>
                                  </m:sSubPr>
                                  <m:e>
                                    <m:r>
                                      <a:rPr lang="ja-JP" altLang="en-US" sz="1800" b="0" i="1" strike="noStrike" smtClean="0">
                                        <a:latin typeface="Cambria Math" panose="02040503050406030204" pitchFamily="18" charset="0"/>
                                        <a:ea typeface="Cambria Math" panose="02040503050406030204" pitchFamily="18" charset="0"/>
                                      </a:rPr>
                                      <m:t>𝜉</m:t>
                                    </m:r>
                                  </m:e>
                                  <m:sub>
                                    <m:r>
                                      <a:rPr lang="en-US" altLang="ja-JP" sz="1800" b="0" i="1" strike="noStrike" smtClean="0">
                                        <a:latin typeface="Cambria Math" panose="02040503050406030204" pitchFamily="18" charset="0"/>
                                        <a:ea typeface="Cambria Math" panose="02040503050406030204" pitchFamily="18" charset="0"/>
                                      </a:rPr>
                                      <m:t>𝑗</m:t>
                                    </m:r>
                                    <m:r>
                                      <a:rPr lang="en-US" altLang="ja-JP" sz="1800" b="0" i="1" strike="noStrike" smtClean="0">
                                        <a:latin typeface="Cambria Math" panose="02040503050406030204" pitchFamily="18" charset="0"/>
                                        <a:ea typeface="Cambria Math" panose="02040503050406030204" pitchFamily="18" charset="0"/>
                                      </a:rPr>
                                      <m:t>+1</m:t>
                                    </m:r>
                                  </m:sub>
                                </m:sSub>
                                <m:r>
                                  <a:rPr lang="en-US" altLang="ja-JP" sz="1800" b="0" i="1" strike="noStrike" smtClean="0">
                                    <a:latin typeface="Cambria Math" panose="02040503050406030204" pitchFamily="18" charset="0"/>
                                    <a:ea typeface="Cambria Math" panose="02040503050406030204" pitchFamily="18" charset="0"/>
                                  </a:rPr>
                                  <m:t>)</m:t>
                                </m:r>
                              </m:e>
                            </m:mr>
                            <m:mr>
                              <m:e>
                                <m:r>
                                  <a:rPr lang="en-US" altLang="ja-JP" sz="1800" b="0" i="1" strike="noStrike" smtClean="0">
                                    <a:latin typeface="Cambria Math" panose="02040503050406030204" pitchFamily="18" charset="0"/>
                                  </a:rPr>
                                  <m:t>0</m:t>
                                </m:r>
                              </m:e>
                              <m:e>
                                <m:r>
                                  <a:rPr lang="en-US" altLang="ja-JP" sz="1800" b="0" i="1" strike="noStrike" smtClean="0">
                                    <a:latin typeface="Cambria Math" panose="02040503050406030204" pitchFamily="18" charset="0"/>
                                  </a:rPr>
                                  <m:t>𝑜𝑡h𝑒𝑟𝑤𝑖𝑠𝑒</m:t>
                                </m:r>
                              </m:e>
                            </m:mr>
                          </m:m>
                        </m:e>
                      </m:d>
                    </m:oMath>
                  </m:oMathPara>
                </a14:m>
                <a:endParaRPr lang="en-US" altLang="ja-JP" sz="1800" i="0" strike="noStrike" dirty="0">
                  <a:latin typeface="IPAexGothic"/>
                </a:endParaRPr>
              </a:p>
              <a:p>
                <a:pPr/>
                <a14:m>
                  <m:oMathPara xmlns:m="http://schemas.openxmlformats.org/officeDocument/2006/math">
                    <m:oMathParaPr>
                      <m:jc m:val="left"/>
                    </m:oMathParaPr>
                    <m:oMath xmlns:m="http://schemas.openxmlformats.org/officeDocument/2006/math">
                      <m:sSubSup>
                        <m:sSubSupPr>
                          <m:ctrlPr>
                            <a:rPr lang="en-US" altLang="ja-JP" sz="1800" i="1" strike="noStrike" smtClean="0">
                              <a:latin typeface="Cambria Math" panose="02040503050406030204" pitchFamily="18" charset="0"/>
                            </a:rPr>
                          </m:ctrlPr>
                        </m:sSubSupPr>
                        <m:e>
                          <m:r>
                            <a:rPr lang="en-US" altLang="ja-JP" sz="1800" b="0" i="1" strike="noStrike" smtClean="0">
                              <a:latin typeface="Cambria Math" panose="02040503050406030204" pitchFamily="18" charset="0"/>
                            </a:rPr>
                            <m:t>𝑇</m:t>
                          </m:r>
                        </m:e>
                        <m:sub>
                          <m:r>
                            <a:rPr lang="en-US" altLang="ja-JP" sz="1800" b="0" i="1" strike="noStrike" smtClean="0">
                              <a:latin typeface="Cambria Math" panose="02040503050406030204" pitchFamily="18" charset="0"/>
                            </a:rPr>
                            <m:t>𝑖𝑗</m:t>
                          </m:r>
                        </m:sub>
                        <m:sup>
                          <m:r>
                            <a:rPr lang="en-US" altLang="ja-JP" sz="1800" b="0" i="1" strike="noStrike" smtClean="0">
                              <a:latin typeface="Cambria Math" panose="02040503050406030204" pitchFamily="18" charset="0"/>
                            </a:rPr>
                            <m:t>𝑞</m:t>
                          </m:r>
                        </m:sup>
                      </m:sSubSup>
                      <m:r>
                        <a:rPr lang="en-US" altLang="ja-JP" sz="1800" b="0" i="1" strike="noStrike" smtClean="0">
                          <a:latin typeface="Cambria Math" panose="02040503050406030204" pitchFamily="18" charset="0"/>
                        </a:rPr>
                        <m:t>=</m:t>
                      </m:r>
                      <m:f>
                        <m:fPr>
                          <m:ctrlPr>
                            <a:rPr lang="en-US" altLang="ja-JP" sz="1800" b="0" i="1" strike="noStrike" smtClean="0">
                              <a:latin typeface="Cambria Math" panose="02040503050406030204" pitchFamily="18" charset="0"/>
                            </a:rPr>
                          </m:ctrlPr>
                        </m:fPr>
                        <m:num>
                          <m:sSub>
                            <m:sSubPr>
                              <m:ctrlPr>
                                <a:rPr lang="en-US" altLang="ja-JP" sz="1800" b="0" i="1" strike="noStrike" smtClean="0">
                                  <a:latin typeface="Cambria Math" panose="02040503050406030204" pitchFamily="18" charset="0"/>
                                </a:rPr>
                              </m:ctrlPr>
                            </m:sSubPr>
                            <m:e>
                              <m:acc>
                                <m:accPr>
                                  <m:chr m:val="̅"/>
                                  <m:ctrlPr>
                                    <a:rPr lang="en-US" altLang="ja-JP" sz="1800" b="0" i="1" strike="noStrike" smtClean="0">
                                      <a:latin typeface="Cambria Math" panose="02040503050406030204" pitchFamily="18" charset="0"/>
                                    </a:rPr>
                                  </m:ctrlPr>
                                </m:accPr>
                                <m:e>
                                  <m:r>
                                    <a:rPr lang="ja-JP" altLang="en-US" sz="1800" b="0" i="1" strike="noStrike" smtClean="0">
                                      <a:latin typeface="Cambria Math" panose="02040503050406030204" pitchFamily="18" charset="0"/>
                                    </a:rPr>
                                    <m:t>𝜉</m:t>
                                  </m:r>
                                </m:e>
                              </m:acc>
                            </m:e>
                            <m:sub>
                              <m:r>
                                <a:rPr lang="en-US" altLang="ja-JP" sz="1800" b="0" i="1" strike="noStrike" smtClean="0">
                                  <a:latin typeface="Cambria Math" panose="02040503050406030204" pitchFamily="18" charset="0"/>
                                </a:rPr>
                                <m:t>𝑖</m:t>
                              </m:r>
                              <m:r>
                                <a:rPr lang="en-US" altLang="ja-JP" sz="1800" b="0" i="1" strike="noStrike" smtClean="0">
                                  <a:latin typeface="Cambria Math" panose="02040503050406030204" pitchFamily="18" charset="0"/>
                                </a:rPr>
                                <m:t>+</m:t>
                              </m:r>
                              <m:r>
                                <a:rPr lang="en-US" altLang="ja-JP" sz="1800" b="0" i="1" strike="noStrike" smtClean="0">
                                  <a:latin typeface="Cambria Math" panose="02040503050406030204" pitchFamily="18" charset="0"/>
                                </a:rPr>
                                <m:t>𝑞</m:t>
                              </m:r>
                              <m:r>
                                <a:rPr lang="en-US" altLang="ja-JP" sz="1800" b="0" i="1" strike="noStrike" smtClean="0">
                                  <a:latin typeface="Cambria Math" panose="02040503050406030204" pitchFamily="18" charset="0"/>
                                </a:rPr>
                                <m:t>−1</m:t>
                              </m:r>
                            </m:sub>
                          </m:sSub>
                          <m:r>
                            <a:rPr lang="en-US" altLang="ja-JP" sz="1800" b="0" i="1" strike="noStrike" smtClean="0">
                              <a:latin typeface="Cambria Math" panose="02040503050406030204" pitchFamily="18" charset="0"/>
                            </a:rPr>
                            <m:t>−</m:t>
                          </m:r>
                          <m:sSub>
                            <m:sSubPr>
                              <m:ctrlPr>
                                <a:rPr lang="en-US" altLang="ja-JP" i="1">
                                  <a:latin typeface="Cambria Math" panose="02040503050406030204" pitchFamily="18" charset="0"/>
                                </a:rPr>
                              </m:ctrlPr>
                            </m:sSubPr>
                            <m:e>
                              <m:r>
                                <a:rPr lang="ja-JP" altLang="en-US" i="1">
                                  <a:latin typeface="Cambria Math" panose="02040503050406030204" pitchFamily="18" charset="0"/>
                                </a:rPr>
                                <m:t>𝜉</m:t>
                              </m:r>
                            </m:e>
                            <m:sub>
                              <m:r>
                                <a:rPr lang="en-US" altLang="ja-JP" i="1">
                                  <a:latin typeface="Cambria Math" panose="02040503050406030204" pitchFamily="18" charset="0"/>
                                </a:rPr>
                                <m:t>𝑗</m:t>
                              </m:r>
                            </m:sub>
                          </m:sSub>
                        </m:num>
                        <m:den>
                          <m:sSub>
                            <m:sSubPr>
                              <m:ctrlPr>
                                <a:rPr lang="en-US" altLang="ja-JP" sz="1800" b="0" i="1" strike="noStrike" smtClean="0">
                                  <a:latin typeface="Cambria Math" panose="02040503050406030204" pitchFamily="18" charset="0"/>
                                </a:rPr>
                              </m:ctrlPr>
                            </m:sSubPr>
                            <m:e>
                              <m:r>
                                <a:rPr lang="ja-JP" altLang="en-US" sz="1800" b="0" i="1" strike="noStrike" smtClean="0">
                                  <a:latin typeface="Cambria Math" panose="02040503050406030204" pitchFamily="18" charset="0"/>
                                </a:rPr>
                                <m:t>𝜉</m:t>
                              </m:r>
                            </m:e>
                            <m:sub>
                              <m:r>
                                <a:rPr lang="en-US" altLang="ja-JP" sz="1800" b="0" i="1" strike="noStrike" smtClean="0">
                                  <a:latin typeface="Cambria Math" panose="02040503050406030204" pitchFamily="18" charset="0"/>
                                </a:rPr>
                                <m:t>𝑗</m:t>
                              </m:r>
                              <m:r>
                                <a:rPr lang="en-US" altLang="ja-JP" sz="1800" b="0" i="1" strike="noStrike" smtClean="0">
                                  <a:latin typeface="Cambria Math" panose="02040503050406030204" pitchFamily="18" charset="0"/>
                                </a:rPr>
                                <m:t>+</m:t>
                              </m:r>
                              <m:r>
                                <a:rPr lang="en-US" altLang="ja-JP" sz="1800" b="0" i="1" strike="noStrike" smtClean="0">
                                  <a:latin typeface="Cambria Math" panose="02040503050406030204" pitchFamily="18" charset="0"/>
                                </a:rPr>
                                <m:t>𝑞</m:t>
                              </m:r>
                              <m:r>
                                <a:rPr lang="en-US" altLang="ja-JP" sz="1800" b="0" i="1" strike="noStrike" smtClean="0">
                                  <a:latin typeface="Cambria Math" panose="02040503050406030204" pitchFamily="18" charset="0"/>
                                </a:rPr>
                                <m:t>−1</m:t>
                              </m:r>
                            </m:sub>
                          </m:sSub>
                          <m:r>
                            <a:rPr lang="en-US" altLang="ja-JP" sz="1800" b="0" i="1" strike="noStrike" smtClean="0">
                              <a:latin typeface="Cambria Math" panose="02040503050406030204" pitchFamily="18" charset="0"/>
                            </a:rPr>
                            <m:t>−</m:t>
                          </m:r>
                          <m:sSub>
                            <m:sSubPr>
                              <m:ctrlPr>
                                <a:rPr lang="en-US" altLang="ja-JP" i="1">
                                  <a:latin typeface="Cambria Math" panose="02040503050406030204" pitchFamily="18" charset="0"/>
                                </a:rPr>
                              </m:ctrlPr>
                            </m:sSubPr>
                            <m:e>
                              <m:r>
                                <a:rPr lang="ja-JP" altLang="en-US" i="1">
                                  <a:latin typeface="Cambria Math" panose="02040503050406030204" pitchFamily="18" charset="0"/>
                                </a:rPr>
                                <m:t>𝜉</m:t>
                              </m:r>
                            </m:e>
                            <m:sub>
                              <m:r>
                                <a:rPr lang="en-US" altLang="ja-JP" i="1">
                                  <a:latin typeface="Cambria Math" panose="02040503050406030204" pitchFamily="18" charset="0"/>
                                </a:rPr>
                                <m:t>𝑗</m:t>
                              </m:r>
                            </m:sub>
                          </m:sSub>
                        </m:den>
                      </m:f>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𝑇</m:t>
                          </m:r>
                        </m:e>
                        <m:sub>
                          <m:r>
                            <a:rPr lang="en-US" altLang="ja-JP" i="1">
                              <a:latin typeface="Cambria Math" panose="02040503050406030204" pitchFamily="18" charset="0"/>
                            </a:rPr>
                            <m:t>𝑖𝑗</m:t>
                          </m:r>
                        </m:sub>
                        <m:sup>
                          <m:r>
                            <a:rPr lang="en-US" altLang="ja-JP" i="1">
                              <a:latin typeface="Cambria Math" panose="02040503050406030204" pitchFamily="18" charset="0"/>
                            </a:rPr>
                            <m:t>𝑞</m:t>
                          </m:r>
                          <m:r>
                            <a:rPr lang="en-US" altLang="ja-JP" b="0" i="1" smtClean="0">
                              <a:latin typeface="Cambria Math" panose="02040503050406030204" pitchFamily="18" charset="0"/>
                            </a:rPr>
                            <m:t>−1</m:t>
                          </m:r>
                        </m:sup>
                      </m:sSubSup>
                      <m:r>
                        <a:rPr lang="en-US" altLang="ja-JP" b="0" i="1" smtClean="0">
                          <a:latin typeface="Cambria Math" panose="02040503050406030204" pitchFamily="18" charset="0"/>
                        </a:rPr>
                        <m:t>+</m:t>
                      </m:r>
                      <m:f>
                        <m:fPr>
                          <m:ctrlPr>
                            <a:rPr lang="en-US" altLang="ja-JP" i="1">
                              <a:latin typeface="Cambria Math" panose="02040503050406030204" pitchFamily="18" charset="0"/>
                            </a:rPr>
                          </m:ctrlPr>
                        </m:fPr>
                        <m:num>
                          <m:sSub>
                            <m:sSubPr>
                              <m:ctrlPr>
                                <a:rPr lang="en-US" altLang="ja-JP" i="1">
                                  <a:latin typeface="Cambria Math" panose="02040503050406030204" pitchFamily="18" charset="0"/>
                                </a:rPr>
                              </m:ctrlPr>
                            </m:sSubPr>
                            <m:e>
                              <m:r>
                                <a:rPr lang="ja-JP" altLang="en-US" i="1">
                                  <a:latin typeface="Cambria Math" panose="02040503050406030204" pitchFamily="18" charset="0"/>
                                </a:rPr>
                                <m:t>𝜉</m:t>
                              </m:r>
                            </m:e>
                            <m:sub>
                              <m:r>
                                <a:rPr lang="en-US" altLang="ja-JP" i="1">
                                  <a:latin typeface="Cambria Math" panose="02040503050406030204" pitchFamily="18" charset="0"/>
                                </a:rPr>
                                <m:t>𝑗</m:t>
                              </m:r>
                              <m:r>
                                <a:rPr lang="en-US" altLang="ja-JP" i="1">
                                  <a:latin typeface="Cambria Math" panose="02040503050406030204" pitchFamily="18" charset="0"/>
                                </a:rPr>
                                <m:t>+</m:t>
                              </m:r>
                              <m:r>
                                <a:rPr lang="en-US" altLang="ja-JP" i="1">
                                  <a:latin typeface="Cambria Math" panose="02040503050406030204" pitchFamily="18" charset="0"/>
                                </a:rPr>
                                <m:t>𝑞</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acc>
                                <m:accPr>
                                  <m:chr m:val="̅"/>
                                  <m:ctrlPr>
                                    <a:rPr lang="en-US" altLang="ja-JP" i="1">
                                      <a:latin typeface="Cambria Math" panose="02040503050406030204" pitchFamily="18" charset="0"/>
                                    </a:rPr>
                                  </m:ctrlPr>
                                </m:accPr>
                                <m:e>
                                  <m:r>
                                    <a:rPr lang="ja-JP" altLang="en-US" i="1">
                                      <a:latin typeface="Cambria Math" panose="02040503050406030204" pitchFamily="18" charset="0"/>
                                    </a:rPr>
                                    <m:t>𝜉</m:t>
                                  </m:r>
                                </m:e>
                              </m:acc>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𝑞</m:t>
                              </m:r>
                              <m:r>
                                <a:rPr lang="en-US" altLang="ja-JP" b="0" i="1" smtClean="0">
                                  <a:latin typeface="Cambria Math" panose="02040503050406030204" pitchFamily="18" charset="0"/>
                                </a:rPr>
                                <m:t>−1</m:t>
                              </m:r>
                            </m:sub>
                          </m:sSub>
                        </m:num>
                        <m:den>
                          <m:sSub>
                            <m:sSubPr>
                              <m:ctrlPr>
                                <a:rPr lang="en-US" altLang="ja-JP" i="1">
                                  <a:latin typeface="Cambria Math" panose="02040503050406030204" pitchFamily="18" charset="0"/>
                                </a:rPr>
                              </m:ctrlPr>
                            </m:sSubPr>
                            <m:e>
                              <m:r>
                                <a:rPr lang="ja-JP" altLang="en-US" i="1">
                                  <a:latin typeface="Cambria Math" panose="02040503050406030204" pitchFamily="18" charset="0"/>
                                </a:rPr>
                                <m:t>𝜉</m:t>
                              </m:r>
                            </m:e>
                            <m:sub>
                              <m:r>
                                <a:rPr lang="en-US" altLang="ja-JP" i="1">
                                  <a:latin typeface="Cambria Math" panose="02040503050406030204" pitchFamily="18" charset="0"/>
                                </a:rPr>
                                <m:t>𝑗</m:t>
                              </m:r>
                              <m:r>
                                <a:rPr lang="en-US" altLang="ja-JP" i="1">
                                  <a:latin typeface="Cambria Math" panose="02040503050406030204" pitchFamily="18" charset="0"/>
                                </a:rPr>
                                <m:t>+</m:t>
                              </m:r>
                              <m:r>
                                <a:rPr lang="en-US" altLang="ja-JP" i="1">
                                  <a:latin typeface="Cambria Math" panose="02040503050406030204" pitchFamily="18" charset="0"/>
                                </a:rPr>
                                <m:t>𝑞</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ja-JP" altLang="en-US" i="1">
                                  <a:latin typeface="Cambria Math" panose="02040503050406030204" pitchFamily="18" charset="0"/>
                                </a:rPr>
                                <m:t>𝜉</m:t>
                              </m:r>
                            </m:e>
                            <m:sub>
                              <m:r>
                                <a:rPr lang="en-US" altLang="ja-JP" i="1">
                                  <a:latin typeface="Cambria Math" panose="02040503050406030204" pitchFamily="18" charset="0"/>
                                </a:rPr>
                                <m:t>𝑗</m:t>
                              </m:r>
                              <m:r>
                                <a:rPr lang="en-US" altLang="ja-JP" b="0" i="1" smtClean="0">
                                  <a:latin typeface="Cambria Math" panose="02040503050406030204" pitchFamily="18" charset="0"/>
                                </a:rPr>
                                <m:t>+1</m:t>
                              </m:r>
                            </m:sub>
                          </m:sSub>
                        </m:den>
                      </m:f>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𝑇</m:t>
                          </m:r>
                        </m:e>
                        <m:sub>
                          <m:r>
                            <a:rPr lang="en-US" altLang="ja-JP" i="1">
                              <a:latin typeface="Cambria Math" panose="02040503050406030204" pitchFamily="18" charset="0"/>
                            </a:rPr>
                            <m:t>𝑖𝑗</m:t>
                          </m:r>
                          <m:r>
                            <a:rPr lang="en-US" altLang="ja-JP" b="0" i="1" smtClean="0">
                              <a:latin typeface="Cambria Math" panose="02040503050406030204" pitchFamily="18" charset="0"/>
                            </a:rPr>
                            <m:t>+1</m:t>
                          </m:r>
                        </m:sub>
                        <m:sup>
                          <m:r>
                            <a:rPr lang="en-US" altLang="ja-JP" i="1">
                              <a:latin typeface="Cambria Math" panose="02040503050406030204" pitchFamily="18" charset="0"/>
                            </a:rPr>
                            <m:t>𝑞</m:t>
                          </m:r>
                          <m:r>
                            <a:rPr lang="en-US" altLang="ja-JP" i="1">
                              <a:latin typeface="Cambria Math" panose="02040503050406030204" pitchFamily="18" charset="0"/>
                            </a:rPr>
                            <m:t>−1</m:t>
                          </m:r>
                        </m:sup>
                      </m:sSubSup>
                      <m:r>
                        <a:rPr lang="en-US" altLang="ja-JP" b="0" i="0" smtClean="0">
                          <a:latin typeface="Cambria Math" panose="02040503050406030204" pitchFamily="18" charset="0"/>
                        </a:rPr>
                        <m:t> </m:t>
                      </m:r>
                    </m:oMath>
                  </m:oMathPara>
                </a14:m>
                <a:endParaRPr lang="en-US" altLang="ja-JP" b="0" i="0"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b="0" i="0" smtClean="0">
                          <a:latin typeface="Cambria Math" panose="02040503050406030204" pitchFamily="18" charset="0"/>
                        </a:rPr>
                        <m:t>                                                                     </m:t>
                      </m:r>
                      <m:r>
                        <m:rPr>
                          <m:sty m:val="p"/>
                        </m:rPr>
                        <a:rPr lang="en-US" altLang="ja-JP" b="0" i="0" smtClean="0">
                          <a:latin typeface="Cambria Math" panose="02040503050406030204" pitchFamily="18" charset="0"/>
                        </a:rPr>
                        <m:t>for</m:t>
                      </m:r>
                      <m:r>
                        <a:rPr lang="en-US" altLang="ja-JP" b="0" i="0" smtClean="0">
                          <a:latin typeface="Cambria Math" panose="02040503050406030204" pitchFamily="18" charset="0"/>
                        </a:rPr>
                        <m:t> </m:t>
                      </m:r>
                      <m:r>
                        <a:rPr lang="en-US" altLang="ja-JP" b="0" i="1" smtClean="0">
                          <a:latin typeface="Cambria Math" panose="02040503050406030204" pitchFamily="18" charset="0"/>
                        </a:rPr>
                        <m:t>𝑞</m:t>
                      </m:r>
                      <m:r>
                        <a:rPr lang="en-US" altLang="ja-JP" b="0" i="1" smtClean="0">
                          <a:latin typeface="Cambria Math" panose="02040503050406030204" pitchFamily="18" charset="0"/>
                        </a:rPr>
                        <m:t>=1,2,…,</m:t>
                      </m:r>
                      <m:r>
                        <a:rPr lang="en-US" altLang="ja-JP" b="0" i="1" smtClean="0">
                          <a:latin typeface="Cambria Math" panose="02040503050406030204" pitchFamily="18" charset="0"/>
                        </a:rPr>
                        <m:t>𝑝</m:t>
                      </m:r>
                      <m:r>
                        <a:rPr lang="en-US" altLang="ja-JP" b="0" i="1" smtClean="0">
                          <a:latin typeface="Cambria Math" panose="02040503050406030204" pitchFamily="18" charset="0"/>
                        </a:rPr>
                        <m:t>−1</m:t>
                      </m:r>
                    </m:oMath>
                  </m:oMathPara>
                </a14:m>
                <a:endParaRPr lang="en-US" altLang="ja-JP" b="0" i="0" dirty="0">
                  <a:latin typeface="IPAexGothic"/>
                </a:endParaRPr>
              </a:p>
              <a:p>
                <a:pPr/>
                <a:endParaRPr lang="en-US" altLang="ja-JP" sz="1800" b="0" i="1" strike="noStrike" dirty="0">
                  <a:latin typeface="Cambria Math" panose="02040503050406030204" pitchFamily="18" charset="0"/>
                </a:endParaRPr>
              </a:p>
              <a:p>
                <a:pPr/>
                <a14:m>
                  <m:oMath xmlns:m="http://schemas.openxmlformats.org/officeDocument/2006/math">
                    <m:sSub>
                      <m:sSubPr>
                        <m:ctrlPr>
                          <a:rPr lang="en-US" altLang="ja-JP" sz="1800" b="0" i="1" strike="noStrike" smtClean="0">
                            <a:latin typeface="Cambria Math" panose="02040503050406030204" pitchFamily="18" charset="0"/>
                          </a:rPr>
                        </m:ctrlPr>
                      </m:sSubPr>
                      <m:e>
                        <m:r>
                          <a:rPr lang="en-US" altLang="ja-JP" sz="1800" b="1" i="1" strike="noStrike" smtClean="0">
                            <a:latin typeface="Cambria Math" panose="02040503050406030204" pitchFamily="18" charset="0"/>
                          </a:rPr>
                          <m:t>𝑩</m:t>
                        </m:r>
                      </m:e>
                      <m:sub>
                        <m:r>
                          <a:rPr lang="en-US" altLang="ja-JP" sz="1800" b="0" i="1" strike="noStrike" smtClean="0">
                            <a:latin typeface="Cambria Math" panose="02040503050406030204" pitchFamily="18" charset="0"/>
                          </a:rPr>
                          <m:t>1</m:t>
                        </m:r>
                      </m:sub>
                    </m:sSub>
                  </m:oMath>
                </a14:m>
                <a:r>
                  <a:rPr lang="en-US" altLang="ja-JP" sz="1800" i="0" strike="noStrike" dirty="0">
                    <a:latin typeface="IPAexGothic"/>
                  </a:rPr>
                  <a:t> : </a:t>
                </a:r>
                <a:r>
                  <a:rPr lang="ja-JP" altLang="en-US" sz="1800" i="0" strike="noStrike" dirty="0">
                    <a:latin typeface="IPAexGothic"/>
                  </a:rPr>
                  <a:t>初めのコントロールポイントと重みのマトリクス</a:t>
                </a:r>
                <a:endParaRPr lang="en-US" altLang="ja-JP" sz="1800" i="0" strike="noStrike" dirty="0">
                  <a:latin typeface="IPAexGothic"/>
                </a:endParaRPr>
              </a:p>
              <a:p>
                <a:pPr/>
                <a14:m>
                  <m:oMathPara xmlns:m="http://schemas.openxmlformats.org/officeDocument/2006/math">
                    <m:oMathParaPr>
                      <m:jc m:val="left"/>
                    </m:oMathParaPr>
                    <m:oMath xmlns:m="http://schemas.openxmlformats.org/officeDocument/2006/math">
                      <m:sSub>
                        <m:sSubPr>
                          <m:ctrlPr>
                            <a:rPr lang="en-US" altLang="ja-JP" sz="1800" i="1" strike="noStrike" smtClean="0">
                              <a:latin typeface="Cambria Math" panose="02040503050406030204" pitchFamily="18" charset="0"/>
                            </a:rPr>
                          </m:ctrlPr>
                        </m:sSubPr>
                        <m:e>
                          <m:r>
                            <a:rPr lang="en-US" altLang="ja-JP" sz="1800" b="1" i="1" strike="noStrike" smtClean="0">
                              <a:latin typeface="Cambria Math" panose="02040503050406030204" pitchFamily="18" charset="0"/>
                            </a:rPr>
                            <m:t>𝑩</m:t>
                          </m:r>
                        </m:e>
                        <m:sub>
                          <m:r>
                            <a:rPr lang="en-US" altLang="ja-JP" sz="1800" b="0" i="1" strike="noStrike" smtClean="0">
                              <a:latin typeface="Cambria Math" panose="02040503050406030204" pitchFamily="18" charset="0"/>
                            </a:rPr>
                            <m:t>1</m:t>
                          </m:r>
                        </m:sub>
                      </m:sSub>
                      <m:r>
                        <a:rPr lang="en-US" altLang="ja-JP" sz="1800" b="0" i="1" strike="noStrike" smtClean="0">
                          <a:latin typeface="Cambria Math" panose="02040503050406030204" pitchFamily="18" charset="0"/>
                        </a:rPr>
                        <m:t>=</m:t>
                      </m:r>
                      <m:d>
                        <m:dPr>
                          <m:begChr m:val="["/>
                          <m:endChr m:val="]"/>
                          <m:ctrlPr>
                            <a:rPr lang="en-US" altLang="ja-JP" sz="1800" b="0" i="1" strike="noStrike" smtClean="0">
                              <a:latin typeface="Cambria Math" panose="02040503050406030204" pitchFamily="18" charset="0"/>
                            </a:rPr>
                          </m:ctrlPr>
                        </m:dPr>
                        <m:e>
                          <m:m>
                            <m:mPr>
                              <m:mcs>
                                <m:mc>
                                  <m:mcPr>
                                    <m:count m:val="3"/>
                                    <m:mcJc m:val="center"/>
                                  </m:mcPr>
                                </m:mc>
                              </m:mcs>
                              <m:ctrlPr>
                                <a:rPr lang="en-US" altLang="ja-JP" sz="1800" b="0" i="1" strike="noStrike" smtClean="0">
                                  <a:latin typeface="Cambria Math" panose="02040503050406030204" pitchFamily="18" charset="0"/>
                                </a:rPr>
                              </m:ctrlPr>
                            </m:mPr>
                            <m:mr>
                              <m:e>
                                <m:sSub>
                                  <m:sSubPr>
                                    <m:ctrlPr>
                                      <a:rPr lang="en-US" altLang="ja-JP" sz="1800" b="0" i="1" strike="noStrike" smtClean="0">
                                        <a:latin typeface="Cambria Math" panose="02040503050406030204" pitchFamily="18" charset="0"/>
                                      </a:rPr>
                                    </m:ctrlPr>
                                  </m:sSubPr>
                                  <m:e>
                                    <m:r>
                                      <a:rPr lang="en-US" altLang="ja-JP" sz="1800" b="0" i="1" strike="noStrike" smtClean="0">
                                        <a:latin typeface="Cambria Math" panose="02040503050406030204" pitchFamily="18" charset="0"/>
                                      </a:rPr>
                                      <m:t>𝑥</m:t>
                                    </m:r>
                                  </m:e>
                                  <m:sub>
                                    <m:r>
                                      <a:rPr lang="en-US" altLang="ja-JP" sz="1800" b="0" i="1" strike="noStrike" smtClean="0">
                                        <a:latin typeface="Cambria Math" panose="02040503050406030204" pitchFamily="18" charset="0"/>
                                      </a:rPr>
                                      <m:t>1</m:t>
                                    </m:r>
                                  </m:sub>
                                </m:sSub>
                              </m:e>
                              <m:e>
                                <m:sSub>
                                  <m:sSubPr>
                                    <m:ctrlPr>
                                      <a:rPr lang="en-US" altLang="ja-JP" sz="1800" b="0" i="1" strike="noStrike" smtClean="0">
                                        <a:latin typeface="Cambria Math" panose="02040503050406030204" pitchFamily="18" charset="0"/>
                                      </a:rPr>
                                    </m:ctrlPr>
                                  </m:sSubPr>
                                  <m:e>
                                    <m:r>
                                      <a:rPr lang="en-US" altLang="ja-JP" sz="1800" b="0" i="1" strike="noStrike" smtClean="0">
                                        <a:latin typeface="Cambria Math" panose="02040503050406030204" pitchFamily="18" charset="0"/>
                                      </a:rPr>
                                      <m:t>𝑦</m:t>
                                    </m:r>
                                  </m:e>
                                  <m:sub>
                                    <m:r>
                                      <a:rPr lang="en-US" altLang="ja-JP" sz="1800" b="0" i="1" strike="noStrike" smtClean="0">
                                        <a:latin typeface="Cambria Math" panose="02040503050406030204" pitchFamily="18" charset="0"/>
                                      </a:rPr>
                                      <m:t>1</m:t>
                                    </m:r>
                                  </m:sub>
                                </m:sSub>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1</m:t>
                                    </m:r>
                                  </m:sub>
                                </m:sSub>
                              </m:e>
                            </m:m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2</m:t>
                                    </m:r>
                                  </m:sub>
                                </m:sSub>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b="0" i="1" smtClean="0">
                                        <a:latin typeface="Cambria Math" panose="02040503050406030204" pitchFamily="18" charset="0"/>
                                      </a:rPr>
                                      <m:t>2</m:t>
                                    </m:r>
                                  </m:sub>
                                </m:sSub>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2</m:t>
                                    </m:r>
                                  </m:sub>
                                </m:sSub>
                              </m:e>
                            </m:mr>
                            <m:mr>
                              <m:e>
                                <m:r>
                                  <a:rPr lang="en-US" altLang="ja-JP" sz="1800" b="0" i="1" strike="noStrike" smtClean="0">
                                    <a:latin typeface="Cambria Math" panose="02040503050406030204" pitchFamily="18" charset="0"/>
                                  </a:rPr>
                                  <m:t>⋮</m:t>
                                </m:r>
                              </m:e>
                              <m:e>
                                <m:r>
                                  <a:rPr lang="en-US" altLang="ja-JP" i="1">
                                    <a:latin typeface="Cambria Math" panose="02040503050406030204" pitchFamily="18" charset="0"/>
                                  </a:rPr>
                                  <m:t>⋮</m:t>
                                </m:r>
                              </m:e>
                              <m:e>
                                <m:r>
                                  <a:rPr lang="en-US" altLang="ja-JP" i="1">
                                    <a:latin typeface="Cambria Math" panose="02040503050406030204" pitchFamily="18" charset="0"/>
                                  </a:rPr>
                                  <m:t>⋮</m:t>
                                </m:r>
                              </m:e>
                            </m:m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𝑛</m:t>
                                    </m:r>
                                  </m:sub>
                                </m:sSub>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b="0" i="1" smtClean="0">
                                        <a:latin typeface="Cambria Math" panose="02040503050406030204" pitchFamily="18" charset="0"/>
                                      </a:rPr>
                                      <m:t>𝑛</m:t>
                                    </m:r>
                                  </m:sub>
                                </m:sSub>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𝑛</m:t>
                                    </m:r>
                                  </m:sub>
                                </m:sSub>
                              </m:e>
                            </m:mr>
                          </m:m>
                        </m:e>
                      </m:d>
                      <m:r>
                        <a:rPr lang="ja-JP" altLang="en-US" i="1">
                          <a:latin typeface="Cambria Math" panose="02040503050406030204" pitchFamily="18" charset="0"/>
                        </a:rPr>
                        <m:t>→</m:t>
                      </m:r>
                      <m:sSub>
                        <m:sSubPr>
                          <m:ctrlPr>
                            <a:rPr lang="en-US" altLang="ja-JP" i="1">
                              <a:latin typeface="Cambria Math" panose="02040503050406030204" pitchFamily="18" charset="0"/>
                            </a:rPr>
                          </m:ctrlPr>
                        </m:sSubPr>
                        <m:e>
                          <m:r>
                            <a:rPr lang="en-US" altLang="ja-JP" b="1" i="1">
                              <a:latin typeface="Cambria Math" panose="02040503050406030204" pitchFamily="18" charset="0"/>
                            </a:rPr>
                            <m:t>𝑩</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d>
                        <m:dPr>
                          <m:begChr m:val="["/>
                          <m:endChr m:val="]"/>
                          <m:ctrlPr>
                            <a:rPr lang="en-US" altLang="ja-JP" i="1">
                              <a:latin typeface="Cambria Math" panose="02040503050406030204" pitchFamily="18" charset="0"/>
                            </a:rPr>
                          </m:ctrlPr>
                        </m:dPr>
                        <m:e>
                          <m:m>
                            <m:mPr>
                              <m:mcs>
                                <m:mc>
                                  <m:mcPr>
                                    <m:count m:val="3"/>
                                    <m:mcJc m:val="center"/>
                                  </m:mcPr>
                                </m:mc>
                              </m:mcs>
                              <m:ctrlPr>
                                <a:rPr lang="en-US" altLang="ja-JP" i="1">
                                  <a:latin typeface="Cambria Math" panose="02040503050406030204" pitchFamily="18" charset="0"/>
                                </a:rPr>
                              </m:ctrlPr>
                            </m:mP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1</m:t>
                                    </m:r>
                                  </m:sub>
                                </m:sSub>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1</m:t>
                                    </m:r>
                                  </m:sub>
                                </m:sSub>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1</m:t>
                                    </m:r>
                                  </m:sub>
                                </m:sSub>
                              </m:e>
                            </m:m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2</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2</m:t>
                                    </m:r>
                                  </m:sub>
                                </m:sSub>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2</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2</m:t>
                                    </m:r>
                                  </m:sub>
                                </m:sSub>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2</m:t>
                                    </m:r>
                                  </m:sub>
                                </m:sSub>
                              </m:e>
                            </m:mr>
                            <m:mr>
                              <m:e>
                                <m:r>
                                  <a:rPr lang="en-US" altLang="ja-JP" i="1">
                                    <a:latin typeface="Cambria Math" panose="02040503050406030204" pitchFamily="18" charset="0"/>
                                  </a:rPr>
                                  <m:t>⋮</m:t>
                                </m:r>
                              </m:e>
                              <m:e>
                                <m:r>
                                  <a:rPr lang="en-US" altLang="ja-JP" i="1">
                                    <a:latin typeface="Cambria Math" panose="02040503050406030204" pitchFamily="18" charset="0"/>
                                  </a:rPr>
                                  <m:t>⋮</m:t>
                                </m:r>
                              </m:e>
                              <m:e>
                                <m:r>
                                  <a:rPr lang="en-US" altLang="ja-JP" i="1">
                                    <a:latin typeface="Cambria Math" panose="02040503050406030204" pitchFamily="18" charset="0"/>
                                  </a:rPr>
                                  <m:t>⋮</m:t>
                                </m:r>
                              </m:e>
                            </m:m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𝑛</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𝑛</m:t>
                                    </m:r>
                                  </m:sub>
                                </m:sSub>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𝑛</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𝑛</m:t>
                                    </m:r>
                                  </m:sub>
                                </m:sSub>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𝑛</m:t>
                                    </m:r>
                                  </m:sub>
                                </m:sSub>
                              </m:e>
                            </m:mr>
                          </m:m>
                        </m:e>
                      </m:d>
                    </m:oMath>
                  </m:oMathPara>
                </a14:m>
                <a:endParaRPr lang="en-US" altLang="ja-JP" sz="1800" i="0" strike="noStrike" dirty="0">
                  <a:latin typeface="IPAexGothic"/>
                </a:endParaRPr>
              </a:p>
            </p:txBody>
          </p:sp>
        </mc:Choice>
        <mc:Fallback>
          <p:sp>
            <p:nvSpPr>
              <p:cNvPr id="28" name="テキスト ボックス 27">
                <a:extLst>
                  <a:ext uri="{FF2B5EF4-FFF2-40B4-BE49-F238E27FC236}">
                    <a16:creationId xmlns:a16="http://schemas.microsoft.com/office/drawing/2014/main" id="{71D89F32-F2A7-479C-90B4-DE0D55C08BC4}"/>
                  </a:ext>
                </a:extLst>
              </p:cNvPr>
              <p:cNvSpPr txBox="1">
                <a:spLocks noRot="1" noChangeAspect="1" noMove="1" noResize="1" noEditPoints="1" noAdjustHandles="1" noChangeArrowheads="1" noChangeShapeType="1" noTextEdit="1"/>
              </p:cNvSpPr>
              <p:nvPr/>
            </p:nvSpPr>
            <p:spPr>
              <a:xfrm>
                <a:off x="412459" y="1457839"/>
                <a:ext cx="5822551" cy="4877297"/>
              </a:xfrm>
              <a:prstGeom prst="rect">
                <a:avLst/>
              </a:prstGeom>
              <a:blipFill>
                <a:blip r:embed="rId3"/>
                <a:stretch>
                  <a:fillRect l="-942" t="-375"/>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2" name="テキスト ボックス 31">
                <a:extLst>
                  <a:ext uri="{FF2B5EF4-FFF2-40B4-BE49-F238E27FC236}">
                    <a16:creationId xmlns:a16="http://schemas.microsoft.com/office/drawing/2014/main" id="{F7A919FA-D1EB-4EA0-8065-9A472A470908}"/>
                  </a:ext>
                </a:extLst>
              </p:cNvPr>
              <p:cNvSpPr txBox="1"/>
              <p:nvPr/>
            </p:nvSpPr>
            <p:spPr>
              <a:xfrm>
                <a:off x="6369449" y="1006686"/>
                <a:ext cx="5822551" cy="312784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altLang="ja-JP" sz="1800" b="0" i="1" strike="noStrike" smtClean="0">
                              <a:latin typeface="Cambria Math" panose="02040503050406030204" pitchFamily="18" charset="0"/>
                            </a:rPr>
                          </m:ctrlPr>
                        </m:sSubPr>
                        <m:e>
                          <m:r>
                            <a:rPr lang="en-US" altLang="ja-JP" sz="1800" b="1" i="1" strike="noStrike" smtClean="0">
                              <a:latin typeface="Cambria Math" panose="02040503050406030204" pitchFamily="18" charset="0"/>
                            </a:rPr>
                            <m:t>𝑩</m:t>
                          </m:r>
                        </m:e>
                        <m:sub>
                          <m:r>
                            <a:rPr lang="en-US" altLang="ja-JP" sz="1800" b="0" i="1" strike="noStrike" smtClean="0">
                              <a:latin typeface="Cambria Math" panose="02040503050406030204" pitchFamily="18" charset="0"/>
                            </a:rPr>
                            <m:t>3</m:t>
                          </m:r>
                        </m:sub>
                      </m:sSub>
                      <m:r>
                        <a:rPr lang="en-US" altLang="ja-JP" sz="1800" b="0" i="1" strike="noStrike" smtClean="0">
                          <a:latin typeface="Cambria Math" panose="02040503050406030204" pitchFamily="18" charset="0"/>
                        </a:rPr>
                        <m:t>=</m:t>
                      </m:r>
                      <m:sSup>
                        <m:sSupPr>
                          <m:ctrlPr>
                            <a:rPr lang="en-US" altLang="ja-JP" sz="1800" b="0" i="1" strike="noStrike" smtClean="0">
                              <a:latin typeface="Cambria Math" panose="02040503050406030204" pitchFamily="18" charset="0"/>
                            </a:rPr>
                          </m:ctrlPr>
                        </m:sSupPr>
                        <m:e>
                          <m:r>
                            <a:rPr lang="en-US" altLang="ja-JP" sz="1800" b="1" i="1" strike="noStrike" smtClean="0">
                              <a:latin typeface="Cambria Math" panose="02040503050406030204" pitchFamily="18" charset="0"/>
                            </a:rPr>
                            <m:t>𝑻</m:t>
                          </m:r>
                        </m:e>
                        <m:sup>
                          <m:r>
                            <a:rPr lang="en-US" altLang="ja-JP" sz="1800" b="0" i="1" strike="noStrike" smtClean="0">
                              <a:latin typeface="Cambria Math" panose="02040503050406030204" pitchFamily="18" charset="0"/>
                            </a:rPr>
                            <m:t>𝑝</m:t>
                          </m:r>
                        </m:sup>
                      </m:sSup>
                      <m:sSub>
                        <m:sSubPr>
                          <m:ctrlPr>
                            <a:rPr lang="en-US" altLang="ja-JP" sz="1800" b="0" i="1" strike="noStrike" smtClean="0">
                              <a:latin typeface="Cambria Math" panose="02040503050406030204" pitchFamily="18" charset="0"/>
                            </a:rPr>
                          </m:ctrlPr>
                        </m:sSubPr>
                        <m:e>
                          <m:r>
                            <a:rPr lang="en-US" altLang="ja-JP" sz="1800" b="1" i="1" strike="noStrike" smtClean="0">
                              <a:latin typeface="Cambria Math" panose="02040503050406030204" pitchFamily="18" charset="0"/>
                            </a:rPr>
                            <m:t>𝑩</m:t>
                          </m:r>
                        </m:e>
                        <m:sub>
                          <m:r>
                            <a:rPr lang="en-US" altLang="ja-JP" sz="1800" b="0" i="1" strike="noStrike" smtClean="0">
                              <a:latin typeface="Cambria Math" panose="02040503050406030204" pitchFamily="18" charset="0"/>
                            </a:rPr>
                            <m:t>2</m:t>
                          </m:r>
                        </m:sub>
                      </m:sSub>
                    </m:oMath>
                  </m:oMathPara>
                </a14:m>
                <a:endParaRPr lang="en-US" altLang="ja-JP"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altLang="ja-JP" sz="1800" i="1" strike="noStrike" smtClean="0">
                              <a:latin typeface="Cambria Math" panose="02040503050406030204" pitchFamily="18" charset="0"/>
                            </a:rPr>
                          </m:ctrlPr>
                        </m:sSubPr>
                        <m:e>
                          <m:r>
                            <a:rPr lang="en-US" altLang="ja-JP" sz="1800" b="1" i="1" strike="noStrike" smtClean="0">
                              <a:latin typeface="Cambria Math" panose="02040503050406030204" pitchFamily="18" charset="0"/>
                            </a:rPr>
                            <m:t>𝑩</m:t>
                          </m:r>
                        </m:e>
                        <m:sub>
                          <m:r>
                            <a:rPr lang="en-US" altLang="ja-JP" sz="1800" b="0" i="1" strike="noStrike" smtClean="0">
                              <a:latin typeface="Cambria Math" panose="02040503050406030204" pitchFamily="18" charset="0"/>
                            </a:rPr>
                            <m:t>3</m:t>
                          </m:r>
                        </m:sub>
                      </m:sSub>
                      <m:r>
                        <a:rPr lang="en-US" altLang="ja-JP" sz="1800" b="0" i="1" strike="noStrike" smtClean="0">
                          <a:latin typeface="Cambria Math" panose="02040503050406030204" pitchFamily="18" charset="0"/>
                        </a:rPr>
                        <m:t>=</m:t>
                      </m:r>
                      <m:d>
                        <m:dPr>
                          <m:begChr m:val="["/>
                          <m:endChr m:val="]"/>
                          <m:ctrlPr>
                            <a:rPr lang="en-US" altLang="ja-JP" sz="1800" b="0" i="1" strike="noStrike" smtClean="0">
                              <a:latin typeface="Cambria Math" panose="02040503050406030204" pitchFamily="18" charset="0"/>
                            </a:rPr>
                          </m:ctrlPr>
                        </m:dPr>
                        <m:e>
                          <m:m>
                            <m:mPr>
                              <m:mcs>
                                <m:mc>
                                  <m:mcPr>
                                    <m:count m:val="3"/>
                                    <m:mcJc m:val="center"/>
                                  </m:mcPr>
                                </m:mc>
                              </m:mcs>
                              <m:ctrlPr>
                                <a:rPr lang="en-US" altLang="ja-JP" sz="1800" b="0" i="1" strike="noStrike" smtClean="0">
                                  <a:latin typeface="Cambria Math" panose="02040503050406030204" pitchFamily="18" charset="0"/>
                                </a:rPr>
                              </m:ctrlPr>
                            </m:mPr>
                            <m:mr>
                              <m:e>
                                <m:sSub>
                                  <m:sSubPr>
                                    <m:ctrlPr>
                                      <a:rPr lang="en-US" altLang="ja-JP" sz="1800" b="0" i="1" strike="noStrike" smtClean="0">
                                        <a:latin typeface="Cambria Math" panose="02040503050406030204" pitchFamily="18" charset="0"/>
                                      </a:rPr>
                                    </m:ctrlPr>
                                  </m:sSubPr>
                                  <m:e>
                                    <m:r>
                                      <a:rPr lang="en-US" altLang="ja-JP" sz="1800" b="0" i="1" strike="noStrike" smtClean="0">
                                        <a:latin typeface="Cambria Math" panose="02040503050406030204" pitchFamily="18" charset="0"/>
                                      </a:rPr>
                                      <m:t>𝑥</m:t>
                                    </m:r>
                                  </m:e>
                                  <m:sub>
                                    <m:r>
                                      <a:rPr lang="en-US" altLang="ja-JP" sz="1800" b="0" i="1" strike="noStrike" smtClean="0">
                                        <a:latin typeface="Cambria Math" panose="02040503050406030204" pitchFamily="18" charset="0"/>
                                      </a:rPr>
                                      <m:t>1</m:t>
                                    </m:r>
                                  </m:sub>
                                </m:sSub>
                                <m:r>
                                  <m:rPr>
                                    <m:brk m:alnAt="7"/>
                                  </m:rPr>
                                  <a:rPr lang="en-US" altLang="ja-JP" sz="1800" b="0" i="1" strike="noStrike" smtClean="0">
                                    <a:latin typeface="Cambria Math" panose="02040503050406030204" pitchFamily="18" charset="0"/>
                                  </a:rPr>
                                  <m:t>′</m:t>
                                </m:r>
                              </m:e>
                              <m:e>
                                <m:sSub>
                                  <m:sSubPr>
                                    <m:ctrlPr>
                                      <a:rPr lang="en-US" altLang="ja-JP" sz="1800" b="0" i="1" strike="noStrike" smtClean="0">
                                        <a:latin typeface="Cambria Math" panose="02040503050406030204" pitchFamily="18" charset="0"/>
                                      </a:rPr>
                                    </m:ctrlPr>
                                  </m:sSubPr>
                                  <m:e>
                                    <m:r>
                                      <a:rPr lang="en-US" altLang="ja-JP" sz="1800" b="0" i="1" strike="noStrike" smtClean="0">
                                        <a:latin typeface="Cambria Math" panose="02040503050406030204" pitchFamily="18" charset="0"/>
                                      </a:rPr>
                                      <m:t>𝑦</m:t>
                                    </m:r>
                                  </m:e>
                                  <m:sub>
                                    <m:r>
                                      <a:rPr lang="en-US" altLang="ja-JP" sz="1800" b="0" i="1" strike="noStrike" smtClean="0">
                                        <a:latin typeface="Cambria Math" panose="02040503050406030204" pitchFamily="18" charset="0"/>
                                      </a:rPr>
                                      <m:t>1</m:t>
                                    </m:r>
                                  </m:sub>
                                </m:sSub>
                                <m:r>
                                  <a:rPr lang="en-US" altLang="ja-JP" sz="1800" b="0" i="1" strike="noStrike" smtClean="0">
                                    <a:latin typeface="Cambria Math" panose="02040503050406030204" pitchFamily="18" charset="0"/>
                                  </a:rPr>
                                  <m:t>′</m:t>
                                </m:r>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1</m:t>
                                    </m:r>
                                  </m:sub>
                                </m:sSub>
                                <m:r>
                                  <a:rPr lang="en-US" altLang="ja-JP" b="0" i="1" smtClean="0">
                                    <a:latin typeface="Cambria Math" panose="02040503050406030204" pitchFamily="18" charset="0"/>
                                  </a:rPr>
                                  <m:t>′</m:t>
                                </m:r>
                              </m:e>
                            </m:m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m:t>
                                </m:r>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m:t>
                                </m:r>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m:t>
                                </m:r>
                              </m:e>
                            </m:mr>
                            <m:mr>
                              <m:e>
                                <m:r>
                                  <a:rPr lang="en-US" altLang="ja-JP" sz="1800" b="0" i="1" strike="noStrike" smtClean="0">
                                    <a:latin typeface="Cambria Math" panose="02040503050406030204" pitchFamily="18" charset="0"/>
                                  </a:rPr>
                                  <m:t>⋮</m:t>
                                </m:r>
                              </m:e>
                              <m:e>
                                <m:r>
                                  <a:rPr lang="en-US" altLang="ja-JP" i="1">
                                    <a:latin typeface="Cambria Math" panose="02040503050406030204" pitchFamily="18" charset="0"/>
                                  </a:rPr>
                                  <m:t>⋮</m:t>
                                </m:r>
                              </m:e>
                              <m:e>
                                <m:r>
                                  <a:rPr lang="en-US" altLang="ja-JP" i="1">
                                    <a:latin typeface="Cambria Math" panose="02040503050406030204" pitchFamily="18" charset="0"/>
                                  </a:rPr>
                                  <m:t>⋮</m:t>
                                </m:r>
                              </m:e>
                            </m:m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𝑛</m:t>
                                    </m:r>
                                    <m:r>
                                      <a:rPr lang="en-US" altLang="ja-JP" b="0" i="1" smtClean="0">
                                        <a:latin typeface="Cambria Math" panose="02040503050406030204" pitchFamily="18" charset="0"/>
                                      </a:rPr>
                                      <m:t>+</m:t>
                                    </m:r>
                                    <m:r>
                                      <a:rPr lang="en-US" altLang="ja-JP" b="0" i="1" smtClean="0">
                                        <a:latin typeface="Cambria Math" panose="02040503050406030204" pitchFamily="18" charset="0"/>
                                      </a:rPr>
                                      <m:t>𝑚</m:t>
                                    </m:r>
                                  </m:sub>
                                </m:sSub>
                                <m:r>
                                  <a:rPr lang="en-US" altLang="ja-JP" b="0" i="1" smtClean="0">
                                    <a:latin typeface="Cambria Math" panose="02040503050406030204" pitchFamily="18" charset="0"/>
                                  </a:rPr>
                                  <m:t>′</m:t>
                                </m:r>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b="0" i="1" smtClean="0">
                                        <a:latin typeface="Cambria Math" panose="02040503050406030204" pitchFamily="18" charset="0"/>
                                      </a:rPr>
                                      <m:t>𝑛</m:t>
                                    </m:r>
                                    <m:r>
                                      <a:rPr lang="en-US" altLang="ja-JP" b="0" i="1" smtClean="0">
                                        <a:latin typeface="Cambria Math" panose="02040503050406030204" pitchFamily="18" charset="0"/>
                                      </a:rPr>
                                      <m:t>+</m:t>
                                    </m:r>
                                    <m:r>
                                      <a:rPr lang="en-US" altLang="ja-JP" b="0" i="1" smtClean="0">
                                        <a:latin typeface="Cambria Math" panose="02040503050406030204" pitchFamily="18" charset="0"/>
                                      </a:rPr>
                                      <m:t>𝑚</m:t>
                                    </m:r>
                                  </m:sub>
                                </m:sSub>
                                <m:r>
                                  <a:rPr lang="en-US" altLang="ja-JP" b="0" i="1" smtClean="0">
                                    <a:latin typeface="Cambria Math" panose="02040503050406030204" pitchFamily="18" charset="0"/>
                                  </a:rPr>
                                  <m:t>′</m:t>
                                </m:r>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𝑛</m:t>
                                    </m:r>
                                    <m:r>
                                      <a:rPr lang="en-US" altLang="ja-JP" b="0" i="1" smtClean="0">
                                        <a:latin typeface="Cambria Math" panose="02040503050406030204" pitchFamily="18" charset="0"/>
                                      </a:rPr>
                                      <m:t>+</m:t>
                                    </m:r>
                                    <m:r>
                                      <a:rPr lang="en-US" altLang="ja-JP" b="0" i="1" smtClean="0">
                                        <a:latin typeface="Cambria Math" panose="02040503050406030204" pitchFamily="18" charset="0"/>
                                      </a:rPr>
                                      <m:t>𝑚</m:t>
                                    </m:r>
                                  </m:sub>
                                </m:sSub>
                                <m:r>
                                  <a:rPr lang="en-US" altLang="ja-JP" b="0" i="1" smtClean="0">
                                    <a:latin typeface="Cambria Math" panose="02040503050406030204" pitchFamily="18" charset="0"/>
                                  </a:rPr>
                                  <m:t>′</m:t>
                                </m:r>
                              </m:e>
                            </m:mr>
                          </m:m>
                        </m:e>
                      </m:d>
                    </m:oMath>
                  </m:oMathPara>
                </a14:m>
                <a:endParaRPr lang="en-US" altLang="ja-JP" sz="1800" b="0" i="1" strike="noStrike"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ja-JP" altLang="en-US" i="1">
                          <a:latin typeface="Cambria Math" panose="02040503050406030204" pitchFamily="18" charset="0"/>
                        </a:rPr>
                        <m:t>→</m:t>
                      </m:r>
                      <m:sSub>
                        <m:sSubPr>
                          <m:ctrlPr>
                            <a:rPr lang="en-US" altLang="ja-JP" i="1">
                              <a:latin typeface="Cambria Math" panose="02040503050406030204" pitchFamily="18" charset="0"/>
                            </a:rPr>
                          </m:ctrlPr>
                        </m:sSubPr>
                        <m:e>
                          <m:r>
                            <a:rPr lang="en-US" altLang="ja-JP" b="1" i="1">
                              <a:latin typeface="Cambria Math" panose="02040503050406030204" pitchFamily="18" charset="0"/>
                            </a:rPr>
                            <m:t>𝑩</m:t>
                          </m:r>
                        </m:e>
                        <m:sub>
                          <m:r>
                            <a:rPr lang="en-US" altLang="ja-JP" b="0" i="1" smtClean="0">
                              <a:latin typeface="Cambria Math" panose="02040503050406030204" pitchFamily="18" charset="0"/>
                            </a:rPr>
                            <m:t>4</m:t>
                          </m:r>
                        </m:sub>
                      </m:sSub>
                      <m:r>
                        <a:rPr lang="en-US" altLang="ja-JP" i="1">
                          <a:latin typeface="Cambria Math" panose="02040503050406030204" pitchFamily="18" charset="0"/>
                        </a:rPr>
                        <m:t>=</m:t>
                      </m:r>
                      <m:d>
                        <m:dPr>
                          <m:begChr m:val="["/>
                          <m:endChr m:val="]"/>
                          <m:ctrlPr>
                            <a:rPr lang="en-US" altLang="ja-JP" i="1">
                              <a:latin typeface="Cambria Math" panose="02040503050406030204" pitchFamily="18" charset="0"/>
                            </a:rPr>
                          </m:ctrlPr>
                        </m:dPr>
                        <m:e>
                          <m:m>
                            <m:mPr>
                              <m:mcs>
                                <m:mc>
                                  <m:mcPr>
                                    <m:count m:val="3"/>
                                    <m:mcJc m:val="center"/>
                                  </m:mcPr>
                                </m:mc>
                              </m:mcs>
                              <m:ctrlPr>
                                <a:rPr lang="en-US" altLang="ja-JP" i="1">
                                  <a:latin typeface="Cambria Math" panose="02040503050406030204" pitchFamily="18" charset="0"/>
                                </a:rPr>
                              </m:ctrlPr>
                            </m:mPr>
                            <m:mr>
                              <m:e>
                                <m:sSubSup>
                                  <m:sSubSupPr>
                                    <m:ctrlPr>
                                      <a:rPr lang="en-US" altLang="ja-JP" b="0" i="1" smtClean="0">
                                        <a:latin typeface="Cambria Math" panose="02040503050406030204" pitchFamily="18" charset="0"/>
                                      </a:rPr>
                                    </m:ctrlPr>
                                  </m:sSubSupPr>
                                  <m:e>
                                    <m:r>
                                      <a:rPr lang="en-US" altLang="ja-JP" i="1">
                                        <a:latin typeface="Cambria Math" panose="02040503050406030204" pitchFamily="18" charset="0"/>
                                      </a:rPr>
                                      <m:t>𝑥</m:t>
                                    </m:r>
                                  </m:e>
                                  <m:sub>
                                    <m:r>
                                      <a:rPr lang="en-US" altLang="ja-JP" i="1">
                                        <a:latin typeface="Cambria Math" panose="02040503050406030204" pitchFamily="18" charset="0"/>
                                      </a:rPr>
                                      <m:t>1</m:t>
                                    </m:r>
                                  </m:sub>
                                  <m:sup>
                                    <m:r>
                                      <a:rPr lang="en-US" altLang="ja-JP" b="0" i="1" smtClean="0">
                                        <a:latin typeface="Cambria Math" panose="02040503050406030204" pitchFamily="18" charset="0"/>
                                      </a:rPr>
                                      <m:t>′</m:t>
                                    </m:r>
                                  </m:sup>
                                </m:sSubSup>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1</m:t>
                                    </m:r>
                                  </m:sub>
                                </m:sSub>
                                <m:r>
                                  <a:rPr lang="en-US" altLang="ja-JP" b="0" i="1" smtClean="0">
                                    <a:latin typeface="Cambria Math" panose="02040503050406030204" pitchFamily="18" charset="0"/>
                                  </a:rPr>
                                  <m:t>′</m:t>
                                </m:r>
                              </m:e>
                              <m:e>
                                <m:sSubSup>
                                  <m:sSubSupPr>
                                    <m:ctrlPr>
                                      <a:rPr lang="en-US" altLang="ja-JP" b="0" i="1" smtClean="0">
                                        <a:latin typeface="Cambria Math" panose="02040503050406030204" pitchFamily="18" charset="0"/>
                                      </a:rPr>
                                    </m:ctrlPr>
                                  </m:sSubSupPr>
                                  <m:e>
                                    <m:r>
                                      <a:rPr lang="en-US" altLang="ja-JP" i="1">
                                        <a:latin typeface="Cambria Math" panose="02040503050406030204" pitchFamily="18" charset="0"/>
                                      </a:rPr>
                                      <m:t>𝑦</m:t>
                                    </m:r>
                                  </m:e>
                                  <m:sub>
                                    <m:r>
                                      <a:rPr lang="en-US" altLang="ja-JP" i="1">
                                        <a:latin typeface="Cambria Math" panose="02040503050406030204" pitchFamily="18" charset="0"/>
                                      </a:rPr>
                                      <m:t>1</m:t>
                                    </m:r>
                                  </m:sub>
                                  <m:sup>
                                    <m:r>
                                      <a:rPr lang="en-US" altLang="ja-JP" b="0" i="1" smtClean="0">
                                        <a:latin typeface="Cambria Math" panose="02040503050406030204" pitchFamily="18" charset="0"/>
                                      </a:rPr>
                                      <m:t>′</m:t>
                                    </m:r>
                                  </m:sup>
                                </m:sSubSup>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1</m:t>
                                    </m:r>
                                  </m:sub>
                                </m:sSub>
                                <m:r>
                                  <a:rPr lang="en-US" altLang="ja-JP" b="0" i="1" smtClean="0">
                                    <a:latin typeface="Cambria Math" panose="02040503050406030204" pitchFamily="18" charset="0"/>
                                  </a:rPr>
                                  <m:t>′</m:t>
                                </m:r>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1</m:t>
                                    </m:r>
                                  </m:sub>
                                </m:sSub>
                                <m:r>
                                  <a:rPr lang="en-US" altLang="ja-JP" b="0" i="1" smtClean="0">
                                    <a:latin typeface="Cambria Math" panose="02040503050406030204" pitchFamily="18" charset="0"/>
                                  </a:rPr>
                                  <m:t>′</m:t>
                                </m:r>
                              </m:e>
                            </m:mr>
                            <m:mr>
                              <m:e>
                                <m:sSubSup>
                                  <m:sSubSupPr>
                                    <m:ctrlPr>
                                      <a:rPr lang="en-US" altLang="ja-JP" b="0" i="1" smtClean="0">
                                        <a:latin typeface="Cambria Math" panose="02040503050406030204" pitchFamily="18" charset="0"/>
                                      </a:rPr>
                                    </m:ctrlPr>
                                  </m:sSubSupPr>
                                  <m:e>
                                    <m:r>
                                      <a:rPr lang="en-US" altLang="ja-JP" i="1">
                                        <a:latin typeface="Cambria Math" panose="02040503050406030204" pitchFamily="18" charset="0"/>
                                      </a:rPr>
                                      <m:t>𝑥</m:t>
                                    </m:r>
                                  </m:e>
                                  <m:sub>
                                    <m:r>
                                      <a:rPr lang="en-US" altLang="ja-JP" i="1">
                                        <a:latin typeface="Cambria Math" panose="02040503050406030204" pitchFamily="18" charset="0"/>
                                      </a:rPr>
                                      <m:t>2</m:t>
                                    </m:r>
                                  </m:sub>
                                  <m:sup>
                                    <m:r>
                                      <a:rPr lang="en-US" altLang="ja-JP" b="0" i="1" smtClean="0">
                                        <a:latin typeface="Cambria Math" panose="02040503050406030204" pitchFamily="18" charset="0"/>
                                      </a:rPr>
                                      <m:t>′</m:t>
                                    </m:r>
                                  </m:sup>
                                </m:sSubSup>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2</m:t>
                                    </m:r>
                                  </m:sub>
                                </m:sSub>
                                <m:r>
                                  <a:rPr lang="en-US" altLang="ja-JP" b="0" i="1" smtClean="0">
                                    <a:latin typeface="Cambria Math" panose="02040503050406030204" pitchFamily="18" charset="0"/>
                                  </a:rPr>
                                  <m:t>′</m:t>
                                </m:r>
                              </m:e>
                              <m:e>
                                <m:sSubSup>
                                  <m:sSubSupPr>
                                    <m:ctrlPr>
                                      <a:rPr lang="en-US" altLang="ja-JP" b="0" i="1" smtClean="0">
                                        <a:latin typeface="Cambria Math" panose="02040503050406030204" pitchFamily="18" charset="0"/>
                                      </a:rPr>
                                    </m:ctrlPr>
                                  </m:sSubSupPr>
                                  <m:e>
                                    <m:r>
                                      <a:rPr lang="en-US" altLang="ja-JP" i="1">
                                        <a:latin typeface="Cambria Math" panose="02040503050406030204" pitchFamily="18" charset="0"/>
                                      </a:rPr>
                                      <m:t>𝑦</m:t>
                                    </m:r>
                                  </m:e>
                                  <m:sub>
                                    <m:r>
                                      <a:rPr lang="en-US" altLang="ja-JP" i="1">
                                        <a:latin typeface="Cambria Math" panose="02040503050406030204" pitchFamily="18" charset="0"/>
                                      </a:rPr>
                                      <m:t>2</m:t>
                                    </m:r>
                                  </m:sub>
                                  <m:sup>
                                    <m:r>
                                      <a:rPr lang="en-US" altLang="ja-JP" b="0" i="1" smtClean="0">
                                        <a:latin typeface="Cambria Math" panose="02040503050406030204" pitchFamily="18" charset="0"/>
                                      </a:rPr>
                                      <m:t>′</m:t>
                                    </m:r>
                                  </m:sup>
                                </m:sSubSup>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2</m:t>
                                    </m:r>
                                  </m:sub>
                                </m:sSub>
                                <m:r>
                                  <a:rPr lang="en-US" altLang="ja-JP" b="0" i="1" smtClean="0">
                                    <a:latin typeface="Cambria Math" panose="02040503050406030204" pitchFamily="18" charset="0"/>
                                  </a:rPr>
                                  <m:t>′</m:t>
                                </m:r>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2</m:t>
                                    </m:r>
                                  </m:sub>
                                </m:sSub>
                                <m:r>
                                  <a:rPr lang="en-US" altLang="ja-JP" b="0" i="1" smtClean="0">
                                    <a:latin typeface="Cambria Math" panose="02040503050406030204" pitchFamily="18" charset="0"/>
                                  </a:rPr>
                                  <m:t>′</m:t>
                                </m:r>
                              </m:e>
                            </m:mr>
                            <m:mr>
                              <m:e>
                                <m:r>
                                  <a:rPr lang="en-US" altLang="ja-JP" i="1">
                                    <a:latin typeface="Cambria Math" panose="02040503050406030204" pitchFamily="18" charset="0"/>
                                  </a:rPr>
                                  <m:t>⋮</m:t>
                                </m:r>
                              </m:e>
                              <m:e>
                                <m:r>
                                  <a:rPr lang="en-US" altLang="ja-JP" i="1">
                                    <a:latin typeface="Cambria Math" panose="02040503050406030204" pitchFamily="18" charset="0"/>
                                  </a:rPr>
                                  <m:t>⋮</m:t>
                                </m:r>
                              </m:e>
                              <m:e>
                                <m:r>
                                  <a:rPr lang="en-US" altLang="ja-JP" i="1">
                                    <a:latin typeface="Cambria Math" panose="02040503050406030204" pitchFamily="18" charset="0"/>
                                  </a:rPr>
                                  <m:t>⋮</m:t>
                                </m:r>
                              </m:e>
                            </m:mr>
                            <m:mr>
                              <m:e>
                                <m:sSubSup>
                                  <m:sSubSupPr>
                                    <m:ctrlPr>
                                      <a:rPr lang="en-US" altLang="ja-JP" b="0" i="1" smtClean="0">
                                        <a:latin typeface="Cambria Math" panose="02040503050406030204" pitchFamily="18" charset="0"/>
                                      </a:rPr>
                                    </m:ctrlPr>
                                  </m:sSubSupPr>
                                  <m:e>
                                    <m:r>
                                      <a:rPr lang="en-US" altLang="ja-JP" i="1">
                                        <a:latin typeface="Cambria Math" panose="02040503050406030204" pitchFamily="18" charset="0"/>
                                      </a:rPr>
                                      <m:t>𝑥</m:t>
                                    </m:r>
                                  </m:e>
                                  <m:sub>
                                    <m:r>
                                      <a:rPr lang="en-US" altLang="ja-JP" i="1">
                                        <a:latin typeface="Cambria Math" panose="02040503050406030204" pitchFamily="18" charset="0"/>
                                      </a:rPr>
                                      <m:t>𝑛</m:t>
                                    </m:r>
                                    <m:r>
                                      <a:rPr lang="en-US" altLang="ja-JP" b="0" i="1" smtClean="0">
                                        <a:latin typeface="Cambria Math" panose="02040503050406030204" pitchFamily="18" charset="0"/>
                                      </a:rPr>
                                      <m:t>+</m:t>
                                    </m:r>
                                    <m:r>
                                      <a:rPr lang="en-US" altLang="ja-JP" b="0" i="1" smtClean="0">
                                        <a:latin typeface="Cambria Math" panose="02040503050406030204" pitchFamily="18" charset="0"/>
                                      </a:rPr>
                                      <m:t>𝑚</m:t>
                                    </m:r>
                                  </m:sub>
                                  <m:sup>
                                    <m:r>
                                      <a:rPr lang="en-US" altLang="ja-JP" b="0" i="1" smtClean="0">
                                        <a:latin typeface="Cambria Math" panose="02040503050406030204" pitchFamily="18" charset="0"/>
                                      </a:rPr>
                                      <m:t>′</m:t>
                                    </m:r>
                                  </m:sup>
                                </m:sSubSup>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𝑛</m:t>
                                    </m:r>
                                    <m:r>
                                      <a:rPr lang="en-US" altLang="ja-JP" b="0" i="1" smtClean="0">
                                        <a:latin typeface="Cambria Math" panose="02040503050406030204" pitchFamily="18" charset="0"/>
                                      </a:rPr>
                                      <m:t>+</m:t>
                                    </m:r>
                                    <m:r>
                                      <a:rPr lang="en-US" altLang="ja-JP" b="0" i="1" smtClean="0">
                                        <a:latin typeface="Cambria Math" panose="02040503050406030204" pitchFamily="18" charset="0"/>
                                      </a:rPr>
                                      <m:t>𝑚</m:t>
                                    </m:r>
                                  </m:sub>
                                </m:sSub>
                                <m:r>
                                  <a:rPr lang="en-US" altLang="ja-JP" b="0" i="1" smtClean="0">
                                    <a:latin typeface="Cambria Math" panose="02040503050406030204" pitchFamily="18" charset="0"/>
                                  </a:rPr>
                                  <m:t>′</m:t>
                                </m:r>
                              </m:e>
                              <m:e>
                                <m:sSubSup>
                                  <m:sSubSupPr>
                                    <m:ctrlPr>
                                      <a:rPr lang="en-US" altLang="ja-JP" b="0" i="1" smtClean="0">
                                        <a:latin typeface="Cambria Math" panose="02040503050406030204" pitchFamily="18" charset="0"/>
                                      </a:rPr>
                                    </m:ctrlPr>
                                  </m:sSubSupPr>
                                  <m:e>
                                    <m:r>
                                      <a:rPr lang="en-US" altLang="ja-JP" i="1">
                                        <a:latin typeface="Cambria Math" panose="02040503050406030204" pitchFamily="18" charset="0"/>
                                      </a:rPr>
                                      <m:t>𝑦</m:t>
                                    </m:r>
                                  </m:e>
                                  <m:sub>
                                    <m:r>
                                      <a:rPr lang="en-US" altLang="ja-JP" i="1">
                                        <a:latin typeface="Cambria Math" panose="02040503050406030204" pitchFamily="18" charset="0"/>
                                      </a:rPr>
                                      <m:t>𝑛</m:t>
                                    </m:r>
                                    <m:r>
                                      <a:rPr lang="en-US" altLang="ja-JP" b="0" i="1" smtClean="0">
                                        <a:latin typeface="Cambria Math" panose="02040503050406030204" pitchFamily="18" charset="0"/>
                                      </a:rPr>
                                      <m:t>+</m:t>
                                    </m:r>
                                    <m:r>
                                      <a:rPr lang="en-US" altLang="ja-JP" b="0" i="1" smtClean="0">
                                        <a:latin typeface="Cambria Math" panose="02040503050406030204" pitchFamily="18" charset="0"/>
                                      </a:rPr>
                                      <m:t>𝑚</m:t>
                                    </m:r>
                                  </m:sub>
                                  <m:sup>
                                    <m:r>
                                      <a:rPr lang="en-US" altLang="ja-JP" b="0" i="1" smtClean="0">
                                        <a:latin typeface="Cambria Math" panose="02040503050406030204" pitchFamily="18" charset="0"/>
                                      </a:rPr>
                                      <m:t>′</m:t>
                                    </m:r>
                                  </m:sup>
                                </m:sSubSup>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𝑛</m:t>
                                    </m:r>
                                    <m:r>
                                      <a:rPr lang="en-US" altLang="ja-JP" b="0" i="1" smtClean="0">
                                        <a:latin typeface="Cambria Math" panose="02040503050406030204" pitchFamily="18" charset="0"/>
                                      </a:rPr>
                                      <m:t>+</m:t>
                                    </m:r>
                                    <m:r>
                                      <a:rPr lang="en-US" altLang="ja-JP" b="0" i="1" smtClean="0">
                                        <a:latin typeface="Cambria Math" panose="02040503050406030204" pitchFamily="18" charset="0"/>
                                      </a:rPr>
                                      <m:t>𝑚</m:t>
                                    </m:r>
                                  </m:sub>
                                </m:sSub>
                                <m:r>
                                  <a:rPr lang="en-US" altLang="ja-JP" b="0" i="1" smtClean="0">
                                    <a:latin typeface="Cambria Math" panose="02040503050406030204" pitchFamily="18" charset="0"/>
                                  </a:rPr>
                                  <m:t>′</m:t>
                                </m:r>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𝑛</m:t>
                                    </m:r>
                                    <m:r>
                                      <a:rPr lang="en-US" altLang="ja-JP" b="0" i="1" smtClean="0">
                                        <a:latin typeface="Cambria Math" panose="02040503050406030204" pitchFamily="18" charset="0"/>
                                      </a:rPr>
                                      <m:t>+</m:t>
                                    </m:r>
                                    <m:r>
                                      <a:rPr lang="en-US" altLang="ja-JP" b="0" i="1" smtClean="0">
                                        <a:latin typeface="Cambria Math" panose="02040503050406030204" pitchFamily="18" charset="0"/>
                                      </a:rPr>
                                      <m:t>𝑚</m:t>
                                    </m:r>
                                  </m:sub>
                                </m:sSub>
                                <m:r>
                                  <a:rPr lang="en-US" altLang="ja-JP" b="0" i="1" smtClean="0">
                                    <a:latin typeface="Cambria Math" panose="02040503050406030204" pitchFamily="18" charset="0"/>
                                  </a:rPr>
                                  <m:t>′</m:t>
                                </m:r>
                              </m:e>
                            </m:mr>
                          </m:m>
                        </m:e>
                      </m:d>
                    </m:oMath>
                  </m:oMathPara>
                </a14:m>
                <a:endParaRPr lang="en-US" altLang="ja-JP" sz="1800" b="0" i="1" strike="noStrike" dirty="0">
                  <a:latin typeface="Cambria Math" panose="02040503050406030204" pitchFamily="18" charset="0"/>
                </a:endParaRPr>
              </a:p>
              <a:p>
                <a14:m>
                  <m:oMath xmlns:m="http://schemas.openxmlformats.org/officeDocument/2006/math">
                    <m:sSub>
                      <m:sSubPr>
                        <m:ctrlPr>
                          <a:rPr lang="en-US" altLang="ja-JP" sz="1800" b="0" i="1" strike="noStrike" smtClean="0">
                            <a:latin typeface="Cambria Math" panose="02040503050406030204" pitchFamily="18" charset="0"/>
                          </a:rPr>
                        </m:ctrlPr>
                      </m:sSubPr>
                      <m:e>
                        <m:r>
                          <a:rPr lang="en-US" altLang="ja-JP" sz="1800" b="1" i="1" strike="noStrike" smtClean="0">
                            <a:latin typeface="Cambria Math" panose="02040503050406030204" pitchFamily="18" charset="0"/>
                          </a:rPr>
                          <m:t>𝑩</m:t>
                        </m:r>
                      </m:e>
                      <m:sub>
                        <m:r>
                          <a:rPr lang="en-US" altLang="ja-JP" sz="1800" b="0" i="1" strike="noStrike" smtClean="0">
                            <a:latin typeface="Cambria Math" panose="02040503050406030204" pitchFamily="18" charset="0"/>
                          </a:rPr>
                          <m:t>4</m:t>
                        </m:r>
                      </m:sub>
                    </m:sSub>
                  </m:oMath>
                </a14:m>
                <a:r>
                  <a:rPr lang="en-US" altLang="ja-JP" sz="1800" i="0" strike="noStrike" dirty="0">
                    <a:latin typeface="IPAexGothic"/>
                  </a:rPr>
                  <a:t> : </a:t>
                </a:r>
                <a:r>
                  <a:rPr lang="ja-JP" altLang="en-US" sz="1800" i="0" strike="noStrike" dirty="0">
                    <a:latin typeface="IPAexGothic"/>
                  </a:rPr>
                  <a:t>ノットインサーション後の</a:t>
                </a:r>
                <a:endParaRPr lang="en-US" altLang="ja-JP" sz="1800" i="0" strike="noStrike" dirty="0">
                  <a:latin typeface="IPAexGothic"/>
                </a:endParaRPr>
              </a:p>
              <a:p>
                <a:r>
                  <a:rPr lang="en-US" altLang="ja-JP" dirty="0">
                    <a:latin typeface="IPAexGothic"/>
                  </a:rPr>
                  <a:t>         </a:t>
                </a:r>
                <a:r>
                  <a:rPr lang="ja-JP" altLang="en-US" sz="1800" i="0" strike="noStrike" dirty="0">
                    <a:latin typeface="IPAexGothic"/>
                  </a:rPr>
                  <a:t>コントロールポイントと重みのマトリクス</a:t>
                </a:r>
                <a:endParaRPr lang="en-US" altLang="ja-JP" sz="1800" i="0" strike="noStrike" dirty="0">
                  <a:latin typeface="IPAexGothic"/>
                </a:endParaRPr>
              </a:p>
            </p:txBody>
          </p:sp>
        </mc:Choice>
        <mc:Fallback>
          <p:sp>
            <p:nvSpPr>
              <p:cNvPr id="32" name="テキスト ボックス 31">
                <a:extLst>
                  <a:ext uri="{FF2B5EF4-FFF2-40B4-BE49-F238E27FC236}">
                    <a16:creationId xmlns:a16="http://schemas.microsoft.com/office/drawing/2014/main" id="{F7A919FA-D1EB-4EA0-8065-9A472A470908}"/>
                  </a:ext>
                </a:extLst>
              </p:cNvPr>
              <p:cNvSpPr txBox="1">
                <a:spLocks noRot="1" noChangeAspect="1" noMove="1" noResize="1" noEditPoints="1" noAdjustHandles="1" noChangeArrowheads="1" noChangeShapeType="1" noTextEdit="1"/>
              </p:cNvSpPr>
              <p:nvPr/>
            </p:nvSpPr>
            <p:spPr>
              <a:xfrm>
                <a:off x="6369449" y="1006686"/>
                <a:ext cx="5822551" cy="3127844"/>
              </a:xfrm>
              <a:prstGeom prst="rect">
                <a:avLst/>
              </a:prstGeom>
              <a:blipFill>
                <a:blip r:embed="rId4"/>
                <a:stretch>
                  <a:fillRect b="-2534"/>
                </a:stretch>
              </a:blipFill>
            </p:spPr>
            <p:txBody>
              <a:bodyPr/>
              <a:lstStyle/>
              <a:p>
                <a:r>
                  <a:rPr lang="ja-JP" altLang="en-US">
                    <a:noFill/>
                  </a:rPr>
                  <a:t> </a:t>
                </a:r>
              </a:p>
            </p:txBody>
          </p:sp>
        </mc:Fallback>
      </mc:AlternateContent>
      <p:pic>
        <p:nvPicPr>
          <p:cNvPr id="6" name="図 5" descr="グラフ, 折れ線グラフ&#10;&#10;自動的に生成された説明">
            <a:extLst>
              <a:ext uri="{FF2B5EF4-FFF2-40B4-BE49-F238E27FC236}">
                <a16:creationId xmlns:a16="http://schemas.microsoft.com/office/drawing/2014/main" id="{F18780C9-CA50-4825-A1AE-31CCEE68163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35010" y="4134530"/>
            <a:ext cx="2752304" cy="2388117"/>
          </a:xfrm>
          <a:prstGeom prst="rect">
            <a:avLst/>
          </a:prstGeom>
        </p:spPr>
      </p:pic>
      <p:sp>
        <p:nvSpPr>
          <p:cNvPr id="34" name="テキスト ボックス 33">
            <a:extLst>
              <a:ext uri="{FF2B5EF4-FFF2-40B4-BE49-F238E27FC236}">
                <a16:creationId xmlns:a16="http://schemas.microsoft.com/office/drawing/2014/main" id="{2A989908-BF71-45D1-A2E2-BAD4B2D56002}"/>
              </a:ext>
            </a:extLst>
          </p:cNvPr>
          <p:cNvSpPr txBox="1"/>
          <p:nvPr/>
        </p:nvSpPr>
        <p:spPr>
          <a:xfrm>
            <a:off x="8718675" y="5060774"/>
            <a:ext cx="597015" cy="369332"/>
          </a:xfrm>
          <a:prstGeom prst="rect">
            <a:avLst/>
          </a:prstGeom>
          <a:noFill/>
        </p:spPr>
        <p:txBody>
          <a:bodyPr wrap="square" rtlCol="0">
            <a:spAutoFit/>
          </a:bodyPr>
          <a:lstStyle/>
          <a:p>
            <a:pPr/>
            <a:r>
              <a:rPr lang="ja-JP" altLang="en-US" dirty="0">
                <a:latin typeface="IPAexGothic"/>
              </a:rPr>
              <a:t>→</a:t>
            </a:r>
            <a:endParaRPr lang="en-US" altLang="ja-JP" sz="1800" i="0" strike="noStrike" dirty="0">
              <a:latin typeface="IPAexGothic"/>
            </a:endParaRPr>
          </a:p>
        </p:txBody>
      </p:sp>
      <p:pic>
        <p:nvPicPr>
          <p:cNvPr id="14" name="図 13" descr="グラフ&#10;&#10;自動的に生成された説明">
            <a:extLst>
              <a:ext uri="{FF2B5EF4-FFF2-40B4-BE49-F238E27FC236}">
                <a16:creationId xmlns:a16="http://schemas.microsoft.com/office/drawing/2014/main" id="{D233D145-96BF-4BFF-9B8C-A1CA4E6CCCD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80724" y="4185695"/>
            <a:ext cx="2498816" cy="2287245"/>
          </a:xfrm>
          <a:prstGeom prst="rect">
            <a:avLst/>
          </a:prstGeom>
        </p:spPr>
      </p:pic>
    </p:spTree>
    <p:extLst>
      <p:ext uri="{BB962C8B-B14F-4D97-AF65-F5344CB8AC3E}">
        <p14:creationId xmlns:p14="http://schemas.microsoft.com/office/powerpoint/2010/main" val="36463477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グラフ, 折れ線グラフ&#10;&#10;自動的に生成された説明">
            <a:extLst>
              <a:ext uri="{FF2B5EF4-FFF2-40B4-BE49-F238E27FC236}">
                <a16:creationId xmlns:a16="http://schemas.microsoft.com/office/drawing/2014/main" id="{B7B203ED-607B-4C59-88E5-6717EA2993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945" y="3095538"/>
            <a:ext cx="2505656" cy="3115366"/>
          </a:xfrm>
          <a:prstGeom prst="rect">
            <a:avLst/>
          </a:prstGeom>
        </p:spPr>
      </p:pic>
      <p:sp>
        <p:nvSpPr>
          <p:cNvPr id="3" name="正方形/長方形 2">
            <a:extLst>
              <a:ext uri="{FF2B5EF4-FFF2-40B4-BE49-F238E27FC236}">
                <a16:creationId xmlns:a16="http://schemas.microsoft.com/office/drawing/2014/main" id="{73FCCAC7-5AF0-48C7-9D0E-C2252AB14F7C}"/>
              </a:ext>
            </a:extLst>
          </p:cNvPr>
          <p:cNvSpPr/>
          <p:nvPr/>
        </p:nvSpPr>
        <p:spPr>
          <a:xfrm>
            <a:off x="0" y="-1"/>
            <a:ext cx="12192000" cy="740200"/>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13</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93868"/>
            <a:ext cx="10631647" cy="646331"/>
          </a:xfrm>
          <a:prstGeom prst="rect">
            <a:avLst/>
          </a:prstGeom>
          <a:noFill/>
        </p:spPr>
        <p:txBody>
          <a:bodyPr wrap="square" rtlCol="0">
            <a:spAutoFit/>
          </a:bodyPr>
          <a:lstStyle/>
          <a:p>
            <a:r>
              <a:rPr lang="en-US" altLang="ja-JP" sz="3600" dirty="0"/>
              <a:t>Knot Insertion, Order Elevation</a:t>
            </a:r>
            <a:r>
              <a:rPr lang="ja-JP" altLang="en-US" sz="3600" dirty="0"/>
              <a:t>について</a:t>
            </a:r>
            <a:r>
              <a:rPr lang="en-US" altLang="ja-JP" sz="3600" dirty="0"/>
              <a:t>(2/3)</a:t>
            </a:r>
          </a:p>
        </p:txBody>
      </p:sp>
      <p:sp>
        <p:nvSpPr>
          <p:cNvPr id="10" name="正方形/長方形 9">
            <a:extLst>
              <a:ext uri="{FF2B5EF4-FFF2-40B4-BE49-F238E27FC236}">
                <a16:creationId xmlns:a16="http://schemas.microsoft.com/office/drawing/2014/main" id="{F6F352E3-15A8-450D-A0AC-C795595B0725}"/>
              </a:ext>
            </a:extLst>
          </p:cNvPr>
          <p:cNvSpPr/>
          <p:nvPr/>
        </p:nvSpPr>
        <p:spPr>
          <a:xfrm flipH="1">
            <a:off x="6073140" y="900034"/>
            <a:ext cx="45719" cy="5821441"/>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0AE8754D-BC68-4411-ADDE-AA16B07CCA08}"/>
              </a:ext>
            </a:extLst>
          </p:cNvPr>
          <p:cNvSpPr txBox="1"/>
          <p:nvPr/>
        </p:nvSpPr>
        <p:spPr>
          <a:xfrm>
            <a:off x="412459" y="1006686"/>
            <a:ext cx="5822551" cy="369332"/>
          </a:xfrm>
          <a:prstGeom prst="rect">
            <a:avLst/>
          </a:prstGeom>
          <a:noFill/>
        </p:spPr>
        <p:txBody>
          <a:bodyPr wrap="square" rtlCol="0">
            <a:spAutoFit/>
          </a:bodyPr>
          <a:lstStyle/>
          <a:p>
            <a:pPr/>
            <a:r>
              <a:rPr lang="ja-JP" altLang="en-US" b="1" dirty="0">
                <a:latin typeface="IPAexGothic"/>
              </a:rPr>
              <a:t>・オーダーエレベーション</a:t>
            </a:r>
            <a:r>
              <a:rPr lang="en-US" altLang="ja-JP" b="1" dirty="0">
                <a:latin typeface="IPAexGothic"/>
              </a:rPr>
              <a:t>(Order Elevation)</a:t>
            </a:r>
            <a:endParaRPr lang="en-US" altLang="ja-JP" sz="1800" b="1" i="0" strike="noStrike" dirty="0">
              <a:latin typeface="IPAexGothic"/>
            </a:endParaRPr>
          </a:p>
        </p:txBody>
      </p:sp>
      <mc:AlternateContent xmlns:mc="http://schemas.openxmlformats.org/markup-compatibility/2006">
        <mc:Choice xmlns:a14="http://schemas.microsoft.com/office/drawing/2010/main" Requires="a14">
          <p:sp>
            <p:nvSpPr>
              <p:cNvPr id="28" name="テキスト ボックス 27">
                <a:extLst>
                  <a:ext uri="{FF2B5EF4-FFF2-40B4-BE49-F238E27FC236}">
                    <a16:creationId xmlns:a16="http://schemas.microsoft.com/office/drawing/2014/main" id="{71D89F32-F2A7-479C-90B4-DE0D55C08BC4}"/>
                  </a:ext>
                </a:extLst>
              </p:cNvPr>
              <p:cNvSpPr txBox="1"/>
              <p:nvPr/>
            </p:nvSpPr>
            <p:spPr>
              <a:xfrm>
                <a:off x="412459" y="1457839"/>
                <a:ext cx="5822551" cy="1754326"/>
              </a:xfrm>
              <a:prstGeom prst="rect">
                <a:avLst/>
              </a:prstGeom>
              <a:noFill/>
            </p:spPr>
            <p:txBody>
              <a:bodyPr wrap="square" rtlCol="0">
                <a:spAutoFit/>
              </a:bodyPr>
              <a:lstStyle/>
              <a:p>
                <a:pPr/>
                <a:r>
                  <a:rPr lang="ja-JP" altLang="en-US" sz="1800" i="0" strike="noStrike" dirty="0">
                    <a:latin typeface="IPAexGothic"/>
                  </a:rPr>
                  <a:t>形状を変えずに次数を上げる操作</a:t>
                </a:r>
                <a:endParaRPr lang="en-US" altLang="ja-JP" sz="1800" i="0" strike="noStrike" dirty="0">
                  <a:latin typeface="IPAexGothic"/>
                </a:endParaRPr>
              </a:p>
              <a:p>
                <a:pPr/>
                <a:endParaRPr lang="en-US" altLang="ja-JP" dirty="0">
                  <a:latin typeface="IPAexGothic"/>
                </a:endParaRPr>
              </a:p>
              <a:p>
                <a:pPr/>
                <a:r>
                  <a:rPr lang="ja-JP" altLang="en-US" sz="1800" i="0" strike="noStrike" dirty="0">
                    <a:latin typeface="IPAexGothic"/>
                  </a:rPr>
                  <a:t>①最小のベジェ曲線に分割</a:t>
                </a:r>
                <a:endParaRPr lang="en-US" altLang="ja-JP" sz="1800" i="0" strike="noStrike" dirty="0">
                  <a:latin typeface="IPAexGothic"/>
                </a:endParaRPr>
              </a:p>
              <a:p>
                <a:pPr/>
                <a:r>
                  <a:rPr lang="ja-JP" altLang="en-US" sz="1800" i="0" strike="noStrike" dirty="0">
                    <a:latin typeface="IPAexGothic"/>
                  </a:rPr>
                  <a:t>ベジェ曲線 </a:t>
                </a:r>
                <a:r>
                  <a:rPr lang="en-US" altLang="ja-JP" sz="1800" i="0" strike="noStrike" dirty="0">
                    <a:latin typeface="IPAexGothic"/>
                  </a:rPr>
                  <a:t>: </a:t>
                </a:r>
                <a14:m>
                  <m:oMath xmlns:m="http://schemas.openxmlformats.org/officeDocument/2006/math">
                    <m:r>
                      <a:rPr lang="en-US" altLang="ja-JP" sz="1800" b="0" i="1" strike="noStrike" smtClean="0">
                        <a:latin typeface="Cambria Math" panose="02040503050406030204" pitchFamily="18" charset="0"/>
                      </a:rPr>
                      <m:t>𝑛</m:t>
                    </m:r>
                  </m:oMath>
                </a14:m>
                <a:r>
                  <a:rPr lang="ja-JP" altLang="en-US" sz="1800" i="0" strike="noStrike" dirty="0">
                    <a:latin typeface="IPAexGothic"/>
                  </a:rPr>
                  <a:t>個の制御点から得られる</a:t>
                </a:r>
                <a14:m>
                  <m:oMath xmlns:m="http://schemas.openxmlformats.org/officeDocument/2006/math">
                    <m:r>
                      <a:rPr lang="en-US" altLang="ja-JP" i="1">
                        <a:latin typeface="Cambria Math" panose="02040503050406030204" pitchFamily="18" charset="0"/>
                      </a:rPr>
                      <m:t>𝑛</m:t>
                    </m:r>
                    <m:r>
                      <a:rPr lang="en-US" altLang="ja-JP" b="0" i="1" smtClean="0">
                        <a:latin typeface="Cambria Math" panose="02040503050406030204" pitchFamily="18" charset="0"/>
                      </a:rPr>
                      <m:t>−1</m:t>
                    </m:r>
                  </m:oMath>
                </a14:m>
                <a:r>
                  <a:rPr lang="ja-JP" altLang="en-US" sz="1800" i="0" strike="noStrike" dirty="0">
                    <a:latin typeface="IPAexGothic"/>
                  </a:rPr>
                  <a:t>次曲線</a:t>
                </a:r>
                <a:endParaRPr lang="en-US" altLang="ja-JP" sz="1800" i="0" strike="noStrike" dirty="0">
                  <a:latin typeface="IPAexGothic"/>
                </a:endParaRPr>
              </a:p>
              <a:p>
                <a:pPr/>
                <a:endParaRPr lang="en-US" altLang="ja-JP" sz="1800" i="0" strike="noStrike" dirty="0">
                  <a:latin typeface="IPAexGothic"/>
                </a:endParaRPr>
              </a:p>
              <a:p>
                <a:pPr/>
                <a:r>
                  <a:rPr lang="en-US" altLang="ja-JP" sz="1800" i="0" strike="noStrike" dirty="0">
                    <a:latin typeface="IPAexGothic"/>
                  </a:rPr>
                  <a:t>Kno</a:t>
                </a:r>
                <a:r>
                  <a:rPr lang="en-US" altLang="ja-JP" dirty="0">
                    <a:latin typeface="IPAexGothic"/>
                  </a:rPr>
                  <a:t>t Insertion</a:t>
                </a:r>
                <a:r>
                  <a:rPr lang="ja-JP" altLang="en-US" dirty="0">
                    <a:latin typeface="IPAexGothic"/>
                  </a:rPr>
                  <a:t>を行い、</a:t>
                </a:r>
                <a:r>
                  <a:rPr lang="ja-JP" altLang="en-US" sz="1800" i="0" strike="noStrike" dirty="0">
                    <a:latin typeface="IPAexGothic"/>
                  </a:rPr>
                  <a:t>ベジェ</a:t>
                </a:r>
                <a:r>
                  <a:rPr lang="ja-JP" altLang="en-US" dirty="0">
                    <a:latin typeface="IPAexGothic"/>
                  </a:rPr>
                  <a:t>曲線の区間に分割する</a:t>
                </a:r>
                <a:endParaRPr lang="en-US" altLang="ja-JP" dirty="0">
                  <a:latin typeface="IPAexGothic"/>
                </a:endParaRPr>
              </a:p>
            </p:txBody>
          </p:sp>
        </mc:Choice>
        <mc:Fallback>
          <p:sp>
            <p:nvSpPr>
              <p:cNvPr id="28" name="テキスト ボックス 27">
                <a:extLst>
                  <a:ext uri="{FF2B5EF4-FFF2-40B4-BE49-F238E27FC236}">
                    <a16:creationId xmlns:a16="http://schemas.microsoft.com/office/drawing/2014/main" id="{71D89F32-F2A7-479C-90B4-DE0D55C08BC4}"/>
                  </a:ext>
                </a:extLst>
              </p:cNvPr>
              <p:cNvSpPr txBox="1">
                <a:spLocks noRot="1" noChangeAspect="1" noMove="1" noResize="1" noEditPoints="1" noAdjustHandles="1" noChangeArrowheads="1" noChangeShapeType="1" noTextEdit="1"/>
              </p:cNvSpPr>
              <p:nvPr/>
            </p:nvSpPr>
            <p:spPr>
              <a:xfrm>
                <a:off x="412459" y="1457839"/>
                <a:ext cx="5822551" cy="1754326"/>
              </a:xfrm>
              <a:prstGeom prst="rect">
                <a:avLst/>
              </a:prstGeom>
              <a:blipFill>
                <a:blip r:embed="rId4"/>
                <a:stretch>
                  <a:fillRect l="-942" t="-1042" b="-520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5" name="テキスト ボックス 14">
                <a:extLst>
                  <a:ext uri="{FF2B5EF4-FFF2-40B4-BE49-F238E27FC236}">
                    <a16:creationId xmlns:a16="http://schemas.microsoft.com/office/drawing/2014/main" id="{EEF3ADBF-CF29-4148-8126-5E97EF9585D9}"/>
                  </a:ext>
                </a:extLst>
              </p:cNvPr>
              <p:cNvSpPr txBox="1"/>
              <p:nvPr/>
            </p:nvSpPr>
            <p:spPr>
              <a:xfrm>
                <a:off x="70130" y="6036128"/>
                <a:ext cx="2759650" cy="40011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m:rPr>
                          <m:sty m:val="p"/>
                        </m:rPr>
                        <a:rPr lang="en-US" altLang="ja-JP" sz="1000" b="0" i="0" smtClean="0">
                          <a:latin typeface="Cambria Math" panose="02040503050406030204" pitchFamily="18" charset="0"/>
                        </a:rPr>
                        <m:t>n</m:t>
                      </m:r>
                      <m:r>
                        <a:rPr lang="en-US" altLang="ja-JP" sz="1000" b="0" i="0" smtClean="0">
                          <a:latin typeface="Cambria Math" panose="02040503050406030204" pitchFamily="18" charset="0"/>
                        </a:rPr>
                        <m:t>=6</m:t>
                      </m:r>
                      <m:r>
                        <a:rPr lang="en-US" altLang="ja-JP" sz="1000" b="0" i="1" smtClean="0">
                          <a:latin typeface="Cambria Math" panose="02040503050406030204" pitchFamily="18" charset="0"/>
                        </a:rPr>
                        <m:t>,</m:t>
                      </m:r>
                      <m:r>
                        <a:rPr lang="en-US" altLang="ja-JP" sz="1000" b="0" i="1" smtClean="0">
                          <a:latin typeface="Cambria Math" panose="02040503050406030204" pitchFamily="18" charset="0"/>
                        </a:rPr>
                        <m:t>𝑝</m:t>
                      </m:r>
                      <m:r>
                        <a:rPr lang="en-US" altLang="ja-JP" sz="1000" b="0" i="1" smtClean="0">
                          <a:latin typeface="Cambria Math" panose="02040503050406030204" pitchFamily="18" charset="0"/>
                        </a:rPr>
                        <m:t>=2</m:t>
                      </m:r>
                      <m:r>
                        <a:rPr lang="en-US" altLang="ja-JP" sz="1000" b="0" i="0" smtClean="0">
                          <a:latin typeface="Cambria Math" panose="02040503050406030204" pitchFamily="18" charset="0"/>
                        </a:rPr>
                        <m:t>,</m:t>
                      </m:r>
                    </m:oMath>
                  </m:oMathPara>
                </a14:m>
                <a:endParaRPr lang="en-US" altLang="ja-JP" sz="1000" b="0" i="0" dirty="0">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r>
                        <m:rPr>
                          <m:sty m:val="p"/>
                        </m:rPr>
                        <a:rPr lang="en-US" altLang="ja-JP" sz="1000" i="1" dirty="0" smtClean="0">
                          <a:latin typeface="Cambria Math" panose="02040503050406030204" pitchFamily="18" charset="0"/>
                        </a:rPr>
                        <m:t>Ξ</m:t>
                      </m:r>
                      <m:r>
                        <a:rPr lang="en-US" altLang="ja-JP" sz="1000" b="0" i="1" smtClean="0">
                          <a:latin typeface="Cambria Math" panose="02040503050406030204" pitchFamily="18" charset="0"/>
                        </a:rPr>
                        <m:t>=</m:t>
                      </m:r>
                      <m:d>
                        <m:dPr>
                          <m:begChr m:val="{"/>
                          <m:endChr m:val="}"/>
                          <m:ctrlPr>
                            <a:rPr lang="en-US" altLang="ja-JP" sz="1000" b="0" i="1" smtClean="0">
                              <a:latin typeface="Cambria Math" panose="02040503050406030204" pitchFamily="18" charset="0"/>
                            </a:rPr>
                          </m:ctrlPr>
                        </m:dPr>
                        <m:e>
                          <m:r>
                            <a:rPr lang="en-US" altLang="ja-JP" sz="1000" b="0" i="1" smtClean="0">
                              <a:latin typeface="Cambria Math" panose="02040503050406030204" pitchFamily="18" charset="0"/>
                            </a:rPr>
                            <m:t>0, 0, 0, 0.25, 0.5, 0.75, 1, 1, 1</m:t>
                          </m:r>
                        </m:e>
                      </m:d>
                    </m:oMath>
                  </m:oMathPara>
                </a14:m>
                <a:endParaRPr lang="en-US" altLang="ja-JP" sz="1000" dirty="0"/>
              </a:p>
            </p:txBody>
          </p:sp>
        </mc:Choice>
        <mc:Fallback>
          <p:sp>
            <p:nvSpPr>
              <p:cNvPr id="15" name="テキスト ボックス 14">
                <a:extLst>
                  <a:ext uri="{FF2B5EF4-FFF2-40B4-BE49-F238E27FC236}">
                    <a16:creationId xmlns:a16="http://schemas.microsoft.com/office/drawing/2014/main" id="{EEF3ADBF-CF29-4148-8126-5E97EF9585D9}"/>
                  </a:ext>
                </a:extLst>
              </p:cNvPr>
              <p:cNvSpPr txBox="1">
                <a:spLocks noRot="1" noChangeAspect="1" noMove="1" noResize="1" noEditPoints="1" noAdjustHandles="1" noChangeArrowheads="1" noChangeShapeType="1" noTextEdit="1"/>
              </p:cNvSpPr>
              <p:nvPr/>
            </p:nvSpPr>
            <p:spPr>
              <a:xfrm>
                <a:off x="70130" y="6036128"/>
                <a:ext cx="2759650" cy="400110"/>
              </a:xfrm>
              <a:prstGeom prst="rect">
                <a:avLst/>
              </a:prstGeom>
              <a:blipFill>
                <a:blip r:embed="rId5"/>
                <a:stretch>
                  <a:fillRect/>
                </a:stretch>
              </a:blipFill>
            </p:spPr>
            <p:txBody>
              <a:bodyPr/>
              <a:lstStyle/>
              <a:p>
                <a:r>
                  <a:rPr lang="ja-JP" altLang="en-US">
                    <a:noFill/>
                  </a:rPr>
                  <a:t> </a:t>
                </a:r>
              </a:p>
            </p:txBody>
          </p:sp>
        </mc:Fallback>
      </mc:AlternateContent>
      <p:pic>
        <p:nvPicPr>
          <p:cNvPr id="8" name="図 7" descr="グラフ, 折れ線グラフ&#10;&#10;自動的に生成された説明">
            <a:extLst>
              <a:ext uri="{FF2B5EF4-FFF2-40B4-BE49-F238E27FC236}">
                <a16:creationId xmlns:a16="http://schemas.microsoft.com/office/drawing/2014/main" id="{B89DBE3D-BE36-456D-A82C-F1460F5DCFF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92945" y="3214123"/>
            <a:ext cx="2593438" cy="2896006"/>
          </a:xfrm>
          <a:prstGeom prst="rect">
            <a:avLst/>
          </a:prstGeom>
        </p:spPr>
      </p:pic>
      <p:sp>
        <p:nvSpPr>
          <p:cNvPr id="17" name="テキスト ボックス 16">
            <a:extLst>
              <a:ext uri="{FF2B5EF4-FFF2-40B4-BE49-F238E27FC236}">
                <a16:creationId xmlns:a16="http://schemas.microsoft.com/office/drawing/2014/main" id="{2767F89D-94B8-4507-AA98-21BA4DBDB1F7}"/>
              </a:ext>
            </a:extLst>
          </p:cNvPr>
          <p:cNvSpPr txBox="1"/>
          <p:nvPr/>
        </p:nvSpPr>
        <p:spPr>
          <a:xfrm>
            <a:off x="2835408" y="4477460"/>
            <a:ext cx="542488" cy="369332"/>
          </a:xfrm>
          <a:prstGeom prst="rect">
            <a:avLst/>
          </a:prstGeom>
          <a:noFill/>
        </p:spPr>
        <p:txBody>
          <a:bodyPr wrap="square" rtlCol="0">
            <a:spAutoFit/>
          </a:bodyPr>
          <a:lstStyle/>
          <a:p>
            <a:pPr/>
            <a:r>
              <a:rPr lang="ja-JP" altLang="en-US" sz="1800" i="0" strike="noStrike" dirty="0">
                <a:latin typeface="IPAexGothic"/>
              </a:rPr>
              <a:t>→</a:t>
            </a:r>
            <a:endParaRPr lang="en-US" altLang="ja-JP" dirty="0">
              <a:latin typeface="IPAexGothic"/>
            </a:endParaRPr>
          </a:p>
        </p:txBody>
      </p:sp>
      <mc:AlternateContent xmlns:mc="http://schemas.openxmlformats.org/markup-compatibility/2006">
        <mc:Choice xmlns:a14="http://schemas.microsoft.com/office/drawing/2010/main" Requires="a14">
          <p:sp>
            <p:nvSpPr>
              <p:cNvPr id="18" name="テキスト ボックス 17">
                <a:extLst>
                  <a:ext uri="{FF2B5EF4-FFF2-40B4-BE49-F238E27FC236}">
                    <a16:creationId xmlns:a16="http://schemas.microsoft.com/office/drawing/2014/main" id="{2DEA64AA-833C-4D56-868B-D6577939BD6F}"/>
                  </a:ext>
                </a:extLst>
              </p:cNvPr>
              <p:cNvSpPr txBox="1"/>
              <p:nvPr/>
            </p:nvSpPr>
            <p:spPr>
              <a:xfrm>
                <a:off x="3336349" y="6033184"/>
                <a:ext cx="2759650" cy="40011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m:rPr>
                          <m:sty m:val="p"/>
                        </m:rPr>
                        <a:rPr lang="en-US" altLang="ja-JP" sz="1000" b="0" i="0" smtClean="0">
                          <a:latin typeface="Cambria Math" panose="02040503050406030204" pitchFamily="18" charset="0"/>
                        </a:rPr>
                        <m:t>n</m:t>
                      </m:r>
                      <m:r>
                        <a:rPr lang="en-US" altLang="ja-JP" sz="1000" b="0" i="0" smtClean="0">
                          <a:latin typeface="Cambria Math" panose="02040503050406030204" pitchFamily="18" charset="0"/>
                        </a:rPr>
                        <m:t>=</m:t>
                      </m:r>
                      <m:r>
                        <a:rPr lang="en-US" altLang="ja-JP" sz="1000" b="0" i="1" smtClean="0">
                          <a:latin typeface="Cambria Math" panose="02040503050406030204" pitchFamily="18" charset="0"/>
                        </a:rPr>
                        <m:t>9</m:t>
                      </m:r>
                      <m:r>
                        <a:rPr lang="en-US" altLang="ja-JP" sz="1000" b="0" i="1" smtClean="0">
                          <a:latin typeface="Cambria Math" panose="02040503050406030204" pitchFamily="18" charset="0"/>
                        </a:rPr>
                        <m:t>,</m:t>
                      </m:r>
                      <m:r>
                        <a:rPr lang="en-US" altLang="ja-JP" sz="1000" b="0" i="1" smtClean="0">
                          <a:latin typeface="Cambria Math" panose="02040503050406030204" pitchFamily="18" charset="0"/>
                        </a:rPr>
                        <m:t>𝑝</m:t>
                      </m:r>
                      <m:r>
                        <a:rPr lang="en-US" altLang="ja-JP" sz="1000" b="0" i="1" smtClean="0">
                          <a:latin typeface="Cambria Math" panose="02040503050406030204" pitchFamily="18" charset="0"/>
                        </a:rPr>
                        <m:t>=2</m:t>
                      </m:r>
                      <m:r>
                        <a:rPr lang="en-US" altLang="ja-JP" sz="1000" b="0" i="0" smtClean="0">
                          <a:latin typeface="Cambria Math" panose="02040503050406030204" pitchFamily="18" charset="0"/>
                        </a:rPr>
                        <m:t>,</m:t>
                      </m:r>
                    </m:oMath>
                  </m:oMathPara>
                </a14:m>
                <a:endParaRPr lang="en-US" altLang="ja-JP" sz="1000" b="0" i="0" dirty="0">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r>
                        <m:rPr>
                          <m:sty m:val="p"/>
                        </m:rPr>
                        <a:rPr lang="en-US" altLang="ja-JP" sz="1000" i="1" dirty="0" smtClean="0">
                          <a:latin typeface="Cambria Math" panose="02040503050406030204" pitchFamily="18" charset="0"/>
                        </a:rPr>
                        <m:t>Ξ</m:t>
                      </m:r>
                      <m:r>
                        <a:rPr lang="en-US" altLang="ja-JP" sz="1000" b="0" i="1" smtClean="0">
                          <a:latin typeface="Cambria Math" panose="02040503050406030204" pitchFamily="18" charset="0"/>
                        </a:rPr>
                        <m:t>=</m:t>
                      </m:r>
                      <m:d>
                        <m:dPr>
                          <m:begChr m:val="{"/>
                          <m:endChr m:val="}"/>
                          <m:ctrlPr>
                            <a:rPr lang="en-US" altLang="ja-JP" sz="1000" b="0" i="1" smtClean="0">
                              <a:latin typeface="Cambria Math" panose="02040503050406030204" pitchFamily="18" charset="0"/>
                            </a:rPr>
                          </m:ctrlPr>
                        </m:dPr>
                        <m:e>
                          <m:r>
                            <a:rPr lang="en-US" altLang="ja-JP" sz="1000" b="0" i="1" smtClean="0">
                              <a:latin typeface="Cambria Math" panose="02040503050406030204" pitchFamily="18" charset="0"/>
                            </a:rPr>
                            <m:t>0, 0, 0, </m:t>
                          </m:r>
                          <m:r>
                            <a:rPr lang="en-US" altLang="ja-JP" sz="1000" b="0" i="1" smtClean="0">
                              <a:latin typeface="Cambria Math" panose="02040503050406030204" pitchFamily="18" charset="0"/>
                            </a:rPr>
                            <m:t>0.25, </m:t>
                          </m:r>
                          <m:r>
                            <a:rPr lang="en-US" altLang="ja-JP" sz="1000" b="0" i="1" smtClean="0">
                              <a:latin typeface="Cambria Math" panose="02040503050406030204" pitchFamily="18" charset="0"/>
                            </a:rPr>
                            <m:t>0.25, 0.5</m:t>
                          </m:r>
                          <m:r>
                            <a:rPr lang="en-US" altLang="ja-JP" sz="1000" b="0" i="1" smtClean="0">
                              <a:latin typeface="Cambria Math" panose="02040503050406030204" pitchFamily="18" charset="0"/>
                            </a:rPr>
                            <m:t>, 0.5</m:t>
                          </m:r>
                          <m:r>
                            <a:rPr lang="en-US" altLang="ja-JP" sz="1000" b="0" i="1" smtClean="0">
                              <a:latin typeface="Cambria Math" panose="02040503050406030204" pitchFamily="18" charset="0"/>
                            </a:rPr>
                            <m:t>, </m:t>
                          </m:r>
                          <m:r>
                            <a:rPr lang="en-US" altLang="ja-JP" sz="1000" b="0" i="1" smtClean="0">
                              <a:latin typeface="Cambria Math" panose="02040503050406030204" pitchFamily="18" charset="0"/>
                            </a:rPr>
                            <m:t>0.75, </m:t>
                          </m:r>
                          <m:r>
                            <a:rPr lang="en-US" altLang="ja-JP" sz="1000" b="0" i="1" smtClean="0">
                              <a:latin typeface="Cambria Math" panose="02040503050406030204" pitchFamily="18" charset="0"/>
                            </a:rPr>
                            <m:t>0.75, 1, 1, 1</m:t>
                          </m:r>
                        </m:e>
                      </m:d>
                    </m:oMath>
                  </m:oMathPara>
                </a14:m>
                <a:endParaRPr lang="en-US" altLang="ja-JP" sz="1000" dirty="0"/>
              </a:p>
            </p:txBody>
          </p:sp>
        </mc:Choice>
        <mc:Fallback>
          <p:sp>
            <p:nvSpPr>
              <p:cNvPr id="18" name="テキスト ボックス 17">
                <a:extLst>
                  <a:ext uri="{FF2B5EF4-FFF2-40B4-BE49-F238E27FC236}">
                    <a16:creationId xmlns:a16="http://schemas.microsoft.com/office/drawing/2014/main" id="{2DEA64AA-833C-4D56-868B-D6577939BD6F}"/>
                  </a:ext>
                </a:extLst>
              </p:cNvPr>
              <p:cNvSpPr txBox="1">
                <a:spLocks noRot="1" noChangeAspect="1" noMove="1" noResize="1" noEditPoints="1" noAdjustHandles="1" noChangeArrowheads="1" noChangeShapeType="1" noTextEdit="1"/>
              </p:cNvSpPr>
              <p:nvPr/>
            </p:nvSpPr>
            <p:spPr>
              <a:xfrm>
                <a:off x="3336349" y="6033184"/>
                <a:ext cx="2759650" cy="400110"/>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9" name="テキスト ボックス 18">
                <a:extLst>
                  <a:ext uri="{FF2B5EF4-FFF2-40B4-BE49-F238E27FC236}">
                    <a16:creationId xmlns:a16="http://schemas.microsoft.com/office/drawing/2014/main" id="{F750E99A-812D-40F0-9881-7A266C1F9BFB}"/>
                  </a:ext>
                </a:extLst>
              </p:cNvPr>
              <p:cNvSpPr txBox="1"/>
              <p:nvPr/>
            </p:nvSpPr>
            <p:spPr>
              <a:xfrm>
                <a:off x="6321767" y="1191352"/>
                <a:ext cx="5956990" cy="2609561"/>
              </a:xfrm>
              <a:prstGeom prst="rect">
                <a:avLst/>
              </a:prstGeom>
              <a:noFill/>
            </p:spPr>
            <p:txBody>
              <a:bodyPr wrap="square" rtlCol="0">
                <a:spAutoFit/>
              </a:bodyPr>
              <a:lstStyle/>
              <a:p>
                <a:pPr/>
                <a:r>
                  <a:rPr lang="ja-JP" altLang="en-US" dirty="0">
                    <a:latin typeface="IPAexGothic"/>
                  </a:rPr>
                  <a:t>②各区間でベジェ曲線のオーダーエレベーションを行う</a:t>
                </a:r>
                <a:endParaRPr lang="en-US" altLang="ja-JP" dirty="0">
                  <a:latin typeface="IPAexGothic"/>
                </a:endParaRPr>
              </a:p>
              <a:p>
                <a:pPr/>
                <a14:m>
                  <m:oMathPara xmlns:m="http://schemas.openxmlformats.org/officeDocument/2006/math">
                    <m:oMathParaPr>
                      <m:jc m:val="left"/>
                    </m:oMathParaPr>
                    <m:oMath xmlns:m="http://schemas.openxmlformats.org/officeDocument/2006/math">
                      <m:sSub>
                        <m:sSubPr>
                          <m:ctrlPr>
                            <a:rPr lang="en-US" altLang="ja-JP" i="1" smtClean="0">
                              <a:latin typeface="Cambria Math" panose="02040503050406030204" pitchFamily="18" charset="0"/>
                            </a:rPr>
                          </m:ctrlPr>
                        </m:sSubPr>
                        <m:e>
                          <m:r>
                            <a:rPr lang="ja-JP" altLang="en-US" i="1" smtClean="0">
                              <a:latin typeface="Cambria Math" panose="02040503050406030204" pitchFamily="18" charset="0"/>
                            </a:rPr>
                            <m:t>𝛼</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𝑖</m:t>
                          </m:r>
                        </m:num>
                        <m:den>
                          <m:acc>
                            <m:accPr>
                              <m:chr m:val="̂"/>
                              <m:ctrlPr>
                                <a:rPr lang="en-US" altLang="ja-JP" b="0" i="1" smtClean="0">
                                  <a:latin typeface="Cambria Math" panose="02040503050406030204" pitchFamily="18" charset="0"/>
                                </a:rPr>
                              </m:ctrlPr>
                            </m:accPr>
                            <m:e>
                              <m:r>
                                <a:rPr lang="en-US" altLang="ja-JP" b="0" i="1" smtClean="0">
                                  <a:latin typeface="Cambria Math" panose="02040503050406030204" pitchFamily="18" charset="0"/>
                                </a:rPr>
                                <m:t>𝑝</m:t>
                              </m:r>
                            </m:e>
                          </m:acc>
                        </m:den>
                      </m:f>
                      <m:r>
                        <a:rPr lang="en-US" altLang="ja-JP" b="0" i="1" smtClean="0">
                          <a:latin typeface="Cambria Math" panose="02040503050406030204" pitchFamily="18" charset="0"/>
                        </a:rPr>
                        <m:t>,  </m:t>
                      </m:r>
                      <m:r>
                        <a:rPr lang="en-US" altLang="ja-JP" b="0" i="1" smtClean="0">
                          <a:latin typeface="Cambria Math" panose="02040503050406030204" pitchFamily="18" charset="0"/>
                        </a:rPr>
                        <m:t>𝑖</m:t>
                      </m:r>
                      <m:r>
                        <a:rPr lang="en-US" altLang="ja-JP" b="0" i="1" smtClean="0">
                          <a:latin typeface="Cambria Math" panose="02040503050406030204" pitchFamily="18" charset="0"/>
                        </a:rPr>
                        <m:t>=0,…,</m:t>
                      </m:r>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𝑝</m:t>
                          </m:r>
                        </m:e>
                      </m:acc>
                    </m:oMath>
                  </m:oMathPara>
                </a14:m>
                <a:endParaRPr lang="en-US" altLang="ja-JP"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altLang="ja-JP" i="1" smtClean="0">
                              <a:latin typeface="Cambria Math" panose="02040503050406030204" pitchFamily="18" charset="0"/>
                            </a:rPr>
                          </m:ctrlPr>
                        </m:sSubPr>
                        <m:e>
                          <m:acc>
                            <m:accPr>
                              <m:chr m:val="̂"/>
                              <m:ctrlPr>
                                <a:rPr lang="en-US" altLang="ja-JP" b="1" i="1" smtClean="0">
                                  <a:latin typeface="Cambria Math" panose="02040503050406030204" pitchFamily="18" charset="0"/>
                                </a:rPr>
                              </m:ctrlPr>
                            </m:accPr>
                            <m:e>
                              <m:r>
                                <a:rPr lang="en-US" altLang="ja-JP" b="1" i="1" smtClean="0">
                                  <a:latin typeface="Cambria Math" panose="02040503050406030204" pitchFamily="18" charset="0"/>
                                </a:rPr>
                                <m:t>𝑷</m:t>
                              </m:r>
                            </m:e>
                          </m:acc>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1−</m:t>
                          </m:r>
                          <m:sSub>
                            <m:sSubPr>
                              <m:ctrlPr>
                                <a:rPr lang="en-US" altLang="ja-JP" b="0" i="1" smtClean="0">
                                  <a:latin typeface="Cambria Math" panose="02040503050406030204" pitchFamily="18" charset="0"/>
                                </a:rPr>
                              </m:ctrlPr>
                            </m:sSubPr>
                            <m:e>
                              <m:r>
                                <a:rPr lang="ja-JP" altLang="en-US" b="0" i="1" smtClean="0">
                                  <a:latin typeface="Cambria Math" panose="02040503050406030204" pitchFamily="18" charset="0"/>
                                </a:rPr>
                                <m:t>𝛼</m:t>
                              </m:r>
                            </m:e>
                            <m:sub>
                              <m:r>
                                <a:rPr lang="en-US" altLang="ja-JP" b="0" i="1" smtClean="0">
                                  <a:latin typeface="Cambria Math" panose="02040503050406030204" pitchFamily="18" charset="0"/>
                                </a:rPr>
                                <m:t>𝑖</m:t>
                              </m:r>
                            </m:sub>
                          </m:sSub>
                        </m:e>
                      </m:d>
                      <m:sSub>
                        <m:sSubPr>
                          <m:ctrlPr>
                            <a:rPr lang="en-US" altLang="ja-JP" b="0" i="1" smtClean="0">
                              <a:latin typeface="Cambria Math" panose="02040503050406030204" pitchFamily="18" charset="0"/>
                            </a:rPr>
                          </m:ctrlPr>
                        </m:sSubPr>
                        <m:e>
                          <m:r>
                            <a:rPr lang="en-US" altLang="ja-JP" b="1" i="1" smtClean="0">
                              <a:latin typeface="Cambria Math" panose="02040503050406030204" pitchFamily="18" charset="0"/>
                            </a:rPr>
                            <m:t>𝑷</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ja-JP" altLang="en-US" b="0" i="1" smtClean="0">
                              <a:latin typeface="Cambria Math" panose="02040503050406030204" pitchFamily="18" charset="0"/>
                            </a:rPr>
                            <m:t>𝛼</m:t>
                          </m:r>
                        </m:e>
                        <m:sub>
                          <m:r>
                            <a:rPr lang="en-US" altLang="ja-JP" b="0" i="1" smtClean="0">
                              <a:latin typeface="Cambria Math" panose="02040503050406030204" pitchFamily="18" charset="0"/>
                            </a:rPr>
                            <m:t>𝑖</m:t>
                          </m:r>
                        </m:sub>
                      </m:sSub>
                      <m:sSub>
                        <m:sSubPr>
                          <m:ctrlPr>
                            <a:rPr lang="en-US" altLang="ja-JP" i="1">
                              <a:latin typeface="Cambria Math" panose="02040503050406030204" pitchFamily="18" charset="0"/>
                            </a:rPr>
                          </m:ctrlPr>
                        </m:sSubPr>
                        <m:e>
                          <m:r>
                            <a:rPr lang="en-US" altLang="ja-JP" b="1" i="1">
                              <a:latin typeface="Cambria Math" panose="02040503050406030204" pitchFamily="18" charset="0"/>
                            </a:rPr>
                            <m:t>𝑷</m:t>
                          </m:r>
                        </m:e>
                        <m:sub>
                          <m:r>
                            <a:rPr lang="en-US" altLang="ja-JP" i="1">
                              <a:latin typeface="Cambria Math" panose="02040503050406030204" pitchFamily="18" charset="0"/>
                            </a:rPr>
                            <m:t>𝑖</m:t>
                          </m:r>
                          <m:r>
                            <a:rPr lang="en-US" altLang="ja-JP" b="0" i="1" smtClean="0">
                              <a:latin typeface="Cambria Math" panose="02040503050406030204" pitchFamily="18" charset="0"/>
                            </a:rPr>
                            <m:t>−1</m:t>
                          </m:r>
                        </m:sub>
                      </m:sSub>
                    </m:oMath>
                  </m:oMathPara>
                </a14:m>
                <a:endParaRPr lang="en-US" altLang="ja-JP" dirty="0">
                  <a:latin typeface="IPAexGothic"/>
                </a:endParaRPr>
              </a:p>
              <a:p>
                <a:pPr/>
                <a:endParaRPr lang="en-US" altLang="ja-JP" dirty="0">
                  <a:latin typeface="IPAexGothic"/>
                </a:endParaRPr>
              </a:p>
              <a:p>
                <a:pPr/>
                <a14:m>
                  <m:oMath xmlns:m="http://schemas.openxmlformats.org/officeDocument/2006/math">
                    <m:acc>
                      <m:accPr>
                        <m:chr m:val="̂"/>
                        <m:ctrlPr>
                          <a:rPr lang="en-US" altLang="ja-JP" i="1" smtClean="0">
                            <a:latin typeface="Cambria Math" panose="02040503050406030204" pitchFamily="18" charset="0"/>
                          </a:rPr>
                        </m:ctrlPr>
                      </m:accPr>
                      <m:e>
                        <m:r>
                          <a:rPr lang="en-US" altLang="ja-JP" b="0" i="1" smtClean="0">
                            <a:latin typeface="Cambria Math" panose="02040503050406030204" pitchFamily="18" charset="0"/>
                          </a:rPr>
                          <m:t>𝑝</m:t>
                        </m:r>
                      </m:e>
                    </m:acc>
                  </m:oMath>
                </a14:m>
                <a:r>
                  <a:rPr lang="en-US" altLang="ja-JP" dirty="0">
                    <a:latin typeface="IPAexGothic"/>
                  </a:rPr>
                  <a:t> : elevation</a:t>
                </a:r>
                <a:r>
                  <a:rPr lang="ja-JP" altLang="en-US" dirty="0">
                    <a:latin typeface="IPAexGothic"/>
                  </a:rPr>
                  <a:t>後の次数</a:t>
                </a:r>
                <a14:m>
                  <m:oMath xmlns:m="http://schemas.openxmlformats.org/officeDocument/2006/math">
                    <m:r>
                      <a:rPr lang="en-US" altLang="ja-JP" b="0" i="1" smtClean="0">
                        <a:latin typeface="Cambria Math" panose="02040503050406030204" pitchFamily="18" charset="0"/>
                      </a:rPr>
                      <m:t>(</m:t>
                    </m:r>
                    <m:r>
                      <a:rPr lang="en-US" altLang="ja-JP" b="0" i="1" smtClean="0">
                        <a:latin typeface="Cambria Math" panose="02040503050406030204" pitchFamily="18" charset="0"/>
                      </a:rPr>
                      <m:t>𝑝</m:t>
                    </m:r>
                    <m:r>
                      <a:rPr lang="en-US" altLang="ja-JP" b="0" i="1" smtClean="0">
                        <a:latin typeface="Cambria Math" panose="02040503050406030204" pitchFamily="18" charset="0"/>
                      </a:rPr>
                      <m:t>+1)</m:t>
                    </m:r>
                  </m:oMath>
                </a14:m>
                <a:endParaRPr lang="en-US" altLang="ja-JP" dirty="0">
                  <a:latin typeface="IPAexGothic"/>
                </a:endParaRPr>
              </a:p>
              <a:p>
                <a:pPr/>
                <a14:m>
                  <m:oMath xmlns:m="http://schemas.openxmlformats.org/officeDocument/2006/math">
                    <m:sSub>
                      <m:sSubPr>
                        <m:ctrlPr>
                          <a:rPr lang="en-US" altLang="ja-JP" b="0" i="1" smtClean="0">
                            <a:latin typeface="Cambria Math" panose="02040503050406030204" pitchFamily="18" charset="0"/>
                          </a:rPr>
                        </m:ctrlPr>
                      </m:sSubPr>
                      <m:e>
                        <m:r>
                          <a:rPr lang="en-US" altLang="ja-JP" b="1" i="1" smtClean="0">
                            <a:latin typeface="Cambria Math" panose="02040503050406030204" pitchFamily="18" charset="0"/>
                          </a:rPr>
                          <m:t>𝑷</m:t>
                        </m:r>
                      </m:e>
                      <m:sub>
                        <m:r>
                          <a:rPr lang="en-US" altLang="ja-JP" b="0" i="1" smtClean="0">
                            <a:latin typeface="Cambria Math" panose="02040503050406030204" pitchFamily="18" charset="0"/>
                          </a:rPr>
                          <m:t>𝑖</m:t>
                        </m:r>
                      </m:sub>
                    </m:sSub>
                  </m:oMath>
                </a14:m>
                <a:r>
                  <a:rPr lang="en-US" altLang="ja-JP" dirty="0">
                    <a:latin typeface="IPAexGothic"/>
                  </a:rPr>
                  <a:t> :</a:t>
                </a:r>
                <a:r>
                  <a:rPr lang="ja-JP" altLang="en-US" dirty="0">
                    <a:latin typeface="IPAexGothic"/>
                  </a:rPr>
                  <a:t>コントロールポイントと重みのマトリクス</a:t>
                </a:r>
                <a:endParaRPr lang="en-US" altLang="ja-JP" dirty="0">
                  <a:latin typeface="IPAexGothic"/>
                </a:endParaRPr>
              </a:p>
              <a:p>
                <a:pPr/>
                <a14:m>
                  <m:oMath xmlns:m="http://schemas.openxmlformats.org/officeDocument/2006/math">
                    <m:sSub>
                      <m:sSubPr>
                        <m:ctrlPr>
                          <a:rPr lang="en-US" altLang="ja-JP" i="1" smtClean="0">
                            <a:latin typeface="Cambria Math" panose="02040503050406030204" pitchFamily="18" charset="0"/>
                          </a:rPr>
                        </m:ctrlPr>
                      </m:sSubPr>
                      <m:e>
                        <m:acc>
                          <m:accPr>
                            <m:chr m:val="̂"/>
                            <m:ctrlPr>
                              <a:rPr lang="en-US" altLang="ja-JP" b="1" i="1" smtClean="0">
                                <a:latin typeface="Cambria Math" panose="02040503050406030204" pitchFamily="18" charset="0"/>
                              </a:rPr>
                            </m:ctrlPr>
                          </m:accPr>
                          <m:e>
                            <m:r>
                              <a:rPr lang="en-US" altLang="ja-JP" b="1" i="1" smtClean="0">
                                <a:latin typeface="Cambria Math" panose="02040503050406030204" pitchFamily="18" charset="0"/>
                              </a:rPr>
                              <m:t>𝑷</m:t>
                            </m:r>
                          </m:e>
                        </m:acc>
                      </m:e>
                      <m:sub>
                        <m:r>
                          <a:rPr lang="en-US" altLang="ja-JP" b="0" i="1" smtClean="0">
                            <a:latin typeface="Cambria Math" panose="02040503050406030204" pitchFamily="18" charset="0"/>
                          </a:rPr>
                          <m:t>𝑖</m:t>
                        </m:r>
                      </m:sub>
                    </m:sSub>
                  </m:oMath>
                </a14:m>
                <a:r>
                  <a:rPr lang="en-US" altLang="ja-JP" dirty="0">
                    <a:latin typeface="IPAexGothic"/>
                  </a:rPr>
                  <a:t> :</a:t>
                </a:r>
                <a:r>
                  <a:rPr lang="ja-JP" altLang="en-US" dirty="0">
                    <a:latin typeface="IPAexGothic"/>
                  </a:rPr>
                  <a:t>エレベーション後の</a:t>
                </a:r>
                <a:endParaRPr lang="en-US" altLang="ja-JP" dirty="0">
                  <a:latin typeface="IPAexGothic"/>
                </a:endParaRPr>
              </a:p>
              <a:p>
                <a:pPr/>
                <a:r>
                  <a:rPr lang="ja-JP" altLang="en-US" dirty="0">
                    <a:latin typeface="IPAexGothic"/>
                  </a:rPr>
                  <a:t>コントロールポイントと重みのマトリクス</a:t>
                </a:r>
                <a:endParaRPr lang="en-US" altLang="ja-JP" dirty="0">
                  <a:latin typeface="IPAexGothic"/>
                </a:endParaRPr>
              </a:p>
            </p:txBody>
          </p:sp>
        </mc:Choice>
        <mc:Fallback>
          <p:sp>
            <p:nvSpPr>
              <p:cNvPr id="19" name="テキスト ボックス 18">
                <a:extLst>
                  <a:ext uri="{FF2B5EF4-FFF2-40B4-BE49-F238E27FC236}">
                    <a16:creationId xmlns:a16="http://schemas.microsoft.com/office/drawing/2014/main" id="{F750E99A-812D-40F0-9881-7A266C1F9BFB}"/>
                  </a:ext>
                </a:extLst>
              </p:cNvPr>
              <p:cNvSpPr txBox="1">
                <a:spLocks noRot="1" noChangeAspect="1" noMove="1" noResize="1" noEditPoints="1" noAdjustHandles="1" noChangeArrowheads="1" noChangeShapeType="1" noTextEdit="1"/>
              </p:cNvSpPr>
              <p:nvPr/>
            </p:nvSpPr>
            <p:spPr>
              <a:xfrm>
                <a:off x="6321767" y="1191352"/>
                <a:ext cx="5956990" cy="2609561"/>
              </a:xfrm>
              <a:prstGeom prst="rect">
                <a:avLst/>
              </a:prstGeom>
              <a:blipFill>
                <a:blip r:embed="rId8"/>
                <a:stretch>
                  <a:fillRect l="-819" t="-699" r="-205" b="-303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1" name="テキスト ボックス 30">
                <a:extLst>
                  <a:ext uri="{FF2B5EF4-FFF2-40B4-BE49-F238E27FC236}">
                    <a16:creationId xmlns:a16="http://schemas.microsoft.com/office/drawing/2014/main" id="{0187C29D-B951-45AC-8EB4-EEBC5469A202}"/>
                  </a:ext>
                </a:extLst>
              </p:cNvPr>
              <p:cNvSpPr txBox="1"/>
              <p:nvPr/>
            </p:nvSpPr>
            <p:spPr>
              <a:xfrm>
                <a:off x="6321767" y="4164242"/>
                <a:ext cx="6144936" cy="1631216"/>
              </a:xfrm>
              <a:prstGeom prst="rect">
                <a:avLst/>
              </a:prstGeom>
              <a:noFill/>
            </p:spPr>
            <p:txBody>
              <a:bodyPr wrap="square">
                <a:spAutoFit/>
              </a:bodyPr>
              <a:lstStyle/>
              <a:p>
                <a:r>
                  <a:rPr lang="ja-JP" altLang="en-US" dirty="0">
                    <a:latin typeface="IPAexGothic"/>
                  </a:rPr>
                  <a:t>③ノットベクトルの重複度を</a:t>
                </a:r>
                <a:r>
                  <a:rPr lang="en-US" altLang="ja-JP" dirty="0">
                    <a:latin typeface="IPAexGothic"/>
                  </a:rPr>
                  <a:t>1</a:t>
                </a:r>
                <a:r>
                  <a:rPr lang="ja-JP" altLang="en-US" dirty="0">
                    <a:latin typeface="IPAexGothic"/>
                  </a:rPr>
                  <a:t>階上げる</a:t>
                </a:r>
                <a:endParaRPr lang="en-US" altLang="ja-JP" dirty="0">
                  <a:latin typeface="IPAexGothic"/>
                </a:endParaRPr>
              </a:p>
              <a:p>
                <a:endParaRPr lang="en-US" altLang="ja-JP" dirty="0">
                  <a:latin typeface="IPAexGothic"/>
                </a:endParaRPr>
              </a:p>
              <a:p>
                <a:pPr/>
                <a14:m>
                  <m:oMathPara xmlns:m="http://schemas.openxmlformats.org/officeDocument/2006/math">
                    <m:oMathParaPr>
                      <m:jc m:val="left"/>
                    </m:oMathParaPr>
                    <m:oMath xmlns:m="http://schemas.openxmlformats.org/officeDocument/2006/math">
                      <m:r>
                        <m:rPr>
                          <m:sty m:val="p"/>
                        </m:rPr>
                        <a:rPr lang="en-US" altLang="ja-JP" sz="1400" i="1" dirty="0" smtClean="0">
                          <a:latin typeface="Cambria Math" panose="02040503050406030204" pitchFamily="18" charset="0"/>
                        </a:rPr>
                        <m:t>Ξ</m:t>
                      </m:r>
                      <m:r>
                        <a:rPr lang="en-US" altLang="ja-JP" sz="1400" b="0" i="1" smtClean="0">
                          <a:latin typeface="Cambria Math" panose="02040503050406030204" pitchFamily="18" charset="0"/>
                        </a:rPr>
                        <m:t>=</m:t>
                      </m:r>
                      <m:d>
                        <m:dPr>
                          <m:begChr m:val="{"/>
                          <m:endChr m:val="}"/>
                          <m:ctrlPr>
                            <a:rPr lang="en-US" altLang="ja-JP" sz="1400" b="0" i="1" smtClean="0">
                              <a:latin typeface="Cambria Math" panose="02040503050406030204" pitchFamily="18" charset="0"/>
                            </a:rPr>
                          </m:ctrlPr>
                        </m:dPr>
                        <m:e>
                          <m:r>
                            <a:rPr lang="en-US" altLang="ja-JP" sz="1400" b="0" i="1" smtClean="0">
                              <a:latin typeface="Cambria Math" panose="02040503050406030204" pitchFamily="18" charset="0"/>
                            </a:rPr>
                            <m:t>0, 0, 0, 0.25, 0.25, 0.5, 0.5, 0.75, 0.75, 1, 1, 1</m:t>
                          </m:r>
                        </m:e>
                      </m:d>
                    </m:oMath>
                  </m:oMathPara>
                </a14:m>
                <a:endParaRPr lang="en-US" altLang="ja-JP" sz="1400" dirty="0">
                  <a:latin typeface="IPAexGothic"/>
                </a:endParaRPr>
              </a:p>
              <a:p>
                <a:pPr/>
                <a:endParaRPr lang="en-US" altLang="ja-JP" dirty="0">
                  <a:latin typeface="IPAexGothic"/>
                </a:endParaRPr>
              </a:p>
              <a:p>
                <a:pPr/>
                <a:endParaRPr lang="en-US" altLang="ja-JP" dirty="0">
                  <a:latin typeface="IPAexGothic"/>
                </a:endParaRPr>
              </a:p>
              <a:p>
                <a:pPr/>
                <a14:m>
                  <m:oMathPara xmlns:m="http://schemas.openxmlformats.org/officeDocument/2006/math">
                    <m:oMathParaPr>
                      <m:jc m:val="left"/>
                    </m:oMathParaPr>
                    <m:oMath xmlns:m="http://schemas.openxmlformats.org/officeDocument/2006/math">
                      <m:r>
                        <m:rPr>
                          <m:sty m:val="p"/>
                        </m:rPr>
                        <a:rPr lang="en-US" altLang="ja-JP" sz="1400" i="1" dirty="0" smtClean="0">
                          <a:latin typeface="Cambria Math" panose="02040503050406030204" pitchFamily="18" charset="0"/>
                        </a:rPr>
                        <m:t>Ξ</m:t>
                      </m:r>
                      <m:r>
                        <a:rPr lang="en-US" altLang="ja-JP" sz="1400" b="0" i="1" smtClean="0">
                          <a:latin typeface="Cambria Math" panose="02040503050406030204" pitchFamily="18" charset="0"/>
                        </a:rPr>
                        <m:t>=</m:t>
                      </m:r>
                      <m:d>
                        <m:dPr>
                          <m:begChr m:val="{"/>
                          <m:endChr m:val="}"/>
                          <m:ctrlPr>
                            <a:rPr lang="en-US" altLang="ja-JP" sz="1400" b="0" i="1" smtClean="0">
                              <a:latin typeface="Cambria Math" panose="02040503050406030204" pitchFamily="18" charset="0"/>
                            </a:rPr>
                          </m:ctrlPr>
                        </m:dPr>
                        <m:e>
                          <m:r>
                            <a:rPr lang="en-US" altLang="ja-JP" sz="1400" b="0" i="1" smtClean="0">
                              <a:latin typeface="Cambria Math" panose="02040503050406030204" pitchFamily="18" charset="0"/>
                            </a:rPr>
                            <m:t>0, 0, 0, </m:t>
                          </m:r>
                          <m:r>
                            <a:rPr lang="en-US" altLang="ja-JP" sz="1400" b="0" i="1" smtClean="0">
                              <a:latin typeface="Cambria Math" panose="02040503050406030204" pitchFamily="18" charset="0"/>
                            </a:rPr>
                            <m:t>0, </m:t>
                          </m:r>
                          <m:r>
                            <a:rPr lang="en-US" altLang="ja-JP" sz="1400" b="0" i="1" smtClean="0">
                              <a:latin typeface="Cambria Math" panose="02040503050406030204" pitchFamily="18" charset="0"/>
                            </a:rPr>
                            <m:t>0.25, 0.25</m:t>
                          </m:r>
                          <m:r>
                            <a:rPr lang="en-US" altLang="ja-JP" sz="1400" b="0" i="1" smtClean="0">
                              <a:latin typeface="Cambria Math" panose="02040503050406030204" pitchFamily="18" charset="0"/>
                            </a:rPr>
                            <m:t>, 0.25</m:t>
                          </m:r>
                          <m:r>
                            <a:rPr lang="en-US" altLang="ja-JP" sz="1400" b="0" i="1" smtClean="0">
                              <a:latin typeface="Cambria Math" panose="02040503050406030204" pitchFamily="18" charset="0"/>
                            </a:rPr>
                            <m:t>, 0.5, 0.5</m:t>
                          </m:r>
                          <m:r>
                            <a:rPr lang="en-US" altLang="ja-JP" sz="1400" b="0" i="1" smtClean="0">
                              <a:latin typeface="Cambria Math" panose="02040503050406030204" pitchFamily="18" charset="0"/>
                            </a:rPr>
                            <m:t>, 0.5, 0.75</m:t>
                          </m:r>
                          <m:r>
                            <a:rPr lang="en-US" altLang="ja-JP" sz="1400" b="0" i="1" smtClean="0">
                              <a:latin typeface="Cambria Math" panose="02040503050406030204" pitchFamily="18" charset="0"/>
                            </a:rPr>
                            <m:t>, 0.75, 0.75, 1, 1, 1</m:t>
                          </m:r>
                          <m:r>
                            <a:rPr lang="en-US" altLang="ja-JP" sz="1400" b="0" i="1" smtClean="0">
                              <a:latin typeface="Cambria Math" panose="02040503050406030204" pitchFamily="18" charset="0"/>
                            </a:rPr>
                            <m:t>, 1</m:t>
                          </m:r>
                        </m:e>
                      </m:d>
                    </m:oMath>
                  </m:oMathPara>
                </a14:m>
                <a:endParaRPr lang="en-US" altLang="ja-JP" sz="1400" dirty="0">
                  <a:latin typeface="IPAexGothic"/>
                </a:endParaRPr>
              </a:p>
            </p:txBody>
          </p:sp>
        </mc:Choice>
        <mc:Fallback>
          <p:sp>
            <p:nvSpPr>
              <p:cNvPr id="31" name="テキスト ボックス 30">
                <a:extLst>
                  <a:ext uri="{FF2B5EF4-FFF2-40B4-BE49-F238E27FC236}">
                    <a16:creationId xmlns:a16="http://schemas.microsoft.com/office/drawing/2014/main" id="{0187C29D-B951-45AC-8EB4-EEBC5469A202}"/>
                  </a:ext>
                </a:extLst>
              </p:cNvPr>
              <p:cNvSpPr txBox="1">
                <a:spLocks noRot="1" noChangeAspect="1" noMove="1" noResize="1" noEditPoints="1" noAdjustHandles="1" noChangeArrowheads="1" noChangeShapeType="1" noTextEdit="1"/>
              </p:cNvSpPr>
              <p:nvPr/>
            </p:nvSpPr>
            <p:spPr>
              <a:xfrm>
                <a:off x="6321767" y="4164242"/>
                <a:ext cx="6144936" cy="1631216"/>
              </a:xfrm>
              <a:prstGeom prst="rect">
                <a:avLst/>
              </a:prstGeom>
              <a:blipFill>
                <a:blip r:embed="rId9"/>
                <a:stretch>
                  <a:fillRect l="-794" t="-2612"/>
                </a:stretch>
              </a:blipFill>
            </p:spPr>
            <p:txBody>
              <a:bodyPr/>
              <a:lstStyle/>
              <a:p>
                <a:r>
                  <a:rPr lang="ja-JP" altLang="en-US">
                    <a:noFill/>
                  </a:rPr>
                  <a:t> </a:t>
                </a:r>
              </a:p>
            </p:txBody>
          </p:sp>
        </mc:Fallback>
      </mc:AlternateContent>
      <p:sp>
        <p:nvSpPr>
          <p:cNvPr id="27" name="矢印: 下 26">
            <a:extLst>
              <a:ext uri="{FF2B5EF4-FFF2-40B4-BE49-F238E27FC236}">
                <a16:creationId xmlns:a16="http://schemas.microsoft.com/office/drawing/2014/main" id="{2B89F592-564D-444A-ACC3-EE631565EBD9}"/>
              </a:ext>
            </a:extLst>
          </p:cNvPr>
          <p:cNvSpPr/>
          <p:nvPr/>
        </p:nvSpPr>
        <p:spPr>
          <a:xfrm>
            <a:off x="6917740" y="5081683"/>
            <a:ext cx="484632" cy="411326"/>
          </a:xfrm>
          <a:prstGeom prst="downArrow">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117928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descr="グラフ, 折れ線グラフ&#10;&#10;自動的に生成された説明">
            <a:extLst>
              <a:ext uri="{FF2B5EF4-FFF2-40B4-BE49-F238E27FC236}">
                <a16:creationId xmlns:a16="http://schemas.microsoft.com/office/drawing/2014/main" id="{0C01E95D-A38A-40F9-8431-93EFE2D12C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50752" y="3883272"/>
            <a:ext cx="2563989" cy="2922948"/>
          </a:xfrm>
          <a:prstGeom prst="rect">
            <a:avLst/>
          </a:prstGeom>
        </p:spPr>
      </p:pic>
      <p:sp>
        <p:nvSpPr>
          <p:cNvPr id="3" name="正方形/長方形 2">
            <a:extLst>
              <a:ext uri="{FF2B5EF4-FFF2-40B4-BE49-F238E27FC236}">
                <a16:creationId xmlns:a16="http://schemas.microsoft.com/office/drawing/2014/main" id="{73FCCAC7-5AF0-48C7-9D0E-C2252AB14F7C}"/>
              </a:ext>
            </a:extLst>
          </p:cNvPr>
          <p:cNvSpPr/>
          <p:nvPr/>
        </p:nvSpPr>
        <p:spPr>
          <a:xfrm>
            <a:off x="0" y="-1"/>
            <a:ext cx="12192000" cy="740200"/>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14</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93868"/>
            <a:ext cx="10631647" cy="646331"/>
          </a:xfrm>
          <a:prstGeom prst="rect">
            <a:avLst/>
          </a:prstGeom>
          <a:noFill/>
        </p:spPr>
        <p:txBody>
          <a:bodyPr wrap="square" rtlCol="0">
            <a:spAutoFit/>
          </a:bodyPr>
          <a:lstStyle/>
          <a:p>
            <a:r>
              <a:rPr lang="en-US" altLang="ja-JP" sz="3600" dirty="0"/>
              <a:t>Knot Insertion, Order Elevation</a:t>
            </a:r>
            <a:r>
              <a:rPr lang="ja-JP" altLang="en-US" sz="3600" dirty="0"/>
              <a:t>について</a:t>
            </a:r>
            <a:r>
              <a:rPr lang="en-US" altLang="ja-JP" sz="3600" dirty="0"/>
              <a:t>(3/3)</a:t>
            </a:r>
          </a:p>
        </p:txBody>
      </p:sp>
      <p:sp>
        <p:nvSpPr>
          <p:cNvPr id="10" name="正方形/長方形 9">
            <a:extLst>
              <a:ext uri="{FF2B5EF4-FFF2-40B4-BE49-F238E27FC236}">
                <a16:creationId xmlns:a16="http://schemas.microsoft.com/office/drawing/2014/main" id="{F6F352E3-15A8-450D-A0AC-C795595B0725}"/>
              </a:ext>
            </a:extLst>
          </p:cNvPr>
          <p:cNvSpPr/>
          <p:nvPr/>
        </p:nvSpPr>
        <p:spPr>
          <a:xfrm flipH="1">
            <a:off x="6073140" y="900034"/>
            <a:ext cx="45719" cy="5821441"/>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28" name="テキスト ボックス 27">
                <a:extLst>
                  <a:ext uri="{FF2B5EF4-FFF2-40B4-BE49-F238E27FC236}">
                    <a16:creationId xmlns:a16="http://schemas.microsoft.com/office/drawing/2014/main" id="{71D89F32-F2A7-479C-90B4-DE0D55C08BC4}"/>
                  </a:ext>
                </a:extLst>
              </p:cNvPr>
              <p:cNvSpPr txBox="1"/>
              <p:nvPr/>
            </p:nvSpPr>
            <p:spPr>
              <a:xfrm>
                <a:off x="397762" y="1099998"/>
                <a:ext cx="5822551" cy="2190023"/>
              </a:xfrm>
              <a:prstGeom prst="rect">
                <a:avLst/>
              </a:prstGeom>
              <a:noFill/>
            </p:spPr>
            <p:txBody>
              <a:bodyPr wrap="square" rtlCol="0">
                <a:spAutoFit/>
              </a:bodyPr>
              <a:lstStyle/>
              <a:p>
                <a:pPr/>
                <a:r>
                  <a:rPr lang="ja-JP" altLang="en-US" sz="1800" i="0" strike="noStrike" dirty="0">
                    <a:latin typeface="IPAexGothic"/>
                  </a:rPr>
                  <a:t>④初めに挿入したノットを除去する</a:t>
                </a:r>
                <a:endParaRPr lang="en-US" altLang="ja-JP" sz="1800" i="0" strike="noStrike" dirty="0">
                  <a:latin typeface="IPAexGothic"/>
                </a:endParaRPr>
              </a:p>
              <a:p>
                <a:pPr/>
                <a:r>
                  <a:rPr lang="ja-JP" altLang="en-US" sz="1800" i="0" strike="noStrike" dirty="0">
                    <a:latin typeface="IPAexGothic"/>
                  </a:rPr>
                  <a:t>ノットインサーションの逆の操作を行う</a:t>
                </a:r>
                <a:endParaRPr lang="en-US" altLang="ja-JP" sz="1800" i="0" strike="noStrike" dirty="0">
                  <a:latin typeface="IPAexGothic"/>
                </a:endParaRPr>
              </a:p>
              <a:p>
                <a:pPr/>
                <a14:m>
                  <m:oMathPara xmlns:m="http://schemas.openxmlformats.org/officeDocument/2006/math">
                    <m:oMathParaPr>
                      <m:jc m:val="left"/>
                    </m:oMathParaPr>
                    <m:oMath xmlns:m="http://schemas.openxmlformats.org/officeDocument/2006/math">
                      <m:sSubSup>
                        <m:sSubSupPr>
                          <m:ctrlPr>
                            <a:rPr lang="en-US" altLang="ja-JP" sz="1800" i="1" strike="noStrike" smtClean="0">
                              <a:latin typeface="Cambria Math" panose="02040503050406030204" pitchFamily="18" charset="0"/>
                            </a:rPr>
                          </m:ctrlPr>
                        </m:sSubSupPr>
                        <m:e>
                          <m:r>
                            <a:rPr lang="en-US" altLang="ja-JP" sz="1800" b="0" i="1" strike="noStrike" smtClean="0">
                              <a:latin typeface="Cambria Math" panose="02040503050406030204" pitchFamily="18" charset="0"/>
                            </a:rPr>
                            <m:t>𝑇</m:t>
                          </m:r>
                        </m:e>
                        <m:sub>
                          <m:r>
                            <a:rPr lang="en-US" altLang="ja-JP" sz="1800" b="0" i="1" strike="noStrike" smtClean="0">
                              <a:latin typeface="Cambria Math" panose="02040503050406030204" pitchFamily="18" charset="0"/>
                            </a:rPr>
                            <m:t>𝑖𝑗</m:t>
                          </m:r>
                        </m:sub>
                        <m:sup>
                          <m:r>
                            <a:rPr lang="en-US" altLang="ja-JP" sz="1800" b="0" i="1" strike="noStrike" smtClean="0">
                              <a:latin typeface="Cambria Math" panose="02040503050406030204" pitchFamily="18" charset="0"/>
                            </a:rPr>
                            <m:t>0</m:t>
                          </m:r>
                        </m:sup>
                      </m:sSubSup>
                      <m:r>
                        <a:rPr lang="en-US" altLang="ja-JP" sz="1800" b="0" i="1" strike="noStrike" smtClean="0">
                          <a:latin typeface="Cambria Math" panose="02040503050406030204" pitchFamily="18" charset="0"/>
                        </a:rPr>
                        <m:t>=</m:t>
                      </m:r>
                      <m:d>
                        <m:dPr>
                          <m:begChr m:val="{"/>
                          <m:endChr m:val=""/>
                          <m:ctrlPr>
                            <a:rPr lang="en-US" altLang="ja-JP" sz="1800" b="0" i="1" strike="noStrike" smtClean="0">
                              <a:latin typeface="Cambria Math" panose="02040503050406030204" pitchFamily="18" charset="0"/>
                            </a:rPr>
                          </m:ctrlPr>
                        </m:dPr>
                        <m:e>
                          <m:m>
                            <m:mPr>
                              <m:mcs>
                                <m:mc>
                                  <m:mcPr>
                                    <m:count m:val="2"/>
                                    <m:mcJc m:val="center"/>
                                  </m:mcPr>
                                </m:mc>
                              </m:mcs>
                              <m:ctrlPr>
                                <a:rPr lang="en-US" altLang="ja-JP" sz="1800" b="0" i="1" strike="noStrike" smtClean="0">
                                  <a:latin typeface="Cambria Math" panose="02040503050406030204" pitchFamily="18" charset="0"/>
                                </a:rPr>
                              </m:ctrlPr>
                            </m:mPr>
                            <m:mr>
                              <m:e>
                                <m:r>
                                  <m:rPr>
                                    <m:brk m:alnAt="7"/>
                                  </m:rPr>
                                  <a:rPr lang="en-US" altLang="ja-JP" sz="1800" b="0" i="1" strike="noStrike" smtClean="0">
                                    <a:latin typeface="Cambria Math" panose="02040503050406030204" pitchFamily="18" charset="0"/>
                                  </a:rPr>
                                  <m:t>1</m:t>
                                </m:r>
                              </m:e>
                              <m:e>
                                <m:sSub>
                                  <m:sSubPr>
                                    <m:ctrlPr>
                                      <a:rPr lang="en-US" altLang="ja-JP" sz="1800" b="0" i="1" strike="noStrike" smtClean="0">
                                        <a:latin typeface="Cambria Math" panose="02040503050406030204" pitchFamily="18" charset="0"/>
                                      </a:rPr>
                                    </m:ctrlPr>
                                  </m:sSubPr>
                                  <m:e>
                                    <m:acc>
                                      <m:accPr>
                                        <m:chr m:val="̅"/>
                                        <m:ctrlPr>
                                          <a:rPr lang="en-US" altLang="ja-JP" sz="1800" b="0" i="1" strike="noStrike" smtClean="0">
                                            <a:latin typeface="Cambria Math" panose="02040503050406030204" pitchFamily="18" charset="0"/>
                                          </a:rPr>
                                        </m:ctrlPr>
                                      </m:accPr>
                                      <m:e>
                                        <m:r>
                                          <a:rPr lang="ja-JP" altLang="en-US" i="1" smtClean="0">
                                            <a:latin typeface="Cambria Math" panose="02040503050406030204" pitchFamily="18" charset="0"/>
                                          </a:rPr>
                                          <m:t>𝜉</m:t>
                                        </m:r>
                                      </m:e>
                                    </m:acc>
                                  </m:e>
                                  <m:sub>
                                    <m:r>
                                      <a:rPr lang="en-US" altLang="ja-JP" sz="1800" b="0" i="1" strike="noStrike" smtClean="0">
                                        <a:latin typeface="Cambria Math" panose="02040503050406030204" pitchFamily="18" charset="0"/>
                                      </a:rPr>
                                      <m:t>𝑖</m:t>
                                    </m:r>
                                  </m:sub>
                                </m:sSub>
                                <m:r>
                                  <a:rPr lang="en-US" altLang="ja-JP" sz="1800" b="0" i="1" strike="noStrike" smtClean="0">
                                    <a:latin typeface="Cambria Math" panose="02040503050406030204" pitchFamily="18" charset="0"/>
                                    <a:ea typeface="Cambria Math" panose="02040503050406030204" pitchFamily="18" charset="0"/>
                                  </a:rPr>
                                  <m:t>∈[</m:t>
                                </m:r>
                                <m:sSub>
                                  <m:sSubPr>
                                    <m:ctrlPr>
                                      <a:rPr lang="en-US" altLang="ja-JP" sz="1800" b="0" i="1" strike="noStrike" smtClean="0">
                                        <a:latin typeface="Cambria Math" panose="02040503050406030204" pitchFamily="18" charset="0"/>
                                        <a:ea typeface="Cambria Math" panose="02040503050406030204" pitchFamily="18" charset="0"/>
                                      </a:rPr>
                                    </m:ctrlPr>
                                  </m:sSubPr>
                                  <m:e>
                                    <m:r>
                                      <a:rPr lang="ja-JP" altLang="en-US" sz="1800" b="0" i="1" strike="noStrike" smtClean="0">
                                        <a:latin typeface="Cambria Math" panose="02040503050406030204" pitchFamily="18" charset="0"/>
                                        <a:ea typeface="Cambria Math" panose="02040503050406030204" pitchFamily="18" charset="0"/>
                                      </a:rPr>
                                      <m:t>𝜉</m:t>
                                    </m:r>
                                  </m:e>
                                  <m:sub>
                                    <m:r>
                                      <a:rPr lang="en-US" altLang="ja-JP" sz="1800" b="0" i="1" strike="noStrike" smtClean="0">
                                        <a:latin typeface="Cambria Math" panose="02040503050406030204" pitchFamily="18" charset="0"/>
                                        <a:ea typeface="Cambria Math" panose="02040503050406030204" pitchFamily="18" charset="0"/>
                                      </a:rPr>
                                      <m:t>𝑗</m:t>
                                    </m:r>
                                  </m:sub>
                                </m:sSub>
                                <m:r>
                                  <a:rPr lang="en-US" altLang="ja-JP" sz="1800" b="0" i="1" strike="noStrike" smtClean="0">
                                    <a:latin typeface="Cambria Math" panose="02040503050406030204" pitchFamily="18" charset="0"/>
                                    <a:ea typeface="Cambria Math" panose="02040503050406030204" pitchFamily="18" charset="0"/>
                                  </a:rPr>
                                  <m:t>,</m:t>
                                </m:r>
                                <m:sSub>
                                  <m:sSubPr>
                                    <m:ctrlPr>
                                      <a:rPr lang="en-US" altLang="ja-JP" sz="1800" b="0" i="1" strike="noStrike" smtClean="0">
                                        <a:latin typeface="Cambria Math" panose="02040503050406030204" pitchFamily="18" charset="0"/>
                                        <a:ea typeface="Cambria Math" panose="02040503050406030204" pitchFamily="18" charset="0"/>
                                      </a:rPr>
                                    </m:ctrlPr>
                                  </m:sSubPr>
                                  <m:e>
                                    <m:r>
                                      <a:rPr lang="ja-JP" altLang="en-US" sz="1800" b="0" i="1" strike="noStrike" smtClean="0">
                                        <a:latin typeface="Cambria Math" panose="02040503050406030204" pitchFamily="18" charset="0"/>
                                        <a:ea typeface="Cambria Math" panose="02040503050406030204" pitchFamily="18" charset="0"/>
                                      </a:rPr>
                                      <m:t>𝜉</m:t>
                                    </m:r>
                                  </m:e>
                                  <m:sub>
                                    <m:r>
                                      <a:rPr lang="en-US" altLang="ja-JP" sz="1800" b="0" i="1" strike="noStrike" smtClean="0">
                                        <a:latin typeface="Cambria Math" panose="02040503050406030204" pitchFamily="18" charset="0"/>
                                        <a:ea typeface="Cambria Math" panose="02040503050406030204" pitchFamily="18" charset="0"/>
                                      </a:rPr>
                                      <m:t>𝑗</m:t>
                                    </m:r>
                                    <m:r>
                                      <a:rPr lang="en-US" altLang="ja-JP" sz="1800" b="0" i="1" strike="noStrike" smtClean="0">
                                        <a:latin typeface="Cambria Math" panose="02040503050406030204" pitchFamily="18" charset="0"/>
                                        <a:ea typeface="Cambria Math" panose="02040503050406030204" pitchFamily="18" charset="0"/>
                                      </a:rPr>
                                      <m:t>+1</m:t>
                                    </m:r>
                                  </m:sub>
                                </m:sSub>
                                <m:r>
                                  <a:rPr lang="en-US" altLang="ja-JP" sz="1800" b="0" i="1" strike="noStrike" smtClean="0">
                                    <a:latin typeface="Cambria Math" panose="02040503050406030204" pitchFamily="18" charset="0"/>
                                    <a:ea typeface="Cambria Math" panose="02040503050406030204" pitchFamily="18" charset="0"/>
                                  </a:rPr>
                                  <m:t>)</m:t>
                                </m:r>
                              </m:e>
                            </m:mr>
                            <m:mr>
                              <m:e>
                                <m:r>
                                  <a:rPr lang="en-US" altLang="ja-JP" sz="1800" b="0" i="1" strike="noStrike" smtClean="0">
                                    <a:latin typeface="Cambria Math" panose="02040503050406030204" pitchFamily="18" charset="0"/>
                                  </a:rPr>
                                  <m:t>0</m:t>
                                </m:r>
                              </m:e>
                              <m:e>
                                <m:r>
                                  <a:rPr lang="en-US" altLang="ja-JP" sz="1800" b="0" i="1" strike="noStrike" smtClean="0">
                                    <a:latin typeface="Cambria Math" panose="02040503050406030204" pitchFamily="18" charset="0"/>
                                  </a:rPr>
                                  <m:t>𝑜𝑡h𝑒𝑟𝑤𝑖𝑠𝑒</m:t>
                                </m:r>
                              </m:e>
                            </m:mr>
                          </m:m>
                        </m:e>
                      </m:d>
                    </m:oMath>
                  </m:oMathPara>
                </a14:m>
                <a:endParaRPr lang="en-US" altLang="ja-JP" sz="1800" i="0" strike="noStrike" dirty="0">
                  <a:latin typeface="IPAexGothic"/>
                </a:endParaRPr>
              </a:p>
              <a:p>
                <a:pPr/>
                <a14:m>
                  <m:oMathPara xmlns:m="http://schemas.openxmlformats.org/officeDocument/2006/math">
                    <m:oMathParaPr>
                      <m:jc m:val="left"/>
                    </m:oMathParaPr>
                    <m:oMath xmlns:m="http://schemas.openxmlformats.org/officeDocument/2006/math">
                      <m:sSubSup>
                        <m:sSubSupPr>
                          <m:ctrlPr>
                            <a:rPr lang="en-US" altLang="ja-JP" sz="1800" i="1" strike="noStrike" smtClean="0">
                              <a:latin typeface="Cambria Math" panose="02040503050406030204" pitchFamily="18" charset="0"/>
                            </a:rPr>
                          </m:ctrlPr>
                        </m:sSubSupPr>
                        <m:e>
                          <m:r>
                            <a:rPr lang="en-US" altLang="ja-JP" sz="1800" b="0" i="1" strike="noStrike" smtClean="0">
                              <a:latin typeface="Cambria Math" panose="02040503050406030204" pitchFamily="18" charset="0"/>
                            </a:rPr>
                            <m:t>𝑇</m:t>
                          </m:r>
                        </m:e>
                        <m:sub>
                          <m:r>
                            <a:rPr lang="en-US" altLang="ja-JP" sz="1800" b="0" i="1" strike="noStrike" smtClean="0">
                              <a:latin typeface="Cambria Math" panose="02040503050406030204" pitchFamily="18" charset="0"/>
                            </a:rPr>
                            <m:t>𝑖𝑗</m:t>
                          </m:r>
                        </m:sub>
                        <m:sup>
                          <m:r>
                            <a:rPr lang="en-US" altLang="ja-JP" sz="1800" b="0" i="1" strike="noStrike" smtClean="0">
                              <a:latin typeface="Cambria Math" panose="02040503050406030204" pitchFamily="18" charset="0"/>
                            </a:rPr>
                            <m:t>𝑞</m:t>
                          </m:r>
                        </m:sup>
                      </m:sSubSup>
                      <m:r>
                        <a:rPr lang="en-US" altLang="ja-JP" sz="1800" b="0" i="1" strike="noStrike" smtClean="0">
                          <a:latin typeface="Cambria Math" panose="02040503050406030204" pitchFamily="18" charset="0"/>
                        </a:rPr>
                        <m:t>=</m:t>
                      </m:r>
                      <m:f>
                        <m:fPr>
                          <m:ctrlPr>
                            <a:rPr lang="en-US" altLang="ja-JP" sz="1800" b="0" i="1" strike="noStrike" smtClean="0">
                              <a:latin typeface="Cambria Math" panose="02040503050406030204" pitchFamily="18" charset="0"/>
                            </a:rPr>
                          </m:ctrlPr>
                        </m:fPr>
                        <m:num>
                          <m:sSub>
                            <m:sSubPr>
                              <m:ctrlPr>
                                <a:rPr lang="en-US" altLang="ja-JP" sz="1800" b="0" i="1" strike="noStrike" smtClean="0">
                                  <a:latin typeface="Cambria Math" panose="02040503050406030204" pitchFamily="18" charset="0"/>
                                </a:rPr>
                              </m:ctrlPr>
                            </m:sSubPr>
                            <m:e>
                              <m:acc>
                                <m:accPr>
                                  <m:chr m:val="̅"/>
                                  <m:ctrlPr>
                                    <a:rPr lang="en-US" altLang="ja-JP" sz="1800" b="0" i="1" strike="noStrike" smtClean="0">
                                      <a:latin typeface="Cambria Math" panose="02040503050406030204" pitchFamily="18" charset="0"/>
                                    </a:rPr>
                                  </m:ctrlPr>
                                </m:accPr>
                                <m:e>
                                  <m:r>
                                    <a:rPr lang="ja-JP" altLang="en-US" sz="1800" b="0" i="1" strike="noStrike" smtClean="0">
                                      <a:latin typeface="Cambria Math" panose="02040503050406030204" pitchFamily="18" charset="0"/>
                                    </a:rPr>
                                    <m:t>𝜉</m:t>
                                  </m:r>
                                </m:e>
                              </m:acc>
                            </m:e>
                            <m:sub>
                              <m:r>
                                <a:rPr lang="en-US" altLang="ja-JP" sz="1800" b="0" i="1" strike="noStrike" smtClean="0">
                                  <a:latin typeface="Cambria Math" panose="02040503050406030204" pitchFamily="18" charset="0"/>
                                </a:rPr>
                                <m:t>𝑖</m:t>
                              </m:r>
                              <m:r>
                                <a:rPr lang="en-US" altLang="ja-JP" sz="1800" b="0" i="1" strike="noStrike" smtClean="0">
                                  <a:latin typeface="Cambria Math" panose="02040503050406030204" pitchFamily="18" charset="0"/>
                                </a:rPr>
                                <m:t>+</m:t>
                              </m:r>
                              <m:r>
                                <a:rPr lang="en-US" altLang="ja-JP" sz="1800" b="0" i="1" strike="noStrike" smtClean="0">
                                  <a:latin typeface="Cambria Math" panose="02040503050406030204" pitchFamily="18" charset="0"/>
                                </a:rPr>
                                <m:t>𝑞</m:t>
                              </m:r>
                              <m:r>
                                <a:rPr lang="en-US" altLang="ja-JP" sz="1800" b="0" i="1" strike="noStrike" smtClean="0">
                                  <a:latin typeface="Cambria Math" panose="02040503050406030204" pitchFamily="18" charset="0"/>
                                </a:rPr>
                                <m:t>−1</m:t>
                              </m:r>
                            </m:sub>
                          </m:sSub>
                          <m:r>
                            <a:rPr lang="en-US" altLang="ja-JP" sz="1800" b="0" i="1" strike="noStrike" smtClean="0">
                              <a:latin typeface="Cambria Math" panose="02040503050406030204" pitchFamily="18" charset="0"/>
                            </a:rPr>
                            <m:t>−</m:t>
                          </m:r>
                          <m:sSub>
                            <m:sSubPr>
                              <m:ctrlPr>
                                <a:rPr lang="en-US" altLang="ja-JP" i="1">
                                  <a:latin typeface="Cambria Math" panose="02040503050406030204" pitchFamily="18" charset="0"/>
                                </a:rPr>
                              </m:ctrlPr>
                            </m:sSubPr>
                            <m:e>
                              <m:r>
                                <a:rPr lang="ja-JP" altLang="en-US" i="1">
                                  <a:latin typeface="Cambria Math" panose="02040503050406030204" pitchFamily="18" charset="0"/>
                                </a:rPr>
                                <m:t>𝜉</m:t>
                              </m:r>
                            </m:e>
                            <m:sub>
                              <m:r>
                                <a:rPr lang="en-US" altLang="ja-JP" i="1">
                                  <a:latin typeface="Cambria Math" panose="02040503050406030204" pitchFamily="18" charset="0"/>
                                </a:rPr>
                                <m:t>𝑗</m:t>
                              </m:r>
                            </m:sub>
                          </m:sSub>
                        </m:num>
                        <m:den>
                          <m:sSub>
                            <m:sSubPr>
                              <m:ctrlPr>
                                <a:rPr lang="en-US" altLang="ja-JP" sz="1800" b="0" i="1" strike="noStrike" smtClean="0">
                                  <a:latin typeface="Cambria Math" panose="02040503050406030204" pitchFamily="18" charset="0"/>
                                </a:rPr>
                              </m:ctrlPr>
                            </m:sSubPr>
                            <m:e>
                              <m:r>
                                <a:rPr lang="ja-JP" altLang="en-US" sz="1800" b="0" i="1" strike="noStrike" smtClean="0">
                                  <a:latin typeface="Cambria Math" panose="02040503050406030204" pitchFamily="18" charset="0"/>
                                </a:rPr>
                                <m:t>𝜉</m:t>
                              </m:r>
                            </m:e>
                            <m:sub>
                              <m:r>
                                <a:rPr lang="en-US" altLang="ja-JP" sz="1800" b="0" i="1" strike="noStrike" smtClean="0">
                                  <a:latin typeface="Cambria Math" panose="02040503050406030204" pitchFamily="18" charset="0"/>
                                </a:rPr>
                                <m:t>𝑗</m:t>
                              </m:r>
                              <m:r>
                                <a:rPr lang="en-US" altLang="ja-JP" sz="1800" b="0" i="1" strike="noStrike" smtClean="0">
                                  <a:latin typeface="Cambria Math" panose="02040503050406030204" pitchFamily="18" charset="0"/>
                                </a:rPr>
                                <m:t>+</m:t>
                              </m:r>
                              <m:r>
                                <a:rPr lang="en-US" altLang="ja-JP" sz="1800" b="0" i="1" strike="noStrike" smtClean="0">
                                  <a:latin typeface="Cambria Math" panose="02040503050406030204" pitchFamily="18" charset="0"/>
                                </a:rPr>
                                <m:t>𝑞</m:t>
                              </m:r>
                              <m:r>
                                <a:rPr lang="en-US" altLang="ja-JP" sz="1800" b="0" i="1" strike="noStrike" smtClean="0">
                                  <a:latin typeface="Cambria Math" panose="02040503050406030204" pitchFamily="18" charset="0"/>
                                </a:rPr>
                                <m:t>−1</m:t>
                              </m:r>
                            </m:sub>
                          </m:sSub>
                          <m:r>
                            <a:rPr lang="en-US" altLang="ja-JP" sz="1800" b="0" i="1" strike="noStrike" smtClean="0">
                              <a:latin typeface="Cambria Math" panose="02040503050406030204" pitchFamily="18" charset="0"/>
                            </a:rPr>
                            <m:t>−</m:t>
                          </m:r>
                          <m:sSub>
                            <m:sSubPr>
                              <m:ctrlPr>
                                <a:rPr lang="en-US" altLang="ja-JP" i="1">
                                  <a:latin typeface="Cambria Math" panose="02040503050406030204" pitchFamily="18" charset="0"/>
                                </a:rPr>
                              </m:ctrlPr>
                            </m:sSubPr>
                            <m:e>
                              <m:r>
                                <a:rPr lang="ja-JP" altLang="en-US" i="1">
                                  <a:latin typeface="Cambria Math" panose="02040503050406030204" pitchFamily="18" charset="0"/>
                                </a:rPr>
                                <m:t>𝜉</m:t>
                              </m:r>
                            </m:e>
                            <m:sub>
                              <m:r>
                                <a:rPr lang="en-US" altLang="ja-JP" i="1">
                                  <a:latin typeface="Cambria Math" panose="02040503050406030204" pitchFamily="18" charset="0"/>
                                </a:rPr>
                                <m:t>𝑗</m:t>
                              </m:r>
                            </m:sub>
                          </m:sSub>
                        </m:den>
                      </m:f>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𝑇</m:t>
                          </m:r>
                        </m:e>
                        <m:sub>
                          <m:r>
                            <a:rPr lang="en-US" altLang="ja-JP" i="1">
                              <a:latin typeface="Cambria Math" panose="02040503050406030204" pitchFamily="18" charset="0"/>
                            </a:rPr>
                            <m:t>𝑖𝑗</m:t>
                          </m:r>
                        </m:sub>
                        <m:sup>
                          <m:r>
                            <a:rPr lang="en-US" altLang="ja-JP" i="1">
                              <a:latin typeface="Cambria Math" panose="02040503050406030204" pitchFamily="18" charset="0"/>
                            </a:rPr>
                            <m:t>𝑞</m:t>
                          </m:r>
                          <m:r>
                            <a:rPr lang="en-US" altLang="ja-JP" b="0" i="1" smtClean="0">
                              <a:latin typeface="Cambria Math" panose="02040503050406030204" pitchFamily="18" charset="0"/>
                            </a:rPr>
                            <m:t>−1</m:t>
                          </m:r>
                        </m:sup>
                      </m:sSubSup>
                      <m:r>
                        <a:rPr lang="en-US" altLang="ja-JP" b="0" i="1" smtClean="0">
                          <a:latin typeface="Cambria Math" panose="02040503050406030204" pitchFamily="18" charset="0"/>
                        </a:rPr>
                        <m:t>+</m:t>
                      </m:r>
                      <m:f>
                        <m:fPr>
                          <m:ctrlPr>
                            <a:rPr lang="en-US" altLang="ja-JP" i="1">
                              <a:latin typeface="Cambria Math" panose="02040503050406030204" pitchFamily="18" charset="0"/>
                            </a:rPr>
                          </m:ctrlPr>
                        </m:fPr>
                        <m:num>
                          <m:sSub>
                            <m:sSubPr>
                              <m:ctrlPr>
                                <a:rPr lang="en-US" altLang="ja-JP" i="1">
                                  <a:latin typeface="Cambria Math" panose="02040503050406030204" pitchFamily="18" charset="0"/>
                                </a:rPr>
                              </m:ctrlPr>
                            </m:sSubPr>
                            <m:e>
                              <m:r>
                                <a:rPr lang="ja-JP" altLang="en-US" i="1">
                                  <a:latin typeface="Cambria Math" panose="02040503050406030204" pitchFamily="18" charset="0"/>
                                </a:rPr>
                                <m:t>𝜉</m:t>
                              </m:r>
                            </m:e>
                            <m:sub>
                              <m:r>
                                <a:rPr lang="en-US" altLang="ja-JP" i="1">
                                  <a:latin typeface="Cambria Math" panose="02040503050406030204" pitchFamily="18" charset="0"/>
                                </a:rPr>
                                <m:t>𝑗</m:t>
                              </m:r>
                              <m:r>
                                <a:rPr lang="en-US" altLang="ja-JP" i="1">
                                  <a:latin typeface="Cambria Math" panose="02040503050406030204" pitchFamily="18" charset="0"/>
                                </a:rPr>
                                <m:t>+</m:t>
                              </m:r>
                              <m:r>
                                <a:rPr lang="en-US" altLang="ja-JP" i="1">
                                  <a:latin typeface="Cambria Math" panose="02040503050406030204" pitchFamily="18" charset="0"/>
                                </a:rPr>
                                <m:t>𝑞</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acc>
                                <m:accPr>
                                  <m:chr m:val="̅"/>
                                  <m:ctrlPr>
                                    <a:rPr lang="en-US" altLang="ja-JP" i="1">
                                      <a:latin typeface="Cambria Math" panose="02040503050406030204" pitchFamily="18" charset="0"/>
                                    </a:rPr>
                                  </m:ctrlPr>
                                </m:accPr>
                                <m:e>
                                  <m:r>
                                    <a:rPr lang="ja-JP" altLang="en-US" i="1">
                                      <a:latin typeface="Cambria Math" panose="02040503050406030204" pitchFamily="18" charset="0"/>
                                    </a:rPr>
                                    <m:t>𝜉</m:t>
                                  </m:r>
                                </m:e>
                              </m:acc>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𝑞</m:t>
                              </m:r>
                              <m:r>
                                <a:rPr lang="en-US" altLang="ja-JP" b="0" i="1" smtClean="0">
                                  <a:latin typeface="Cambria Math" panose="02040503050406030204" pitchFamily="18" charset="0"/>
                                </a:rPr>
                                <m:t>−1</m:t>
                              </m:r>
                            </m:sub>
                          </m:sSub>
                        </m:num>
                        <m:den>
                          <m:sSub>
                            <m:sSubPr>
                              <m:ctrlPr>
                                <a:rPr lang="en-US" altLang="ja-JP" i="1">
                                  <a:latin typeface="Cambria Math" panose="02040503050406030204" pitchFamily="18" charset="0"/>
                                </a:rPr>
                              </m:ctrlPr>
                            </m:sSubPr>
                            <m:e>
                              <m:r>
                                <a:rPr lang="ja-JP" altLang="en-US" i="1">
                                  <a:latin typeface="Cambria Math" panose="02040503050406030204" pitchFamily="18" charset="0"/>
                                </a:rPr>
                                <m:t>𝜉</m:t>
                              </m:r>
                            </m:e>
                            <m:sub>
                              <m:r>
                                <a:rPr lang="en-US" altLang="ja-JP" i="1">
                                  <a:latin typeface="Cambria Math" panose="02040503050406030204" pitchFamily="18" charset="0"/>
                                </a:rPr>
                                <m:t>𝑗</m:t>
                              </m:r>
                              <m:r>
                                <a:rPr lang="en-US" altLang="ja-JP" i="1">
                                  <a:latin typeface="Cambria Math" panose="02040503050406030204" pitchFamily="18" charset="0"/>
                                </a:rPr>
                                <m:t>+</m:t>
                              </m:r>
                              <m:r>
                                <a:rPr lang="en-US" altLang="ja-JP" i="1">
                                  <a:latin typeface="Cambria Math" panose="02040503050406030204" pitchFamily="18" charset="0"/>
                                </a:rPr>
                                <m:t>𝑞</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ja-JP" altLang="en-US" i="1">
                                  <a:latin typeface="Cambria Math" panose="02040503050406030204" pitchFamily="18" charset="0"/>
                                </a:rPr>
                                <m:t>𝜉</m:t>
                              </m:r>
                            </m:e>
                            <m:sub>
                              <m:r>
                                <a:rPr lang="en-US" altLang="ja-JP" i="1">
                                  <a:latin typeface="Cambria Math" panose="02040503050406030204" pitchFamily="18" charset="0"/>
                                </a:rPr>
                                <m:t>𝑗</m:t>
                              </m:r>
                              <m:r>
                                <a:rPr lang="en-US" altLang="ja-JP" b="0" i="1" smtClean="0">
                                  <a:latin typeface="Cambria Math" panose="02040503050406030204" pitchFamily="18" charset="0"/>
                                </a:rPr>
                                <m:t>+1</m:t>
                              </m:r>
                            </m:sub>
                          </m:sSub>
                        </m:den>
                      </m:f>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𝑇</m:t>
                          </m:r>
                        </m:e>
                        <m:sub>
                          <m:r>
                            <a:rPr lang="en-US" altLang="ja-JP" i="1">
                              <a:latin typeface="Cambria Math" panose="02040503050406030204" pitchFamily="18" charset="0"/>
                            </a:rPr>
                            <m:t>𝑖𝑗</m:t>
                          </m:r>
                          <m:r>
                            <a:rPr lang="en-US" altLang="ja-JP" b="0" i="1" smtClean="0">
                              <a:latin typeface="Cambria Math" panose="02040503050406030204" pitchFamily="18" charset="0"/>
                            </a:rPr>
                            <m:t>+1</m:t>
                          </m:r>
                        </m:sub>
                        <m:sup>
                          <m:r>
                            <a:rPr lang="en-US" altLang="ja-JP" i="1">
                              <a:latin typeface="Cambria Math" panose="02040503050406030204" pitchFamily="18" charset="0"/>
                            </a:rPr>
                            <m:t>𝑞</m:t>
                          </m:r>
                          <m:r>
                            <a:rPr lang="en-US" altLang="ja-JP" i="1">
                              <a:latin typeface="Cambria Math" panose="02040503050406030204" pitchFamily="18" charset="0"/>
                            </a:rPr>
                            <m:t>−1</m:t>
                          </m:r>
                        </m:sup>
                      </m:sSubSup>
                      <m:r>
                        <a:rPr lang="en-US" altLang="ja-JP" b="0" i="0" smtClean="0">
                          <a:latin typeface="Cambria Math" panose="02040503050406030204" pitchFamily="18" charset="0"/>
                        </a:rPr>
                        <m:t> </m:t>
                      </m:r>
                    </m:oMath>
                  </m:oMathPara>
                </a14:m>
                <a:endParaRPr lang="en-US" altLang="ja-JP" b="0" i="0"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b="0" i="0" smtClean="0">
                          <a:latin typeface="Cambria Math" panose="02040503050406030204" pitchFamily="18" charset="0"/>
                        </a:rPr>
                        <m:t>                                                                     </m:t>
                      </m:r>
                      <m:r>
                        <m:rPr>
                          <m:sty m:val="p"/>
                        </m:rPr>
                        <a:rPr lang="en-US" altLang="ja-JP" b="0" i="0" smtClean="0">
                          <a:latin typeface="Cambria Math" panose="02040503050406030204" pitchFamily="18" charset="0"/>
                        </a:rPr>
                        <m:t>for</m:t>
                      </m:r>
                      <m:r>
                        <a:rPr lang="en-US" altLang="ja-JP" b="0" i="0" smtClean="0">
                          <a:latin typeface="Cambria Math" panose="02040503050406030204" pitchFamily="18" charset="0"/>
                        </a:rPr>
                        <m:t> </m:t>
                      </m:r>
                      <m:r>
                        <a:rPr lang="en-US" altLang="ja-JP" b="0" i="1" smtClean="0">
                          <a:latin typeface="Cambria Math" panose="02040503050406030204" pitchFamily="18" charset="0"/>
                        </a:rPr>
                        <m:t>𝑞</m:t>
                      </m:r>
                      <m:r>
                        <a:rPr lang="en-US" altLang="ja-JP" b="0" i="1" smtClean="0">
                          <a:latin typeface="Cambria Math" panose="02040503050406030204" pitchFamily="18" charset="0"/>
                        </a:rPr>
                        <m:t>=1,2,…,</m:t>
                      </m:r>
                      <m:r>
                        <a:rPr lang="en-US" altLang="ja-JP" b="0" i="1" smtClean="0">
                          <a:latin typeface="Cambria Math" panose="02040503050406030204" pitchFamily="18" charset="0"/>
                        </a:rPr>
                        <m:t>𝑝</m:t>
                      </m:r>
                      <m:r>
                        <a:rPr lang="en-US" altLang="ja-JP" b="0" i="1" smtClean="0">
                          <a:latin typeface="Cambria Math" panose="02040503050406030204" pitchFamily="18" charset="0"/>
                        </a:rPr>
                        <m:t>−1</m:t>
                      </m:r>
                    </m:oMath>
                  </m:oMathPara>
                </a14:m>
                <a:endParaRPr lang="en-US" altLang="ja-JP" dirty="0">
                  <a:latin typeface="IPAexGothic"/>
                </a:endParaRPr>
              </a:p>
            </p:txBody>
          </p:sp>
        </mc:Choice>
        <mc:Fallback>
          <p:sp>
            <p:nvSpPr>
              <p:cNvPr id="28" name="テキスト ボックス 27">
                <a:extLst>
                  <a:ext uri="{FF2B5EF4-FFF2-40B4-BE49-F238E27FC236}">
                    <a16:creationId xmlns:a16="http://schemas.microsoft.com/office/drawing/2014/main" id="{71D89F32-F2A7-479C-90B4-DE0D55C08BC4}"/>
                  </a:ext>
                </a:extLst>
              </p:cNvPr>
              <p:cNvSpPr txBox="1">
                <a:spLocks noRot="1" noChangeAspect="1" noMove="1" noResize="1" noEditPoints="1" noAdjustHandles="1" noChangeArrowheads="1" noChangeShapeType="1" noTextEdit="1"/>
              </p:cNvSpPr>
              <p:nvPr/>
            </p:nvSpPr>
            <p:spPr>
              <a:xfrm>
                <a:off x="397762" y="1099998"/>
                <a:ext cx="5822551" cy="2190023"/>
              </a:xfrm>
              <a:prstGeom prst="rect">
                <a:avLst/>
              </a:prstGeom>
              <a:blipFill>
                <a:blip r:embed="rId4"/>
                <a:stretch>
                  <a:fillRect l="-838" t="-833" b="-27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0" name="テキスト ボックス 19">
                <a:extLst>
                  <a:ext uri="{FF2B5EF4-FFF2-40B4-BE49-F238E27FC236}">
                    <a16:creationId xmlns:a16="http://schemas.microsoft.com/office/drawing/2014/main" id="{C6863C8B-29D2-43B0-A20E-522262CE4DC9}"/>
                  </a:ext>
                </a:extLst>
              </p:cNvPr>
              <p:cNvSpPr txBox="1"/>
              <p:nvPr/>
            </p:nvSpPr>
            <p:spPr>
              <a:xfrm>
                <a:off x="412460" y="3290021"/>
                <a:ext cx="5209850" cy="2921505"/>
              </a:xfrm>
              <a:prstGeom prst="rect">
                <a:avLst/>
              </a:prstGeom>
              <a:noFill/>
            </p:spPr>
            <p:txBody>
              <a:bodyPr wrap="square" rtlCol="0">
                <a:spAutoFit/>
              </a:bodyPr>
              <a:lstStyle/>
              <a:p>
                <a:pPr/>
                <a14:m>
                  <m:oMath xmlns:m="http://schemas.openxmlformats.org/officeDocument/2006/math">
                    <m:sSup>
                      <m:sSupPr>
                        <m:ctrlPr>
                          <a:rPr lang="en-US" altLang="ja-JP" i="1" smtClean="0">
                            <a:latin typeface="Cambria Math" panose="02040503050406030204" pitchFamily="18" charset="0"/>
                          </a:rPr>
                        </m:ctrlPr>
                      </m:sSupPr>
                      <m:e>
                        <m:r>
                          <a:rPr lang="en-US" altLang="ja-JP" b="1" i="1" smtClean="0">
                            <a:latin typeface="Cambria Math" panose="02040503050406030204" pitchFamily="18" charset="0"/>
                          </a:rPr>
                          <m:t>𝑻</m:t>
                        </m:r>
                      </m:e>
                      <m:sup>
                        <m:r>
                          <a:rPr lang="en-US" altLang="ja-JP" b="0" i="1" smtClean="0">
                            <a:latin typeface="Cambria Math" panose="02040503050406030204" pitchFamily="18" charset="0"/>
                          </a:rPr>
                          <m:t>𝑃</m:t>
                        </m:r>
                      </m:sup>
                    </m:sSup>
                    <m:r>
                      <a:rPr lang="ja-JP" altLang="en-US" i="1">
                        <a:latin typeface="Cambria Math" panose="02040503050406030204" pitchFamily="18" charset="0"/>
                      </a:rPr>
                      <m:t>を求めることが</m:t>
                    </m:r>
                  </m:oMath>
                </a14:m>
                <a:r>
                  <a:rPr lang="ja-JP" altLang="en-US" dirty="0">
                    <a:latin typeface="IPAexGothic"/>
                  </a:rPr>
                  <a:t>できる</a:t>
                </a:r>
                <a:endParaRPr lang="en-US" altLang="ja-JP" dirty="0">
                  <a:latin typeface="IPAexGothic"/>
                </a:endParaRPr>
              </a:p>
              <a:p>
                <a:pPr/>
                <a14:m>
                  <m:oMath xmlns:m="http://schemas.openxmlformats.org/officeDocument/2006/math">
                    <m:sSup>
                      <m:sSupPr>
                        <m:ctrlPr>
                          <a:rPr lang="en-US" altLang="ja-JP" i="1" smtClean="0">
                            <a:latin typeface="Cambria Math" panose="02040503050406030204" pitchFamily="18" charset="0"/>
                          </a:rPr>
                        </m:ctrlPr>
                      </m:sSupPr>
                      <m:e>
                        <m:r>
                          <a:rPr lang="en-US" altLang="ja-JP" b="1" i="1" smtClean="0">
                            <a:latin typeface="Cambria Math" panose="02040503050406030204" pitchFamily="18" charset="0"/>
                          </a:rPr>
                          <m:t>𝑻</m:t>
                        </m:r>
                      </m:e>
                      <m:sup>
                        <m:r>
                          <a:rPr lang="en-US" altLang="ja-JP" b="0" i="1" smtClean="0">
                            <a:latin typeface="Cambria Math" panose="02040503050406030204" pitchFamily="18" charset="0"/>
                          </a:rPr>
                          <m:t>𝑃</m:t>
                        </m:r>
                      </m:sup>
                    </m:sSup>
                  </m:oMath>
                </a14:m>
                <a:r>
                  <a:rPr lang="ja-JP" altLang="en-US" sz="1800" b="0" i="1" strike="noStrike" dirty="0">
                    <a:latin typeface="Cambria Math" panose="02040503050406030204" pitchFamily="18" charset="0"/>
                  </a:rPr>
                  <a:t>は正則ではないので逆行列が求められない</a:t>
                </a:r>
                <a:endParaRPr lang="en-US" altLang="ja-JP" sz="1800" b="0" i="1" strike="noStrike" dirty="0">
                  <a:latin typeface="Cambria Math" panose="02040503050406030204" pitchFamily="18" charset="0"/>
                </a:endParaRPr>
              </a:p>
              <a:p>
                <a:pPr/>
                <a14:m>
                  <m:oMath xmlns:m="http://schemas.openxmlformats.org/officeDocument/2006/math">
                    <m:r>
                      <a:rPr lang="en-US" altLang="ja-JP" sz="1800" b="0" i="1" strike="noStrike" smtClean="0">
                        <a:latin typeface="Cambria Math" panose="02040503050406030204" pitchFamily="18" charset="0"/>
                      </a:rPr>
                      <m:t>𝑚</m:t>
                    </m:r>
                    <m:r>
                      <a:rPr lang="en-US" altLang="ja-JP" sz="1800" b="0" i="1" strike="noStrike" smtClean="0">
                        <a:latin typeface="Cambria Math" panose="02040503050406030204" pitchFamily="18" charset="0"/>
                        <a:ea typeface="Cambria Math" panose="02040503050406030204" pitchFamily="18" charset="0"/>
                      </a:rPr>
                      <m:t>≤</m:t>
                    </m:r>
                    <m:r>
                      <a:rPr lang="en-US" altLang="ja-JP" sz="1800" b="0" i="1" strike="noStrike" smtClean="0">
                        <a:latin typeface="Cambria Math" panose="02040503050406030204" pitchFamily="18" charset="0"/>
                        <a:ea typeface="Cambria Math" panose="02040503050406030204" pitchFamily="18" charset="0"/>
                      </a:rPr>
                      <m:t>𝑛</m:t>
                    </m:r>
                  </m:oMath>
                </a14:m>
                <a:r>
                  <a:rPr lang="ja-JP" altLang="en-US" sz="1800" b="0" i="1" strike="noStrike" dirty="0">
                    <a:latin typeface="Cambria Math" panose="02040503050406030204" pitchFamily="18" charset="0"/>
                  </a:rPr>
                  <a:t>となるので、疑似逆行列は</a:t>
                </a:r>
                <a:endParaRPr lang="en-US" altLang="ja-JP" sz="1800" b="0" i="1" strike="noStrike" dirty="0">
                  <a:latin typeface="Cambria Math" panose="02040503050406030204" pitchFamily="18" charset="0"/>
                </a:endParaRPr>
              </a:p>
              <a:p>
                <a:pPr/>
                <a14:m>
                  <m:oMath xmlns:m="http://schemas.openxmlformats.org/officeDocument/2006/math">
                    <m:sSup>
                      <m:sSupPr>
                        <m:ctrlPr>
                          <a:rPr lang="en-US" altLang="ja-JP" sz="1800" b="0" i="1" strike="noStrike" smtClean="0">
                            <a:latin typeface="Cambria Math" panose="02040503050406030204" pitchFamily="18" charset="0"/>
                          </a:rPr>
                        </m:ctrlPr>
                      </m:sSupPr>
                      <m:e>
                        <m:sSup>
                          <m:sSupPr>
                            <m:ctrlPr>
                              <a:rPr lang="en-US" altLang="ja-JP" i="1">
                                <a:latin typeface="Cambria Math" panose="02040503050406030204" pitchFamily="18" charset="0"/>
                              </a:rPr>
                            </m:ctrlPr>
                          </m:sSupPr>
                          <m:e>
                            <m:r>
                              <a:rPr lang="en-US" altLang="ja-JP" b="1" i="1">
                                <a:latin typeface="Cambria Math" panose="02040503050406030204" pitchFamily="18" charset="0"/>
                              </a:rPr>
                              <m:t>𝑻</m:t>
                            </m:r>
                          </m:e>
                          <m:sup>
                            <m:r>
                              <a:rPr lang="en-US" altLang="ja-JP" i="1">
                                <a:latin typeface="Cambria Math" panose="02040503050406030204" pitchFamily="18" charset="0"/>
                              </a:rPr>
                              <m:t>𝑝</m:t>
                            </m:r>
                          </m:sup>
                        </m:sSup>
                      </m:e>
                      <m:sup>
                        <m:r>
                          <a:rPr lang="en-US" altLang="ja-JP" sz="1800" b="0" i="1" strike="noStrike" smtClean="0">
                            <a:latin typeface="Cambria Math" panose="02040503050406030204" pitchFamily="18" charset="0"/>
                          </a:rPr>
                          <m:t>+</m:t>
                        </m:r>
                      </m:sup>
                    </m:sSup>
                    <m:r>
                      <a:rPr lang="en-US" altLang="ja-JP" sz="1800" b="0" i="1" strike="noStrike" smtClean="0">
                        <a:latin typeface="Cambria Math" panose="02040503050406030204" pitchFamily="18" charset="0"/>
                      </a:rPr>
                      <m:t>=</m:t>
                    </m:r>
                  </m:oMath>
                </a14:m>
                <a:r>
                  <a:rPr lang="en-US" altLang="ja-JP" dirty="0"/>
                  <a:t> </a:t>
                </a:r>
                <a14:m>
                  <m:oMath xmlns:m="http://schemas.openxmlformats.org/officeDocument/2006/math">
                    <m:sSup>
                      <m:sSupPr>
                        <m:ctrlPr>
                          <a:rPr lang="en-US" altLang="ja-JP" i="1">
                            <a:latin typeface="Cambria Math" panose="02040503050406030204" pitchFamily="18" charset="0"/>
                          </a:rPr>
                        </m:ctrlPr>
                      </m:sSupPr>
                      <m:e>
                        <m:sSup>
                          <m:sSupPr>
                            <m:ctrlPr>
                              <a:rPr lang="en-US" altLang="ja-JP" i="1">
                                <a:latin typeface="Cambria Math" panose="02040503050406030204" pitchFamily="18" charset="0"/>
                              </a:rPr>
                            </m:ctrlPr>
                          </m:sSupPr>
                          <m:e>
                            <m:r>
                              <a:rPr lang="en-US" altLang="ja-JP" b="1" i="1">
                                <a:latin typeface="Cambria Math" panose="02040503050406030204" pitchFamily="18" charset="0"/>
                              </a:rPr>
                              <m:t>𝑻</m:t>
                            </m:r>
                          </m:e>
                          <m:sup>
                            <m:r>
                              <a:rPr lang="en-US" altLang="ja-JP" i="1">
                                <a:latin typeface="Cambria Math" panose="02040503050406030204" pitchFamily="18" charset="0"/>
                              </a:rPr>
                              <m:t>𝑝</m:t>
                            </m:r>
                          </m:sup>
                        </m:sSup>
                      </m:e>
                      <m:sup>
                        <m:r>
                          <a:rPr lang="en-US" altLang="ja-JP" b="0" i="1" smtClean="0">
                            <a:latin typeface="Cambria Math" panose="02040503050406030204" pitchFamily="18" charset="0"/>
                          </a:rPr>
                          <m:t>𝑇</m:t>
                        </m:r>
                      </m:sup>
                    </m:sSup>
                    <m:sSup>
                      <m:sSupPr>
                        <m:ctrlPr>
                          <a:rPr lang="en-US" altLang="ja-JP" i="1" smtClean="0">
                            <a:latin typeface="Cambria Math" panose="02040503050406030204" pitchFamily="18" charset="0"/>
                          </a:rPr>
                        </m:ctrlPr>
                      </m:sSupPr>
                      <m:e>
                        <m:r>
                          <a:rPr lang="en-US" altLang="ja-JP" i="1">
                            <a:latin typeface="Cambria Math" panose="02040503050406030204" pitchFamily="18" charset="0"/>
                          </a:rPr>
                          <m:t>(</m:t>
                        </m:r>
                        <m:sSup>
                          <m:sSupPr>
                            <m:ctrlPr>
                              <a:rPr lang="en-US" altLang="ja-JP" i="1">
                                <a:latin typeface="Cambria Math" panose="02040503050406030204" pitchFamily="18" charset="0"/>
                              </a:rPr>
                            </m:ctrlPr>
                          </m:sSupPr>
                          <m:e>
                            <m:r>
                              <a:rPr lang="en-US" altLang="ja-JP" b="1" i="1">
                                <a:latin typeface="Cambria Math" panose="02040503050406030204" pitchFamily="18" charset="0"/>
                              </a:rPr>
                              <m:t>𝑻</m:t>
                            </m:r>
                          </m:e>
                          <m:sup>
                            <m:r>
                              <a:rPr lang="en-US" altLang="ja-JP" i="1">
                                <a:latin typeface="Cambria Math" panose="02040503050406030204" pitchFamily="18" charset="0"/>
                              </a:rPr>
                              <m:t>𝑝</m:t>
                            </m:r>
                          </m:sup>
                        </m:sSup>
                        <m:sSup>
                          <m:sSupPr>
                            <m:ctrlPr>
                              <a:rPr lang="en-US" altLang="ja-JP" i="1">
                                <a:latin typeface="Cambria Math" panose="02040503050406030204" pitchFamily="18" charset="0"/>
                              </a:rPr>
                            </m:ctrlPr>
                          </m:sSupPr>
                          <m:e>
                            <m:sSup>
                              <m:sSupPr>
                                <m:ctrlPr>
                                  <a:rPr lang="en-US" altLang="ja-JP" i="1">
                                    <a:latin typeface="Cambria Math" panose="02040503050406030204" pitchFamily="18" charset="0"/>
                                  </a:rPr>
                                </m:ctrlPr>
                              </m:sSupPr>
                              <m:e>
                                <m:r>
                                  <a:rPr lang="en-US" altLang="ja-JP" b="1" i="1">
                                    <a:latin typeface="Cambria Math" panose="02040503050406030204" pitchFamily="18" charset="0"/>
                                  </a:rPr>
                                  <m:t>𝑻</m:t>
                                </m:r>
                              </m:e>
                              <m:sup>
                                <m:r>
                                  <a:rPr lang="en-US" altLang="ja-JP" i="1">
                                    <a:latin typeface="Cambria Math" panose="02040503050406030204" pitchFamily="18" charset="0"/>
                                  </a:rPr>
                                  <m:t>𝑝</m:t>
                                </m:r>
                              </m:sup>
                            </m:sSup>
                          </m:e>
                          <m:sup>
                            <m:r>
                              <a:rPr lang="en-US" altLang="ja-JP" i="1">
                                <a:latin typeface="Cambria Math" panose="02040503050406030204" pitchFamily="18" charset="0"/>
                              </a:rPr>
                              <m:t>𝑇</m:t>
                            </m:r>
                          </m:sup>
                        </m:sSup>
                        <m:r>
                          <a:rPr lang="en-US" altLang="ja-JP" i="1">
                            <a:latin typeface="Cambria Math" panose="02040503050406030204" pitchFamily="18" charset="0"/>
                          </a:rPr>
                          <m:t>)</m:t>
                        </m:r>
                        <m:r>
                          <m:rPr>
                            <m:nor/>
                          </m:rPr>
                          <a:rPr lang="en-US" altLang="ja-JP" i="1" dirty="0">
                            <a:latin typeface="Cambria Math" panose="02040503050406030204" pitchFamily="18" charset="0"/>
                          </a:rPr>
                          <m:t> </m:t>
                        </m:r>
                      </m:e>
                      <m:sup>
                        <m:r>
                          <a:rPr lang="en-US" altLang="ja-JP" b="0" i="1" smtClean="0">
                            <a:latin typeface="Cambria Math" panose="02040503050406030204" pitchFamily="18" charset="0"/>
                          </a:rPr>
                          <m:t>−1</m:t>
                        </m:r>
                      </m:sup>
                    </m:sSup>
                  </m:oMath>
                </a14:m>
                <a:endParaRPr lang="en-US" altLang="ja-JP" sz="1800" b="0" i="1" strike="noStrike"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altLang="ja-JP" sz="1800" b="0" i="1" strike="noStrike" smtClean="0">
                              <a:latin typeface="Cambria Math" panose="02040503050406030204" pitchFamily="18" charset="0"/>
                            </a:rPr>
                          </m:ctrlPr>
                        </m:sSubPr>
                        <m:e>
                          <m:r>
                            <a:rPr lang="en-US" altLang="ja-JP" sz="1800" b="1" i="1" strike="noStrike" smtClean="0">
                              <a:latin typeface="Cambria Math" panose="02040503050406030204" pitchFamily="18" charset="0"/>
                            </a:rPr>
                            <m:t>𝑩</m:t>
                          </m:r>
                        </m:e>
                        <m:sub>
                          <m:r>
                            <a:rPr lang="en-US" altLang="ja-JP" sz="1800" b="0" i="1" strike="noStrike" smtClean="0">
                              <a:latin typeface="Cambria Math" panose="02040503050406030204" pitchFamily="18" charset="0"/>
                            </a:rPr>
                            <m:t>2</m:t>
                          </m:r>
                        </m:sub>
                      </m:sSub>
                      <m:r>
                        <a:rPr lang="en-US" altLang="ja-JP" sz="1800" b="0" i="1" strike="noStrike" smtClean="0">
                          <a:latin typeface="Cambria Math" panose="02040503050406030204" pitchFamily="18" charset="0"/>
                        </a:rPr>
                        <m:t>=</m:t>
                      </m:r>
                      <m:sSup>
                        <m:sSupPr>
                          <m:ctrlPr>
                            <a:rPr lang="en-US" altLang="ja-JP" sz="1800" b="0" i="1" strike="noStrike" smtClean="0">
                              <a:latin typeface="Cambria Math" panose="02040503050406030204" pitchFamily="18" charset="0"/>
                            </a:rPr>
                          </m:ctrlPr>
                        </m:sSupPr>
                        <m:e>
                          <m:sSup>
                            <m:sSupPr>
                              <m:ctrlPr>
                                <a:rPr lang="en-US" altLang="ja-JP" i="1">
                                  <a:latin typeface="Cambria Math" panose="02040503050406030204" pitchFamily="18" charset="0"/>
                                </a:rPr>
                              </m:ctrlPr>
                            </m:sSupPr>
                            <m:e>
                              <m:r>
                                <a:rPr lang="en-US" altLang="ja-JP" b="1" i="1">
                                  <a:latin typeface="Cambria Math" panose="02040503050406030204" pitchFamily="18" charset="0"/>
                                </a:rPr>
                                <m:t>𝑻</m:t>
                              </m:r>
                            </m:e>
                            <m:sup>
                              <m:r>
                                <a:rPr lang="en-US" altLang="ja-JP" i="1">
                                  <a:latin typeface="Cambria Math" panose="02040503050406030204" pitchFamily="18" charset="0"/>
                                </a:rPr>
                                <m:t>𝑝</m:t>
                              </m:r>
                            </m:sup>
                          </m:sSup>
                        </m:e>
                        <m:sup>
                          <m:r>
                            <a:rPr lang="en-US" altLang="ja-JP" sz="1800" b="0" i="1" strike="noStrike" smtClean="0">
                              <a:latin typeface="Cambria Math" panose="02040503050406030204" pitchFamily="18" charset="0"/>
                            </a:rPr>
                            <m:t>+</m:t>
                          </m:r>
                        </m:sup>
                      </m:sSup>
                      <m:sSub>
                        <m:sSubPr>
                          <m:ctrlPr>
                            <a:rPr lang="en-US" altLang="ja-JP" sz="1800" b="0" i="1" strike="noStrike" smtClean="0">
                              <a:latin typeface="Cambria Math" panose="02040503050406030204" pitchFamily="18" charset="0"/>
                            </a:rPr>
                          </m:ctrlPr>
                        </m:sSubPr>
                        <m:e>
                          <m:r>
                            <a:rPr lang="en-US" altLang="ja-JP" sz="1800" b="1" i="1" strike="noStrike" smtClean="0">
                              <a:latin typeface="Cambria Math" panose="02040503050406030204" pitchFamily="18" charset="0"/>
                            </a:rPr>
                            <m:t>𝑩</m:t>
                          </m:r>
                        </m:e>
                        <m:sub>
                          <m:r>
                            <a:rPr lang="en-US" altLang="ja-JP" sz="1800" b="0" i="1" strike="noStrike" smtClean="0">
                              <a:latin typeface="Cambria Math" panose="02040503050406030204" pitchFamily="18" charset="0"/>
                            </a:rPr>
                            <m:t>3</m:t>
                          </m:r>
                        </m:sub>
                      </m:sSub>
                    </m:oMath>
                  </m:oMathPara>
                </a14:m>
                <a:endParaRPr lang="en-US" altLang="ja-JP" i="1" dirty="0">
                  <a:latin typeface="Cambria Math" panose="02040503050406030204" pitchFamily="18" charset="0"/>
                </a:endParaRPr>
              </a:p>
              <a:p>
                <a:pPr/>
                <a:endParaRPr lang="en-US" altLang="ja-JP" sz="1800" i="0" strike="noStrike" dirty="0">
                  <a:latin typeface="IPAexGothic"/>
                </a:endParaRPr>
              </a:p>
              <a:p>
                <a:pPr/>
                <a14:m>
                  <m:oMath xmlns:m="http://schemas.openxmlformats.org/officeDocument/2006/math">
                    <m:sSup>
                      <m:sSupPr>
                        <m:ctrlPr>
                          <a:rPr lang="en-US" altLang="ja-JP" sz="1800" b="0" i="1" strike="noStrike" smtClean="0">
                            <a:latin typeface="Cambria Math" panose="02040503050406030204" pitchFamily="18" charset="0"/>
                          </a:rPr>
                        </m:ctrlPr>
                      </m:sSupPr>
                      <m:e>
                        <m:r>
                          <a:rPr lang="en-US" altLang="ja-JP" sz="1800" b="0" i="1" strike="noStrike" smtClean="0">
                            <a:latin typeface="Cambria Math" panose="02040503050406030204" pitchFamily="18" charset="0"/>
                          </a:rPr>
                          <m:t>(</m:t>
                        </m:r>
                        <m:sSup>
                          <m:sSupPr>
                            <m:ctrlPr>
                              <a:rPr lang="en-US" altLang="ja-JP" i="1">
                                <a:latin typeface="Cambria Math" panose="02040503050406030204" pitchFamily="18" charset="0"/>
                              </a:rPr>
                            </m:ctrlPr>
                          </m:sSupPr>
                          <m:e>
                            <m:r>
                              <a:rPr lang="en-US" altLang="ja-JP" b="1" i="1">
                                <a:latin typeface="Cambria Math" panose="02040503050406030204" pitchFamily="18" charset="0"/>
                              </a:rPr>
                              <m:t>𝑻</m:t>
                            </m:r>
                          </m:e>
                          <m:sup>
                            <m:r>
                              <a:rPr lang="en-US" altLang="ja-JP" i="1">
                                <a:latin typeface="Cambria Math" panose="02040503050406030204" pitchFamily="18" charset="0"/>
                              </a:rPr>
                              <m:t>𝑝</m:t>
                            </m:r>
                          </m:sup>
                        </m:sSup>
                        <m:r>
                          <a:rPr lang="en-US" altLang="ja-JP" sz="1800" b="0" i="1" strike="noStrike" smtClean="0">
                            <a:latin typeface="Cambria Math" panose="02040503050406030204" pitchFamily="18" charset="0"/>
                          </a:rPr>
                          <m:t>)</m:t>
                        </m:r>
                      </m:e>
                      <m:sup>
                        <m:r>
                          <a:rPr lang="en-US" altLang="ja-JP" sz="1800" b="0" i="1" strike="noStrike" smtClean="0">
                            <a:latin typeface="Cambria Math" panose="02040503050406030204" pitchFamily="18" charset="0"/>
                          </a:rPr>
                          <m:t>+</m:t>
                        </m:r>
                      </m:sup>
                    </m:sSup>
                  </m:oMath>
                </a14:m>
                <a:r>
                  <a:rPr lang="en-US" altLang="ja-JP" sz="1800" i="0" strike="noStrike" dirty="0">
                    <a:latin typeface="IPAexGothic"/>
                  </a:rPr>
                  <a:t> : </a:t>
                </a:r>
                <a:r>
                  <a:rPr lang="ja-JP" altLang="en-US" sz="1800" i="0" strike="noStrike" dirty="0">
                    <a:latin typeface="IPAexGothic"/>
                  </a:rPr>
                  <a:t>疑似逆行列</a:t>
                </a:r>
                <a:endParaRPr lang="en-US" altLang="ja-JP" sz="1800" i="0" strike="noStrike" dirty="0">
                  <a:latin typeface="IPAexGothic"/>
                </a:endParaRPr>
              </a:p>
              <a:p>
                <a:pPr/>
                <a:endParaRPr lang="en-US" altLang="ja-JP" dirty="0">
                  <a:latin typeface="IPAexGothic"/>
                </a:endParaRPr>
              </a:p>
              <a:p>
                <a:pPr/>
                <a:r>
                  <a:rPr lang="ja-JP" altLang="en-US" sz="1800" i="0" strike="noStrike" dirty="0">
                    <a:latin typeface="IPAexGothic"/>
                  </a:rPr>
                  <a:t>従って、</a:t>
                </a:r>
                <a:r>
                  <a:rPr lang="en-US" altLang="ja-JP" sz="1800" b="0" strike="noStrike" dirty="0"/>
                  <a:t> </a:t>
                </a:r>
                <a14:m>
                  <m:oMath xmlns:m="http://schemas.openxmlformats.org/officeDocument/2006/math">
                    <m:sSub>
                      <m:sSubPr>
                        <m:ctrlPr>
                          <a:rPr lang="en-US" altLang="ja-JP" sz="1800" b="0" i="1" strike="noStrike" smtClean="0">
                            <a:latin typeface="Cambria Math" panose="02040503050406030204" pitchFamily="18" charset="0"/>
                          </a:rPr>
                        </m:ctrlPr>
                      </m:sSubPr>
                      <m:e>
                        <m:r>
                          <a:rPr lang="en-US" altLang="ja-JP" sz="1800" b="1" i="1" strike="noStrike" smtClean="0">
                            <a:latin typeface="Cambria Math" panose="02040503050406030204" pitchFamily="18" charset="0"/>
                          </a:rPr>
                          <m:t>𝑩</m:t>
                        </m:r>
                      </m:e>
                      <m:sub>
                        <m:r>
                          <a:rPr lang="en-US" altLang="ja-JP" sz="1800" b="0" i="1" strike="noStrike" smtClean="0">
                            <a:latin typeface="Cambria Math" panose="02040503050406030204" pitchFamily="18" charset="0"/>
                          </a:rPr>
                          <m:t>4</m:t>
                        </m:r>
                      </m:sub>
                    </m:sSub>
                  </m:oMath>
                </a14:m>
                <a:r>
                  <a:rPr lang="ja-JP" altLang="en-US" sz="1800" i="0" strike="noStrike" dirty="0">
                    <a:latin typeface="IPAexGothic"/>
                  </a:rPr>
                  <a:t>→</a:t>
                </a:r>
                <a:r>
                  <a:rPr lang="en-US" altLang="ja-JP" dirty="0"/>
                  <a:t> </a:t>
                </a:r>
                <a14:m>
                  <m:oMath xmlns:m="http://schemas.openxmlformats.org/officeDocument/2006/math">
                    <m:sSub>
                      <m:sSubPr>
                        <m:ctrlPr>
                          <a:rPr lang="en-US" altLang="ja-JP" i="1">
                            <a:latin typeface="Cambria Math" panose="02040503050406030204" pitchFamily="18" charset="0"/>
                          </a:rPr>
                        </m:ctrlPr>
                      </m:sSubPr>
                      <m:e>
                        <m:r>
                          <a:rPr lang="en-US" altLang="ja-JP" b="1" i="1">
                            <a:latin typeface="Cambria Math" panose="02040503050406030204" pitchFamily="18" charset="0"/>
                          </a:rPr>
                          <m:t>𝑩</m:t>
                        </m:r>
                      </m:e>
                      <m:sub>
                        <m:r>
                          <a:rPr lang="en-US" altLang="ja-JP" b="0" i="1" smtClean="0">
                            <a:latin typeface="Cambria Math" panose="02040503050406030204" pitchFamily="18" charset="0"/>
                          </a:rPr>
                          <m:t>1</m:t>
                        </m:r>
                      </m:sub>
                    </m:sSub>
                  </m:oMath>
                </a14:m>
                <a:r>
                  <a:rPr lang="ja-JP" altLang="en-US" sz="1800" i="0" strike="noStrike" dirty="0">
                    <a:latin typeface="IPAexGothic"/>
                  </a:rPr>
                  <a:t>の順でコントロールポイントと重みのマトリクスが求められる</a:t>
                </a:r>
                <a:endParaRPr lang="en-US" altLang="ja-JP" sz="1800" i="0" strike="noStrike" dirty="0">
                  <a:latin typeface="IPAexGothic"/>
                </a:endParaRPr>
              </a:p>
            </p:txBody>
          </p:sp>
        </mc:Choice>
        <mc:Fallback>
          <p:sp>
            <p:nvSpPr>
              <p:cNvPr id="20" name="テキスト ボックス 19">
                <a:extLst>
                  <a:ext uri="{FF2B5EF4-FFF2-40B4-BE49-F238E27FC236}">
                    <a16:creationId xmlns:a16="http://schemas.microsoft.com/office/drawing/2014/main" id="{C6863C8B-29D2-43B0-A20E-522262CE4DC9}"/>
                  </a:ext>
                </a:extLst>
              </p:cNvPr>
              <p:cNvSpPr txBox="1">
                <a:spLocks noRot="1" noChangeAspect="1" noMove="1" noResize="1" noEditPoints="1" noAdjustHandles="1" noChangeArrowheads="1" noChangeShapeType="1" noTextEdit="1"/>
              </p:cNvSpPr>
              <p:nvPr/>
            </p:nvSpPr>
            <p:spPr>
              <a:xfrm>
                <a:off x="412460" y="3290021"/>
                <a:ext cx="5209850" cy="2921505"/>
              </a:xfrm>
              <a:prstGeom prst="rect">
                <a:avLst/>
              </a:prstGeom>
              <a:blipFill>
                <a:blip r:embed="rId5"/>
                <a:stretch>
                  <a:fillRect l="-1054" t="-626" r="-585" b="-2714"/>
                </a:stretch>
              </a:blipFill>
            </p:spPr>
            <p:txBody>
              <a:bodyPr/>
              <a:lstStyle/>
              <a:p>
                <a:r>
                  <a:rPr lang="ja-JP" altLang="en-US">
                    <a:noFill/>
                  </a:rPr>
                  <a:t> </a:t>
                </a:r>
              </a:p>
            </p:txBody>
          </p:sp>
        </mc:Fallback>
      </mc:AlternateContent>
      <p:pic>
        <p:nvPicPr>
          <p:cNvPr id="21" name="図 20" descr="グラフ, 折れ線グラフ&#10;&#10;自動的に生成された説明">
            <a:extLst>
              <a:ext uri="{FF2B5EF4-FFF2-40B4-BE49-F238E27FC236}">
                <a16:creationId xmlns:a16="http://schemas.microsoft.com/office/drawing/2014/main" id="{99EE4BA9-34EC-4243-AEBA-EB28DAB171F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89128" y="834068"/>
            <a:ext cx="2505656" cy="3115366"/>
          </a:xfrm>
          <a:prstGeom prst="rect">
            <a:avLst/>
          </a:prstGeom>
        </p:spPr>
      </p:pic>
      <mc:AlternateContent xmlns:mc="http://schemas.openxmlformats.org/markup-compatibility/2006">
        <mc:Choice xmlns:a14="http://schemas.microsoft.com/office/drawing/2010/main" Requires="a14">
          <p:sp>
            <p:nvSpPr>
              <p:cNvPr id="22" name="テキスト ボックス 21">
                <a:extLst>
                  <a:ext uri="{FF2B5EF4-FFF2-40B4-BE49-F238E27FC236}">
                    <a16:creationId xmlns:a16="http://schemas.microsoft.com/office/drawing/2014/main" id="{3C90E9DF-F7C1-43BC-B1B5-419272B08F80}"/>
                  </a:ext>
                </a:extLst>
              </p:cNvPr>
              <p:cNvSpPr txBox="1"/>
              <p:nvPr/>
            </p:nvSpPr>
            <p:spPr>
              <a:xfrm>
                <a:off x="6220313" y="3774658"/>
                <a:ext cx="2759650" cy="40011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m:rPr>
                          <m:sty m:val="p"/>
                        </m:rPr>
                        <a:rPr lang="en-US" altLang="ja-JP" sz="1000" b="0" i="0" smtClean="0">
                          <a:latin typeface="Cambria Math" panose="02040503050406030204" pitchFamily="18" charset="0"/>
                        </a:rPr>
                        <m:t>n</m:t>
                      </m:r>
                      <m:r>
                        <a:rPr lang="en-US" altLang="ja-JP" sz="1000" b="0" i="0" smtClean="0">
                          <a:latin typeface="Cambria Math" panose="02040503050406030204" pitchFamily="18" charset="0"/>
                        </a:rPr>
                        <m:t>=6</m:t>
                      </m:r>
                      <m:r>
                        <a:rPr lang="en-US" altLang="ja-JP" sz="1000" b="0" i="1" smtClean="0">
                          <a:latin typeface="Cambria Math" panose="02040503050406030204" pitchFamily="18" charset="0"/>
                        </a:rPr>
                        <m:t>,</m:t>
                      </m:r>
                      <m:r>
                        <a:rPr lang="en-US" altLang="ja-JP" sz="1000" b="0" i="1" smtClean="0">
                          <a:latin typeface="Cambria Math" panose="02040503050406030204" pitchFamily="18" charset="0"/>
                        </a:rPr>
                        <m:t>𝑝</m:t>
                      </m:r>
                      <m:r>
                        <a:rPr lang="en-US" altLang="ja-JP" sz="1000" b="0" i="1" smtClean="0">
                          <a:latin typeface="Cambria Math" panose="02040503050406030204" pitchFamily="18" charset="0"/>
                        </a:rPr>
                        <m:t>=2</m:t>
                      </m:r>
                      <m:r>
                        <a:rPr lang="en-US" altLang="ja-JP" sz="1000" b="0" i="0" smtClean="0">
                          <a:latin typeface="Cambria Math" panose="02040503050406030204" pitchFamily="18" charset="0"/>
                        </a:rPr>
                        <m:t>,</m:t>
                      </m:r>
                    </m:oMath>
                  </m:oMathPara>
                </a14:m>
                <a:endParaRPr lang="en-US" altLang="ja-JP" sz="1000" b="0" i="0" dirty="0">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r>
                        <m:rPr>
                          <m:sty m:val="p"/>
                        </m:rPr>
                        <a:rPr lang="en-US" altLang="ja-JP" sz="1000" i="1" dirty="0" smtClean="0">
                          <a:latin typeface="Cambria Math" panose="02040503050406030204" pitchFamily="18" charset="0"/>
                        </a:rPr>
                        <m:t>Ξ</m:t>
                      </m:r>
                      <m:r>
                        <a:rPr lang="en-US" altLang="ja-JP" sz="1000" b="0" i="1" smtClean="0">
                          <a:latin typeface="Cambria Math" panose="02040503050406030204" pitchFamily="18" charset="0"/>
                        </a:rPr>
                        <m:t>=</m:t>
                      </m:r>
                      <m:d>
                        <m:dPr>
                          <m:begChr m:val="{"/>
                          <m:endChr m:val="}"/>
                          <m:ctrlPr>
                            <a:rPr lang="en-US" altLang="ja-JP" sz="1000" b="0" i="1" smtClean="0">
                              <a:latin typeface="Cambria Math" panose="02040503050406030204" pitchFamily="18" charset="0"/>
                            </a:rPr>
                          </m:ctrlPr>
                        </m:dPr>
                        <m:e>
                          <m:r>
                            <a:rPr lang="en-US" altLang="ja-JP" sz="1000" b="0" i="1" smtClean="0">
                              <a:latin typeface="Cambria Math" panose="02040503050406030204" pitchFamily="18" charset="0"/>
                            </a:rPr>
                            <m:t>0, 0, 0, 0.25, 0.5, 0.75, 1, 1, 1</m:t>
                          </m:r>
                        </m:e>
                      </m:d>
                    </m:oMath>
                  </m:oMathPara>
                </a14:m>
                <a:endParaRPr lang="en-US" altLang="ja-JP" sz="1000" dirty="0"/>
              </a:p>
            </p:txBody>
          </p:sp>
        </mc:Choice>
        <mc:Fallback>
          <p:sp>
            <p:nvSpPr>
              <p:cNvPr id="22" name="テキスト ボックス 21">
                <a:extLst>
                  <a:ext uri="{FF2B5EF4-FFF2-40B4-BE49-F238E27FC236}">
                    <a16:creationId xmlns:a16="http://schemas.microsoft.com/office/drawing/2014/main" id="{3C90E9DF-F7C1-43BC-B1B5-419272B08F80}"/>
                  </a:ext>
                </a:extLst>
              </p:cNvPr>
              <p:cNvSpPr txBox="1">
                <a:spLocks noRot="1" noChangeAspect="1" noMove="1" noResize="1" noEditPoints="1" noAdjustHandles="1" noChangeArrowheads="1" noChangeShapeType="1" noTextEdit="1"/>
              </p:cNvSpPr>
              <p:nvPr/>
            </p:nvSpPr>
            <p:spPr>
              <a:xfrm>
                <a:off x="6220313" y="3774658"/>
                <a:ext cx="2759650" cy="400110"/>
              </a:xfrm>
              <a:prstGeom prst="rect">
                <a:avLst/>
              </a:prstGeom>
              <a:blipFill>
                <a:blip r:embed="rId7"/>
                <a:stretch>
                  <a:fillRect/>
                </a:stretch>
              </a:blipFill>
            </p:spPr>
            <p:txBody>
              <a:bodyPr/>
              <a:lstStyle/>
              <a:p>
                <a:r>
                  <a:rPr lang="ja-JP" altLang="en-US">
                    <a:noFill/>
                  </a:rPr>
                  <a:t> </a:t>
                </a:r>
              </a:p>
            </p:txBody>
          </p:sp>
        </mc:Fallback>
      </mc:AlternateContent>
      <p:sp>
        <p:nvSpPr>
          <p:cNvPr id="23" name="テキスト ボックス 22">
            <a:extLst>
              <a:ext uri="{FF2B5EF4-FFF2-40B4-BE49-F238E27FC236}">
                <a16:creationId xmlns:a16="http://schemas.microsoft.com/office/drawing/2014/main" id="{3CB5DCFB-1C92-4726-B0FC-70D6F617EFA8}"/>
              </a:ext>
            </a:extLst>
          </p:cNvPr>
          <p:cNvSpPr txBox="1"/>
          <p:nvPr/>
        </p:nvSpPr>
        <p:spPr>
          <a:xfrm>
            <a:off x="8985591" y="2215990"/>
            <a:ext cx="542488" cy="369332"/>
          </a:xfrm>
          <a:prstGeom prst="rect">
            <a:avLst/>
          </a:prstGeom>
          <a:noFill/>
        </p:spPr>
        <p:txBody>
          <a:bodyPr wrap="square" rtlCol="0">
            <a:spAutoFit/>
          </a:bodyPr>
          <a:lstStyle/>
          <a:p>
            <a:pPr/>
            <a:r>
              <a:rPr lang="ja-JP" altLang="en-US" sz="1800" i="0" strike="noStrike" dirty="0">
                <a:latin typeface="IPAexGothic"/>
              </a:rPr>
              <a:t>→</a:t>
            </a:r>
            <a:endParaRPr lang="en-US" altLang="ja-JP" dirty="0">
              <a:latin typeface="IPAexGothic"/>
            </a:endParaRPr>
          </a:p>
        </p:txBody>
      </p:sp>
      <p:pic>
        <p:nvPicPr>
          <p:cNvPr id="24" name="図 23" descr="グラフ, 折れ線グラフ&#10;&#10;自動的に生成された説明">
            <a:extLst>
              <a:ext uri="{FF2B5EF4-FFF2-40B4-BE49-F238E27FC236}">
                <a16:creationId xmlns:a16="http://schemas.microsoft.com/office/drawing/2014/main" id="{CF68D878-2894-4CE9-9864-B4D26339742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474248" y="987266"/>
            <a:ext cx="2593438" cy="2896006"/>
          </a:xfrm>
          <a:prstGeom prst="rect">
            <a:avLst/>
          </a:prstGeom>
        </p:spPr>
      </p:pic>
      <mc:AlternateContent xmlns:mc="http://schemas.openxmlformats.org/markup-compatibility/2006">
        <mc:Choice xmlns:a14="http://schemas.microsoft.com/office/drawing/2010/main" Requires="a14">
          <p:sp>
            <p:nvSpPr>
              <p:cNvPr id="25" name="テキスト ボックス 24">
                <a:extLst>
                  <a:ext uri="{FF2B5EF4-FFF2-40B4-BE49-F238E27FC236}">
                    <a16:creationId xmlns:a16="http://schemas.microsoft.com/office/drawing/2014/main" id="{8C7BBF56-6D48-4A1D-870C-E4F01CBFC414}"/>
                  </a:ext>
                </a:extLst>
              </p:cNvPr>
              <p:cNvSpPr txBox="1"/>
              <p:nvPr/>
            </p:nvSpPr>
            <p:spPr>
              <a:xfrm>
                <a:off x="9417652" y="3806327"/>
                <a:ext cx="2759650" cy="40011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m:rPr>
                          <m:sty m:val="p"/>
                        </m:rPr>
                        <a:rPr lang="en-US" altLang="ja-JP" sz="1000" b="0" i="0" smtClean="0">
                          <a:latin typeface="Cambria Math" panose="02040503050406030204" pitchFamily="18" charset="0"/>
                        </a:rPr>
                        <m:t>n</m:t>
                      </m:r>
                      <m:r>
                        <a:rPr lang="en-US" altLang="ja-JP" sz="1000" b="0" i="0" smtClean="0">
                          <a:latin typeface="Cambria Math" panose="02040503050406030204" pitchFamily="18" charset="0"/>
                        </a:rPr>
                        <m:t>=</m:t>
                      </m:r>
                      <m:r>
                        <a:rPr lang="en-US" altLang="ja-JP" sz="1000" b="0" i="1" smtClean="0">
                          <a:latin typeface="Cambria Math" panose="02040503050406030204" pitchFamily="18" charset="0"/>
                        </a:rPr>
                        <m:t>9</m:t>
                      </m:r>
                      <m:r>
                        <a:rPr lang="en-US" altLang="ja-JP" sz="1000" b="0" i="1" smtClean="0">
                          <a:latin typeface="Cambria Math" panose="02040503050406030204" pitchFamily="18" charset="0"/>
                        </a:rPr>
                        <m:t>,</m:t>
                      </m:r>
                      <m:r>
                        <a:rPr lang="en-US" altLang="ja-JP" sz="1000" b="0" i="1" smtClean="0">
                          <a:latin typeface="Cambria Math" panose="02040503050406030204" pitchFamily="18" charset="0"/>
                        </a:rPr>
                        <m:t>𝑝</m:t>
                      </m:r>
                      <m:r>
                        <a:rPr lang="en-US" altLang="ja-JP" sz="1000" b="0" i="1" smtClean="0">
                          <a:latin typeface="Cambria Math" panose="02040503050406030204" pitchFamily="18" charset="0"/>
                        </a:rPr>
                        <m:t>=2</m:t>
                      </m:r>
                      <m:r>
                        <a:rPr lang="en-US" altLang="ja-JP" sz="1000" b="0" i="0" smtClean="0">
                          <a:latin typeface="Cambria Math" panose="02040503050406030204" pitchFamily="18" charset="0"/>
                        </a:rPr>
                        <m:t>,</m:t>
                      </m:r>
                    </m:oMath>
                  </m:oMathPara>
                </a14:m>
                <a:endParaRPr lang="en-US" altLang="ja-JP" sz="1000" b="0" i="0" dirty="0">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r>
                        <m:rPr>
                          <m:sty m:val="p"/>
                        </m:rPr>
                        <a:rPr lang="en-US" altLang="ja-JP" sz="1000" i="1" dirty="0" smtClean="0">
                          <a:latin typeface="Cambria Math" panose="02040503050406030204" pitchFamily="18" charset="0"/>
                        </a:rPr>
                        <m:t>Ξ</m:t>
                      </m:r>
                      <m:r>
                        <a:rPr lang="en-US" altLang="ja-JP" sz="1000" b="0" i="1" smtClean="0">
                          <a:latin typeface="Cambria Math" panose="02040503050406030204" pitchFamily="18" charset="0"/>
                        </a:rPr>
                        <m:t>=</m:t>
                      </m:r>
                      <m:d>
                        <m:dPr>
                          <m:begChr m:val="{"/>
                          <m:endChr m:val="}"/>
                          <m:ctrlPr>
                            <a:rPr lang="en-US" altLang="ja-JP" sz="1000" b="0" i="1" smtClean="0">
                              <a:latin typeface="Cambria Math" panose="02040503050406030204" pitchFamily="18" charset="0"/>
                            </a:rPr>
                          </m:ctrlPr>
                        </m:dPr>
                        <m:e>
                          <m:r>
                            <a:rPr lang="en-US" altLang="ja-JP" sz="1000" b="0" i="1" smtClean="0">
                              <a:latin typeface="Cambria Math" panose="02040503050406030204" pitchFamily="18" charset="0"/>
                            </a:rPr>
                            <m:t>0, 0, 0, </m:t>
                          </m:r>
                          <m:r>
                            <a:rPr lang="en-US" altLang="ja-JP" sz="1000" b="0" i="1" smtClean="0">
                              <a:latin typeface="Cambria Math" panose="02040503050406030204" pitchFamily="18" charset="0"/>
                            </a:rPr>
                            <m:t>0.25, </m:t>
                          </m:r>
                          <m:r>
                            <a:rPr lang="en-US" altLang="ja-JP" sz="1000" b="0" i="1" smtClean="0">
                              <a:latin typeface="Cambria Math" panose="02040503050406030204" pitchFamily="18" charset="0"/>
                            </a:rPr>
                            <m:t>0.25, 0.5</m:t>
                          </m:r>
                          <m:r>
                            <a:rPr lang="en-US" altLang="ja-JP" sz="1000" b="0" i="1" smtClean="0">
                              <a:latin typeface="Cambria Math" panose="02040503050406030204" pitchFamily="18" charset="0"/>
                            </a:rPr>
                            <m:t>, 0.5</m:t>
                          </m:r>
                          <m:r>
                            <a:rPr lang="en-US" altLang="ja-JP" sz="1000" b="0" i="1" smtClean="0">
                              <a:latin typeface="Cambria Math" panose="02040503050406030204" pitchFamily="18" charset="0"/>
                            </a:rPr>
                            <m:t>, </m:t>
                          </m:r>
                          <m:r>
                            <a:rPr lang="en-US" altLang="ja-JP" sz="1000" b="0" i="1" smtClean="0">
                              <a:latin typeface="Cambria Math" panose="02040503050406030204" pitchFamily="18" charset="0"/>
                            </a:rPr>
                            <m:t>0.75, </m:t>
                          </m:r>
                          <m:r>
                            <a:rPr lang="en-US" altLang="ja-JP" sz="1000" b="0" i="1" smtClean="0">
                              <a:latin typeface="Cambria Math" panose="02040503050406030204" pitchFamily="18" charset="0"/>
                            </a:rPr>
                            <m:t>0.75, 1, 1, 1</m:t>
                          </m:r>
                        </m:e>
                      </m:d>
                    </m:oMath>
                  </m:oMathPara>
                </a14:m>
                <a:endParaRPr lang="en-US" altLang="ja-JP" sz="1000" dirty="0"/>
              </a:p>
            </p:txBody>
          </p:sp>
        </mc:Choice>
        <mc:Fallback>
          <p:sp>
            <p:nvSpPr>
              <p:cNvPr id="25" name="テキスト ボックス 24">
                <a:extLst>
                  <a:ext uri="{FF2B5EF4-FFF2-40B4-BE49-F238E27FC236}">
                    <a16:creationId xmlns:a16="http://schemas.microsoft.com/office/drawing/2014/main" id="{8C7BBF56-6D48-4A1D-870C-E4F01CBFC414}"/>
                  </a:ext>
                </a:extLst>
              </p:cNvPr>
              <p:cNvSpPr txBox="1">
                <a:spLocks noRot="1" noChangeAspect="1" noMove="1" noResize="1" noEditPoints="1" noAdjustHandles="1" noChangeArrowheads="1" noChangeShapeType="1" noTextEdit="1"/>
              </p:cNvSpPr>
              <p:nvPr/>
            </p:nvSpPr>
            <p:spPr>
              <a:xfrm>
                <a:off x="9417652" y="3806327"/>
                <a:ext cx="2759650" cy="400110"/>
              </a:xfrm>
              <a:prstGeom prst="rect">
                <a:avLst/>
              </a:prstGeom>
              <a:blipFill>
                <a:blip r:embed="rId9"/>
                <a:stretch>
                  <a:fillRect/>
                </a:stretch>
              </a:blipFill>
            </p:spPr>
            <p:txBody>
              <a:bodyPr/>
              <a:lstStyle/>
              <a:p>
                <a:r>
                  <a:rPr lang="ja-JP" altLang="en-US">
                    <a:noFill/>
                  </a:rPr>
                  <a:t> </a:t>
                </a:r>
              </a:p>
            </p:txBody>
          </p:sp>
        </mc:Fallback>
      </mc:AlternateContent>
      <p:sp>
        <p:nvSpPr>
          <p:cNvPr id="26" name="テキスト ボックス 25">
            <a:extLst>
              <a:ext uri="{FF2B5EF4-FFF2-40B4-BE49-F238E27FC236}">
                <a16:creationId xmlns:a16="http://schemas.microsoft.com/office/drawing/2014/main" id="{D801196B-B4B9-4435-B56D-F12C690B1974}"/>
              </a:ext>
            </a:extLst>
          </p:cNvPr>
          <p:cNvSpPr txBox="1"/>
          <p:nvPr/>
        </p:nvSpPr>
        <p:spPr>
          <a:xfrm>
            <a:off x="6375507" y="5179438"/>
            <a:ext cx="542488" cy="369332"/>
          </a:xfrm>
          <a:prstGeom prst="rect">
            <a:avLst/>
          </a:prstGeom>
          <a:noFill/>
        </p:spPr>
        <p:txBody>
          <a:bodyPr wrap="square" rtlCol="0">
            <a:spAutoFit/>
          </a:bodyPr>
          <a:lstStyle/>
          <a:p>
            <a:pPr/>
            <a:r>
              <a:rPr lang="ja-JP" altLang="en-US" sz="1800" i="0" strike="noStrike" dirty="0">
                <a:latin typeface="IPAexGothic"/>
              </a:rPr>
              <a:t>→</a:t>
            </a:r>
            <a:endParaRPr lang="en-US" altLang="ja-JP" dirty="0">
              <a:latin typeface="IPAexGothic"/>
            </a:endParaRPr>
          </a:p>
        </p:txBody>
      </p:sp>
      <mc:AlternateContent xmlns:mc="http://schemas.openxmlformats.org/markup-compatibility/2006">
        <mc:Choice xmlns:a14="http://schemas.microsoft.com/office/drawing/2010/main" Requires="a14">
          <p:sp>
            <p:nvSpPr>
              <p:cNvPr id="29" name="テキスト ボックス 28">
                <a:extLst>
                  <a:ext uri="{FF2B5EF4-FFF2-40B4-BE49-F238E27FC236}">
                    <a16:creationId xmlns:a16="http://schemas.microsoft.com/office/drawing/2014/main" id="{26F0770E-CEA5-4D1D-AF22-7910208EB288}"/>
                  </a:ext>
                </a:extLst>
              </p:cNvPr>
              <p:cNvSpPr txBox="1"/>
              <p:nvPr/>
            </p:nvSpPr>
            <p:spPr>
              <a:xfrm>
                <a:off x="9256835" y="5104277"/>
                <a:ext cx="3044255" cy="40011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m:rPr>
                          <m:sty m:val="p"/>
                        </m:rPr>
                        <a:rPr lang="en-US" altLang="ja-JP" sz="1000" b="0" i="0" smtClean="0">
                          <a:latin typeface="Cambria Math" panose="02040503050406030204" pitchFamily="18" charset="0"/>
                        </a:rPr>
                        <m:t>n</m:t>
                      </m:r>
                      <m:r>
                        <a:rPr lang="en-US" altLang="ja-JP" sz="1000" b="0" i="0" smtClean="0">
                          <a:latin typeface="Cambria Math" panose="02040503050406030204" pitchFamily="18" charset="0"/>
                        </a:rPr>
                        <m:t>=</m:t>
                      </m:r>
                      <m:r>
                        <a:rPr lang="en-US" altLang="ja-JP" sz="1000" b="0" i="1" smtClean="0">
                          <a:latin typeface="Cambria Math" panose="02040503050406030204" pitchFamily="18" charset="0"/>
                        </a:rPr>
                        <m:t>10</m:t>
                      </m:r>
                      <m:r>
                        <a:rPr lang="en-US" altLang="ja-JP" sz="1000" b="0" i="1" smtClean="0">
                          <a:latin typeface="Cambria Math" panose="02040503050406030204" pitchFamily="18" charset="0"/>
                        </a:rPr>
                        <m:t>,</m:t>
                      </m:r>
                      <m:r>
                        <a:rPr lang="en-US" altLang="ja-JP" sz="1000" b="0" i="1" smtClean="0">
                          <a:latin typeface="Cambria Math" panose="02040503050406030204" pitchFamily="18" charset="0"/>
                        </a:rPr>
                        <m:t>𝑝</m:t>
                      </m:r>
                      <m:r>
                        <a:rPr lang="en-US" altLang="ja-JP" sz="1000" b="0" i="1" smtClean="0">
                          <a:latin typeface="Cambria Math" panose="02040503050406030204" pitchFamily="18" charset="0"/>
                        </a:rPr>
                        <m:t>=</m:t>
                      </m:r>
                      <m:r>
                        <a:rPr lang="en-US" altLang="ja-JP" sz="1000" b="0" i="0" smtClean="0">
                          <a:latin typeface="Cambria Math" panose="02040503050406030204" pitchFamily="18" charset="0"/>
                        </a:rPr>
                        <m:t>3,</m:t>
                      </m:r>
                    </m:oMath>
                  </m:oMathPara>
                </a14:m>
                <a:endParaRPr lang="en-US" altLang="ja-JP" sz="1000" b="0" i="0" dirty="0">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r>
                        <m:rPr>
                          <m:sty m:val="p"/>
                        </m:rPr>
                        <a:rPr lang="en-US" altLang="ja-JP" sz="1000" i="1" dirty="0">
                          <a:latin typeface="Cambria Math" panose="02040503050406030204" pitchFamily="18" charset="0"/>
                        </a:rPr>
                        <m:t>Ξ</m:t>
                      </m:r>
                      <m:r>
                        <a:rPr lang="en-US" altLang="ja-JP" sz="1000" i="1">
                          <a:latin typeface="Cambria Math" panose="02040503050406030204" pitchFamily="18" charset="0"/>
                        </a:rPr>
                        <m:t>=</m:t>
                      </m:r>
                      <m:d>
                        <m:dPr>
                          <m:begChr m:val="{"/>
                          <m:endChr m:val="}"/>
                          <m:ctrlPr>
                            <a:rPr lang="en-US" altLang="ja-JP" sz="1000" i="1">
                              <a:latin typeface="Cambria Math" panose="02040503050406030204" pitchFamily="18" charset="0"/>
                            </a:rPr>
                          </m:ctrlPr>
                        </m:dPr>
                        <m:e>
                          <m:r>
                            <a:rPr lang="en-US" altLang="ja-JP" sz="1000" i="1">
                              <a:latin typeface="Cambria Math" panose="02040503050406030204" pitchFamily="18" charset="0"/>
                            </a:rPr>
                            <m:t>0, 0, 0</m:t>
                          </m:r>
                          <m:r>
                            <a:rPr lang="en-US" altLang="ja-JP" sz="1000" b="0" i="1" smtClean="0">
                              <a:latin typeface="Cambria Math" panose="02040503050406030204" pitchFamily="18" charset="0"/>
                            </a:rPr>
                            <m:t>, 0</m:t>
                          </m:r>
                          <m:r>
                            <a:rPr lang="en-US" altLang="ja-JP" sz="1000" i="1">
                              <a:latin typeface="Cambria Math" panose="02040503050406030204" pitchFamily="18" charset="0"/>
                            </a:rPr>
                            <m:t>, 0.25, 0.25, 0.5, 0.5, 0.75, 0.75, 1, 1, 1</m:t>
                          </m:r>
                          <m:r>
                            <a:rPr lang="en-US" altLang="ja-JP" sz="1000" b="0" i="1" smtClean="0">
                              <a:latin typeface="Cambria Math" panose="02040503050406030204" pitchFamily="18" charset="0"/>
                            </a:rPr>
                            <m:t>, 1</m:t>
                          </m:r>
                        </m:e>
                      </m:d>
                    </m:oMath>
                  </m:oMathPara>
                </a14:m>
                <a:endParaRPr lang="en-US" altLang="ja-JP" sz="1000" dirty="0"/>
              </a:p>
            </p:txBody>
          </p:sp>
        </mc:Choice>
        <mc:Fallback>
          <p:sp>
            <p:nvSpPr>
              <p:cNvPr id="29" name="テキスト ボックス 28">
                <a:extLst>
                  <a:ext uri="{FF2B5EF4-FFF2-40B4-BE49-F238E27FC236}">
                    <a16:creationId xmlns:a16="http://schemas.microsoft.com/office/drawing/2014/main" id="{26F0770E-CEA5-4D1D-AF22-7910208EB288}"/>
                  </a:ext>
                </a:extLst>
              </p:cNvPr>
              <p:cNvSpPr txBox="1">
                <a:spLocks noRot="1" noChangeAspect="1" noMove="1" noResize="1" noEditPoints="1" noAdjustHandles="1" noChangeArrowheads="1" noChangeShapeType="1" noTextEdit="1"/>
              </p:cNvSpPr>
              <p:nvPr/>
            </p:nvSpPr>
            <p:spPr>
              <a:xfrm>
                <a:off x="9256835" y="5104277"/>
                <a:ext cx="3044255" cy="400110"/>
              </a:xfrm>
              <a:prstGeom prst="rect">
                <a:avLst/>
              </a:prstGeom>
              <a:blipFill>
                <a:blip r:embed="rId10"/>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15010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1"/>
            <a:ext cx="12192000" cy="740200"/>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15</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93868"/>
            <a:ext cx="10631647" cy="646331"/>
          </a:xfrm>
          <a:prstGeom prst="rect">
            <a:avLst/>
          </a:prstGeom>
          <a:noFill/>
        </p:spPr>
        <p:txBody>
          <a:bodyPr wrap="square" rtlCol="0">
            <a:spAutoFit/>
          </a:bodyPr>
          <a:lstStyle/>
          <a:p>
            <a:r>
              <a:rPr lang="ja-JP" altLang="en-US" sz="3600" dirty="0"/>
              <a:t>進捗と今後の予定</a:t>
            </a:r>
            <a:endParaRPr lang="en-US" altLang="ja-JP" sz="3600" dirty="0"/>
          </a:p>
        </p:txBody>
      </p:sp>
      <p:sp>
        <p:nvSpPr>
          <p:cNvPr id="8" name="テキスト ボックス 7">
            <a:extLst>
              <a:ext uri="{FF2B5EF4-FFF2-40B4-BE49-F238E27FC236}">
                <a16:creationId xmlns:a16="http://schemas.microsoft.com/office/drawing/2014/main" id="{F2F02042-7E2A-4303-B24E-48B456E8A545}"/>
              </a:ext>
            </a:extLst>
          </p:cNvPr>
          <p:cNvSpPr txBox="1"/>
          <p:nvPr/>
        </p:nvSpPr>
        <p:spPr>
          <a:xfrm>
            <a:off x="412459" y="1006686"/>
            <a:ext cx="10631648" cy="3416320"/>
          </a:xfrm>
          <a:prstGeom prst="rect">
            <a:avLst/>
          </a:prstGeom>
          <a:noFill/>
        </p:spPr>
        <p:txBody>
          <a:bodyPr wrap="square" rtlCol="0">
            <a:spAutoFit/>
          </a:bodyPr>
          <a:lstStyle/>
          <a:p>
            <a:pPr/>
            <a:r>
              <a:rPr lang="ja-JP" altLang="en-US" sz="1800" i="0" strike="noStrike" dirty="0">
                <a:latin typeface="IPAexGothic"/>
              </a:rPr>
              <a:t>出来ていること</a:t>
            </a:r>
            <a:endParaRPr lang="en-US" altLang="ja-JP" sz="1800" i="0" strike="noStrike" dirty="0">
              <a:latin typeface="IPAexGothic"/>
            </a:endParaRPr>
          </a:p>
          <a:p>
            <a:pPr/>
            <a:endParaRPr lang="en-US" altLang="ja-JP" dirty="0">
              <a:latin typeface="IPAexGothic"/>
            </a:endParaRPr>
          </a:p>
          <a:p>
            <a:pPr/>
            <a:r>
              <a:rPr lang="ja-JP" altLang="en-US" dirty="0">
                <a:latin typeface="IPAexGothic"/>
              </a:rPr>
              <a:t>・解析プログラムと重合パッチ法</a:t>
            </a:r>
            <a:r>
              <a:rPr lang="en-US" altLang="ja-JP" dirty="0">
                <a:latin typeface="IPAexGothic"/>
              </a:rPr>
              <a:t>(S-IGA)</a:t>
            </a:r>
            <a:r>
              <a:rPr lang="ja-JP" altLang="en-US" dirty="0">
                <a:latin typeface="IPAexGothic"/>
              </a:rPr>
              <a:t>の重ね合わせの結果の出力プログラムの統合</a:t>
            </a:r>
            <a:endParaRPr lang="en-US" altLang="ja-JP" dirty="0">
              <a:latin typeface="IPAexGothic"/>
            </a:endParaRPr>
          </a:p>
          <a:p>
            <a:pPr/>
            <a:endParaRPr lang="en-US" altLang="ja-JP" dirty="0">
              <a:latin typeface="IPAexGothic"/>
            </a:endParaRPr>
          </a:p>
          <a:p>
            <a:pPr/>
            <a:r>
              <a:rPr lang="ja-JP" altLang="en-US" sz="1800" i="0" strike="noStrike" dirty="0">
                <a:latin typeface="IPAexGothic"/>
              </a:rPr>
              <a:t>・ノットインサーション、オーダーエレベーションのプログラムの実装</a:t>
            </a:r>
            <a:endParaRPr lang="en-US" altLang="ja-JP" sz="1800" i="0" strike="noStrike" dirty="0">
              <a:latin typeface="IPAexGothic"/>
            </a:endParaRPr>
          </a:p>
          <a:p>
            <a:pPr/>
            <a:endParaRPr lang="en-US" altLang="ja-JP" dirty="0">
              <a:latin typeface="IPAexGothic"/>
            </a:endParaRPr>
          </a:p>
          <a:p>
            <a:pPr/>
            <a:r>
              <a:rPr lang="ja-JP" altLang="en-US" dirty="0">
                <a:latin typeface="IPAexGothic"/>
              </a:rPr>
              <a:t>今後の予定</a:t>
            </a:r>
            <a:endParaRPr lang="en-US" altLang="ja-JP" dirty="0">
              <a:latin typeface="IPAexGothic"/>
            </a:endParaRPr>
          </a:p>
          <a:p>
            <a:pPr/>
            <a:endParaRPr lang="en-US" altLang="ja-JP" dirty="0">
              <a:latin typeface="IPAexGothic"/>
            </a:endParaRPr>
          </a:p>
          <a:p>
            <a:pPr/>
            <a:r>
              <a:rPr lang="ja-JP" altLang="en-US" dirty="0">
                <a:latin typeface="IPAexGothic"/>
              </a:rPr>
              <a:t>・解析プログラムの</a:t>
            </a:r>
            <a:r>
              <a:rPr lang="en-US" altLang="ja-JP" dirty="0">
                <a:latin typeface="IPAexGothic"/>
              </a:rPr>
              <a:t>3</a:t>
            </a:r>
            <a:r>
              <a:rPr lang="ja-JP" altLang="en-US" dirty="0">
                <a:latin typeface="IPAexGothic"/>
              </a:rPr>
              <a:t>次の基底関数でも動作するように改善</a:t>
            </a:r>
            <a:endParaRPr lang="en-US" altLang="ja-JP" dirty="0">
              <a:latin typeface="IPAexGothic"/>
            </a:endParaRPr>
          </a:p>
          <a:p>
            <a:pPr/>
            <a:endParaRPr lang="en-US" altLang="ja-JP" sz="1800" i="0" strike="noStrike" dirty="0">
              <a:latin typeface="IPAexGothic"/>
            </a:endParaRPr>
          </a:p>
          <a:p>
            <a:pPr/>
            <a:r>
              <a:rPr lang="ja-JP" altLang="en-US" dirty="0">
                <a:latin typeface="IPAexGothic"/>
              </a:rPr>
              <a:t>・グローバルパッチ、ローカルパッチの基底関数の次数を</a:t>
            </a:r>
            <a:r>
              <a:rPr lang="en-US" altLang="ja-JP" dirty="0">
                <a:latin typeface="IPAexGothic"/>
              </a:rPr>
              <a:t>3</a:t>
            </a:r>
            <a:r>
              <a:rPr lang="ja-JP" altLang="en-US" dirty="0">
                <a:latin typeface="IPAexGothic"/>
              </a:rPr>
              <a:t>次に変更して遠方で一様引張応力を受ける円孔を有する平板の解析を行う</a:t>
            </a:r>
            <a:endParaRPr lang="en-US" altLang="ja-JP" dirty="0">
              <a:latin typeface="IPAexGothic"/>
            </a:endParaRPr>
          </a:p>
        </p:txBody>
      </p:sp>
    </p:spTree>
    <p:extLst>
      <p:ext uri="{BB962C8B-B14F-4D97-AF65-F5344CB8AC3E}">
        <p14:creationId xmlns:p14="http://schemas.microsoft.com/office/powerpoint/2010/main" val="2091889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1"/>
            <a:ext cx="12192000" cy="740200"/>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2</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93868"/>
            <a:ext cx="6266577" cy="646331"/>
          </a:xfrm>
          <a:prstGeom prst="rect">
            <a:avLst/>
          </a:prstGeom>
          <a:noFill/>
        </p:spPr>
        <p:txBody>
          <a:bodyPr wrap="square" rtlCol="0">
            <a:spAutoFit/>
          </a:bodyPr>
          <a:lstStyle/>
          <a:p>
            <a:r>
              <a:rPr lang="ja-JP" altLang="en-US" sz="3600" dirty="0"/>
              <a:t>目次</a:t>
            </a:r>
            <a:endParaRPr kumimoji="1" lang="ja-JP" altLang="en-US" sz="3600" dirty="0"/>
          </a:p>
        </p:txBody>
      </p:sp>
      <p:sp>
        <p:nvSpPr>
          <p:cNvPr id="12" name="テキスト ボックス 11">
            <a:extLst>
              <a:ext uri="{FF2B5EF4-FFF2-40B4-BE49-F238E27FC236}">
                <a16:creationId xmlns:a16="http://schemas.microsoft.com/office/drawing/2014/main" id="{F258C91A-5DB1-494C-8993-9D1121F0E395}"/>
              </a:ext>
            </a:extLst>
          </p:cNvPr>
          <p:cNvSpPr txBox="1"/>
          <p:nvPr/>
        </p:nvSpPr>
        <p:spPr>
          <a:xfrm>
            <a:off x="412458" y="1331094"/>
            <a:ext cx="7794281" cy="3139321"/>
          </a:xfrm>
          <a:prstGeom prst="rect">
            <a:avLst/>
          </a:prstGeom>
          <a:noFill/>
        </p:spPr>
        <p:txBody>
          <a:bodyPr wrap="square" rtlCol="0">
            <a:spAutoFit/>
          </a:bodyPr>
          <a:lstStyle/>
          <a:p>
            <a:r>
              <a:rPr lang="ja-JP" altLang="en-US" dirty="0"/>
              <a:t>・研究テーマ、背景、目的</a:t>
            </a:r>
            <a:endParaRPr lang="en-US" altLang="ja-JP" dirty="0"/>
          </a:p>
          <a:p>
            <a:endParaRPr kumimoji="1" lang="en-US" altLang="ja-JP" dirty="0"/>
          </a:p>
          <a:p>
            <a:r>
              <a:rPr lang="ja-JP" altLang="en-US" dirty="0"/>
              <a:t>・</a:t>
            </a:r>
            <a:r>
              <a:rPr lang="en-US" altLang="ja-JP" dirty="0"/>
              <a:t>NURBS</a:t>
            </a:r>
            <a:r>
              <a:rPr lang="ja-JP" altLang="en-US" dirty="0"/>
              <a:t>について</a:t>
            </a:r>
            <a:endParaRPr lang="en-US" altLang="ja-JP" dirty="0"/>
          </a:p>
          <a:p>
            <a:endParaRPr lang="en-US" altLang="ja-JP" dirty="0"/>
          </a:p>
          <a:p>
            <a:r>
              <a:rPr lang="ja-JP" altLang="en-US" dirty="0"/>
              <a:t>・</a:t>
            </a:r>
            <a:r>
              <a:rPr lang="en-US" altLang="ja-JP" dirty="0"/>
              <a:t>IGA</a:t>
            </a:r>
            <a:r>
              <a:rPr lang="ja-JP" altLang="en-US" dirty="0"/>
              <a:t>について</a:t>
            </a:r>
            <a:endParaRPr lang="en-US" altLang="ja-JP" dirty="0"/>
          </a:p>
          <a:p>
            <a:endParaRPr lang="en-US" altLang="ja-JP" dirty="0"/>
          </a:p>
          <a:p>
            <a:r>
              <a:rPr lang="ja-JP" altLang="en-US" dirty="0"/>
              <a:t>・重合パッチ法について</a:t>
            </a:r>
            <a:endParaRPr lang="en-US" altLang="ja-JP" dirty="0"/>
          </a:p>
          <a:p>
            <a:endParaRPr lang="en-US" altLang="ja-JP" dirty="0"/>
          </a:p>
          <a:p>
            <a:r>
              <a:rPr lang="ja-JP" altLang="en-US" dirty="0"/>
              <a:t>・</a:t>
            </a:r>
            <a:r>
              <a:rPr lang="en-US" altLang="ja-JP" dirty="0"/>
              <a:t>Knot Insertion, Order Elevation</a:t>
            </a:r>
            <a:r>
              <a:rPr lang="ja-JP" altLang="en-US" dirty="0"/>
              <a:t>について</a:t>
            </a:r>
            <a:endParaRPr lang="en-US" altLang="ja-JP" dirty="0"/>
          </a:p>
          <a:p>
            <a:endParaRPr lang="en-US" altLang="ja-JP" dirty="0"/>
          </a:p>
          <a:p>
            <a:r>
              <a:rPr lang="ja-JP" altLang="en-US" dirty="0"/>
              <a:t>・進捗と今後の予定</a:t>
            </a:r>
            <a:endParaRPr lang="en-US" altLang="ja-JP" dirty="0"/>
          </a:p>
        </p:txBody>
      </p:sp>
    </p:spTree>
    <p:extLst>
      <p:ext uri="{BB962C8B-B14F-4D97-AF65-F5344CB8AC3E}">
        <p14:creationId xmlns:p14="http://schemas.microsoft.com/office/powerpoint/2010/main" val="1391124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1"/>
            <a:ext cx="12192000" cy="740200"/>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3</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93868"/>
            <a:ext cx="6266577" cy="646331"/>
          </a:xfrm>
          <a:prstGeom prst="rect">
            <a:avLst/>
          </a:prstGeom>
          <a:noFill/>
        </p:spPr>
        <p:txBody>
          <a:bodyPr wrap="square" rtlCol="0">
            <a:spAutoFit/>
          </a:bodyPr>
          <a:lstStyle/>
          <a:p>
            <a:r>
              <a:rPr lang="ja-JP" altLang="en-US" sz="3600" dirty="0"/>
              <a:t>研究テーマ、背景、目的</a:t>
            </a:r>
            <a:r>
              <a:rPr lang="en-US" altLang="ja-JP" sz="3600" dirty="0"/>
              <a:t>(1/2)</a:t>
            </a:r>
          </a:p>
        </p:txBody>
      </p:sp>
      <p:sp>
        <p:nvSpPr>
          <p:cNvPr id="12" name="テキスト ボックス 11">
            <a:extLst>
              <a:ext uri="{FF2B5EF4-FFF2-40B4-BE49-F238E27FC236}">
                <a16:creationId xmlns:a16="http://schemas.microsoft.com/office/drawing/2014/main" id="{F258C91A-5DB1-494C-8993-9D1121F0E395}"/>
              </a:ext>
            </a:extLst>
          </p:cNvPr>
          <p:cNvSpPr txBox="1"/>
          <p:nvPr/>
        </p:nvSpPr>
        <p:spPr>
          <a:xfrm>
            <a:off x="412459" y="1079634"/>
            <a:ext cx="9461383" cy="646331"/>
          </a:xfrm>
          <a:prstGeom prst="rect">
            <a:avLst/>
          </a:prstGeom>
          <a:noFill/>
        </p:spPr>
        <p:txBody>
          <a:bodyPr wrap="square" rtlCol="0">
            <a:spAutoFit/>
          </a:bodyPr>
          <a:lstStyle/>
          <a:p>
            <a:r>
              <a:rPr lang="ja-JP" altLang="en-US" b="1" dirty="0"/>
              <a:t>研究テーマ</a:t>
            </a:r>
            <a:endParaRPr lang="en-US" altLang="ja-JP" dirty="0"/>
          </a:p>
          <a:p>
            <a:r>
              <a:rPr lang="ja-JP" altLang="en-US" dirty="0"/>
              <a:t>重合パッチ法</a:t>
            </a:r>
            <a:r>
              <a:rPr lang="en-US" altLang="ja-JP" dirty="0"/>
              <a:t>(S-IGA)</a:t>
            </a:r>
            <a:r>
              <a:rPr lang="ja-JP" altLang="en-US" dirty="0"/>
              <a:t>による</a:t>
            </a:r>
            <a:r>
              <a:rPr lang="en-US" altLang="ja-JP" dirty="0"/>
              <a:t>3</a:t>
            </a:r>
            <a:r>
              <a:rPr lang="ja-JP" altLang="en-US" dirty="0"/>
              <a:t>次の基底関数を用いた解析手法の提案</a:t>
            </a:r>
            <a:endParaRPr lang="en-US" altLang="ja-JP" dirty="0"/>
          </a:p>
        </p:txBody>
      </p:sp>
      <p:sp>
        <p:nvSpPr>
          <p:cNvPr id="6" name="テキスト ボックス 5">
            <a:extLst>
              <a:ext uri="{FF2B5EF4-FFF2-40B4-BE49-F238E27FC236}">
                <a16:creationId xmlns:a16="http://schemas.microsoft.com/office/drawing/2014/main" id="{E46F1876-F105-4823-BE4E-B304B679D55F}"/>
              </a:ext>
            </a:extLst>
          </p:cNvPr>
          <p:cNvSpPr txBox="1"/>
          <p:nvPr/>
        </p:nvSpPr>
        <p:spPr>
          <a:xfrm>
            <a:off x="412459" y="1917499"/>
            <a:ext cx="11280777" cy="3693319"/>
          </a:xfrm>
          <a:prstGeom prst="rect">
            <a:avLst/>
          </a:prstGeom>
          <a:noFill/>
        </p:spPr>
        <p:txBody>
          <a:bodyPr wrap="square" rtlCol="0">
            <a:spAutoFit/>
          </a:bodyPr>
          <a:lstStyle/>
          <a:p>
            <a:r>
              <a:rPr lang="ja-JP" altLang="en-US" b="1" dirty="0"/>
              <a:t>研究背景</a:t>
            </a:r>
            <a:endParaRPr lang="en-US" altLang="ja-JP" b="1" dirty="0"/>
          </a:p>
          <a:p>
            <a:endParaRPr lang="en-US" altLang="ja-JP" dirty="0"/>
          </a:p>
          <a:p>
            <a:r>
              <a:rPr lang="ja-JP" altLang="en-US" b="1" dirty="0"/>
              <a:t>・アイソジオメトック解析</a:t>
            </a:r>
            <a:r>
              <a:rPr lang="en-US" altLang="ja-JP" b="1" dirty="0"/>
              <a:t>(</a:t>
            </a:r>
            <a:r>
              <a:rPr lang="en-US" altLang="ja-JP" b="1" dirty="0" err="1"/>
              <a:t>Isogeometric</a:t>
            </a:r>
            <a:r>
              <a:rPr lang="en-US" altLang="ja-JP" b="1" dirty="0"/>
              <a:t> Analysis, IGA)</a:t>
            </a:r>
            <a:r>
              <a:rPr lang="en-US" altLang="ja-JP" b="1" baseline="30000" dirty="0"/>
              <a:t>[1]</a:t>
            </a:r>
            <a:endParaRPr lang="en-US" altLang="ja-JP" b="1" dirty="0"/>
          </a:p>
          <a:p>
            <a:r>
              <a:rPr lang="ja-JP" altLang="en-US" dirty="0"/>
              <a:t>有限要素法</a:t>
            </a:r>
            <a:r>
              <a:rPr lang="en-US" altLang="ja-JP" dirty="0"/>
              <a:t>(FEM)</a:t>
            </a:r>
            <a:r>
              <a:rPr lang="ja-JP" altLang="en-US" dirty="0"/>
              <a:t>では設計モデル生成</a:t>
            </a:r>
            <a:r>
              <a:rPr lang="en-US" altLang="ja-JP" dirty="0"/>
              <a:t>(CAD)</a:t>
            </a:r>
            <a:r>
              <a:rPr lang="ja-JP" altLang="en-US" dirty="0"/>
              <a:t>→解析モデル生成→解析プログラムに入力という流れ</a:t>
            </a:r>
            <a:endParaRPr lang="en-US" altLang="ja-JP" dirty="0"/>
          </a:p>
          <a:p>
            <a:r>
              <a:rPr kumimoji="1" lang="ja-JP" altLang="en-US" dirty="0"/>
              <a:t>実際に、解析に費やされている時間は全体の約</a:t>
            </a:r>
            <a:r>
              <a:rPr kumimoji="1" lang="en-US" altLang="ja-JP" dirty="0"/>
              <a:t>20</a:t>
            </a:r>
            <a:r>
              <a:rPr kumimoji="1" lang="ja-JP" altLang="en-US" dirty="0"/>
              <a:t>％ほどで残りの</a:t>
            </a:r>
            <a:r>
              <a:rPr kumimoji="1" lang="en-US" altLang="ja-JP" dirty="0"/>
              <a:t>80</a:t>
            </a:r>
            <a:r>
              <a:rPr kumimoji="1" lang="ja-JP" altLang="en-US" dirty="0"/>
              <a:t>％は解析モデル生成などの前処理</a:t>
            </a:r>
            <a:endParaRPr lang="en-US" altLang="ja-JP" dirty="0"/>
          </a:p>
          <a:p>
            <a:r>
              <a:rPr lang="en-US" altLang="ja-JP" dirty="0"/>
              <a:t>FEM</a:t>
            </a:r>
            <a:r>
              <a:rPr lang="ja-JP" altLang="en-US" dirty="0"/>
              <a:t>の解析モデルは</a:t>
            </a:r>
            <a:r>
              <a:rPr lang="en-US" altLang="ja-JP" dirty="0"/>
              <a:t>CAD</a:t>
            </a:r>
            <a:r>
              <a:rPr lang="ja-JP" altLang="en-US" dirty="0"/>
              <a:t>データの近似であり、誤差の原因となる</a:t>
            </a:r>
            <a:endParaRPr lang="en-US" altLang="ja-JP" dirty="0"/>
          </a:p>
          <a:p>
            <a:r>
              <a:rPr lang="en-US" altLang="ja-JP" dirty="0"/>
              <a:t>IGA</a:t>
            </a:r>
            <a:r>
              <a:rPr lang="ja-JP" altLang="en-US" dirty="0"/>
              <a:t>では</a:t>
            </a:r>
            <a:r>
              <a:rPr lang="en-US" altLang="ja-JP" dirty="0"/>
              <a:t>CAD</a:t>
            </a:r>
            <a:r>
              <a:rPr lang="ja-JP" altLang="en-US" dirty="0"/>
              <a:t>と同じ幾何学表現</a:t>
            </a:r>
            <a:r>
              <a:rPr lang="en-US" altLang="ja-JP" dirty="0"/>
              <a:t>(NURBS)</a:t>
            </a:r>
            <a:r>
              <a:rPr lang="ja-JP" altLang="en-US" dirty="0"/>
              <a:t>を用いている</a:t>
            </a:r>
            <a:endParaRPr lang="en-US" altLang="ja-JP" dirty="0"/>
          </a:p>
          <a:p>
            <a:endParaRPr lang="en-US" altLang="ja-JP" dirty="0"/>
          </a:p>
          <a:p>
            <a:r>
              <a:rPr lang="ja-JP" altLang="en-US" dirty="0"/>
              <a:t>→円弧等の形状表現が完全に再現可能、解析モデル生成の時間の短縮</a:t>
            </a:r>
            <a:endParaRPr lang="en-US" altLang="ja-JP" dirty="0"/>
          </a:p>
          <a:p>
            <a:endParaRPr lang="en-US" altLang="ja-JP" dirty="0"/>
          </a:p>
          <a:p>
            <a:r>
              <a:rPr lang="ja-JP" altLang="en-US" dirty="0"/>
              <a:t>さらに、</a:t>
            </a:r>
            <a:r>
              <a:rPr lang="en-US" altLang="ja-JP" dirty="0"/>
              <a:t>IGA</a:t>
            </a:r>
            <a:r>
              <a:rPr lang="ja-JP" altLang="en-US" dirty="0"/>
              <a:t>の基底関数は連続性を自在に操作可能</a:t>
            </a:r>
            <a:endParaRPr lang="en-US" altLang="ja-JP" dirty="0"/>
          </a:p>
          <a:p>
            <a:endParaRPr lang="en-US" altLang="ja-JP" dirty="0"/>
          </a:p>
          <a:p>
            <a:r>
              <a:rPr lang="ja-JP" altLang="en-US" dirty="0"/>
              <a:t>→解析精度の向上が期待できる</a:t>
            </a:r>
            <a:endParaRPr lang="en-US" altLang="ja-JP" dirty="0"/>
          </a:p>
        </p:txBody>
      </p:sp>
      <p:sp>
        <p:nvSpPr>
          <p:cNvPr id="9" name="テキスト ボックス 8">
            <a:extLst>
              <a:ext uri="{FF2B5EF4-FFF2-40B4-BE49-F238E27FC236}">
                <a16:creationId xmlns:a16="http://schemas.microsoft.com/office/drawing/2014/main" id="{2BB9B187-4B84-44BB-8BBE-C1E22140C164}"/>
              </a:ext>
            </a:extLst>
          </p:cNvPr>
          <p:cNvSpPr txBox="1"/>
          <p:nvPr/>
        </p:nvSpPr>
        <p:spPr>
          <a:xfrm>
            <a:off x="520817" y="6215746"/>
            <a:ext cx="11033874" cy="461665"/>
          </a:xfrm>
          <a:prstGeom prst="rect">
            <a:avLst/>
          </a:prstGeom>
          <a:noFill/>
        </p:spPr>
        <p:txBody>
          <a:bodyPr wrap="square" rtlCol="0">
            <a:spAutoFit/>
          </a:bodyPr>
          <a:lstStyle/>
          <a:p>
            <a:r>
              <a:rPr lang="en-US" altLang="ja-JP" sz="1200" dirty="0"/>
              <a:t>[1] Hughes</a:t>
            </a:r>
            <a:r>
              <a:rPr lang="ja-JP" altLang="en-US" sz="1200" dirty="0"/>
              <a:t>，</a:t>
            </a:r>
            <a:r>
              <a:rPr lang="en-US" altLang="ja-JP" sz="1200" dirty="0"/>
              <a:t>T.J.R.</a:t>
            </a:r>
            <a:r>
              <a:rPr lang="ja-JP" altLang="en-US" sz="1200" dirty="0"/>
              <a:t>，</a:t>
            </a:r>
            <a:r>
              <a:rPr lang="en-US" altLang="ja-JP" sz="1200" dirty="0"/>
              <a:t>Cottrell</a:t>
            </a:r>
            <a:r>
              <a:rPr lang="ja-JP" altLang="en-US" sz="1200" dirty="0"/>
              <a:t>，</a:t>
            </a:r>
            <a:r>
              <a:rPr lang="en-US" altLang="ja-JP" sz="1200" dirty="0"/>
              <a:t>J.A. and </a:t>
            </a:r>
            <a:r>
              <a:rPr lang="en-US" altLang="ja-JP" sz="1200" dirty="0" err="1"/>
              <a:t>Bazilevs</a:t>
            </a:r>
            <a:r>
              <a:rPr lang="ja-JP" altLang="en-US" sz="1200" dirty="0"/>
              <a:t>，</a:t>
            </a:r>
            <a:r>
              <a:rPr lang="en-US" altLang="ja-JP" sz="1200" dirty="0"/>
              <a:t>Y.</a:t>
            </a:r>
            <a:r>
              <a:rPr lang="ja-JP" altLang="en-US" sz="1200" dirty="0"/>
              <a:t>，</a:t>
            </a:r>
            <a:r>
              <a:rPr lang="en-US" altLang="ja-JP" sz="1200" dirty="0" err="1"/>
              <a:t>Isogeometric</a:t>
            </a:r>
            <a:r>
              <a:rPr lang="en-US" altLang="ja-JP" sz="1200" dirty="0"/>
              <a:t> analysis</a:t>
            </a:r>
            <a:r>
              <a:rPr lang="ja-JP" altLang="en-US" sz="1200" dirty="0"/>
              <a:t>：</a:t>
            </a:r>
            <a:r>
              <a:rPr lang="en-US" altLang="ja-JP" sz="1200" dirty="0"/>
              <a:t>CAD</a:t>
            </a:r>
            <a:r>
              <a:rPr lang="ja-JP" altLang="en-US" sz="1200" dirty="0"/>
              <a:t>，</a:t>
            </a:r>
            <a:r>
              <a:rPr lang="en-US" altLang="ja-JP" sz="1200" dirty="0"/>
              <a:t>finite elements</a:t>
            </a:r>
            <a:r>
              <a:rPr lang="ja-JP" altLang="en-US" sz="1200" dirty="0"/>
              <a:t>，</a:t>
            </a:r>
            <a:r>
              <a:rPr lang="en-US" altLang="ja-JP" sz="1200" dirty="0"/>
              <a:t>NURBS</a:t>
            </a:r>
            <a:r>
              <a:rPr lang="ja-JP" altLang="en-US" sz="1200" dirty="0"/>
              <a:t>，</a:t>
            </a:r>
            <a:r>
              <a:rPr lang="en-US" altLang="ja-JP" sz="1200" dirty="0"/>
              <a:t>exact geometry and mesh refinement</a:t>
            </a:r>
            <a:r>
              <a:rPr lang="ja-JP" altLang="en-US" sz="1200" dirty="0"/>
              <a:t>，</a:t>
            </a:r>
            <a:endParaRPr lang="en-US" altLang="ja-JP" sz="1200" dirty="0"/>
          </a:p>
          <a:p>
            <a:r>
              <a:rPr lang="en-US" altLang="ja-JP" sz="1200" dirty="0"/>
              <a:t>     Computer Methods in Applied Mechanics and Engineering</a:t>
            </a:r>
            <a:r>
              <a:rPr lang="ja-JP" altLang="en-US" sz="1200" dirty="0"/>
              <a:t>，</a:t>
            </a:r>
            <a:r>
              <a:rPr lang="en-US" altLang="ja-JP" sz="1200" dirty="0"/>
              <a:t>Elsevier</a:t>
            </a:r>
            <a:r>
              <a:rPr lang="ja-JP" altLang="en-US" sz="1200" dirty="0"/>
              <a:t>，</a:t>
            </a:r>
            <a:r>
              <a:rPr lang="en-US" altLang="ja-JP" sz="1200" dirty="0"/>
              <a:t>Vol.194 (39-41)</a:t>
            </a:r>
            <a:r>
              <a:rPr lang="ja-JP" altLang="en-US" sz="1200" dirty="0"/>
              <a:t>，</a:t>
            </a:r>
            <a:r>
              <a:rPr lang="en-US" altLang="ja-JP" sz="1200" dirty="0"/>
              <a:t>2005</a:t>
            </a:r>
            <a:r>
              <a:rPr lang="ja-JP" altLang="en-US" sz="1200" dirty="0"/>
              <a:t>，</a:t>
            </a:r>
            <a:r>
              <a:rPr lang="en-US" altLang="ja-JP" sz="1200" dirty="0"/>
              <a:t>pp.4135-4195.</a:t>
            </a:r>
          </a:p>
        </p:txBody>
      </p:sp>
    </p:spTree>
    <p:extLst>
      <p:ext uri="{BB962C8B-B14F-4D97-AF65-F5344CB8AC3E}">
        <p14:creationId xmlns:p14="http://schemas.microsoft.com/office/powerpoint/2010/main" val="3718760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1"/>
            <a:ext cx="12192000" cy="740200"/>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4</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93868"/>
            <a:ext cx="6266577" cy="646331"/>
          </a:xfrm>
          <a:prstGeom prst="rect">
            <a:avLst/>
          </a:prstGeom>
          <a:noFill/>
        </p:spPr>
        <p:txBody>
          <a:bodyPr wrap="square" rtlCol="0">
            <a:spAutoFit/>
          </a:bodyPr>
          <a:lstStyle/>
          <a:p>
            <a:r>
              <a:rPr lang="ja-JP" altLang="en-US" sz="3600" dirty="0"/>
              <a:t>研究テーマ、背景、目的</a:t>
            </a:r>
            <a:r>
              <a:rPr lang="en-US" altLang="ja-JP" sz="3600" dirty="0"/>
              <a:t>(2/2)</a:t>
            </a:r>
          </a:p>
        </p:txBody>
      </p:sp>
      <p:sp>
        <p:nvSpPr>
          <p:cNvPr id="6" name="テキスト ボックス 5">
            <a:extLst>
              <a:ext uri="{FF2B5EF4-FFF2-40B4-BE49-F238E27FC236}">
                <a16:creationId xmlns:a16="http://schemas.microsoft.com/office/drawing/2014/main" id="{E46F1876-F105-4823-BE4E-B304B679D55F}"/>
              </a:ext>
            </a:extLst>
          </p:cNvPr>
          <p:cNvSpPr txBox="1"/>
          <p:nvPr/>
        </p:nvSpPr>
        <p:spPr>
          <a:xfrm>
            <a:off x="412458" y="1079634"/>
            <a:ext cx="11068342" cy="2862322"/>
          </a:xfrm>
          <a:prstGeom prst="rect">
            <a:avLst/>
          </a:prstGeom>
          <a:noFill/>
        </p:spPr>
        <p:txBody>
          <a:bodyPr wrap="square" rtlCol="0">
            <a:spAutoFit/>
          </a:bodyPr>
          <a:lstStyle/>
          <a:p>
            <a:r>
              <a:rPr lang="ja-JP" altLang="en-US" b="1" dirty="0"/>
              <a:t>・重合メッシュ法</a:t>
            </a:r>
            <a:r>
              <a:rPr lang="en-US" altLang="ja-JP" b="1" dirty="0"/>
              <a:t>(S-version Finite Element Method, S-FEM)</a:t>
            </a:r>
            <a:r>
              <a:rPr lang="en-US" altLang="ja-JP" b="1" baseline="30000" dirty="0"/>
              <a:t>[2]</a:t>
            </a:r>
            <a:endParaRPr lang="en-US" altLang="ja-JP" b="1" dirty="0"/>
          </a:p>
          <a:p>
            <a:endParaRPr lang="en-US" altLang="ja-JP" dirty="0"/>
          </a:p>
          <a:p>
            <a:r>
              <a:rPr lang="ja-JP" altLang="en-US" dirty="0"/>
              <a:t>航空、自動車などの大規模な構造解析を行う場合、要素数が膨大になり、</a:t>
            </a:r>
            <a:endParaRPr lang="en-US" altLang="ja-JP" dirty="0"/>
          </a:p>
          <a:p>
            <a:r>
              <a:rPr lang="ja-JP" altLang="en-US" dirty="0"/>
              <a:t>解析時間や解析モデル作成の手間が莫大になる</a:t>
            </a:r>
            <a:endParaRPr lang="en-US" altLang="ja-JP" dirty="0"/>
          </a:p>
          <a:p>
            <a:r>
              <a:rPr lang="ja-JP" altLang="en-US" dirty="0"/>
              <a:t>重合メッシュ法は、全体を粗い有限要素法モデルで解析し、応力集中が予想される場所やき裂付近等で</a:t>
            </a:r>
            <a:endParaRPr lang="en-US" altLang="ja-JP" dirty="0"/>
          </a:p>
          <a:p>
            <a:r>
              <a:rPr lang="ja-JP" altLang="en-US" dirty="0"/>
              <a:t>詳細な分割を施したメッシュを用いて解析するマルチスケール手法</a:t>
            </a:r>
            <a:endParaRPr lang="en-US" altLang="ja-JP" dirty="0"/>
          </a:p>
          <a:p>
            <a:endParaRPr lang="en-US" altLang="ja-JP" dirty="0"/>
          </a:p>
          <a:p>
            <a:endParaRPr lang="en-US" altLang="ja-JP" dirty="0"/>
          </a:p>
          <a:p>
            <a:r>
              <a:rPr lang="ja-JP" altLang="en-US" dirty="0"/>
              <a:t>本研究では重合メッシュ法の考え方を</a:t>
            </a:r>
            <a:r>
              <a:rPr lang="en-US" altLang="ja-JP" dirty="0"/>
              <a:t>IGA</a:t>
            </a:r>
            <a:r>
              <a:rPr lang="ja-JP" altLang="en-US" dirty="0"/>
              <a:t>に応用した</a:t>
            </a:r>
            <a:endParaRPr lang="en-US" altLang="ja-JP" dirty="0"/>
          </a:p>
          <a:p>
            <a:r>
              <a:rPr lang="ja-JP" altLang="en-US" dirty="0"/>
              <a:t>重合パッチ法</a:t>
            </a:r>
            <a:r>
              <a:rPr lang="en-US" altLang="ja-JP" dirty="0"/>
              <a:t>(S-IGA)</a:t>
            </a:r>
            <a:r>
              <a:rPr lang="ja-JP" altLang="en-US" dirty="0"/>
              <a:t>を用いている</a:t>
            </a:r>
            <a:endParaRPr lang="en-US" altLang="ja-JP" dirty="0"/>
          </a:p>
        </p:txBody>
      </p:sp>
      <p:sp>
        <p:nvSpPr>
          <p:cNvPr id="7" name="テキスト ボックス 6">
            <a:extLst>
              <a:ext uri="{FF2B5EF4-FFF2-40B4-BE49-F238E27FC236}">
                <a16:creationId xmlns:a16="http://schemas.microsoft.com/office/drawing/2014/main" id="{887246E4-7BD2-4B27-B58C-849F63EE402B}"/>
              </a:ext>
            </a:extLst>
          </p:cNvPr>
          <p:cNvSpPr txBox="1"/>
          <p:nvPr/>
        </p:nvSpPr>
        <p:spPr>
          <a:xfrm>
            <a:off x="412457" y="4742202"/>
            <a:ext cx="10941343" cy="1200329"/>
          </a:xfrm>
          <a:prstGeom prst="rect">
            <a:avLst/>
          </a:prstGeom>
          <a:noFill/>
        </p:spPr>
        <p:txBody>
          <a:bodyPr wrap="square" rtlCol="0">
            <a:spAutoFit/>
          </a:bodyPr>
          <a:lstStyle/>
          <a:p>
            <a:r>
              <a:rPr lang="ja-JP" altLang="en-US" b="1" dirty="0"/>
              <a:t>研究目的</a:t>
            </a:r>
            <a:endParaRPr lang="en-US" altLang="ja-JP" b="1" dirty="0"/>
          </a:p>
          <a:p>
            <a:endParaRPr lang="en-US" altLang="ja-JP" dirty="0"/>
          </a:p>
          <a:p>
            <a:r>
              <a:rPr lang="ja-JP" altLang="en-US" dirty="0"/>
              <a:t>重合パッチ法のグローバルパッチやローカルパッチの基底関数の次数を</a:t>
            </a:r>
            <a:r>
              <a:rPr lang="en-US" altLang="ja-JP" dirty="0"/>
              <a:t>3</a:t>
            </a:r>
            <a:r>
              <a:rPr lang="ja-JP" altLang="en-US" dirty="0"/>
              <a:t>次にした数値解析例を示して、ローカルパッチの境界における解の振動問題が解決するかの検証と解析精度の検証を行う</a:t>
            </a:r>
            <a:endParaRPr lang="en-US" altLang="ja-JP" dirty="0"/>
          </a:p>
        </p:txBody>
      </p:sp>
      <p:pic>
        <p:nvPicPr>
          <p:cNvPr id="4" name="図 3" descr="ダイアグラム&#10;&#10;自動的に生成された説明">
            <a:extLst>
              <a:ext uri="{FF2B5EF4-FFF2-40B4-BE49-F238E27FC236}">
                <a16:creationId xmlns:a16="http://schemas.microsoft.com/office/drawing/2014/main" id="{D9C9FB6F-B486-4F3A-BB6B-87148CBF2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2340" y="3066323"/>
            <a:ext cx="5257202" cy="1541586"/>
          </a:xfrm>
          <a:prstGeom prst="rect">
            <a:avLst/>
          </a:prstGeom>
        </p:spPr>
      </p:pic>
      <p:sp>
        <p:nvSpPr>
          <p:cNvPr id="13" name="テキスト ボックス 12">
            <a:extLst>
              <a:ext uri="{FF2B5EF4-FFF2-40B4-BE49-F238E27FC236}">
                <a16:creationId xmlns:a16="http://schemas.microsoft.com/office/drawing/2014/main" id="{74222BD7-CBFD-4362-B975-FC8E9E8065D3}"/>
              </a:ext>
            </a:extLst>
          </p:cNvPr>
          <p:cNvSpPr txBox="1"/>
          <p:nvPr/>
        </p:nvSpPr>
        <p:spPr>
          <a:xfrm>
            <a:off x="446926" y="6125517"/>
            <a:ext cx="11033874" cy="461665"/>
          </a:xfrm>
          <a:prstGeom prst="rect">
            <a:avLst/>
          </a:prstGeom>
          <a:noFill/>
        </p:spPr>
        <p:txBody>
          <a:bodyPr wrap="square" rtlCol="0">
            <a:spAutoFit/>
          </a:bodyPr>
          <a:lstStyle/>
          <a:p>
            <a:r>
              <a:rPr lang="en-US" altLang="ja-JP" sz="1200" dirty="0"/>
              <a:t>[2] Mote C.D., Global–local finite element, International Journal for Numerical Methods in Engineering,</a:t>
            </a:r>
            <a:r>
              <a:rPr lang="ja-JP" altLang="en-US" sz="1200" dirty="0"/>
              <a:t> </a:t>
            </a:r>
            <a:r>
              <a:rPr lang="en-US" altLang="ja-JP" sz="1200" dirty="0"/>
              <a:t>Vol.3,1971,</a:t>
            </a:r>
            <a:r>
              <a:rPr lang="ja-JP" altLang="en-US" sz="1200" dirty="0"/>
              <a:t> </a:t>
            </a:r>
            <a:r>
              <a:rPr lang="en-US" altLang="ja-JP" sz="1200" dirty="0"/>
              <a:t>pp.565-574.</a:t>
            </a:r>
          </a:p>
          <a:p>
            <a:r>
              <a:rPr lang="en-US" altLang="ja-JP" sz="1200" dirty="0"/>
              <a:t>[3] </a:t>
            </a:r>
            <a:r>
              <a:rPr lang="ja-JP" altLang="en-US" sz="1200" dirty="0"/>
              <a:t>渡辺梨乃</a:t>
            </a:r>
            <a:r>
              <a:rPr lang="en-US" altLang="ja-JP" sz="1200" dirty="0"/>
              <a:t>, </a:t>
            </a:r>
            <a:r>
              <a:rPr lang="ja-JP" altLang="en-US" sz="1200" dirty="0"/>
              <a:t>重合パッチ法</a:t>
            </a:r>
            <a:r>
              <a:rPr lang="en-US" altLang="ja-JP" sz="1200" dirty="0"/>
              <a:t>(S-version </a:t>
            </a:r>
            <a:r>
              <a:rPr lang="en-US" altLang="ja-JP" sz="1200" dirty="0" err="1"/>
              <a:t>Isogeometric</a:t>
            </a:r>
            <a:r>
              <a:rPr lang="en-US" altLang="ja-JP" sz="1200" dirty="0"/>
              <a:t> Analysis Method</a:t>
            </a:r>
            <a:r>
              <a:rPr lang="ja-JP" altLang="en-US" sz="1200" dirty="0"/>
              <a:t>，</a:t>
            </a:r>
            <a:r>
              <a:rPr lang="en-US" altLang="ja-JP" sz="1200" dirty="0"/>
              <a:t>S-IGA) </a:t>
            </a:r>
            <a:r>
              <a:rPr lang="ja-JP" altLang="en-US" sz="1200" dirty="0"/>
              <a:t>の提案</a:t>
            </a:r>
            <a:endParaRPr lang="en-US" altLang="ja-JP" sz="1200" dirty="0"/>
          </a:p>
        </p:txBody>
      </p:sp>
      <p:sp>
        <p:nvSpPr>
          <p:cNvPr id="14" name="テキスト ボックス 13">
            <a:extLst>
              <a:ext uri="{FF2B5EF4-FFF2-40B4-BE49-F238E27FC236}">
                <a16:creationId xmlns:a16="http://schemas.microsoft.com/office/drawing/2014/main" id="{CE899BA7-B9AE-4A13-BCFF-216E3A196A37}"/>
              </a:ext>
            </a:extLst>
          </p:cNvPr>
          <p:cNvSpPr txBox="1"/>
          <p:nvPr/>
        </p:nvSpPr>
        <p:spPr>
          <a:xfrm>
            <a:off x="7248809" y="4652395"/>
            <a:ext cx="2723582" cy="276999"/>
          </a:xfrm>
          <a:prstGeom prst="rect">
            <a:avLst/>
          </a:prstGeom>
          <a:noFill/>
        </p:spPr>
        <p:txBody>
          <a:bodyPr wrap="square" rtlCol="0">
            <a:spAutoFit/>
          </a:bodyPr>
          <a:lstStyle/>
          <a:p>
            <a:r>
              <a:rPr lang="en-US" altLang="ja-JP" sz="1200" dirty="0"/>
              <a:t>Example of multiple patches’ model</a:t>
            </a:r>
            <a:r>
              <a:rPr lang="en-US" altLang="ja-JP" sz="1200" baseline="30000" dirty="0"/>
              <a:t>[3]</a:t>
            </a:r>
            <a:endParaRPr lang="en-US" altLang="ja-JP" sz="1200" dirty="0"/>
          </a:p>
        </p:txBody>
      </p:sp>
    </p:spTree>
    <p:extLst>
      <p:ext uri="{BB962C8B-B14F-4D97-AF65-F5344CB8AC3E}">
        <p14:creationId xmlns:p14="http://schemas.microsoft.com/office/powerpoint/2010/main" val="3136240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図 24" descr="グラフ, 折れ線グラフ&#10;&#10;自動的に生成された説明">
            <a:extLst>
              <a:ext uri="{FF2B5EF4-FFF2-40B4-BE49-F238E27FC236}">
                <a16:creationId xmlns:a16="http://schemas.microsoft.com/office/drawing/2014/main" id="{D0E8AC25-D1CF-4B22-A26A-C2B5049461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5722" y="2945638"/>
            <a:ext cx="2743200" cy="3410712"/>
          </a:xfrm>
          <a:prstGeom prst="rect">
            <a:avLst/>
          </a:prstGeom>
        </p:spPr>
      </p:pic>
      <p:pic>
        <p:nvPicPr>
          <p:cNvPr id="4" name="図 3" descr="グラフ, 折れ線グラフ&#10;&#10;自動的に生成された説明">
            <a:extLst>
              <a:ext uri="{FF2B5EF4-FFF2-40B4-BE49-F238E27FC236}">
                <a16:creationId xmlns:a16="http://schemas.microsoft.com/office/drawing/2014/main" id="{54FA40C8-970B-466B-851D-08A4985CEA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43550" y="1026152"/>
            <a:ext cx="3930156" cy="2358093"/>
          </a:xfrm>
          <a:prstGeom prst="rect">
            <a:avLst/>
          </a:prstGeom>
        </p:spPr>
      </p:pic>
      <p:sp>
        <p:nvSpPr>
          <p:cNvPr id="3" name="正方形/長方形 2">
            <a:extLst>
              <a:ext uri="{FF2B5EF4-FFF2-40B4-BE49-F238E27FC236}">
                <a16:creationId xmlns:a16="http://schemas.microsoft.com/office/drawing/2014/main" id="{73FCCAC7-5AF0-48C7-9D0E-C2252AB14F7C}"/>
              </a:ext>
            </a:extLst>
          </p:cNvPr>
          <p:cNvSpPr/>
          <p:nvPr/>
        </p:nvSpPr>
        <p:spPr>
          <a:xfrm>
            <a:off x="0" y="-1"/>
            <a:ext cx="12192000" cy="740200"/>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5</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93868"/>
            <a:ext cx="6266577" cy="646331"/>
          </a:xfrm>
          <a:prstGeom prst="rect">
            <a:avLst/>
          </a:prstGeom>
          <a:noFill/>
        </p:spPr>
        <p:txBody>
          <a:bodyPr wrap="square" rtlCol="0">
            <a:spAutoFit/>
          </a:bodyPr>
          <a:lstStyle/>
          <a:p>
            <a:r>
              <a:rPr lang="en-US" altLang="ja-JP" sz="3600" dirty="0"/>
              <a:t>NURBS</a:t>
            </a:r>
            <a:r>
              <a:rPr lang="ja-JP" altLang="en-US" sz="3600" dirty="0"/>
              <a:t>について</a:t>
            </a:r>
            <a:r>
              <a:rPr lang="en-US" altLang="ja-JP" sz="3600" dirty="0"/>
              <a:t>(1/2)</a:t>
            </a:r>
          </a:p>
        </p:txBody>
      </p:sp>
      <p:sp>
        <p:nvSpPr>
          <p:cNvPr id="6" name="テキスト ボックス 5">
            <a:extLst>
              <a:ext uri="{FF2B5EF4-FFF2-40B4-BE49-F238E27FC236}">
                <a16:creationId xmlns:a16="http://schemas.microsoft.com/office/drawing/2014/main" id="{E46F1876-F105-4823-BE4E-B304B679D55F}"/>
              </a:ext>
            </a:extLst>
          </p:cNvPr>
          <p:cNvSpPr txBox="1"/>
          <p:nvPr/>
        </p:nvSpPr>
        <p:spPr>
          <a:xfrm>
            <a:off x="412458" y="1079634"/>
            <a:ext cx="1998233" cy="646331"/>
          </a:xfrm>
          <a:prstGeom prst="rect">
            <a:avLst/>
          </a:prstGeom>
          <a:noFill/>
        </p:spPr>
        <p:txBody>
          <a:bodyPr wrap="square" rtlCol="0">
            <a:spAutoFit/>
          </a:bodyPr>
          <a:lstStyle/>
          <a:p>
            <a:r>
              <a:rPr lang="ja-JP" altLang="en-US" b="1" dirty="0"/>
              <a:t>・</a:t>
            </a:r>
            <a:r>
              <a:rPr lang="en-US" altLang="ja-JP" b="1" dirty="0"/>
              <a:t>B</a:t>
            </a:r>
            <a:r>
              <a:rPr lang="ja-JP" altLang="en-US" b="1" dirty="0"/>
              <a:t>スプライン</a:t>
            </a:r>
            <a:endParaRPr lang="en-US" altLang="ja-JP" b="1" dirty="0"/>
          </a:p>
          <a:p>
            <a:endParaRPr lang="en-US" altLang="ja-JP" dirty="0"/>
          </a:p>
        </p:txBody>
      </p:sp>
      <p:sp>
        <p:nvSpPr>
          <p:cNvPr id="10" name="正方形/長方形 9">
            <a:extLst>
              <a:ext uri="{FF2B5EF4-FFF2-40B4-BE49-F238E27FC236}">
                <a16:creationId xmlns:a16="http://schemas.microsoft.com/office/drawing/2014/main" id="{F6F352E3-15A8-450D-A0AC-C795595B0725}"/>
              </a:ext>
            </a:extLst>
          </p:cNvPr>
          <p:cNvSpPr/>
          <p:nvPr/>
        </p:nvSpPr>
        <p:spPr>
          <a:xfrm flipH="1">
            <a:off x="6073140" y="900034"/>
            <a:ext cx="45719" cy="5821441"/>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2" name="テキスト ボックス 11">
                <a:extLst>
                  <a:ext uri="{FF2B5EF4-FFF2-40B4-BE49-F238E27FC236}">
                    <a16:creationId xmlns:a16="http://schemas.microsoft.com/office/drawing/2014/main" id="{20A5B626-D6F9-4AA2-948B-A6E7582C3B82}"/>
                  </a:ext>
                </a:extLst>
              </p:cNvPr>
              <p:cNvSpPr txBox="1"/>
              <p:nvPr/>
            </p:nvSpPr>
            <p:spPr>
              <a:xfrm>
                <a:off x="412456" y="1510769"/>
                <a:ext cx="5822551" cy="2071849"/>
              </a:xfrm>
              <a:prstGeom prst="rect">
                <a:avLst/>
              </a:prstGeom>
              <a:noFill/>
            </p:spPr>
            <p:txBody>
              <a:bodyPr wrap="square" rtlCol="0">
                <a:spAutoFit/>
              </a:bodyPr>
              <a:lstStyle/>
              <a:p>
                <a:r>
                  <a:rPr lang="ja-JP" altLang="en-US" u="sng" dirty="0"/>
                  <a:t>ノットベクトル </a:t>
                </a:r>
                <a14:m>
                  <m:oMath xmlns:m="http://schemas.openxmlformats.org/officeDocument/2006/math">
                    <m:r>
                      <m:rPr>
                        <m:sty m:val="p"/>
                      </m:rPr>
                      <a:rPr lang="en-US" altLang="ja-JP" i="1" u="sng" dirty="0" smtClean="0">
                        <a:latin typeface="Cambria Math" panose="02040503050406030204" pitchFamily="18" charset="0"/>
                      </a:rPr>
                      <m:t>Ξ</m:t>
                    </m:r>
                  </m:oMath>
                </a14:m>
                <a:endParaRPr lang="en-US" altLang="ja-JP" b="0" u="sng" dirty="0"/>
              </a:p>
              <a:p>
                <a:pPr/>
                <a14:m>
                  <m:oMathPara xmlns:m="http://schemas.openxmlformats.org/officeDocument/2006/math">
                    <m:oMathParaPr>
                      <m:jc m:val="left"/>
                    </m:oMathParaPr>
                    <m:oMath xmlns:m="http://schemas.openxmlformats.org/officeDocument/2006/math">
                      <m:r>
                        <m:rPr>
                          <m:sty m:val="p"/>
                        </m:rPr>
                        <a:rPr lang="en-US" altLang="ja-JP" i="1" dirty="0">
                          <a:latin typeface="Cambria Math" panose="02040503050406030204" pitchFamily="18" charset="0"/>
                        </a:rPr>
                        <m:t>Ξ</m:t>
                      </m:r>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𝜉</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𝜉</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m:t>
                          </m:r>
                          <m:r>
                            <a:rPr lang="en-US" altLang="ja-JP" i="1">
                              <a:latin typeface="Cambria Math" panose="02040503050406030204" pitchFamily="18" charset="0"/>
                            </a:rPr>
                            <m:t>…</m:t>
                          </m:r>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ja-JP" altLang="en-US" i="1" smtClean="0">
                                  <a:latin typeface="Cambria Math" panose="02040503050406030204" pitchFamily="18" charset="0"/>
                                </a:rPr>
                                <m:t>𝜉</m:t>
                              </m:r>
                            </m:e>
                            <m:sub>
                              <m:r>
                                <a:rPr lang="en-US" altLang="ja-JP" b="0" i="1" smtClean="0">
                                  <a:latin typeface="Cambria Math" panose="02040503050406030204" pitchFamily="18" charset="0"/>
                                </a:rPr>
                                <m:t>𝑛</m:t>
                              </m:r>
                              <m:r>
                                <a:rPr lang="en-US" altLang="ja-JP" b="0" i="1" smtClean="0">
                                  <a:latin typeface="Cambria Math" panose="02040503050406030204" pitchFamily="18" charset="0"/>
                                </a:rPr>
                                <m:t>+</m:t>
                              </m:r>
                              <m:r>
                                <a:rPr lang="en-US" altLang="ja-JP" b="0" i="1" smtClean="0">
                                  <a:latin typeface="Cambria Math" panose="02040503050406030204" pitchFamily="18" charset="0"/>
                                </a:rPr>
                                <m:t>𝑝</m:t>
                              </m:r>
                              <m:r>
                                <a:rPr lang="en-US" altLang="ja-JP" b="0" i="1" smtClean="0">
                                  <a:latin typeface="Cambria Math" panose="02040503050406030204" pitchFamily="18" charset="0"/>
                                </a:rPr>
                                <m:t>+1</m:t>
                              </m:r>
                            </m:sub>
                          </m:sSub>
                        </m:e>
                      </m:d>
                      <m:r>
                        <a:rPr lang="en-US" altLang="ja-JP" b="0" i="1" smtClean="0">
                          <a:latin typeface="Cambria Math" panose="02040503050406030204" pitchFamily="18" charset="0"/>
                        </a:rPr>
                        <m:t> </m:t>
                      </m:r>
                      <m:r>
                        <a:rPr lang="ja-JP" altLang="en-US" i="1">
                          <a:latin typeface="Cambria Math" panose="02040503050406030204" pitchFamily="18" charset="0"/>
                        </a:rPr>
                        <m:t> </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𝑖</m:t>
                          </m:r>
                          <m:r>
                            <a:rPr lang="en-US" altLang="ja-JP" b="0" i="1" smtClean="0">
                              <a:latin typeface="Cambria Math" panose="02040503050406030204" pitchFamily="18" charset="0"/>
                            </a:rPr>
                            <m:t>=1,2,…,</m:t>
                          </m:r>
                          <m:r>
                            <a:rPr lang="en-US" altLang="ja-JP" b="0" i="1" smtClean="0">
                              <a:latin typeface="Cambria Math" panose="02040503050406030204" pitchFamily="18" charset="0"/>
                            </a:rPr>
                            <m:t>𝑛</m:t>
                          </m:r>
                          <m:r>
                            <a:rPr lang="en-US" altLang="ja-JP" b="0" i="1" smtClean="0">
                              <a:latin typeface="Cambria Math" panose="02040503050406030204" pitchFamily="18" charset="0"/>
                            </a:rPr>
                            <m:t>+</m:t>
                          </m:r>
                          <m:r>
                            <a:rPr lang="en-US" altLang="ja-JP" b="0" i="1" smtClean="0">
                              <a:latin typeface="Cambria Math" panose="02040503050406030204" pitchFamily="18" charset="0"/>
                            </a:rPr>
                            <m:t>𝑝</m:t>
                          </m:r>
                          <m:r>
                            <a:rPr lang="en-US" altLang="ja-JP" b="0" i="1" smtClean="0">
                              <a:latin typeface="Cambria Math" panose="02040503050406030204" pitchFamily="18" charset="0"/>
                            </a:rPr>
                            <m:t>+1</m:t>
                          </m:r>
                        </m:e>
                      </m:d>
                      <m:r>
                        <a:rPr lang="en-US" altLang="ja-JP" b="0" i="1" smtClean="0">
                          <a:latin typeface="Cambria Math" panose="02040503050406030204" pitchFamily="18" charset="0"/>
                        </a:rPr>
                        <m:t> </m:t>
                      </m:r>
                    </m:oMath>
                  </m:oMathPara>
                </a14:m>
                <a:endParaRPr lang="en-US" altLang="ja-JP" dirty="0"/>
              </a:p>
              <a:p>
                <a14:m>
                  <m:oMath xmlns:m="http://schemas.openxmlformats.org/officeDocument/2006/math">
                    <m:r>
                      <a:rPr lang="en-US" altLang="ja-JP" b="0" i="1" smtClean="0">
                        <a:latin typeface="Cambria Math" panose="02040503050406030204" pitchFamily="18" charset="0"/>
                      </a:rPr>
                      <m:t>𝑛</m:t>
                    </m:r>
                  </m:oMath>
                </a14:m>
                <a:r>
                  <a:rPr lang="en-US" altLang="ja-JP" dirty="0"/>
                  <a:t> : </a:t>
                </a:r>
                <a:r>
                  <a:rPr lang="ja-JP" altLang="en-US" dirty="0"/>
                  <a:t>基底関数の数</a:t>
                </a:r>
                <a:r>
                  <a:rPr lang="en-US" altLang="ja-JP" dirty="0"/>
                  <a:t>(=</a:t>
                </a:r>
                <a:r>
                  <a:rPr lang="ja-JP" altLang="en-US" dirty="0"/>
                  <a:t>コントロールポイントの数</a:t>
                </a:r>
                <a:r>
                  <a:rPr lang="en-US" altLang="ja-JP" dirty="0"/>
                  <a:t>)</a:t>
                </a:r>
              </a:p>
              <a:p>
                <a14:m>
                  <m:oMath xmlns:m="http://schemas.openxmlformats.org/officeDocument/2006/math">
                    <m:r>
                      <a:rPr lang="en-US" altLang="ja-JP" b="0" i="1" smtClean="0">
                        <a:latin typeface="Cambria Math" panose="02040503050406030204" pitchFamily="18" charset="0"/>
                      </a:rPr>
                      <m:t>𝑝</m:t>
                    </m:r>
                  </m:oMath>
                </a14:m>
                <a:r>
                  <a:rPr lang="en-US" altLang="ja-JP" dirty="0"/>
                  <a:t> : </a:t>
                </a:r>
                <a:r>
                  <a:rPr lang="ja-JP" altLang="en-US" dirty="0"/>
                  <a:t>多項式の次数</a:t>
                </a:r>
                <a:endParaRPr lang="en-US" altLang="ja-JP" dirty="0"/>
              </a:p>
              <a:p>
                <a:endParaRPr lang="en-US" altLang="ja-JP" dirty="0"/>
              </a:p>
              <a:p>
                <a:r>
                  <a:rPr lang="ja-JP" altLang="en-US" dirty="0"/>
                  <a:t>オープンノットベクトル</a:t>
                </a:r>
                <a:r>
                  <a:rPr lang="en-US" altLang="ja-JP" dirty="0"/>
                  <a:t>(</a:t>
                </a:r>
                <a14:m>
                  <m:oMath xmlns:m="http://schemas.openxmlformats.org/officeDocument/2006/math">
                    <m:r>
                      <m:rPr>
                        <m:sty m:val="p"/>
                      </m:rPr>
                      <a:rPr lang="en-US" altLang="ja-JP" b="0" i="0" smtClean="0">
                        <a:latin typeface="Cambria Math" panose="02040503050406030204" pitchFamily="18" charset="0"/>
                      </a:rPr>
                      <m:t>n</m:t>
                    </m:r>
                    <m:r>
                      <a:rPr lang="en-US" altLang="ja-JP" b="0" i="0" smtClean="0">
                        <a:latin typeface="Cambria Math" panose="02040503050406030204" pitchFamily="18" charset="0"/>
                      </a:rPr>
                      <m:t>=6</m:t>
                    </m:r>
                    <m:r>
                      <a:rPr lang="en-US" altLang="ja-JP" b="0" i="1" smtClean="0">
                        <a:latin typeface="Cambria Math" panose="02040503050406030204" pitchFamily="18" charset="0"/>
                      </a:rPr>
                      <m:t>,</m:t>
                    </m:r>
                    <m:r>
                      <a:rPr lang="en-US" altLang="ja-JP" b="0" i="1" smtClean="0">
                        <a:latin typeface="Cambria Math" panose="02040503050406030204" pitchFamily="18" charset="0"/>
                      </a:rPr>
                      <m:t>𝑝</m:t>
                    </m:r>
                    <m:r>
                      <a:rPr lang="en-US" altLang="ja-JP" b="0" i="1" smtClean="0">
                        <a:latin typeface="Cambria Math" panose="02040503050406030204" pitchFamily="18" charset="0"/>
                      </a:rPr>
                      <m:t>=2</m:t>
                    </m:r>
                  </m:oMath>
                </a14:m>
                <a:r>
                  <a:rPr lang="ja-JP" altLang="en-US" dirty="0"/>
                  <a:t>の例</a:t>
                </a:r>
                <a:r>
                  <a:rPr lang="en-US" altLang="ja-JP" dirty="0"/>
                  <a:t>)</a:t>
                </a:r>
              </a:p>
              <a:p>
                <a14:m>
                  <m:oMath xmlns:m="http://schemas.openxmlformats.org/officeDocument/2006/math">
                    <m:r>
                      <m:rPr>
                        <m:sty m:val="p"/>
                      </m:rPr>
                      <a:rPr lang="en-US" altLang="ja-JP" i="1" dirty="0" smtClean="0">
                        <a:latin typeface="Cambria Math" panose="02040503050406030204" pitchFamily="18" charset="0"/>
                      </a:rPr>
                      <m:t>Ξ</m:t>
                    </m:r>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0, 0, 0, 0.25, 0.5, 0.75, 1, 1, 1</m:t>
                        </m:r>
                      </m:e>
                    </m:d>
                  </m:oMath>
                </a14:m>
                <a:r>
                  <a:rPr lang="en-US" altLang="ja-JP" dirty="0"/>
                  <a:t> (</a:t>
                </a:r>
                <a:r>
                  <a:rPr lang="ja-JP" altLang="en-US" dirty="0"/>
                  <a:t>両端で</a:t>
                </a:r>
                <a14:m>
                  <m:oMath xmlns:m="http://schemas.openxmlformats.org/officeDocument/2006/math">
                    <m:r>
                      <a:rPr lang="en-US" altLang="ja-JP" b="0" i="1" smtClean="0">
                        <a:latin typeface="Cambria Math" panose="02040503050406030204" pitchFamily="18" charset="0"/>
                      </a:rPr>
                      <m:t>𝑝</m:t>
                    </m:r>
                    <m:r>
                      <a:rPr lang="en-US" altLang="ja-JP" b="0" i="1" smtClean="0">
                        <a:latin typeface="Cambria Math" panose="02040503050406030204" pitchFamily="18" charset="0"/>
                      </a:rPr>
                      <m:t>+1</m:t>
                    </m:r>
                  </m:oMath>
                </a14:m>
                <a:r>
                  <a:rPr lang="ja-JP" altLang="en-US" dirty="0"/>
                  <a:t>回重複</a:t>
                </a:r>
                <a:r>
                  <a:rPr lang="en-US" altLang="ja-JP" dirty="0"/>
                  <a:t>)</a:t>
                </a:r>
              </a:p>
            </p:txBody>
          </p:sp>
        </mc:Choice>
        <mc:Fallback>
          <p:sp>
            <p:nvSpPr>
              <p:cNvPr id="12" name="テキスト ボックス 11">
                <a:extLst>
                  <a:ext uri="{FF2B5EF4-FFF2-40B4-BE49-F238E27FC236}">
                    <a16:creationId xmlns:a16="http://schemas.microsoft.com/office/drawing/2014/main" id="{20A5B626-D6F9-4AA2-948B-A6E7582C3B82}"/>
                  </a:ext>
                </a:extLst>
              </p:cNvPr>
              <p:cNvSpPr txBox="1">
                <a:spLocks noRot="1" noChangeAspect="1" noMove="1" noResize="1" noEditPoints="1" noAdjustHandles="1" noChangeArrowheads="1" noChangeShapeType="1" noTextEdit="1"/>
              </p:cNvSpPr>
              <p:nvPr/>
            </p:nvSpPr>
            <p:spPr>
              <a:xfrm>
                <a:off x="412456" y="1510769"/>
                <a:ext cx="5822551" cy="2071849"/>
              </a:xfrm>
              <a:prstGeom prst="rect">
                <a:avLst/>
              </a:prstGeom>
              <a:blipFill>
                <a:blip r:embed="rId4"/>
                <a:stretch>
                  <a:fillRect l="-942" t="-1176" b="-4412"/>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5" name="テキスト ボックス 14">
                <a:extLst>
                  <a:ext uri="{FF2B5EF4-FFF2-40B4-BE49-F238E27FC236}">
                    <a16:creationId xmlns:a16="http://schemas.microsoft.com/office/drawing/2014/main" id="{4B8E2AEB-085B-4B05-927A-440B35A31326}"/>
                  </a:ext>
                </a:extLst>
              </p:cNvPr>
              <p:cNvSpPr txBox="1"/>
              <p:nvPr/>
            </p:nvSpPr>
            <p:spPr>
              <a:xfrm>
                <a:off x="412456" y="3810754"/>
                <a:ext cx="5822551" cy="2173352"/>
              </a:xfrm>
              <a:prstGeom prst="rect">
                <a:avLst/>
              </a:prstGeom>
              <a:noFill/>
            </p:spPr>
            <p:txBody>
              <a:bodyPr wrap="square" rtlCol="0">
                <a:spAutoFit/>
              </a:bodyPr>
              <a:lstStyle/>
              <a:p>
                <a:r>
                  <a:rPr lang="ja-JP" altLang="en-US" u="sng" dirty="0"/>
                  <a:t>基底関数 </a:t>
                </a:r>
                <a14:m>
                  <m:oMath xmlns:m="http://schemas.openxmlformats.org/officeDocument/2006/math">
                    <m:sSub>
                      <m:sSubPr>
                        <m:ctrlPr>
                          <a:rPr lang="en-US" altLang="ja-JP" b="0" i="1" u="sng" smtClean="0">
                            <a:latin typeface="Cambria Math" panose="02040503050406030204" pitchFamily="18" charset="0"/>
                          </a:rPr>
                        </m:ctrlPr>
                      </m:sSubPr>
                      <m:e>
                        <m:r>
                          <a:rPr lang="en-US" altLang="ja-JP" b="0" i="1" u="sng" smtClean="0">
                            <a:latin typeface="Cambria Math" panose="02040503050406030204" pitchFamily="18" charset="0"/>
                          </a:rPr>
                          <m:t>𝑁</m:t>
                        </m:r>
                      </m:e>
                      <m:sub>
                        <m:r>
                          <a:rPr lang="en-US" altLang="ja-JP" b="0" i="1" u="sng" smtClean="0">
                            <a:latin typeface="Cambria Math" panose="02040503050406030204" pitchFamily="18" charset="0"/>
                          </a:rPr>
                          <m:t>𝑖</m:t>
                        </m:r>
                        <m:r>
                          <a:rPr lang="en-US" altLang="ja-JP" b="0" i="1" u="sng" smtClean="0">
                            <a:latin typeface="Cambria Math" panose="02040503050406030204" pitchFamily="18" charset="0"/>
                          </a:rPr>
                          <m:t>,</m:t>
                        </m:r>
                        <m:r>
                          <a:rPr lang="en-US" altLang="ja-JP" b="0" i="1" u="sng" smtClean="0">
                            <a:latin typeface="Cambria Math" panose="02040503050406030204" pitchFamily="18" charset="0"/>
                          </a:rPr>
                          <m:t>𝑝</m:t>
                        </m:r>
                      </m:sub>
                    </m:sSub>
                    <m:r>
                      <a:rPr lang="en-US" altLang="ja-JP" b="0" i="1" u="sng" smtClean="0">
                        <a:latin typeface="Cambria Math" panose="02040503050406030204" pitchFamily="18" charset="0"/>
                      </a:rPr>
                      <m:t>(</m:t>
                    </m:r>
                    <m:r>
                      <a:rPr lang="ja-JP" altLang="en-US" i="1" u="sng" smtClean="0">
                        <a:latin typeface="Cambria Math" panose="02040503050406030204" pitchFamily="18" charset="0"/>
                      </a:rPr>
                      <m:t>𝜉</m:t>
                    </m:r>
                    <m:r>
                      <a:rPr lang="en-US" altLang="ja-JP" b="0" i="1" u="sng" smtClean="0">
                        <a:latin typeface="Cambria Math" panose="02040503050406030204" pitchFamily="18" charset="0"/>
                      </a:rPr>
                      <m:t>)</m:t>
                    </m:r>
                  </m:oMath>
                </a14:m>
                <a:endParaRPr lang="en-US" altLang="ja-JP" u="sng" dirty="0"/>
              </a:p>
              <a:p>
                <a14:m>
                  <m:oMath xmlns:m="http://schemas.openxmlformats.org/officeDocument/2006/math">
                    <m:r>
                      <a:rPr lang="en-US" altLang="ja-JP" b="0" i="1" smtClean="0">
                        <a:latin typeface="Cambria Math" panose="02040503050406030204" pitchFamily="18" charset="0"/>
                      </a:rPr>
                      <m:t>𝑝</m:t>
                    </m:r>
                    <m:r>
                      <a:rPr lang="en-US" altLang="ja-JP" b="0" i="1" smtClean="0">
                        <a:latin typeface="Cambria Math" panose="02040503050406030204" pitchFamily="18" charset="0"/>
                      </a:rPr>
                      <m:t>=0</m:t>
                    </m:r>
                  </m:oMath>
                </a14:m>
                <a:r>
                  <a:rPr lang="ja-JP" altLang="en-US" dirty="0"/>
                  <a:t>のとき</a:t>
                </a:r>
                <a:endParaRPr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en-US" altLang="ja-JP" b="0" i="1">
                              <a:latin typeface="Cambria Math" panose="02040503050406030204" pitchFamily="18" charset="0"/>
                            </a:rPr>
                            <m:t>𝑁</m:t>
                          </m:r>
                        </m:e>
                        <m:sub>
                          <m:r>
                            <a:rPr lang="en-US" altLang="ja-JP" b="0" i="1">
                              <a:latin typeface="Cambria Math" panose="02040503050406030204" pitchFamily="18" charset="0"/>
                            </a:rPr>
                            <m:t>𝑖</m:t>
                          </m:r>
                          <m:r>
                            <a:rPr lang="en-US" altLang="ja-JP" b="0" i="1">
                              <a:latin typeface="Cambria Math" panose="02040503050406030204" pitchFamily="18" charset="0"/>
                            </a:rPr>
                            <m:t>,0</m:t>
                          </m:r>
                        </m:sub>
                      </m:sSub>
                      <m:d>
                        <m:dPr>
                          <m:ctrlPr>
                            <a:rPr lang="en-US" altLang="ja-JP" b="0" i="1">
                              <a:latin typeface="Cambria Math" panose="02040503050406030204" pitchFamily="18" charset="0"/>
                            </a:rPr>
                          </m:ctrlPr>
                        </m:dPr>
                        <m:e>
                          <m:r>
                            <a:rPr lang="ja-JP" altLang="en-US" b="0" i="1" smtClean="0">
                              <a:latin typeface="Cambria Math" panose="02040503050406030204" pitchFamily="18" charset="0"/>
                            </a:rPr>
                            <m:t>𝜉</m:t>
                          </m:r>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m>
                            <m:mPr>
                              <m:mcs>
                                <m:mc>
                                  <m:mcPr>
                                    <m:count m:val="2"/>
                                    <m:mcJc m:val="center"/>
                                  </m:mcPr>
                                </m:mc>
                              </m:mcs>
                              <m:ctrlPr>
                                <a:rPr lang="en-US" altLang="ja-JP" b="0" i="1" smtClean="0">
                                  <a:latin typeface="Cambria Math" panose="02040503050406030204" pitchFamily="18" charset="0"/>
                                </a:rPr>
                              </m:ctrlPr>
                            </m:mPr>
                            <m:mr>
                              <m:e>
                                <m:r>
                                  <m:rPr>
                                    <m:brk m:alnAt="7"/>
                                  </m:rPr>
                                  <a:rPr lang="en-US" altLang="ja-JP" b="0" i="1" smtClean="0">
                                    <a:latin typeface="Cambria Math" panose="02040503050406030204" pitchFamily="18" charset="0"/>
                                  </a:rPr>
                                  <m:t>1</m:t>
                                </m:r>
                              </m:e>
                              <m:e>
                                <m:r>
                                  <a:rPr lang="en-US" altLang="ja-JP" b="0" i="1" smtClean="0">
                                    <a:latin typeface="Cambria Math" panose="02040503050406030204" pitchFamily="18" charset="0"/>
                                  </a:rPr>
                                  <m:t>(</m:t>
                                </m:r>
                                <m:r>
                                  <a:rPr lang="en-US" altLang="ja-JP" b="0" i="1" smtClean="0">
                                    <a:latin typeface="Cambria Math" panose="02040503050406030204" pitchFamily="18" charset="0"/>
                                  </a:rPr>
                                  <m:t>𝑖𝑓</m:t>
                                </m:r>
                                <m:r>
                                  <a:rPr lang="ja-JP" altLang="en-US" i="1">
                                    <a:latin typeface="Cambria Math" panose="02040503050406030204" pitchFamily="18" charset="0"/>
                                  </a:rPr>
                                  <m:t> </m:t>
                                </m:r>
                                <m:sSub>
                                  <m:sSubPr>
                                    <m:ctrlPr>
                                      <a:rPr lang="en-US" altLang="ja-JP" i="1" smtClean="0">
                                        <a:latin typeface="Cambria Math" panose="02040503050406030204" pitchFamily="18" charset="0"/>
                                      </a:rPr>
                                    </m:ctrlPr>
                                  </m:sSubPr>
                                  <m:e>
                                    <m:r>
                                      <m:rPr>
                                        <m:sty m:val="p"/>
                                      </m:rPr>
                                      <a:rPr lang="en-US" altLang="ja-JP" i="1">
                                        <a:latin typeface="Cambria Math" panose="02040503050406030204" pitchFamily="18" charset="0"/>
                                      </a:rPr>
                                      <m:t>ξ</m:t>
                                    </m:r>
                                  </m:e>
                                  <m:sub>
                                    <m:r>
                                      <a:rPr lang="en-US" altLang="ja-JP" b="0" i="1" smtClean="0">
                                        <a:latin typeface="Cambria Math" panose="02040503050406030204" pitchFamily="18" charset="0"/>
                                      </a:rPr>
                                      <m:t>𝑖</m:t>
                                    </m:r>
                                  </m:sub>
                                </m:sSub>
                                <m:r>
                                  <a:rPr lang="en-US" altLang="ja-JP" i="1" smtClean="0">
                                    <a:latin typeface="Cambria Math" panose="02040503050406030204" pitchFamily="18" charset="0"/>
                                    <a:ea typeface="Cambria Math" panose="02040503050406030204" pitchFamily="18" charset="0"/>
                                  </a:rPr>
                                  <m:t>≤</m:t>
                                </m:r>
                                <m:r>
                                  <m:rPr>
                                    <m:sty m:val="p"/>
                                  </m:rPr>
                                  <a:rPr lang="en-US" altLang="ja-JP" i="1">
                                    <a:latin typeface="Cambria Math" panose="02040503050406030204" pitchFamily="18" charset="0"/>
                                  </a:rPr>
                                  <m:t>ξ</m:t>
                                </m:r>
                                <m:r>
                                  <a:rPr lang="en-US" altLang="ja-JP" i="1" smtClean="0">
                                    <a:latin typeface="Cambria Math" panose="02040503050406030204" pitchFamily="18" charset="0"/>
                                    <a:ea typeface="Cambria Math" panose="02040503050406030204" pitchFamily="18" charset="0"/>
                                  </a:rPr>
                                  <m:t>&lt;</m:t>
                                </m:r>
                                <m:sSub>
                                  <m:sSubPr>
                                    <m:ctrlPr>
                                      <a:rPr lang="en-US" altLang="ja-JP" i="1" smtClean="0">
                                        <a:latin typeface="Cambria Math" panose="02040503050406030204" pitchFamily="18" charset="0"/>
                                        <a:ea typeface="Cambria Math" panose="02040503050406030204" pitchFamily="18" charset="0"/>
                                      </a:rPr>
                                    </m:ctrlPr>
                                  </m:sSubPr>
                                  <m:e>
                                    <m:r>
                                      <m:rPr>
                                        <m:sty m:val="p"/>
                                      </m:rPr>
                                      <a:rPr lang="en-US" altLang="ja-JP" i="1">
                                        <a:latin typeface="Cambria Math" panose="02040503050406030204" pitchFamily="18" charset="0"/>
                                      </a:rPr>
                                      <m:t>ξ</m:t>
                                    </m:r>
                                  </m:e>
                                  <m:sub>
                                    <m:r>
                                      <a:rPr lang="en-US" altLang="ja-JP" b="0" i="1" smtClean="0">
                                        <a:latin typeface="Cambria Math" panose="02040503050406030204" pitchFamily="18" charset="0"/>
                                        <a:ea typeface="Cambria Math" panose="02040503050406030204" pitchFamily="18" charset="0"/>
                                      </a:rPr>
                                      <m:t>𝑖</m:t>
                                    </m:r>
                                    <m:r>
                                      <a:rPr lang="en-US" altLang="ja-JP" b="0" i="1" smtClean="0">
                                        <a:latin typeface="Cambria Math" panose="02040503050406030204" pitchFamily="18" charset="0"/>
                                        <a:ea typeface="Cambria Math" panose="02040503050406030204" pitchFamily="18" charset="0"/>
                                      </a:rPr>
                                      <m:t>+1</m:t>
                                    </m:r>
                                  </m:sub>
                                </m:sSub>
                                <m:r>
                                  <a:rPr lang="en-US" altLang="ja-JP" b="0" i="1" smtClean="0">
                                    <a:latin typeface="Cambria Math" panose="02040503050406030204" pitchFamily="18" charset="0"/>
                                  </a:rPr>
                                  <m:t>)</m:t>
                                </m:r>
                              </m:e>
                            </m:mr>
                            <m:mr>
                              <m:e>
                                <m:r>
                                  <a:rPr lang="en-US" altLang="ja-JP" b="0" i="1" smtClean="0">
                                    <a:latin typeface="Cambria Math" panose="02040503050406030204" pitchFamily="18" charset="0"/>
                                  </a:rPr>
                                  <m:t>0</m:t>
                                </m:r>
                              </m:e>
                              <m:e>
                                <m:r>
                                  <a:rPr lang="en-US" altLang="ja-JP" b="0" i="1" smtClean="0">
                                    <a:latin typeface="Cambria Math" panose="02040503050406030204" pitchFamily="18" charset="0"/>
                                  </a:rPr>
                                  <m:t>(</m:t>
                                </m:r>
                                <m:r>
                                  <a:rPr lang="en-US" altLang="ja-JP" b="0" i="1" smtClean="0">
                                    <a:latin typeface="Cambria Math" panose="02040503050406030204" pitchFamily="18" charset="0"/>
                                  </a:rPr>
                                  <m:t>𝑜𝑡h𝑒𝑟𝑤𝑖𝑠𝑒</m:t>
                                </m:r>
                                <m:r>
                                  <a:rPr lang="en-US" altLang="ja-JP" b="0" i="1" smtClean="0">
                                    <a:latin typeface="Cambria Math" panose="02040503050406030204" pitchFamily="18" charset="0"/>
                                  </a:rPr>
                                  <m:t>)</m:t>
                                </m:r>
                              </m:e>
                            </m:mr>
                          </m:m>
                        </m:e>
                      </m:d>
                    </m:oMath>
                  </m:oMathPara>
                </a14:m>
                <a:endParaRPr lang="en-US" altLang="ja-JP" dirty="0"/>
              </a:p>
              <a:p>
                <a14:m>
                  <m:oMath xmlns:m="http://schemas.openxmlformats.org/officeDocument/2006/math">
                    <m:r>
                      <a:rPr lang="en-US" altLang="ja-JP" i="1">
                        <a:latin typeface="Cambria Math" panose="02040503050406030204" pitchFamily="18" charset="0"/>
                      </a:rPr>
                      <m:t>𝑝</m:t>
                    </m:r>
                    <m:r>
                      <a:rPr lang="en-US" altLang="ja-JP" i="1">
                        <a:latin typeface="Cambria Math" panose="02040503050406030204" pitchFamily="18" charset="0"/>
                      </a:rPr>
                      <m:t>=1, 2,…</m:t>
                    </m:r>
                  </m:oMath>
                </a14:m>
                <a:r>
                  <a:rPr lang="ja-JP" altLang="en-US" dirty="0"/>
                  <a:t>のとき</a:t>
                </a:r>
                <a:endParaRPr lang="en-US" altLang="ja-JP" dirty="0"/>
              </a:p>
              <a:p>
                <a:pPr/>
                <a14:m>
                  <m:oMathPara xmlns:m="http://schemas.openxmlformats.org/officeDocument/2006/math">
                    <m:oMathParaPr>
                      <m:jc m:val="left"/>
                    </m:oMathParaPr>
                    <m:oMath xmlns:m="http://schemas.openxmlformats.org/officeDocument/2006/math">
                      <m:sSub>
                        <m:sSubPr>
                          <m:ctrlPr>
                            <a:rPr lang="en-US" altLang="ja-JP" i="1" smtClean="0">
                              <a:latin typeface="Cambria Math" panose="02040503050406030204" pitchFamily="18" charset="0"/>
                            </a:rPr>
                          </m:ctrlPr>
                        </m:sSubPr>
                        <m:e>
                          <m:r>
                            <a:rPr lang="en-US" altLang="ja-JP" b="0" i="1">
                              <a:latin typeface="Cambria Math" panose="02040503050406030204" pitchFamily="18" charset="0"/>
                            </a:rPr>
                            <m:t>𝑁</m:t>
                          </m:r>
                        </m:e>
                        <m:sub>
                          <m:r>
                            <a:rPr lang="en-US" altLang="ja-JP" b="0" i="1">
                              <a:latin typeface="Cambria Math" panose="02040503050406030204" pitchFamily="18" charset="0"/>
                            </a:rPr>
                            <m:t>𝑖</m:t>
                          </m:r>
                          <m:r>
                            <a:rPr lang="en-US" altLang="ja-JP" b="0" i="1">
                              <a:latin typeface="Cambria Math" panose="02040503050406030204" pitchFamily="18" charset="0"/>
                            </a:rPr>
                            <m:t>,</m:t>
                          </m:r>
                          <m:r>
                            <a:rPr lang="en-US" altLang="ja-JP" b="0" i="1">
                              <a:latin typeface="Cambria Math" panose="02040503050406030204" pitchFamily="18" charset="0"/>
                            </a:rPr>
                            <m:t>𝑝</m:t>
                          </m:r>
                        </m:sub>
                      </m:sSub>
                      <m:d>
                        <m:dPr>
                          <m:ctrlPr>
                            <a:rPr lang="en-US" altLang="ja-JP" b="0" i="1">
                              <a:latin typeface="Cambria Math" panose="02040503050406030204" pitchFamily="18" charset="0"/>
                            </a:rPr>
                          </m:ctrlPr>
                        </m:dPr>
                        <m:e>
                          <m:r>
                            <a:rPr lang="ja-JP" altLang="en-US" b="0" i="1" smtClean="0">
                              <a:latin typeface="Cambria Math" panose="02040503050406030204" pitchFamily="18" charset="0"/>
                            </a:rPr>
                            <m:t>𝜉</m:t>
                          </m:r>
                        </m:e>
                      </m:d>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m:rPr>
                              <m:sty m:val="p"/>
                            </m:rPr>
                            <a:rPr lang="en-US" altLang="ja-JP" i="1">
                              <a:latin typeface="Cambria Math" panose="02040503050406030204" pitchFamily="18" charset="0"/>
                            </a:rPr>
                            <m:t>ξ</m:t>
                          </m:r>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m:rPr>
                                  <m:sty m:val="p"/>
                                </m:rPr>
                                <a:rPr lang="en-US" altLang="ja-JP" i="1">
                                  <a:latin typeface="Cambria Math" panose="02040503050406030204" pitchFamily="18" charset="0"/>
                                </a:rPr>
                                <m:t>ξ</m:t>
                              </m:r>
                            </m:e>
                            <m:sub>
                              <m:r>
                                <a:rPr lang="en-US" altLang="ja-JP" i="1">
                                  <a:latin typeface="Cambria Math" panose="02040503050406030204" pitchFamily="18" charset="0"/>
                                </a:rPr>
                                <m:t>𝑖</m:t>
                              </m:r>
                            </m:sub>
                          </m:sSub>
                        </m:num>
                        <m:den>
                          <m:sSub>
                            <m:sSubPr>
                              <m:ctrlPr>
                                <a:rPr lang="en-US" altLang="ja-JP" i="1">
                                  <a:latin typeface="Cambria Math" panose="02040503050406030204" pitchFamily="18" charset="0"/>
                                </a:rPr>
                              </m:ctrlPr>
                            </m:sSubPr>
                            <m:e>
                              <m:r>
                                <m:rPr>
                                  <m:sty m:val="p"/>
                                </m:rPr>
                                <a:rPr lang="en-US" altLang="ja-JP" i="1">
                                  <a:latin typeface="Cambria Math" panose="02040503050406030204" pitchFamily="18" charset="0"/>
                                </a:rPr>
                                <m:t>ξ</m:t>
                              </m:r>
                            </m:e>
                            <m:sub>
                              <m:r>
                                <a:rPr lang="en-US" altLang="ja-JP" i="1">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𝑝</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m:rPr>
                                  <m:sty m:val="p"/>
                                </m:rPr>
                                <a:rPr lang="en-US" altLang="ja-JP" i="1">
                                  <a:latin typeface="Cambria Math" panose="02040503050406030204" pitchFamily="18" charset="0"/>
                                </a:rPr>
                                <m:t>ξ</m:t>
                              </m:r>
                            </m:e>
                            <m:sub>
                              <m:r>
                                <a:rPr lang="en-US" altLang="ja-JP" i="1">
                                  <a:latin typeface="Cambria Math" panose="02040503050406030204" pitchFamily="18" charset="0"/>
                                </a:rPr>
                                <m:t>𝑖</m:t>
                              </m:r>
                            </m:sub>
                          </m:sSub>
                        </m:den>
                      </m:f>
                      <m:sSub>
                        <m:sSubPr>
                          <m:ctrlPr>
                            <a:rPr lang="en-US" altLang="ja-JP" i="1">
                              <a:latin typeface="Cambria Math" panose="02040503050406030204" pitchFamily="18" charset="0"/>
                            </a:rPr>
                          </m:ctrlPr>
                        </m:sSubPr>
                        <m:e>
                          <m:r>
                            <a:rPr lang="en-US" altLang="ja-JP" i="1">
                              <a:latin typeface="Cambria Math" panose="02040503050406030204" pitchFamily="18" charset="0"/>
                            </a:rPr>
                            <m:t>𝑁</m:t>
                          </m:r>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b="0" i="1" smtClean="0">
                              <a:latin typeface="Cambria Math" panose="02040503050406030204" pitchFamily="18" charset="0"/>
                            </a:rPr>
                            <m:t>𝑝</m:t>
                          </m:r>
                          <m:r>
                            <a:rPr lang="en-US" altLang="ja-JP" b="0" i="1" smtClean="0">
                              <a:latin typeface="Cambria Math" panose="02040503050406030204" pitchFamily="18" charset="0"/>
                            </a:rPr>
                            <m:t>−1</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𝜉</m:t>
                          </m:r>
                        </m:e>
                      </m:d>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sSub>
                            <m:sSubPr>
                              <m:ctrlPr>
                                <a:rPr lang="en-US" altLang="ja-JP" i="1">
                                  <a:latin typeface="Cambria Math" panose="02040503050406030204" pitchFamily="18" charset="0"/>
                                </a:rPr>
                              </m:ctrlPr>
                            </m:sSubPr>
                            <m:e>
                              <m:r>
                                <m:rPr>
                                  <m:sty m:val="p"/>
                                </m:rPr>
                                <a:rPr lang="en-US" altLang="ja-JP" i="1">
                                  <a:latin typeface="Cambria Math" panose="02040503050406030204" pitchFamily="18" charset="0"/>
                                </a:rPr>
                                <m:t>ξ</m:t>
                              </m:r>
                            </m:e>
                            <m:sub>
                              <m:r>
                                <a:rPr lang="en-US" altLang="ja-JP" i="1">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𝑝</m:t>
                              </m:r>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r>
                            <m:rPr>
                              <m:sty m:val="p"/>
                            </m:rPr>
                            <a:rPr lang="en-US" altLang="ja-JP" i="1">
                              <a:latin typeface="Cambria Math" panose="02040503050406030204" pitchFamily="18" charset="0"/>
                            </a:rPr>
                            <m:t>ξ</m:t>
                          </m:r>
                        </m:num>
                        <m:den>
                          <m:sSub>
                            <m:sSubPr>
                              <m:ctrlPr>
                                <a:rPr lang="en-US" altLang="ja-JP" i="1">
                                  <a:latin typeface="Cambria Math" panose="02040503050406030204" pitchFamily="18" charset="0"/>
                                </a:rPr>
                              </m:ctrlPr>
                            </m:sSubPr>
                            <m:e>
                              <m:r>
                                <m:rPr>
                                  <m:sty m:val="p"/>
                                </m:rPr>
                                <a:rPr lang="en-US" altLang="ja-JP" i="1">
                                  <a:latin typeface="Cambria Math" panose="02040503050406030204" pitchFamily="18" charset="0"/>
                                </a:rPr>
                                <m:t>ξ</m:t>
                              </m:r>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𝑝</m:t>
                              </m:r>
                              <m:r>
                                <a:rPr lang="en-US" altLang="ja-JP" i="1">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m:rPr>
                                  <m:sty m:val="p"/>
                                </m:rPr>
                                <a:rPr lang="en-US" altLang="ja-JP" i="1">
                                  <a:latin typeface="Cambria Math" panose="02040503050406030204" pitchFamily="18" charset="0"/>
                                </a:rPr>
                                <m:t>ξ</m:t>
                              </m:r>
                            </m:e>
                            <m:sub>
                              <m:r>
                                <a:rPr lang="en-US" altLang="ja-JP" i="1">
                                  <a:latin typeface="Cambria Math" panose="02040503050406030204" pitchFamily="18" charset="0"/>
                                </a:rPr>
                                <m:t>𝑖</m:t>
                              </m:r>
                              <m:r>
                                <a:rPr lang="en-US" altLang="ja-JP" i="1">
                                  <a:latin typeface="Cambria Math" panose="02040503050406030204" pitchFamily="18" charset="0"/>
                                </a:rPr>
                                <m:t>+1</m:t>
                              </m:r>
                            </m:sub>
                          </m:sSub>
                        </m:den>
                      </m:f>
                      <m:sSub>
                        <m:sSubPr>
                          <m:ctrlPr>
                            <a:rPr lang="en-US" altLang="ja-JP" i="1">
                              <a:latin typeface="Cambria Math" panose="02040503050406030204" pitchFamily="18" charset="0"/>
                            </a:rPr>
                          </m:ctrlPr>
                        </m:sSubPr>
                        <m:e>
                          <m:r>
                            <a:rPr lang="en-US" altLang="ja-JP" i="1">
                              <a:latin typeface="Cambria Math" panose="02040503050406030204" pitchFamily="18" charset="0"/>
                            </a:rPr>
                            <m:t>𝑁</m:t>
                          </m:r>
                        </m:e>
                        <m:sub>
                          <m:r>
                            <a:rPr lang="en-US" altLang="ja-JP" i="1">
                              <a:latin typeface="Cambria Math" panose="02040503050406030204" pitchFamily="18" charset="0"/>
                            </a:rPr>
                            <m:t>𝑖</m:t>
                          </m:r>
                          <m:r>
                            <a:rPr lang="en-US" altLang="ja-JP" b="0" i="1" smtClean="0">
                              <a:latin typeface="Cambria Math" panose="02040503050406030204" pitchFamily="18" charset="0"/>
                            </a:rPr>
                            <m:t>+1</m:t>
                          </m:r>
                          <m:r>
                            <a:rPr lang="en-US" altLang="ja-JP" i="1">
                              <a:latin typeface="Cambria Math" panose="02040503050406030204" pitchFamily="18" charset="0"/>
                            </a:rPr>
                            <m:t>,</m:t>
                          </m:r>
                          <m:r>
                            <a:rPr lang="en-US" altLang="ja-JP" b="0" i="1" smtClean="0">
                              <a:latin typeface="Cambria Math" panose="02040503050406030204" pitchFamily="18" charset="0"/>
                            </a:rPr>
                            <m:t>𝑝</m:t>
                          </m:r>
                          <m:r>
                            <a:rPr lang="en-US" altLang="ja-JP" b="0" i="1" smtClean="0">
                              <a:latin typeface="Cambria Math" panose="02040503050406030204" pitchFamily="18" charset="0"/>
                            </a:rPr>
                            <m:t>−1</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𝜉</m:t>
                          </m:r>
                        </m:e>
                      </m:d>
                    </m:oMath>
                  </m:oMathPara>
                </a14:m>
                <a:endParaRPr lang="en-US" altLang="ja-JP" dirty="0"/>
              </a:p>
            </p:txBody>
          </p:sp>
        </mc:Choice>
        <mc:Fallback>
          <p:sp>
            <p:nvSpPr>
              <p:cNvPr id="15" name="テキスト ボックス 14">
                <a:extLst>
                  <a:ext uri="{FF2B5EF4-FFF2-40B4-BE49-F238E27FC236}">
                    <a16:creationId xmlns:a16="http://schemas.microsoft.com/office/drawing/2014/main" id="{4B8E2AEB-085B-4B05-927A-440B35A31326}"/>
                  </a:ext>
                </a:extLst>
              </p:cNvPr>
              <p:cNvSpPr txBox="1">
                <a:spLocks noRot="1" noChangeAspect="1" noMove="1" noResize="1" noEditPoints="1" noAdjustHandles="1" noChangeArrowheads="1" noChangeShapeType="1" noTextEdit="1"/>
              </p:cNvSpPr>
              <p:nvPr/>
            </p:nvSpPr>
            <p:spPr>
              <a:xfrm>
                <a:off x="412456" y="3810754"/>
                <a:ext cx="5822551" cy="2173352"/>
              </a:xfrm>
              <a:prstGeom prst="rect">
                <a:avLst/>
              </a:prstGeom>
              <a:blipFill>
                <a:blip r:embed="rId5"/>
                <a:stretch>
                  <a:fillRect l="-942"/>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6" name="テキスト ボックス 15">
                <a:extLst>
                  <a:ext uri="{FF2B5EF4-FFF2-40B4-BE49-F238E27FC236}">
                    <a16:creationId xmlns:a16="http://schemas.microsoft.com/office/drawing/2014/main" id="{B872A217-57C8-4408-A097-2E8C6E973364}"/>
                  </a:ext>
                </a:extLst>
              </p:cNvPr>
              <p:cNvSpPr txBox="1"/>
              <p:nvPr/>
            </p:nvSpPr>
            <p:spPr>
              <a:xfrm>
                <a:off x="6351155" y="1597489"/>
                <a:ext cx="5822551" cy="1402563"/>
              </a:xfrm>
              <a:prstGeom prst="rect">
                <a:avLst/>
              </a:prstGeom>
              <a:noFill/>
            </p:spPr>
            <p:txBody>
              <a:bodyPr wrap="square" rtlCol="0">
                <a:spAutoFit/>
              </a:bodyPr>
              <a:lstStyle/>
              <a:p>
                <a:r>
                  <a:rPr lang="en-US" altLang="ja-JP" b="0" u="sng" dirty="0"/>
                  <a:t>B</a:t>
                </a:r>
                <a:r>
                  <a:rPr lang="ja-JP" altLang="en-US" b="0" u="sng" dirty="0"/>
                  <a:t>スプライン曲線</a:t>
                </a:r>
                <a:endParaRPr lang="en-US" altLang="ja-JP" b="0" u="sng" dirty="0"/>
              </a:p>
              <a:p>
                <a:pPr/>
                <a14:m>
                  <m:oMathPara xmlns:m="http://schemas.openxmlformats.org/officeDocument/2006/math">
                    <m:oMathParaPr>
                      <m:jc m:val="left"/>
                    </m:oMathParaPr>
                    <m:oMath xmlns:m="http://schemas.openxmlformats.org/officeDocument/2006/math">
                      <m:r>
                        <a:rPr lang="en-US" altLang="ja-JP" b="1" i="1" smtClean="0">
                          <a:latin typeface="Cambria Math" panose="02040503050406030204" pitchFamily="18" charset="0"/>
                        </a:rPr>
                        <m:t>𝑪</m:t>
                      </m:r>
                      <m:r>
                        <a:rPr lang="en-US" altLang="ja-JP" b="0" i="1" smtClean="0">
                          <a:latin typeface="Cambria Math" panose="02040503050406030204" pitchFamily="18" charset="0"/>
                        </a:rPr>
                        <m:t>(</m:t>
                      </m:r>
                      <m:r>
                        <a:rPr lang="en-US" altLang="ja-JP" i="1" smtClean="0">
                          <a:latin typeface="Cambria Math" panose="02040503050406030204" pitchFamily="18" charset="0"/>
                          <a:ea typeface="Cambria Math" panose="02040503050406030204" pitchFamily="18" charset="0"/>
                        </a:rPr>
                        <m:t>𝜉</m:t>
                      </m:r>
                      <m:r>
                        <a:rPr lang="en-US" altLang="ja-JP" b="0" i="1" smtClean="0">
                          <a:latin typeface="Cambria Math" panose="02040503050406030204" pitchFamily="18" charset="0"/>
                        </a:rPr>
                        <m:t>)=</m:t>
                      </m:r>
                      <m:nary>
                        <m:naryPr>
                          <m:chr m:val="∑"/>
                          <m:ctrlPr>
                            <a:rPr lang="en-US" altLang="ja-JP" b="0" i="1" smtClean="0">
                              <a:latin typeface="Cambria Math" panose="02040503050406030204" pitchFamily="18" charset="0"/>
                            </a:rPr>
                          </m:ctrlPr>
                        </m:naryPr>
                        <m:sub>
                          <m:r>
                            <m:rPr>
                              <m:brk m:alnAt="23"/>
                            </m:rPr>
                            <a:rPr lang="en-US" altLang="ja-JP" b="0" i="1" smtClean="0">
                              <a:latin typeface="Cambria Math" panose="02040503050406030204" pitchFamily="18" charset="0"/>
                            </a:rPr>
                            <m:t>𝑖</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𝑛</m:t>
                          </m:r>
                        </m:sup>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𝑁</m:t>
                              </m:r>
                            </m:e>
                            <m:sub>
                              <m: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𝑝</m:t>
                              </m:r>
                            </m:sub>
                          </m:sSub>
                          <m:r>
                            <a:rPr lang="en-US" altLang="ja-JP" b="0" i="1" smtClean="0">
                              <a:latin typeface="Cambria Math" panose="02040503050406030204" pitchFamily="18" charset="0"/>
                            </a:rPr>
                            <m:t>(</m:t>
                          </m:r>
                          <m:r>
                            <a:rPr lang="ja-JP" altLang="en-US" b="0" i="1" smtClean="0">
                              <a:latin typeface="Cambria Math" panose="02040503050406030204" pitchFamily="18" charset="0"/>
                            </a:rPr>
                            <m:t>𝜉</m:t>
                          </m:r>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1" i="1" smtClean="0">
                                  <a:latin typeface="Cambria Math" panose="02040503050406030204" pitchFamily="18" charset="0"/>
                                </a:rPr>
                                <m:t>𝑩</m:t>
                              </m:r>
                            </m:e>
                            <m:sub>
                              <m:r>
                                <a:rPr lang="en-US" altLang="ja-JP" b="0" i="1" smtClean="0">
                                  <a:latin typeface="Cambria Math" panose="02040503050406030204" pitchFamily="18" charset="0"/>
                                </a:rPr>
                                <m:t>𝑖</m:t>
                              </m:r>
                            </m:sub>
                          </m:sSub>
                        </m:e>
                      </m:nary>
                    </m:oMath>
                  </m:oMathPara>
                </a14:m>
                <a:endParaRPr lang="en-US" altLang="ja-JP" b="0" dirty="0"/>
              </a:p>
              <a:p>
                <a:pPr/>
                <a14:m>
                  <m:oMath xmlns:m="http://schemas.openxmlformats.org/officeDocument/2006/math">
                    <m:sSub>
                      <m:sSubPr>
                        <m:ctrlPr>
                          <a:rPr lang="en-US" altLang="ja-JP" b="0" i="1" smtClean="0">
                            <a:latin typeface="Cambria Math" panose="02040503050406030204" pitchFamily="18" charset="0"/>
                          </a:rPr>
                        </m:ctrlPr>
                      </m:sSubPr>
                      <m:e>
                        <m:r>
                          <a:rPr lang="en-US" altLang="ja-JP" b="1" i="1" smtClean="0">
                            <a:latin typeface="Cambria Math" panose="02040503050406030204" pitchFamily="18" charset="0"/>
                          </a:rPr>
                          <m:t>𝑩</m:t>
                        </m:r>
                      </m:e>
                      <m:sub>
                        <m:r>
                          <a:rPr lang="en-US" altLang="ja-JP" b="0" i="1" smtClean="0">
                            <a:latin typeface="Cambria Math" panose="02040503050406030204" pitchFamily="18" charset="0"/>
                          </a:rPr>
                          <m:t>𝑖</m:t>
                        </m:r>
                      </m:sub>
                    </m:sSub>
                  </m:oMath>
                </a14:m>
                <a:r>
                  <a:rPr lang="en-US" altLang="ja-JP" b="0" dirty="0"/>
                  <a:t> : </a:t>
                </a:r>
                <a:r>
                  <a:rPr lang="ja-JP" altLang="en-US" b="0" dirty="0"/>
                  <a:t>コントロールポイントの座標</a:t>
                </a:r>
                <a:endParaRPr lang="en-US" altLang="ja-JP" b="0" dirty="0"/>
              </a:p>
            </p:txBody>
          </p:sp>
        </mc:Choice>
        <mc:Fallback>
          <p:sp>
            <p:nvSpPr>
              <p:cNvPr id="16" name="テキスト ボックス 15">
                <a:extLst>
                  <a:ext uri="{FF2B5EF4-FFF2-40B4-BE49-F238E27FC236}">
                    <a16:creationId xmlns:a16="http://schemas.microsoft.com/office/drawing/2014/main" id="{B872A217-57C8-4408-A097-2E8C6E973364}"/>
                  </a:ext>
                </a:extLst>
              </p:cNvPr>
              <p:cNvSpPr txBox="1">
                <a:spLocks noRot="1" noChangeAspect="1" noMove="1" noResize="1" noEditPoints="1" noAdjustHandles="1" noChangeArrowheads="1" noChangeShapeType="1" noTextEdit="1"/>
              </p:cNvSpPr>
              <p:nvPr/>
            </p:nvSpPr>
            <p:spPr>
              <a:xfrm>
                <a:off x="6351155" y="1597489"/>
                <a:ext cx="5822551" cy="1402563"/>
              </a:xfrm>
              <a:prstGeom prst="rect">
                <a:avLst/>
              </a:prstGeom>
              <a:blipFill>
                <a:blip r:embed="rId6"/>
                <a:stretch>
                  <a:fillRect l="-942" t="-3478" b="-695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3" name="テキスト ボックス 12">
                <a:extLst>
                  <a:ext uri="{FF2B5EF4-FFF2-40B4-BE49-F238E27FC236}">
                    <a16:creationId xmlns:a16="http://schemas.microsoft.com/office/drawing/2014/main" id="{51D1BCC8-34AD-4074-B60B-2A909CCCD1B1}"/>
                  </a:ext>
                </a:extLst>
              </p:cNvPr>
              <p:cNvSpPr txBox="1"/>
              <p:nvPr/>
            </p:nvSpPr>
            <p:spPr>
              <a:xfrm>
                <a:off x="8377382" y="929520"/>
                <a:ext cx="3680176" cy="30777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m:rPr>
                          <m:sty m:val="p"/>
                        </m:rPr>
                        <a:rPr lang="en-US" altLang="ja-JP" sz="1400" b="0" i="0" smtClean="0">
                          <a:latin typeface="Cambria Math" panose="02040503050406030204" pitchFamily="18" charset="0"/>
                        </a:rPr>
                        <m:t>n</m:t>
                      </m:r>
                      <m:r>
                        <a:rPr lang="en-US" altLang="ja-JP" sz="1400" b="0" i="0" smtClean="0">
                          <a:latin typeface="Cambria Math" panose="02040503050406030204" pitchFamily="18" charset="0"/>
                        </a:rPr>
                        <m:t>=6</m:t>
                      </m:r>
                      <m:r>
                        <a:rPr lang="en-US" altLang="ja-JP" sz="1400" b="0" i="1" smtClean="0">
                          <a:latin typeface="Cambria Math" panose="02040503050406030204" pitchFamily="18" charset="0"/>
                        </a:rPr>
                        <m:t>,</m:t>
                      </m:r>
                      <m:r>
                        <a:rPr lang="en-US" altLang="ja-JP" sz="1400" b="0" i="1" smtClean="0">
                          <a:latin typeface="Cambria Math" panose="02040503050406030204" pitchFamily="18" charset="0"/>
                        </a:rPr>
                        <m:t>𝑝</m:t>
                      </m:r>
                      <m:r>
                        <a:rPr lang="en-US" altLang="ja-JP" sz="1400" b="0" i="1" smtClean="0">
                          <a:latin typeface="Cambria Math" panose="02040503050406030204" pitchFamily="18" charset="0"/>
                        </a:rPr>
                        <m:t>=2</m:t>
                      </m:r>
                      <m:r>
                        <a:rPr lang="en-US" altLang="ja-JP" sz="1400" b="0" i="0" smtClean="0">
                          <a:latin typeface="Cambria Math" panose="02040503050406030204" pitchFamily="18" charset="0"/>
                        </a:rPr>
                        <m:t>,</m:t>
                      </m:r>
                      <m:r>
                        <m:rPr>
                          <m:sty m:val="p"/>
                        </m:rPr>
                        <a:rPr lang="en-US" altLang="ja-JP" sz="1400" i="1" dirty="0" smtClean="0">
                          <a:latin typeface="Cambria Math" panose="02040503050406030204" pitchFamily="18" charset="0"/>
                        </a:rPr>
                        <m:t>Ξ</m:t>
                      </m:r>
                      <m:r>
                        <a:rPr lang="en-US" altLang="ja-JP" sz="1400" b="0" i="1" smtClean="0">
                          <a:latin typeface="Cambria Math" panose="02040503050406030204" pitchFamily="18" charset="0"/>
                        </a:rPr>
                        <m:t>=</m:t>
                      </m:r>
                      <m:d>
                        <m:dPr>
                          <m:begChr m:val="{"/>
                          <m:endChr m:val="}"/>
                          <m:ctrlPr>
                            <a:rPr lang="en-US" altLang="ja-JP" sz="1400" b="0" i="1" smtClean="0">
                              <a:latin typeface="Cambria Math" panose="02040503050406030204" pitchFamily="18" charset="0"/>
                            </a:rPr>
                          </m:ctrlPr>
                        </m:dPr>
                        <m:e>
                          <m:r>
                            <a:rPr lang="en-US" altLang="ja-JP" sz="1400" b="0" i="1" smtClean="0">
                              <a:latin typeface="Cambria Math" panose="02040503050406030204" pitchFamily="18" charset="0"/>
                            </a:rPr>
                            <m:t>0, 0, 0, 0.25, 0.5, 0.75, 1, 1, 1</m:t>
                          </m:r>
                        </m:e>
                      </m:d>
                    </m:oMath>
                  </m:oMathPara>
                </a14:m>
                <a:endParaRPr lang="en-US" altLang="ja-JP" sz="1400" dirty="0"/>
              </a:p>
            </p:txBody>
          </p:sp>
        </mc:Choice>
        <mc:Fallback>
          <p:sp>
            <p:nvSpPr>
              <p:cNvPr id="13" name="テキスト ボックス 12">
                <a:extLst>
                  <a:ext uri="{FF2B5EF4-FFF2-40B4-BE49-F238E27FC236}">
                    <a16:creationId xmlns:a16="http://schemas.microsoft.com/office/drawing/2014/main" id="{51D1BCC8-34AD-4074-B60B-2A909CCCD1B1}"/>
                  </a:ext>
                </a:extLst>
              </p:cNvPr>
              <p:cNvSpPr txBox="1">
                <a:spLocks noRot="1" noChangeAspect="1" noMove="1" noResize="1" noEditPoints="1" noAdjustHandles="1" noChangeArrowheads="1" noChangeShapeType="1" noTextEdit="1"/>
              </p:cNvSpPr>
              <p:nvPr/>
            </p:nvSpPr>
            <p:spPr>
              <a:xfrm>
                <a:off x="8377382" y="929520"/>
                <a:ext cx="3680176" cy="307777"/>
              </a:xfrm>
              <a:prstGeom prst="rect">
                <a:avLst/>
              </a:prstGeom>
              <a:blipFill>
                <a:blip r:embed="rId7"/>
                <a:stretch>
                  <a:fillRect b="-1961"/>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7" name="テキスト ボックス 16">
                <a:extLst>
                  <a:ext uri="{FF2B5EF4-FFF2-40B4-BE49-F238E27FC236}">
                    <a16:creationId xmlns:a16="http://schemas.microsoft.com/office/drawing/2014/main" id="{37CAA9EE-C9AD-4964-B4D8-2E3D0A742CE2}"/>
                  </a:ext>
                </a:extLst>
              </p:cNvPr>
              <p:cNvSpPr txBox="1"/>
              <p:nvPr/>
            </p:nvSpPr>
            <p:spPr>
              <a:xfrm>
                <a:off x="8742187" y="1280286"/>
                <a:ext cx="441041" cy="317203"/>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altLang="ja-JP" sz="1400" b="0" i="1" smtClean="0">
                              <a:latin typeface="Cambria Math" panose="02040503050406030204" pitchFamily="18" charset="0"/>
                            </a:rPr>
                          </m:ctrlPr>
                        </m:sSubPr>
                        <m:e>
                          <m:r>
                            <a:rPr lang="en-US" altLang="ja-JP" sz="1400" b="0" i="1" smtClean="0">
                              <a:latin typeface="Cambria Math" panose="02040503050406030204" pitchFamily="18" charset="0"/>
                            </a:rPr>
                            <m:t>𝑁</m:t>
                          </m:r>
                        </m:e>
                        <m:sub>
                          <m:r>
                            <a:rPr lang="en-US" altLang="ja-JP" sz="1400" b="0" i="1" smtClean="0">
                              <a:latin typeface="Cambria Math" panose="02040503050406030204" pitchFamily="18" charset="0"/>
                            </a:rPr>
                            <m:t>1,2</m:t>
                          </m:r>
                        </m:sub>
                      </m:sSub>
                    </m:oMath>
                  </m:oMathPara>
                </a14:m>
                <a:endParaRPr lang="en-US" altLang="ja-JP" sz="1400" dirty="0"/>
              </a:p>
            </p:txBody>
          </p:sp>
        </mc:Choice>
        <mc:Fallback>
          <p:sp>
            <p:nvSpPr>
              <p:cNvPr id="17" name="テキスト ボックス 16">
                <a:extLst>
                  <a:ext uri="{FF2B5EF4-FFF2-40B4-BE49-F238E27FC236}">
                    <a16:creationId xmlns:a16="http://schemas.microsoft.com/office/drawing/2014/main" id="{37CAA9EE-C9AD-4964-B4D8-2E3D0A742CE2}"/>
                  </a:ext>
                </a:extLst>
              </p:cNvPr>
              <p:cNvSpPr txBox="1">
                <a:spLocks noRot="1" noChangeAspect="1" noMove="1" noResize="1" noEditPoints="1" noAdjustHandles="1" noChangeArrowheads="1" noChangeShapeType="1" noTextEdit="1"/>
              </p:cNvSpPr>
              <p:nvPr/>
            </p:nvSpPr>
            <p:spPr>
              <a:xfrm>
                <a:off x="8742187" y="1280286"/>
                <a:ext cx="441041" cy="317203"/>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8" name="テキスト ボックス 17">
                <a:extLst>
                  <a:ext uri="{FF2B5EF4-FFF2-40B4-BE49-F238E27FC236}">
                    <a16:creationId xmlns:a16="http://schemas.microsoft.com/office/drawing/2014/main" id="{A6AA7AC2-4A1B-44B0-A9BA-F773F2603731}"/>
                  </a:ext>
                </a:extLst>
              </p:cNvPr>
              <p:cNvSpPr txBox="1"/>
              <p:nvPr/>
            </p:nvSpPr>
            <p:spPr>
              <a:xfrm>
                <a:off x="9078854" y="1315495"/>
                <a:ext cx="441041" cy="317203"/>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altLang="ja-JP" sz="1400" b="0" i="1" smtClean="0">
                              <a:latin typeface="Cambria Math" panose="02040503050406030204" pitchFamily="18" charset="0"/>
                            </a:rPr>
                          </m:ctrlPr>
                        </m:sSubPr>
                        <m:e>
                          <m:r>
                            <a:rPr lang="en-US" altLang="ja-JP" sz="1400" b="0" i="1" smtClean="0">
                              <a:latin typeface="Cambria Math" panose="02040503050406030204" pitchFamily="18" charset="0"/>
                            </a:rPr>
                            <m:t>𝑁</m:t>
                          </m:r>
                        </m:e>
                        <m:sub>
                          <m:r>
                            <a:rPr lang="en-US" altLang="ja-JP" sz="1400" b="0" i="1" smtClean="0">
                              <a:latin typeface="Cambria Math" panose="02040503050406030204" pitchFamily="18" charset="0"/>
                            </a:rPr>
                            <m:t>2,2</m:t>
                          </m:r>
                        </m:sub>
                      </m:sSub>
                    </m:oMath>
                  </m:oMathPara>
                </a14:m>
                <a:endParaRPr lang="en-US" altLang="ja-JP" sz="1400" dirty="0"/>
              </a:p>
            </p:txBody>
          </p:sp>
        </mc:Choice>
        <mc:Fallback>
          <p:sp>
            <p:nvSpPr>
              <p:cNvPr id="18" name="テキスト ボックス 17">
                <a:extLst>
                  <a:ext uri="{FF2B5EF4-FFF2-40B4-BE49-F238E27FC236}">
                    <a16:creationId xmlns:a16="http://schemas.microsoft.com/office/drawing/2014/main" id="{A6AA7AC2-4A1B-44B0-A9BA-F773F2603731}"/>
                  </a:ext>
                </a:extLst>
              </p:cNvPr>
              <p:cNvSpPr txBox="1">
                <a:spLocks noRot="1" noChangeAspect="1" noMove="1" noResize="1" noEditPoints="1" noAdjustHandles="1" noChangeArrowheads="1" noChangeShapeType="1" noTextEdit="1"/>
              </p:cNvSpPr>
              <p:nvPr/>
            </p:nvSpPr>
            <p:spPr>
              <a:xfrm>
                <a:off x="9078854" y="1315495"/>
                <a:ext cx="441041" cy="317203"/>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9" name="テキスト ボックス 18">
                <a:extLst>
                  <a:ext uri="{FF2B5EF4-FFF2-40B4-BE49-F238E27FC236}">
                    <a16:creationId xmlns:a16="http://schemas.microsoft.com/office/drawing/2014/main" id="{83D7B658-7EAC-44EA-81D0-AEEE4980CF74}"/>
                  </a:ext>
                </a:extLst>
              </p:cNvPr>
              <p:cNvSpPr txBox="1"/>
              <p:nvPr/>
            </p:nvSpPr>
            <p:spPr>
              <a:xfrm>
                <a:off x="9676935" y="1480464"/>
                <a:ext cx="441041" cy="317203"/>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altLang="ja-JP" sz="1400" b="0" i="1" smtClean="0">
                              <a:latin typeface="Cambria Math" panose="02040503050406030204" pitchFamily="18" charset="0"/>
                            </a:rPr>
                          </m:ctrlPr>
                        </m:sSubPr>
                        <m:e>
                          <m:r>
                            <a:rPr lang="en-US" altLang="ja-JP" sz="1400" b="0" i="1" smtClean="0">
                              <a:latin typeface="Cambria Math" panose="02040503050406030204" pitchFamily="18" charset="0"/>
                            </a:rPr>
                            <m:t>𝑁</m:t>
                          </m:r>
                        </m:e>
                        <m:sub>
                          <m:r>
                            <a:rPr lang="en-US" altLang="ja-JP" sz="1400" b="0" i="1" smtClean="0">
                              <a:latin typeface="Cambria Math" panose="02040503050406030204" pitchFamily="18" charset="0"/>
                            </a:rPr>
                            <m:t>3,2</m:t>
                          </m:r>
                        </m:sub>
                      </m:sSub>
                    </m:oMath>
                  </m:oMathPara>
                </a14:m>
                <a:endParaRPr lang="en-US" altLang="ja-JP" sz="1400" dirty="0"/>
              </a:p>
            </p:txBody>
          </p:sp>
        </mc:Choice>
        <mc:Fallback>
          <p:sp>
            <p:nvSpPr>
              <p:cNvPr id="19" name="テキスト ボックス 18">
                <a:extLst>
                  <a:ext uri="{FF2B5EF4-FFF2-40B4-BE49-F238E27FC236}">
                    <a16:creationId xmlns:a16="http://schemas.microsoft.com/office/drawing/2014/main" id="{83D7B658-7EAC-44EA-81D0-AEEE4980CF74}"/>
                  </a:ext>
                </a:extLst>
              </p:cNvPr>
              <p:cNvSpPr txBox="1">
                <a:spLocks noRot="1" noChangeAspect="1" noMove="1" noResize="1" noEditPoints="1" noAdjustHandles="1" noChangeArrowheads="1" noChangeShapeType="1" noTextEdit="1"/>
              </p:cNvSpPr>
              <p:nvPr/>
            </p:nvSpPr>
            <p:spPr>
              <a:xfrm>
                <a:off x="9676935" y="1480464"/>
                <a:ext cx="441041" cy="317203"/>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0" name="テキスト ボックス 19">
                <a:extLst>
                  <a:ext uri="{FF2B5EF4-FFF2-40B4-BE49-F238E27FC236}">
                    <a16:creationId xmlns:a16="http://schemas.microsoft.com/office/drawing/2014/main" id="{432513FC-EB4B-4562-916C-6755FD19A0C8}"/>
                  </a:ext>
                </a:extLst>
              </p:cNvPr>
              <p:cNvSpPr txBox="1"/>
              <p:nvPr/>
            </p:nvSpPr>
            <p:spPr>
              <a:xfrm>
                <a:off x="10419283" y="1480464"/>
                <a:ext cx="441041" cy="317203"/>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altLang="ja-JP" sz="1400" b="0" i="1" smtClean="0">
                              <a:latin typeface="Cambria Math" panose="02040503050406030204" pitchFamily="18" charset="0"/>
                            </a:rPr>
                          </m:ctrlPr>
                        </m:sSubPr>
                        <m:e>
                          <m:r>
                            <a:rPr lang="en-US" altLang="ja-JP" sz="1400" b="0" i="1" smtClean="0">
                              <a:latin typeface="Cambria Math" panose="02040503050406030204" pitchFamily="18" charset="0"/>
                            </a:rPr>
                            <m:t>𝑁</m:t>
                          </m:r>
                        </m:e>
                        <m:sub>
                          <m:r>
                            <a:rPr lang="en-US" altLang="ja-JP" sz="1400" b="0" i="1" smtClean="0">
                              <a:latin typeface="Cambria Math" panose="02040503050406030204" pitchFamily="18" charset="0"/>
                            </a:rPr>
                            <m:t>4,2</m:t>
                          </m:r>
                        </m:sub>
                      </m:sSub>
                    </m:oMath>
                  </m:oMathPara>
                </a14:m>
                <a:endParaRPr lang="en-US" altLang="ja-JP" sz="1400" dirty="0"/>
              </a:p>
            </p:txBody>
          </p:sp>
        </mc:Choice>
        <mc:Fallback>
          <p:sp>
            <p:nvSpPr>
              <p:cNvPr id="20" name="テキスト ボックス 19">
                <a:extLst>
                  <a:ext uri="{FF2B5EF4-FFF2-40B4-BE49-F238E27FC236}">
                    <a16:creationId xmlns:a16="http://schemas.microsoft.com/office/drawing/2014/main" id="{432513FC-EB4B-4562-916C-6755FD19A0C8}"/>
                  </a:ext>
                </a:extLst>
              </p:cNvPr>
              <p:cNvSpPr txBox="1">
                <a:spLocks noRot="1" noChangeAspect="1" noMove="1" noResize="1" noEditPoints="1" noAdjustHandles="1" noChangeArrowheads="1" noChangeShapeType="1" noTextEdit="1"/>
              </p:cNvSpPr>
              <p:nvPr/>
            </p:nvSpPr>
            <p:spPr>
              <a:xfrm>
                <a:off x="10419283" y="1480464"/>
                <a:ext cx="441041" cy="317203"/>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1" name="テキスト ボックス 20">
                <a:extLst>
                  <a:ext uri="{FF2B5EF4-FFF2-40B4-BE49-F238E27FC236}">
                    <a16:creationId xmlns:a16="http://schemas.microsoft.com/office/drawing/2014/main" id="{D8846C32-E461-419D-932A-F656F9BB09BA}"/>
                  </a:ext>
                </a:extLst>
              </p:cNvPr>
              <p:cNvSpPr txBox="1"/>
              <p:nvPr/>
            </p:nvSpPr>
            <p:spPr>
              <a:xfrm>
                <a:off x="10816456" y="1339340"/>
                <a:ext cx="441041" cy="317203"/>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altLang="ja-JP" sz="1400" b="0" i="1" smtClean="0">
                              <a:latin typeface="Cambria Math" panose="02040503050406030204" pitchFamily="18" charset="0"/>
                            </a:rPr>
                          </m:ctrlPr>
                        </m:sSubPr>
                        <m:e>
                          <m:r>
                            <a:rPr lang="en-US" altLang="ja-JP" sz="1400" b="0" i="1" smtClean="0">
                              <a:latin typeface="Cambria Math" panose="02040503050406030204" pitchFamily="18" charset="0"/>
                            </a:rPr>
                            <m:t>𝑁</m:t>
                          </m:r>
                        </m:e>
                        <m:sub>
                          <m:r>
                            <a:rPr lang="en-US" altLang="ja-JP" sz="1400" b="0" i="1" smtClean="0">
                              <a:latin typeface="Cambria Math" panose="02040503050406030204" pitchFamily="18" charset="0"/>
                            </a:rPr>
                            <m:t>5,2</m:t>
                          </m:r>
                        </m:sub>
                      </m:sSub>
                    </m:oMath>
                  </m:oMathPara>
                </a14:m>
                <a:endParaRPr lang="en-US" altLang="ja-JP" sz="1400" dirty="0"/>
              </a:p>
            </p:txBody>
          </p:sp>
        </mc:Choice>
        <mc:Fallback>
          <p:sp>
            <p:nvSpPr>
              <p:cNvPr id="21" name="テキスト ボックス 20">
                <a:extLst>
                  <a:ext uri="{FF2B5EF4-FFF2-40B4-BE49-F238E27FC236}">
                    <a16:creationId xmlns:a16="http://schemas.microsoft.com/office/drawing/2014/main" id="{D8846C32-E461-419D-932A-F656F9BB09BA}"/>
                  </a:ext>
                </a:extLst>
              </p:cNvPr>
              <p:cNvSpPr txBox="1">
                <a:spLocks noRot="1" noChangeAspect="1" noMove="1" noResize="1" noEditPoints="1" noAdjustHandles="1" noChangeArrowheads="1" noChangeShapeType="1" noTextEdit="1"/>
              </p:cNvSpPr>
              <p:nvPr/>
            </p:nvSpPr>
            <p:spPr>
              <a:xfrm>
                <a:off x="10816456" y="1339340"/>
                <a:ext cx="441041" cy="317203"/>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2" name="テキスト ボックス 21">
                <a:extLst>
                  <a:ext uri="{FF2B5EF4-FFF2-40B4-BE49-F238E27FC236}">
                    <a16:creationId xmlns:a16="http://schemas.microsoft.com/office/drawing/2014/main" id="{F8BF4961-8697-47E2-9C18-CAEBDB0BD0B0}"/>
                  </a:ext>
                </a:extLst>
              </p:cNvPr>
              <p:cNvSpPr txBox="1"/>
              <p:nvPr/>
            </p:nvSpPr>
            <p:spPr>
              <a:xfrm>
                <a:off x="11305309" y="1310307"/>
                <a:ext cx="441041" cy="317203"/>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altLang="ja-JP" sz="1400" b="0" i="1" smtClean="0">
                              <a:latin typeface="Cambria Math" panose="02040503050406030204" pitchFamily="18" charset="0"/>
                            </a:rPr>
                          </m:ctrlPr>
                        </m:sSubPr>
                        <m:e>
                          <m:r>
                            <a:rPr lang="en-US" altLang="ja-JP" sz="1400" b="0" i="1" smtClean="0">
                              <a:latin typeface="Cambria Math" panose="02040503050406030204" pitchFamily="18" charset="0"/>
                            </a:rPr>
                            <m:t>𝑁</m:t>
                          </m:r>
                        </m:e>
                        <m:sub>
                          <m:r>
                            <a:rPr lang="en-US" altLang="ja-JP" sz="1400" b="0" i="1" smtClean="0">
                              <a:latin typeface="Cambria Math" panose="02040503050406030204" pitchFamily="18" charset="0"/>
                            </a:rPr>
                            <m:t>6,2</m:t>
                          </m:r>
                        </m:sub>
                      </m:sSub>
                    </m:oMath>
                  </m:oMathPara>
                </a14:m>
                <a:endParaRPr lang="en-US" altLang="ja-JP" sz="1400" dirty="0"/>
              </a:p>
            </p:txBody>
          </p:sp>
        </mc:Choice>
        <mc:Fallback>
          <p:sp>
            <p:nvSpPr>
              <p:cNvPr id="22" name="テキスト ボックス 21">
                <a:extLst>
                  <a:ext uri="{FF2B5EF4-FFF2-40B4-BE49-F238E27FC236}">
                    <a16:creationId xmlns:a16="http://schemas.microsoft.com/office/drawing/2014/main" id="{F8BF4961-8697-47E2-9C18-CAEBDB0BD0B0}"/>
                  </a:ext>
                </a:extLst>
              </p:cNvPr>
              <p:cNvSpPr txBox="1">
                <a:spLocks noRot="1" noChangeAspect="1" noMove="1" noResize="1" noEditPoints="1" noAdjustHandles="1" noChangeArrowheads="1" noChangeShapeType="1" noTextEdit="1"/>
              </p:cNvSpPr>
              <p:nvPr/>
            </p:nvSpPr>
            <p:spPr>
              <a:xfrm>
                <a:off x="11305309" y="1310307"/>
                <a:ext cx="441041" cy="317203"/>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6" name="テキスト ボックス 25">
                <a:extLst>
                  <a:ext uri="{FF2B5EF4-FFF2-40B4-BE49-F238E27FC236}">
                    <a16:creationId xmlns:a16="http://schemas.microsoft.com/office/drawing/2014/main" id="{FDB167D6-6A1F-44D1-8275-43F1AD7AE95E}"/>
                  </a:ext>
                </a:extLst>
              </p:cNvPr>
              <p:cNvSpPr txBox="1"/>
              <p:nvPr/>
            </p:nvSpPr>
            <p:spPr>
              <a:xfrm>
                <a:off x="8370875" y="4766372"/>
                <a:ext cx="528319" cy="253916"/>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ja-JP" sz="1050" b="0" i="1" smtClean="0">
                          <a:latin typeface="Cambria Math" panose="02040503050406030204" pitchFamily="18" charset="0"/>
                        </a:rPr>
                        <m:t>𝑖</m:t>
                      </m:r>
                      <m:r>
                        <a:rPr lang="en-US" altLang="ja-JP" sz="1050" b="0" i="1" smtClean="0">
                          <a:latin typeface="Cambria Math" panose="02040503050406030204" pitchFamily="18" charset="0"/>
                        </a:rPr>
                        <m:t>=1</m:t>
                      </m:r>
                    </m:oMath>
                  </m:oMathPara>
                </a14:m>
                <a:endParaRPr lang="en-US" altLang="ja-JP" sz="1050" dirty="0"/>
              </a:p>
            </p:txBody>
          </p:sp>
        </mc:Choice>
        <mc:Fallback>
          <p:sp>
            <p:nvSpPr>
              <p:cNvPr id="26" name="テキスト ボックス 25">
                <a:extLst>
                  <a:ext uri="{FF2B5EF4-FFF2-40B4-BE49-F238E27FC236}">
                    <a16:creationId xmlns:a16="http://schemas.microsoft.com/office/drawing/2014/main" id="{FDB167D6-6A1F-44D1-8275-43F1AD7AE95E}"/>
                  </a:ext>
                </a:extLst>
              </p:cNvPr>
              <p:cNvSpPr txBox="1">
                <a:spLocks noRot="1" noChangeAspect="1" noMove="1" noResize="1" noEditPoints="1" noAdjustHandles="1" noChangeArrowheads="1" noChangeShapeType="1" noTextEdit="1"/>
              </p:cNvSpPr>
              <p:nvPr/>
            </p:nvSpPr>
            <p:spPr>
              <a:xfrm>
                <a:off x="8370875" y="4766372"/>
                <a:ext cx="528319" cy="253916"/>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7" name="テキスト ボックス 26">
                <a:extLst>
                  <a:ext uri="{FF2B5EF4-FFF2-40B4-BE49-F238E27FC236}">
                    <a16:creationId xmlns:a16="http://schemas.microsoft.com/office/drawing/2014/main" id="{CA72DB6B-8264-44A5-8EEC-88B87CC6877C}"/>
                  </a:ext>
                </a:extLst>
              </p:cNvPr>
              <p:cNvSpPr txBox="1"/>
              <p:nvPr/>
            </p:nvSpPr>
            <p:spPr>
              <a:xfrm>
                <a:off x="8635034" y="5335192"/>
                <a:ext cx="528319" cy="253916"/>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ja-JP" sz="1050" b="0" i="1" smtClean="0">
                          <a:latin typeface="Cambria Math" panose="02040503050406030204" pitchFamily="18" charset="0"/>
                        </a:rPr>
                        <m:t>2</m:t>
                      </m:r>
                    </m:oMath>
                  </m:oMathPara>
                </a14:m>
                <a:endParaRPr lang="en-US" altLang="ja-JP" sz="1050" dirty="0"/>
              </a:p>
            </p:txBody>
          </p:sp>
        </mc:Choice>
        <mc:Fallback>
          <p:sp>
            <p:nvSpPr>
              <p:cNvPr id="27" name="テキスト ボックス 26">
                <a:extLst>
                  <a:ext uri="{FF2B5EF4-FFF2-40B4-BE49-F238E27FC236}">
                    <a16:creationId xmlns:a16="http://schemas.microsoft.com/office/drawing/2014/main" id="{CA72DB6B-8264-44A5-8EEC-88B87CC6877C}"/>
                  </a:ext>
                </a:extLst>
              </p:cNvPr>
              <p:cNvSpPr txBox="1">
                <a:spLocks noRot="1" noChangeAspect="1" noMove="1" noResize="1" noEditPoints="1" noAdjustHandles="1" noChangeArrowheads="1" noChangeShapeType="1" noTextEdit="1"/>
              </p:cNvSpPr>
              <p:nvPr/>
            </p:nvSpPr>
            <p:spPr>
              <a:xfrm>
                <a:off x="8635034" y="5335192"/>
                <a:ext cx="528319" cy="253916"/>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8" name="テキスト ボックス 27">
                <a:extLst>
                  <a:ext uri="{FF2B5EF4-FFF2-40B4-BE49-F238E27FC236}">
                    <a16:creationId xmlns:a16="http://schemas.microsoft.com/office/drawing/2014/main" id="{7B1197B3-5102-4F0B-BED6-8B15A05F4643}"/>
                  </a:ext>
                </a:extLst>
              </p:cNvPr>
              <p:cNvSpPr txBox="1"/>
              <p:nvPr/>
            </p:nvSpPr>
            <p:spPr>
              <a:xfrm>
                <a:off x="9106912" y="5335192"/>
                <a:ext cx="528319" cy="25398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ja-JP" sz="1050" b="0" i="1" smtClean="0">
                          <a:latin typeface="Cambria Math" panose="02040503050406030204" pitchFamily="18" charset="0"/>
                        </a:rPr>
                        <m:t>3</m:t>
                      </m:r>
                    </m:oMath>
                  </m:oMathPara>
                </a14:m>
                <a:endParaRPr lang="en-US" altLang="ja-JP" sz="1050" dirty="0"/>
              </a:p>
            </p:txBody>
          </p:sp>
        </mc:Choice>
        <mc:Fallback>
          <p:sp>
            <p:nvSpPr>
              <p:cNvPr id="28" name="テキスト ボックス 27">
                <a:extLst>
                  <a:ext uri="{FF2B5EF4-FFF2-40B4-BE49-F238E27FC236}">
                    <a16:creationId xmlns:a16="http://schemas.microsoft.com/office/drawing/2014/main" id="{7B1197B3-5102-4F0B-BED6-8B15A05F4643}"/>
                  </a:ext>
                </a:extLst>
              </p:cNvPr>
              <p:cNvSpPr txBox="1">
                <a:spLocks noRot="1" noChangeAspect="1" noMove="1" noResize="1" noEditPoints="1" noAdjustHandles="1" noChangeArrowheads="1" noChangeShapeType="1" noTextEdit="1"/>
              </p:cNvSpPr>
              <p:nvPr/>
            </p:nvSpPr>
            <p:spPr>
              <a:xfrm>
                <a:off x="9106912" y="5335192"/>
                <a:ext cx="528319" cy="253980"/>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9" name="テキスト ボックス 28">
                <a:extLst>
                  <a:ext uri="{FF2B5EF4-FFF2-40B4-BE49-F238E27FC236}">
                    <a16:creationId xmlns:a16="http://schemas.microsoft.com/office/drawing/2014/main" id="{56284819-4235-4749-AB00-6F02190799D3}"/>
                  </a:ext>
                </a:extLst>
              </p:cNvPr>
              <p:cNvSpPr txBox="1"/>
              <p:nvPr/>
            </p:nvSpPr>
            <p:spPr>
              <a:xfrm>
                <a:off x="8962707" y="4477721"/>
                <a:ext cx="528319" cy="25398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ja-JP" sz="1050" b="0" i="1" smtClean="0">
                          <a:latin typeface="Cambria Math" panose="02040503050406030204" pitchFamily="18" charset="0"/>
                        </a:rPr>
                        <m:t>4</m:t>
                      </m:r>
                    </m:oMath>
                  </m:oMathPara>
                </a14:m>
                <a:endParaRPr lang="en-US" altLang="ja-JP" sz="1050" dirty="0"/>
              </a:p>
            </p:txBody>
          </p:sp>
        </mc:Choice>
        <mc:Fallback>
          <p:sp>
            <p:nvSpPr>
              <p:cNvPr id="29" name="テキスト ボックス 28">
                <a:extLst>
                  <a:ext uri="{FF2B5EF4-FFF2-40B4-BE49-F238E27FC236}">
                    <a16:creationId xmlns:a16="http://schemas.microsoft.com/office/drawing/2014/main" id="{56284819-4235-4749-AB00-6F02190799D3}"/>
                  </a:ext>
                </a:extLst>
              </p:cNvPr>
              <p:cNvSpPr txBox="1">
                <a:spLocks noRot="1" noChangeAspect="1" noMove="1" noResize="1" noEditPoints="1" noAdjustHandles="1" noChangeArrowheads="1" noChangeShapeType="1" noTextEdit="1"/>
              </p:cNvSpPr>
              <p:nvPr/>
            </p:nvSpPr>
            <p:spPr>
              <a:xfrm>
                <a:off x="8962707" y="4477721"/>
                <a:ext cx="528319" cy="253980"/>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0" name="テキスト ボックス 29">
                <a:extLst>
                  <a:ext uri="{FF2B5EF4-FFF2-40B4-BE49-F238E27FC236}">
                    <a16:creationId xmlns:a16="http://schemas.microsoft.com/office/drawing/2014/main" id="{4DD527B9-869A-4835-A766-47AAC111C8F2}"/>
                  </a:ext>
                </a:extLst>
              </p:cNvPr>
              <p:cNvSpPr txBox="1"/>
              <p:nvPr/>
            </p:nvSpPr>
            <p:spPr>
              <a:xfrm>
                <a:off x="9848320" y="4466327"/>
                <a:ext cx="528319" cy="25398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ja-JP" sz="1050" b="0" i="1" smtClean="0">
                          <a:latin typeface="Cambria Math" panose="02040503050406030204" pitchFamily="18" charset="0"/>
                        </a:rPr>
                        <m:t>5</m:t>
                      </m:r>
                    </m:oMath>
                  </m:oMathPara>
                </a14:m>
                <a:endParaRPr lang="en-US" altLang="ja-JP" sz="1050" dirty="0"/>
              </a:p>
            </p:txBody>
          </p:sp>
        </mc:Choice>
        <mc:Fallback>
          <p:sp>
            <p:nvSpPr>
              <p:cNvPr id="30" name="テキスト ボックス 29">
                <a:extLst>
                  <a:ext uri="{FF2B5EF4-FFF2-40B4-BE49-F238E27FC236}">
                    <a16:creationId xmlns:a16="http://schemas.microsoft.com/office/drawing/2014/main" id="{4DD527B9-869A-4835-A766-47AAC111C8F2}"/>
                  </a:ext>
                </a:extLst>
              </p:cNvPr>
              <p:cNvSpPr txBox="1">
                <a:spLocks noRot="1" noChangeAspect="1" noMove="1" noResize="1" noEditPoints="1" noAdjustHandles="1" noChangeArrowheads="1" noChangeShapeType="1" noTextEdit="1"/>
              </p:cNvSpPr>
              <p:nvPr/>
            </p:nvSpPr>
            <p:spPr>
              <a:xfrm>
                <a:off x="9848320" y="4466327"/>
                <a:ext cx="528319" cy="253980"/>
              </a:xfrm>
              <a:prstGeom prst="rect">
                <a:avLst/>
              </a:prstGeom>
              <a:blipFill>
                <a:blip r:embed="rId18"/>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1" name="テキスト ボックス 30">
                <a:extLst>
                  <a:ext uri="{FF2B5EF4-FFF2-40B4-BE49-F238E27FC236}">
                    <a16:creationId xmlns:a16="http://schemas.microsoft.com/office/drawing/2014/main" id="{E5D12B90-8105-4854-90A2-521A77684694}"/>
                  </a:ext>
                </a:extLst>
              </p:cNvPr>
              <p:cNvSpPr txBox="1"/>
              <p:nvPr/>
            </p:nvSpPr>
            <p:spPr>
              <a:xfrm>
                <a:off x="8578593" y="3747240"/>
                <a:ext cx="528319" cy="25398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ja-JP" sz="1050" b="0" i="1" smtClean="0">
                          <a:latin typeface="Cambria Math" panose="02040503050406030204" pitchFamily="18" charset="0"/>
                        </a:rPr>
                        <m:t>6</m:t>
                      </m:r>
                    </m:oMath>
                  </m:oMathPara>
                </a14:m>
                <a:endParaRPr lang="en-US" altLang="ja-JP" sz="1050" dirty="0"/>
              </a:p>
            </p:txBody>
          </p:sp>
        </mc:Choice>
        <mc:Fallback>
          <p:sp>
            <p:nvSpPr>
              <p:cNvPr id="31" name="テキスト ボックス 30">
                <a:extLst>
                  <a:ext uri="{FF2B5EF4-FFF2-40B4-BE49-F238E27FC236}">
                    <a16:creationId xmlns:a16="http://schemas.microsoft.com/office/drawing/2014/main" id="{E5D12B90-8105-4854-90A2-521A77684694}"/>
                  </a:ext>
                </a:extLst>
              </p:cNvPr>
              <p:cNvSpPr txBox="1">
                <a:spLocks noRot="1" noChangeAspect="1" noMove="1" noResize="1" noEditPoints="1" noAdjustHandles="1" noChangeArrowheads="1" noChangeShapeType="1" noTextEdit="1"/>
              </p:cNvSpPr>
              <p:nvPr/>
            </p:nvSpPr>
            <p:spPr>
              <a:xfrm>
                <a:off x="8578593" y="3747240"/>
                <a:ext cx="528319" cy="253980"/>
              </a:xfrm>
              <a:prstGeom prst="rect">
                <a:avLst/>
              </a:prstGeom>
              <a:blipFill>
                <a:blip r:embed="rId1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38480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 name="図 69" descr="グラフ, 折れ線グラフ&#10;&#10;自動的に生成された説明">
            <a:extLst>
              <a:ext uri="{FF2B5EF4-FFF2-40B4-BE49-F238E27FC236}">
                <a16:creationId xmlns:a16="http://schemas.microsoft.com/office/drawing/2014/main" id="{C81779F4-FCC6-4FEB-9FD8-0BE3454A95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0540" y="3452806"/>
            <a:ext cx="2729271" cy="2729271"/>
          </a:xfrm>
          <a:prstGeom prst="rect">
            <a:avLst/>
          </a:prstGeom>
        </p:spPr>
      </p:pic>
      <p:sp>
        <p:nvSpPr>
          <p:cNvPr id="3" name="正方形/長方形 2">
            <a:extLst>
              <a:ext uri="{FF2B5EF4-FFF2-40B4-BE49-F238E27FC236}">
                <a16:creationId xmlns:a16="http://schemas.microsoft.com/office/drawing/2014/main" id="{73FCCAC7-5AF0-48C7-9D0E-C2252AB14F7C}"/>
              </a:ext>
            </a:extLst>
          </p:cNvPr>
          <p:cNvSpPr/>
          <p:nvPr/>
        </p:nvSpPr>
        <p:spPr>
          <a:xfrm>
            <a:off x="0" y="-1"/>
            <a:ext cx="12192000" cy="740200"/>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6</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93868"/>
            <a:ext cx="6266577" cy="646331"/>
          </a:xfrm>
          <a:prstGeom prst="rect">
            <a:avLst/>
          </a:prstGeom>
          <a:noFill/>
        </p:spPr>
        <p:txBody>
          <a:bodyPr wrap="square" rtlCol="0">
            <a:spAutoFit/>
          </a:bodyPr>
          <a:lstStyle/>
          <a:p>
            <a:r>
              <a:rPr lang="en-US" altLang="ja-JP" sz="3600" dirty="0"/>
              <a:t>NURBS</a:t>
            </a:r>
            <a:r>
              <a:rPr lang="ja-JP" altLang="en-US" sz="3600" dirty="0"/>
              <a:t>について</a:t>
            </a:r>
            <a:r>
              <a:rPr lang="en-US" altLang="ja-JP" sz="3600" dirty="0"/>
              <a:t>(2/2)</a:t>
            </a:r>
          </a:p>
        </p:txBody>
      </p:sp>
      <p:sp>
        <p:nvSpPr>
          <p:cNvPr id="6" name="テキスト ボックス 5">
            <a:extLst>
              <a:ext uri="{FF2B5EF4-FFF2-40B4-BE49-F238E27FC236}">
                <a16:creationId xmlns:a16="http://schemas.microsoft.com/office/drawing/2014/main" id="{E46F1876-F105-4823-BE4E-B304B679D55F}"/>
              </a:ext>
            </a:extLst>
          </p:cNvPr>
          <p:cNvSpPr txBox="1"/>
          <p:nvPr/>
        </p:nvSpPr>
        <p:spPr>
          <a:xfrm>
            <a:off x="412457" y="1079634"/>
            <a:ext cx="5754213" cy="923330"/>
          </a:xfrm>
          <a:prstGeom prst="rect">
            <a:avLst/>
          </a:prstGeom>
          <a:noFill/>
        </p:spPr>
        <p:txBody>
          <a:bodyPr wrap="square" rtlCol="0">
            <a:spAutoFit/>
          </a:bodyPr>
          <a:lstStyle/>
          <a:p>
            <a:r>
              <a:rPr lang="ja-JP" altLang="en-US" b="1" dirty="0"/>
              <a:t>・</a:t>
            </a:r>
            <a:r>
              <a:rPr lang="en-US" altLang="ja-JP" b="1" dirty="0"/>
              <a:t>NURBS(Non-Uniform Rational B-Spline,</a:t>
            </a:r>
          </a:p>
          <a:p>
            <a:r>
              <a:rPr lang="en-US" altLang="ja-JP" b="1" dirty="0"/>
              <a:t>		                  </a:t>
            </a:r>
            <a:r>
              <a:rPr lang="ja-JP" altLang="en-US" b="1" dirty="0"/>
              <a:t>非一様有理</a:t>
            </a:r>
            <a:r>
              <a:rPr lang="en-US" altLang="ja-JP" b="1" dirty="0"/>
              <a:t>B</a:t>
            </a:r>
            <a:r>
              <a:rPr lang="ja-JP" altLang="en-US" b="1" dirty="0"/>
              <a:t>スプライン</a:t>
            </a:r>
            <a:r>
              <a:rPr lang="en-US" altLang="ja-JP" b="1" dirty="0"/>
              <a:t>)</a:t>
            </a:r>
          </a:p>
          <a:p>
            <a:endParaRPr lang="en-US" altLang="ja-JP" dirty="0"/>
          </a:p>
        </p:txBody>
      </p:sp>
      <p:sp>
        <p:nvSpPr>
          <p:cNvPr id="10" name="正方形/長方形 9">
            <a:extLst>
              <a:ext uri="{FF2B5EF4-FFF2-40B4-BE49-F238E27FC236}">
                <a16:creationId xmlns:a16="http://schemas.microsoft.com/office/drawing/2014/main" id="{F6F352E3-15A8-450D-A0AC-C795595B0725}"/>
              </a:ext>
            </a:extLst>
          </p:cNvPr>
          <p:cNvSpPr/>
          <p:nvPr/>
        </p:nvSpPr>
        <p:spPr>
          <a:xfrm flipH="1">
            <a:off x="6073140" y="900034"/>
            <a:ext cx="45719" cy="5821441"/>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2" name="テキスト ボックス 11">
                <a:extLst>
                  <a:ext uri="{FF2B5EF4-FFF2-40B4-BE49-F238E27FC236}">
                    <a16:creationId xmlns:a16="http://schemas.microsoft.com/office/drawing/2014/main" id="{20A5B626-D6F9-4AA2-948B-A6E7582C3B82}"/>
                  </a:ext>
                </a:extLst>
              </p:cNvPr>
              <p:cNvSpPr txBox="1"/>
              <p:nvPr/>
            </p:nvSpPr>
            <p:spPr>
              <a:xfrm>
                <a:off x="412456" y="1510769"/>
                <a:ext cx="5822551" cy="1313052"/>
              </a:xfrm>
              <a:prstGeom prst="rect">
                <a:avLst/>
              </a:prstGeom>
              <a:noFill/>
            </p:spPr>
            <p:txBody>
              <a:bodyPr wrap="square" rtlCol="0">
                <a:spAutoFit/>
              </a:bodyPr>
              <a:lstStyle/>
              <a:p>
                <a:r>
                  <a:rPr lang="en-US" altLang="ja-JP" u="sng" dirty="0"/>
                  <a:t>NURBS</a:t>
                </a:r>
                <a:r>
                  <a:rPr lang="ja-JP" altLang="en-US" u="sng" dirty="0"/>
                  <a:t>基底関数</a:t>
                </a:r>
                <a14:m>
                  <m:oMath xmlns:m="http://schemas.openxmlformats.org/officeDocument/2006/math">
                    <m:sSubSup>
                      <m:sSubSupPr>
                        <m:ctrlPr>
                          <a:rPr lang="en-US" altLang="ja-JP" i="1" u="sng" smtClean="0">
                            <a:latin typeface="Cambria Math" panose="02040503050406030204" pitchFamily="18" charset="0"/>
                          </a:rPr>
                        </m:ctrlPr>
                      </m:sSubSupPr>
                      <m:e>
                        <m:r>
                          <a:rPr lang="en-US" altLang="ja-JP" b="0" i="1" u="sng" smtClean="0">
                            <a:latin typeface="Cambria Math" panose="02040503050406030204" pitchFamily="18" charset="0"/>
                          </a:rPr>
                          <m:t>𝑅</m:t>
                        </m:r>
                      </m:e>
                      <m:sub>
                        <m:r>
                          <a:rPr lang="en-US" altLang="ja-JP" b="0" i="1" u="sng" smtClean="0">
                            <a:latin typeface="Cambria Math" panose="02040503050406030204" pitchFamily="18" charset="0"/>
                          </a:rPr>
                          <m:t>𝑖</m:t>
                        </m:r>
                      </m:sub>
                      <m:sup>
                        <m:r>
                          <a:rPr lang="en-US" altLang="ja-JP" b="0" i="1" u="sng" smtClean="0">
                            <a:latin typeface="Cambria Math" panose="02040503050406030204" pitchFamily="18" charset="0"/>
                          </a:rPr>
                          <m:t>𝑝</m:t>
                        </m:r>
                      </m:sup>
                    </m:sSubSup>
                    <m:r>
                      <a:rPr lang="en-US" altLang="ja-JP" b="0" i="1" u="sng" smtClean="0">
                        <a:latin typeface="Cambria Math" panose="02040503050406030204" pitchFamily="18" charset="0"/>
                      </a:rPr>
                      <m:t>(</m:t>
                    </m:r>
                    <m:r>
                      <a:rPr lang="ja-JP" altLang="en-US" i="1" u="sng" smtClean="0">
                        <a:latin typeface="Cambria Math" panose="02040503050406030204" pitchFamily="18" charset="0"/>
                      </a:rPr>
                      <m:t>𝜉</m:t>
                    </m:r>
                    <m:r>
                      <a:rPr lang="en-US" altLang="ja-JP" b="0" i="1" u="sng" smtClean="0">
                        <a:latin typeface="Cambria Math" panose="02040503050406030204" pitchFamily="18" charset="0"/>
                      </a:rPr>
                      <m:t>)</m:t>
                    </m:r>
                  </m:oMath>
                </a14:m>
                <a:endParaRPr lang="en-US" altLang="ja-JP" b="0" u="sng" dirty="0"/>
              </a:p>
              <a:p>
                <a:pPr/>
                <a14:m>
                  <m:oMathPara xmlns:m="http://schemas.openxmlformats.org/officeDocument/2006/math">
                    <m:oMathParaPr>
                      <m:jc m:val="left"/>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𝑅</m:t>
                          </m:r>
                        </m:e>
                        <m:sub>
                          <m:r>
                            <a:rPr lang="en-US" altLang="ja-JP" b="0" i="1" smtClean="0">
                              <a:latin typeface="Cambria Math" panose="02040503050406030204" pitchFamily="18" charset="0"/>
                            </a:rPr>
                            <m:t>𝑖</m:t>
                          </m:r>
                        </m:sub>
                        <m:sup>
                          <m:r>
                            <a:rPr lang="en-US" altLang="ja-JP" b="0" i="1" smtClean="0">
                              <a:latin typeface="Cambria Math" panose="02040503050406030204" pitchFamily="18" charset="0"/>
                            </a:rPr>
                            <m:t>𝑝</m:t>
                          </m:r>
                        </m:sup>
                      </m:sSubSup>
                      <m:d>
                        <m:dPr>
                          <m:ctrlPr>
                            <a:rPr lang="en-US" altLang="ja-JP" b="0" i="1" smtClean="0">
                              <a:latin typeface="Cambria Math" panose="02040503050406030204" pitchFamily="18" charset="0"/>
                            </a:rPr>
                          </m:ctrlPr>
                        </m:dPr>
                        <m:e>
                          <m:r>
                            <a:rPr lang="ja-JP" altLang="en-US" i="1" smtClean="0">
                              <a:latin typeface="Cambria Math" panose="02040503050406030204" pitchFamily="18" charset="0"/>
                            </a:rPr>
                            <m:t>𝜉</m:t>
                          </m:r>
                        </m:e>
                      </m:d>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𝑁</m:t>
                              </m:r>
                            </m:e>
                            <m:sub>
                              <m: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𝑝</m:t>
                              </m:r>
                            </m:sub>
                          </m:sSub>
                          <m:d>
                            <m:dPr>
                              <m:ctrlPr>
                                <a:rPr lang="en-US" altLang="ja-JP" b="0" i="1" smtClean="0">
                                  <a:latin typeface="Cambria Math" panose="02040503050406030204" pitchFamily="18" charset="0"/>
                                </a:rPr>
                              </m:ctrlPr>
                            </m:dPr>
                            <m:e>
                              <m:r>
                                <a:rPr lang="en-US" altLang="ja-JP" i="1" smtClean="0">
                                  <a:latin typeface="Cambria Math" panose="02040503050406030204" pitchFamily="18" charset="0"/>
                                  <a:ea typeface="Cambria Math" panose="02040503050406030204" pitchFamily="18" charset="0"/>
                                </a:rPr>
                                <m:t>𝜉</m:t>
                              </m:r>
                            </m:e>
                          </m:d>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𝑖</m:t>
                              </m:r>
                            </m:sub>
                          </m:sSub>
                        </m:num>
                        <m:den>
                          <m:r>
                            <a:rPr lang="en-US" altLang="ja-JP" b="0" i="1" smtClean="0">
                              <a:latin typeface="Cambria Math" panose="02040503050406030204" pitchFamily="18" charset="0"/>
                            </a:rPr>
                            <m:t>𝑊</m:t>
                          </m:r>
                          <m:r>
                            <a:rPr lang="en-US" altLang="ja-JP" b="0" i="1" smtClean="0">
                              <a:latin typeface="Cambria Math" panose="02040503050406030204" pitchFamily="18" charset="0"/>
                            </a:rPr>
                            <m:t>(</m:t>
                          </m:r>
                          <m:r>
                            <a:rPr lang="en-US" altLang="ja-JP" i="1" smtClean="0">
                              <a:latin typeface="Cambria Math" panose="02040503050406030204" pitchFamily="18" charset="0"/>
                              <a:ea typeface="Cambria Math" panose="02040503050406030204" pitchFamily="18" charset="0"/>
                            </a:rPr>
                            <m:t>𝜉</m:t>
                          </m:r>
                          <m:r>
                            <a:rPr lang="en-US" altLang="ja-JP" b="0" i="1" smtClean="0">
                              <a:latin typeface="Cambria Math" panose="02040503050406030204" pitchFamily="18" charset="0"/>
                            </a:rPr>
                            <m:t>)</m:t>
                          </m:r>
                        </m:den>
                      </m:f>
                      <m:r>
                        <a:rPr lang="en-US" altLang="ja-JP" b="0" i="1" smtClean="0">
                          <a:latin typeface="Cambria Math" panose="02040503050406030204" pitchFamily="18" charset="0"/>
                        </a:rPr>
                        <m:t>=</m:t>
                      </m:r>
                      <m:f>
                        <m:fPr>
                          <m:ctrlPr>
                            <a:rPr lang="en-US" altLang="ja-JP" i="1">
                              <a:latin typeface="Cambria Math" panose="02040503050406030204" pitchFamily="18" charset="0"/>
                            </a:rPr>
                          </m:ctrlPr>
                        </m:fPr>
                        <m:num>
                          <m:sSub>
                            <m:sSubPr>
                              <m:ctrlPr>
                                <a:rPr lang="en-US" altLang="ja-JP" i="1">
                                  <a:latin typeface="Cambria Math" panose="02040503050406030204" pitchFamily="18" charset="0"/>
                                </a:rPr>
                              </m:ctrlPr>
                            </m:sSubPr>
                            <m:e>
                              <m:r>
                                <a:rPr lang="en-US" altLang="ja-JP" i="1">
                                  <a:latin typeface="Cambria Math" panose="02040503050406030204" pitchFamily="18" charset="0"/>
                                </a:rPr>
                                <m:t>𝑁</m:t>
                              </m:r>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𝑝</m:t>
                              </m:r>
                            </m:sub>
                          </m:sSub>
                          <m:d>
                            <m:dPr>
                              <m:ctrlPr>
                                <a:rPr lang="en-US" altLang="ja-JP" i="1">
                                  <a:latin typeface="Cambria Math" panose="02040503050406030204" pitchFamily="18" charset="0"/>
                                </a:rPr>
                              </m:ctrlPr>
                            </m:dPr>
                            <m:e>
                              <m:r>
                                <a:rPr lang="ja-JP" altLang="en-US" i="1" smtClean="0">
                                  <a:latin typeface="Cambria Math" panose="02040503050406030204" pitchFamily="18" charset="0"/>
                                </a:rPr>
                                <m:t>𝜉</m:t>
                              </m:r>
                            </m:e>
                          </m:d>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𝑖</m:t>
                              </m:r>
                            </m:sub>
                          </m:sSub>
                        </m:num>
                        <m:den>
                          <m:nary>
                            <m:naryPr>
                              <m:chr m:val="∑"/>
                              <m:limLoc m:val="subSup"/>
                              <m:ctrlPr>
                                <a:rPr lang="en-US" altLang="ja-JP" i="1" smtClean="0">
                                  <a:latin typeface="Cambria Math" panose="02040503050406030204" pitchFamily="18" charset="0"/>
                                </a:rPr>
                              </m:ctrlPr>
                            </m:naryPr>
                            <m:sub>
                              <m:acc>
                                <m:accPr>
                                  <m:chr m:val="̂"/>
                                  <m:ctrlPr>
                                    <a:rPr lang="en-US" altLang="ja-JP" i="1" smtClean="0">
                                      <a:latin typeface="Cambria Math" panose="02040503050406030204" pitchFamily="18" charset="0"/>
                                    </a:rPr>
                                  </m:ctrlPr>
                                </m:accPr>
                                <m:e>
                                  <m:r>
                                    <a:rPr lang="en-US" altLang="ja-JP" b="0" i="1" smtClean="0">
                                      <a:latin typeface="Cambria Math" panose="02040503050406030204" pitchFamily="18" charset="0"/>
                                    </a:rPr>
                                    <m:t>𝑖</m:t>
                                  </m:r>
                                </m:e>
                              </m:acc>
                              <m:r>
                                <a:rPr lang="en-US" altLang="ja-JP" b="0" i="1" smtClean="0">
                                  <a:latin typeface="Cambria Math" panose="02040503050406030204" pitchFamily="18" charset="0"/>
                                </a:rPr>
                                <m:t>=0</m:t>
                              </m:r>
                            </m:sub>
                            <m:sup>
                              <m:r>
                                <a:rPr lang="en-US" altLang="ja-JP" b="0" i="1" smtClean="0">
                                  <a:latin typeface="Cambria Math" panose="02040503050406030204" pitchFamily="18" charset="0"/>
                                </a:rPr>
                                <m:t>𝑛</m:t>
                              </m:r>
                              <m:r>
                                <a:rPr lang="en-US" altLang="ja-JP" b="0" i="1" smtClean="0">
                                  <a:latin typeface="Cambria Math" panose="02040503050406030204" pitchFamily="18" charset="0"/>
                                </a:rPr>
                                <m:t>−1</m:t>
                              </m:r>
                            </m:sup>
                            <m:e>
                              <m:sSub>
                                <m:sSubPr>
                                  <m:ctrlPr>
                                    <a:rPr lang="en-US" altLang="ja-JP" i="1">
                                      <a:latin typeface="Cambria Math" panose="02040503050406030204" pitchFamily="18" charset="0"/>
                                    </a:rPr>
                                  </m:ctrlPr>
                                </m:sSubPr>
                                <m:e>
                                  <m:r>
                                    <a:rPr lang="en-US" altLang="ja-JP" i="1">
                                      <a:latin typeface="Cambria Math" panose="02040503050406030204" pitchFamily="18" charset="0"/>
                                    </a:rPr>
                                    <m:t>𝑁</m:t>
                                  </m:r>
                                </m:e>
                                <m:sub>
                                  <m:acc>
                                    <m:accPr>
                                      <m:chr m:val="̂"/>
                                      <m:ctrlPr>
                                        <a:rPr lang="en-US" altLang="ja-JP" i="1" smtClean="0">
                                          <a:latin typeface="Cambria Math" panose="02040503050406030204" pitchFamily="18" charset="0"/>
                                        </a:rPr>
                                      </m:ctrlPr>
                                    </m:accPr>
                                    <m:e>
                                      <m:r>
                                        <a:rPr lang="en-US" altLang="ja-JP" b="0" i="1" smtClean="0">
                                          <a:latin typeface="Cambria Math" panose="02040503050406030204" pitchFamily="18" charset="0"/>
                                        </a:rPr>
                                        <m:t>𝑖</m:t>
                                      </m:r>
                                    </m:e>
                                  </m:acc>
                                  <m:r>
                                    <a:rPr lang="en-US" altLang="ja-JP" i="1">
                                      <a:latin typeface="Cambria Math" panose="02040503050406030204" pitchFamily="18" charset="0"/>
                                    </a:rPr>
                                    <m:t>,</m:t>
                                  </m:r>
                                  <m:r>
                                    <a:rPr lang="en-US" altLang="ja-JP" i="1">
                                      <a:latin typeface="Cambria Math" panose="02040503050406030204" pitchFamily="18" charset="0"/>
                                    </a:rPr>
                                    <m:t>𝑝</m:t>
                                  </m:r>
                                </m:sub>
                              </m:sSub>
                              <m:d>
                                <m:dPr>
                                  <m:ctrlPr>
                                    <a:rPr lang="en-US" altLang="ja-JP" i="1">
                                      <a:latin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𝜉</m:t>
                                  </m:r>
                                </m:e>
                              </m:d>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acc>
                                    <m:accPr>
                                      <m:chr m:val="̂"/>
                                      <m:ctrlPr>
                                        <a:rPr lang="en-US" altLang="ja-JP" i="1" smtClean="0">
                                          <a:latin typeface="Cambria Math" panose="02040503050406030204" pitchFamily="18" charset="0"/>
                                        </a:rPr>
                                      </m:ctrlPr>
                                    </m:accPr>
                                    <m:e>
                                      <m:r>
                                        <a:rPr lang="en-US" altLang="ja-JP" b="0" i="1" smtClean="0">
                                          <a:latin typeface="Cambria Math" panose="02040503050406030204" pitchFamily="18" charset="0"/>
                                        </a:rPr>
                                        <m:t>𝑖</m:t>
                                      </m:r>
                                    </m:e>
                                  </m:acc>
                                </m:sub>
                              </m:sSub>
                            </m:e>
                          </m:nary>
                        </m:den>
                      </m:f>
                    </m:oMath>
                  </m:oMathPara>
                </a14:m>
                <a:endParaRPr lang="en-US" altLang="ja-JP" b="0" dirty="0"/>
              </a:p>
              <a:p>
                <a:pP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𝑖</m:t>
                        </m:r>
                      </m:sub>
                    </m:sSub>
                  </m:oMath>
                </a14:m>
                <a:r>
                  <a:rPr lang="en-US" altLang="ja-JP" b="0" dirty="0"/>
                  <a:t> : </a:t>
                </a:r>
                <a:r>
                  <a:rPr lang="ja-JP" altLang="en-US" b="0" dirty="0"/>
                  <a:t>重み</a:t>
                </a:r>
                <a:endParaRPr lang="en-US" altLang="ja-JP" b="0" dirty="0"/>
              </a:p>
            </p:txBody>
          </p:sp>
        </mc:Choice>
        <mc:Fallback>
          <p:sp>
            <p:nvSpPr>
              <p:cNvPr id="12" name="テキスト ボックス 11">
                <a:extLst>
                  <a:ext uri="{FF2B5EF4-FFF2-40B4-BE49-F238E27FC236}">
                    <a16:creationId xmlns:a16="http://schemas.microsoft.com/office/drawing/2014/main" id="{20A5B626-D6F9-4AA2-948B-A6E7582C3B82}"/>
                  </a:ext>
                </a:extLst>
              </p:cNvPr>
              <p:cNvSpPr txBox="1">
                <a:spLocks noRot="1" noChangeAspect="1" noMove="1" noResize="1" noEditPoints="1" noAdjustHandles="1" noChangeArrowheads="1" noChangeShapeType="1" noTextEdit="1"/>
              </p:cNvSpPr>
              <p:nvPr/>
            </p:nvSpPr>
            <p:spPr>
              <a:xfrm>
                <a:off x="412456" y="1510769"/>
                <a:ext cx="5822551" cy="1313052"/>
              </a:xfrm>
              <a:prstGeom prst="rect">
                <a:avLst/>
              </a:prstGeom>
              <a:blipFill>
                <a:blip r:embed="rId4"/>
                <a:stretch>
                  <a:fillRect l="-942" t="-2326" b="-7442"/>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6" name="テキスト ボックス 15">
                <a:extLst>
                  <a:ext uri="{FF2B5EF4-FFF2-40B4-BE49-F238E27FC236}">
                    <a16:creationId xmlns:a16="http://schemas.microsoft.com/office/drawing/2014/main" id="{B872A217-57C8-4408-A097-2E8C6E973364}"/>
                  </a:ext>
                </a:extLst>
              </p:cNvPr>
              <p:cNvSpPr txBox="1"/>
              <p:nvPr/>
            </p:nvSpPr>
            <p:spPr>
              <a:xfrm>
                <a:off x="412456" y="2918052"/>
                <a:ext cx="5822551" cy="1402563"/>
              </a:xfrm>
              <a:prstGeom prst="rect">
                <a:avLst/>
              </a:prstGeom>
              <a:noFill/>
            </p:spPr>
            <p:txBody>
              <a:bodyPr wrap="square" rtlCol="0">
                <a:spAutoFit/>
              </a:bodyPr>
              <a:lstStyle/>
              <a:p>
                <a:r>
                  <a:rPr lang="en-US" altLang="ja-JP" u="sng" dirty="0"/>
                  <a:t>NURBS</a:t>
                </a:r>
                <a:r>
                  <a:rPr lang="ja-JP" altLang="en-US" b="0" u="sng" dirty="0"/>
                  <a:t>曲線</a:t>
                </a:r>
                <a:endParaRPr lang="en-US" altLang="ja-JP" b="0" u="sng" dirty="0"/>
              </a:p>
              <a:p>
                <a:pPr/>
                <a14:m>
                  <m:oMathPara xmlns:m="http://schemas.openxmlformats.org/officeDocument/2006/math">
                    <m:oMathParaPr>
                      <m:jc m:val="left"/>
                    </m:oMathParaPr>
                    <m:oMath xmlns:m="http://schemas.openxmlformats.org/officeDocument/2006/math">
                      <m:r>
                        <a:rPr lang="en-US" altLang="ja-JP" b="1" i="1" smtClean="0">
                          <a:latin typeface="Cambria Math" panose="02040503050406030204" pitchFamily="18" charset="0"/>
                        </a:rPr>
                        <m:t>𝑪</m:t>
                      </m:r>
                      <m:r>
                        <a:rPr lang="en-US" altLang="ja-JP" b="0" i="1" smtClean="0">
                          <a:latin typeface="Cambria Math" panose="02040503050406030204" pitchFamily="18" charset="0"/>
                        </a:rPr>
                        <m:t>(</m:t>
                      </m:r>
                      <m:r>
                        <a:rPr lang="en-US" altLang="ja-JP" i="1" smtClean="0">
                          <a:latin typeface="Cambria Math" panose="02040503050406030204" pitchFamily="18" charset="0"/>
                          <a:ea typeface="Cambria Math" panose="02040503050406030204" pitchFamily="18" charset="0"/>
                        </a:rPr>
                        <m:t>𝜉</m:t>
                      </m:r>
                      <m:r>
                        <a:rPr lang="en-US" altLang="ja-JP" b="0" i="1" smtClean="0">
                          <a:latin typeface="Cambria Math" panose="02040503050406030204" pitchFamily="18" charset="0"/>
                        </a:rPr>
                        <m:t>)=</m:t>
                      </m:r>
                      <m:nary>
                        <m:naryPr>
                          <m:chr m:val="∑"/>
                          <m:ctrlPr>
                            <a:rPr lang="en-US" altLang="ja-JP" b="0" i="1" smtClean="0">
                              <a:latin typeface="Cambria Math" panose="02040503050406030204" pitchFamily="18" charset="0"/>
                            </a:rPr>
                          </m:ctrlPr>
                        </m:naryPr>
                        <m:sub>
                          <m:r>
                            <m:rPr>
                              <m:brk m:alnAt="23"/>
                            </m:rPr>
                            <a:rPr lang="en-US" altLang="ja-JP" b="0" i="1" smtClean="0">
                              <a:latin typeface="Cambria Math" panose="02040503050406030204" pitchFamily="18" charset="0"/>
                            </a:rPr>
                            <m:t>𝑖</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𝑛</m:t>
                          </m:r>
                        </m:sup>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𝑅</m:t>
                              </m:r>
                            </m:e>
                            <m:sub>
                              <m:r>
                                <a:rPr lang="en-US" altLang="ja-JP" i="1">
                                  <a:latin typeface="Cambria Math" panose="02040503050406030204" pitchFamily="18" charset="0"/>
                                </a:rPr>
                                <m:t>𝑖</m:t>
                              </m:r>
                            </m:sub>
                            <m:sup>
                              <m:r>
                                <a:rPr lang="en-US" altLang="ja-JP" i="1">
                                  <a:latin typeface="Cambria Math" panose="02040503050406030204" pitchFamily="18" charset="0"/>
                                </a:rPr>
                                <m:t>𝑝</m:t>
                              </m:r>
                            </m:sup>
                          </m:sSubSup>
                          <m:r>
                            <a:rPr lang="en-US" altLang="ja-JP" i="1">
                              <a:latin typeface="Cambria Math" panose="02040503050406030204" pitchFamily="18" charset="0"/>
                            </a:rPr>
                            <m:t>(</m:t>
                          </m:r>
                          <m:r>
                            <a:rPr lang="en-US" altLang="ja-JP" i="1">
                              <a:latin typeface="Cambria Math" panose="02040503050406030204" pitchFamily="18" charset="0"/>
                              <a:ea typeface="Cambria Math" panose="02040503050406030204" pitchFamily="18" charset="0"/>
                            </a:rPr>
                            <m:t>𝜉</m:t>
                          </m:r>
                          <m:r>
                            <a:rPr lang="en-US" altLang="ja-JP" i="1">
                              <a:latin typeface="Cambria Math" panose="02040503050406030204" pitchFamily="18" charset="0"/>
                            </a:rPr>
                            <m:t>)</m:t>
                          </m:r>
                          <m:r>
                            <m:rPr>
                              <m:nor/>
                            </m:rPr>
                            <a:rPr lang="en-US" altLang="ja-JP" dirty="0"/>
                            <m:t> </m:t>
                          </m:r>
                          <m:sSub>
                            <m:sSubPr>
                              <m:ctrlPr>
                                <a:rPr lang="en-US" altLang="ja-JP" b="0" i="1" smtClean="0">
                                  <a:latin typeface="Cambria Math" panose="02040503050406030204" pitchFamily="18" charset="0"/>
                                </a:rPr>
                              </m:ctrlPr>
                            </m:sSubPr>
                            <m:e>
                              <m:r>
                                <a:rPr lang="en-US" altLang="ja-JP" b="1" i="1" smtClean="0">
                                  <a:latin typeface="Cambria Math" panose="02040503050406030204" pitchFamily="18" charset="0"/>
                                </a:rPr>
                                <m:t>𝑩</m:t>
                              </m:r>
                            </m:e>
                            <m:sub>
                              <m:r>
                                <a:rPr lang="en-US" altLang="ja-JP" b="0" i="1" smtClean="0">
                                  <a:latin typeface="Cambria Math" panose="02040503050406030204" pitchFamily="18" charset="0"/>
                                </a:rPr>
                                <m:t>𝑖</m:t>
                              </m:r>
                            </m:sub>
                          </m:sSub>
                        </m:e>
                      </m:nary>
                    </m:oMath>
                  </m:oMathPara>
                </a14:m>
                <a:endParaRPr lang="en-US" altLang="ja-JP" b="0" dirty="0"/>
              </a:p>
              <a:p>
                <a:pPr/>
                <a14:m>
                  <m:oMath xmlns:m="http://schemas.openxmlformats.org/officeDocument/2006/math">
                    <m:sSub>
                      <m:sSubPr>
                        <m:ctrlPr>
                          <a:rPr lang="en-US" altLang="ja-JP" b="0" i="1" smtClean="0">
                            <a:latin typeface="Cambria Math" panose="02040503050406030204" pitchFamily="18" charset="0"/>
                          </a:rPr>
                        </m:ctrlPr>
                      </m:sSubPr>
                      <m:e>
                        <m:r>
                          <a:rPr lang="en-US" altLang="ja-JP" b="1" i="1" smtClean="0">
                            <a:latin typeface="Cambria Math" panose="02040503050406030204" pitchFamily="18" charset="0"/>
                          </a:rPr>
                          <m:t>𝑩</m:t>
                        </m:r>
                      </m:e>
                      <m:sub>
                        <m:r>
                          <a:rPr lang="en-US" altLang="ja-JP" b="0" i="1" smtClean="0">
                            <a:latin typeface="Cambria Math" panose="02040503050406030204" pitchFamily="18" charset="0"/>
                          </a:rPr>
                          <m:t>𝑖</m:t>
                        </m:r>
                      </m:sub>
                    </m:sSub>
                  </m:oMath>
                </a14:m>
                <a:r>
                  <a:rPr lang="en-US" altLang="ja-JP" b="0" dirty="0"/>
                  <a:t> : </a:t>
                </a:r>
                <a:r>
                  <a:rPr lang="ja-JP" altLang="en-US" b="0" dirty="0"/>
                  <a:t>コントロールポイントの座標</a:t>
                </a:r>
                <a:endParaRPr lang="en-US" altLang="ja-JP" b="0" dirty="0"/>
              </a:p>
            </p:txBody>
          </p:sp>
        </mc:Choice>
        <mc:Fallback>
          <p:sp>
            <p:nvSpPr>
              <p:cNvPr id="16" name="テキスト ボックス 15">
                <a:extLst>
                  <a:ext uri="{FF2B5EF4-FFF2-40B4-BE49-F238E27FC236}">
                    <a16:creationId xmlns:a16="http://schemas.microsoft.com/office/drawing/2014/main" id="{B872A217-57C8-4408-A097-2E8C6E973364}"/>
                  </a:ext>
                </a:extLst>
              </p:cNvPr>
              <p:cNvSpPr txBox="1">
                <a:spLocks noRot="1" noChangeAspect="1" noMove="1" noResize="1" noEditPoints="1" noAdjustHandles="1" noChangeArrowheads="1" noChangeShapeType="1" noTextEdit="1"/>
              </p:cNvSpPr>
              <p:nvPr/>
            </p:nvSpPr>
            <p:spPr>
              <a:xfrm>
                <a:off x="412456" y="2918052"/>
                <a:ext cx="5822551" cy="1402563"/>
              </a:xfrm>
              <a:prstGeom prst="rect">
                <a:avLst/>
              </a:prstGeom>
              <a:blipFill>
                <a:blip r:embed="rId5"/>
                <a:stretch>
                  <a:fillRect l="-942" t="-3913" b="-695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2" name="テキスト ボックス 31">
                <a:extLst>
                  <a:ext uri="{FF2B5EF4-FFF2-40B4-BE49-F238E27FC236}">
                    <a16:creationId xmlns:a16="http://schemas.microsoft.com/office/drawing/2014/main" id="{CD6656CC-185D-4042-93AA-9A384E4A7C37}"/>
                  </a:ext>
                </a:extLst>
              </p:cNvPr>
              <p:cNvSpPr txBox="1"/>
              <p:nvPr/>
            </p:nvSpPr>
            <p:spPr>
              <a:xfrm>
                <a:off x="378287" y="4616695"/>
                <a:ext cx="5822551" cy="1571905"/>
              </a:xfrm>
              <a:prstGeom prst="rect">
                <a:avLst/>
              </a:prstGeom>
              <a:noFill/>
            </p:spPr>
            <p:txBody>
              <a:bodyPr wrap="square" rtlCol="0">
                <a:spAutoFit/>
              </a:bodyPr>
              <a:lstStyle/>
              <a:p>
                <a:r>
                  <a:rPr lang="ja-JP" altLang="en-US" b="0" u="sng" dirty="0"/>
                  <a:t>円弧を表現する際の重みの設定方法</a:t>
                </a:r>
                <a:endParaRPr lang="en-US" altLang="ja-JP" b="0" u="sng" dirty="0"/>
              </a:p>
              <a:p>
                <a:pPr/>
                <a14:m>
                  <m:oMathPara xmlns:m="http://schemas.openxmlformats.org/officeDocument/2006/math">
                    <m:oMathParaPr>
                      <m:jc m:val="left"/>
                    </m:oMathParaPr>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3</m:t>
                          </m:r>
                        </m:sub>
                      </m:sSub>
                      <m:r>
                        <a:rPr lang="en-US" altLang="ja-JP" b="0" i="1" smtClean="0">
                          <a:latin typeface="Cambria Math" panose="02040503050406030204" pitchFamily="18" charset="0"/>
                        </a:rPr>
                        <m:t>=1</m:t>
                      </m:r>
                    </m:oMath>
                  </m:oMathPara>
                </a14:m>
                <a:endParaRPr lang="en-US" altLang="ja-JP" b="0" u="sng" dirty="0"/>
              </a:p>
              <a:p>
                <a:pPr/>
                <a14:m>
                  <m:oMathPara xmlns:m="http://schemas.openxmlformats.org/officeDocument/2006/math">
                    <m:oMathParaPr>
                      <m:jc m:val="left"/>
                    </m:oMathParaPr>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m:t>
                      </m:r>
                      <m:func>
                        <m:funcPr>
                          <m:ctrlPr>
                            <a:rPr lang="en-US" altLang="ja-JP" b="0" i="1" smtClean="0">
                              <a:latin typeface="Cambria Math" panose="02040503050406030204" pitchFamily="18" charset="0"/>
                            </a:rPr>
                          </m:ctrlPr>
                        </m:funcPr>
                        <m:fName>
                          <m:r>
                            <m:rPr>
                              <m:sty m:val="p"/>
                            </m:rPr>
                            <a:rPr lang="en-US" altLang="ja-JP" b="0" i="0" smtClean="0">
                              <a:latin typeface="Cambria Math" panose="02040503050406030204" pitchFamily="18" charset="0"/>
                            </a:rPr>
                            <m:t>cos</m:t>
                          </m:r>
                        </m:fName>
                        <m:e>
                          <m:f>
                            <m:fPr>
                              <m:ctrlPr>
                                <a:rPr lang="en-US" altLang="ja-JP" b="0" i="1" smtClean="0">
                                  <a:latin typeface="Cambria Math" panose="02040503050406030204" pitchFamily="18" charset="0"/>
                                </a:rPr>
                              </m:ctrlPr>
                            </m:fPr>
                            <m:num>
                              <m:r>
                                <a:rPr lang="ja-JP" altLang="en-US" b="0" i="1" smtClean="0">
                                  <a:latin typeface="Cambria Math" panose="02040503050406030204" pitchFamily="18" charset="0"/>
                                </a:rPr>
                                <m:t>𝜃</m:t>
                              </m:r>
                            </m:num>
                            <m:den>
                              <m:r>
                                <a:rPr lang="en-US" altLang="ja-JP" b="0" i="1" smtClean="0">
                                  <a:latin typeface="Cambria Math" panose="02040503050406030204" pitchFamily="18" charset="0"/>
                                </a:rPr>
                                <m:t>2</m:t>
                              </m:r>
                            </m:den>
                          </m:f>
                        </m:e>
                      </m:func>
                    </m:oMath>
                  </m:oMathPara>
                </a14:m>
                <a:endParaRPr lang="en-US" altLang="ja-JP" b="0" dirty="0"/>
              </a:p>
              <a:p>
                <a:pPr/>
                <a14:m>
                  <m:oMath xmlns:m="http://schemas.openxmlformats.org/officeDocument/2006/math">
                    <m:r>
                      <a:rPr lang="ja-JP" altLang="en-US" b="0" i="1" smtClean="0">
                        <a:latin typeface="Cambria Math" panose="02040503050406030204" pitchFamily="18" charset="0"/>
                      </a:rPr>
                      <m:t>𝜃</m:t>
                    </m:r>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a:rPr lang="ja-JP" altLang="en-US" b="0" i="1" smtClean="0">
                            <a:latin typeface="Cambria Math" panose="02040503050406030204" pitchFamily="18" charset="0"/>
                          </a:rPr>
                          <m:t>𝜋</m:t>
                        </m:r>
                      </m:num>
                      <m:den>
                        <m:r>
                          <a:rPr lang="en-US" altLang="ja-JP" b="0" i="1" smtClean="0">
                            <a:latin typeface="Cambria Math" panose="02040503050406030204" pitchFamily="18" charset="0"/>
                          </a:rPr>
                          <m:t>2</m:t>
                        </m:r>
                      </m:den>
                    </m:f>
                  </m:oMath>
                </a14:m>
                <a:r>
                  <a:rPr lang="ja-JP" altLang="en-US" b="0" dirty="0"/>
                  <a:t> のとき</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2</m:t>
                        </m:r>
                      </m:sub>
                    </m:sSub>
                    <m:r>
                      <a:rPr lang="en-US" altLang="ja-JP" i="1">
                        <a:latin typeface="Cambria Math" panose="02040503050406030204" pitchFamily="18" charset="0"/>
                      </a:rPr>
                      <m:t>=</m:t>
                    </m:r>
                    <m:f>
                      <m:fPr>
                        <m:ctrlPr>
                          <a:rPr lang="en-US" altLang="ja-JP" i="1" smtClean="0">
                            <a:latin typeface="Cambria Math" panose="02040503050406030204" pitchFamily="18" charset="0"/>
                          </a:rPr>
                        </m:ctrlPr>
                      </m:fPr>
                      <m:num>
                        <m:r>
                          <a:rPr lang="en-US" altLang="ja-JP" b="0" i="1" smtClean="0">
                            <a:latin typeface="Cambria Math" panose="02040503050406030204" pitchFamily="18" charset="0"/>
                          </a:rPr>
                          <m:t>1</m:t>
                        </m:r>
                      </m:num>
                      <m:den>
                        <m:rad>
                          <m:radPr>
                            <m:degHide m:val="on"/>
                            <m:ctrlPr>
                              <a:rPr lang="en-US" altLang="ja-JP" i="1" smtClean="0">
                                <a:latin typeface="Cambria Math" panose="02040503050406030204" pitchFamily="18" charset="0"/>
                              </a:rPr>
                            </m:ctrlPr>
                          </m:radPr>
                          <m:deg/>
                          <m:e>
                            <m:r>
                              <a:rPr lang="en-US" altLang="ja-JP" b="0" i="1" smtClean="0">
                                <a:latin typeface="Cambria Math" panose="02040503050406030204" pitchFamily="18" charset="0"/>
                              </a:rPr>
                              <m:t>2</m:t>
                            </m:r>
                          </m:e>
                        </m:rad>
                      </m:den>
                    </m:f>
                  </m:oMath>
                </a14:m>
                <a:endParaRPr lang="en-US" altLang="ja-JP" b="0" dirty="0"/>
              </a:p>
            </p:txBody>
          </p:sp>
        </mc:Choice>
        <mc:Fallback>
          <p:sp>
            <p:nvSpPr>
              <p:cNvPr id="32" name="テキスト ボックス 31">
                <a:extLst>
                  <a:ext uri="{FF2B5EF4-FFF2-40B4-BE49-F238E27FC236}">
                    <a16:creationId xmlns:a16="http://schemas.microsoft.com/office/drawing/2014/main" id="{CD6656CC-185D-4042-93AA-9A384E4A7C37}"/>
                  </a:ext>
                </a:extLst>
              </p:cNvPr>
              <p:cNvSpPr txBox="1">
                <a:spLocks noRot="1" noChangeAspect="1" noMove="1" noResize="1" noEditPoints="1" noAdjustHandles="1" noChangeArrowheads="1" noChangeShapeType="1" noTextEdit="1"/>
              </p:cNvSpPr>
              <p:nvPr/>
            </p:nvSpPr>
            <p:spPr>
              <a:xfrm>
                <a:off x="378287" y="4616695"/>
                <a:ext cx="5822551" cy="1571905"/>
              </a:xfrm>
              <a:prstGeom prst="rect">
                <a:avLst/>
              </a:prstGeom>
              <a:blipFill>
                <a:blip r:embed="rId6"/>
                <a:stretch>
                  <a:fillRect l="-838" t="-1163" b="-2326"/>
                </a:stretch>
              </a:blipFill>
            </p:spPr>
            <p:txBody>
              <a:bodyPr/>
              <a:lstStyle/>
              <a:p>
                <a:r>
                  <a:rPr lang="ja-JP" altLang="en-US">
                    <a:noFill/>
                  </a:rPr>
                  <a:t> </a:t>
                </a:r>
              </a:p>
            </p:txBody>
          </p:sp>
        </mc:Fallback>
      </mc:AlternateContent>
      <p:pic>
        <p:nvPicPr>
          <p:cNvPr id="50" name="グラフィックス 49">
            <a:extLst>
              <a:ext uri="{FF2B5EF4-FFF2-40B4-BE49-F238E27FC236}">
                <a16:creationId xmlns:a16="http://schemas.microsoft.com/office/drawing/2014/main" id="{09441468-634C-4223-BE9D-7AD1D20F80D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581401" y="4987925"/>
            <a:ext cx="2547011" cy="2736850"/>
          </a:xfrm>
          <a:prstGeom prst="rect">
            <a:avLst/>
          </a:prstGeom>
        </p:spPr>
      </p:pic>
      <mc:AlternateContent xmlns:mc="http://schemas.openxmlformats.org/markup-compatibility/2006">
        <mc:Choice xmlns:a14="http://schemas.microsoft.com/office/drawing/2010/main" Requires="a14">
          <p:sp>
            <p:nvSpPr>
              <p:cNvPr id="52" name="テキスト ボックス 51">
                <a:extLst>
                  <a:ext uri="{FF2B5EF4-FFF2-40B4-BE49-F238E27FC236}">
                    <a16:creationId xmlns:a16="http://schemas.microsoft.com/office/drawing/2014/main" id="{823F1589-35CD-4578-A0E4-D53C6B95AC69}"/>
                  </a:ext>
                </a:extLst>
              </p:cNvPr>
              <p:cNvSpPr txBox="1"/>
              <p:nvPr/>
            </p:nvSpPr>
            <p:spPr>
              <a:xfrm>
                <a:off x="3933596" y="5203543"/>
                <a:ext cx="364294" cy="276999"/>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ja-JP" sz="1200" b="0" i="1" smtClean="0">
                              <a:latin typeface="Cambria Math" panose="02040503050406030204" pitchFamily="18" charset="0"/>
                            </a:rPr>
                          </m:ctrlPr>
                        </m:sSubPr>
                        <m:e>
                          <m:r>
                            <a:rPr lang="en-US" altLang="ja-JP" sz="1200" b="0" i="1" smtClean="0">
                              <a:latin typeface="Cambria Math" panose="02040503050406030204" pitchFamily="18" charset="0"/>
                            </a:rPr>
                            <m:t>𝑤</m:t>
                          </m:r>
                        </m:e>
                        <m:sub>
                          <m:r>
                            <a:rPr lang="en-US" altLang="ja-JP" sz="1200" b="0" i="1" smtClean="0">
                              <a:latin typeface="Cambria Math" panose="02040503050406030204" pitchFamily="18" charset="0"/>
                            </a:rPr>
                            <m:t>1</m:t>
                          </m:r>
                        </m:sub>
                      </m:sSub>
                    </m:oMath>
                  </m:oMathPara>
                </a14:m>
                <a:endParaRPr lang="en-US" altLang="ja-JP" sz="1200" b="0" u="sng" dirty="0"/>
              </a:p>
            </p:txBody>
          </p:sp>
        </mc:Choice>
        <mc:Fallback>
          <p:sp>
            <p:nvSpPr>
              <p:cNvPr id="52" name="テキスト ボックス 51">
                <a:extLst>
                  <a:ext uri="{FF2B5EF4-FFF2-40B4-BE49-F238E27FC236}">
                    <a16:creationId xmlns:a16="http://schemas.microsoft.com/office/drawing/2014/main" id="{823F1589-35CD-4578-A0E4-D53C6B95AC69}"/>
                  </a:ext>
                </a:extLst>
              </p:cNvPr>
              <p:cNvSpPr txBox="1">
                <a:spLocks noRot="1" noChangeAspect="1" noMove="1" noResize="1" noEditPoints="1" noAdjustHandles="1" noChangeArrowheads="1" noChangeShapeType="1" noTextEdit="1"/>
              </p:cNvSpPr>
              <p:nvPr/>
            </p:nvSpPr>
            <p:spPr>
              <a:xfrm>
                <a:off x="3933596" y="5203543"/>
                <a:ext cx="364294" cy="276999"/>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3" name="テキスト ボックス 52">
                <a:extLst>
                  <a:ext uri="{FF2B5EF4-FFF2-40B4-BE49-F238E27FC236}">
                    <a16:creationId xmlns:a16="http://schemas.microsoft.com/office/drawing/2014/main" id="{2E9E3006-0F04-41EC-81DA-B9DCB4B842F8}"/>
                  </a:ext>
                </a:extLst>
              </p:cNvPr>
              <p:cNvSpPr txBox="1"/>
              <p:nvPr/>
            </p:nvSpPr>
            <p:spPr>
              <a:xfrm>
                <a:off x="4854906" y="4805944"/>
                <a:ext cx="364294" cy="276999"/>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ja-JP" sz="1200" b="0" i="1" smtClean="0">
                              <a:latin typeface="Cambria Math" panose="02040503050406030204" pitchFamily="18" charset="0"/>
                            </a:rPr>
                          </m:ctrlPr>
                        </m:sSubPr>
                        <m:e>
                          <m:r>
                            <a:rPr lang="en-US" altLang="ja-JP" sz="1200" b="0" i="1" smtClean="0">
                              <a:latin typeface="Cambria Math" panose="02040503050406030204" pitchFamily="18" charset="0"/>
                            </a:rPr>
                            <m:t>𝑤</m:t>
                          </m:r>
                        </m:e>
                        <m:sub>
                          <m:r>
                            <a:rPr lang="en-US" altLang="ja-JP" sz="1200" b="0" i="1" smtClean="0">
                              <a:latin typeface="Cambria Math" panose="02040503050406030204" pitchFamily="18" charset="0"/>
                            </a:rPr>
                            <m:t>2</m:t>
                          </m:r>
                        </m:sub>
                      </m:sSub>
                    </m:oMath>
                  </m:oMathPara>
                </a14:m>
                <a:endParaRPr lang="en-US" altLang="ja-JP" sz="1200" b="0" u="sng" dirty="0"/>
              </a:p>
            </p:txBody>
          </p:sp>
        </mc:Choice>
        <mc:Fallback>
          <p:sp>
            <p:nvSpPr>
              <p:cNvPr id="53" name="テキスト ボックス 52">
                <a:extLst>
                  <a:ext uri="{FF2B5EF4-FFF2-40B4-BE49-F238E27FC236}">
                    <a16:creationId xmlns:a16="http://schemas.microsoft.com/office/drawing/2014/main" id="{2E9E3006-0F04-41EC-81DA-B9DCB4B842F8}"/>
                  </a:ext>
                </a:extLst>
              </p:cNvPr>
              <p:cNvSpPr txBox="1">
                <a:spLocks noRot="1" noChangeAspect="1" noMove="1" noResize="1" noEditPoints="1" noAdjustHandles="1" noChangeArrowheads="1" noChangeShapeType="1" noTextEdit="1"/>
              </p:cNvSpPr>
              <p:nvPr/>
            </p:nvSpPr>
            <p:spPr>
              <a:xfrm>
                <a:off x="4854906" y="4805944"/>
                <a:ext cx="364294" cy="276999"/>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4" name="テキスト ボックス 53">
                <a:extLst>
                  <a:ext uri="{FF2B5EF4-FFF2-40B4-BE49-F238E27FC236}">
                    <a16:creationId xmlns:a16="http://schemas.microsoft.com/office/drawing/2014/main" id="{2D678B48-8939-478E-8B3E-F389E616947E}"/>
                  </a:ext>
                </a:extLst>
              </p:cNvPr>
              <p:cNvSpPr txBox="1"/>
              <p:nvPr/>
            </p:nvSpPr>
            <p:spPr>
              <a:xfrm>
                <a:off x="5438295" y="5221442"/>
                <a:ext cx="364294" cy="276999"/>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ja-JP" sz="1200" b="0" i="1" smtClean="0">
                              <a:latin typeface="Cambria Math" panose="02040503050406030204" pitchFamily="18" charset="0"/>
                            </a:rPr>
                          </m:ctrlPr>
                        </m:sSubPr>
                        <m:e>
                          <m:r>
                            <a:rPr lang="en-US" altLang="ja-JP" sz="1200" b="0" i="1" smtClean="0">
                              <a:latin typeface="Cambria Math" panose="02040503050406030204" pitchFamily="18" charset="0"/>
                            </a:rPr>
                            <m:t>𝑤</m:t>
                          </m:r>
                        </m:e>
                        <m:sub>
                          <m:r>
                            <a:rPr lang="en-US" altLang="ja-JP" sz="1200" b="0" i="1" smtClean="0">
                              <a:latin typeface="Cambria Math" panose="02040503050406030204" pitchFamily="18" charset="0"/>
                            </a:rPr>
                            <m:t>3</m:t>
                          </m:r>
                        </m:sub>
                      </m:sSub>
                    </m:oMath>
                  </m:oMathPara>
                </a14:m>
                <a:endParaRPr lang="en-US" altLang="ja-JP" sz="1200" b="0" u="sng" dirty="0"/>
              </a:p>
            </p:txBody>
          </p:sp>
        </mc:Choice>
        <mc:Fallback>
          <p:sp>
            <p:nvSpPr>
              <p:cNvPr id="54" name="テキスト ボックス 53">
                <a:extLst>
                  <a:ext uri="{FF2B5EF4-FFF2-40B4-BE49-F238E27FC236}">
                    <a16:creationId xmlns:a16="http://schemas.microsoft.com/office/drawing/2014/main" id="{2D678B48-8939-478E-8B3E-F389E616947E}"/>
                  </a:ext>
                </a:extLst>
              </p:cNvPr>
              <p:cNvSpPr txBox="1">
                <a:spLocks noRot="1" noChangeAspect="1" noMove="1" noResize="1" noEditPoints="1" noAdjustHandles="1" noChangeArrowheads="1" noChangeShapeType="1" noTextEdit="1"/>
              </p:cNvSpPr>
              <p:nvPr/>
            </p:nvSpPr>
            <p:spPr>
              <a:xfrm>
                <a:off x="5438295" y="5221442"/>
                <a:ext cx="364294" cy="276999"/>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5" name="テキスト ボックス 54">
                <a:extLst>
                  <a:ext uri="{FF2B5EF4-FFF2-40B4-BE49-F238E27FC236}">
                    <a16:creationId xmlns:a16="http://schemas.microsoft.com/office/drawing/2014/main" id="{A987804C-48A6-4CBF-A4D1-21EA7F5FB206}"/>
                  </a:ext>
                </a:extLst>
              </p:cNvPr>
              <p:cNvSpPr txBox="1"/>
              <p:nvPr/>
            </p:nvSpPr>
            <p:spPr>
              <a:xfrm>
                <a:off x="3933596" y="5022765"/>
                <a:ext cx="364294" cy="276999"/>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ja-JP" sz="1200" b="0" i="1" smtClean="0">
                              <a:latin typeface="Cambria Math" panose="02040503050406030204" pitchFamily="18" charset="0"/>
                            </a:rPr>
                          </m:ctrlPr>
                        </m:sSubPr>
                        <m:e>
                          <m:r>
                            <a:rPr lang="en-US" altLang="ja-JP" sz="1200" b="0" i="1" smtClean="0">
                              <a:latin typeface="Cambria Math" panose="02040503050406030204" pitchFamily="18" charset="0"/>
                            </a:rPr>
                            <m:t>𝐵</m:t>
                          </m:r>
                        </m:e>
                        <m:sub>
                          <m:r>
                            <a:rPr lang="en-US" altLang="ja-JP" sz="1200" b="0" i="1" smtClean="0">
                              <a:latin typeface="Cambria Math" panose="02040503050406030204" pitchFamily="18" charset="0"/>
                            </a:rPr>
                            <m:t>1</m:t>
                          </m:r>
                        </m:sub>
                      </m:sSub>
                    </m:oMath>
                  </m:oMathPara>
                </a14:m>
                <a:endParaRPr lang="en-US" altLang="ja-JP" sz="1200" b="0" u="sng" dirty="0"/>
              </a:p>
            </p:txBody>
          </p:sp>
        </mc:Choice>
        <mc:Fallback>
          <p:sp>
            <p:nvSpPr>
              <p:cNvPr id="55" name="テキスト ボックス 54">
                <a:extLst>
                  <a:ext uri="{FF2B5EF4-FFF2-40B4-BE49-F238E27FC236}">
                    <a16:creationId xmlns:a16="http://schemas.microsoft.com/office/drawing/2014/main" id="{A987804C-48A6-4CBF-A4D1-21EA7F5FB206}"/>
                  </a:ext>
                </a:extLst>
              </p:cNvPr>
              <p:cNvSpPr txBox="1">
                <a:spLocks noRot="1" noChangeAspect="1" noMove="1" noResize="1" noEditPoints="1" noAdjustHandles="1" noChangeArrowheads="1" noChangeShapeType="1" noTextEdit="1"/>
              </p:cNvSpPr>
              <p:nvPr/>
            </p:nvSpPr>
            <p:spPr>
              <a:xfrm>
                <a:off x="3933596" y="5022765"/>
                <a:ext cx="364294" cy="276999"/>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6" name="テキスト ボックス 55">
                <a:extLst>
                  <a:ext uri="{FF2B5EF4-FFF2-40B4-BE49-F238E27FC236}">
                    <a16:creationId xmlns:a16="http://schemas.microsoft.com/office/drawing/2014/main" id="{EF6D4F52-9F8E-43F6-9BC1-160A1ADEA7DA}"/>
                  </a:ext>
                </a:extLst>
              </p:cNvPr>
              <p:cNvSpPr txBox="1"/>
              <p:nvPr/>
            </p:nvSpPr>
            <p:spPr>
              <a:xfrm>
                <a:off x="4688228" y="4710926"/>
                <a:ext cx="364294" cy="276999"/>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ja-JP" sz="1200" b="0" i="1" smtClean="0">
                              <a:latin typeface="Cambria Math" panose="02040503050406030204" pitchFamily="18" charset="0"/>
                            </a:rPr>
                          </m:ctrlPr>
                        </m:sSubPr>
                        <m:e>
                          <m:r>
                            <a:rPr lang="en-US" altLang="ja-JP" sz="1200" b="0" i="1" smtClean="0">
                              <a:latin typeface="Cambria Math" panose="02040503050406030204" pitchFamily="18" charset="0"/>
                            </a:rPr>
                            <m:t>𝐵</m:t>
                          </m:r>
                        </m:e>
                        <m:sub>
                          <m:r>
                            <a:rPr lang="en-US" altLang="ja-JP" sz="1200" b="0" i="1" smtClean="0">
                              <a:latin typeface="Cambria Math" panose="02040503050406030204" pitchFamily="18" charset="0"/>
                            </a:rPr>
                            <m:t>2</m:t>
                          </m:r>
                        </m:sub>
                      </m:sSub>
                    </m:oMath>
                  </m:oMathPara>
                </a14:m>
                <a:endParaRPr lang="en-US" altLang="ja-JP" sz="1200" b="0" u="sng" dirty="0"/>
              </a:p>
            </p:txBody>
          </p:sp>
        </mc:Choice>
        <mc:Fallback>
          <p:sp>
            <p:nvSpPr>
              <p:cNvPr id="56" name="テキスト ボックス 55">
                <a:extLst>
                  <a:ext uri="{FF2B5EF4-FFF2-40B4-BE49-F238E27FC236}">
                    <a16:creationId xmlns:a16="http://schemas.microsoft.com/office/drawing/2014/main" id="{EF6D4F52-9F8E-43F6-9BC1-160A1ADEA7DA}"/>
                  </a:ext>
                </a:extLst>
              </p:cNvPr>
              <p:cNvSpPr txBox="1">
                <a:spLocks noRot="1" noChangeAspect="1" noMove="1" noResize="1" noEditPoints="1" noAdjustHandles="1" noChangeArrowheads="1" noChangeShapeType="1" noTextEdit="1"/>
              </p:cNvSpPr>
              <p:nvPr/>
            </p:nvSpPr>
            <p:spPr>
              <a:xfrm>
                <a:off x="4688228" y="4710926"/>
                <a:ext cx="364294" cy="276999"/>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7" name="テキスト ボックス 56">
                <a:extLst>
                  <a:ext uri="{FF2B5EF4-FFF2-40B4-BE49-F238E27FC236}">
                    <a16:creationId xmlns:a16="http://schemas.microsoft.com/office/drawing/2014/main" id="{E5B5B277-0EC0-40C6-B704-386C9829DAFB}"/>
                  </a:ext>
                </a:extLst>
              </p:cNvPr>
              <p:cNvSpPr txBox="1"/>
              <p:nvPr/>
            </p:nvSpPr>
            <p:spPr>
              <a:xfrm>
                <a:off x="5438295" y="5065043"/>
                <a:ext cx="364294" cy="276999"/>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ja-JP" sz="1200" b="0" i="1" smtClean="0">
                              <a:latin typeface="Cambria Math" panose="02040503050406030204" pitchFamily="18" charset="0"/>
                            </a:rPr>
                          </m:ctrlPr>
                        </m:sSubPr>
                        <m:e>
                          <m:r>
                            <a:rPr lang="en-US" altLang="ja-JP" sz="1200" b="0" i="1" smtClean="0">
                              <a:latin typeface="Cambria Math" panose="02040503050406030204" pitchFamily="18" charset="0"/>
                            </a:rPr>
                            <m:t>𝐵</m:t>
                          </m:r>
                        </m:e>
                        <m:sub>
                          <m:r>
                            <a:rPr lang="en-US" altLang="ja-JP" sz="1200" b="0" i="1" smtClean="0">
                              <a:latin typeface="Cambria Math" panose="02040503050406030204" pitchFamily="18" charset="0"/>
                            </a:rPr>
                            <m:t>3</m:t>
                          </m:r>
                        </m:sub>
                      </m:sSub>
                    </m:oMath>
                  </m:oMathPara>
                </a14:m>
                <a:endParaRPr lang="en-US" altLang="ja-JP" sz="1200" b="0" u="sng" dirty="0"/>
              </a:p>
            </p:txBody>
          </p:sp>
        </mc:Choice>
        <mc:Fallback>
          <p:sp>
            <p:nvSpPr>
              <p:cNvPr id="57" name="テキスト ボックス 56">
                <a:extLst>
                  <a:ext uri="{FF2B5EF4-FFF2-40B4-BE49-F238E27FC236}">
                    <a16:creationId xmlns:a16="http://schemas.microsoft.com/office/drawing/2014/main" id="{E5B5B277-0EC0-40C6-B704-386C9829DAFB}"/>
                  </a:ext>
                </a:extLst>
              </p:cNvPr>
              <p:cNvSpPr txBox="1">
                <a:spLocks noRot="1" noChangeAspect="1" noMove="1" noResize="1" noEditPoints="1" noAdjustHandles="1" noChangeArrowheads="1" noChangeShapeType="1" noTextEdit="1"/>
              </p:cNvSpPr>
              <p:nvPr/>
            </p:nvSpPr>
            <p:spPr>
              <a:xfrm>
                <a:off x="5438295" y="5065043"/>
                <a:ext cx="364294" cy="276999"/>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8" name="テキスト ボックス 57">
                <a:extLst>
                  <a:ext uri="{FF2B5EF4-FFF2-40B4-BE49-F238E27FC236}">
                    <a16:creationId xmlns:a16="http://schemas.microsoft.com/office/drawing/2014/main" id="{B299E485-17EA-46E3-9EBE-1E6F0C445D0C}"/>
                  </a:ext>
                </a:extLst>
              </p:cNvPr>
              <p:cNvSpPr txBox="1"/>
              <p:nvPr/>
            </p:nvSpPr>
            <p:spPr>
              <a:xfrm>
                <a:off x="4728313" y="6026564"/>
                <a:ext cx="291530" cy="277064"/>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ja-JP" altLang="en-US" sz="1200" b="0" i="1" smtClean="0">
                          <a:latin typeface="Cambria Math" panose="02040503050406030204" pitchFamily="18" charset="0"/>
                        </a:rPr>
                        <m:t>𝜃</m:t>
                      </m:r>
                    </m:oMath>
                  </m:oMathPara>
                </a14:m>
                <a:endParaRPr lang="en-US" altLang="ja-JP" sz="1200" b="0" dirty="0"/>
              </a:p>
            </p:txBody>
          </p:sp>
        </mc:Choice>
        <mc:Fallback>
          <p:sp>
            <p:nvSpPr>
              <p:cNvPr id="58" name="テキスト ボックス 57">
                <a:extLst>
                  <a:ext uri="{FF2B5EF4-FFF2-40B4-BE49-F238E27FC236}">
                    <a16:creationId xmlns:a16="http://schemas.microsoft.com/office/drawing/2014/main" id="{B299E485-17EA-46E3-9EBE-1E6F0C445D0C}"/>
                  </a:ext>
                </a:extLst>
              </p:cNvPr>
              <p:cNvSpPr txBox="1">
                <a:spLocks noRot="1" noChangeAspect="1" noMove="1" noResize="1" noEditPoints="1" noAdjustHandles="1" noChangeArrowheads="1" noChangeShapeType="1" noTextEdit="1"/>
              </p:cNvSpPr>
              <p:nvPr/>
            </p:nvSpPr>
            <p:spPr>
              <a:xfrm>
                <a:off x="4728313" y="6026564"/>
                <a:ext cx="291530" cy="277064"/>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9" name="テキスト ボックス 58">
                <a:extLst>
                  <a:ext uri="{FF2B5EF4-FFF2-40B4-BE49-F238E27FC236}">
                    <a16:creationId xmlns:a16="http://schemas.microsoft.com/office/drawing/2014/main" id="{F7904F10-157E-4071-A691-96A2FFD64FA5}"/>
                  </a:ext>
                </a:extLst>
              </p:cNvPr>
              <p:cNvSpPr txBox="1"/>
              <p:nvPr/>
            </p:nvSpPr>
            <p:spPr>
              <a:xfrm>
                <a:off x="6505556" y="1077054"/>
                <a:ext cx="6052761" cy="2366802"/>
              </a:xfrm>
              <a:prstGeom prst="rect">
                <a:avLst/>
              </a:prstGeom>
              <a:noFill/>
            </p:spPr>
            <p:txBody>
              <a:bodyPr wrap="square" rtlCol="0">
                <a:spAutoFit/>
              </a:bodyPr>
              <a:lstStyle/>
              <a:p>
                <a:r>
                  <a:rPr lang="en-US" altLang="ja-JP" u="sng" dirty="0"/>
                  <a:t>2</a:t>
                </a:r>
                <a:r>
                  <a:rPr lang="ja-JP" altLang="en-US" u="sng" dirty="0"/>
                  <a:t>パラメータ空間</a:t>
                </a:r>
                <a14:m>
                  <m:oMath xmlns:m="http://schemas.openxmlformats.org/officeDocument/2006/math">
                    <m:d>
                      <m:dPr>
                        <m:ctrlPr>
                          <a:rPr lang="en-US" altLang="ja-JP" i="1" u="sng">
                            <a:latin typeface="Cambria Math" panose="02040503050406030204" pitchFamily="18" charset="0"/>
                          </a:rPr>
                        </m:ctrlPr>
                      </m:dPr>
                      <m:e>
                        <m:r>
                          <a:rPr lang="ja-JP" altLang="en-US" i="1" u="sng" smtClean="0">
                            <a:latin typeface="Cambria Math" panose="02040503050406030204" pitchFamily="18" charset="0"/>
                          </a:rPr>
                          <m:t>𝜉</m:t>
                        </m:r>
                        <m:r>
                          <a:rPr lang="en-US" altLang="ja-JP" i="1" u="sng">
                            <a:latin typeface="Cambria Math" panose="02040503050406030204" pitchFamily="18" charset="0"/>
                          </a:rPr>
                          <m:t>,</m:t>
                        </m:r>
                        <m:r>
                          <a:rPr lang="ja-JP" altLang="en-US" i="1" u="sng" smtClean="0">
                            <a:latin typeface="Cambria Math" panose="02040503050406030204" pitchFamily="18" charset="0"/>
                          </a:rPr>
                          <m:t>𝜂</m:t>
                        </m:r>
                      </m:e>
                    </m:d>
                  </m:oMath>
                </a14:m>
                <a:r>
                  <a:rPr lang="ja-JP" altLang="en-US" u="sng" dirty="0"/>
                  <a:t>での</a:t>
                </a:r>
                <a:r>
                  <a:rPr lang="en-US" altLang="ja-JP" u="sng" dirty="0"/>
                  <a:t>NURBS</a:t>
                </a:r>
                <a:r>
                  <a:rPr lang="ja-JP" altLang="en-US" u="sng" dirty="0"/>
                  <a:t>基底関数・曲線</a:t>
                </a:r>
                <a:endParaRPr lang="en-US" altLang="ja-JP" b="0" u="sng" dirty="0"/>
              </a:p>
              <a:p>
                <a:pPr/>
                <a14:m>
                  <m:oMathPara xmlns:m="http://schemas.openxmlformats.org/officeDocument/2006/math">
                    <m:oMathParaPr>
                      <m:jc m:val="left"/>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𝑅</m:t>
                          </m:r>
                        </m:e>
                        <m:sub>
                          <m: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𝑝</m:t>
                          </m:r>
                          <m:r>
                            <a:rPr lang="en-US" altLang="ja-JP" b="0" i="1" smtClean="0">
                              <a:latin typeface="Cambria Math" panose="02040503050406030204" pitchFamily="18" charset="0"/>
                            </a:rPr>
                            <m:t>,</m:t>
                          </m:r>
                          <m:r>
                            <a:rPr lang="en-US" altLang="ja-JP" b="0" i="1" smtClean="0">
                              <a:latin typeface="Cambria Math" panose="02040503050406030204" pitchFamily="18" charset="0"/>
                            </a:rPr>
                            <m:t>𝑞</m:t>
                          </m:r>
                        </m:sup>
                      </m:sSubSup>
                      <m:d>
                        <m:dPr>
                          <m:ctrlPr>
                            <a:rPr lang="en-US" altLang="ja-JP" i="1">
                              <a:latin typeface="Cambria Math" panose="02040503050406030204" pitchFamily="18" charset="0"/>
                            </a:rPr>
                          </m:ctrlPr>
                        </m:dPr>
                        <m:e>
                          <m:r>
                            <a:rPr lang="ja-JP" altLang="en-US" i="1">
                              <a:latin typeface="Cambria Math" panose="02040503050406030204" pitchFamily="18" charset="0"/>
                            </a:rPr>
                            <m:t>𝜉</m:t>
                          </m:r>
                          <m:r>
                            <a:rPr lang="en-US" altLang="ja-JP" i="1">
                              <a:latin typeface="Cambria Math" panose="02040503050406030204" pitchFamily="18" charset="0"/>
                            </a:rPr>
                            <m:t>,</m:t>
                          </m:r>
                          <m:r>
                            <a:rPr lang="ja-JP" altLang="en-US" i="1">
                              <a:latin typeface="Cambria Math" panose="02040503050406030204" pitchFamily="18" charset="0"/>
                            </a:rPr>
                            <m:t>𝜂</m:t>
                          </m:r>
                        </m:e>
                      </m:d>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𝑁</m:t>
                              </m:r>
                            </m:e>
                            <m:sub>
                              <m: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𝑝</m:t>
                              </m:r>
                            </m:sub>
                          </m:sSub>
                          <m:d>
                            <m:dPr>
                              <m:ctrlPr>
                                <a:rPr lang="en-US" altLang="ja-JP" i="1">
                                  <a:latin typeface="Cambria Math" panose="02040503050406030204" pitchFamily="18" charset="0"/>
                                </a:rPr>
                              </m:ctrlPr>
                            </m:dPr>
                            <m:e>
                              <m:r>
                                <a:rPr lang="ja-JP" altLang="en-US" i="1" smtClean="0">
                                  <a:latin typeface="Cambria Math" panose="02040503050406030204" pitchFamily="18" charset="0"/>
                                </a:rPr>
                                <m:t>𝜉</m:t>
                              </m:r>
                            </m:e>
                          </m:d>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𝑀</m:t>
                              </m:r>
                            </m:e>
                            <m:sub>
                              <m:r>
                                <a:rPr lang="en-US" altLang="ja-JP" b="0" i="1" smtClean="0">
                                  <a:latin typeface="Cambria Math" panose="02040503050406030204" pitchFamily="18" charset="0"/>
                                </a:rPr>
                                <m:t>𝑗</m:t>
                              </m:r>
                              <m:r>
                                <a:rPr lang="en-US" altLang="ja-JP" b="0" i="1" smtClean="0">
                                  <a:latin typeface="Cambria Math" panose="02040503050406030204" pitchFamily="18" charset="0"/>
                                </a:rPr>
                                <m:t>,</m:t>
                              </m:r>
                              <m:r>
                                <a:rPr lang="en-US" altLang="ja-JP" b="0" i="1" smtClean="0">
                                  <a:latin typeface="Cambria Math" panose="02040503050406030204" pitchFamily="18" charset="0"/>
                                </a:rPr>
                                <m:t>𝑞</m:t>
                              </m:r>
                            </m:sub>
                          </m:sSub>
                          <m:d>
                            <m:dPr>
                              <m:ctrlPr>
                                <a:rPr lang="en-US" altLang="ja-JP" b="0" i="1" smtClean="0">
                                  <a:latin typeface="Cambria Math" panose="02040503050406030204" pitchFamily="18" charset="0"/>
                                </a:rPr>
                              </m:ctrlPr>
                            </m:dPr>
                            <m:e>
                              <m:r>
                                <a:rPr lang="ja-JP" altLang="en-US" i="1" smtClean="0">
                                  <a:latin typeface="Cambria Math" panose="02040503050406030204" pitchFamily="18" charset="0"/>
                                </a:rPr>
                                <m:t>𝜂</m:t>
                              </m:r>
                            </m:e>
                          </m:d>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sub>
                          </m:sSub>
                        </m:num>
                        <m:den>
                          <m:nary>
                            <m:naryPr>
                              <m:chr m:val="∑"/>
                              <m:ctrlPr>
                                <a:rPr lang="en-US" altLang="ja-JP" b="0" i="1" smtClean="0">
                                  <a:latin typeface="Cambria Math" panose="02040503050406030204" pitchFamily="18" charset="0"/>
                                </a:rPr>
                              </m:ctrlPr>
                            </m:naryPr>
                            <m:sub>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𝑖</m:t>
                                  </m:r>
                                </m:e>
                              </m:acc>
                              <m:r>
                                <a:rPr lang="en-US" altLang="ja-JP" i="1">
                                  <a:latin typeface="Cambria Math" panose="02040503050406030204" pitchFamily="18" charset="0"/>
                                </a:rPr>
                                <m:t>=0</m:t>
                              </m:r>
                            </m:sub>
                            <m:sup>
                              <m:r>
                                <a:rPr lang="en-US" altLang="ja-JP" b="0" i="1" smtClean="0">
                                  <a:latin typeface="Cambria Math" panose="02040503050406030204" pitchFamily="18" charset="0"/>
                                </a:rPr>
                                <m:t>𝑛</m:t>
                              </m:r>
                              <m:r>
                                <a:rPr lang="en-US" altLang="ja-JP" b="0" i="1" smtClean="0">
                                  <a:latin typeface="Cambria Math" panose="02040503050406030204" pitchFamily="18" charset="0"/>
                                </a:rPr>
                                <m:t>−1</m:t>
                              </m:r>
                            </m:sup>
                            <m:e>
                              <m:nary>
                                <m:naryPr>
                                  <m:chr m:val="∑"/>
                                  <m:limLoc m:val="subSup"/>
                                  <m:ctrlPr>
                                    <a:rPr lang="en-US" altLang="ja-JP" i="1">
                                      <a:latin typeface="Cambria Math" panose="02040503050406030204" pitchFamily="18" charset="0"/>
                                    </a:rPr>
                                  </m:ctrlPr>
                                </m:naryPr>
                                <m:sub>
                                  <m:acc>
                                    <m:accPr>
                                      <m:chr m:val="̂"/>
                                      <m:ctrlPr>
                                        <a:rPr lang="en-US" altLang="ja-JP" i="1">
                                          <a:latin typeface="Cambria Math" panose="02040503050406030204" pitchFamily="18" charset="0"/>
                                        </a:rPr>
                                      </m:ctrlPr>
                                    </m:accPr>
                                    <m:e>
                                      <m:r>
                                        <a:rPr lang="en-US" altLang="ja-JP" b="0" i="1" smtClean="0">
                                          <a:latin typeface="Cambria Math" panose="02040503050406030204" pitchFamily="18" charset="0"/>
                                        </a:rPr>
                                        <m:t>𝑗</m:t>
                                      </m:r>
                                    </m:e>
                                  </m:acc>
                                  <m:r>
                                    <a:rPr lang="en-US" altLang="ja-JP" i="1">
                                      <a:latin typeface="Cambria Math" panose="02040503050406030204" pitchFamily="18" charset="0"/>
                                    </a:rPr>
                                    <m:t>=0</m:t>
                                  </m:r>
                                </m:sub>
                                <m:sup>
                                  <m:r>
                                    <a:rPr lang="en-US" altLang="ja-JP" b="0" i="1" smtClean="0">
                                      <a:latin typeface="Cambria Math" panose="02040503050406030204" pitchFamily="18" charset="0"/>
                                    </a:rPr>
                                    <m:t>𝑚</m:t>
                                  </m:r>
                                  <m:r>
                                    <a:rPr lang="en-US" altLang="ja-JP" i="1">
                                      <a:latin typeface="Cambria Math" panose="02040503050406030204" pitchFamily="18" charset="0"/>
                                    </a:rPr>
                                    <m:t>−1</m:t>
                                  </m:r>
                                </m:sup>
                                <m:e>
                                  <m:sSub>
                                    <m:sSubPr>
                                      <m:ctrlPr>
                                        <a:rPr lang="en-US" altLang="ja-JP" i="1">
                                          <a:latin typeface="Cambria Math" panose="02040503050406030204" pitchFamily="18" charset="0"/>
                                        </a:rPr>
                                      </m:ctrlPr>
                                    </m:sSubPr>
                                    <m:e>
                                      <m:r>
                                        <a:rPr lang="en-US" altLang="ja-JP" i="1">
                                          <a:latin typeface="Cambria Math" panose="02040503050406030204" pitchFamily="18" charset="0"/>
                                        </a:rPr>
                                        <m:t>𝑁</m:t>
                                      </m:r>
                                    </m:e>
                                    <m:sub>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𝑖</m:t>
                                          </m:r>
                                        </m:e>
                                      </m:acc>
                                      <m:r>
                                        <a:rPr lang="en-US" altLang="ja-JP" i="1">
                                          <a:latin typeface="Cambria Math" panose="02040503050406030204" pitchFamily="18" charset="0"/>
                                        </a:rPr>
                                        <m:t>,</m:t>
                                      </m:r>
                                      <m:r>
                                        <a:rPr lang="en-US" altLang="ja-JP" i="1">
                                          <a:latin typeface="Cambria Math" panose="02040503050406030204" pitchFamily="18" charset="0"/>
                                        </a:rPr>
                                        <m:t>𝑝</m:t>
                                      </m:r>
                                    </m:sub>
                                  </m:sSub>
                                  <m:d>
                                    <m:dPr>
                                      <m:ctrlPr>
                                        <a:rPr lang="en-US" altLang="ja-JP" i="1" smtClean="0">
                                          <a:latin typeface="Cambria Math" panose="02040503050406030204" pitchFamily="18" charset="0"/>
                                        </a:rPr>
                                      </m:ctrlPr>
                                    </m:dPr>
                                    <m:e>
                                      <m:r>
                                        <a:rPr lang="ja-JP" altLang="en-US" i="1" smtClean="0">
                                          <a:latin typeface="Cambria Math" panose="02040503050406030204" pitchFamily="18" charset="0"/>
                                        </a:rPr>
                                        <m:t>𝜉</m:t>
                                      </m:r>
                                    </m:e>
                                  </m:d>
                                  <m:sSub>
                                    <m:sSubPr>
                                      <m:ctrlPr>
                                        <a:rPr lang="en-US" altLang="ja-JP" i="1">
                                          <a:latin typeface="Cambria Math" panose="02040503050406030204" pitchFamily="18" charset="0"/>
                                        </a:rPr>
                                      </m:ctrlPr>
                                    </m:sSubPr>
                                    <m:e>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𝑀</m:t>
                                          </m:r>
                                        </m:e>
                                        <m:sub>
                                          <m:acc>
                                            <m:accPr>
                                              <m:chr m:val="̂"/>
                                              <m:ctrlPr>
                                                <a:rPr lang="en-US" altLang="ja-JP" i="1">
                                                  <a:latin typeface="Cambria Math" panose="02040503050406030204" pitchFamily="18" charset="0"/>
                                                </a:rPr>
                                              </m:ctrlPr>
                                            </m:accPr>
                                            <m:e>
                                              <m:r>
                                                <a:rPr lang="en-US" altLang="ja-JP" b="0" i="1" smtClean="0">
                                                  <a:latin typeface="Cambria Math" panose="02040503050406030204" pitchFamily="18" charset="0"/>
                                                </a:rPr>
                                                <m:t>𝑗</m:t>
                                              </m:r>
                                            </m:e>
                                          </m:acc>
                                          <m:r>
                                            <a:rPr lang="en-US" altLang="ja-JP" i="1">
                                              <a:latin typeface="Cambria Math" panose="02040503050406030204" pitchFamily="18" charset="0"/>
                                            </a:rPr>
                                            <m:t>,</m:t>
                                          </m:r>
                                          <m:r>
                                            <a:rPr lang="en-US" altLang="ja-JP" b="0" i="1" smtClean="0">
                                              <a:latin typeface="Cambria Math" panose="02040503050406030204" pitchFamily="18" charset="0"/>
                                            </a:rPr>
                                            <m:t>𝑞</m:t>
                                          </m:r>
                                        </m:sub>
                                      </m:sSub>
                                      <m:d>
                                        <m:dPr>
                                          <m:ctrlPr>
                                            <a:rPr lang="en-US" altLang="ja-JP" i="1">
                                              <a:latin typeface="Cambria Math" panose="02040503050406030204" pitchFamily="18" charset="0"/>
                                            </a:rPr>
                                          </m:ctrlPr>
                                        </m:dPr>
                                        <m:e>
                                          <m:r>
                                            <a:rPr lang="ja-JP" altLang="en-US" i="1" smtClean="0">
                                              <a:latin typeface="Cambria Math" panose="02040503050406030204" pitchFamily="18" charset="0"/>
                                            </a:rPr>
                                            <m:t>𝜂</m:t>
                                          </m:r>
                                        </m:e>
                                      </m:d>
                                      <m:r>
                                        <a:rPr lang="en-US" altLang="ja-JP" i="1">
                                          <a:latin typeface="Cambria Math" panose="02040503050406030204" pitchFamily="18" charset="0"/>
                                        </a:rPr>
                                        <m:t>𝑤</m:t>
                                      </m:r>
                                    </m:e>
                                    <m:sub>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𝑖</m:t>
                                          </m:r>
                                        </m:e>
                                      </m:acc>
                                      <m:r>
                                        <a:rPr lang="en-US" altLang="ja-JP" b="0" i="1" smtClean="0">
                                          <a:latin typeface="Cambria Math" panose="02040503050406030204" pitchFamily="18" charset="0"/>
                                        </a:rPr>
                                        <m:t>,</m:t>
                                      </m:r>
                                      <m:acc>
                                        <m:accPr>
                                          <m:chr m:val="̂"/>
                                          <m:ctrlPr>
                                            <a:rPr lang="en-US" altLang="ja-JP" b="0" i="1" smtClean="0">
                                              <a:latin typeface="Cambria Math" panose="02040503050406030204" pitchFamily="18" charset="0"/>
                                            </a:rPr>
                                          </m:ctrlPr>
                                        </m:accPr>
                                        <m:e>
                                          <m:r>
                                            <a:rPr lang="en-US" altLang="ja-JP" b="0" i="1" smtClean="0">
                                              <a:latin typeface="Cambria Math" panose="02040503050406030204" pitchFamily="18" charset="0"/>
                                            </a:rPr>
                                            <m:t>𝑗</m:t>
                                          </m:r>
                                        </m:e>
                                      </m:acc>
                                    </m:sub>
                                  </m:sSub>
                                </m:e>
                              </m:nary>
                            </m:e>
                          </m:nary>
                        </m:den>
                      </m:f>
                    </m:oMath>
                  </m:oMathPara>
                </a14:m>
                <a:endParaRPr lang="en-US" altLang="ja-JP" b="0" dirty="0"/>
              </a:p>
              <a:p>
                <a:pPr/>
                <a14:m>
                  <m:oMathPara xmlns:m="http://schemas.openxmlformats.org/officeDocument/2006/math">
                    <m:oMathParaPr>
                      <m:jc m:val="left"/>
                    </m:oMathParaPr>
                    <m:oMath xmlns:m="http://schemas.openxmlformats.org/officeDocument/2006/math">
                      <m:r>
                        <a:rPr lang="en-US" altLang="ja-JP" b="1" i="1" smtClean="0">
                          <a:latin typeface="Cambria Math" panose="02040503050406030204" pitchFamily="18" charset="0"/>
                        </a:rPr>
                        <m:t>𝑺</m:t>
                      </m:r>
                      <m:d>
                        <m:dPr>
                          <m:ctrlPr>
                            <a:rPr lang="en-US" altLang="ja-JP" b="0" i="1" smtClean="0">
                              <a:latin typeface="Cambria Math" panose="02040503050406030204" pitchFamily="18" charset="0"/>
                            </a:rPr>
                          </m:ctrlPr>
                        </m:dPr>
                        <m:e>
                          <m:r>
                            <a:rPr lang="ja-JP" altLang="en-US" b="0" i="1" smtClean="0">
                              <a:latin typeface="Cambria Math" panose="02040503050406030204" pitchFamily="18" charset="0"/>
                            </a:rPr>
                            <m:t>𝜉</m:t>
                          </m:r>
                          <m:r>
                            <a:rPr lang="en-US" altLang="ja-JP" b="0" i="1" smtClean="0">
                              <a:latin typeface="Cambria Math" panose="02040503050406030204" pitchFamily="18" charset="0"/>
                            </a:rPr>
                            <m:t>,</m:t>
                          </m:r>
                          <m:r>
                            <a:rPr lang="ja-JP" altLang="en-US" b="0" i="1" smtClean="0">
                              <a:latin typeface="Cambria Math" panose="02040503050406030204" pitchFamily="18" charset="0"/>
                            </a:rPr>
                            <m:t>𝜂</m:t>
                          </m:r>
                        </m:e>
                      </m:d>
                      <m:r>
                        <a:rPr lang="en-US" altLang="ja-JP" b="0" i="1" smtClean="0">
                          <a:latin typeface="Cambria Math" panose="02040503050406030204" pitchFamily="18" charset="0"/>
                        </a:rPr>
                        <m:t>=</m:t>
                      </m:r>
                      <m:nary>
                        <m:naryPr>
                          <m:chr m:val="∑"/>
                          <m:ctrlPr>
                            <a:rPr lang="en-US" altLang="ja-JP" b="0" i="1" smtClean="0">
                              <a:latin typeface="Cambria Math" panose="02040503050406030204" pitchFamily="18" charset="0"/>
                            </a:rPr>
                          </m:ctrlPr>
                        </m:naryPr>
                        <m:sub>
                          <m:r>
                            <m:rPr>
                              <m:brk m:alnAt="23"/>
                            </m:rPr>
                            <a:rPr lang="en-US" altLang="ja-JP" b="0" i="1" smtClean="0">
                              <a:latin typeface="Cambria Math" panose="02040503050406030204" pitchFamily="18" charset="0"/>
                            </a:rPr>
                            <m:t>𝑖</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𝑛</m:t>
                          </m:r>
                        </m:sup>
                        <m:e>
                          <m:nary>
                            <m:naryPr>
                              <m:chr m:val="∑"/>
                              <m:ctrlPr>
                                <a:rPr lang="en-US" altLang="ja-JP" b="0" i="1" smtClean="0">
                                  <a:latin typeface="Cambria Math" panose="02040503050406030204" pitchFamily="18" charset="0"/>
                                </a:rPr>
                              </m:ctrlPr>
                            </m:naryPr>
                            <m:sub>
                              <m:r>
                                <m:rPr>
                                  <m:brk m:alnAt="23"/>
                                </m:rPr>
                                <a:rPr lang="en-US" altLang="ja-JP" b="0" i="1" smtClean="0">
                                  <a:latin typeface="Cambria Math" panose="02040503050406030204" pitchFamily="18" charset="0"/>
                                </a:rPr>
                                <m:t>𝑗</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𝑚</m:t>
                              </m:r>
                            </m:sup>
                            <m:e>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𝑅</m:t>
                                  </m:r>
                                </m:e>
                                <m:sub>
                                  <m: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𝑝</m:t>
                                  </m:r>
                                  <m:r>
                                    <a:rPr lang="en-US" altLang="ja-JP" b="0" i="1" smtClean="0">
                                      <a:latin typeface="Cambria Math" panose="02040503050406030204" pitchFamily="18" charset="0"/>
                                    </a:rPr>
                                    <m:t>,</m:t>
                                  </m:r>
                                  <m:r>
                                    <a:rPr lang="en-US" altLang="ja-JP" b="0" i="1" smtClean="0">
                                      <a:latin typeface="Cambria Math" panose="02040503050406030204" pitchFamily="18" charset="0"/>
                                    </a:rPr>
                                    <m:t>𝑞</m:t>
                                  </m:r>
                                </m:sup>
                              </m:sSubSup>
                              <m:d>
                                <m:dPr>
                                  <m:ctrlPr>
                                    <a:rPr lang="en-US" altLang="ja-JP" i="1">
                                      <a:latin typeface="Cambria Math" panose="02040503050406030204" pitchFamily="18" charset="0"/>
                                    </a:rPr>
                                  </m:ctrlPr>
                                </m:dPr>
                                <m:e>
                                  <m:r>
                                    <a:rPr lang="ja-JP" altLang="en-US" i="1">
                                      <a:latin typeface="Cambria Math" panose="02040503050406030204" pitchFamily="18" charset="0"/>
                                    </a:rPr>
                                    <m:t>𝜉</m:t>
                                  </m:r>
                                  <m:r>
                                    <a:rPr lang="en-US" altLang="ja-JP" i="1">
                                      <a:latin typeface="Cambria Math" panose="02040503050406030204" pitchFamily="18" charset="0"/>
                                    </a:rPr>
                                    <m:t>,</m:t>
                                  </m:r>
                                  <m:r>
                                    <a:rPr lang="ja-JP" altLang="en-US" i="1">
                                      <a:latin typeface="Cambria Math" panose="02040503050406030204" pitchFamily="18" charset="0"/>
                                    </a:rPr>
                                    <m:t>𝜂</m:t>
                                  </m:r>
                                </m:e>
                              </m:d>
                              <m:sSub>
                                <m:sSubPr>
                                  <m:ctrlPr>
                                    <a:rPr lang="en-US" altLang="ja-JP" i="1" smtClean="0">
                                      <a:latin typeface="Cambria Math" panose="02040503050406030204" pitchFamily="18" charset="0"/>
                                    </a:rPr>
                                  </m:ctrlPr>
                                </m:sSubPr>
                                <m:e>
                                  <m:r>
                                    <a:rPr lang="en-US" altLang="ja-JP" b="1" i="1" smtClean="0">
                                      <a:latin typeface="Cambria Math" panose="02040503050406030204" pitchFamily="18" charset="0"/>
                                    </a:rPr>
                                    <m:t>𝑩</m:t>
                                  </m:r>
                                </m:e>
                                <m:sub>
                                  <m: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sub>
                              </m:sSub>
                            </m:e>
                          </m:nary>
                        </m:e>
                      </m:nary>
                    </m:oMath>
                  </m:oMathPara>
                </a14:m>
                <a:endParaRPr lang="en-US" altLang="ja-JP" b="0" dirty="0"/>
              </a:p>
              <a:p>
                <a:pPr/>
                <a14:m>
                  <m:oMath xmlns:m="http://schemas.openxmlformats.org/officeDocument/2006/math">
                    <m:r>
                      <a:rPr lang="en-US" altLang="ja-JP" b="0" i="1" smtClean="0">
                        <a:latin typeface="Cambria Math" panose="02040503050406030204" pitchFamily="18" charset="0"/>
                      </a:rPr>
                      <m:t>𝑝</m:t>
                    </m:r>
                  </m:oMath>
                </a14:m>
                <a:r>
                  <a:rPr lang="en-US" altLang="ja-JP" b="0" dirty="0"/>
                  <a:t> : </a:t>
                </a:r>
                <a14:m>
                  <m:oMath xmlns:m="http://schemas.openxmlformats.org/officeDocument/2006/math">
                    <m:r>
                      <a:rPr lang="ja-JP" altLang="en-US" b="0" i="1" smtClean="0">
                        <a:latin typeface="Cambria Math" panose="02040503050406030204" pitchFamily="18" charset="0"/>
                      </a:rPr>
                      <m:t>𝜉</m:t>
                    </m:r>
                  </m:oMath>
                </a14:m>
                <a:r>
                  <a:rPr lang="ja-JP" altLang="en-US" b="0" dirty="0"/>
                  <a:t>方向の次数、</a:t>
                </a:r>
                <a14:m>
                  <m:oMath xmlns:m="http://schemas.openxmlformats.org/officeDocument/2006/math">
                    <m:r>
                      <a:rPr lang="en-US" altLang="ja-JP" b="0" i="1" smtClean="0">
                        <a:latin typeface="Cambria Math" panose="02040503050406030204" pitchFamily="18" charset="0"/>
                      </a:rPr>
                      <m:t>𝑞</m:t>
                    </m:r>
                  </m:oMath>
                </a14:m>
                <a:r>
                  <a:rPr lang="en-US" altLang="ja-JP" dirty="0"/>
                  <a:t> : </a:t>
                </a:r>
                <a14:m>
                  <m:oMath xmlns:m="http://schemas.openxmlformats.org/officeDocument/2006/math">
                    <m:r>
                      <a:rPr lang="ja-JP" altLang="en-US" i="1" smtClean="0">
                        <a:latin typeface="Cambria Math" panose="02040503050406030204" pitchFamily="18" charset="0"/>
                      </a:rPr>
                      <m:t>𝜂</m:t>
                    </m:r>
                  </m:oMath>
                </a14:m>
                <a:r>
                  <a:rPr lang="ja-JP" altLang="en-US" dirty="0"/>
                  <a:t>方向の次数</a:t>
                </a:r>
                <a:endParaRPr lang="en-US" altLang="ja-JP" dirty="0"/>
              </a:p>
              <a:p>
                <a:pPr/>
                <a14:m>
                  <m:oMath xmlns:m="http://schemas.openxmlformats.org/officeDocument/2006/math">
                    <m:sSub>
                      <m:sSubPr>
                        <m:ctrlPr>
                          <a:rPr lang="en-US" altLang="ja-JP" i="1" smtClean="0">
                            <a:latin typeface="Cambria Math" panose="02040503050406030204" pitchFamily="18" charset="0"/>
                          </a:rPr>
                        </m:ctrlPr>
                      </m:sSubPr>
                      <m:e>
                        <m:r>
                          <a:rPr lang="en-US" altLang="ja-JP" b="1" i="1" smtClean="0">
                            <a:latin typeface="Cambria Math" panose="02040503050406030204" pitchFamily="18" charset="0"/>
                          </a:rPr>
                          <m:t>𝑩</m:t>
                        </m:r>
                      </m:e>
                      <m:sub>
                        <m: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sub>
                    </m:sSub>
                  </m:oMath>
                </a14:m>
                <a:r>
                  <a:rPr lang="en-US" altLang="ja-JP" dirty="0"/>
                  <a:t> : </a:t>
                </a:r>
                <a:r>
                  <a:rPr lang="ja-JP" altLang="en-US" dirty="0"/>
                  <a:t>コントロールポイントネット</a:t>
                </a:r>
                <a:endParaRPr lang="en-US" altLang="ja-JP" dirty="0"/>
              </a:p>
            </p:txBody>
          </p:sp>
        </mc:Choice>
        <mc:Fallback>
          <p:sp>
            <p:nvSpPr>
              <p:cNvPr id="59" name="テキスト ボックス 58">
                <a:extLst>
                  <a:ext uri="{FF2B5EF4-FFF2-40B4-BE49-F238E27FC236}">
                    <a16:creationId xmlns:a16="http://schemas.microsoft.com/office/drawing/2014/main" id="{F7904F10-157E-4071-A691-96A2FFD64FA5}"/>
                  </a:ext>
                </a:extLst>
              </p:cNvPr>
              <p:cNvSpPr txBox="1">
                <a:spLocks noRot="1" noChangeAspect="1" noMove="1" noResize="1" noEditPoints="1" noAdjustHandles="1" noChangeArrowheads="1" noChangeShapeType="1" noTextEdit="1"/>
              </p:cNvSpPr>
              <p:nvPr/>
            </p:nvSpPr>
            <p:spPr>
              <a:xfrm>
                <a:off x="6505556" y="1077054"/>
                <a:ext cx="6052761" cy="2366802"/>
              </a:xfrm>
              <a:prstGeom prst="rect">
                <a:avLst/>
              </a:prstGeom>
              <a:blipFill>
                <a:blip r:embed="rId16"/>
                <a:stretch>
                  <a:fillRect l="-806" t="-2320" b="-4381"/>
                </a:stretch>
              </a:blipFill>
            </p:spPr>
            <p:txBody>
              <a:bodyPr/>
              <a:lstStyle/>
              <a:p>
                <a:r>
                  <a:rPr lang="ja-JP" altLang="en-US">
                    <a:noFill/>
                  </a:rPr>
                  <a:t> </a:t>
                </a:r>
              </a:p>
            </p:txBody>
          </p:sp>
        </mc:Fallback>
      </mc:AlternateContent>
      <p:pic>
        <p:nvPicPr>
          <p:cNvPr id="7" name="図 6" descr="光, 座る, カップ, マグカップ が含まれている画像&#10;&#10;自動的に生成された説明">
            <a:extLst>
              <a:ext uri="{FF2B5EF4-FFF2-40B4-BE49-F238E27FC236}">
                <a16:creationId xmlns:a16="http://schemas.microsoft.com/office/drawing/2014/main" id="{9F0D6E41-18CC-475E-8839-DD8060ED4985}"/>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9355300" y="3657125"/>
            <a:ext cx="2424242" cy="2369439"/>
          </a:xfrm>
          <a:prstGeom prst="rect">
            <a:avLst/>
          </a:prstGeom>
        </p:spPr>
      </p:pic>
      <p:cxnSp>
        <p:nvCxnSpPr>
          <p:cNvPr id="63" name="直線コネクタ 62">
            <a:extLst>
              <a:ext uri="{FF2B5EF4-FFF2-40B4-BE49-F238E27FC236}">
                <a16:creationId xmlns:a16="http://schemas.microsoft.com/office/drawing/2014/main" id="{472E5317-E1D4-46E3-AFF3-57136A0765FD}"/>
              </a:ext>
            </a:extLst>
          </p:cNvPr>
          <p:cNvCxnSpPr>
            <a:cxnSpLocks/>
          </p:cNvCxnSpPr>
          <p:nvPr/>
        </p:nvCxnSpPr>
        <p:spPr>
          <a:xfrm flipH="1" flipV="1">
            <a:off x="7667627" y="3724276"/>
            <a:ext cx="290962" cy="800099"/>
          </a:xfrm>
          <a:prstGeom prst="line">
            <a:avLst/>
          </a:prstGeom>
        </p:spPr>
        <p:style>
          <a:lnRef idx="1">
            <a:schemeClr val="dk1"/>
          </a:lnRef>
          <a:fillRef idx="0">
            <a:schemeClr val="dk1"/>
          </a:fillRef>
          <a:effectRef idx="0">
            <a:schemeClr val="dk1"/>
          </a:effectRef>
          <a:fontRef idx="minor">
            <a:schemeClr val="tx1"/>
          </a:fontRef>
        </p:style>
      </p:cxnSp>
      <p:sp>
        <p:nvSpPr>
          <p:cNvPr id="64" name="テキスト ボックス 63">
            <a:extLst>
              <a:ext uri="{FF2B5EF4-FFF2-40B4-BE49-F238E27FC236}">
                <a16:creationId xmlns:a16="http://schemas.microsoft.com/office/drawing/2014/main" id="{6F37EF80-B1EE-49BD-98C2-6FB4BCB96D46}"/>
              </a:ext>
            </a:extLst>
          </p:cNvPr>
          <p:cNvSpPr txBox="1"/>
          <p:nvPr/>
        </p:nvSpPr>
        <p:spPr>
          <a:xfrm>
            <a:off x="7114684" y="3500199"/>
            <a:ext cx="1495914" cy="276999"/>
          </a:xfrm>
          <a:prstGeom prst="rect">
            <a:avLst/>
          </a:prstGeom>
          <a:noFill/>
        </p:spPr>
        <p:txBody>
          <a:bodyPr wrap="square" rtlCol="0">
            <a:spAutoFit/>
          </a:bodyPr>
          <a:lstStyle/>
          <a:p>
            <a:r>
              <a:rPr lang="en-US" altLang="ja-JP" sz="1200" dirty="0"/>
              <a:t>B</a:t>
            </a:r>
            <a:r>
              <a:rPr lang="ja-JP" altLang="en-US" sz="1200" dirty="0"/>
              <a:t>スプライン曲線</a:t>
            </a:r>
            <a:endParaRPr lang="en-US" altLang="ja-JP" sz="1200" dirty="0"/>
          </a:p>
        </p:txBody>
      </p:sp>
      <p:cxnSp>
        <p:nvCxnSpPr>
          <p:cNvPr id="66" name="直線コネクタ 65">
            <a:extLst>
              <a:ext uri="{FF2B5EF4-FFF2-40B4-BE49-F238E27FC236}">
                <a16:creationId xmlns:a16="http://schemas.microsoft.com/office/drawing/2014/main" id="{F7F68437-C535-40D5-B6C9-B1D6D5D97FDF}"/>
              </a:ext>
            </a:extLst>
          </p:cNvPr>
          <p:cNvCxnSpPr>
            <a:cxnSpLocks/>
          </p:cNvCxnSpPr>
          <p:nvPr/>
        </p:nvCxnSpPr>
        <p:spPr>
          <a:xfrm flipV="1">
            <a:off x="7611173" y="4679156"/>
            <a:ext cx="347416" cy="459179"/>
          </a:xfrm>
          <a:prstGeom prst="line">
            <a:avLst/>
          </a:prstGeom>
        </p:spPr>
        <p:style>
          <a:lnRef idx="1">
            <a:schemeClr val="dk1"/>
          </a:lnRef>
          <a:fillRef idx="0">
            <a:schemeClr val="dk1"/>
          </a:fillRef>
          <a:effectRef idx="0">
            <a:schemeClr val="dk1"/>
          </a:effectRef>
          <a:fontRef idx="minor">
            <a:schemeClr val="tx1"/>
          </a:fontRef>
        </p:style>
      </p:cxnSp>
      <p:sp>
        <p:nvSpPr>
          <p:cNvPr id="68" name="テキスト ボックス 67">
            <a:extLst>
              <a:ext uri="{FF2B5EF4-FFF2-40B4-BE49-F238E27FC236}">
                <a16:creationId xmlns:a16="http://schemas.microsoft.com/office/drawing/2014/main" id="{CE6122F2-4C94-4110-A1F7-5805BA526D50}"/>
              </a:ext>
            </a:extLst>
          </p:cNvPr>
          <p:cNvSpPr txBox="1"/>
          <p:nvPr/>
        </p:nvSpPr>
        <p:spPr>
          <a:xfrm>
            <a:off x="7111912" y="5113060"/>
            <a:ext cx="1495914" cy="461665"/>
          </a:xfrm>
          <a:prstGeom prst="rect">
            <a:avLst/>
          </a:prstGeom>
          <a:noFill/>
        </p:spPr>
        <p:txBody>
          <a:bodyPr wrap="square" rtlCol="0">
            <a:spAutoFit/>
          </a:bodyPr>
          <a:lstStyle/>
          <a:p>
            <a:r>
              <a:rPr lang="en-US" altLang="ja-JP" sz="1200" dirty="0"/>
              <a:t>NURBS</a:t>
            </a:r>
            <a:r>
              <a:rPr lang="ja-JP" altLang="en-US" sz="1200" dirty="0"/>
              <a:t>曲線</a:t>
            </a:r>
            <a:endParaRPr lang="en-US" altLang="ja-JP" sz="1200" dirty="0"/>
          </a:p>
          <a:p>
            <a:r>
              <a:rPr lang="en-US" altLang="ja-JP" sz="1200" dirty="0"/>
              <a:t>(</a:t>
            </a:r>
            <a:r>
              <a:rPr lang="ja-JP" altLang="en-US" sz="1200" dirty="0"/>
              <a:t>円弧と一致</a:t>
            </a:r>
            <a:r>
              <a:rPr lang="en-US" altLang="ja-JP" sz="1200" dirty="0"/>
              <a:t>)</a:t>
            </a:r>
          </a:p>
        </p:txBody>
      </p:sp>
    </p:spTree>
    <p:extLst>
      <p:ext uri="{BB962C8B-B14F-4D97-AF65-F5344CB8AC3E}">
        <p14:creationId xmlns:p14="http://schemas.microsoft.com/office/powerpoint/2010/main" val="3340530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1"/>
            <a:ext cx="12192000" cy="740200"/>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7</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93868"/>
            <a:ext cx="6266577" cy="646331"/>
          </a:xfrm>
          <a:prstGeom prst="rect">
            <a:avLst/>
          </a:prstGeom>
          <a:noFill/>
        </p:spPr>
        <p:txBody>
          <a:bodyPr wrap="square" rtlCol="0">
            <a:spAutoFit/>
          </a:bodyPr>
          <a:lstStyle/>
          <a:p>
            <a:r>
              <a:rPr lang="en-US" altLang="ja-JP" sz="3600" dirty="0"/>
              <a:t>IGA</a:t>
            </a:r>
            <a:r>
              <a:rPr lang="ja-JP" altLang="en-US" sz="3600" dirty="0"/>
              <a:t>について</a:t>
            </a:r>
            <a:endParaRPr lang="en-US" altLang="ja-JP" sz="3600" dirty="0"/>
          </a:p>
        </p:txBody>
      </p:sp>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E46F1876-F105-4823-BE4E-B304B679D55F}"/>
                  </a:ext>
                </a:extLst>
              </p:cNvPr>
              <p:cNvSpPr txBox="1"/>
              <p:nvPr/>
            </p:nvSpPr>
            <p:spPr>
              <a:xfrm>
                <a:off x="412459" y="1079634"/>
                <a:ext cx="5754213" cy="5447645"/>
              </a:xfrm>
              <a:prstGeom prst="rect">
                <a:avLst/>
              </a:prstGeom>
              <a:noFill/>
            </p:spPr>
            <p:txBody>
              <a:bodyPr wrap="square" rtlCol="0">
                <a:spAutoFit/>
              </a:bodyPr>
              <a:lstStyle/>
              <a:p>
                <a:pPr/>
                <a:r>
                  <a:rPr lang="ja-JP" altLang="en-US" i="1" dirty="0">
                    <a:latin typeface="Cambria Math" panose="02040503050406030204" pitchFamily="18" charset="0"/>
                  </a:rPr>
                  <a:t>二次元問題においてひずみベクトルを定義</a:t>
                </a:r>
                <a:endParaRPr lang="en-US" altLang="ja-JP" i="1" dirty="0">
                  <a:latin typeface="Cambria Math" panose="02040503050406030204" pitchFamily="18" charset="0"/>
                </a:endParaRPr>
              </a:p>
              <a:p>
                <a:pPr/>
                <a:endParaRPr lang="en-US" altLang="ja-JP"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ja-JP" altLang="en-US" b="1" i="1" smtClean="0">
                          <a:latin typeface="Cambria Math" panose="02040503050406030204" pitchFamily="18" charset="0"/>
                        </a:rPr>
                        <m:t>𝜺</m:t>
                      </m:r>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m>
                            <m:mPr>
                              <m:mcs>
                                <m:mc>
                                  <m:mcPr>
                                    <m:count m:val="1"/>
                                    <m:mcJc m:val="center"/>
                                  </m:mcPr>
                                </m:mc>
                              </m:mcs>
                              <m:ctrlPr>
                                <a:rPr lang="en-US" altLang="ja-JP" i="1">
                                  <a:latin typeface="Cambria Math" panose="02040503050406030204" pitchFamily="18" charset="0"/>
                                </a:rPr>
                              </m:ctrlPr>
                            </m:mPr>
                            <m:mr>
                              <m:e>
                                <m:sSub>
                                  <m:sSubPr>
                                    <m:ctrlPr>
                                      <a:rPr lang="en-US" altLang="ja-JP" i="1" smtClean="0">
                                        <a:latin typeface="Cambria Math" panose="02040503050406030204" pitchFamily="18" charset="0"/>
                                      </a:rPr>
                                    </m:ctrlPr>
                                  </m:sSubPr>
                                  <m:e>
                                    <m:r>
                                      <a:rPr lang="ja-JP" altLang="en-US" i="1" smtClean="0">
                                        <a:latin typeface="Cambria Math" panose="02040503050406030204" pitchFamily="18" charset="0"/>
                                      </a:rPr>
                                      <m:t>𝜀</m:t>
                                    </m:r>
                                  </m:e>
                                  <m:sub>
                                    <m:r>
                                      <a:rPr lang="en-US" altLang="ja-JP" b="0" i="1" smtClean="0">
                                        <a:latin typeface="Cambria Math" panose="02040503050406030204" pitchFamily="18" charset="0"/>
                                      </a:rPr>
                                      <m:t>𝑥</m:t>
                                    </m:r>
                                  </m:sub>
                                </m:sSub>
                              </m:e>
                            </m:mr>
                            <m:mr>
                              <m:e>
                                <m:sSub>
                                  <m:sSubPr>
                                    <m:ctrlPr>
                                      <a:rPr lang="en-US" altLang="ja-JP" i="1">
                                        <a:latin typeface="Cambria Math" panose="02040503050406030204" pitchFamily="18" charset="0"/>
                                      </a:rPr>
                                    </m:ctrlPr>
                                  </m:sSubPr>
                                  <m:e>
                                    <m:r>
                                      <a:rPr lang="ja-JP" altLang="en-US" i="1">
                                        <a:latin typeface="Cambria Math" panose="02040503050406030204" pitchFamily="18" charset="0"/>
                                      </a:rPr>
                                      <m:t>𝜀</m:t>
                                    </m:r>
                                  </m:e>
                                  <m:sub>
                                    <m:r>
                                      <a:rPr lang="en-US" altLang="ja-JP" b="0" i="1" smtClean="0">
                                        <a:latin typeface="Cambria Math" panose="02040503050406030204" pitchFamily="18" charset="0"/>
                                      </a:rPr>
                                      <m:t>𝑦</m:t>
                                    </m:r>
                                  </m:sub>
                                </m:sSub>
                              </m:e>
                            </m:mr>
                            <m:mr>
                              <m:e>
                                <m:sSub>
                                  <m:sSubPr>
                                    <m:ctrlPr>
                                      <a:rPr lang="en-US" altLang="ja-JP" i="1">
                                        <a:latin typeface="Cambria Math" panose="02040503050406030204" pitchFamily="18" charset="0"/>
                                      </a:rPr>
                                    </m:ctrlPr>
                                  </m:sSubPr>
                                  <m:e>
                                    <m:r>
                                      <a:rPr lang="ja-JP" altLang="en-US" i="1" smtClean="0">
                                        <a:latin typeface="Cambria Math" panose="02040503050406030204" pitchFamily="18" charset="0"/>
                                      </a:rPr>
                                      <m:t>𝛾</m:t>
                                    </m:r>
                                  </m:e>
                                  <m:sub>
                                    <m:r>
                                      <a:rPr lang="en-US" altLang="ja-JP" i="1">
                                        <a:latin typeface="Cambria Math" panose="02040503050406030204" pitchFamily="18" charset="0"/>
                                      </a:rPr>
                                      <m:t>𝑥</m:t>
                                    </m:r>
                                    <m:r>
                                      <a:rPr lang="en-US" altLang="ja-JP" b="0" i="1" smtClean="0">
                                        <a:latin typeface="Cambria Math" panose="02040503050406030204" pitchFamily="18" charset="0"/>
                                      </a:rPr>
                                      <m:t>𝑦</m:t>
                                    </m:r>
                                  </m:sub>
                                </m:sSub>
                              </m:e>
                            </m:mr>
                          </m:m>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m>
                            <m:mPr>
                              <m:mcs>
                                <m:mc>
                                  <m:mcPr>
                                    <m:count m:val="1"/>
                                    <m:mcJc m:val="center"/>
                                  </m:mcPr>
                                </m:mc>
                              </m:mcs>
                              <m:ctrlPr>
                                <a:rPr lang="en-US" altLang="ja-JP" i="1">
                                  <a:latin typeface="Cambria Math" panose="02040503050406030204" pitchFamily="18" charset="0"/>
                                </a:rPr>
                              </m:ctrlPr>
                            </m:mPr>
                            <m:mr>
                              <m:e>
                                <m:f>
                                  <m:fPr>
                                    <m:ctrlPr>
                                      <a:rPr lang="en-US" altLang="ja-JP" i="1">
                                        <a:latin typeface="Cambria Math" panose="02040503050406030204" pitchFamily="18" charset="0"/>
                                      </a:rPr>
                                    </m:ctrlPr>
                                  </m:fPr>
                                  <m:num>
                                    <m:r>
                                      <a:rPr lang="ja-JP" altLang="en-US" i="1">
                                        <a:latin typeface="Cambria Math" panose="02040503050406030204" pitchFamily="18" charset="0"/>
                                      </a:rPr>
                                      <m:t>𝜕</m:t>
                                    </m:r>
                                    <m:r>
                                      <a:rPr lang="en-US" altLang="ja-JP" i="1">
                                        <a:latin typeface="Cambria Math" panose="02040503050406030204" pitchFamily="18" charset="0"/>
                                      </a:rPr>
                                      <m:t>𝑢</m:t>
                                    </m:r>
                                  </m:num>
                                  <m:den>
                                    <m:r>
                                      <a:rPr lang="ja-JP" altLang="en-US" i="1">
                                        <a:latin typeface="Cambria Math" panose="02040503050406030204" pitchFamily="18" charset="0"/>
                                      </a:rPr>
                                      <m:t>𝜕</m:t>
                                    </m:r>
                                    <m:r>
                                      <a:rPr lang="en-US" altLang="ja-JP" i="1">
                                        <a:latin typeface="Cambria Math" panose="02040503050406030204" pitchFamily="18" charset="0"/>
                                      </a:rPr>
                                      <m:t>𝑥</m:t>
                                    </m:r>
                                  </m:den>
                                </m:f>
                              </m:e>
                            </m:mr>
                            <m:mr>
                              <m:e>
                                <m:f>
                                  <m:fPr>
                                    <m:ctrlPr>
                                      <a:rPr lang="en-US" altLang="ja-JP" i="1">
                                        <a:latin typeface="Cambria Math" panose="02040503050406030204" pitchFamily="18" charset="0"/>
                                      </a:rPr>
                                    </m:ctrlPr>
                                  </m:fPr>
                                  <m:num>
                                    <m:r>
                                      <a:rPr lang="ja-JP" altLang="en-US" i="1">
                                        <a:latin typeface="Cambria Math" panose="02040503050406030204" pitchFamily="18" charset="0"/>
                                      </a:rPr>
                                      <m:t>𝜕</m:t>
                                    </m:r>
                                    <m:r>
                                      <a:rPr lang="en-US" altLang="ja-JP" i="1">
                                        <a:latin typeface="Cambria Math" panose="02040503050406030204" pitchFamily="18" charset="0"/>
                                      </a:rPr>
                                      <m:t>𝑣</m:t>
                                    </m:r>
                                  </m:num>
                                  <m:den>
                                    <m:r>
                                      <a:rPr lang="ja-JP" altLang="en-US" i="1">
                                        <a:latin typeface="Cambria Math" panose="02040503050406030204" pitchFamily="18" charset="0"/>
                                      </a:rPr>
                                      <m:t>𝜕</m:t>
                                    </m:r>
                                    <m:r>
                                      <a:rPr lang="en-US" altLang="ja-JP" i="1">
                                        <a:latin typeface="Cambria Math" panose="02040503050406030204" pitchFamily="18" charset="0"/>
                                      </a:rPr>
                                      <m:t>𝑦</m:t>
                                    </m:r>
                                  </m:den>
                                </m:f>
                              </m:e>
                            </m:mr>
                            <m:mr>
                              <m:e>
                                <m:f>
                                  <m:fPr>
                                    <m:ctrlPr>
                                      <a:rPr lang="en-US" altLang="ja-JP" i="1">
                                        <a:latin typeface="Cambria Math" panose="02040503050406030204" pitchFamily="18" charset="0"/>
                                      </a:rPr>
                                    </m:ctrlPr>
                                  </m:fPr>
                                  <m:num>
                                    <m:r>
                                      <a:rPr lang="ja-JP" altLang="en-US" i="1">
                                        <a:latin typeface="Cambria Math" panose="02040503050406030204" pitchFamily="18" charset="0"/>
                                      </a:rPr>
                                      <m:t>𝜕</m:t>
                                    </m:r>
                                    <m:r>
                                      <a:rPr lang="en-US" altLang="ja-JP" i="1">
                                        <a:latin typeface="Cambria Math" panose="02040503050406030204" pitchFamily="18" charset="0"/>
                                      </a:rPr>
                                      <m:t>𝑢</m:t>
                                    </m:r>
                                  </m:num>
                                  <m:den>
                                    <m:r>
                                      <a:rPr lang="ja-JP" altLang="en-US" i="1">
                                        <a:latin typeface="Cambria Math" panose="02040503050406030204" pitchFamily="18" charset="0"/>
                                      </a:rPr>
                                      <m:t>𝜕</m:t>
                                    </m:r>
                                    <m:r>
                                      <a:rPr lang="en-US" altLang="ja-JP" i="1">
                                        <a:latin typeface="Cambria Math" panose="02040503050406030204" pitchFamily="18" charset="0"/>
                                      </a:rPr>
                                      <m:t>𝑦</m:t>
                                    </m:r>
                                  </m:den>
                                </m:f>
                                <m:r>
                                  <a:rPr lang="en-US" altLang="ja-JP" i="1">
                                    <a:latin typeface="Cambria Math" panose="02040503050406030204" pitchFamily="18" charset="0"/>
                                  </a:rPr>
                                  <m:t>+</m:t>
                                </m:r>
                                <m:f>
                                  <m:fPr>
                                    <m:ctrlPr>
                                      <a:rPr lang="en-US" altLang="ja-JP" i="1">
                                        <a:latin typeface="Cambria Math" panose="02040503050406030204" pitchFamily="18" charset="0"/>
                                      </a:rPr>
                                    </m:ctrlPr>
                                  </m:fPr>
                                  <m:num>
                                    <m:r>
                                      <a:rPr lang="ja-JP" altLang="en-US" i="1">
                                        <a:latin typeface="Cambria Math" panose="02040503050406030204" pitchFamily="18" charset="0"/>
                                      </a:rPr>
                                      <m:t>𝜕</m:t>
                                    </m:r>
                                    <m:r>
                                      <a:rPr lang="en-US" altLang="ja-JP" i="1">
                                        <a:latin typeface="Cambria Math" panose="02040503050406030204" pitchFamily="18" charset="0"/>
                                      </a:rPr>
                                      <m:t>𝑣</m:t>
                                    </m:r>
                                  </m:num>
                                  <m:den>
                                    <m:r>
                                      <a:rPr lang="ja-JP" altLang="en-US" i="1">
                                        <a:latin typeface="Cambria Math" panose="02040503050406030204" pitchFamily="18" charset="0"/>
                                      </a:rPr>
                                      <m:t>𝜕</m:t>
                                    </m:r>
                                    <m:r>
                                      <a:rPr lang="en-US" altLang="ja-JP" i="1">
                                        <a:latin typeface="Cambria Math" panose="02040503050406030204" pitchFamily="18" charset="0"/>
                                      </a:rPr>
                                      <m:t>𝑥</m:t>
                                    </m:r>
                                  </m:den>
                                </m:f>
                              </m:e>
                            </m:mr>
                          </m:m>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m>
                            <m:mPr>
                              <m:mcs>
                                <m:mc>
                                  <m:mcPr>
                                    <m:count m:val="2"/>
                                    <m:mcJc m:val="center"/>
                                  </m:mcPr>
                                </m:mc>
                              </m:mcs>
                              <m:ctrlPr>
                                <a:rPr lang="en-US" altLang="ja-JP" b="0" i="1" smtClean="0">
                                  <a:latin typeface="Cambria Math" panose="02040503050406030204" pitchFamily="18" charset="0"/>
                                </a:rPr>
                              </m:ctrlPr>
                            </m:mPr>
                            <m:mr>
                              <m:e>
                                <m:f>
                                  <m:fPr>
                                    <m:ctrlPr>
                                      <a:rPr lang="en-US" altLang="ja-JP" i="1">
                                        <a:latin typeface="Cambria Math" panose="02040503050406030204" pitchFamily="18" charset="0"/>
                                      </a:rPr>
                                    </m:ctrlPr>
                                  </m:fPr>
                                  <m:num>
                                    <m:r>
                                      <a:rPr lang="ja-JP" altLang="en-US" i="1">
                                        <a:latin typeface="Cambria Math" panose="02040503050406030204" pitchFamily="18" charset="0"/>
                                      </a:rPr>
                                      <m:t>𝜕</m:t>
                                    </m:r>
                                  </m:num>
                                  <m:den>
                                    <m:r>
                                      <a:rPr lang="ja-JP" altLang="en-US" i="1">
                                        <a:latin typeface="Cambria Math" panose="02040503050406030204" pitchFamily="18" charset="0"/>
                                      </a:rPr>
                                      <m:t>𝜕</m:t>
                                    </m:r>
                                    <m:r>
                                      <a:rPr lang="en-US" altLang="ja-JP" i="1">
                                        <a:latin typeface="Cambria Math" panose="02040503050406030204" pitchFamily="18" charset="0"/>
                                      </a:rPr>
                                      <m:t>𝑥</m:t>
                                    </m:r>
                                  </m:den>
                                </m:f>
                              </m:e>
                              <m:e>
                                <m:r>
                                  <a:rPr lang="en-US" altLang="ja-JP" b="0" i="1" smtClean="0">
                                    <a:latin typeface="Cambria Math" panose="02040503050406030204" pitchFamily="18" charset="0"/>
                                  </a:rPr>
                                  <m:t>0</m:t>
                                </m:r>
                              </m:e>
                            </m:mr>
                            <m:mr>
                              <m:e>
                                <m:r>
                                  <a:rPr lang="en-US" altLang="ja-JP" b="0" i="1" smtClean="0">
                                    <a:latin typeface="Cambria Math" panose="02040503050406030204" pitchFamily="18" charset="0"/>
                                  </a:rPr>
                                  <m:t>0</m:t>
                                </m:r>
                              </m:e>
                              <m:e>
                                <m:f>
                                  <m:fPr>
                                    <m:ctrlPr>
                                      <a:rPr lang="en-US" altLang="ja-JP" i="1">
                                        <a:latin typeface="Cambria Math" panose="02040503050406030204" pitchFamily="18" charset="0"/>
                                      </a:rPr>
                                    </m:ctrlPr>
                                  </m:fPr>
                                  <m:num>
                                    <m:r>
                                      <a:rPr lang="ja-JP" altLang="en-US" i="1">
                                        <a:latin typeface="Cambria Math" panose="02040503050406030204" pitchFamily="18" charset="0"/>
                                      </a:rPr>
                                      <m:t>𝜕</m:t>
                                    </m:r>
                                  </m:num>
                                  <m:den>
                                    <m:r>
                                      <a:rPr lang="ja-JP" altLang="en-US" i="1">
                                        <a:latin typeface="Cambria Math" panose="02040503050406030204" pitchFamily="18" charset="0"/>
                                      </a:rPr>
                                      <m:t>𝜕</m:t>
                                    </m:r>
                                    <m:r>
                                      <a:rPr lang="en-US" altLang="ja-JP" b="0" i="1" smtClean="0">
                                        <a:latin typeface="Cambria Math" panose="02040503050406030204" pitchFamily="18" charset="0"/>
                                      </a:rPr>
                                      <m:t>𝑦</m:t>
                                    </m:r>
                                  </m:den>
                                </m:f>
                              </m:e>
                            </m:mr>
                            <m:mr>
                              <m:e>
                                <m:f>
                                  <m:fPr>
                                    <m:ctrlPr>
                                      <a:rPr lang="en-US" altLang="ja-JP" i="1">
                                        <a:latin typeface="Cambria Math" panose="02040503050406030204" pitchFamily="18" charset="0"/>
                                      </a:rPr>
                                    </m:ctrlPr>
                                  </m:fPr>
                                  <m:num>
                                    <m:r>
                                      <a:rPr lang="ja-JP" altLang="en-US" i="1">
                                        <a:latin typeface="Cambria Math" panose="02040503050406030204" pitchFamily="18" charset="0"/>
                                      </a:rPr>
                                      <m:t>𝜕</m:t>
                                    </m:r>
                                  </m:num>
                                  <m:den>
                                    <m:r>
                                      <a:rPr lang="ja-JP" altLang="en-US" i="1">
                                        <a:latin typeface="Cambria Math" panose="02040503050406030204" pitchFamily="18" charset="0"/>
                                      </a:rPr>
                                      <m:t>𝜕</m:t>
                                    </m:r>
                                    <m:r>
                                      <a:rPr lang="en-US" altLang="ja-JP" i="1">
                                        <a:latin typeface="Cambria Math" panose="02040503050406030204" pitchFamily="18" charset="0"/>
                                      </a:rPr>
                                      <m:t>𝑦</m:t>
                                    </m:r>
                                  </m:den>
                                </m:f>
                              </m:e>
                              <m:e>
                                <m:f>
                                  <m:fPr>
                                    <m:ctrlPr>
                                      <a:rPr lang="en-US" altLang="ja-JP" i="1">
                                        <a:latin typeface="Cambria Math" panose="02040503050406030204" pitchFamily="18" charset="0"/>
                                      </a:rPr>
                                    </m:ctrlPr>
                                  </m:fPr>
                                  <m:num>
                                    <m:r>
                                      <a:rPr lang="ja-JP" altLang="en-US" i="1">
                                        <a:latin typeface="Cambria Math" panose="02040503050406030204" pitchFamily="18" charset="0"/>
                                      </a:rPr>
                                      <m:t>𝜕</m:t>
                                    </m:r>
                                  </m:num>
                                  <m:den>
                                    <m:r>
                                      <a:rPr lang="ja-JP" altLang="en-US" i="1">
                                        <a:latin typeface="Cambria Math" panose="02040503050406030204" pitchFamily="18" charset="0"/>
                                      </a:rPr>
                                      <m:t>𝜕</m:t>
                                    </m:r>
                                    <m:r>
                                      <a:rPr lang="en-US" altLang="ja-JP" i="1">
                                        <a:latin typeface="Cambria Math" panose="02040503050406030204" pitchFamily="18" charset="0"/>
                                      </a:rPr>
                                      <m:t>𝑥</m:t>
                                    </m:r>
                                  </m:den>
                                </m:f>
                              </m:e>
                            </m:mr>
                          </m:m>
                        </m:e>
                      </m:d>
                      <m:d>
                        <m:dPr>
                          <m:begChr m:val="{"/>
                          <m:endChr m:val="}"/>
                          <m:ctrlPr>
                            <a:rPr lang="en-US" altLang="ja-JP" b="0" i="1" smtClean="0">
                              <a:latin typeface="Cambria Math" panose="02040503050406030204" pitchFamily="18" charset="0"/>
                            </a:rPr>
                          </m:ctrlPr>
                        </m:dPr>
                        <m:e>
                          <m:m>
                            <m:mPr>
                              <m:mcs>
                                <m:mc>
                                  <m:mcPr>
                                    <m:count m:val="1"/>
                                    <m:mcJc m:val="center"/>
                                  </m:mcPr>
                                </m:mc>
                              </m:mcs>
                              <m:ctrlPr>
                                <a:rPr lang="en-US" altLang="ja-JP" b="0" i="1" smtClean="0">
                                  <a:latin typeface="Cambria Math" panose="02040503050406030204" pitchFamily="18" charset="0"/>
                                </a:rPr>
                              </m:ctrlPr>
                            </m:mPr>
                            <m:mr>
                              <m:e>
                                <m:r>
                                  <m:rPr>
                                    <m:brk m:alnAt="7"/>
                                  </m:rPr>
                                  <a:rPr lang="en-US" altLang="ja-JP" b="0" i="1" smtClean="0">
                                    <a:latin typeface="Cambria Math" panose="02040503050406030204" pitchFamily="18" charset="0"/>
                                  </a:rPr>
                                  <m:t>𝑢</m:t>
                                </m:r>
                              </m:e>
                            </m:mr>
                            <m:mr>
                              <m:e>
                                <m:r>
                                  <a:rPr lang="en-US" altLang="ja-JP" b="0" i="1" smtClean="0">
                                    <a:latin typeface="Cambria Math" panose="02040503050406030204" pitchFamily="18" charset="0"/>
                                  </a:rPr>
                                  <m:t>𝑣</m:t>
                                </m:r>
                              </m:e>
                            </m:mr>
                          </m:m>
                        </m:e>
                      </m:d>
                    </m:oMath>
                  </m:oMathPara>
                </a14:m>
                <a:endParaRPr lang="en-US" altLang="ja-JP" dirty="0">
                  <a:latin typeface="Cambria Math" panose="02040503050406030204" pitchFamily="18" charset="0"/>
                </a:endParaRPr>
              </a:p>
              <a:p>
                <a:pPr/>
                <a:endParaRPr lang="en-US" altLang="ja-JP" b="1" i="1" dirty="0">
                  <a:latin typeface="Cambria Math" panose="02040503050406030204" pitchFamily="18" charset="0"/>
                </a:endParaRPr>
              </a:p>
              <a:p>
                <a:pPr/>
                <a:endParaRPr lang="en-US" altLang="ja-JP" b="1"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b="1" i="1" smtClean="0">
                          <a:latin typeface="Cambria Math" panose="02040503050406030204" pitchFamily="18" charset="0"/>
                        </a:rPr>
                        <m:t>𝑲𝒅</m:t>
                      </m:r>
                      <m:r>
                        <a:rPr lang="en-US" altLang="ja-JP" b="0" i="1" smtClean="0">
                          <a:latin typeface="Cambria Math" panose="02040503050406030204" pitchFamily="18" charset="0"/>
                        </a:rPr>
                        <m:t>=</m:t>
                      </m:r>
                      <m:r>
                        <a:rPr lang="en-US" altLang="ja-JP" b="1" i="1" smtClean="0">
                          <a:latin typeface="Cambria Math" panose="02040503050406030204" pitchFamily="18" charset="0"/>
                        </a:rPr>
                        <m:t>𝑭</m:t>
                      </m:r>
                    </m:oMath>
                  </m:oMathPara>
                </a14:m>
                <a:endParaRPr lang="en-US" altLang="ja-JP" b="1" dirty="0"/>
              </a:p>
              <a:p>
                <a:pPr/>
                <a:endParaRPr lang="en-US" altLang="ja-JP" b="1" dirty="0"/>
              </a:p>
              <a:p>
                <a:pPr/>
                <a14:m>
                  <m:oMath xmlns:m="http://schemas.openxmlformats.org/officeDocument/2006/math">
                    <m:r>
                      <a:rPr lang="en-US" altLang="ja-JP" b="1" i="1" smtClean="0">
                        <a:latin typeface="Cambria Math" panose="02040503050406030204" pitchFamily="18" charset="0"/>
                      </a:rPr>
                      <m:t>𝑲</m:t>
                    </m:r>
                  </m:oMath>
                </a14:m>
                <a:r>
                  <a:rPr lang="en-US" altLang="ja-JP" dirty="0"/>
                  <a:t> : </a:t>
                </a:r>
                <a:r>
                  <a:rPr lang="ja-JP" altLang="en-US" dirty="0"/>
                  <a:t>剛性マトリクス</a:t>
                </a:r>
                <a:endParaRPr lang="en-US" altLang="ja-JP" dirty="0"/>
              </a:p>
              <a:p>
                <a:pPr/>
                <a14:m>
                  <m:oMath xmlns:m="http://schemas.openxmlformats.org/officeDocument/2006/math">
                    <m:r>
                      <a:rPr lang="en-US" altLang="ja-JP" b="1" i="1" smtClean="0">
                        <a:latin typeface="Cambria Math" panose="02040503050406030204" pitchFamily="18" charset="0"/>
                      </a:rPr>
                      <m:t>𝒅</m:t>
                    </m:r>
                  </m:oMath>
                </a14:m>
                <a:r>
                  <a:rPr lang="en-US" altLang="ja-JP" dirty="0"/>
                  <a:t> : </a:t>
                </a:r>
                <a:r>
                  <a:rPr lang="ja-JP" altLang="en-US" dirty="0"/>
                  <a:t>変位ベクトル</a:t>
                </a:r>
                <a:endParaRPr lang="en-US" altLang="ja-JP" dirty="0"/>
              </a:p>
              <a:p>
                <a:pPr/>
                <a14:m>
                  <m:oMath xmlns:m="http://schemas.openxmlformats.org/officeDocument/2006/math">
                    <m:r>
                      <a:rPr lang="en-US" altLang="ja-JP" b="1" i="1" smtClean="0">
                        <a:latin typeface="Cambria Math" panose="02040503050406030204" pitchFamily="18" charset="0"/>
                      </a:rPr>
                      <m:t>𝑭</m:t>
                    </m:r>
                  </m:oMath>
                </a14:m>
                <a:r>
                  <a:rPr lang="en-US" altLang="ja-JP" dirty="0"/>
                  <a:t> : </a:t>
                </a:r>
                <a:r>
                  <a:rPr lang="ja-JP" altLang="en-US" dirty="0"/>
                  <a:t>外力ベクトル</a:t>
                </a:r>
                <a:endParaRPr lang="en-US" altLang="ja-JP" b="1" dirty="0"/>
              </a:p>
              <a:p>
                <a:pPr/>
                <a:endParaRPr lang="en-US" altLang="ja-JP" b="1" dirty="0"/>
              </a:p>
              <a:p>
                <a:pPr/>
                <a14:m>
                  <m:oMathPara xmlns:m="http://schemas.openxmlformats.org/officeDocument/2006/math">
                    <m:oMathParaPr>
                      <m:jc m:val="left"/>
                    </m:oMathParaPr>
                    <m:oMath xmlns:m="http://schemas.openxmlformats.org/officeDocument/2006/math">
                      <m:r>
                        <a:rPr lang="en-US" altLang="ja-JP" b="1" i="1" smtClean="0">
                          <a:latin typeface="Cambria Math" panose="02040503050406030204" pitchFamily="18" charset="0"/>
                        </a:rPr>
                        <m:t>𝒅</m:t>
                      </m:r>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1" i="1" smtClean="0">
                              <a:latin typeface="Cambria Math" panose="02040503050406030204" pitchFamily="18" charset="0"/>
                            </a:rPr>
                            <m:t>𝑲</m:t>
                          </m:r>
                        </m:e>
                        <m:sup>
                          <m:r>
                            <a:rPr lang="en-US" altLang="ja-JP" b="0" i="1" smtClean="0">
                              <a:latin typeface="Cambria Math" panose="02040503050406030204" pitchFamily="18" charset="0"/>
                            </a:rPr>
                            <m:t>−1</m:t>
                          </m:r>
                        </m:sup>
                      </m:sSup>
                      <m:r>
                        <a:rPr lang="en-US" altLang="ja-JP" b="1" i="1" smtClean="0">
                          <a:latin typeface="Cambria Math" panose="02040503050406030204" pitchFamily="18" charset="0"/>
                        </a:rPr>
                        <m:t>𝑭</m:t>
                      </m:r>
                    </m:oMath>
                  </m:oMathPara>
                </a14:m>
                <a:endParaRPr lang="en-US" altLang="ja-JP" b="1" dirty="0"/>
              </a:p>
              <a:p>
                <a:pPr/>
                <a:endParaRPr lang="en-US" altLang="ja-JP" b="1" dirty="0"/>
              </a:p>
              <a:p>
                <a:pPr/>
                <a:endParaRPr lang="en-US" altLang="ja-JP" b="1" dirty="0"/>
              </a:p>
            </p:txBody>
          </p:sp>
        </mc:Choice>
        <mc:Fallback>
          <p:sp>
            <p:nvSpPr>
              <p:cNvPr id="6" name="テキスト ボックス 5">
                <a:extLst>
                  <a:ext uri="{FF2B5EF4-FFF2-40B4-BE49-F238E27FC236}">
                    <a16:creationId xmlns:a16="http://schemas.microsoft.com/office/drawing/2014/main" id="{E46F1876-F105-4823-BE4E-B304B679D55F}"/>
                  </a:ext>
                </a:extLst>
              </p:cNvPr>
              <p:cNvSpPr txBox="1">
                <a:spLocks noRot="1" noChangeAspect="1" noMove="1" noResize="1" noEditPoints="1" noAdjustHandles="1" noChangeArrowheads="1" noChangeShapeType="1" noTextEdit="1"/>
              </p:cNvSpPr>
              <p:nvPr/>
            </p:nvSpPr>
            <p:spPr>
              <a:xfrm>
                <a:off x="412459" y="1079634"/>
                <a:ext cx="5754213" cy="5447645"/>
              </a:xfrm>
              <a:prstGeom prst="rect">
                <a:avLst/>
              </a:prstGeom>
              <a:blipFill>
                <a:blip r:embed="rId3"/>
                <a:stretch>
                  <a:fillRect l="-953" t="-336"/>
                </a:stretch>
              </a:blipFill>
            </p:spPr>
            <p:txBody>
              <a:bodyPr/>
              <a:lstStyle/>
              <a:p>
                <a:r>
                  <a:rPr lang="ja-JP" altLang="en-US">
                    <a:noFill/>
                  </a:rPr>
                  <a:t> </a:t>
                </a:r>
              </a:p>
            </p:txBody>
          </p:sp>
        </mc:Fallback>
      </mc:AlternateContent>
      <p:sp>
        <p:nvSpPr>
          <p:cNvPr id="10" name="正方形/長方形 9">
            <a:extLst>
              <a:ext uri="{FF2B5EF4-FFF2-40B4-BE49-F238E27FC236}">
                <a16:creationId xmlns:a16="http://schemas.microsoft.com/office/drawing/2014/main" id="{F6F352E3-15A8-450D-A0AC-C795595B0725}"/>
              </a:ext>
            </a:extLst>
          </p:cNvPr>
          <p:cNvSpPr/>
          <p:nvPr/>
        </p:nvSpPr>
        <p:spPr>
          <a:xfrm flipH="1">
            <a:off x="6073140" y="900034"/>
            <a:ext cx="45719" cy="5821441"/>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23" name="テキスト ボックス 22">
                <a:extLst>
                  <a:ext uri="{FF2B5EF4-FFF2-40B4-BE49-F238E27FC236}">
                    <a16:creationId xmlns:a16="http://schemas.microsoft.com/office/drawing/2014/main" id="{A5ED3C72-077B-420D-8C11-606683A2AEB6}"/>
                  </a:ext>
                </a:extLst>
              </p:cNvPr>
              <p:cNvSpPr txBox="1"/>
              <p:nvPr/>
            </p:nvSpPr>
            <p:spPr>
              <a:xfrm>
                <a:off x="6437787" y="1079634"/>
                <a:ext cx="5389566" cy="557197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ja-JP" altLang="en-US" b="1" i="1" smtClean="0">
                          <a:latin typeface="Cambria Math" panose="02040503050406030204" pitchFamily="18" charset="0"/>
                        </a:rPr>
                        <m:t>𝜺</m:t>
                      </m:r>
                      <m:r>
                        <a:rPr lang="en-US" altLang="ja-JP" b="0" i="1" smtClean="0">
                          <a:latin typeface="Cambria Math" panose="02040503050406030204" pitchFamily="18" charset="0"/>
                        </a:rPr>
                        <m:t>=</m:t>
                      </m:r>
                      <m:r>
                        <a:rPr lang="en-US" altLang="ja-JP" b="1" i="1" smtClean="0">
                          <a:latin typeface="Cambria Math" panose="02040503050406030204" pitchFamily="18" charset="0"/>
                        </a:rPr>
                        <m:t>𝑩𝒅</m:t>
                      </m:r>
                      <m:r>
                        <a:rPr lang="en-US" altLang="ja-JP" b="1" i="0" smtClean="0">
                          <a:latin typeface="Cambria Math" panose="02040503050406030204" pitchFamily="18" charset="0"/>
                        </a:rPr>
                        <m:t>,</m:t>
                      </m:r>
                      <m:r>
                        <a:rPr lang="en-US" altLang="ja-JP" b="1" i="1" smtClean="0">
                          <a:latin typeface="Cambria Math" panose="02040503050406030204" pitchFamily="18" charset="0"/>
                        </a:rPr>
                        <m:t>  </m:t>
                      </m:r>
                      <m:r>
                        <a:rPr lang="en-US" altLang="ja-JP" b="1" i="1" smtClean="0">
                          <a:latin typeface="Cambria Math" panose="02040503050406030204" pitchFamily="18" charset="0"/>
                        </a:rPr>
                        <m:t>𝑩</m:t>
                      </m:r>
                      <m:r>
                        <a:rPr lang="en-US" altLang="ja-JP" b="0" i="0" smtClean="0">
                          <a:latin typeface="Cambria Math" panose="02040503050406030204" pitchFamily="18" charset="0"/>
                        </a:rPr>
                        <m:t>=</m:t>
                      </m:r>
                      <m:d>
                        <m:dPr>
                          <m:begChr m:val="["/>
                          <m:endChr m:val="]"/>
                          <m:ctrlPr>
                            <a:rPr lang="en-US" altLang="ja-JP" i="1">
                              <a:latin typeface="Cambria Math" panose="02040503050406030204" pitchFamily="18" charset="0"/>
                            </a:rPr>
                          </m:ctrlPr>
                        </m:dPr>
                        <m:e>
                          <m:m>
                            <m:mPr>
                              <m:mcs>
                                <m:mc>
                                  <m:mcPr>
                                    <m:count m:val="2"/>
                                    <m:mcJc m:val="center"/>
                                  </m:mcPr>
                                </m:mc>
                              </m:mcs>
                              <m:ctrlPr>
                                <a:rPr lang="en-US" altLang="ja-JP" i="1">
                                  <a:latin typeface="Cambria Math" panose="02040503050406030204" pitchFamily="18" charset="0"/>
                                </a:rPr>
                              </m:ctrlPr>
                            </m:mPr>
                            <m:mr>
                              <m:e>
                                <m:f>
                                  <m:fPr>
                                    <m:ctrlPr>
                                      <a:rPr lang="en-US" altLang="ja-JP" i="1">
                                        <a:latin typeface="Cambria Math" panose="02040503050406030204" pitchFamily="18" charset="0"/>
                                      </a:rPr>
                                    </m:ctrlPr>
                                  </m:fPr>
                                  <m:num>
                                    <m:r>
                                      <a:rPr lang="ja-JP" altLang="en-US" i="1">
                                        <a:latin typeface="Cambria Math" panose="02040503050406030204" pitchFamily="18" charset="0"/>
                                      </a:rPr>
                                      <m:t>𝜕</m:t>
                                    </m:r>
                                    <m:r>
                                      <a:rPr lang="en-US" altLang="ja-JP" b="0" i="1" smtClean="0">
                                        <a:latin typeface="Cambria Math" panose="02040503050406030204" pitchFamily="18" charset="0"/>
                                      </a:rPr>
                                      <m:t>𝑁</m:t>
                                    </m:r>
                                  </m:num>
                                  <m:den>
                                    <m:r>
                                      <a:rPr lang="ja-JP" altLang="en-US" i="1">
                                        <a:latin typeface="Cambria Math" panose="02040503050406030204" pitchFamily="18" charset="0"/>
                                      </a:rPr>
                                      <m:t>𝜕</m:t>
                                    </m:r>
                                    <m:r>
                                      <a:rPr lang="en-US" altLang="ja-JP" i="1">
                                        <a:latin typeface="Cambria Math" panose="02040503050406030204" pitchFamily="18" charset="0"/>
                                      </a:rPr>
                                      <m:t>𝑥</m:t>
                                    </m:r>
                                  </m:den>
                                </m:f>
                              </m:e>
                              <m:e>
                                <m:r>
                                  <a:rPr lang="en-US" altLang="ja-JP" i="1">
                                    <a:latin typeface="Cambria Math" panose="02040503050406030204" pitchFamily="18" charset="0"/>
                                  </a:rPr>
                                  <m:t>0</m:t>
                                </m:r>
                              </m:e>
                            </m:mr>
                            <m:mr>
                              <m:e>
                                <m:r>
                                  <a:rPr lang="en-US" altLang="ja-JP" i="1">
                                    <a:latin typeface="Cambria Math" panose="02040503050406030204" pitchFamily="18" charset="0"/>
                                  </a:rPr>
                                  <m:t>0</m:t>
                                </m:r>
                              </m:e>
                              <m:e>
                                <m:f>
                                  <m:fPr>
                                    <m:ctrlPr>
                                      <a:rPr lang="en-US" altLang="ja-JP" i="1">
                                        <a:latin typeface="Cambria Math" panose="02040503050406030204" pitchFamily="18" charset="0"/>
                                      </a:rPr>
                                    </m:ctrlPr>
                                  </m:fPr>
                                  <m:num>
                                    <m:r>
                                      <a:rPr lang="ja-JP" altLang="en-US" i="1">
                                        <a:latin typeface="Cambria Math" panose="02040503050406030204" pitchFamily="18" charset="0"/>
                                      </a:rPr>
                                      <m:t>𝜕</m:t>
                                    </m:r>
                                    <m:r>
                                      <a:rPr lang="en-US" altLang="ja-JP" b="0" i="1" smtClean="0">
                                        <a:latin typeface="Cambria Math" panose="02040503050406030204" pitchFamily="18" charset="0"/>
                                      </a:rPr>
                                      <m:t>𝑁</m:t>
                                    </m:r>
                                  </m:num>
                                  <m:den>
                                    <m:r>
                                      <a:rPr lang="ja-JP" altLang="en-US" i="1">
                                        <a:latin typeface="Cambria Math" panose="02040503050406030204" pitchFamily="18" charset="0"/>
                                      </a:rPr>
                                      <m:t>𝜕</m:t>
                                    </m:r>
                                    <m:r>
                                      <a:rPr lang="en-US" altLang="ja-JP" i="1">
                                        <a:latin typeface="Cambria Math" panose="02040503050406030204" pitchFamily="18" charset="0"/>
                                      </a:rPr>
                                      <m:t>𝑦</m:t>
                                    </m:r>
                                  </m:den>
                                </m:f>
                              </m:e>
                            </m:mr>
                            <m:mr>
                              <m:e>
                                <m:f>
                                  <m:fPr>
                                    <m:ctrlPr>
                                      <a:rPr lang="en-US" altLang="ja-JP" i="1">
                                        <a:latin typeface="Cambria Math" panose="02040503050406030204" pitchFamily="18" charset="0"/>
                                      </a:rPr>
                                    </m:ctrlPr>
                                  </m:fPr>
                                  <m:num>
                                    <m:r>
                                      <a:rPr lang="ja-JP" altLang="en-US" i="1">
                                        <a:latin typeface="Cambria Math" panose="02040503050406030204" pitchFamily="18" charset="0"/>
                                      </a:rPr>
                                      <m:t>𝜕</m:t>
                                    </m:r>
                                    <m:r>
                                      <a:rPr lang="en-US" altLang="ja-JP" b="0" i="1" smtClean="0">
                                        <a:latin typeface="Cambria Math" panose="02040503050406030204" pitchFamily="18" charset="0"/>
                                      </a:rPr>
                                      <m:t>𝑁</m:t>
                                    </m:r>
                                  </m:num>
                                  <m:den>
                                    <m:r>
                                      <a:rPr lang="ja-JP" altLang="en-US" i="1">
                                        <a:latin typeface="Cambria Math" panose="02040503050406030204" pitchFamily="18" charset="0"/>
                                      </a:rPr>
                                      <m:t>𝜕</m:t>
                                    </m:r>
                                    <m:r>
                                      <a:rPr lang="en-US" altLang="ja-JP" i="1">
                                        <a:latin typeface="Cambria Math" panose="02040503050406030204" pitchFamily="18" charset="0"/>
                                      </a:rPr>
                                      <m:t>𝑦</m:t>
                                    </m:r>
                                  </m:den>
                                </m:f>
                              </m:e>
                              <m:e>
                                <m:f>
                                  <m:fPr>
                                    <m:ctrlPr>
                                      <a:rPr lang="en-US" altLang="ja-JP" i="1">
                                        <a:latin typeface="Cambria Math" panose="02040503050406030204" pitchFamily="18" charset="0"/>
                                      </a:rPr>
                                    </m:ctrlPr>
                                  </m:fPr>
                                  <m:num>
                                    <m:r>
                                      <a:rPr lang="ja-JP" altLang="en-US" i="1">
                                        <a:latin typeface="Cambria Math" panose="02040503050406030204" pitchFamily="18" charset="0"/>
                                      </a:rPr>
                                      <m:t>𝜕</m:t>
                                    </m:r>
                                    <m:r>
                                      <a:rPr lang="en-US" altLang="ja-JP" b="0" i="1" smtClean="0">
                                        <a:latin typeface="Cambria Math" panose="02040503050406030204" pitchFamily="18" charset="0"/>
                                      </a:rPr>
                                      <m:t>𝑁</m:t>
                                    </m:r>
                                  </m:num>
                                  <m:den>
                                    <m:r>
                                      <a:rPr lang="ja-JP" altLang="en-US" i="1">
                                        <a:latin typeface="Cambria Math" panose="02040503050406030204" pitchFamily="18" charset="0"/>
                                      </a:rPr>
                                      <m:t>𝜕</m:t>
                                    </m:r>
                                    <m:r>
                                      <a:rPr lang="en-US" altLang="ja-JP" i="1">
                                        <a:latin typeface="Cambria Math" panose="02040503050406030204" pitchFamily="18" charset="0"/>
                                      </a:rPr>
                                      <m:t>𝑥</m:t>
                                    </m:r>
                                  </m:den>
                                </m:f>
                              </m:e>
                            </m:mr>
                          </m:m>
                        </m:e>
                      </m:d>
                    </m:oMath>
                  </m:oMathPara>
                </a14:m>
                <a:endParaRPr lang="en-US" altLang="ja-JP" dirty="0"/>
              </a:p>
              <a:p>
                <a:pPr/>
                <a:endParaRPr lang="en-US" altLang="ja-JP" dirty="0"/>
              </a:p>
              <a:p>
                <a:pPr/>
                <a:r>
                  <a:rPr lang="ja-JP" altLang="en-US" dirty="0"/>
                  <a:t>応力ひずみ関係</a:t>
                </a:r>
                <a:endParaRPr lang="en-US" altLang="ja-JP" dirty="0"/>
              </a:p>
              <a:p>
                <a:pPr/>
                <a14:m>
                  <m:oMathPara xmlns:m="http://schemas.openxmlformats.org/officeDocument/2006/math">
                    <m:oMathParaPr>
                      <m:jc m:val="left"/>
                    </m:oMathParaPr>
                    <m:oMath xmlns:m="http://schemas.openxmlformats.org/officeDocument/2006/math">
                      <m:r>
                        <a:rPr lang="ja-JP" altLang="en-US" b="1" i="1" smtClean="0">
                          <a:latin typeface="Cambria Math" panose="02040503050406030204" pitchFamily="18" charset="0"/>
                        </a:rPr>
                        <m:t>𝝈</m:t>
                      </m:r>
                      <m:r>
                        <a:rPr lang="en-US" altLang="ja-JP" b="0" i="1" smtClean="0">
                          <a:latin typeface="Cambria Math" panose="02040503050406030204" pitchFamily="18" charset="0"/>
                        </a:rPr>
                        <m:t>=</m:t>
                      </m:r>
                      <m:r>
                        <a:rPr lang="en-US" altLang="ja-JP" b="1" i="1" smtClean="0">
                          <a:latin typeface="Cambria Math" panose="02040503050406030204" pitchFamily="18" charset="0"/>
                        </a:rPr>
                        <m:t>𝑫</m:t>
                      </m:r>
                      <m:r>
                        <a:rPr lang="ja-JP" altLang="en-US" b="1" i="1" smtClean="0">
                          <a:latin typeface="Cambria Math" panose="02040503050406030204" pitchFamily="18" charset="0"/>
                        </a:rPr>
                        <m:t>𝜺</m:t>
                      </m:r>
                    </m:oMath>
                  </m:oMathPara>
                </a14:m>
                <a:endParaRPr lang="en-US" altLang="ja-JP" b="1" dirty="0"/>
              </a:p>
              <a:p>
                <a:pPr/>
                <a:endParaRPr lang="en-US" altLang="ja-JP" b="1" dirty="0"/>
              </a:p>
              <a:p>
                <a:pPr/>
                <a14:m>
                  <m:oMath xmlns:m="http://schemas.openxmlformats.org/officeDocument/2006/math">
                    <m:r>
                      <a:rPr lang="en-US" altLang="ja-JP" b="1" i="1" smtClean="0">
                        <a:latin typeface="Cambria Math" panose="02040503050406030204" pitchFamily="18" charset="0"/>
                      </a:rPr>
                      <m:t>𝑫</m:t>
                    </m:r>
                  </m:oMath>
                </a14:m>
                <a:r>
                  <a:rPr lang="ja-JP" altLang="en-US" dirty="0"/>
                  <a:t> </a:t>
                </a:r>
                <a:r>
                  <a:rPr lang="en-US" altLang="ja-JP" dirty="0"/>
                  <a:t>: </a:t>
                </a:r>
                <a:r>
                  <a:rPr lang="ja-JP" altLang="en-US" dirty="0"/>
                  <a:t>弾性マトリクス</a:t>
                </a:r>
                <a:endParaRPr lang="en-US" altLang="ja-JP" dirty="0"/>
              </a:p>
              <a:p>
                <a:pPr/>
                <a14:m>
                  <m:oMath xmlns:m="http://schemas.openxmlformats.org/officeDocument/2006/math">
                    <m:r>
                      <a:rPr lang="en-US" altLang="ja-JP" b="1" i="1" smtClean="0">
                        <a:latin typeface="Cambria Math" panose="02040503050406030204" pitchFamily="18" charset="0"/>
                      </a:rPr>
                      <m:t>𝑫</m:t>
                    </m:r>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𝐸</m:t>
                        </m:r>
                      </m:num>
                      <m:den>
                        <m:r>
                          <a:rPr lang="en-US" altLang="ja-JP" b="0" i="1" smtClean="0">
                            <a:latin typeface="Cambria Math" panose="02040503050406030204" pitchFamily="18" charset="0"/>
                          </a:rPr>
                          <m:t>(1+</m:t>
                        </m:r>
                        <m:r>
                          <a:rPr lang="ja-JP" altLang="en-US" i="1">
                            <a:latin typeface="Cambria Math" panose="02040503050406030204" pitchFamily="18" charset="0"/>
                          </a:rPr>
                          <m:t>𝜈</m:t>
                        </m:r>
                        <m:r>
                          <a:rPr lang="en-US" altLang="ja-JP" b="0" i="1" smtClean="0">
                            <a:latin typeface="Cambria Math" panose="02040503050406030204" pitchFamily="18" charset="0"/>
                          </a:rPr>
                          <m:t>)(1−</m:t>
                        </m:r>
                        <m:r>
                          <a:rPr lang="ja-JP" altLang="en-US" i="1">
                            <a:latin typeface="Cambria Math" panose="02040503050406030204" pitchFamily="18" charset="0"/>
                          </a:rPr>
                          <m:t>𝜈</m:t>
                        </m:r>
                        <m:r>
                          <a:rPr lang="en-US" altLang="ja-JP" b="0" i="1" smtClean="0">
                            <a:latin typeface="Cambria Math" panose="02040503050406030204" pitchFamily="18" charset="0"/>
                          </a:rPr>
                          <m:t>)</m:t>
                        </m:r>
                      </m:den>
                    </m:f>
                    <m:d>
                      <m:dPr>
                        <m:begChr m:val="["/>
                        <m:endChr m:val="]"/>
                        <m:ctrlPr>
                          <a:rPr lang="en-US" altLang="ja-JP" b="0" i="1" smtClean="0">
                            <a:latin typeface="Cambria Math" panose="02040503050406030204" pitchFamily="18" charset="0"/>
                          </a:rPr>
                        </m:ctrlPr>
                      </m:dPr>
                      <m:e>
                        <m:m>
                          <m:mPr>
                            <m:mcs>
                              <m:mc>
                                <m:mcPr>
                                  <m:count m:val="3"/>
                                  <m:mcJc m:val="center"/>
                                </m:mcPr>
                              </m:mc>
                            </m:mcs>
                            <m:ctrlPr>
                              <a:rPr lang="en-US" altLang="ja-JP" b="0" i="1" smtClean="0">
                                <a:latin typeface="Cambria Math" panose="02040503050406030204" pitchFamily="18" charset="0"/>
                              </a:rPr>
                            </m:ctrlPr>
                          </m:mPr>
                          <m:mr>
                            <m:e>
                              <m:r>
                                <m:rPr>
                                  <m:brk m:alnAt="7"/>
                                </m:rPr>
                                <a:rPr lang="en-US" altLang="ja-JP" b="0" i="1" smtClean="0">
                                  <a:latin typeface="Cambria Math" panose="02040503050406030204" pitchFamily="18" charset="0"/>
                                </a:rPr>
                                <m:t>1</m:t>
                              </m:r>
                            </m:e>
                            <m:e>
                              <m:r>
                                <a:rPr lang="ja-JP" altLang="en-US" i="1">
                                  <a:latin typeface="Cambria Math" panose="02040503050406030204" pitchFamily="18" charset="0"/>
                                </a:rPr>
                                <m:t>𝜈</m:t>
                              </m:r>
                            </m:e>
                            <m:e>
                              <m:r>
                                <a:rPr lang="en-US" altLang="ja-JP" b="0" i="1" smtClean="0">
                                  <a:latin typeface="Cambria Math" panose="02040503050406030204" pitchFamily="18" charset="0"/>
                                </a:rPr>
                                <m:t>0</m:t>
                              </m:r>
                            </m:e>
                          </m:mr>
                          <m:mr>
                            <m:e>
                              <m:r>
                                <a:rPr lang="ja-JP" altLang="en-US" i="1">
                                  <a:latin typeface="Cambria Math" panose="02040503050406030204" pitchFamily="18" charset="0"/>
                                </a:rPr>
                                <m:t>𝜈</m:t>
                              </m:r>
                            </m:e>
                            <m:e>
                              <m:r>
                                <a:rPr lang="en-US" altLang="ja-JP" b="0" i="1" smtClean="0">
                                  <a:latin typeface="Cambria Math" panose="02040503050406030204" pitchFamily="18" charset="0"/>
                                </a:rPr>
                                <m:t>1</m:t>
                              </m:r>
                            </m:e>
                            <m:e>
                              <m:r>
                                <a:rPr lang="en-US" altLang="ja-JP" b="0" i="1" smtClean="0">
                                  <a:latin typeface="Cambria Math" panose="02040503050406030204" pitchFamily="18" charset="0"/>
                                </a:rPr>
                                <m:t>0</m:t>
                              </m:r>
                            </m:e>
                          </m:mr>
                          <m:mr>
                            <m:e>
                              <m:r>
                                <a:rPr lang="en-US" altLang="ja-JP" b="0" i="1" smtClean="0">
                                  <a:latin typeface="Cambria Math" panose="02040503050406030204" pitchFamily="18" charset="0"/>
                                </a:rPr>
                                <m:t>0</m:t>
                              </m:r>
                            </m:e>
                            <m:e>
                              <m:r>
                                <a:rPr lang="en-US" altLang="ja-JP" b="0" i="1" smtClean="0">
                                  <a:latin typeface="Cambria Math" panose="02040503050406030204" pitchFamily="18" charset="0"/>
                                </a:rPr>
                                <m:t>0</m:t>
                              </m:r>
                            </m:e>
                            <m:e>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1−</m:t>
                                  </m:r>
                                  <m:r>
                                    <a:rPr lang="ja-JP" altLang="en-US" i="1">
                                      <a:latin typeface="Cambria Math" panose="02040503050406030204" pitchFamily="18" charset="0"/>
                                    </a:rPr>
                                    <m:t>𝜈</m:t>
                                  </m:r>
                                </m:num>
                                <m:den>
                                  <m:r>
                                    <a:rPr lang="en-US" altLang="ja-JP" b="0" i="1" smtClean="0">
                                      <a:latin typeface="Cambria Math" panose="02040503050406030204" pitchFamily="18" charset="0"/>
                                    </a:rPr>
                                    <m:t>2</m:t>
                                  </m:r>
                                </m:den>
                              </m:f>
                            </m:e>
                          </m:mr>
                        </m:m>
                      </m:e>
                    </m:d>
                  </m:oMath>
                </a14:m>
                <a:r>
                  <a:rPr lang="en-US" altLang="ja-JP" dirty="0"/>
                  <a:t> (Plane stress)</a:t>
                </a:r>
              </a:p>
              <a:p>
                <a:pPr/>
                <a14:m>
                  <m:oMath xmlns:m="http://schemas.openxmlformats.org/officeDocument/2006/math">
                    <m:r>
                      <a:rPr lang="en-US" altLang="ja-JP" b="1" i="1" smtClean="0">
                        <a:latin typeface="Cambria Math" panose="02040503050406030204" pitchFamily="18" charset="0"/>
                      </a:rPr>
                      <m:t>𝑫</m:t>
                    </m:r>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𝐸</m:t>
                        </m:r>
                      </m:num>
                      <m:den>
                        <m:r>
                          <a:rPr lang="en-US" altLang="ja-JP" b="0" i="1" smtClean="0">
                            <a:latin typeface="Cambria Math" panose="02040503050406030204" pitchFamily="18" charset="0"/>
                          </a:rPr>
                          <m:t>(1+</m:t>
                        </m:r>
                        <m:r>
                          <a:rPr lang="ja-JP" altLang="en-US" i="1">
                            <a:latin typeface="Cambria Math" panose="02040503050406030204" pitchFamily="18" charset="0"/>
                          </a:rPr>
                          <m:t>𝜈</m:t>
                        </m:r>
                        <m:r>
                          <a:rPr lang="en-US" altLang="ja-JP" b="0" i="1" smtClean="0">
                            <a:latin typeface="Cambria Math" panose="02040503050406030204" pitchFamily="18" charset="0"/>
                          </a:rPr>
                          <m:t>)(1−</m:t>
                        </m:r>
                        <m:r>
                          <a:rPr lang="ja-JP" altLang="en-US" i="1">
                            <a:latin typeface="Cambria Math" panose="02040503050406030204" pitchFamily="18" charset="0"/>
                          </a:rPr>
                          <m:t>𝜈</m:t>
                        </m:r>
                        <m:r>
                          <a:rPr lang="en-US" altLang="ja-JP" b="0" i="1" smtClean="0">
                            <a:latin typeface="Cambria Math" panose="02040503050406030204" pitchFamily="18" charset="0"/>
                          </a:rPr>
                          <m:t>)</m:t>
                        </m:r>
                      </m:den>
                    </m:f>
                    <m:d>
                      <m:dPr>
                        <m:begChr m:val="["/>
                        <m:endChr m:val="]"/>
                        <m:ctrlPr>
                          <a:rPr lang="en-US" altLang="ja-JP" b="0" i="1" smtClean="0">
                            <a:latin typeface="Cambria Math" panose="02040503050406030204" pitchFamily="18" charset="0"/>
                          </a:rPr>
                        </m:ctrlPr>
                      </m:dPr>
                      <m:e>
                        <m:m>
                          <m:mPr>
                            <m:mcs>
                              <m:mc>
                                <m:mcPr>
                                  <m:count m:val="3"/>
                                  <m:mcJc m:val="center"/>
                                </m:mcPr>
                              </m:mc>
                            </m:mcs>
                            <m:ctrlPr>
                              <a:rPr lang="en-US" altLang="ja-JP" b="0" i="1" smtClean="0">
                                <a:latin typeface="Cambria Math" panose="02040503050406030204" pitchFamily="18" charset="0"/>
                              </a:rPr>
                            </m:ctrlPr>
                          </m:mPr>
                          <m:mr>
                            <m:e>
                              <m:r>
                                <m:rPr>
                                  <m:brk m:alnAt="7"/>
                                </m:rPr>
                                <a:rPr lang="en-US" altLang="ja-JP" b="0" i="1" smtClean="0">
                                  <a:latin typeface="Cambria Math" panose="02040503050406030204" pitchFamily="18" charset="0"/>
                                </a:rPr>
                                <m:t>1</m:t>
                              </m:r>
                              <m:r>
                                <a:rPr lang="en-US" altLang="ja-JP" b="0" i="1" smtClean="0">
                                  <a:latin typeface="Cambria Math" panose="02040503050406030204" pitchFamily="18" charset="0"/>
                                </a:rPr>
                                <m:t>−</m:t>
                              </m:r>
                              <m:r>
                                <a:rPr lang="ja-JP" altLang="en-US" i="1">
                                  <a:latin typeface="Cambria Math" panose="02040503050406030204" pitchFamily="18" charset="0"/>
                                </a:rPr>
                                <m:t>𝜈</m:t>
                              </m:r>
                            </m:e>
                            <m:e>
                              <m:r>
                                <a:rPr lang="ja-JP" altLang="en-US" i="1">
                                  <a:latin typeface="Cambria Math" panose="02040503050406030204" pitchFamily="18" charset="0"/>
                                </a:rPr>
                                <m:t>𝜈</m:t>
                              </m:r>
                            </m:e>
                            <m:e>
                              <m:r>
                                <a:rPr lang="en-US" altLang="ja-JP" b="0" i="1" smtClean="0">
                                  <a:latin typeface="Cambria Math" panose="02040503050406030204" pitchFamily="18" charset="0"/>
                                </a:rPr>
                                <m:t>0</m:t>
                              </m:r>
                            </m:e>
                          </m:mr>
                          <m:mr>
                            <m:e>
                              <m:r>
                                <a:rPr lang="ja-JP" altLang="en-US" i="1">
                                  <a:latin typeface="Cambria Math" panose="02040503050406030204" pitchFamily="18" charset="0"/>
                                </a:rPr>
                                <m:t>𝜈</m:t>
                              </m:r>
                            </m:e>
                            <m:e>
                              <m:r>
                                <a:rPr lang="en-US" altLang="ja-JP" b="0" i="1" smtClean="0">
                                  <a:latin typeface="Cambria Math" panose="02040503050406030204" pitchFamily="18" charset="0"/>
                                </a:rPr>
                                <m:t>1</m:t>
                              </m:r>
                              <m:r>
                                <a:rPr lang="en-US" altLang="ja-JP" b="0" i="1" smtClean="0">
                                  <a:latin typeface="Cambria Math" panose="02040503050406030204" pitchFamily="18" charset="0"/>
                                </a:rPr>
                                <m:t>−</m:t>
                              </m:r>
                              <m:r>
                                <a:rPr lang="ja-JP" altLang="en-US" i="1">
                                  <a:latin typeface="Cambria Math" panose="02040503050406030204" pitchFamily="18" charset="0"/>
                                </a:rPr>
                                <m:t>𝜈</m:t>
                              </m:r>
                            </m:e>
                            <m:e>
                              <m:r>
                                <a:rPr lang="en-US" altLang="ja-JP" b="0" i="1" smtClean="0">
                                  <a:latin typeface="Cambria Math" panose="02040503050406030204" pitchFamily="18" charset="0"/>
                                </a:rPr>
                                <m:t>0</m:t>
                              </m:r>
                            </m:e>
                          </m:mr>
                          <m:mr>
                            <m:e>
                              <m:r>
                                <a:rPr lang="en-US" altLang="ja-JP" b="0" i="1" smtClean="0">
                                  <a:latin typeface="Cambria Math" panose="02040503050406030204" pitchFamily="18" charset="0"/>
                                </a:rPr>
                                <m:t>0</m:t>
                              </m:r>
                            </m:e>
                            <m:e>
                              <m:r>
                                <a:rPr lang="en-US" altLang="ja-JP" b="0" i="1" smtClean="0">
                                  <a:latin typeface="Cambria Math" panose="02040503050406030204" pitchFamily="18" charset="0"/>
                                </a:rPr>
                                <m:t>0</m:t>
                              </m:r>
                            </m:e>
                            <m:e>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1−</m:t>
                                  </m:r>
                                  <m:r>
                                    <a:rPr lang="en-US" altLang="ja-JP" b="0" i="1" smtClean="0">
                                      <a:latin typeface="Cambria Math" panose="02040503050406030204" pitchFamily="18" charset="0"/>
                                    </a:rPr>
                                    <m:t>2</m:t>
                                  </m:r>
                                  <m:r>
                                    <a:rPr lang="ja-JP" altLang="en-US" i="1">
                                      <a:latin typeface="Cambria Math" panose="02040503050406030204" pitchFamily="18" charset="0"/>
                                    </a:rPr>
                                    <m:t>𝜈</m:t>
                                  </m:r>
                                </m:num>
                                <m:den>
                                  <m:r>
                                    <a:rPr lang="en-US" altLang="ja-JP" b="0" i="1" smtClean="0">
                                      <a:latin typeface="Cambria Math" panose="02040503050406030204" pitchFamily="18" charset="0"/>
                                    </a:rPr>
                                    <m:t>2</m:t>
                                  </m:r>
                                </m:den>
                              </m:f>
                            </m:e>
                          </m:mr>
                        </m:m>
                      </m:e>
                    </m:d>
                  </m:oMath>
                </a14:m>
                <a:r>
                  <a:rPr lang="en-US" altLang="ja-JP" dirty="0"/>
                  <a:t> (Plane strain)</a:t>
                </a:r>
              </a:p>
              <a:p>
                <a:pPr/>
                <a14:m>
                  <m:oMath xmlns:m="http://schemas.openxmlformats.org/officeDocument/2006/math">
                    <m:r>
                      <a:rPr lang="en-US" altLang="ja-JP" b="0" i="1" smtClean="0">
                        <a:latin typeface="Cambria Math" panose="02040503050406030204" pitchFamily="18" charset="0"/>
                      </a:rPr>
                      <m:t>𝐸</m:t>
                    </m:r>
                  </m:oMath>
                </a14:m>
                <a:r>
                  <a:rPr lang="en-US" altLang="ja-JP" dirty="0"/>
                  <a:t> : </a:t>
                </a:r>
                <a:r>
                  <a:rPr lang="ja-JP" altLang="en-US" dirty="0"/>
                  <a:t>ヤング率</a:t>
                </a:r>
                <a:endParaRPr lang="en-US" altLang="ja-JP" dirty="0"/>
              </a:p>
              <a:p>
                <a:pPr/>
                <a14:m>
                  <m:oMath xmlns:m="http://schemas.openxmlformats.org/officeDocument/2006/math">
                    <m:r>
                      <a:rPr lang="ja-JP" altLang="en-US" i="1">
                        <a:latin typeface="Cambria Math" panose="02040503050406030204" pitchFamily="18" charset="0"/>
                      </a:rPr>
                      <m:t>𝜈</m:t>
                    </m:r>
                  </m:oMath>
                </a14:m>
                <a:r>
                  <a:rPr lang="en-US" altLang="ja-JP" dirty="0"/>
                  <a:t> : </a:t>
                </a:r>
                <a:r>
                  <a:rPr lang="ja-JP" altLang="en-US" dirty="0"/>
                  <a:t>ポアソン比</a:t>
                </a:r>
                <a:endParaRPr lang="en-US" altLang="ja-JP" dirty="0"/>
              </a:p>
            </p:txBody>
          </p:sp>
        </mc:Choice>
        <mc:Fallback>
          <p:sp>
            <p:nvSpPr>
              <p:cNvPr id="23" name="テキスト ボックス 22">
                <a:extLst>
                  <a:ext uri="{FF2B5EF4-FFF2-40B4-BE49-F238E27FC236}">
                    <a16:creationId xmlns:a16="http://schemas.microsoft.com/office/drawing/2014/main" id="{A5ED3C72-077B-420D-8C11-606683A2AEB6}"/>
                  </a:ext>
                </a:extLst>
              </p:cNvPr>
              <p:cNvSpPr txBox="1">
                <a:spLocks noRot="1" noChangeAspect="1" noMove="1" noResize="1" noEditPoints="1" noAdjustHandles="1" noChangeArrowheads="1" noChangeShapeType="1" noTextEdit="1"/>
              </p:cNvSpPr>
              <p:nvPr/>
            </p:nvSpPr>
            <p:spPr>
              <a:xfrm>
                <a:off x="6437787" y="1079634"/>
                <a:ext cx="5389566" cy="5571975"/>
              </a:xfrm>
              <a:prstGeom prst="rect">
                <a:avLst/>
              </a:prstGeom>
              <a:blipFill>
                <a:blip r:embed="rId4"/>
                <a:stretch>
                  <a:fillRect l="-905" b="-98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279397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1"/>
            <a:ext cx="12192000" cy="740200"/>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8</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93868"/>
            <a:ext cx="6266577" cy="646331"/>
          </a:xfrm>
          <a:prstGeom prst="rect">
            <a:avLst/>
          </a:prstGeom>
          <a:noFill/>
        </p:spPr>
        <p:txBody>
          <a:bodyPr wrap="square" rtlCol="0">
            <a:spAutoFit/>
          </a:bodyPr>
          <a:lstStyle/>
          <a:p>
            <a:r>
              <a:rPr lang="ja-JP" altLang="en-US" sz="3600" dirty="0"/>
              <a:t>重合パッチ法について</a:t>
            </a:r>
            <a:r>
              <a:rPr lang="en-US" altLang="ja-JP" sz="3600" dirty="0"/>
              <a:t>(1/4)</a:t>
            </a:r>
          </a:p>
        </p:txBody>
      </p:sp>
      <p:sp>
        <p:nvSpPr>
          <p:cNvPr id="10" name="正方形/長方形 9">
            <a:extLst>
              <a:ext uri="{FF2B5EF4-FFF2-40B4-BE49-F238E27FC236}">
                <a16:creationId xmlns:a16="http://schemas.microsoft.com/office/drawing/2014/main" id="{F6F352E3-15A8-450D-A0AC-C795595B0725}"/>
              </a:ext>
            </a:extLst>
          </p:cNvPr>
          <p:cNvSpPr/>
          <p:nvPr/>
        </p:nvSpPr>
        <p:spPr>
          <a:xfrm flipH="1">
            <a:off x="6073140" y="900034"/>
            <a:ext cx="45719" cy="5821441"/>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2" name="テキスト ボックス 11">
                <a:extLst>
                  <a:ext uri="{FF2B5EF4-FFF2-40B4-BE49-F238E27FC236}">
                    <a16:creationId xmlns:a16="http://schemas.microsoft.com/office/drawing/2014/main" id="{20A5B626-D6F9-4AA2-948B-A6E7582C3B82}"/>
                  </a:ext>
                </a:extLst>
              </p:cNvPr>
              <p:cNvSpPr txBox="1"/>
              <p:nvPr/>
            </p:nvSpPr>
            <p:spPr>
              <a:xfrm>
                <a:off x="412459" y="3951165"/>
                <a:ext cx="5822551" cy="947888"/>
              </a:xfrm>
              <a:prstGeom prst="rect">
                <a:avLst/>
              </a:prstGeom>
              <a:noFill/>
            </p:spPr>
            <p:txBody>
              <a:bodyPr wrap="square" rtlCol="0">
                <a:spAutoFit/>
              </a:bodyPr>
              <a:lstStyle/>
              <a:p>
                <a:r>
                  <a:rPr lang="ja-JP" altLang="en-US" b="0" dirty="0"/>
                  <a:t>グローバル領域 </a:t>
                </a:r>
                <a:r>
                  <a:rPr lang="en-US" altLang="ja-JP" b="0" dirty="0"/>
                  <a:t>: </a:t>
                </a:r>
                <a14:m>
                  <m:oMath xmlns:m="http://schemas.openxmlformats.org/officeDocument/2006/math">
                    <m:sSup>
                      <m:sSupPr>
                        <m:ctrlPr>
                          <a:rPr lang="en-US" altLang="ja-JP" b="0" i="1" smtClean="0">
                            <a:latin typeface="Cambria Math" panose="02040503050406030204" pitchFamily="18" charset="0"/>
                          </a:rPr>
                        </m:ctrlPr>
                      </m:sSupPr>
                      <m:e>
                        <m:r>
                          <m:rPr>
                            <m:sty m:val="p"/>
                          </m:rPr>
                          <a:rPr lang="el-GR" altLang="ja-JP" b="0" i="1" smtClean="0">
                            <a:latin typeface="Cambria Math" panose="02040503050406030204" pitchFamily="18" charset="0"/>
                            <a:ea typeface="Cambria Math" panose="02040503050406030204" pitchFamily="18" charset="0"/>
                          </a:rPr>
                          <m:t>Ω</m:t>
                        </m:r>
                      </m:e>
                      <m:sup>
                        <m:r>
                          <a:rPr lang="en-US" altLang="ja-JP" b="0" i="1" smtClean="0">
                            <a:latin typeface="Cambria Math" panose="02040503050406030204" pitchFamily="18" charset="0"/>
                          </a:rPr>
                          <m:t>𝐺</m:t>
                        </m:r>
                      </m:sup>
                    </m:sSup>
                  </m:oMath>
                </a14:m>
                <a:r>
                  <a:rPr lang="en-US" altLang="ja-JP" b="0" dirty="0"/>
                  <a:t> </a:t>
                </a:r>
                <a:r>
                  <a:rPr lang="ja-JP" altLang="en-US" b="0" dirty="0"/>
                  <a:t> グローバル領域の境界 </a:t>
                </a:r>
                <a:r>
                  <a:rPr lang="en-US" altLang="ja-JP" dirty="0"/>
                  <a:t>: </a:t>
                </a:r>
                <a14:m>
                  <m:oMath xmlns:m="http://schemas.openxmlformats.org/officeDocument/2006/math">
                    <m:sSup>
                      <m:sSupPr>
                        <m:ctrlPr>
                          <a:rPr lang="en-US" altLang="ja-JP" i="1">
                            <a:latin typeface="Cambria Math" panose="02040503050406030204" pitchFamily="18" charset="0"/>
                          </a:rPr>
                        </m:ctrlPr>
                      </m:sSupPr>
                      <m:e>
                        <m:r>
                          <m:rPr>
                            <m:sty m:val="p"/>
                          </m:rPr>
                          <a:rPr lang="el-GR" altLang="ja-JP" i="1" smtClean="0">
                            <a:latin typeface="Cambria Math" panose="02040503050406030204" pitchFamily="18" charset="0"/>
                            <a:ea typeface="Cambria Math" panose="02040503050406030204" pitchFamily="18" charset="0"/>
                          </a:rPr>
                          <m:t>Γ</m:t>
                        </m:r>
                      </m:e>
                      <m:sup>
                        <m:r>
                          <a:rPr lang="en-US" altLang="ja-JP" i="1">
                            <a:latin typeface="Cambria Math" panose="02040503050406030204" pitchFamily="18" charset="0"/>
                          </a:rPr>
                          <m:t>𝐺</m:t>
                        </m:r>
                      </m:sup>
                    </m:sSup>
                  </m:oMath>
                </a14:m>
                <a:endParaRPr lang="en-US" altLang="ja-JP" dirty="0"/>
              </a:p>
              <a:p>
                <a:r>
                  <a:rPr lang="ja-JP" altLang="en-US" b="0" dirty="0"/>
                  <a:t>ローカル領域 </a:t>
                </a:r>
                <a:r>
                  <a:rPr lang="en-US" altLang="ja-JP" b="0" dirty="0"/>
                  <a:t>: </a:t>
                </a:r>
                <a14:m>
                  <m:oMath xmlns:m="http://schemas.openxmlformats.org/officeDocument/2006/math">
                    <m:sSup>
                      <m:sSupPr>
                        <m:ctrlPr>
                          <a:rPr lang="en-US" altLang="ja-JP" b="0" i="1" smtClean="0">
                            <a:latin typeface="Cambria Math" panose="02040503050406030204" pitchFamily="18" charset="0"/>
                          </a:rPr>
                        </m:ctrlPr>
                      </m:sSupPr>
                      <m:e>
                        <m:r>
                          <m:rPr>
                            <m:sty m:val="p"/>
                          </m:rPr>
                          <a:rPr lang="el-GR" altLang="ja-JP" b="0" i="1" smtClean="0">
                            <a:latin typeface="Cambria Math" panose="02040503050406030204" pitchFamily="18" charset="0"/>
                            <a:ea typeface="Cambria Math" panose="02040503050406030204" pitchFamily="18" charset="0"/>
                          </a:rPr>
                          <m:t>Ω</m:t>
                        </m:r>
                      </m:e>
                      <m:sup>
                        <m:r>
                          <a:rPr lang="en-US" altLang="ja-JP" b="0" i="1" smtClean="0">
                            <a:latin typeface="Cambria Math" panose="02040503050406030204" pitchFamily="18" charset="0"/>
                            <a:ea typeface="Cambria Math" panose="02040503050406030204" pitchFamily="18" charset="0"/>
                          </a:rPr>
                          <m:t>𝐿</m:t>
                        </m:r>
                      </m:sup>
                    </m:sSup>
                  </m:oMath>
                </a14:m>
                <a:r>
                  <a:rPr lang="en-US" altLang="ja-JP" b="0" dirty="0"/>
                  <a:t> </a:t>
                </a:r>
                <a:r>
                  <a:rPr lang="ja-JP" altLang="en-US" b="0" dirty="0"/>
                  <a:t> ローカル領域の境界 </a:t>
                </a:r>
                <a:r>
                  <a:rPr lang="en-US" altLang="ja-JP" dirty="0"/>
                  <a:t>: </a:t>
                </a:r>
                <a14:m>
                  <m:oMath xmlns:m="http://schemas.openxmlformats.org/officeDocument/2006/math">
                    <m:sSup>
                      <m:sSupPr>
                        <m:ctrlPr>
                          <a:rPr lang="en-US" altLang="ja-JP" i="1">
                            <a:latin typeface="Cambria Math" panose="02040503050406030204" pitchFamily="18" charset="0"/>
                          </a:rPr>
                        </m:ctrlPr>
                      </m:sSupPr>
                      <m:e>
                        <m:r>
                          <m:rPr>
                            <m:sty m:val="p"/>
                          </m:rPr>
                          <a:rPr lang="el-GR" altLang="ja-JP" i="1" smtClean="0">
                            <a:latin typeface="Cambria Math" panose="02040503050406030204" pitchFamily="18" charset="0"/>
                            <a:ea typeface="Cambria Math" panose="02040503050406030204" pitchFamily="18" charset="0"/>
                          </a:rPr>
                          <m:t>Γ</m:t>
                        </m:r>
                      </m:e>
                      <m:sup>
                        <m:r>
                          <a:rPr lang="en-US" altLang="ja-JP" b="0" i="1" smtClean="0">
                            <a:latin typeface="Cambria Math" panose="02040503050406030204" pitchFamily="18" charset="0"/>
                            <a:ea typeface="Cambria Math" panose="02040503050406030204" pitchFamily="18" charset="0"/>
                          </a:rPr>
                          <m:t>𝐿</m:t>
                        </m:r>
                      </m:sup>
                    </m:sSup>
                  </m:oMath>
                </a14:m>
                <a:endParaRPr lang="en-US" altLang="ja-JP" b="0" dirty="0"/>
              </a:p>
              <a:p>
                <a14:m>
                  <m:oMath xmlns:m="http://schemas.openxmlformats.org/officeDocument/2006/math">
                    <m:sSup>
                      <m:sSupPr>
                        <m:ctrlPr>
                          <a:rPr lang="en-US" altLang="ja-JP" b="0" i="1" smtClean="0">
                            <a:latin typeface="Cambria Math" panose="02040503050406030204" pitchFamily="18" charset="0"/>
                          </a:rPr>
                        </m:ctrlPr>
                      </m:sSupPr>
                      <m:e>
                        <m:r>
                          <m:rPr>
                            <m:sty m:val="p"/>
                          </m:rPr>
                          <a:rPr lang="el-GR" altLang="ja-JP" b="0" i="1" smtClean="0">
                            <a:latin typeface="Cambria Math" panose="02040503050406030204" pitchFamily="18" charset="0"/>
                            <a:ea typeface="Cambria Math" panose="02040503050406030204" pitchFamily="18" charset="0"/>
                          </a:rPr>
                          <m:t>Ω</m:t>
                        </m:r>
                      </m:e>
                      <m:sup>
                        <m:r>
                          <a:rPr lang="en-US" altLang="ja-JP" b="0" i="1" smtClean="0">
                            <a:latin typeface="Cambria Math" panose="02040503050406030204" pitchFamily="18" charset="0"/>
                            <a:ea typeface="Cambria Math" panose="02040503050406030204" pitchFamily="18" charset="0"/>
                          </a:rPr>
                          <m:t>𝐺</m:t>
                        </m:r>
                      </m:sup>
                    </m:sSup>
                  </m:oMath>
                </a14:m>
                <a:r>
                  <a:rPr lang="ja-JP" altLang="en-US" b="0" dirty="0"/>
                  <a:t>と</a:t>
                </a:r>
                <a14:m>
                  <m:oMath xmlns:m="http://schemas.openxmlformats.org/officeDocument/2006/math">
                    <m:sSup>
                      <m:sSupPr>
                        <m:ctrlPr>
                          <a:rPr lang="en-US" altLang="ja-JP" i="1">
                            <a:latin typeface="Cambria Math" panose="02040503050406030204" pitchFamily="18" charset="0"/>
                          </a:rPr>
                        </m:ctrlPr>
                      </m:sSupPr>
                      <m:e>
                        <m:r>
                          <m:rPr>
                            <m:sty m:val="p"/>
                          </m:rPr>
                          <a:rPr lang="el-GR" altLang="ja-JP" i="1">
                            <a:latin typeface="Cambria Math" panose="02040503050406030204" pitchFamily="18" charset="0"/>
                            <a:ea typeface="Cambria Math" panose="02040503050406030204" pitchFamily="18" charset="0"/>
                          </a:rPr>
                          <m:t>Ω</m:t>
                        </m:r>
                      </m:e>
                      <m:sup>
                        <m:r>
                          <a:rPr lang="en-US" altLang="ja-JP" i="1" smtClean="0">
                            <a:latin typeface="Cambria Math" panose="02040503050406030204" pitchFamily="18" charset="0"/>
                            <a:ea typeface="Cambria Math" panose="02040503050406030204" pitchFamily="18" charset="0"/>
                          </a:rPr>
                          <m:t>𝐿</m:t>
                        </m:r>
                      </m:sup>
                    </m:sSup>
                  </m:oMath>
                </a14:m>
                <a:r>
                  <a:rPr lang="ja-JP" altLang="en-US" b="0" dirty="0"/>
                  <a:t>の境界 </a:t>
                </a:r>
                <a:r>
                  <a:rPr lang="en-US" altLang="ja-JP" b="0" dirty="0"/>
                  <a:t>: </a:t>
                </a:r>
                <a14:m>
                  <m:oMath xmlns:m="http://schemas.openxmlformats.org/officeDocument/2006/math">
                    <m:sSup>
                      <m:sSupPr>
                        <m:ctrlPr>
                          <a:rPr lang="en-US" altLang="ja-JP" i="1">
                            <a:latin typeface="Cambria Math" panose="02040503050406030204" pitchFamily="18" charset="0"/>
                          </a:rPr>
                        </m:ctrlPr>
                      </m:sSupPr>
                      <m:e>
                        <m:r>
                          <m:rPr>
                            <m:sty m:val="p"/>
                          </m:rPr>
                          <a:rPr lang="el-GR" altLang="ja-JP" i="1">
                            <a:latin typeface="Cambria Math" panose="02040503050406030204" pitchFamily="18" charset="0"/>
                            <a:ea typeface="Cambria Math" panose="02040503050406030204" pitchFamily="18" charset="0"/>
                          </a:rPr>
                          <m:t>Γ</m:t>
                        </m:r>
                      </m:e>
                      <m:sup>
                        <m:r>
                          <a:rPr lang="en-US" altLang="ja-JP" b="0" i="1" smtClean="0">
                            <a:latin typeface="Cambria Math" panose="02040503050406030204" pitchFamily="18" charset="0"/>
                            <a:ea typeface="Cambria Math" panose="02040503050406030204" pitchFamily="18" charset="0"/>
                          </a:rPr>
                          <m:t>𝐺</m:t>
                        </m:r>
                        <m:r>
                          <a:rPr lang="en-US" altLang="ja-JP" i="1">
                            <a:latin typeface="Cambria Math" panose="02040503050406030204" pitchFamily="18" charset="0"/>
                            <a:ea typeface="Cambria Math" panose="02040503050406030204" pitchFamily="18" charset="0"/>
                          </a:rPr>
                          <m:t>𝐿</m:t>
                        </m:r>
                      </m:sup>
                    </m:sSup>
                  </m:oMath>
                </a14:m>
                <a:endParaRPr lang="en-US" altLang="ja-JP" b="0" dirty="0"/>
              </a:p>
            </p:txBody>
          </p:sp>
        </mc:Choice>
        <mc:Fallback>
          <p:sp>
            <p:nvSpPr>
              <p:cNvPr id="12" name="テキスト ボックス 11">
                <a:extLst>
                  <a:ext uri="{FF2B5EF4-FFF2-40B4-BE49-F238E27FC236}">
                    <a16:creationId xmlns:a16="http://schemas.microsoft.com/office/drawing/2014/main" id="{20A5B626-D6F9-4AA2-948B-A6E7582C3B82}"/>
                  </a:ext>
                </a:extLst>
              </p:cNvPr>
              <p:cNvSpPr txBox="1">
                <a:spLocks noRot="1" noChangeAspect="1" noMove="1" noResize="1" noEditPoints="1" noAdjustHandles="1" noChangeArrowheads="1" noChangeShapeType="1" noTextEdit="1"/>
              </p:cNvSpPr>
              <p:nvPr/>
            </p:nvSpPr>
            <p:spPr>
              <a:xfrm>
                <a:off x="412459" y="3951165"/>
                <a:ext cx="5822551" cy="947888"/>
              </a:xfrm>
              <a:prstGeom prst="rect">
                <a:avLst/>
              </a:prstGeom>
              <a:blipFill>
                <a:blip r:embed="rId3"/>
                <a:stretch>
                  <a:fillRect l="-942" t="-5128" b="-7692"/>
                </a:stretch>
              </a:blipFill>
            </p:spPr>
            <p:txBody>
              <a:bodyPr/>
              <a:lstStyle/>
              <a:p>
                <a:r>
                  <a:rPr lang="ja-JP" altLang="en-US">
                    <a:noFill/>
                  </a:rPr>
                  <a:t> </a:t>
                </a:r>
              </a:p>
            </p:txBody>
          </p:sp>
        </mc:Fallback>
      </mc:AlternateContent>
      <p:pic>
        <p:nvPicPr>
          <p:cNvPr id="17" name="図 16" descr="ダイアグラム&#10;&#10;自動的に生成された説明">
            <a:extLst>
              <a:ext uri="{FF2B5EF4-FFF2-40B4-BE49-F238E27FC236}">
                <a16:creationId xmlns:a16="http://schemas.microsoft.com/office/drawing/2014/main" id="{98AF41EB-BCB1-44B8-A3EB-C819E741BB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057" y="834068"/>
            <a:ext cx="3492980" cy="2643571"/>
          </a:xfrm>
          <a:prstGeom prst="rect">
            <a:avLst/>
          </a:prstGeom>
        </p:spPr>
      </p:pic>
      <p:sp>
        <p:nvSpPr>
          <p:cNvPr id="33" name="テキスト ボックス 32">
            <a:extLst>
              <a:ext uri="{FF2B5EF4-FFF2-40B4-BE49-F238E27FC236}">
                <a16:creationId xmlns:a16="http://schemas.microsoft.com/office/drawing/2014/main" id="{DFED23B0-8C28-4CBF-8B0C-73A326BE9CF0}"/>
              </a:ext>
            </a:extLst>
          </p:cNvPr>
          <p:cNvSpPr txBox="1"/>
          <p:nvPr/>
        </p:nvSpPr>
        <p:spPr>
          <a:xfrm>
            <a:off x="1209761" y="3453652"/>
            <a:ext cx="2229725" cy="276999"/>
          </a:xfrm>
          <a:prstGeom prst="rect">
            <a:avLst/>
          </a:prstGeom>
          <a:noFill/>
        </p:spPr>
        <p:txBody>
          <a:bodyPr wrap="square" rtlCol="0">
            <a:spAutoFit/>
          </a:bodyPr>
          <a:lstStyle/>
          <a:p>
            <a:r>
              <a:rPr lang="en-US" altLang="ja-JP" sz="1200" b="0" dirty="0"/>
              <a:t>Concept of S-version IGA</a:t>
            </a:r>
            <a:r>
              <a:rPr lang="en-US" altLang="ja-JP" sz="1200" b="0" baseline="30000" dirty="0"/>
              <a:t>[3]</a:t>
            </a:r>
            <a:endParaRPr lang="en-US" altLang="ja-JP" sz="1200" b="0" dirty="0"/>
          </a:p>
        </p:txBody>
      </p:sp>
      <p:sp>
        <p:nvSpPr>
          <p:cNvPr id="35" name="テキスト ボックス 34">
            <a:extLst>
              <a:ext uri="{FF2B5EF4-FFF2-40B4-BE49-F238E27FC236}">
                <a16:creationId xmlns:a16="http://schemas.microsoft.com/office/drawing/2014/main" id="{A65EED60-0619-45D3-85D2-461078C6CE0D}"/>
              </a:ext>
            </a:extLst>
          </p:cNvPr>
          <p:cNvSpPr txBox="1"/>
          <p:nvPr/>
        </p:nvSpPr>
        <p:spPr>
          <a:xfrm>
            <a:off x="132020" y="6534749"/>
            <a:ext cx="6102990" cy="276999"/>
          </a:xfrm>
          <a:prstGeom prst="rect">
            <a:avLst/>
          </a:prstGeom>
          <a:noFill/>
        </p:spPr>
        <p:txBody>
          <a:bodyPr wrap="square">
            <a:spAutoFit/>
          </a:bodyPr>
          <a:lstStyle/>
          <a:p>
            <a:r>
              <a:rPr lang="en-US" altLang="ja-JP" sz="1200" dirty="0"/>
              <a:t>[3] </a:t>
            </a:r>
            <a:r>
              <a:rPr lang="ja-JP" altLang="en-US" sz="1200" dirty="0"/>
              <a:t>渡辺梨乃</a:t>
            </a:r>
            <a:r>
              <a:rPr lang="en-US" altLang="ja-JP" sz="1200" dirty="0"/>
              <a:t>, </a:t>
            </a:r>
            <a:r>
              <a:rPr lang="ja-JP" altLang="en-US" sz="1200" dirty="0"/>
              <a:t>重合パッチ法</a:t>
            </a:r>
            <a:r>
              <a:rPr lang="en-US" altLang="ja-JP" sz="1200" dirty="0"/>
              <a:t>(S-version </a:t>
            </a:r>
            <a:r>
              <a:rPr lang="en-US" altLang="ja-JP" sz="1200" dirty="0" err="1"/>
              <a:t>Isogeometric</a:t>
            </a:r>
            <a:r>
              <a:rPr lang="en-US" altLang="ja-JP" sz="1200" dirty="0"/>
              <a:t> Analysis Method</a:t>
            </a:r>
            <a:r>
              <a:rPr lang="ja-JP" altLang="en-US" sz="1200" dirty="0"/>
              <a:t>，</a:t>
            </a:r>
            <a:r>
              <a:rPr lang="en-US" altLang="ja-JP" sz="1200" dirty="0"/>
              <a:t>S-IGA) </a:t>
            </a:r>
            <a:r>
              <a:rPr lang="ja-JP" altLang="en-US" sz="1200" dirty="0"/>
              <a:t>の提案</a:t>
            </a:r>
            <a:endParaRPr lang="en-US" altLang="ja-JP" sz="1200" dirty="0"/>
          </a:p>
        </p:txBody>
      </p:sp>
      <mc:AlternateContent xmlns:mc="http://schemas.openxmlformats.org/markup-compatibility/2006">
        <mc:Choice xmlns:a14="http://schemas.microsoft.com/office/drawing/2010/main" Requires="a14">
          <p:sp>
            <p:nvSpPr>
              <p:cNvPr id="37" name="テキスト ボックス 36">
                <a:extLst>
                  <a:ext uri="{FF2B5EF4-FFF2-40B4-BE49-F238E27FC236}">
                    <a16:creationId xmlns:a16="http://schemas.microsoft.com/office/drawing/2014/main" id="{59DAE2DC-CED0-47C5-9C5C-E92A80145EF4}"/>
                  </a:ext>
                </a:extLst>
              </p:cNvPr>
              <p:cNvSpPr txBox="1"/>
              <p:nvPr/>
            </p:nvSpPr>
            <p:spPr>
              <a:xfrm>
                <a:off x="412459" y="4997015"/>
                <a:ext cx="6102990" cy="1264192"/>
              </a:xfrm>
              <a:prstGeom prst="rect">
                <a:avLst/>
              </a:prstGeom>
              <a:noFill/>
            </p:spPr>
            <p:txBody>
              <a:bodyPr wrap="square">
                <a:spAutoFit/>
              </a:bodyPr>
              <a:lstStyle/>
              <a:p>
                <a14:m>
                  <m:oMath xmlns:m="http://schemas.openxmlformats.org/officeDocument/2006/math">
                    <m:sSup>
                      <m:sSupPr>
                        <m:ctrlPr>
                          <a:rPr lang="en-US" altLang="ja-JP" b="0" i="1" smtClean="0">
                            <a:latin typeface="Cambria Math" panose="02040503050406030204" pitchFamily="18" charset="0"/>
                          </a:rPr>
                        </m:ctrlPr>
                      </m:sSupPr>
                      <m:e>
                        <m:r>
                          <m:rPr>
                            <m:sty m:val="p"/>
                          </m:rPr>
                          <a:rPr lang="el-GR" altLang="ja-JP" b="0" i="1" smtClean="0">
                            <a:latin typeface="Cambria Math" panose="02040503050406030204" pitchFamily="18" charset="0"/>
                            <a:ea typeface="Cambria Math" panose="02040503050406030204" pitchFamily="18" charset="0"/>
                          </a:rPr>
                          <m:t>Ω</m:t>
                        </m:r>
                      </m:e>
                      <m:sup>
                        <m:r>
                          <a:rPr lang="en-US" altLang="ja-JP" b="0" i="1" smtClean="0">
                            <a:latin typeface="Cambria Math" panose="02040503050406030204" pitchFamily="18" charset="0"/>
                            <a:ea typeface="Cambria Math" panose="02040503050406030204" pitchFamily="18" charset="0"/>
                          </a:rPr>
                          <m:t>𝐿</m:t>
                        </m:r>
                      </m:sup>
                    </m:sSup>
                  </m:oMath>
                </a14:m>
                <a:r>
                  <a:rPr lang="en-US" altLang="ja-JP" b="0" dirty="0"/>
                  <a:t> </a:t>
                </a:r>
                <a:r>
                  <a:rPr lang="ja-JP" altLang="en-US" b="0" dirty="0"/>
                  <a:t>では実際の変位が両モデルの変位の和で定義される</a:t>
                </a:r>
                <a:endParaRPr lang="en-US" altLang="ja-JP" b="0" dirty="0"/>
              </a:p>
              <a:p>
                <a:endParaRPr lang="en-US" altLang="ja-JP" b="0" dirty="0"/>
              </a:p>
              <a:p>
                <a:pPr/>
                <a14:m>
                  <m:oMathPara xmlns:m="http://schemas.openxmlformats.org/officeDocument/2006/math">
                    <m:oMathParaPr>
                      <m:jc m:val="left"/>
                    </m:oMathParaPr>
                    <m:oMath xmlns:m="http://schemas.openxmlformats.org/officeDocument/2006/math">
                      <m:r>
                        <a:rPr lang="en-US" altLang="ja-JP" b="1" i="1" smtClean="0">
                          <a:latin typeface="Cambria Math" panose="02040503050406030204" pitchFamily="18" charset="0"/>
                        </a:rPr>
                        <m:t>𝒖</m:t>
                      </m:r>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m>
                            <m:mPr>
                              <m:mcs>
                                <m:mc>
                                  <m:mcPr>
                                    <m:count m:val="2"/>
                                    <m:mcJc m:val="center"/>
                                  </m:mcPr>
                                </m:mc>
                              </m:mcs>
                              <m:ctrlPr>
                                <a:rPr lang="en-US" altLang="ja-JP" b="0" i="1" smtClean="0">
                                  <a:latin typeface="Cambria Math" panose="02040503050406030204" pitchFamily="18" charset="0"/>
                                </a:rPr>
                              </m:ctrlPr>
                            </m:mPr>
                            <m:mr>
                              <m:e>
                                <m:sSup>
                                  <m:sSupPr>
                                    <m:ctrlPr>
                                      <a:rPr lang="en-US" altLang="ja-JP" b="0" i="1" smtClean="0">
                                        <a:latin typeface="Cambria Math" panose="02040503050406030204" pitchFamily="18" charset="0"/>
                                      </a:rPr>
                                    </m:ctrlPr>
                                  </m:sSupPr>
                                  <m:e>
                                    <m:r>
                                      <a:rPr lang="en-US" altLang="ja-JP" b="1" i="1" smtClean="0">
                                        <a:latin typeface="Cambria Math" panose="02040503050406030204" pitchFamily="18" charset="0"/>
                                      </a:rPr>
                                      <m:t>𝒖</m:t>
                                    </m:r>
                                  </m:e>
                                  <m:sup>
                                    <m:r>
                                      <a:rPr lang="en-US" altLang="ja-JP" b="0" i="1" smtClean="0">
                                        <a:latin typeface="Cambria Math" panose="02040503050406030204" pitchFamily="18" charset="0"/>
                                      </a:rPr>
                                      <m:t>𝐺</m:t>
                                    </m:r>
                                  </m:sup>
                                </m:sSup>
                              </m:e>
                              <m:e>
                                <m:r>
                                  <a:rPr lang="en-US" altLang="ja-JP" b="0" i="1" smtClean="0">
                                    <a:latin typeface="Cambria Math" panose="02040503050406030204" pitchFamily="18" charset="0"/>
                                  </a:rPr>
                                  <m:t>𝑖𝑛</m:t>
                                </m:r>
                                <m:r>
                                  <a:rPr lang="en-US" altLang="ja-JP" b="0" i="1" smtClean="0">
                                    <a:latin typeface="Cambria Math" panose="02040503050406030204" pitchFamily="18" charset="0"/>
                                  </a:rPr>
                                  <m:t> </m:t>
                                </m:r>
                                <m:sSup>
                                  <m:sSupPr>
                                    <m:ctrlPr>
                                      <a:rPr lang="en-US" altLang="ja-JP" i="1">
                                        <a:latin typeface="Cambria Math" panose="02040503050406030204" pitchFamily="18" charset="0"/>
                                      </a:rPr>
                                    </m:ctrlPr>
                                  </m:sSupPr>
                                  <m:e>
                                    <m:r>
                                      <m:rPr>
                                        <m:sty m:val="p"/>
                                      </m:rPr>
                                      <a:rPr lang="el-GR" altLang="ja-JP" i="1">
                                        <a:latin typeface="Cambria Math" panose="02040503050406030204" pitchFamily="18" charset="0"/>
                                        <a:ea typeface="Cambria Math" panose="02040503050406030204" pitchFamily="18" charset="0"/>
                                      </a:rPr>
                                      <m:t>Ω</m:t>
                                    </m:r>
                                  </m:e>
                                  <m:sup>
                                    <m:r>
                                      <a:rPr lang="en-US" altLang="ja-JP" i="1">
                                        <a:latin typeface="Cambria Math" panose="02040503050406030204" pitchFamily="18" charset="0"/>
                                        <a:ea typeface="Cambria Math" panose="02040503050406030204" pitchFamily="18" charset="0"/>
                                      </a:rPr>
                                      <m:t>𝐺</m:t>
                                    </m:r>
                                  </m:sup>
                                </m:sSup>
                                <m:r>
                                  <a:rPr lang="en-US" altLang="ja-JP" b="0" i="1" smtClean="0">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rPr>
                                    </m:ctrlPr>
                                  </m:sSupPr>
                                  <m:e>
                                    <m:r>
                                      <m:rPr>
                                        <m:sty m:val="p"/>
                                      </m:rPr>
                                      <a:rPr lang="el-GR" altLang="ja-JP" i="1">
                                        <a:latin typeface="Cambria Math" panose="02040503050406030204" pitchFamily="18" charset="0"/>
                                        <a:ea typeface="Cambria Math" panose="02040503050406030204" pitchFamily="18" charset="0"/>
                                      </a:rPr>
                                      <m:t>Ω</m:t>
                                    </m:r>
                                  </m:e>
                                  <m:sup>
                                    <m:r>
                                      <a:rPr lang="en-US" altLang="ja-JP" i="1">
                                        <a:latin typeface="Cambria Math" panose="02040503050406030204" pitchFamily="18" charset="0"/>
                                        <a:ea typeface="Cambria Math" panose="02040503050406030204" pitchFamily="18" charset="0"/>
                                      </a:rPr>
                                      <m:t>𝐿</m:t>
                                    </m:r>
                                  </m:sup>
                                </m:sSup>
                              </m:e>
                            </m:mr>
                            <m:mr>
                              <m:e>
                                <m:sSup>
                                  <m:sSupPr>
                                    <m:ctrlPr>
                                      <a:rPr lang="en-US" altLang="ja-JP" i="1">
                                        <a:latin typeface="Cambria Math" panose="02040503050406030204" pitchFamily="18" charset="0"/>
                                      </a:rPr>
                                    </m:ctrlPr>
                                  </m:sSupPr>
                                  <m:e>
                                    <m:r>
                                      <a:rPr lang="en-US" altLang="ja-JP" b="1" i="1">
                                        <a:latin typeface="Cambria Math" panose="02040503050406030204" pitchFamily="18" charset="0"/>
                                      </a:rPr>
                                      <m:t>𝒖</m:t>
                                    </m:r>
                                  </m:e>
                                  <m:sup>
                                    <m:r>
                                      <a:rPr lang="en-US" altLang="ja-JP" i="1">
                                        <a:latin typeface="Cambria Math" panose="02040503050406030204" pitchFamily="18" charset="0"/>
                                      </a:rPr>
                                      <m:t>𝐺</m:t>
                                    </m:r>
                                  </m:sup>
                                </m:sSup>
                                <m:r>
                                  <a:rPr lang="en-US" altLang="ja-JP" b="0" i="1" smtClean="0">
                                    <a:latin typeface="Cambria Math" panose="02040503050406030204" pitchFamily="18" charset="0"/>
                                  </a:rPr>
                                  <m:t>+</m:t>
                                </m:r>
                                <m:sSup>
                                  <m:sSupPr>
                                    <m:ctrlPr>
                                      <a:rPr lang="en-US" altLang="ja-JP" i="1">
                                        <a:latin typeface="Cambria Math" panose="02040503050406030204" pitchFamily="18" charset="0"/>
                                      </a:rPr>
                                    </m:ctrlPr>
                                  </m:sSupPr>
                                  <m:e>
                                    <m:r>
                                      <a:rPr lang="en-US" altLang="ja-JP" b="1" i="1">
                                        <a:latin typeface="Cambria Math" panose="02040503050406030204" pitchFamily="18" charset="0"/>
                                      </a:rPr>
                                      <m:t>𝒖</m:t>
                                    </m:r>
                                  </m:e>
                                  <m:sup>
                                    <m:r>
                                      <a:rPr lang="en-US" altLang="ja-JP" b="0" i="1" smtClean="0">
                                        <a:latin typeface="Cambria Math" panose="02040503050406030204" pitchFamily="18" charset="0"/>
                                      </a:rPr>
                                      <m:t>𝐿</m:t>
                                    </m:r>
                                  </m:sup>
                                </m:sSup>
                              </m:e>
                              <m:e>
                                <m:r>
                                  <a:rPr lang="en-US" altLang="ja-JP" b="0" i="1" smtClean="0">
                                    <a:latin typeface="Cambria Math" panose="02040503050406030204" pitchFamily="18" charset="0"/>
                                  </a:rPr>
                                  <m:t>𝑖𝑛</m:t>
                                </m:r>
                                <m:sSup>
                                  <m:sSupPr>
                                    <m:ctrlPr>
                                      <a:rPr lang="en-US" altLang="ja-JP" i="1">
                                        <a:latin typeface="Cambria Math" panose="02040503050406030204" pitchFamily="18" charset="0"/>
                                      </a:rPr>
                                    </m:ctrlPr>
                                  </m:sSupPr>
                                  <m:e>
                                    <m:r>
                                      <a:rPr lang="en-US" altLang="ja-JP" b="0" i="1" smtClean="0">
                                        <a:latin typeface="Cambria Math" panose="02040503050406030204" pitchFamily="18" charset="0"/>
                                      </a:rPr>
                                      <m:t> </m:t>
                                    </m:r>
                                    <m:r>
                                      <m:rPr>
                                        <m:sty m:val="p"/>
                                      </m:rPr>
                                      <a:rPr lang="el-GR" altLang="ja-JP" i="1">
                                        <a:latin typeface="Cambria Math" panose="02040503050406030204" pitchFamily="18" charset="0"/>
                                        <a:ea typeface="Cambria Math" panose="02040503050406030204" pitchFamily="18" charset="0"/>
                                      </a:rPr>
                                      <m:t>Ω</m:t>
                                    </m:r>
                                  </m:e>
                                  <m:sup>
                                    <m:r>
                                      <a:rPr lang="en-US" altLang="ja-JP" i="1">
                                        <a:latin typeface="Cambria Math" panose="02040503050406030204" pitchFamily="18" charset="0"/>
                                        <a:ea typeface="Cambria Math" panose="02040503050406030204" pitchFamily="18" charset="0"/>
                                      </a:rPr>
                                      <m:t>𝐿</m:t>
                                    </m:r>
                                  </m:sup>
                                </m:sSup>
                              </m:e>
                            </m:mr>
                          </m:m>
                        </m:e>
                      </m:d>
                    </m:oMath>
                  </m:oMathPara>
                </a14:m>
                <a:endParaRPr lang="ja-JP" altLang="en-US" dirty="0"/>
              </a:p>
            </p:txBody>
          </p:sp>
        </mc:Choice>
        <mc:Fallback>
          <p:sp>
            <p:nvSpPr>
              <p:cNvPr id="37" name="テキスト ボックス 36">
                <a:extLst>
                  <a:ext uri="{FF2B5EF4-FFF2-40B4-BE49-F238E27FC236}">
                    <a16:creationId xmlns:a16="http://schemas.microsoft.com/office/drawing/2014/main" id="{59DAE2DC-CED0-47C5-9C5C-E92A80145EF4}"/>
                  </a:ext>
                </a:extLst>
              </p:cNvPr>
              <p:cNvSpPr txBox="1">
                <a:spLocks noRot="1" noChangeAspect="1" noMove="1" noResize="1" noEditPoints="1" noAdjustHandles="1" noChangeArrowheads="1" noChangeShapeType="1" noTextEdit="1"/>
              </p:cNvSpPr>
              <p:nvPr/>
            </p:nvSpPr>
            <p:spPr>
              <a:xfrm>
                <a:off x="412459" y="4997015"/>
                <a:ext cx="6102990" cy="1264192"/>
              </a:xfrm>
              <a:prstGeom prst="rect">
                <a:avLst/>
              </a:prstGeom>
              <a:blipFill>
                <a:blip r:embed="rId5"/>
                <a:stretch>
                  <a:fillRect t="-1932"/>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8" name="テキスト ボックス 37">
                <a:extLst>
                  <a:ext uri="{FF2B5EF4-FFF2-40B4-BE49-F238E27FC236}">
                    <a16:creationId xmlns:a16="http://schemas.microsoft.com/office/drawing/2014/main" id="{7AACD156-B154-4EEA-8A5A-F7E253F01661}"/>
                  </a:ext>
                </a:extLst>
              </p:cNvPr>
              <p:cNvSpPr txBox="1"/>
              <p:nvPr/>
            </p:nvSpPr>
            <p:spPr>
              <a:xfrm>
                <a:off x="6344874" y="900034"/>
                <a:ext cx="6102990" cy="670889"/>
              </a:xfrm>
              <a:prstGeom prst="rect">
                <a:avLst/>
              </a:prstGeom>
              <a:noFill/>
            </p:spPr>
            <p:txBody>
              <a:bodyPr wrap="square">
                <a:spAutoFit/>
              </a:bodyPr>
              <a:lstStyle/>
              <a:p>
                <a14:m>
                  <m:oMath xmlns:m="http://schemas.openxmlformats.org/officeDocument/2006/math">
                    <m:r>
                      <a:rPr lang="ja-JP" altLang="en-US" i="1" smtClean="0">
                        <a:latin typeface="Cambria Math" panose="02040503050406030204" pitchFamily="18" charset="0"/>
                      </a:rPr>
                      <m:t>境界</m:t>
                    </m:r>
                    <m:sSup>
                      <m:sSupPr>
                        <m:ctrlPr>
                          <a:rPr lang="en-US" altLang="ja-JP" i="1">
                            <a:latin typeface="Cambria Math" panose="02040503050406030204" pitchFamily="18" charset="0"/>
                          </a:rPr>
                        </m:ctrlPr>
                      </m:sSupPr>
                      <m:e>
                        <m:r>
                          <m:rPr>
                            <m:sty m:val="p"/>
                          </m:rPr>
                          <a:rPr lang="el-GR" altLang="ja-JP" i="1">
                            <a:latin typeface="Cambria Math" panose="02040503050406030204" pitchFamily="18" charset="0"/>
                            <a:ea typeface="Cambria Math" panose="02040503050406030204" pitchFamily="18" charset="0"/>
                          </a:rPr>
                          <m:t>Γ</m:t>
                        </m:r>
                      </m:e>
                      <m:sup>
                        <m:r>
                          <a:rPr lang="en-US" altLang="ja-JP" i="1">
                            <a:latin typeface="Cambria Math" panose="02040503050406030204" pitchFamily="18" charset="0"/>
                            <a:ea typeface="Cambria Math" panose="02040503050406030204" pitchFamily="18" charset="0"/>
                          </a:rPr>
                          <m:t>𝐺</m:t>
                        </m:r>
                        <m:r>
                          <a:rPr lang="en-US" altLang="ja-JP" i="1">
                            <a:latin typeface="Cambria Math" panose="02040503050406030204" pitchFamily="18" charset="0"/>
                            <a:ea typeface="Cambria Math" panose="02040503050406030204" pitchFamily="18" charset="0"/>
                          </a:rPr>
                          <m:t>𝐿</m:t>
                        </m:r>
                      </m:sup>
                    </m:sSup>
                    <m:r>
                      <a:rPr lang="ja-JP" altLang="en-US" i="1">
                        <a:latin typeface="Cambria Math" panose="02040503050406030204" pitchFamily="18" charset="0"/>
                        <a:ea typeface="Cambria Math" panose="02040503050406030204" pitchFamily="18" charset="0"/>
                      </a:rPr>
                      <m:t>で</m:t>
                    </m:r>
                  </m:oMath>
                </a14:m>
                <a:r>
                  <a:rPr lang="ja-JP" altLang="en-US" b="0" dirty="0"/>
                  <a:t>変位の</a:t>
                </a:r>
                <a14:m>
                  <m:oMath xmlns:m="http://schemas.openxmlformats.org/officeDocument/2006/math">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𝐶</m:t>
                        </m:r>
                      </m:e>
                      <m:sup>
                        <m:r>
                          <a:rPr lang="en-US" altLang="ja-JP" b="0" i="1" smtClean="0">
                            <a:latin typeface="Cambria Math" panose="02040503050406030204" pitchFamily="18" charset="0"/>
                          </a:rPr>
                          <m:t>0</m:t>
                        </m:r>
                      </m:sup>
                    </m:sSup>
                    <m:r>
                      <a:rPr lang="ja-JP" altLang="en-US" i="1">
                        <a:latin typeface="Cambria Math" panose="02040503050406030204" pitchFamily="18" charset="0"/>
                      </a:rPr>
                      <m:t>連続性を</m:t>
                    </m:r>
                  </m:oMath>
                </a14:m>
                <a:r>
                  <a:rPr lang="ja-JP" altLang="en-US" b="0" dirty="0"/>
                  <a:t>保証するため</a:t>
                </a:r>
                <a:endParaRPr lang="en-US" altLang="ja-JP" b="0" dirty="0"/>
              </a:p>
              <a:p>
                <a:pPr/>
                <a14:m>
                  <m:oMathPara xmlns:m="http://schemas.openxmlformats.org/officeDocument/2006/math">
                    <m:oMathParaPr>
                      <m:jc m:val="left"/>
                    </m:oMathParaPr>
                    <m:oMath xmlns:m="http://schemas.openxmlformats.org/officeDocument/2006/math">
                      <m:sSup>
                        <m:sSupPr>
                          <m:ctrlPr>
                            <a:rPr lang="en-US" altLang="ja-JP" i="1" smtClean="0">
                              <a:latin typeface="Cambria Math" panose="02040503050406030204" pitchFamily="18" charset="0"/>
                            </a:rPr>
                          </m:ctrlPr>
                        </m:sSupPr>
                        <m:e>
                          <m:r>
                            <a:rPr lang="en-US" altLang="ja-JP" b="1" i="1" smtClean="0">
                              <a:latin typeface="Cambria Math" panose="02040503050406030204" pitchFamily="18" charset="0"/>
                            </a:rPr>
                            <m:t>𝒖</m:t>
                          </m:r>
                        </m:e>
                        <m:sup>
                          <m:r>
                            <a:rPr lang="en-US" altLang="ja-JP" b="0" i="1" smtClean="0">
                              <a:latin typeface="Cambria Math" panose="02040503050406030204" pitchFamily="18" charset="0"/>
                            </a:rPr>
                            <m:t>𝐿</m:t>
                          </m:r>
                        </m:sup>
                      </m:sSup>
                      <m:r>
                        <a:rPr lang="en-US" altLang="ja-JP" b="0" i="1" smtClean="0">
                          <a:latin typeface="Cambria Math" panose="02040503050406030204" pitchFamily="18" charset="0"/>
                        </a:rPr>
                        <m:t>=</m:t>
                      </m:r>
                      <m:r>
                        <a:rPr lang="en-US" altLang="ja-JP" b="1" i="1" smtClean="0">
                          <a:latin typeface="Cambria Math" panose="02040503050406030204" pitchFamily="18" charset="0"/>
                        </a:rPr>
                        <m:t>𝟎</m:t>
                      </m:r>
                      <m:r>
                        <a:rPr lang="en-US" altLang="ja-JP" b="0" i="1" smtClean="0">
                          <a:latin typeface="Cambria Math" panose="02040503050406030204" pitchFamily="18" charset="0"/>
                        </a:rPr>
                        <m:t> </m:t>
                      </m:r>
                      <m:r>
                        <a:rPr lang="en-US" altLang="ja-JP" b="0" i="1" smtClean="0">
                          <a:latin typeface="Cambria Math" panose="02040503050406030204" pitchFamily="18" charset="0"/>
                        </a:rPr>
                        <m:t>𝑜𝑛</m:t>
                      </m:r>
                      <m:r>
                        <a:rPr lang="en-US" altLang="ja-JP" b="0" i="1" smtClean="0">
                          <a:latin typeface="Cambria Math" panose="02040503050406030204" pitchFamily="18" charset="0"/>
                        </a:rPr>
                        <m:t> </m:t>
                      </m:r>
                      <m:sSup>
                        <m:sSupPr>
                          <m:ctrlPr>
                            <a:rPr lang="en-US" altLang="ja-JP" b="0" i="1" smtClean="0">
                              <a:latin typeface="Cambria Math" panose="02040503050406030204" pitchFamily="18" charset="0"/>
                            </a:rPr>
                          </m:ctrlPr>
                        </m:sSupPr>
                        <m:e>
                          <m:r>
                            <m:rPr>
                              <m:sty m:val="p"/>
                            </m:rPr>
                            <a:rPr lang="el-GR" altLang="ja-JP" b="0" i="1" smtClean="0">
                              <a:latin typeface="Cambria Math" panose="02040503050406030204" pitchFamily="18" charset="0"/>
                              <a:ea typeface="Cambria Math" panose="02040503050406030204" pitchFamily="18" charset="0"/>
                            </a:rPr>
                            <m:t>Γ</m:t>
                          </m:r>
                        </m:e>
                        <m:sup>
                          <m:r>
                            <a:rPr lang="en-US" altLang="ja-JP" b="0" i="1" smtClean="0">
                              <a:latin typeface="Cambria Math" panose="02040503050406030204" pitchFamily="18" charset="0"/>
                            </a:rPr>
                            <m:t>𝐺𝐿</m:t>
                          </m:r>
                        </m:sup>
                      </m:sSup>
                    </m:oMath>
                  </m:oMathPara>
                </a14:m>
                <a:endParaRPr lang="ja-JP" altLang="en-US" dirty="0"/>
              </a:p>
            </p:txBody>
          </p:sp>
        </mc:Choice>
        <mc:Fallback>
          <p:sp>
            <p:nvSpPr>
              <p:cNvPr id="38" name="テキスト ボックス 37">
                <a:extLst>
                  <a:ext uri="{FF2B5EF4-FFF2-40B4-BE49-F238E27FC236}">
                    <a16:creationId xmlns:a16="http://schemas.microsoft.com/office/drawing/2014/main" id="{7AACD156-B154-4EEA-8A5A-F7E253F01661}"/>
                  </a:ext>
                </a:extLst>
              </p:cNvPr>
              <p:cNvSpPr txBox="1">
                <a:spLocks noRot="1" noChangeAspect="1" noMove="1" noResize="1" noEditPoints="1" noAdjustHandles="1" noChangeArrowheads="1" noChangeShapeType="1" noTextEdit="1"/>
              </p:cNvSpPr>
              <p:nvPr/>
            </p:nvSpPr>
            <p:spPr>
              <a:xfrm>
                <a:off x="6344874" y="900034"/>
                <a:ext cx="6102990" cy="670889"/>
              </a:xfrm>
              <a:prstGeom prst="rect">
                <a:avLst/>
              </a:prstGeom>
              <a:blipFill>
                <a:blip r:embed="rId6"/>
                <a:stretch>
                  <a:fillRect l="-300" t="-3636"/>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9" name="テキスト ボックス 38">
                <a:extLst>
                  <a:ext uri="{FF2B5EF4-FFF2-40B4-BE49-F238E27FC236}">
                    <a16:creationId xmlns:a16="http://schemas.microsoft.com/office/drawing/2014/main" id="{DE7C116A-2AEA-41AC-9FE9-D601C9ADEC99}"/>
                  </a:ext>
                </a:extLst>
              </p:cNvPr>
              <p:cNvSpPr txBox="1"/>
              <p:nvPr/>
            </p:nvSpPr>
            <p:spPr>
              <a:xfrm>
                <a:off x="6344874" y="1782355"/>
                <a:ext cx="6102990" cy="1236364"/>
              </a:xfrm>
              <a:prstGeom prst="rect">
                <a:avLst/>
              </a:prstGeom>
              <a:noFill/>
            </p:spPr>
            <p:txBody>
              <a:bodyPr wrap="square">
                <a:spAutoFit/>
              </a:bodyPr>
              <a:lstStyle/>
              <a:p>
                <a:r>
                  <a:rPr lang="ja-JP" altLang="en-US" i="1" u="sng" dirty="0">
                    <a:latin typeface="Cambria Math" panose="02040503050406030204" pitchFamily="18" charset="0"/>
                  </a:rPr>
                  <a:t>仮想仕事の原理</a:t>
                </a:r>
                <a:endParaRPr lang="en-US" altLang="ja-JP" i="1" u="sng"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nary>
                        <m:naryPr>
                          <m:ctrlPr>
                            <a:rPr lang="ja-JP" altLang="en-US" i="1" smtClean="0">
                              <a:latin typeface="Cambria Math" panose="02040503050406030204" pitchFamily="18" charset="0"/>
                            </a:rPr>
                          </m:ctrlPr>
                        </m:naryPr>
                        <m:sub>
                          <m:r>
                            <m:rPr>
                              <m:sty m:val="p"/>
                            </m:rPr>
                            <a:rPr lang="el-GR" altLang="ja-JP" i="1">
                              <a:latin typeface="Cambria Math" panose="02040503050406030204" pitchFamily="18" charset="0"/>
                              <a:ea typeface="Cambria Math" panose="02040503050406030204" pitchFamily="18" charset="0"/>
                            </a:rPr>
                            <m:t>Ω</m:t>
                          </m:r>
                        </m:sub>
                        <m:sup>
                          <m:r>
                            <a:rPr lang="en-US" altLang="ja-JP" b="0" i="1" smtClean="0">
                              <a:latin typeface="Cambria Math" panose="02040503050406030204" pitchFamily="18" charset="0"/>
                            </a:rPr>
                            <m:t> </m:t>
                          </m:r>
                        </m:sup>
                        <m:e>
                          <m:r>
                            <a:rPr lang="ja-JP" altLang="en-US" i="1" smtClean="0">
                              <a:latin typeface="Cambria Math" panose="02040503050406030204" pitchFamily="18" charset="0"/>
                            </a:rPr>
                            <m:t>𝛿</m:t>
                          </m:r>
                          <m:sSup>
                            <m:sSupPr>
                              <m:ctrlPr>
                                <a:rPr lang="en-US" altLang="ja-JP" i="1" smtClean="0">
                                  <a:latin typeface="Cambria Math" panose="02040503050406030204" pitchFamily="18" charset="0"/>
                                </a:rPr>
                              </m:ctrlPr>
                            </m:sSupPr>
                            <m:e>
                              <m:r>
                                <a:rPr lang="ja-JP" altLang="en-US" b="1" i="1" smtClean="0">
                                  <a:latin typeface="Cambria Math" panose="02040503050406030204" pitchFamily="18" charset="0"/>
                                </a:rPr>
                                <m:t>𝜺</m:t>
                              </m:r>
                            </m:e>
                            <m:sup>
                              <m:r>
                                <a:rPr lang="en-US" altLang="ja-JP" b="0" i="1" smtClean="0">
                                  <a:latin typeface="Cambria Math" panose="02040503050406030204" pitchFamily="18" charset="0"/>
                                </a:rPr>
                                <m:t>𝑇</m:t>
                              </m:r>
                            </m:sup>
                          </m:sSup>
                          <m:r>
                            <a:rPr lang="en-US" altLang="ja-JP" b="1" i="1" smtClean="0">
                              <a:latin typeface="Cambria Math" panose="02040503050406030204" pitchFamily="18" charset="0"/>
                            </a:rPr>
                            <m:t>𝑫</m:t>
                          </m:r>
                          <m:r>
                            <a:rPr lang="ja-JP" altLang="en-US" b="1" i="1" smtClean="0">
                              <a:latin typeface="Cambria Math" panose="02040503050406030204" pitchFamily="18" charset="0"/>
                            </a:rPr>
                            <m:t>𝜺</m:t>
                          </m:r>
                          <m:r>
                            <a:rPr lang="en-US" altLang="ja-JP" b="0" i="1" smtClean="0">
                              <a:latin typeface="Cambria Math" panose="02040503050406030204" pitchFamily="18" charset="0"/>
                            </a:rPr>
                            <m:t>𝑑</m:t>
                          </m:r>
                          <m:r>
                            <m:rPr>
                              <m:sty m:val="p"/>
                            </m:rPr>
                            <a:rPr lang="el-GR" altLang="ja-JP" b="0" i="1" smtClean="0">
                              <a:latin typeface="Cambria Math" panose="02040503050406030204" pitchFamily="18" charset="0"/>
                              <a:ea typeface="Cambria Math" panose="02040503050406030204" pitchFamily="18" charset="0"/>
                            </a:rPr>
                            <m:t>Ω</m:t>
                          </m:r>
                          <m:r>
                            <a:rPr lang="en-US" altLang="ja-JP" b="0" i="1" smtClean="0">
                              <a:latin typeface="Cambria Math" panose="02040503050406030204" pitchFamily="18" charset="0"/>
                              <a:ea typeface="Cambria Math" panose="02040503050406030204" pitchFamily="18" charset="0"/>
                            </a:rPr>
                            <m:t>=</m:t>
                          </m:r>
                        </m:e>
                      </m:nary>
                      <m:nary>
                        <m:naryPr>
                          <m:ctrlPr>
                            <a:rPr lang="ja-JP" altLang="en-US" i="1">
                              <a:latin typeface="Cambria Math" panose="02040503050406030204" pitchFamily="18" charset="0"/>
                            </a:rPr>
                          </m:ctrlPr>
                        </m:naryPr>
                        <m:sub>
                          <m:r>
                            <m:rPr>
                              <m:sty m:val="p"/>
                            </m:rPr>
                            <a:rPr lang="el-GR" altLang="ja-JP" i="1">
                              <a:latin typeface="Cambria Math" panose="02040503050406030204" pitchFamily="18" charset="0"/>
                              <a:ea typeface="Cambria Math" panose="02040503050406030204" pitchFamily="18" charset="0"/>
                            </a:rPr>
                            <m:t>Ω</m:t>
                          </m:r>
                        </m:sub>
                        <m:sup>
                          <m:r>
                            <a:rPr lang="en-US" altLang="ja-JP" b="0" i="1" smtClean="0">
                              <a:latin typeface="Cambria Math" panose="02040503050406030204" pitchFamily="18" charset="0"/>
                            </a:rPr>
                            <m:t> </m:t>
                          </m:r>
                        </m:sup>
                        <m:e>
                          <m:r>
                            <a:rPr lang="ja-JP" altLang="en-US" i="1">
                              <a:latin typeface="Cambria Math" panose="02040503050406030204" pitchFamily="18" charset="0"/>
                            </a:rPr>
                            <m:t>𝛿</m:t>
                          </m:r>
                          <m:sSup>
                            <m:sSupPr>
                              <m:ctrlPr>
                                <a:rPr lang="en-US" altLang="ja-JP" i="1">
                                  <a:latin typeface="Cambria Math" panose="02040503050406030204" pitchFamily="18" charset="0"/>
                                </a:rPr>
                              </m:ctrlPr>
                            </m:sSupPr>
                            <m:e>
                              <m:r>
                                <a:rPr lang="en-US" altLang="ja-JP" b="1" i="1">
                                  <a:latin typeface="Cambria Math" panose="02040503050406030204" pitchFamily="18" charset="0"/>
                                </a:rPr>
                                <m:t>𝒖</m:t>
                              </m:r>
                            </m:e>
                            <m:sup>
                              <m:r>
                                <a:rPr lang="en-US" altLang="ja-JP" i="1">
                                  <a:latin typeface="Cambria Math" panose="02040503050406030204" pitchFamily="18" charset="0"/>
                                </a:rPr>
                                <m:t>𝑇</m:t>
                              </m:r>
                            </m:sup>
                          </m:sSup>
                          <m:r>
                            <a:rPr lang="en-US" altLang="ja-JP" b="1" i="1" smtClean="0">
                              <a:latin typeface="Cambria Math" panose="02040503050406030204" pitchFamily="18" charset="0"/>
                            </a:rPr>
                            <m:t>𝒃</m:t>
                          </m:r>
                          <m:r>
                            <a:rPr lang="en-US" altLang="ja-JP" i="1">
                              <a:latin typeface="Cambria Math" panose="02040503050406030204" pitchFamily="18" charset="0"/>
                            </a:rPr>
                            <m:t>𝑑</m:t>
                          </m:r>
                          <m:r>
                            <m:rPr>
                              <m:sty m:val="p"/>
                            </m:rPr>
                            <a:rPr lang="el-GR" altLang="ja-JP" i="1">
                              <a:latin typeface="Cambria Math" panose="02040503050406030204" pitchFamily="18" charset="0"/>
                              <a:ea typeface="Cambria Math" panose="02040503050406030204" pitchFamily="18" charset="0"/>
                            </a:rPr>
                            <m:t>Ω</m:t>
                          </m:r>
                        </m:e>
                      </m:nary>
                      <m:r>
                        <a:rPr lang="en-US" altLang="ja-JP" b="0" i="1" smtClean="0">
                          <a:latin typeface="Cambria Math" panose="02040503050406030204" pitchFamily="18" charset="0"/>
                          <a:ea typeface="Cambria Math" panose="02040503050406030204" pitchFamily="18" charset="0"/>
                        </a:rPr>
                        <m:t>+</m:t>
                      </m:r>
                      <m:nary>
                        <m:naryPr>
                          <m:ctrlPr>
                            <a:rPr lang="ja-JP" altLang="en-US" i="1">
                              <a:latin typeface="Cambria Math" panose="02040503050406030204" pitchFamily="18" charset="0"/>
                            </a:rPr>
                          </m:ctrlPr>
                        </m:naryPr>
                        <m:sub>
                          <m:sSup>
                            <m:sSupPr>
                              <m:ctrlPr>
                                <a:rPr lang="en-US" altLang="ja-JP" i="1" smtClean="0">
                                  <a:latin typeface="Cambria Math" panose="02040503050406030204" pitchFamily="18" charset="0"/>
                                </a:rPr>
                              </m:ctrlPr>
                            </m:sSupPr>
                            <m:e>
                              <m:r>
                                <m:rPr>
                                  <m:sty m:val="p"/>
                                </m:rPr>
                                <a:rPr lang="el-GR" altLang="ja-JP" i="1">
                                  <a:latin typeface="Cambria Math" panose="02040503050406030204" pitchFamily="18" charset="0"/>
                                  <a:ea typeface="Cambria Math" panose="02040503050406030204" pitchFamily="18" charset="0"/>
                                </a:rPr>
                                <m:t>Γ</m:t>
                              </m:r>
                            </m:e>
                            <m:sup>
                              <m:r>
                                <a:rPr lang="en-US" altLang="ja-JP" b="0" i="1" smtClean="0">
                                  <a:latin typeface="Cambria Math" panose="02040503050406030204" pitchFamily="18" charset="0"/>
                                </a:rPr>
                                <m:t>𝑡</m:t>
                              </m:r>
                            </m:sup>
                          </m:sSup>
                        </m:sub>
                        <m:sup>
                          <m:r>
                            <a:rPr lang="en-US" altLang="ja-JP" b="0" i="1" smtClean="0">
                              <a:latin typeface="Cambria Math" panose="02040503050406030204" pitchFamily="18" charset="0"/>
                            </a:rPr>
                            <m:t> </m:t>
                          </m:r>
                        </m:sup>
                        <m:e>
                          <m:r>
                            <a:rPr lang="ja-JP" altLang="en-US" i="1">
                              <a:latin typeface="Cambria Math" panose="02040503050406030204" pitchFamily="18" charset="0"/>
                            </a:rPr>
                            <m:t>𝛿</m:t>
                          </m:r>
                          <m:sSup>
                            <m:sSupPr>
                              <m:ctrlPr>
                                <a:rPr lang="en-US" altLang="ja-JP" i="1">
                                  <a:latin typeface="Cambria Math" panose="02040503050406030204" pitchFamily="18" charset="0"/>
                                </a:rPr>
                              </m:ctrlPr>
                            </m:sSupPr>
                            <m:e>
                              <m:r>
                                <a:rPr lang="en-US" altLang="ja-JP" b="1" i="1" smtClean="0">
                                  <a:latin typeface="Cambria Math" panose="02040503050406030204" pitchFamily="18" charset="0"/>
                                </a:rPr>
                                <m:t>𝒖</m:t>
                              </m:r>
                            </m:e>
                            <m:sup>
                              <m:r>
                                <a:rPr lang="en-US" altLang="ja-JP" i="1">
                                  <a:latin typeface="Cambria Math" panose="02040503050406030204" pitchFamily="18" charset="0"/>
                                </a:rPr>
                                <m:t>𝑇</m:t>
                              </m:r>
                            </m:sup>
                          </m:sSup>
                          <m:r>
                            <a:rPr lang="en-US" altLang="ja-JP" b="1" i="1" smtClean="0">
                              <a:latin typeface="Cambria Math" panose="02040503050406030204" pitchFamily="18" charset="0"/>
                            </a:rPr>
                            <m:t>𝒕</m:t>
                          </m:r>
                          <m:r>
                            <a:rPr lang="en-US" altLang="ja-JP" i="1">
                              <a:latin typeface="Cambria Math" panose="02040503050406030204" pitchFamily="18" charset="0"/>
                            </a:rPr>
                            <m:t>𝑑</m:t>
                          </m:r>
                          <m:r>
                            <m:rPr>
                              <m:sty m:val="p"/>
                            </m:rPr>
                            <a:rPr lang="el-GR" altLang="ja-JP" i="1" smtClean="0">
                              <a:latin typeface="Cambria Math" panose="02040503050406030204" pitchFamily="18" charset="0"/>
                              <a:ea typeface="Cambria Math" panose="02040503050406030204" pitchFamily="18" charset="0"/>
                            </a:rPr>
                            <m:t>Γ</m:t>
                          </m:r>
                        </m:e>
                      </m:nary>
                    </m:oMath>
                  </m:oMathPara>
                </a14:m>
                <a:endParaRPr lang="en-US" altLang="ja-JP" dirty="0"/>
              </a:p>
              <a:p>
                <a:pPr/>
                <a14:m>
                  <m:oMath xmlns:m="http://schemas.openxmlformats.org/officeDocument/2006/math">
                    <m:r>
                      <a:rPr lang="en-US" altLang="ja-JP" b="1" i="1" smtClean="0">
                        <a:latin typeface="Cambria Math" panose="02040503050406030204" pitchFamily="18" charset="0"/>
                      </a:rPr>
                      <m:t>𝒃</m:t>
                    </m:r>
                  </m:oMath>
                </a14:m>
                <a:r>
                  <a:rPr lang="en-US" altLang="ja-JP" dirty="0"/>
                  <a:t> : </a:t>
                </a:r>
                <a:r>
                  <a:rPr lang="ja-JP" altLang="en-US" dirty="0"/>
                  <a:t>体積力ベクトル、</a:t>
                </a:r>
                <a14:m>
                  <m:oMath xmlns:m="http://schemas.openxmlformats.org/officeDocument/2006/math">
                    <m:r>
                      <a:rPr lang="en-US" altLang="ja-JP" b="1" i="1">
                        <a:latin typeface="Cambria Math" panose="02040503050406030204" pitchFamily="18" charset="0"/>
                      </a:rPr>
                      <m:t>𝒕</m:t>
                    </m:r>
                  </m:oMath>
                </a14:m>
                <a:r>
                  <a:rPr lang="en-US" altLang="ja-JP" dirty="0"/>
                  <a:t> : </a:t>
                </a:r>
                <a:r>
                  <a:rPr lang="ja-JP" altLang="en-US" dirty="0"/>
                  <a:t>表面力ベクトル</a:t>
                </a:r>
                <a:endParaRPr lang="en-US" altLang="ja-JP" dirty="0"/>
              </a:p>
            </p:txBody>
          </p:sp>
        </mc:Choice>
        <mc:Fallback>
          <p:sp>
            <p:nvSpPr>
              <p:cNvPr id="39" name="テキスト ボックス 38">
                <a:extLst>
                  <a:ext uri="{FF2B5EF4-FFF2-40B4-BE49-F238E27FC236}">
                    <a16:creationId xmlns:a16="http://schemas.microsoft.com/office/drawing/2014/main" id="{DE7C116A-2AEA-41AC-9FE9-D601C9ADEC99}"/>
                  </a:ext>
                </a:extLst>
              </p:cNvPr>
              <p:cNvSpPr txBox="1">
                <a:spLocks noRot="1" noChangeAspect="1" noMove="1" noResize="1" noEditPoints="1" noAdjustHandles="1" noChangeArrowheads="1" noChangeShapeType="1" noTextEdit="1"/>
              </p:cNvSpPr>
              <p:nvPr/>
            </p:nvSpPr>
            <p:spPr>
              <a:xfrm>
                <a:off x="6344874" y="1782355"/>
                <a:ext cx="6102990" cy="1236364"/>
              </a:xfrm>
              <a:prstGeom prst="rect">
                <a:avLst/>
              </a:prstGeom>
              <a:blipFill>
                <a:blip r:embed="rId7"/>
                <a:stretch>
                  <a:fillRect l="-899" t="-1478" b="-5911"/>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0" name="テキスト ボックス 39">
                <a:extLst>
                  <a:ext uri="{FF2B5EF4-FFF2-40B4-BE49-F238E27FC236}">
                    <a16:creationId xmlns:a16="http://schemas.microsoft.com/office/drawing/2014/main" id="{E6D76CD5-7056-40B6-B313-11CA473BD558}"/>
                  </a:ext>
                </a:extLst>
              </p:cNvPr>
              <p:cNvSpPr txBox="1"/>
              <p:nvPr/>
            </p:nvSpPr>
            <p:spPr>
              <a:xfrm>
                <a:off x="6344874" y="3018719"/>
                <a:ext cx="6102990" cy="3768468"/>
              </a:xfrm>
              <a:prstGeom prst="rect">
                <a:avLst/>
              </a:prstGeom>
              <a:noFill/>
            </p:spPr>
            <p:txBody>
              <a:bodyPr wrap="square">
                <a:spAutoFit/>
              </a:bodyPr>
              <a:lstStyle/>
              <a:p>
                <a:r>
                  <a:rPr lang="ja-JP" altLang="en-US" i="1" dirty="0">
                    <a:latin typeface="Cambria Math" panose="02040503050406030204" pitchFamily="18" charset="0"/>
                  </a:rPr>
                  <a:t>仮想仕事の原理</a:t>
                </a:r>
                <a:r>
                  <a:rPr lang="ja-JP" altLang="en-US" dirty="0">
                    <a:latin typeface="Cambria Math" panose="02040503050406030204" pitchFamily="18" charset="0"/>
                  </a:rPr>
                  <a:t>を領域</a:t>
                </a:r>
                <a14:m>
                  <m:oMath xmlns:m="http://schemas.openxmlformats.org/officeDocument/2006/math">
                    <m:sSup>
                      <m:sSupPr>
                        <m:ctrlPr>
                          <a:rPr lang="en-US" altLang="ja-JP" b="0" i="1" smtClean="0">
                            <a:latin typeface="Cambria Math" panose="02040503050406030204" pitchFamily="18" charset="0"/>
                          </a:rPr>
                        </m:ctrlPr>
                      </m:sSupPr>
                      <m:e>
                        <m:r>
                          <m:rPr>
                            <m:sty m:val="p"/>
                          </m:rPr>
                          <a:rPr lang="el-GR" altLang="ja-JP" b="0" i="1" smtClean="0">
                            <a:latin typeface="Cambria Math" panose="02040503050406030204" pitchFamily="18" charset="0"/>
                            <a:ea typeface="Cambria Math" panose="02040503050406030204" pitchFamily="18" charset="0"/>
                          </a:rPr>
                          <m:t>Ω</m:t>
                        </m:r>
                      </m:e>
                      <m:sup>
                        <m:r>
                          <a:rPr lang="en-US" altLang="ja-JP" b="0" i="1" smtClean="0">
                            <a:latin typeface="Cambria Math" panose="02040503050406030204" pitchFamily="18" charset="0"/>
                          </a:rPr>
                          <m:t>𝐺</m:t>
                        </m:r>
                      </m:sup>
                    </m:sSup>
                  </m:oMath>
                </a14:m>
                <a:r>
                  <a:rPr lang="ja-JP" altLang="en-US" i="1" dirty="0">
                    <a:latin typeface="Cambria Math" panose="02040503050406030204" pitchFamily="18" charset="0"/>
                  </a:rPr>
                  <a:t>と</a:t>
                </a:r>
                <a14:m>
                  <m:oMath xmlns:m="http://schemas.openxmlformats.org/officeDocument/2006/math">
                    <m:sSup>
                      <m:sSupPr>
                        <m:ctrlPr>
                          <a:rPr lang="en-US" altLang="ja-JP" i="1">
                            <a:latin typeface="Cambria Math" panose="02040503050406030204" pitchFamily="18" charset="0"/>
                          </a:rPr>
                        </m:ctrlPr>
                      </m:sSupPr>
                      <m:e>
                        <m:r>
                          <m:rPr>
                            <m:sty m:val="p"/>
                          </m:rPr>
                          <a:rPr lang="el-GR" altLang="ja-JP" i="1">
                            <a:latin typeface="Cambria Math" panose="02040503050406030204" pitchFamily="18" charset="0"/>
                            <a:ea typeface="Cambria Math" panose="02040503050406030204" pitchFamily="18" charset="0"/>
                          </a:rPr>
                          <m:t>Ω</m:t>
                        </m:r>
                      </m:e>
                      <m:sup>
                        <m:r>
                          <a:rPr lang="en-US" altLang="ja-JP" i="1">
                            <a:latin typeface="Cambria Math" panose="02040503050406030204" pitchFamily="18" charset="0"/>
                            <a:ea typeface="Cambria Math" panose="02040503050406030204" pitchFamily="18" charset="0"/>
                          </a:rPr>
                          <m:t>𝐿</m:t>
                        </m:r>
                      </m:sup>
                    </m:sSup>
                  </m:oMath>
                </a14:m>
                <a:r>
                  <a:rPr lang="ja-JP" altLang="en-US" i="1" dirty="0">
                    <a:latin typeface="Cambria Math" panose="02040503050406030204" pitchFamily="18" charset="0"/>
                  </a:rPr>
                  <a:t>に分割</a:t>
                </a:r>
                <a:endParaRPr lang="en-US" altLang="ja-JP"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d>
                        <m:dPr>
                          <m:ctrlPr>
                            <a:rPr lang="en-US" altLang="ja-JP" i="1" dirty="0" smtClean="0">
                              <a:latin typeface="Cambria Math" panose="02040503050406030204" pitchFamily="18" charset="0"/>
                            </a:rPr>
                          </m:ctrlPr>
                        </m:dPr>
                        <m:e>
                          <m:r>
                            <a:rPr lang="ja-JP" altLang="en-US" i="1" dirty="0" smtClean="0">
                              <a:latin typeface="Cambria Math" panose="02040503050406030204" pitchFamily="18" charset="0"/>
                            </a:rPr>
                            <m:t>左辺</m:t>
                          </m:r>
                        </m:e>
                      </m:d>
                      <m:r>
                        <a:rPr lang="en-US" altLang="ja-JP" b="0" i="1" dirty="0" smtClean="0">
                          <a:latin typeface="Cambria Math" panose="02040503050406030204" pitchFamily="18" charset="0"/>
                        </a:rPr>
                        <m:t>=</m:t>
                      </m:r>
                      <m:nary>
                        <m:naryPr>
                          <m:ctrlPr>
                            <a:rPr lang="ja-JP" altLang="en-US" i="1" smtClean="0">
                              <a:latin typeface="Cambria Math" panose="02040503050406030204" pitchFamily="18" charset="0"/>
                            </a:rPr>
                          </m:ctrlPr>
                        </m:naryPr>
                        <m:sub>
                          <m:r>
                            <m:rPr>
                              <m:sty m:val="p"/>
                            </m:rPr>
                            <a:rPr lang="el-GR" altLang="ja-JP" i="1">
                              <a:latin typeface="Cambria Math" panose="02040503050406030204" pitchFamily="18" charset="0"/>
                              <a:ea typeface="Cambria Math" panose="02040503050406030204" pitchFamily="18" charset="0"/>
                            </a:rPr>
                            <m:t>Ω</m:t>
                          </m:r>
                        </m:sub>
                        <m:sup>
                          <m:r>
                            <a:rPr lang="en-US" altLang="ja-JP" b="0" i="1" smtClean="0">
                              <a:latin typeface="Cambria Math" panose="02040503050406030204" pitchFamily="18" charset="0"/>
                            </a:rPr>
                            <m:t> </m:t>
                          </m:r>
                        </m:sup>
                        <m:e>
                          <m:r>
                            <a:rPr lang="ja-JP" altLang="en-US" i="1" smtClean="0">
                              <a:latin typeface="Cambria Math" panose="02040503050406030204" pitchFamily="18" charset="0"/>
                            </a:rPr>
                            <m:t>𝛿</m:t>
                          </m:r>
                          <m:sSup>
                            <m:sSupPr>
                              <m:ctrlPr>
                                <a:rPr lang="en-US" altLang="ja-JP" i="1" smtClean="0">
                                  <a:latin typeface="Cambria Math" panose="02040503050406030204" pitchFamily="18" charset="0"/>
                                </a:rPr>
                              </m:ctrlPr>
                            </m:sSupPr>
                            <m:e>
                              <m:r>
                                <a:rPr lang="ja-JP" altLang="en-US" b="1" i="1" smtClean="0">
                                  <a:latin typeface="Cambria Math" panose="02040503050406030204" pitchFamily="18" charset="0"/>
                                </a:rPr>
                                <m:t>𝜺</m:t>
                              </m:r>
                            </m:e>
                            <m:sup>
                              <m:r>
                                <a:rPr lang="en-US" altLang="ja-JP" b="0" i="1" smtClean="0">
                                  <a:latin typeface="Cambria Math" panose="02040503050406030204" pitchFamily="18" charset="0"/>
                                </a:rPr>
                                <m:t>𝑇</m:t>
                              </m:r>
                            </m:sup>
                          </m:sSup>
                          <m:r>
                            <a:rPr lang="en-US" altLang="ja-JP" b="1" i="1" smtClean="0">
                              <a:latin typeface="Cambria Math" panose="02040503050406030204" pitchFamily="18" charset="0"/>
                            </a:rPr>
                            <m:t>𝑫</m:t>
                          </m:r>
                          <m:r>
                            <a:rPr lang="ja-JP" altLang="en-US" b="1" i="1" smtClean="0">
                              <a:latin typeface="Cambria Math" panose="02040503050406030204" pitchFamily="18" charset="0"/>
                            </a:rPr>
                            <m:t>𝜺</m:t>
                          </m:r>
                          <m:r>
                            <a:rPr lang="en-US" altLang="ja-JP" b="0" i="1" smtClean="0">
                              <a:latin typeface="Cambria Math" panose="02040503050406030204" pitchFamily="18" charset="0"/>
                            </a:rPr>
                            <m:t>𝑑</m:t>
                          </m:r>
                          <m:r>
                            <m:rPr>
                              <m:sty m:val="p"/>
                            </m:rPr>
                            <a:rPr lang="el-GR" altLang="ja-JP" b="0" i="1" smtClean="0">
                              <a:latin typeface="Cambria Math" panose="02040503050406030204" pitchFamily="18" charset="0"/>
                              <a:ea typeface="Cambria Math" panose="02040503050406030204" pitchFamily="18" charset="0"/>
                            </a:rPr>
                            <m:t>Ω</m:t>
                          </m:r>
                        </m:e>
                      </m:nary>
                    </m:oMath>
                  </m:oMathPara>
                </a14:m>
                <a:endParaRPr lang="en-US" altLang="ja-JP" dirty="0"/>
              </a:p>
              <a:p>
                <a:pPr/>
                <a14:m>
                  <m:oMathPara xmlns:m="http://schemas.openxmlformats.org/officeDocument/2006/math">
                    <m:oMathParaPr>
                      <m:jc m:val="left"/>
                    </m:oMathParaPr>
                    <m:oMath xmlns:m="http://schemas.openxmlformats.org/officeDocument/2006/math">
                      <m:r>
                        <a:rPr lang="en-US" altLang="ja-JP" b="0" i="1" smtClean="0">
                          <a:latin typeface="Cambria Math" panose="02040503050406030204" pitchFamily="18" charset="0"/>
                        </a:rPr>
                        <m:t>=</m:t>
                      </m:r>
                      <m:nary>
                        <m:naryPr>
                          <m:ctrlPr>
                            <a:rPr lang="en-US" altLang="ja-JP" b="0" i="1" smtClean="0">
                              <a:latin typeface="Cambria Math" panose="02040503050406030204" pitchFamily="18" charset="0"/>
                            </a:rPr>
                          </m:ctrlPr>
                        </m:naryPr>
                        <m:sub>
                          <m:sSup>
                            <m:sSupPr>
                              <m:ctrlPr>
                                <a:rPr lang="en-US" altLang="ja-JP" b="0" i="1" smtClean="0">
                                  <a:latin typeface="Cambria Math" panose="02040503050406030204" pitchFamily="18" charset="0"/>
                                </a:rPr>
                              </m:ctrlPr>
                            </m:sSupPr>
                            <m:e>
                              <m:r>
                                <m:rPr>
                                  <m:sty m:val="p"/>
                                </m:rPr>
                                <a:rPr lang="el-GR" altLang="ja-JP" b="0" i="1" smtClean="0">
                                  <a:latin typeface="Cambria Math" panose="02040503050406030204" pitchFamily="18" charset="0"/>
                                  <a:ea typeface="Cambria Math" panose="02040503050406030204" pitchFamily="18" charset="0"/>
                                </a:rPr>
                                <m:t>Ω</m:t>
                              </m:r>
                            </m:e>
                            <m:sup>
                              <m:r>
                                <a:rPr lang="en-US" altLang="ja-JP" b="0" i="1" smtClean="0">
                                  <a:latin typeface="Cambria Math" panose="02040503050406030204" pitchFamily="18" charset="0"/>
                                </a:rPr>
                                <m:t>𝐺</m:t>
                              </m:r>
                            </m:sup>
                          </m:sSup>
                        </m:sub>
                        <m:sup>
                          <m:r>
                            <a:rPr lang="en-US" altLang="ja-JP" b="0" i="1" smtClean="0">
                              <a:latin typeface="Cambria Math" panose="02040503050406030204" pitchFamily="18" charset="0"/>
                            </a:rPr>
                            <m:t> </m:t>
                          </m:r>
                        </m:sup>
                        <m:e>
                          <m:r>
                            <a:rPr lang="ja-JP" altLang="en-US" b="0" i="1" smtClean="0">
                              <a:latin typeface="Cambria Math" panose="02040503050406030204" pitchFamily="18" charset="0"/>
                            </a:rPr>
                            <m:t>𝛿</m:t>
                          </m:r>
                          <m:sSup>
                            <m:sSupPr>
                              <m:ctrlPr>
                                <a:rPr lang="en-US" altLang="ja-JP" b="0" i="1" smtClean="0">
                                  <a:latin typeface="Cambria Math" panose="02040503050406030204" pitchFamily="18" charset="0"/>
                                </a:rPr>
                              </m:ctrlPr>
                            </m:sSupPr>
                            <m:e>
                              <m:r>
                                <a:rPr lang="ja-JP" altLang="en-US" b="1" i="1" smtClean="0">
                                  <a:latin typeface="Cambria Math" panose="02040503050406030204" pitchFamily="18" charset="0"/>
                                </a:rPr>
                                <m:t>𝜺</m:t>
                              </m:r>
                            </m:e>
                            <m:sup>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𝐺</m:t>
                                  </m:r>
                                </m:e>
                                <m:sup>
                                  <m:r>
                                    <a:rPr lang="en-US" altLang="ja-JP" b="0" i="1" smtClean="0">
                                      <a:latin typeface="Cambria Math" panose="02040503050406030204" pitchFamily="18" charset="0"/>
                                    </a:rPr>
                                    <m:t>𝑇</m:t>
                                  </m:r>
                                </m:sup>
                              </m:sSup>
                            </m:sup>
                          </m:sSup>
                          <m:sSup>
                            <m:sSupPr>
                              <m:ctrlPr>
                                <a:rPr lang="en-US" altLang="ja-JP" b="0" i="1" smtClean="0">
                                  <a:latin typeface="Cambria Math" panose="02040503050406030204" pitchFamily="18" charset="0"/>
                                </a:rPr>
                              </m:ctrlPr>
                            </m:sSupPr>
                            <m:e>
                              <m:r>
                                <a:rPr lang="en-US" altLang="ja-JP" b="1" i="1">
                                  <a:latin typeface="Cambria Math" panose="02040503050406030204" pitchFamily="18" charset="0"/>
                                </a:rPr>
                                <m:t>𝑫</m:t>
                              </m:r>
                              <m:r>
                                <a:rPr lang="ja-JP" altLang="en-US" b="1" i="1" smtClean="0">
                                  <a:latin typeface="Cambria Math" panose="02040503050406030204" pitchFamily="18" charset="0"/>
                                </a:rPr>
                                <m:t>𝜺</m:t>
                              </m:r>
                            </m:e>
                            <m:sup>
                              <m:r>
                                <a:rPr lang="en-US" altLang="ja-JP" b="0" i="1" smtClean="0">
                                  <a:latin typeface="Cambria Math" panose="02040503050406030204" pitchFamily="18" charset="0"/>
                                </a:rPr>
                                <m:t>𝐺</m:t>
                              </m:r>
                            </m:sup>
                          </m:sSup>
                        </m:e>
                      </m:nary>
                      <m:r>
                        <a:rPr lang="en-US" altLang="ja-JP" b="0" i="1" smtClean="0">
                          <a:latin typeface="Cambria Math" panose="02040503050406030204" pitchFamily="18" charset="0"/>
                        </a:rPr>
                        <m:t>𝑑</m:t>
                      </m:r>
                      <m:r>
                        <m:rPr>
                          <m:sty m:val="p"/>
                        </m:rPr>
                        <a:rPr lang="el-GR" altLang="ja-JP" b="0" i="1" smtClean="0">
                          <a:latin typeface="Cambria Math" panose="02040503050406030204" pitchFamily="18" charset="0"/>
                          <a:ea typeface="Cambria Math" panose="02040503050406030204" pitchFamily="18" charset="0"/>
                        </a:rPr>
                        <m:t>Ω</m:t>
                      </m:r>
                      <m:r>
                        <a:rPr lang="en-US" altLang="ja-JP" b="0" i="1" smtClean="0">
                          <a:latin typeface="Cambria Math" panose="02040503050406030204" pitchFamily="18" charset="0"/>
                          <a:ea typeface="Cambria Math" panose="02040503050406030204" pitchFamily="18" charset="0"/>
                        </a:rPr>
                        <m:t>+</m:t>
                      </m:r>
                      <m:nary>
                        <m:naryPr>
                          <m:ctrlPr>
                            <a:rPr lang="en-US" altLang="ja-JP" i="1">
                              <a:latin typeface="Cambria Math" panose="02040503050406030204" pitchFamily="18" charset="0"/>
                            </a:rPr>
                          </m:ctrlPr>
                        </m:naryPr>
                        <m:sub>
                          <m:sSup>
                            <m:sSupPr>
                              <m:ctrlPr>
                                <a:rPr lang="en-US" altLang="ja-JP" i="1">
                                  <a:latin typeface="Cambria Math" panose="02040503050406030204" pitchFamily="18" charset="0"/>
                                </a:rPr>
                              </m:ctrlPr>
                            </m:sSupPr>
                            <m:e>
                              <m:r>
                                <m:rPr>
                                  <m:sty m:val="p"/>
                                </m:rPr>
                                <a:rPr lang="el-GR" altLang="ja-JP" i="1">
                                  <a:latin typeface="Cambria Math" panose="02040503050406030204" pitchFamily="18" charset="0"/>
                                  <a:ea typeface="Cambria Math" panose="02040503050406030204" pitchFamily="18" charset="0"/>
                                </a:rPr>
                                <m:t>Ω</m:t>
                              </m:r>
                            </m:e>
                            <m:sup>
                              <m:r>
                                <a:rPr lang="en-US" altLang="ja-JP" b="0" i="1" smtClean="0">
                                  <a:latin typeface="Cambria Math" panose="02040503050406030204" pitchFamily="18" charset="0"/>
                                  <a:ea typeface="Cambria Math" panose="02040503050406030204" pitchFamily="18" charset="0"/>
                                </a:rPr>
                                <m:t>𝐿</m:t>
                              </m:r>
                            </m:sup>
                          </m:sSup>
                        </m:sub>
                        <m:sup>
                          <m:r>
                            <a:rPr lang="en-US" altLang="ja-JP" i="1">
                              <a:latin typeface="Cambria Math" panose="02040503050406030204" pitchFamily="18" charset="0"/>
                            </a:rPr>
                            <m:t> </m:t>
                          </m:r>
                        </m:sup>
                        <m:e>
                          <m:r>
                            <a:rPr lang="ja-JP" altLang="en-US" i="1">
                              <a:latin typeface="Cambria Math" panose="02040503050406030204" pitchFamily="18" charset="0"/>
                            </a:rPr>
                            <m:t>𝛿</m:t>
                          </m:r>
                          <m:sSup>
                            <m:sSupPr>
                              <m:ctrlPr>
                                <a:rPr lang="en-US" altLang="ja-JP" i="1">
                                  <a:latin typeface="Cambria Math" panose="02040503050406030204" pitchFamily="18" charset="0"/>
                                </a:rPr>
                              </m:ctrlPr>
                            </m:sSupPr>
                            <m:e>
                              <m:r>
                                <a:rPr lang="ja-JP" altLang="en-US" b="1" i="1">
                                  <a:latin typeface="Cambria Math" panose="02040503050406030204" pitchFamily="18" charset="0"/>
                                </a:rPr>
                                <m:t>𝜺</m:t>
                              </m:r>
                            </m:e>
                            <m:sup>
                              <m:sSup>
                                <m:sSupPr>
                                  <m:ctrlPr>
                                    <a:rPr lang="en-US" altLang="ja-JP" i="1">
                                      <a:latin typeface="Cambria Math" panose="02040503050406030204" pitchFamily="18" charset="0"/>
                                    </a:rPr>
                                  </m:ctrlPr>
                                </m:sSupPr>
                                <m:e>
                                  <m:r>
                                    <a:rPr lang="en-US" altLang="ja-JP" i="1">
                                      <a:latin typeface="Cambria Math" panose="02040503050406030204" pitchFamily="18" charset="0"/>
                                    </a:rPr>
                                    <m:t>𝐺</m:t>
                                  </m:r>
                                </m:e>
                                <m:sup>
                                  <m:r>
                                    <a:rPr lang="en-US" altLang="ja-JP" i="1">
                                      <a:latin typeface="Cambria Math" panose="02040503050406030204" pitchFamily="18" charset="0"/>
                                    </a:rPr>
                                    <m:t>𝑇</m:t>
                                  </m:r>
                                </m:sup>
                              </m:sSup>
                            </m:sup>
                          </m:sSup>
                          <m:r>
                            <a:rPr lang="en-US" altLang="ja-JP" b="1" i="1">
                              <a:latin typeface="Cambria Math" panose="02040503050406030204" pitchFamily="18" charset="0"/>
                            </a:rPr>
                            <m:t>𝑫</m:t>
                          </m:r>
                          <m:sSup>
                            <m:sSupPr>
                              <m:ctrlPr>
                                <a:rPr lang="en-US" altLang="ja-JP" i="1">
                                  <a:latin typeface="Cambria Math" panose="02040503050406030204" pitchFamily="18" charset="0"/>
                                </a:rPr>
                              </m:ctrlPr>
                            </m:sSupPr>
                            <m:e>
                              <m:r>
                                <a:rPr lang="ja-JP" altLang="en-US" b="1" i="1">
                                  <a:latin typeface="Cambria Math" panose="02040503050406030204" pitchFamily="18" charset="0"/>
                                </a:rPr>
                                <m:t>𝜺</m:t>
                              </m:r>
                            </m:e>
                            <m:sup>
                              <m:r>
                                <a:rPr lang="en-US" altLang="ja-JP" b="0" i="1" smtClean="0">
                                  <a:latin typeface="Cambria Math" panose="02040503050406030204" pitchFamily="18" charset="0"/>
                                </a:rPr>
                                <m:t>𝐿</m:t>
                              </m:r>
                            </m:sup>
                          </m:sSup>
                        </m:e>
                      </m:nary>
                      <m:r>
                        <a:rPr lang="en-US" altLang="ja-JP" i="1">
                          <a:latin typeface="Cambria Math" panose="02040503050406030204" pitchFamily="18" charset="0"/>
                        </a:rPr>
                        <m:t>𝑑</m:t>
                      </m:r>
                      <m:r>
                        <m:rPr>
                          <m:sty m:val="p"/>
                        </m:rPr>
                        <a:rPr lang="el-GR" altLang="ja-JP" i="1">
                          <a:latin typeface="Cambria Math" panose="02040503050406030204" pitchFamily="18" charset="0"/>
                          <a:ea typeface="Cambria Math" panose="02040503050406030204" pitchFamily="18" charset="0"/>
                        </a:rPr>
                        <m:t>Ω</m:t>
                      </m:r>
                    </m:oMath>
                  </m:oMathPara>
                </a14:m>
                <a:endParaRPr lang="en-US" altLang="ja-JP" dirty="0"/>
              </a:p>
              <a:p>
                <a:pPr/>
                <a14:m>
                  <m:oMathPara xmlns:m="http://schemas.openxmlformats.org/officeDocument/2006/math">
                    <m:oMathParaPr>
                      <m:jc m:val="left"/>
                    </m:oMathParaPr>
                    <m:oMath xmlns:m="http://schemas.openxmlformats.org/officeDocument/2006/math">
                      <m:r>
                        <a:rPr lang="en-US" altLang="ja-JP" b="0" i="1" smtClean="0">
                          <a:latin typeface="Cambria Math" panose="02040503050406030204" pitchFamily="18" charset="0"/>
                        </a:rPr>
                        <m:t>                 +</m:t>
                      </m:r>
                      <m:nary>
                        <m:naryPr>
                          <m:ctrlPr>
                            <a:rPr lang="en-US" altLang="ja-JP" b="0" i="1" smtClean="0">
                              <a:latin typeface="Cambria Math" panose="02040503050406030204" pitchFamily="18" charset="0"/>
                            </a:rPr>
                          </m:ctrlPr>
                        </m:naryPr>
                        <m:sub>
                          <m:sSup>
                            <m:sSupPr>
                              <m:ctrlPr>
                                <a:rPr lang="en-US" altLang="ja-JP" b="0" i="1" smtClean="0">
                                  <a:latin typeface="Cambria Math" panose="02040503050406030204" pitchFamily="18" charset="0"/>
                                </a:rPr>
                              </m:ctrlPr>
                            </m:sSupPr>
                            <m:e>
                              <m:r>
                                <m:rPr>
                                  <m:sty m:val="p"/>
                                </m:rPr>
                                <a:rPr lang="el-GR" altLang="ja-JP" b="0" i="1" smtClean="0">
                                  <a:latin typeface="Cambria Math" panose="02040503050406030204" pitchFamily="18" charset="0"/>
                                  <a:ea typeface="Cambria Math" panose="02040503050406030204" pitchFamily="18" charset="0"/>
                                </a:rPr>
                                <m:t>Ω</m:t>
                              </m:r>
                            </m:e>
                            <m:sup>
                              <m:r>
                                <a:rPr lang="en-US" altLang="ja-JP" b="0" i="1" smtClean="0">
                                  <a:latin typeface="Cambria Math" panose="02040503050406030204" pitchFamily="18" charset="0"/>
                                  <a:ea typeface="Cambria Math" panose="02040503050406030204" pitchFamily="18" charset="0"/>
                                </a:rPr>
                                <m:t>𝐿</m:t>
                              </m:r>
                            </m:sup>
                          </m:sSup>
                        </m:sub>
                        <m:sup>
                          <m:r>
                            <a:rPr lang="en-US" altLang="ja-JP" b="0" i="1" smtClean="0">
                              <a:latin typeface="Cambria Math" panose="02040503050406030204" pitchFamily="18" charset="0"/>
                            </a:rPr>
                            <m:t> </m:t>
                          </m:r>
                        </m:sup>
                        <m:e>
                          <m:r>
                            <a:rPr lang="ja-JP" altLang="en-US" b="0" i="1" smtClean="0">
                              <a:latin typeface="Cambria Math" panose="02040503050406030204" pitchFamily="18" charset="0"/>
                            </a:rPr>
                            <m:t>𝛿</m:t>
                          </m:r>
                          <m:sSup>
                            <m:sSupPr>
                              <m:ctrlPr>
                                <a:rPr lang="en-US" altLang="ja-JP" b="0" i="1" smtClean="0">
                                  <a:latin typeface="Cambria Math" panose="02040503050406030204" pitchFamily="18" charset="0"/>
                                </a:rPr>
                              </m:ctrlPr>
                            </m:sSupPr>
                            <m:e>
                              <m:r>
                                <a:rPr lang="ja-JP" altLang="en-US" b="1" i="1" smtClean="0">
                                  <a:latin typeface="Cambria Math" panose="02040503050406030204" pitchFamily="18" charset="0"/>
                                </a:rPr>
                                <m:t>𝜺</m:t>
                              </m:r>
                            </m:e>
                            <m:sup>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𝐿</m:t>
                                  </m:r>
                                </m:e>
                                <m:sup>
                                  <m:r>
                                    <a:rPr lang="en-US" altLang="ja-JP" b="0" i="1" smtClean="0">
                                      <a:latin typeface="Cambria Math" panose="02040503050406030204" pitchFamily="18" charset="0"/>
                                    </a:rPr>
                                    <m:t>𝑇</m:t>
                                  </m:r>
                                </m:sup>
                              </m:sSup>
                            </m:sup>
                          </m:sSup>
                          <m:r>
                            <a:rPr lang="en-US" altLang="ja-JP" b="1" i="1" smtClean="0">
                              <a:latin typeface="Cambria Math" panose="02040503050406030204" pitchFamily="18" charset="0"/>
                            </a:rPr>
                            <m:t>𝑫</m:t>
                          </m:r>
                          <m:sSup>
                            <m:sSupPr>
                              <m:ctrlPr>
                                <a:rPr lang="en-US" altLang="ja-JP" b="0" i="1" smtClean="0">
                                  <a:latin typeface="Cambria Math" panose="02040503050406030204" pitchFamily="18" charset="0"/>
                                </a:rPr>
                              </m:ctrlPr>
                            </m:sSupPr>
                            <m:e>
                              <m:r>
                                <a:rPr lang="ja-JP" altLang="en-US" b="1" i="1" smtClean="0">
                                  <a:latin typeface="Cambria Math" panose="02040503050406030204" pitchFamily="18" charset="0"/>
                                </a:rPr>
                                <m:t>𝜺</m:t>
                              </m:r>
                            </m:e>
                            <m:sup>
                              <m:r>
                                <a:rPr lang="en-US" altLang="ja-JP" b="0" i="1" smtClean="0">
                                  <a:latin typeface="Cambria Math" panose="02040503050406030204" pitchFamily="18" charset="0"/>
                                </a:rPr>
                                <m:t>𝐺</m:t>
                              </m:r>
                            </m:sup>
                          </m:sSup>
                        </m:e>
                      </m:nary>
                      <m:r>
                        <a:rPr lang="en-US" altLang="ja-JP" b="0" i="1" smtClean="0">
                          <a:latin typeface="Cambria Math" panose="02040503050406030204" pitchFamily="18" charset="0"/>
                        </a:rPr>
                        <m:t>𝑑</m:t>
                      </m:r>
                      <m:r>
                        <m:rPr>
                          <m:sty m:val="p"/>
                        </m:rPr>
                        <a:rPr lang="el-GR" altLang="ja-JP" b="0" i="1" smtClean="0">
                          <a:latin typeface="Cambria Math" panose="02040503050406030204" pitchFamily="18" charset="0"/>
                          <a:ea typeface="Cambria Math" panose="02040503050406030204" pitchFamily="18" charset="0"/>
                        </a:rPr>
                        <m:t>Ω</m:t>
                      </m:r>
                      <m:r>
                        <a:rPr lang="en-US" altLang="ja-JP" b="0" i="1" smtClean="0">
                          <a:latin typeface="Cambria Math" panose="02040503050406030204" pitchFamily="18" charset="0"/>
                          <a:ea typeface="Cambria Math" panose="02040503050406030204" pitchFamily="18" charset="0"/>
                        </a:rPr>
                        <m:t>+</m:t>
                      </m:r>
                      <m:nary>
                        <m:naryPr>
                          <m:ctrlPr>
                            <a:rPr lang="en-US" altLang="ja-JP" i="1">
                              <a:latin typeface="Cambria Math" panose="02040503050406030204" pitchFamily="18" charset="0"/>
                            </a:rPr>
                          </m:ctrlPr>
                        </m:naryPr>
                        <m:sub>
                          <m:sSup>
                            <m:sSupPr>
                              <m:ctrlPr>
                                <a:rPr lang="en-US" altLang="ja-JP" i="1">
                                  <a:latin typeface="Cambria Math" panose="02040503050406030204" pitchFamily="18" charset="0"/>
                                </a:rPr>
                              </m:ctrlPr>
                            </m:sSupPr>
                            <m:e>
                              <m:r>
                                <m:rPr>
                                  <m:sty m:val="p"/>
                                </m:rPr>
                                <a:rPr lang="el-GR" altLang="ja-JP" i="1">
                                  <a:latin typeface="Cambria Math" panose="02040503050406030204" pitchFamily="18" charset="0"/>
                                  <a:ea typeface="Cambria Math" panose="02040503050406030204" pitchFamily="18" charset="0"/>
                                </a:rPr>
                                <m:t>Ω</m:t>
                              </m:r>
                            </m:e>
                            <m:sup>
                              <m:r>
                                <a:rPr lang="en-US" altLang="ja-JP" b="0" i="1" smtClean="0">
                                  <a:latin typeface="Cambria Math" panose="02040503050406030204" pitchFamily="18" charset="0"/>
                                  <a:ea typeface="Cambria Math" panose="02040503050406030204" pitchFamily="18" charset="0"/>
                                </a:rPr>
                                <m:t>𝐿</m:t>
                              </m:r>
                            </m:sup>
                          </m:sSup>
                        </m:sub>
                        <m:sup>
                          <m:r>
                            <a:rPr lang="en-US" altLang="ja-JP" i="1">
                              <a:latin typeface="Cambria Math" panose="02040503050406030204" pitchFamily="18" charset="0"/>
                            </a:rPr>
                            <m:t> </m:t>
                          </m:r>
                        </m:sup>
                        <m:e>
                          <m:r>
                            <a:rPr lang="ja-JP" altLang="en-US" i="1">
                              <a:latin typeface="Cambria Math" panose="02040503050406030204" pitchFamily="18" charset="0"/>
                            </a:rPr>
                            <m:t>𝛿</m:t>
                          </m:r>
                          <m:sSup>
                            <m:sSupPr>
                              <m:ctrlPr>
                                <a:rPr lang="en-US" altLang="ja-JP" i="1">
                                  <a:latin typeface="Cambria Math" panose="02040503050406030204" pitchFamily="18" charset="0"/>
                                </a:rPr>
                              </m:ctrlPr>
                            </m:sSupPr>
                            <m:e>
                              <m:r>
                                <a:rPr lang="ja-JP" altLang="en-US" b="1" i="1">
                                  <a:latin typeface="Cambria Math" panose="02040503050406030204" pitchFamily="18" charset="0"/>
                                </a:rPr>
                                <m:t>𝜺</m:t>
                              </m:r>
                            </m:e>
                            <m:sup>
                              <m:sSup>
                                <m:sSupPr>
                                  <m:ctrlPr>
                                    <a:rPr lang="en-US" altLang="ja-JP" i="1">
                                      <a:latin typeface="Cambria Math" panose="02040503050406030204" pitchFamily="18" charset="0"/>
                                    </a:rPr>
                                  </m:ctrlPr>
                                </m:sSupPr>
                                <m:e>
                                  <m:r>
                                    <a:rPr lang="en-US" altLang="ja-JP" b="0" i="1" smtClean="0">
                                      <a:latin typeface="Cambria Math" panose="02040503050406030204" pitchFamily="18" charset="0"/>
                                    </a:rPr>
                                    <m:t>𝐿</m:t>
                                  </m:r>
                                </m:e>
                                <m:sup>
                                  <m:r>
                                    <a:rPr lang="en-US" altLang="ja-JP" i="1">
                                      <a:latin typeface="Cambria Math" panose="02040503050406030204" pitchFamily="18" charset="0"/>
                                    </a:rPr>
                                    <m:t>𝑇</m:t>
                                  </m:r>
                                </m:sup>
                              </m:sSup>
                            </m:sup>
                          </m:sSup>
                          <m:r>
                            <a:rPr lang="en-US" altLang="ja-JP" b="1" i="1">
                              <a:latin typeface="Cambria Math" panose="02040503050406030204" pitchFamily="18" charset="0"/>
                            </a:rPr>
                            <m:t>𝑫</m:t>
                          </m:r>
                          <m:sSup>
                            <m:sSupPr>
                              <m:ctrlPr>
                                <a:rPr lang="en-US" altLang="ja-JP" i="1">
                                  <a:latin typeface="Cambria Math" panose="02040503050406030204" pitchFamily="18" charset="0"/>
                                </a:rPr>
                              </m:ctrlPr>
                            </m:sSupPr>
                            <m:e>
                              <m:r>
                                <a:rPr lang="ja-JP" altLang="en-US" b="1" i="1">
                                  <a:latin typeface="Cambria Math" panose="02040503050406030204" pitchFamily="18" charset="0"/>
                                </a:rPr>
                                <m:t>𝜺</m:t>
                              </m:r>
                            </m:e>
                            <m:sup>
                              <m:r>
                                <a:rPr lang="en-US" altLang="ja-JP" b="0" i="1" smtClean="0">
                                  <a:latin typeface="Cambria Math" panose="02040503050406030204" pitchFamily="18" charset="0"/>
                                </a:rPr>
                                <m:t>𝐿</m:t>
                              </m:r>
                            </m:sup>
                          </m:sSup>
                        </m:e>
                      </m:nary>
                      <m:r>
                        <a:rPr lang="en-US" altLang="ja-JP" i="1">
                          <a:latin typeface="Cambria Math" panose="02040503050406030204" pitchFamily="18" charset="0"/>
                        </a:rPr>
                        <m:t>𝑑</m:t>
                      </m:r>
                      <m:r>
                        <m:rPr>
                          <m:sty m:val="p"/>
                        </m:rPr>
                        <a:rPr lang="el-GR" altLang="ja-JP" i="1">
                          <a:latin typeface="Cambria Math" panose="02040503050406030204" pitchFamily="18" charset="0"/>
                          <a:ea typeface="Cambria Math" panose="02040503050406030204" pitchFamily="18" charset="0"/>
                        </a:rPr>
                        <m:t>Ω</m:t>
                      </m:r>
                    </m:oMath>
                  </m:oMathPara>
                </a14:m>
                <a:endParaRPr lang="en-US" altLang="ja-JP" dirty="0"/>
              </a:p>
              <a:p>
                <a:pPr/>
                <a14:m>
                  <m:oMathPara xmlns:m="http://schemas.openxmlformats.org/officeDocument/2006/math">
                    <m:oMathParaPr>
                      <m:jc m:val="left"/>
                    </m:oMathParaPr>
                    <m:oMath xmlns:m="http://schemas.openxmlformats.org/officeDocument/2006/math">
                      <m:r>
                        <a:rPr lang="en-US" altLang="ja-JP" b="0" i="1" smtClean="0">
                          <a:latin typeface="Cambria Math" panose="02040503050406030204" pitchFamily="18" charset="0"/>
                        </a:rPr>
                        <m:t>(</m:t>
                      </m:r>
                      <m:r>
                        <a:rPr lang="ja-JP" altLang="en-US" i="1">
                          <a:latin typeface="Cambria Math" panose="02040503050406030204" pitchFamily="18" charset="0"/>
                        </a:rPr>
                        <m:t>右辺</m:t>
                      </m:r>
                      <m:r>
                        <a:rPr lang="en-US" altLang="ja-JP" b="0" i="1" smtClean="0">
                          <a:latin typeface="Cambria Math" panose="02040503050406030204" pitchFamily="18" charset="0"/>
                        </a:rPr>
                        <m:t>)=</m:t>
                      </m:r>
                      <m:nary>
                        <m:naryPr>
                          <m:ctrlPr>
                            <a:rPr lang="ja-JP" altLang="en-US" i="1">
                              <a:latin typeface="Cambria Math" panose="02040503050406030204" pitchFamily="18" charset="0"/>
                            </a:rPr>
                          </m:ctrlPr>
                        </m:naryPr>
                        <m:sub>
                          <m:r>
                            <m:rPr>
                              <m:sty m:val="p"/>
                            </m:rPr>
                            <a:rPr lang="el-GR" altLang="ja-JP" i="1">
                              <a:latin typeface="Cambria Math" panose="02040503050406030204" pitchFamily="18" charset="0"/>
                              <a:ea typeface="Cambria Math" panose="02040503050406030204" pitchFamily="18" charset="0"/>
                            </a:rPr>
                            <m:t>Ω</m:t>
                          </m:r>
                        </m:sub>
                        <m:sup>
                          <m:r>
                            <a:rPr lang="en-US" altLang="ja-JP" i="1">
                              <a:latin typeface="Cambria Math" panose="02040503050406030204" pitchFamily="18" charset="0"/>
                            </a:rPr>
                            <m:t> </m:t>
                          </m:r>
                        </m:sup>
                        <m:e>
                          <m:r>
                            <a:rPr lang="ja-JP" altLang="en-US" i="1">
                              <a:latin typeface="Cambria Math" panose="02040503050406030204" pitchFamily="18" charset="0"/>
                            </a:rPr>
                            <m:t>𝛿</m:t>
                          </m:r>
                          <m:sSup>
                            <m:sSupPr>
                              <m:ctrlPr>
                                <a:rPr lang="en-US" altLang="ja-JP" i="1">
                                  <a:latin typeface="Cambria Math" panose="02040503050406030204" pitchFamily="18" charset="0"/>
                                </a:rPr>
                              </m:ctrlPr>
                            </m:sSupPr>
                            <m:e>
                              <m:r>
                                <a:rPr lang="en-US" altLang="ja-JP" b="1" i="1">
                                  <a:latin typeface="Cambria Math" panose="02040503050406030204" pitchFamily="18" charset="0"/>
                                </a:rPr>
                                <m:t>𝒖</m:t>
                              </m:r>
                            </m:e>
                            <m:sup>
                              <m:r>
                                <a:rPr lang="en-US" altLang="ja-JP" i="1">
                                  <a:latin typeface="Cambria Math" panose="02040503050406030204" pitchFamily="18" charset="0"/>
                                </a:rPr>
                                <m:t>𝑇</m:t>
                              </m:r>
                            </m:sup>
                          </m:sSup>
                          <m:r>
                            <a:rPr lang="en-US" altLang="ja-JP" b="1" i="1">
                              <a:latin typeface="Cambria Math" panose="02040503050406030204" pitchFamily="18" charset="0"/>
                            </a:rPr>
                            <m:t>𝒃</m:t>
                          </m:r>
                          <m:r>
                            <a:rPr lang="en-US" altLang="ja-JP" i="1">
                              <a:latin typeface="Cambria Math" panose="02040503050406030204" pitchFamily="18" charset="0"/>
                            </a:rPr>
                            <m:t>𝑑</m:t>
                          </m:r>
                          <m:r>
                            <m:rPr>
                              <m:sty m:val="p"/>
                            </m:rPr>
                            <a:rPr lang="el-GR" altLang="ja-JP" i="1">
                              <a:latin typeface="Cambria Math" panose="02040503050406030204" pitchFamily="18" charset="0"/>
                              <a:ea typeface="Cambria Math" panose="02040503050406030204" pitchFamily="18" charset="0"/>
                            </a:rPr>
                            <m:t>Ω</m:t>
                          </m:r>
                        </m:e>
                      </m:nary>
                      <m:r>
                        <a:rPr lang="en-US" altLang="ja-JP" i="1">
                          <a:latin typeface="Cambria Math" panose="02040503050406030204" pitchFamily="18" charset="0"/>
                          <a:ea typeface="Cambria Math" panose="02040503050406030204" pitchFamily="18" charset="0"/>
                        </a:rPr>
                        <m:t>+</m:t>
                      </m:r>
                      <m:nary>
                        <m:naryPr>
                          <m:ctrlPr>
                            <a:rPr lang="ja-JP" altLang="en-US" i="1">
                              <a:latin typeface="Cambria Math" panose="02040503050406030204" pitchFamily="18" charset="0"/>
                            </a:rPr>
                          </m:ctrlPr>
                        </m:naryPr>
                        <m:sub>
                          <m:sSup>
                            <m:sSupPr>
                              <m:ctrlPr>
                                <a:rPr lang="en-US" altLang="ja-JP" i="1">
                                  <a:latin typeface="Cambria Math" panose="02040503050406030204" pitchFamily="18" charset="0"/>
                                </a:rPr>
                              </m:ctrlPr>
                            </m:sSupPr>
                            <m:e>
                              <m:r>
                                <m:rPr>
                                  <m:sty m:val="p"/>
                                </m:rPr>
                                <a:rPr lang="el-GR" altLang="ja-JP" i="1">
                                  <a:latin typeface="Cambria Math" panose="02040503050406030204" pitchFamily="18" charset="0"/>
                                  <a:ea typeface="Cambria Math" panose="02040503050406030204" pitchFamily="18" charset="0"/>
                                </a:rPr>
                                <m:t>Γ</m:t>
                              </m:r>
                            </m:e>
                            <m:sup>
                              <m:r>
                                <a:rPr lang="en-US" altLang="ja-JP" i="1">
                                  <a:latin typeface="Cambria Math" panose="02040503050406030204" pitchFamily="18" charset="0"/>
                                </a:rPr>
                                <m:t>𝑡</m:t>
                              </m:r>
                            </m:sup>
                          </m:sSup>
                        </m:sub>
                        <m:sup>
                          <m:r>
                            <a:rPr lang="en-US" altLang="ja-JP" i="1">
                              <a:latin typeface="Cambria Math" panose="02040503050406030204" pitchFamily="18" charset="0"/>
                            </a:rPr>
                            <m:t> </m:t>
                          </m:r>
                        </m:sup>
                        <m:e>
                          <m:r>
                            <a:rPr lang="ja-JP" altLang="en-US" i="1">
                              <a:latin typeface="Cambria Math" panose="02040503050406030204" pitchFamily="18" charset="0"/>
                            </a:rPr>
                            <m:t>𝛿</m:t>
                          </m:r>
                          <m:sSup>
                            <m:sSupPr>
                              <m:ctrlPr>
                                <a:rPr lang="en-US" altLang="ja-JP" i="1">
                                  <a:latin typeface="Cambria Math" panose="02040503050406030204" pitchFamily="18" charset="0"/>
                                </a:rPr>
                              </m:ctrlPr>
                            </m:sSupPr>
                            <m:e>
                              <m:r>
                                <a:rPr lang="en-US" altLang="ja-JP" b="1" i="1">
                                  <a:latin typeface="Cambria Math" panose="02040503050406030204" pitchFamily="18" charset="0"/>
                                </a:rPr>
                                <m:t>𝒖</m:t>
                              </m:r>
                            </m:e>
                            <m:sup>
                              <m:r>
                                <a:rPr lang="en-US" altLang="ja-JP" i="1">
                                  <a:latin typeface="Cambria Math" panose="02040503050406030204" pitchFamily="18" charset="0"/>
                                </a:rPr>
                                <m:t>𝑇</m:t>
                              </m:r>
                            </m:sup>
                          </m:sSup>
                          <m:r>
                            <a:rPr lang="en-US" altLang="ja-JP" b="1" i="1">
                              <a:latin typeface="Cambria Math" panose="02040503050406030204" pitchFamily="18" charset="0"/>
                            </a:rPr>
                            <m:t>𝒕</m:t>
                          </m:r>
                          <m:r>
                            <a:rPr lang="en-US" altLang="ja-JP" i="1">
                              <a:latin typeface="Cambria Math" panose="02040503050406030204" pitchFamily="18" charset="0"/>
                            </a:rPr>
                            <m:t>𝑑</m:t>
                          </m:r>
                          <m:r>
                            <m:rPr>
                              <m:sty m:val="p"/>
                            </m:rPr>
                            <a:rPr lang="el-GR" altLang="ja-JP" i="1">
                              <a:latin typeface="Cambria Math" panose="02040503050406030204" pitchFamily="18" charset="0"/>
                              <a:ea typeface="Cambria Math" panose="02040503050406030204" pitchFamily="18" charset="0"/>
                            </a:rPr>
                            <m:t>Γ</m:t>
                          </m:r>
                        </m:e>
                      </m:nary>
                    </m:oMath>
                  </m:oMathPara>
                </a14:m>
                <a:endParaRPr lang="en-US" altLang="ja-JP" dirty="0"/>
              </a:p>
              <a:p>
                <a:pPr/>
                <a14:m>
                  <m:oMathPara xmlns:m="http://schemas.openxmlformats.org/officeDocument/2006/math">
                    <m:oMathParaPr>
                      <m:jc m:val="left"/>
                    </m:oMathParaPr>
                    <m:oMath xmlns:m="http://schemas.openxmlformats.org/officeDocument/2006/math">
                      <m:r>
                        <a:rPr lang="en-US" altLang="ja-JP" b="0" i="1" smtClean="0">
                          <a:latin typeface="Cambria Math" panose="02040503050406030204" pitchFamily="18" charset="0"/>
                        </a:rPr>
                        <m:t>=</m:t>
                      </m:r>
                      <m:nary>
                        <m:naryPr>
                          <m:ctrlPr>
                            <a:rPr lang="ja-JP" altLang="en-US" i="1" smtClean="0">
                              <a:latin typeface="Cambria Math" panose="02040503050406030204" pitchFamily="18" charset="0"/>
                            </a:rPr>
                          </m:ctrlPr>
                        </m:naryPr>
                        <m:sub>
                          <m:sSup>
                            <m:sSupPr>
                              <m:ctrlPr>
                                <a:rPr lang="en-US" altLang="ja-JP" i="1">
                                  <a:latin typeface="Cambria Math" panose="02040503050406030204" pitchFamily="18" charset="0"/>
                                </a:rPr>
                              </m:ctrlPr>
                            </m:sSupPr>
                            <m:e>
                              <m:r>
                                <m:rPr>
                                  <m:sty m:val="p"/>
                                </m:rPr>
                                <a:rPr lang="el-GR" altLang="ja-JP" i="1">
                                  <a:latin typeface="Cambria Math" panose="02040503050406030204" pitchFamily="18" charset="0"/>
                                  <a:ea typeface="Cambria Math" panose="02040503050406030204" pitchFamily="18" charset="0"/>
                                </a:rPr>
                                <m:t>Ω</m:t>
                              </m:r>
                            </m:e>
                            <m:sup>
                              <m:r>
                                <a:rPr lang="en-US" altLang="ja-JP" i="1">
                                  <a:latin typeface="Cambria Math" panose="02040503050406030204" pitchFamily="18" charset="0"/>
                                </a:rPr>
                                <m:t>𝐺</m:t>
                              </m:r>
                            </m:sup>
                          </m:sSup>
                        </m:sub>
                        <m:sup>
                          <m:r>
                            <a:rPr lang="en-US" altLang="ja-JP" i="1">
                              <a:latin typeface="Cambria Math" panose="02040503050406030204" pitchFamily="18" charset="0"/>
                            </a:rPr>
                            <m:t> </m:t>
                          </m:r>
                        </m:sup>
                        <m:e>
                          <m:r>
                            <a:rPr lang="ja-JP" altLang="en-US" i="1">
                              <a:latin typeface="Cambria Math" panose="02040503050406030204" pitchFamily="18" charset="0"/>
                            </a:rPr>
                            <m:t>𝛿</m:t>
                          </m:r>
                          <m:sSup>
                            <m:sSupPr>
                              <m:ctrlPr>
                                <a:rPr lang="en-US" altLang="ja-JP" i="1">
                                  <a:latin typeface="Cambria Math" panose="02040503050406030204" pitchFamily="18" charset="0"/>
                                </a:rPr>
                              </m:ctrlPr>
                            </m:sSupPr>
                            <m:e>
                              <m:r>
                                <a:rPr lang="en-US" altLang="ja-JP" b="1" i="1">
                                  <a:latin typeface="Cambria Math" panose="02040503050406030204" pitchFamily="18" charset="0"/>
                                </a:rPr>
                                <m:t>𝒖</m:t>
                              </m:r>
                            </m:e>
                            <m:sup>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𝐺</m:t>
                                  </m:r>
                                </m:e>
                                <m:sup>
                                  <m:r>
                                    <a:rPr lang="en-US" altLang="ja-JP" b="0" i="1" smtClean="0">
                                      <a:latin typeface="Cambria Math" panose="02040503050406030204" pitchFamily="18" charset="0"/>
                                    </a:rPr>
                                    <m:t>𝑇</m:t>
                                  </m:r>
                                </m:sup>
                              </m:sSup>
                            </m:sup>
                          </m:sSup>
                          <m:r>
                            <a:rPr lang="en-US" altLang="ja-JP" b="1" i="1">
                              <a:latin typeface="Cambria Math" panose="02040503050406030204" pitchFamily="18" charset="0"/>
                            </a:rPr>
                            <m:t>𝒃</m:t>
                          </m:r>
                          <m:r>
                            <a:rPr lang="en-US" altLang="ja-JP" i="1">
                              <a:latin typeface="Cambria Math" panose="02040503050406030204" pitchFamily="18" charset="0"/>
                            </a:rPr>
                            <m:t>𝑑</m:t>
                          </m:r>
                          <m:r>
                            <m:rPr>
                              <m:sty m:val="p"/>
                            </m:rPr>
                            <a:rPr lang="el-GR" altLang="ja-JP" i="1">
                              <a:latin typeface="Cambria Math" panose="02040503050406030204" pitchFamily="18" charset="0"/>
                              <a:ea typeface="Cambria Math" panose="02040503050406030204" pitchFamily="18" charset="0"/>
                            </a:rPr>
                            <m:t>Ω</m:t>
                          </m:r>
                        </m:e>
                      </m:nary>
                      <m:r>
                        <a:rPr lang="en-US" altLang="ja-JP" b="0" i="1" smtClean="0">
                          <a:latin typeface="Cambria Math" panose="02040503050406030204" pitchFamily="18" charset="0"/>
                          <a:ea typeface="Cambria Math" panose="02040503050406030204" pitchFamily="18" charset="0"/>
                        </a:rPr>
                        <m:t>+</m:t>
                      </m:r>
                      <m:nary>
                        <m:naryPr>
                          <m:ctrlPr>
                            <a:rPr lang="ja-JP" altLang="en-US" i="1">
                              <a:latin typeface="Cambria Math" panose="02040503050406030204" pitchFamily="18" charset="0"/>
                            </a:rPr>
                          </m:ctrlPr>
                        </m:naryPr>
                        <m:sub>
                          <m:sSup>
                            <m:sSupPr>
                              <m:ctrlPr>
                                <a:rPr lang="en-US" altLang="ja-JP" i="1">
                                  <a:latin typeface="Cambria Math" panose="02040503050406030204" pitchFamily="18" charset="0"/>
                                </a:rPr>
                              </m:ctrlPr>
                            </m:sSupPr>
                            <m:e>
                              <m:r>
                                <m:rPr>
                                  <m:sty m:val="p"/>
                                </m:rPr>
                                <a:rPr lang="el-GR" altLang="ja-JP" i="1">
                                  <a:latin typeface="Cambria Math" panose="02040503050406030204" pitchFamily="18" charset="0"/>
                                  <a:ea typeface="Cambria Math" panose="02040503050406030204" pitchFamily="18" charset="0"/>
                                </a:rPr>
                                <m:t>Ω</m:t>
                              </m:r>
                            </m:e>
                            <m:sup>
                              <m:r>
                                <a:rPr lang="en-US" altLang="ja-JP" b="0" i="1" smtClean="0">
                                  <a:latin typeface="Cambria Math" panose="02040503050406030204" pitchFamily="18" charset="0"/>
                                  <a:ea typeface="Cambria Math" panose="02040503050406030204" pitchFamily="18" charset="0"/>
                                </a:rPr>
                                <m:t>𝐿</m:t>
                              </m:r>
                            </m:sup>
                          </m:sSup>
                        </m:sub>
                        <m:sup>
                          <m:r>
                            <a:rPr lang="en-US" altLang="ja-JP" i="1">
                              <a:latin typeface="Cambria Math" panose="02040503050406030204" pitchFamily="18" charset="0"/>
                            </a:rPr>
                            <m:t> </m:t>
                          </m:r>
                        </m:sup>
                        <m:e>
                          <m:r>
                            <a:rPr lang="ja-JP" altLang="en-US" i="1">
                              <a:latin typeface="Cambria Math" panose="02040503050406030204" pitchFamily="18" charset="0"/>
                            </a:rPr>
                            <m:t>𝛿</m:t>
                          </m:r>
                          <m:sSup>
                            <m:sSupPr>
                              <m:ctrlPr>
                                <a:rPr lang="en-US" altLang="ja-JP" i="1">
                                  <a:latin typeface="Cambria Math" panose="02040503050406030204" pitchFamily="18" charset="0"/>
                                </a:rPr>
                              </m:ctrlPr>
                            </m:sSupPr>
                            <m:e>
                              <m:r>
                                <a:rPr lang="en-US" altLang="ja-JP" b="1" i="1">
                                  <a:latin typeface="Cambria Math" panose="02040503050406030204" pitchFamily="18" charset="0"/>
                                </a:rPr>
                                <m:t>𝒖</m:t>
                              </m:r>
                            </m:e>
                            <m:sup>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𝐿</m:t>
                                  </m:r>
                                </m:e>
                                <m:sup>
                                  <m:r>
                                    <a:rPr lang="en-US" altLang="ja-JP" b="0" i="1" smtClean="0">
                                      <a:latin typeface="Cambria Math" panose="02040503050406030204" pitchFamily="18" charset="0"/>
                                    </a:rPr>
                                    <m:t>𝑇</m:t>
                                  </m:r>
                                </m:sup>
                              </m:sSup>
                            </m:sup>
                          </m:sSup>
                          <m:r>
                            <a:rPr lang="en-US" altLang="ja-JP" b="1" i="1">
                              <a:latin typeface="Cambria Math" panose="02040503050406030204" pitchFamily="18" charset="0"/>
                            </a:rPr>
                            <m:t>𝒃</m:t>
                          </m:r>
                          <m:r>
                            <a:rPr lang="en-US" altLang="ja-JP" i="1">
                              <a:latin typeface="Cambria Math" panose="02040503050406030204" pitchFamily="18" charset="0"/>
                            </a:rPr>
                            <m:t>𝑑</m:t>
                          </m:r>
                          <m:r>
                            <m:rPr>
                              <m:sty m:val="p"/>
                            </m:rPr>
                            <a:rPr lang="el-GR" altLang="ja-JP" i="1">
                              <a:latin typeface="Cambria Math" panose="02040503050406030204" pitchFamily="18" charset="0"/>
                              <a:ea typeface="Cambria Math" panose="02040503050406030204" pitchFamily="18" charset="0"/>
                            </a:rPr>
                            <m:t>Ω</m:t>
                          </m:r>
                        </m:e>
                      </m:nary>
                    </m:oMath>
                  </m:oMathPara>
                </a14:m>
                <a:endParaRPr lang="en-US" altLang="ja-JP" dirty="0"/>
              </a:p>
              <a:p>
                <a:pPr/>
                <a14:m>
                  <m:oMathPara xmlns:m="http://schemas.openxmlformats.org/officeDocument/2006/math">
                    <m:oMathParaPr>
                      <m:jc m:val="left"/>
                    </m:oMathParaPr>
                    <m:oMath xmlns:m="http://schemas.openxmlformats.org/officeDocument/2006/math">
                      <m:r>
                        <a:rPr lang="en-US" altLang="ja-JP" b="0" i="1" smtClean="0">
                          <a:latin typeface="Cambria Math" panose="02040503050406030204" pitchFamily="18" charset="0"/>
                        </a:rPr>
                        <m:t>                 +</m:t>
                      </m:r>
                      <m:nary>
                        <m:naryPr>
                          <m:ctrlPr>
                            <a:rPr lang="ja-JP" altLang="en-US" i="1" smtClean="0">
                              <a:latin typeface="Cambria Math" panose="02040503050406030204" pitchFamily="18" charset="0"/>
                            </a:rPr>
                          </m:ctrlPr>
                        </m:naryPr>
                        <m:sub>
                          <m:sSup>
                            <m:sSupPr>
                              <m:ctrlPr>
                                <a:rPr lang="en-US" altLang="ja-JP" i="1">
                                  <a:latin typeface="Cambria Math" panose="02040503050406030204" pitchFamily="18" charset="0"/>
                                </a:rPr>
                              </m:ctrlPr>
                            </m:sSupPr>
                            <m:e>
                              <m:r>
                                <m:rPr>
                                  <m:sty m:val="p"/>
                                </m:rPr>
                                <a:rPr lang="el-GR" altLang="ja-JP" i="1">
                                  <a:latin typeface="Cambria Math" panose="02040503050406030204" pitchFamily="18" charset="0"/>
                                  <a:ea typeface="Cambria Math" panose="02040503050406030204" pitchFamily="18" charset="0"/>
                                </a:rPr>
                                <m:t>Γ</m:t>
                              </m:r>
                            </m:e>
                            <m:sup>
                              <m:r>
                                <a:rPr lang="en-US" altLang="ja-JP" b="0" i="1" smtClean="0">
                                  <a:latin typeface="Cambria Math" panose="02040503050406030204" pitchFamily="18" charset="0"/>
                                  <a:ea typeface="Cambria Math" panose="02040503050406030204" pitchFamily="18" charset="0"/>
                                </a:rPr>
                                <m:t>𝑡</m:t>
                              </m:r>
                            </m:sup>
                          </m:sSup>
                        </m:sub>
                        <m:sup>
                          <m:r>
                            <a:rPr lang="en-US" altLang="ja-JP" i="1">
                              <a:latin typeface="Cambria Math" panose="02040503050406030204" pitchFamily="18" charset="0"/>
                            </a:rPr>
                            <m:t> </m:t>
                          </m:r>
                        </m:sup>
                        <m:e>
                          <m:r>
                            <a:rPr lang="ja-JP" altLang="en-US" i="1">
                              <a:latin typeface="Cambria Math" panose="02040503050406030204" pitchFamily="18" charset="0"/>
                            </a:rPr>
                            <m:t>𝛿</m:t>
                          </m:r>
                          <m:sSup>
                            <m:sSupPr>
                              <m:ctrlPr>
                                <a:rPr lang="en-US" altLang="ja-JP" i="1">
                                  <a:latin typeface="Cambria Math" panose="02040503050406030204" pitchFamily="18" charset="0"/>
                                </a:rPr>
                              </m:ctrlPr>
                            </m:sSupPr>
                            <m:e>
                              <m:r>
                                <a:rPr lang="en-US" altLang="ja-JP" b="1" i="1">
                                  <a:latin typeface="Cambria Math" panose="02040503050406030204" pitchFamily="18" charset="0"/>
                                </a:rPr>
                                <m:t>𝒖</m:t>
                              </m:r>
                            </m:e>
                            <m:sup>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𝐺</m:t>
                                  </m:r>
                                </m:e>
                                <m:sup>
                                  <m:r>
                                    <a:rPr lang="en-US" altLang="ja-JP" b="0" i="1" smtClean="0">
                                      <a:latin typeface="Cambria Math" panose="02040503050406030204" pitchFamily="18" charset="0"/>
                                    </a:rPr>
                                    <m:t>𝑇</m:t>
                                  </m:r>
                                </m:sup>
                              </m:sSup>
                            </m:sup>
                          </m:sSup>
                          <m:r>
                            <a:rPr lang="en-US" altLang="ja-JP" b="1" i="1" smtClean="0">
                              <a:latin typeface="Cambria Math" panose="02040503050406030204" pitchFamily="18" charset="0"/>
                            </a:rPr>
                            <m:t>𝒕</m:t>
                          </m:r>
                          <m:r>
                            <a:rPr lang="en-US" altLang="ja-JP" i="1">
                              <a:latin typeface="Cambria Math" panose="02040503050406030204" pitchFamily="18" charset="0"/>
                            </a:rPr>
                            <m:t>𝑑</m:t>
                          </m:r>
                          <m:r>
                            <m:rPr>
                              <m:sty m:val="p"/>
                            </m:rPr>
                            <a:rPr lang="el-GR" altLang="ja-JP" i="1">
                              <a:latin typeface="Cambria Math" panose="02040503050406030204" pitchFamily="18" charset="0"/>
                              <a:ea typeface="Cambria Math" panose="02040503050406030204" pitchFamily="18" charset="0"/>
                            </a:rPr>
                            <m:t>Γ</m:t>
                          </m:r>
                        </m:e>
                      </m:nary>
                      <m:r>
                        <a:rPr lang="en-US" altLang="ja-JP" b="0" i="1" smtClean="0">
                          <a:latin typeface="Cambria Math" panose="02040503050406030204" pitchFamily="18" charset="0"/>
                          <a:ea typeface="Cambria Math" panose="02040503050406030204" pitchFamily="18" charset="0"/>
                        </a:rPr>
                        <m:t>+</m:t>
                      </m:r>
                      <m:nary>
                        <m:naryPr>
                          <m:ctrlPr>
                            <a:rPr lang="ja-JP" altLang="en-US" i="1">
                              <a:latin typeface="Cambria Math" panose="02040503050406030204" pitchFamily="18" charset="0"/>
                            </a:rPr>
                          </m:ctrlPr>
                        </m:naryPr>
                        <m:sub>
                          <m:sSup>
                            <m:sSupPr>
                              <m:ctrlPr>
                                <a:rPr lang="en-US" altLang="ja-JP" i="1">
                                  <a:latin typeface="Cambria Math" panose="02040503050406030204" pitchFamily="18" charset="0"/>
                                </a:rPr>
                              </m:ctrlPr>
                            </m:sSupPr>
                            <m:e>
                              <m:r>
                                <m:rPr>
                                  <m:sty m:val="p"/>
                                </m:rPr>
                                <a:rPr lang="el-GR" altLang="ja-JP" i="1">
                                  <a:latin typeface="Cambria Math" panose="02040503050406030204" pitchFamily="18" charset="0"/>
                                  <a:ea typeface="Cambria Math" panose="02040503050406030204" pitchFamily="18" charset="0"/>
                                </a:rPr>
                                <m:t>Γ</m:t>
                              </m:r>
                            </m:e>
                            <m:sup>
                              <m:r>
                                <a:rPr lang="en-US" altLang="ja-JP" b="0" i="1" smtClean="0">
                                  <a:latin typeface="Cambria Math" panose="02040503050406030204" pitchFamily="18" charset="0"/>
                                  <a:ea typeface="Cambria Math" panose="02040503050406030204" pitchFamily="18" charset="0"/>
                                </a:rPr>
                                <m:t>𝑡</m:t>
                              </m:r>
                            </m:sup>
                          </m:sSup>
                        </m:sub>
                        <m:sup>
                          <m:r>
                            <a:rPr lang="en-US" altLang="ja-JP" i="1">
                              <a:latin typeface="Cambria Math" panose="02040503050406030204" pitchFamily="18" charset="0"/>
                            </a:rPr>
                            <m:t> </m:t>
                          </m:r>
                        </m:sup>
                        <m:e>
                          <m:r>
                            <a:rPr lang="ja-JP" altLang="en-US" i="1">
                              <a:latin typeface="Cambria Math" panose="02040503050406030204" pitchFamily="18" charset="0"/>
                            </a:rPr>
                            <m:t>𝛿</m:t>
                          </m:r>
                          <m:sSup>
                            <m:sSupPr>
                              <m:ctrlPr>
                                <a:rPr lang="en-US" altLang="ja-JP" i="1">
                                  <a:latin typeface="Cambria Math" panose="02040503050406030204" pitchFamily="18" charset="0"/>
                                </a:rPr>
                              </m:ctrlPr>
                            </m:sSupPr>
                            <m:e>
                              <m:r>
                                <a:rPr lang="en-US" altLang="ja-JP" b="1" i="1">
                                  <a:latin typeface="Cambria Math" panose="02040503050406030204" pitchFamily="18" charset="0"/>
                                </a:rPr>
                                <m:t>𝒖</m:t>
                              </m:r>
                            </m:e>
                            <m:sup>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𝐿</m:t>
                                  </m:r>
                                </m:e>
                                <m:sup>
                                  <m:r>
                                    <a:rPr lang="en-US" altLang="ja-JP" b="0" i="1" smtClean="0">
                                      <a:latin typeface="Cambria Math" panose="02040503050406030204" pitchFamily="18" charset="0"/>
                                    </a:rPr>
                                    <m:t>𝑇</m:t>
                                  </m:r>
                                </m:sup>
                              </m:sSup>
                            </m:sup>
                          </m:sSup>
                          <m:r>
                            <a:rPr lang="en-US" altLang="ja-JP" b="1" i="1" smtClean="0">
                              <a:latin typeface="Cambria Math" panose="02040503050406030204" pitchFamily="18" charset="0"/>
                            </a:rPr>
                            <m:t>𝒕</m:t>
                          </m:r>
                          <m:r>
                            <a:rPr lang="en-US" altLang="ja-JP" i="1">
                              <a:latin typeface="Cambria Math" panose="02040503050406030204" pitchFamily="18" charset="0"/>
                            </a:rPr>
                            <m:t>𝑑</m:t>
                          </m:r>
                          <m:r>
                            <m:rPr>
                              <m:sty m:val="p"/>
                            </m:rPr>
                            <a:rPr lang="el-GR" altLang="ja-JP" i="1">
                              <a:latin typeface="Cambria Math" panose="02040503050406030204" pitchFamily="18" charset="0"/>
                              <a:ea typeface="Cambria Math" panose="02040503050406030204" pitchFamily="18" charset="0"/>
                            </a:rPr>
                            <m:t>Γ</m:t>
                          </m:r>
                        </m:e>
                      </m:nary>
                    </m:oMath>
                  </m:oMathPara>
                </a14:m>
                <a:endParaRPr lang="en-US" altLang="ja-JP" dirty="0"/>
              </a:p>
            </p:txBody>
          </p:sp>
        </mc:Choice>
        <mc:Fallback>
          <p:sp>
            <p:nvSpPr>
              <p:cNvPr id="40" name="テキスト ボックス 39">
                <a:extLst>
                  <a:ext uri="{FF2B5EF4-FFF2-40B4-BE49-F238E27FC236}">
                    <a16:creationId xmlns:a16="http://schemas.microsoft.com/office/drawing/2014/main" id="{E6D76CD5-7056-40B6-B313-11CA473BD558}"/>
                  </a:ext>
                </a:extLst>
              </p:cNvPr>
              <p:cNvSpPr txBox="1">
                <a:spLocks noRot="1" noChangeAspect="1" noMove="1" noResize="1" noEditPoints="1" noAdjustHandles="1" noChangeArrowheads="1" noChangeShapeType="1" noTextEdit="1"/>
              </p:cNvSpPr>
              <p:nvPr/>
            </p:nvSpPr>
            <p:spPr>
              <a:xfrm>
                <a:off x="6344874" y="3018719"/>
                <a:ext cx="6102990" cy="3768468"/>
              </a:xfrm>
              <a:prstGeom prst="rect">
                <a:avLst/>
              </a:prstGeom>
              <a:blipFill>
                <a:blip r:embed="rId8"/>
                <a:stretch>
                  <a:fillRect l="-899" t="-48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718098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1"/>
            <a:ext cx="12192000" cy="740200"/>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9</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93868"/>
            <a:ext cx="6266577" cy="646331"/>
          </a:xfrm>
          <a:prstGeom prst="rect">
            <a:avLst/>
          </a:prstGeom>
          <a:noFill/>
        </p:spPr>
        <p:txBody>
          <a:bodyPr wrap="square" rtlCol="0">
            <a:spAutoFit/>
          </a:bodyPr>
          <a:lstStyle/>
          <a:p>
            <a:r>
              <a:rPr lang="ja-JP" altLang="en-US" sz="3600" dirty="0"/>
              <a:t>重合パッチ法について</a:t>
            </a:r>
            <a:r>
              <a:rPr lang="en-US" altLang="ja-JP" sz="3600" dirty="0"/>
              <a:t>(2/4)</a:t>
            </a:r>
          </a:p>
        </p:txBody>
      </p:sp>
      <p:sp>
        <p:nvSpPr>
          <p:cNvPr id="10" name="正方形/長方形 9">
            <a:extLst>
              <a:ext uri="{FF2B5EF4-FFF2-40B4-BE49-F238E27FC236}">
                <a16:creationId xmlns:a16="http://schemas.microsoft.com/office/drawing/2014/main" id="{F6F352E3-15A8-450D-A0AC-C795595B0725}"/>
              </a:ext>
            </a:extLst>
          </p:cNvPr>
          <p:cNvSpPr/>
          <p:nvPr/>
        </p:nvSpPr>
        <p:spPr>
          <a:xfrm flipH="1">
            <a:off x="6073140" y="900034"/>
            <a:ext cx="45719" cy="5821441"/>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37" name="テキスト ボックス 36">
                <a:extLst>
                  <a:ext uri="{FF2B5EF4-FFF2-40B4-BE49-F238E27FC236}">
                    <a16:creationId xmlns:a16="http://schemas.microsoft.com/office/drawing/2014/main" id="{59DAE2DC-CED0-47C5-9C5C-E92A80145EF4}"/>
                  </a:ext>
                </a:extLst>
              </p:cNvPr>
              <p:cNvSpPr txBox="1"/>
              <p:nvPr/>
            </p:nvSpPr>
            <p:spPr>
              <a:xfrm>
                <a:off x="412458" y="1202804"/>
                <a:ext cx="4709439" cy="1502078"/>
              </a:xfrm>
              <a:prstGeom prst="rect">
                <a:avLst/>
              </a:prstGeom>
              <a:noFill/>
            </p:spPr>
            <p:txBody>
              <a:bodyPr wrap="square">
                <a:spAutoFit/>
              </a:bodyPr>
              <a:lstStyle/>
              <a:p>
                <a14:m>
                  <m:oMath xmlns:m="http://schemas.openxmlformats.org/officeDocument/2006/math">
                    <m:r>
                      <a:rPr lang="ja-JP" altLang="en-US" b="0" i="1" smtClean="0">
                        <a:latin typeface="Cambria Math" panose="02040503050406030204" pitchFamily="18" charset="0"/>
                      </a:rPr>
                      <m:t>こ</m:t>
                    </m:r>
                  </m:oMath>
                </a14:m>
                <a:r>
                  <a:rPr lang="ja-JP" altLang="en-US" b="0" dirty="0"/>
                  <a:t>こで、</a:t>
                </a:r>
                <a:endParaRPr lang="en-US" altLang="ja-JP" b="0" dirty="0"/>
              </a:p>
              <a:p>
                <a:pPr/>
                <a14:m>
                  <m:oMathPara xmlns:m="http://schemas.openxmlformats.org/officeDocument/2006/math">
                    <m:oMathParaPr>
                      <m:jc m:val="left"/>
                    </m:oMathParaPr>
                    <m:oMath xmlns:m="http://schemas.openxmlformats.org/officeDocument/2006/math">
                      <m:sSup>
                        <m:sSupPr>
                          <m:ctrlPr>
                            <a:rPr lang="en-US" altLang="ja-JP" b="0" i="1" smtClean="0">
                              <a:latin typeface="Cambria Math" panose="02040503050406030204" pitchFamily="18" charset="0"/>
                            </a:rPr>
                          </m:ctrlPr>
                        </m:sSupPr>
                        <m:e>
                          <m:r>
                            <a:rPr lang="en-US" altLang="ja-JP" b="1" i="1" smtClean="0">
                              <a:latin typeface="Cambria Math" panose="02040503050406030204" pitchFamily="18" charset="0"/>
                            </a:rPr>
                            <m:t>𝑲</m:t>
                          </m:r>
                        </m:e>
                        <m:sup>
                          <m:r>
                            <a:rPr lang="en-US" altLang="ja-JP" b="0" i="1" smtClean="0">
                              <a:latin typeface="Cambria Math" panose="02040503050406030204" pitchFamily="18" charset="0"/>
                            </a:rPr>
                            <m:t>𝐺</m:t>
                          </m:r>
                        </m:sup>
                      </m:sSup>
                      <m:r>
                        <a:rPr lang="en-US" altLang="ja-JP" b="0" i="1" smtClean="0">
                          <a:latin typeface="Cambria Math" panose="02040503050406030204" pitchFamily="18" charset="0"/>
                        </a:rPr>
                        <m:t>=</m:t>
                      </m:r>
                      <m:nary>
                        <m:naryPr>
                          <m:ctrlPr>
                            <a:rPr lang="en-US" altLang="ja-JP" b="0" i="1" smtClean="0">
                              <a:latin typeface="Cambria Math" panose="02040503050406030204" pitchFamily="18" charset="0"/>
                            </a:rPr>
                          </m:ctrlPr>
                        </m:naryPr>
                        <m:sub>
                          <m:sSup>
                            <m:sSupPr>
                              <m:ctrlPr>
                                <a:rPr lang="en-US" altLang="ja-JP" b="0" i="1" smtClean="0">
                                  <a:latin typeface="Cambria Math" panose="02040503050406030204" pitchFamily="18" charset="0"/>
                                </a:rPr>
                              </m:ctrlPr>
                            </m:sSupPr>
                            <m:e>
                              <m:r>
                                <m:rPr>
                                  <m:sty m:val="p"/>
                                </m:rPr>
                                <a:rPr lang="el-GR" altLang="ja-JP" b="0" i="1" smtClean="0">
                                  <a:latin typeface="Cambria Math" panose="02040503050406030204" pitchFamily="18" charset="0"/>
                                  <a:ea typeface="Cambria Math" panose="02040503050406030204" pitchFamily="18" charset="0"/>
                                </a:rPr>
                                <m:t>Ω</m:t>
                              </m:r>
                            </m:e>
                            <m:sup>
                              <m:r>
                                <a:rPr lang="en-US" altLang="ja-JP" b="0" i="1" smtClean="0">
                                  <a:latin typeface="Cambria Math" panose="02040503050406030204" pitchFamily="18" charset="0"/>
                                </a:rPr>
                                <m:t>𝐺</m:t>
                              </m:r>
                            </m:sup>
                          </m:sSup>
                        </m:sub>
                        <m:sup>
                          <m:r>
                            <a:rPr lang="en-US" altLang="ja-JP" b="0" i="1" smtClean="0">
                              <a:latin typeface="Cambria Math" panose="02040503050406030204" pitchFamily="18" charset="0"/>
                            </a:rPr>
                            <m:t> </m:t>
                          </m:r>
                        </m:sup>
                        <m:e>
                          <m:sSup>
                            <m:sSupPr>
                              <m:ctrlPr>
                                <a:rPr lang="en-US" altLang="ja-JP" b="0" i="1" smtClean="0">
                                  <a:latin typeface="Cambria Math" panose="02040503050406030204" pitchFamily="18" charset="0"/>
                                </a:rPr>
                              </m:ctrlPr>
                            </m:sSupPr>
                            <m:e>
                              <m:r>
                                <a:rPr lang="en-US" altLang="ja-JP" b="1" i="1" smtClean="0">
                                  <a:latin typeface="Cambria Math" panose="02040503050406030204" pitchFamily="18" charset="0"/>
                                </a:rPr>
                                <m:t>𝑩</m:t>
                              </m:r>
                            </m:e>
                            <m:sup>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𝐺</m:t>
                                  </m:r>
                                </m:e>
                                <m:sup>
                                  <m:r>
                                    <a:rPr lang="en-US" altLang="ja-JP" b="0" i="1" smtClean="0">
                                      <a:latin typeface="Cambria Math" panose="02040503050406030204" pitchFamily="18" charset="0"/>
                                    </a:rPr>
                                    <m:t>𝑇</m:t>
                                  </m:r>
                                </m:sup>
                              </m:sSup>
                            </m:sup>
                          </m:sSup>
                          <m:r>
                            <a:rPr lang="en-US" altLang="ja-JP" b="1" i="1" smtClean="0">
                              <a:latin typeface="Cambria Math" panose="02040503050406030204" pitchFamily="18" charset="0"/>
                            </a:rPr>
                            <m:t>𝑫</m:t>
                          </m:r>
                          <m:sSup>
                            <m:sSupPr>
                              <m:ctrlPr>
                                <a:rPr lang="en-US" altLang="ja-JP" b="0" i="1" smtClean="0">
                                  <a:latin typeface="Cambria Math" panose="02040503050406030204" pitchFamily="18" charset="0"/>
                                </a:rPr>
                              </m:ctrlPr>
                            </m:sSupPr>
                            <m:e>
                              <m:r>
                                <a:rPr lang="en-US" altLang="ja-JP" b="1" i="1" smtClean="0">
                                  <a:latin typeface="Cambria Math" panose="02040503050406030204" pitchFamily="18" charset="0"/>
                                </a:rPr>
                                <m:t>𝑩</m:t>
                              </m:r>
                            </m:e>
                            <m:sup>
                              <m:r>
                                <a:rPr lang="en-US" altLang="ja-JP" b="0" i="1" smtClean="0">
                                  <a:latin typeface="Cambria Math" panose="02040503050406030204" pitchFamily="18" charset="0"/>
                                </a:rPr>
                                <m:t>𝐺</m:t>
                              </m:r>
                            </m:sup>
                          </m:sSup>
                          <m:r>
                            <a:rPr lang="en-US" altLang="ja-JP" b="0" i="1" smtClean="0">
                              <a:latin typeface="Cambria Math" panose="02040503050406030204" pitchFamily="18" charset="0"/>
                            </a:rPr>
                            <m:t>𝑑</m:t>
                          </m:r>
                          <m:r>
                            <m:rPr>
                              <m:sty m:val="p"/>
                            </m:rPr>
                            <a:rPr lang="el-GR" altLang="ja-JP" b="0" i="1" smtClean="0">
                              <a:latin typeface="Cambria Math" panose="02040503050406030204" pitchFamily="18" charset="0"/>
                              <a:ea typeface="Cambria Math" panose="02040503050406030204" pitchFamily="18" charset="0"/>
                            </a:rPr>
                            <m:t>Ω</m:t>
                          </m:r>
                        </m:e>
                      </m:nary>
                      <m:r>
                        <a:rPr lang="en-US" altLang="ja-JP" b="0" i="1" smtClean="0">
                          <a:latin typeface="Cambria Math" panose="02040503050406030204" pitchFamily="18" charset="0"/>
                        </a:rPr>
                        <m:t>   </m:t>
                      </m:r>
                      <m:sSup>
                        <m:sSupPr>
                          <m:ctrlPr>
                            <a:rPr lang="en-US" altLang="ja-JP" b="0" i="1" smtClean="0">
                              <a:latin typeface="Cambria Math" panose="02040503050406030204" pitchFamily="18" charset="0"/>
                            </a:rPr>
                          </m:ctrlPr>
                        </m:sSupPr>
                        <m:e>
                          <m:r>
                            <a:rPr lang="en-US" altLang="ja-JP" b="1" i="1" smtClean="0">
                              <a:latin typeface="Cambria Math" panose="02040503050406030204" pitchFamily="18" charset="0"/>
                            </a:rPr>
                            <m:t>𝑲</m:t>
                          </m:r>
                        </m:e>
                        <m:sup>
                          <m:r>
                            <a:rPr lang="en-US" altLang="ja-JP" b="0" i="1" smtClean="0">
                              <a:latin typeface="Cambria Math" panose="02040503050406030204" pitchFamily="18" charset="0"/>
                            </a:rPr>
                            <m:t>𝐿</m:t>
                          </m:r>
                        </m:sup>
                      </m:sSup>
                      <m:r>
                        <a:rPr lang="en-US" altLang="ja-JP" b="0" i="1" smtClean="0">
                          <a:latin typeface="Cambria Math" panose="02040503050406030204" pitchFamily="18" charset="0"/>
                        </a:rPr>
                        <m:t>=</m:t>
                      </m:r>
                      <m:nary>
                        <m:naryPr>
                          <m:ctrlPr>
                            <a:rPr lang="en-US" altLang="ja-JP" b="0" i="1" smtClean="0">
                              <a:latin typeface="Cambria Math" panose="02040503050406030204" pitchFamily="18" charset="0"/>
                            </a:rPr>
                          </m:ctrlPr>
                        </m:naryPr>
                        <m:sub>
                          <m:sSup>
                            <m:sSupPr>
                              <m:ctrlPr>
                                <a:rPr lang="en-US" altLang="ja-JP" b="0" i="1" smtClean="0">
                                  <a:latin typeface="Cambria Math" panose="02040503050406030204" pitchFamily="18" charset="0"/>
                                </a:rPr>
                              </m:ctrlPr>
                            </m:sSupPr>
                            <m:e>
                              <m:r>
                                <m:rPr>
                                  <m:sty m:val="p"/>
                                </m:rPr>
                                <a:rPr lang="el-GR" altLang="ja-JP" b="0" i="1" smtClean="0">
                                  <a:latin typeface="Cambria Math" panose="02040503050406030204" pitchFamily="18" charset="0"/>
                                  <a:ea typeface="Cambria Math" panose="02040503050406030204" pitchFamily="18" charset="0"/>
                                </a:rPr>
                                <m:t>Ω</m:t>
                              </m:r>
                            </m:e>
                            <m:sup>
                              <m:r>
                                <a:rPr lang="en-US" altLang="ja-JP" b="0" i="1" smtClean="0">
                                  <a:latin typeface="Cambria Math" panose="02040503050406030204" pitchFamily="18" charset="0"/>
                                  <a:ea typeface="Cambria Math" panose="02040503050406030204" pitchFamily="18" charset="0"/>
                                </a:rPr>
                                <m:t>𝐿</m:t>
                              </m:r>
                            </m:sup>
                          </m:sSup>
                        </m:sub>
                        <m:sup>
                          <m:r>
                            <a:rPr lang="en-US" altLang="ja-JP" b="0" i="1" smtClean="0">
                              <a:latin typeface="Cambria Math" panose="02040503050406030204" pitchFamily="18" charset="0"/>
                            </a:rPr>
                            <m:t> </m:t>
                          </m:r>
                        </m:sup>
                        <m:e>
                          <m:sSup>
                            <m:sSupPr>
                              <m:ctrlPr>
                                <a:rPr lang="en-US" altLang="ja-JP" b="0" i="1" smtClean="0">
                                  <a:latin typeface="Cambria Math" panose="02040503050406030204" pitchFamily="18" charset="0"/>
                                </a:rPr>
                              </m:ctrlPr>
                            </m:sSupPr>
                            <m:e>
                              <m:r>
                                <a:rPr lang="en-US" altLang="ja-JP" b="1" i="1" smtClean="0">
                                  <a:latin typeface="Cambria Math" panose="02040503050406030204" pitchFamily="18" charset="0"/>
                                </a:rPr>
                                <m:t>𝑩</m:t>
                              </m:r>
                            </m:e>
                            <m:sup>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𝐿</m:t>
                                  </m:r>
                                </m:e>
                                <m:sup>
                                  <m:r>
                                    <a:rPr lang="en-US" altLang="ja-JP" b="0" i="1" smtClean="0">
                                      <a:latin typeface="Cambria Math" panose="02040503050406030204" pitchFamily="18" charset="0"/>
                                    </a:rPr>
                                    <m:t>𝑇</m:t>
                                  </m:r>
                                </m:sup>
                              </m:sSup>
                            </m:sup>
                          </m:sSup>
                          <m:r>
                            <a:rPr lang="en-US" altLang="ja-JP" b="1" i="1" smtClean="0">
                              <a:latin typeface="Cambria Math" panose="02040503050406030204" pitchFamily="18" charset="0"/>
                            </a:rPr>
                            <m:t>𝑫</m:t>
                          </m:r>
                          <m:sSup>
                            <m:sSupPr>
                              <m:ctrlPr>
                                <a:rPr lang="en-US" altLang="ja-JP" b="0" i="1" smtClean="0">
                                  <a:latin typeface="Cambria Math" panose="02040503050406030204" pitchFamily="18" charset="0"/>
                                </a:rPr>
                              </m:ctrlPr>
                            </m:sSupPr>
                            <m:e>
                              <m:r>
                                <a:rPr lang="en-US" altLang="ja-JP" b="1" i="1" smtClean="0">
                                  <a:latin typeface="Cambria Math" panose="02040503050406030204" pitchFamily="18" charset="0"/>
                                </a:rPr>
                                <m:t>𝑩</m:t>
                              </m:r>
                            </m:e>
                            <m:sup>
                              <m:r>
                                <a:rPr lang="en-US" altLang="ja-JP" b="0" i="1" smtClean="0">
                                  <a:latin typeface="Cambria Math" panose="02040503050406030204" pitchFamily="18" charset="0"/>
                                </a:rPr>
                                <m:t>𝐿</m:t>
                              </m:r>
                            </m:sup>
                          </m:sSup>
                          <m:r>
                            <a:rPr lang="en-US" altLang="ja-JP" b="0" i="1" smtClean="0">
                              <a:latin typeface="Cambria Math" panose="02040503050406030204" pitchFamily="18" charset="0"/>
                            </a:rPr>
                            <m:t>𝑑</m:t>
                          </m:r>
                          <m:r>
                            <m:rPr>
                              <m:sty m:val="p"/>
                            </m:rPr>
                            <a:rPr lang="el-GR" altLang="ja-JP" b="0" i="1" smtClean="0">
                              <a:latin typeface="Cambria Math" panose="02040503050406030204" pitchFamily="18" charset="0"/>
                              <a:ea typeface="Cambria Math" panose="02040503050406030204" pitchFamily="18" charset="0"/>
                            </a:rPr>
                            <m:t>Ω</m:t>
                          </m:r>
                        </m:e>
                      </m:nary>
                    </m:oMath>
                  </m:oMathPara>
                </a14:m>
                <a:endParaRPr lang="en-US" altLang="ja-JP" b="0" dirty="0"/>
              </a:p>
              <a:p>
                <a:pPr/>
                <a14:m>
                  <m:oMathPara xmlns:m="http://schemas.openxmlformats.org/officeDocument/2006/math">
                    <m:oMathParaPr>
                      <m:jc m:val="left"/>
                    </m:oMathParaPr>
                    <m:oMath xmlns:m="http://schemas.openxmlformats.org/officeDocument/2006/math">
                      <m:sSup>
                        <m:sSupPr>
                          <m:ctrlPr>
                            <a:rPr lang="en-US" altLang="ja-JP" b="0" i="1" smtClean="0">
                              <a:latin typeface="Cambria Math" panose="02040503050406030204" pitchFamily="18" charset="0"/>
                            </a:rPr>
                          </m:ctrlPr>
                        </m:sSupPr>
                        <m:e>
                          <m:r>
                            <a:rPr lang="en-US" altLang="ja-JP" b="1" i="1" smtClean="0">
                              <a:latin typeface="Cambria Math" panose="02040503050406030204" pitchFamily="18" charset="0"/>
                            </a:rPr>
                            <m:t>𝑲</m:t>
                          </m:r>
                        </m:e>
                        <m:sup>
                          <m:r>
                            <a:rPr lang="en-US" altLang="ja-JP" b="0" i="1" smtClean="0">
                              <a:latin typeface="Cambria Math" panose="02040503050406030204" pitchFamily="18" charset="0"/>
                            </a:rPr>
                            <m:t>𝐺</m:t>
                          </m:r>
                          <m:r>
                            <a:rPr lang="en-US" altLang="ja-JP" b="0" i="1" smtClean="0">
                              <a:latin typeface="Cambria Math" panose="02040503050406030204" pitchFamily="18" charset="0"/>
                            </a:rPr>
                            <m:t>𝐿</m:t>
                          </m:r>
                        </m:sup>
                      </m:sSup>
                      <m:r>
                        <a:rPr lang="en-US" altLang="ja-JP" b="0" i="1" smtClean="0">
                          <a:latin typeface="Cambria Math" panose="02040503050406030204" pitchFamily="18" charset="0"/>
                        </a:rPr>
                        <m:t>=</m:t>
                      </m:r>
                      <m:nary>
                        <m:naryPr>
                          <m:ctrlPr>
                            <a:rPr lang="en-US" altLang="ja-JP" b="0" i="1" smtClean="0">
                              <a:latin typeface="Cambria Math" panose="02040503050406030204" pitchFamily="18" charset="0"/>
                            </a:rPr>
                          </m:ctrlPr>
                        </m:naryPr>
                        <m:sub>
                          <m:sSup>
                            <m:sSupPr>
                              <m:ctrlPr>
                                <a:rPr lang="en-US" altLang="ja-JP" b="0" i="1" smtClean="0">
                                  <a:latin typeface="Cambria Math" panose="02040503050406030204" pitchFamily="18" charset="0"/>
                                </a:rPr>
                              </m:ctrlPr>
                            </m:sSupPr>
                            <m:e>
                              <m:r>
                                <m:rPr>
                                  <m:sty m:val="p"/>
                                </m:rPr>
                                <a:rPr lang="el-GR" altLang="ja-JP" b="0" i="1" smtClean="0">
                                  <a:latin typeface="Cambria Math" panose="02040503050406030204" pitchFamily="18" charset="0"/>
                                  <a:ea typeface="Cambria Math" panose="02040503050406030204" pitchFamily="18" charset="0"/>
                                </a:rPr>
                                <m:t>Ω</m:t>
                              </m:r>
                            </m:e>
                            <m:sup>
                              <m:r>
                                <a:rPr lang="en-US" altLang="ja-JP" b="0" i="1" smtClean="0">
                                  <a:latin typeface="Cambria Math" panose="02040503050406030204" pitchFamily="18" charset="0"/>
                                  <a:ea typeface="Cambria Math" panose="02040503050406030204" pitchFamily="18" charset="0"/>
                                </a:rPr>
                                <m:t>𝐿</m:t>
                              </m:r>
                            </m:sup>
                          </m:sSup>
                        </m:sub>
                        <m:sup>
                          <m:r>
                            <a:rPr lang="en-US" altLang="ja-JP" b="0" i="1" smtClean="0">
                              <a:latin typeface="Cambria Math" panose="02040503050406030204" pitchFamily="18" charset="0"/>
                            </a:rPr>
                            <m:t> </m:t>
                          </m:r>
                        </m:sup>
                        <m:e>
                          <m:sSup>
                            <m:sSupPr>
                              <m:ctrlPr>
                                <a:rPr lang="en-US" altLang="ja-JP" b="0" i="1" smtClean="0">
                                  <a:latin typeface="Cambria Math" panose="02040503050406030204" pitchFamily="18" charset="0"/>
                                </a:rPr>
                              </m:ctrlPr>
                            </m:sSupPr>
                            <m:e>
                              <m:r>
                                <a:rPr lang="en-US" altLang="ja-JP" b="1" i="1" smtClean="0">
                                  <a:latin typeface="Cambria Math" panose="02040503050406030204" pitchFamily="18" charset="0"/>
                                </a:rPr>
                                <m:t>𝑩</m:t>
                              </m:r>
                            </m:e>
                            <m:sup>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𝐺</m:t>
                                  </m:r>
                                </m:e>
                                <m:sup>
                                  <m:r>
                                    <a:rPr lang="en-US" altLang="ja-JP" b="0" i="1" smtClean="0">
                                      <a:latin typeface="Cambria Math" panose="02040503050406030204" pitchFamily="18" charset="0"/>
                                    </a:rPr>
                                    <m:t>𝑇</m:t>
                                  </m:r>
                                </m:sup>
                              </m:sSup>
                            </m:sup>
                          </m:sSup>
                          <m:r>
                            <a:rPr lang="en-US" altLang="ja-JP" b="1" i="1" smtClean="0">
                              <a:latin typeface="Cambria Math" panose="02040503050406030204" pitchFamily="18" charset="0"/>
                            </a:rPr>
                            <m:t>𝑫</m:t>
                          </m:r>
                          <m:sSup>
                            <m:sSupPr>
                              <m:ctrlPr>
                                <a:rPr lang="en-US" altLang="ja-JP" b="0" i="1" smtClean="0">
                                  <a:latin typeface="Cambria Math" panose="02040503050406030204" pitchFamily="18" charset="0"/>
                                </a:rPr>
                              </m:ctrlPr>
                            </m:sSupPr>
                            <m:e>
                              <m:r>
                                <a:rPr lang="en-US" altLang="ja-JP" b="1" i="1" smtClean="0">
                                  <a:latin typeface="Cambria Math" panose="02040503050406030204" pitchFamily="18" charset="0"/>
                                </a:rPr>
                                <m:t>𝑩</m:t>
                              </m:r>
                            </m:e>
                            <m:sup>
                              <m:r>
                                <a:rPr lang="en-US" altLang="ja-JP" b="0" i="1" smtClean="0">
                                  <a:latin typeface="Cambria Math" panose="02040503050406030204" pitchFamily="18" charset="0"/>
                                </a:rPr>
                                <m:t>𝐿</m:t>
                              </m:r>
                            </m:sup>
                          </m:sSup>
                          <m:r>
                            <a:rPr lang="en-US" altLang="ja-JP" b="0" i="1" smtClean="0">
                              <a:latin typeface="Cambria Math" panose="02040503050406030204" pitchFamily="18" charset="0"/>
                            </a:rPr>
                            <m:t>𝑑</m:t>
                          </m:r>
                          <m:r>
                            <m:rPr>
                              <m:sty m:val="p"/>
                            </m:rPr>
                            <a:rPr lang="el-GR" altLang="ja-JP" b="0" i="1" smtClean="0">
                              <a:latin typeface="Cambria Math" panose="02040503050406030204" pitchFamily="18" charset="0"/>
                              <a:ea typeface="Cambria Math" panose="02040503050406030204" pitchFamily="18" charset="0"/>
                            </a:rPr>
                            <m:t>Ω</m:t>
                          </m:r>
                        </m:e>
                      </m:nary>
                      <m:r>
                        <a:rPr lang="en-US" altLang="ja-JP" b="0" i="1" smtClean="0">
                          <a:latin typeface="Cambria Math" panose="02040503050406030204" pitchFamily="18" charset="0"/>
                          <a:ea typeface="Cambria Math" panose="02040503050406030204" pitchFamily="18" charset="0"/>
                        </a:rPr>
                        <m:t>  </m:t>
                      </m:r>
                      <m:sSup>
                        <m:sSupPr>
                          <m:ctrlPr>
                            <a:rPr lang="en-US" altLang="ja-JP" b="0" i="1" smtClean="0">
                              <a:latin typeface="Cambria Math" panose="02040503050406030204" pitchFamily="18" charset="0"/>
                            </a:rPr>
                          </m:ctrlPr>
                        </m:sSupPr>
                        <m:e>
                          <m:r>
                            <a:rPr lang="en-US" altLang="ja-JP" b="1" i="1" smtClean="0">
                              <a:latin typeface="Cambria Math" panose="02040503050406030204" pitchFamily="18" charset="0"/>
                            </a:rPr>
                            <m:t>𝑲</m:t>
                          </m:r>
                        </m:e>
                        <m:sup>
                          <m:r>
                            <a:rPr lang="en-US" altLang="ja-JP" b="0" i="1" smtClean="0">
                              <a:latin typeface="Cambria Math" panose="02040503050406030204" pitchFamily="18" charset="0"/>
                            </a:rPr>
                            <m:t>𝐿</m:t>
                          </m:r>
                          <m:r>
                            <a:rPr lang="en-US" altLang="ja-JP" b="0" i="1" smtClean="0">
                              <a:latin typeface="Cambria Math" panose="02040503050406030204" pitchFamily="18" charset="0"/>
                            </a:rPr>
                            <m:t>𝐺</m:t>
                          </m:r>
                        </m:sup>
                      </m:sSup>
                      <m:r>
                        <a:rPr lang="en-US" altLang="ja-JP" b="0" i="1" smtClean="0">
                          <a:latin typeface="Cambria Math" panose="02040503050406030204" pitchFamily="18" charset="0"/>
                        </a:rPr>
                        <m:t>=</m:t>
                      </m:r>
                      <m:nary>
                        <m:naryPr>
                          <m:ctrlPr>
                            <a:rPr lang="en-US" altLang="ja-JP" b="0" i="1" smtClean="0">
                              <a:latin typeface="Cambria Math" panose="02040503050406030204" pitchFamily="18" charset="0"/>
                            </a:rPr>
                          </m:ctrlPr>
                        </m:naryPr>
                        <m:sub>
                          <m:sSup>
                            <m:sSupPr>
                              <m:ctrlPr>
                                <a:rPr lang="en-US" altLang="ja-JP" b="0" i="1" smtClean="0">
                                  <a:latin typeface="Cambria Math" panose="02040503050406030204" pitchFamily="18" charset="0"/>
                                </a:rPr>
                              </m:ctrlPr>
                            </m:sSupPr>
                            <m:e>
                              <m:r>
                                <m:rPr>
                                  <m:sty m:val="p"/>
                                </m:rPr>
                                <a:rPr lang="el-GR" altLang="ja-JP" b="0" i="1" smtClean="0">
                                  <a:latin typeface="Cambria Math" panose="02040503050406030204" pitchFamily="18" charset="0"/>
                                  <a:ea typeface="Cambria Math" panose="02040503050406030204" pitchFamily="18" charset="0"/>
                                </a:rPr>
                                <m:t>Ω</m:t>
                              </m:r>
                            </m:e>
                            <m:sup>
                              <m:r>
                                <a:rPr lang="en-US" altLang="ja-JP" b="0" i="1" smtClean="0">
                                  <a:latin typeface="Cambria Math" panose="02040503050406030204" pitchFamily="18" charset="0"/>
                                  <a:ea typeface="Cambria Math" panose="02040503050406030204" pitchFamily="18" charset="0"/>
                                </a:rPr>
                                <m:t>𝐿</m:t>
                              </m:r>
                            </m:sup>
                          </m:sSup>
                        </m:sub>
                        <m:sup>
                          <m:r>
                            <a:rPr lang="en-US" altLang="ja-JP" b="0" i="1" smtClean="0">
                              <a:latin typeface="Cambria Math" panose="02040503050406030204" pitchFamily="18" charset="0"/>
                            </a:rPr>
                            <m:t> </m:t>
                          </m:r>
                        </m:sup>
                        <m:e>
                          <m:sSup>
                            <m:sSupPr>
                              <m:ctrlPr>
                                <a:rPr lang="en-US" altLang="ja-JP" b="0" i="1" smtClean="0">
                                  <a:latin typeface="Cambria Math" panose="02040503050406030204" pitchFamily="18" charset="0"/>
                                </a:rPr>
                              </m:ctrlPr>
                            </m:sSupPr>
                            <m:e>
                              <m:r>
                                <a:rPr lang="en-US" altLang="ja-JP" b="1" i="1" smtClean="0">
                                  <a:latin typeface="Cambria Math" panose="02040503050406030204" pitchFamily="18" charset="0"/>
                                </a:rPr>
                                <m:t>𝑩</m:t>
                              </m:r>
                            </m:e>
                            <m:sup>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𝐿</m:t>
                                  </m:r>
                                </m:e>
                                <m:sup>
                                  <m:r>
                                    <a:rPr lang="en-US" altLang="ja-JP" b="0" i="1" smtClean="0">
                                      <a:latin typeface="Cambria Math" panose="02040503050406030204" pitchFamily="18" charset="0"/>
                                    </a:rPr>
                                    <m:t>𝑇</m:t>
                                  </m:r>
                                </m:sup>
                              </m:sSup>
                            </m:sup>
                          </m:sSup>
                          <m:r>
                            <a:rPr lang="en-US" altLang="ja-JP" b="1" i="1" smtClean="0">
                              <a:latin typeface="Cambria Math" panose="02040503050406030204" pitchFamily="18" charset="0"/>
                            </a:rPr>
                            <m:t>𝑫</m:t>
                          </m:r>
                          <m:sSup>
                            <m:sSupPr>
                              <m:ctrlPr>
                                <a:rPr lang="en-US" altLang="ja-JP" b="0" i="1" smtClean="0">
                                  <a:latin typeface="Cambria Math" panose="02040503050406030204" pitchFamily="18" charset="0"/>
                                </a:rPr>
                              </m:ctrlPr>
                            </m:sSupPr>
                            <m:e>
                              <m:r>
                                <a:rPr lang="en-US" altLang="ja-JP" b="1" i="1" smtClean="0">
                                  <a:latin typeface="Cambria Math" panose="02040503050406030204" pitchFamily="18" charset="0"/>
                                </a:rPr>
                                <m:t>𝑩</m:t>
                              </m:r>
                            </m:e>
                            <m:sup>
                              <m:r>
                                <a:rPr lang="en-US" altLang="ja-JP" b="0" i="1" smtClean="0">
                                  <a:latin typeface="Cambria Math" panose="02040503050406030204" pitchFamily="18" charset="0"/>
                                </a:rPr>
                                <m:t>𝐺</m:t>
                              </m:r>
                            </m:sup>
                          </m:sSup>
                          <m:r>
                            <a:rPr lang="en-US" altLang="ja-JP" b="0" i="1" smtClean="0">
                              <a:latin typeface="Cambria Math" panose="02040503050406030204" pitchFamily="18" charset="0"/>
                            </a:rPr>
                            <m:t>𝑑</m:t>
                          </m:r>
                          <m:r>
                            <m:rPr>
                              <m:sty m:val="p"/>
                            </m:rPr>
                            <a:rPr lang="el-GR" altLang="ja-JP" b="0" i="1" smtClean="0">
                              <a:latin typeface="Cambria Math" panose="02040503050406030204" pitchFamily="18" charset="0"/>
                              <a:ea typeface="Cambria Math" panose="02040503050406030204" pitchFamily="18" charset="0"/>
                            </a:rPr>
                            <m:t>Ω</m:t>
                          </m:r>
                        </m:e>
                      </m:nary>
                    </m:oMath>
                  </m:oMathPara>
                </a14:m>
                <a:endParaRPr lang="en-US" altLang="ja-JP" b="0" dirty="0"/>
              </a:p>
            </p:txBody>
          </p:sp>
        </mc:Choice>
        <mc:Fallback>
          <p:sp>
            <p:nvSpPr>
              <p:cNvPr id="37" name="テキスト ボックス 36">
                <a:extLst>
                  <a:ext uri="{FF2B5EF4-FFF2-40B4-BE49-F238E27FC236}">
                    <a16:creationId xmlns:a16="http://schemas.microsoft.com/office/drawing/2014/main" id="{59DAE2DC-CED0-47C5-9C5C-E92A80145EF4}"/>
                  </a:ext>
                </a:extLst>
              </p:cNvPr>
              <p:cNvSpPr txBox="1">
                <a:spLocks noRot="1" noChangeAspect="1" noMove="1" noResize="1" noEditPoints="1" noAdjustHandles="1" noChangeArrowheads="1" noChangeShapeType="1" noTextEdit="1"/>
              </p:cNvSpPr>
              <p:nvPr/>
            </p:nvSpPr>
            <p:spPr>
              <a:xfrm>
                <a:off x="412458" y="1202804"/>
                <a:ext cx="4709439" cy="1502078"/>
              </a:xfrm>
              <a:prstGeom prst="rect">
                <a:avLst/>
              </a:prstGeom>
              <a:blipFill>
                <a:blip r:embed="rId3"/>
                <a:stretch>
                  <a:fillRect t="-1215"/>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4" name="テキスト ボックス 13">
                <a:extLst>
                  <a:ext uri="{FF2B5EF4-FFF2-40B4-BE49-F238E27FC236}">
                    <a16:creationId xmlns:a16="http://schemas.microsoft.com/office/drawing/2014/main" id="{53F6370A-EBBD-401C-BD45-E17F6AB49BA9}"/>
                  </a:ext>
                </a:extLst>
              </p:cNvPr>
              <p:cNvSpPr txBox="1"/>
              <p:nvPr/>
            </p:nvSpPr>
            <p:spPr>
              <a:xfrm>
                <a:off x="412458" y="3234710"/>
                <a:ext cx="3496812" cy="1225079"/>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p>
                        <m:sSupPr>
                          <m:ctrlPr>
                            <a:rPr lang="en-US" altLang="ja-JP" b="0" i="1" smtClean="0">
                              <a:latin typeface="Cambria Math" panose="02040503050406030204" pitchFamily="18" charset="0"/>
                            </a:rPr>
                          </m:ctrlPr>
                        </m:sSupPr>
                        <m:e>
                          <m:r>
                            <a:rPr lang="en-US" altLang="ja-JP" b="1" i="1" smtClean="0">
                              <a:latin typeface="Cambria Math" panose="02040503050406030204" pitchFamily="18" charset="0"/>
                            </a:rPr>
                            <m:t>𝒇</m:t>
                          </m:r>
                        </m:e>
                        <m:sup>
                          <m:r>
                            <a:rPr lang="en-US" altLang="ja-JP" b="0" i="1" smtClean="0">
                              <a:latin typeface="Cambria Math" panose="02040503050406030204" pitchFamily="18" charset="0"/>
                            </a:rPr>
                            <m:t>𝐺</m:t>
                          </m:r>
                        </m:sup>
                      </m:sSup>
                      <m:r>
                        <a:rPr lang="en-US" altLang="ja-JP" b="0" i="1" smtClean="0">
                          <a:latin typeface="Cambria Math" panose="02040503050406030204" pitchFamily="18" charset="0"/>
                        </a:rPr>
                        <m:t>=</m:t>
                      </m:r>
                      <m:nary>
                        <m:naryPr>
                          <m:ctrlPr>
                            <a:rPr lang="en-US" altLang="ja-JP" b="0" i="1" smtClean="0">
                              <a:latin typeface="Cambria Math" panose="02040503050406030204" pitchFamily="18" charset="0"/>
                            </a:rPr>
                          </m:ctrlPr>
                        </m:naryPr>
                        <m:sub>
                          <m:sSup>
                            <m:sSupPr>
                              <m:ctrlPr>
                                <a:rPr lang="en-US" altLang="ja-JP" b="0" i="1" smtClean="0">
                                  <a:latin typeface="Cambria Math" panose="02040503050406030204" pitchFamily="18" charset="0"/>
                                </a:rPr>
                              </m:ctrlPr>
                            </m:sSupPr>
                            <m:e>
                              <m:r>
                                <m:rPr>
                                  <m:sty m:val="p"/>
                                </m:rPr>
                                <a:rPr lang="el-GR" altLang="ja-JP" b="0" i="1" smtClean="0">
                                  <a:latin typeface="Cambria Math" panose="02040503050406030204" pitchFamily="18" charset="0"/>
                                  <a:ea typeface="Cambria Math" panose="02040503050406030204" pitchFamily="18" charset="0"/>
                                </a:rPr>
                                <m:t>Ω</m:t>
                              </m:r>
                            </m:e>
                            <m:sup>
                              <m:r>
                                <a:rPr lang="en-US" altLang="ja-JP" b="0" i="1" smtClean="0">
                                  <a:latin typeface="Cambria Math" panose="02040503050406030204" pitchFamily="18" charset="0"/>
                                </a:rPr>
                                <m:t>𝐺</m:t>
                              </m:r>
                            </m:sup>
                          </m:sSup>
                        </m:sub>
                        <m:sup>
                          <m:r>
                            <a:rPr lang="en-US" altLang="ja-JP" b="0" i="1" smtClean="0">
                              <a:latin typeface="Cambria Math" panose="02040503050406030204" pitchFamily="18" charset="0"/>
                            </a:rPr>
                            <m:t> </m:t>
                          </m:r>
                        </m:sup>
                        <m:e>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𝑁</m:t>
                              </m:r>
                            </m:e>
                            <m:sup>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𝐺</m:t>
                                  </m:r>
                                </m:e>
                                <m:sup>
                                  <m:r>
                                    <a:rPr lang="en-US" altLang="ja-JP" b="0" i="1" smtClean="0">
                                      <a:latin typeface="Cambria Math" panose="02040503050406030204" pitchFamily="18" charset="0"/>
                                    </a:rPr>
                                    <m:t>𝑇</m:t>
                                  </m:r>
                                </m:sup>
                              </m:sSup>
                            </m:sup>
                          </m:sSup>
                          <m:r>
                            <a:rPr lang="en-US" altLang="ja-JP" b="1" i="1" smtClean="0">
                              <a:latin typeface="Cambria Math" panose="02040503050406030204" pitchFamily="18" charset="0"/>
                            </a:rPr>
                            <m:t>𝒃</m:t>
                          </m:r>
                          <m:r>
                            <a:rPr lang="en-US" altLang="ja-JP" b="0" i="1" smtClean="0">
                              <a:latin typeface="Cambria Math" panose="02040503050406030204" pitchFamily="18" charset="0"/>
                            </a:rPr>
                            <m:t>𝑑</m:t>
                          </m:r>
                          <m:r>
                            <m:rPr>
                              <m:sty m:val="p"/>
                            </m:rPr>
                            <a:rPr lang="el-GR" altLang="ja-JP" b="0" i="1" smtClean="0">
                              <a:latin typeface="Cambria Math" panose="02040503050406030204" pitchFamily="18" charset="0"/>
                              <a:ea typeface="Cambria Math" panose="02040503050406030204" pitchFamily="18" charset="0"/>
                            </a:rPr>
                            <m:t>Ω</m:t>
                          </m:r>
                          <m:r>
                            <a:rPr lang="en-US" altLang="ja-JP" b="0" i="1" smtClean="0">
                              <a:latin typeface="Cambria Math" panose="02040503050406030204" pitchFamily="18" charset="0"/>
                              <a:ea typeface="Cambria Math" panose="02040503050406030204" pitchFamily="18" charset="0"/>
                            </a:rPr>
                            <m:t>+</m:t>
                          </m:r>
                        </m:e>
                      </m:nary>
                      <m:nary>
                        <m:naryPr>
                          <m:ctrlPr>
                            <a:rPr lang="en-US" altLang="ja-JP" i="1">
                              <a:latin typeface="Cambria Math" panose="02040503050406030204" pitchFamily="18" charset="0"/>
                              <a:ea typeface="Cambria Math" panose="02040503050406030204" pitchFamily="18" charset="0"/>
                            </a:rPr>
                          </m:ctrlPr>
                        </m:naryPr>
                        <m:sub>
                          <m:sSup>
                            <m:sSupPr>
                              <m:ctrlPr>
                                <a:rPr lang="en-US" altLang="ja-JP" i="1">
                                  <a:latin typeface="Cambria Math" panose="02040503050406030204" pitchFamily="18" charset="0"/>
                                  <a:ea typeface="Cambria Math" panose="02040503050406030204" pitchFamily="18" charset="0"/>
                                </a:rPr>
                              </m:ctrlPr>
                            </m:sSupPr>
                            <m:e>
                              <m:r>
                                <m:rPr>
                                  <m:sty m:val="p"/>
                                </m:rPr>
                                <a:rPr lang="el-GR" altLang="ja-JP" i="1">
                                  <a:latin typeface="Cambria Math" panose="02040503050406030204" pitchFamily="18" charset="0"/>
                                  <a:ea typeface="Cambria Math" panose="02040503050406030204" pitchFamily="18" charset="0"/>
                                </a:rPr>
                                <m:t>Γ</m:t>
                              </m:r>
                            </m:e>
                            <m:sup>
                              <m:r>
                                <a:rPr lang="en-US" altLang="ja-JP" i="1">
                                  <a:latin typeface="Cambria Math" panose="02040503050406030204" pitchFamily="18" charset="0"/>
                                  <a:ea typeface="Cambria Math" panose="02040503050406030204" pitchFamily="18" charset="0"/>
                                </a:rPr>
                                <m:t>𝑡</m:t>
                              </m:r>
                            </m:sup>
                          </m:sSup>
                        </m:sub>
                        <m:sup>
                          <m:r>
                            <a:rPr lang="en-US" altLang="ja-JP" i="1">
                              <a:latin typeface="Cambria Math" panose="02040503050406030204" pitchFamily="18" charset="0"/>
                              <a:ea typeface="Cambria Math" panose="02040503050406030204" pitchFamily="18" charset="0"/>
                            </a:rPr>
                            <m:t> </m:t>
                          </m:r>
                        </m:sup>
                        <m:e>
                          <m:sSup>
                            <m:sSupPr>
                              <m:ctrlPr>
                                <a:rPr lang="en-US" altLang="ja-JP" i="1">
                                  <a:latin typeface="Cambria Math" panose="02040503050406030204" pitchFamily="18" charset="0"/>
                                </a:rPr>
                              </m:ctrlPr>
                            </m:sSupPr>
                            <m:e>
                              <m:r>
                                <a:rPr lang="en-US" altLang="ja-JP" i="1">
                                  <a:latin typeface="Cambria Math" panose="02040503050406030204" pitchFamily="18" charset="0"/>
                                </a:rPr>
                                <m:t>𝑁</m:t>
                              </m:r>
                            </m:e>
                            <m:sup>
                              <m:sSup>
                                <m:sSupPr>
                                  <m:ctrlPr>
                                    <a:rPr lang="en-US" altLang="ja-JP" i="1">
                                      <a:latin typeface="Cambria Math" panose="02040503050406030204" pitchFamily="18" charset="0"/>
                                    </a:rPr>
                                  </m:ctrlPr>
                                </m:sSupPr>
                                <m:e>
                                  <m:r>
                                    <a:rPr lang="en-US" altLang="ja-JP" b="0" i="1" smtClean="0">
                                      <a:latin typeface="Cambria Math" panose="02040503050406030204" pitchFamily="18" charset="0"/>
                                    </a:rPr>
                                    <m:t>𝐺</m:t>
                                  </m:r>
                                </m:e>
                                <m:sup>
                                  <m:r>
                                    <a:rPr lang="en-US" altLang="ja-JP" i="1">
                                      <a:latin typeface="Cambria Math" panose="02040503050406030204" pitchFamily="18" charset="0"/>
                                    </a:rPr>
                                    <m:t>𝑇</m:t>
                                  </m:r>
                                </m:sup>
                              </m:sSup>
                            </m:sup>
                          </m:sSup>
                          <m:r>
                            <a:rPr lang="en-US" altLang="ja-JP" b="1" i="1">
                              <a:latin typeface="Cambria Math" panose="02040503050406030204" pitchFamily="18" charset="0"/>
                            </a:rPr>
                            <m:t>𝒕</m:t>
                          </m:r>
                          <m:r>
                            <a:rPr lang="en-US" altLang="ja-JP" i="1">
                              <a:latin typeface="Cambria Math" panose="02040503050406030204" pitchFamily="18" charset="0"/>
                            </a:rPr>
                            <m:t>𝑑</m:t>
                          </m:r>
                          <m:r>
                            <m:rPr>
                              <m:sty m:val="p"/>
                            </m:rPr>
                            <a:rPr lang="el-GR" altLang="ja-JP" i="1">
                              <a:latin typeface="Cambria Math" panose="02040503050406030204" pitchFamily="18" charset="0"/>
                              <a:ea typeface="Cambria Math" panose="02040503050406030204" pitchFamily="18" charset="0"/>
                            </a:rPr>
                            <m:t>Γ</m:t>
                          </m:r>
                        </m:e>
                      </m:nary>
                    </m:oMath>
                  </m:oMathPara>
                </a14:m>
                <a:endParaRPr lang="en-US" altLang="ja-JP" b="0" dirty="0"/>
              </a:p>
              <a:p>
                <a:pPr/>
                <a14:m>
                  <m:oMathPara xmlns:m="http://schemas.openxmlformats.org/officeDocument/2006/math">
                    <m:oMathParaPr>
                      <m:jc m:val="left"/>
                    </m:oMathParaPr>
                    <m:oMath xmlns:m="http://schemas.openxmlformats.org/officeDocument/2006/math">
                      <m:sSup>
                        <m:sSupPr>
                          <m:ctrlPr>
                            <a:rPr lang="en-US" altLang="ja-JP" b="0" i="1" smtClean="0">
                              <a:latin typeface="Cambria Math" panose="02040503050406030204" pitchFamily="18" charset="0"/>
                            </a:rPr>
                          </m:ctrlPr>
                        </m:sSupPr>
                        <m:e>
                          <m:r>
                            <a:rPr lang="en-US" altLang="ja-JP" b="1" i="1" smtClean="0">
                              <a:latin typeface="Cambria Math" panose="02040503050406030204" pitchFamily="18" charset="0"/>
                            </a:rPr>
                            <m:t>𝒇</m:t>
                          </m:r>
                        </m:e>
                        <m:sup>
                          <m:r>
                            <a:rPr lang="en-US" altLang="ja-JP" b="0" i="1" smtClean="0">
                              <a:latin typeface="Cambria Math" panose="02040503050406030204" pitchFamily="18" charset="0"/>
                            </a:rPr>
                            <m:t>𝐿</m:t>
                          </m:r>
                        </m:sup>
                      </m:sSup>
                      <m:r>
                        <a:rPr lang="en-US" altLang="ja-JP" b="0" i="1" smtClean="0">
                          <a:latin typeface="Cambria Math" panose="02040503050406030204" pitchFamily="18" charset="0"/>
                        </a:rPr>
                        <m:t>=</m:t>
                      </m:r>
                      <m:nary>
                        <m:naryPr>
                          <m:ctrlPr>
                            <a:rPr lang="en-US" altLang="ja-JP" b="0" i="1" smtClean="0">
                              <a:latin typeface="Cambria Math" panose="02040503050406030204" pitchFamily="18" charset="0"/>
                            </a:rPr>
                          </m:ctrlPr>
                        </m:naryPr>
                        <m:sub>
                          <m:sSup>
                            <m:sSupPr>
                              <m:ctrlPr>
                                <a:rPr lang="en-US" altLang="ja-JP" b="0" i="1" smtClean="0">
                                  <a:latin typeface="Cambria Math" panose="02040503050406030204" pitchFamily="18" charset="0"/>
                                </a:rPr>
                              </m:ctrlPr>
                            </m:sSupPr>
                            <m:e>
                              <m:r>
                                <m:rPr>
                                  <m:sty m:val="p"/>
                                </m:rPr>
                                <a:rPr lang="el-GR" altLang="ja-JP" b="0" i="1" smtClean="0">
                                  <a:latin typeface="Cambria Math" panose="02040503050406030204" pitchFamily="18" charset="0"/>
                                  <a:ea typeface="Cambria Math" panose="02040503050406030204" pitchFamily="18" charset="0"/>
                                </a:rPr>
                                <m:t>Ω</m:t>
                              </m:r>
                            </m:e>
                            <m:sup>
                              <m:r>
                                <a:rPr lang="en-US" altLang="ja-JP" b="0" i="1" smtClean="0">
                                  <a:latin typeface="Cambria Math" panose="02040503050406030204" pitchFamily="18" charset="0"/>
                                  <a:ea typeface="Cambria Math" panose="02040503050406030204" pitchFamily="18" charset="0"/>
                                </a:rPr>
                                <m:t>𝐿</m:t>
                              </m:r>
                            </m:sup>
                          </m:sSup>
                        </m:sub>
                        <m:sup>
                          <m:r>
                            <a:rPr lang="en-US" altLang="ja-JP" b="0" i="1" smtClean="0">
                              <a:latin typeface="Cambria Math" panose="02040503050406030204" pitchFamily="18" charset="0"/>
                            </a:rPr>
                            <m:t> </m:t>
                          </m:r>
                        </m:sup>
                        <m:e>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𝑁</m:t>
                              </m:r>
                            </m:e>
                            <m:sup>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𝐿</m:t>
                                  </m:r>
                                </m:e>
                                <m:sup>
                                  <m:r>
                                    <a:rPr lang="en-US" altLang="ja-JP" b="0" i="1" smtClean="0">
                                      <a:latin typeface="Cambria Math" panose="02040503050406030204" pitchFamily="18" charset="0"/>
                                    </a:rPr>
                                    <m:t>𝑇</m:t>
                                  </m:r>
                                </m:sup>
                              </m:sSup>
                            </m:sup>
                          </m:sSup>
                          <m:r>
                            <a:rPr lang="en-US" altLang="ja-JP" b="1" i="1" smtClean="0">
                              <a:latin typeface="Cambria Math" panose="02040503050406030204" pitchFamily="18" charset="0"/>
                            </a:rPr>
                            <m:t>𝒃</m:t>
                          </m:r>
                          <m:r>
                            <a:rPr lang="en-US" altLang="ja-JP" b="0" i="1" smtClean="0">
                              <a:latin typeface="Cambria Math" panose="02040503050406030204" pitchFamily="18" charset="0"/>
                            </a:rPr>
                            <m:t>𝑑</m:t>
                          </m:r>
                          <m:r>
                            <m:rPr>
                              <m:sty m:val="p"/>
                            </m:rPr>
                            <a:rPr lang="el-GR" altLang="ja-JP" b="0" i="1" smtClean="0">
                              <a:latin typeface="Cambria Math" panose="02040503050406030204" pitchFamily="18" charset="0"/>
                              <a:ea typeface="Cambria Math" panose="02040503050406030204" pitchFamily="18" charset="0"/>
                            </a:rPr>
                            <m:t>Ω</m:t>
                          </m:r>
                        </m:e>
                      </m:nary>
                      <m:r>
                        <a:rPr lang="en-US" altLang="ja-JP" b="0" i="1" smtClean="0">
                          <a:latin typeface="Cambria Math" panose="02040503050406030204" pitchFamily="18" charset="0"/>
                          <a:ea typeface="Cambria Math" panose="02040503050406030204" pitchFamily="18" charset="0"/>
                        </a:rPr>
                        <m:t>+</m:t>
                      </m:r>
                      <m:nary>
                        <m:naryPr>
                          <m:ctrlPr>
                            <a:rPr lang="en-US" altLang="ja-JP" i="1">
                              <a:latin typeface="Cambria Math" panose="02040503050406030204" pitchFamily="18" charset="0"/>
                              <a:ea typeface="Cambria Math" panose="02040503050406030204" pitchFamily="18" charset="0"/>
                            </a:rPr>
                          </m:ctrlPr>
                        </m:naryPr>
                        <m:sub>
                          <m:sSup>
                            <m:sSupPr>
                              <m:ctrlPr>
                                <a:rPr lang="en-US" altLang="ja-JP" i="1">
                                  <a:latin typeface="Cambria Math" panose="02040503050406030204" pitchFamily="18" charset="0"/>
                                  <a:ea typeface="Cambria Math" panose="02040503050406030204" pitchFamily="18" charset="0"/>
                                </a:rPr>
                              </m:ctrlPr>
                            </m:sSupPr>
                            <m:e>
                              <m:r>
                                <m:rPr>
                                  <m:sty m:val="p"/>
                                </m:rPr>
                                <a:rPr lang="el-GR" altLang="ja-JP" i="1">
                                  <a:latin typeface="Cambria Math" panose="02040503050406030204" pitchFamily="18" charset="0"/>
                                  <a:ea typeface="Cambria Math" panose="02040503050406030204" pitchFamily="18" charset="0"/>
                                </a:rPr>
                                <m:t>Γ</m:t>
                              </m:r>
                            </m:e>
                            <m:sup>
                              <m:r>
                                <a:rPr lang="en-US" altLang="ja-JP" i="1">
                                  <a:latin typeface="Cambria Math" panose="02040503050406030204" pitchFamily="18" charset="0"/>
                                  <a:ea typeface="Cambria Math" panose="02040503050406030204" pitchFamily="18" charset="0"/>
                                </a:rPr>
                                <m:t>𝑡</m:t>
                              </m:r>
                            </m:sup>
                          </m:sSup>
                        </m:sub>
                        <m:sup>
                          <m:r>
                            <a:rPr lang="en-US" altLang="ja-JP" i="1">
                              <a:latin typeface="Cambria Math" panose="02040503050406030204" pitchFamily="18" charset="0"/>
                              <a:ea typeface="Cambria Math" panose="02040503050406030204" pitchFamily="18" charset="0"/>
                            </a:rPr>
                            <m:t> </m:t>
                          </m:r>
                        </m:sup>
                        <m:e>
                          <m:sSup>
                            <m:sSupPr>
                              <m:ctrlPr>
                                <a:rPr lang="en-US" altLang="ja-JP" i="1">
                                  <a:latin typeface="Cambria Math" panose="02040503050406030204" pitchFamily="18" charset="0"/>
                                </a:rPr>
                              </m:ctrlPr>
                            </m:sSupPr>
                            <m:e>
                              <m:r>
                                <a:rPr lang="en-US" altLang="ja-JP" i="1">
                                  <a:latin typeface="Cambria Math" panose="02040503050406030204" pitchFamily="18" charset="0"/>
                                </a:rPr>
                                <m:t>𝑁</m:t>
                              </m:r>
                            </m:e>
                            <m:sup>
                              <m:sSup>
                                <m:sSupPr>
                                  <m:ctrlPr>
                                    <a:rPr lang="en-US" altLang="ja-JP" i="1">
                                      <a:latin typeface="Cambria Math" panose="02040503050406030204" pitchFamily="18" charset="0"/>
                                    </a:rPr>
                                  </m:ctrlPr>
                                </m:sSupPr>
                                <m:e>
                                  <m:r>
                                    <a:rPr lang="en-US" altLang="ja-JP" i="1">
                                      <a:latin typeface="Cambria Math" panose="02040503050406030204" pitchFamily="18" charset="0"/>
                                    </a:rPr>
                                    <m:t>𝐿</m:t>
                                  </m:r>
                                </m:e>
                                <m:sup>
                                  <m:r>
                                    <a:rPr lang="en-US" altLang="ja-JP" i="1">
                                      <a:latin typeface="Cambria Math" panose="02040503050406030204" pitchFamily="18" charset="0"/>
                                    </a:rPr>
                                    <m:t>𝑇</m:t>
                                  </m:r>
                                </m:sup>
                              </m:sSup>
                            </m:sup>
                          </m:sSup>
                          <m:r>
                            <a:rPr lang="en-US" altLang="ja-JP" b="1" i="1">
                              <a:latin typeface="Cambria Math" panose="02040503050406030204" pitchFamily="18" charset="0"/>
                            </a:rPr>
                            <m:t>𝒕</m:t>
                          </m:r>
                          <m:r>
                            <a:rPr lang="en-US" altLang="ja-JP" i="1">
                              <a:latin typeface="Cambria Math" panose="02040503050406030204" pitchFamily="18" charset="0"/>
                            </a:rPr>
                            <m:t>𝑑</m:t>
                          </m:r>
                          <m:r>
                            <m:rPr>
                              <m:sty m:val="p"/>
                            </m:rPr>
                            <a:rPr lang="el-GR" altLang="ja-JP" i="1">
                              <a:latin typeface="Cambria Math" panose="02040503050406030204" pitchFamily="18" charset="0"/>
                              <a:ea typeface="Cambria Math" panose="02040503050406030204" pitchFamily="18" charset="0"/>
                            </a:rPr>
                            <m:t>Γ</m:t>
                          </m:r>
                        </m:e>
                      </m:nary>
                    </m:oMath>
                  </m:oMathPara>
                </a14:m>
                <a:endParaRPr lang="en-US" altLang="ja-JP" b="0" dirty="0"/>
              </a:p>
            </p:txBody>
          </p:sp>
        </mc:Choice>
        <mc:Fallback>
          <p:sp>
            <p:nvSpPr>
              <p:cNvPr id="14" name="テキスト ボックス 13">
                <a:extLst>
                  <a:ext uri="{FF2B5EF4-FFF2-40B4-BE49-F238E27FC236}">
                    <a16:creationId xmlns:a16="http://schemas.microsoft.com/office/drawing/2014/main" id="{53F6370A-EBBD-401C-BD45-E17F6AB49BA9}"/>
                  </a:ext>
                </a:extLst>
              </p:cNvPr>
              <p:cNvSpPr txBox="1">
                <a:spLocks noRot="1" noChangeAspect="1" noMove="1" noResize="1" noEditPoints="1" noAdjustHandles="1" noChangeArrowheads="1" noChangeShapeType="1" noTextEdit="1"/>
              </p:cNvSpPr>
              <p:nvPr/>
            </p:nvSpPr>
            <p:spPr>
              <a:xfrm>
                <a:off x="412458" y="3234710"/>
                <a:ext cx="3496812" cy="1225079"/>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5" name="テキスト ボックス 14">
                <a:extLst>
                  <a:ext uri="{FF2B5EF4-FFF2-40B4-BE49-F238E27FC236}">
                    <a16:creationId xmlns:a16="http://schemas.microsoft.com/office/drawing/2014/main" id="{FFD09128-CC4C-4237-8F8B-E6269D8F3E58}"/>
                  </a:ext>
                </a:extLst>
              </p:cNvPr>
              <p:cNvSpPr txBox="1"/>
              <p:nvPr/>
            </p:nvSpPr>
            <p:spPr>
              <a:xfrm>
                <a:off x="412458" y="4989617"/>
                <a:ext cx="3496812" cy="710194"/>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d>
                        <m:dPr>
                          <m:begChr m:val="["/>
                          <m:endChr m:val="]"/>
                          <m:ctrlPr>
                            <a:rPr lang="en-US" altLang="ja-JP" i="1" smtClean="0">
                              <a:latin typeface="Cambria Math" panose="02040503050406030204" pitchFamily="18" charset="0"/>
                            </a:rPr>
                          </m:ctrlPr>
                        </m:dPr>
                        <m:e>
                          <m:m>
                            <m:mPr>
                              <m:mcs>
                                <m:mc>
                                  <m:mcPr>
                                    <m:count m:val="2"/>
                                    <m:mcJc m:val="center"/>
                                  </m:mcPr>
                                </m:mc>
                              </m:mcs>
                              <m:ctrlPr>
                                <a:rPr lang="en-US" altLang="ja-JP" i="1" smtClean="0">
                                  <a:latin typeface="Cambria Math" panose="02040503050406030204" pitchFamily="18" charset="0"/>
                                </a:rPr>
                              </m:ctrlPr>
                            </m:mPr>
                            <m:mr>
                              <m:e>
                                <m:sSup>
                                  <m:sSupPr>
                                    <m:ctrlPr>
                                      <a:rPr lang="en-US" altLang="ja-JP" i="1" smtClean="0">
                                        <a:latin typeface="Cambria Math" panose="02040503050406030204" pitchFamily="18" charset="0"/>
                                      </a:rPr>
                                    </m:ctrlPr>
                                  </m:sSupPr>
                                  <m:e>
                                    <m:r>
                                      <a:rPr lang="en-US" altLang="ja-JP" b="1" i="1" smtClean="0">
                                        <a:latin typeface="Cambria Math" panose="02040503050406030204" pitchFamily="18" charset="0"/>
                                      </a:rPr>
                                      <m:t>𝑲</m:t>
                                    </m:r>
                                  </m:e>
                                  <m:sup>
                                    <m:r>
                                      <a:rPr lang="en-US" altLang="ja-JP" b="0" i="1" smtClean="0">
                                        <a:latin typeface="Cambria Math" panose="02040503050406030204" pitchFamily="18" charset="0"/>
                                      </a:rPr>
                                      <m:t>𝐺</m:t>
                                    </m:r>
                                  </m:sup>
                                </m:sSup>
                              </m:e>
                              <m:e>
                                <m:sSup>
                                  <m:sSupPr>
                                    <m:ctrlPr>
                                      <a:rPr lang="en-US" altLang="ja-JP" i="1">
                                        <a:latin typeface="Cambria Math" panose="02040503050406030204" pitchFamily="18" charset="0"/>
                                      </a:rPr>
                                    </m:ctrlPr>
                                  </m:sSupPr>
                                  <m:e>
                                    <m:r>
                                      <a:rPr lang="en-US" altLang="ja-JP" b="1" i="1">
                                        <a:latin typeface="Cambria Math" panose="02040503050406030204" pitchFamily="18" charset="0"/>
                                      </a:rPr>
                                      <m:t>𝑲</m:t>
                                    </m:r>
                                  </m:e>
                                  <m:sup>
                                    <m:r>
                                      <a:rPr lang="en-US" altLang="ja-JP" i="1">
                                        <a:latin typeface="Cambria Math" panose="02040503050406030204" pitchFamily="18" charset="0"/>
                                      </a:rPr>
                                      <m:t>𝐺</m:t>
                                    </m:r>
                                    <m:r>
                                      <a:rPr lang="en-US" altLang="ja-JP" b="0" i="1" smtClean="0">
                                        <a:latin typeface="Cambria Math" panose="02040503050406030204" pitchFamily="18" charset="0"/>
                                      </a:rPr>
                                      <m:t>𝐿</m:t>
                                    </m:r>
                                  </m:sup>
                                </m:sSup>
                              </m:e>
                            </m:mr>
                            <m:mr>
                              <m:e>
                                <m:sSup>
                                  <m:sSupPr>
                                    <m:ctrlPr>
                                      <a:rPr lang="en-US" altLang="ja-JP" i="1">
                                        <a:latin typeface="Cambria Math" panose="02040503050406030204" pitchFamily="18" charset="0"/>
                                      </a:rPr>
                                    </m:ctrlPr>
                                  </m:sSupPr>
                                  <m:e>
                                    <m:r>
                                      <a:rPr lang="en-US" altLang="ja-JP" b="1" i="1">
                                        <a:latin typeface="Cambria Math" panose="02040503050406030204" pitchFamily="18" charset="0"/>
                                      </a:rPr>
                                      <m:t>𝑲</m:t>
                                    </m:r>
                                  </m:e>
                                  <m:sup>
                                    <m:r>
                                      <a:rPr lang="en-US" altLang="ja-JP" b="0" i="1" smtClean="0">
                                        <a:latin typeface="Cambria Math" panose="02040503050406030204" pitchFamily="18" charset="0"/>
                                      </a:rPr>
                                      <m:t>𝐺</m:t>
                                    </m:r>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𝐿</m:t>
                                        </m:r>
                                      </m:e>
                                      <m:sup>
                                        <m:r>
                                          <a:rPr lang="en-US" altLang="ja-JP" b="0" i="1" smtClean="0">
                                            <a:latin typeface="Cambria Math" panose="02040503050406030204" pitchFamily="18" charset="0"/>
                                          </a:rPr>
                                          <m:t>𝑇</m:t>
                                        </m:r>
                                      </m:sup>
                                    </m:sSup>
                                  </m:sup>
                                </m:sSup>
                              </m:e>
                              <m:e>
                                <m:sSup>
                                  <m:sSupPr>
                                    <m:ctrlPr>
                                      <a:rPr lang="en-US" altLang="ja-JP" i="1">
                                        <a:latin typeface="Cambria Math" panose="02040503050406030204" pitchFamily="18" charset="0"/>
                                      </a:rPr>
                                    </m:ctrlPr>
                                  </m:sSupPr>
                                  <m:e>
                                    <m:r>
                                      <a:rPr lang="en-US" altLang="ja-JP" b="1" i="1">
                                        <a:latin typeface="Cambria Math" panose="02040503050406030204" pitchFamily="18" charset="0"/>
                                      </a:rPr>
                                      <m:t>𝑲</m:t>
                                    </m:r>
                                  </m:e>
                                  <m:sup>
                                    <m:r>
                                      <a:rPr lang="en-US" altLang="ja-JP" b="0" i="1" smtClean="0">
                                        <a:latin typeface="Cambria Math" panose="02040503050406030204" pitchFamily="18" charset="0"/>
                                      </a:rPr>
                                      <m:t>𝐿</m:t>
                                    </m:r>
                                  </m:sup>
                                </m:sSup>
                              </m:e>
                            </m:mr>
                          </m:m>
                        </m:e>
                      </m:d>
                      <m:d>
                        <m:dPr>
                          <m:begChr m:val="{"/>
                          <m:endChr m:val="}"/>
                          <m:ctrlPr>
                            <a:rPr lang="en-US" altLang="ja-JP" i="1" smtClean="0">
                              <a:latin typeface="Cambria Math" panose="02040503050406030204" pitchFamily="18" charset="0"/>
                            </a:rPr>
                          </m:ctrlPr>
                        </m:dPr>
                        <m:e>
                          <m:m>
                            <m:mPr>
                              <m:mcs>
                                <m:mc>
                                  <m:mcPr>
                                    <m:count m:val="1"/>
                                    <m:mcJc m:val="center"/>
                                  </m:mcPr>
                                </m:mc>
                              </m:mcs>
                              <m:ctrlPr>
                                <a:rPr lang="en-US" altLang="ja-JP" i="1" smtClean="0">
                                  <a:latin typeface="Cambria Math" panose="02040503050406030204" pitchFamily="18" charset="0"/>
                                </a:rPr>
                              </m:ctrlPr>
                            </m:mPr>
                            <m:mr>
                              <m:e>
                                <m:sSup>
                                  <m:sSupPr>
                                    <m:ctrlPr>
                                      <a:rPr lang="en-US" altLang="ja-JP" i="1" smtClean="0">
                                        <a:latin typeface="Cambria Math" panose="02040503050406030204" pitchFamily="18" charset="0"/>
                                      </a:rPr>
                                    </m:ctrlPr>
                                  </m:sSupPr>
                                  <m:e>
                                    <m:r>
                                      <a:rPr lang="en-US" altLang="ja-JP" b="1" i="1" smtClean="0">
                                        <a:latin typeface="Cambria Math" panose="02040503050406030204" pitchFamily="18" charset="0"/>
                                      </a:rPr>
                                      <m:t>𝒅</m:t>
                                    </m:r>
                                  </m:e>
                                  <m:sup>
                                    <m:r>
                                      <a:rPr lang="en-US" altLang="ja-JP" b="0" i="1" smtClean="0">
                                        <a:latin typeface="Cambria Math" panose="02040503050406030204" pitchFamily="18" charset="0"/>
                                      </a:rPr>
                                      <m:t>𝐺</m:t>
                                    </m:r>
                                  </m:sup>
                                </m:sSup>
                              </m:e>
                            </m:mr>
                            <m:mr>
                              <m:e>
                                <m:sSup>
                                  <m:sSupPr>
                                    <m:ctrlPr>
                                      <a:rPr lang="en-US" altLang="ja-JP" i="1">
                                        <a:latin typeface="Cambria Math" panose="02040503050406030204" pitchFamily="18" charset="0"/>
                                      </a:rPr>
                                    </m:ctrlPr>
                                  </m:sSupPr>
                                  <m:e>
                                    <m:r>
                                      <a:rPr lang="en-US" altLang="ja-JP" b="1" i="1">
                                        <a:latin typeface="Cambria Math" panose="02040503050406030204" pitchFamily="18" charset="0"/>
                                      </a:rPr>
                                      <m:t>𝒅</m:t>
                                    </m:r>
                                  </m:e>
                                  <m:sup>
                                    <m:r>
                                      <a:rPr lang="en-US" altLang="ja-JP" b="0" i="1" smtClean="0">
                                        <a:latin typeface="Cambria Math" panose="02040503050406030204" pitchFamily="18" charset="0"/>
                                      </a:rPr>
                                      <m:t>𝐿</m:t>
                                    </m:r>
                                  </m:sup>
                                </m:sSup>
                              </m:e>
                            </m:mr>
                          </m:m>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m>
                            <m:mPr>
                              <m:mcs>
                                <m:mc>
                                  <m:mcPr>
                                    <m:count m:val="1"/>
                                    <m:mcJc m:val="center"/>
                                  </m:mcPr>
                                </m:mc>
                              </m:mcs>
                              <m:ctrlPr>
                                <a:rPr lang="en-US" altLang="ja-JP" b="0" i="1" smtClean="0">
                                  <a:latin typeface="Cambria Math" panose="02040503050406030204" pitchFamily="18" charset="0"/>
                                </a:rPr>
                              </m:ctrlPr>
                            </m:mPr>
                            <m:mr>
                              <m:e>
                                <m:sSup>
                                  <m:sSupPr>
                                    <m:ctrlPr>
                                      <a:rPr lang="en-US" altLang="ja-JP" i="1">
                                        <a:latin typeface="Cambria Math" panose="02040503050406030204" pitchFamily="18" charset="0"/>
                                      </a:rPr>
                                    </m:ctrlPr>
                                  </m:sSupPr>
                                  <m:e>
                                    <m:r>
                                      <a:rPr lang="en-US" altLang="ja-JP" b="1" i="1">
                                        <a:latin typeface="Cambria Math" panose="02040503050406030204" pitchFamily="18" charset="0"/>
                                      </a:rPr>
                                      <m:t>𝒇</m:t>
                                    </m:r>
                                  </m:e>
                                  <m:sup>
                                    <m:r>
                                      <a:rPr lang="en-US" altLang="ja-JP" i="1">
                                        <a:latin typeface="Cambria Math" panose="02040503050406030204" pitchFamily="18" charset="0"/>
                                      </a:rPr>
                                      <m:t>𝐺</m:t>
                                    </m:r>
                                  </m:sup>
                                </m:sSup>
                              </m:e>
                            </m:mr>
                            <m:mr>
                              <m:e>
                                <m:sSup>
                                  <m:sSupPr>
                                    <m:ctrlPr>
                                      <a:rPr lang="en-US" altLang="ja-JP" i="1">
                                        <a:latin typeface="Cambria Math" panose="02040503050406030204" pitchFamily="18" charset="0"/>
                                      </a:rPr>
                                    </m:ctrlPr>
                                  </m:sSupPr>
                                  <m:e>
                                    <m:r>
                                      <a:rPr lang="en-US" altLang="ja-JP" b="1" i="1">
                                        <a:latin typeface="Cambria Math" panose="02040503050406030204" pitchFamily="18" charset="0"/>
                                      </a:rPr>
                                      <m:t>𝒇</m:t>
                                    </m:r>
                                  </m:e>
                                  <m:sup>
                                    <m:r>
                                      <a:rPr lang="en-US" altLang="ja-JP" i="1">
                                        <a:latin typeface="Cambria Math" panose="02040503050406030204" pitchFamily="18" charset="0"/>
                                      </a:rPr>
                                      <m:t>𝐿</m:t>
                                    </m:r>
                                  </m:sup>
                                </m:sSup>
                              </m:e>
                            </m:mr>
                          </m:m>
                        </m:e>
                      </m:d>
                    </m:oMath>
                  </m:oMathPara>
                </a14:m>
                <a:endParaRPr lang="ja-JP" altLang="en-US" dirty="0"/>
              </a:p>
            </p:txBody>
          </p:sp>
        </mc:Choice>
        <mc:Fallback>
          <p:sp>
            <p:nvSpPr>
              <p:cNvPr id="15" name="テキスト ボックス 14">
                <a:extLst>
                  <a:ext uri="{FF2B5EF4-FFF2-40B4-BE49-F238E27FC236}">
                    <a16:creationId xmlns:a16="http://schemas.microsoft.com/office/drawing/2014/main" id="{FFD09128-CC4C-4237-8F8B-E6269D8F3E58}"/>
                  </a:ext>
                </a:extLst>
              </p:cNvPr>
              <p:cNvSpPr txBox="1">
                <a:spLocks noRot="1" noChangeAspect="1" noMove="1" noResize="1" noEditPoints="1" noAdjustHandles="1" noChangeArrowheads="1" noChangeShapeType="1" noTextEdit="1"/>
              </p:cNvSpPr>
              <p:nvPr/>
            </p:nvSpPr>
            <p:spPr>
              <a:xfrm>
                <a:off x="412458" y="4989617"/>
                <a:ext cx="3496812" cy="710194"/>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6" name="テキスト ボックス 15">
                <a:extLst>
                  <a:ext uri="{FF2B5EF4-FFF2-40B4-BE49-F238E27FC236}">
                    <a16:creationId xmlns:a16="http://schemas.microsoft.com/office/drawing/2014/main" id="{2EEFE345-41A2-4D8F-9AFF-4F4B83047192}"/>
                  </a:ext>
                </a:extLst>
              </p:cNvPr>
              <p:cNvSpPr txBox="1"/>
              <p:nvPr/>
            </p:nvSpPr>
            <p:spPr>
              <a:xfrm>
                <a:off x="6437152" y="1202804"/>
                <a:ext cx="5622827" cy="3680303"/>
              </a:xfrm>
              <a:prstGeom prst="rect">
                <a:avLst/>
              </a:prstGeom>
              <a:noFill/>
            </p:spPr>
            <p:txBody>
              <a:bodyPr wrap="square">
                <a:spAutoFit/>
              </a:bodyPr>
              <a:lstStyle/>
              <a:p>
                <a:r>
                  <a:rPr lang="ja-JP" altLang="en-US" b="0" dirty="0"/>
                  <a:t>結合剛性マトリクス</a:t>
                </a:r>
                <a14:m>
                  <m:oMath xmlns:m="http://schemas.openxmlformats.org/officeDocument/2006/math">
                    <m:sSup>
                      <m:sSupPr>
                        <m:ctrlPr>
                          <a:rPr lang="en-US" altLang="ja-JP" b="0" i="1" smtClean="0">
                            <a:latin typeface="Cambria Math" panose="02040503050406030204" pitchFamily="18" charset="0"/>
                          </a:rPr>
                        </m:ctrlPr>
                      </m:sSupPr>
                      <m:e>
                        <m:r>
                          <a:rPr lang="en-US" altLang="ja-JP" b="1" i="1" smtClean="0">
                            <a:latin typeface="Cambria Math" panose="02040503050406030204" pitchFamily="18" charset="0"/>
                          </a:rPr>
                          <m:t>𝑲</m:t>
                        </m:r>
                      </m:e>
                      <m:sup>
                        <m:r>
                          <a:rPr lang="en-US" altLang="ja-JP" b="0" i="1" smtClean="0">
                            <a:latin typeface="Cambria Math" panose="02040503050406030204" pitchFamily="18" charset="0"/>
                          </a:rPr>
                          <m:t>𝐺𝐿</m:t>
                        </m:r>
                      </m:sup>
                    </m:sSup>
                  </m:oMath>
                </a14:m>
                <a:r>
                  <a:rPr lang="ja-JP" altLang="en-US" b="0" dirty="0"/>
                  <a:t>は以下のように定義される</a:t>
                </a:r>
                <a:endParaRPr lang="en-US" altLang="ja-JP" b="0" dirty="0"/>
              </a:p>
              <a:p>
                <a:pPr/>
                <a14:m>
                  <m:oMathPara xmlns:m="http://schemas.openxmlformats.org/officeDocument/2006/math">
                    <m:oMathParaPr>
                      <m:jc m:val="left"/>
                    </m:oMathParaPr>
                    <m:oMath xmlns:m="http://schemas.openxmlformats.org/officeDocument/2006/math">
                      <m:sSup>
                        <m:sSupPr>
                          <m:ctrlPr>
                            <a:rPr lang="en-US" altLang="ja-JP" b="0" i="1" smtClean="0">
                              <a:latin typeface="Cambria Math" panose="02040503050406030204" pitchFamily="18" charset="0"/>
                            </a:rPr>
                          </m:ctrlPr>
                        </m:sSupPr>
                        <m:e>
                          <m:r>
                            <a:rPr lang="en-US" altLang="ja-JP" b="1" i="1" smtClean="0">
                              <a:latin typeface="Cambria Math" panose="02040503050406030204" pitchFamily="18" charset="0"/>
                            </a:rPr>
                            <m:t>𝑲</m:t>
                          </m:r>
                        </m:e>
                        <m:sup>
                          <m:r>
                            <a:rPr lang="en-US" altLang="ja-JP" b="0" i="1" smtClean="0">
                              <a:latin typeface="Cambria Math" panose="02040503050406030204" pitchFamily="18" charset="0"/>
                            </a:rPr>
                            <m:t>𝐺𝐿</m:t>
                          </m:r>
                        </m:sup>
                      </m:sSup>
                      <m:r>
                        <a:rPr lang="en-US" altLang="ja-JP" b="0" i="1" smtClean="0">
                          <a:latin typeface="Cambria Math" panose="02040503050406030204" pitchFamily="18" charset="0"/>
                        </a:rPr>
                        <m:t>=</m:t>
                      </m:r>
                      <m:nary>
                        <m:naryPr>
                          <m:ctrlPr>
                            <a:rPr lang="en-US" altLang="ja-JP" b="0" i="1" smtClean="0">
                              <a:latin typeface="Cambria Math" panose="02040503050406030204" pitchFamily="18" charset="0"/>
                            </a:rPr>
                          </m:ctrlPr>
                        </m:naryPr>
                        <m:sub>
                          <m:sSup>
                            <m:sSupPr>
                              <m:ctrlPr>
                                <a:rPr lang="en-US" altLang="ja-JP" b="0" i="1" smtClean="0">
                                  <a:latin typeface="Cambria Math" panose="02040503050406030204" pitchFamily="18" charset="0"/>
                                </a:rPr>
                              </m:ctrlPr>
                            </m:sSupPr>
                            <m:e>
                              <m:r>
                                <m:rPr>
                                  <m:sty m:val="p"/>
                                </m:rPr>
                                <a:rPr lang="el-GR" altLang="ja-JP" b="0" i="1" smtClean="0">
                                  <a:latin typeface="Cambria Math" panose="02040503050406030204" pitchFamily="18" charset="0"/>
                                  <a:ea typeface="Cambria Math" panose="02040503050406030204" pitchFamily="18" charset="0"/>
                                </a:rPr>
                                <m:t>Ω</m:t>
                              </m:r>
                            </m:e>
                            <m:sup>
                              <m:r>
                                <a:rPr lang="en-US" altLang="ja-JP" b="0" i="1" smtClean="0">
                                  <a:latin typeface="Cambria Math" panose="02040503050406030204" pitchFamily="18" charset="0"/>
                                </a:rPr>
                                <m:t>𝐿</m:t>
                              </m:r>
                            </m:sup>
                          </m:sSup>
                        </m:sub>
                        <m:sup>
                          <m:r>
                            <a:rPr lang="en-US" altLang="ja-JP" b="0" i="1" smtClean="0">
                              <a:latin typeface="Cambria Math" panose="02040503050406030204" pitchFamily="18" charset="0"/>
                            </a:rPr>
                            <m:t> </m:t>
                          </m:r>
                        </m:sup>
                        <m:e>
                          <m:sSup>
                            <m:sSupPr>
                              <m:ctrlPr>
                                <a:rPr lang="en-US" altLang="ja-JP" b="0" i="1" smtClean="0">
                                  <a:latin typeface="Cambria Math" panose="02040503050406030204" pitchFamily="18" charset="0"/>
                                </a:rPr>
                              </m:ctrlPr>
                            </m:sSupPr>
                            <m:e>
                              <m:r>
                                <a:rPr lang="en-US" altLang="ja-JP" b="1" i="1" smtClean="0">
                                  <a:latin typeface="Cambria Math" panose="02040503050406030204" pitchFamily="18" charset="0"/>
                                </a:rPr>
                                <m:t>𝑩</m:t>
                              </m:r>
                            </m:e>
                            <m:sup>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𝐺</m:t>
                                  </m:r>
                                </m:e>
                                <m:sup>
                                  <m:r>
                                    <a:rPr lang="en-US" altLang="ja-JP" b="0" i="1" smtClean="0">
                                      <a:latin typeface="Cambria Math" panose="02040503050406030204" pitchFamily="18" charset="0"/>
                                    </a:rPr>
                                    <m:t>𝑇</m:t>
                                  </m:r>
                                </m:sup>
                              </m:sSup>
                            </m:sup>
                          </m:sSup>
                        </m:e>
                      </m:nary>
                      <m:r>
                        <a:rPr lang="en-US" altLang="ja-JP" b="1" i="1" smtClean="0">
                          <a:latin typeface="Cambria Math" panose="02040503050406030204" pitchFamily="18" charset="0"/>
                        </a:rPr>
                        <m:t>𝑫</m:t>
                      </m:r>
                      <m:sSup>
                        <m:sSupPr>
                          <m:ctrlPr>
                            <a:rPr lang="en-US" altLang="ja-JP" b="0" i="1" smtClean="0">
                              <a:latin typeface="Cambria Math" panose="02040503050406030204" pitchFamily="18" charset="0"/>
                            </a:rPr>
                          </m:ctrlPr>
                        </m:sSupPr>
                        <m:e>
                          <m:r>
                            <a:rPr lang="en-US" altLang="ja-JP" b="1" i="1" smtClean="0">
                              <a:latin typeface="Cambria Math" panose="02040503050406030204" pitchFamily="18" charset="0"/>
                            </a:rPr>
                            <m:t>𝑩</m:t>
                          </m:r>
                        </m:e>
                        <m:sup>
                          <m:r>
                            <a:rPr lang="en-US" altLang="ja-JP" b="0" i="1" smtClean="0">
                              <a:latin typeface="Cambria Math" panose="02040503050406030204" pitchFamily="18" charset="0"/>
                            </a:rPr>
                            <m:t>𝐿</m:t>
                          </m:r>
                        </m:sup>
                      </m:sSup>
                      <m:r>
                        <a:rPr lang="en-US" altLang="ja-JP" b="0" i="1" smtClean="0">
                          <a:latin typeface="Cambria Math" panose="02040503050406030204" pitchFamily="18" charset="0"/>
                        </a:rPr>
                        <m:t>𝑑</m:t>
                      </m:r>
                      <m:r>
                        <m:rPr>
                          <m:sty m:val="p"/>
                        </m:rPr>
                        <a:rPr lang="el-GR" altLang="ja-JP" b="0" i="1" smtClean="0">
                          <a:latin typeface="Cambria Math" panose="02040503050406030204" pitchFamily="18" charset="0"/>
                          <a:ea typeface="Cambria Math" panose="02040503050406030204" pitchFamily="18" charset="0"/>
                        </a:rPr>
                        <m:t>Ω</m:t>
                      </m:r>
                    </m:oMath>
                    <m:oMath xmlns:m="http://schemas.openxmlformats.org/officeDocument/2006/math">
                      <m:r>
                        <a:rPr lang="en-US" altLang="ja-JP" b="0" i="0" smtClean="0">
                          <a:latin typeface="Cambria Math" panose="02040503050406030204" pitchFamily="18" charset="0"/>
                          <a:ea typeface="Cambria Math" panose="02040503050406030204" pitchFamily="18" charset="0"/>
                        </a:rPr>
                        <m:t>         </m:t>
                      </m:r>
                      <m:r>
                        <a:rPr lang="en-US" altLang="ja-JP" b="0" i="1" smtClean="0">
                          <a:latin typeface="Cambria Math" panose="02040503050406030204" pitchFamily="18" charset="0"/>
                          <a:ea typeface="Cambria Math" panose="02040503050406030204" pitchFamily="18" charset="0"/>
                        </a:rPr>
                        <m:t>=</m:t>
                      </m:r>
                      <m:nary>
                        <m:naryPr>
                          <m:chr m:val="∬"/>
                          <m:ctrlPr>
                            <a:rPr lang="en-US" altLang="ja-JP" b="0" i="1" smtClean="0">
                              <a:latin typeface="Cambria Math" panose="02040503050406030204" pitchFamily="18" charset="0"/>
                              <a:ea typeface="Cambria Math" panose="02040503050406030204" pitchFamily="18" charset="0"/>
                            </a:rPr>
                          </m:ctrlPr>
                        </m:naryPr>
                        <m:sub>
                          <m:sSup>
                            <m:sSupPr>
                              <m:ctrlPr>
                                <a:rPr lang="en-US" altLang="ja-JP" b="0" i="1" smtClean="0">
                                  <a:latin typeface="Cambria Math" panose="02040503050406030204" pitchFamily="18" charset="0"/>
                                  <a:ea typeface="Cambria Math" panose="02040503050406030204" pitchFamily="18" charset="0"/>
                                </a:rPr>
                              </m:ctrlPr>
                            </m:sSupPr>
                            <m:e>
                              <m:r>
                                <m:rPr>
                                  <m:sty m:val="p"/>
                                </m:rPr>
                                <a:rPr lang="el-GR" altLang="ja-JP" i="1">
                                  <a:latin typeface="Cambria Math" panose="02040503050406030204" pitchFamily="18" charset="0"/>
                                  <a:ea typeface="Cambria Math" panose="02040503050406030204" pitchFamily="18" charset="0"/>
                                </a:rPr>
                                <m:t>Ω</m:t>
                              </m:r>
                            </m:e>
                            <m:sup>
                              <m:r>
                                <a:rPr lang="en-US" altLang="ja-JP" b="0" i="1" smtClean="0">
                                  <a:latin typeface="Cambria Math" panose="02040503050406030204" pitchFamily="18" charset="0"/>
                                  <a:ea typeface="Cambria Math" panose="02040503050406030204" pitchFamily="18" charset="0"/>
                                </a:rPr>
                                <m:t>𝐿</m:t>
                              </m:r>
                            </m:sup>
                          </m:sSup>
                        </m:sub>
                        <m:sup>
                          <m:r>
                            <a:rPr lang="en-US" altLang="ja-JP" b="0" i="1" smtClean="0">
                              <a:latin typeface="Cambria Math" panose="02040503050406030204" pitchFamily="18" charset="0"/>
                              <a:ea typeface="Cambria Math" panose="02040503050406030204" pitchFamily="18" charset="0"/>
                            </a:rPr>
                            <m:t> </m:t>
                          </m:r>
                        </m:sup>
                        <m:e>
                          <m:sSup>
                            <m:sSupPr>
                              <m:ctrlPr>
                                <a:rPr lang="en-US" altLang="ja-JP" i="1">
                                  <a:latin typeface="Cambria Math" panose="02040503050406030204" pitchFamily="18" charset="0"/>
                                </a:rPr>
                              </m:ctrlPr>
                            </m:sSupPr>
                            <m:e>
                              <m:r>
                                <a:rPr lang="en-US" altLang="ja-JP" b="1" i="1">
                                  <a:latin typeface="Cambria Math" panose="02040503050406030204" pitchFamily="18" charset="0"/>
                                </a:rPr>
                                <m:t>𝑩</m:t>
                              </m:r>
                            </m:e>
                            <m:sup>
                              <m:sSup>
                                <m:sSupPr>
                                  <m:ctrlPr>
                                    <a:rPr lang="en-US" altLang="ja-JP" i="1">
                                      <a:latin typeface="Cambria Math" panose="02040503050406030204" pitchFamily="18" charset="0"/>
                                    </a:rPr>
                                  </m:ctrlPr>
                                </m:sSupPr>
                                <m:e>
                                  <m:r>
                                    <a:rPr lang="en-US" altLang="ja-JP" i="1">
                                      <a:latin typeface="Cambria Math" panose="02040503050406030204" pitchFamily="18" charset="0"/>
                                    </a:rPr>
                                    <m:t>𝐺</m:t>
                                  </m:r>
                                </m:e>
                                <m:sup>
                                  <m:r>
                                    <a:rPr lang="en-US" altLang="ja-JP" i="1">
                                      <a:latin typeface="Cambria Math" panose="02040503050406030204" pitchFamily="18" charset="0"/>
                                    </a:rPr>
                                    <m:t>𝑇</m:t>
                                  </m:r>
                                </m:sup>
                              </m:sSup>
                            </m:sup>
                          </m:sSup>
                          <m:r>
                            <a:rPr lang="en-US" altLang="ja-JP" b="1" i="1">
                              <a:latin typeface="Cambria Math" panose="02040503050406030204" pitchFamily="18" charset="0"/>
                            </a:rPr>
                            <m:t>𝑫</m:t>
                          </m:r>
                          <m:sSup>
                            <m:sSupPr>
                              <m:ctrlPr>
                                <a:rPr lang="en-US" altLang="ja-JP" i="1">
                                  <a:latin typeface="Cambria Math" panose="02040503050406030204" pitchFamily="18" charset="0"/>
                                </a:rPr>
                              </m:ctrlPr>
                            </m:sSupPr>
                            <m:e>
                              <m:r>
                                <a:rPr lang="en-US" altLang="ja-JP" b="1" i="1">
                                  <a:latin typeface="Cambria Math" panose="02040503050406030204" pitchFamily="18" charset="0"/>
                                </a:rPr>
                                <m:t>𝑩</m:t>
                              </m:r>
                            </m:e>
                            <m:sup>
                              <m:r>
                                <a:rPr lang="en-US" altLang="ja-JP" i="1">
                                  <a:latin typeface="Cambria Math" panose="02040503050406030204" pitchFamily="18" charset="0"/>
                                </a:rPr>
                                <m:t>𝐿</m:t>
                              </m:r>
                            </m:sup>
                          </m:sSup>
                          <m:r>
                            <a:rPr lang="en-US" altLang="ja-JP" i="1">
                              <a:latin typeface="Cambria Math" panose="02040503050406030204" pitchFamily="18" charset="0"/>
                            </a:rPr>
                            <m:t>𝑑𝑥𝑑𝑦</m:t>
                          </m:r>
                        </m:e>
                      </m:nary>
                    </m:oMath>
                  </m:oMathPara>
                </a14:m>
                <a:endParaRPr lang="en-US" altLang="ja-JP" b="0" dirty="0"/>
              </a:p>
              <a:p>
                <a:pPr/>
                <a14:m>
                  <m:oMathPara xmlns:m="http://schemas.openxmlformats.org/officeDocument/2006/math">
                    <m:oMathParaPr>
                      <m:jc m:val="left"/>
                    </m:oMathParaPr>
                    <m:oMath xmlns:m="http://schemas.openxmlformats.org/officeDocument/2006/math">
                      <m:r>
                        <a:rPr lang="en-US" altLang="ja-JP" b="0" i="0" smtClean="0">
                          <a:latin typeface="Cambria Math" panose="02040503050406030204" pitchFamily="18" charset="0"/>
                          <a:ea typeface="Cambria Math" panose="02040503050406030204" pitchFamily="18" charset="0"/>
                        </a:rPr>
                        <m:t>         </m:t>
                      </m:r>
                      <m:r>
                        <a:rPr lang="en-US" altLang="ja-JP" b="0" i="1" smtClean="0">
                          <a:latin typeface="Cambria Math" panose="02040503050406030204" pitchFamily="18" charset="0"/>
                          <a:ea typeface="Cambria Math" panose="02040503050406030204" pitchFamily="18" charset="0"/>
                        </a:rPr>
                        <m:t>=</m:t>
                      </m:r>
                      <m:nary>
                        <m:naryPr>
                          <m:ctrlPr>
                            <a:rPr lang="en-US" altLang="ja-JP" b="0" i="1" smtClean="0">
                              <a:latin typeface="Cambria Math" panose="02040503050406030204" pitchFamily="18" charset="0"/>
                              <a:ea typeface="Cambria Math" panose="02040503050406030204" pitchFamily="18" charset="0"/>
                            </a:rPr>
                          </m:ctrlPr>
                        </m:naryPr>
                        <m:sub>
                          <m:r>
                            <m:rPr>
                              <m:brk m:alnAt="23"/>
                            </m:rPr>
                            <a:rPr lang="en-US" altLang="ja-JP" b="0" i="1" smtClean="0">
                              <a:latin typeface="Cambria Math" panose="02040503050406030204" pitchFamily="18" charset="0"/>
                              <a:ea typeface="Cambria Math" panose="02040503050406030204" pitchFamily="18" charset="0"/>
                            </a:rPr>
                            <m:t>−1</m:t>
                          </m:r>
                        </m:sub>
                        <m:sup>
                          <m:r>
                            <a:rPr lang="en-US" altLang="ja-JP" b="0" i="1" smtClean="0">
                              <a:latin typeface="Cambria Math" panose="02040503050406030204" pitchFamily="18" charset="0"/>
                              <a:ea typeface="Cambria Math" panose="02040503050406030204" pitchFamily="18" charset="0"/>
                            </a:rPr>
                            <m:t>1</m:t>
                          </m:r>
                        </m:sup>
                        <m:e>
                          <m:nary>
                            <m:naryPr>
                              <m:ctrlPr>
                                <a:rPr lang="en-US" altLang="ja-JP" b="0" i="1" smtClean="0">
                                  <a:latin typeface="Cambria Math" panose="02040503050406030204" pitchFamily="18" charset="0"/>
                                  <a:ea typeface="Cambria Math" panose="02040503050406030204" pitchFamily="18" charset="0"/>
                                </a:rPr>
                              </m:ctrlPr>
                            </m:naryPr>
                            <m:sub>
                              <m:r>
                                <m:rPr>
                                  <m:brk m:alnAt="23"/>
                                </m:rPr>
                                <a:rPr lang="en-US" altLang="ja-JP" b="0" i="1" smtClean="0">
                                  <a:latin typeface="Cambria Math" panose="02040503050406030204" pitchFamily="18" charset="0"/>
                                  <a:ea typeface="Cambria Math" panose="02040503050406030204" pitchFamily="18" charset="0"/>
                                </a:rPr>
                                <m:t>−1</m:t>
                              </m:r>
                            </m:sub>
                            <m:sup>
                              <m:r>
                                <a:rPr lang="en-US" altLang="ja-JP" b="0" i="1" smtClean="0">
                                  <a:latin typeface="Cambria Math" panose="02040503050406030204" pitchFamily="18" charset="0"/>
                                  <a:ea typeface="Cambria Math" panose="02040503050406030204" pitchFamily="18" charset="0"/>
                                </a:rPr>
                                <m:t>1</m:t>
                              </m:r>
                            </m:sup>
                            <m:e>
                              <m:sSup>
                                <m:sSupPr>
                                  <m:ctrlPr>
                                    <a:rPr lang="en-US" altLang="ja-JP" i="1">
                                      <a:latin typeface="Cambria Math" panose="02040503050406030204" pitchFamily="18" charset="0"/>
                                    </a:rPr>
                                  </m:ctrlPr>
                                </m:sSupPr>
                                <m:e>
                                  <m:r>
                                    <a:rPr lang="en-US" altLang="ja-JP" b="1" i="1">
                                      <a:latin typeface="Cambria Math" panose="02040503050406030204" pitchFamily="18" charset="0"/>
                                    </a:rPr>
                                    <m:t>𝑩</m:t>
                                  </m:r>
                                </m:e>
                                <m:sup>
                                  <m:sSup>
                                    <m:sSupPr>
                                      <m:ctrlPr>
                                        <a:rPr lang="en-US" altLang="ja-JP" i="1">
                                          <a:latin typeface="Cambria Math" panose="02040503050406030204" pitchFamily="18" charset="0"/>
                                        </a:rPr>
                                      </m:ctrlPr>
                                    </m:sSupPr>
                                    <m:e>
                                      <m:r>
                                        <a:rPr lang="en-US" altLang="ja-JP" i="1">
                                          <a:latin typeface="Cambria Math" panose="02040503050406030204" pitchFamily="18" charset="0"/>
                                        </a:rPr>
                                        <m:t>𝐺</m:t>
                                      </m:r>
                                    </m:e>
                                    <m:sup>
                                      <m:r>
                                        <a:rPr lang="en-US" altLang="ja-JP" i="1">
                                          <a:latin typeface="Cambria Math" panose="02040503050406030204" pitchFamily="18" charset="0"/>
                                        </a:rPr>
                                        <m:t>𝑇</m:t>
                                      </m:r>
                                    </m:sup>
                                  </m:sSup>
                                </m:sup>
                              </m:sSup>
                              <m:r>
                                <a:rPr lang="en-US" altLang="ja-JP" b="1" i="1">
                                  <a:latin typeface="Cambria Math" panose="02040503050406030204" pitchFamily="18" charset="0"/>
                                </a:rPr>
                                <m:t>𝑫</m:t>
                              </m:r>
                              <m:sSup>
                                <m:sSupPr>
                                  <m:ctrlPr>
                                    <a:rPr lang="en-US" altLang="ja-JP" i="1">
                                      <a:latin typeface="Cambria Math" panose="02040503050406030204" pitchFamily="18" charset="0"/>
                                    </a:rPr>
                                  </m:ctrlPr>
                                </m:sSupPr>
                                <m:e>
                                  <m:r>
                                    <a:rPr lang="en-US" altLang="ja-JP" b="1" i="1">
                                      <a:latin typeface="Cambria Math" panose="02040503050406030204" pitchFamily="18" charset="0"/>
                                    </a:rPr>
                                    <m:t>𝑩</m:t>
                                  </m:r>
                                </m:e>
                                <m:sup>
                                  <m:r>
                                    <a:rPr lang="en-US" altLang="ja-JP" i="1">
                                      <a:latin typeface="Cambria Math" panose="02040503050406030204" pitchFamily="18" charset="0"/>
                                    </a:rPr>
                                    <m:t>𝐿</m:t>
                                  </m:r>
                                </m:sup>
                              </m:sSup>
                              <m:r>
                                <a:rPr lang="en-US" altLang="ja-JP" b="0" i="1" smtClean="0">
                                  <a:latin typeface="Cambria Math" panose="02040503050406030204" pitchFamily="18" charset="0"/>
                                </a:rPr>
                                <m:t>|</m:t>
                              </m:r>
                              <m:r>
                                <a:rPr lang="en-US" altLang="ja-JP" b="0" i="1" smtClean="0">
                                  <a:latin typeface="Cambria Math" panose="02040503050406030204" pitchFamily="18" charset="0"/>
                                </a:rPr>
                                <m:t>𝐽</m:t>
                              </m:r>
                              <m:r>
                                <a:rPr lang="en-US" altLang="ja-JP" b="0" i="1" smtClean="0">
                                  <a:latin typeface="Cambria Math" panose="02040503050406030204" pitchFamily="18" charset="0"/>
                                </a:rPr>
                                <m:t>|</m:t>
                              </m:r>
                              <m:r>
                                <a:rPr lang="en-US" altLang="ja-JP" b="0" i="1" smtClean="0">
                                  <a:latin typeface="Cambria Math" panose="02040503050406030204" pitchFamily="18" charset="0"/>
                                </a:rPr>
                                <m:t>𝑑</m:t>
                              </m:r>
                              <m:acc>
                                <m:accPr>
                                  <m:chr m:val="̃"/>
                                  <m:ctrlPr>
                                    <a:rPr lang="en-US" altLang="ja-JP" b="0" i="1" smtClean="0">
                                      <a:latin typeface="Cambria Math" panose="02040503050406030204" pitchFamily="18" charset="0"/>
                                      <a:ea typeface="Cambria Math" panose="02040503050406030204" pitchFamily="18" charset="0"/>
                                    </a:rPr>
                                  </m:ctrlPr>
                                </m:accPr>
                                <m:e>
                                  <m:r>
                                    <a:rPr lang="ja-JP" altLang="en-US" b="0" i="1" smtClean="0">
                                      <a:latin typeface="Cambria Math" panose="02040503050406030204" pitchFamily="18" charset="0"/>
                                      <a:ea typeface="Cambria Math" panose="02040503050406030204" pitchFamily="18" charset="0"/>
                                    </a:rPr>
                                    <m:t>𝜉</m:t>
                                  </m:r>
                                </m:e>
                              </m:acc>
                            </m:e>
                          </m:nary>
                          <m:r>
                            <a:rPr lang="en-US" altLang="ja-JP" b="0" i="1" smtClean="0">
                              <a:latin typeface="Cambria Math" panose="02040503050406030204" pitchFamily="18" charset="0"/>
                              <a:ea typeface="Cambria Math" panose="02040503050406030204" pitchFamily="18" charset="0"/>
                            </a:rPr>
                            <m:t>𝑑</m:t>
                          </m:r>
                          <m:acc>
                            <m:accPr>
                              <m:chr m:val="̃"/>
                              <m:ctrlPr>
                                <a:rPr lang="en-US" altLang="ja-JP" b="0" i="1" smtClean="0">
                                  <a:latin typeface="Cambria Math" panose="02040503050406030204" pitchFamily="18" charset="0"/>
                                  <a:ea typeface="Cambria Math" panose="02040503050406030204" pitchFamily="18" charset="0"/>
                                </a:rPr>
                              </m:ctrlPr>
                            </m:accPr>
                            <m:e>
                              <m:r>
                                <a:rPr lang="ja-JP" altLang="en-US" b="0" i="1" smtClean="0">
                                  <a:latin typeface="Cambria Math" panose="02040503050406030204" pitchFamily="18" charset="0"/>
                                  <a:ea typeface="Cambria Math" panose="02040503050406030204" pitchFamily="18" charset="0"/>
                                </a:rPr>
                                <m:t>𝜂</m:t>
                              </m:r>
                            </m:e>
                          </m:acc>
                        </m:e>
                      </m:nary>
                    </m:oMath>
                  </m:oMathPara>
                </a14:m>
                <a:endParaRPr lang="en-US" altLang="ja-JP" b="0" dirty="0"/>
              </a:p>
              <a:p>
                <a:pPr/>
                <a14:m>
                  <m:oMathPara xmlns:m="http://schemas.openxmlformats.org/officeDocument/2006/math">
                    <m:oMathParaPr>
                      <m:jc m:val="left"/>
                    </m:oMathParaPr>
                    <m:oMath xmlns:m="http://schemas.openxmlformats.org/officeDocument/2006/math">
                      <m:r>
                        <a:rPr lang="en-US" altLang="ja-JP" b="0" i="1" smtClean="0">
                          <a:latin typeface="Cambria Math" panose="02040503050406030204" pitchFamily="18" charset="0"/>
                        </a:rPr>
                        <m:t>         =</m:t>
                      </m:r>
                      <m:nary>
                        <m:naryPr>
                          <m:chr m:val="∑"/>
                          <m:supHide m:val="on"/>
                          <m:ctrlPr>
                            <a:rPr lang="en-US" altLang="ja-JP" b="0" i="1" smtClean="0">
                              <a:latin typeface="Cambria Math" panose="02040503050406030204" pitchFamily="18" charset="0"/>
                            </a:rPr>
                          </m:ctrlPr>
                        </m:naryPr>
                        <m:sub>
                          <m:r>
                            <m:rPr>
                              <m:brk m:alnAt="7"/>
                            </m:rPr>
                            <a:rPr lang="en-US" altLang="ja-JP" b="0" i="1" smtClean="0">
                              <a:latin typeface="Cambria Math" panose="02040503050406030204" pitchFamily="18" charset="0"/>
                            </a:rPr>
                            <m:t>𝑗</m:t>
                          </m:r>
                        </m:sub>
                        <m:sup/>
                        <m:e>
                          <m:nary>
                            <m:naryPr>
                              <m:chr m:val="∑"/>
                              <m:supHide m:val="on"/>
                              <m:ctrlPr>
                                <a:rPr lang="en-US" altLang="ja-JP" b="0" i="1" smtClean="0">
                                  <a:latin typeface="Cambria Math" panose="02040503050406030204" pitchFamily="18" charset="0"/>
                                </a:rPr>
                              </m:ctrlPr>
                            </m:naryPr>
                            <m:sub>
                              <m:r>
                                <m:rPr>
                                  <m:brk m:alnAt="7"/>
                                </m:rPr>
                                <a:rPr lang="en-US" altLang="ja-JP" b="0" i="1" smtClean="0">
                                  <a:latin typeface="Cambria Math" panose="02040503050406030204" pitchFamily="18" charset="0"/>
                                </a:rPr>
                                <m:t>𝑖</m:t>
                              </m:r>
                            </m:sub>
                            <m:sup/>
                            <m:e>
                              <m:sSup>
                                <m:sSupPr>
                                  <m:ctrlPr>
                                    <a:rPr lang="en-US" altLang="ja-JP" i="1">
                                      <a:latin typeface="Cambria Math" panose="02040503050406030204" pitchFamily="18" charset="0"/>
                                    </a:rPr>
                                  </m:ctrlPr>
                                </m:sSupPr>
                                <m:e>
                                  <m:r>
                                    <a:rPr lang="en-US" altLang="ja-JP" b="1" i="1">
                                      <a:latin typeface="Cambria Math" panose="02040503050406030204" pitchFamily="18" charset="0"/>
                                    </a:rPr>
                                    <m:t>𝑩</m:t>
                                  </m:r>
                                </m:e>
                                <m:sup>
                                  <m:sSup>
                                    <m:sSupPr>
                                      <m:ctrlPr>
                                        <a:rPr lang="en-US" altLang="ja-JP" i="1">
                                          <a:latin typeface="Cambria Math" panose="02040503050406030204" pitchFamily="18" charset="0"/>
                                        </a:rPr>
                                      </m:ctrlPr>
                                    </m:sSupPr>
                                    <m:e>
                                      <m:r>
                                        <a:rPr lang="en-US" altLang="ja-JP" i="1">
                                          <a:latin typeface="Cambria Math" panose="02040503050406030204" pitchFamily="18" charset="0"/>
                                        </a:rPr>
                                        <m:t>𝐺</m:t>
                                      </m:r>
                                    </m:e>
                                    <m:sup>
                                      <m:r>
                                        <a:rPr lang="en-US" altLang="ja-JP" i="1">
                                          <a:latin typeface="Cambria Math" panose="02040503050406030204" pitchFamily="18" charset="0"/>
                                        </a:rPr>
                                        <m:t>𝑇</m:t>
                                      </m:r>
                                    </m:sup>
                                  </m:sSup>
                                </m:sup>
                              </m:sSup>
                              <m:d>
                                <m:dPr>
                                  <m:ctrlPr>
                                    <a:rPr lang="en-US" altLang="ja-JP" b="0" i="1" smtClean="0">
                                      <a:latin typeface="Cambria Math" panose="02040503050406030204" pitchFamily="18" charset="0"/>
                                    </a:rPr>
                                  </m:ctrlPr>
                                </m:dPr>
                                <m:e>
                                  <m:sSubSup>
                                    <m:sSubSupPr>
                                      <m:ctrlPr>
                                        <a:rPr lang="en-US" altLang="ja-JP" b="0" i="1" smtClean="0">
                                          <a:latin typeface="Cambria Math" panose="02040503050406030204" pitchFamily="18" charset="0"/>
                                        </a:rPr>
                                      </m:ctrlPr>
                                    </m:sSubSupPr>
                                    <m:e>
                                      <m:acc>
                                        <m:accPr>
                                          <m:chr m:val="̃"/>
                                          <m:ctrlPr>
                                            <a:rPr lang="en-US" altLang="ja-JP" b="0" i="1" smtClean="0">
                                              <a:latin typeface="Cambria Math" panose="02040503050406030204" pitchFamily="18" charset="0"/>
                                            </a:rPr>
                                          </m:ctrlPr>
                                        </m:accPr>
                                        <m:e>
                                          <m:r>
                                            <a:rPr lang="ja-JP" altLang="en-US" b="0" i="1" smtClean="0">
                                              <a:latin typeface="Cambria Math" panose="02040503050406030204" pitchFamily="18" charset="0"/>
                                            </a:rPr>
                                            <m:t>𝜉</m:t>
                                          </m:r>
                                        </m:e>
                                      </m:acc>
                                    </m:e>
                                    <m:sub>
                                      <m:r>
                                        <a:rPr lang="en-US" altLang="ja-JP" b="0" i="1" smtClean="0">
                                          <a:latin typeface="Cambria Math" panose="02040503050406030204" pitchFamily="18" charset="0"/>
                                        </a:rPr>
                                        <m:t>𝑖</m:t>
                                      </m:r>
                                    </m:sub>
                                    <m:sup>
                                      <m:r>
                                        <a:rPr lang="en-US" altLang="ja-JP" b="0" i="1" smtClean="0">
                                          <a:latin typeface="Cambria Math" panose="02040503050406030204" pitchFamily="18" charset="0"/>
                                        </a:rPr>
                                        <m:t>𝐺</m:t>
                                      </m:r>
                                    </m:sup>
                                  </m:sSubSup>
                                  <m:r>
                                    <a:rPr lang="en-US" altLang="ja-JP" b="0" i="1" smtClean="0">
                                      <a:latin typeface="Cambria Math" panose="02040503050406030204" pitchFamily="18" charset="0"/>
                                    </a:rPr>
                                    <m:t>,</m:t>
                                  </m:r>
                                  <m:sSubSup>
                                    <m:sSubSupPr>
                                      <m:ctrlPr>
                                        <a:rPr lang="en-US" altLang="ja-JP" i="1">
                                          <a:latin typeface="Cambria Math" panose="02040503050406030204" pitchFamily="18" charset="0"/>
                                        </a:rPr>
                                      </m:ctrlPr>
                                    </m:sSubSupPr>
                                    <m:e>
                                      <m:acc>
                                        <m:accPr>
                                          <m:chr m:val="̃"/>
                                          <m:ctrlPr>
                                            <a:rPr lang="en-US" altLang="ja-JP" i="1">
                                              <a:latin typeface="Cambria Math" panose="02040503050406030204" pitchFamily="18" charset="0"/>
                                            </a:rPr>
                                          </m:ctrlPr>
                                        </m:accPr>
                                        <m:e>
                                          <m:r>
                                            <a:rPr lang="ja-JP" altLang="en-US" i="1" smtClean="0">
                                              <a:latin typeface="Cambria Math" panose="02040503050406030204" pitchFamily="18" charset="0"/>
                                            </a:rPr>
                                            <m:t>𝜂</m:t>
                                          </m:r>
                                        </m:e>
                                      </m:acc>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𝐺</m:t>
                                      </m:r>
                                    </m:sup>
                                  </m:sSubSup>
                                </m:e>
                              </m:d>
                              <m:r>
                                <a:rPr lang="en-US" altLang="ja-JP" b="1" i="1" smtClean="0">
                                  <a:latin typeface="Cambria Math" panose="02040503050406030204" pitchFamily="18" charset="0"/>
                                </a:rPr>
                                <m:t>𝑫</m:t>
                              </m:r>
                              <m:sSup>
                                <m:sSupPr>
                                  <m:ctrlPr>
                                    <a:rPr lang="en-US" altLang="ja-JP" b="0" i="1" smtClean="0">
                                      <a:latin typeface="Cambria Math" panose="02040503050406030204" pitchFamily="18" charset="0"/>
                                    </a:rPr>
                                  </m:ctrlPr>
                                </m:sSupPr>
                                <m:e>
                                  <m:r>
                                    <a:rPr lang="en-US" altLang="ja-JP" b="1" i="1" smtClean="0">
                                      <a:latin typeface="Cambria Math" panose="02040503050406030204" pitchFamily="18" charset="0"/>
                                    </a:rPr>
                                    <m:t>𝑩</m:t>
                                  </m:r>
                                </m:e>
                                <m:sup>
                                  <m:r>
                                    <a:rPr lang="en-US" altLang="ja-JP" b="0" i="1" smtClean="0">
                                      <a:latin typeface="Cambria Math" panose="02040503050406030204" pitchFamily="18" charset="0"/>
                                    </a:rPr>
                                    <m:t>𝐿</m:t>
                                  </m:r>
                                </m:sup>
                              </m:sSup>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acc>
                                        <m:accPr>
                                          <m:chr m:val="̃"/>
                                          <m:ctrlPr>
                                            <a:rPr lang="en-US" altLang="ja-JP" i="1">
                                              <a:latin typeface="Cambria Math" panose="02040503050406030204" pitchFamily="18" charset="0"/>
                                            </a:rPr>
                                          </m:ctrlPr>
                                        </m:accPr>
                                        <m:e>
                                          <m:r>
                                            <a:rPr lang="ja-JP" altLang="en-US" i="1">
                                              <a:latin typeface="Cambria Math" panose="02040503050406030204" pitchFamily="18" charset="0"/>
                                            </a:rPr>
                                            <m:t>𝜉</m:t>
                                          </m:r>
                                        </m:e>
                                      </m:acc>
                                    </m:e>
                                    <m:sub>
                                      <m:r>
                                        <a:rPr lang="en-US" altLang="ja-JP" i="1">
                                          <a:latin typeface="Cambria Math" panose="02040503050406030204" pitchFamily="18" charset="0"/>
                                        </a:rPr>
                                        <m:t>𝑖</m:t>
                                      </m:r>
                                    </m:sub>
                                    <m:sup>
                                      <m:r>
                                        <a:rPr lang="en-US" altLang="ja-JP" b="0" i="1" smtClean="0">
                                          <a:latin typeface="Cambria Math" panose="02040503050406030204" pitchFamily="18" charset="0"/>
                                        </a:rPr>
                                        <m:t>𝐿</m:t>
                                      </m:r>
                                    </m:sup>
                                  </m:sSubSup>
                                  <m:r>
                                    <a:rPr lang="en-US" altLang="ja-JP" i="1">
                                      <a:latin typeface="Cambria Math" panose="02040503050406030204" pitchFamily="18" charset="0"/>
                                    </a:rPr>
                                    <m:t>,</m:t>
                                  </m:r>
                                  <m:sSubSup>
                                    <m:sSubSupPr>
                                      <m:ctrlPr>
                                        <a:rPr lang="en-US" altLang="ja-JP" i="1">
                                          <a:latin typeface="Cambria Math" panose="02040503050406030204" pitchFamily="18" charset="0"/>
                                        </a:rPr>
                                      </m:ctrlPr>
                                    </m:sSubSupPr>
                                    <m:e>
                                      <m:acc>
                                        <m:accPr>
                                          <m:chr m:val="̃"/>
                                          <m:ctrlPr>
                                            <a:rPr lang="en-US" altLang="ja-JP" i="1">
                                              <a:latin typeface="Cambria Math" panose="02040503050406030204" pitchFamily="18" charset="0"/>
                                            </a:rPr>
                                          </m:ctrlPr>
                                        </m:accPr>
                                        <m:e>
                                          <m:r>
                                            <a:rPr lang="ja-JP" altLang="en-US" i="1">
                                              <a:latin typeface="Cambria Math" panose="02040503050406030204" pitchFamily="18" charset="0"/>
                                            </a:rPr>
                                            <m:t>𝜂</m:t>
                                          </m:r>
                                        </m:e>
                                      </m:acc>
                                    </m:e>
                                    <m:sub>
                                      <m:r>
                                        <a:rPr lang="en-US" altLang="ja-JP" i="1">
                                          <a:latin typeface="Cambria Math" panose="02040503050406030204" pitchFamily="18" charset="0"/>
                                        </a:rPr>
                                        <m:t>𝑗</m:t>
                                      </m:r>
                                    </m:sub>
                                    <m:sup>
                                      <m:r>
                                        <a:rPr lang="en-US" altLang="ja-JP" b="0" i="1" smtClean="0">
                                          <a:latin typeface="Cambria Math" panose="02040503050406030204" pitchFamily="18" charset="0"/>
                                        </a:rPr>
                                        <m:t>𝐿</m:t>
                                      </m:r>
                                    </m:sup>
                                  </m:sSubSup>
                                </m:e>
                              </m:d>
                              <m:r>
                                <a:rPr lang="en-US" altLang="ja-JP" i="1">
                                  <a:latin typeface="Cambria Math" panose="02040503050406030204" pitchFamily="18" charset="0"/>
                                </a:rPr>
                                <m:t>|</m:t>
                              </m:r>
                              <m:r>
                                <a:rPr lang="en-US" altLang="ja-JP" i="1">
                                  <a:latin typeface="Cambria Math" panose="02040503050406030204" pitchFamily="18" charset="0"/>
                                </a:rPr>
                                <m:t>𝐽</m:t>
                              </m:r>
                              <m:r>
                                <a:rPr lang="en-US" altLang="ja-JP" i="1">
                                  <a:latin typeface="Cambria Math" panose="02040503050406030204" pitchFamily="18" charset="0"/>
                                </a:rPr>
                                <m:t>|</m:t>
                              </m:r>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𝑖</m:t>
                                  </m:r>
                                </m:sub>
                              </m:sSub>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𝑗</m:t>
                                  </m:r>
                                </m:sub>
                              </m:sSub>
                            </m:e>
                          </m:nary>
                        </m:e>
                      </m:nary>
                    </m:oMath>
                  </m:oMathPara>
                </a14:m>
                <a:endParaRPr lang="en-US" altLang="ja-JP" b="0" dirty="0"/>
              </a:p>
              <a:p>
                <a:pPr/>
                <a:endParaRPr lang="en-US" altLang="ja-JP" i="1" dirty="0">
                  <a:latin typeface="Cambria Math" panose="02040503050406030204" pitchFamily="18" charset="0"/>
                </a:endParaRPr>
              </a:p>
              <a:p>
                <a:pP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𝑗</m:t>
                        </m:r>
                      </m:sub>
                    </m:sSub>
                  </m:oMath>
                </a14:m>
                <a:r>
                  <a:rPr lang="en-US" altLang="ja-JP" dirty="0"/>
                  <a:t>:</a:t>
                </a:r>
                <a:r>
                  <a:rPr lang="ja-JP" altLang="en-US" dirty="0"/>
                  <a:t> 数値積分の重み</a:t>
                </a:r>
                <a:endParaRPr lang="en-US" altLang="ja-JP" dirty="0"/>
              </a:p>
              <a:p>
                <a:pPr/>
                <a14:m>
                  <m:oMath xmlns:m="http://schemas.openxmlformats.org/officeDocument/2006/math">
                    <m:r>
                      <a:rPr lang="en-US" altLang="ja-JP" b="0" i="1" smtClean="0">
                        <a:latin typeface="Cambria Math" panose="02040503050406030204" pitchFamily="18" charset="0"/>
                      </a:rPr>
                      <m:t>𝐽</m:t>
                    </m:r>
                  </m:oMath>
                </a14:m>
                <a:r>
                  <a:rPr lang="en-US" altLang="ja-JP" dirty="0"/>
                  <a:t> : </a:t>
                </a:r>
                <a:r>
                  <a:rPr lang="ja-JP" altLang="en-US" dirty="0"/>
                  <a:t>ヤコビアン</a:t>
                </a:r>
                <a:endParaRPr lang="en-US" altLang="ja-JP" dirty="0"/>
              </a:p>
            </p:txBody>
          </p:sp>
        </mc:Choice>
        <mc:Fallback>
          <p:sp>
            <p:nvSpPr>
              <p:cNvPr id="16" name="テキスト ボックス 15">
                <a:extLst>
                  <a:ext uri="{FF2B5EF4-FFF2-40B4-BE49-F238E27FC236}">
                    <a16:creationId xmlns:a16="http://schemas.microsoft.com/office/drawing/2014/main" id="{2EEFE345-41A2-4D8F-9AFF-4F4B83047192}"/>
                  </a:ext>
                </a:extLst>
              </p:cNvPr>
              <p:cNvSpPr txBox="1">
                <a:spLocks noRot="1" noChangeAspect="1" noMove="1" noResize="1" noEditPoints="1" noAdjustHandles="1" noChangeArrowheads="1" noChangeShapeType="1" noTextEdit="1"/>
              </p:cNvSpPr>
              <p:nvPr/>
            </p:nvSpPr>
            <p:spPr>
              <a:xfrm>
                <a:off x="6437152" y="1202804"/>
                <a:ext cx="5622827" cy="3680303"/>
              </a:xfrm>
              <a:prstGeom prst="rect">
                <a:avLst/>
              </a:prstGeom>
              <a:blipFill>
                <a:blip r:embed="rId6"/>
                <a:stretch>
                  <a:fillRect l="-976" t="-497" b="-198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12419119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メイリオ_SegoeUI_ユーザー設定">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1126</TotalTime>
  <Words>1739</Words>
  <Application>Microsoft Office PowerPoint</Application>
  <PresentationFormat>ワイド画面</PresentationFormat>
  <Paragraphs>306</Paragraphs>
  <Slides>15</Slides>
  <Notes>11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15</vt:i4>
      </vt:variant>
    </vt:vector>
  </HeadingPairs>
  <TitlesOfParts>
    <vt:vector size="21" baseType="lpstr">
      <vt:lpstr>IPAexGothic</vt:lpstr>
      <vt:lpstr>游ゴシック</vt:lpstr>
      <vt:lpstr>Arial</vt:lpstr>
      <vt:lpstr>Cambria Math</vt:lpstr>
      <vt:lpstr>Segoe UI</vt:lpstr>
      <vt:lpstr>Office テーマ</vt:lpstr>
      <vt:lpstr>中間発表 </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有限要素法モデルの</dc:title>
  <dc:creator>土山　雄飛</dc:creator>
  <cp:lastModifiedBy>土山　雄飛</cp:lastModifiedBy>
  <cp:revision>67</cp:revision>
  <dcterms:created xsi:type="dcterms:W3CDTF">2021-04-26T11:50:14Z</dcterms:created>
  <dcterms:modified xsi:type="dcterms:W3CDTF">2021-10-08T22:39:42Z</dcterms:modified>
</cp:coreProperties>
</file>