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62" r:id="rId4"/>
    <p:sldId id="259" r:id="rId5"/>
    <p:sldId id="265" r:id="rId6"/>
    <p:sldId id="282" r:id="rId7"/>
    <p:sldId id="263" r:id="rId8"/>
    <p:sldId id="260" r:id="rId9"/>
    <p:sldId id="266" r:id="rId10"/>
    <p:sldId id="264" r:id="rId11"/>
    <p:sldId id="275" r:id="rId12"/>
    <p:sldId id="278" r:id="rId13"/>
    <p:sldId id="277" r:id="rId14"/>
    <p:sldId id="268" r:id="rId15"/>
    <p:sldId id="280" r:id="rId16"/>
    <p:sldId id="271" r:id="rId17"/>
    <p:sldId id="269" r:id="rId18"/>
    <p:sldId id="292" r:id="rId19"/>
    <p:sldId id="289" r:id="rId20"/>
    <p:sldId id="293" r:id="rId21"/>
    <p:sldId id="270" r:id="rId22"/>
    <p:sldId id="288" r:id="rId23"/>
    <p:sldId id="272" r:id="rId24"/>
    <p:sldId id="273" r:id="rId25"/>
    <p:sldId id="294" r:id="rId26"/>
    <p:sldId id="274" r:id="rId27"/>
    <p:sldId id="283" r:id="rId28"/>
    <p:sldId id="276" r:id="rId29"/>
    <p:sldId id="284" r:id="rId30"/>
    <p:sldId id="287" r:id="rId31"/>
    <p:sldId id="267"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9900CC"/>
    <a:srgbClr val="9900FF"/>
    <a:srgbClr val="9933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63" autoAdjust="0"/>
  </p:normalViewPr>
  <p:slideViewPr>
    <p:cSldViewPr>
      <p:cViewPr>
        <p:scale>
          <a:sx n="75" d="100"/>
          <a:sy n="75" d="100"/>
        </p:scale>
        <p:origin x="-1666" y="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B0528-0DFB-4F0E-BE22-6325EEDB0633}" type="datetimeFigureOut">
              <a:rPr lang="en-GB" smtClean="0"/>
              <a:t>07/02/2020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F3AB71-C8E1-4819-AD54-D885000EFFF4}" type="slidenum">
              <a:rPr lang="en-GB" smtClean="0"/>
              <a:t>‹#›</a:t>
            </a:fld>
            <a:endParaRPr lang="en-GB"/>
          </a:p>
        </p:txBody>
      </p:sp>
    </p:spTree>
    <p:extLst>
      <p:ext uri="{BB962C8B-B14F-4D97-AF65-F5344CB8AC3E}">
        <p14:creationId xmlns:p14="http://schemas.microsoft.com/office/powerpoint/2010/main" val="3568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r>
            <a:br>
              <a:rPr lang="en-US" baseline="0" dirty="0" smtClean="0"/>
            </a:br>
            <a:r>
              <a:rPr lang="en-US" baseline="0" dirty="0" smtClean="0"/>
              <a:t>For anyone who has not attended one of these before </a:t>
            </a:r>
            <a:r>
              <a:rPr lang="mr-IN" baseline="0" dirty="0" smtClean="0"/>
              <a:t>–</a:t>
            </a:r>
            <a:r>
              <a:rPr lang="en-US" baseline="0" dirty="0" smtClean="0"/>
              <a:t> this is a seminar series established in response to us becoming aware of a need for more bioinformatics training for postgraduates across the university. The series is organized and facilitated by PhD students in the division of Evolution and genomic science, with support from RA’s and postdocs in the divisions of EGS and Data Science. It is not designed to teach you everything you need to know, rather it is a very basic introduction to what you could do to help with your research, and some tips for where to go to find out more. </a:t>
            </a:r>
            <a:br>
              <a:rPr lang="en-US" baseline="0" dirty="0" smtClean="0"/>
            </a:br>
            <a:r>
              <a:rPr lang="en-US" baseline="0" dirty="0" smtClean="0"/>
              <a:t/>
            </a:r>
            <a:br>
              <a:rPr lang="en-US" baseline="0" dirty="0" smtClean="0"/>
            </a:br>
            <a:r>
              <a:rPr lang="en-US" baseline="0" dirty="0" smtClean="0"/>
              <a:t>We would like to thank Simon Hubbard (head of EGS) for once again backing the series, and being incredibly supportive towards us running them. </a:t>
            </a:r>
            <a:endParaRPr lang="en-US" dirty="0"/>
          </a:p>
          <a:p>
            <a:endParaRPr lang="en-US" dirty="0"/>
          </a:p>
        </p:txBody>
      </p:sp>
      <p:sp>
        <p:nvSpPr>
          <p:cNvPr id="4" name="Slide Number Placeholder 3"/>
          <p:cNvSpPr>
            <a:spLocks noGrp="1"/>
          </p:cNvSpPr>
          <p:nvPr>
            <p:ph type="sldNum" sz="quarter" idx="10"/>
          </p:nvPr>
        </p:nvSpPr>
        <p:spPr/>
        <p:txBody>
          <a:bodyPr/>
          <a:lstStyle/>
          <a:p>
            <a:fld id="{84FD1CD2-8209-D94D-A672-AF71823C034B}" type="slidenum">
              <a:rPr lang="en-US" smtClean="0"/>
              <a:t>1</a:t>
            </a:fld>
            <a:endParaRPr lang="en-US"/>
          </a:p>
        </p:txBody>
      </p:sp>
    </p:spTree>
    <p:extLst>
      <p:ext uri="{BB962C8B-B14F-4D97-AF65-F5344CB8AC3E}">
        <p14:creationId xmlns:p14="http://schemas.microsoft.com/office/powerpoint/2010/main" val="205136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17</a:t>
            </a:fld>
            <a:endParaRPr lang="en-GB"/>
          </a:p>
        </p:txBody>
      </p:sp>
    </p:spTree>
    <p:extLst>
      <p:ext uri="{BB962C8B-B14F-4D97-AF65-F5344CB8AC3E}">
        <p14:creationId xmlns:p14="http://schemas.microsoft.com/office/powerpoint/2010/main" val="227717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31</a:t>
            </a:fld>
            <a:endParaRPr lang="en-GB"/>
          </a:p>
        </p:txBody>
      </p:sp>
    </p:spTree>
    <p:extLst>
      <p:ext uri="{BB962C8B-B14F-4D97-AF65-F5344CB8AC3E}">
        <p14:creationId xmlns:p14="http://schemas.microsoft.com/office/powerpoint/2010/main" val="3642921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r>
            <a:br>
              <a:rPr lang="en-US" baseline="0" dirty="0" smtClean="0"/>
            </a:br>
            <a:r>
              <a:rPr lang="en-US" baseline="0" dirty="0" smtClean="0"/>
              <a:t>For anyone who has not attended one of these before </a:t>
            </a:r>
            <a:r>
              <a:rPr lang="mr-IN" baseline="0" dirty="0" smtClean="0"/>
              <a:t>–</a:t>
            </a:r>
            <a:r>
              <a:rPr lang="en-US" baseline="0" dirty="0" smtClean="0"/>
              <a:t> this is a seminar series established in response to us becoming aware of a need for more bioinformatics training for postgraduates across the university. The series is organized and facilitated by PhD students in the division of Evolution and genomic science, with support from RA’s and postdocs in the divisions of EGS and Data Science. It is not designed to teach you everything you need to know, rather it is a very basic introduction to what you could do to help with your research, and some tips for where to go to find out more. </a:t>
            </a:r>
            <a:br>
              <a:rPr lang="en-US" baseline="0" dirty="0" smtClean="0"/>
            </a:br>
            <a:r>
              <a:rPr lang="en-US" baseline="0" dirty="0" smtClean="0"/>
              <a:t/>
            </a:r>
            <a:br>
              <a:rPr lang="en-US" baseline="0" dirty="0" smtClean="0"/>
            </a:br>
            <a:r>
              <a:rPr lang="en-US" baseline="0" dirty="0" smtClean="0"/>
              <a:t>We would like to thank Simon Hubbard (head of EGS) for once again backing the series, and being incredibly supportive towards us running them. </a:t>
            </a:r>
            <a:endParaRPr lang="en-US" dirty="0"/>
          </a:p>
          <a:p>
            <a:endParaRPr lang="en-US" dirty="0"/>
          </a:p>
        </p:txBody>
      </p:sp>
      <p:sp>
        <p:nvSpPr>
          <p:cNvPr id="4" name="Slide Number Placeholder 3"/>
          <p:cNvSpPr>
            <a:spLocks noGrp="1"/>
          </p:cNvSpPr>
          <p:nvPr>
            <p:ph type="sldNum" sz="quarter" idx="10"/>
          </p:nvPr>
        </p:nvSpPr>
        <p:spPr/>
        <p:txBody>
          <a:bodyPr/>
          <a:lstStyle/>
          <a:p>
            <a:fld id="{84FD1CD2-8209-D94D-A672-AF71823C034B}" type="slidenum">
              <a:rPr lang="en-US" smtClean="0"/>
              <a:t>32</a:t>
            </a:fld>
            <a:endParaRPr lang="en-US"/>
          </a:p>
        </p:txBody>
      </p:sp>
    </p:spTree>
    <p:extLst>
      <p:ext uri="{BB962C8B-B14F-4D97-AF65-F5344CB8AC3E}">
        <p14:creationId xmlns:p14="http://schemas.microsoft.com/office/powerpoint/2010/main" val="20513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1CD2-8209-D94D-A672-AF71823C034B}" type="slidenum">
              <a:rPr lang="en-US" smtClean="0"/>
              <a:t>2</a:t>
            </a:fld>
            <a:endParaRPr lang="en-US"/>
          </a:p>
        </p:txBody>
      </p:sp>
    </p:spTree>
    <p:extLst>
      <p:ext uri="{BB962C8B-B14F-4D97-AF65-F5344CB8AC3E}">
        <p14:creationId xmlns:p14="http://schemas.microsoft.com/office/powerpoint/2010/main" val="201628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3</a:t>
            </a:fld>
            <a:endParaRPr lang="en-GB"/>
          </a:p>
        </p:txBody>
      </p:sp>
    </p:spTree>
    <p:extLst>
      <p:ext uri="{BB962C8B-B14F-4D97-AF65-F5344CB8AC3E}">
        <p14:creationId xmlns:p14="http://schemas.microsoft.com/office/powerpoint/2010/main" val="106333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4</a:t>
            </a:fld>
            <a:endParaRPr lang="en-GB"/>
          </a:p>
        </p:txBody>
      </p:sp>
    </p:spTree>
    <p:extLst>
      <p:ext uri="{BB962C8B-B14F-4D97-AF65-F5344CB8AC3E}">
        <p14:creationId xmlns:p14="http://schemas.microsoft.com/office/powerpoint/2010/main" val="35021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a:t>
            </a:r>
            <a:r>
              <a:rPr lang="en-GB" baseline="0" dirty="0" smtClean="0"/>
              <a:t> tools require your list of genes to be in a se</a:t>
            </a:r>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7</a:t>
            </a:fld>
            <a:endParaRPr lang="en-GB"/>
          </a:p>
        </p:txBody>
      </p:sp>
    </p:spTree>
    <p:extLst>
      <p:ext uri="{BB962C8B-B14F-4D97-AF65-F5344CB8AC3E}">
        <p14:creationId xmlns:p14="http://schemas.microsoft.com/office/powerpoint/2010/main" val="236648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10</a:t>
            </a:fld>
            <a:endParaRPr lang="en-GB"/>
          </a:p>
        </p:txBody>
      </p:sp>
    </p:spTree>
    <p:extLst>
      <p:ext uri="{BB962C8B-B14F-4D97-AF65-F5344CB8AC3E}">
        <p14:creationId xmlns:p14="http://schemas.microsoft.com/office/powerpoint/2010/main" val="210778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20000 predicted</a:t>
            </a:r>
            <a:r>
              <a:rPr lang="en-GB" baseline="0" dirty="0" smtClean="0"/>
              <a:t> protein coding genes in humans. </a:t>
            </a:r>
            <a:r>
              <a:rPr lang="en-GB" dirty="0" smtClean="0"/>
              <a:t>20000</a:t>
            </a:r>
            <a:r>
              <a:rPr lang="en-GB" baseline="0" dirty="0" smtClean="0"/>
              <a:t> records for human proteins in </a:t>
            </a:r>
            <a:r>
              <a:rPr lang="en-GB" baseline="0" dirty="0" err="1" smtClean="0"/>
              <a:t>UniProt</a:t>
            </a:r>
            <a:r>
              <a:rPr lang="en-GB" baseline="0" dirty="0" smtClean="0"/>
              <a:t>, not including slicing variants</a:t>
            </a:r>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12</a:t>
            </a:fld>
            <a:endParaRPr lang="en-GB"/>
          </a:p>
        </p:txBody>
      </p:sp>
    </p:spTree>
    <p:extLst>
      <p:ext uri="{BB962C8B-B14F-4D97-AF65-F5344CB8AC3E}">
        <p14:creationId xmlns:p14="http://schemas.microsoft.com/office/powerpoint/2010/main" val="2084673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Well regarded method and useful for comparing to baseline conditions</a:t>
            </a:r>
          </a:p>
          <a:p>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14</a:t>
            </a:fld>
            <a:endParaRPr lang="en-GB"/>
          </a:p>
        </p:txBody>
      </p:sp>
    </p:spTree>
    <p:extLst>
      <p:ext uri="{BB962C8B-B14F-4D97-AF65-F5344CB8AC3E}">
        <p14:creationId xmlns:p14="http://schemas.microsoft.com/office/powerpoint/2010/main" val="1984711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www.biostathandbook.com/multiplecomparisons.html</a:t>
            </a:r>
            <a:endParaRPr lang="en-GB" dirty="0"/>
          </a:p>
        </p:txBody>
      </p:sp>
      <p:sp>
        <p:nvSpPr>
          <p:cNvPr id="4" name="Slide Number Placeholder 3"/>
          <p:cNvSpPr>
            <a:spLocks noGrp="1"/>
          </p:cNvSpPr>
          <p:nvPr>
            <p:ph type="sldNum" sz="quarter" idx="10"/>
          </p:nvPr>
        </p:nvSpPr>
        <p:spPr/>
        <p:txBody>
          <a:bodyPr/>
          <a:lstStyle/>
          <a:p>
            <a:fld id="{7AF3AB71-C8E1-4819-AD54-D885000EFFF4}" type="slidenum">
              <a:rPr lang="en-GB" smtClean="0"/>
              <a:t>16</a:t>
            </a:fld>
            <a:endParaRPr lang="en-GB"/>
          </a:p>
        </p:txBody>
      </p:sp>
    </p:spTree>
    <p:extLst>
      <p:ext uri="{BB962C8B-B14F-4D97-AF65-F5344CB8AC3E}">
        <p14:creationId xmlns:p14="http://schemas.microsoft.com/office/powerpoint/2010/main" val="256926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3D3FC1D-09EC-4C4C-92D4-299760FB5FCD}"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299569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D3FC1D-09EC-4C4C-92D4-299760FB5FCD}"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204321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D3FC1D-09EC-4C4C-92D4-299760FB5FCD}"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113410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D3FC1D-09EC-4C4C-92D4-299760FB5FCD}"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663740-E450-4EB1-83D0-77AF3A59BAE9}" type="slidenum">
              <a:rPr lang="en-GB" smtClean="0"/>
              <a:t>‹#›</a:t>
            </a:fld>
            <a:endParaRPr lang="en-GB"/>
          </a:p>
        </p:txBody>
      </p:sp>
      <p:cxnSp>
        <p:nvCxnSpPr>
          <p:cNvPr id="7" name="Straight Connector 6"/>
          <p:cNvCxnSpPr/>
          <p:nvPr userDrawn="1"/>
        </p:nvCxnSpPr>
        <p:spPr>
          <a:xfrm>
            <a:off x="467544" y="1196752"/>
            <a:ext cx="3528392" cy="0"/>
          </a:xfrm>
          <a:prstGeom prst="line">
            <a:avLst/>
          </a:prstGeom>
          <a:ln w="381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96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D3FC1D-09EC-4C4C-92D4-299760FB5FCD}"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663740-E450-4EB1-83D0-77AF3A59BAE9}" type="slidenum">
              <a:rPr lang="en-GB" smtClean="0"/>
              <a:t>‹#›</a:t>
            </a:fld>
            <a:endParaRPr lang="en-GB"/>
          </a:p>
        </p:txBody>
      </p:sp>
      <p:sp>
        <p:nvSpPr>
          <p:cNvPr id="8" name="Title 1"/>
          <p:cNvSpPr>
            <a:spLocks noGrp="1"/>
          </p:cNvSpPr>
          <p:nvPr>
            <p:ph type="title" hasCustomPrompt="1"/>
          </p:nvPr>
        </p:nvSpPr>
        <p:spPr>
          <a:xfrm>
            <a:off x="467544" y="2492896"/>
            <a:ext cx="8229600" cy="1143000"/>
          </a:xfrm>
        </p:spPr>
        <p:txBody>
          <a:bodyPr>
            <a:normAutofit/>
          </a:bodyPr>
          <a:lstStyle>
            <a:lvl1pPr>
              <a:defRPr sz="3200" baseline="0"/>
            </a:lvl1pPr>
          </a:lstStyle>
          <a:p>
            <a:r>
              <a:rPr lang="en-US" dirty="0" smtClean="0"/>
              <a:t>Click to edit section title style</a:t>
            </a:r>
            <a:endParaRPr lang="en-GB" dirty="0"/>
          </a:p>
        </p:txBody>
      </p:sp>
      <p:cxnSp>
        <p:nvCxnSpPr>
          <p:cNvPr id="9" name="Straight Connector 8"/>
          <p:cNvCxnSpPr/>
          <p:nvPr userDrawn="1"/>
        </p:nvCxnSpPr>
        <p:spPr>
          <a:xfrm>
            <a:off x="611560" y="3429000"/>
            <a:ext cx="4968552" cy="0"/>
          </a:xfrm>
          <a:prstGeom prst="line">
            <a:avLst/>
          </a:prstGeom>
          <a:ln w="38100" cap="rnd">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3D3FC1D-09EC-4C4C-92D4-299760FB5FCD}" type="datetimeFigureOut">
              <a:rPr lang="en-GB" smtClean="0"/>
              <a:t>07/02/2020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198858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3D3FC1D-09EC-4C4C-92D4-299760FB5FCD}" type="datetimeFigureOut">
              <a:rPr lang="en-GB" smtClean="0"/>
              <a:t>07/02/2020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326277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3D3FC1D-09EC-4C4C-92D4-299760FB5FCD}" type="datetimeFigureOut">
              <a:rPr lang="en-GB" smtClean="0"/>
              <a:t>07/02/2020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334440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3FC1D-09EC-4C4C-92D4-299760FB5FCD}" type="datetimeFigureOut">
              <a:rPr lang="en-GB" smtClean="0"/>
              <a:t>07/02/2020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302574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3FC1D-09EC-4C4C-92D4-299760FB5FCD}" type="datetimeFigureOut">
              <a:rPr lang="en-GB" smtClean="0"/>
              <a:t>07/02/2020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420525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3FC1D-09EC-4C4C-92D4-299760FB5FCD}" type="datetimeFigureOut">
              <a:rPr lang="en-GB" smtClean="0"/>
              <a:t>07/02/2020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663740-E450-4EB1-83D0-77AF3A59BAE9}" type="slidenum">
              <a:rPr lang="en-GB" smtClean="0"/>
              <a:t>‹#›</a:t>
            </a:fld>
            <a:endParaRPr lang="en-GB"/>
          </a:p>
        </p:txBody>
      </p:sp>
    </p:spTree>
    <p:extLst>
      <p:ext uri="{BB962C8B-B14F-4D97-AF65-F5344CB8AC3E}">
        <p14:creationId xmlns:p14="http://schemas.microsoft.com/office/powerpoint/2010/main" val="134079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3FC1D-09EC-4C4C-92D4-299760FB5FCD}" type="datetimeFigureOut">
              <a:rPr lang="en-GB" smtClean="0"/>
              <a:t>07/02/2020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63740-E450-4EB1-83D0-77AF3A59BAE9}" type="slidenum">
              <a:rPr lang="en-GB" smtClean="0"/>
              <a:t>‹#›</a:t>
            </a:fld>
            <a:endParaRPr lang="en-GB"/>
          </a:p>
        </p:txBody>
      </p:sp>
    </p:spTree>
    <p:extLst>
      <p:ext uri="{BB962C8B-B14F-4D97-AF65-F5344CB8AC3E}">
        <p14:creationId xmlns:p14="http://schemas.microsoft.com/office/powerpoint/2010/main" val="233729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JoWatson2011/P-egs_Seminar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JoWatson2011/P-egs_Seminars/tree/master/2019/2_Networks"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9-05-15 at 15.35.50.png"/>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510175" y="528119"/>
            <a:ext cx="6149259" cy="5488264"/>
          </a:xfrm>
          <a:prstGeom prst="rect">
            <a:avLst/>
          </a:prstGeom>
        </p:spPr>
      </p:pic>
      <p:sp>
        <p:nvSpPr>
          <p:cNvPr id="2" name="Title 1"/>
          <p:cNvSpPr>
            <a:spLocks noGrp="1"/>
          </p:cNvSpPr>
          <p:nvPr>
            <p:ph type="ctrTitle"/>
          </p:nvPr>
        </p:nvSpPr>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000" b="1" spc="50" dirty="0" smtClean="0">
                <a:ln w="11430"/>
                <a:solidFill>
                  <a:srgbClr val="000000"/>
                </a:solidFill>
                <a:effectLst>
                  <a:outerShdw blurRad="76200" dist="50800" dir="5400000" algn="tl" rotWithShape="0">
                    <a:srgbClr val="000000">
                      <a:alpha val="65000"/>
                    </a:srgbClr>
                  </a:outerShdw>
                </a:effectLst>
              </a:rPr>
              <a:t>P(egs) </a:t>
            </a:r>
            <a:r>
              <a:rPr lang="en-US" sz="5500" b="1" i="1" u="sng" spc="50" dirty="0" smtClean="0">
                <a:ln w="11430"/>
                <a:solidFill>
                  <a:srgbClr val="660066"/>
                </a:solidFill>
                <a:effectLst>
                  <a:outerShdw blurRad="76200" dist="50800" dir="5400000" algn="tl" rotWithShape="0">
                    <a:srgbClr val="000000">
                      <a:alpha val="65000"/>
                    </a:srgbClr>
                  </a:outerShdw>
                </a:effectLst>
              </a:rPr>
              <a:t>bioinformatics</a:t>
            </a:r>
            <a:endParaRPr lang="en-US" sz="5000" b="1" spc="50" dirty="0">
              <a:ln w="11430"/>
              <a:solidFill>
                <a:srgbClr val="000000"/>
              </a:solidFill>
              <a:effectLst>
                <a:outerShdw blurRad="76200" dist="50800" dir="5400000" algn="tl" rotWithShape="0">
                  <a:srgbClr val="000000">
                    <a:alpha val="65000"/>
                  </a:srgbClr>
                </a:outerShdw>
              </a:effectLst>
            </a:endParaRPr>
          </a:p>
        </p:txBody>
      </p:sp>
      <p:sp>
        <p:nvSpPr>
          <p:cNvPr id="3" name="Subtitle 2"/>
          <p:cNvSpPr>
            <a:spLocks noGrp="1"/>
          </p:cNvSpPr>
          <p:nvPr>
            <p:ph type="subTitle" idx="1"/>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chemeClr val="tx1"/>
                </a:solidFill>
                <a:effectLst>
                  <a:outerShdw blurRad="76200" dist="50800" dir="5400000" algn="tl" rotWithShape="0">
                    <a:srgbClr val="000000">
                      <a:alpha val="65000"/>
                    </a:srgbClr>
                  </a:outerShdw>
                </a:effectLst>
              </a:rPr>
              <a:t>Postgraduate Evolution and Genomic Science Lecture series.</a:t>
            </a:r>
            <a:endParaRPr lang="en-US" b="1" spc="50" dirty="0">
              <a:ln w="11430"/>
              <a:solidFill>
                <a:schemeClr val="tx1"/>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368705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Enrichment Algorithms</a:t>
            </a:r>
            <a:endParaRPr lang="en-GB" dirty="0"/>
          </a:p>
        </p:txBody>
      </p:sp>
      <p:sp>
        <p:nvSpPr>
          <p:cNvPr id="11" name="TextBox 10"/>
          <p:cNvSpPr txBox="1"/>
          <p:nvPr/>
        </p:nvSpPr>
        <p:spPr>
          <a:xfrm>
            <a:off x="1744573" y="3019018"/>
            <a:ext cx="825867" cy="1200329"/>
          </a:xfrm>
          <a:prstGeom prst="rect">
            <a:avLst/>
          </a:prstGeom>
          <a:noFill/>
        </p:spPr>
        <p:txBody>
          <a:bodyPr wrap="none" rtlCol="0">
            <a:spAutoFit/>
          </a:bodyPr>
          <a:lstStyle/>
          <a:p>
            <a:pPr algn="ctr"/>
            <a:r>
              <a:rPr lang="en-GB" i="1" dirty="0" smtClean="0">
                <a:solidFill>
                  <a:schemeClr val="tx1">
                    <a:lumMod val="75000"/>
                    <a:lumOff val="25000"/>
                  </a:schemeClr>
                </a:solidFill>
              </a:rPr>
              <a:t>Gene A</a:t>
            </a:r>
          </a:p>
          <a:p>
            <a:pPr algn="ctr"/>
            <a:r>
              <a:rPr lang="en-GB" i="1" dirty="0" smtClean="0">
                <a:solidFill>
                  <a:schemeClr val="tx1">
                    <a:lumMod val="75000"/>
                    <a:lumOff val="25000"/>
                  </a:schemeClr>
                </a:solidFill>
              </a:rPr>
              <a:t>Gene B</a:t>
            </a:r>
          </a:p>
          <a:p>
            <a:pPr algn="ctr"/>
            <a:r>
              <a:rPr lang="en-GB" i="1" dirty="0" smtClean="0">
                <a:solidFill>
                  <a:schemeClr val="tx1">
                    <a:lumMod val="75000"/>
                    <a:lumOff val="25000"/>
                  </a:schemeClr>
                </a:solidFill>
              </a:rPr>
              <a:t>Gene C</a:t>
            </a:r>
          </a:p>
          <a:p>
            <a:pPr algn="ctr"/>
            <a:r>
              <a:rPr lang="en-GB" i="1" dirty="0" smtClean="0">
                <a:solidFill>
                  <a:schemeClr val="tx1">
                    <a:lumMod val="75000"/>
                    <a:lumOff val="25000"/>
                  </a:schemeClr>
                </a:solidFill>
              </a:rPr>
              <a:t>...</a:t>
            </a:r>
            <a:endParaRPr lang="en-GB" i="1" dirty="0">
              <a:solidFill>
                <a:schemeClr val="tx1">
                  <a:lumMod val="75000"/>
                  <a:lumOff val="25000"/>
                </a:schemeClr>
              </a:solidFill>
            </a:endParaRPr>
          </a:p>
        </p:txBody>
      </p:sp>
      <p:grpSp>
        <p:nvGrpSpPr>
          <p:cNvPr id="18" name="Group 17"/>
          <p:cNvGrpSpPr/>
          <p:nvPr/>
        </p:nvGrpSpPr>
        <p:grpSpPr>
          <a:xfrm>
            <a:off x="5411339" y="2754793"/>
            <a:ext cx="1830073" cy="1632377"/>
            <a:chOff x="996357" y="1916832"/>
            <a:chExt cx="1830073" cy="1632377"/>
          </a:xfrm>
        </p:grpSpPr>
        <p:cxnSp>
          <p:nvCxnSpPr>
            <p:cNvPr id="6" name="Straight Connector 5"/>
            <p:cNvCxnSpPr/>
            <p:nvPr/>
          </p:nvCxnSpPr>
          <p:spPr>
            <a:xfrm>
              <a:off x="1098243" y="2348880"/>
              <a:ext cx="16200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35696" y="1916832"/>
              <a:ext cx="0" cy="163142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96357" y="2348880"/>
              <a:ext cx="825867" cy="1200329"/>
            </a:xfrm>
            <a:prstGeom prst="rect">
              <a:avLst/>
            </a:prstGeom>
            <a:noFill/>
          </p:spPr>
          <p:txBody>
            <a:bodyPr wrap="none" rtlCol="0">
              <a:spAutoFit/>
            </a:bodyPr>
            <a:lstStyle/>
            <a:p>
              <a:pPr algn="ctr"/>
              <a:r>
                <a:rPr lang="en-GB" i="1" dirty="0" smtClean="0">
                  <a:solidFill>
                    <a:schemeClr val="tx1">
                      <a:lumMod val="75000"/>
                      <a:lumOff val="25000"/>
                    </a:schemeClr>
                  </a:solidFill>
                </a:rPr>
                <a:t>Gene A</a:t>
              </a:r>
            </a:p>
            <a:p>
              <a:pPr algn="ctr"/>
              <a:r>
                <a:rPr lang="en-GB" i="1" dirty="0" smtClean="0">
                  <a:solidFill>
                    <a:schemeClr val="tx1">
                      <a:lumMod val="75000"/>
                      <a:lumOff val="25000"/>
                    </a:schemeClr>
                  </a:solidFill>
                </a:rPr>
                <a:t>Gene B</a:t>
              </a:r>
            </a:p>
            <a:p>
              <a:pPr algn="ctr"/>
              <a:r>
                <a:rPr lang="en-GB" i="1" dirty="0" smtClean="0">
                  <a:solidFill>
                    <a:schemeClr val="tx1">
                      <a:lumMod val="75000"/>
                      <a:lumOff val="25000"/>
                    </a:schemeClr>
                  </a:solidFill>
                </a:rPr>
                <a:t>Gene C</a:t>
              </a:r>
            </a:p>
            <a:p>
              <a:pPr algn="ctr"/>
              <a:r>
                <a:rPr lang="en-GB" i="1" dirty="0" smtClean="0">
                  <a:solidFill>
                    <a:schemeClr val="tx1">
                      <a:lumMod val="75000"/>
                      <a:lumOff val="25000"/>
                    </a:schemeClr>
                  </a:solidFill>
                </a:rPr>
                <a:t>...</a:t>
              </a:r>
              <a:endParaRPr lang="en-GB" i="1" dirty="0">
                <a:solidFill>
                  <a:schemeClr val="tx1">
                    <a:lumMod val="75000"/>
                    <a:lumOff val="25000"/>
                  </a:schemeClr>
                </a:solidFill>
              </a:endParaRPr>
            </a:p>
          </p:txBody>
        </p:sp>
        <p:sp>
          <p:nvSpPr>
            <p:cNvPr id="12" name="TextBox 11"/>
            <p:cNvSpPr txBox="1"/>
            <p:nvPr/>
          </p:nvSpPr>
          <p:spPr>
            <a:xfrm>
              <a:off x="2088982" y="2348880"/>
              <a:ext cx="466794" cy="1200329"/>
            </a:xfrm>
            <a:prstGeom prst="rect">
              <a:avLst/>
            </a:prstGeom>
            <a:noFill/>
          </p:spPr>
          <p:txBody>
            <a:bodyPr wrap="none" rtlCol="0">
              <a:spAutoFit/>
            </a:bodyPr>
            <a:lstStyle/>
            <a:p>
              <a:pPr algn="ctr"/>
              <a:r>
                <a:rPr lang="en-GB" dirty="0" smtClean="0">
                  <a:solidFill>
                    <a:schemeClr val="tx1">
                      <a:lumMod val="75000"/>
                      <a:lumOff val="25000"/>
                    </a:schemeClr>
                  </a:solidFill>
                </a:rPr>
                <a:t>3.2</a:t>
              </a:r>
            </a:p>
            <a:p>
              <a:pPr algn="ctr"/>
              <a:r>
                <a:rPr lang="en-GB" dirty="0" smtClean="0">
                  <a:solidFill>
                    <a:schemeClr val="tx1">
                      <a:lumMod val="75000"/>
                      <a:lumOff val="25000"/>
                    </a:schemeClr>
                  </a:solidFill>
                </a:rPr>
                <a:t>4.5</a:t>
              </a:r>
            </a:p>
            <a:p>
              <a:pPr algn="ctr"/>
              <a:r>
                <a:rPr lang="en-GB" dirty="0" smtClean="0">
                  <a:solidFill>
                    <a:schemeClr val="tx1">
                      <a:lumMod val="75000"/>
                      <a:lumOff val="25000"/>
                    </a:schemeClr>
                  </a:solidFill>
                </a:rPr>
                <a:t>0.1</a:t>
              </a:r>
              <a:endParaRPr lang="en-GB" dirty="0">
                <a:solidFill>
                  <a:schemeClr val="tx1">
                    <a:lumMod val="75000"/>
                    <a:lumOff val="25000"/>
                  </a:schemeClr>
                </a:solidFill>
              </a:endParaRPr>
            </a:p>
            <a:p>
              <a:pPr algn="ctr"/>
              <a:r>
                <a:rPr lang="en-GB" dirty="0" smtClean="0">
                  <a:solidFill>
                    <a:schemeClr val="tx1">
                      <a:lumMod val="75000"/>
                      <a:lumOff val="25000"/>
                    </a:schemeClr>
                  </a:solidFill>
                </a:rPr>
                <a:t>...</a:t>
              </a:r>
            </a:p>
          </p:txBody>
        </p:sp>
        <p:sp>
          <p:nvSpPr>
            <p:cNvPr id="15" name="TextBox 14"/>
            <p:cNvSpPr txBox="1"/>
            <p:nvPr/>
          </p:nvSpPr>
          <p:spPr>
            <a:xfrm>
              <a:off x="1822629" y="1916832"/>
              <a:ext cx="1003801" cy="461665"/>
            </a:xfrm>
            <a:prstGeom prst="rect">
              <a:avLst/>
            </a:prstGeom>
            <a:noFill/>
          </p:spPr>
          <p:txBody>
            <a:bodyPr wrap="none" rtlCol="0">
              <a:spAutoFit/>
            </a:bodyPr>
            <a:lstStyle/>
            <a:p>
              <a:r>
                <a:rPr lang="en-GB" sz="1200" dirty="0" smtClean="0">
                  <a:solidFill>
                    <a:schemeClr val="tx1">
                      <a:lumMod val="75000"/>
                      <a:lumOff val="25000"/>
                    </a:schemeClr>
                  </a:solidFill>
                </a:rPr>
                <a:t>Experimental</a:t>
              </a:r>
            </a:p>
            <a:p>
              <a:r>
                <a:rPr lang="en-GB" sz="1200" dirty="0" smtClean="0">
                  <a:solidFill>
                    <a:schemeClr val="tx1">
                      <a:lumMod val="75000"/>
                      <a:lumOff val="25000"/>
                    </a:schemeClr>
                  </a:solidFill>
                </a:rPr>
                <a:t>value</a:t>
              </a:r>
              <a:endParaRPr lang="en-GB" sz="1200" dirty="0">
                <a:solidFill>
                  <a:schemeClr val="tx1">
                    <a:lumMod val="75000"/>
                    <a:lumOff val="25000"/>
                  </a:schemeClr>
                </a:solidFill>
              </a:endParaRPr>
            </a:p>
          </p:txBody>
        </p:sp>
      </p:grpSp>
      <p:sp>
        <p:nvSpPr>
          <p:cNvPr id="19" name="TextBox 18"/>
          <p:cNvSpPr txBox="1"/>
          <p:nvPr/>
        </p:nvSpPr>
        <p:spPr>
          <a:xfrm>
            <a:off x="906009" y="1772816"/>
            <a:ext cx="2502993" cy="646331"/>
          </a:xfrm>
          <a:prstGeom prst="rect">
            <a:avLst/>
          </a:prstGeom>
          <a:noFill/>
          <a:ln>
            <a:noFill/>
          </a:ln>
        </p:spPr>
        <p:txBody>
          <a:bodyPr wrap="none" rtlCol="0">
            <a:spAutoFit/>
          </a:bodyPr>
          <a:lstStyle/>
          <a:p>
            <a:pPr algn="ctr"/>
            <a:r>
              <a:rPr lang="en-GB" b="1" dirty="0" smtClean="0"/>
              <a:t>Over Representation </a:t>
            </a:r>
          </a:p>
          <a:p>
            <a:pPr algn="ctr"/>
            <a:r>
              <a:rPr lang="en-GB" b="1" dirty="0" smtClean="0"/>
              <a:t>Analysis (ORA)</a:t>
            </a:r>
            <a:endParaRPr lang="en-GB" b="1" dirty="0"/>
          </a:p>
        </p:txBody>
      </p:sp>
      <p:sp>
        <p:nvSpPr>
          <p:cNvPr id="20" name="TextBox 19"/>
          <p:cNvSpPr txBox="1"/>
          <p:nvPr/>
        </p:nvSpPr>
        <p:spPr>
          <a:xfrm>
            <a:off x="5080019" y="1790164"/>
            <a:ext cx="2584362" cy="646331"/>
          </a:xfrm>
          <a:prstGeom prst="rect">
            <a:avLst/>
          </a:prstGeom>
          <a:noFill/>
          <a:ln>
            <a:noFill/>
          </a:ln>
        </p:spPr>
        <p:txBody>
          <a:bodyPr wrap="none" rtlCol="0">
            <a:spAutoFit/>
          </a:bodyPr>
          <a:lstStyle/>
          <a:p>
            <a:pPr algn="ctr"/>
            <a:r>
              <a:rPr lang="en-GB" b="1" dirty="0" smtClean="0"/>
              <a:t>Gene Set Enrichment </a:t>
            </a:r>
          </a:p>
          <a:p>
            <a:pPr algn="ctr"/>
            <a:r>
              <a:rPr lang="en-GB" b="1" dirty="0" smtClean="0"/>
              <a:t>Analysis (GSEA)</a:t>
            </a:r>
            <a:endParaRPr lang="en-GB" b="1" dirty="0"/>
          </a:p>
        </p:txBody>
      </p:sp>
      <p:sp>
        <p:nvSpPr>
          <p:cNvPr id="21" name="Rounded Rectangle 20"/>
          <p:cNvSpPr/>
          <p:nvPr/>
        </p:nvSpPr>
        <p:spPr>
          <a:xfrm>
            <a:off x="5220072" y="2492896"/>
            <a:ext cx="2304256" cy="2232248"/>
          </a:xfrm>
          <a:prstGeom prst="round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05378" y="2454382"/>
            <a:ext cx="2304256" cy="2232248"/>
          </a:xfrm>
          <a:prstGeom prst="round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39552" y="5108424"/>
            <a:ext cx="2962862" cy="646331"/>
          </a:xfrm>
          <a:prstGeom prst="rect">
            <a:avLst/>
          </a:prstGeom>
          <a:noFill/>
        </p:spPr>
        <p:txBody>
          <a:bodyPr wrap="none" rtlCol="0">
            <a:spAutoFit/>
          </a:bodyPr>
          <a:lstStyle/>
          <a:p>
            <a:pPr marL="285750" indent="-285750">
              <a:buFont typeface="Arial" panose="020B0604020202020204" pitchFamily="34" charset="0"/>
              <a:buChar char="•"/>
            </a:pPr>
            <a:r>
              <a:rPr lang="en-GB" dirty="0" smtClean="0"/>
              <a:t>Simplest algorithms</a:t>
            </a:r>
          </a:p>
          <a:p>
            <a:pPr marL="285750" indent="-285750" algn="ctr">
              <a:buFont typeface="Arial" panose="020B0604020202020204" pitchFamily="34" charset="0"/>
              <a:buChar char="•"/>
            </a:pPr>
            <a:r>
              <a:rPr lang="en-GB" dirty="0" smtClean="0"/>
              <a:t>Often leads to redundancy</a:t>
            </a:r>
            <a:endParaRPr lang="en-GB" dirty="0"/>
          </a:p>
        </p:txBody>
      </p:sp>
      <p:sp>
        <p:nvSpPr>
          <p:cNvPr id="25" name="TextBox 24"/>
          <p:cNvSpPr txBox="1"/>
          <p:nvPr/>
        </p:nvSpPr>
        <p:spPr>
          <a:xfrm>
            <a:off x="4614701" y="4941168"/>
            <a:ext cx="3656451"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Takes into account experimental values (e.g. differential expression)</a:t>
            </a:r>
          </a:p>
          <a:p>
            <a:pPr marL="285750" indent="-285750">
              <a:buFont typeface="Arial" panose="020B0604020202020204" pitchFamily="34" charset="0"/>
              <a:buChar char="•"/>
            </a:pPr>
            <a:r>
              <a:rPr lang="en-GB" dirty="0" smtClean="0"/>
              <a:t>Don’t have to filter for interesting genes</a:t>
            </a:r>
          </a:p>
          <a:p>
            <a:pPr marL="285750" indent="-285750">
              <a:buFont typeface="Arial" panose="020B0604020202020204" pitchFamily="34" charset="0"/>
              <a:buChar char="•"/>
            </a:pPr>
            <a:r>
              <a:rPr lang="en-GB" dirty="0" smtClean="0"/>
              <a:t>… not filtering can lead to ‘noise’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29793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nodeType="clickEffect">
                                  <p:stCondLst>
                                    <p:cond delay="0"/>
                                  </p:stCondLst>
                                  <p:childTnLst>
                                    <p:set>
                                      <p:cBhvr rctx="PPT">
                                        <p:cTn id="12" dur="indefinite"/>
                                        <p:tgtEl>
                                          <p:spTgt spid="18"/>
                                        </p:tgtEl>
                                        <p:attrNameLst>
                                          <p:attrName>style.opacity</p:attrName>
                                        </p:attrNameLst>
                                      </p:cBhvr>
                                      <p:to>
                                        <p:strVal val="0.5"/>
                                      </p:to>
                                    </p:set>
                                    <p:animEffect filter="image" prLst="opacity: 0.5">
                                      <p:cBhvr rctx="IE">
                                        <p:cTn id="13" dur="indefinite"/>
                                        <p:tgtEl>
                                          <p:spTgt spid="18"/>
                                        </p:tgtEl>
                                      </p:cBhvr>
                                    </p:animEffect>
                                  </p:childTnLst>
                                </p:cTn>
                              </p:par>
                              <p:par>
                                <p:cTn id="14" presetID="9" presetClass="emph" presetSubtype="0" grpId="0" nodeType="withEffect">
                                  <p:stCondLst>
                                    <p:cond delay="0"/>
                                  </p:stCondLst>
                                  <p:childTnLst>
                                    <p:set>
                                      <p:cBhvr rctx="PPT">
                                        <p:cTn id="15" dur="indefinite"/>
                                        <p:tgtEl>
                                          <p:spTgt spid="20"/>
                                        </p:tgtEl>
                                        <p:attrNameLst>
                                          <p:attrName>style.opacity</p:attrName>
                                        </p:attrNameLst>
                                      </p:cBhvr>
                                      <p:to>
                                        <p:strVal val="0.5"/>
                                      </p:to>
                                    </p:set>
                                    <p:animEffect filter="image" prLst="opacity: 0.5">
                                      <p:cBhvr rctx="IE">
                                        <p:cTn id="16" dur="indefinite"/>
                                        <p:tgtEl>
                                          <p:spTgt spid="20"/>
                                        </p:tgtEl>
                                      </p:cBhvr>
                                    </p:animEffect>
                                  </p:childTnLst>
                                </p:cTn>
                              </p:par>
                              <p:par>
                                <p:cTn id="17" presetID="9" presetClass="emph" presetSubtype="0" grpId="0" nodeType="withEffect">
                                  <p:stCondLst>
                                    <p:cond delay="0"/>
                                  </p:stCondLst>
                                  <p:childTnLst>
                                    <p:set>
                                      <p:cBhvr rctx="PPT">
                                        <p:cTn id="18" dur="indefinite"/>
                                        <p:tgtEl>
                                          <p:spTgt spid="21"/>
                                        </p:tgtEl>
                                        <p:attrNameLst>
                                          <p:attrName>style.opacity</p:attrName>
                                        </p:attrNameLst>
                                      </p:cBhvr>
                                      <p:to>
                                        <p:strVal val="0.5"/>
                                      </p:to>
                                    </p:set>
                                    <p:animEffect filter="image" prLst="opacity: 0.5">
                                      <p:cBhvr rctx="IE">
                                        <p:cTn id="19" dur="indefinite"/>
                                        <p:tgtEl>
                                          <p:spTgt spid="21"/>
                                        </p:tgtEl>
                                      </p:cBhvr>
                                    </p:animEffect>
                                  </p:childTnLst>
                                </p:cTn>
                              </p:par>
                              <p:par>
                                <p:cTn id="20" presetID="9" presetClass="emph" presetSubtype="0" grpId="0" nodeType="withEffect">
                                  <p:stCondLst>
                                    <p:cond delay="0"/>
                                  </p:stCondLst>
                                  <p:childTnLst>
                                    <p:set>
                                      <p:cBhvr rctx="PPT">
                                        <p:cTn id="21" dur="indefinite"/>
                                        <p:tgtEl>
                                          <p:spTgt spid="25"/>
                                        </p:tgtEl>
                                        <p:attrNameLst>
                                          <p:attrName>style.opacity</p:attrName>
                                        </p:attrNameLst>
                                      </p:cBhvr>
                                      <p:to>
                                        <p:strVal val="0.5"/>
                                      </p:to>
                                    </p:set>
                                    <p:animEffect filter="image" prLst="opacity: 0.5">
                                      <p:cBhvr rctx="IE">
                                        <p:cTn id="22"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4" grpId="0"/>
      <p:bldP spid="25" grpId="0"/>
      <p:bldP spid="2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200" y="274638"/>
            <a:ext cx="8229600" cy="1143000"/>
          </a:xfrm>
        </p:spPr>
        <p:txBody>
          <a:bodyPr/>
          <a:lstStyle/>
          <a:p>
            <a:r>
              <a:rPr lang="en-GB" dirty="0"/>
              <a:t>ORA : </a:t>
            </a:r>
            <a:r>
              <a:rPr lang="en-GB" dirty="0" smtClean="0"/>
              <a:t>The Hypergeometric Distribution</a:t>
            </a:r>
            <a:endParaRPr lang="en-GB" dirty="0"/>
          </a:p>
        </p:txBody>
      </p:sp>
      <p:sp>
        <p:nvSpPr>
          <p:cNvPr id="2" name="Oval 1"/>
          <p:cNvSpPr/>
          <p:nvPr/>
        </p:nvSpPr>
        <p:spPr>
          <a:xfrm>
            <a:off x="919713" y="1685206"/>
            <a:ext cx="1944216" cy="1944216"/>
          </a:xfrm>
          <a:prstGeom prst="ellipse">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997669" y="2438528"/>
            <a:ext cx="216024" cy="108012"/>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1794661" y="2004690"/>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1416053" y="3099478"/>
            <a:ext cx="216024" cy="108012"/>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479009" y="2004690"/>
            <a:ext cx="216024" cy="108012"/>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2354969" y="2384522"/>
            <a:ext cx="216024" cy="108012"/>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783809" y="2743328"/>
            <a:ext cx="216024" cy="108012"/>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1980153" y="2330516"/>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114413" y="2635316"/>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366761" y="2438528"/>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262985" y="2831328"/>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2112549" y="3145746"/>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354969" y="2115284"/>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2462981" y="2939340"/>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764129" y="3332916"/>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c 19"/>
          <p:cNvSpPr/>
          <p:nvPr/>
        </p:nvSpPr>
        <p:spPr>
          <a:xfrm rot="16200000" flipH="1">
            <a:off x="285332" y="2976266"/>
            <a:ext cx="1774599" cy="1244058"/>
          </a:xfrm>
          <a:prstGeom prst="arc">
            <a:avLst>
              <a:gd name="adj1" fmla="val 10845276"/>
              <a:gd name="adj2" fmla="val 2153843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p:cNvSpPr txBox="1"/>
          <p:nvPr/>
        </p:nvSpPr>
        <p:spPr>
          <a:xfrm>
            <a:off x="1305835" y="4053544"/>
            <a:ext cx="1333570" cy="369332"/>
          </a:xfrm>
          <a:prstGeom prst="rect">
            <a:avLst/>
          </a:prstGeom>
          <a:noFill/>
        </p:spPr>
        <p:txBody>
          <a:bodyPr wrap="none" rtlCol="0">
            <a:spAutoFit/>
          </a:bodyPr>
          <a:lstStyle/>
          <a:p>
            <a:r>
              <a:rPr lang="en-GB" dirty="0" smtClean="0"/>
              <a:t>Take 3 coins</a:t>
            </a:r>
            <a:endParaRPr lang="en-GB" dirty="0"/>
          </a:p>
        </p:txBody>
      </p:sp>
      <p:sp>
        <p:nvSpPr>
          <p:cNvPr id="25" name="Oval 24"/>
          <p:cNvSpPr/>
          <p:nvPr/>
        </p:nvSpPr>
        <p:spPr>
          <a:xfrm>
            <a:off x="1864608" y="4586674"/>
            <a:ext cx="216024" cy="108012"/>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1864608" y="4802698"/>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1872141" y="5033480"/>
            <a:ext cx="216024" cy="108012"/>
          </a:xfrm>
          <a:prstGeom prst="ellipse">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2700000" scaled="1"/>
            <a:tileRect/>
          </a:gra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805166" y="4479454"/>
            <a:ext cx="349973" cy="765558"/>
          </a:xfrm>
          <a:prstGeom prst="round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3352891" y="2124280"/>
            <a:ext cx="5321841" cy="923330"/>
          </a:xfrm>
          <a:prstGeom prst="rect">
            <a:avLst/>
          </a:prstGeom>
          <a:noFill/>
        </p:spPr>
        <p:txBody>
          <a:bodyPr wrap="none" rtlCol="0">
            <a:spAutoFit/>
          </a:bodyPr>
          <a:lstStyle/>
          <a:p>
            <a:r>
              <a:rPr lang="en-GB" b="1" dirty="0" smtClean="0"/>
              <a:t>No. of items</a:t>
            </a:r>
            <a:r>
              <a:rPr lang="en-GB" dirty="0" smtClean="0"/>
              <a:t> in “Background” Population = 14</a:t>
            </a:r>
            <a:br>
              <a:rPr lang="en-GB" dirty="0" smtClean="0"/>
            </a:br>
            <a:endParaRPr lang="en-GB" dirty="0" smtClean="0"/>
          </a:p>
          <a:p>
            <a:r>
              <a:rPr lang="en-GB" b="1" dirty="0" smtClean="0"/>
              <a:t>No. of successes </a:t>
            </a:r>
            <a:r>
              <a:rPr lang="en-GB" dirty="0" smtClean="0"/>
              <a:t>in the </a:t>
            </a:r>
            <a:r>
              <a:rPr lang="en-GB" dirty="0"/>
              <a:t>“Background” Population </a:t>
            </a:r>
            <a:r>
              <a:rPr lang="en-GB" dirty="0" smtClean="0"/>
              <a:t> = 5</a:t>
            </a:r>
            <a:endParaRPr lang="en-GB" dirty="0"/>
          </a:p>
        </p:txBody>
      </p:sp>
      <p:sp>
        <p:nvSpPr>
          <p:cNvPr id="30" name="Oval 29"/>
          <p:cNvSpPr/>
          <p:nvPr/>
        </p:nvSpPr>
        <p:spPr>
          <a:xfrm>
            <a:off x="3151667" y="2808356"/>
            <a:ext cx="216024" cy="108012"/>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3352891" y="4257046"/>
            <a:ext cx="3168368" cy="923330"/>
          </a:xfrm>
          <a:prstGeom prst="rect">
            <a:avLst/>
          </a:prstGeom>
          <a:noFill/>
        </p:spPr>
        <p:txBody>
          <a:bodyPr wrap="none" rtlCol="0">
            <a:spAutoFit/>
          </a:bodyPr>
          <a:lstStyle/>
          <a:p>
            <a:r>
              <a:rPr lang="en-GB" b="1" dirty="0" smtClean="0"/>
              <a:t>No. of items</a:t>
            </a:r>
            <a:r>
              <a:rPr lang="en-GB" dirty="0" smtClean="0"/>
              <a:t> in the sample = 3</a:t>
            </a:r>
            <a:br>
              <a:rPr lang="en-GB" dirty="0" smtClean="0"/>
            </a:br>
            <a:endParaRPr lang="en-GB" dirty="0" smtClean="0"/>
          </a:p>
          <a:p>
            <a:r>
              <a:rPr lang="en-GB" b="1" dirty="0" smtClean="0"/>
              <a:t>No. of successes </a:t>
            </a:r>
            <a:r>
              <a:rPr lang="en-GB" dirty="0" smtClean="0"/>
              <a:t>sample = </a:t>
            </a:r>
            <a:r>
              <a:rPr lang="en-GB" dirty="0"/>
              <a:t>1</a:t>
            </a:r>
          </a:p>
        </p:txBody>
      </p:sp>
      <p:sp>
        <p:nvSpPr>
          <p:cNvPr id="32" name="Oval 31"/>
          <p:cNvSpPr/>
          <p:nvPr/>
        </p:nvSpPr>
        <p:spPr>
          <a:xfrm>
            <a:off x="3151667" y="4941122"/>
            <a:ext cx="216024" cy="108012"/>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683568" y="5733256"/>
            <a:ext cx="7919156" cy="369332"/>
          </a:xfrm>
          <a:prstGeom prst="rect">
            <a:avLst/>
          </a:prstGeom>
          <a:solidFill>
            <a:schemeClr val="bg2"/>
          </a:solidFill>
        </p:spPr>
        <p:txBody>
          <a:bodyPr wrap="none" rtlCol="0">
            <a:spAutoFit/>
          </a:bodyPr>
          <a:lstStyle/>
          <a:p>
            <a:r>
              <a:rPr lang="en-GB" dirty="0" smtClean="0"/>
              <a:t>What is the probability of getting a “success” in the sample due to random chance?</a:t>
            </a:r>
            <a:endParaRPr lang="en-GB" dirty="0"/>
          </a:p>
        </p:txBody>
      </p:sp>
    </p:spTree>
    <p:extLst>
      <p:ext uri="{BB962C8B-B14F-4D97-AF65-F5344CB8AC3E}">
        <p14:creationId xmlns:p14="http://schemas.microsoft.com/office/powerpoint/2010/main" val="65213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5" grpId="0" animBg="1"/>
      <p:bldP spid="26" grpId="0" animBg="1"/>
      <p:bldP spid="27" grpId="0" animBg="1"/>
      <p:bldP spid="28" grpId="0" animBg="1"/>
      <p:bldP spid="29" grpId="0"/>
      <p:bldP spid="30" grpId="0" animBg="1"/>
      <p:bldP spid="31" grpId="0"/>
      <p:bldP spid="32"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616730"/>
            <a:ext cx="2023705" cy="2035896"/>
          </a:xfrm>
          <a:prstGeom prst="rect">
            <a:avLst/>
          </a:prstGeom>
        </p:spPr>
      </p:pic>
      <p:sp>
        <p:nvSpPr>
          <p:cNvPr id="5" name="Title 3"/>
          <p:cNvSpPr>
            <a:spLocks noGrp="1"/>
          </p:cNvSpPr>
          <p:nvPr>
            <p:ph type="title"/>
          </p:nvPr>
        </p:nvSpPr>
        <p:spPr>
          <a:xfrm>
            <a:off x="457200" y="274638"/>
            <a:ext cx="8229600" cy="1143000"/>
          </a:xfrm>
        </p:spPr>
        <p:txBody>
          <a:bodyPr/>
          <a:lstStyle/>
          <a:p>
            <a:r>
              <a:rPr lang="en-GB" dirty="0"/>
              <a:t>ORA : </a:t>
            </a:r>
            <a:r>
              <a:rPr lang="en-GB" dirty="0" smtClean="0"/>
              <a:t>The Hypergeometric Distribution</a:t>
            </a:r>
            <a:endParaRPr lang="en-GB" dirty="0"/>
          </a:p>
        </p:txBody>
      </p:sp>
      <p:sp>
        <p:nvSpPr>
          <p:cNvPr id="20" name="Arc 19"/>
          <p:cNvSpPr/>
          <p:nvPr/>
        </p:nvSpPr>
        <p:spPr>
          <a:xfrm rot="16200000" flipH="1">
            <a:off x="285332" y="2976266"/>
            <a:ext cx="1774599" cy="1244058"/>
          </a:xfrm>
          <a:prstGeom prst="arc">
            <a:avLst>
              <a:gd name="adj1" fmla="val 10845276"/>
              <a:gd name="adj2" fmla="val 2153843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p:cNvSpPr txBox="1"/>
          <p:nvPr/>
        </p:nvSpPr>
        <p:spPr>
          <a:xfrm>
            <a:off x="1172631" y="4300929"/>
            <a:ext cx="1383145" cy="923330"/>
          </a:xfrm>
          <a:prstGeom prst="rect">
            <a:avLst/>
          </a:prstGeom>
          <a:solidFill>
            <a:schemeClr val="accent3">
              <a:lumMod val="20000"/>
              <a:lumOff val="80000"/>
            </a:schemeClr>
          </a:solidFill>
          <a:effectLst>
            <a:softEdge rad="63500"/>
          </a:effectLst>
        </p:spPr>
        <p:txBody>
          <a:bodyPr wrap="square" rtlCol="0">
            <a:spAutoFit/>
          </a:bodyPr>
          <a:lstStyle/>
          <a:p>
            <a:pPr algn="ctr"/>
            <a:r>
              <a:rPr lang="en-GB" dirty="0" smtClean="0"/>
              <a:t>167 interesting genes</a:t>
            </a:r>
            <a:endParaRPr lang="en-GB" dirty="0"/>
          </a:p>
        </p:txBody>
      </p:sp>
      <p:sp>
        <p:nvSpPr>
          <p:cNvPr id="29" name="TextBox 28"/>
          <p:cNvSpPr txBox="1"/>
          <p:nvPr/>
        </p:nvSpPr>
        <p:spPr>
          <a:xfrm>
            <a:off x="3352891" y="2124280"/>
            <a:ext cx="5611597" cy="1200329"/>
          </a:xfrm>
          <a:prstGeom prst="rect">
            <a:avLst/>
          </a:prstGeom>
          <a:noFill/>
        </p:spPr>
        <p:txBody>
          <a:bodyPr wrap="square" rtlCol="0">
            <a:spAutoFit/>
          </a:bodyPr>
          <a:lstStyle/>
          <a:p>
            <a:r>
              <a:rPr lang="en-GB" b="1" dirty="0" smtClean="0"/>
              <a:t>No. of </a:t>
            </a:r>
            <a:r>
              <a:rPr lang="en-GB" b="1" dirty="0" smtClean="0">
                <a:solidFill>
                  <a:schemeClr val="accent2"/>
                </a:solidFill>
              </a:rPr>
              <a:t>genes </a:t>
            </a:r>
            <a:r>
              <a:rPr lang="en-GB" dirty="0" smtClean="0"/>
              <a:t>in “Background” Population = ~20,000</a:t>
            </a:r>
            <a:br>
              <a:rPr lang="en-GB" dirty="0" smtClean="0"/>
            </a:br>
            <a:endParaRPr lang="en-GB" dirty="0" smtClean="0"/>
          </a:p>
          <a:p>
            <a:r>
              <a:rPr lang="en-GB" b="1" dirty="0" smtClean="0"/>
              <a:t>No. of </a:t>
            </a:r>
            <a:r>
              <a:rPr lang="en-GB" b="1" dirty="0" smtClean="0">
                <a:solidFill>
                  <a:schemeClr val="accent2"/>
                </a:solidFill>
              </a:rPr>
              <a:t>genes</a:t>
            </a:r>
            <a:r>
              <a:rPr lang="en-GB" b="1" dirty="0" smtClean="0"/>
              <a:t> with </a:t>
            </a:r>
            <a:r>
              <a:rPr lang="en-GB" b="1" dirty="0" smtClean="0">
                <a:solidFill>
                  <a:schemeClr val="accent2"/>
                </a:solidFill>
              </a:rPr>
              <a:t>GO term </a:t>
            </a:r>
            <a:r>
              <a:rPr lang="en-GB" b="1" i="1" dirty="0" smtClean="0">
                <a:solidFill>
                  <a:schemeClr val="accent2"/>
                </a:solidFill>
              </a:rPr>
              <a:t>x</a:t>
            </a:r>
            <a:r>
              <a:rPr lang="en-GB" b="1" dirty="0" smtClean="0">
                <a:solidFill>
                  <a:schemeClr val="accent2"/>
                </a:solidFill>
              </a:rPr>
              <a:t> </a:t>
            </a:r>
            <a:r>
              <a:rPr lang="en-GB" dirty="0" smtClean="0"/>
              <a:t>in the </a:t>
            </a:r>
          </a:p>
          <a:p>
            <a:r>
              <a:rPr lang="en-GB" dirty="0" smtClean="0"/>
              <a:t>“</a:t>
            </a:r>
            <a:r>
              <a:rPr lang="en-GB" dirty="0"/>
              <a:t>Background” Population </a:t>
            </a:r>
            <a:r>
              <a:rPr lang="en-GB" dirty="0" smtClean="0"/>
              <a:t> = ?</a:t>
            </a:r>
            <a:endParaRPr lang="en-GB" dirty="0"/>
          </a:p>
        </p:txBody>
      </p:sp>
      <p:sp>
        <p:nvSpPr>
          <p:cNvPr id="31" name="TextBox 30"/>
          <p:cNvSpPr txBox="1"/>
          <p:nvPr/>
        </p:nvSpPr>
        <p:spPr>
          <a:xfrm>
            <a:off x="3352890" y="4257046"/>
            <a:ext cx="5249834" cy="1200329"/>
          </a:xfrm>
          <a:prstGeom prst="rect">
            <a:avLst/>
          </a:prstGeom>
          <a:noFill/>
        </p:spPr>
        <p:txBody>
          <a:bodyPr wrap="square" rtlCol="0">
            <a:spAutoFit/>
          </a:bodyPr>
          <a:lstStyle/>
          <a:p>
            <a:r>
              <a:rPr lang="en-GB" b="1" dirty="0" smtClean="0"/>
              <a:t>No. of </a:t>
            </a:r>
            <a:r>
              <a:rPr lang="en-GB" b="1" dirty="0" smtClean="0">
                <a:solidFill>
                  <a:schemeClr val="accent2"/>
                </a:solidFill>
              </a:rPr>
              <a:t>genes</a:t>
            </a:r>
            <a:r>
              <a:rPr lang="en-GB" b="1" dirty="0" smtClean="0"/>
              <a:t> </a:t>
            </a:r>
            <a:r>
              <a:rPr lang="en-GB" dirty="0" smtClean="0"/>
              <a:t>in the sample = 167</a:t>
            </a:r>
            <a:br>
              <a:rPr lang="en-GB" dirty="0" smtClean="0"/>
            </a:br>
            <a:endParaRPr lang="en-GB" dirty="0" smtClean="0"/>
          </a:p>
          <a:p>
            <a:r>
              <a:rPr lang="en-GB" b="1" dirty="0" smtClean="0"/>
              <a:t>No. of </a:t>
            </a:r>
            <a:r>
              <a:rPr lang="en-GB" b="1" dirty="0" smtClean="0">
                <a:solidFill>
                  <a:schemeClr val="accent2"/>
                </a:solidFill>
              </a:rPr>
              <a:t>genes</a:t>
            </a:r>
            <a:r>
              <a:rPr lang="en-GB" b="1" dirty="0" smtClean="0"/>
              <a:t> </a:t>
            </a:r>
            <a:r>
              <a:rPr lang="en-GB" b="1" dirty="0"/>
              <a:t>with </a:t>
            </a:r>
            <a:r>
              <a:rPr lang="en-GB" b="1" dirty="0">
                <a:solidFill>
                  <a:schemeClr val="accent2"/>
                </a:solidFill>
              </a:rPr>
              <a:t>GO term </a:t>
            </a:r>
            <a:r>
              <a:rPr lang="en-GB" b="1" i="1" dirty="0" smtClean="0">
                <a:solidFill>
                  <a:schemeClr val="accent2"/>
                </a:solidFill>
              </a:rPr>
              <a:t>x </a:t>
            </a:r>
            <a:r>
              <a:rPr lang="en-GB" dirty="0" smtClean="0"/>
              <a:t>in the </a:t>
            </a:r>
          </a:p>
          <a:p>
            <a:r>
              <a:rPr lang="en-GB" dirty="0" smtClean="0"/>
              <a:t>sample = ?</a:t>
            </a:r>
            <a:endParaRPr lang="en-GB" dirty="0"/>
          </a:p>
        </p:txBody>
      </p:sp>
      <p:sp>
        <p:nvSpPr>
          <p:cNvPr id="33" name="TextBox 32"/>
          <p:cNvSpPr txBox="1"/>
          <p:nvPr/>
        </p:nvSpPr>
        <p:spPr>
          <a:xfrm>
            <a:off x="1331640" y="5733255"/>
            <a:ext cx="6408712" cy="646331"/>
          </a:xfrm>
          <a:prstGeom prst="rect">
            <a:avLst/>
          </a:prstGeom>
          <a:solidFill>
            <a:schemeClr val="bg2"/>
          </a:solidFill>
        </p:spPr>
        <p:txBody>
          <a:bodyPr wrap="square" rtlCol="0">
            <a:spAutoFit/>
          </a:bodyPr>
          <a:lstStyle/>
          <a:p>
            <a:pPr algn="ctr"/>
            <a:r>
              <a:rPr lang="en-GB" dirty="0" smtClean="0"/>
              <a:t>What is the probability of getting genes annotated to GO term x in the sample due to random chance?</a:t>
            </a:r>
            <a:endParaRPr lang="en-GB" dirty="0"/>
          </a:p>
        </p:txBody>
      </p:sp>
    </p:spTree>
    <p:extLst>
      <p:ext uri="{BB962C8B-B14F-4D97-AF65-F5344CB8AC3E}">
        <p14:creationId xmlns:p14="http://schemas.microsoft.com/office/powerpoint/2010/main" val="3424667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web-based tools for </a:t>
            </a:r>
            <a:r>
              <a:rPr lang="en-GB" dirty="0"/>
              <a:t>ORA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30" y="2636912"/>
            <a:ext cx="2705701"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0651"/>
          <a:stretch/>
        </p:blipFill>
        <p:spPr bwMode="auto">
          <a:xfrm>
            <a:off x="2067846" y="4869160"/>
            <a:ext cx="1892470" cy="54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1820" y="3284984"/>
            <a:ext cx="1296144" cy="1378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7262" y="6093296"/>
            <a:ext cx="8500706" cy="646331"/>
          </a:xfrm>
          <a:prstGeom prst="rect">
            <a:avLst/>
          </a:prstGeom>
          <a:solidFill>
            <a:schemeClr val="bg1">
              <a:lumMod val="85000"/>
            </a:schemeClr>
          </a:solidFill>
        </p:spPr>
        <p:txBody>
          <a:bodyPr wrap="square" rtlCol="0">
            <a:spAutoFit/>
          </a:bodyPr>
          <a:lstStyle/>
          <a:p>
            <a:pPr algn="ctr"/>
            <a:r>
              <a:rPr lang="en-GB" dirty="0" smtClean="0"/>
              <a:t> A generic background may give misleading results, but may be the best option for understudied cells/tissues/species.</a:t>
            </a:r>
            <a:endParaRPr lang="en-GB" dirty="0"/>
          </a:p>
        </p:txBody>
      </p:sp>
      <p:cxnSp>
        <p:nvCxnSpPr>
          <p:cNvPr id="11" name="Straight Connector 10"/>
          <p:cNvCxnSpPr/>
          <p:nvPr/>
        </p:nvCxnSpPr>
        <p:spPr>
          <a:xfrm>
            <a:off x="4691256" y="1628800"/>
            <a:ext cx="0" cy="403244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50896" y="2385523"/>
            <a:ext cx="6264696"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89772" y="1706619"/>
            <a:ext cx="2160240" cy="646331"/>
          </a:xfrm>
          <a:prstGeom prst="rect">
            <a:avLst/>
          </a:prstGeom>
          <a:noFill/>
        </p:spPr>
        <p:txBody>
          <a:bodyPr wrap="square" rtlCol="0">
            <a:spAutoFit/>
          </a:bodyPr>
          <a:lstStyle/>
          <a:p>
            <a:pPr algn="r"/>
            <a:r>
              <a:rPr lang="en-GB" dirty="0" smtClean="0"/>
              <a:t>Use generic </a:t>
            </a:r>
          </a:p>
          <a:p>
            <a:pPr algn="r"/>
            <a:r>
              <a:rPr lang="en-GB" dirty="0" smtClean="0"/>
              <a:t>species background *</a:t>
            </a:r>
            <a:endParaRPr lang="en-GB" dirty="0"/>
          </a:p>
        </p:txBody>
      </p:sp>
      <p:sp>
        <p:nvSpPr>
          <p:cNvPr id="22" name="TextBox 21"/>
          <p:cNvSpPr txBox="1"/>
          <p:nvPr/>
        </p:nvSpPr>
        <p:spPr>
          <a:xfrm>
            <a:off x="4891504" y="1700838"/>
            <a:ext cx="2160240" cy="646331"/>
          </a:xfrm>
          <a:prstGeom prst="rect">
            <a:avLst/>
          </a:prstGeom>
          <a:noFill/>
        </p:spPr>
        <p:txBody>
          <a:bodyPr wrap="square" rtlCol="0">
            <a:spAutoFit/>
          </a:bodyPr>
          <a:lstStyle/>
          <a:p>
            <a:r>
              <a:rPr lang="en-GB" dirty="0" smtClean="0"/>
              <a:t>Input background</a:t>
            </a:r>
          </a:p>
          <a:p>
            <a:r>
              <a:rPr lang="en-GB" dirty="0" smtClean="0"/>
              <a:t>as separate list</a:t>
            </a:r>
            <a:endParaRPr lang="en-GB" dirty="0"/>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0993" y="2811921"/>
            <a:ext cx="2593155" cy="1196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1450896" y="1628800"/>
            <a:ext cx="6264696" cy="403244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4848357" y="4497743"/>
            <a:ext cx="2710999" cy="646331"/>
          </a:xfrm>
          <a:prstGeom prst="rect">
            <a:avLst/>
          </a:prstGeom>
          <a:noFill/>
        </p:spPr>
        <p:txBody>
          <a:bodyPr wrap="none" rtlCol="0">
            <a:spAutoFit/>
          </a:bodyPr>
          <a:lstStyle/>
          <a:p>
            <a:r>
              <a:rPr lang="en-GB" dirty="0" smtClean="0"/>
              <a:t>Calculate programmatically</a:t>
            </a:r>
          </a:p>
          <a:p>
            <a:r>
              <a:rPr lang="en-GB" dirty="0" smtClean="0"/>
              <a:t>(R, Python, etc.)</a:t>
            </a:r>
            <a:endParaRPr lang="en-GB" dirty="0"/>
          </a:p>
        </p:txBody>
      </p:sp>
    </p:spTree>
    <p:extLst>
      <p:ext uri="{BB962C8B-B14F-4D97-AF65-F5344CB8AC3E}">
        <p14:creationId xmlns:p14="http://schemas.microsoft.com/office/powerpoint/2010/main" val="292328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052"/>
                                        </p:tgtEl>
                                        <p:attrNameLst>
                                          <p:attrName>style.opacity</p:attrName>
                                        </p:attrNameLst>
                                      </p:cBhvr>
                                      <p:to>
                                        <p:strVal val="0.5"/>
                                      </p:to>
                                    </p:set>
                                    <p:animEffect filter="image" prLst="opacity: 0.5">
                                      <p:cBhvr rctx="IE">
                                        <p:cTn id="7" dur="indefinite"/>
                                        <p:tgtEl>
                                          <p:spTgt spid="2052"/>
                                        </p:tgtEl>
                                      </p:cBhvr>
                                    </p:animEffect>
                                  </p:childTnLst>
                                </p:cTn>
                              </p:par>
                              <p:par>
                                <p:cTn id="8" presetID="9" presetClass="emph" presetSubtype="0" nodeType="withEffect">
                                  <p:stCondLst>
                                    <p:cond delay="0"/>
                                  </p:stCondLst>
                                  <p:childTnLst>
                                    <p:set>
                                      <p:cBhvr rctx="PPT">
                                        <p:cTn id="9" dur="indefinite"/>
                                        <p:tgtEl>
                                          <p:spTgt spid="2053"/>
                                        </p:tgtEl>
                                        <p:attrNameLst>
                                          <p:attrName>style.opacity</p:attrName>
                                        </p:attrNameLst>
                                      </p:cBhvr>
                                      <p:to>
                                        <p:strVal val="0.5"/>
                                      </p:to>
                                    </p:set>
                                    <p:animEffect filter="image" prLst="opacity: 0.5">
                                      <p:cBhvr rctx="IE">
                                        <p:cTn id="10" dur="indefinite"/>
                                        <p:tgtEl>
                                          <p:spTgt spid="2053"/>
                                        </p:tgtEl>
                                      </p:cBhvr>
                                    </p:animEffect>
                                  </p:childTnLst>
                                </p:cTn>
                              </p:par>
                              <p:par>
                                <p:cTn id="11" presetID="9" presetClass="emph" presetSubtype="0" nodeType="withEffect">
                                  <p:stCondLst>
                                    <p:cond delay="0"/>
                                  </p:stCondLst>
                                  <p:childTnLst>
                                    <p:set>
                                      <p:cBhvr rctx="PPT">
                                        <p:cTn id="12" dur="indefinite"/>
                                        <p:tgtEl>
                                          <p:spTgt spid="2051"/>
                                        </p:tgtEl>
                                        <p:attrNameLst>
                                          <p:attrName>style.opacity</p:attrName>
                                        </p:attrNameLst>
                                      </p:cBhvr>
                                      <p:to>
                                        <p:strVal val="0.5"/>
                                      </p:to>
                                    </p:set>
                                    <p:animEffect filter="image" prLst="opacity: 0.5">
                                      <p:cBhvr rctx="IE">
                                        <p:cTn id="13" dur="indefinite"/>
                                        <p:tgtEl>
                                          <p:spTgt spid="2051"/>
                                        </p:tgtEl>
                                      </p:cBhvr>
                                    </p:animEffect>
                                  </p:childTnLst>
                                </p:cTn>
                              </p:par>
                              <p:par>
                                <p:cTn id="14" presetID="9" presetClass="emph" presetSubtype="0" grpId="0" nodeType="withEffect">
                                  <p:stCondLst>
                                    <p:cond delay="0"/>
                                  </p:stCondLst>
                                  <p:childTnLst>
                                    <p:set>
                                      <p:cBhvr rctx="PPT">
                                        <p:cTn id="15" dur="indefinite"/>
                                        <p:tgtEl>
                                          <p:spTgt spid="28"/>
                                        </p:tgtEl>
                                        <p:attrNameLst>
                                          <p:attrName>style.opacity</p:attrName>
                                        </p:attrNameLst>
                                      </p:cBhvr>
                                      <p:to>
                                        <p:strVal val="0.5"/>
                                      </p:to>
                                    </p:set>
                                    <p:animEffect filter="image" prLst="opacity: 0.5">
                                      <p:cBhvr rctx="IE">
                                        <p:cTn id="16" dur="indefinite"/>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3978" y="3862789"/>
            <a:ext cx="2356927" cy="646331"/>
          </a:xfrm>
          <a:prstGeom prst="rect">
            <a:avLst/>
          </a:prstGeom>
          <a:noFill/>
        </p:spPr>
        <p:txBody>
          <a:bodyPr wrap="none" rtlCol="0">
            <a:spAutoFit/>
          </a:bodyPr>
          <a:lstStyle/>
          <a:p>
            <a:pPr algn="ctr"/>
            <a:r>
              <a:rPr lang="en-GB" dirty="0" smtClean="0"/>
              <a:t>Output:  </a:t>
            </a:r>
          </a:p>
          <a:p>
            <a:pPr algn="ctr"/>
            <a:r>
              <a:rPr lang="en-GB" dirty="0" smtClean="0"/>
              <a:t>Enrichment scores (ES)</a:t>
            </a:r>
            <a:endParaRPr lang="en-GB" dirty="0"/>
          </a:p>
        </p:txBody>
      </p:sp>
      <p:cxnSp>
        <p:nvCxnSpPr>
          <p:cNvPr id="23" name="Straight Arrow Connector 22"/>
          <p:cNvCxnSpPr/>
          <p:nvPr/>
        </p:nvCxnSpPr>
        <p:spPr>
          <a:xfrm>
            <a:off x="3613782" y="4260654"/>
            <a:ext cx="2685251"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smtClean="0"/>
              <a:t>GSEA</a:t>
            </a:r>
            <a:endParaRPr lang="en-GB" dirty="0"/>
          </a:p>
        </p:txBody>
      </p:sp>
      <p:cxnSp>
        <p:nvCxnSpPr>
          <p:cNvPr id="6" name="Straight Connector 5"/>
          <p:cNvCxnSpPr/>
          <p:nvPr/>
        </p:nvCxnSpPr>
        <p:spPr>
          <a:xfrm>
            <a:off x="1071389" y="3448264"/>
            <a:ext cx="16200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08842" y="3016216"/>
            <a:ext cx="0" cy="163142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69503" y="3448264"/>
            <a:ext cx="825867" cy="1200329"/>
          </a:xfrm>
          <a:prstGeom prst="rect">
            <a:avLst/>
          </a:prstGeom>
          <a:noFill/>
        </p:spPr>
        <p:txBody>
          <a:bodyPr wrap="none" rtlCol="0">
            <a:spAutoFit/>
          </a:bodyPr>
          <a:lstStyle/>
          <a:p>
            <a:pPr algn="ctr"/>
            <a:r>
              <a:rPr lang="en-GB" i="1" dirty="0" smtClean="0">
                <a:solidFill>
                  <a:schemeClr val="tx1">
                    <a:lumMod val="75000"/>
                    <a:lumOff val="25000"/>
                  </a:schemeClr>
                </a:solidFill>
              </a:rPr>
              <a:t>Gene A</a:t>
            </a:r>
          </a:p>
          <a:p>
            <a:pPr algn="ctr"/>
            <a:r>
              <a:rPr lang="en-GB" i="1" dirty="0" smtClean="0">
                <a:solidFill>
                  <a:schemeClr val="tx1">
                    <a:lumMod val="75000"/>
                    <a:lumOff val="25000"/>
                  </a:schemeClr>
                </a:solidFill>
              </a:rPr>
              <a:t>Gene B</a:t>
            </a:r>
          </a:p>
          <a:p>
            <a:pPr algn="ctr"/>
            <a:r>
              <a:rPr lang="en-GB" i="1" dirty="0" smtClean="0">
                <a:solidFill>
                  <a:schemeClr val="tx1">
                    <a:lumMod val="75000"/>
                    <a:lumOff val="25000"/>
                  </a:schemeClr>
                </a:solidFill>
              </a:rPr>
              <a:t>Gene C</a:t>
            </a:r>
          </a:p>
          <a:p>
            <a:pPr algn="ctr"/>
            <a:r>
              <a:rPr lang="en-GB" i="1" dirty="0" smtClean="0">
                <a:solidFill>
                  <a:schemeClr val="tx1">
                    <a:lumMod val="75000"/>
                    <a:lumOff val="25000"/>
                  </a:schemeClr>
                </a:solidFill>
              </a:rPr>
              <a:t>...</a:t>
            </a:r>
            <a:endParaRPr lang="en-GB" i="1" dirty="0">
              <a:solidFill>
                <a:schemeClr val="tx1">
                  <a:lumMod val="75000"/>
                  <a:lumOff val="25000"/>
                </a:schemeClr>
              </a:solidFill>
            </a:endParaRPr>
          </a:p>
        </p:txBody>
      </p:sp>
      <p:sp>
        <p:nvSpPr>
          <p:cNvPr id="9" name="TextBox 8"/>
          <p:cNvSpPr txBox="1"/>
          <p:nvPr/>
        </p:nvSpPr>
        <p:spPr>
          <a:xfrm>
            <a:off x="2062128" y="3448264"/>
            <a:ext cx="466794" cy="1200329"/>
          </a:xfrm>
          <a:prstGeom prst="rect">
            <a:avLst/>
          </a:prstGeom>
          <a:noFill/>
        </p:spPr>
        <p:txBody>
          <a:bodyPr wrap="none" rtlCol="0">
            <a:spAutoFit/>
          </a:bodyPr>
          <a:lstStyle/>
          <a:p>
            <a:pPr algn="ctr"/>
            <a:r>
              <a:rPr lang="en-GB" dirty="0" smtClean="0">
                <a:solidFill>
                  <a:schemeClr val="tx1">
                    <a:lumMod val="75000"/>
                    <a:lumOff val="25000"/>
                  </a:schemeClr>
                </a:solidFill>
              </a:rPr>
              <a:t>3.2</a:t>
            </a:r>
          </a:p>
          <a:p>
            <a:pPr algn="ctr"/>
            <a:r>
              <a:rPr lang="en-GB" dirty="0" smtClean="0">
                <a:solidFill>
                  <a:schemeClr val="tx1">
                    <a:lumMod val="75000"/>
                    <a:lumOff val="25000"/>
                  </a:schemeClr>
                </a:solidFill>
              </a:rPr>
              <a:t>4.5</a:t>
            </a:r>
          </a:p>
          <a:p>
            <a:pPr algn="ctr"/>
            <a:r>
              <a:rPr lang="en-GB" dirty="0" smtClean="0">
                <a:solidFill>
                  <a:schemeClr val="tx1">
                    <a:lumMod val="75000"/>
                    <a:lumOff val="25000"/>
                  </a:schemeClr>
                </a:solidFill>
              </a:rPr>
              <a:t>0.1</a:t>
            </a:r>
            <a:endParaRPr lang="en-GB" dirty="0">
              <a:solidFill>
                <a:schemeClr val="tx1">
                  <a:lumMod val="75000"/>
                  <a:lumOff val="25000"/>
                </a:schemeClr>
              </a:solidFill>
            </a:endParaRPr>
          </a:p>
          <a:p>
            <a:pPr algn="ctr"/>
            <a:r>
              <a:rPr lang="en-GB" dirty="0" smtClean="0">
                <a:solidFill>
                  <a:schemeClr val="tx1">
                    <a:lumMod val="75000"/>
                    <a:lumOff val="25000"/>
                  </a:schemeClr>
                </a:solidFill>
              </a:rPr>
              <a:t>...</a:t>
            </a:r>
          </a:p>
        </p:txBody>
      </p:sp>
      <p:sp>
        <p:nvSpPr>
          <p:cNvPr id="10" name="TextBox 9"/>
          <p:cNvSpPr txBox="1"/>
          <p:nvPr/>
        </p:nvSpPr>
        <p:spPr>
          <a:xfrm>
            <a:off x="1795775" y="3016216"/>
            <a:ext cx="1003801" cy="461665"/>
          </a:xfrm>
          <a:prstGeom prst="rect">
            <a:avLst/>
          </a:prstGeom>
          <a:noFill/>
        </p:spPr>
        <p:txBody>
          <a:bodyPr wrap="none" rtlCol="0">
            <a:spAutoFit/>
          </a:bodyPr>
          <a:lstStyle/>
          <a:p>
            <a:r>
              <a:rPr lang="en-GB" sz="1200" dirty="0" smtClean="0">
                <a:solidFill>
                  <a:schemeClr val="tx1">
                    <a:lumMod val="75000"/>
                    <a:lumOff val="25000"/>
                  </a:schemeClr>
                </a:solidFill>
              </a:rPr>
              <a:t>Experimental</a:t>
            </a:r>
          </a:p>
          <a:p>
            <a:r>
              <a:rPr lang="en-GB" sz="1200" dirty="0" smtClean="0">
                <a:solidFill>
                  <a:schemeClr val="tx1">
                    <a:lumMod val="75000"/>
                    <a:lumOff val="25000"/>
                  </a:schemeClr>
                </a:solidFill>
              </a:rPr>
              <a:t>value</a:t>
            </a:r>
            <a:endParaRPr lang="en-GB" sz="1200" dirty="0">
              <a:solidFill>
                <a:schemeClr val="tx1">
                  <a:lumMod val="75000"/>
                  <a:lumOff val="25000"/>
                </a:schemeClr>
              </a:solidFill>
            </a:endParaRPr>
          </a:p>
        </p:txBody>
      </p:sp>
      <p:sp>
        <p:nvSpPr>
          <p:cNvPr id="12" name="TextBox 11"/>
          <p:cNvSpPr txBox="1"/>
          <p:nvPr/>
        </p:nvSpPr>
        <p:spPr>
          <a:xfrm>
            <a:off x="2887958" y="3449214"/>
            <a:ext cx="338554" cy="1200329"/>
          </a:xfrm>
          <a:prstGeom prst="rect">
            <a:avLst/>
          </a:prstGeom>
          <a:noFill/>
        </p:spPr>
        <p:txBody>
          <a:bodyPr wrap="none" rtlCol="0">
            <a:spAutoFit/>
          </a:bodyPr>
          <a:lstStyle/>
          <a:p>
            <a:pPr algn="ctr"/>
            <a:r>
              <a:rPr lang="en-GB" dirty="0">
                <a:solidFill>
                  <a:schemeClr val="accent2"/>
                </a:solidFill>
              </a:rPr>
              <a:t>2</a:t>
            </a:r>
            <a:endParaRPr lang="en-GB" dirty="0" smtClean="0">
              <a:solidFill>
                <a:schemeClr val="accent2"/>
              </a:solidFill>
            </a:endParaRPr>
          </a:p>
          <a:p>
            <a:pPr algn="ctr"/>
            <a:r>
              <a:rPr lang="en-GB" dirty="0" smtClean="0">
                <a:solidFill>
                  <a:schemeClr val="accent2"/>
                </a:solidFill>
              </a:rPr>
              <a:t>1</a:t>
            </a:r>
            <a:endParaRPr lang="en-GB" dirty="0">
              <a:solidFill>
                <a:schemeClr val="accent2"/>
              </a:solidFill>
            </a:endParaRPr>
          </a:p>
          <a:p>
            <a:pPr algn="ctr"/>
            <a:r>
              <a:rPr lang="en-GB" dirty="0" smtClean="0">
                <a:solidFill>
                  <a:schemeClr val="accent2"/>
                </a:solidFill>
              </a:rPr>
              <a:t>3</a:t>
            </a:r>
            <a:endParaRPr lang="en-GB" dirty="0">
              <a:solidFill>
                <a:schemeClr val="accent2"/>
              </a:solidFill>
            </a:endParaRPr>
          </a:p>
          <a:p>
            <a:pPr algn="ctr"/>
            <a:r>
              <a:rPr lang="en-GB" dirty="0" smtClean="0">
                <a:solidFill>
                  <a:schemeClr val="accent2"/>
                </a:solidFill>
              </a:rPr>
              <a:t>...</a:t>
            </a:r>
          </a:p>
        </p:txBody>
      </p:sp>
      <p:sp>
        <p:nvSpPr>
          <p:cNvPr id="15" name="TextBox 14"/>
          <p:cNvSpPr txBox="1"/>
          <p:nvPr/>
        </p:nvSpPr>
        <p:spPr>
          <a:xfrm>
            <a:off x="725608" y="4882735"/>
            <a:ext cx="2673039" cy="369332"/>
          </a:xfrm>
          <a:prstGeom prst="rect">
            <a:avLst/>
          </a:prstGeom>
          <a:noFill/>
        </p:spPr>
        <p:txBody>
          <a:bodyPr wrap="none" rtlCol="0">
            <a:spAutoFit/>
          </a:bodyPr>
          <a:lstStyle/>
          <a:p>
            <a:r>
              <a:rPr lang="en-GB" dirty="0" smtClean="0"/>
              <a:t>Input:  Ranked list of genes</a:t>
            </a:r>
            <a:endParaRPr lang="en-GB" dirty="0"/>
          </a:p>
        </p:txBody>
      </p:sp>
      <p:grpSp>
        <p:nvGrpSpPr>
          <p:cNvPr id="21" name="Group 20"/>
          <p:cNvGrpSpPr/>
          <p:nvPr/>
        </p:nvGrpSpPr>
        <p:grpSpPr>
          <a:xfrm>
            <a:off x="3757558" y="2348880"/>
            <a:ext cx="2295115" cy="1682025"/>
            <a:chOff x="3610276" y="3368772"/>
            <a:chExt cx="2295115" cy="1682025"/>
          </a:xfrm>
          <a:solidFill>
            <a:schemeClr val="bg1"/>
          </a:solidFill>
        </p:grpSpPr>
        <p:sp>
          <p:nvSpPr>
            <p:cNvPr id="16" name="Rectangle 15"/>
            <p:cNvSpPr/>
            <p:nvPr/>
          </p:nvSpPr>
          <p:spPr>
            <a:xfrm>
              <a:off x="3610276" y="3368772"/>
              <a:ext cx="2295115" cy="923330"/>
            </a:xfrm>
            <a:prstGeom prst="rect">
              <a:avLst/>
            </a:prstGeom>
            <a:grpFill/>
          </p:spPr>
          <p:txBody>
            <a:bodyPr wrap="none">
              <a:spAutoFit/>
            </a:bodyPr>
            <a:lstStyle/>
            <a:p>
              <a:pPr algn="ctr"/>
              <a:r>
                <a:rPr lang="en-GB" dirty="0" smtClean="0"/>
                <a:t>Kolmogorov–Smirnov-</a:t>
              </a:r>
            </a:p>
            <a:p>
              <a:pPr algn="ctr"/>
              <a:r>
                <a:rPr lang="en-GB" dirty="0" smtClean="0"/>
                <a:t>like t-Test</a:t>
              </a:r>
            </a:p>
            <a:p>
              <a:pPr algn="ctr"/>
              <a:r>
                <a:rPr lang="en-GB" dirty="0"/>
                <a:t>+</a:t>
              </a:r>
              <a:r>
                <a:rPr lang="en-GB" dirty="0" smtClean="0"/>
                <a:t> </a:t>
              </a:r>
              <a:endParaRPr lang="en-GB"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683" y="4431672"/>
              <a:ext cx="2000250" cy="619125"/>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grpSp>
      <p:sp>
        <p:nvSpPr>
          <p:cNvPr id="30" name="TextBox 29"/>
          <p:cNvSpPr txBox="1"/>
          <p:nvPr/>
        </p:nvSpPr>
        <p:spPr>
          <a:xfrm>
            <a:off x="480285" y="1556792"/>
            <a:ext cx="7039684" cy="461665"/>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Unlike ORA, takes into account experimental values </a:t>
            </a:r>
            <a:endParaRPr lang="en-GB" sz="2400" dirty="0"/>
          </a:p>
        </p:txBody>
      </p:sp>
    </p:spTree>
    <p:extLst>
      <p:ext uri="{BB962C8B-B14F-4D97-AF65-F5344CB8AC3E}">
        <p14:creationId xmlns:p14="http://schemas.microsoft.com/office/powerpoint/2010/main" val="324687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9841" b="17878"/>
          <a:stretch/>
        </p:blipFill>
        <p:spPr bwMode="auto">
          <a:xfrm>
            <a:off x="0" y="1484785"/>
            <a:ext cx="9144000" cy="52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smtClean="0"/>
              <a:t>GSEA</a:t>
            </a:r>
            <a:endParaRPr lang="en-GB"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385" t="8104" r="69507" b="80516"/>
          <a:stretch/>
        </p:blipFill>
        <p:spPr bwMode="auto">
          <a:xfrm>
            <a:off x="2915816" y="1998000"/>
            <a:ext cx="1056640" cy="721360"/>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67" t="56729" r="71798" b="33494"/>
          <a:stretch/>
        </p:blipFill>
        <p:spPr bwMode="auto">
          <a:xfrm>
            <a:off x="367200" y="5085184"/>
            <a:ext cx="3312000" cy="621637"/>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740" t="9445" r="46153" b="82701"/>
          <a:stretch/>
        </p:blipFill>
        <p:spPr bwMode="auto">
          <a:xfrm>
            <a:off x="5940152" y="2077760"/>
            <a:ext cx="1056640" cy="497840"/>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55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074"/>
                                        </p:tgtEl>
                                        <p:attrNameLst>
                                          <p:attrName>style.opacity</p:attrName>
                                        </p:attrNameLst>
                                      </p:cBhvr>
                                      <p:to>
                                        <p:strVal val="0.5"/>
                                      </p:to>
                                    </p:set>
                                    <p:animEffect filter="image" prLst="opacity: 0.5">
                                      <p:cBhvr rctx="IE">
                                        <p:cTn id="7" dur="indefinite"/>
                                        <p:tgtEl>
                                          <p:spTgt spid="3074"/>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Correcting for multiple hypotheses</a:t>
            </a:r>
            <a:endParaRPr lang="en-GB" dirty="0"/>
          </a:p>
        </p:txBody>
      </p:sp>
      <p:sp>
        <p:nvSpPr>
          <p:cNvPr id="4" name="Content Placeholder 3"/>
          <p:cNvSpPr>
            <a:spLocks noGrp="1"/>
          </p:cNvSpPr>
          <p:nvPr>
            <p:ph idx="1"/>
          </p:nvPr>
        </p:nvSpPr>
        <p:spPr>
          <a:xfrm>
            <a:off x="457200" y="1600201"/>
            <a:ext cx="8229600" cy="1612776"/>
          </a:xfrm>
        </p:spPr>
        <p:txBody>
          <a:bodyPr>
            <a:normAutofit/>
          </a:bodyPr>
          <a:lstStyle/>
          <a:p>
            <a:r>
              <a:rPr lang="en-US" sz="2800" dirty="0" smtClean="0"/>
              <a:t>“The </a:t>
            </a:r>
            <a:r>
              <a:rPr lang="en-US" sz="2800" dirty="0"/>
              <a:t>more inferences are made, </a:t>
            </a:r>
            <a:r>
              <a:rPr lang="en-US" sz="2800" u="sng" dirty="0"/>
              <a:t>the more likely erroneous inferences are to occur</a:t>
            </a:r>
            <a:r>
              <a:rPr lang="en-US" sz="2800" dirty="0" smtClean="0"/>
              <a:t>.”</a:t>
            </a:r>
            <a:endParaRPr lang="en-GB" sz="2800" dirty="0"/>
          </a:p>
        </p:txBody>
      </p:sp>
      <p:sp>
        <p:nvSpPr>
          <p:cNvPr id="5" name="TextBox 4"/>
          <p:cNvSpPr txBox="1"/>
          <p:nvPr/>
        </p:nvSpPr>
        <p:spPr>
          <a:xfrm>
            <a:off x="1115616" y="4061443"/>
            <a:ext cx="1398140" cy="523220"/>
          </a:xfrm>
          <a:prstGeom prst="rect">
            <a:avLst/>
          </a:prstGeom>
          <a:noFill/>
        </p:spPr>
        <p:txBody>
          <a:bodyPr wrap="none" rtlCol="0">
            <a:spAutoFit/>
          </a:bodyPr>
          <a:lstStyle/>
          <a:p>
            <a:r>
              <a:rPr lang="en-GB" sz="2800" b="1" i="1" dirty="0" smtClean="0"/>
              <a:t>p-</a:t>
            </a:r>
            <a:r>
              <a:rPr lang="en-GB" sz="2800" b="1" dirty="0" smtClean="0"/>
              <a:t>value</a:t>
            </a:r>
            <a:endParaRPr lang="en-GB" sz="2800" b="1" i="1" dirty="0"/>
          </a:p>
        </p:txBody>
      </p:sp>
      <p:sp>
        <p:nvSpPr>
          <p:cNvPr id="6" name="TextBox 5"/>
          <p:cNvSpPr txBox="1"/>
          <p:nvPr/>
        </p:nvSpPr>
        <p:spPr>
          <a:xfrm>
            <a:off x="5806514" y="3845999"/>
            <a:ext cx="1849214" cy="954107"/>
          </a:xfrm>
          <a:prstGeom prst="rect">
            <a:avLst/>
          </a:prstGeom>
          <a:noFill/>
        </p:spPr>
        <p:txBody>
          <a:bodyPr wrap="square" rtlCol="0">
            <a:spAutoFit/>
          </a:bodyPr>
          <a:lstStyle/>
          <a:p>
            <a:pPr algn="ctr"/>
            <a:r>
              <a:rPr lang="en-GB" sz="2800" b="1" i="1" dirty="0" smtClean="0"/>
              <a:t> </a:t>
            </a:r>
            <a:r>
              <a:rPr lang="en-GB" sz="2800" b="1" dirty="0" smtClean="0">
                <a:solidFill>
                  <a:srgbClr val="7030A0"/>
                </a:solidFill>
              </a:rPr>
              <a:t>Adjusted</a:t>
            </a:r>
            <a:r>
              <a:rPr lang="en-GB" sz="2800" b="1" dirty="0" smtClean="0"/>
              <a:t> </a:t>
            </a:r>
            <a:r>
              <a:rPr lang="en-GB" sz="2800" b="1" i="1" dirty="0" smtClean="0"/>
              <a:t>p-</a:t>
            </a:r>
            <a:r>
              <a:rPr lang="en-GB" sz="2800" b="1" dirty="0" smtClean="0"/>
              <a:t>value</a:t>
            </a:r>
            <a:endParaRPr lang="en-GB" sz="2800" b="1" i="1" dirty="0"/>
          </a:p>
        </p:txBody>
      </p:sp>
      <p:cxnSp>
        <p:nvCxnSpPr>
          <p:cNvPr id="10" name="Straight Arrow Connector 9"/>
          <p:cNvCxnSpPr/>
          <p:nvPr/>
        </p:nvCxnSpPr>
        <p:spPr>
          <a:xfrm flipV="1">
            <a:off x="2627784" y="4365103"/>
            <a:ext cx="3168352" cy="1"/>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37666" y="3492056"/>
            <a:ext cx="2950262" cy="830997"/>
          </a:xfrm>
          <a:prstGeom prst="rect">
            <a:avLst/>
          </a:prstGeom>
          <a:noFill/>
        </p:spPr>
        <p:txBody>
          <a:bodyPr wrap="square" rtlCol="0">
            <a:spAutoFit/>
          </a:bodyPr>
          <a:lstStyle/>
          <a:p>
            <a:pPr algn="ctr"/>
            <a:r>
              <a:rPr lang="en-GB" sz="2400" dirty="0" err="1"/>
              <a:t>Benjamini</a:t>
            </a:r>
            <a:r>
              <a:rPr lang="en-GB" sz="2400" dirty="0"/>
              <a:t>-Hochberg </a:t>
            </a:r>
            <a:r>
              <a:rPr lang="en-GB" sz="2400" dirty="0" smtClean="0"/>
              <a:t>test</a:t>
            </a:r>
            <a:endParaRPr lang="en-GB" sz="2400" dirty="0"/>
          </a:p>
        </p:txBody>
      </p:sp>
    </p:spTree>
    <p:extLst>
      <p:ext uri="{BB962C8B-B14F-4D97-AF65-F5344CB8AC3E}">
        <p14:creationId xmlns:p14="http://schemas.microsoft.com/office/powerpoint/2010/main" val="2304041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 ‘redundant’ terms using REVIGO</a:t>
            </a:r>
            <a:endParaRPr lang="en-GB"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691" r="1"/>
          <a:stretch/>
        </p:blipFill>
        <p:spPr bwMode="auto">
          <a:xfrm>
            <a:off x="611561" y="1340768"/>
            <a:ext cx="7632848" cy="5541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962" t="35570" r="26311" b="32347"/>
          <a:stretch/>
        </p:blipFill>
        <p:spPr bwMode="auto">
          <a:xfrm>
            <a:off x="2265680" y="3312161"/>
            <a:ext cx="3596640" cy="1778000"/>
          </a:xfrm>
          <a:prstGeom prst="roundRect">
            <a:avLst/>
          </a:prstGeom>
          <a:noFill/>
          <a:ln w="19050">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072" t="74517" r="33618" b="7701"/>
          <a:stretch/>
        </p:blipFill>
        <p:spPr bwMode="auto">
          <a:xfrm>
            <a:off x="2385432" y="5467816"/>
            <a:ext cx="2834640" cy="985520"/>
          </a:xfrm>
          <a:prstGeom prst="roundRect">
            <a:avLst/>
          </a:prstGeom>
          <a:noFill/>
          <a:ln w="19050">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312" t="95582" r="55935"/>
          <a:stretch/>
        </p:blipFill>
        <p:spPr bwMode="auto">
          <a:xfrm>
            <a:off x="2411368" y="6640522"/>
            <a:ext cx="792480" cy="244862"/>
          </a:xfrm>
          <a:prstGeom prst="roundRect">
            <a:avLst/>
          </a:prstGeom>
          <a:noFill/>
          <a:ln w="19050">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8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5122"/>
                                        </p:tgtEl>
                                        <p:attrNameLst>
                                          <p:attrName>style.opacity</p:attrName>
                                        </p:attrNameLst>
                                      </p:cBhvr>
                                      <p:to>
                                        <p:strVal val="0.5"/>
                                      </p:to>
                                    </p:set>
                                    <p:animEffect filter="image" prLst="opacity: 0.5">
                                      <p:cBhvr rctx="IE">
                                        <p:cTn id="7" dur="indefinite"/>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Applied to our example data…</a:t>
            </a:r>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76" r="12125"/>
          <a:stretch/>
        </p:blipFill>
        <p:spPr bwMode="auto">
          <a:xfrm>
            <a:off x="213360" y="1340769"/>
            <a:ext cx="8778240" cy="551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657" t="89688" r="22087"/>
          <a:stretch/>
        </p:blipFill>
        <p:spPr bwMode="auto">
          <a:xfrm>
            <a:off x="802640" y="6289040"/>
            <a:ext cx="7010400" cy="568959"/>
          </a:xfrm>
          <a:prstGeom prst="ellipse">
            <a:avLst/>
          </a:prstGeom>
          <a:noFill/>
          <a:ln w="19050">
            <a:solidFill>
              <a:schemeClr val="accent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754" t="22473" r="23289" b="26517"/>
          <a:stretch/>
        </p:blipFill>
        <p:spPr bwMode="auto">
          <a:xfrm>
            <a:off x="1524000" y="2580639"/>
            <a:ext cx="6146800" cy="2814321"/>
          </a:xfrm>
          <a:prstGeom prst="roundRect">
            <a:avLst/>
          </a:prstGeom>
          <a:noFill/>
          <a:ln w="28575">
            <a:solidFill>
              <a:schemeClr val="accent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01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074"/>
                                        </p:tgtEl>
                                        <p:attrNameLst>
                                          <p:attrName>style.opacity</p:attrName>
                                        </p:attrNameLst>
                                      </p:cBhvr>
                                      <p:to>
                                        <p:strVal val="0.5"/>
                                      </p:to>
                                    </p:set>
                                    <p:animEffect filter="image" prLst="opacity: 0.5">
                                      <p:cBhvr rctx="IE">
                                        <p:cTn id="7" dur="indefinite"/>
                                        <p:tgtEl>
                                          <p:spTgt spid="3074"/>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Applied to our example data…</a:t>
            </a:r>
            <a:endParaRPr lang="en-GB"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308" r="9213"/>
          <a:stretch/>
        </p:blipFill>
        <p:spPr bwMode="auto">
          <a:xfrm>
            <a:off x="-1" y="1412776"/>
            <a:ext cx="9144001"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308" r="9213"/>
          <a:stretch/>
        </p:blipFill>
        <p:spPr bwMode="auto">
          <a:xfrm>
            <a:off x="392" y="1412776"/>
            <a:ext cx="9144001"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345" t="19277" r="22162" b="52549"/>
          <a:stretch/>
        </p:blipFill>
        <p:spPr bwMode="auto">
          <a:xfrm>
            <a:off x="1351279" y="2448560"/>
            <a:ext cx="6339841" cy="1513840"/>
          </a:xfrm>
          <a:prstGeom prst="roundRect">
            <a:avLst/>
          </a:prstGeom>
          <a:noFill/>
          <a:ln w="28575">
            <a:solidFill>
              <a:schemeClr val="accent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221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020" y="260648"/>
            <a:ext cx="8229600" cy="1143000"/>
          </a:xfrm>
        </p:spPr>
        <p:txBody>
          <a:bodyPr/>
          <a:lstStyle/>
          <a:p>
            <a:r>
              <a:rPr lang="en-US" dirty="0" smtClean="0"/>
              <a:t>P(</a:t>
            </a:r>
            <a:r>
              <a:rPr lang="en-US" dirty="0" err="1" smtClean="0"/>
              <a:t>egs</a:t>
            </a:r>
            <a:r>
              <a:rPr lang="en-US" dirty="0" smtClean="0"/>
              <a:t>) lectures</a:t>
            </a:r>
            <a:endParaRPr lang="en-US" dirty="0"/>
          </a:p>
        </p:txBody>
      </p:sp>
      <p:sp>
        <p:nvSpPr>
          <p:cNvPr id="3" name="Content Placeholder 2"/>
          <p:cNvSpPr>
            <a:spLocks noGrp="1"/>
          </p:cNvSpPr>
          <p:nvPr>
            <p:ph idx="1"/>
          </p:nvPr>
        </p:nvSpPr>
        <p:spPr>
          <a:xfrm>
            <a:off x="496020" y="1340768"/>
            <a:ext cx="8229600" cy="743299"/>
          </a:xfrm>
        </p:spPr>
        <p:txBody>
          <a:bodyPr>
            <a:normAutofit/>
          </a:bodyPr>
          <a:lstStyle/>
          <a:p>
            <a:pPr marL="0" indent="0">
              <a:buNone/>
            </a:pPr>
            <a:r>
              <a:rPr lang="en-US" sz="2800" dirty="0" smtClean="0"/>
              <a:t>Six Lectures - Every other Friday, 3pm</a:t>
            </a:r>
          </a:p>
          <a:p>
            <a:endParaRPr lang="en-US" sz="2800" dirty="0"/>
          </a:p>
        </p:txBody>
      </p:sp>
      <p:pic>
        <p:nvPicPr>
          <p:cNvPr id="5" name="Picture 4" descr="Screenshot 2020-01-23 at 18.19.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285" y="1930611"/>
            <a:ext cx="7607383" cy="4234693"/>
          </a:xfrm>
          <a:prstGeom prst="rect">
            <a:avLst/>
          </a:prstGeom>
        </p:spPr>
      </p:pic>
      <p:sp>
        <p:nvSpPr>
          <p:cNvPr id="6" name="Rectangle 5"/>
          <p:cNvSpPr/>
          <p:nvPr/>
        </p:nvSpPr>
        <p:spPr>
          <a:xfrm>
            <a:off x="179512" y="6218148"/>
            <a:ext cx="8902309" cy="523220"/>
          </a:xfrm>
          <a:prstGeom prst="rect">
            <a:avLst/>
          </a:prstGeom>
          <a:solidFill>
            <a:schemeClr val="bg1">
              <a:lumMod val="95000"/>
            </a:schemeClr>
          </a:solidFill>
        </p:spPr>
        <p:txBody>
          <a:bodyPr wrap="none">
            <a:spAutoFit/>
          </a:bodyPr>
          <a:lstStyle/>
          <a:p>
            <a:r>
              <a:rPr lang="en-US" sz="2800" b="1" dirty="0">
                <a:solidFill>
                  <a:srgbClr val="0000FF"/>
                </a:solidFill>
                <a:latin typeface="Calibri,Bold"/>
                <a:hlinkClick r:id="rId4"/>
              </a:rPr>
              <a:t>https://</a:t>
            </a:r>
            <a:r>
              <a:rPr lang="en-US" sz="2800" b="1" dirty="0" smtClean="0">
                <a:solidFill>
                  <a:srgbClr val="0000FF"/>
                </a:solidFill>
                <a:latin typeface="Calibri,Bold"/>
                <a:hlinkClick r:id="rId4"/>
              </a:rPr>
              <a:t>github.com/JoWatson2011/P-egs_Seminars</a:t>
            </a:r>
            <a:r>
              <a:rPr lang="en-US" sz="2800" b="1" dirty="0" smtClean="0">
                <a:solidFill>
                  <a:srgbClr val="0000FF"/>
                </a:solidFill>
                <a:latin typeface="Calibri,Bold"/>
              </a:rPr>
              <a:t> </a:t>
            </a:r>
            <a:endParaRPr lang="en-US" sz="2800" dirty="0"/>
          </a:p>
        </p:txBody>
      </p:sp>
      <p:sp>
        <p:nvSpPr>
          <p:cNvPr id="8" name="TextBox 7"/>
          <p:cNvSpPr txBox="1"/>
          <p:nvPr/>
        </p:nvSpPr>
        <p:spPr>
          <a:xfrm>
            <a:off x="8129232" y="1892972"/>
            <a:ext cx="498855" cy="584775"/>
          </a:xfrm>
          <a:prstGeom prst="rect">
            <a:avLst/>
          </a:prstGeom>
          <a:noFill/>
        </p:spPr>
        <p:txBody>
          <a:bodyPr wrap="none" rtlCol="0">
            <a:spAutoFit/>
          </a:bodyPr>
          <a:lstStyle/>
          <a:p>
            <a:r>
              <a:rPr lang="en-GB" sz="3200" b="1" dirty="0" smtClean="0">
                <a:latin typeface="Wingdings 2" panose="05020102010507070707" pitchFamily="18" charset="2"/>
              </a:rPr>
              <a:t>P</a:t>
            </a:r>
            <a:endParaRPr lang="en-GB" b="1" dirty="0">
              <a:latin typeface="Wingdings 2" panose="05020102010507070707" pitchFamily="18" charset="2"/>
            </a:endParaRPr>
          </a:p>
        </p:txBody>
      </p:sp>
    </p:spTree>
    <p:extLst>
      <p:ext uri="{BB962C8B-B14F-4D97-AF65-F5344CB8AC3E}">
        <p14:creationId xmlns:p14="http://schemas.microsoft.com/office/powerpoint/2010/main" val="3332974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Applied to our example data…</a:t>
            </a:r>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20" r="5695"/>
          <a:stretch/>
        </p:blipFill>
        <p:spPr bwMode="auto">
          <a:xfrm>
            <a:off x="0" y="1386774"/>
            <a:ext cx="9144000" cy="544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534" t="5320" r="63038" b="86467"/>
          <a:stretch/>
        </p:blipFill>
        <p:spPr bwMode="auto">
          <a:xfrm>
            <a:off x="2692400" y="1676400"/>
            <a:ext cx="650240" cy="447040"/>
          </a:xfrm>
          <a:prstGeom prst="ellipse">
            <a:avLst/>
          </a:prstGeom>
          <a:noFill/>
          <a:ln w="19050">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52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098"/>
                                        </p:tgtEl>
                                        <p:attrNameLst>
                                          <p:attrName>style.opacity</p:attrName>
                                        </p:attrNameLst>
                                      </p:cBhvr>
                                      <p:to>
                                        <p:strVal val="0.5"/>
                                      </p:to>
                                    </p:set>
                                    <p:animEffect filter="image" prLst="opacity: 0.5">
                                      <p:cBhvr rctx="IE">
                                        <p:cTn id="7" dur="indefinite"/>
                                        <p:tgtEl>
                                          <p:spTgt spid="4098"/>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II: Pathway Analysis</a:t>
            </a:r>
            <a:endParaRPr lang="en-GB" dirty="0"/>
          </a:p>
        </p:txBody>
      </p:sp>
    </p:spTree>
    <p:extLst>
      <p:ext uri="{BB962C8B-B14F-4D97-AF65-F5344CB8AC3E}">
        <p14:creationId xmlns:p14="http://schemas.microsoft.com/office/powerpoint/2010/main" val="2558138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Pathways Data</a:t>
            </a:r>
            <a:endParaRPr lang="en-GB" dirty="0"/>
          </a:p>
        </p:txBody>
      </p:sp>
      <p:pic>
        <p:nvPicPr>
          <p:cNvPr id="1026" name="Picture 2" descr="https://duckduckgo.com/i/4e26629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08599"/>
            <a:ext cx="2160240" cy="15541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uckduckgo.com/i/fed940c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133163"/>
            <a:ext cx="18954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he Reactom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761627"/>
            <a:ext cx="2777443"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6405" y="4470211"/>
            <a:ext cx="8394067"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Curated resources about which genes/proteins are involved in cellular processes</a:t>
            </a:r>
            <a:endParaRPr lang="en-GB" sz="2400" dirty="0"/>
          </a:p>
        </p:txBody>
      </p:sp>
    </p:spTree>
    <p:extLst>
      <p:ext uri="{BB962C8B-B14F-4D97-AF65-F5344CB8AC3E}">
        <p14:creationId xmlns:p14="http://schemas.microsoft.com/office/powerpoint/2010/main" val="4118823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ORA of Pathways</a:t>
            </a:r>
            <a:endParaRPr lang="en-GB"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253" r="10874"/>
          <a:stretch/>
        </p:blipFill>
        <p:spPr bwMode="auto">
          <a:xfrm>
            <a:off x="0" y="1340769"/>
            <a:ext cx="9144000" cy="552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317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Topology-based methods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231746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Topology-based methods</a:t>
            </a:r>
            <a:endParaRPr lang="en-GB"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3852763" cy="531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435" y="1399025"/>
            <a:ext cx="4057395" cy="51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29435" y="6021288"/>
            <a:ext cx="1626741" cy="6480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61323" y="6247680"/>
            <a:ext cx="1534413" cy="4936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6" name="Picture 12" descr="Bioconductor - open source software for bioinforma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330" y="871663"/>
            <a:ext cx="2476500"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6176" y="5949280"/>
            <a:ext cx="576064" cy="32316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III: Network Analysis</a:t>
            </a:r>
            <a:endParaRPr lang="en-GB" dirty="0"/>
          </a:p>
        </p:txBody>
      </p:sp>
      <p:sp>
        <p:nvSpPr>
          <p:cNvPr id="3" name="Rectangle 2"/>
          <p:cNvSpPr/>
          <p:nvPr/>
        </p:nvSpPr>
        <p:spPr>
          <a:xfrm>
            <a:off x="323528" y="5949280"/>
            <a:ext cx="8064896" cy="646331"/>
          </a:xfrm>
          <a:prstGeom prst="rect">
            <a:avLst/>
          </a:prstGeom>
        </p:spPr>
        <p:txBody>
          <a:bodyPr wrap="square">
            <a:spAutoFit/>
          </a:bodyPr>
          <a:lstStyle/>
          <a:p>
            <a:r>
              <a:rPr lang="en-GB" dirty="0">
                <a:hlinkClick r:id="rId2"/>
              </a:rPr>
              <a:t>https://</a:t>
            </a:r>
            <a:r>
              <a:rPr lang="en-GB" dirty="0" smtClean="0">
                <a:hlinkClick r:id="rId2"/>
              </a:rPr>
              <a:t>github.com/JoWatson2011/P-egs_Seminars/tree/master/2019/2_Networks</a:t>
            </a:r>
            <a:endParaRPr lang="en-GB" dirty="0" smtClean="0"/>
          </a:p>
          <a:p>
            <a:endParaRPr lang="en-GB" dirty="0"/>
          </a:p>
        </p:txBody>
      </p:sp>
    </p:spTree>
    <p:extLst>
      <p:ext uri="{BB962C8B-B14F-4D97-AF65-F5344CB8AC3E}">
        <p14:creationId xmlns:p14="http://schemas.microsoft.com/office/powerpoint/2010/main" val="2902051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mean by a network?</a:t>
            </a:r>
            <a:endParaRPr lang="en-GB" dirty="0"/>
          </a:p>
        </p:txBody>
      </p:sp>
      <p:grpSp>
        <p:nvGrpSpPr>
          <p:cNvPr id="4" name="Group 3"/>
          <p:cNvGrpSpPr>
            <a:grpSpLocks noChangeAspect="1"/>
          </p:cNvGrpSpPr>
          <p:nvPr/>
        </p:nvGrpSpPr>
        <p:grpSpPr>
          <a:xfrm>
            <a:off x="1230560" y="1556792"/>
            <a:ext cx="6725816" cy="3579333"/>
            <a:chOff x="447880" y="1700808"/>
            <a:chExt cx="8012552" cy="4264104"/>
          </a:xfrm>
        </p:grpSpPr>
        <p:cxnSp>
          <p:nvCxnSpPr>
            <p:cNvPr id="5" name="Straight Connector 4"/>
            <p:cNvCxnSpPr>
              <a:stCxn id="8" idx="5"/>
              <a:endCxn id="21" idx="2"/>
            </p:cNvCxnSpPr>
            <p:nvPr/>
          </p:nvCxnSpPr>
          <p:spPr>
            <a:xfrm>
              <a:off x="2103825" y="5161225"/>
              <a:ext cx="1320671" cy="34648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47880" y="2340104"/>
              <a:ext cx="914400" cy="914400"/>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A</a:t>
              </a:r>
              <a:endParaRPr lang="en-GB" sz="3600" dirty="0"/>
            </a:p>
          </p:txBody>
        </p:sp>
        <p:sp>
          <p:nvSpPr>
            <p:cNvPr id="7" name="Oval 6"/>
            <p:cNvSpPr/>
            <p:nvPr/>
          </p:nvSpPr>
          <p:spPr>
            <a:xfrm>
              <a:off x="2228608" y="1921768"/>
              <a:ext cx="914400" cy="914400"/>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B</a:t>
              </a:r>
              <a:endParaRPr lang="en-GB" sz="3600" dirty="0"/>
            </a:p>
          </p:txBody>
        </p:sp>
        <p:sp>
          <p:nvSpPr>
            <p:cNvPr id="8" name="Oval 7"/>
            <p:cNvSpPr/>
            <p:nvPr/>
          </p:nvSpPr>
          <p:spPr>
            <a:xfrm>
              <a:off x="1323336" y="4380736"/>
              <a:ext cx="914400" cy="914400"/>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C</a:t>
              </a:r>
            </a:p>
          </p:txBody>
        </p:sp>
        <p:sp>
          <p:nvSpPr>
            <p:cNvPr id="9" name="Oval 8"/>
            <p:cNvSpPr/>
            <p:nvPr/>
          </p:nvSpPr>
          <p:spPr>
            <a:xfrm>
              <a:off x="4338896" y="3123456"/>
              <a:ext cx="914400" cy="914400"/>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E</a:t>
              </a:r>
              <a:endParaRPr lang="en-GB" sz="3600" dirty="0"/>
            </a:p>
          </p:txBody>
        </p:sp>
        <p:sp>
          <p:nvSpPr>
            <p:cNvPr id="10" name="Oval 9"/>
            <p:cNvSpPr/>
            <p:nvPr/>
          </p:nvSpPr>
          <p:spPr>
            <a:xfrm>
              <a:off x="7546032" y="3228608"/>
              <a:ext cx="914400" cy="914400"/>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H</a:t>
              </a:r>
            </a:p>
          </p:txBody>
        </p:sp>
        <p:sp>
          <p:nvSpPr>
            <p:cNvPr id="11" name="Oval 10"/>
            <p:cNvSpPr/>
            <p:nvPr/>
          </p:nvSpPr>
          <p:spPr>
            <a:xfrm>
              <a:off x="5935960" y="1700808"/>
              <a:ext cx="914400" cy="914400"/>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F</a:t>
              </a:r>
              <a:endParaRPr lang="en-GB" sz="3600" dirty="0"/>
            </a:p>
          </p:txBody>
        </p:sp>
        <p:sp>
          <p:nvSpPr>
            <p:cNvPr id="12" name="Oval 11"/>
            <p:cNvSpPr/>
            <p:nvPr/>
          </p:nvSpPr>
          <p:spPr>
            <a:xfrm>
              <a:off x="6130280" y="4581128"/>
              <a:ext cx="914400" cy="914400"/>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a:t>
              </a:r>
              <a:endParaRPr lang="en-GB" sz="3600" dirty="0"/>
            </a:p>
          </p:txBody>
        </p:sp>
        <p:cxnSp>
          <p:nvCxnSpPr>
            <p:cNvPr id="13" name="Straight Connector 12"/>
            <p:cNvCxnSpPr>
              <a:stCxn id="9" idx="7"/>
              <a:endCxn id="11" idx="3"/>
            </p:cNvCxnSpPr>
            <p:nvPr/>
          </p:nvCxnSpPr>
          <p:spPr>
            <a:xfrm flipV="1">
              <a:off x="5119385" y="2481297"/>
              <a:ext cx="950486" cy="77607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5"/>
              <a:endCxn id="10" idx="1"/>
            </p:cNvCxnSpPr>
            <p:nvPr/>
          </p:nvCxnSpPr>
          <p:spPr>
            <a:xfrm>
              <a:off x="6716449" y="2481297"/>
              <a:ext cx="963494" cy="881222"/>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5"/>
              <a:endCxn id="12" idx="1"/>
            </p:cNvCxnSpPr>
            <p:nvPr/>
          </p:nvCxnSpPr>
          <p:spPr>
            <a:xfrm>
              <a:off x="5119385" y="3903945"/>
              <a:ext cx="1144806" cy="81109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7"/>
              <a:endCxn id="10" idx="3"/>
            </p:cNvCxnSpPr>
            <p:nvPr/>
          </p:nvCxnSpPr>
          <p:spPr>
            <a:xfrm flipV="1">
              <a:off x="6910769" y="4009097"/>
              <a:ext cx="769174" cy="705942"/>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1"/>
              <a:endCxn id="6" idx="4"/>
            </p:cNvCxnSpPr>
            <p:nvPr/>
          </p:nvCxnSpPr>
          <p:spPr>
            <a:xfrm flipH="1" flipV="1">
              <a:off x="905080" y="3254504"/>
              <a:ext cx="552167" cy="12601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4"/>
              <a:endCxn id="8" idx="7"/>
            </p:cNvCxnSpPr>
            <p:nvPr/>
          </p:nvCxnSpPr>
          <p:spPr>
            <a:xfrm flipH="1">
              <a:off x="2103825" y="2836168"/>
              <a:ext cx="581983" cy="167847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2"/>
              <a:endCxn id="6" idx="6"/>
            </p:cNvCxnSpPr>
            <p:nvPr/>
          </p:nvCxnSpPr>
          <p:spPr>
            <a:xfrm flipH="1">
              <a:off x="1362280" y="2378968"/>
              <a:ext cx="866328" cy="4183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6"/>
              <a:endCxn id="9" idx="1"/>
            </p:cNvCxnSpPr>
            <p:nvPr/>
          </p:nvCxnSpPr>
          <p:spPr>
            <a:xfrm>
              <a:off x="3143008" y="2378968"/>
              <a:ext cx="1329799" cy="87839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424496" y="5050512"/>
              <a:ext cx="914400" cy="914400"/>
            </a:xfrm>
            <a:prstGeom prst="ellips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D</a:t>
              </a:r>
              <a:endParaRPr lang="en-GB" sz="3600" dirty="0"/>
            </a:p>
          </p:txBody>
        </p:sp>
        <p:cxnSp>
          <p:nvCxnSpPr>
            <p:cNvPr id="22" name="Straight Connector 21"/>
            <p:cNvCxnSpPr>
              <a:stCxn id="9" idx="4"/>
              <a:endCxn id="21" idx="7"/>
            </p:cNvCxnSpPr>
            <p:nvPr/>
          </p:nvCxnSpPr>
          <p:spPr>
            <a:xfrm flipH="1">
              <a:off x="4204985" y="4037856"/>
              <a:ext cx="591111" cy="114656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ounded Rectangle 22"/>
          <p:cNvSpPr/>
          <p:nvPr/>
        </p:nvSpPr>
        <p:spPr>
          <a:xfrm>
            <a:off x="1871808" y="3717032"/>
            <a:ext cx="972000" cy="972000"/>
          </a:xfrm>
          <a:prstGeom prst="roundRect">
            <a:avLst/>
          </a:prstGeom>
          <a:noFill/>
          <a:ln>
            <a:solidFill>
              <a:srgbClr val="7F7F7F">
                <a:alpha val="47843"/>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6588224" y="3429000"/>
            <a:ext cx="828000" cy="828000"/>
          </a:xfrm>
          <a:prstGeom prst="roundRect">
            <a:avLst/>
          </a:prstGeom>
          <a:noFill/>
          <a:ln>
            <a:solidFill>
              <a:srgbClr val="7F7F7F">
                <a:alpha val="47843"/>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p:cNvCxnSpPr>
            <a:stCxn id="23" idx="2"/>
          </p:cNvCxnSpPr>
          <p:nvPr/>
        </p:nvCxnSpPr>
        <p:spPr>
          <a:xfrm flipH="1">
            <a:off x="2325822" y="4689032"/>
            <a:ext cx="0" cy="75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978399" y="4257000"/>
            <a:ext cx="0" cy="111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87624" y="5415607"/>
            <a:ext cx="2233497" cy="461665"/>
          </a:xfrm>
          <a:prstGeom prst="rect">
            <a:avLst/>
          </a:prstGeom>
          <a:noFill/>
        </p:spPr>
        <p:txBody>
          <a:bodyPr wrap="none" rtlCol="0">
            <a:spAutoFit/>
          </a:bodyPr>
          <a:lstStyle/>
          <a:p>
            <a:r>
              <a:rPr lang="en-GB" sz="2400" dirty="0" smtClean="0">
                <a:solidFill>
                  <a:schemeClr val="tx1">
                    <a:lumMod val="65000"/>
                    <a:lumOff val="35000"/>
                  </a:schemeClr>
                </a:solidFill>
              </a:rPr>
              <a:t>Node</a:t>
            </a:r>
            <a:r>
              <a:rPr lang="en-GB" sz="2400" dirty="0">
                <a:solidFill>
                  <a:schemeClr val="tx1">
                    <a:lumMod val="65000"/>
                    <a:lumOff val="35000"/>
                  </a:schemeClr>
                </a:solidFill>
              </a:rPr>
              <a:t> </a:t>
            </a:r>
            <a:r>
              <a:rPr lang="en-GB" sz="2400" dirty="0" smtClean="0">
                <a:solidFill>
                  <a:schemeClr val="tx1">
                    <a:lumMod val="65000"/>
                    <a:lumOff val="35000"/>
                  </a:schemeClr>
                </a:solidFill>
              </a:rPr>
              <a:t>(or vertex)</a:t>
            </a:r>
            <a:endParaRPr lang="en-GB" sz="2400" dirty="0">
              <a:solidFill>
                <a:schemeClr val="tx1">
                  <a:lumMod val="65000"/>
                  <a:lumOff val="35000"/>
                </a:schemeClr>
              </a:solidFill>
            </a:endParaRPr>
          </a:p>
        </p:txBody>
      </p:sp>
      <p:sp>
        <p:nvSpPr>
          <p:cNvPr id="28" name="TextBox 27"/>
          <p:cNvSpPr txBox="1"/>
          <p:nvPr/>
        </p:nvSpPr>
        <p:spPr>
          <a:xfrm>
            <a:off x="6066450" y="5368535"/>
            <a:ext cx="1823897" cy="461665"/>
          </a:xfrm>
          <a:prstGeom prst="rect">
            <a:avLst/>
          </a:prstGeom>
          <a:noFill/>
        </p:spPr>
        <p:txBody>
          <a:bodyPr wrap="none" rtlCol="0">
            <a:spAutoFit/>
          </a:bodyPr>
          <a:lstStyle/>
          <a:p>
            <a:r>
              <a:rPr lang="en-GB" sz="2400" dirty="0" smtClean="0">
                <a:solidFill>
                  <a:schemeClr val="tx1">
                    <a:lumMod val="65000"/>
                    <a:lumOff val="35000"/>
                  </a:schemeClr>
                </a:solidFill>
              </a:rPr>
              <a:t>Edge (or link)</a:t>
            </a:r>
            <a:endParaRPr lang="en-GB" sz="2400" dirty="0">
              <a:solidFill>
                <a:schemeClr val="tx1">
                  <a:lumMod val="65000"/>
                  <a:lumOff val="35000"/>
                </a:schemeClr>
              </a:solidFill>
            </a:endParaRPr>
          </a:p>
        </p:txBody>
      </p:sp>
    </p:spTree>
    <p:extLst>
      <p:ext uri="{BB962C8B-B14F-4D97-AF65-F5344CB8AC3E}">
        <p14:creationId xmlns:p14="http://schemas.microsoft.com/office/powerpoint/2010/main" val="15429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Networks can be used for…</a:t>
            </a:r>
            <a:endParaRPr lang="en-GB" dirty="0"/>
          </a:p>
        </p:txBody>
      </p:sp>
      <p:sp>
        <p:nvSpPr>
          <p:cNvPr id="17" name="Content Placeholder 16"/>
          <p:cNvSpPr>
            <a:spLocks noGrp="1"/>
          </p:cNvSpPr>
          <p:nvPr>
            <p:ph idx="1"/>
          </p:nvPr>
        </p:nvSpPr>
        <p:spPr>
          <a:xfrm>
            <a:off x="457200" y="1600200"/>
            <a:ext cx="8651304" cy="4525963"/>
          </a:xfrm>
        </p:spPr>
        <p:txBody>
          <a:bodyPr/>
          <a:lstStyle/>
          <a:p>
            <a:pPr marL="285750" indent="-285750"/>
            <a:r>
              <a:rPr lang="en-GB" dirty="0"/>
              <a:t>Uncovering the role a component or interaction </a:t>
            </a:r>
            <a:r>
              <a:rPr lang="en-GB" dirty="0" smtClean="0"/>
              <a:t>has</a:t>
            </a:r>
          </a:p>
          <a:p>
            <a:pPr marL="285750" indent="-285750"/>
            <a:endParaRPr lang="en-GB" dirty="0"/>
          </a:p>
          <a:p>
            <a:pPr marL="285750" indent="-285750"/>
            <a:endParaRPr lang="en-GB" dirty="0" smtClean="0"/>
          </a:p>
          <a:p>
            <a:pPr marL="285750" indent="-285750"/>
            <a:endParaRPr lang="en-GB" dirty="0"/>
          </a:p>
          <a:p>
            <a:pPr marL="285750" indent="-285750"/>
            <a:r>
              <a:rPr lang="en-GB" dirty="0" smtClean="0"/>
              <a:t>Finding </a:t>
            </a:r>
            <a:r>
              <a:rPr lang="en-GB" dirty="0"/>
              <a:t>functional units</a:t>
            </a:r>
          </a:p>
          <a:p>
            <a:pPr marL="285750" indent="-285750"/>
            <a:endParaRPr lang="en-GB" dirty="0"/>
          </a:p>
          <a:p>
            <a:pPr marL="285750" indent="-285750"/>
            <a:endParaRPr lang="en-GB" dirty="0"/>
          </a:p>
          <a:p>
            <a:endParaRPr lang="en-GB" dirty="0"/>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79" y="2919213"/>
            <a:ext cx="22764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descr="The Reactom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032956"/>
            <a:ext cx="2777443" cy="648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BRENDA - Enzyme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443" y="3014277"/>
            <a:ext cx="3009900"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208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STRING describes Protein-Protein Interactions</a:t>
            </a:r>
            <a:endParaRPr lang="en-GB" sz="2800"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080070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Hello!</a:t>
            </a:r>
            <a:endParaRPr lang="en-GB" dirty="0"/>
          </a:p>
        </p:txBody>
      </p:sp>
      <p:sp>
        <p:nvSpPr>
          <p:cNvPr id="3" name="Content Placeholder 2"/>
          <p:cNvSpPr>
            <a:spLocks noGrp="1"/>
          </p:cNvSpPr>
          <p:nvPr>
            <p:ph idx="1"/>
          </p:nvPr>
        </p:nvSpPr>
        <p:spPr/>
        <p:txBody>
          <a:bodyPr/>
          <a:lstStyle/>
          <a:p>
            <a:r>
              <a:rPr lang="en-GB" dirty="0" smtClean="0"/>
              <a:t>I’m Jo Watson</a:t>
            </a:r>
            <a:br>
              <a:rPr lang="en-GB" dirty="0" smtClean="0"/>
            </a:br>
            <a:endParaRPr lang="en-GB" dirty="0" smtClean="0"/>
          </a:p>
          <a:p>
            <a:r>
              <a:rPr lang="en-GB" dirty="0" smtClean="0"/>
              <a:t>3</a:t>
            </a:r>
            <a:r>
              <a:rPr lang="en-GB" baseline="30000" dirty="0" smtClean="0"/>
              <a:t>rd</a:t>
            </a:r>
            <a:r>
              <a:rPr lang="en-GB" dirty="0" smtClean="0"/>
              <a:t> </a:t>
            </a:r>
            <a:r>
              <a:rPr lang="en-GB" dirty="0" err="1" smtClean="0"/>
              <a:t>Yr</a:t>
            </a:r>
            <a:r>
              <a:rPr lang="en-GB" dirty="0" smtClean="0"/>
              <a:t> PhD Student with Jean-Marc Schwartz &amp; Chiara Francavilla</a:t>
            </a:r>
            <a:br>
              <a:rPr lang="en-GB" dirty="0" smtClean="0"/>
            </a:br>
            <a:endParaRPr lang="en-GB" dirty="0" smtClean="0"/>
          </a:p>
          <a:p>
            <a:r>
              <a:rPr lang="en-GB" dirty="0" smtClean="0"/>
              <a:t>“Part-time </a:t>
            </a:r>
            <a:r>
              <a:rPr lang="en-GB" dirty="0" err="1" smtClean="0"/>
              <a:t>bioinformatician</a:t>
            </a:r>
            <a:r>
              <a:rPr lang="en-GB" dirty="0" smtClean="0"/>
              <a:t>”, proteomics data</a:t>
            </a:r>
            <a:endParaRPr lang="en-GB" dirty="0"/>
          </a:p>
        </p:txBody>
      </p:sp>
    </p:spTree>
    <p:extLst>
      <p:ext uri="{BB962C8B-B14F-4D97-AF65-F5344CB8AC3E}">
        <p14:creationId xmlns:p14="http://schemas.microsoft.com/office/powerpoint/2010/main" val="2639419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Visualisation with </a:t>
            </a:r>
            <a:r>
              <a:rPr lang="en-GB" dirty="0" err="1" smtClean="0"/>
              <a:t>Cytoscape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8397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Tips…</a:t>
            </a:r>
            <a:endParaRPr lang="en-GB" dirty="0"/>
          </a:p>
        </p:txBody>
      </p:sp>
      <p:sp>
        <p:nvSpPr>
          <p:cNvPr id="3" name="Content Placeholder 2"/>
          <p:cNvSpPr>
            <a:spLocks noGrp="1"/>
          </p:cNvSpPr>
          <p:nvPr>
            <p:ph idx="1"/>
          </p:nvPr>
        </p:nvSpPr>
        <p:spPr>
          <a:xfrm>
            <a:off x="457200" y="1888232"/>
            <a:ext cx="8229600" cy="4421088"/>
          </a:xfrm>
        </p:spPr>
        <p:txBody>
          <a:bodyPr>
            <a:normAutofit lnSpcReduction="10000"/>
          </a:bodyPr>
          <a:lstStyle/>
          <a:p>
            <a:r>
              <a:rPr lang="en-GB" u="sng" dirty="0" smtClean="0"/>
              <a:t>Show your working! </a:t>
            </a:r>
            <a:br>
              <a:rPr lang="en-GB" u="sng" dirty="0" smtClean="0"/>
            </a:br>
            <a:r>
              <a:rPr lang="en-GB" dirty="0" smtClean="0"/>
              <a:t>What steps did you take in your analysis?</a:t>
            </a:r>
            <a:br>
              <a:rPr lang="en-GB" dirty="0" smtClean="0"/>
            </a:br>
            <a:endParaRPr lang="en-GB" dirty="0" smtClean="0"/>
          </a:p>
          <a:p>
            <a:r>
              <a:rPr lang="en-GB" u="sng" dirty="0" smtClean="0"/>
              <a:t>What version</a:t>
            </a:r>
            <a:r>
              <a:rPr lang="en-GB" dirty="0" smtClean="0"/>
              <a:t> of the tools / databases did you use? </a:t>
            </a:r>
            <a:br>
              <a:rPr lang="en-GB" dirty="0" smtClean="0"/>
            </a:br>
            <a:r>
              <a:rPr lang="en-GB" dirty="0" smtClean="0"/>
              <a:t>Journals want to know! Cite the tool!</a:t>
            </a:r>
            <a:br>
              <a:rPr lang="en-GB" dirty="0" smtClean="0"/>
            </a:br>
            <a:endParaRPr lang="en-GB" dirty="0" smtClean="0"/>
          </a:p>
          <a:p>
            <a:r>
              <a:rPr lang="en-GB" dirty="0" smtClean="0"/>
              <a:t>Think about how you will validate your findings.</a:t>
            </a:r>
          </a:p>
        </p:txBody>
      </p:sp>
    </p:spTree>
    <p:extLst>
      <p:ext uri="{BB962C8B-B14F-4D97-AF65-F5344CB8AC3E}">
        <p14:creationId xmlns:p14="http://schemas.microsoft.com/office/powerpoint/2010/main" val="3109192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9-05-15 at 15.35.50.png"/>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510175" y="528119"/>
            <a:ext cx="6149259" cy="5488264"/>
          </a:xfrm>
          <a:prstGeom prst="rect">
            <a:avLst/>
          </a:prstGeom>
          <a:solidFill>
            <a:schemeClr val="accent1">
              <a:alpha val="48000"/>
            </a:schemeClr>
          </a:solidFill>
        </p:spPr>
      </p:pic>
      <p:sp>
        <p:nvSpPr>
          <p:cNvPr id="4" name="Title 3"/>
          <p:cNvSpPr>
            <a:spLocks noGrp="1"/>
          </p:cNvSpPr>
          <p:nvPr>
            <p:ph type="ctrTitle"/>
          </p:nvPr>
        </p:nvSpPr>
        <p:spPr>
          <a:xfrm>
            <a:off x="698604" y="2537238"/>
            <a:ext cx="7772400" cy="1470025"/>
          </a:xfrm>
          <a:ln>
            <a:noFill/>
          </a:ln>
        </p:spPr>
        <p:txBody>
          <a:bodyPr/>
          <a:lstStyle/>
          <a:p>
            <a:pPr algn="ctr"/>
            <a:r>
              <a:rPr lang="en-GB" dirty="0" smtClean="0"/>
              <a:t>Any Questions?</a:t>
            </a:r>
            <a:endParaRPr lang="en-GB" dirty="0"/>
          </a:p>
        </p:txBody>
      </p:sp>
    </p:spTree>
    <p:extLst>
      <p:ext uri="{BB962C8B-B14F-4D97-AF65-F5344CB8AC3E}">
        <p14:creationId xmlns:p14="http://schemas.microsoft.com/office/powerpoint/2010/main" val="2718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10903"/>
            <a:ext cx="7772400" cy="1470025"/>
          </a:xfrm>
        </p:spPr>
        <p:txBody>
          <a:bodyPr/>
          <a:lstStyle/>
          <a:p>
            <a:r>
              <a:rPr lang="en-GB" b="1" dirty="0" smtClean="0"/>
              <a:t>Analysing data with GSEA, Networks and Pathways</a:t>
            </a:r>
            <a:endParaRPr lang="en-GB" b="1" dirty="0"/>
          </a:p>
        </p:txBody>
      </p:sp>
      <p:sp>
        <p:nvSpPr>
          <p:cNvPr id="6" name="Title 3"/>
          <p:cNvSpPr txBox="1">
            <a:spLocks/>
          </p:cNvSpPr>
          <p:nvPr/>
        </p:nvSpPr>
        <p:spPr>
          <a:xfrm>
            <a:off x="683568" y="3183111"/>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200" dirty="0" smtClean="0"/>
              <a:t>or:</a:t>
            </a:r>
          </a:p>
          <a:p>
            <a:pPr algn="l"/>
            <a:r>
              <a:rPr lang="en-GB" sz="3200" dirty="0" smtClean="0"/>
              <a:t>Why is this list of genes interesting and what do they do?</a:t>
            </a:r>
            <a:endParaRPr lang="en-GB" sz="3200" dirty="0"/>
          </a:p>
        </p:txBody>
      </p:sp>
      <p:cxnSp>
        <p:nvCxnSpPr>
          <p:cNvPr id="18" name="Straight Connector 17"/>
          <p:cNvCxnSpPr/>
          <p:nvPr/>
        </p:nvCxnSpPr>
        <p:spPr>
          <a:xfrm>
            <a:off x="789768" y="2708920"/>
            <a:ext cx="7380000" cy="0"/>
          </a:xfrm>
          <a:prstGeom prst="line">
            <a:avLst/>
          </a:prstGeom>
          <a:ln w="381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89768" y="4653136"/>
            <a:ext cx="7380000" cy="0"/>
          </a:xfrm>
          <a:prstGeom prst="line">
            <a:avLst/>
          </a:prstGeom>
          <a:ln w="381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3029" y="1484784"/>
            <a:ext cx="7380000" cy="0"/>
          </a:xfrm>
          <a:prstGeom prst="line">
            <a:avLst/>
          </a:prstGeom>
          <a:ln w="381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89768" y="3717032"/>
            <a:ext cx="7380000" cy="0"/>
          </a:xfrm>
          <a:prstGeom prst="line">
            <a:avLst/>
          </a:prstGeom>
          <a:ln w="381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37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‘Interesting genes’…?</a:t>
            </a:r>
            <a:endParaRPr lang="en-GB" dirty="0"/>
          </a:p>
        </p:txBody>
      </p:sp>
      <p:sp>
        <p:nvSpPr>
          <p:cNvPr id="19" name="Content Placeholder 18"/>
          <p:cNvSpPr>
            <a:spLocks noGrp="1"/>
          </p:cNvSpPr>
          <p:nvPr>
            <p:ph idx="1"/>
          </p:nvPr>
        </p:nvSpPr>
        <p:spPr>
          <a:xfrm>
            <a:off x="467544" y="1628800"/>
            <a:ext cx="8229600" cy="4010851"/>
          </a:xfrm>
        </p:spPr>
        <p:txBody>
          <a:bodyPr>
            <a:normAutofit lnSpcReduction="10000"/>
          </a:bodyPr>
          <a:lstStyle/>
          <a:p>
            <a:r>
              <a:rPr lang="en-GB" dirty="0"/>
              <a:t>Differentially regulated (based on threshold</a:t>
            </a:r>
            <a:r>
              <a:rPr lang="en-GB" dirty="0" smtClean="0"/>
              <a:t>)?</a:t>
            </a:r>
            <a:br>
              <a:rPr lang="en-GB" dirty="0" smtClean="0"/>
            </a:br>
            <a:endParaRPr lang="en-GB" dirty="0"/>
          </a:p>
          <a:p>
            <a:r>
              <a:rPr lang="en-GB" dirty="0" smtClean="0"/>
              <a:t>Follow similar expression or regulation patterns?</a:t>
            </a:r>
            <a:br>
              <a:rPr lang="en-GB" dirty="0" smtClean="0"/>
            </a:br>
            <a:endParaRPr lang="en-GB" dirty="0"/>
          </a:p>
          <a:p>
            <a:r>
              <a:rPr lang="en-GB" dirty="0"/>
              <a:t>Found </a:t>
            </a:r>
            <a:r>
              <a:rPr lang="en-GB" dirty="0" smtClean="0"/>
              <a:t>in a screen?</a:t>
            </a:r>
            <a:br>
              <a:rPr lang="en-GB" dirty="0" smtClean="0"/>
            </a:br>
            <a:endParaRPr lang="en-GB" dirty="0" smtClean="0"/>
          </a:p>
          <a:p>
            <a:r>
              <a:rPr lang="en-GB" dirty="0" smtClean="0"/>
              <a:t>Co-expressed in a particular condition?</a:t>
            </a:r>
            <a:endParaRPr lang="en-GB" dirty="0"/>
          </a:p>
          <a:p>
            <a:endParaRPr lang="en-GB" dirty="0"/>
          </a:p>
        </p:txBody>
      </p:sp>
    </p:spTree>
    <p:extLst>
      <p:ext uri="{BB962C8B-B14F-4D97-AF65-F5344CB8AC3E}">
        <p14:creationId xmlns:p14="http://schemas.microsoft.com/office/powerpoint/2010/main" val="3977551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data for today…</a:t>
            </a:r>
            <a:endParaRPr lang="en-GB" dirty="0"/>
          </a:p>
        </p:txBody>
      </p:sp>
      <p:sp>
        <p:nvSpPr>
          <p:cNvPr id="3" name="Content Placeholder 2"/>
          <p:cNvSpPr>
            <a:spLocks noGrp="1"/>
          </p:cNvSpPr>
          <p:nvPr>
            <p:ph idx="1"/>
          </p:nvPr>
        </p:nvSpPr>
        <p:spPr>
          <a:xfrm>
            <a:off x="863474" y="5013176"/>
            <a:ext cx="7385456" cy="1623109"/>
          </a:xfrm>
          <a:ln>
            <a:solidFill>
              <a:srgbClr val="92D050"/>
            </a:solidFill>
          </a:ln>
        </p:spPr>
        <p:txBody>
          <a:bodyPr>
            <a:noAutofit/>
          </a:bodyPr>
          <a:lstStyle/>
          <a:p>
            <a:pPr marL="0" indent="0" algn="ctr">
              <a:buNone/>
            </a:pPr>
            <a:r>
              <a:rPr lang="en-GB" sz="1400" dirty="0" smtClean="0"/>
              <a:t>van </a:t>
            </a:r>
            <a:r>
              <a:rPr lang="en-GB" sz="1400" dirty="0"/>
              <a:t>'t Veer, L., Dai, H., van de </a:t>
            </a:r>
            <a:r>
              <a:rPr lang="en-GB" sz="1400" dirty="0" err="1"/>
              <a:t>Vijver</a:t>
            </a:r>
            <a:r>
              <a:rPr lang="en-GB" sz="1400" dirty="0"/>
              <a:t>, M. </a:t>
            </a:r>
            <a:r>
              <a:rPr lang="en-GB" sz="1400" i="1" dirty="0"/>
              <a:t>et al.</a:t>
            </a:r>
            <a:r>
              <a:rPr lang="en-GB" sz="1400" dirty="0"/>
              <a:t> </a:t>
            </a:r>
            <a:r>
              <a:rPr lang="en-GB" sz="1400" dirty="0" smtClean="0"/>
              <a:t/>
            </a:r>
            <a:br>
              <a:rPr lang="en-GB" sz="1400" dirty="0" smtClean="0"/>
            </a:br>
            <a:r>
              <a:rPr lang="en-GB" sz="2000" dirty="0" smtClean="0"/>
              <a:t>Gene </a:t>
            </a:r>
            <a:r>
              <a:rPr lang="en-GB" sz="2000" dirty="0"/>
              <a:t>expression profiling predicts clinical outcome of breast cancer. </a:t>
            </a:r>
            <a:r>
              <a:rPr lang="en-GB" sz="1400" dirty="0" smtClean="0"/>
              <a:t/>
            </a:r>
            <a:br>
              <a:rPr lang="en-GB" sz="1400" dirty="0" smtClean="0"/>
            </a:br>
            <a:r>
              <a:rPr lang="en-GB" sz="1400" i="1" dirty="0" smtClean="0"/>
              <a:t>Nature</a:t>
            </a:r>
            <a:r>
              <a:rPr lang="en-GB" sz="1400" dirty="0" smtClean="0"/>
              <a:t> </a:t>
            </a:r>
            <a:r>
              <a:rPr lang="en-GB" sz="1400" b="1" dirty="0"/>
              <a:t>415, </a:t>
            </a:r>
            <a:r>
              <a:rPr lang="en-GB" sz="1400" dirty="0"/>
              <a:t>530–536 (2002). </a:t>
            </a:r>
          </a:p>
        </p:txBody>
      </p:sp>
      <p:sp>
        <p:nvSpPr>
          <p:cNvPr id="6" name="Rectangle 5"/>
          <p:cNvSpPr/>
          <p:nvPr/>
        </p:nvSpPr>
        <p:spPr>
          <a:xfrm>
            <a:off x="2951706" y="5916205"/>
            <a:ext cx="3136756" cy="646331"/>
          </a:xfrm>
          <a:prstGeom prst="rect">
            <a:avLst/>
          </a:prstGeom>
        </p:spPr>
        <p:txBody>
          <a:bodyPr wrap="none">
            <a:spAutoFit/>
          </a:bodyPr>
          <a:lstStyle/>
          <a:p>
            <a:pPr algn="ctr"/>
            <a:r>
              <a:rPr lang="en-GB" dirty="0" smtClean="0"/>
              <a:t>Find full list on the </a:t>
            </a:r>
            <a:r>
              <a:rPr lang="en-GB" dirty="0" err="1" smtClean="0"/>
              <a:t>github</a:t>
            </a:r>
            <a:r>
              <a:rPr lang="en-GB" dirty="0" smtClean="0"/>
              <a:t> page: </a:t>
            </a:r>
          </a:p>
          <a:p>
            <a:pPr algn="ctr"/>
            <a:r>
              <a:rPr lang="en-GB" dirty="0" smtClean="0"/>
              <a:t>examplegenes.txt</a:t>
            </a:r>
            <a:endParaRPr lang="en-GB" dirty="0"/>
          </a:p>
        </p:txBody>
      </p:sp>
      <p:grpSp>
        <p:nvGrpSpPr>
          <p:cNvPr id="7" name="Group 6"/>
          <p:cNvGrpSpPr/>
          <p:nvPr/>
        </p:nvGrpSpPr>
        <p:grpSpPr>
          <a:xfrm>
            <a:off x="1019304" y="1556792"/>
            <a:ext cx="7369120" cy="2817604"/>
            <a:chOff x="611560" y="1412776"/>
            <a:chExt cx="7369120" cy="2817604"/>
          </a:xfrm>
        </p:grpSpPr>
        <p:sp>
          <p:nvSpPr>
            <p:cNvPr id="8" name="TextBox 7"/>
            <p:cNvSpPr txBox="1"/>
            <p:nvPr/>
          </p:nvSpPr>
          <p:spPr>
            <a:xfrm>
              <a:off x="611560" y="1412776"/>
              <a:ext cx="1512168" cy="2308324"/>
            </a:xfrm>
            <a:prstGeom prst="rect">
              <a:avLst/>
            </a:prstGeom>
            <a:noFill/>
          </p:spPr>
          <p:txBody>
            <a:bodyPr wrap="square" rtlCol="0">
              <a:spAutoFit/>
            </a:bodyPr>
            <a:lstStyle/>
            <a:p>
              <a:r>
                <a:rPr lang="en-GB" dirty="0"/>
                <a:t>ALDH4</a:t>
              </a:r>
            </a:p>
            <a:p>
              <a:r>
                <a:rPr lang="en-GB" dirty="0"/>
                <a:t>FGF18</a:t>
              </a:r>
            </a:p>
            <a:p>
              <a:r>
                <a:rPr lang="en-GB" dirty="0"/>
                <a:t>BBC3</a:t>
              </a:r>
            </a:p>
            <a:p>
              <a:r>
                <a:rPr lang="en-GB" dirty="0"/>
                <a:t>KIAA1442</a:t>
              </a:r>
            </a:p>
            <a:p>
              <a:r>
                <a:rPr lang="en-GB" dirty="0"/>
                <a:t>CEGP1</a:t>
              </a:r>
            </a:p>
            <a:p>
              <a:r>
                <a:rPr lang="en-GB" dirty="0"/>
                <a:t>WISP1</a:t>
              </a:r>
            </a:p>
            <a:p>
              <a:r>
                <a:rPr lang="en-GB" dirty="0"/>
                <a:t>GSTM3</a:t>
              </a:r>
            </a:p>
            <a:p>
              <a:r>
                <a:rPr lang="en-GB" dirty="0" smtClean="0"/>
                <a:t>PECI</a:t>
              </a:r>
              <a:endParaRPr lang="en-GB" dirty="0"/>
            </a:p>
          </p:txBody>
        </p:sp>
        <p:sp>
          <p:nvSpPr>
            <p:cNvPr id="10" name="Rectangle 9"/>
            <p:cNvSpPr/>
            <p:nvPr/>
          </p:nvSpPr>
          <p:spPr>
            <a:xfrm>
              <a:off x="4167768" y="1412776"/>
              <a:ext cx="2016224" cy="2308324"/>
            </a:xfrm>
            <a:prstGeom prst="rect">
              <a:avLst/>
            </a:prstGeom>
          </p:spPr>
          <p:txBody>
            <a:bodyPr wrap="square">
              <a:spAutoFit/>
            </a:bodyPr>
            <a:lstStyle/>
            <a:p>
              <a:r>
                <a:rPr lang="en-GB" dirty="0"/>
                <a:t>KIAA1181</a:t>
              </a:r>
            </a:p>
            <a:p>
              <a:r>
                <a:rPr lang="en-GB" dirty="0" smtClean="0"/>
                <a:t>BTG2</a:t>
              </a:r>
              <a:endParaRPr lang="en-GB" dirty="0"/>
            </a:p>
            <a:p>
              <a:r>
                <a:rPr lang="en-GB" dirty="0"/>
                <a:t>MMSDH</a:t>
              </a:r>
            </a:p>
            <a:p>
              <a:r>
                <a:rPr lang="en-GB" dirty="0"/>
                <a:t>CIRBP</a:t>
              </a:r>
            </a:p>
            <a:p>
              <a:r>
                <a:rPr lang="en-GB" dirty="0"/>
                <a:t>MATN3</a:t>
              </a:r>
            </a:p>
            <a:p>
              <a:r>
                <a:rPr lang="en-GB" dirty="0"/>
                <a:t>PIB5PA</a:t>
              </a:r>
            </a:p>
            <a:p>
              <a:r>
                <a:rPr lang="en-GB" dirty="0"/>
                <a:t>RAI2</a:t>
              </a:r>
            </a:p>
            <a:p>
              <a:r>
                <a:rPr lang="en-GB" dirty="0" smtClean="0"/>
                <a:t>ERP70</a:t>
              </a:r>
              <a:endParaRPr lang="en-GB" dirty="0"/>
            </a:p>
          </p:txBody>
        </p:sp>
        <p:sp>
          <p:nvSpPr>
            <p:cNvPr id="13" name="TextBox 12"/>
            <p:cNvSpPr txBox="1"/>
            <p:nvPr/>
          </p:nvSpPr>
          <p:spPr>
            <a:xfrm>
              <a:off x="3347864" y="3861048"/>
              <a:ext cx="1255472" cy="369332"/>
            </a:xfrm>
            <a:prstGeom prst="rect">
              <a:avLst/>
            </a:prstGeom>
            <a:noFill/>
          </p:spPr>
          <p:txBody>
            <a:bodyPr wrap="none" rtlCol="0">
              <a:spAutoFit/>
            </a:bodyPr>
            <a:lstStyle/>
            <a:p>
              <a:r>
                <a:rPr lang="en-GB" dirty="0" smtClean="0">
                  <a:solidFill>
                    <a:srgbClr val="7030A0"/>
                  </a:solidFill>
                </a:rPr>
                <a:t>167 in total</a:t>
              </a:r>
              <a:endParaRPr lang="en-GB" dirty="0">
                <a:solidFill>
                  <a:srgbClr val="7030A0"/>
                </a:solidFill>
              </a:endParaRPr>
            </a:p>
          </p:txBody>
        </p:sp>
        <p:sp>
          <p:nvSpPr>
            <p:cNvPr id="4" name="Rectangle 3"/>
            <p:cNvSpPr/>
            <p:nvPr/>
          </p:nvSpPr>
          <p:spPr>
            <a:xfrm>
              <a:off x="2151048" y="1412776"/>
              <a:ext cx="4572000" cy="2308324"/>
            </a:xfrm>
            <a:prstGeom prst="rect">
              <a:avLst/>
            </a:prstGeom>
          </p:spPr>
          <p:txBody>
            <a:bodyPr>
              <a:spAutoFit/>
            </a:bodyPr>
            <a:lstStyle/>
            <a:p>
              <a:r>
                <a:rPr lang="en-GB" dirty="0"/>
                <a:t>TGFB3</a:t>
              </a:r>
            </a:p>
            <a:p>
              <a:r>
                <a:rPr lang="en-GB" dirty="0"/>
                <a:t>HSA250839</a:t>
              </a:r>
            </a:p>
            <a:p>
              <a:r>
                <a:rPr lang="en-GB" dirty="0"/>
                <a:t>CFFM4</a:t>
              </a:r>
            </a:p>
            <a:p>
              <a:r>
                <a:rPr lang="en-GB" dirty="0"/>
                <a:t>AP2B1</a:t>
              </a:r>
            </a:p>
            <a:p>
              <a:r>
                <a:rPr lang="en-GB" dirty="0"/>
                <a:t>FLJ11354</a:t>
              </a:r>
            </a:p>
            <a:p>
              <a:r>
                <a:rPr lang="en-GB" dirty="0"/>
                <a:t>PEX12</a:t>
              </a:r>
            </a:p>
            <a:p>
              <a:r>
                <a:rPr lang="en-GB" dirty="0"/>
                <a:t>GCN1L1</a:t>
              </a:r>
            </a:p>
            <a:p>
              <a:r>
                <a:rPr lang="en-GB" dirty="0" smtClean="0"/>
                <a:t>QDPR</a:t>
              </a:r>
              <a:endParaRPr lang="en-GB" dirty="0"/>
            </a:p>
          </p:txBody>
        </p:sp>
        <p:sp>
          <p:nvSpPr>
            <p:cNvPr id="5" name="Rectangle 4"/>
            <p:cNvSpPr/>
            <p:nvPr/>
          </p:nvSpPr>
          <p:spPr>
            <a:xfrm>
              <a:off x="5999048" y="1412776"/>
              <a:ext cx="1981632" cy="2308324"/>
            </a:xfrm>
            <a:prstGeom prst="rect">
              <a:avLst/>
            </a:prstGeom>
          </p:spPr>
          <p:txBody>
            <a:bodyPr wrap="square">
              <a:spAutoFit/>
            </a:bodyPr>
            <a:lstStyle/>
            <a:p>
              <a:r>
                <a:rPr lang="en-GB" dirty="0"/>
                <a:t>KRT18</a:t>
              </a:r>
            </a:p>
            <a:p>
              <a:r>
                <a:rPr lang="en-GB" dirty="0"/>
                <a:t>MIR</a:t>
              </a:r>
            </a:p>
            <a:p>
              <a:r>
                <a:rPr lang="en-GB" dirty="0"/>
                <a:t>RAB27B</a:t>
              </a:r>
            </a:p>
            <a:p>
              <a:r>
                <a:rPr lang="en-GB" dirty="0"/>
                <a:t>KIAA0882</a:t>
              </a:r>
            </a:p>
            <a:p>
              <a:r>
                <a:rPr lang="en-GB" dirty="0"/>
                <a:t>DKFZP586A011</a:t>
              </a:r>
            </a:p>
            <a:p>
              <a:r>
                <a:rPr lang="en-GB" dirty="0"/>
                <a:t>SEC14L2</a:t>
              </a:r>
            </a:p>
            <a:p>
              <a:r>
                <a:rPr lang="en-GB" dirty="0" smtClean="0"/>
                <a:t>DKFZP761L0424</a:t>
              </a:r>
            </a:p>
            <a:p>
              <a:r>
                <a:rPr lang="en-GB" dirty="0" smtClean="0"/>
                <a:t>…</a:t>
              </a:r>
              <a:endParaRPr lang="en-GB" dirty="0"/>
            </a:p>
          </p:txBody>
        </p:sp>
      </p:grpSp>
    </p:spTree>
    <p:extLst>
      <p:ext uri="{BB962C8B-B14F-4D97-AF65-F5344CB8AC3E}">
        <p14:creationId xmlns:p14="http://schemas.microsoft.com/office/powerpoint/2010/main" val="2932716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509793" y="5013177"/>
            <a:ext cx="8229600" cy="7920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700" b="1" dirty="0" err="1" smtClean="0"/>
              <a:t>BioMart</a:t>
            </a:r>
            <a:r>
              <a:rPr lang="en-GB" sz="2700" b="1" dirty="0" smtClean="0"/>
              <a:t>          </a:t>
            </a:r>
            <a:r>
              <a:rPr lang="en-GB" sz="2700" dirty="0" smtClean="0"/>
              <a:t>maps between database identifiers</a:t>
            </a:r>
            <a:endParaRPr lang="en-GB" sz="2700" b="1" dirty="0"/>
          </a:p>
        </p:txBody>
      </p:sp>
      <p:sp>
        <p:nvSpPr>
          <p:cNvPr id="2" name="Title 1"/>
          <p:cNvSpPr>
            <a:spLocks noGrp="1"/>
          </p:cNvSpPr>
          <p:nvPr>
            <p:ph type="title"/>
          </p:nvPr>
        </p:nvSpPr>
        <p:spPr/>
        <p:txBody>
          <a:bodyPr/>
          <a:lstStyle/>
          <a:p>
            <a:r>
              <a:rPr lang="en-GB" dirty="0" smtClean="0"/>
              <a:t>Gene &amp; Protein Identifiers</a:t>
            </a:r>
            <a:endParaRPr lang="en-GB" dirty="0"/>
          </a:p>
        </p:txBody>
      </p:sp>
      <p:sp>
        <p:nvSpPr>
          <p:cNvPr id="3" name="Content Placeholder 2"/>
          <p:cNvSpPr>
            <a:spLocks noGrp="1"/>
          </p:cNvSpPr>
          <p:nvPr>
            <p:ph idx="1"/>
          </p:nvPr>
        </p:nvSpPr>
        <p:spPr>
          <a:xfrm>
            <a:off x="457200" y="1844826"/>
            <a:ext cx="8229600" cy="792087"/>
          </a:xfrm>
        </p:spPr>
        <p:txBody>
          <a:bodyPr>
            <a:normAutofit fontScale="85000" lnSpcReduction="20000"/>
          </a:bodyPr>
          <a:lstStyle/>
          <a:p>
            <a:r>
              <a:rPr lang="en-GB" dirty="0" smtClean="0"/>
              <a:t>Identifiers are used in and between databases to link records</a:t>
            </a:r>
            <a:endParaRPr lang="en-GB" dirty="0"/>
          </a:p>
        </p:txBody>
      </p:sp>
      <p:sp>
        <p:nvSpPr>
          <p:cNvPr id="4" name="TextBox 3"/>
          <p:cNvSpPr txBox="1"/>
          <p:nvPr/>
        </p:nvSpPr>
        <p:spPr>
          <a:xfrm>
            <a:off x="611560" y="3376830"/>
            <a:ext cx="771365" cy="646331"/>
          </a:xfrm>
          <a:prstGeom prst="rect">
            <a:avLst/>
          </a:prstGeom>
          <a:noFill/>
          <a:ln>
            <a:solidFill>
              <a:srgbClr val="92D050"/>
            </a:solidFill>
          </a:ln>
        </p:spPr>
        <p:txBody>
          <a:bodyPr wrap="none" rtlCol="0">
            <a:spAutoFit/>
          </a:bodyPr>
          <a:lstStyle/>
          <a:p>
            <a:pPr algn="ctr"/>
            <a:r>
              <a:rPr lang="en-GB" dirty="0" smtClean="0"/>
              <a:t>EGFR</a:t>
            </a:r>
          </a:p>
          <a:p>
            <a:pPr algn="ctr"/>
            <a:r>
              <a:rPr lang="en-GB" i="1" dirty="0" smtClean="0">
                <a:solidFill>
                  <a:schemeClr val="tx1">
                    <a:lumMod val="50000"/>
                    <a:lumOff val="50000"/>
                  </a:schemeClr>
                </a:solidFill>
              </a:rPr>
              <a:t>HGNC</a:t>
            </a:r>
            <a:endParaRPr lang="en-GB" i="1" dirty="0">
              <a:solidFill>
                <a:schemeClr val="tx1">
                  <a:lumMod val="50000"/>
                  <a:lumOff val="50000"/>
                </a:schemeClr>
              </a:solidFill>
            </a:endParaRPr>
          </a:p>
        </p:txBody>
      </p:sp>
      <p:sp>
        <p:nvSpPr>
          <p:cNvPr id="9" name="TextBox 8"/>
          <p:cNvSpPr txBox="1"/>
          <p:nvPr/>
        </p:nvSpPr>
        <p:spPr>
          <a:xfrm>
            <a:off x="6230942" y="2961331"/>
            <a:ext cx="1994457" cy="1477328"/>
          </a:xfrm>
          <a:prstGeom prst="rect">
            <a:avLst/>
          </a:prstGeom>
          <a:noFill/>
          <a:ln>
            <a:solidFill>
              <a:srgbClr val="92D050"/>
            </a:solidFill>
          </a:ln>
        </p:spPr>
        <p:txBody>
          <a:bodyPr wrap="none" rtlCol="0">
            <a:spAutoFit/>
          </a:bodyPr>
          <a:lstStyle/>
          <a:p>
            <a:pPr algn="ctr"/>
            <a:r>
              <a:rPr lang="en-GB" dirty="0" smtClean="0"/>
              <a:t>ENST00000275493</a:t>
            </a:r>
          </a:p>
          <a:p>
            <a:pPr algn="ctr"/>
            <a:r>
              <a:rPr lang="en-GB" dirty="0" smtClean="0"/>
              <a:t>ENSP00000275493</a:t>
            </a:r>
          </a:p>
          <a:p>
            <a:pPr algn="ctr"/>
            <a:r>
              <a:rPr lang="en-GB" dirty="0" smtClean="0"/>
              <a:t>ENSG0000146648</a:t>
            </a:r>
          </a:p>
          <a:p>
            <a:pPr algn="ctr"/>
            <a:r>
              <a:rPr lang="en-GB" dirty="0" smtClean="0"/>
              <a:t>…</a:t>
            </a:r>
          </a:p>
          <a:p>
            <a:pPr algn="ctr"/>
            <a:r>
              <a:rPr lang="en-GB" i="1" dirty="0" err="1" smtClean="0">
                <a:solidFill>
                  <a:schemeClr val="tx1">
                    <a:lumMod val="50000"/>
                    <a:lumOff val="50000"/>
                  </a:schemeClr>
                </a:solidFill>
              </a:rPr>
              <a:t>Ensembl</a:t>
            </a:r>
            <a:endParaRPr lang="en-GB" i="1" dirty="0">
              <a:solidFill>
                <a:schemeClr val="tx1">
                  <a:lumMod val="50000"/>
                  <a:lumOff val="50000"/>
                </a:schemeClr>
              </a:solidFill>
            </a:endParaRPr>
          </a:p>
        </p:txBody>
      </p:sp>
      <p:cxnSp>
        <p:nvCxnSpPr>
          <p:cNvPr id="10" name="Straight Connector 9"/>
          <p:cNvCxnSpPr>
            <a:stCxn id="4" idx="3"/>
            <a:endCxn id="9" idx="1"/>
          </p:cNvCxnSpPr>
          <p:nvPr/>
        </p:nvCxnSpPr>
        <p:spPr>
          <a:xfrm flipV="1">
            <a:off x="1382925" y="3699995"/>
            <a:ext cx="4848017" cy="1"/>
          </a:xfrm>
          <a:prstGeom prst="line">
            <a:avLst/>
          </a:prstGeom>
          <a:ln w="38100" cap="rnd">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27839" y="3376829"/>
            <a:ext cx="878767" cy="646331"/>
          </a:xfrm>
          <a:prstGeom prst="rect">
            <a:avLst/>
          </a:prstGeom>
          <a:solidFill>
            <a:schemeClr val="bg1"/>
          </a:solidFill>
          <a:ln>
            <a:solidFill>
              <a:srgbClr val="92D050"/>
            </a:solidFill>
          </a:ln>
        </p:spPr>
        <p:txBody>
          <a:bodyPr wrap="none" rtlCol="0">
            <a:spAutoFit/>
          </a:bodyPr>
          <a:lstStyle/>
          <a:p>
            <a:pPr algn="ctr"/>
            <a:r>
              <a:rPr lang="en-GB" dirty="0" smtClean="0"/>
              <a:t>P00533</a:t>
            </a:r>
          </a:p>
          <a:p>
            <a:pPr algn="ctr"/>
            <a:r>
              <a:rPr lang="en-GB" i="1" dirty="0" err="1" smtClean="0">
                <a:solidFill>
                  <a:schemeClr val="tx1">
                    <a:lumMod val="50000"/>
                    <a:lumOff val="50000"/>
                  </a:schemeClr>
                </a:solidFill>
              </a:rPr>
              <a:t>UniProt</a:t>
            </a:r>
            <a:endParaRPr lang="en-GB" i="1" dirty="0">
              <a:solidFill>
                <a:schemeClr val="tx1">
                  <a:lumMod val="50000"/>
                  <a:lumOff val="50000"/>
                </a:schemeClr>
              </a:solidFill>
            </a:endParaRPr>
          </a:p>
        </p:txBody>
      </p:sp>
      <p:sp>
        <p:nvSpPr>
          <p:cNvPr id="6" name="TextBox 5"/>
          <p:cNvSpPr txBox="1"/>
          <p:nvPr/>
        </p:nvSpPr>
        <p:spPr>
          <a:xfrm>
            <a:off x="4070702" y="3376828"/>
            <a:ext cx="1364476" cy="646331"/>
          </a:xfrm>
          <a:prstGeom prst="rect">
            <a:avLst/>
          </a:prstGeom>
          <a:solidFill>
            <a:schemeClr val="bg1"/>
          </a:solidFill>
          <a:ln>
            <a:solidFill>
              <a:srgbClr val="92D050"/>
            </a:solidFill>
          </a:ln>
        </p:spPr>
        <p:txBody>
          <a:bodyPr wrap="none" rtlCol="0">
            <a:spAutoFit/>
          </a:bodyPr>
          <a:lstStyle/>
          <a:p>
            <a:pPr algn="ctr"/>
            <a:r>
              <a:rPr lang="en-GB" dirty="0" smtClean="0"/>
              <a:t>1956</a:t>
            </a:r>
          </a:p>
          <a:p>
            <a:pPr algn="ctr"/>
            <a:r>
              <a:rPr lang="en-GB" i="1" dirty="0" smtClean="0">
                <a:solidFill>
                  <a:schemeClr val="tx1">
                    <a:lumMod val="50000"/>
                    <a:lumOff val="50000"/>
                  </a:schemeClr>
                </a:solidFill>
              </a:rPr>
              <a:t>NCBI </a:t>
            </a:r>
            <a:r>
              <a:rPr lang="en-GB" i="1" dirty="0" err="1" smtClean="0">
                <a:solidFill>
                  <a:schemeClr val="tx1">
                    <a:lumMod val="50000"/>
                    <a:lumOff val="50000"/>
                  </a:schemeClr>
                </a:solidFill>
              </a:rPr>
              <a:t>GeneID</a:t>
            </a:r>
            <a:endParaRPr lang="en-GB" i="1" dirty="0">
              <a:solidFill>
                <a:schemeClr val="tx1">
                  <a:lumMod val="50000"/>
                  <a:lumOff val="5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05" y="4790281"/>
            <a:ext cx="23812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313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sz="3600" b="0" dirty="0" smtClean="0"/>
              <a:t>I: (</a:t>
            </a:r>
            <a:r>
              <a:rPr lang="en-GB" sz="3600" b="1" dirty="0" smtClean="0"/>
              <a:t>G</a:t>
            </a:r>
            <a:r>
              <a:rPr lang="en-GB" sz="3600" b="0" dirty="0" smtClean="0"/>
              <a:t>ene</a:t>
            </a:r>
            <a:r>
              <a:rPr lang="en-GB" sz="3600" dirty="0" smtClean="0"/>
              <a:t> </a:t>
            </a:r>
            <a:r>
              <a:rPr lang="en-GB" sz="3600" b="1" dirty="0" smtClean="0"/>
              <a:t>S</a:t>
            </a:r>
            <a:r>
              <a:rPr lang="en-GB" sz="3600" b="0" dirty="0" smtClean="0"/>
              <a:t>et)</a:t>
            </a:r>
            <a:r>
              <a:rPr lang="en-GB" sz="3600" dirty="0" smtClean="0"/>
              <a:t> </a:t>
            </a:r>
            <a:r>
              <a:rPr lang="en-GB" sz="3600" b="1" dirty="0" smtClean="0"/>
              <a:t>E</a:t>
            </a:r>
            <a:r>
              <a:rPr lang="en-GB" sz="3600" b="0" dirty="0" smtClean="0"/>
              <a:t>nrichment</a:t>
            </a:r>
            <a:r>
              <a:rPr lang="en-GB" sz="3600" dirty="0" smtClean="0"/>
              <a:t> </a:t>
            </a:r>
            <a:r>
              <a:rPr lang="en-GB" sz="3600" b="1" dirty="0" smtClean="0"/>
              <a:t>A</a:t>
            </a:r>
            <a:r>
              <a:rPr lang="en-GB" sz="3600" b="0" dirty="0" smtClean="0"/>
              <a:t>nalysis</a:t>
            </a:r>
            <a:r>
              <a:rPr lang="en-GB" sz="3600" dirty="0" smtClean="0"/>
              <a:t> </a:t>
            </a:r>
            <a:endParaRPr lang="en-GB" sz="3600" dirty="0"/>
          </a:p>
        </p:txBody>
      </p:sp>
      <p:cxnSp>
        <p:nvCxnSpPr>
          <p:cNvPr id="8" name="Straight Connector 7"/>
          <p:cNvCxnSpPr/>
          <p:nvPr/>
        </p:nvCxnSpPr>
        <p:spPr>
          <a:xfrm>
            <a:off x="611560" y="3429000"/>
            <a:ext cx="4968552" cy="0"/>
          </a:xfrm>
          <a:prstGeom prst="line">
            <a:avLst/>
          </a:prstGeom>
          <a:ln w="38100" cap="rnd">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548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Gene Ontology (GO)</a:t>
            </a:r>
            <a:endParaRPr lang="en-GB" dirty="0"/>
          </a:p>
        </p:txBody>
      </p:sp>
      <p:pic>
        <p:nvPicPr>
          <p:cNvPr id="8194" name="Picture 2" descr="An external file that holds a picture, illustration, etc.&#10;Object name is bbr002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03946"/>
            <a:ext cx="4551006" cy="3092672"/>
          </a:xfrm>
          <a:prstGeom prst="rect">
            <a:avLst/>
          </a:prstGeom>
          <a:noFill/>
          <a:ln>
            <a:solidFill>
              <a:srgbClr val="92D050"/>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07504" y="6373462"/>
            <a:ext cx="8172400" cy="215444"/>
          </a:xfrm>
          <a:prstGeom prst="rect">
            <a:avLst/>
          </a:prstGeom>
        </p:spPr>
        <p:txBody>
          <a:bodyPr wrap="square">
            <a:spAutoFit/>
          </a:bodyPr>
          <a:lstStyle/>
          <a:p>
            <a:r>
              <a:rPr lang="en-US" sz="800" dirty="0"/>
              <a:t>du Plessis L, </a:t>
            </a:r>
            <a:r>
              <a:rPr lang="en-US" sz="800" dirty="0" err="1"/>
              <a:t>Skunca</a:t>
            </a:r>
            <a:r>
              <a:rPr lang="en-US" sz="800" dirty="0"/>
              <a:t> N, </a:t>
            </a:r>
            <a:r>
              <a:rPr lang="en-US" sz="800" dirty="0" err="1"/>
              <a:t>Dessimoz</a:t>
            </a:r>
            <a:r>
              <a:rPr lang="en-US" sz="800" dirty="0"/>
              <a:t> C. The what, where, how and why of gene ontology--a primer for </a:t>
            </a:r>
            <a:r>
              <a:rPr lang="en-US" sz="800" dirty="0" err="1"/>
              <a:t>bioinformaticians</a:t>
            </a:r>
            <a:r>
              <a:rPr lang="en-US" sz="800" dirty="0"/>
              <a:t>. </a:t>
            </a:r>
            <a:r>
              <a:rPr lang="en-US" sz="800" i="1" dirty="0"/>
              <a:t>Brief </a:t>
            </a:r>
            <a:r>
              <a:rPr lang="en-US" sz="800" i="1" dirty="0" err="1"/>
              <a:t>Bioinform</a:t>
            </a:r>
            <a:r>
              <a:rPr lang="en-US" sz="800" dirty="0"/>
              <a:t>. 2011;12(6):723–735. doi:10.1093/bib/bbr002</a:t>
            </a:r>
            <a:endParaRPr lang="en-GB" sz="8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703946"/>
            <a:ext cx="3900658" cy="3096344"/>
          </a:xfrm>
          <a:prstGeom prst="rect">
            <a:avLst/>
          </a:prstGeom>
          <a:noFill/>
          <a:ln w="9525">
            <a:solidFill>
              <a:srgbClr val="92D050"/>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258521" y="1446456"/>
            <a:ext cx="8502169"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Terms annotated to proteins/genes based on Biological Processes (BP), Molecular Function (MF), Cellular Compartment (CC)</a:t>
            </a:r>
            <a:endParaRPr lang="en-GB" sz="2000" dirty="0"/>
          </a:p>
        </p:txBody>
      </p:sp>
    </p:spTree>
    <p:extLst>
      <p:ext uri="{BB962C8B-B14F-4D97-AF65-F5344CB8AC3E}">
        <p14:creationId xmlns:p14="http://schemas.microsoft.com/office/powerpoint/2010/main" val="360060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2710</TotalTime>
  <Words>682</Words>
  <Application>Microsoft Office PowerPoint</Application>
  <PresentationFormat>On-screen Show (4:3)</PresentationFormat>
  <Paragraphs>204</Paragraphs>
  <Slides>32</Slides>
  <Notes>12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P(egs) bioinformatics</vt:lpstr>
      <vt:lpstr>P(egs) lectures</vt:lpstr>
      <vt:lpstr>Hello!</vt:lpstr>
      <vt:lpstr>Analysing data with GSEA, Networks and Pathways</vt:lpstr>
      <vt:lpstr>What are the ‘Interesting genes’…?</vt:lpstr>
      <vt:lpstr>Example data for today…</vt:lpstr>
      <vt:lpstr>Gene &amp; Protein Identifiers</vt:lpstr>
      <vt:lpstr>I: (Gene Set) Enrichment Analysis </vt:lpstr>
      <vt:lpstr>Gene Ontology (GO)</vt:lpstr>
      <vt:lpstr>Enrichment Algorithms</vt:lpstr>
      <vt:lpstr>ORA : The Hypergeometric Distribution</vt:lpstr>
      <vt:lpstr>ORA : The Hypergeometric Distribution</vt:lpstr>
      <vt:lpstr>Common web-based tools for ORA</vt:lpstr>
      <vt:lpstr>GSEA</vt:lpstr>
      <vt:lpstr>GSEA</vt:lpstr>
      <vt:lpstr>Correcting for multiple hypotheses</vt:lpstr>
      <vt:lpstr>Filter ‘redundant’ terms using REVIGO</vt:lpstr>
      <vt:lpstr>Applied to our example data…</vt:lpstr>
      <vt:lpstr>Applied to our example data…</vt:lpstr>
      <vt:lpstr>Applied to our example data…</vt:lpstr>
      <vt:lpstr>II: Pathway Analysis</vt:lpstr>
      <vt:lpstr>Pathways Data</vt:lpstr>
      <vt:lpstr>ORA of Pathways</vt:lpstr>
      <vt:lpstr>Topology-based methods</vt:lpstr>
      <vt:lpstr>Topology-based methods</vt:lpstr>
      <vt:lpstr>III: Network Analysis</vt:lpstr>
      <vt:lpstr>What do we mean by a network?</vt:lpstr>
      <vt:lpstr>Networks can be used for…</vt:lpstr>
      <vt:lpstr>STRING describes Protein-Protein Interactions</vt:lpstr>
      <vt:lpstr>Visualisation with Cytoscape</vt:lpstr>
      <vt:lpstr>Final Tips…</vt:lpstr>
      <vt:lpstr>Any Questions?</vt:lpstr>
    </vt:vector>
  </TitlesOfParts>
  <Company>University of Manchester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P(egs) bioinformatics</dc:title>
  <dc:creator>Joanne Watson</dc:creator>
  <cp:lastModifiedBy>Joanne Watson</cp:lastModifiedBy>
  <cp:revision>51</cp:revision>
  <dcterms:created xsi:type="dcterms:W3CDTF">2020-01-30T11:09:33Z</dcterms:created>
  <dcterms:modified xsi:type="dcterms:W3CDTF">2020-02-07T10:04:39Z</dcterms:modified>
</cp:coreProperties>
</file>