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20" r:id="rId3"/>
    <p:sldId id="268" r:id="rId4"/>
    <p:sldId id="269" r:id="rId5"/>
    <p:sldId id="270" r:id="rId6"/>
    <p:sldId id="271" r:id="rId7"/>
    <p:sldId id="272" r:id="rId8"/>
    <p:sldId id="299" r:id="rId9"/>
    <p:sldId id="273" r:id="rId10"/>
    <p:sldId id="274" r:id="rId11"/>
    <p:sldId id="275" r:id="rId12"/>
    <p:sldId id="300" r:id="rId13"/>
    <p:sldId id="277" r:id="rId14"/>
    <p:sldId id="276" r:id="rId15"/>
    <p:sldId id="316" r:id="rId16"/>
    <p:sldId id="278" r:id="rId17"/>
    <p:sldId id="30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306" r:id="rId29"/>
    <p:sldId id="307" r:id="rId30"/>
    <p:sldId id="290" r:id="rId31"/>
    <p:sldId id="291" r:id="rId32"/>
    <p:sldId id="292" r:id="rId33"/>
    <p:sldId id="293" r:id="rId34"/>
    <p:sldId id="294" r:id="rId35"/>
    <p:sldId id="321" r:id="rId36"/>
    <p:sldId id="303" r:id="rId37"/>
    <p:sldId id="304" r:id="rId38"/>
    <p:sldId id="295" r:id="rId39"/>
    <p:sldId id="296" r:id="rId40"/>
    <p:sldId id="297" r:id="rId41"/>
    <p:sldId id="302" r:id="rId42"/>
    <p:sldId id="298" r:id="rId43"/>
    <p:sldId id="305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22" r:id="rId53"/>
    <p:sldId id="317" r:id="rId54"/>
    <p:sldId id="318" r:id="rId55"/>
    <p:sldId id="319" r:id="rId56"/>
    <p:sldId id="267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0"/>
    <p:restoredTop sz="94632"/>
  </p:normalViewPr>
  <p:slideViewPr>
    <p:cSldViewPr snapToGrid="0" snapToObjects="1">
      <p:cViewPr varScale="1">
        <p:scale>
          <a:sx n="136" d="100"/>
          <a:sy n="136" d="100"/>
        </p:scale>
        <p:origin x="2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FE9BA-EB29-F44F-BBDA-6216B8667848}" type="datetimeFigureOut">
              <a:rPr lang="en-GB" smtClean="0"/>
              <a:t>11/08/2019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BDE1A-6EFC-4F46-9CE6-97887387E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22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8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2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8/8/19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8/8/19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Mark Reardon - Version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82316-A806-664B-A87B-312169EF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/linu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github.com/training-kit/downloads/github-git-cheat-sheet.pdf" TargetMode="External"/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iff"/><Relationship Id="rId4" Type="http://schemas.openxmlformats.org/officeDocument/2006/relationships/hyperlink" Target="https://git-scm.com/book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9-05-15 at 15.35.50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82" y="1108243"/>
            <a:ext cx="6149259" cy="5488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507" y="2710549"/>
            <a:ext cx="7772400" cy="1470025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000" b="1" spc="50" dirty="0">
                <a:ln w="11430"/>
                <a:solidFill>
                  <a:srgbClr val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P(egs) </a:t>
            </a:r>
            <a:r>
              <a:rPr lang="en-US" sz="5500" b="1" i="1" u="sng" spc="50" dirty="0">
                <a:ln w="11430"/>
                <a:solidFill>
                  <a:srgbClr val="66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bioinformatics</a:t>
            </a:r>
            <a:r>
              <a:rPr lang="en-US" sz="5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5000" b="1" spc="50" dirty="0">
                <a:ln w="11430"/>
                <a:solidFill>
                  <a:srgbClr val="0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Postgrads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307" y="4466324"/>
            <a:ext cx="6400800" cy="17526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Postgraduate Evolution and Genomic Science Lecture series.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BDDDC-081F-C641-9783-F3739DB22C6B}"/>
              </a:ext>
            </a:extLst>
          </p:cNvPr>
          <p:cNvSpPr txBox="1"/>
          <p:nvPr/>
        </p:nvSpPr>
        <p:spPr>
          <a:xfrm>
            <a:off x="3117061" y="461912"/>
            <a:ext cx="3065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47165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A9A0-FA17-DE47-ACCA-863FE860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-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8C6EF-7416-A44C-99E2-BD8904B4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55100"/>
            <a:ext cx="4038600" cy="1322111"/>
          </a:xfrm>
        </p:spPr>
        <p:txBody>
          <a:bodyPr>
            <a:normAutofit/>
          </a:bodyPr>
          <a:lstStyle/>
          <a:p>
            <a:r>
              <a:rPr lang="en-GB" sz="2400" dirty="0"/>
              <a:t>A repository is the complete history and contents of all your project files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E05A-792D-4C4C-A934-4091353E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 Reardon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AF3A-E112-8245-9534-4DF193B5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10</a:t>
            </a:fld>
            <a:r>
              <a:rPr lang="en-US" dirty="0"/>
              <a:t> ***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9D9635-CA39-EF40-B17C-3385AA1936D6}"/>
              </a:ext>
            </a:extLst>
          </p:cNvPr>
          <p:cNvGrpSpPr/>
          <p:nvPr/>
        </p:nvGrpSpPr>
        <p:grpSpPr>
          <a:xfrm>
            <a:off x="1714165" y="2129528"/>
            <a:ext cx="1522362" cy="761181"/>
            <a:chOff x="1258118" y="793826"/>
            <a:chExt cx="1522362" cy="76118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CA95C58-3E06-7948-AF96-993DD8E609D9}"/>
                </a:ext>
              </a:extLst>
            </p:cNvPr>
            <p:cNvSpPr/>
            <p:nvPr/>
          </p:nvSpPr>
          <p:spPr>
            <a:xfrm>
              <a:off x="1258118" y="793826"/>
              <a:ext cx="1522362" cy="7611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7586217E-0913-AE45-A5C8-9758BEBDFEB2}"/>
                </a:ext>
              </a:extLst>
            </p:cNvPr>
            <p:cNvSpPr txBox="1"/>
            <p:nvPr/>
          </p:nvSpPr>
          <p:spPr>
            <a:xfrm>
              <a:off x="1280412" y="816120"/>
              <a:ext cx="1477774" cy="716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Local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27EE50-EC64-7446-9250-9C00CEE971CD}"/>
              </a:ext>
            </a:extLst>
          </p:cNvPr>
          <p:cNvGrpSpPr/>
          <p:nvPr/>
        </p:nvGrpSpPr>
        <p:grpSpPr>
          <a:xfrm>
            <a:off x="457200" y="3202056"/>
            <a:ext cx="4036293" cy="1865781"/>
            <a:chOff x="457200" y="3202056"/>
            <a:chExt cx="4036293" cy="186578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0F53998-D03A-2C40-9563-43D14B0F3556}"/>
                </a:ext>
              </a:extLst>
            </p:cNvPr>
            <p:cNvGrpSpPr/>
            <p:nvPr/>
          </p:nvGrpSpPr>
          <p:grpSpPr>
            <a:xfrm>
              <a:off x="2970622" y="3202056"/>
              <a:ext cx="266413" cy="793254"/>
              <a:chOff x="2514575" y="1866354"/>
              <a:chExt cx="266413" cy="793254"/>
            </a:xfrm>
          </p:grpSpPr>
          <p:sp>
            <p:nvSpPr>
              <p:cNvPr id="40" name="Left-Right Arrow 39">
                <a:extLst>
                  <a:ext uri="{FF2B5EF4-FFF2-40B4-BE49-F238E27FC236}">
                    <a16:creationId xmlns:a16="http://schemas.microsoft.com/office/drawing/2014/main" id="{4C18712D-0DA6-DE43-A089-78EC7E58EAA8}"/>
                  </a:ext>
                </a:extLst>
              </p:cNvPr>
              <p:cNvSpPr/>
              <p:nvPr/>
            </p:nvSpPr>
            <p:spPr>
              <a:xfrm rot="3600000">
                <a:off x="2251155" y="2129774"/>
                <a:ext cx="793254" cy="266413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Left-Right Arrow 6">
                <a:extLst>
                  <a:ext uri="{FF2B5EF4-FFF2-40B4-BE49-F238E27FC236}">
                    <a16:creationId xmlns:a16="http://schemas.microsoft.com/office/drawing/2014/main" id="{FEC8670D-AF80-7D4F-9F8C-E95608EDFF52}"/>
                  </a:ext>
                </a:extLst>
              </p:cNvPr>
              <p:cNvSpPr txBox="1"/>
              <p:nvPr/>
            </p:nvSpPr>
            <p:spPr>
              <a:xfrm rot="3600000">
                <a:off x="2331079" y="2183057"/>
                <a:ext cx="633406" cy="15984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1049890-DA28-BD4F-BA89-7CB979D59CE2}"/>
                </a:ext>
              </a:extLst>
            </p:cNvPr>
            <p:cNvGrpSpPr/>
            <p:nvPr/>
          </p:nvGrpSpPr>
          <p:grpSpPr>
            <a:xfrm>
              <a:off x="2971131" y="4306656"/>
              <a:ext cx="1522362" cy="761181"/>
              <a:chOff x="2515084" y="2970954"/>
              <a:chExt cx="1522362" cy="761181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5CE2583-E999-B94B-A834-C37DABE923BB}"/>
                  </a:ext>
                </a:extLst>
              </p:cNvPr>
              <p:cNvSpPr/>
              <p:nvPr/>
            </p:nvSpPr>
            <p:spPr>
              <a:xfrm>
                <a:off x="2515084" y="2970954"/>
                <a:ext cx="1522362" cy="76118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Rounded Rectangle 8">
                <a:extLst>
                  <a:ext uri="{FF2B5EF4-FFF2-40B4-BE49-F238E27FC236}">
                    <a16:creationId xmlns:a16="http://schemas.microsoft.com/office/drawing/2014/main" id="{E9E6C6A3-7A2E-A146-B636-C45F7FED84FF}"/>
                  </a:ext>
                </a:extLst>
              </p:cNvPr>
              <p:cNvSpPr txBox="1"/>
              <p:nvPr/>
            </p:nvSpPr>
            <p:spPr>
              <a:xfrm>
                <a:off x="2537378" y="2993248"/>
                <a:ext cx="1477774" cy="716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origin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4EC012B-3341-0E46-BA30-B7F45110CCA7}"/>
                </a:ext>
              </a:extLst>
            </p:cNvPr>
            <p:cNvGrpSpPr/>
            <p:nvPr/>
          </p:nvGrpSpPr>
          <p:grpSpPr>
            <a:xfrm>
              <a:off x="2078719" y="4554040"/>
              <a:ext cx="793254" cy="266413"/>
              <a:chOff x="1622672" y="3218338"/>
              <a:chExt cx="793254" cy="266413"/>
            </a:xfrm>
          </p:grpSpPr>
          <p:sp>
            <p:nvSpPr>
              <p:cNvPr id="36" name="Left-Right Arrow 35">
                <a:extLst>
                  <a:ext uri="{FF2B5EF4-FFF2-40B4-BE49-F238E27FC236}">
                    <a16:creationId xmlns:a16="http://schemas.microsoft.com/office/drawing/2014/main" id="{9FDD3E72-2333-484F-9721-0308F17575DA}"/>
                  </a:ext>
                </a:extLst>
              </p:cNvPr>
              <p:cNvSpPr/>
              <p:nvPr/>
            </p:nvSpPr>
            <p:spPr>
              <a:xfrm rot="10800000">
                <a:off x="1622672" y="3218338"/>
                <a:ext cx="793254" cy="266413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Left-Right Arrow 10">
                <a:extLst>
                  <a:ext uri="{FF2B5EF4-FFF2-40B4-BE49-F238E27FC236}">
                    <a16:creationId xmlns:a16="http://schemas.microsoft.com/office/drawing/2014/main" id="{9AA8A370-4FC5-D643-8AC5-5564AFD85034}"/>
                  </a:ext>
                </a:extLst>
              </p:cNvPr>
              <p:cNvSpPr txBox="1"/>
              <p:nvPr/>
            </p:nvSpPr>
            <p:spPr>
              <a:xfrm rot="21600000">
                <a:off x="1702596" y="3271621"/>
                <a:ext cx="633406" cy="15984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EF7F8DC-0342-AA4B-965C-A0C12CF8F520}"/>
                </a:ext>
              </a:extLst>
            </p:cNvPr>
            <p:cNvGrpSpPr/>
            <p:nvPr/>
          </p:nvGrpSpPr>
          <p:grpSpPr>
            <a:xfrm>
              <a:off x="457200" y="4306656"/>
              <a:ext cx="1522362" cy="761181"/>
              <a:chOff x="1153" y="2970954"/>
              <a:chExt cx="1522362" cy="761181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006388E7-57D7-C44E-87A1-9860600ECDA0}"/>
                  </a:ext>
                </a:extLst>
              </p:cNvPr>
              <p:cNvSpPr/>
              <p:nvPr/>
            </p:nvSpPr>
            <p:spPr>
              <a:xfrm>
                <a:off x="1153" y="2970954"/>
                <a:ext cx="1522362" cy="76118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Rounded Rectangle 12">
                <a:extLst>
                  <a:ext uri="{FF2B5EF4-FFF2-40B4-BE49-F238E27FC236}">
                    <a16:creationId xmlns:a16="http://schemas.microsoft.com/office/drawing/2014/main" id="{B5D13765-FBE3-A749-AB03-6A6A95FC3FEE}"/>
                  </a:ext>
                </a:extLst>
              </p:cNvPr>
              <p:cNvSpPr txBox="1"/>
              <p:nvPr/>
            </p:nvSpPr>
            <p:spPr>
              <a:xfrm>
                <a:off x="23447" y="2993248"/>
                <a:ext cx="1477774" cy="7165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76200" rIns="7620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Collaborator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497B72-636B-0A42-8FF4-7B8CB58F0CE5}"/>
                </a:ext>
              </a:extLst>
            </p:cNvPr>
            <p:cNvGrpSpPr/>
            <p:nvPr/>
          </p:nvGrpSpPr>
          <p:grpSpPr>
            <a:xfrm>
              <a:off x="1713656" y="3202056"/>
              <a:ext cx="266413" cy="793254"/>
              <a:chOff x="1257609" y="1866354"/>
              <a:chExt cx="266413" cy="793254"/>
            </a:xfrm>
          </p:grpSpPr>
          <p:sp>
            <p:nvSpPr>
              <p:cNvPr id="32" name="Left-Right Arrow 31">
                <a:extLst>
                  <a:ext uri="{FF2B5EF4-FFF2-40B4-BE49-F238E27FC236}">
                    <a16:creationId xmlns:a16="http://schemas.microsoft.com/office/drawing/2014/main" id="{F4641B27-B5C6-9540-ACF2-A9E9337A4011}"/>
                  </a:ext>
                </a:extLst>
              </p:cNvPr>
              <p:cNvSpPr/>
              <p:nvPr/>
            </p:nvSpPr>
            <p:spPr>
              <a:xfrm rot="18000000">
                <a:off x="994189" y="2129774"/>
                <a:ext cx="793254" cy="266413"/>
              </a:xfrm>
              <a:prstGeom prst="left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Left-Right Arrow 14">
                <a:extLst>
                  <a:ext uri="{FF2B5EF4-FFF2-40B4-BE49-F238E27FC236}">
                    <a16:creationId xmlns:a16="http://schemas.microsoft.com/office/drawing/2014/main" id="{0435539C-95DC-CC48-A79E-9BEAEEDA1D99}"/>
                  </a:ext>
                </a:extLst>
              </p:cNvPr>
              <p:cNvSpPr txBox="1"/>
              <p:nvPr/>
            </p:nvSpPr>
            <p:spPr>
              <a:xfrm rot="18000000">
                <a:off x="1074113" y="2183057"/>
                <a:ext cx="633406" cy="15984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100" kern="1200"/>
              </a:p>
            </p:txBody>
          </p:sp>
        </p:grpSp>
      </p:grpSp>
      <p:sp>
        <p:nvSpPr>
          <p:cNvPr id="45" name="Content Placeholder 3">
            <a:extLst>
              <a:ext uri="{FF2B5EF4-FFF2-40B4-BE49-F238E27FC236}">
                <a16:creationId xmlns:a16="http://schemas.microsoft.com/office/drawing/2014/main" id="{53C35220-CEAF-524D-A2A5-5436CA243AD0}"/>
              </a:ext>
            </a:extLst>
          </p:cNvPr>
          <p:cNvSpPr txBox="1">
            <a:spLocks/>
          </p:cNvSpPr>
          <p:nvPr/>
        </p:nvSpPr>
        <p:spPr>
          <a:xfrm>
            <a:off x="4648200" y="2560779"/>
            <a:ext cx="4038600" cy="97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repository on your machine is the local one</a:t>
            </a:r>
          </a:p>
        </p:txBody>
      </p: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A96C708A-4721-894C-B4E6-312E363789B6}"/>
              </a:ext>
            </a:extLst>
          </p:cNvPr>
          <p:cNvSpPr txBox="1">
            <a:spLocks/>
          </p:cNvSpPr>
          <p:nvPr/>
        </p:nvSpPr>
        <p:spPr>
          <a:xfrm>
            <a:off x="4648200" y="3416880"/>
            <a:ext cx="4038600" cy="24560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You can have many remote repositories</a:t>
            </a:r>
          </a:p>
          <a:p>
            <a:pPr lvl="1"/>
            <a:r>
              <a:rPr lang="en-GB" sz="2000" dirty="0"/>
              <a:t>A ‘central’ one, called origin by default in Git</a:t>
            </a:r>
          </a:p>
          <a:p>
            <a:pPr lvl="1"/>
            <a:r>
              <a:rPr lang="en-GB" sz="2000" dirty="0"/>
              <a:t>Your collaborators</a:t>
            </a:r>
          </a:p>
          <a:p>
            <a:pPr lvl="1"/>
            <a:r>
              <a:rPr lang="en-GB" sz="2000" dirty="0"/>
              <a:t>Etc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8521BA3B-661B-9C48-878A-848854BC5499}"/>
              </a:ext>
            </a:extLst>
          </p:cNvPr>
          <p:cNvSpPr txBox="1">
            <a:spLocks/>
          </p:cNvSpPr>
          <p:nvPr/>
        </p:nvSpPr>
        <p:spPr>
          <a:xfrm>
            <a:off x="4648200" y="5775153"/>
            <a:ext cx="4038600" cy="581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They are all equal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2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8DE9-C6C9-BA47-83D2-2206992A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– commits and branches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51B8-DCEF-C24F-8DFB-0052211AF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5520" y="5230906"/>
            <a:ext cx="4056205" cy="868751"/>
          </a:xfrm>
        </p:spPr>
        <p:txBody>
          <a:bodyPr>
            <a:noAutofit/>
          </a:bodyPr>
          <a:lstStyle/>
          <a:p>
            <a:r>
              <a:rPr lang="en-GB" sz="2000" dirty="0"/>
              <a:t>We’re just going to use the master branch in this talk</a:t>
            </a:r>
          </a:p>
          <a:p>
            <a:endParaRPr lang="en-GB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41A9-FA99-9744-9BE3-F45088A8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E9E8-BA4A-5644-87FF-ABBFAF53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11</a:t>
            </a:fld>
            <a:r>
              <a:rPr lang="en-US" dirty="0"/>
              <a:t> ****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B63A29-DB9E-EE46-AF3A-D1475D2FA15E}"/>
              </a:ext>
            </a:extLst>
          </p:cNvPr>
          <p:cNvGrpSpPr/>
          <p:nvPr/>
        </p:nvGrpSpPr>
        <p:grpSpPr>
          <a:xfrm>
            <a:off x="983827" y="1893906"/>
            <a:ext cx="2393948" cy="650242"/>
            <a:chOff x="983827" y="1893906"/>
            <a:chExt cx="2393948" cy="650242"/>
          </a:xfrm>
        </p:grpSpPr>
        <p:sp>
          <p:nvSpPr>
            <p:cNvPr id="8" name="10-Point Star 7">
              <a:extLst>
                <a:ext uri="{FF2B5EF4-FFF2-40B4-BE49-F238E27FC236}">
                  <a16:creationId xmlns:a16="http://schemas.microsoft.com/office/drawing/2014/main" id="{2BB642D8-6A04-ED4B-86DA-8E650C7257CD}"/>
                </a:ext>
              </a:extLst>
            </p:cNvPr>
            <p:cNvSpPr/>
            <p:nvPr/>
          </p:nvSpPr>
          <p:spPr>
            <a:xfrm>
              <a:off x="983827" y="1893906"/>
              <a:ext cx="649338" cy="650242"/>
            </a:xfrm>
            <a:prstGeom prst="star10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Equal 8">
              <a:extLst>
                <a:ext uri="{FF2B5EF4-FFF2-40B4-BE49-F238E27FC236}">
                  <a16:creationId xmlns:a16="http://schemas.microsoft.com/office/drawing/2014/main" id="{BE942049-E16E-F44E-ABE4-F11EAF1C6C7B}"/>
                </a:ext>
              </a:extLst>
            </p:cNvPr>
            <p:cNvSpPr/>
            <p:nvPr/>
          </p:nvSpPr>
          <p:spPr>
            <a:xfrm>
              <a:off x="1954232" y="2094044"/>
              <a:ext cx="306696" cy="289851"/>
            </a:xfrm>
            <a:prstGeom prst="mathEqual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Multidocument 10">
              <a:extLst>
                <a:ext uri="{FF2B5EF4-FFF2-40B4-BE49-F238E27FC236}">
                  <a16:creationId xmlns:a16="http://schemas.microsoft.com/office/drawing/2014/main" id="{402F3819-1844-504E-9690-86E384E2B7D5}"/>
                </a:ext>
              </a:extLst>
            </p:cNvPr>
            <p:cNvSpPr/>
            <p:nvPr/>
          </p:nvSpPr>
          <p:spPr>
            <a:xfrm>
              <a:off x="2581995" y="1957215"/>
              <a:ext cx="795780" cy="523624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89F0F0-0F14-EB4C-B084-4945C491538F}"/>
              </a:ext>
            </a:extLst>
          </p:cNvPr>
          <p:cNvGrpSpPr/>
          <p:nvPr/>
        </p:nvGrpSpPr>
        <p:grpSpPr>
          <a:xfrm>
            <a:off x="457200" y="3273871"/>
            <a:ext cx="4038600" cy="484632"/>
            <a:chOff x="457200" y="3273871"/>
            <a:chExt cx="4038600" cy="484632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2289871A-2CBA-954B-ACA4-263D5C9BC1FE}"/>
                </a:ext>
              </a:extLst>
            </p:cNvPr>
            <p:cNvSpPr/>
            <p:nvPr/>
          </p:nvSpPr>
          <p:spPr>
            <a:xfrm>
              <a:off x="457200" y="3273871"/>
              <a:ext cx="4038600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master</a:t>
              </a:r>
            </a:p>
          </p:txBody>
        </p:sp>
        <p:sp>
          <p:nvSpPr>
            <p:cNvPr id="23" name="10-Point Star 22">
              <a:extLst>
                <a:ext uri="{FF2B5EF4-FFF2-40B4-BE49-F238E27FC236}">
                  <a16:creationId xmlns:a16="http://schemas.microsoft.com/office/drawing/2014/main" id="{BB3451EB-B3BA-8E48-A018-54D76FFE3E6C}"/>
                </a:ext>
              </a:extLst>
            </p:cNvPr>
            <p:cNvSpPr/>
            <p:nvPr/>
          </p:nvSpPr>
          <p:spPr>
            <a:xfrm>
              <a:off x="516673" y="3373477"/>
              <a:ext cx="286406" cy="282511"/>
            </a:xfrm>
            <a:prstGeom prst="star10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10-Point Star 24">
              <a:extLst>
                <a:ext uri="{FF2B5EF4-FFF2-40B4-BE49-F238E27FC236}">
                  <a16:creationId xmlns:a16="http://schemas.microsoft.com/office/drawing/2014/main" id="{0799FE59-F3D9-124C-BC3E-29AB66117D7B}"/>
                </a:ext>
              </a:extLst>
            </p:cNvPr>
            <p:cNvSpPr/>
            <p:nvPr/>
          </p:nvSpPr>
          <p:spPr>
            <a:xfrm>
              <a:off x="1044114" y="3373477"/>
              <a:ext cx="286406" cy="282511"/>
            </a:xfrm>
            <a:prstGeom prst="star10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10-Point Star 25">
              <a:extLst>
                <a:ext uri="{FF2B5EF4-FFF2-40B4-BE49-F238E27FC236}">
                  <a16:creationId xmlns:a16="http://schemas.microsoft.com/office/drawing/2014/main" id="{11A257AE-3BFF-4446-982A-A9D7DEAAF723}"/>
                </a:ext>
              </a:extLst>
            </p:cNvPr>
            <p:cNvSpPr/>
            <p:nvPr/>
          </p:nvSpPr>
          <p:spPr>
            <a:xfrm>
              <a:off x="3863840" y="3373477"/>
              <a:ext cx="286406" cy="282511"/>
            </a:xfrm>
            <a:prstGeom prst="star10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8D10E4-9A7B-4B4E-8D5E-9BD34AED945C}"/>
              </a:ext>
            </a:extLst>
          </p:cNvPr>
          <p:cNvGrpSpPr/>
          <p:nvPr/>
        </p:nvGrpSpPr>
        <p:grpSpPr>
          <a:xfrm>
            <a:off x="659876" y="3726358"/>
            <a:ext cx="3280528" cy="944736"/>
            <a:chOff x="659876" y="3726358"/>
            <a:chExt cx="3280528" cy="94473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61D0F606-044B-ED47-B053-7B3CD3B0DB43}"/>
                </a:ext>
              </a:extLst>
            </p:cNvPr>
            <p:cNvSpPr/>
            <p:nvPr/>
          </p:nvSpPr>
          <p:spPr>
            <a:xfrm>
              <a:off x="1102936" y="4186462"/>
              <a:ext cx="2394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feature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E558C2-FD83-1B4A-8974-CCA83453D6F0}"/>
                </a:ext>
              </a:extLst>
            </p:cNvPr>
            <p:cNvCxnSpPr>
              <a:cxnSpLocks/>
            </p:cNvCxnSpPr>
            <p:nvPr/>
          </p:nvCxnSpPr>
          <p:spPr>
            <a:xfrm>
              <a:off x="659876" y="3726358"/>
              <a:ext cx="518475" cy="497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678808-E23E-7841-88CD-60C7F6F03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929" y="3758503"/>
              <a:ext cx="518475" cy="4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70EA94-2F68-4D4C-8290-6FF228217E89}"/>
                </a:ext>
              </a:extLst>
            </p:cNvPr>
            <p:cNvSpPr txBox="1"/>
            <p:nvPr/>
          </p:nvSpPr>
          <p:spPr>
            <a:xfrm>
              <a:off x="961535" y="3739649"/>
              <a:ext cx="83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branch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2F641D5-F3E4-EC41-BF50-74E4871D59D4}"/>
                </a:ext>
              </a:extLst>
            </p:cNvPr>
            <p:cNvSpPr txBox="1"/>
            <p:nvPr/>
          </p:nvSpPr>
          <p:spPr>
            <a:xfrm>
              <a:off x="2861721" y="3739649"/>
              <a:ext cx="78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merge</a:t>
              </a:r>
            </a:p>
          </p:txBody>
        </p:sp>
        <p:sp>
          <p:nvSpPr>
            <p:cNvPr id="27" name="10-Point Star 26">
              <a:extLst>
                <a:ext uri="{FF2B5EF4-FFF2-40B4-BE49-F238E27FC236}">
                  <a16:creationId xmlns:a16="http://schemas.microsoft.com/office/drawing/2014/main" id="{6EFD0125-D74E-EB40-8632-3A546D5229FB}"/>
                </a:ext>
              </a:extLst>
            </p:cNvPr>
            <p:cNvSpPr/>
            <p:nvPr/>
          </p:nvSpPr>
          <p:spPr>
            <a:xfrm>
              <a:off x="1385836" y="4287522"/>
              <a:ext cx="286406" cy="282511"/>
            </a:xfrm>
            <a:prstGeom prst="star10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10-Point Star 27">
              <a:extLst>
                <a:ext uri="{FF2B5EF4-FFF2-40B4-BE49-F238E27FC236}">
                  <a16:creationId xmlns:a16="http://schemas.microsoft.com/office/drawing/2014/main" id="{B9A50076-AAB1-3E4B-B4A2-3178DD263057}"/>
                </a:ext>
              </a:extLst>
            </p:cNvPr>
            <p:cNvSpPr/>
            <p:nvPr/>
          </p:nvSpPr>
          <p:spPr>
            <a:xfrm>
              <a:off x="2835145" y="4287522"/>
              <a:ext cx="286406" cy="282511"/>
            </a:xfrm>
            <a:prstGeom prst="star10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62C274-3378-CB40-9906-B93700C32854}"/>
              </a:ext>
            </a:extLst>
          </p:cNvPr>
          <p:cNvGrpSpPr/>
          <p:nvPr/>
        </p:nvGrpSpPr>
        <p:grpSpPr>
          <a:xfrm>
            <a:off x="642722" y="3766254"/>
            <a:ext cx="2701858" cy="1914993"/>
            <a:chOff x="642722" y="3766254"/>
            <a:chExt cx="2701858" cy="1914993"/>
          </a:xfrm>
        </p:grpSpPr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F5AD3900-9E30-D548-9E60-62D300D2197E}"/>
                </a:ext>
              </a:extLst>
            </p:cNvPr>
            <p:cNvSpPr/>
            <p:nvPr/>
          </p:nvSpPr>
          <p:spPr>
            <a:xfrm>
              <a:off x="1326036" y="5184408"/>
              <a:ext cx="1616631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600" dirty="0"/>
                <a:t>experiment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3779A3-CF35-A040-BB1B-CDF4BA74C753}"/>
                </a:ext>
              </a:extLst>
            </p:cNvPr>
            <p:cNvCxnSpPr>
              <a:cxnSpLocks/>
            </p:cNvCxnSpPr>
            <p:nvPr/>
          </p:nvCxnSpPr>
          <p:spPr>
            <a:xfrm>
              <a:off x="642722" y="3766254"/>
              <a:ext cx="665774" cy="14801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5268EF-996F-FB41-B20B-A955B2C1F00E}"/>
                </a:ext>
              </a:extLst>
            </p:cNvPr>
            <p:cNvSpPr txBox="1"/>
            <p:nvPr/>
          </p:nvSpPr>
          <p:spPr>
            <a:xfrm>
              <a:off x="1152001" y="4743085"/>
              <a:ext cx="833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branch</a:t>
              </a:r>
            </a:p>
          </p:txBody>
        </p:sp>
        <p:sp>
          <p:nvSpPr>
            <p:cNvPr id="24" name="Multiply 23">
              <a:extLst>
                <a:ext uri="{FF2B5EF4-FFF2-40B4-BE49-F238E27FC236}">
                  <a16:creationId xmlns:a16="http://schemas.microsoft.com/office/drawing/2014/main" id="{17BA55B4-3B56-4C48-8249-5181330A18C5}"/>
                </a:ext>
              </a:extLst>
            </p:cNvPr>
            <p:cNvSpPr/>
            <p:nvPr/>
          </p:nvSpPr>
          <p:spPr>
            <a:xfrm>
              <a:off x="3002465" y="5172199"/>
              <a:ext cx="342115" cy="509048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10-Point Star 28">
              <a:extLst>
                <a:ext uri="{FF2B5EF4-FFF2-40B4-BE49-F238E27FC236}">
                  <a16:creationId xmlns:a16="http://schemas.microsoft.com/office/drawing/2014/main" id="{666E4EC2-48E4-0843-A894-3E9BB3E39710}"/>
                </a:ext>
              </a:extLst>
            </p:cNvPr>
            <p:cNvSpPr/>
            <p:nvPr/>
          </p:nvSpPr>
          <p:spPr>
            <a:xfrm>
              <a:off x="1385836" y="5285468"/>
              <a:ext cx="286406" cy="282511"/>
            </a:xfrm>
            <a:prstGeom prst="star10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0B07DEA-B505-1A46-8D39-FAD06ACA7EE5}"/>
              </a:ext>
            </a:extLst>
          </p:cNvPr>
          <p:cNvSpPr txBox="1"/>
          <p:nvPr/>
        </p:nvSpPr>
        <p:spPr>
          <a:xfrm>
            <a:off x="4815520" y="1480953"/>
            <a:ext cx="3979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commit is a set of file changes with a descriptive comment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6A6F18-91AB-1847-B03D-5FC8634C6E61}"/>
              </a:ext>
            </a:extLst>
          </p:cNvPr>
          <p:cNvSpPr txBox="1"/>
          <p:nvPr/>
        </p:nvSpPr>
        <p:spPr>
          <a:xfrm>
            <a:off x="4815520" y="2093230"/>
            <a:ext cx="3979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branch is a series of commits that form a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The main timeline in Git is called ‘master’ by default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6397B-BA02-0F4B-ABA5-9C81B99EE4B8}"/>
              </a:ext>
            </a:extLst>
          </p:cNvPr>
          <p:cNvSpPr txBox="1"/>
          <p:nvPr/>
        </p:nvSpPr>
        <p:spPr>
          <a:xfrm>
            <a:off x="4815520" y="3352629"/>
            <a:ext cx="40562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Other branches are diverging alternate timelines that can be later merged, you can switch at any 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1CB021-4B4E-E04E-86E0-116D32740547}"/>
              </a:ext>
            </a:extLst>
          </p:cNvPr>
          <p:cNvSpPr txBox="1"/>
          <p:nvPr/>
        </p:nvSpPr>
        <p:spPr>
          <a:xfrm>
            <a:off x="4815520" y="4587059"/>
            <a:ext cx="4125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 can easily abandon failed experiments</a:t>
            </a:r>
          </a:p>
        </p:txBody>
      </p:sp>
    </p:spTree>
    <p:extLst>
      <p:ext uri="{BB962C8B-B14F-4D97-AF65-F5344CB8AC3E}">
        <p14:creationId xmlns:p14="http://schemas.microsoft.com/office/powerpoint/2010/main" val="108769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4" grpId="0"/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753D-60F7-544D-A229-34B33BE6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7AC0F-FD99-7946-941A-717F7F8D3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Next we’ll see how to setup GitHub for remote repositories and Git for local 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41FA-A5DF-2F40-AE9E-4CB6C666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E6EF-3302-3B42-A114-71A7DA6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4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DFDC-5FBA-8C42-BAE3-F19D6D42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- GitHub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02CDF9-E254-BD4F-8423-852DF43C98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1406" y="1600200"/>
            <a:ext cx="3289955" cy="4056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67E7C-5F3A-3545-B0AB-1DED08990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We’ll use GitHub for our remote repositories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https://github.com/join</a:t>
            </a:r>
            <a:endParaRPr lang="en-GB" dirty="0"/>
          </a:p>
          <a:p>
            <a:endParaRPr lang="en-GB" dirty="0"/>
          </a:p>
          <a:p>
            <a:r>
              <a:rPr lang="en-GB" dirty="0"/>
              <a:t>Pick a username and password</a:t>
            </a:r>
          </a:p>
          <a:p>
            <a:endParaRPr lang="en-GB" dirty="0"/>
          </a:p>
          <a:p>
            <a:r>
              <a:rPr lang="en-GB" dirty="0"/>
              <a:t>Click the ‘verify email’ link in the email sent to you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2326E-3876-DC44-95D2-B4604E4F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76AC3-E1CC-A24F-B5E6-45F4CE51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8FAF4-2EB4-6C4A-99E9-C04753CE539D}"/>
              </a:ext>
            </a:extLst>
          </p:cNvPr>
          <p:cNvSpPr txBox="1"/>
          <p:nvPr/>
        </p:nvSpPr>
        <p:spPr>
          <a:xfrm>
            <a:off x="828739" y="5729549"/>
            <a:ext cx="1697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https://github.com/join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73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78E5-2B60-AE47-80F1-51177BE2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– Installing 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32F3D8-B203-D947-B36F-D113BD3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To control local repositories, we’ll install Git</a:t>
            </a:r>
          </a:p>
          <a:p>
            <a:endParaRPr lang="en-GB" dirty="0"/>
          </a:p>
          <a:p>
            <a:r>
              <a:rPr lang="en-GB" dirty="0"/>
              <a:t>For Mac and Windows, run the file that downloads:</a:t>
            </a:r>
          </a:p>
          <a:p>
            <a:pPr lvl="1"/>
            <a:r>
              <a:rPr lang="en-GB" dirty="0">
                <a:hlinkClick r:id="rId2"/>
              </a:rPr>
              <a:t>https://git-scm.com/download/mac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https://git-scm.com/download/win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It’s ok to just click ‘Next’ if you’re unsure about an option</a:t>
            </a:r>
          </a:p>
          <a:p>
            <a:endParaRPr lang="en-GB" dirty="0"/>
          </a:p>
          <a:p>
            <a:r>
              <a:rPr lang="en-GB" dirty="0"/>
              <a:t>For Linux, follow the instructions:</a:t>
            </a:r>
          </a:p>
          <a:p>
            <a:pPr lvl="1"/>
            <a:r>
              <a:rPr lang="en-GB" dirty="0">
                <a:hlinkClick r:id="rId4"/>
              </a:rPr>
              <a:t>https://git-scm.com/download/linux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EDCD-A7FD-C64D-8CCE-A69B9093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6949-0257-EB43-BEC4-DEAAEE77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78E5-2B60-AE47-80F1-51177BE2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– Configuring 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32F3D8-B203-D947-B36F-D113BD35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We need to tell our local Git installation who we are</a:t>
            </a:r>
          </a:p>
          <a:p>
            <a:endParaRPr lang="en-GB" sz="1900" dirty="0">
              <a:latin typeface="Courier" pitchFamily="2" charset="0"/>
            </a:endParaRPr>
          </a:p>
          <a:p>
            <a:pPr marL="400050" lvl="1" indent="0">
              <a:buNone/>
            </a:pPr>
            <a:r>
              <a:rPr lang="en-GB" sz="1700" dirty="0">
                <a:latin typeface="Courier" pitchFamily="2" charset="0"/>
              </a:rPr>
              <a:t>git config --global </a:t>
            </a:r>
            <a:r>
              <a:rPr lang="en-GB" sz="1700" dirty="0" err="1">
                <a:latin typeface="Courier" pitchFamily="2" charset="0"/>
              </a:rPr>
              <a:t>user.name</a:t>
            </a:r>
            <a:r>
              <a:rPr lang="en-GB" sz="1700" dirty="0">
                <a:latin typeface="Courier" pitchFamily="2" charset="0"/>
              </a:rPr>
              <a:t> "mark-</a:t>
            </a:r>
            <a:r>
              <a:rPr lang="en-GB" sz="1700" dirty="0" err="1">
                <a:latin typeface="Courier" pitchFamily="2" charset="0"/>
              </a:rPr>
              <a:t>reardon</a:t>
            </a:r>
            <a:r>
              <a:rPr lang="en-GB" sz="1700" dirty="0">
                <a:latin typeface="Courier" pitchFamily="2" charset="0"/>
              </a:rPr>
              <a:t>-test”</a:t>
            </a:r>
          </a:p>
          <a:p>
            <a:pPr marL="400050" lvl="1" indent="0">
              <a:buNone/>
            </a:pPr>
            <a:r>
              <a:rPr lang="en-GB" sz="1700" dirty="0">
                <a:latin typeface="Courier" pitchFamily="2" charset="0"/>
              </a:rPr>
              <a:t>git config --global </a:t>
            </a:r>
            <a:r>
              <a:rPr lang="en-GB" sz="1700" dirty="0" err="1">
                <a:latin typeface="Courier" pitchFamily="2" charset="0"/>
              </a:rPr>
              <a:t>user.email</a:t>
            </a:r>
            <a:r>
              <a:rPr lang="en-GB" sz="1700" dirty="0">
                <a:latin typeface="Courier" pitchFamily="2" charset="0"/>
              </a:rPr>
              <a:t> "</a:t>
            </a:r>
            <a:r>
              <a:rPr lang="en-GB" sz="1700" dirty="0" err="1">
                <a:latin typeface="Courier" pitchFamily="2" charset="0"/>
              </a:rPr>
              <a:t>mark.reardon@manchester.ac.uk</a:t>
            </a:r>
            <a:r>
              <a:rPr lang="en-GB" sz="1700" dirty="0">
                <a:latin typeface="Courier" pitchFamily="2" charset="0"/>
              </a:rPr>
              <a:t>"</a:t>
            </a:r>
          </a:p>
          <a:p>
            <a:endParaRPr lang="en-GB" dirty="0"/>
          </a:p>
          <a:p>
            <a:r>
              <a:rPr lang="en-GB" dirty="0"/>
              <a:t>Commands that start with </a:t>
            </a:r>
            <a:r>
              <a:rPr lang="en-GB" sz="1600" dirty="0">
                <a:latin typeface="Courier" pitchFamily="2" charset="0"/>
              </a:rPr>
              <a:t>git</a:t>
            </a:r>
            <a:r>
              <a:rPr lang="en-GB" dirty="0"/>
              <a:t> are typed into the command line on your local machine</a:t>
            </a:r>
          </a:p>
          <a:p>
            <a:r>
              <a:rPr lang="en-GB" dirty="0"/>
              <a:t>You can also have different credentials for different repositories, use </a:t>
            </a:r>
            <a:r>
              <a:rPr lang="en-GB" sz="1700" dirty="0">
                <a:latin typeface="Courier" pitchFamily="2" charset="0"/>
              </a:rPr>
              <a:t>--local </a:t>
            </a:r>
            <a:r>
              <a:rPr lang="en-GB" dirty="0"/>
              <a:t>instead</a:t>
            </a:r>
          </a:p>
          <a:p>
            <a:r>
              <a:rPr lang="en-GB" dirty="0"/>
              <a:t>Git will use these credentials when you update the remote repository, it will ask for your password when it needs it</a:t>
            </a:r>
          </a:p>
          <a:p>
            <a:pPr lvl="1"/>
            <a:r>
              <a:rPr lang="en-GB" dirty="0"/>
              <a:t>Use the same email and username that you used on GitHub!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EDCD-A7FD-C64D-8CCE-A69B9093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6949-0257-EB43-BEC4-DEAAEE77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15</a:t>
            </a:fld>
            <a:r>
              <a:rPr lang="en-US" dirty="0"/>
              <a:t> **</a:t>
            </a:r>
          </a:p>
        </p:txBody>
      </p:sp>
    </p:spTree>
    <p:extLst>
      <p:ext uri="{BB962C8B-B14F-4D97-AF65-F5344CB8AC3E}">
        <p14:creationId xmlns:p14="http://schemas.microsoft.com/office/powerpoint/2010/main" val="29173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D28B-A109-3945-9ED8-7069F1A6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– GitHub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DF91A-B375-B54F-ADB2-A2D977EB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600" dirty="0"/>
              <a:t>The command line is powerful and good for doing things</a:t>
            </a:r>
          </a:p>
          <a:p>
            <a:endParaRPr lang="en-GB" sz="2600" dirty="0"/>
          </a:p>
          <a:p>
            <a:r>
              <a:rPr lang="en-GB" sz="2600" dirty="0"/>
              <a:t>GitHub Desktop is pretty and good for looking at things</a:t>
            </a:r>
          </a:p>
          <a:p>
            <a:pPr lvl="1"/>
            <a:r>
              <a:rPr lang="en-GB" sz="2600" dirty="0">
                <a:hlinkClick r:id="rId2"/>
              </a:rPr>
              <a:t>https://desktop.github.com</a:t>
            </a:r>
            <a:endParaRPr lang="en-GB" sz="2600" dirty="0"/>
          </a:p>
          <a:p>
            <a:pPr lvl="1"/>
            <a:endParaRPr lang="en-GB" sz="2600" dirty="0">
              <a:solidFill>
                <a:srgbClr val="FF0000"/>
              </a:solidFill>
            </a:endParaRPr>
          </a:p>
          <a:p>
            <a:r>
              <a:rPr lang="en-GB" sz="2600" dirty="0"/>
              <a:t>Just install it for now</a:t>
            </a:r>
            <a:endParaRPr lang="en-GB" sz="2600" dirty="0">
              <a:solidFill>
                <a:srgbClr val="FF0000"/>
              </a:solidFill>
            </a:endParaRPr>
          </a:p>
          <a:p>
            <a:pPr lvl="1"/>
            <a:r>
              <a:rPr lang="en-GB" sz="2600" dirty="0"/>
              <a:t>We’ll connect it to a local repository later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D5B4-B1EA-3041-AEA4-BF3228CA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2609-C1E1-5A4E-9B95-45A0B3F9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16</a:t>
            </a:fld>
            <a:r>
              <a:rPr lang="en-US" dirty="0"/>
              <a:t> **</a:t>
            </a:r>
          </a:p>
        </p:txBody>
      </p:sp>
    </p:spTree>
    <p:extLst>
      <p:ext uri="{BB962C8B-B14F-4D97-AF65-F5344CB8AC3E}">
        <p14:creationId xmlns:p14="http://schemas.microsoft.com/office/powerpoint/2010/main" val="41161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753D-60F7-544D-A229-34B33BE6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7AC0F-FD99-7946-941A-717F7F8D3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how to do useful things with Git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41FA-A5DF-2F40-AE9E-4CB6C666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E6EF-3302-3B42-A114-71A7DA6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62C2-E1D4-8042-A453-215E51B2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example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E666-CD75-2E4E-A467-4BBDA993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045777" cy="4525963"/>
          </a:xfrm>
        </p:spPr>
        <p:txBody>
          <a:bodyPr>
            <a:normAutofit/>
          </a:bodyPr>
          <a:lstStyle/>
          <a:p>
            <a:r>
              <a:rPr lang="en-GB" dirty="0"/>
              <a:t>We’re going to build a simple, scalable project in 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491D9-F8AA-6444-B9F7-BC38ABFE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7CC1C-14CA-DB46-8D67-EFB33A4A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18</a:t>
            </a:fld>
            <a:r>
              <a:rPr lang="en-US" dirty="0"/>
              <a:t> ****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8C46BC-4771-2F46-8E87-8C2C4FC7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24" y="2454448"/>
            <a:ext cx="4040171" cy="3561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E435B-9D30-6F46-88A1-4BA5C33B082F}"/>
              </a:ext>
            </a:extLst>
          </p:cNvPr>
          <p:cNvSpPr txBox="1"/>
          <p:nvPr/>
        </p:nvSpPr>
        <p:spPr>
          <a:xfrm>
            <a:off x="5230894" y="2454448"/>
            <a:ext cx="316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 source retrieves data from an external source and saves it to disk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Run this once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9A69B-8A23-CB4A-8A85-A7A29B3B17E9}"/>
              </a:ext>
            </a:extLst>
          </p:cNvPr>
          <p:cNvSpPr/>
          <p:nvPr/>
        </p:nvSpPr>
        <p:spPr>
          <a:xfrm>
            <a:off x="1197204" y="3318235"/>
            <a:ext cx="2262433" cy="1168924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403D2-268D-0C41-BB9C-7BE75F69178E}"/>
              </a:ext>
            </a:extLst>
          </p:cNvPr>
          <p:cNvSpPr/>
          <p:nvPr/>
        </p:nvSpPr>
        <p:spPr>
          <a:xfrm>
            <a:off x="1197204" y="2743199"/>
            <a:ext cx="2262433" cy="575035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922849-E218-A941-A0D2-6447E944ED8B}"/>
              </a:ext>
            </a:extLst>
          </p:cNvPr>
          <p:cNvSpPr/>
          <p:nvPr/>
        </p:nvSpPr>
        <p:spPr>
          <a:xfrm>
            <a:off x="1197204" y="4487871"/>
            <a:ext cx="3610466" cy="1451016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A5E85-4A3C-9640-8BBD-25EB7AAB1628}"/>
              </a:ext>
            </a:extLst>
          </p:cNvPr>
          <p:cNvSpPr txBox="1"/>
          <p:nvPr/>
        </p:nvSpPr>
        <p:spPr>
          <a:xfrm>
            <a:off x="5230894" y="3607965"/>
            <a:ext cx="316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 loader loads the data in a consistent manner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Run this every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4FBAFE-4065-0B47-8B25-10A189AF2A4F}"/>
              </a:ext>
            </a:extLst>
          </p:cNvPr>
          <p:cNvSpPr txBox="1"/>
          <p:nvPr/>
        </p:nvSpPr>
        <p:spPr>
          <a:xfrm>
            <a:off x="5230894" y="4436858"/>
            <a:ext cx="316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experiment analyses the data and outputs the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3E2A2-8C66-554C-992B-E78F0A8CEF84}"/>
              </a:ext>
            </a:extLst>
          </p:cNvPr>
          <p:cNvSpPr txBox="1"/>
          <p:nvPr/>
        </p:nvSpPr>
        <p:spPr>
          <a:xfrm>
            <a:off x="5230894" y="5281510"/>
            <a:ext cx="316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though, let’s create our repositories</a:t>
            </a:r>
          </a:p>
        </p:txBody>
      </p:sp>
    </p:spTree>
    <p:extLst>
      <p:ext uri="{BB962C8B-B14F-4D97-AF65-F5344CB8AC3E}">
        <p14:creationId xmlns:p14="http://schemas.microsoft.com/office/powerpoint/2010/main" val="308267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CB05-3424-CB4D-8483-E577ACDD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Operations – create remote repository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F2ED2E-AAAF-4143-AC94-4ECFFAEBAD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47462"/>
            <a:ext cx="4038600" cy="3631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67044-2866-464A-AC97-2AF14915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4443" y="1600199"/>
            <a:ext cx="4038600" cy="4525963"/>
          </a:xfrm>
        </p:spPr>
        <p:txBody>
          <a:bodyPr>
            <a:normAutofit/>
          </a:bodyPr>
          <a:lstStyle/>
          <a:p>
            <a:r>
              <a:rPr lang="en-GB" dirty="0"/>
              <a:t>After you created your GitHub account you’ll be on the new repository page</a:t>
            </a:r>
          </a:p>
          <a:p>
            <a:pPr lvl="1"/>
            <a:r>
              <a:rPr lang="en-GB" dirty="0">
                <a:hlinkClick r:id="rId3"/>
              </a:rPr>
              <a:t>https://github.com/new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Create a private repository with a Readme file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D76E-CAB1-3447-9186-C41D7AD8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DF745-05C2-A24A-A64B-1D8734B8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19</a:t>
            </a:fld>
            <a:r>
              <a:rPr lang="en-US" dirty="0"/>
              <a:t> 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0FCA4-AE8A-9E45-97C7-09EFDEE877A0}"/>
              </a:ext>
            </a:extLst>
          </p:cNvPr>
          <p:cNvSpPr/>
          <p:nvPr/>
        </p:nvSpPr>
        <p:spPr>
          <a:xfrm>
            <a:off x="609600" y="3751867"/>
            <a:ext cx="2514600" cy="123310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37A1F7-7A7E-8246-BEB3-83ECAB0D9736}"/>
              </a:ext>
            </a:extLst>
          </p:cNvPr>
          <p:cNvSpPr/>
          <p:nvPr/>
        </p:nvSpPr>
        <p:spPr>
          <a:xfrm>
            <a:off x="1800911" y="2733773"/>
            <a:ext cx="1545604" cy="461914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8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FBEA-6553-564D-9EE6-B273867C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B443-74E9-9D4E-A393-1A72CB1DA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bit where I tell you what I’m about to tell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5A8B1-4CD0-ED4E-BCA3-6FF15EAE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79A9-F8DD-C346-A9BA-96F7654F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921-C00B-1A4D-9495-F4E4107E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browse repository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1E2F00-4B9F-3747-94A6-4A76B0C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already browse your remote repository</a:t>
            </a:r>
          </a:p>
          <a:p>
            <a:r>
              <a:rPr lang="en-GB" dirty="0"/>
              <a:t>Click the green button and copy the repository address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CE25-CDA2-294C-B4F6-5D7BAA2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09E5-3796-FC4B-A61C-F9C2CCF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20</a:t>
            </a:fld>
            <a:r>
              <a:rPr lang="en-US" dirty="0"/>
              <a:t> 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12656-56EB-244B-97D3-6B915B337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65" y="3216880"/>
            <a:ext cx="6967144" cy="3091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1A4C91-84E7-7E4E-878F-C79A4F6F8CAE}"/>
              </a:ext>
            </a:extLst>
          </p:cNvPr>
          <p:cNvSpPr/>
          <p:nvPr/>
        </p:nvSpPr>
        <p:spPr>
          <a:xfrm>
            <a:off x="5373277" y="4893060"/>
            <a:ext cx="2484331" cy="1463289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921-C00B-1A4D-9495-F4E4107E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clone repository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1E2F00-4B9F-3747-94A6-4A76B0CB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Decide where to keep your local repository</a:t>
            </a:r>
          </a:p>
          <a:p>
            <a:r>
              <a:rPr lang="en-GB" dirty="0"/>
              <a:t>Type </a:t>
            </a:r>
            <a:r>
              <a:rPr lang="en-GB" sz="1700" dirty="0">
                <a:latin typeface="Courier" pitchFamily="2" charset="0"/>
              </a:rPr>
              <a:t>git clone &lt;repository address&gt;</a:t>
            </a:r>
            <a:endParaRPr lang="en-GB" dirty="0">
              <a:latin typeface="Courier" pitchFamily="2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repository is now on your local machine and linked to the remote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CE25-CDA2-294C-B4F6-5D7BAA27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09E5-3796-FC4B-A61C-F9C2CCF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21</a:t>
            </a:fld>
            <a:r>
              <a:rPr lang="en-US" dirty="0"/>
              <a:t> **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BE268-F21C-1843-8505-CD1C3518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59" y="2681403"/>
            <a:ext cx="7884508" cy="2229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6A7081-66A9-B84B-8816-DE217E375308}"/>
              </a:ext>
            </a:extLst>
          </p:cNvPr>
          <p:cNvSpPr/>
          <p:nvPr/>
        </p:nvSpPr>
        <p:spPr>
          <a:xfrm>
            <a:off x="861767" y="2582944"/>
            <a:ext cx="2531882" cy="329938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66B7B-C6F8-A246-8377-562A04BC3C63}"/>
              </a:ext>
            </a:extLst>
          </p:cNvPr>
          <p:cNvSpPr/>
          <p:nvPr/>
        </p:nvSpPr>
        <p:spPr>
          <a:xfrm>
            <a:off x="861767" y="2912882"/>
            <a:ext cx="6509993" cy="1102937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890CF-4CE2-894F-BB9C-C04530BB88B2}"/>
              </a:ext>
            </a:extLst>
          </p:cNvPr>
          <p:cNvSpPr/>
          <p:nvPr/>
        </p:nvSpPr>
        <p:spPr>
          <a:xfrm>
            <a:off x="861766" y="4015819"/>
            <a:ext cx="6509993" cy="869099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18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7" grpId="1" uiExpand="1" build="p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7575-D9A6-3D4B-B51B-79212256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view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B3CC-D0EC-F749-9C77-E22F9782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GitHub Desktop, choose ‘File, Add local repository’ and choose the folder that you cloned to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 the History tab, you can see that the Readme file was committed by GitHub when you created the repository</a:t>
            </a:r>
          </a:p>
          <a:p>
            <a:r>
              <a:rPr lang="en-GB" dirty="0"/>
              <a:t>The green highlight means that something was added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5660-A3A4-EC4F-989B-2E17FAA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FACA-9EE4-2948-8662-15A41A0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22</a:t>
            </a:fld>
            <a:r>
              <a:rPr lang="en-US" dirty="0"/>
              <a:t> 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8267F-3CB9-2148-9BEF-E1193742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70" y="2680877"/>
            <a:ext cx="7668107" cy="1617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7575-D9A6-3D4B-B51B-79212256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view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B3CC-D0EC-F749-9C77-E22F9782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the command line, type </a:t>
            </a:r>
            <a:r>
              <a:rPr lang="en-GB" sz="1600" dirty="0">
                <a:latin typeface="Courier" pitchFamily="2" charset="0"/>
              </a:rPr>
              <a:t>git log </a:t>
            </a:r>
            <a:r>
              <a:rPr lang="en-GB" dirty="0"/>
              <a:t>to see the log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Each commit takes up a lot of space in the default view so we’ll use an alias (just copy/paste this!)</a:t>
            </a:r>
          </a:p>
          <a:p>
            <a:pPr marL="857250" lvl="2" indent="0">
              <a:buNone/>
            </a:pPr>
            <a:endParaRPr lang="en-GB" sz="17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GB" sz="1600" dirty="0">
                <a:latin typeface="Courier" pitchFamily="2" charset="0"/>
              </a:rPr>
              <a:t>git config --add </a:t>
            </a:r>
            <a:r>
              <a:rPr lang="en-GB" sz="1600" dirty="0" err="1">
                <a:latin typeface="Courier" pitchFamily="2" charset="0"/>
              </a:rPr>
              <a:t>alias.l</a:t>
            </a:r>
            <a:r>
              <a:rPr lang="en-GB" sz="1600" dirty="0">
                <a:latin typeface="Courier" pitchFamily="2" charset="0"/>
              </a:rPr>
              <a:t> "log --graph --all --pretty=format:'%C(yellow)%</a:t>
            </a:r>
            <a:r>
              <a:rPr lang="en-GB" sz="1600" dirty="0" err="1">
                <a:latin typeface="Courier" pitchFamily="2" charset="0"/>
              </a:rPr>
              <a:t>h%C</a:t>
            </a:r>
            <a:r>
              <a:rPr lang="en-GB" sz="1600" dirty="0">
                <a:latin typeface="Courier" pitchFamily="2" charset="0"/>
              </a:rPr>
              <a:t>(cyan)%</a:t>
            </a:r>
            <a:r>
              <a:rPr lang="en-GB" sz="1600" dirty="0" err="1">
                <a:latin typeface="Courier" pitchFamily="2" charset="0"/>
              </a:rPr>
              <a:t>d%Creset</a:t>
            </a:r>
            <a:r>
              <a:rPr lang="en-GB" sz="1600" dirty="0">
                <a:latin typeface="Courier" pitchFamily="2" charset="0"/>
              </a:rPr>
              <a:t> %s %C(white)- %an, %</a:t>
            </a:r>
            <a:r>
              <a:rPr lang="en-GB" sz="1600" dirty="0" err="1">
                <a:latin typeface="Courier" pitchFamily="2" charset="0"/>
              </a:rPr>
              <a:t>ar%Creset</a:t>
            </a:r>
            <a:r>
              <a:rPr lang="en-GB" sz="1600" dirty="0">
                <a:latin typeface="Courier" pitchFamily="2" charset="0"/>
              </a:rPr>
              <a:t>'"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5660-A3A4-EC4F-989B-2E17FAA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FACA-9EE4-2948-8662-15A41A0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23</a:t>
            </a:fld>
            <a:r>
              <a:rPr lang="en-US" dirty="0"/>
              <a:t> 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1FC83-B444-1844-919C-BCB940C2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30" y="2470083"/>
            <a:ext cx="7615572" cy="101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7575-D9A6-3D4B-B51B-79212256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view local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B3CC-D0EC-F749-9C77-E22F9782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Now just type </a:t>
            </a:r>
            <a:r>
              <a:rPr lang="en-GB" sz="1700" dirty="0">
                <a:latin typeface="Courier" pitchFamily="2" charset="0"/>
              </a:rPr>
              <a:t>git l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It’s a lot easier to read (once you know what the various bits mean)</a:t>
            </a:r>
          </a:p>
          <a:p>
            <a:endParaRPr lang="en-GB" dirty="0"/>
          </a:p>
          <a:p>
            <a:r>
              <a:rPr lang="en-GB" dirty="0"/>
              <a:t>For now, just notice the comment, name and time</a:t>
            </a:r>
          </a:p>
          <a:p>
            <a:pPr lvl="1"/>
            <a:r>
              <a:rPr lang="en-GB" dirty="0"/>
              <a:t>Initial commit</a:t>
            </a:r>
          </a:p>
          <a:p>
            <a:pPr lvl="1"/>
            <a:r>
              <a:rPr lang="en-GB" dirty="0"/>
              <a:t>mark-</a:t>
            </a:r>
            <a:r>
              <a:rPr lang="en-GB" dirty="0" err="1"/>
              <a:t>reardon</a:t>
            </a:r>
            <a:r>
              <a:rPr lang="en-GB" dirty="0"/>
              <a:t>-test</a:t>
            </a:r>
          </a:p>
          <a:p>
            <a:pPr lvl="1"/>
            <a:r>
              <a:rPr lang="en-GB" dirty="0"/>
              <a:t>31 minutes ago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5660-A3A4-EC4F-989B-2E17FAA8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FACA-9EE4-2948-8662-15A41A0E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24</a:t>
            </a:fld>
            <a:r>
              <a:rPr lang="en-US" dirty="0"/>
              <a:t> 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1FC83-B444-1844-919C-BCB940C2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30" y="2335689"/>
            <a:ext cx="7615572" cy="2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3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55F-01E3-9E47-BD48-3F9B2CA9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deleting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2B51-CD6B-BE43-9EC8-0A4949C8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delete the Readme file and see what’s happened (with </a:t>
            </a:r>
            <a:r>
              <a:rPr lang="en-GB" sz="1600" dirty="0">
                <a:latin typeface="Courier" pitchFamily="2" charset="0"/>
              </a:rPr>
              <a:t>git status</a:t>
            </a:r>
            <a:r>
              <a:rPr lang="en-GB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532D8-6F7C-4D4D-A411-F0A87AE1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B4A6D-FF5C-0548-A2C4-73F3E3CB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25</a:t>
            </a:fld>
            <a:r>
              <a:rPr lang="en-US" dirty="0"/>
              <a:t> ***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B87B9-A775-4041-B5D0-A1903B17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94" y="2680285"/>
            <a:ext cx="7156515" cy="3560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1F2A71-6B22-8B47-9480-EFB507AA4914}"/>
              </a:ext>
            </a:extLst>
          </p:cNvPr>
          <p:cNvSpPr/>
          <p:nvPr/>
        </p:nvSpPr>
        <p:spPr>
          <a:xfrm>
            <a:off x="842913" y="2652004"/>
            <a:ext cx="7179295" cy="2023690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A59EF-C9DF-9147-8278-3B732B49281D}"/>
              </a:ext>
            </a:extLst>
          </p:cNvPr>
          <p:cNvSpPr/>
          <p:nvPr/>
        </p:nvSpPr>
        <p:spPr>
          <a:xfrm>
            <a:off x="842913" y="4675694"/>
            <a:ext cx="7179295" cy="801279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9775A9-0E0A-1943-A489-35EA89421A50}"/>
              </a:ext>
            </a:extLst>
          </p:cNvPr>
          <p:cNvSpPr/>
          <p:nvPr/>
        </p:nvSpPr>
        <p:spPr>
          <a:xfrm>
            <a:off x="842913" y="5507447"/>
            <a:ext cx="7179296" cy="733810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2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55F-01E3-9E47-BD48-3F9B2CA9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deleting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2B51-CD6B-BE43-9EC8-0A4949C8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see that change in GitHub Desktop as well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red highlight means we deleted something.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532D8-6F7C-4D4D-A411-F0A87AE1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B4A6D-FF5C-0548-A2C4-73F3E3CB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03E3C6-B7B2-BE40-AA5E-4E7A98E1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58" y="2527324"/>
            <a:ext cx="7466944" cy="1790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89161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6F1A-305F-F74E-9A97-877AD504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adding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4F45-3A3F-EB4F-BFAA-D1BD130B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add a file that downloads human gene data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We’ll save it as </a:t>
            </a:r>
            <a:r>
              <a:rPr lang="en-GB" dirty="0" err="1"/>
              <a:t>Genes.r</a:t>
            </a:r>
            <a:r>
              <a:rPr lang="en-GB" dirty="0"/>
              <a:t> and run it to create </a:t>
            </a:r>
            <a:r>
              <a:rPr lang="en-GB" dirty="0" err="1"/>
              <a:t>Genes.tsv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E096-63BE-F941-9131-15F1DC93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8BE3B-13D4-714A-9756-94CAD60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5B9CF-A7B0-ED4A-B997-A7974D30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2" y="2336469"/>
            <a:ext cx="8173040" cy="25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2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6F1A-305F-F74E-9A97-877AD504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adding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4F45-3A3F-EB4F-BFAA-D1BD130B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Let’s add a file that loads the data in a consistent way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just means that we can get exactly the same data each time we run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E096-63BE-F941-9131-15F1DC93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8BE3B-13D4-714A-9756-94CAD60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2960B6-6986-E748-9A1C-2EDEE245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2" y="2436566"/>
            <a:ext cx="7638985" cy="192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5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D7DC11-E483-4E4A-8295-DBE2020F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48" y="1862985"/>
            <a:ext cx="3478152" cy="34781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4F45-3A3F-EB4F-BFAA-D1BD130B8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Finally, let’s use the data and analyse gene widths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now have an example project to play with</a:t>
            </a:r>
          </a:p>
          <a:p>
            <a:r>
              <a:rPr lang="en-GB" dirty="0"/>
              <a:t>As your project grows, add more data sources, loaders, experiments and results and it all stays nice and tidy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C3B924-4821-0342-B27F-006E07C6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9" y="2551915"/>
            <a:ext cx="4257096" cy="21002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F6F1A-305F-F74E-9A97-877AD504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adding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6E096-63BE-F941-9131-15F1DC93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8BE3B-13D4-714A-9756-94CAD606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29</a:t>
            </a:fld>
            <a:r>
              <a:rPr lang="en-US" dirty="0"/>
              <a:t> **</a:t>
            </a:r>
          </a:p>
        </p:txBody>
      </p:sp>
    </p:spTree>
    <p:extLst>
      <p:ext uri="{BB962C8B-B14F-4D97-AF65-F5344CB8AC3E}">
        <p14:creationId xmlns:p14="http://schemas.microsoft.com/office/powerpoint/2010/main" val="32501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DA86-3265-7D4A-A863-170065A1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- why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19D4-DB45-A443-9EAE-848ED710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BSc Computer Science (Leeds, 1996)</a:t>
            </a:r>
          </a:p>
          <a:p>
            <a:endParaRPr lang="en-GB" sz="2800" dirty="0"/>
          </a:p>
          <a:p>
            <a:r>
              <a:rPr lang="en-GB" sz="2800" dirty="0"/>
              <a:t>20 years as a software engineer</a:t>
            </a:r>
          </a:p>
          <a:p>
            <a:endParaRPr lang="en-GB" sz="2800" dirty="0"/>
          </a:p>
          <a:p>
            <a:r>
              <a:rPr lang="en-GB" sz="2800" dirty="0"/>
              <a:t>MSc Bioinformatics (Manchester, 2016)</a:t>
            </a:r>
          </a:p>
          <a:p>
            <a:endParaRPr lang="en-GB" sz="2800" dirty="0"/>
          </a:p>
          <a:p>
            <a:r>
              <a:rPr lang="en-GB" sz="2800" dirty="0"/>
              <a:t>Third year PhD - Computational molecular biology</a:t>
            </a:r>
          </a:p>
          <a:p>
            <a:endParaRPr lang="en-GB" sz="2800" dirty="0"/>
          </a:p>
          <a:p>
            <a:r>
              <a:rPr lang="en-GB" sz="2800" dirty="0"/>
              <a:t>Used version control throughout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AE56F-E7DB-8D4D-A01B-1D02F139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5EA8A-DE3C-4143-8CED-075B4593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7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5630-A9B4-EE4D-BA33-BD860A8A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adding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A931-6DBB-E34A-A931-3157EB75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70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Look on the Changes tab in GitHub Desktop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Type a summary and click ‘Commit to master’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85AC-8E61-7D45-BC3C-D8AA46F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E47C-586B-E242-8149-E6727918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30</a:t>
            </a:fld>
            <a:r>
              <a:rPr lang="en-US" dirty="0"/>
              <a:t> 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CB223-619E-DF4A-82CB-CA89CCD5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11" y="1990988"/>
            <a:ext cx="6095633" cy="41351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1971B5-EBA2-2D4C-B869-10B87BFED3A9}"/>
              </a:ext>
            </a:extLst>
          </p:cNvPr>
          <p:cNvSpPr/>
          <p:nvPr/>
        </p:nvSpPr>
        <p:spPr>
          <a:xfrm>
            <a:off x="899475" y="4636234"/>
            <a:ext cx="2135956" cy="1088028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5630-A9B4-EE4D-BA33-BD860A8A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reviewing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9A931-6DBB-E34A-A931-3157EB75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Review the changes in the History tab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E85AC-8E61-7D45-BC3C-D8AA46F0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9E47C-586B-E242-8149-E6727918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94DBB-53E5-2448-B04B-6DC063E6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5" y="1966748"/>
            <a:ext cx="8101969" cy="45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96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D946-716B-7746-BDDF-D9E5BB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push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167A-7380-204D-A1A3-5E784815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 the changes are just to the local repository, let’s back them up to the remote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" pitchFamily="2" charset="0"/>
              </a:rPr>
              <a:t>git push origin master </a:t>
            </a:r>
            <a:r>
              <a:rPr lang="en-GB" dirty="0"/>
              <a:t>means push the changes on the master branch to the remote called ‘origin’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9845C-BAA0-AC40-B65B-BE67B8C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1AB1B-E0AF-974C-9EEF-AA5D2AC3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32</a:t>
            </a:fld>
            <a:r>
              <a:rPr lang="en-US" dirty="0"/>
              <a:t> 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9EC62-6410-6349-86ED-4A5635E0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54" y="3631474"/>
            <a:ext cx="5733788" cy="18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D946-716B-7746-BDDF-D9E5BB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push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167A-7380-204D-A1A3-5E784815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Let’s have a look at GitHub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9845C-BAA0-AC40-B65B-BE67B8C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1AB1B-E0AF-974C-9EEF-AA5D2AC3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53CC0-FC88-AC47-9370-DEDE0A29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46" y="2392575"/>
            <a:ext cx="6466507" cy="3187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71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D946-716B-7746-BDDF-D9E5BB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push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167A-7380-204D-A1A3-5E784815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4992"/>
          </a:xfrm>
        </p:spPr>
        <p:txBody>
          <a:bodyPr>
            <a:normAutofit/>
          </a:bodyPr>
          <a:lstStyle/>
          <a:p>
            <a:r>
              <a:rPr lang="en-GB" dirty="0"/>
              <a:t>Let’s have a look at the commits to be sure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9845C-BAA0-AC40-B65B-BE67B8C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1AB1B-E0AF-974C-9EEF-AA5D2AC3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53CC0-FC88-AC47-9370-DEDE0A29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06" y="2460395"/>
            <a:ext cx="7406587" cy="2084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907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D946-716B-7746-BDDF-D9E5BB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push to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167A-7380-204D-A1A3-5E7848155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61235"/>
          </a:xfrm>
        </p:spPr>
        <p:txBody>
          <a:bodyPr>
            <a:normAutofit/>
          </a:bodyPr>
          <a:lstStyle/>
          <a:p>
            <a:r>
              <a:rPr lang="en-GB" dirty="0"/>
              <a:t>Our files are there.  We have offsite backups!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9845C-BAA0-AC40-B65B-BE67B8C4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1AB1B-E0AF-974C-9EEF-AA5D2AC3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A53CC0-FC88-AC47-9370-DEDE0A29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93" y="2387370"/>
            <a:ext cx="6019221" cy="3856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5139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566C-A5DC-1A41-8C35-FAEF5839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turn into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817-11F8-F849-B6AF-F8CB4D4B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already have a whole folder structure of files that we want to turn into a repository?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" pitchFamily="2" charset="0"/>
              </a:rPr>
              <a:t>git </a:t>
            </a:r>
            <a:r>
              <a:rPr lang="en-GB" sz="1600" dirty="0" err="1">
                <a:latin typeface="Courier" pitchFamily="2" charset="0"/>
              </a:rPr>
              <a:t>init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dirty="0"/>
              <a:t>turns a folder into a repository (it actually creates a hidden folder called .git)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" pitchFamily="2" charset="0"/>
              </a:rPr>
              <a:t>git commit -a -m “Added existing files.”</a:t>
            </a:r>
            <a:r>
              <a:rPr lang="en-GB" dirty="0"/>
              <a:t> adds your files and creates a commit</a:t>
            </a:r>
          </a:p>
          <a:p>
            <a:r>
              <a:rPr lang="en-GB" dirty="0"/>
              <a:t>That’s only half the story however…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15310-2CA4-D243-B626-2D979CA7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10E3-8C27-F642-95FF-1B952A96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36</a:t>
            </a:fld>
            <a:r>
              <a:rPr lang="en-US" dirty="0"/>
              <a:t> ***</a:t>
            </a:r>
          </a:p>
        </p:txBody>
      </p:sp>
    </p:spTree>
    <p:extLst>
      <p:ext uri="{BB962C8B-B14F-4D97-AF65-F5344CB8AC3E}">
        <p14:creationId xmlns:p14="http://schemas.microsoft.com/office/powerpoint/2010/main" val="17032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566C-A5DC-1A41-8C35-FAEF5839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turn into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0817-11F8-F849-B6AF-F8CB4D4B1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Create a repository on GitHub, let’s call it ‘test’</a:t>
            </a:r>
          </a:p>
          <a:p>
            <a:pPr lvl="1"/>
            <a:r>
              <a:rPr lang="en-GB" sz="2000" dirty="0"/>
              <a:t>Don’t set the option to create a Readme file this time</a:t>
            </a:r>
          </a:p>
          <a:p>
            <a:r>
              <a:rPr lang="en-GB" sz="2000" dirty="0"/>
              <a:t>After the empty ‘test’ repository is created there is a page of example commands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The first command links your local repository to the new remote</a:t>
            </a:r>
          </a:p>
          <a:p>
            <a:r>
              <a:rPr lang="en-GB" sz="2000" dirty="0"/>
              <a:t>The second command sends your local history to the new remote</a:t>
            </a:r>
          </a:p>
          <a:p>
            <a:r>
              <a:rPr lang="en-GB" sz="2000" dirty="0"/>
              <a:t>Your existing files are now backed up offsite as well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15310-2CA4-D243-B626-2D979CA7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10E3-8C27-F642-95FF-1B952A96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37</a:t>
            </a:fld>
            <a:r>
              <a:rPr lang="en-US" dirty="0"/>
              <a:t> ****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49451-643E-3D4F-B542-5F122A6B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3" y="3300882"/>
            <a:ext cx="6995000" cy="1124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76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80E0-6FCD-9044-822A-F7EC11C9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683F-244B-7342-B9F1-0E3C3EB6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/>
              <a:t>What if we deleted a file but wanted to get it back?</a:t>
            </a:r>
          </a:p>
          <a:p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" pitchFamily="2" charset="0"/>
                <a:cs typeface="Courier New" panose="02070309020205020404" pitchFamily="49" charset="0"/>
              </a:rPr>
              <a:t>git status </a:t>
            </a:r>
            <a:r>
              <a:rPr lang="en-GB" dirty="0"/>
              <a:t>gives you a clue</a:t>
            </a:r>
            <a:endParaRPr lang="en-GB" sz="16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09953-6BF5-9D4D-A642-2EB9A2F1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C84F-328E-9E42-BB5E-7BE16174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38</a:t>
            </a:fld>
            <a:r>
              <a:rPr lang="en-US" dirty="0"/>
              <a:t> 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1D4E5-DAD9-6041-8A17-04F2A4E1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39" y="2877681"/>
            <a:ext cx="5874916" cy="3248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0D95CC-0337-1E4A-8CC1-FAA144DB69F8}"/>
              </a:ext>
            </a:extLst>
          </p:cNvPr>
          <p:cNvSpPr/>
          <p:nvPr/>
        </p:nvSpPr>
        <p:spPr>
          <a:xfrm>
            <a:off x="880620" y="2712712"/>
            <a:ext cx="6151776" cy="963742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EC37C-8A51-F047-B168-342D8C9D360B}"/>
              </a:ext>
            </a:extLst>
          </p:cNvPr>
          <p:cNvSpPr/>
          <p:nvPr/>
        </p:nvSpPr>
        <p:spPr>
          <a:xfrm>
            <a:off x="880620" y="4506012"/>
            <a:ext cx="6151776" cy="282954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9AFE7-4115-F440-B659-F4D23A1D3466}"/>
              </a:ext>
            </a:extLst>
          </p:cNvPr>
          <p:cNvSpPr/>
          <p:nvPr/>
        </p:nvSpPr>
        <p:spPr>
          <a:xfrm>
            <a:off x="880620" y="5316715"/>
            <a:ext cx="6151776" cy="867267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80E0-6FCD-9044-822A-F7EC11C9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– undoing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683F-244B-7342-B9F1-0E3C3EB6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deleted a file but wanted to get it back with GitHub Desktop?</a:t>
            </a:r>
          </a:p>
          <a:p>
            <a:r>
              <a:rPr lang="en-GB" dirty="0"/>
              <a:t>Right-click on the deleted file and choose ‘Discard changes”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09953-6BF5-9D4D-A642-2EB9A2F1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C84F-328E-9E42-BB5E-7BE16174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39</a:t>
            </a:fld>
            <a:r>
              <a:rPr lang="en-US" dirty="0"/>
              <a:t> 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4DBD5-5F66-3B42-B60F-D2267EF3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2" y="3327661"/>
            <a:ext cx="5940458" cy="33938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FF87D6-C4DD-444B-A134-E951CC883E64}"/>
              </a:ext>
            </a:extLst>
          </p:cNvPr>
          <p:cNvSpPr/>
          <p:nvPr/>
        </p:nvSpPr>
        <p:spPr>
          <a:xfrm>
            <a:off x="2582944" y="4355183"/>
            <a:ext cx="2055044" cy="1168923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3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844E-8EE2-2940-9975-1D343D7E1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– 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AE800-491B-5940-A6D5-4C89E3D3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Tracks the history of project files</a:t>
            </a:r>
          </a:p>
          <a:p>
            <a:pPr lvl="1"/>
            <a:r>
              <a:rPr lang="en-GB" dirty="0"/>
              <a:t>Contents, times, comments</a:t>
            </a:r>
          </a:p>
          <a:p>
            <a:pPr lvl="1"/>
            <a:endParaRPr lang="en-GB" dirty="0"/>
          </a:p>
          <a:p>
            <a:r>
              <a:rPr lang="en-GB" dirty="0"/>
              <a:t>Simple change reviews and reporting</a:t>
            </a:r>
          </a:p>
          <a:p>
            <a:pPr lvl="1"/>
            <a:r>
              <a:rPr lang="en-GB" dirty="0"/>
              <a:t>Current changes and historical</a:t>
            </a:r>
          </a:p>
          <a:p>
            <a:pPr lvl="1"/>
            <a:endParaRPr lang="en-GB" dirty="0"/>
          </a:p>
          <a:p>
            <a:r>
              <a:rPr lang="en-GB" dirty="0"/>
              <a:t>Easy to revert changes</a:t>
            </a:r>
          </a:p>
          <a:p>
            <a:pPr lvl="1"/>
            <a:r>
              <a:rPr lang="en-GB" dirty="0"/>
              <a:t>Recover from mistakes and data loss</a:t>
            </a:r>
          </a:p>
          <a:p>
            <a:endParaRPr lang="en-GB" dirty="0"/>
          </a:p>
          <a:p>
            <a:r>
              <a:rPr lang="en-GB" dirty="0"/>
              <a:t>Collaborate and publish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B2A50-BF55-B742-ADDF-84663974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6900-D1B2-5D4F-8534-CE66A0E5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</a:t>
            </a:fld>
            <a:r>
              <a:rPr lang="en-US" dirty="0"/>
              <a:t> ***</a:t>
            </a:r>
          </a:p>
        </p:txBody>
      </p:sp>
    </p:spTree>
    <p:extLst>
      <p:ext uri="{BB962C8B-B14F-4D97-AF65-F5344CB8AC3E}">
        <p14:creationId xmlns:p14="http://schemas.microsoft.com/office/powerpoint/2010/main" val="18081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85D9-BD3C-C646-BD44-6EEF7743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Operations – undoing entire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7172-A891-504C-80D3-EEDF5EFA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committed some work and then realised it was incomplete?</a:t>
            </a:r>
          </a:p>
          <a:p>
            <a:endParaRPr lang="en-GB" sz="1600" dirty="0">
              <a:latin typeface="Courier" pitchFamily="2" charset="0"/>
            </a:endParaRPr>
          </a:p>
          <a:p>
            <a:pPr marL="457200" lvl="1" indent="0">
              <a:buNone/>
            </a:pPr>
            <a:endParaRPr lang="en-GB" sz="16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GB" sz="1600" dirty="0">
                <a:latin typeface="Courier" pitchFamily="2" charset="0"/>
              </a:rPr>
              <a:t>git reset --soft HEAD~1</a:t>
            </a:r>
          </a:p>
          <a:p>
            <a:endParaRPr lang="en-GB" dirty="0"/>
          </a:p>
          <a:p>
            <a:r>
              <a:rPr lang="en-GB" dirty="0"/>
              <a:t>This removes the commit but leaves its changes in the working directory </a:t>
            </a:r>
            <a:r>
              <a:rPr lang="en-GB" sz="1600" dirty="0">
                <a:latin typeface="Courier" pitchFamily="2" charset="0"/>
              </a:rPr>
              <a:t>(--hard </a:t>
            </a:r>
            <a:r>
              <a:rPr lang="en-GB" dirty="0"/>
              <a:t>deletes the changes as well) </a:t>
            </a:r>
          </a:p>
          <a:p>
            <a:r>
              <a:rPr lang="en-GB" dirty="0"/>
              <a:t>You can then edit and commit or undo the changes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17240-F5B0-DA4D-BB5F-682DBDB1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1A212-1476-864D-AAE7-4C370448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40</a:t>
            </a:fld>
            <a:r>
              <a:rPr lang="en-US" dirty="0"/>
              <a:t> **</a:t>
            </a:r>
          </a:p>
        </p:txBody>
      </p:sp>
    </p:spTree>
    <p:extLst>
      <p:ext uri="{BB962C8B-B14F-4D97-AF65-F5344CB8AC3E}">
        <p14:creationId xmlns:p14="http://schemas.microsoft.com/office/powerpoint/2010/main" val="28966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A40BB7-E546-3340-A08A-A77B9D01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Scenarios in detail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DA5BCD-3B4F-2D4F-B3B0-B405ABC17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use what we’ve learnt to deal with some common scenarios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BCE36-4C6C-5841-B96E-7B053E9E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9D32-41E5-4C45-B6BC-873D315D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52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41B6-E196-9B47-8C3D-F144567C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My code </a:t>
            </a:r>
            <a:r>
              <a:rPr lang="en-GB" i="1" dirty="0"/>
              <a:t>was</a:t>
            </a:r>
            <a:r>
              <a:rPr lang="en-GB" dirty="0"/>
              <a:t> working…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Ah, that’s what I did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8E96-C1C6-E84A-9AC7-9E8A4B52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Looks like the cat walked on the keyboard</a:t>
            </a:r>
          </a:p>
          <a:p>
            <a:r>
              <a:rPr lang="en-GB" dirty="0"/>
              <a:t>‘Discard changes’ to the rescue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88CE8-197B-614A-BF1C-1E4191A8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0B008-DABC-6046-9462-A0E55BBF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F6580-46FD-634A-9692-99030195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05" y="3133590"/>
            <a:ext cx="7538445" cy="2404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0982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F6BE-CFE5-2D4C-86E2-B6CF77B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Move fast and break stuff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A line in the sand, a trail of breadcrumbs and a mixed metaphor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B9A7-DC16-4C4C-9A8D-6A5BE424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code currently works but you want to make some radical changes before you forget them</a:t>
            </a:r>
          </a:p>
          <a:p>
            <a:r>
              <a:rPr lang="en-GB" dirty="0"/>
              <a:t>Commit any outstanding changes first!</a:t>
            </a:r>
          </a:p>
          <a:p>
            <a:pPr lvl="1"/>
            <a:r>
              <a:rPr lang="en-GB" dirty="0"/>
              <a:t>This is the line in the sand, you can always get back to here</a:t>
            </a:r>
          </a:p>
          <a:p>
            <a:r>
              <a:rPr lang="en-GB" dirty="0"/>
              <a:t>Make, test and commit your changes in chunks</a:t>
            </a:r>
          </a:p>
          <a:p>
            <a:pPr lvl="1"/>
            <a:r>
              <a:rPr lang="en-GB" dirty="0"/>
              <a:t>These are your breadcrumbs</a:t>
            </a:r>
          </a:p>
          <a:p>
            <a:r>
              <a:rPr lang="en-GB" dirty="0"/>
              <a:t>You can follow the breadcrumbs out of the maze:</a:t>
            </a:r>
          </a:p>
          <a:p>
            <a:pPr marL="57150" indent="0">
              <a:buNone/>
            </a:pPr>
            <a:r>
              <a:rPr lang="en-GB" dirty="0"/>
              <a:t>		</a:t>
            </a:r>
            <a:r>
              <a:rPr lang="en-GB" sz="1600" dirty="0">
                <a:latin typeface="Courier" pitchFamily="2" charset="0"/>
              </a:rPr>
              <a:t>git reset --soft HEAD~1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85D8A-8065-B64A-8F85-A9F8845D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97316-7CEB-1B40-967C-58923587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43</a:t>
            </a:fld>
            <a:r>
              <a:rPr lang="en-US" dirty="0"/>
              <a:t> ***</a:t>
            </a:r>
          </a:p>
        </p:txBody>
      </p:sp>
    </p:spTree>
    <p:extLst>
      <p:ext uri="{BB962C8B-B14F-4D97-AF65-F5344CB8AC3E}">
        <p14:creationId xmlns:p14="http://schemas.microsoft.com/office/powerpoint/2010/main" val="42169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995-D8F8-5146-8238-03C1F27F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/>
              <a:t>Now, what was I working on last week?</a:t>
            </a:r>
            <a:br>
              <a:rPr lang="en-GB" sz="4000" dirty="0"/>
            </a:br>
            <a:r>
              <a:rPr lang="en-GB" sz="2400" i="1" dirty="0">
                <a:solidFill>
                  <a:schemeClr val="bg1">
                    <a:lumMod val="50000"/>
                  </a:schemeClr>
                </a:solidFill>
              </a:rPr>
              <a:t>No really, what was I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207F-907D-DF4F-B0EB-9A4DB3B9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</a:t>
            </a:r>
          </a:p>
          <a:p>
            <a:pPr marL="857250" lvl="2" indent="0">
              <a:buNone/>
            </a:pPr>
            <a:r>
              <a:rPr lang="en-GB" sz="1700" dirty="0">
                <a:latin typeface="Courier" pitchFamily="2" charset="0"/>
              </a:rPr>
              <a:t>git l --since=2.weeks</a:t>
            </a:r>
          </a:p>
          <a:p>
            <a:pPr marL="857250" lvl="2" indent="0">
              <a:buNone/>
            </a:pPr>
            <a:r>
              <a:rPr lang="en-GB" sz="1700" dirty="0">
                <a:latin typeface="Courier" pitchFamily="2" charset="0"/>
              </a:rPr>
              <a:t>git l --since=“2019-08-01”</a:t>
            </a:r>
          </a:p>
          <a:p>
            <a:pPr marL="857250" lvl="2" indent="0">
              <a:buNone/>
            </a:pPr>
            <a:r>
              <a:rPr lang="en-GB" sz="1700" dirty="0">
                <a:latin typeface="Courier" pitchFamily="2" charset="0"/>
              </a:rPr>
              <a:t>git l --since=“1 month ago”</a:t>
            </a:r>
          </a:p>
          <a:p>
            <a:r>
              <a:rPr lang="en-GB" dirty="0"/>
              <a:t>Who</a:t>
            </a:r>
          </a:p>
          <a:p>
            <a:pPr marL="857250" lvl="2" indent="0">
              <a:buNone/>
            </a:pPr>
            <a:r>
              <a:rPr lang="en-GB" sz="1700" dirty="0">
                <a:latin typeface="Courier" pitchFamily="2" charset="0"/>
              </a:rPr>
              <a:t>git l --author=“mark-</a:t>
            </a:r>
            <a:r>
              <a:rPr lang="en-GB" sz="1700" dirty="0" err="1">
                <a:latin typeface="Courier" pitchFamily="2" charset="0"/>
              </a:rPr>
              <a:t>reardon</a:t>
            </a:r>
            <a:r>
              <a:rPr lang="en-GB" sz="1700" dirty="0">
                <a:latin typeface="Courier" pitchFamily="2" charset="0"/>
              </a:rPr>
              <a:t>-test”</a:t>
            </a:r>
          </a:p>
          <a:p>
            <a:r>
              <a:rPr lang="en-GB" dirty="0"/>
              <a:t>Search commit messages</a:t>
            </a:r>
          </a:p>
          <a:p>
            <a:pPr marL="857250" lvl="2" indent="0">
              <a:buNone/>
            </a:pPr>
            <a:r>
              <a:rPr lang="en-GB" sz="1700" dirty="0">
                <a:latin typeface="Courier" pitchFamily="2" charset="0"/>
              </a:rPr>
              <a:t>git l --grep “added slide”</a:t>
            </a:r>
          </a:p>
          <a:p>
            <a:r>
              <a:rPr lang="en-GB" dirty="0"/>
              <a:t>Search file changes</a:t>
            </a:r>
          </a:p>
          <a:p>
            <a:pPr marL="857250" lvl="2" indent="0">
              <a:buNone/>
            </a:pPr>
            <a:r>
              <a:rPr lang="en-GB" sz="1700" dirty="0">
                <a:latin typeface="Courier" pitchFamily="2" charset="0"/>
              </a:rPr>
              <a:t>git l -S “boxplot(”</a:t>
            </a:r>
          </a:p>
          <a:p>
            <a:pPr marL="857250" lvl="2" indent="0">
              <a:buNone/>
            </a:pPr>
            <a:r>
              <a:rPr lang="en-GB" sz="1700" dirty="0">
                <a:latin typeface="Courier" pitchFamily="2" charset="0"/>
              </a:rPr>
              <a:t>git l ~/Git/Example-project/Data/Sources/Genes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AD8CD-49EA-0845-882D-3F7B7B4C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100D8-E89B-8446-906F-39D3B68E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44</a:t>
            </a:fld>
            <a:r>
              <a:rPr lang="en-US" dirty="0"/>
              <a:t> ***</a:t>
            </a:r>
          </a:p>
        </p:txBody>
      </p:sp>
    </p:spTree>
    <p:extLst>
      <p:ext uri="{BB962C8B-B14F-4D97-AF65-F5344CB8AC3E}">
        <p14:creationId xmlns:p14="http://schemas.microsoft.com/office/powerpoint/2010/main" val="13589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1A3E-B95B-2A42-803A-D0B3399F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Time for the monthly, yearly or PhD summary report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I’ve been really busy, honest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4434-4C65-4543-8138-56B2AD73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month of history</a:t>
            </a:r>
          </a:p>
          <a:p>
            <a:pPr marL="800100" lvl="2" indent="0">
              <a:buNone/>
            </a:pPr>
            <a:r>
              <a:rPr lang="en-GB" sz="1600" dirty="0">
                <a:latin typeface="Courier" pitchFamily="2" charset="0"/>
              </a:rPr>
              <a:t>git l --since=“1 month ago”</a:t>
            </a:r>
          </a:p>
          <a:p>
            <a:pPr marL="800100" lvl="2" indent="0">
              <a:buNone/>
            </a:pPr>
            <a:endParaRPr lang="en-GB" sz="1600" dirty="0">
              <a:latin typeface="Courier" pitchFamily="2" charset="0"/>
            </a:endParaRPr>
          </a:p>
          <a:p>
            <a:r>
              <a:rPr lang="en-GB" dirty="0"/>
              <a:t>A year of history</a:t>
            </a:r>
          </a:p>
          <a:p>
            <a:pPr marL="800100" lvl="2" indent="0">
              <a:buNone/>
            </a:pPr>
            <a:r>
              <a:rPr lang="en-GB" sz="1600" dirty="0">
                <a:latin typeface="Courier" pitchFamily="2" charset="0"/>
              </a:rPr>
              <a:t>git l --since=“1 year ago”</a:t>
            </a:r>
          </a:p>
          <a:p>
            <a:pPr marL="400050" lvl="1" indent="0">
              <a:buNone/>
            </a:pPr>
            <a:endParaRPr lang="en-GB" sz="1600" dirty="0">
              <a:latin typeface="Courier" pitchFamily="2" charset="0"/>
            </a:endParaRPr>
          </a:p>
          <a:p>
            <a:r>
              <a:rPr lang="en-GB" dirty="0"/>
              <a:t>The month before last</a:t>
            </a:r>
          </a:p>
          <a:p>
            <a:pPr marL="800100" lvl="2" indent="0">
              <a:buNone/>
            </a:pPr>
            <a:r>
              <a:rPr lang="en-GB" sz="1600" dirty="0">
                <a:latin typeface="Courier" pitchFamily="2" charset="0"/>
              </a:rPr>
              <a:t>git l --since "2 months ago" --until="1 month ago"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28826-A750-504A-9361-5E0F0CE4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2516C-2EC9-B343-AAD1-F639FFC8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45</a:t>
            </a:fld>
            <a:r>
              <a:rPr lang="en-US" dirty="0"/>
              <a:t> 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EAA00-CD88-624E-B95C-1FB2D28B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2" y="5178286"/>
            <a:ext cx="8082406" cy="7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AD44-B82B-D441-A3A7-5EC1CBE5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All my work is gone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I will never lose work again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65EF-DDDD-7340-BB86-40DEDB27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719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err="1">
                <a:latin typeface="Courier" pitchFamily="2" charset="0"/>
              </a:rPr>
              <a:t>rm</a:t>
            </a:r>
            <a:r>
              <a:rPr lang="en-GB" sz="2000" dirty="0">
                <a:latin typeface="Courier" pitchFamily="2" charset="0"/>
              </a:rPr>
              <a:t> -</a:t>
            </a:r>
            <a:r>
              <a:rPr lang="en-GB" sz="2000" dirty="0" err="1">
                <a:latin typeface="Courier" pitchFamily="2" charset="0"/>
              </a:rPr>
              <a:t>rf</a:t>
            </a:r>
            <a:r>
              <a:rPr lang="en-GB" sz="2000" dirty="0">
                <a:latin typeface="Courier" pitchFamily="2" charset="0"/>
              </a:rPr>
              <a:t> *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endParaRPr lang="en-GB" sz="2000" dirty="0">
              <a:latin typeface="Courier" pitchFamily="2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FDF77-6E5B-E743-BF40-4E0019F7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A6374-2B6D-3843-A181-2A464EB1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46</a:t>
            </a:fld>
            <a:r>
              <a:rPr lang="en-US" dirty="0"/>
              <a:t> **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5EAF5-336B-224E-ACB2-7C8D6797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1" y="1530351"/>
            <a:ext cx="1948860" cy="195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AC15B-C9CD-B140-9713-C57399EB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00" y="4365841"/>
            <a:ext cx="1948861" cy="194886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4D83CE-8E4A-2A45-AFEF-46A5DFD47D2B}"/>
              </a:ext>
            </a:extLst>
          </p:cNvPr>
          <p:cNvSpPr txBox="1">
            <a:spLocks/>
          </p:cNvSpPr>
          <p:nvPr/>
        </p:nvSpPr>
        <p:spPr>
          <a:xfrm>
            <a:off x="457200" y="3779363"/>
            <a:ext cx="8229600" cy="253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000" dirty="0">
                <a:latin typeface="Courier" pitchFamily="2" charset="0"/>
              </a:rPr>
              <a:t>git clone https://</a:t>
            </a:r>
            <a:r>
              <a:rPr lang="en-GB" sz="2000" dirty="0" err="1">
                <a:latin typeface="Courier" pitchFamily="2" charset="0"/>
              </a:rPr>
              <a:t>github.com</a:t>
            </a:r>
            <a:r>
              <a:rPr lang="en-GB" sz="2000" dirty="0">
                <a:latin typeface="Courier" pitchFamily="2" charset="0"/>
              </a:rPr>
              <a:t>/&lt;user-name&gt;/&lt;repo&gt;.git</a:t>
            </a:r>
          </a:p>
        </p:txBody>
      </p:sp>
    </p:spTree>
    <p:extLst>
      <p:ext uri="{BB962C8B-B14F-4D97-AF65-F5344CB8AC3E}">
        <p14:creationId xmlns:p14="http://schemas.microsoft.com/office/powerpoint/2010/main" val="35687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2DDD-99F2-D445-8DDF-FE8E5FDE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I wish I’d written down the </a:t>
            </a:r>
            <a:r>
              <a:rPr lang="en-GB" sz="4000" i="1" dirty="0"/>
              <a:t>exact</a:t>
            </a:r>
            <a:r>
              <a:rPr lang="en-GB" sz="4000" dirty="0"/>
              <a:t> methods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Methods are easy when you know how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18D9-6923-BE47-A5E3-7CD8ACF7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</a:t>
            </a:r>
            <a:r>
              <a:rPr lang="en-GB" i="1" dirty="0"/>
              <a:t>have</a:t>
            </a:r>
            <a:r>
              <a:rPr lang="en-GB" dirty="0"/>
              <a:t> written down the exact methods</a:t>
            </a:r>
          </a:p>
          <a:p>
            <a:r>
              <a:rPr lang="en-GB" dirty="0"/>
              <a:t>Your commit history has it all</a:t>
            </a:r>
          </a:p>
          <a:p>
            <a:pPr lvl="1"/>
            <a:r>
              <a:rPr lang="en-GB" dirty="0"/>
              <a:t>The exact code and data</a:t>
            </a:r>
          </a:p>
          <a:p>
            <a:pPr lvl="1"/>
            <a:r>
              <a:rPr lang="en-GB" dirty="0"/>
              <a:t>The exact download dates (the commit times)</a:t>
            </a:r>
          </a:p>
          <a:p>
            <a:pPr lvl="1"/>
            <a:r>
              <a:rPr lang="en-GB" dirty="0"/>
              <a:t>The order in which steps were carried out</a:t>
            </a:r>
          </a:p>
          <a:p>
            <a:pPr lvl="1"/>
            <a:r>
              <a:rPr lang="en-GB" dirty="0"/>
              <a:t>What changed between online database versions</a:t>
            </a:r>
          </a:p>
          <a:p>
            <a:pPr lvl="2"/>
            <a:r>
              <a:rPr lang="en-GB" sz="2300" dirty="0"/>
              <a:t>Because you download and commit the data each time</a:t>
            </a:r>
          </a:p>
          <a:p>
            <a:pPr lvl="1"/>
            <a:r>
              <a:rPr lang="en-GB" dirty="0"/>
              <a:t>Etc.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300F-6FED-7048-A83E-274288A2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FABA0-5AFD-1C41-B1D7-F5F00A82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47</a:t>
            </a:fld>
            <a:r>
              <a:rPr lang="en-US" dirty="0"/>
              <a:t> *****</a:t>
            </a:r>
          </a:p>
        </p:txBody>
      </p:sp>
    </p:spTree>
    <p:extLst>
      <p:ext uri="{BB962C8B-B14F-4D97-AF65-F5344CB8AC3E}">
        <p14:creationId xmlns:p14="http://schemas.microsoft.com/office/powerpoint/2010/main" val="18613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25E-EFCF-E943-A3DD-B2136CE5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New data is available, what effect does it have?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I’m frequently and genuinely surprised by this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EE48-523F-F44B-ADCC-1452880C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Let’s just look at chromosomes X and 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how a changed line is shown as a deleted line and an added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CF421-784E-BB40-BDE4-DAB6BDD6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9AE0-B068-EF4B-9177-CA79137E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48</a:t>
            </a:fld>
            <a:r>
              <a:rPr lang="en-US" dirty="0"/>
              <a:t> 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7511-2F0C-BE4D-9A10-A8BC19E7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89" y="2386826"/>
            <a:ext cx="7505487" cy="2175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175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25E-EFCF-E943-A3DD-B2136CE5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New data is available, what effect does it have?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I’m frequently and genuinely surprised by this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EE48-523F-F44B-ADCC-1452880C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Re-run the data source and we can see the precise effects on the data file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is important to review changes, don’t assume it worked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CF421-784E-BB40-BDE4-DAB6BDD6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9AE0-B068-EF4B-9177-CA79137E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7511-2F0C-BE4D-9A10-A8BC19E7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22" y="2772420"/>
            <a:ext cx="7581561" cy="2365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70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8F90-7B0F-5D4C-8331-E7DC37B0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-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1F3A-AF47-6547-8F91-DE91F909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code </a:t>
            </a:r>
            <a:r>
              <a:rPr lang="en-GB" i="1" dirty="0"/>
              <a:t>was</a:t>
            </a:r>
            <a:r>
              <a:rPr lang="en-GB" dirty="0"/>
              <a:t> working…</a:t>
            </a:r>
          </a:p>
          <a:p>
            <a:endParaRPr lang="en-GB" dirty="0"/>
          </a:p>
          <a:p>
            <a:r>
              <a:rPr lang="en-GB" dirty="0"/>
              <a:t>Move fast and break stuff</a:t>
            </a:r>
          </a:p>
          <a:p>
            <a:endParaRPr lang="en-GB" dirty="0"/>
          </a:p>
          <a:p>
            <a:r>
              <a:rPr lang="en-GB" dirty="0"/>
              <a:t>Now, what was I working on last week?</a:t>
            </a:r>
          </a:p>
          <a:p>
            <a:endParaRPr lang="en-GB" dirty="0"/>
          </a:p>
          <a:p>
            <a:r>
              <a:rPr lang="en-GB" dirty="0"/>
              <a:t>Time for the monthly, yearly or PhD summary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118E2-6301-F940-94D7-EC5916B4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3B61A-C235-8D40-9EE4-7FF79597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</a:t>
            </a:fld>
            <a:r>
              <a:rPr lang="en-US" dirty="0"/>
              <a:t> ***</a:t>
            </a:r>
          </a:p>
        </p:txBody>
      </p:sp>
    </p:spTree>
    <p:extLst>
      <p:ext uri="{BB962C8B-B14F-4D97-AF65-F5344CB8AC3E}">
        <p14:creationId xmlns:p14="http://schemas.microsoft.com/office/powerpoint/2010/main" val="40415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25E-EFCF-E943-A3DD-B2136CE5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New data is available, what effect does it have?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I’m frequently and genuinely surprised by this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EE48-523F-F44B-ADCC-1452880C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see the effects on the results as well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Gain real insight into the effects of every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CF421-784E-BB40-BDE4-DAB6BDD6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99AE0-B068-EF4B-9177-CA79137E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50</a:t>
            </a:fld>
            <a:r>
              <a:rPr lang="en-US" dirty="0"/>
              <a:t> *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37511-2F0C-BE4D-9A10-A8BC19E7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87" y="2282226"/>
            <a:ext cx="6706813" cy="2911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35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4CF-7669-1041-A536-624BF252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It’s time to publish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Open code and data are the way forward</a:t>
            </a: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7408-D66C-1F41-A5AC-5100A8C5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another repository on GitHub, public this time</a:t>
            </a:r>
          </a:p>
          <a:p>
            <a:r>
              <a:rPr lang="en-GB" dirty="0"/>
              <a:t>Clone it to your local machine</a:t>
            </a:r>
          </a:p>
          <a:p>
            <a:r>
              <a:rPr lang="en-GB" dirty="0"/>
              <a:t>Copy the files you want to publish into the working directory</a:t>
            </a:r>
          </a:p>
          <a:p>
            <a:pPr lvl="1"/>
            <a:r>
              <a:rPr lang="en-GB" dirty="0"/>
              <a:t>Code, data, figure generation scripts, etc.</a:t>
            </a:r>
          </a:p>
          <a:p>
            <a:r>
              <a:rPr lang="en-GB" dirty="0"/>
              <a:t>Add and commit the files locally</a:t>
            </a:r>
          </a:p>
          <a:p>
            <a:r>
              <a:rPr lang="en-GB" dirty="0"/>
              <a:t>Push to the remote - that’s it!</a:t>
            </a:r>
          </a:p>
          <a:p>
            <a:r>
              <a:rPr lang="en-GB" dirty="0"/>
              <a:t>Publicise the remote repository address</a:t>
            </a:r>
          </a:p>
          <a:p>
            <a:r>
              <a:rPr lang="en-GB" dirty="0"/>
              <a:t>Update the local repository and push to re-publish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6053E-E108-2142-9A8F-84F3ED1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02C75-6F7C-954A-9A57-BA262827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51</a:t>
            </a:fld>
            <a:r>
              <a:rPr lang="en-US" dirty="0"/>
              <a:t> *******</a:t>
            </a:r>
          </a:p>
        </p:txBody>
      </p:sp>
    </p:spTree>
    <p:extLst>
      <p:ext uri="{BB962C8B-B14F-4D97-AF65-F5344CB8AC3E}">
        <p14:creationId xmlns:p14="http://schemas.microsoft.com/office/powerpoint/2010/main" val="402004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33BA-21CE-D544-B4C7-4D0B3BF0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Let’s work together</a:t>
            </a:r>
            <a:br>
              <a:rPr lang="en-GB" dirty="0"/>
            </a:br>
            <a:r>
              <a:rPr lang="en-GB" sz="2700" i="1" dirty="0">
                <a:solidFill>
                  <a:schemeClr val="bg1">
                    <a:lumMod val="50000"/>
                  </a:schemeClr>
                </a:solidFill>
              </a:rPr>
              <a:t>We’ll get more done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49AB-A0EF-8F46-9F5E-8860CD92A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 your remote repository with your colleagues</a:t>
            </a:r>
          </a:p>
          <a:p>
            <a:pPr lvl="1"/>
            <a:r>
              <a:rPr lang="en-GB" dirty="0"/>
              <a:t>Add them as collaborators on GitHub</a:t>
            </a:r>
          </a:p>
          <a:p>
            <a:pPr lvl="1"/>
            <a:r>
              <a:rPr lang="en-GB" dirty="0"/>
              <a:t>Tell them to clone the repository</a:t>
            </a:r>
          </a:p>
          <a:p>
            <a:r>
              <a:rPr lang="en-GB" dirty="0"/>
              <a:t>You and your collaborators can both push changes</a:t>
            </a:r>
          </a:p>
          <a:p>
            <a:r>
              <a:rPr lang="en-GB" dirty="0"/>
              <a:t>Find out what your collaborators have done by </a:t>
            </a:r>
            <a:r>
              <a:rPr lang="en-GB" i="1" dirty="0"/>
              <a:t>pulling</a:t>
            </a:r>
            <a:r>
              <a:rPr lang="en-GB" dirty="0"/>
              <a:t> changes instead of pushing</a:t>
            </a:r>
          </a:p>
          <a:p>
            <a:pPr marL="457200" lvl="1" indent="0">
              <a:buNone/>
            </a:pPr>
            <a:r>
              <a:rPr lang="en-GB" sz="2000" dirty="0">
                <a:latin typeface="Courier" pitchFamily="2" charset="0"/>
              </a:rPr>
              <a:t>	git pull origin master</a:t>
            </a:r>
          </a:p>
          <a:p>
            <a:r>
              <a:rPr lang="en-GB" dirty="0"/>
              <a:t>Git will guide you through </a:t>
            </a:r>
            <a:r>
              <a:rPr lang="en-GB"/>
              <a:t>merging their </a:t>
            </a:r>
            <a:r>
              <a:rPr lang="en-GB" dirty="0"/>
              <a:t>changes if they clash with yours</a:t>
            </a:r>
          </a:p>
          <a:p>
            <a:pPr marL="457200" lvl="1" indent="0">
              <a:buNone/>
            </a:pPr>
            <a:endParaRPr lang="en-GB" sz="2000" dirty="0">
              <a:latin typeface="Courier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5CF36-E44A-6E4E-ABED-68C98FAB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AFA4C-BBB2-B941-9F7E-5BA57FCA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52</a:t>
            </a:fld>
            <a:r>
              <a:rPr lang="en-US" dirty="0"/>
              <a:t> ****</a:t>
            </a:r>
          </a:p>
        </p:txBody>
      </p:sp>
    </p:spTree>
    <p:extLst>
      <p:ext uri="{BB962C8B-B14F-4D97-AF65-F5344CB8AC3E}">
        <p14:creationId xmlns:p14="http://schemas.microsoft.com/office/powerpoint/2010/main" val="19777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911-320D-A24A-AAA4-DD0A8CF7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DDCA2-7739-B04E-9881-7A687DCF1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quickly review what we’ve covered and then go drink coffee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3CEC-C6BA-394A-8D09-CA965B17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1FA5-BA2C-424D-892D-581D32DF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5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7D8D-A1F0-3441-A267-6E543AA3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5668-E516-D844-A93D-37D0964E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Version control tracks the full history of your files</a:t>
            </a:r>
          </a:p>
          <a:p>
            <a:r>
              <a:rPr lang="en-GB" dirty="0"/>
              <a:t>Easy offsite backups and disaster recovery</a:t>
            </a:r>
          </a:p>
          <a:p>
            <a:r>
              <a:rPr lang="en-GB" dirty="0"/>
              <a:t>Detailed progress reports</a:t>
            </a:r>
          </a:p>
          <a:p>
            <a:r>
              <a:rPr lang="en-GB" dirty="0"/>
              <a:t>Detailed current and historical change reviews</a:t>
            </a:r>
          </a:p>
          <a:p>
            <a:r>
              <a:rPr lang="en-GB" dirty="0"/>
              <a:t>Make controlled modifications to your work</a:t>
            </a:r>
          </a:p>
          <a:p>
            <a:r>
              <a:rPr lang="en-GB" dirty="0"/>
              <a:t>Undo mistakes at any time</a:t>
            </a:r>
          </a:p>
          <a:p>
            <a:r>
              <a:rPr lang="en-GB" dirty="0"/>
              <a:t>See what’s </a:t>
            </a:r>
            <a:r>
              <a:rPr lang="en-GB" i="1" dirty="0"/>
              <a:t>really</a:t>
            </a:r>
            <a:r>
              <a:rPr lang="en-GB" dirty="0"/>
              <a:t> happening to your work when you change it</a:t>
            </a:r>
          </a:p>
          <a:p>
            <a:r>
              <a:rPr lang="en-GB" dirty="0"/>
              <a:t>Easily collaborate with others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DBA5-7240-7D42-A918-B7C170AC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EC40-BE45-8943-ADDC-7AA8B896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54</a:t>
            </a:fld>
            <a:r>
              <a:rPr lang="en-US" dirty="0"/>
              <a:t> *******</a:t>
            </a:r>
          </a:p>
        </p:txBody>
      </p:sp>
    </p:spTree>
    <p:extLst>
      <p:ext uri="{BB962C8B-B14F-4D97-AF65-F5344CB8AC3E}">
        <p14:creationId xmlns:p14="http://schemas.microsoft.com/office/powerpoint/2010/main" val="42893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7D8D-A1F0-3441-A267-6E543AA3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5668-E516-D844-A93D-37D0964E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207551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Lots of help available</a:t>
            </a:r>
          </a:p>
          <a:p>
            <a:pPr marL="457200" lvl="1" indent="0">
              <a:buNone/>
            </a:pPr>
            <a:r>
              <a:rPr lang="en-GB" sz="1600" dirty="0">
                <a:latin typeface="Courier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GB" sz="1600" dirty="0">
                <a:latin typeface="Courier" pitchFamily="2" charset="0"/>
              </a:rPr>
              <a:t>  git &lt;command&gt; -h</a:t>
            </a:r>
          </a:p>
          <a:p>
            <a:pPr marL="457200" lvl="1" indent="0">
              <a:buNone/>
            </a:pPr>
            <a:endParaRPr lang="en-GB" sz="1600" dirty="0">
              <a:latin typeface="Courier" pitchFamily="2" charset="0"/>
            </a:endParaRPr>
          </a:p>
          <a:p>
            <a:pPr lvl="1"/>
            <a:r>
              <a:rPr lang="en-GB" dirty="0">
                <a:hlinkClick r:id="rId2"/>
              </a:rPr>
              <a:t>https://git-scm.com/doc</a:t>
            </a:r>
            <a:endParaRPr lang="en-GB" dirty="0"/>
          </a:p>
          <a:p>
            <a:pPr lvl="1"/>
            <a:r>
              <a:rPr lang="en-GB" dirty="0"/>
              <a:t>Cheat sheet to print and stick next to your monitor</a:t>
            </a:r>
          </a:p>
          <a:p>
            <a:pPr lvl="2"/>
            <a:r>
              <a:rPr lang="en-GB" dirty="0">
                <a:hlinkClick r:id="rId3"/>
              </a:rPr>
              <a:t>https://github.github.com/training-kit/downloads/github-git-cheat-sheet.pdf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https://git-scm.com/book</a:t>
            </a:r>
            <a:endParaRPr lang="en-GB" dirty="0"/>
          </a:p>
          <a:p>
            <a:pPr lvl="1"/>
            <a:r>
              <a:rPr lang="en-GB" dirty="0"/>
              <a:t>Google it</a:t>
            </a: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ADBA5-7240-7D42-A918-B7C170AC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EC40-BE45-8943-ADDC-7AA8B896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019AF-95F6-D94D-B136-06B7C7E8E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980" y="3403076"/>
            <a:ext cx="1934397" cy="2553403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AD561A88-96B7-7C47-8855-F4B74BC650B2}"/>
              </a:ext>
            </a:extLst>
          </p:cNvPr>
          <p:cNvSpPr/>
          <p:nvPr/>
        </p:nvSpPr>
        <p:spPr>
          <a:xfrm>
            <a:off x="4939645" y="5109327"/>
            <a:ext cx="1613555" cy="2931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0003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660066"/>
                </a:solidFill>
              </a:rPr>
              <a:t>Thank You!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900" i="1" dirty="0"/>
              <a:t>Hopefully you’ll try using version control</a:t>
            </a:r>
          </a:p>
          <a:p>
            <a:pPr marL="0" indent="0" algn="ctr">
              <a:buNone/>
            </a:pPr>
            <a:endParaRPr lang="en-US" sz="4400" i="1" dirty="0"/>
          </a:p>
          <a:p>
            <a:pPr marL="0" indent="0" algn="ctr">
              <a:buNone/>
            </a:pPr>
            <a:r>
              <a:rPr lang="en-US" sz="4400" i="1" dirty="0"/>
              <a:t>Any questions?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We would like to say a big thank you to the </a:t>
            </a:r>
            <a:r>
              <a:rPr lang="en-US" b="1" dirty="0">
                <a:solidFill>
                  <a:srgbClr val="008000"/>
                </a:solidFill>
              </a:rPr>
              <a:t>Division of Evolution and Genomic Science </a:t>
            </a:r>
            <a:r>
              <a:rPr lang="en-US" i="1" dirty="0"/>
              <a:t>for supporting this series, and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all of you </a:t>
            </a:r>
            <a:r>
              <a:rPr lang="en-US" i="1" dirty="0"/>
              <a:t>for attending!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Please join us for drinks and chat in the café!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46ED8-343E-F147-9CE7-EB62213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7A2EA-1C1F-2A41-9EC9-FDB076F2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8F90-7B0F-5D4C-8331-E7DC37B0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more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1F3A-AF47-6547-8F91-DE91F909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All my work is gone </a:t>
            </a:r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  <a:p>
            <a:endParaRPr lang="en-GB" dirty="0"/>
          </a:p>
          <a:p>
            <a:r>
              <a:rPr lang="en-GB" dirty="0"/>
              <a:t>I wish I’d written down the </a:t>
            </a:r>
            <a:r>
              <a:rPr lang="en-GB" i="1" dirty="0"/>
              <a:t>exact</a:t>
            </a:r>
            <a:r>
              <a:rPr lang="en-GB" dirty="0"/>
              <a:t> methods</a:t>
            </a:r>
          </a:p>
          <a:p>
            <a:endParaRPr lang="en-GB" dirty="0"/>
          </a:p>
          <a:p>
            <a:r>
              <a:rPr lang="en-GB" dirty="0"/>
              <a:t>New data is available, what effect does it have?</a:t>
            </a:r>
          </a:p>
          <a:p>
            <a:endParaRPr lang="en-GB" dirty="0"/>
          </a:p>
          <a:p>
            <a:r>
              <a:rPr lang="en-GB" dirty="0"/>
              <a:t>It’s time to publish</a:t>
            </a:r>
          </a:p>
          <a:p>
            <a:endParaRPr lang="en-GB" dirty="0"/>
          </a:p>
          <a:p>
            <a:r>
              <a:rPr lang="en-GB" dirty="0"/>
              <a:t>Let’s work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118E2-6301-F940-94D7-EC5916B4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3B61A-C235-8D40-9EE4-7FF79597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6</a:t>
            </a:fld>
            <a:r>
              <a:rPr lang="en-US" dirty="0"/>
              <a:t> ****</a:t>
            </a:r>
          </a:p>
        </p:txBody>
      </p:sp>
    </p:spTree>
    <p:extLst>
      <p:ext uri="{BB962C8B-B14F-4D97-AF65-F5344CB8AC3E}">
        <p14:creationId xmlns:p14="http://schemas.microsoft.com/office/powerpoint/2010/main" val="305067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7718-BA57-C94A-83E1-289DEF4B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6FF0-FC3F-0F4A-B7CA-4029DFCB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We’re going to learn version control with Git to address these scenarios</a:t>
            </a:r>
          </a:p>
          <a:p>
            <a:pPr lvl="1"/>
            <a:r>
              <a:rPr lang="en-GB" dirty="0"/>
              <a:t>There are others (Subversion, Mercurial, etc.)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Concepts</a:t>
            </a:r>
          </a:p>
          <a:p>
            <a:r>
              <a:rPr lang="en-GB" dirty="0"/>
              <a:t>How to setup Git and GitHub</a:t>
            </a:r>
          </a:p>
          <a:p>
            <a:r>
              <a:rPr lang="en-GB" dirty="0"/>
              <a:t>Basic operations</a:t>
            </a:r>
          </a:p>
          <a:p>
            <a:r>
              <a:rPr lang="en-GB" dirty="0"/>
              <a:t>Scenarios in detail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20E30-FDEB-E84C-B55B-65B6D534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19A81-9218-2F42-A1E5-790B5BCF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7</a:t>
            </a:fld>
            <a:r>
              <a:rPr lang="en-US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11224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753D-60F7-544D-A229-34B33BE6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7AC0F-FD99-7946-941A-717F7F8D3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start with some important version control concepts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341FA-A5DF-2F40-AE9E-4CB6C666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4E6EF-3302-3B42-A114-71A7DA6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9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A98B-2D93-8F45-A618-659D5001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– working directory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8D9D86-2726-774F-9B6A-1F796E9589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697521"/>
            <a:ext cx="4038600" cy="233132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DFE582-C661-B54F-A466-E88B0B714C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Your working directory is the folder that contains all your project files – you already have one of these</a:t>
            </a:r>
          </a:p>
          <a:p>
            <a:endParaRPr lang="en-GB" dirty="0"/>
          </a:p>
          <a:p>
            <a:r>
              <a:rPr lang="en-GB" dirty="0"/>
              <a:t>Git tracks the files that you tell it about in the staging area</a:t>
            </a:r>
          </a:p>
          <a:p>
            <a:endParaRPr lang="en-GB" dirty="0"/>
          </a:p>
          <a:p>
            <a:r>
              <a:rPr lang="en-GB" dirty="0"/>
              <a:t>Committing changes adds them to what’s called a repository</a:t>
            </a:r>
          </a:p>
          <a:p>
            <a:pPr lvl="1"/>
            <a:r>
              <a:rPr lang="en-GB" dirty="0"/>
              <a:t>History in the making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88471-5086-D943-A23E-9496FF60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Mark Reardon - Version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C932D-1041-874A-949D-0116392B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82316-A806-664B-A87B-312169EF1C32}" type="slidenum">
              <a:rPr lang="en-US" smtClean="0"/>
              <a:t>9</a:t>
            </a:fld>
            <a:r>
              <a:rPr lang="en-US" dirty="0"/>
              <a:t> 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E488D-F873-F848-9A7B-0188A7238766}"/>
              </a:ext>
            </a:extLst>
          </p:cNvPr>
          <p:cNvSpPr txBox="1"/>
          <p:nvPr/>
        </p:nvSpPr>
        <p:spPr>
          <a:xfrm>
            <a:off x="457200" y="5756831"/>
            <a:ext cx="1455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hlinkClick r:id="rId3"/>
              </a:rPr>
              <a:t>https://git-scm.com</a:t>
            </a:r>
            <a:r>
              <a:rPr lang="en-GB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9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2619</Words>
  <Application>Microsoft Macintosh PowerPoint</Application>
  <PresentationFormat>On-screen Show (4:3)</PresentationFormat>
  <Paragraphs>529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</vt:lpstr>
      <vt:lpstr>Courier New</vt:lpstr>
      <vt:lpstr>Wingdings</vt:lpstr>
      <vt:lpstr>Office Theme</vt:lpstr>
      <vt:lpstr>P(egs) bioinformatics for Postgrads</vt:lpstr>
      <vt:lpstr>Introduction</vt:lpstr>
      <vt:lpstr>Introduction - why me?</vt:lpstr>
      <vt:lpstr>Introduction – what is version control?</vt:lpstr>
      <vt:lpstr>Introduction - scenarios</vt:lpstr>
      <vt:lpstr>Introduction – more scenarios</vt:lpstr>
      <vt:lpstr>Introduction – this talk</vt:lpstr>
      <vt:lpstr>Concepts</vt:lpstr>
      <vt:lpstr>Concepts – working directory</vt:lpstr>
      <vt:lpstr>Concepts - repositories</vt:lpstr>
      <vt:lpstr>Concepts – commits and branches</vt:lpstr>
      <vt:lpstr>Setup</vt:lpstr>
      <vt:lpstr>Setup - GitHub</vt:lpstr>
      <vt:lpstr>Setup – Installing Git</vt:lpstr>
      <vt:lpstr>Setup – Configuring Git</vt:lpstr>
      <vt:lpstr>Setup – GitHub Desktop</vt:lpstr>
      <vt:lpstr>Operations</vt:lpstr>
      <vt:lpstr>Operations – example project</vt:lpstr>
      <vt:lpstr>Operations – create remote repository</vt:lpstr>
      <vt:lpstr>Operations – browse repository</vt:lpstr>
      <vt:lpstr>Operations – clone repository</vt:lpstr>
      <vt:lpstr>Operations – view local repository</vt:lpstr>
      <vt:lpstr>Operations – view local repository</vt:lpstr>
      <vt:lpstr>Operations – view local repository</vt:lpstr>
      <vt:lpstr>Operations – deleting a file</vt:lpstr>
      <vt:lpstr>Operations – deleting a file</vt:lpstr>
      <vt:lpstr>Operations – adding files</vt:lpstr>
      <vt:lpstr>Operations – adding files</vt:lpstr>
      <vt:lpstr>Operations – adding files</vt:lpstr>
      <vt:lpstr>Operations – adding files</vt:lpstr>
      <vt:lpstr>Operations – reviewing changes</vt:lpstr>
      <vt:lpstr>Operations – push to remote</vt:lpstr>
      <vt:lpstr>Operations – push to remote</vt:lpstr>
      <vt:lpstr>Operations – push to remote</vt:lpstr>
      <vt:lpstr>Operations – push to remote</vt:lpstr>
      <vt:lpstr>Operations – turn into repository</vt:lpstr>
      <vt:lpstr>Operations – turn into repository</vt:lpstr>
      <vt:lpstr>Operations – undoing changes</vt:lpstr>
      <vt:lpstr>Operations – undoing changes</vt:lpstr>
      <vt:lpstr>Operations – undoing entire commits</vt:lpstr>
      <vt:lpstr>Scenarios in detail</vt:lpstr>
      <vt:lpstr>My code was working… Ah, that’s what I did</vt:lpstr>
      <vt:lpstr>Move fast and break stuff A line in the sand, a trail of breadcrumbs and a mixed metaphor</vt:lpstr>
      <vt:lpstr>Now, what was I working on last week? No really, what was I doing?</vt:lpstr>
      <vt:lpstr>Time for the monthly, yearly or PhD summary report I’ve been really busy, honest</vt:lpstr>
      <vt:lpstr>All my work is gone I will never lose work again</vt:lpstr>
      <vt:lpstr>I wish I’d written down the exact methods Methods are easy when you know how</vt:lpstr>
      <vt:lpstr>New data is available, what effect does it have? I’m frequently and genuinely surprised by this</vt:lpstr>
      <vt:lpstr>New data is available, what effect does it have? I’m frequently and genuinely surprised by this</vt:lpstr>
      <vt:lpstr>New data is available, what effect does it have? I’m frequently and genuinely surprised by this</vt:lpstr>
      <vt:lpstr>It’s time to publish Open code and data are the way forward</vt:lpstr>
      <vt:lpstr>Let’s work together We’ll get more done</vt:lpstr>
      <vt:lpstr>Summary</vt:lpstr>
      <vt:lpstr>Summary</vt:lpstr>
      <vt:lpstr>More information</vt:lpstr>
      <vt:lpstr>Thank You! </vt:lpstr>
    </vt:vector>
  </TitlesOfParts>
  <Manager/>
  <Company>University of Manchester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P(egs) bioinformatics for Postgrads</dc:title>
  <dc:subject>R</dc:subject>
  <dc:creator>Alexandra Martin-Geary</dc:creator>
  <cp:keywords/>
  <dc:description/>
  <cp:lastModifiedBy>Mark Reardon</cp:lastModifiedBy>
  <cp:revision>345</cp:revision>
  <dcterms:created xsi:type="dcterms:W3CDTF">2019-05-16T08:03:50Z</dcterms:created>
  <dcterms:modified xsi:type="dcterms:W3CDTF">2019-08-12T11:27:57Z</dcterms:modified>
  <cp:category/>
</cp:coreProperties>
</file>