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72" r:id="rId3"/>
    <p:sldId id="280" r:id="rId4"/>
    <p:sldId id="260" r:id="rId5"/>
    <p:sldId id="277" r:id="rId6"/>
    <p:sldId id="299" r:id="rId7"/>
    <p:sldId id="275" r:id="rId8"/>
    <p:sldId id="276" r:id="rId9"/>
    <p:sldId id="288" r:id="rId10"/>
    <p:sldId id="289" r:id="rId11"/>
    <p:sldId id="297" r:id="rId12"/>
    <p:sldId id="296" r:id="rId13"/>
    <p:sldId id="298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3139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8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095B-0497-4E72-B683-CC5EAC1D8561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17E98-E36A-41EF-8604-092898D6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00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000" dirty="0"/>
              <a:t>대다수 불법 </a:t>
            </a:r>
            <a:r>
              <a:rPr lang="ko-KR" altLang="en-US" sz="1000" dirty="0" err="1"/>
              <a:t>주정차</a:t>
            </a:r>
            <a:r>
              <a:rPr lang="ko-KR" altLang="en-US" sz="1000" dirty="0"/>
              <a:t> 관련 신고는 안전신문고 앱에서 사진을 찍어 앱에 올리는 방식이지만</a:t>
            </a:r>
            <a:r>
              <a:rPr lang="en-US" altLang="ko-KR" sz="1000" dirty="0"/>
              <a:t>, </a:t>
            </a:r>
            <a:r>
              <a:rPr lang="ko-KR" altLang="en-US" sz="1000" dirty="0"/>
              <a:t>이로 인한 신고 제보자에 대한 보복이 늘어나 문제를 일으키고 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저희가 개발한 단속 장비를 적용한다면 미리 불법 주정차를 사전에 차단이 가능해 장애인 전용주차구역 자리를 확보할 수 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0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2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각 변수간 상관성을 확인하기 위해 상관분석을 실시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적발건수와 높은 상관성을 보이는 요인</a:t>
            </a:r>
            <a:r>
              <a:rPr lang="en-US" altLang="ko-KR" dirty="0"/>
              <a:t> </a:t>
            </a:r>
            <a:r>
              <a:rPr lang="ko-KR" altLang="en-US" dirty="0"/>
              <a:t>거주인구</a:t>
            </a:r>
            <a:r>
              <a:rPr lang="en-US" altLang="ko-KR" dirty="0"/>
              <a:t>(0.76),</a:t>
            </a:r>
            <a:r>
              <a:rPr lang="ko-KR" altLang="en-US" dirty="0"/>
              <a:t>직장인구</a:t>
            </a:r>
            <a:r>
              <a:rPr lang="en-US" altLang="ko-KR" dirty="0"/>
              <a:t>(0.79),</a:t>
            </a:r>
            <a:r>
              <a:rPr lang="ko-KR" altLang="en-US" dirty="0" err="1"/>
              <a:t>행정동면적</a:t>
            </a:r>
            <a:r>
              <a:rPr lang="en-US" altLang="ko-KR" dirty="0"/>
              <a:t>(0.74), </a:t>
            </a:r>
            <a:r>
              <a:rPr lang="ko-KR" altLang="en-US" dirty="0" err="1"/>
              <a:t>생활인구수</a:t>
            </a:r>
            <a:r>
              <a:rPr lang="en-US" altLang="ko-KR" dirty="0"/>
              <a:t>(0.94),</a:t>
            </a:r>
            <a:r>
              <a:rPr lang="ko-KR" altLang="en-US" dirty="0"/>
              <a:t>자동차 </a:t>
            </a:r>
            <a:r>
              <a:rPr lang="ko-KR" altLang="en-US" dirty="0" err="1"/>
              <a:t>등록수</a:t>
            </a:r>
            <a:r>
              <a:rPr lang="en-US" altLang="ko-KR" dirty="0"/>
              <a:t>(0.96),</a:t>
            </a:r>
            <a:r>
              <a:rPr lang="ko-KR" altLang="en-US" dirty="0"/>
              <a:t>교통안전지수</a:t>
            </a:r>
            <a:r>
              <a:rPr lang="en-US" altLang="ko-KR" dirty="0"/>
              <a:t>(-0.79)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9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포함 </a:t>
            </a:r>
            <a:r>
              <a:rPr lang="en-US" altLang="ko-KR" dirty="0"/>
              <a:t>VS </a:t>
            </a:r>
            <a:r>
              <a:rPr lang="ko-KR" altLang="en-US" dirty="0"/>
              <a:t>공선성 빼고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포함 </a:t>
            </a:r>
            <a:r>
              <a:rPr lang="en-US" altLang="ko-KR" dirty="0"/>
              <a:t>VS </a:t>
            </a:r>
            <a:r>
              <a:rPr lang="ko-KR" altLang="en-US" dirty="0"/>
              <a:t>공선성 빼고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6AB04-E2AB-6881-6688-26F29EF2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8B078-4BA5-1F40-A882-E39E01FE7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1CFC-6E2A-F937-0ACD-FBC3450C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E2A98-28B2-4A83-EB47-A33DEC2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3C986-365E-9F46-78F6-47FAF93B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ADDA4-5621-5581-AF69-E998FC95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F3E1C-4D2B-AE81-A840-F356EA90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2E22A-94FF-D9B3-932A-1CD80C02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BCDD7-834F-E8E3-35DB-EDEDF451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18305-92B3-D0F0-066C-3B6D2D7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DD7CA-FAD5-A4E6-D50E-BBB132FEE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3FCE5-96E7-17BD-7A31-3587B850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5E77-7C0D-9A39-9551-F590731D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37F97-C2EA-F5E1-C6FD-C8A40390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8D079-C2F8-FCCD-E8A6-996D331A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B75B1-A2DD-E25C-2475-0BFD56B7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2B0B-3871-8147-4AD4-567B578A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9C681-29AC-6853-CDC4-F9D6159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D0250-FC63-4F26-2DF3-5F4CEC9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699E-9E49-8B2E-3F1A-0D0F9408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CF7D-014C-2856-FC66-657EF821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20560-C1B6-DDF5-9DC1-72A71B7C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940A-E549-0F0E-797F-C332A70D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6E79-832E-70B0-9FEF-0390C4EE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2952B-F263-2A24-A6F4-ACA861A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8131-309B-D88D-8646-68601EC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4EFBC-0CCF-5EB3-1568-748B4E43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B602A-C971-0FFA-07B2-3D619060B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8A21E-926F-E229-A346-347AB76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2E706-3033-194E-915B-4FDA064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B35D4-EF2B-C63B-16CA-972C45F7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012B4-BE41-5B9E-5E1D-35D13AA1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74F7D-5F54-48AB-C78F-B9A1831D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D8665-8391-F8F3-30A1-E319F807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464B7-0199-8B7A-B8A3-D34A11F5A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2C789-B9F5-EDC1-C693-810F04B1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08A5B-3DBE-E9A9-EA6B-DB890955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C7FB8-0CBB-EC30-247B-809DA15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E2119-C16B-CF3B-2E11-ED861355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0C28C-A8AB-FC41-D467-A2D25F0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4A07A-B1DD-3313-6278-115D3278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61EF5-567F-E02F-06D7-F404DDC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46713D-D190-6808-5ED1-CB684E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0D789-1776-9B44-8629-DB746EC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B789AC-8C23-CAC0-DAF3-1D6F4735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F5A54-7529-60A2-D94F-C565A5C5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D322E-1A36-2C6D-C4DA-228C9EE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391AD-1FCC-9C79-693D-27E33D81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B5C11-2C22-F684-DF3C-BFA7D53C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4F125-D213-93BA-EA7A-D401A58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F7AF1-DE11-8DBF-2DC3-676CB890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9B75B-B17B-6804-7726-A33D4D6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3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8AA8E-D27D-716F-F3D4-31F8E859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BEC9D-135F-4F84-8FCF-C52056A21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D240D-2DD1-6DF9-37FC-F5D3FBF3B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7E015-0081-6992-9417-A30578A2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242C0-2271-B0BC-59F3-77A8F31C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209DC-03D1-5DE7-B662-67A5BB6D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86EA9-32FF-925F-B30D-196F0E73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73A77-CBE5-3983-B92B-8EE32E53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7DB21-59B8-9C43-D6D7-571E772A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CF42-255E-4142-93E1-F968E7E6313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C52B5-5E37-DE12-0499-8032FDD4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321A7-3327-FC33-E9A4-22B07970B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AA352-5877-EC8B-FD75-0595999F5390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AI-IOT </a:t>
            </a:r>
            <a:r>
              <a:rPr lang="ko-KR" altLang="en-US" dirty="0"/>
              <a:t>파이프라인 구축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1F9A72-0980-D392-11DE-3040598B7075}"/>
              </a:ext>
            </a:extLst>
          </p:cNvPr>
          <p:cNvGrpSpPr/>
          <p:nvPr/>
        </p:nvGrpSpPr>
        <p:grpSpPr>
          <a:xfrm>
            <a:off x="3497983" y="1051237"/>
            <a:ext cx="5196033" cy="4365326"/>
            <a:chOff x="1942013" y="2164702"/>
            <a:chExt cx="3257625" cy="326084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C61CA2-F861-5733-AF2A-D15805307DE6}"/>
                </a:ext>
              </a:extLst>
            </p:cNvPr>
            <p:cNvSpPr/>
            <p:nvPr/>
          </p:nvSpPr>
          <p:spPr>
            <a:xfrm>
              <a:off x="1942013" y="2164702"/>
              <a:ext cx="1200696" cy="947588"/>
            </a:xfrm>
            <a:prstGeom prst="rect">
              <a:avLst/>
            </a:prstGeom>
            <a:solidFill>
              <a:srgbClr val="3139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AI Model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CD33400-03D4-AAB9-B3EA-2A1766255189}"/>
                </a:ext>
              </a:extLst>
            </p:cNvPr>
            <p:cNvSpPr/>
            <p:nvPr/>
          </p:nvSpPr>
          <p:spPr>
            <a:xfrm>
              <a:off x="1942013" y="3909527"/>
              <a:ext cx="1200696" cy="947588"/>
            </a:xfrm>
            <a:prstGeom prst="rect">
              <a:avLst/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MQTT </a:t>
              </a:r>
            </a:p>
            <a:p>
              <a:pPr algn="ctr"/>
              <a:r>
                <a:rPr lang="ko-KR" altLang="en-US" sz="1600" dirty="0"/>
                <a:t>통신 코드</a:t>
              </a:r>
            </a:p>
          </p:txBody>
        </p:sp>
        <p:sp>
          <p:nvSpPr>
            <p:cNvPr id="9" name="십자형 8">
              <a:extLst>
                <a:ext uri="{FF2B5EF4-FFF2-40B4-BE49-F238E27FC236}">
                  <a16:creationId xmlns:a16="http://schemas.microsoft.com/office/drawing/2014/main" id="{EC2653BF-FF17-82FB-4783-B2E7A5B8C66A}"/>
                </a:ext>
              </a:extLst>
            </p:cNvPr>
            <p:cNvSpPr/>
            <p:nvPr/>
          </p:nvSpPr>
          <p:spPr>
            <a:xfrm>
              <a:off x="2302565" y="3345116"/>
              <a:ext cx="360000" cy="361407"/>
            </a:xfrm>
            <a:prstGeom prst="plus">
              <a:avLst>
                <a:gd name="adj" fmla="val 419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0C87BFA-7AA5-E07A-7AE4-6CF6A2CA6F59}"/>
                </a:ext>
              </a:extLst>
            </p:cNvPr>
            <p:cNvSpPr/>
            <p:nvPr/>
          </p:nvSpPr>
          <p:spPr>
            <a:xfrm>
              <a:off x="3315709" y="3345116"/>
              <a:ext cx="442271" cy="361408"/>
            </a:xfrm>
            <a:prstGeom prst="rightArrow">
              <a:avLst>
                <a:gd name="adj1" fmla="val 32030"/>
                <a:gd name="adj2" fmla="val 500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1D4D2A-F752-C7F9-0226-2E1E7B6D145D}"/>
                </a:ext>
              </a:extLst>
            </p:cNvPr>
            <p:cNvSpPr txBox="1"/>
            <p:nvPr/>
          </p:nvSpPr>
          <p:spPr>
            <a:xfrm>
              <a:off x="1970938" y="4963885"/>
              <a:ext cx="1081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.</a:t>
              </a:r>
              <a:r>
                <a:rPr lang="en-US" altLang="ko-KR" sz="1200" dirty="0" err="1"/>
                <a:t>ipnyb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실행파일 생성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74A83F-39C8-C7A7-EE5A-5E2A84FC5CC1}"/>
                </a:ext>
              </a:extLst>
            </p:cNvPr>
            <p:cNvSpPr/>
            <p:nvPr/>
          </p:nvSpPr>
          <p:spPr>
            <a:xfrm>
              <a:off x="4118533" y="3052025"/>
              <a:ext cx="1081105" cy="947588"/>
            </a:xfrm>
            <a:prstGeom prst="rect">
              <a:avLst/>
            </a:prstGeom>
            <a:solidFill>
              <a:srgbClr val="3139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AI AWS 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8A3566-0A4C-6CF0-775D-74971A6A318D}"/>
                </a:ext>
              </a:extLst>
            </p:cNvPr>
            <p:cNvSpPr txBox="1"/>
            <p:nvPr/>
          </p:nvSpPr>
          <p:spPr>
            <a:xfrm>
              <a:off x="4118533" y="4095665"/>
              <a:ext cx="93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 AWS </a:t>
              </a:r>
              <a:r>
                <a:rPr lang="ko-KR" altLang="en-US" sz="1200" dirty="0"/>
                <a:t>적재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8AB6F81D-791C-D34D-2ED5-31952111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AFD13-70A0-D02E-A34C-FDB057AB626E}"/>
              </a:ext>
            </a:extLst>
          </p:cNvPr>
          <p:cNvSpPr txBox="1"/>
          <p:nvPr/>
        </p:nvSpPr>
        <p:spPr>
          <a:xfrm>
            <a:off x="480152" y="5422874"/>
            <a:ext cx="1112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model </a:t>
            </a:r>
            <a:r>
              <a:rPr lang="ko-KR" altLang="en-US" dirty="0"/>
              <a:t>코드와 </a:t>
            </a:r>
            <a:r>
              <a:rPr lang="en-US" altLang="ko-KR" dirty="0"/>
              <a:t>MQTT </a:t>
            </a:r>
            <a:r>
              <a:rPr lang="ko-KR" altLang="en-US" dirty="0"/>
              <a:t>통신 코드를 하나의 실행파일로 생성하여 </a:t>
            </a:r>
            <a:r>
              <a:rPr lang="en-US" altLang="ko-KR" dirty="0"/>
              <a:t>AI AWS</a:t>
            </a:r>
            <a:r>
              <a:rPr lang="ko-KR" altLang="en-US" dirty="0"/>
              <a:t>에 적재하여 실시간 통신이 가능하도록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54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CB9ADA-74FF-1239-4EF4-A6B8D39E55A5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CA3B7-E4C6-7EBC-1F1E-8360AF28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050E4E-5E3D-3F21-66BC-AD768B34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53457"/>
              </p:ext>
            </p:extLst>
          </p:nvPr>
        </p:nvGraphicFramePr>
        <p:xfrm>
          <a:off x="740708" y="1210396"/>
          <a:ext cx="4947858" cy="313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254539759"/>
                    </a:ext>
                  </a:extLst>
                </a:gridCol>
              </a:tblGrid>
              <a:tr h="67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다중 선형 회귀 모형 가정 진단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선형성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정규성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등분산성</a:t>
                      </a:r>
                      <a:r>
                        <a:rPr lang="en-US" altLang="ko-KR" sz="1800" dirty="0"/>
                        <a:t>-</a:t>
                      </a:r>
                      <a:endParaRPr lang="ko-KR" altLang="en-US" sz="3200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78693"/>
                  </a:ext>
                </a:extLst>
              </a:tr>
              <a:tr h="12322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58658"/>
                  </a:ext>
                </a:extLst>
              </a:tr>
              <a:tr h="12322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87481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B4EBB136-68EE-F19E-9D04-58804BFA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62001"/>
              </p:ext>
            </p:extLst>
          </p:nvPr>
        </p:nvGraphicFramePr>
        <p:xfrm>
          <a:off x="6663927" y="1869440"/>
          <a:ext cx="4688318" cy="218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159">
                  <a:extLst>
                    <a:ext uri="{9D8B030D-6E8A-4147-A177-3AD203B41FA5}">
                      <a16:colId xmlns:a16="http://schemas.microsoft.com/office/drawing/2014/main" val="2344968204"/>
                    </a:ext>
                  </a:extLst>
                </a:gridCol>
                <a:gridCol w="2344159">
                  <a:extLst>
                    <a:ext uri="{9D8B030D-6E8A-4147-A177-3AD203B41FA5}">
                      <a16:colId xmlns:a16="http://schemas.microsoft.com/office/drawing/2014/main" val="1448066955"/>
                    </a:ext>
                  </a:extLst>
                </a:gridCol>
              </a:tblGrid>
              <a:tr h="436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변수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VIF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9122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>
                          <a:effectLst/>
                        </a:rPr>
                        <a:t>종사자밀도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1.429864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25888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 err="1">
                          <a:effectLst/>
                        </a:rPr>
                        <a:t>싱업지역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2.300413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83701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>
                          <a:effectLst/>
                        </a:rPr>
                        <a:t>민영 주차장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1.939408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10458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>
                          <a:effectLst/>
                        </a:rPr>
                        <a:t>교통안전지수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2.348538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31862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40E8F67-842A-E19A-8125-B78A6236B85F}"/>
              </a:ext>
            </a:extLst>
          </p:cNvPr>
          <p:cNvSpPr/>
          <p:nvPr/>
        </p:nvSpPr>
        <p:spPr>
          <a:xfrm>
            <a:off x="6663928" y="1210396"/>
            <a:ext cx="4688317" cy="659044"/>
          </a:xfrm>
          <a:prstGeom prst="rect">
            <a:avLst/>
          </a:prstGeom>
          <a:solidFill>
            <a:srgbClr val="3139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다중 선형 회귀 모형 가정 진단 </a:t>
            </a:r>
            <a:endParaRPr lang="en-US" altLang="ko-KR" b="1" dirty="0"/>
          </a:p>
          <a:p>
            <a:pPr algn="ctr"/>
            <a:r>
              <a:rPr lang="en-US" altLang="ko-KR" b="1" dirty="0"/>
              <a:t>-</a:t>
            </a:r>
            <a:r>
              <a:rPr lang="ko-KR" altLang="en-US" b="1" dirty="0"/>
              <a:t>독립성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B06EB1-3688-F685-3EAD-5E2A4458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8" y="2050299"/>
            <a:ext cx="4947859" cy="2932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1537A-2546-8480-1453-B71752DEBF2E}"/>
              </a:ext>
            </a:extLst>
          </p:cNvPr>
          <p:cNvSpPr txBox="1"/>
          <p:nvPr/>
        </p:nvSpPr>
        <p:spPr>
          <a:xfrm>
            <a:off x="790231" y="5502418"/>
            <a:ext cx="106115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선형 회귀 모형 가정 진단 결과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정규성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등분산성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독립성 만족하였다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5CD2F-EFC5-2B2C-8FF1-7B60060796EB}"/>
              </a:ext>
            </a:extLst>
          </p:cNvPr>
          <p:cNvSpPr txBox="1"/>
          <p:nvPr/>
        </p:nvSpPr>
        <p:spPr>
          <a:xfrm>
            <a:off x="740708" y="705009"/>
            <a:ext cx="8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모든 변수를 적용한 상태</a:t>
            </a:r>
            <a:r>
              <a:rPr lang="ko-KR" altLang="en-US" sz="1400" b="1" dirty="0"/>
              <a:t>로 단계적 선택법 적용 </a:t>
            </a:r>
          </a:p>
        </p:txBody>
      </p:sp>
    </p:spTree>
    <p:extLst>
      <p:ext uri="{BB962C8B-B14F-4D97-AF65-F5344CB8AC3E}">
        <p14:creationId xmlns:p14="http://schemas.microsoft.com/office/powerpoint/2010/main" val="376117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A1BEA417-96AF-FAA0-0D81-74EDF054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47955"/>
              </p:ext>
            </p:extLst>
          </p:nvPr>
        </p:nvGraphicFramePr>
        <p:xfrm>
          <a:off x="6505069" y="1159996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다중 선형 회귀 분석 결과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후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6AE58591-AD57-15EF-E2B3-672C8998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89830"/>
              </p:ext>
            </p:extLst>
          </p:nvPr>
        </p:nvGraphicFramePr>
        <p:xfrm>
          <a:off x="739073" y="1167020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선택 과정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적용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AC97C-26D0-1EA8-6CC7-398626A82E78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77F07D-63B3-3DA6-8611-68AAC358C10E}"/>
              </a:ext>
            </a:extLst>
          </p:cNvPr>
          <p:cNvSpPr txBox="1"/>
          <p:nvPr/>
        </p:nvSpPr>
        <p:spPr>
          <a:xfrm>
            <a:off x="769287" y="5550518"/>
            <a:ext cx="11471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sz="1200" b="1" dirty="0"/>
              <a:t>적발 건수 </a:t>
            </a:r>
            <a:r>
              <a:rPr lang="en-US" altLang="ko-KR" sz="1200" b="1" dirty="0"/>
              <a:t>= -4.63 * 10^-16 + </a:t>
            </a:r>
            <a:r>
              <a:rPr lang="ko-KR" altLang="en-US" sz="1200" b="1" dirty="0"/>
              <a:t>종사자 밀도 </a:t>
            </a:r>
            <a:r>
              <a:rPr lang="en-US" altLang="ko-KR" sz="1200" b="1" dirty="0"/>
              <a:t>* 3.609 * 10^-1 + </a:t>
            </a:r>
            <a:r>
              <a:rPr lang="ko-KR" altLang="en-US" sz="1200" b="1" dirty="0"/>
              <a:t>상업지역 </a:t>
            </a:r>
            <a:r>
              <a:rPr lang="en-US" altLang="ko-KR" sz="1200" b="1" dirty="0"/>
              <a:t>* 4.095 * 10^-1 + </a:t>
            </a:r>
            <a:r>
              <a:rPr lang="ko-KR" altLang="en-US" sz="1200" b="1" dirty="0"/>
              <a:t>민영주차장 </a:t>
            </a:r>
            <a:r>
              <a:rPr lang="en-US" altLang="ko-KR" sz="1200" b="1" dirty="0"/>
              <a:t>* 4.725 * 10^-1 + </a:t>
            </a:r>
            <a:r>
              <a:rPr lang="ko-KR" altLang="en-US" sz="1200" b="1" dirty="0"/>
              <a:t>교통안전지수</a:t>
            </a:r>
            <a:r>
              <a:rPr lang="en-US" altLang="ko-KR" sz="1200" b="1" dirty="0"/>
              <a:t>*3.154*10^-1 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0DB94-6F1F-7B77-FCD3-EF6A028A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7" y="1943927"/>
            <a:ext cx="4673349" cy="3309164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6ADD2A8A-B50C-897B-605C-1A7473194EDF}"/>
              </a:ext>
            </a:extLst>
          </p:cNvPr>
          <p:cNvSpPr/>
          <p:nvPr/>
        </p:nvSpPr>
        <p:spPr>
          <a:xfrm>
            <a:off x="769287" y="3696840"/>
            <a:ext cx="4917644" cy="1556251"/>
          </a:xfrm>
          <a:prstGeom prst="frame">
            <a:avLst>
              <a:gd name="adj1" fmla="val 175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20414-476C-E829-D573-D24F5A412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69" y="1763371"/>
            <a:ext cx="4917644" cy="3102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502BC-8874-9DAA-0166-859547E39947}"/>
              </a:ext>
            </a:extLst>
          </p:cNvPr>
          <p:cNvSpPr txBox="1"/>
          <p:nvPr/>
        </p:nvSpPr>
        <p:spPr>
          <a:xfrm>
            <a:off x="739073" y="625834"/>
            <a:ext cx="8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en-US" altLang="ko-KR" sz="1400" b="1" dirty="0">
                <a:solidFill>
                  <a:srgbClr val="FF0000"/>
                </a:solidFill>
              </a:rPr>
              <a:t>VIF &gt; 10</a:t>
            </a:r>
            <a:r>
              <a:rPr lang="ko-KR" altLang="en-US" sz="1400" b="1" dirty="0">
                <a:solidFill>
                  <a:srgbClr val="FF0000"/>
                </a:solidFill>
              </a:rPr>
              <a:t> 변수 제거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단계적 선택법 적용 </a:t>
            </a:r>
          </a:p>
        </p:txBody>
      </p:sp>
    </p:spTree>
    <p:extLst>
      <p:ext uri="{BB962C8B-B14F-4D97-AF65-F5344CB8AC3E}">
        <p14:creationId xmlns:p14="http://schemas.microsoft.com/office/powerpoint/2010/main" val="13607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CB9ADA-74FF-1239-4EF4-A6B8D39E55A5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CA3B7-E4C6-7EBC-1F1E-8360AF28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050E4E-5E3D-3F21-66BC-AD768B34D5EB}"/>
              </a:ext>
            </a:extLst>
          </p:cNvPr>
          <p:cNvGraphicFramePr>
            <a:graphicFrameLocks noGrp="1"/>
          </p:cNvGraphicFramePr>
          <p:nvPr/>
        </p:nvGraphicFramePr>
        <p:xfrm>
          <a:off x="740708" y="1143017"/>
          <a:ext cx="4947858" cy="299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254539759"/>
                    </a:ext>
                  </a:extLst>
                </a:gridCol>
              </a:tblGrid>
              <a:tr h="581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다중 선형 회귀 모형 가정 진단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선형성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정규성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등분산성</a:t>
                      </a:r>
                      <a:r>
                        <a:rPr lang="en-US" altLang="ko-KR" sz="1800" dirty="0"/>
                        <a:t>-</a:t>
                      </a:r>
                      <a:endParaRPr lang="ko-KR" altLang="en-US" sz="3200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7869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58658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87481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B4EBB136-68EE-F19E-9D04-58804BFA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87066"/>
              </p:ext>
            </p:extLst>
          </p:nvPr>
        </p:nvGraphicFramePr>
        <p:xfrm>
          <a:off x="6663927" y="1728257"/>
          <a:ext cx="4688318" cy="1266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159">
                  <a:extLst>
                    <a:ext uri="{9D8B030D-6E8A-4147-A177-3AD203B41FA5}">
                      <a16:colId xmlns:a16="http://schemas.microsoft.com/office/drawing/2014/main" val="2344968204"/>
                    </a:ext>
                  </a:extLst>
                </a:gridCol>
                <a:gridCol w="2344159">
                  <a:extLst>
                    <a:ext uri="{9D8B030D-6E8A-4147-A177-3AD203B41FA5}">
                      <a16:colId xmlns:a16="http://schemas.microsoft.com/office/drawing/2014/main" val="1448066955"/>
                    </a:ext>
                  </a:extLst>
                </a:gridCol>
              </a:tblGrid>
              <a:tr h="42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변수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VIF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9122"/>
                  </a:ext>
                </a:extLst>
              </a:tr>
              <a:tr h="42204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>
                          <a:effectLst/>
                        </a:rPr>
                        <a:t>민영 주차장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1.01957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25888"/>
                  </a:ext>
                </a:extLst>
              </a:tr>
              <a:tr h="42204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dirty="0" err="1">
                          <a:effectLst/>
                        </a:rPr>
                        <a:t>싱업지역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1.01357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837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40E8F67-842A-E19A-8125-B78A6236B85F}"/>
              </a:ext>
            </a:extLst>
          </p:cNvPr>
          <p:cNvSpPr/>
          <p:nvPr/>
        </p:nvSpPr>
        <p:spPr>
          <a:xfrm>
            <a:off x="6663928" y="1143017"/>
            <a:ext cx="4688317" cy="609600"/>
          </a:xfrm>
          <a:prstGeom prst="rect">
            <a:avLst/>
          </a:prstGeom>
          <a:solidFill>
            <a:srgbClr val="3139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다중 선형 회귀 모형 가정 진단 </a:t>
            </a:r>
            <a:endParaRPr lang="en-US" altLang="ko-KR" b="1" dirty="0"/>
          </a:p>
          <a:p>
            <a:pPr algn="ctr"/>
            <a:r>
              <a:rPr lang="en-US" altLang="ko-KR" b="1" dirty="0"/>
              <a:t>-</a:t>
            </a:r>
            <a:r>
              <a:rPr lang="ko-KR" altLang="en-US" b="1" dirty="0"/>
              <a:t>독립성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50539-36C3-C91E-9E2E-839C237B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9" y="1821915"/>
            <a:ext cx="4892448" cy="3214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4EEE5-C01B-0D3D-7353-614BF6BAD58E}"/>
              </a:ext>
            </a:extLst>
          </p:cNvPr>
          <p:cNvSpPr txBox="1"/>
          <p:nvPr/>
        </p:nvSpPr>
        <p:spPr>
          <a:xfrm>
            <a:off x="739073" y="625834"/>
            <a:ext cx="8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en-US" altLang="ko-KR" sz="1400" b="1" dirty="0">
                <a:solidFill>
                  <a:srgbClr val="FF0000"/>
                </a:solidFill>
              </a:rPr>
              <a:t>VIF &gt; 10</a:t>
            </a:r>
            <a:r>
              <a:rPr lang="ko-KR" altLang="en-US" sz="1400" b="1" dirty="0">
                <a:solidFill>
                  <a:srgbClr val="FF0000"/>
                </a:solidFill>
              </a:rPr>
              <a:t> 변수 제거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단계적 선택법 적용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C7719-AB7B-0EAF-D086-BAD17F1A1EB4}"/>
              </a:ext>
            </a:extLst>
          </p:cNvPr>
          <p:cNvSpPr txBox="1"/>
          <p:nvPr/>
        </p:nvSpPr>
        <p:spPr>
          <a:xfrm>
            <a:off x="790231" y="5502418"/>
            <a:ext cx="106115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선형 회귀 모형 가정 진단 결과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정규성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등분산성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독립성 만족하였다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CB9ADA-74FF-1239-4EF4-A6B8D39E55A5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회귀분석결과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80C0-4D6F-4F48-1DD7-95875BF114A7}"/>
              </a:ext>
            </a:extLst>
          </p:cNvPr>
          <p:cNvSpPr txBox="1"/>
          <p:nvPr/>
        </p:nvSpPr>
        <p:spPr>
          <a:xfrm>
            <a:off x="3134391" y="5281373"/>
            <a:ext cx="510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CA3B7-E4C6-7EBC-1F1E-8360AF28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8591192-5B23-6F65-1A44-E27E8AC33BEE}"/>
              </a:ext>
            </a:extLst>
          </p:cNvPr>
          <p:cNvGrpSpPr/>
          <p:nvPr/>
        </p:nvGrpSpPr>
        <p:grpSpPr>
          <a:xfrm>
            <a:off x="395110" y="785861"/>
            <a:ext cx="6931379" cy="1467555"/>
            <a:chOff x="993421" y="1056795"/>
            <a:chExt cx="6254045" cy="14675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F48D67-4873-7518-AE22-53550AF014BF}"/>
                </a:ext>
              </a:extLst>
            </p:cNvPr>
            <p:cNvSpPr txBox="1"/>
            <p:nvPr/>
          </p:nvSpPr>
          <p:spPr>
            <a:xfrm>
              <a:off x="1151467" y="1207911"/>
              <a:ext cx="599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선정과정</a:t>
              </a:r>
              <a:endParaRPr lang="en-US" altLang="ko-KR" b="1" dirty="0"/>
            </a:p>
            <a:p>
              <a:endParaRPr lang="en-US" altLang="ko-KR" dirty="0"/>
            </a:p>
            <a:p>
              <a:r>
                <a:rPr lang="ko-KR" altLang="en-US" dirty="0"/>
                <a:t>각 주요 요인의 표준화된 값을 회귀식에 대입한 후 순위에 따른 차등 점수를 계산하여 자치구별 총 점수 비교 분석</a:t>
              </a:r>
            </a:p>
          </p:txBody>
        </p:sp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3A754EB9-FE3F-0177-D67D-BAC8DF3D501D}"/>
                </a:ext>
              </a:extLst>
            </p:cNvPr>
            <p:cNvSpPr/>
            <p:nvPr/>
          </p:nvSpPr>
          <p:spPr>
            <a:xfrm>
              <a:off x="993421" y="1056795"/>
              <a:ext cx="6254045" cy="1467555"/>
            </a:xfrm>
            <a:prstGeom prst="frame">
              <a:avLst>
                <a:gd name="adj1" fmla="val 498"/>
              </a:avLst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92092A-D1A1-BFAD-AA94-2831C84E12C5}"/>
              </a:ext>
            </a:extLst>
          </p:cNvPr>
          <p:cNvCxnSpPr/>
          <p:nvPr/>
        </p:nvCxnSpPr>
        <p:spPr>
          <a:xfrm>
            <a:off x="395110" y="2821131"/>
            <a:ext cx="0" cy="1215737"/>
          </a:xfrm>
          <a:prstGeom prst="line">
            <a:avLst/>
          </a:prstGeom>
          <a:ln w="317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187044-54D4-5BF7-565A-E4D42F85134F}"/>
              </a:ext>
            </a:extLst>
          </p:cNvPr>
          <p:cNvSpPr txBox="1"/>
          <p:nvPr/>
        </p:nvSpPr>
        <p:spPr>
          <a:xfrm>
            <a:off x="570273" y="2951945"/>
            <a:ext cx="675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대상 지역으로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강동구</a:t>
            </a:r>
            <a:r>
              <a:rPr lang="ko-KR" altLang="en-US" sz="2800" dirty="0"/>
              <a:t> 선정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4FB5DF-EBF7-3B57-AF4B-7E378282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128" y="785861"/>
            <a:ext cx="3398178" cy="5764317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373C65D7-1BD1-C802-97D6-C92D2C696E48}"/>
              </a:ext>
            </a:extLst>
          </p:cNvPr>
          <p:cNvSpPr/>
          <p:nvPr/>
        </p:nvSpPr>
        <p:spPr>
          <a:xfrm>
            <a:off x="10602707" y="736544"/>
            <a:ext cx="609599" cy="5813634"/>
          </a:xfrm>
          <a:prstGeom prst="frame">
            <a:avLst>
              <a:gd name="adj1" fmla="val 9091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3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7A84249-EDD6-C9E1-4B9B-8ED0B862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14042"/>
              </p:ext>
            </p:extLst>
          </p:nvPr>
        </p:nvGraphicFramePr>
        <p:xfrm>
          <a:off x="519545" y="617255"/>
          <a:ext cx="10609119" cy="6095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2136">
                  <a:extLst>
                    <a:ext uri="{9D8B030D-6E8A-4147-A177-3AD203B41FA5}">
                      <a16:colId xmlns:a16="http://schemas.microsoft.com/office/drawing/2014/main" val="4223124098"/>
                    </a:ext>
                  </a:extLst>
                </a:gridCol>
                <a:gridCol w="4676983">
                  <a:extLst>
                    <a:ext uri="{9D8B030D-6E8A-4147-A177-3AD203B41FA5}">
                      <a16:colId xmlns:a16="http://schemas.microsoft.com/office/drawing/2014/main" val="2257973610"/>
                    </a:ext>
                  </a:extLst>
                </a:gridCol>
              </a:tblGrid>
              <a:tr h="354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데이터 목록</a:t>
                      </a:r>
                    </a:p>
                  </a:txBody>
                  <a:tcPr anchor="ctr"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출처</a:t>
                      </a:r>
                    </a:p>
                  </a:txBody>
                  <a:tcPr anchor="ctr">
                    <a:solidFill>
                      <a:srgbClr val="3139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29764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주택가 주차장 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36460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지역사회 건강통계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867919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불법주정차 단속실적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서울특별시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25932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사업체 및 종사자 밀도 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04061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용도지역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217037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생활인구 수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08525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자치구별 장애인 불법주차 단속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정보공개포털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99433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장애인 수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2388"/>
                  </a:ext>
                </a:extLst>
              </a:tr>
              <a:tr h="363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주민등록인구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492511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자동차등록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9015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지역사회 건강통계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건강행태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69777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교통안전지수 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191031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주차장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99738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공영주차장 안내 정보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32168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서울시민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우울감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경험률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정신건강 통계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(SMHDB)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23705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서울시민 스트레스 인지율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정신건강 통계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(SMHDB)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33078"/>
                  </a:ext>
                </a:extLst>
              </a:tr>
              <a:tr h="29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행정동별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대중교통 총 승차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승객수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정보 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870678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B561499-9C49-F5AE-FCF7-0810F9E179AA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 출처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CE5BC-6186-DF03-2045-C7CAB2E1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AA352-5877-EC8B-FD75-0595999F5390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991331-2A7A-C4F2-A489-AD6289C96C78}"/>
              </a:ext>
            </a:extLst>
          </p:cNvPr>
          <p:cNvGrpSpPr/>
          <p:nvPr/>
        </p:nvGrpSpPr>
        <p:grpSpPr>
          <a:xfrm>
            <a:off x="594180" y="1212371"/>
            <a:ext cx="11003640" cy="4433257"/>
            <a:chOff x="559096" y="1768299"/>
            <a:chExt cx="11003640" cy="44332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E57269-801E-5165-6705-CB8CFB6A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96" y="2424372"/>
              <a:ext cx="5536904" cy="200925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0529FF-0A6D-4140-9D6A-49D22266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253" y="1768299"/>
              <a:ext cx="5050483" cy="33214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B6BD2-5B7E-4CD2-AB74-7277D335DF57}"/>
                </a:ext>
              </a:extLst>
            </p:cNvPr>
            <p:cNvSpPr txBox="1"/>
            <p:nvPr/>
          </p:nvSpPr>
          <p:spPr>
            <a:xfrm>
              <a:off x="8245997" y="5089701"/>
              <a:ext cx="2992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출처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국민권익위원회</a:t>
              </a:r>
              <a:r>
                <a:rPr lang="en-US" altLang="ko-KR" sz="1000" b="1" dirty="0"/>
                <a:t>_</a:t>
              </a:r>
              <a:r>
                <a:rPr lang="ko-KR" altLang="en-US" sz="1000" b="1" dirty="0"/>
                <a:t>한눈에 보는 민원 빅데이터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BAE7F5-1876-47D1-004D-0815DD2976A5}"/>
                </a:ext>
              </a:extLst>
            </p:cNvPr>
            <p:cNvSpPr txBox="1"/>
            <p:nvPr/>
          </p:nvSpPr>
          <p:spPr>
            <a:xfrm>
              <a:off x="7219756" y="5555225"/>
              <a:ext cx="3635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</a:t>
              </a:r>
              <a:r>
                <a:rPr lang="ko-KR" altLang="en-US" dirty="0"/>
                <a:t>장애인 전용구역</a:t>
              </a:r>
              <a:r>
                <a:rPr lang="en-US" altLang="ko-KR" dirty="0"/>
                <a:t>’ </a:t>
              </a:r>
              <a:r>
                <a:rPr lang="ko-KR" altLang="en-US" dirty="0"/>
                <a:t>키워드에 대한 민원 건 수 현황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245FDC-3E77-425B-E029-868B333D9D92}"/>
                </a:ext>
              </a:extLst>
            </p:cNvPr>
            <p:cNvSpPr txBox="1"/>
            <p:nvPr/>
          </p:nvSpPr>
          <p:spPr>
            <a:xfrm>
              <a:off x="1491583" y="5555224"/>
              <a:ext cx="3671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</a:t>
              </a:r>
              <a:r>
                <a:rPr lang="ko-KR" altLang="en-US" dirty="0"/>
                <a:t>장애인 전용구역</a:t>
              </a:r>
              <a:r>
                <a:rPr lang="en-US" altLang="ko-KR" dirty="0"/>
                <a:t>’ </a:t>
              </a:r>
              <a:r>
                <a:rPr lang="ko-KR" altLang="en-US" dirty="0"/>
                <a:t>키워드에 대한 민원 워드 클라우드 분석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FE355EA-1585-9E26-BAFB-5396FF062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07E2FE-1F13-83B7-1B12-11A895C2C8CA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4B5AFB-0B13-80A8-0150-3FFE03A1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87" y="871428"/>
            <a:ext cx="5919624" cy="4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D7380-52AE-58D6-4EE0-C6842107E16B}"/>
              </a:ext>
            </a:extLst>
          </p:cNvPr>
          <p:cNvSpPr txBox="1"/>
          <p:nvPr/>
        </p:nvSpPr>
        <p:spPr>
          <a:xfrm>
            <a:off x="4050145" y="5684848"/>
            <a:ext cx="409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장애인 주차구역</a:t>
            </a:r>
            <a:r>
              <a:rPr lang="en-US" altLang="ko-KR" dirty="0"/>
              <a:t>’</a:t>
            </a:r>
            <a:r>
              <a:rPr lang="ko-KR" altLang="en-US" dirty="0"/>
              <a:t>에 대한 뉴스기사 </a:t>
            </a:r>
            <a:r>
              <a:rPr lang="en-US" altLang="ko-KR" dirty="0"/>
              <a:t>        11,318</a:t>
            </a:r>
            <a:r>
              <a:rPr lang="ko-KR" altLang="en-US" dirty="0"/>
              <a:t>건에 대한 연관분석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29DDC-EF29-7D7A-8249-4EB2D7D9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ACFBD3-CD2E-7F44-1BBA-7729D9F1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3" y="1262439"/>
            <a:ext cx="4680144" cy="3272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9C1E2A-A42D-DD26-6A41-387D8AF30039}"/>
              </a:ext>
            </a:extLst>
          </p:cNvPr>
          <p:cNvSpPr/>
          <p:nvPr/>
        </p:nvSpPr>
        <p:spPr>
          <a:xfrm>
            <a:off x="0" y="1525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ADB5B-9168-E455-5251-4B90C5DB396F}"/>
              </a:ext>
            </a:extLst>
          </p:cNvPr>
          <p:cNvSpPr txBox="1"/>
          <p:nvPr/>
        </p:nvSpPr>
        <p:spPr>
          <a:xfrm>
            <a:off x="10700526" y="4525567"/>
            <a:ext cx="1349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출처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보건복지부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F46AC9-CE21-D2F4-BED3-5407DE1D34AB}"/>
              </a:ext>
            </a:extLst>
          </p:cNvPr>
          <p:cNvGrpSpPr/>
          <p:nvPr/>
        </p:nvGrpSpPr>
        <p:grpSpPr>
          <a:xfrm rot="312845">
            <a:off x="1809453" y="2510108"/>
            <a:ext cx="2514841" cy="399339"/>
            <a:chOff x="3771730" y="3636592"/>
            <a:chExt cx="2901339" cy="4103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9B7BAB-A1DA-1037-9D02-B18778F944AD}"/>
                </a:ext>
              </a:extLst>
            </p:cNvPr>
            <p:cNvSpPr txBox="1"/>
            <p:nvPr/>
          </p:nvSpPr>
          <p:spPr>
            <a:xfrm rot="19459944">
              <a:off x="4332195" y="3636592"/>
              <a:ext cx="1736487" cy="26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적발 건수 증가추세</a:t>
              </a: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3F20A56-C7B3-3EB5-62CA-4464960CAAD7}"/>
                </a:ext>
              </a:extLst>
            </p:cNvPr>
            <p:cNvSpPr/>
            <p:nvPr/>
          </p:nvSpPr>
          <p:spPr>
            <a:xfrm rot="19411924">
              <a:off x="3771730" y="3923751"/>
              <a:ext cx="2901339" cy="12322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BD7DEF1-FA56-2DEA-C4F9-13D10490498E}"/>
              </a:ext>
            </a:extLst>
          </p:cNvPr>
          <p:cNvSpPr txBox="1"/>
          <p:nvPr/>
        </p:nvSpPr>
        <p:spPr>
          <a:xfrm>
            <a:off x="714103" y="5226229"/>
            <a:ext cx="107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장애인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주차 구역의 불법 주차 적발 건수 및 중복 위반 </a:t>
            </a:r>
            <a:r>
              <a:rPr lang="ko-KR" alt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매년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증가</a:t>
            </a:r>
            <a:endParaRPr lang="ko-KR" altLang="en-US" b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AE80CD-E566-9F8F-6E58-4F14151E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98" y="1650529"/>
            <a:ext cx="6496957" cy="2495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7663AA-E9E8-4568-E3EB-A42F9451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3B056E-8B03-B174-BB9A-18DB2F26E39F}"/>
              </a:ext>
            </a:extLst>
          </p:cNvPr>
          <p:cNvSpPr/>
          <p:nvPr/>
        </p:nvSpPr>
        <p:spPr>
          <a:xfrm>
            <a:off x="0" y="1521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기대효과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3ABBDD-1E6B-BBFA-57F7-E1D4B006A47B}"/>
              </a:ext>
            </a:extLst>
          </p:cNvPr>
          <p:cNvGrpSpPr/>
          <p:nvPr/>
        </p:nvGrpSpPr>
        <p:grpSpPr>
          <a:xfrm>
            <a:off x="232901" y="837186"/>
            <a:ext cx="5318349" cy="3491004"/>
            <a:chOff x="522611" y="1058431"/>
            <a:chExt cx="4497257" cy="28801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2CB0A7-5B5D-3FFC-E625-E182FA64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084" y="1594710"/>
              <a:ext cx="3488314" cy="234385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885FEE-3D59-ADE3-5BD6-B42C652A9FA1}"/>
                </a:ext>
              </a:extLst>
            </p:cNvPr>
            <p:cNvSpPr/>
            <p:nvPr/>
          </p:nvSpPr>
          <p:spPr>
            <a:xfrm>
              <a:off x="522611" y="1058431"/>
              <a:ext cx="4497257" cy="390580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불법 </a:t>
              </a:r>
              <a:r>
                <a:rPr lang="ko-KR" altLang="en-US" dirty="0" err="1"/>
                <a:t>주정차</a:t>
              </a:r>
              <a:r>
                <a:rPr lang="ko-KR" altLang="en-US" dirty="0"/>
                <a:t> 관한 신고 앱 </a:t>
              </a:r>
              <a:r>
                <a:rPr lang="ko-KR" altLang="en-US" dirty="0">
                  <a:solidFill>
                    <a:schemeClr val="accent4"/>
                  </a:solidFill>
                </a:rPr>
                <a:t>안전신문고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A97E31-7FF7-8F77-8FAD-447CC86FE7D0}"/>
              </a:ext>
            </a:extLst>
          </p:cNvPr>
          <p:cNvSpPr/>
          <p:nvPr/>
        </p:nvSpPr>
        <p:spPr>
          <a:xfrm rot="5400000">
            <a:off x="5704450" y="4024490"/>
            <a:ext cx="598312" cy="2641600"/>
          </a:xfrm>
          <a:prstGeom prst="rightArrow">
            <a:avLst>
              <a:gd name="adj1" fmla="val 50000"/>
              <a:gd name="adj2" fmla="val 41002"/>
            </a:avLst>
          </a:prstGeom>
          <a:solidFill>
            <a:srgbClr val="33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31394D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01165D-E509-D852-A543-0B854D31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BCBEF2-0EB6-1F30-0EA7-FDEF6E013DEF}"/>
              </a:ext>
            </a:extLst>
          </p:cNvPr>
          <p:cNvGrpSpPr/>
          <p:nvPr/>
        </p:nvGrpSpPr>
        <p:grpSpPr>
          <a:xfrm>
            <a:off x="7254512" y="2275087"/>
            <a:ext cx="4125199" cy="1926592"/>
            <a:chOff x="7593183" y="2335394"/>
            <a:chExt cx="4365916" cy="249597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1EB0B50-CF75-37A7-0EAA-006A84DB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184" y="3236751"/>
              <a:ext cx="4365915" cy="159462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BF1C212-F3DA-85F7-2362-DD599E65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3183" y="2335394"/>
              <a:ext cx="4365914" cy="901357"/>
            </a:xfrm>
            <a:prstGeom prst="rect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DC8658-4C56-258F-FEF8-9322D41CB10E}"/>
              </a:ext>
            </a:extLst>
          </p:cNvPr>
          <p:cNvSpPr/>
          <p:nvPr/>
        </p:nvSpPr>
        <p:spPr>
          <a:xfrm>
            <a:off x="6640752" y="867847"/>
            <a:ext cx="5318349" cy="473421"/>
          </a:xfrm>
          <a:prstGeom prst="rect">
            <a:avLst/>
          </a:prstGeom>
          <a:solidFill>
            <a:srgbClr val="33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신고 제보자에 대한 </a:t>
            </a:r>
            <a:r>
              <a:rPr lang="ko-KR" altLang="en-US" dirty="0">
                <a:solidFill>
                  <a:schemeClr val="accent4"/>
                </a:solidFill>
              </a:rPr>
              <a:t>보복 증가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1033484-3C0C-C523-D364-7AE561E7A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512" y="1659023"/>
            <a:ext cx="4097733" cy="524639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5870194-2200-CB01-F809-F080CB48ED89}"/>
              </a:ext>
            </a:extLst>
          </p:cNvPr>
          <p:cNvCxnSpPr/>
          <p:nvPr/>
        </p:nvCxnSpPr>
        <p:spPr>
          <a:xfrm>
            <a:off x="232901" y="5046134"/>
            <a:ext cx="11541410" cy="0"/>
          </a:xfrm>
          <a:prstGeom prst="line">
            <a:avLst/>
          </a:prstGeom>
          <a:ln w="63500">
            <a:solidFill>
              <a:srgbClr val="3139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FB9FF2-ECC7-7798-1422-FDAD7F7E234D}"/>
              </a:ext>
            </a:extLst>
          </p:cNvPr>
          <p:cNvSpPr txBox="1"/>
          <p:nvPr/>
        </p:nvSpPr>
        <p:spPr>
          <a:xfrm>
            <a:off x="1738488" y="5901303"/>
            <a:ext cx="871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보복성 신고와 행정력 낭비 문제 해결</a:t>
            </a:r>
            <a:endParaRPr lang="en-US" altLang="ko-KR" b="1" dirty="0"/>
          </a:p>
          <a:p>
            <a:pPr algn="ctr"/>
            <a:r>
              <a:rPr lang="ko-KR" altLang="en-US" b="1" dirty="0"/>
              <a:t>불법 </a:t>
            </a:r>
            <a:r>
              <a:rPr lang="ko-KR" altLang="en-US" b="1" dirty="0" err="1"/>
              <a:t>주정차</a:t>
            </a:r>
            <a:r>
              <a:rPr lang="ko-KR" altLang="en-US" b="1" dirty="0"/>
              <a:t> 사전 차단이 가능해 장애인 전용주차구역 자리를 확보 가능</a:t>
            </a:r>
          </a:p>
        </p:txBody>
      </p:sp>
    </p:spTree>
    <p:extLst>
      <p:ext uri="{BB962C8B-B14F-4D97-AF65-F5344CB8AC3E}">
        <p14:creationId xmlns:p14="http://schemas.microsoft.com/office/powerpoint/2010/main" val="36276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8A109A-AC56-CFF8-896D-0978329593BF}"/>
              </a:ext>
            </a:extLst>
          </p:cNvPr>
          <p:cNvSpPr/>
          <p:nvPr/>
        </p:nvSpPr>
        <p:spPr>
          <a:xfrm>
            <a:off x="0" y="-3304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장애인 불법 주차 방지 시스템 우선 설치 구역 선정 방법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5CD2984-416C-5C35-5DE7-4E1E23B795AF}"/>
              </a:ext>
            </a:extLst>
          </p:cNvPr>
          <p:cNvSpPr/>
          <p:nvPr/>
        </p:nvSpPr>
        <p:spPr>
          <a:xfrm>
            <a:off x="3150705" y="3235187"/>
            <a:ext cx="457200" cy="3876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64D68E9-E722-1ACA-3F99-DAD19D182185}"/>
              </a:ext>
            </a:extLst>
          </p:cNvPr>
          <p:cNvSpPr/>
          <p:nvPr/>
        </p:nvSpPr>
        <p:spPr>
          <a:xfrm>
            <a:off x="6089374" y="3235187"/>
            <a:ext cx="457200" cy="3876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54F1A3-3E1B-A580-345B-B5B87A0C79BF}"/>
              </a:ext>
            </a:extLst>
          </p:cNvPr>
          <p:cNvSpPr/>
          <p:nvPr/>
        </p:nvSpPr>
        <p:spPr>
          <a:xfrm>
            <a:off x="778566" y="1232452"/>
            <a:ext cx="2236303" cy="4572000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가설 설정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‘</a:t>
            </a:r>
            <a:r>
              <a:rPr lang="ko-KR" altLang="en-US" sz="1400" dirty="0"/>
              <a:t>장애인 불법 주차 적발 건수</a:t>
            </a:r>
            <a:r>
              <a:rPr lang="en-US" altLang="ko-KR" sz="1400" dirty="0"/>
              <a:t>’</a:t>
            </a:r>
            <a:r>
              <a:rPr lang="ko-KR" altLang="en-US" sz="1400" dirty="0"/>
              <a:t>를 종속 변수로 두고</a:t>
            </a:r>
            <a:r>
              <a:rPr lang="en-US" altLang="ko-KR" sz="1400" dirty="0"/>
              <a:t> </a:t>
            </a:r>
            <a:r>
              <a:rPr lang="ko-KR" altLang="en-US" sz="1400" dirty="0"/>
              <a:t>가설을 설정 </a:t>
            </a:r>
            <a:endParaRPr lang="en-US" altLang="ko-KR" sz="1400" dirty="0"/>
          </a:p>
          <a:p>
            <a:pPr algn="ctr"/>
            <a:r>
              <a:rPr lang="en-US" altLang="ko-KR" sz="1400" dirty="0"/>
              <a:t>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B27B8-3575-293D-947A-26AF2A5E7FB8}"/>
              </a:ext>
            </a:extLst>
          </p:cNvPr>
          <p:cNvSpPr/>
          <p:nvPr/>
        </p:nvSpPr>
        <p:spPr>
          <a:xfrm>
            <a:off x="3717235" y="1232452"/>
            <a:ext cx="2236303" cy="4572000"/>
          </a:xfrm>
          <a:prstGeom prst="rect">
            <a:avLst/>
          </a:prstGeom>
          <a:solidFill>
            <a:srgbClr val="333F50"/>
          </a:solidFill>
          <a:ln>
            <a:solidFill>
              <a:srgbClr val="313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차 지역</a:t>
            </a:r>
            <a:r>
              <a:rPr lang="en-US" altLang="ko-KR" b="1" dirty="0"/>
              <a:t>(</a:t>
            </a:r>
            <a:r>
              <a:rPr lang="ko-KR" altLang="en-US" b="1" dirty="0"/>
              <a:t>구별</a:t>
            </a:r>
            <a:r>
              <a:rPr lang="en-US" altLang="ko-KR" b="1" dirty="0"/>
              <a:t>)</a:t>
            </a:r>
            <a:r>
              <a:rPr lang="ko-KR" altLang="en-US" b="1" dirty="0"/>
              <a:t> 선정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회귀 분석을 통해 주요 요인을 도출하고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회귀식을 이용해 각 자치구별 </a:t>
            </a:r>
            <a:r>
              <a:rPr lang="en-US" altLang="ko-KR" sz="1400" dirty="0"/>
              <a:t>Scoring </a:t>
            </a:r>
            <a:r>
              <a:rPr lang="ko-KR" altLang="en-US" sz="1400" dirty="0"/>
              <a:t>진행 후 최종 점수가 가장 높은 자치구 하나를 선정  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572BB-043E-66DE-4543-BC28F5DDD337}"/>
              </a:ext>
            </a:extLst>
          </p:cNvPr>
          <p:cNvSpPr/>
          <p:nvPr/>
        </p:nvSpPr>
        <p:spPr>
          <a:xfrm>
            <a:off x="6682410" y="1232452"/>
            <a:ext cx="2236303" cy="45720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차 지역</a:t>
            </a:r>
            <a:r>
              <a:rPr lang="en-US" altLang="ko-KR" b="1" dirty="0"/>
              <a:t>(</a:t>
            </a:r>
            <a:r>
              <a:rPr lang="ko-KR" altLang="en-US" b="1" dirty="0" err="1"/>
              <a:t>동별</a:t>
            </a:r>
            <a:r>
              <a:rPr lang="en-US" altLang="ko-KR" b="1" dirty="0"/>
              <a:t>)</a:t>
            </a:r>
            <a:r>
              <a:rPr lang="ko-KR" altLang="en-US" b="1" dirty="0"/>
              <a:t> 선정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‘</a:t>
            </a:r>
            <a:r>
              <a:rPr lang="ko-KR" altLang="en-US" sz="1400" dirty="0"/>
              <a:t>장애인 불법 주차 적발 건수</a:t>
            </a:r>
            <a:r>
              <a:rPr lang="en-US" altLang="ko-KR" sz="1400" dirty="0"/>
              <a:t>‘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행정동별</a:t>
            </a:r>
            <a:r>
              <a:rPr lang="ko-KR" altLang="en-US" sz="1400" dirty="0"/>
              <a:t> 데이터가 존재하지 않아 군집분석 진행해서 </a:t>
            </a:r>
            <a:r>
              <a:rPr lang="en-US" altLang="ko-KR" sz="1400" dirty="0"/>
              <a:t>2</a:t>
            </a:r>
            <a:r>
              <a:rPr lang="ko-KR" altLang="en-US" sz="1400" dirty="0"/>
              <a:t>차 지역을 선정하고자 함 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DF332-FBF7-0F83-2A74-6E14A57D5F20}"/>
              </a:ext>
            </a:extLst>
          </p:cNvPr>
          <p:cNvSpPr/>
          <p:nvPr/>
        </p:nvSpPr>
        <p:spPr>
          <a:xfrm>
            <a:off x="9647585" y="1232452"/>
            <a:ext cx="2236303" cy="45720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변수 우선순위를 고려하여  군집별로 분석하고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군집을 우선 설치 구역으로 선정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56BF63E-D386-F512-4C8C-4E4627061358}"/>
              </a:ext>
            </a:extLst>
          </p:cNvPr>
          <p:cNvSpPr/>
          <p:nvPr/>
        </p:nvSpPr>
        <p:spPr>
          <a:xfrm>
            <a:off x="9129985" y="3284806"/>
            <a:ext cx="457200" cy="3876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0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DF53E-C9AA-C888-78FF-269483C5F86B}"/>
              </a:ext>
            </a:extLst>
          </p:cNvPr>
          <p:cNvSpPr txBox="1"/>
          <p:nvPr/>
        </p:nvSpPr>
        <p:spPr>
          <a:xfrm>
            <a:off x="328211" y="138067"/>
            <a:ext cx="14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 설정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3A446-7FE9-9E90-E9FB-BAF9545A683C}"/>
              </a:ext>
            </a:extLst>
          </p:cNvPr>
          <p:cNvGrpSpPr/>
          <p:nvPr/>
        </p:nvGrpSpPr>
        <p:grpSpPr>
          <a:xfrm>
            <a:off x="255720" y="690318"/>
            <a:ext cx="5480856" cy="1808833"/>
            <a:chOff x="235604" y="697424"/>
            <a:chExt cx="5246022" cy="18088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922D53-6023-EEC2-E708-5A181F8C3B56}"/>
                </a:ext>
              </a:extLst>
            </p:cNvPr>
            <p:cNvSpPr txBox="1"/>
            <p:nvPr/>
          </p:nvSpPr>
          <p:spPr>
            <a:xfrm>
              <a:off x="235604" y="697424"/>
              <a:ext cx="5246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종사자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인구밀도가 높은 곳</a:t>
              </a:r>
              <a:r>
                <a:rPr lang="ko-KR" altLang="en-US" sz="1200" dirty="0"/>
                <a:t>에서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/>
                <a:t>많이 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1EEB9-89D4-3317-3915-42583BA22CD8}"/>
                </a:ext>
              </a:extLst>
            </p:cNvPr>
            <p:cNvSpPr txBox="1"/>
            <p:nvPr/>
          </p:nvSpPr>
          <p:spPr>
            <a:xfrm>
              <a:off x="951269" y="2258475"/>
              <a:ext cx="15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</a:t>
              </a:r>
              <a:r>
                <a:rPr lang="ko-KR" altLang="en-US" sz="900" dirty="0" err="1"/>
                <a:t>종자사</a:t>
              </a:r>
              <a:r>
                <a:rPr lang="ko-KR" altLang="en-US" sz="900" dirty="0"/>
                <a:t> 밀도</a:t>
              </a:r>
              <a:r>
                <a:rPr lang="en-US" altLang="ko-KR" sz="900" dirty="0"/>
                <a:t>&gt;</a:t>
              </a:r>
              <a:r>
                <a:rPr lang="ko-KR" altLang="en-US" sz="9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B24AA3-7C3C-B053-CCE1-098F646FDE76}"/>
                </a:ext>
              </a:extLst>
            </p:cNvPr>
            <p:cNvSpPr txBox="1"/>
            <p:nvPr/>
          </p:nvSpPr>
          <p:spPr>
            <a:xfrm>
              <a:off x="3291669" y="2275425"/>
              <a:ext cx="13392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인구밀도</a:t>
              </a:r>
              <a:r>
                <a:rPr lang="en-US" altLang="ko-KR" sz="900" dirty="0"/>
                <a:t>&gt;</a:t>
              </a:r>
              <a:r>
                <a:rPr lang="ko-KR" altLang="en-US" sz="900" dirty="0"/>
                <a:t> 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AEE17-7C0C-C5AF-84A7-AF5C3AAC30C7}"/>
              </a:ext>
            </a:extLst>
          </p:cNvPr>
          <p:cNvSpPr/>
          <p:nvPr/>
        </p:nvSpPr>
        <p:spPr>
          <a:xfrm>
            <a:off x="0" y="-3304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가설 설정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763DB2-5EB5-314D-49CE-CA986C28BC13}"/>
              </a:ext>
            </a:extLst>
          </p:cNvPr>
          <p:cNvGrpSpPr/>
          <p:nvPr/>
        </p:nvGrpSpPr>
        <p:grpSpPr>
          <a:xfrm>
            <a:off x="292690" y="2717559"/>
            <a:ext cx="5687878" cy="1929816"/>
            <a:chOff x="160957" y="2873717"/>
            <a:chExt cx="5687878" cy="1929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71BB7-FD9F-0213-F9B5-9C50AA3CB739}"/>
                </a:ext>
              </a:extLst>
            </p:cNvPr>
            <p:cNvSpPr txBox="1"/>
            <p:nvPr/>
          </p:nvSpPr>
          <p:spPr>
            <a:xfrm>
              <a:off x="160957" y="2873717"/>
              <a:ext cx="5687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 </a:t>
              </a:r>
              <a:r>
                <a:rPr lang="ko-KR" altLang="en-US" sz="1200" dirty="0"/>
                <a:t>장애인 주차구역 불법주차는</a:t>
              </a:r>
              <a:r>
                <a:rPr lang="en-US" altLang="ko-KR" sz="1200" dirty="0"/>
                <a:t>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장애인 수가 많은 지역</a:t>
              </a:r>
              <a:r>
                <a:rPr lang="ko-KR" altLang="en-US" sz="1200" dirty="0"/>
                <a:t>에서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/>
                <a:t>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  <a:p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6E08D07-93AF-3812-F8AF-AA3E7C38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8745" y="3220985"/>
              <a:ext cx="1738732" cy="127585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643E36-CE45-5E40-CAEC-C29A5AAC9917}"/>
                </a:ext>
              </a:extLst>
            </p:cNvPr>
            <p:cNvSpPr txBox="1"/>
            <p:nvPr/>
          </p:nvSpPr>
          <p:spPr>
            <a:xfrm>
              <a:off x="560686" y="4572701"/>
              <a:ext cx="211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장애인 수 지도 시각화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CCBF99-D6FF-CBC1-E476-248EC2562E5F}"/>
                </a:ext>
              </a:extLst>
            </p:cNvPr>
            <p:cNvSpPr txBox="1"/>
            <p:nvPr/>
          </p:nvSpPr>
          <p:spPr>
            <a:xfrm>
              <a:off x="3431936" y="4552522"/>
              <a:ext cx="13725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장애인 수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7367A3-4C51-472F-B3A6-27ECBF793983}"/>
              </a:ext>
            </a:extLst>
          </p:cNvPr>
          <p:cNvCxnSpPr/>
          <p:nvPr/>
        </p:nvCxnSpPr>
        <p:spPr>
          <a:xfrm>
            <a:off x="5943598" y="690318"/>
            <a:ext cx="0" cy="602126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3EBB8-FF87-9498-764F-297119892E19}"/>
              </a:ext>
            </a:extLst>
          </p:cNvPr>
          <p:cNvGrpSpPr/>
          <p:nvPr/>
        </p:nvGrpSpPr>
        <p:grpSpPr>
          <a:xfrm>
            <a:off x="6214620" y="757413"/>
            <a:ext cx="5356402" cy="1787646"/>
            <a:chOff x="6276267" y="705651"/>
            <a:chExt cx="5246022" cy="18155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1496F0-BD1A-609C-3CD3-E97B46CFA6EA}"/>
                </a:ext>
              </a:extLst>
            </p:cNvPr>
            <p:cNvSpPr txBox="1"/>
            <p:nvPr/>
          </p:nvSpPr>
          <p:spPr>
            <a:xfrm>
              <a:off x="6276267" y="705651"/>
              <a:ext cx="5246022" cy="28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주차장 수가 많은 지역</a:t>
              </a:r>
              <a:r>
                <a:rPr lang="ko-KR" altLang="en-US" sz="1200" dirty="0"/>
                <a:t>에서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/>
                <a:t>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53EF32-63C8-95AB-C403-51ACC86469F8}"/>
                </a:ext>
              </a:extLst>
            </p:cNvPr>
            <p:cNvSpPr txBox="1"/>
            <p:nvPr/>
          </p:nvSpPr>
          <p:spPr>
            <a:xfrm>
              <a:off x="7143822" y="2286722"/>
              <a:ext cx="1457550" cy="23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공영 주차장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D7DC90-E894-2C93-6F78-4AA99440947B}"/>
                </a:ext>
              </a:extLst>
            </p:cNvPr>
            <p:cNvSpPr txBox="1"/>
            <p:nvPr/>
          </p:nvSpPr>
          <p:spPr>
            <a:xfrm>
              <a:off x="9689780" y="2259746"/>
              <a:ext cx="1772497" cy="23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민영 주차장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7DE3FF-2B06-073B-AE3B-2CA99D6F12FD}"/>
                </a:ext>
              </a:extLst>
            </p:cNvPr>
            <p:cNvGrpSpPr/>
            <p:nvPr/>
          </p:nvGrpSpPr>
          <p:grpSpPr>
            <a:xfrm>
              <a:off x="6987378" y="1000566"/>
              <a:ext cx="1772495" cy="1236026"/>
              <a:chOff x="-536587" y="1453568"/>
              <a:chExt cx="5387807" cy="4023709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A3CB487-456A-CC51-94EA-59958F61D23B}"/>
                  </a:ext>
                </a:extLst>
              </p:cNvPr>
              <p:cNvGrpSpPr/>
              <p:nvPr/>
            </p:nvGrpSpPr>
            <p:grpSpPr>
              <a:xfrm>
                <a:off x="-536587" y="1453568"/>
                <a:ext cx="5387807" cy="4023709"/>
                <a:chOff x="-536587" y="1453568"/>
                <a:chExt cx="5387807" cy="4023709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A87A7BF2-9B78-166F-0E82-BDF06FB09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536587" y="1453568"/>
                  <a:ext cx="5387807" cy="4023709"/>
                </a:xfrm>
                <a:prstGeom prst="rect">
                  <a:avLst/>
                </a:prstGeom>
              </p:spPr>
            </p:pic>
            <p:sp>
              <p:nvSpPr>
                <p:cNvPr id="43" name="원형: 비어 있음 42">
                  <a:extLst>
                    <a:ext uri="{FF2B5EF4-FFF2-40B4-BE49-F238E27FC236}">
                      <a16:creationId xmlns:a16="http://schemas.microsoft.com/office/drawing/2014/main" id="{26E67EF6-0C81-DC4C-87E4-0449D76C625C}"/>
                    </a:ext>
                  </a:extLst>
                </p:cNvPr>
                <p:cNvSpPr/>
                <p:nvPr/>
              </p:nvSpPr>
              <p:spPr>
                <a:xfrm>
                  <a:off x="1945397" y="2818779"/>
                  <a:ext cx="1482671" cy="1425845"/>
                </a:xfrm>
                <a:prstGeom prst="donut">
                  <a:avLst>
                    <a:gd name="adj" fmla="val 498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4D6AB0C9-6D52-FE32-A395-DB55E849891A}"/>
                  </a:ext>
                </a:extLst>
              </p:cNvPr>
              <p:cNvSpPr/>
              <p:nvPr/>
            </p:nvSpPr>
            <p:spPr>
              <a:xfrm>
                <a:off x="544080" y="3636859"/>
                <a:ext cx="1482671" cy="1425845"/>
              </a:xfrm>
              <a:prstGeom prst="donut">
                <a:avLst>
                  <a:gd name="adj" fmla="val 49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5D5ED2E-8588-ADF6-F688-173D83B46460}"/>
              </a:ext>
            </a:extLst>
          </p:cNvPr>
          <p:cNvGrpSpPr/>
          <p:nvPr/>
        </p:nvGrpSpPr>
        <p:grpSpPr>
          <a:xfrm>
            <a:off x="651069" y="3100861"/>
            <a:ext cx="1994021" cy="1179482"/>
            <a:chOff x="651069" y="3100861"/>
            <a:chExt cx="1994021" cy="117948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5698983-BF44-07BA-877C-6501F2AF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069" y="3100861"/>
              <a:ext cx="1994021" cy="1179482"/>
            </a:xfrm>
            <a:prstGeom prst="rect">
              <a:avLst/>
            </a:prstGeom>
          </p:spPr>
        </p:pic>
        <p:sp>
          <p:nvSpPr>
            <p:cNvPr id="57" name="원형: 비어 있음 56">
              <a:extLst>
                <a:ext uri="{FF2B5EF4-FFF2-40B4-BE49-F238E27FC236}">
                  <a16:creationId xmlns:a16="http://schemas.microsoft.com/office/drawing/2014/main" id="{D88C4467-1003-4E9E-DCCD-B8CB143EEC7F}"/>
                </a:ext>
              </a:extLst>
            </p:cNvPr>
            <p:cNvSpPr/>
            <p:nvPr/>
          </p:nvSpPr>
          <p:spPr>
            <a:xfrm>
              <a:off x="726007" y="3528121"/>
              <a:ext cx="487773" cy="437999"/>
            </a:xfrm>
            <a:prstGeom prst="donut">
              <a:avLst>
                <a:gd name="adj" fmla="val 49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원형: 비어 있음 57">
              <a:extLst>
                <a:ext uri="{FF2B5EF4-FFF2-40B4-BE49-F238E27FC236}">
                  <a16:creationId xmlns:a16="http://schemas.microsoft.com/office/drawing/2014/main" id="{9BE02F56-3481-57A3-A535-C6D9618E2339}"/>
                </a:ext>
              </a:extLst>
            </p:cNvPr>
            <p:cNvSpPr/>
            <p:nvPr/>
          </p:nvSpPr>
          <p:spPr>
            <a:xfrm>
              <a:off x="1404192" y="3235046"/>
              <a:ext cx="487773" cy="437999"/>
            </a:xfrm>
            <a:prstGeom prst="donut">
              <a:avLst>
                <a:gd name="adj" fmla="val 49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170B75-CF68-296E-0779-F413F7C673A6}"/>
              </a:ext>
            </a:extLst>
          </p:cNvPr>
          <p:cNvGrpSpPr/>
          <p:nvPr/>
        </p:nvGrpSpPr>
        <p:grpSpPr>
          <a:xfrm>
            <a:off x="6205087" y="2717558"/>
            <a:ext cx="5246022" cy="1736387"/>
            <a:chOff x="6131141" y="2799795"/>
            <a:chExt cx="5246022" cy="13740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379A4C-5F1E-34F5-096B-102E01037BAE}"/>
                </a:ext>
              </a:extLst>
            </p:cNvPr>
            <p:cNvSpPr txBox="1"/>
            <p:nvPr/>
          </p:nvSpPr>
          <p:spPr>
            <a:xfrm>
              <a:off x="6131141" y="2799795"/>
              <a:ext cx="5246022" cy="219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시장 주변</a:t>
              </a:r>
              <a:r>
                <a:rPr lang="ko-KR" altLang="en-US" sz="1200" dirty="0"/>
                <a:t>에서 많이 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71A1B9-E86E-963C-9E8F-7E671E3358B6}"/>
                </a:ext>
              </a:extLst>
            </p:cNvPr>
            <p:cNvSpPr txBox="1"/>
            <p:nvPr/>
          </p:nvSpPr>
          <p:spPr>
            <a:xfrm>
              <a:off x="7951684" y="3991194"/>
              <a:ext cx="1734382" cy="182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 시장 </a:t>
              </a:r>
              <a:r>
                <a:rPr lang="ko-KR" altLang="en-US" sz="900" dirty="0" err="1"/>
                <a:t>점포수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3276271-4D71-A631-B932-013A6FF9C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848" y="1038629"/>
            <a:ext cx="1950738" cy="1189348"/>
          </a:xfrm>
          <a:prstGeom prst="rect">
            <a:avLst/>
          </a:prstGeom>
        </p:spPr>
      </p:pic>
      <p:sp>
        <p:nvSpPr>
          <p:cNvPr id="63" name="원형: 비어 있음 62">
            <a:extLst>
              <a:ext uri="{FF2B5EF4-FFF2-40B4-BE49-F238E27FC236}">
                <a16:creationId xmlns:a16="http://schemas.microsoft.com/office/drawing/2014/main" id="{84274C1E-F4F8-2596-6CF4-A56CE1783594}"/>
              </a:ext>
            </a:extLst>
          </p:cNvPr>
          <p:cNvSpPr/>
          <p:nvPr/>
        </p:nvSpPr>
        <p:spPr>
          <a:xfrm>
            <a:off x="10117079" y="1465069"/>
            <a:ext cx="487773" cy="437999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원형: 비어 있음 65">
            <a:extLst>
              <a:ext uri="{FF2B5EF4-FFF2-40B4-BE49-F238E27FC236}">
                <a16:creationId xmlns:a16="http://schemas.microsoft.com/office/drawing/2014/main" id="{0B342930-D508-CEF1-85C4-72DD0C027E93}"/>
              </a:ext>
            </a:extLst>
          </p:cNvPr>
          <p:cNvSpPr/>
          <p:nvPr/>
        </p:nvSpPr>
        <p:spPr>
          <a:xfrm>
            <a:off x="9675267" y="1611199"/>
            <a:ext cx="487773" cy="437999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6F1D67E-2D01-E1D3-A129-25D0AD8A3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09" y="1152834"/>
            <a:ext cx="1595144" cy="11018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F8145D-7A25-2330-A171-9BDF03166E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487" y="1187777"/>
            <a:ext cx="1617623" cy="110592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CCC59D6-1C45-8D8C-029E-3420B7510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54D74DBD-7C48-B257-F9E6-303C13F5D235}"/>
              </a:ext>
            </a:extLst>
          </p:cNvPr>
          <p:cNvGrpSpPr/>
          <p:nvPr/>
        </p:nvGrpSpPr>
        <p:grpSpPr>
          <a:xfrm>
            <a:off x="274944" y="5029306"/>
            <a:ext cx="5246022" cy="1633262"/>
            <a:chOff x="230647" y="513352"/>
            <a:chExt cx="5246022" cy="163326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C6525C-C2D9-EE6D-ED2B-5816ED314225}"/>
                </a:ext>
              </a:extLst>
            </p:cNvPr>
            <p:cNvSpPr txBox="1"/>
            <p:nvPr/>
          </p:nvSpPr>
          <p:spPr>
            <a:xfrm>
              <a:off x="230647" y="513352"/>
              <a:ext cx="5246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대중교통 이용자 수</a:t>
              </a:r>
              <a:r>
                <a:rPr lang="ko-KR" altLang="en-US" sz="1200" dirty="0"/>
                <a:t>와</a:t>
              </a:r>
              <a:r>
                <a:rPr lang="ko-KR" altLang="en-US" sz="1200" b="1" dirty="0"/>
                <a:t> </a:t>
              </a:r>
              <a:r>
                <a:rPr lang="ko-KR" altLang="en-US" sz="1200" dirty="0"/>
                <a:t>관련이 있다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B07035-8ED6-012F-BA69-DBEC2D2875FF}"/>
                </a:ext>
              </a:extLst>
            </p:cNvPr>
            <p:cNvSpPr txBox="1"/>
            <p:nvPr/>
          </p:nvSpPr>
          <p:spPr>
            <a:xfrm>
              <a:off x="2594161" y="1915782"/>
              <a:ext cx="2169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대중교통 이용자 수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E49035B0-D795-1F80-247A-86860C5CB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53" y="5454076"/>
            <a:ext cx="1911300" cy="1154698"/>
          </a:xfrm>
          <a:prstGeom prst="rect">
            <a:avLst/>
          </a:prstGeom>
        </p:spPr>
      </p:pic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C26C0AAB-3494-5292-43D9-26C3CFA06875}"/>
              </a:ext>
            </a:extLst>
          </p:cNvPr>
          <p:cNvSpPr/>
          <p:nvPr/>
        </p:nvSpPr>
        <p:spPr>
          <a:xfrm>
            <a:off x="1447055" y="6130425"/>
            <a:ext cx="487773" cy="437999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7D055D8-F114-7D92-6CE4-367EF1D5698D}"/>
              </a:ext>
            </a:extLst>
          </p:cNvPr>
          <p:cNvGrpSpPr/>
          <p:nvPr/>
        </p:nvGrpSpPr>
        <p:grpSpPr>
          <a:xfrm>
            <a:off x="6263726" y="4795803"/>
            <a:ext cx="5246022" cy="1867809"/>
            <a:chOff x="235604" y="627851"/>
            <a:chExt cx="5246022" cy="186780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8BC7EFA-FDC9-8AE2-9089-39CAC8BA02ED}"/>
                </a:ext>
              </a:extLst>
            </p:cNvPr>
            <p:cNvSpPr txBox="1"/>
            <p:nvPr/>
          </p:nvSpPr>
          <p:spPr>
            <a:xfrm>
              <a:off x="235604" y="627851"/>
              <a:ext cx="5246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사업체가 </a:t>
              </a:r>
              <a:r>
                <a:rPr lang="ko-KR" altLang="en-US" sz="1200" dirty="0"/>
                <a:t>많은 곳에서 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9D8061-1154-BF16-AB2E-E9502ACACB12}"/>
                </a:ext>
              </a:extLst>
            </p:cNvPr>
            <p:cNvSpPr txBox="1"/>
            <p:nvPr/>
          </p:nvSpPr>
          <p:spPr>
            <a:xfrm>
              <a:off x="2730998" y="2264828"/>
              <a:ext cx="1562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사업체 밀도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C2E1CC34-6C0B-D3E1-DF37-D0053A774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5361" y="5187464"/>
            <a:ext cx="2358043" cy="1476148"/>
          </a:xfrm>
          <a:prstGeom prst="rect">
            <a:avLst/>
          </a:prstGeom>
        </p:spPr>
      </p:pic>
      <p:sp>
        <p:nvSpPr>
          <p:cNvPr id="90" name="원형: 비어 있음 89">
            <a:extLst>
              <a:ext uri="{FF2B5EF4-FFF2-40B4-BE49-F238E27FC236}">
                <a16:creationId xmlns:a16="http://schemas.microsoft.com/office/drawing/2014/main" id="{91C8A833-72AB-8906-6ABA-C73DBD9AA37E}"/>
              </a:ext>
            </a:extLst>
          </p:cNvPr>
          <p:cNvSpPr/>
          <p:nvPr/>
        </p:nvSpPr>
        <p:spPr>
          <a:xfrm>
            <a:off x="6972773" y="5721917"/>
            <a:ext cx="537542" cy="500366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AE165D69-771F-34CD-ADCB-18A8FDCBF035}"/>
              </a:ext>
            </a:extLst>
          </p:cNvPr>
          <p:cNvSpPr/>
          <p:nvPr/>
        </p:nvSpPr>
        <p:spPr>
          <a:xfrm>
            <a:off x="6519320" y="6047830"/>
            <a:ext cx="537542" cy="500366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6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C1DB40-0FE2-D723-2580-3B1ED4CB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6746"/>
              </p:ext>
            </p:extLst>
          </p:nvPr>
        </p:nvGraphicFramePr>
        <p:xfrm>
          <a:off x="470263" y="950109"/>
          <a:ext cx="3356149" cy="3886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441">
                  <a:extLst>
                    <a:ext uri="{9D8B030D-6E8A-4147-A177-3AD203B41FA5}">
                      <a16:colId xmlns:a16="http://schemas.microsoft.com/office/drawing/2014/main" val="1029460710"/>
                    </a:ext>
                  </a:extLst>
                </a:gridCol>
                <a:gridCol w="2099708">
                  <a:extLst>
                    <a:ext uri="{9D8B030D-6E8A-4147-A177-3AD203B41FA5}">
                      <a16:colId xmlns:a16="http://schemas.microsoft.com/office/drawing/2014/main" val="1136810278"/>
                    </a:ext>
                  </a:extLst>
                </a:gridCol>
              </a:tblGrid>
              <a:tr h="385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14850"/>
                  </a:ext>
                </a:extLst>
              </a:tr>
              <a:tr h="500041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장애인 주차구역 불법 주차 건수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사업체 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16200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종사자 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131896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인구 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33972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대중교통 </a:t>
                      </a:r>
                      <a:r>
                        <a:rPr lang="ko-KR" altLang="en-US" sz="1400" b="0" dirty="0" err="1">
                          <a:effectLst/>
                          <a:latin typeface="+mn-lt"/>
                        </a:rPr>
                        <a:t>승객수</a:t>
                      </a:r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86917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공영 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16754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민영 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40823"/>
                  </a:ext>
                </a:extLst>
              </a:tr>
              <a:tr h="500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effectLst/>
                          <a:latin typeface="+mn-lt"/>
                        </a:rPr>
                        <a:t>장애인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038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A3F392F-42D7-6E3E-E11A-523961D0E366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28565CD-2A91-709D-9E6C-0C372DCE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64739"/>
              </p:ext>
            </p:extLst>
          </p:nvPr>
        </p:nvGraphicFramePr>
        <p:xfrm>
          <a:off x="8963527" y="939718"/>
          <a:ext cx="2744754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377">
                  <a:extLst>
                    <a:ext uri="{9D8B030D-6E8A-4147-A177-3AD203B41FA5}">
                      <a16:colId xmlns:a16="http://schemas.microsoft.com/office/drawing/2014/main" val="2344968204"/>
                    </a:ext>
                  </a:extLst>
                </a:gridCol>
                <a:gridCol w="1372377">
                  <a:extLst>
                    <a:ext uri="{9D8B030D-6E8A-4147-A177-3AD203B41FA5}">
                      <a16:colId xmlns:a16="http://schemas.microsoft.com/office/drawing/2014/main" val="1448066955"/>
                    </a:ext>
                  </a:extLst>
                </a:gridCol>
              </a:tblGrid>
              <a:tr h="254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변수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VIF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3139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9122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effectLst/>
                        </a:rPr>
                        <a:t>사업체밀도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25888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83701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10458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318626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619139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184044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396532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62394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735392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672854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485795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967622"/>
                  </a:ext>
                </a:extLst>
              </a:tr>
              <a:tr h="2276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9528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696983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767F821-34F3-8023-A66A-7D163EB2D2F5}"/>
              </a:ext>
            </a:extLst>
          </p:cNvPr>
          <p:cNvSpPr/>
          <p:nvPr/>
        </p:nvSpPr>
        <p:spPr>
          <a:xfrm>
            <a:off x="3962400" y="3126658"/>
            <a:ext cx="713196" cy="507399"/>
          </a:xfrm>
          <a:prstGeom prst="rightArrow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90D58B7-E250-6C28-C316-5A11410FB4C4}"/>
              </a:ext>
            </a:extLst>
          </p:cNvPr>
          <p:cNvSpPr/>
          <p:nvPr/>
        </p:nvSpPr>
        <p:spPr>
          <a:xfrm flipV="1">
            <a:off x="6247367" y="2463362"/>
            <a:ext cx="650267" cy="579847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6EB2897-9B47-C422-91EC-5F83E47FB4AC}"/>
              </a:ext>
            </a:extLst>
          </p:cNvPr>
          <p:cNvSpPr/>
          <p:nvPr/>
        </p:nvSpPr>
        <p:spPr>
          <a:xfrm flipV="1">
            <a:off x="5422286" y="3859513"/>
            <a:ext cx="650268" cy="579847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C99522BE-C86D-7D9B-2D74-68EAECB4F13F}"/>
              </a:ext>
            </a:extLst>
          </p:cNvPr>
          <p:cNvSpPr/>
          <p:nvPr/>
        </p:nvSpPr>
        <p:spPr>
          <a:xfrm flipV="1">
            <a:off x="5246846" y="2418641"/>
            <a:ext cx="650268" cy="579847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47C8EA-DD9C-8E20-E07F-343340E2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D22F5-6DB5-DEEC-D2D2-0A88A43F8539}"/>
              </a:ext>
            </a:extLst>
          </p:cNvPr>
          <p:cNvSpPr txBox="1"/>
          <p:nvPr/>
        </p:nvSpPr>
        <p:spPr>
          <a:xfrm>
            <a:off x="4675596" y="4907905"/>
            <a:ext cx="75164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상관분석 결과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상관계수가 높게 측정되어 </a:t>
            </a:r>
            <a:r>
              <a:rPr lang="ko-KR" altLang="en-US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공선성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문제가 있을 수 있다고 판단되었고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VIF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확인결과 </a:t>
            </a:r>
            <a:r>
              <a:rPr lang="ko-KR" altLang="en-US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공선성 문제가 발생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1AA08-66D8-5D69-8E46-29E5D4DFB838}"/>
              </a:ext>
            </a:extLst>
          </p:cNvPr>
          <p:cNvSpPr txBox="1"/>
          <p:nvPr/>
        </p:nvSpPr>
        <p:spPr>
          <a:xfrm>
            <a:off x="4675595" y="5617747"/>
            <a:ext cx="728624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해결하고자 </a:t>
            </a:r>
            <a:r>
              <a:rPr lang="ko-KR" altLang="en-US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단계적 선택법을 적용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55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A1BEA417-96AF-FAA0-0D81-74EDF054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22700"/>
              </p:ext>
            </p:extLst>
          </p:nvPr>
        </p:nvGraphicFramePr>
        <p:xfrm>
          <a:off x="6505069" y="1052046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다중 선형 회귀 분석 결과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후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6AE58591-AD57-15EF-E2B3-672C8998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47239"/>
              </p:ext>
            </p:extLst>
          </p:nvPr>
        </p:nvGraphicFramePr>
        <p:xfrm>
          <a:off x="739073" y="1075580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선택 과정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적용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AC97C-26D0-1EA8-6CC7-398626A82E78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  <a:r>
              <a:rPr lang="en-US" altLang="ko-KR" dirty="0"/>
              <a:t>-</a:t>
            </a:r>
            <a:r>
              <a:rPr lang="ko-KR" altLang="en-US" dirty="0"/>
              <a:t>모든 변수 적용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A95582-5E58-930E-54CA-F76493F0562B}"/>
              </a:ext>
            </a:extLst>
          </p:cNvPr>
          <p:cNvGrpSpPr/>
          <p:nvPr/>
        </p:nvGrpSpPr>
        <p:grpSpPr>
          <a:xfrm>
            <a:off x="1046497" y="1795883"/>
            <a:ext cx="4267183" cy="3903878"/>
            <a:chOff x="1073710" y="1396243"/>
            <a:chExt cx="4284553" cy="480273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88F8621-9BB6-60D9-87AB-C18519FEE3A9}"/>
                </a:ext>
              </a:extLst>
            </p:cNvPr>
            <p:cNvGrpSpPr/>
            <p:nvPr/>
          </p:nvGrpSpPr>
          <p:grpSpPr>
            <a:xfrm>
              <a:off x="1073710" y="3703472"/>
              <a:ext cx="4284553" cy="2495508"/>
              <a:chOff x="981732" y="4027730"/>
              <a:chExt cx="4284553" cy="2495508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FC6EF57-0CEB-11B1-F763-F4C7E240D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40" y="4027730"/>
                <a:ext cx="4112267" cy="2364509"/>
              </a:xfrm>
              <a:prstGeom prst="rect">
                <a:avLst/>
              </a:prstGeom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979BE707-0E54-5871-7E33-CCBB5592A149}"/>
                  </a:ext>
                </a:extLst>
              </p:cNvPr>
              <p:cNvSpPr/>
              <p:nvPr/>
            </p:nvSpPr>
            <p:spPr>
              <a:xfrm>
                <a:off x="981732" y="4027730"/>
                <a:ext cx="4284553" cy="2495508"/>
              </a:xfrm>
              <a:prstGeom prst="frame">
                <a:avLst>
                  <a:gd name="adj1" fmla="val 1755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93CF6-10B9-6354-F3CB-1097AFD98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918" y="1396243"/>
              <a:ext cx="4178345" cy="2307229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7EBE03BD-577C-DB99-58FE-5EA66AD6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113" y="1779372"/>
            <a:ext cx="4719769" cy="32134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B77F07D-63B3-3DA6-8611-68AAC358C10E}"/>
              </a:ext>
            </a:extLst>
          </p:cNvPr>
          <p:cNvSpPr txBox="1"/>
          <p:nvPr/>
        </p:nvSpPr>
        <p:spPr>
          <a:xfrm>
            <a:off x="603083" y="5720158"/>
            <a:ext cx="11803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sz="1200" b="1" dirty="0"/>
              <a:t>적발 건수 </a:t>
            </a:r>
            <a:r>
              <a:rPr lang="en-US" altLang="ko-KR" sz="1200" b="1" dirty="0"/>
              <a:t>= -4.63 * 10^-16 + </a:t>
            </a:r>
            <a:r>
              <a:rPr lang="ko-KR" altLang="en-US" sz="1200" b="1" dirty="0"/>
              <a:t>종사자 밀도 </a:t>
            </a:r>
            <a:r>
              <a:rPr lang="en-US" altLang="ko-KR" sz="1200" b="1" dirty="0"/>
              <a:t>* 3.609 * 10^-1 + </a:t>
            </a:r>
            <a:r>
              <a:rPr lang="ko-KR" altLang="en-US" sz="1200" b="1" dirty="0"/>
              <a:t>상업지역 </a:t>
            </a:r>
            <a:r>
              <a:rPr lang="en-US" altLang="ko-KR" sz="1200" b="1" dirty="0"/>
              <a:t>* 4.095 * 10^-1 + </a:t>
            </a:r>
            <a:r>
              <a:rPr lang="ko-KR" altLang="en-US" sz="1200" b="1" dirty="0"/>
              <a:t>민영주차장 </a:t>
            </a:r>
            <a:r>
              <a:rPr lang="en-US" altLang="ko-KR" sz="1200" b="1" dirty="0"/>
              <a:t>* 4.725 * 10^-1 + </a:t>
            </a:r>
            <a:r>
              <a:rPr lang="ko-KR" altLang="en-US" sz="1200" b="1" dirty="0"/>
              <a:t>교통안전지수</a:t>
            </a:r>
            <a:r>
              <a:rPr lang="en-US" altLang="ko-KR" sz="1200" b="1" dirty="0"/>
              <a:t>*3.154*10^-1 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FA29B-C208-35EE-656D-200A6788A4E1}"/>
              </a:ext>
            </a:extLst>
          </p:cNvPr>
          <p:cNvSpPr txBox="1"/>
          <p:nvPr/>
        </p:nvSpPr>
        <p:spPr>
          <a:xfrm>
            <a:off x="739073" y="625834"/>
            <a:ext cx="8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모든 변수를 적용한 상태</a:t>
            </a:r>
            <a:r>
              <a:rPr lang="ko-KR" altLang="en-US" sz="1400" b="1" dirty="0"/>
              <a:t>로 단계적 선택법 적용 </a:t>
            </a:r>
          </a:p>
        </p:txBody>
      </p:sp>
    </p:spTree>
    <p:extLst>
      <p:ext uri="{BB962C8B-B14F-4D97-AF65-F5344CB8AC3E}">
        <p14:creationId xmlns:p14="http://schemas.microsoft.com/office/powerpoint/2010/main" val="9975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914</Words>
  <Application>Microsoft Office PowerPoint</Application>
  <PresentationFormat>와이드스크린</PresentationFormat>
  <Paragraphs>185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 Light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조원형</dc:creator>
  <cp:lastModifiedBy>조원형</cp:lastModifiedBy>
  <cp:revision>46</cp:revision>
  <dcterms:created xsi:type="dcterms:W3CDTF">2022-05-31T00:54:27Z</dcterms:created>
  <dcterms:modified xsi:type="dcterms:W3CDTF">2022-06-21T00:31:56Z</dcterms:modified>
</cp:coreProperties>
</file>