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72" r:id="rId3"/>
    <p:sldId id="280" r:id="rId4"/>
    <p:sldId id="260" r:id="rId5"/>
    <p:sldId id="277" r:id="rId6"/>
    <p:sldId id="298" r:id="rId7"/>
    <p:sldId id="299" r:id="rId8"/>
    <p:sldId id="275" r:id="rId9"/>
    <p:sldId id="297" r:id="rId10"/>
    <p:sldId id="296" r:id="rId11"/>
    <p:sldId id="287" r:id="rId12"/>
    <p:sldId id="278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94D"/>
    <a:srgbClr val="333F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649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1095B-0497-4E72-B683-CC5EAC1D856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17E98-E36A-41EF-8604-092898D6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9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E98-E36A-41EF-8604-092898D67F2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00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그림은 장애인 전용구역 키워드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E98-E36A-41EF-8604-092898D67F2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29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000" dirty="0"/>
              <a:t>대다수 불법 </a:t>
            </a:r>
            <a:r>
              <a:rPr lang="ko-KR" altLang="en-US" sz="1000" dirty="0" err="1"/>
              <a:t>주정차</a:t>
            </a:r>
            <a:r>
              <a:rPr lang="ko-KR" altLang="en-US" sz="1000" dirty="0"/>
              <a:t> 관련 신고는 안전신문고 앱에서 사진을 찍어 앱에 올리는 방식이지만</a:t>
            </a:r>
            <a:r>
              <a:rPr lang="en-US" altLang="ko-KR" sz="1000" dirty="0"/>
              <a:t>, </a:t>
            </a:r>
            <a:r>
              <a:rPr lang="ko-KR" altLang="en-US" sz="1000" dirty="0"/>
              <a:t>이로 인한 신고 제보자에 대한 보복이 늘어나 문제를 일으키고 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저희가 개발한 단속 장비를 적용한다면 미리 불법 주정차를 사전에 차단이 가능해 장애인 전용주차구역 자리를 확보할 수 있다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E98-E36A-41EF-8604-092898D67F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0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E98-E36A-41EF-8604-092898D67F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2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E98-E36A-41EF-8604-092898D67F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38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6AB04-E2AB-6881-6688-26F29EF2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B8B078-4BA5-1F40-A882-E39E01FE7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81CFC-6E2A-F937-0ACD-FBC3450C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E2A98-28B2-4A83-EB47-A33DEC20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3C986-365E-9F46-78F6-47FAF93B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36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ADDA4-5621-5581-AF69-E998FC95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CF3E1C-4D2B-AE81-A840-F356EA909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2E22A-94FF-D9B3-932A-1CD80C02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BCDD7-834F-E8E3-35DB-EDEDF451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18305-92B3-D0F0-066C-3B6D2D7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1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FDD7CA-FAD5-A4E6-D50E-BBB132FEE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3FCE5-96E7-17BD-7A31-3587B850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25E77-7C0D-9A39-9551-F590731D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37F97-C2EA-F5E1-C6FD-C8A40390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8D079-C2F8-FCCD-E8A6-996D331A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5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B75B1-A2DD-E25C-2475-0BFD56B7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32B0B-3871-8147-4AD4-567B578A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9C681-29AC-6853-CDC4-F9D61598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D0250-FC63-4F26-2DF3-5F4CEC9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5699E-9E49-8B2E-3F1A-0D0F9408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8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6CF7D-014C-2856-FC66-657EF821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20560-C1B6-DDF5-9DC1-72A71B7C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2940A-E549-0F0E-797F-C332A70D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6E79-832E-70B0-9FEF-0390C4EE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2952B-F263-2A24-A6F4-ACA861A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98131-309B-D88D-8646-68601EC2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4EFBC-0CCF-5EB3-1568-748B4E43F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B602A-C971-0FFA-07B2-3D619060B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8A21E-926F-E229-A346-347AB76E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2E706-3033-194E-915B-4FDA064D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B35D4-EF2B-C63B-16CA-972C45F7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1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012B4-BE41-5B9E-5E1D-35D13AA1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74F7D-5F54-48AB-C78F-B9A1831DE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7D8665-8391-F8F3-30A1-E319F807F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F464B7-0199-8B7A-B8A3-D34A11F5A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A2C789-B9F5-EDC1-C693-810F04B11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C08A5B-3DBE-E9A9-EA6B-DB890955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8C7FB8-0CBB-EC30-247B-809DA159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2E2119-C16B-CF3B-2E11-ED861355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0C28C-A8AB-FC41-D467-A2D25F0B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C4A07A-B1DD-3313-6278-115D3278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61EF5-567F-E02F-06D7-F404DDC2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46713D-D190-6808-5ED1-CB684EB6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4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C0D789-1776-9B44-8629-DB746ECD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B789AC-8C23-CAC0-DAF3-1D6F4735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6F5A54-7529-60A2-D94F-C565A5C5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8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D322E-1A36-2C6D-C4DA-228C9EEA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391AD-1FCC-9C79-693D-27E33D81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B5C11-2C22-F684-DF3C-BFA7D53C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4F125-D213-93BA-EA7A-D401A58E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F7AF1-DE11-8DBF-2DC3-676CB890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9B75B-B17B-6804-7726-A33D4D62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3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8AA8E-D27D-716F-F3D4-31F8E859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DBEC9D-135F-4F84-8FCF-C52056A21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7D240D-2DD1-6DF9-37FC-F5D3FBF3B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7E015-0081-6992-9417-A30578A2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CF42-255E-4142-93E1-F968E7E6313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242C0-2271-B0BC-59F3-77A8F31C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209DC-03D1-5DE7-B662-67A5BB6D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5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086EA9-32FF-925F-B30D-196F0E73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73A77-CBE5-3983-B92B-8EE32E53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7DB21-59B8-9C43-D6D7-571E772A6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CF42-255E-4142-93E1-F968E7E6313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C52B5-5E37-DE12-0499-8032FDD40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321A7-3327-FC33-E9A4-22B07970B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9CF4-7B72-434E-A2CF-5C1A5C4E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FAA352-5877-EC8B-FD75-0595999F5390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AI-IOT </a:t>
            </a:r>
            <a:r>
              <a:rPr lang="ko-KR" altLang="en-US" dirty="0"/>
              <a:t>파이프라인 구축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AB6F81D-791C-D34D-2ED5-31952111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F067AF-EC3E-C065-3E28-E621AC207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96" y="747338"/>
            <a:ext cx="5792008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4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CB9ADA-74FF-1239-4EF4-A6B8D39E55A5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회귀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9CA3B7-E4C6-7EBC-1F1E-8360AF28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E12DB4-2D69-4F08-E901-7E97C9728BCA}"/>
              </a:ext>
            </a:extLst>
          </p:cNvPr>
          <p:cNvSpPr txBox="1"/>
          <p:nvPr/>
        </p:nvSpPr>
        <p:spPr>
          <a:xfrm>
            <a:off x="769287" y="507399"/>
            <a:ext cx="231153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포아송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회귀 분석</a:t>
            </a:r>
            <a:endParaRPr lang="en-US" altLang="ko-KR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3EC7F078-C099-59A7-9C5E-BF9EF721E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49163"/>
              </p:ext>
            </p:extLst>
          </p:nvPr>
        </p:nvGraphicFramePr>
        <p:xfrm>
          <a:off x="769287" y="1028287"/>
          <a:ext cx="4947858" cy="298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858">
                  <a:extLst>
                    <a:ext uri="{9D8B030D-6E8A-4147-A177-3AD203B41FA5}">
                      <a16:colId xmlns:a16="http://schemas.microsoft.com/office/drawing/2014/main" val="2150367044"/>
                    </a:ext>
                  </a:extLst>
                </a:gridCol>
              </a:tblGrid>
              <a:tr h="63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선택 과정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단계적 선택법 적용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98763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7892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05251"/>
                  </a:ext>
                </a:extLst>
              </a:tr>
            </a:tbl>
          </a:graphicData>
        </a:graphic>
      </p:graphicFrame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B396FCE4-DFFD-0D44-71C6-13BB52C9F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36727"/>
              </p:ext>
            </p:extLst>
          </p:nvPr>
        </p:nvGraphicFramePr>
        <p:xfrm>
          <a:off x="6474855" y="1028287"/>
          <a:ext cx="4947858" cy="298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858">
                  <a:extLst>
                    <a:ext uri="{9D8B030D-6E8A-4147-A177-3AD203B41FA5}">
                      <a16:colId xmlns:a16="http://schemas.microsoft.com/office/drawing/2014/main" val="2150367044"/>
                    </a:ext>
                  </a:extLst>
                </a:gridCol>
              </a:tblGrid>
              <a:tr h="63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포아송</a:t>
                      </a:r>
                      <a:r>
                        <a:rPr lang="ko-KR" altLang="en-US" sz="1800" dirty="0"/>
                        <a:t> 회귀 분석 결과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단계적 선택법 후</a:t>
                      </a:r>
                      <a:r>
                        <a:rPr lang="en-US" altLang="ko-KR" sz="1400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98763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7892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052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ACD4185-B81D-2BC1-2C92-279330C3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87" y="1661212"/>
            <a:ext cx="5054738" cy="50089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9ECAB6B-1AAD-0397-BDA7-D3DC7091A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855" y="1661212"/>
            <a:ext cx="5054738" cy="3734124"/>
          </a:xfrm>
          <a:prstGeom prst="rect">
            <a:avLst/>
          </a:prstGeo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id="{9B866464-C572-6211-A675-AC32EC467C16}"/>
              </a:ext>
            </a:extLst>
          </p:cNvPr>
          <p:cNvSpPr/>
          <p:nvPr/>
        </p:nvSpPr>
        <p:spPr>
          <a:xfrm>
            <a:off x="698946" y="4220308"/>
            <a:ext cx="5018199" cy="2358466"/>
          </a:xfrm>
          <a:prstGeom prst="frame">
            <a:avLst>
              <a:gd name="adj1" fmla="val 229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85027-3271-33F5-A92B-1AC0755F284A}"/>
              </a:ext>
            </a:extLst>
          </p:cNvPr>
          <p:cNvSpPr txBox="1"/>
          <p:nvPr/>
        </p:nvSpPr>
        <p:spPr>
          <a:xfrm>
            <a:off x="6018015" y="6204889"/>
            <a:ext cx="586153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AIC</a:t>
            </a:r>
            <a:r>
              <a:rPr lang="ko-KR" altLang="en-US" sz="1400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</a:t>
            </a:r>
            <a:r>
              <a:rPr lang="en-US" altLang="ko-KR" sz="1400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OLS </a:t>
            </a:r>
            <a:r>
              <a:rPr lang="ko-KR" altLang="en-US" sz="1400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 분석보다 높게 측정되어 </a:t>
            </a:r>
            <a:r>
              <a:rPr lang="ko-KR" altLang="en-US" sz="1400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채택하지 않았다</a:t>
            </a:r>
            <a:r>
              <a:rPr lang="en-US" altLang="ko-KR" sz="1400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210815-BD67-68A8-3D1E-91A850BD9A6F}"/>
              </a:ext>
            </a:extLst>
          </p:cNvPr>
          <p:cNvSpPr txBox="1"/>
          <p:nvPr/>
        </p:nvSpPr>
        <p:spPr>
          <a:xfrm>
            <a:off x="6018014" y="5482960"/>
            <a:ext cx="586153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종속변수가 </a:t>
            </a:r>
            <a:r>
              <a:rPr lang="ko-KR" altLang="en-US" sz="1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포아송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분포를 따르며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가산자료이기 때문에 </a:t>
            </a:r>
            <a:r>
              <a:rPr lang="ko-KR" altLang="en-US" sz="1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포아송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회귀 분석을 진행해보았다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3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CB9ADA-74FF-1239-4EF4-A6B8D39E55A5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D80C0-4D6F-4F48-1DD7-95875BF114A7}"/>
              </a:ext>
            </a:extLst>
          </p:cNvPr>
          <p:cNvSpPr txBox="1"/>
          <p:nvPr/>
        </p:nvSpPr>
        <p:spPr>
          <a:xfrm>
            <a:off x="3134391" y="5281373"/>
            <a:ext cx="510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9CA3B7-E4C6-7EBC-1F1E-8360AF28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8591192-5B23-6F65-1A44-E27E8AC33BEE}"/>
              </a:ext>
            </a:extLst>
          </p:cNvPr>
          <p:cNvGrpSpPr/>
          <p:nvPr/>
        </p:nvGrpSpPr>
        <p:grpSpPr>
          <a:xfrm>
            <a:off x="395110" y="785861"/>
            <a:ext cx="6931379" cy="1467555"/>
            <a:chOff x="993421" y="1056795"/>
            <a:chExt cx="6254045" cy="146755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F48D67-4873-7518-AE22-53550AF014BF}"/>
                </a:ext>
              </a:extLst>
            </p:cNvPr>
            <p:cNvSpPr txBox="1"/>
            <p:nvPr/>
          </p:nvSpPr>
          <p:spPr>
            <a:xfrm>
              <a:off x="1151467" y="1207911"/>
              <a:ext cx="599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선정과정</a:t>
              </a:r>
              <a:endParaRPr lang="en-US" altLang="ko-KR" b="1" dirty="0"/>
            </a:p>
            <a:p>
              <a:endParaRPr lang="en-US" altLang="ko-KR" dirty="0"/>
            </a:p>
            <a:p>
              <a:r>
                <a:rPr lang="ko-KR" altLang="en-US" dirty="0"/>
                <a:t>각 주요 요인의 표준화된 값을 회귀식에 대입한 후 순위에 따른 차등 점수를 계산하여 자치구별 총 점수 비교 분석</a:t>
              </a:r>
            </a:p>
          </p:txBody>
        </p:sp>
        <p:sp>
          <p:nvSpPr>
            <p:cNvPr id="3" name="액자 2">
              <a:extLst>
                <a:ext uri="{FF2B5EF4-FFF2-40B4-BE49-F238E27FC236}">
                  <a16:creationId xmlns:a16="http://schemas.microsoft.com/office/drawing/2014/main" id="{3A754EB9-FE3F-0177-D67D-BAC8DF3D501D}"/>
                </a:ext>
              </a:extLst>
            </p:cNvPr>
            <p:cNvSpPr/>
            <p:nvPr/>
          </p:nvSpPr>
          <p:spPr>
            <a:xfrm>
              <a:off x="993421" y="1056795"/>
              <a:ext cx="6254045" cy="1467555"/>
            </a:xfrm>
            <a:prstGeom prst="frame">
              <a:avLst>
                <a:gd name="adj1" fmla="val 498"/>
              </a:avLst>
            </a:prstGeom>
            <a:solidFill>
              <a:srgbClr val="333F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392092A-D1A1-BFAD-AA94-2831C84E12C5}"/>
              </a:ext>
            </a:extLst>
          </p:cNvPr>
          <p:cNvCxnSpPr/>
          <p:nvPr/>
        </p:nvCxnSpPr>
        <p:spPr>
          <a:xfrm>
            <a:off x="395110" y="2821131"/>
            <a:ext cx="0" cy="1215737"/>
          </a:xfrm>
          <a:prstGeom prst="line">
            <a:avLst/>
          </a:prstGeom>
          <a:ln w="3175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187044-54D4-5BF7-565A-E4D42F85134F}"/>
              </a:ext>
            </a:extLst>
          </p:cNvPr>
          <p:cNvSpPr txBox="1"/>
          <p:nvPr/>
        </p:nvSpPr>
        <p:spPr>
          <a:xfrm>
            <a:off x="570273" y="2951945"/>
            <a:ext cx="6756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대상 지역으로 </a:t>
            </a:r>
            <a:endParaRPr lang="en-US" altLang="ko-KR" sz="2800" dirty="0"/>
          </a:p>
          <a:p>
            <a:r>
              <a:rPr lang="ko-KR" altLang="en-US" sz="2800" b="1" dirty="0">
                <a:solidFill>
                  <a:srgbClr val="FF0000"/>
                </a:solidFill>
              </a:rPr>
              <a:t>강남구</a:t>
            </a:r>
            <a:r>
              <a:rPr lang="ko-KR" altLang="en-US" sz="2800" dirty="0"/>
              <a:t> 선정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0FA75B7-DD70-13C1-0DA8-E26444CE892D}"/>
              </a:ext>
            </a:extLst>
          </p:cNvPr>
          <p:cNvGrpSpPr/>
          <p:nvPr/>
        </p:nvGrpSpPr>
        <p:grpSpPr>
          <a:xfrm>
            <a:off x="7954774" y="785861"/>
            <a:ext cx="3220019" cy="5813634"/>
            <a:chOff x="7729691" y="736544"/>
            <a:chExt cx="3220019" cy="58136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6DD344-D37C-7DAA-21D0-2A14227B5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9691" y="819441"/>
              <a:ext cx="3177815" cy="5730737"/>
            </a:xfrm>
            <a:prstGeom prst="rect">
              <a:avLst/>
            </a:prstGeom>
          </p:spPr>
        </p:pic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373C65D7-1BD1-C802-97D6-C92D2C696E48}"/>
                </a:ext>
              </a:extLst>
            </p:cNvPr>
            <p:cNvSpPr/>
            <p:nvPr/>
          </p:nvSpPr>
          <p:spPr>
            <a:xfrm>
              <a:off x="10340111" y="736544"/>
              <a:ext cx="609599" cy="5813634"/>
            </a:xfrm>
            <a:prstGeom prst="frame">
              <a:avLst>
                <a:gd name="adj1" fmla="val 9091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38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7A84249-EDD6-C9E1-4B9B-8ED0B8620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36454"/>
              </p:ext>
            </p:extLst>
          </p:nvPr>
        </p:nvGraphicFramePr>
        <p:xfrm>
          <a:off x="519545" y="892480"/>
          <a:ext cx="5078822" cy="59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9846">
                  <a:extLst>
                    <a:ext uri="{9D8B030D-6E8A-4147-A177-3AD203B41FA5}">
                      <a16:colId xmlns:a16="http://schemas.microsoft.com/office/drawing/2014/main" val="4223124098"/>
                    </a:ext>
                  </a:extLst>
                </a:gridCol>
                <a:gridCol w="2238976">
                  <a:extLst>
                    <a:ext uri="{9D8B030D-6E8A-4147-A177-3AD203B41FA5}">
                      <a16:colId xmlns:a16="http://schemas.microsoft.com/office/drawing/2014/main" val="2257973610"/>
                    </a:ext>
                  </a:extLst>
                </a:gridCol>
              </a:tblGrid>
              <a:tr h="331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데이터 목록</a:t>
                      </a:r>
                    </a:p>
                  </a:txBody>
                  <a:tcPr anchor="ctr"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출처</a:t>
                      </a:r>
                    </a:p>
                  </a:txBody>
                  <a:tcPr anchor="ctr">
                    <a:solidFill>
                      <a:srgbClr val="3139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29764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주택가 주차장 통계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336460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서울시 지역사회 건강통계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867919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서울시 불법주정차 단속실적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서울특별시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25932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서울시 사업체 및 종사자 밀도 통계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004061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서울시 용도지역 현황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217037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서울시 생활인구 수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908525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서울시 자치구별 장애인 불법주차 단속 현황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정보공개포털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99433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서울시 장애인 수 현황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92388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주민등록인구 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구별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492511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자동차등록 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구별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19015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지역사회 건강통계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건강행태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69777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교통안전지수 통계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191031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주차장 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구별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399738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공영주차장 안내 정보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32168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서울시민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우울감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경험률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서울시 정신건강 통계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(SMHDB)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423705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서울시민 스트레스 인지율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서울시 정신건강 통계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(SMHDB)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33078"/>
                  </a:ext>
                </a:extLst>
              </a:tr>
              <a:tr h="384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서울시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행정동별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대중교통 총 승차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승객수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정보 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706780"/>
                  </a:ext>
                </a:extLst>
              </a:tr>
              <a:tr h="28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서울시 예산결산총괄 통계</a:t>
                      </a: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670865"/>
                  </a:ext>
                </a:extLst>
              </a:tr>
              <a:tr h="386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구 공무원 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정원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</a:t>
                      </a:r>
                    </a:p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열린데이터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광장</a:t>
                      </a:r>
                    </a:p>
                  </a:txBody>
                  <a:tcPr>
                    <a:lnL w="12700" cap="flat" cmpd="sng" algn="ctr">
                      <a:solidFill>
                        <a:srgbClr val="333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638421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B561499-9C49-F5AE-FCF7-0810F9E179AA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데이터 출처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CCE5BC-6186-DF03-2045-C7CAB2E1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4486BF-F906-D640-4BEE-7C82AB3A6F27}"/>
              </a:ext>
            </a:extLst>
          </p:cNvPr>
          <p:cNvSpPr txBox="1"/>
          <p:nvPr/>
        </p:nvSpPr>
        <p:spPr>
          <a:xfrm>
            <a:off x="83976" y="523148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데이터 출처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01664-9F5E-54F1-4F74-03F7113ED80C}"/>
              </a:ext>
            </a:extLst>
          </p:cNvPr>
          <p:cNvSpPr txBox="1"/>
          <p:nvPr/>
        </p:nvSpPr>
        <p:spPr>
          <a:xfrm>
            <a:off x="6033936" y="526694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참고 논문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5D615-5C71-699C-5C79-36FF3DBA0ED3}"/>
              </a:ext>
            </a:extLst>
          </p:cNvPr>
          <p:cNvSpPr txBox="1"/>
          <p:nvPr/>
        </p:nvSpPr>
        <p:spPr>
          <a:xfrm>
            <a:off x="6033936" y="949385"/>
            <a:ext cx="615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[1] </a:t>
            </a:r>
            <a:r>
              <a:rPr lang="ko-KR" altLang="en-US" sz="1600" dirty="0" err="1"/>
              <a:t>장애인전용주차구역제도에</a:t>
            </a:r>
            <a:r>
              <a:rPr lang="ko-KR" altLang="en-US" sz="1600" dirty="0"/>
              <a:t> 대한 </a:t>
            </a:r>
            <a:r>
              <a:rPr lang="ko-KR" altLang="en-US" sz="1600" dirty="0" err="1"/>
              <a:t>정책순응</a:t>
            </a:r>
            <a:r>
              <a:rPr lang="ko-KR" altLang="en-US" sz="1600" dirty="0"/>
              <a:t> 요인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양숙미</a:t>
            </a:r>
            <a:r>
              <a:rPr lang="en-US" altLang="ko-KR" sz="1600" dirty="0"/>
              <a:t>,</a:t>
            </a:r>
            <a:r>
              <a:rPr lang="ko-KR" altLang="en-US" sz="1600" dirty="0"/>
              <a:t>전동일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485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3B056E-8B03-B174-BB9A-18DB2F26E39F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워드 클라우드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8EC57-AACE-2D9D-5FB5-080F66B68256}"/>
              </a:ext>
            </a:extLst>
          </p:cNvPr>
          <p:cNvSpPr txBox="1"/>
          <p:nvPr/>
        </p:nvSpPr>
        <p:spPr>
          <a:xfrm>
            <a:off x="2654709" y="3454041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C123B-E4DA-F161-EB5E-93F309ACBE27}"/>
              </a:ext>
            </a:extLst>
          </p:cNvPr>
          <p:cNvSpPr txBox="1"/>
          <p:nvPr/>
        </p:nvSpPr>
        <p:spPr>
          <a:xfrm>
            <a:off x="8770376" y="3454041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여름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586429-C13F-04B4-417F-423C5FCA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52" y="895817"/>
            <a:ext cx="4906060" cy="25149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A19C26F-5479-DCD8-1447-75043764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2" y="895817"/>
            <a:ext cx="4963218" cy="24482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FF6C329-8CB6-17DF-CC61-9FC7B7AAB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31" y="3904602"/>
            <a:ext cx="4934639" cy="24577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ECC85F-1B43-0872-DEC9-E4D732A88E40}"/>
              </a:ext>
            </a:extLst>
          </p:cNvPr>
          <p:cNvSpPr txBox="1"/>
          <p:nvPr/>
        </p:nvSpPr>
        <p:spPr>
          <a:xfrm>
            <a:off x="2654708" y="6372999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A574F-7E63-D69D-A014-F6C7D1ADF652}"/>
              </a:ext>
            </a:extLst>
          </p:cNvPr>
          <p:cNvSpPr txBox="1"/>
          <p:nvPr/>
        </p:nvSpPr>
        <p:spPr>
          <a:xfrm>
            <a:off x="8794191" y="6383603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겨울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579DE17-722B-BEC5-62A5-F118B354C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452" y="3904602"/>
            <a:ext cx="489653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1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FAA352-5877-EC8B-FD75-0595999F5390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프로젝트 배경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991331-2A7A-C4F2-A489-AD6289C96C78}"/>
              </a:ext>
            </a:extLst>
          </p:cNvPr>
          <p:cNvGrpSpPr/>
          <p:nvPr/>
        </p:nvGrpSpPr>
        <p:grpSpPr>
          <a:xfrm>
            <a:off x="594180" y="1212371"/>
            <a:ext cx="11003640" cy="4433257"/>
            <a:chOff x="559096" y="1768299"/>
            <a:chExt cx="11003640" cy="443325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0E57269-801E-5165-6705-CB8CFB6A4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096" y="2424372"/>
              <a:ext cx="5536904" cy="200925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70529FF-0A6D-4140-9D6A-49D22266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2253" y="1768299"/>
              <a:ext cx="5050483" cy="33214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5B6BD2-5B7E-4CD2-AB74-7277D335DF57}"/>
                </a:ext>
              </a:extLst>
            </p:cNvPr>
            <p:cNvSpPr txBox="1"/>
            <p:nvPr/>
          </p:nvSpPr>
          <p:spPr>
            <a:xfrm>
              <a:off x="8245997" y="5089701"/>
              <a:ext cx="2992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출처</a:t>
              </a:r>
              <a:r>
                <a:rPr lang="en-US" altLang="ko-KR" sz="1000" b="1" dirty="0"/>
                <a:t>: </a:t>
              </a:r>
              <a:r>
                <a:rPr lang="ko-KR" altLang="en-US" sz="1000" b="1" dirty="0"/>
                <a:t>국민권익위원회</a:t>
              </a:r>
              <a:r>
                <a:rPr lang="en-US" altLang="ko-KR" sz="1000" b="1" dirty="0"/>
                <a:t>_</a:t>
              </a:r>
              <a:r>
                <a:rPr lang="ko-KR" altLang="en-US" sz="1000" b="1" dirty="0"/>
                <a:t>한눈에 보는 민원 빅데이터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BAE7F5-1876-47D1-004D-0815DD2976A5}"/>
                </a:ext>
              </a:extLst>
            </p:cNvPr>
            <p:cNvSpPr txBox="1"/>
            <p:nvPr/>
          </p:nvSpPr>
          <p:spPr>
            <a:xfrm>
              <a:off x="7219756" y="5555225"/>
              <a:ext cx="3635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‘</a:t>
              </a:r>
              <a:r>
                <a:rPr lang="ko-KR" altLang="en-US" dirty="0"/>
                <a:t>장애인 전용구역</a:t>
              </a:r>
              <a:r>
                <a:rPr lang="en-US" altLang="ko-KR" dirty="0"/>
                <a:t>’ </a:t>
              </a:r>
              <a:r>
                <a:rPr lang="ko-KR" altLang="en-US" dirty="0"/>
                <a:t>키워드에 대한 민원 건 수 현황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245FDC-3E77-425B-E029-868B333D9D92}"/>
                </a:ext>
              </a:extLst>
            </p:cNvPr>
            <p:cNvSpPr txBox="1"/>
            <p:nvPr/>
          </p:nvSpPr>
          <p:spPr>
            <a:xfrm>
              <a:off x="1491583" y="5555224"/>
              <a:ext cx="3671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‘</a:t>
              </a:r>
              <a:r>
                <a:rPr lang="ko-KR" altLang="en-US" dirty="0"/>
                <a:t>장애인 전용구역</a:t>
              </a:r>
              <a:r>
                <a:rPr lang="en-US" altLang="ko-KR" dirty="0"/>
                <a:t>’ </a:t>
              </a:r>
              <a:r>
                <a:rPr lang="ko-KR" altLang="en-US" dirty="0"/>
                <a:t>키워드에 대한 민원 워드 클라우드 분석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FE355EA-1585-9E26-BAFB-5396FF062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4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07E2FE-1F13-83B7-1B12-11A895C2C8CA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프로젝트 배경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4B5AFB-0B13-80A8-0150-3FFE03A1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187" y="871428"/>
            <a:ext cx="5919624" cy="44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D7380-52AE-58D6-4EE0-C6842107E16B}"/>
              </a:ext>
            </a:extLst>
          </p:cNvPr>
          <p:cNvSpPr txBox="1"/>
          <p:nvPr/>
        </p:nvSpPr>
        <p:spPr>
          <a:xfrm>
            <a:off x="4050145" y="5684848"/>
            <a:ext cx="409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/>
              <a:t>장애인 주차구역</a:t>
            </a:r>
            <a:r>
              <a:rPr lang="en-US" altLang="ko-KR" dirty="0"/>
              <a:t>’</a:t>
            </a:r>
            <a:r>
              <a:rPr lang="ko-KR" altLang="en-US" dirty="0"/>
              <a:t>에 대한 뉴스기사 </a:t>
            </a:r>
            <a:r>
              <a:rPr lang="en-US" altLang="ko-KR" dirty="0"/>
              <a:t>        11,318</a:t>
            </a:r>
            <a:r>
              <a:rPr lang="ko-KR" altLang="en-US" dirty="0"/>
              <a:t>건에 대한 연관분석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029DDC-EF29-7D7A-8249-4EB2D7D9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4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ACFBD3-CD2E-7F44-1BBA-7729D9F1F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3" y="1262439"/>
            <a:ext cx="4680144" cy="32720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9C1E2A-A42D-DD26-6A41-387D8AF30039}"/>
              </a:ext>
            </a:extLst>
          </p:cNvPr>
          <p:cNvSpPr/>
          <p:nvPr/>
        </p:nvSpPr>
        <p:spPr>
          <a:xfrm>
            <a:off x="0" y="1525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프로젝트 배경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ADB5B-9168-E455-5251-4B90C5DB396F}"/>
              </a:ext>
            </a:extLst>
          </p:cNvPr>
          <p:cNvSpPr txBox="1"/>
          <p:nvPr/>
        </p:nvSpPr>
        <p:spPr>
          <a:xfrm>
            <a:off x="10700526" y="4525567"/>
            <a:ext cx="1349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출처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보건복지부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F46AC9-CE21-D2F4-BED3-5407DE1D34AB}"/>
              </a:ext>
            </a:extLst>
          </p:cNvPr>
          <p:cNvGrpSpPr/>
          <p:nvPr/>
        </p:nvGrpSpPr>
        <p:grpSpPr>
          <a:xfrm rot="312845">
            <a:off x="1809453" y="2510108"/>
            <a:ext cx="2514841" cy="399339"/>
            <a:chOff x="3771730" y="3636592"/>
            <a:chExt cx="2901339" cy="4103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9B7BAB-A1DA-1037-9D02-B18778F944AD}"/>
                </a:ext>
              </a:extLst>
            </p:cNvPr>
            <p:cNvSpPr txBox="1"/>
            <p:nvPr/>
          </p:nvSpPr>
          <p:spPr>
            <a:xfrm rot="19459944">
              <a:off x="4332195" y="3636592"/>
              <a:ext cx="1736487" cy="268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적발 건수 증가추세</a:t>
              </a: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3F20A56-C7B3-3EB5-62CA-4464960CAAD7}"/>
                </a:ext>
              </a:extLst>
            </p:cNvPr>
            <p:cNvSpPr/>
            <p:nvPr/>
          </p:nvSpPr>
          <p:spPr>
            <a:xfrm rot="19411924">
              <a:off x="3771730" y="3923751"/>
              <a:ext cx="2901339" cy="123227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BD7DEF1-FA56-2DEA-C4F9-13D10490498E}"/>
              </a:ext>
            </a:extLst>
          </p:cNvPr>
          <p:cNvSpPr txBox="1"/>
          <p:nvPr/>
        </p:nvSpPr>
        <p:spPr>
          <a:xfrm>
            <a:off x="714103" y="5226229"/>
            <a:ext cx="107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장애인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주차 구역의 불법 주차 적발 건수 및 중복 위반 </a:t>
            </a:r>
            <a:r>
              <a:rPr lang="ko-KR" altLang="en-US" sz="1800" b="1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증가</a:t>
            </a:r>
            <a:endParaRPr lang="ko-KR" altLang="en-US" b="0" dirty="0">
              <a:effectLst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AE80CD-E566-9F8F-6E58-4F14151E3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98" y="1650529"/>
            <a:ext cx="6496957" cy="24958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67663AA-E9E8-4568-E3EB-A42F9451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2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3B056E-8B03-B174-BB9A-18DB2F26E39F}"/>
              </a:ext>
            </a:extLst>
          </p:cNvPr>
          <p:cNvSpPr/>
          <p:nvPr/>
        </p:nvSpPr>
        <p:spPr>
          <a:xfrm>
            <a:off x="0" y="1521"/>
            <a:ext cx="12192000" cy="5073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기대효과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3ABBDD-1E6B-BBFA-57F7-E1D4B006A47B}"/>
              </a:ext>
            </a:extLst>
          </p:cNvPr>
          <p:cNvGrpSpPr/>
          <p:nvPr/>
        </p:nvGrpSpPr>
        <p:grpSpPr>
          <a:xfrm>
            <a:off x="232901" y="837186"/>
            <a:ext cx="5318349" cy="3491004"/>
            <a:chOff x="522611" y="1058431"/>
            <a:chExt cx="4497257" cy="288013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22CB0A7-5B5D-3FFC-E625-E182FA64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084" y="1594710"/>
              <a:ext cx="3488314" cy="234385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885FEE-3D59-ADE3-5BD6-B42C652A9FA1}"/>
                </a:ext>
              </a:extLst>
            </p:cNvPr>
            <p:cNvSpPr/>
            <p:nvPr/>
          </p:nvSpPr>
          <p:spPr>
            <a:xfrm>
              <a:off x="522611" y="1058431"/>
              <a:ext cx="4497257" cy="390580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불법 </a:t>
              </a:r>
              <a:r>
                <a:rPr lang="ko-KR" altLang="en-US" dirty="0" err="1"/>
                <a:t>주정차</a:t>
              </a:r>
              <a:r>
                <a:rPr lang="ko-KR" altLang="en-US" dirty="0"/>
                <a:t> 관한 신고 앱 </a:t>
              </a:r>
              <a:r>
                <a:rPr lang="ko-KR" altLang="en-US" dirty="0">
                  <a:solidFill>
                    <a:schemeClr val="accent4"/>
                  </a:solidFill>
                </a:rPr>
                <a:t>안전신문고</a:t>
              </a:r>
            </a:p>
          </p:txBody>
        </p: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5A97E31-7FF7-8F77-8FAD-447CC86FE7D0}"/>
              </a:ext>
            </a:extLst>
          </p:cNvPr>
          <p:cNvSpPr/>
          <p:nvPr/>
        </p:nvSpPr>
        <p:spPr>
          <a:xfrm rot="5400000">
            <a:off x="5704450" y="4024490"/>
            <a:ext cx="598312" cy="2641600"/>
          </a:xfrm>
          <a:prstGeom prst="rightArrow">
            <a:avLst>
              <a:gd name="adj1" fmla="val 50000"/>
              <a:gd name="adj2" fmla="val 41002"/>
            </a:avLst>
          </a:prstGeom>
          <a:solidFill>
            <a:srgbClr val="333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31394D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101165D-E509-D852-A543-0B854D31A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BABCBEF2-0EB6-1F30-0EA7-FDEF6E013DEF}"/>
              </a:ext>
            </a:extLst>
          </p:cNvPr>
          <p:cNvGrpSpPr/>
          <p:nvPr/>
        </p:nvGrpSpPr>
        <p:grpSpPr>
          <a:xfrm>
            <a:off x="7254512" y="2275087"/>
            <a:ext cx="4125199" cy="1926592"/>
            <a:chOff x="7593183" y="2335394"/>
            <a:chExt cx="4365916" cy="249597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1EB0B50-CF75-37A7-0EAA-006A84DB6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3184" y="3236751"/>
              <a:ext cx="4365915" cy="159462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BF1C212-F3DA-85F7-2362-DD599E65A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3183" y="2335394"/>
              <a:ext cx="4365914" cy="901357"/>
            </a:xfrm>
            <a:prstGeom prst="rect">
              <a:avLst/>
            </a:prstGeom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DC8658-4C56-258F-FEF8-9322D41CB10E}"/>
              </a:ext>
            </a:extLst>
          </p:cNvPr>
          <p:cNvSpPr/>
          <p:nvPr/>
        </p:nvSpPr>
        <p:spPr>
          <a:xfrm>
            <a:off x="6640752" y="867847"/>
            <a:ext cx="5318349" cy="473421"/>
          </a:xfrm>
          <a:prstGeom prst="rect">
            <a:avLst/>
          </a:prstGeom>
          <a:solidFill>
            <a:srgbClr val="333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신고 제보자에 대한 </a:t>
            </a:r>
            <a:r>
              <a:rPr lang="ko-KR" altLang="en-US" dirty="0">
                <a:solidFill>
                  <a:schemeClr val="accent4"/>
                </a:solidFill>
              </a:rPr>
              <a:t>보복 증가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1033484-3C0C-C523-D364-7AE561E7A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512" y="1659023"/>
            <a:ext cx="4097733" cy="524639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5870194-2200-CB01-F809-F080CB48ED89}"/>
              </a:ext>
            </a:extLst>
          </p:cNvPr>
          <p:cNvCxnSpPr/>
          <p:nvPr/>
        </p:nvCxnSpPr>
        <p:spPr>
          <a:xfrm>
            <a:off x="232901" y="5046134"/>
            <a:ext cx="11541410" cy="0"/>
          </a:xfrm>
          <a:prstGeom prst="line">
            <a:avLst/>
          </a:prstGeom>
          <a:ln w="63500">
            <a:solidFill>
              <a:srgbClr val="3139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FB9FF2-ECC7-7798-1422-FDAD7F7E234D}"/>
              </a:ext>
            </a:extLst>
          </p:cNvPr>
          <p:cNvSpPr txBox="1"/>
          <p:nvPr/>
        </p:nvSpPr>
        <p:spPr>
          <a:xfrm>
            <a:off x="1738488" y="5901303"/>
            <a:ext cx="871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보복성 신고와 행정력 낭비 문제 해결</a:t>
            </a:r>
            <a:endParaRPr lang="en-US" altLang="ko-KR" b="1" dirty="0"/>
          </a:p>
          <a:p>
            <a:pPr algn="ctr"/>
            <a:r>
              <a:rPr lang="ko-KR" altLang="en-US" b="1" dirty="0"/>
              <a:t>불법 </a:t>
            </a:r>
            <a:r>
              <a:rPr lang="ko-KR" altLang="en-US" b="1" dirty="0" err="1"/>
              <a:t>주정차</a:t>
            </a:r>
            <a:r>
              <a:rPr lang="ko-KR" altLang="en-US" b="1" dirty="0"/>
              <a:t> 사전 차단이 가능해 장애인 전용주차구역 자리를 확보 가능</a:t>
            </a:r>
          </a:p>
        </p:txBody>
      </p:sp>
    </p:spTree>
    <p:extLst>
      <p:ext uri="{BB962C8B-B14F-4D97-AF65-F5344CB8AC3E}">
        <p14:creationId xmlns:p14="http://schemas.microsoft.com/office/powerpoint/2010/main" val="362762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3B056E-8B03-B174-BB9A-18DB2F26E39F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선행 연구 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34B2B5-502A-7103-D6F3-69DF98AF1CD0}"/>
              </a:ext>
            </a:extLst>
          </p:cNvPr>
          <p:cNvSpPr/>
          <p:nvPr/>
        </p:nvSpPr>
        <p:spPr>
          <a:xfrm>
            <a:off x="192258" y="648075"/>
            <a:ext cx="11807483" cy="689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장애인전용주차구역제도에</a:t>
            </a:r>
            <a:r>
              <a:rPr lang="ko-KR" altLang="en-US" b="1" dirty="0"/>
              <a:t> 대한 </a:t>
            </a:r>
            <a:r>
              <a:rPr lang="ko-KR" altLang="en-US" b="1" dirty="0" err="1"/>
              <a:t>정책순응</a:t>
            </a:r>
            <a:r>
              <a:rPr lang="ko-KR" altLang="en-US" b="1" dirty="0"/>
              <a:t> 요인</a:t>
            </a:r>
            <a:r>
              <a:rPr lang="en-US" altLang="ko-KR" dirty="0"/>
              <a:t>-</a:t>
            </a:r>
            <a:r>
              <a:rPr lang="ko-KR" altLang="en-US" dirty="0" err="1"/>
              <a:t>양숙미</a:t>
            </a:r>
            <a:r>
              <a:rPr lang="en-US" altLang="ko-KR" dirty="0"/>
              <a:t>,</a:t>
            </a:r>
            <a:r>
              <a:rPr lang="ko-KR" altLang="en-US" dirty="0"/>
              <a:t>전동일</a:t>
            </a:r>
            <a:r>
              <a:rPr lang="en-US" altLang="ko-KR" dirty="0"/>
              <a:t>(2012)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DC28E-984E-C1CD-0B3D-E2E4CD8231A1}"/>
              </a:ext>
            </a:extLst>
          </p:cNvPr>
          <p:cNvSpPr txBox="1"/>
          <p:nvPr/>
        </p:nvSpPr>
        <p:spPr>
          <a:xfrm>
            <a:off x="520504" y="1478068"/>
            <a:ext cx="1126822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연구 목적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dirty="0" err="1"/>
              <a:t>장애인전용주차구역제도에</a:t>
            </a:r>
            <a:r>
              <a:rPr lang="ko-KR" altLang="en-US" dirty="0"/>
              <a:t> 대한 정책대상 집단</a:t>
            </a:r>
            <a:r>
              <a:rPr lang="en-US" altLang="ko-KR" dirty="0"/>
              <a:t>, </a:t>
            </a:r>
            <a:r>
              <a:rPr lang="ko-KR" altLang="en-US" dirty="0"/>
              <a:t>즉 시민들의 </a:t>
            </a:r>
            <a:r>
              <a:rPr lang="ko-KR" altLang="en-US" dirty="0" err="1"/>
              <a:t>정책순응정도에</a:t>
            </a:r>
            <a:r>
              <a:rPr lang="ko-KR" altLang="en-US" dirty="0"/>
              <a:t> 영향을 미치는 요인을 살펴보아 장애인전용주차구역의 적법한 이용행위를 제고할 수 있는 방안을 제시</a:t>
            </a:r>
            <a:r>
              <a:rPr lang="en-US" altLang="ko-KR" dirty="0"/>
              <a:t> 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796BF-C436-68D2-0420-E8B7B9606246}"/>
              </a:ext>
            </a:extLst>
          </p:cNvPr>
          <p:cNvSpPr txBox="1"/>
          <p:nvPr/>
        </p:nvSpPr>
        <p:spPr>
          <a:xfrm>
            <a:off x="520500" y="5610681"/>
            <a:ext cx="1126822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본 연구자는 장애인 불법주차 건수는 </a:t>
            </a:r>
            <a:r>
              <a:rPr lang="ko-KR" altLang="en-US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연령</a:t>
            </a:r>
            <a:r>
              <a:rPr lang="en-US" altLang="ko-KR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공무원 인력</a:t>
            </a:r>
            <a:r>
              <a:rPr lang="en-US" altLang="ko-KR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예산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관련성이 있을 것이라고 파악하였다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37FEE9-C3EB-B323-BA28-88D1C4E6619A}"/>
              </a:ext>
            </a:extLst>
          </p:cNvPr>
          <p:cNvSpPr txBox="1"/>
          <p:nvPr/>
        </p:nvSpPr>
        <p:spPr>
          <a:xfrm>
            <a:off x="520500" y="4094644"/>
            <a:ext cx="1126822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본 연구자는 </a:t>
            </a:r>
            <a:r>
              <a:rPr lang="ko-KR" altLang="en-US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정책 순응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이라는 종속변수를 </a:t>
            </a:r>
            <a:r>
              <a:rPr lang="ko-KR" altLang="en-US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장애인 불법주차 건수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 </a:t>
            </a:r>
            <a:r>
              <a:rPr lang="ko-KR" altLang="en-US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정책 불응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반대되는 의미로 파악하고 정책 순응과 관련성이 있는 독립 변수들은 장애인 불법주차 건수 와도 관련성이 있을 것이라고 판단하였다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558C8-E4F6-9393-9A15-CE3FACA5900B}"/>
              </a:ext>
            </a:extLst>
          </p:cNvPr>
          <p:cNvSpPr txBox="1"/>
          <p:nvPr/>
        </p:nvSpPr>
        <p:spPr>
          <a:xfrm>
            <a:off x="461888" y="2578607"/>
            <a:ext cx="1126822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 연구에서는 종속 변수를 </a:t>
            </a:r>
            <a:r>
              <a:rPr lang="ko-KR" altLang="en-US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정책 순응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</a:t>
            </a:r>
            <a:r>
              <a:rPr lang="ko-KR" altLang="en-US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두고 분석을 진행했다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결과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정책</a:t>
            </a:r>
            <a:r>
              <a:rPr lang="ko-KR" altLang="en-US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순응은</a:t>
            </a:r>
            <a:r>
              <a:rPr lang="ko-KR" altLang="en-US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연령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불법주차단속실행도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장차법시행</a:t>
            </a:r>
            <a:r>
              <a:rPr lang="ko-KR" altLang="en-US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인지 여부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관련 있는 것으로 결론이 도출되었으며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본 연구자는 불법주차 단속 실행도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장차법시행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인지 여부는 각각 공무원 인력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예산과 관련성이 있다고 판단하였다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96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3B056E-8B03-B174-BB9A-18DB2F26E39F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상관 관계 분석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81996-FCD1-F2BA-B949-8736AC8635E3}"/>
              </a:ext>
            </a:extLst>
          </p:cNvPr>
          <p:cNvGrpSpPr/>
          <p:nvPr/>
        </p:nvGrpSpPr>
        <p:grpSpPr>
          <a:xfrm>
            <a:off x="819554" y="690318"/>
            <a:ext cx="3474957" cy="3452304"/>
            <a:chOff x="252980" y="979758"/>
            <a:chExt cx="3474957" cy="34523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A28C77E-19F0-265D-B28E-8C489CDA7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980" y="979758"/>
              <a:ext cx="3474957" cy="3452304"/>
            </a:xfrm>
            <a:prstGeom prst="rect">
              <a:avLst/>
            </a:prstGeom>
          </p:spPr>
        </p:pic>
        <p:sp>
          <p:nvSpPr>
            <p:cNvPr id="3" name="액자 2">
              <a:extLst>
                <a:ext uri="{FF2B5EF4-FFF2-40B4-BE49-F238E27FC236}">
                  <a16:creationId xmlns:a16="http://schemas.microsoft.com/office/drawing/2014/main" id="{0201DBA6-B8D8-7FC5-75A9-A90BA9623D11}"/>
                </a:ext>
              </a:extLst>
            </p:cNvPr>
            <p:cNvSpPr/>
            <p:nvPr/>
          </p:nvSpPr>
          <p:spPr>
            <a:xfrm>
              <a:off x="588763" y="3262818"/>
              <a:ext cx="2309182" cy="276802"/>
            </a:xfrm>
            <a:prstGeom prst="frame">
              <a:avLst/>
            </a:prstGeom>
            <a:solidFill>
              <a:schemeClr val="tx1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C3F300-2F2C-41EC-6090-4F6D0EA29CF0}"/>
              </a:ext>
            </a:extLst>
          </p:cNvPr>
          <p:cNvGrpSpPr/>
          <p:nvPr/>
        </p:nvGrpSpPr>
        <p:grpSpPr>
          <a:xfrm>
            <a:off x="6246874" y="2686226"/>
            <a:ext cx="5861537" cy="2029447"/>
            <a:chOff x="6208015" y="660154"/>
            <a:chExt cx="5861537" cy="20294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18BD63-6C27-1DBE-99A6-5DE25635EAED}"/>
                </a:ext>
              </a:extLst>
            </p:cNvPr>
            <p:cNvSpPr txBox="1"/>
            <p:nvPr/>
          </p:nvSpPr>
          <p:spPr>
            <a:xfrm>
              <a:off x="6208015" y="660154"/>
              <a:ext cx="5861537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수집한 데이터들 중에서 장애인 불법 주차 적발 건수와 각 변수간 상관성을 확인하기 위해 상관분석을 실시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1D5656-6B0B-94A3-C774-84645C84C46F}"/>
                </a:ext>
              </a:extLst>
            </p:cNvPr>
            <p:cNvSpPr txBox="1"/>
            <p:nvPr/>
          </p:nvSpPr>
          <p:spPr>
            <a:xfrm>
              <a:off x="6208015" y="1669385"/>
              <a:ext cx="5861537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장애인 불법 주차 적발 건수와  상관성을 보이는 요인은 </a:t>
              </a:r>
              <a:r>
                <a:rPr lang="ko-KR" altLang="en-US" sz="1400" b="1" dirty="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생활인구 수</a:t>
              </a:r>
              <a:r>
                <a:rPr lang="en-US" altLang="ko-KR" sz="1400" b="1" dirty="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(0.38), </a:t>
              </a:r>
              <a:r>
                <a:rPr lang="ko-KR" altLang="en-US" sz="1400" b="1" dirty="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주거지역</a:t>
              </a:r>
              <a:r>
                <a:rPr lang="en-US" altLang="ko-KR" sz="1400" b="1" dirty="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(0.47), </a:t>
              </a:r>
              <a:r>
                <a:rPr lang="ko-KR" altLang="en-US" sz="1400" b="1" dirty="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교통안전지수</a:t>
              </a:r>
              <a:r>
                <a:rPr lang="en-US" altLang="ko-KR" sz="1400" b="1" dirty="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(-0.39), </a:t>
              </a:r>
              <a:r>
                <a:rPr lang="ko-KR" altLang="en-US" sz="1400" b="1" dirty="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대중교통 이용자 수</a:t>
              </a:r>
              <a:r>
                <a:rPr lang="en-US" altLang="ko-KR" sz="1400" b="1" dirty="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(0.47)</a:t>
              </a:r>
              <a:endParaRPr lang="ko-KR" altLang="en-US" sz="1400" b="1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E94387-6520-AA9F-934F-6F71D46A4FB7}"/>
              </a:ext>
            </a:extLst>
          </p:cNvPr>
          <p:cNvCxnSpPr/>
          <p:nvPr/>
        </p:nvCxnSpPr>
        <p:spPr>
          <a:xfrm>
            <a:off x="5943598" y="690318"/>
            <a:ext cx="0" cy="6021264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E5DAD6-FEE8-C4A0-B617-F38251E6365B}"/>
              </a:ext>
            </a:extLst>
          </p:cNvPr>
          <p:cNvGrpSpPr/>
          <p:nvPr/>
        </p:nvGrpSpPr>
        <p:grpSpPr>
          <a:xfrm>
            <a:off x="848758" y="4257600"/>
            <a:ext cx="4930714" cy="2551280"/>
            <a:chOff x="677239" y="4586016"/>
            <a:chExt cx="4128026" cy="17191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93C5D8-9B02-AD87-66B7-2C2656D3B22F}"/>
                </a:ext>
              </a:extLst>
            </p:cNvPr>
            <p:cNvSpPr txBox="1"/>
            <p:nvPr/>
          </p:nvSpPr>
          <p:spPr>
            <a:xfrm>
              <a:off x="677239" y="4586016"/>
              <a:ext cx="1430179" cy="32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활용 데이터</a:t>
              </a:r>
              <a:endPara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A2A663-CE97-CF97-C349-73AA7EF506BD}"/>
                </a:ext>
              </a:extLst>
            </p:cNvPr>
            <p:cNvSpPr txBox="1"/>
            <p:nvPr/>
          </p:nvSpPr>
          <p:spPr>
            <a:xfrm>
              <a:off x="677239" y="4921413"/>
              <a:ext cx="1524784" cy="138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종사자 밀도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생활인구 수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주거 지역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상업지역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자동차 </a:t>
              </a:r>
              <a:r>
                <a:rPr lang="ko-KR" altLang="en-US" sz="1200" dirty="0" err="1"/>
                <a:t>등록수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공영 주차장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민영 주차장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교통안전지수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스트레스 인지율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 err="1"/>
                <a:t>우울감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경험률</a:t>
              </a:r>
              <a:endParaRPr lang="en-US" altLang="ko-KR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B04FE-121E-571F-1BF7-DF59DF3361DF}"/>
                </a:ext>
              </a:extLst>
            </p:cNvPr>
            <p:cNvSpPr txBox="1"/>
            <p:nvPr/>
          </p:nvSpPr>
          <p:spPr>
            <a:xfrm>
              <a:off x="2268620" y="4921413"/>
              <a:ext cx="2536645" cy="724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장애인수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장애인 주차 구역 불법주차 건수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사업체 밀도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대중교통 이용수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인구 밀도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727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DF53E-C9AA-C888-78FF-269483C5F86B}"/>
              </a:ext>
            </a:extLst>
          </p:cNvPr>
          <p:cNvSpPr txBox="1"/>
          <p:nvPr/>
        </p:nvSpPr>
        <p:spPr>
          <a:xfrm>
            <a:off x="328211" y="138067"/>
            <a:ext cx="141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가설 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CAEE17-7C0C-C5AF-84A7-AF5C3AAC30C7}"/>
              </a:ext>
            </a:extLst>
          </p:cNvPr>
          <p:cNvSpPr/>
          <p:nvPr/>
        </p:nvSpPr>
        <p:spPr>
          <a:xfrm>
            <a:off x="0" y="-3304"/>
            <a:ext cx="12192000" cy="5073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가설 설정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763DB2-5EB5-314D-49CE-CA986C28BC13}"/>
              </a:ext>
            </a:extLst>
          </p:cNvPr>
          <p:cNvGrpSpPr/>
          <p:nvPr/>
        </p:nvGrpSpPr>
        <p:grpSpPr>
          <a:xfrm>
            <a:off x="292690" y="2717559"/>
            <a:ext cx="5687878" cy="2067562"/>
            <a:chOff x="160957" y="2873717"/>
            <a:chExt cx="5687878" cy="20675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971BB7-FD9F-0213-F9B5-9C50AA3CB739}"/>
                </a:ext>
              </a:extLst>
            </p:cNvPr>
            <p:cNvSpPr txBox="1"/>
            <p:nvPr/>
          </p:nvSpPr>
          <p:spPr>
            <a:xfrm>
              <a:off x="160957" y="2873717"/>
              <a:ext cx="5687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2. </a:t>
              </a:r>
              <a:r>
                <a:rPr lang="ko-KR" altLang="en-US" sz="1200" dirty="0"/>
                <a:t>장애인 주차구역 불법주차는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자치구별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공무원 수</a:t>
              </a:r>
              <a:r>
                <a:rPr lang="ko-KR" altLang="en-US" sz="1200" dirty="0"/>
                <a:t>와 관련 있다</a:t>
              </a:r>
              <a:r>
                <a:rPr lang="en-US" altLang="ko-KR" sz="1200" dirty="0"/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643E36-CE45-5E40-CAEC-C29A5AAC9917}"/>
                </a:ext>
              </a:extLst>
            </p:cNvPr>
            <p:cNvSpPr txBox="1"/>
            <p:nvPr/>
          </p:nvSpPr>
          <p:spPr>
            <a:xfrm>
              <a:off x="421811" y="4710447"/>
              <a:ext cx="2116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공무원 수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C7367A3-4C51-472F-B3A6-27ECBF793983}"/>
              </a:ext>
            </a:extLst>
          </p:cNvPr>
          <p:cNvCxnSpPr/>
          <p:nvPr/>
        </p:nvCxnSpPr>
        <p:spPr>
          <a:xfrm>
            <a:off x="5943598" y="690318"/>
            <a:ext cx="0" cy="6021264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9FDD667-0404-BCD2-B199-877EEFCC28B3}"/>
              </a:ext>
            </a:extLst>
          </p:cNvPr>
          <p:cNvGrpSpPr/>
          <p:nvPr/>
        </p:nvGrpSpPr>
        <p:grpSpPr>
          <a:xfrm>
            <a:off x="255720" y="4852823"/>
            <a:ext cx="5687878" cy="1870011"/>
            <a:chOff x="184204" y="4906419"/>
            <a:chExt cx="5687878" cy="18700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B98035-7EEA-053D-3B8A-262DF648C74E}"/>
                </a:ext>
              </a:extLst>
            </p:cNvPr>
            <p:cNvSpPr txBox="1"/>
            <p:nvPr/>
          </p:nvSpPr>
          <p:spPr>
            <a:xfrm>
              <a:off x="184204" y="4906419"/>
              <a:ext cx="5687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3. </a:t>
              </a:r>
              <a:r>
                <a:rPr lang="ko-KR" altLang="en-US" sz="1200" dirty="0"/>
                <a:t>장애인 주차구역 불법주차는 자치구별 </a:t>
              </a:r>
              <a:r>
                <a:rPr lang="ko-KR" altLang="en-US" sz="1200" b="1" dirty="0" err="1">
                  <a:solidFill>
                    <a:srgbClr val="FF0000"/>
                  </a:solidFill>
                </a:rPr>
                <a:t>예산현액</a:t>
              </a:r>
              <a:r>
                <a:rPr lang="ko-KR" altLang="en-US" sz="1200" dirty="0" err="1"/>
                <a:t>과</a:t>
              </a:r>
              <a:r>
                <a:rPr lang="ko-KR" altLang="en-US" sz="1200" dirty="0"/>
                <a:t> 관련이 있다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  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  <a:p>
              <a:endParaRPr lang="ko-KR" alt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90CC6A-2AD4-1F49-4291-CCB531698395}"/>
                </a:ext>
              </a:extLst>
            </p:cNvPr>
            <p:cNvSpPr txBox="1"/>
            <p:nvPr/>
          </p:nvSpPr>
          <p:spPr>
            <a:xfrm>
              <a:off x="482028" y="6545598"/>
              <a:ext cx="23231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예산 </a:t>
              </a:r>
              <a:r>
                <a:rPr lang="ko-KR" altLang="en-US" sz="900" dirty="0" err="1"/>
                <a:t>현액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170B75-CF68-296E-0779-F413F7C673A6}"/>
              </a:ext>
            </a:extLst>
          </p:cNvPr>
          <p:cNvGrpSpPr/>
          <p:nvPr/>
        </p:nvGrpSpPr>
        <p:grpSpPr>
          <a:xfrm>
            <a:off x="6205087" y="2717559"/>
            <a:ext cx="5246022" cy="1779412"/>
            <a:chOff x="6131141" y="2799795"/>
            <a:chExt cx="5246022" cy="140811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379A4C-5F1E-34F5-096B-102E01037BAE}"/>
                </a:ext>
              </a:extLst>
            </p:cNvPr>
            <p:cNvSpPr txBox="1"/>
            <p:nvPr/>
          </p:nvSpPr>
          <p:spPr>
            <a:xfrm>
              <a:off x="6131141" y="2799795"/>
              <a:ext cx="5246022" cy="219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5. </a:t>
              </a:r>
              <a:r>
                <a:rPr lang="ko-KR" altLang="en-US" sz="1200" dirty="0"/>
                <a:t>장애인 주차구역 불법주차는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주거지역</a:t>
              </a:r>
              <a:r>
                <a:rPr lang="ko-KR" altLang="en-US" sz="1200" dirty="0"/>
                <a:t>에서 많이 발생한다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  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71A1B9-E86E-963C-9E8F-7E671E3358B6}"/>
                </a:ext>
              </a:extLst>
            </p:cNvPr>
            <p:cNvSpPr txBox="1"/>
            <p:nvPr/>
          </p:nvSpPr>
          <p:spPr>
            <a:xfrm>
              <a:off x="8024147" y="4025241"/>
              <a:ext cx="1734382" cy="182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 상업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주거지역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CCCC59D6-1C45-8D8C-029E-3420B751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245" y="6054012"/>
            <a:ext cx="609600" cy="6096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7005B45-1606-9873-03E0-9A7DA5104CA4}"/>
              </a:ext>
            </a:extLst>
          </p:cNvPr>
          <p:cNvGrpSpPr/>
          <p:nvPr/>
        </p:nvGrpSpPr>
        <p:grpSpPr>
          <a:xfrm>
            <a:off x="6205087" y="785365"/>
            <a:ext cx="5356402" cy="1973845"/>
            <a:chOff x="6214620" y="757413"/>
            <a:chExt cx="5356402" cy="197384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D93EBB8-FF87-9498-764F-297119892E19}"/>
                </a:ext>
              </a:extLst>
            </p:cNvPr>
            <p:cNvGrpSpPr/>
            <p:nvPr/>
          </p:nvGrpSpPr>
          <p:grpSpPr>
            <a:xfrm>
              <a:off x="6214620" y="757413"/>
              <a:ext cx="5356402" cy="1973845"/>
              <a:chOff x="6276267" y="705651"/>
              <a:chExt cx="5246022" cy="200459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1496F0-BD1A-609C-3CD3-E97B46CFA6EA}"/>
                  </a:ext>
                </a:extLst>
              </p:cNvPr>
              <p:cNvSpPr txBox="1"/>
              <p:nvPr/>
            </p:nvSpPr>
            <p:spPr>
              <a:xfrm>
                <a:off x="6276267" y="705651"/>
                <a:ext cx="5246022" cy="281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4. </a:t>
                </a:r>
                <a:r>
                  <a:rPr lang="ko-KR" altLang="en-US" sz="1200" dirty="0"/>
                  <a:t>장애인 주차구역 불법주차는 </a:t>
                </a:r>
                <a:r>
                  <a:rPr lang="ko-KR" altLang="en-US" sz="1200" b="1" dirty="0">
                    <a:solidFill>
                      <a:srgbClr val="FF0000"/>
                    </a:solidFill>
                  </a:rPr>
                  <a:t>생활인구 수</a:t>
                </a:r>
                <a:r>
                  <a:rPr lang="ko-KR" altLang="en-US" sz="1200" dirty="0"/>
                  <a:t>가 많은 곳에서 발생한다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  </a:t>
                </a:r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53EF32-63C8-95AB-C403-51ACC86469F8}"/>
                  </a:ext>
                </a:extLst>
              </p:cNvPr>
              <p:cNvSpPr txBox="1"/>
              <p:nvPr/>
            </p:nvSpPr>
            <p:spPr>
              <a:xfrm>
                <a:off x="6499093" y="2475821"/>
                <a:ext cx="1457550" cy="234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&lt;</a:t>
                </a:r>
                <a:r>
                  <a:rPr lang="ko-KR" altLang="en-US" sz="900" dirty="0"/>
                  <a:t>자치구별 생활인구 수</a:t>
                </a:r>
                <a:r>
                  <a:rPr lang="en-US" altLang="ko-KR" sz="900" dirty="0"/>
                  <a:t>&gt;</a:t>
                </a:r>
                <a:endParaRPr lang="ko-KR" altLang="en-US" sz="900" dirty="0"/>
              </a:p>
            </p:txBody>
          </p: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5CF2A37-3C3F-0B48-2A65-99BDCBC63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2594" y="1153551"/>
              <a:ext cx="1928581" cy="136494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D1B212-CB20-B4F3-658B-9954988BF857}"/>
              </a:ext>
            </a:extLst>
          </p:cNvPr>
          <p:cNvGrpSpPr/>
          <p:nvPr/>
        </p:nvGrpSpPr>
        <p:grpSpPr>
          <a:xfrm>
            <a:off x="6214620" y="4852822"/>
            <a:ext cx="5687878" cy="1959031"/>
            <a:chOff x="6214620" y="4852822"/>
            <a:chExt cx="5687878" cy="19590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895BCB-C8AE-D22B-0527-4F47032ABF5A}"/>
                </a:ext>
              </a:extLst>
            </p:cNvPr>
            <p:cNvSpPr txBox="1"/>
            <p:nvPr/>
          </p:nvSpPr>
          <p:spPr>
            <a:xfrm>
              <a:off x="8828098" y="6548196"/>
              <a:ext cx="21125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</a:t>
              </a:r>
              <a:r>
                <a:rPr lang="ko-KR" altLang="en-US" sz="900" dirty="0"/>
                <a:t>자치구별  대중교통 이용자 수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53CEF6B-6602-F4B0-D326-88C8C79434F4}"/>
                </a:ext>
              </a:extLst>
            </p:cNvPr>
            <p:cNvGrpSpPr/>
            <p:nvPr/>
          </p:nvGrpSpPr>
          <p:grpSpPr>
            <a:xfrm>
              <a:off x="6214620" y="4852822"/>
              <a:ext cx="5687878" cy="1959031"/>
              <a:chOff x="6214620" y="4852822"/>
              <a:chExt cx="5687878" cy="1959031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E3EACFB-094F-D677-675F-F2A8CF320E68}"/>
                  </a:ext>
                </a:extLst>
              </p:cNvPr>
              <p:cNvGrpSpPr/>
              <p:nvPr/>
            </p:nvGrpSpPr>
            <p:grpSpPr>
              <a:xfrm>
                <a:off x="6214620" y="4852822"/>
                <a:ext cx="5687878" cy="1959031"/>
                <a:chOff x="6313314" y="4838451"/>
                <a:chExt cx="5687878" cy="1336085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E1372BB-3665-BB71-AD67-2B9A1918FEED}"/>
                    </a:ext>
                  </a:extLst>
                </p:cNvPr>
                <p:cNvSpPr txBox="1"/>
                <p:nvPr/>
              </p:nvSpPr>
              <p:spPr>
                <a:xfrm>
                  <a:off x="6534019" y="6017106"/>
                  <a:ext cx="1643117" cy="157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&lt;</a:t>
                  </a:r>
                  <a:r>
                    <a:rPr lang="ko-KR" altLang="en-US" sz="900" dirty="0"/>
                    <a:t>자치구별  교통안전지수</a:t>
                  </a:r>
                  <a:r>
                    <a:rPr lang="en-US" altLang="ko-KR" sz="900" dirty="0"/>
                    <a:t>&gt;</a:t>
                  </a:r>
                  <a:endParaRPr lang="ko-KR" altLang="en-US" sz="900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6A5097C-C6F2-E5A1-A1B3-A0D511AD2822}"/>
                    </a:ext>
                  </a:extLst>
                </p:cNvPr>
                <p:cNvSpPr txBox="1"/>
                <p:nvPr/>
              </p:nvSpPr>
              <p:spPr>
                <a:xfrm>
                  <a:off x="6313314" y="4838451"/>
                  <a:ext cx="5687878" cy="440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6. </a:t>
                  </a:r>
                  <a:r>
                    <a:rPr lang="ko-KR" altLang="en-US" sz="1200" dirty="0"/>
                    <a:t>장애인 주차구역 불법주차 건수는 </a:t>
                  </a:r>
                  <a:r>
                    <a:rPr lang="ko-KR" altLang="en-US" sz="1200" b="1" dirty="0">
                      <a:solidFill>
                        <a:srgbClr val="FF0000"/>
                      </a:solidFill>
                    </a:rPr>
                    <a:t>교통안전지수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</a:rPr>
                    <a:t>, </a:t>
                  </a:r>
                  <a:r>
                    <a:rPr lang="ko-KR" altLang="en-US" sz="1200" b="1" dirty="0">
                      <a:solidFill>
                        <a:srgbClr val="FF0000"/>
                      </a:solidFill>
                    </a:rPr>
                    <a:t>대중교통 이용자 수</a:t>
                  </a:r>
                  <a:r>
                    <a:rPr lang="ko-KR" altLang="en-US" sz="1200" dirty="0"/>
                    <a:t>와 관련이 있다</a:t>
                  </a:r>
                  <a:r>
                    <a:rPr lang="en-US" altLang="ko-KR" sz="1200" dirty="0"/>
                    <a:t>.</a:t>
                  </a:r>
                  <a:r>
                    <a:rPr lang="ko-KR" altLang="en-US" sz="1200" dirty="0"/>
                    <a:t>   </a:t>
                  </a:r>
                  <a:r>
                    <a:rPr lang="en-US" altLang="ko-KR" sz="1200" dirty="0"/>
                    <a:t> </a:t>
                  </a:r>
                  <a:endParaRPr lang="ko-KR" altLang="en-US" sz="1200" dirty="0"/>
                </a:p>
                <a:p>
                  <a:endParaRPr lang="ko-KR" altLang="en-US" sz="1200" dirty="0"/>
                </a:p>
              </p:txBody>
            </p:sp>
          </p:grp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7F9D643-A4D1-900F-8033-AC6A827B9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2601" y="5305478"/>
                <a:ext cx="1744488" cy="1287873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50A4B79B-2441-1237-5AA5-E6AD02DD3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8098" y="5340074"/>
            <a:ext cx="1906714" cy="1151928"/>
          </a:xfrm>
          <a:prstGeom prst="rect">
            <a:avLst/>
          </a:prstGeom>
        </p:spPr>
      </p:pic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B973609E-2BC2-3736-FDA0-976EF18F43B3}"/>
              </a:ext>
            </a:extLst>
          </p:cNvPr>
          <p:cNvSpPr/>
          <p:nvPr/>
        </p:nvSpPr>
        <p:spPr>
          <a:xfrm>
            <a:off x="9512684" y="5986405"/>
            <a:ext cx="537542" cy="500366"/>
          </a:xfrm>
          <a:prstGeom prst="donut">
            <a:avLst>
              <a:gd name="adj" fmla="val 49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96DE75F-53EA-15AA-8EE3-F28551C49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5325" y="3192712"/>
            <a:ext cx="1580664" cy="1334521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9FF75C2B-8DAC-FECA-EB62-DC0A18CEDAE9}"/>
              </a:ext>
            </a:extLst>
          </p:cNvPr>
          <p:cNvGrpSpPr/>
          <p:nvPr/>
        </p:nvGrpSpPr>
        <p:grpSpPr>
          <a:xfrm>
            <a:off x="202153" y="690318"/>
            <a:ext cx="5320977" cy="1828179"/>
            <a:chOff x="202153" y="690318"/>
            <a:chExt cx="5320977" cy="182817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5A3A446-7FE9-9E90-E9FB-BAF9545A683C}"/>
                </a:ext>
              </a:extLst>
            </p:cNvPr>
            <p:cNvGrpSpPr/>
            <p:nvPr/>
          </p:nvGrpSpPr>
          <p:grpSpPr>
            <a:xfrm>
              <a:off x="228096" y="690318"/>
              <a:ext cx="5295034" cy="1828179"/>
              <a:chOff x="207980" y="697424"/>
              <a:chExt cx="5295034" cy="182817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922D53-6023-EEC2-E708-5A181F8C3B56}"/>
                  </a:ext>
                </a:extLst>
              </p:cNvPr>
              <p:cNvSpPr txBox="1"/>
              <p:nvPr/>
            </p:nvSpPr>
            <p:spPr>
              <a:xfrm>
                <a:off x="235604" y="697424"/>
                <a:ext cx="5246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장애인 주차구역 불법주차는</a:t>
                </a:r>
                <a:r>
                  <a:rPr lang="en-US" altLang="ko-KR" sz="1200" dirty="0"/>
                  <a:t> </a:t>
                </a:r>
                <a:r>
                  <a:rPr lang="ko-KR" altLang="en-US" sz="1200" b="1" dirty="0">
                    <a:solidFill>
                      <a:srgbClr val="FF0000"/>
                    </a:solidFill>
                  </a:rPr>
                  <a:t>특정 연령대</a:t>
                </a:r>
                <a:r>
                  <a:rPr lang="ko-KR" altLang="en-US" sz="1200" dirty="0"/>
                  <a:t>에서 많이 발생한다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703E60-2EFE-70F9-B3FE-7030543B16A3}"/>
                  </a:ext>
                </a:extLst>
              </p:cNvPr>
              <p:cNvSpPr txBox="1"/>
              <p:nvPr/>
            </p:nvSpPr>
            <p:spPr>
              <a:xfrm>
                <a:off x="207980" y="2275693"/>
                <a:ext cx="1562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&lt;20~30</a:t>
                </a:r>
                <a:r>
                  <a:rPr lang="ko-KR" altLang="en-US" sz="900" dirty="0"/>
                  <a:t>대</a:t>
                </a:r>
                <a:r>
                  <a:rPr lang="en-US" altLang="ko-KR" sz="900" dirty="0"/>
                  <a:t>&gt;</a:t>
                </a:r>
                <a:endParaRPr lang="ko-KR" altLang="en-US" sz="9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51EEB9-89D4-3317-3915-42583BA22CD8}"/>
                  </a:ext>
                </a:extLst>
              </p:cNvPr>
              <p:cNvSpPr txBox="1"/>
              <p:nvPr/>
            </p:nvSpPr>
            <p:spPr>
              <a:xfrm>
                <a:off x="2156471" y="2294771"/>
                <a:ext cx="151559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&lt;30~50</a:t>
                </a:r>
                <a:r>
                  <a:rPr lang="ko-KR" altLang="en-US" sz="900" dirty="0"/>
                  <a:t>대</a:t>
                </a:r>
                <a:r>
                  <a:rPr lang="en-US" altLang="ko-KR" sz="900" dirty="0"/>
                  <a:t>&gt;</a:t>
                </a:r>
                <a:endParaRPr lang="ko-KR" altLang="en-US" sz="9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24AA3-7C3C-B053-CCE1-098F646FDE76}"/>
                  </a:ext>
                </a:extLst>
              </p:cNvPr>
              <p:cNvSpPr txBox="1"/>
              <p:nvPr/>
            </p:nvSpPr>
            <p:spPr>
              <a:xfrm>
                <a:off x="4163788" y="2294771"/>
                <a:ext cx="13392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&lt;50</a:t>
                </a:r>
                <a:r>
                  <a:rPr lang="ko-KR" altLang="en-US" sz="900" dirty="0"/>
                  <a:t>대 이상</a:t>
                </a:r>
                <a:r>
                  <a:rPr lang="en-US" altLang="ko-KR" sz="900" dirty="0"/>
                  <a:t>&gt;</a:t>
                </a:r>
                <a:endParaRPr lang="ko-KR" altLang="en-US" sz="900" dirty="0"/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DF49969-AED7-203C-DDEB-B4091FE9F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2153" y="1079021"/>
              <a:ext cx="1630256" cy="1167924"/>
            </a:xfrm>
            <a:prstGeom prst="rect">
              <a:avLst/>
            </a:prstGeom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E022241C-5037-B568-70CE-69271200C6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6799" y="1104480"/>
            <a:ext cx="1630256" cy="117014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15AA490-0E30-1619-0559-A8AACC2736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3855" y="1124932"/>
            <a:ext cx="1610612" cy="114186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52CD13B-D390-8ED9-BA13-45D545124B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636" y="3115121"/>
            <a:ext cx="1839889" cy="12949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6048AC8-280D-3C6A-6829-9D6089376537}"/>
              </a:ext>
            </a:extLst>
          </p:cNvPr>
          <p:cNvSpPr txBox="1"/>
          <p:nvPr/>
        </p:nvSpPr>
        <p:spPr>
          <a:xfrm>
            <a:off x="2359525" y="3175137"/>
            <a:ext cx="275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자치구별 평균 공무원 수 </a:t>
            </a:r>
            <a:r>
              <a:rPr lang="en-US" altLang="ko-KR" sz="1200" b="1" dirty="0"/>
              <a:t>1460</a:t>
            </a:r>
            <a:r>
              <a:rPr lang="ko-KR" altLang="en-US" sz="1200" b="1" dirty="0"/>
              <a:t>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6792B6-DFA0-ED28-3276-8BF1A8EFD5D5}"/>
              </a:ext>
            </a:extLst>
          </p:cNvPr>
          <p:cNvSpPr txBox="1"/>
          <p:nvPr/>
        </p:nvSpPr>
        <p:spPr>
          <a:xfrm>
            <a:off x="8267807" y="1156227"/>
            <a:ext cx="3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자치구별 평균 생활인구 수 </a:t>
            </a:r>
            <a:r>
              <a:rPr lang="en-US" altLang="ko-KR" sz="1200" b="1" dirty="0"/>
              <a:t>45</a:t>
            </a:r>
            <a:r>
              <a:rPr lang="ko-KR" altLang="en-US" sz="1200" b="1" dirty="0"/>
              <a:t>만명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F1FC610-D99B-2401-F164-FB5EADC785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635" y="5103744"/>
            <a:ext cx="1839889" cy="14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6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A1BEA417-96AF-FAA0-0D81-74EDF054B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30047"/>
              </p:ext>
            </p:extLst>
          </p:nvPr>
        </p:nvGraphicFramePr>
        <p:xfrm>
          <a:off x="6474855" y="1028287"/>
          <a:ext cx="4947858" cy="298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858">
                  <a:extLst>
                    <a:ext uri="{9D8B030D-6E8A-4147-A177-3AD203B41FA5}">
                      <a16:colId xmlns:a16="http://schemas.microsoft.com/office/drawing/2014/main" val="2150367044"/>
                    </a:ext>
                  </a:extLst>
                </a:gridCol>
              </a:tblGrid>
              <a:tr h="634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OLS</a:t>
                      </a:r>
                      <a:r>
                        <a:rPr lang="ko-KR" altLang="en-US" sz="1800" dirty="0"/>
                        <a:t> 회귀 분석 결과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단계적 선택법 후</a:t>
                      </a:r>
                      <a:r>
                        <a:rPr lang="en-US" altLang="ko-KR" sz="1400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98763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7892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05251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6AE58591-AD57-15EF-E2B3-672C8998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90335"/>
              </p:ext>
            </p:extLst>
          </p:nvPr>
        </p:nvGraphicFramePr>
        <p:xfrm>
          <a:off x="769287" y="1028287"/>
          <a:ext cx="4947858" cy="298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858">
                  <a:extLst>
                    <a:ext uri="{9D8B030D-6E8A-4147-A177-3AD203B41FA5}">
                      <a16:colId xmlns:a16="http://schemas.microsoft.com/office/drawing/2014/main" val="2150367044"/>
                    </a:ext>
                  </a:extLst>
                </a:gridCol>
              </a:tblGrid>
              <a:tr h="63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선택 과정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단계적 선택법 적용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98763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7892"/>
                  </a:ext>
                </a:extLst>
              </a:tr>
              <a:tr h="1175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0525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DFAC97C-26D0-1EA8-6CC7-398626A82E78}"/>
              </a:ext>
            </a:extLst>
          </p:cNvPr>
          <p:cNvSpPr/>
          <p:nvPr/>
        </p:nvSpPr>
        <p:spPr>
          <a:xfrm>
            <a:off x="0" y="0"/>
            <a:ext cx="12192000" cy="507399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회귀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9D141E-0DA5-B08C-C29F-C7D5599C8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55" y="1627074"/>
            <a:ext cx="4926751" cy="33268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B1EF49-A4CE-4AC1-FF7D-A3A3CD8FED79}"/>
              </a:ext>
            </a:extLst>
          </p:cNvPr>
          <p:cNvSpPr txBox="1"/>
          <p:nvPr/>
        </p:nvSpPr>
        <p:spPr>
          <a:xfrm>
            <a:off x="769287" y="507399"/>
            <a:ext cx="205831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OLS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 분석</a:t>
            </a:r>
            <a:endParaRPr lang="en-US" altLang="ko-KR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6BE570B-559E-6199-D907-CD0575A9E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87" y="1634222"/>
            <a:ext cx="4947858" cy="4891588"/>
          </a:xfrm>
          <a:prstGeom prst="rect">
            <a:avLst/>
          </a:prstGeom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18064E4C-E86E-F875-45E2-FE1FCCC77E4D}"/>
              </a:ext>
            </a:extLst>
          </p:cNvPr>
          <p:cNvSpPr/>
          <p:nvPr/>
        </p:nvSpPr>
        <p:spPr>
          <a:xfrm>
            <a:off x="748179" y="4055188"/>
            <a:ext cx="4947857" cy="2470622"/>
          </a:xfrm>
          <a:prstGeom prst="frame">
            <a:avLst>
              <a:gd name="adj1" fmla="val 229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7FEB2-F769-F88C-14D2-59E5CEE21EE2}"/>
              </a:ext>
            </a:extLst>
          </p:cNvPr>
          <p:cNvSpPr txBox="1"/>
          <p:nvPr/>
        </p:nvSpPr>
        <p:spPr>
          <a:xfrm>
            <a:off x="6274191" y="5261317"/>
            <a:ext cx="5289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참고로</a:t>
            </a:r>
            <a:r>
              <a:rPr lang="en-US" altLang="ko-KR" sz="1400" dirty="0"/>
              <a:t>, </a:t>
            </a:r>
            <a:r>
              <a:rPr lang="ko-KR" altLang="en-US" sz="1400" dirty="0"/>
              <a:t>선행 연구 분석에서 언급한 논문에서는 연령이 높은 사람이 정책에 잘 순응한다는 결론이 도출되었다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1FAAB-4D32-28CC-9D72-F3B4406AD7D2}"/>
              </a:ext>
            </a:extLst>
          </p:cNvPr>
          <p:cNvSpPr txBox="1"/>
          <p:nvPr/>
        </p:nvSpPr>
        <p:spPr>
          <a:xfrm>
            <a:off x="6274191" y="5841436"/>
            <a:ext cx="5289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회귀 분석 결과에서는</a:t>
            </a:r>
            <a:r>
              <a:rPr lang="en-US" altLang="ko-KR" sz="1400" dirty="0"/>
              <a:t> ‘50</a:t>
            </a:r>
            <a:r>
              <a:rPr lang="ko-KR" altLang="en-US" sz="1400" dirty="0"/>
              <a:t>대 이상</a:t>
            </a:r>
            <a:r>
              <a:rPr lang="en-US" altLang="ko-KR" sz="1400" dirty="0"/>
              <a:t>’</a:t>
            </a:r>
            <a:r>
              <a:rPr lang="ko-KR" altLang="en-US" sz="1400" dirty="0"/>
              <a:t>과 </a:t>
            </a:r>
            <a:r>
              <a:rPr lang="en-US" altLang="ko-KR" sz="1400" dirty="0"/>
              <a:t>‘</a:t>
            </a:r>
            <a:r>
              <a:rPr lang="ko-KR" altLang="en-US" sz="1400" dirty="0"/>
              <a:t>장애인 불법 주차 건수</a:t>
            </a:r>
            <a:r>
              <a:rPr lang="en-US" altLang="ko-KR" sz="1400" dirty="0"/>
              <a:t>’</a:t>
            </a:r>
            <a:r>
              <a:rPr lang="ko-KR" altLang="en-US" sz="1400" dirty="0"/>
              <a:t>는 음의 상관 관계가 있다는 것으로 결론이 나와</a:t>
            </a:r>
            <a:r>
              <a:rPr lang="en-US" altLang="ko-KR" sz="1400" dirty="0"/>
              <a:t> </a:t>
            </a:r>
            <a:r>
              <a:rPr lang="ko-KR" altLang="en-US" sz="1400" dirty="0"/>
              <a:t>선행 연구 분석에서의 결론과 회귀 분석에서의 결과가 어느 정도 일치 한다는 결과가 나왔다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07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9759</TotalTime>
  <Words>797</Words>
  <Application>Microsoft Office PowerPoint</Application>
  <PresentationFormat>와이드스크린</PresentationFormat>
  <Paragraphs>136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 Light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조원형</dc:creator>
  <cp:lastModifiedBy>조원형</cp:lastModifiedBy>
  <cp:revision>53</cp:revision>
  <dcterms:created xsi:type="dcterms:W3CDTF">2022-05-31T00:54:27Z</dcterms:created>
  <dcterms:modified xsi:type="dcterms:W3CDTF">2022-06-23T11:11:26Z</dcterms:modified>
</cp:coreProperties>
</file>