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F4FE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00" autoAdjust="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7EE2C-0848-42D8-8F78-FF2101984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A35F057-1FD6-1064-992C-0193AE1D0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2FA55-C713-E3A6-EB16-22DA71BE8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E51FBF-0C7D-CAA2-EE6E-2983FDBE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B7F3B5-872A-E5FF-79BB-2E6078A3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324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639579-EB91-4743-2B98-5557B32A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A2695E-7111-CE16-51F0-2CC288F23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3A1FE-C2AA-60E6-CEC1-B41B77F11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EED9D9-4824-853D-124D-0E8A52C4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AFAE66-C53E-C8D2-239C-D161065F0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82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3E9EB81-0081-8A0F-89CE-30FC910EA3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50DCB16-FEFE-61D4-5BC9-DD273171E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6DBA83-1B0C-54DB-E817-9B9A8195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FD5053-2EF8-EBE0-D84C-0F659313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FE1429-EA9E-6E08-9047-EBC7D1F0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98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5D458C-3C4F-D083-C00E-8B2EB3F6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8A8B78-0370-ED5E-5BFD-78C504672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DC9BDA-B98B-F7E6-1E04-88F2E73EE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5608EC-E782-67CF-8773-BDC5D2A35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0C3899-DF74-03AB-D742-5168692D8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43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3B9322-5429-AC3C-6B24-A287B462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D091E5-5BDC-F06E-922D-18B7DF2EE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754EA1-3C83-1FB3-5096-DAB0E9B90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9B1C35-9C5A-8A25-3A47-96D6AACD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795390-260F-A025-964F-00559FA3E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935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94388-D94C-D0DB-DE3D-0EE66083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3A9EBC-ADA3-39B9-0AAD-1CA5EF96D9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ADCEE5-C531-F3FC-26DF-5E90FE6B8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4B8197-C575-E14E-549D-70E8E0452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EAD6CA-1DBD-1C4E-CFF6-68BBA5EF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599A4F-4578-5197-FBA3-9A736B390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85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15920E-AC09-2D93-217D-B9862013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3BCDAB-F2F8-2890-1548-FC37C3E7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636D3B-08C1-4DD7-6DAC-F26C7C431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4B51227-B79B-C16E-FDCD-1FEBFD089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F80FF3-EF46-362E-C48C-960F1EC40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B214ABE-D78F-E6B4-2177-6E51A8F8A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D224877-9336-2F43-17CB-226715BA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45B19BC-3FB3-4E5A-D3E3-8ED13C176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45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B702E-A21A-A41B-E494-17ABD00F6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E83934D-5BC0-D0FD-90D1-B7B77860B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A4D9E2-3F08-24D8-8FC4-E4A010113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F5D6EF6-51B8-BF2C-0211-FBCA2D3D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48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7707480-D0B9-0692-44F1-FACF316C9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C38FFDF-5247-14E3-1A5F-C95362105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FB04E2-29CE-F50B-A146-518359ED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969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3A93EA-C5F4-1379-C44C-B4D4F9E2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E0AFF7-6440-5C8B-CA87-F9EE7E1A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BE9E7C-DBA6-B617-39F9-FAE304AA2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D71A8A-56CC-ACE6-85C0-83DA774BC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D38D353-60AA-0128-7649-C4CF4EFE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C36BA5-8CB4-69C0-48A2-E4F7042A6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93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3284F4-AA15-8AED-2717-87C958972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0160E2C-57CD-25DD-9678-4DA840056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89AE05D-504E-ADE6-5B2A-0EF9FC8C1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02CFA29-DC59-4A1B-8301-C31B3458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F5CAE-E926-477B-8070-DB19FCEE5F45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869358-17B8-04BB-4926-A658DABF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745F6-80B0-4891-FBC3-BE2E9699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09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E1495CA-41E0-CBAF-E029-D7532AC6A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7509A2-B508-E6AA-4E0B-5E33411DB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7AFED0-0242-14B4-6374-100E034C02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F5CAE-E926-477B-8070-DB19FCEE5F45}" type="datetimeFigureOut">
              <a:rPr lang="de-DE" smtClean="0"/>
              <a:t>12.06.2023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7BB431-D943-145D-DE79-DA658F8CE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CF3F93-D111-84DB-426D-A6EC8D6F7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E1224-F147-46A7-878A-0811C1BE15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25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8B631A76-D7B5-A0F7-6050-3DD6D99D3366}"/>
              </a:ext>
            </a:extLst>
          </p:cNvPr>
          <p:cNvSpPr txBox="1"/>
          <p:nvPr/>
        </p:nvSpPr>
        <p:spPr>
          <a:xfrm>
            <a:off x="6096000" y="1973477"/>
            <a:ext cx="2338144" cy="830997"/>
          </a:xfrm>
          <a:prstGeom prst="rect">
            <a:avLst/>
          </a:prstGeom>
          <a:solidFill>
            <a:srgbClr val="22F4FE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Wenn ein Querschnitt, diesen am besten auslagern um und von den Verschiedenen Dateien einlesen damit es immer der selbe ist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B4F49C0-B17C-D3C9-3CD7-5557C3942337}"/>
              </a:ext>
            </a:extLst>
          </p:cNvPr>
          <p:cNvGrpSpPr/>
          <p:nvPr/>
        </p:nvGrpSpPr>
        <p:grpSpPr>
          <a:xfrm>
            <a:off x="289817" y="223699"/>
            <a:ext cx="4486273" cy="2677656"/>
            <a:chOff x="900990" y="2692153"/>
            <a:chExt cx="4486273" cy="2677656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C5745978-EFCA-DC70-4680-0D791BEA1286}"/>
                </a:ext>
              </a:extLst>
            </p:cNvPr>
            <p:cNvGrpSpPr/>
            <p:nvPr/>
          </p:nvGrpSpPr>
          <p:grpSpPr>
            <a:xfrm>
              <a:off x="900990" y="2692153"/>
              <a:ext cx="4486273" cy="1846659"/>
              <a:chOff x="19378643" y="29993655"/>
              <a:chExt cx="3496792" cy="1846659"/>
            </a:xfrm>
          </p:grpSpPr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CDC2474F-5BB2-94F2-636D-78398423BEFF}"/>
                  </a:ext>
                </a:extLst>
              </p:cNvPr>
              <p:cNvSpPr txBox="1"/>
              <p:nvPr/>
            </p:nvSpPr>
            <p:spPr>
              <a:xfrm>
                <a:off x="19378643" y="29993655"/>
                <a:ext cx="950681" cy="276999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run_model.py</a:t>
                </a:r>
              </a:p>
            </p:txBody>
          </p:sp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4AAA97E-064C-638A-8C4B-CD821695FE5E}"/>
                  </a:ext>
                </a:extLst>
              </p:cNvPr>
              <p:cNvSpPr txBox="1"/>
              <p:nvPr/>
            </p:nvSpPr>
            <p:spPr>
              <a:xfrm>
                <a:off x="19378643" y="30270654"/>
                <a:ext cx="3496792" cy="15696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de-DE" sz="1200" dirty="0"/>
                  <a:t>Querschnitt über die Höhe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Statische Berechnung mit </a:t>
                </a:r>
                <a:r>
                  <a:rPr lang="de-DE" sz="1200" dirty="0" err="1"/>
                  <a:t>input</a:t>
                </a:r>
                <a:r>
                  <a:rPr lang="de-DE" sz="1200" dirty="0"/>
                  <a:t> Kopflasten im GZT (Sicherheitsbeiwerte bereits angewandt)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Windlast nach DIN mit Annahme Windgeschwindigkeit im Betrieb unter </a:t>
                </a:r>
                <a:r>
                  <a:rPr lang="de-DE" sz="1200" dirty="0" err="1"/>
                  <a:t>vout</a:t>
                </a:r>
                <a:r>
                  <a:rPr lang="de-DE" sz="1200" dirty="0"/>
                  <a:t> (da Kopflasten aus DLC1.3)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Schnittgrößen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Berechnung der Vorspannung sowie der Staffelung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Spannungsnachweise im Querschnitt </a:t>
                </a:r>
              </a:p>
            </p:txBody>
          </p:sp>
        </p:grp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4E74A67C-62A5-8B77-8A41-84029A15F84C}"/>
                </a:ext>
              </a:extLst>
            </p:cNvPr>
            <p:cNvSpPr txBox="1"/>
            <p:nvPr/>
          </p:nvSpPr>
          <p:spPr>
            <a:xfrm>
              <a:off x="900990" y="4538812"/>
              <a:ext cx="4486273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Output</a:t>
              </a:r>
              <a:r>
                <a:rPr lang="de-DE" sz="1200" dirty="0"/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Berechnungs_Ergebnisse.xlsx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\</a:t>
              </a:r>
              <a:r>
                <a:rPr lang="de-DE" sz="1200" dirty="0" err="1"/>
                <a:t>Berechnungs_Ergebnisse_dataframes</a:t>
              </a:r>
              <a:r>
                <a:rPr lang="de-DE" sz="1200" dirty="0"/>
                <a:t> (die </a:t>
              </a:r>
              <a:r>
                <a:rPr lang="de-DE" sz="1200" dirty="0" err="1"/>
                <a:t>df</a:t>
              </a:r>
              <a:r>
                <a:rPr lang="de-DE" sz="1200" dirty="0"/>
                <a:t> als </a:t>
              </a:r>
              <a:r>
                <a:rPr lang="de-DE" sz="1200" dirty="0" err="1"/>
                <a:t>pkl</a:t>
              </a:r>
              <a:r>
                <a:rPr lang="de-DE" sz="1200" dirty="0"/>
                <a:t> um sie wo anders einlesen zu können)</a:t>
              </a:r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8AEB85F5-A004-C6B0-383B-0D5489A9264F}"/>
              </a:ext>
            </a:extLst>
          </p:cNvPr>
          <p:cNvGrpSpPr/>
          <p:nvPr/>
        </p:nvGrpSpPr>
        <p:grpSpPr>
          <a:xfrm>
            <a:off x="5655076" y="3743911"/>
            <a:ext cx="5779358" cy="2677655"/>
            <a:chOff x="900987" y="2692153"/>
            <a:chExt cx="4486274" cy="2677655"/>
          </a:xfrm>
        </p:grpSpPr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8568F2D0-693E-6298-E191-CDAAC6E64EE8}"/>
                </a:ext>
              </a:extLst>
            </p:cNvPr>
            <p:cNvGrpSpPr/>
            <p:nvPr/>
          </p:nvGrpSpPr>
          <p:grpSpPr>
            <a:xfrm>
              <a:off x="900987" y="2692153"/>
              <a:ext cx="4486274" cy="1846659"/>
              <a:chOff x="19378642" y="29993655"/>
              <a:chExt cx="3496793" cy="1846659"/>
            </a:xfrm>
          </p:grpSpPr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1DE27609-60C5-C456-CF32-980E3F0CCA0A}"/>
                  </a:ext>
                </a:extLst>
              </p:cNvPr>
              <p:cNvSpPr txBox="1"/>
              <p:nvPr/>
            </p:nvSpPr>
            <p:spPr>
              <a:xfrm>
                <a:off x="19378642" y="29993655"/>
                <a:ext cx="1393226" cy="276999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rainflow_FAST_beam.py</a:t>
                </a:r>
              </a:p>
            </p:txBody>
          </p:sp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355F1A17-18BC-E80E-1DA1-406EA266D073}"/>
                  </a:ext>
                </a:extLst>
              </p:cNvPr>
              <p:cNvSpPr txBox="1"/>
              <p:nvPr/>
            </p:nvSpPr>
            <p:spPr>
              <a:xfrm>
                <a:off x="19378643" y="30270654"/>
                <a:ext cx="3496792" cy="156966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de-DE" sz="1200" dirty="0"/>
                  <a:t>Zeitreihen der Kopflasten für DLC 1.2 für verschiedene Windgeschwindigkeiten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Querschnitt über die Höhe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Berechnung von Schnittgrößen mit Einflusslinien als Zeitreihen Überlagert mit einer Konstanten Windbelastung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 err="1"/>
                  <a:t>Rainflow</a:t>
                </a:r>
                <a:r>
                  <a:rPr lang="de-DE" sz="1200" dirty="0"/>
                  <a:t> Zählung (Für jede Komponente an jeder Ebene) für jede Windgeschwindigkeit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Querkraft und Torsion werden direkt in Schubspannungen umgerechnet 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Skalierung von „N“ in der Markov Matrix mit Rayleigh und zusammenfügen zu einer Markov Matrix</a:t>
                </a:r>
              </a:p>
            </p:txBody>
          </p:sp>
        </p:grp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B461CC31-DF27-CB3F-89B8-B37AAA06E1E2}"/>
                </a:ext>
              </a:extLst>
            </p:cNvPr>
            <p:cNvSpPr txBox="1"/>
            <p:nvPr/>
          </p:nvSpPr>
          <p:spPr>
            <a:xfrm>
              <a:off x="900987" y="4538811"/>
              <a:ext cx="4486273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Output</a:t>
              </a:r>
              <a:r>
                <a:rPr lang="de-DE" sz="1200" dirty="0"/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Berechnungs_Ergebnisse_Rainflow.xlsx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\Markov</a:t>
              </a:r>
            </a:p>
            <a:p>
              <a:pPr marL="628650" lvl="1" indent="-171450">
                <a:buFontTx/>
                <a:buChar char="-"/>
              </a:pPr>
              <a:r>
                <a:rPr lang="de-DE" sz="1200" dirty="0"/>
                <a:t>Markov </a:t>
              </a:r>
              <a:r>
                <a:rPr lang="de-DE" sz="1200" dirty="0" err="1"/>
                <a:t>Maritzen</a:t>
              </a:r>
              <a:r>
                <a:rPr lang="de-DE" sz="1200" dirty="0"/>
                <a:t> als </a:t>
              </a:r>
              <a:r>
                <a:rPr lang="de-DE" sz="1200" dirty="0" err="1"/>
                <a:t>dictionaries</a:t>
              </a:r>
              <a:r>
                <a:rPr lang="de-DE" sz="1200" dirty="0"/>
                <a:t> in </a:t>
              </a:r>
              <a:r>
                <a:rPr lang="de-DE" sz="1200" dirty="0" err="1"/>
                <a:t>pkl</a:t>
              </a:r>
              <a:endParaRPr lang="de-DE" sz="1200" dirty="0"/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FB17F497-7916-FC10-2C78-3D74539EED48}"/>
              </a:ext>
            </a:extLst>
          </p:cNvPr>
          <p:cNvGrpSpPr/>
          <p:nvPr/>
        </p:nvGrpSpPr>
        <p:grpSpPr>
          <a:xfrm>
            <a:off x="353532" y="3743911"/>
            <a:ext cx="4486274" cy="2492991"/>
            <a:chOff x="900987" y="2692153"/>
            <a:chExt cx="4486274" cy="2492991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FA20AB07-3A60-AA84-EF80-1703864C889A}"/>
                </a:ext>
              </a:extLst>
            </p:cNvPr>
            <p:cNvGrpSpPr/>
            <p:nvPr/>
          </p:nvGrpSpPr>
          <p:grpSpPr>
            <a:xfrm>
              <a:off x="900987" y="2692153"/>
              <a:ext cx="4486274" cy="1661994"/>
              <a:chOff x="19378642" y="29993655"/>
              <a:chExt cx="3496793" cy="1661994"/>
            </a:xfrm>
          </p:grpSpPr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41260DD2-F116-7A9C-4BBA-B261762BB106}"/>
                  </a:ext>
                </a:extLst>
              </p:cNvPr>
              <p:cNvSpPr txBox="1"/>
              <p:nvPr/>
            </p:nvSpPr>
            <p:spPr>
              <a:xfrm>
                <a:off x="19378642" y="29993655"/>
                <a:ext cx="1393226" cy="276999"/>
              </a:xfrm>
              <a:prstGeom prst="rect">
                <a:avLst/>
              </a:prstGeom>
              <a:solidFill>
                <a:srgbClr val="00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/>
                  <a:t>Palmgren_Miner.py</a:t>
                </a: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E82557DC-477C-D784-D56E-962E54F2C280}"/>
                  </a:ext>
                </a:extLst>
              </p:cNvPr>
              <p:cNvSpPr txBox="1"/>
              <p:nvPr/>
            </p:nvSpPr>
            <p:spPr>
              <a:xfrm>
                <a:off x="19378643" y="30270654"/>
                <a:ext cx="3496792" cy="1384995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FontTx/>
                  <a:buChar char="-"/>
                </a:pPr>
                <a:r>
                  <a:rPr lang="de-DE" sz="1200" dirty="0"/>
                  <a:t>Querschnitt über die Höhe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Markov Matrizen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Für jede Komponente an jeder Höhe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Normalkraft aus Eigengewicht und </a:t>
                </a:r>
                <a:r>
                  <a:rPr lang="de-DE" sz="1200" dirty="0" err="1"/>
                  <a:t>Vorspannun</a:t>
                </a:r>
                <a:r>
                  <a:rPr lang="de-DE" sz="1200" dirty="0"/>
                  <a:t> aus </a:t>
                </a:r>
                <a:r>
                  <a:rPr lang="de-DE" sz="1200" dirty="0" err="1"/>
                  <a:t>pkl</a:t>
                </a:r>
                <a:r>
                  <a:rPr lang="de-DE" sz="1200" dirty="0"/>
                  <a:t>. </a:t>
                </a:r>
                <a:r>
                  <a:rPr lang="de-DE" sz="1200" dirty="0" err="1"/>
                  <a:t>dfs</a:t>
                </a:r>
                <a:r>
                  <a:rPr lang="de-DE" sz="1200" dirty="0"/>
                  <a:t>. GZT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Je Schwingspiel im Matrix Berechnung der ertragbaren N-Schwingspiele mit DIN </a:t>
                </a:r>
              </a:p>
              <a:p>
                <a:pPr marL="171450" indent="-171450">
                  <a:buFontTx/>
                  <a:buChar char="-"/>
                </a:pPr>
                <a:r>
                  <a:rPr lang="de-DE" sz="1200" dirty="0"/>
                  <a:t>Aufsummierung für gesamt Schädigung</a:t>
                </a:r>
              </a:p>
            </p:txBody>
          </p:sp>
        </p:grp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7D5B9796-125F-2397-FE9A-867CE4F65F8B}"/>
                </a:ext>
              </a:extLst>
            </p:cNvPr>
            <p:cNvSpPr txBox="1"/>
            <p:nvPr/>
          </p:nvSpPr>
          <p:spPr>
            <a:xfrm>
              <a:off x="900987" y="4354147"/>
              <a:ext cx="4486273" cy="83099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b="1" dirty="0"/>
                <a:t>Output</a:t>
              </a:r>
              <a:r>
                <a:rPr lang="de-DE" sz="1200" dirty="0"/>
                <a:t>: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Berechnungs_Ergebnisse_Fatigue.xlsx</a:t>
              </a:r>
            </a:p>
            <a:p>
              <a:pPr marL="171450" indent="-171450">
                <a:buFontTx/>
                <a:buChar char="-"/>
              </a:pPr>
              <a:r>
                <a:rPr lang="de-DE" sz="1200" dirty="0"/>
                <a:t>\Markov</a:t>
              </a:r>
            </a:p>
            <a:p>
              <a:pPr marL="628650" lvl="1" indent="-171450">
                <a:buFontTx/>
                <a:buChar char="-"/>
              </a:pPr>
              <a:r>
                <a:rPr lang="de-DE" sz="1200" dirty="0"/>
                <a:t>Markov </a:t>
              </a:r>
              <a:r>
                <a:rPr lang="de-DE" sz="1200" dirty="0" err="1"/>
                <a:t>Maritzen</a:t>
              </a:r>
              <a:r>
                <a:rPr lang="de-DE" sz="1200" dirty="0"/>
                <a:t> als </a:t>
              </a:r>
              <a:r>
                <a:rPr lang="de-DE" sz="1200" dirty="0" err="1"/>
                <a:t>dictionaries</a:t>
              </a:r>
              <a:r>
                <a:rPr lang="de-DE" sz="1200" dirty="0"/>
                <a:t> in </a:t>
              </a:r>
              <a:r>
                <a:rPr lang="de-DE" sz="1200" dirty="0" err="1"/>
                <a:t>pkl</a:t>
              </a:r>
              <a:endParaRPr lang="de-DE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667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uppieren 44">
            <a:extLst>
              <a:ext uri="{FF2B5EF4-FFF2-40B4-BE49-F238E27FC236}">
                <a16:creationId xmlns:a16="http://schemas.microsoft.com/office/drawing/2014/main" id="{386FAF88-B739-4AA8-8595-F3BC9CF8B52C}"/>
              </a:ext>
            </a:extLst>
          </p:cNvPr>
          <p:cNvGrpSpPr/>
          <p:nvPr/>
        </p:nvGrpSpPr>
        <p:grpSpPr>
          <a:xfrm>
            <a:off x="1412180" y="763677"/>
            <a:ext cx="545745" cy="3261045"/>
            <a:chOff x="2788220" y="1450655"/>
            <a:chExt cx="545745" cy="3261045"/>
          </a:xfrm>
        </p:grpSpPr>
        <p:cxnSp>
          <p:nvCxnSpPr>
            <p:cNvPr id="28" name="Gerader Verbinder 27">
              <a:extLst>
                <a:ext uri="{FF2B5EF4-FFF2-40B4-BE49-F238E27FC236}">
                  <a16:creationId xmlns:a16="http://schemas.microsoft.com/office/drawing/2014/main" id="{4773C52D-F50E-4965-9AFF-D938C642CB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1093" y="1810642"/>
              <a:ext cx="6939" cy="29010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8AAD888F-C8F4-4817-94D4-779FBC74E029}"/>
                </a:ext>
              </a:extLst>
            </p:cNvPr>
            <p:cNvSpPr/>
            <p:nvPr/>
          </p:nvSpPr>
          <p:spPr>
            <a:xfrm>
              <a:off x="2819793" y="1450655"/>
              <a:ext cx="482600" cy="444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2B13F0A-9AB9-4B46-AF6E-3889FA7D9236}"/>
                </a:ext>
              </a:extLst>
            </p:cNvPr>
            <p:cNvSpPr/>
            <p:nvPr/>
          </p:nvSpPr>
          <p:spPr>
            <a:xfrm>
              <a:off x="2958612" y="242156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D1AA21AB-D402-4E13-ABED-967DA7AA7466}"/>
                </a:ext>
              </a:extLst>
            </p:cNvPr>
            <p:cNvSpPr/>
            <p:nvPr/>
          </p:nvSpPr>
          <p:spPr>
            <a:xfrm>
              <a:off x="2961072" y="314562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E7EEB20E-C506-4854-9723-33E4B8BE09D8}"/>
                </a:ext>
              </a:extLst>
            </p:cNvPr>
            <p:cNvSpPr/>
            <p:nvPr/>
          </p:nvSpPr>
          <p:spPr>
            <a:xfrm>
              <a:off x="2962263" y="386968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" name="Gerader Verbinder 34">
              <a:extLst>
                <a:ext uri="{FF2B5EF4-FFF2-40B4-BE49-F238E27FC236}">
                  <a16:creationId xmlns:a16="http://schemas.microsoft.com/office/drawing/2014/main" id="{8CB2C5F5-1A56-438A-A0B6-60FE161A00F8}"/>
                </a:ext>
              </a:extLst>
            </p:cNvPr>
            <p:cNvCxnSpPr/>
            <p:nvPr/>
          </p:nvCxnSpPr>
          <p:spPr>
            <a:xfrm>
              <a:off x="2788220" y="4684063"/>
              <a:ext cx="54574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rafik 1">
            <a:extLst>
              <a:ext uri="{FF2B5EF4-FFF2-40B4-BE49-F238E27FC236}">
                <a16:creationId xmlns:a16="http://schemas.microsoft.com/office/drawing/2014/main" id="{4DD5ED16-24FB-4B78-A064-E5266E322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217" y="747359"/>
            <a:ext cx="2540123" cy="3976501"/>
          </a:xfrm>
          <a:prstGeom prst="rect">
            <a:avLst/>
          </a:prstGeom>
        </p:spPr>
      </p:pic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BA0AC03-E018-479A-8BCF-87788896924E}"/>
              </a:ext>
            </a:extLst>
          </p:cNvPr>
          <p:cNvCxnSpPr/>
          <p:nvPr/>
        </p:nvCxnSpPr>
        <p:spPr>
          <a:xfrm flipV="1">
            <a:off x="1685054" y="3160202"/>
            <a:ext cx="0" cy="8463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52E0B716-D1F2-41FD-B6F4-CE5D115DFBE7}"/>
              </a:ext>
            </a:extLst>
          </p:cNvPr>
          <p:cNvCxnSpPr>
            <a:cxnSpLocks/>
          </p:cNvCxnSpPr>
          <p:nvPr/>
        </p:nvCxnSpPr>
        <p:spPr>
          <a:xfrm flipV="1">
            <a:off x="1685054" y="4006509"/>
            <a:ext cx="81712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Grafik 22">
            <a:extLst>
              <a:ext uri="{FF2B5EF4-FFF2-40B4-BE49-F238E27FC236}">
                <a16:creationId xmlns:a16="http://schemas.microsoft.com/office/drawing/2014/main" id="{3878C82E-FB33-4D06-B2A5-1002378D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621894">
            <a:off x="1631874" y="3302185"/>
            <a:ext cx="780356" cy="701101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76D95B8D-1B91-43FE-96EB-D595DD7FAC8B}"/>
              </a:ext>
            </a:extLst>
          </p:cNvPr>
          <p:cNvSpPr txBox="1"/>
          <p:nvPr/>
        </p:nvSpPr>
        <p:spPr>
          <a:xfrm>
            <a:off x="1212369" y="3176750"/>
            <a:ext cx="268085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89814D7-914C-4356-A766-A45903D8A4C7}"/>
              </a:ext>
            </a:extLst>
          </p:cNvPr>
          <p:cNvSpPr txBox="1"/>
          <p:nvPr/>
        </p:nvSpPr>
        <p:spPr>
          <a:xfrm>
            <a:off x="1944189" y="3947862"/>
            <a:ext cx="26416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BE0C65E-07E9-4766-A4D5-EF213231B393}"/>
              </a:ext>
            </a:extLst>
          </p:cNvPr>
          <p:cNvSpPr txBox="1"/>
          <p:nvPr/>
        </p:nvSpPr>
        <p:spPr>
          <a:xfrm>
            <a:off x="2235247" y="3042889"/>
            <a:ext cx="91070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gamma</a:t>
            </a:r>
            <a:r>
              <a:rPr lang="de-DE" sz="1200" dirty="0"/>
              <a:t>, (z)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24B1FF8B-B16F-48C0-A771-604DB8F2E713}"/>
              </a:ext>
            </a:extLst>
          </p:cNvPr>
          <p:cNvSpPr txBox="1"/>
          <p:nvPr/>
        </p:nvSpPr>
        <p:spPr>
          <a:xfrm>
            <a:off x="1278985" y="204968"/>
            <a:ext cx="122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Balken 2D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0737200-EF92-4B6E-A981-697E0D6FC06D}"/>
              </a:ext>
            </a:extLst>
          </p:cNvPr>
          <p:cNvGrpSpPr/>
          <p:nvPr/>
        </p:nvGrpSpPr>
        <p:grpSpPr>
          <a:xfrm>
            <a:off x="5695290" y="763677"/>
            <a:ext cx="545745" cy="3261045"/>
            <a:chOff x="2788220" y="1450655"/>
            <a:chExt cx="545745" cy="3261045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324DC6A8-4A53-4DE5-B154-A6ED1C8D9E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1093" y="1810642"/>
              <a:ext cx="6939" cy="29010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A41BDD7-C514-47B8-8793-CCB4BF6481B9}"/>
                </a:ext>
              </a:extLst>
            </p:cNvPr>
            <p:cNvSpPr/>
            <p:nvPr/>
          </p:nvSpPr>
          <p:spPr>
            <a:xfrm>
              <a:off x="2819793" y="1450655"/>
              <a:ext cx="482600" cy="444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5F7704E-F628-443D-9315-4520883BD575}"/>
                </a:ext>
              </a:extLst>
            </p:cNvPr>
            <p:cNvSpPr/>
            <p:nvPr/>
          </p:nvSpPr>
          <p:spPr>
            <a:xfrm>
              <a:off x="2958612" y="242156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F6B14651-15C4-4CAF-B204-108CC5CA40C1}"/>
                </a:ext>
              </a:extLst>
            </p:cNvPr>
            <p:cNvSpPr/>
            <p:nvPr/>
          </p:nvSpPr>
          <p:spPr>
            <a:xfrm>
              <a:off x="2961072" y="314562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BC495171-8F97-45A4-9CF6-EEC3C49EDAF3}"/>
                </a:ext>
              </a:extLst>
            </p:cNvPr>
            <p:cNvSpPr/>
            <p:nvPr/>
          </p:nvSpPr>
          <p:spPr>
            <a:xfrm>
              <a:off x="2962263" y="386968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2002789B-0F91-49C8-9769-0134AC86D014}"/>
                </a:ext>
              </a:extLst>
            </p:cNvPr>
            <p:cNvCxnSpPr/>
            <p:nvPr/>
          </p:nvCxnSpPr>
          <p:spPr>
            <a:xfrm>
              <a:off x="2788220" y="4684063"/>
              <a:ext cx="54574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FBB70B4C-2054-438F-9602-2EB1E8785AD7}"/>
              </a:ext>
            </a:extLst>
          </p:cNvPr>
          <p:cNvSpPr txBox="1"/>
          <p:nvPr/>
        </p:nvSpPr>
        <p:spPr>
          <a:xfrm>
            <a:off x="5562095" y="204968"/>
            <a:ext cx="122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Balken 3D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480664B8-213C-4DEE-9197-E52EA6D65874}"/>
              </a:ext>
            </a:extLst>
          </p:cNvPr>
          <p:cNvCxnSpPr/>
          <p:nvPr/>
        </p:nvCxnSpPr>
        <p:spPr>
          <a:xfrm flipV="1">
            <a:off x="5944364" y="3153867"/>
            <a:ext cx="0" cy="8463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D70B883-DB1F-4A2D-81F3-A2713AB1B633}"/>
              </a:ext>
            </a:extLst>
          </p:cNvPr>
          <p:cNvCxnSpPr>
            <a:cxnSpLocks/>
          </p:cNvCxnSpPr>
          <p:nvPr/>
        </p:nvCxnSpPr>
        <p:spPr>
          <a:xfrm flipV="1">
            <a:off x="5944364" y="4000174"/>
            <a:ext cx="81712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fik 56">
            <a:extLst>
              <a:ext uri="{FF2B5EF4-FFF2-40B4-BE49-F238E27FC236}">
                <a16:creationId xmlns:a16="http://schemas.microsoft.com/office/drawing/2014/main" id="{7CF2AA70-31C3-4F71-AC8A-A408CF64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621894">
            <a:off x="6477646" y="2659979"/>
            <a:ext cx="780356" cy="701101"/>
          </a:xfrm>
          <a:prstGeom prst="rect">
            <a:avLst/>
          </a:prstGeom>
        </p:spPr>
      </p:pic>
      <p:sp>
        <p:nvSpPr>
          <p:cNvPr id="58" name="Textfeld 57">
            <a:extLst>
              <a:ext uri="{FF2B5EF4-FFF2-40B4-BE49-F238E27FC236}">
                <a16:creationId xmlns:a16="http://schemas.microsoft.com/office/drawing/2014/main" id="{EE8CBCB3-701F-4FB8-BB03-A29050769D39}"/>
              </a:ext>
            </a:extLst>
          </p:cNvPr>
          <p:cNvSpPr txBox="1"/>
          <p:nvPr/>
        </p:nvSpPr>
        <p:spPr>
          <a:xfrm>
            <a:off x="5730837" y="3427823"/>
            <a:ext cx="262122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C7C739F-0EC5-4DE3-8B9A-E3334E64CCBA}"/>
              </a:ext>
            </a:extLst>
          </p:cNvPr>
          <p:cNvSpPr txBox="1"/>
          <p:nvPr/>
        </p:nvSpPr>
        <p:spPr>
          <a:xfrm>
            <a:off x="6194403" y="3947862"/>
            <a:ext cx="23488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D24D0C4-EB45-493A-BD9F-85D4AD349520}"/>
              </a:ext>
            </a:extLst>
          </p:cNvPr>
          <p:cNvSpPr txBox="1"/>
          <p:nvPr/>
        </p:nvSpPr>
        <p:spPr>
          <a:xfrm>
            <a:off x="7112372" y="2557659"/>
            <a:ext cx="678690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gamma</a:t>
            </a:r>
            <a:endParaRPr lang="de-DE" sz="120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31DEA79A-BC72-41F3-B346-7167BE069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201231">
            <a:off x="6874904" y="3629595"/>
            <a:ext cx="780356" cy="701101"/>
          </a:xfrm>
          <a:prstGeom prst="rect">
            <a:avLst/>
          </a:prstGeom>
        </p:spPr>
      </p:pic>
      <p:sp>
        <p:nvSpPr>
          <p:cNvPr id="62" name="Textfeld 61">
            <a:extLst>
              <a:ext uri="{FF2B5EF4-FFF2-40B4-BE49-F238E27FC236}">
                <a16:creationId xmlns:a16="http://schemas.microsoft.com/office/drawing/2014/main" id="{7A928CAD-97A3-4B21-AFCA-45AF36D8BDBD}"/>
              </a:ext>
            </a:extLst>
          </p:cNvPr>
          <p:cNvSpPr txBox="1"/>
          <p:nvPr/>
        </p:nvSpPr>
        <p:spPr>
          <a:xfrm>
            <a:off x="7004588" y="4095420"/>
            <a:ext cx="576942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beta</a:t>
            </a:r>
            <a:endParaRPr lang="de-DE" sz="1200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B304446C-FD1A-459D-9B74-81970F9AA406}"/>
              </a:ext>
            </a:extLst>
          </p:cNvPr>
          <p:cNvSpPr txBox="1"/>
          <p:nvPr/>
        </p:nvSpPr>
        <p:spPr>
          <a:xfrm>
            <a:off x="5327189" y="2696158"/>
            <a:ext cx="56992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alpha</a:t>
            </a:r>
            <a:endParaRPr lang="de-DE" sz="1200" dirty="0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A9851242-8380-474A-A3DA-643DA891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816090">
            <a:off x="5577983" y="2307214"/>
            <a:ext cx="780356" cy="701101"/>
          </a:xfrm>
          <a:prstGeom prst="rect">
            <a:avLst/>
          </a:prstGeom>
        </p:spPr>
      </p:pic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1DB1515-8DF6-4060-860B-B55F546887FC}"/>
              </a:ext>
            </a:extLst>
          </p:cNvPr>
          <p:cNvCxnSpPr>
            <a:cxnSpLocks/>
          </p:cNvCxnSpPr>
          <p:nvPr/>
        </p:nvCxnSpPr>
        <p:spPr>
          <a:xfrm flipV="1">
            <a:off x="5973844" y="3372466"/>
            <a:ext cx="539322" cy="5723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367A14B-3C0A-42D5-9212-FD4AF28C67A1}"/>
              </a:ext>
            </a:extLst>
          </p:cNvPr>
          <p:cNvSpPr txBox="1"/>
          <p:nvPr/>
        </p:nvSpPr>
        <p:spPr>
          <a:xfrm>
            <a:off x="6523825" y="3380735"/>
            <a:ext cx="23488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z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C2577F17-0527-4C68-A239-4588BE18F434}"/>
              </a:ext>
            </a:extLst>
          </p:cNvPr>
          <p:cNvSpPr txBox="1"/>
          <p:nvPr/>
        </p:nvSpPr>
        <p:spPr>
          <a:xfrm>
            <a:off x="7070378" y="2092139"/>
            <a:ext cx="8156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Mz</a:t>
            </a:r>
            <a:r>
              <a:rPr lang="de-DE" sz="1200" dirty="0"/>
              <a:t>, </a:t>
            </a:r>
            <a:r>
              <a:rPr lang="de-DE" sz="1200" dirty="0" err="1"/>
              <a:t>Iz</a:t>
            </a:r>
            <a:r>
              <a:rPr lang="de-DE" sz="1200" dirty="0"/>
              <a:t>, </a:t>
            </a:r>
            <a:r>
              <a:rPr lang="de-DE" sz="1200" dirty="0" err="1"/>
              <a:t>Fz</a:t>
            </a:r>
            <a:endParaRPr lang="de-DE" sz="12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E247FE66-6FFB-4CB2-8C62-4958F52DAB3B}"/>
              </a:ext>
            </a:extLst>
          </p:cNvPr>
          <p:cNvSpPr txBox="1"/>
          <p:nvPr/>
        </p:nvSpPr>
        <p:spPr>
          <a:xfrm>
            <a:off x="7275632" y="4446861"/>
            <a:ext cx="8156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My</a:t>
            </a:r>
            <a:r>
              <a:rPr lang="de-DE" sz="1200" dirty="0"/>
              <a:t>, </a:t>
            </a:r>
            <a:r>
              <a:rPr lang="de-DE" sz="1200" dirty="0" err="1"/>
              <a:t>Iy</a:t>
            </a:r>
            <a:r>
              <a:rPr lang="de-DE" sz="1200" dirty="0"/>
              <a:t>, </a:t>
            </a:r>
            <a:r>
              <a:rPr lang="de-DE" sz="1200" dirty="0" err="1"/>
              <a:t>Fy</a:t>
            </a:r>
            <a:endParaRPr lang="de-DE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D40EBEB-F568-4985-9EB1-9679661583F7}"/>
              </a:ext>
            </a:extLst>
          </p:cNvPr>
          <p:cNvSpPr txBox="1"/>
          <p:nvPr/>
        </p:nvSpPr>
        <p:spPr>
          <a:xfrm>
            <a:off x="4792686" y="2363244"/>
            <a:ext cx="8156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Mx</a:t>
            </a:r>
            <a:r>
              <a:rPr lang="de-DE" sz="1200" dirty="0"/>
              <a:t>, </a:t>
            </a:r>
            <a:r>
              <a:rPr lang="de-DE" sz="1200" dirty="0" err="1"/>
              <a:t>It</a:t>
            </a:r>
            <a:r>
              <a:rPr lang="de-DE" sz="1200" dirty="0"/>
              <a:t>, </a:t>
            </a:r>
            <a:r>
              <a:rPr lang="de-DE" sz="1200" dirty="0" err="1"/>
              <a:t>Fx</a:t>
            </a:r>
            <a:endParaRPr lang="de-DE" sz="12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6FF2602C-F95C-4108-925B-34E3067C0494}"/>
              </a:ext>
            </a:extLst>
          </p:cNvPr>
          <p:cNvSpPr txBox="1"/>
          <p:nvPr/>
        </p:nvSpPr>
        <p:spPr>
          <a:xfrm>
            <a:off x="10051470" y="1439357"/>
            <a:ext cx="8156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Mz</a:t>
            </a:r>
            <a:r>
              <a:rPr lang="de-DE" sz="1200" dirty="0"/>
              <a:t>, </a:t>
            </a:r>
            <a:r>
              <a:rPr lang="de-DE" sz="1200" dirty="0" err="1"/>
              <a:t>It</a:t>
            </a:r>
            <a:r>
              <a:rPr lang="de-DE" sz="1200" dirty="0"/>
              <a:t>, </a:t>
            </a:r>
            <a:r>
              <a:rPr lang="de-DE" sz="1200" dirty="0" err="1"/>
              <a:t>Fz</a:t>
            </a:r>
            <a:endParaRPr lang="de-DE" sz="1200" dirty="0"/>
          </a:p>
        </p:txBody>
      </p:sp>
      <p:sp>
        <p:nvSpPr>
          <p:cNvPr id="72" name="Pfeil: nach rechts 71">
            <a:extLst>
              <a:ext uri="{FF2B5EF4-FFF2-40B4-BE49-F238E27FC236}">
                <a16:creationId xmlns:a16="http://schemas.microsoft.com/office/drawing/2014/main" id="{DC9709CE-6B65-4CB0-8043-97268559C741}"/>
              </a:ext>
            </a:extLst>
          </p:cNvPr>
          <p:cNvSpPr/>
          <p:nvPr/>
        </p:nvSpPr>
        <p:spPr>
          <a:xfrm>
            <a:off x="130905" y="1894327"/>
            <a:ext cx="697185" cy="464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Wind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0C5324B6-436D-4AD7-9AA2-F49E1C1DFF33}"/>
              </a:ext>
            </a:extLst>
          </p:cNvPr>
          <p:cNvSpPr txBox="1"/>
          <p:nvPr/>
        </p:nvSpPr>
        <p:spPr>
          <a:xfrm>
            <a:off x="9021414" y="1833599"/>
            <a:ext cx="8156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My</a:t>
            </a:r>
            <a:r>
              <a:rPr lang="de-DE" sz="1200" dirty="0"/>
              <a:t>, </a:t>
            </a:r>
            <a:r>
              <a:rPr lang="de-DE" sz="1200" dirty="0" err="1"/>
              <a:t>Iy</a:t>
            </a:r>
            <a:r>
              <a:rPr lang="de-DE" sz="1200" dirty="0"/>
              <a:t>, </a:t>
            </a:r>
            <a:r>
              <a:rPr lang="de-DE" sz="1200" dirty="0" err="1"/>
              <a:t>Fy</a:t>
            </a:r>
            <a:endParaRPr lang="de-DE" sz="1200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448CAE64-761E-4954-B56C-08A42449E08D}"/>
              </a:ext>
            </a:extLst>
          </p:cNvPr>
          <p:cNvSpPr txBox="1"/>
          <p:nvPr/>
        </p:nvSpPr>
        <p:spPr>
          <a:xfrm>
            <a:off x="11080546" y="2133464"/>
            <a:ext cx="8156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Mx</a:t>
            </a:r>
            <a:r>
              <a:rPr lang="de-DE" sz="1200" dirty="0"/>
              <a:t>, </a:t>
            </a:r>
            <a:r>
              <a:rPr lang="de-DE" sz="1200" dirty="0" err="1"/>
              <a:t>Ix</a:t>
            </a:r>
            <a:r>
              <a:rPr lang="de-DE" sz="1200" dirty="0"/>
              <a:t>, </a:t>
            </a:r>
            <a:r>
              <a:rPr lang="de-DE" sz="1200" dirty="0" err="1"/>
              <a:t>Fx</a:t>
            </a:r>
            <a:endParaRPr lang="de-DE" sz="1200" dirty="0"/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9D7165E1-1DE4-468A-AB5E-6738A7C55933}"/>
              </a:ext>
            </a:extLst>
          </p:cNvPr>
          <p:cNvSpPr txBox="1"/>
          <p:nvPr/>
        </p:nvSpPr>
        <p:spPr>
          <a:xfrm>
            <a:off x="8791372" y="3566322"/>
            <a:ext cx="117072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Beam </a:t>
            </a:r>
            <a:r>
              <a:rPr lang="de-DE" sz="1200" dirty="0">
                <a:sym typeface="Wingdings" panose="05000000000000000000" pitchFamily="2" charset="2"/>
              </a:rPr>
              <a:t> Fast</a:t>
            </a:r>
            <a:endParaRPr lang="de-DE" sz="1200" dirty="0"/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D9B82109-E0BB-4B0B-AB1A-2E2814EAD8D2}"/>
              </a:ext>
            </a:extLst>
          </p:cNvPr>
          <p:cNvCxnSpPr>
            <a:stCxn id="69" idx="3"/>
            <a:endCxn id="74" idx="1"/>
          </p:cNvCxnSpPr>
          <p:nvPr/>
        </p:nvCxnSpPr>
        <p:spPr>
          <a:xfrm flipV="1">
            <a:off x="8091248" y="2271964"/>
            <a:ext cx="2989298" cy="2313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58BA919-3DFE-426C-BCE4-145503402C6B}"/>
              </a:ext>
            </a:extLst>
          </p:cNvPr>
          <p:cNvCxnSpPr>
            <a:stCxn id="68" idx="3"/>
            <a:endCxn id="73" idx="1"/>
          </p:cNvCxnSpPr>
          <p:nvPr/>
        </p:nvCxnSpPr>
        <p:spPr>
          <a:xfrm flipV="1">
            <a:off x="7885994" y="1972099"/>
            <a:ext cx="1135420" cy="258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E71A821-BA08-4EA4-A373-E1E8771C8BD1}"/>
              </a:ext>
            </a:extLst>
          </p:cNvPr>
          <p:cNvCxnSpPr>
            <a:stCxn id="70" idx="0"/>
            <a:endCxn id="71" idx="1"/>
          </p:cNvCxnSpPr>
          <p:nvPr/>
        </p:nvCxnSpPr>
        <p:spPr>
          <a:xfrm flipV="1">
            <a:off x="5200494" y="1577857"/>
            <a:ext cx="4850976" cy="785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7026B9D-3389-8985-00E1-0E146E4A885C}"/>
              </a:ext>
            </a:extLst>
          </p:cNvPr>
          <p:cNvGrpSpPr/>
          <p:nvPr/>
        </p:nvGrpSpPr>
        <p:grpSpPr>
          <a:xfrm>
            <a:off x="3332267" y="3588988"/>
            <a:ext cx="1956362" cy="2993676"/>
            <a:chOff x="3332267" y="3588988"/>
            <a:chExt cx="1956362" cy="2993676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08DC628C-D197-34AF-C745-909A5A5CD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2267" y="3588988"/>
              <a:ext cx="1912311" cy="2993676"/>
            </a:xfrm>
            <a:prstGeom prst="rect">
              <a:avLst/>
            </a:prstGeom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39A22BA6-7FCD-43EE-BE27-8F58A846C6CE}"/>
                </a:ext>
              </a:extLst>
            </p:cNvPr>
            <p:cNvSpPr txBox="1"/>
            <p:nvPr/>
          </p:nvSpPr>
          <p:spPr>
            <a:xfrm>
              <a:off x="3973886" y="3597394"/>
              <a:ext cx="57127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WTN</a:t>
              </a:r>
            </a:p>
          </p:txBody>
        </p: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48E18D01-512C-3D79-E309-7ABB3A31E128}"/>
                </a:ext>
              </a:extLst>
            </p:cNvPr>
            <p:cNvSpPr txBox="1"/>
            <p:nvPr/>
          </p:nvSpPr>
          <p:spPr>
            <a:xfrm>
              <a:off x="3354338" y="3929969"/>
              <a:ext cx="1934291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1100" dirty="0"/>
                <a:t>x – Achse parallel Turm </a:t>
              </a:r>
              <a:r>
                <a:rPr lang="de-DE" sz="1100" dirty="0" err="1"/>
                <a:t>achse</a:t>
              </a:r>
              <a:endParaRPr lang="de-DE" sz="1100" dirty="0"/>
            </a:p>
          </p:txBody>
        </p: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5720BA58-696A-44E2-CA90-5E7B15801C21}"/>
                </a:ext>
              </a:extLst>
            </p:cNvPr>
            <p:cNvSpPr txBox="1"/>
            <p:nvPr/>
          </p:nvSpPr>
          <p:spPr>
            <a:xfrm>
              <a:off x="4589410" y="4585360"/>
              <a:ext cx="26416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FF0000"/>
                  </a:solidFill>
                </a:rPr>
                <a:t>z</a:t>
              </a:r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FB3403A2-7F8A-3916-916E-3E7F8081F5E4}"/>
                </a:ext>
              </a:extLst>
            </p:cNvPr>
            <p:cNvSpPr txBox="1"/>
            <p:nvPr/>
          </p:nvSpPr>
          <p:spPr>
            <a:xfrm>
              <a:off x="3988502" y="4233919"/>
              <a:ext cx="26416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FF0000"/>
                  </a:solidFill>
                </a:rPr>
                <a:t>x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43D684C-2B89-BD42-697F-5B61D34ADE4B}"/>
                </a:ext>
              </a:extLst>
            </p:cNvPr>
            <p:cNvSpPr txBox="1"/>
            <p:nvPr/>
          </p:nvSpPr>
          <p:spPr>
            <a:xfrm>
              <a:off x="3770503" y="4499511"/>
              <a:ext cx="264164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>
                  <a:solidFill>
                    <a:srgbClr val="FF0000"/>
                  </a:solidFill>
                </a:rPr>
                <a:t>y</a:t>
              </a:r>
            </a:p>
          </p:txBody>
        </p: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58242635-D32B-0A9B-E85E-980EA94C0BCD}"/>
              </a:ext>
            </a:extLst>
          </p:cNvPr>
          <p:cNvSpPr txBox="1"/>
          <p:nvPr/>
        </p:nvSpPr>
        <p:spPr>
          <a:xfrm>
            <a:off x="4420469" y="4169862"/>
            <a:ext cx="8156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Mx</a:t>
            </a:r>
            <a:r>
              <a:rPr lang="de-DE" sz="1200" dirty="0"/>
              <a:t>, </a:t>
            </a:r>
            <a:r>
              <a:rPr lang="de-DE" sz="1200" dirty="0" err="1"/>
              <a:t>It</a:t>
            </a:r>
            <a:r>
              <a:rPr lang="de-DE" sz="1200" dirty="0"/>
              <a:t>, </a:t>
            </a:r>
            <a:r>
              <a:rPr lang="de-DE" sz="1200" dirty="0" err="1"/>
              <a:t>Fx</a:t>
            </a:r>
            <a:endParaRPr lang="de-DE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347755D-601C-B201-C467-17537C7EFF4C}"/>
              </a:ext>
            </a:extLst>
          </p:cNvPr>
          <p:cNvSpPr txBox="1"/>
          <p:nvPr/>
        </p:nvSpPr>
        <p:spPr>
          <a:xfrm>
            <a:off x="4748087" y="4843982"/>
            <a:ext cx="8156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Mz</a:t>
            </a:r>
            <a:r>
              <a:rPr lang="de-DE" sz="1200" dirty="0"/>
              <a:t>, </a:t>
            </a:r>
            <a:r>
              <a:rPr lang="de-DE" sz="1200" dirty="0" err="1"/>
              <a:t>Iz</a:t>
            </a:r>
            <a:r>
              <a:rPr lang="de-DE" sz="1200" dirty="0"/>
              <a:t>, </a:t>
            </a:r>
            <a:r>
              <a:rPr lang="de-DE" sz="1200" dirty="0" err="1"/>
              <a:t>Fz</a:t>
            </a:r>
            <a:endParaRPr lang="de-DE" sz="12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C5793FF3-97F0-8D73-D690-4F89261AE58B}"/>
              </a:ext>
            </a:extLst>
          </p:cNvPr>
          <p:cNvSpPr txBox="1"/>
          <p:nvPr/>
        </p:nvSpPr>
        <p:spPr>
          <a:xfrm>
            <a:off x="3109618" y="4850988"/>
            <a:ext cx="8156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My</a:t>
            </a:r>
            <a:r>
              <a:rPr lang="de-DE" sz="1200" dirty="0"/>
              <a:t>, </a:t>
            </a:r>
            <a:r>
              <a:rPr lang="de-DE" sz="1200" dirty="0" err="1"/>
              <a:t>Iy</a:t>
            </a:r>
            <a:r>
              <a:rPr lang="de-DE" sz="1200" dirty="0"/>
              <a:t>, </a:t>
            </a:r>
            <a:r>
              <a:rPr lang="de-DE" sz="1200" dirty="0" err="1"/>
              <a:t>Fy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2619170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4DD5ED16-24FB-4B78-A064-E5266E322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772" y="711847"/>
            <a:ext cx="2540123" cy="3976501"/>
          </a:xfrm>
          <a:prstGeom prst="rect">
            <a:avLst/>
          </a:prstGeom>
        </p:spPr>
      </p:pic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F0737200-EF92-4B6E-A981-697E0D6FC06D}"/>
              </a:ext>
            </a:extLst>
          </p:cNvPr>
          <p:cNvGrpSpPr/>
          <p:nvPr/>
        </p:nvGrpSpPr>
        <p:grpSpPr>
          <a:xfrm>
            <a:off x="1809225" y="558709"/>
            <a:ext cx="545745" cy="3261045"/>
            <a:chOff x="2788220" y="1450655"/>
            <a:chExt cx="545745" cy="3261045"/>
          </a:xfrm>
        </p:grpSpPr>
        <p:cxnSp>
          <p:nvCxnSpPr>
            <p:cNvPr id="48" name="Gerader Verbinder 47">
              <a:extLst>
                <a:ext uri="{FF2B5EF4-FFF2-40B4-BE49-F238E27FC236}">
                  <a16:creationId xmlns:a16="http://schemas.microsoft.com/office/drawing/2014/main" id="{324DC6A8-4A53-4DE5-B154-A6ED1C8D9E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61093" y="1810642"/>
              <a:ext cx="6939" cy="290105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7A41BDD7-C514-47B8-8793-CCB4BF6481B9}"/>
                </a:ext>
              </a:extLst>
            </p:cNvPr>
            <p:cNvSpPr/>
            <p:nvPr/>
          </p:nvSpPr>
          <p:spPr>
            <a:xfrm>
              <a:off x="2819793" y="1450655"/>
              <a:ext cx="482600" cy="4448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5F7704E-F628-443D-9315-4520883BD575}"/>
                </a:ext>
              </a:extLst>
            </p:cNvPr>
            <p:cNvSpPr/>
            <p:nvPr/>
          </p:nvSpPr>
          <p:spPr>
            <a:xfrm>
              <a:off x="2958612" y="242156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F6B14651-15C4-4CAF-B204-108CC5CA40C1}"/>
                </a:ext>
              </a:extLst>
            </p:cNvPr>
            <p:cNvSpPr/>
            <p:nvPr/>
          </p:nvSpPr>
          <p:spPr>
            <a:xfrm>
              <a:off x="2961072" y="314562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BC495171-8F97-45A4-9CF6-EEC3C49EDAF3}"/>
                </a:ext>
              </a:extLst>
            </p:cNvPr>
            <p:cNvSpPr/>
            <p:nvPr/>
          </p:nvSpPr>
          <p:spPr>
            <a:xfrm>
              <a:off x="2962263" y="3869681"/>
              <a:ext cx="211538" cy="1980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3" name="Gerader Verbinder 52">
              <a:extLst>
                <a:ext uri="{FF2B5EF4-FFF2-40B4-BE49-F238E27FC236}">
                  <a16:creationId xmlns:a16="http://schemas.microsoft.com/office/drawing/2014/main" id="{2002789B-0F91-49C8-9769-0134AC86D014}"/>
                </a:ext>
              </a:extLst>
            </p:cNvPr>
            <p:cNvCxnSpPr/>
            <p:nvPr/>
          </p:nvCxnSpPr>
          <p:spPr>
            <a:xfrm>
              <a:off x="2788220" y="4684063"/>
              <a:ext cx="54574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feld 53">
            <a:extLst>
              <a:ext uri="{FF2B5EF4-FFF2-40B4-BE49-F238E27FC236}">
                <a16:creationId xmlns:a16="http://schemas.microsoft.com/office/drawing/2014/main" id="{FBB70B4C-2054-438F-9602-2EB1E8785AD7}"/>
              </a:ext>
            </a:extLst>
          </p:cNvPr>
          <p:cNvSpPr txBox="1"/>
          <p:nvPr/>
        </p:nvSpPr>
        <p:spPr>
          <a:xfrm>
            <a:off x="1676030" y="0"/>
            <a:ext cx="1223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Balken 3D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480664B8-213C-4DEE-9197-E52EA6D65874}"/>
              </a:ext>
            </a:extLst>
          </p:cNvPr>
          <p:cNvCxnSpPr/>
          <p:nvPr/>
        </p:nvCxnSpPr>
        <p:spPr>
          <a:xfrm flipV="1">
            <a:off x="2058299" y="2948899"/>
            <a:ext cx="0" cy="84630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D70B883-DB1F-4A2D-81F3-A2713AB1B633}"/>
              </a:ext>
            </a:extLst>
          </p:cNvPr>
          <p:cNvCxnSpPr>
            <a:cxnSpLocks/>
          </p:cNvCxnSpPr>
          <p:nvPr/>
        </p:nvCxnSpPr>
        <p:spPr>
          <a:xfrm flipV="1">
            <a:off x="2058299" y="3795206"/>
            <a:ext cx="817123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fik 56">
            <a:extLst>
              <a:ext uri="{FF2B5EF4-FFF2-40B4-BE49-F238E27FC236}">
                <a16:creationId xmlns:a16="http://schemas.microsoft.com/office/drawing/2014/main" id="{7CF2AA70-31C3-4F71-AC8A-A408CF648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621894">
            <a:off x="2591581" y="2455011"/>
            <a:ext cx="780356" cy="701101"/>
          </a:xfrm>
          <a:prstGeom prst="rect">
            <a:avLst/>
          </a:prstGeom>
        </p:spPr>
      </p:pic>
      <p:sp>
        <p:nvSpPr>
          <p:cNvPr id="58" name="Textfeld 57">
            <a:extLst>
              <a:ext uri="{FF2B5EF4-FFF2-40B4-BE49-F238E27FC236}">
                <a16:creationId xmlns:a16="http://schemas.microsoft.com/office/drawing/2014/main" id="{EE8CBCB3-701F-4FB8-BB03-A29050769D39}"/>
              </a:ext>
            </a:extLst>
          </p:cNvPr>
          <p:cNvSpPr txBox="1"/>
          <p:nvPr/>
        </p:nvSpPr>
        <p:spPr>
          <a:xfrm>
            <a:off x="1844772" y="3222855"/>
            <a:ext cx="262122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C7C739F-0EC5-4DE3-8B9A-E3334E64CCBA}"/>
              </a:ext>
            </a:extLst>
          </p:cNvPr>
          <p:cNvSpPr txBox="1"/>
          <p:nvPr/>
        </p:nvSpPr>
        <p:spPr>
          <a:xfrm>
            <a:off x="2308338" y="3742894"/>
            <a:ext cx="23488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D24D0C4-EB45-493A-BD9F-85D4AD349520}"/>
              </a:ext>
            </a:extLst>
          </p:cNvPr>
          <p:cNvSpPr txBox="1"/>
          <p:nvPr/>
        </p:nvSpPr>
        <p:spPr>
          <a:xfrm>
            <a:off x="3226307" y="2352691"/>
            <a:ext cx="678690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gamma</a:t>
            </a:r>
            <a:endParaRPr lang="de-DE" sz="1200" dirty="0"/>
          </a:p>
        </p:txBody>
      </p:sp>
      <p:pic>
        <p:nvPicPr>
          <p:cNvPr id="61" name="Grafik 60">
            <a:extLst>
              <a:ext uri="{FF2B5EF4-FFF2-40B4-BE49-F238E27FC236}">
                <a16:creationId xmlns:a16="http://schemas.microsoft.com/office/drawing/2014/main" id="{31DEA79A-BC72-41F3-B346-7167BE069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3201231">
            <a:off x="2988839" y="3424627"/>
            <a:ext cx="780356" cy="701101"/>
          </a:xfrm>
          <a:prstGeom prst="rect">
            <a:avLst/>
          </a:prstGeom>
        </p:spPr>
      </p:pic>
      <p:sp>
        <p:nvSpPr>
          <p:cNvPr id="62" name="Textfeld 61">
            <a:extLst>
              <a:ext uri="{FF2B5EF4-FFF2-40B4-BE49-F238E27FC236}">
                <a16:creationId xmlns:a16="http://schemas.microsoft.com/office/drawing/2014/main" id="{7A928CAD-97A3-4B21-AFCA-45AF36D8BDBD}"/>
              </a:ext>
            </a:extLst>
          </p:cNvPr>
          <p:cNvSpPr txBox="1"/>
          <p:nvPr/>
        </p:nvSpPr>
        <p:spPr>
          <a:xfrm>
            <a:off x="3118523" y="3890452"/>
            <a:ext cx="576942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beta</a:t>
            </a:r>
            <a:endParaRPr lang="de-DE" sz="1200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B304446C-FD1A-459D-9B74-81970F9AA406}"/>
              </a:ext>
            </a:extLst>
          </p:cNvPr>
          <p:cNvSpPr txBox="1"/>
          <p:nvPr/>
        </p:nvSpPr>
        <p:spPr>
          <a:xfrm>
            <a:off x="1441124" y="2491190"/>
            <a:ext cx="56992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alpha</a:t>
            </a:r>
            <a:endParaRPr lang="de-DE" sz="1200" dirty="0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A9851242-8380-474A-A3DA-643DA891E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816090">
            <a:off x="1691918" y="2102246"/>
            <a:ext cx="780356" cy="701101"/>
          </a:xfrm>
          <a:prstGeom prst="rect">
            <a:avLst/>
          </a:prstGeom>
        </p:spPr>
      </p:pic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A1DB1515-8DF6-4060-860B-B55F546887FC}"/>
              </a:ext>
            </a:extLst>
          </p:cNvPr>
          <p:cNvCxnSpPr>
            <a:cxnSpLocks/>
          </p:cNvCxnSpPr>
          <p:nvPr/>
        </p:nvCxnSpPr>
        <p:spPr>
          <a:xfrm flipV="1">
            <a:off x="2087779" y="3167498"/>
            <a:ext cx="539322" cy="5723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>
            <a:extLst>
              <a:ext uri="{FF2B5EF4-FFF2-40B4-BE49-F238E27FC236}">
                <a16:creationId xmlns:a16="http://schemas.microsoft.com/office/drawing/2014/main" id="{2367A14B-3C0A-42D5-9212-FD4AF28C67A1}"/>
              </a:ext>
            </a:extLst>
          </p:cNvPr>
          <p:cNvSpPr txBox="1"/>
          <p:nvPr/>
        </p:nvSpPr>
        <p:spPr>
          <a:xfrm>
            <a:off x="2637760" y="3175767"/>
            <a:ext cx="23488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z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C2577F17-0527-4C68-A239-4588BE18F434}"/>
              </a:ext>
            </a:extLst>
          </p:cNvPr>
          <p:cNvSpPr txBox="1"/>
          <p:nvPr/>
        </p:nvSpPr>
        <p:spPr>
          <a:xfrm>
            <a:off x="4385050" y="5460996"/>
            <a:ext cx="15509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Mz</a:t>
            </a:r>
            <a:r>
              <a:rPr lang="de-DE" sz="1200" dirty="0"/>
              <a:t>, </a:t>
            </a:r>
            <a:r>
              <a:rPr lang="de-DE" sz="1200" dirty="0" err="1"/>
              <a:t>Iz</a:t>
            </a:r>
            <a:r>
              <a:rPr lang="de-DE" sz="1200" dirty="0"/>
              <a:t>, </a:t>
            </a:r>
            <a:r>
              <a:rPr lang="de-DE" sz="1200" dirty="0" err="1"/>
              <a:t>Fz</a:t>
            </a:r>
            <a:r>
              <a:rPr lang="de-DE" sz="1200" dirty="0"/>
              <a:t>, </a:t>
            </a:r>
            <a:r>
              <a:rPr lang="de-DE" sz="1200" dirty="0" err="1"/>
              <a:t>Qz</a:t>
            </a:r>
            <a:endParaRPr lang="de-DE" sz="12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E247FE66-6FFB-4CB2-8C62-4958F52DAB3B}"/>
              </a:ext>
            </a:extLst>
          </p:cNvPr>
          <p:cNvSpPr txBox="1"/>
          <p:nvPr/>
        </p:nvSpPr>
        <p:spPr>
          <a:xfrm>
            <a:off x="4397080" y="6018055"/>
            <a:ext cx="153888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My</a:t>
            </a:r>
            <a:r>
              <a:rPr lang="de-DE" sz="1200" dirty="0"/>
              <a:t>, </a:t>
            </a:r>
            <a:r>
              <a:rPr lang="de-DE" sz="1200" dirty="0" err="1"/>
              <a:t>Iy</a:t>
            </a:r>
            <a:r>
              <a:rPr lang="de-DE" sz="1200" dirty="0"/>
              <a:t>, </a:t>
            </a:r>
            <a:r>
              <a:rPr lang="de-DE" sz="1200" dirty="0" err="1"/>
              <a:t>Fy</a:t>
            </a:r>
            <a:r>
              <a:rPr lang="de-DE" sz="1200" dirty="0"/>
              <a:t>, </a:t>
            </a:r>
            <a:r>
              <a:rPr lang="de-DE" sz="1200" dirty="0" err="1"/>
              <a:t>Qy</a:t>
            </a:r>
            <a:r>
              <a:rPr lang="de-DE" sz="1200" dirty="0"/>
              <a:t>, </a:t>
            </a:r>
            <a:r>
              <a:rPr lang="de-DE" sz="1200" dirty="0" err="1"/>
              <a:t>Sy</a:t>
            </a:r>
            <a:endParaRPr lang="de-DE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D40EBEB-F568-4985-9EB1-9679661583F7}"/>
              </a:ext>
            </a:extLst>
          </p:cNvPr>
          <p:cNvSpPr txBox="1"/>
          <p:nvPr/>
        </p:nvSpPr>
        <p:spPr>
          <a:xfrm>
            <a:off x="4385051" y="4948307"/>
            <a:ext cx="15509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Mx</a:t>
            </a:r>
            <a:r>
              <a:rPr lang="de-DE" sz="1200" dirty="0"/>
              <a:t>, </a:t>
            </a:r>
            <a:r>
              <a:rPr lang="de-DE" sz="1200" dirty="0" err="1"/>
              <a:t>It</a:t>
            </a:r>
            <a:r>
              <a:rPr lang="de-DE" sz="1200" dirty="0"/>
              <a:t>, </a:t>
            </a:r>
            <a:r>
              <a:rPr lang="de-DE" sz="1200" dirty="0" err="1"/>
              <a:t>Fx</a:t>
            </a:r>
            <a:r>
              <a:rPr lang="de-DE" sz="1200" dirty="0"/>
              <a:t>, </a:t>
            </a:r>
            <a:r>
              <a:rPr lang="de-DE" sz="1200" dirty="0" err="1"/>
              <a:t>Nx</a:t>
            </a:r>
            <a:r>
              <a:rPr lang="de-DE" sz="1200" dirty="0"/>
              <a:t>,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6FF2602C-F95C-4108-925B-34E3067C0494}"/>
              </a:ext>
            </a:extLst>
          </p:cNvPr>
          <p:cNvSpPr txBox="1"/>
          <p:nvPr/>
        </p:nvSpPr>
        <p:spPr>
          <a:xfrm>
            <a:off x="7640340" y="5477145"/>
            <a:ext cx="1388948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Mz</a:t>
            </a:r>
            <a:r>
              <a:rPr lang="de-DE" sz="1200" dirty="0"/>
              <a:t>, </a:t>
            </a:r>
            <a:r>
              <a:rPr lang="de-DE" sz="1200" dirty="0" err="1"/>
              <a:t>It</a:t>
            </a:r>
            <a:r>
              <a:rPr lang="de-DE" sz="1200" dirty="0"/>
              <a:t>, </a:t>
            </a:r>
            <a:r>
              <a:rPr lang="de-DE" sz="1200" dirty="0" err="1"/>
              <a:t>Fz</a:t>
            </a:r>
            <a:r>
              <a:rPr lang="de-DE" sz="1200" dirty="0"/>
              <a:t>, </a:t>
            </a:r>
            <a:r>
              <a:rPr lang="de-DE" sz="1200" dirty="0" err="1"/>
              <a:t>Nz</a:t>
            </a:r>
            <a:endParaRPr lang="de-DE" sz="1200" dirty="0"/>
          </a:p>
        </p:txBody>
      </p:sp>
      <p:sp>
        <p:nvSpPr>
          <p:cNvPr id="72" name="Pfeil: nach rechts 71">
            <a:extLst>
              <a:ext uri="{FF2B5EF4-FFF2-40B4-BE49-F238E27FC236}">
                <a16:creationId xmlns:a16="http://schemas.microsoft.com/office/drawing/2014/main" id="{DC9709CE-6B65-4CB0-8043-97268559C741}"/>
              </a:ext>
            </a:extLst>
          </p:cNvPr>
          <p:cNvSpPr/>
          <p:nvPr/>
        </p:nvSpPr>
        <p:spPr>
          <a:xfrm>
            <a:off x="130905" y="1894327"/>
            <a:ext cx="697185" cy="464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Wind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0C5324B6-436D-4AD7-9AA2-F49E1C1DFF33}"/>
              </a:ext>
            </a:extLst>
          </p:cNvPr>
          <p:cNvSpPr txBox="1"/>
          <p:nvPr/>
        </p:nvSpPr>
        <p:spPr>
          <a:xfrm>
            <a:off x="7535882" y="6018055"/>
            <a:ext cx="15509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My</a:t>
            </a:r>
            <a:r>
              <a:rPr lang="de-DE" sz="1200" dirty="0"/>
              <a:t>, </a:t>
            </a:r>
            <a:r>
              <a:rPr lang="de-DE" sz="1200" dirty="0" err="1"/>
              <a:t>Iy</a:t>
            </a:r>
            <a:r>
              <a:rPr lang="de-DE" sz="1200" dirty="0"/>
              <a:t>, </a:t>
            </a:r>
            <a:r>
              <a:rPr lang="de-DE" sz="1200" dirty="0" err="1"/>
              <a:t>Fy</a:t>
            </a:r>
            <a:r>
              <a:rPr lang="de-DE" sz="1200" dirty="0"/>
              <a:t>, </a:t>
            </a:r>
            <a:r>
              <a:rPr lang="de-DE" sz="1200" dirty="0" err="1"/>
              <a:t>Qy</a:t>
            </a:r>
            <a:endParaRPr lang="de-DE" sz="1200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448CAE64-761E-4954-B56C-08A42449E08D}"/>
              </a:ext>
            </a:extLst>
          </p:cNvPr>
          <p:cNvSpPr txBox="1"/>
          <p:nvPr/>
        </p:nvSpPr>
        <p:spPr>
          <a:xfrm>
            <a:off x="7657121" y="4923553"/>
            <a:ext cx="1372167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Mx</a:t>
            </a:r>
            <a:r>
              <a:rPr lang="de-DE" sz="1200" dirty="0"/>
              <a:t>, </a:t>
            </a:r>
            <a:r>
              <a:rPr lang="de-DE" sz="1200" dirty="0" err="1"/>
              <a:t>Ix</a:t>
            </a:r>
            <a:r>
              <a:rPr lang="de-DE" sz="1200" dirty="0"/>
              <a:t>, </a:t>
            </a:r>
            <a:r>
              <a:rPr lang="de-DE" sz="1200" dirty="0" err="1"/>
              <a:t>Fx</a:t>
            </a:r>
            <a:r>
              <a:rPr lang="de-DE" sz="1200" dirty="0"/>
              <a:t>, </a:t>
            </a:r>
            <a:r>
              <a:rPr lang="de-DE" sz="1200" dirty="0" err="1"/>
              <a:t>Qx</a:t>
            </a:r>
            <a:endParaRPr lang="de-DE" sz="1200" dirty="0"/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D9B82109-E0BB-4B0B-AB1A-2E2814EAD8D2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5935966" y="6156555"/>
            <a:ext cx="1599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58BA919-3DFE-426C-BCE4-145503402C6B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5935966" y="5599496"/>
            <a:ext cx="1704374" cy="1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E71A821-BA08-4EA4-A373-E1E8771C8BD1}"/>
              </a:ext>
            </a:extLst>
          </p:cNvPr>
          <p:cNvCxnSpPr>
            <a:cxnSpLocks/>
            <a:stCxn id="70" idx="3"/>
            <a:endCxn id="74" idx="1"/>
          </p:cNvCxnSpPr>
          <p:nvPr/>
        </p:nvCxnSpPr>
        <p:spPr>
          <a:xfrm flipV="1">
            <a:off x="5935967" y="5062053"/>
            <a:ext cx="1721154" cy="2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9D7165E1-1DE4-468A-AB5E-6738A7C55933}"/>
              </a:ext>
            </a:extLst>
          </p:cNvPr>
          <p:cNvSpPr txBox="1"/>
          <p:nvPr/>
        </p:nvSpPr>
        <p:spPr>
          <a:xfrm>
            <a:off x="6268738" y="5498860"/>
            <a:ext cx="117072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Beam </a:t>
            </a:r>
            <a:r>
              <a:rPr lang="de-DE" sz="1200" dirty="0">
                <a:sym typeface="Wingdings" panose="05000000000000000000" pitchFamily="2" charset="2"/>
              </a:rPr>
              <a:t> Fast</a:t>
            </a:r>
            <a:endParaRPr lang="de-DE" sz="1200" dirty="0"/>
          </a:p>
        </p:txBody>
      </p:sp>
      <p:sp>
        <p:nvSpPr>
          <p:cNvPr id="76" name="Textfeld 75">
            <a:extLst>
              <a:ext uri="{FF2B5EF4-FFF2-40B4-BE49-F238E27FC236}">
                <a16:creationId xmlns:a16="http://schemas.microsoft.com/office/drawing/2014/main" id="{9D784B13-C6B9-422B-9711-C1E41D6B846B}"/>
              </a:ext>
            </a:extLst>
          </p:cNvPr>
          <p:cNvSpPr txBox="1"/>
          <p:nvPr/>
        </p:nvSpPr>
        <p:spPr>
          <a:xfrm>
            <a:off x="5381710" y="1334813"/>
            <a:ext cx="262122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x</a:t>
            </a:r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2334B509-1A2B-4986-A1C7-CA24D3235C49}"/>
              </a:ext>
            </a:extLst>
          </p:cNvPr>
          <p:cNvSpPr txBox="1"/>
          <p:nvPr/>
        </p:nvSpPr>
        <p:spPr>
          <a:xfrm>
            <a:off x="5393688" y="1778286"/>
            <a:ext cx="23488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y</a:t>
            </a:r>
          </a:p>
        </p:txBody>
      </p:sp>
      <p:sp>
        <p:nvSpPr>
          <p:cNvPr id="78" name="Textfeld 77">
            <a:extLst>
              <a:ext uri="{FF2B5EF4-FFF2-40B4-BE49-F238E27FC236}">
                <a16:creationId xmlns:a16="http://schemas.microsoft.com/office/drawing/2014/main" id="{2AE5C529-5346-4740-8E73-95223075298D}"/>
              </a:ext>
            </a:extLst>
          </p:cNvPr>
          <p:cNvSpPr txBox="1"/>
          <p:nvPr/>
        </p:nvSpPr>
        <p:spPr>
          <a:xfrm>
            <a:off x="5239516" y="3291999"/>
            <a:ext cx="678690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gamma</a:t>
            </a:r>
            <a:endParaRPr lang="de-DE" sz="1200" dirty="0"/>
          </a:p>
        </p:txBody>
      </p:sp>
      <p:sp>
        <p:nvSpPr>
          <p:cNvPr id="79" name="Textfeld 78">
            <a:extLst>
              <a:ext uri="{FF2B5EF4-FFF2-40B4-BE49-F238E27FC236}">
                <a16:creationId xmlns:a16="http://schemas.microsoft.com/office/drawing/2014/main" id="{07220DDF-9CD2-446A-82C0-BF3DB1EF044F}"/>
              </a:ext>
            </a:extLst>
          </p:cNvPr>
          <p:cNvSpPr txBox="1"/>
          <p:nvPr/>
        </p:nvSpPr>
        <p:spPr>
          <a:xfrm>
            <a:off x="5246297" y="2953561"/>
            <a:ext cx="576942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beta</a:t>
            </a:r>
            <a:endParaRPr lang="de-DE" sz="1200" dirty="0"/>
          </a:p>
        </p:txBody>
      </p:sp>
      <p:sp>
        <p:nvSpPr>
          <p:cNvPr id="80" name="Textfeld 79">
            <a:extLst>
              <a:ext uri="{FF2B5EF4-FFF2-40B4-BE49-F238E27FC236}">
                <a16:creationId xmlns:a16="http://schemas.microsoft.com/office/drawing/2014/main" id="{CF19AA6D-67B4-4266-A700-4DF9A3710C3D}"/>
              </a:ext>
            </a:extLst>
          </p:cNvPr>
          <p:cNvSpPr txBox="1"/>
          <p:nvPr/>
        </p:nvSpPr>
        <p:spPr>
          <a:xfrm>
            <a:off x="5249803" y="2619943"/>
            <a:ext cx="56992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alpha</a:t>
            </a:r>
            <a:endParaRPr lang="de-DE" sz="1200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BFCB240E-61BA-4895-9C90-0BF9C0C414A4}"/>
              </a:ext>
            </a:extLst>
          </p:cNvPr>
          <p:cNvSpPr txBox="1"/>
          <p:nvPr/>
        </p:nvSpPr>
        <p:spPr>
          <a:xfrm>
            <a:off x="5393688" y="2145369"/>
            <a:ext cx="23488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z</a:t>
            </a:r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4836947A-2CE2-4765-BCE2-4EB4DF669A52}"/>
              </a:ext>
            </a:extLst>
          </p:cNvPr>
          <p:cNvSpPr txBox="1"/>
          <p:nvPr/>
        </p:nvSpPr>
        <p:spPr>
          <a:xfrm>
            <a:off x="6941236" y="1671328"/>
            <a:ext cx="66260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Fx</a:t>
            </a:r>
            <a:r>
              <a:rPr lang="de-DE" sz="1200" dirty="0"/>
              <a:t>, </a:t>
            </a:r>
            <a:r>
              <a:rPr lang="de-DE" sz="1200" dirty="0" err="1"/>
              <a:t>Qx</a:t>
            </a:r>
            <a:endParaRPr lang="de-DE" sz="12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9BB3ED09-9CD2-4E76-9412-9CAA4AABA504}"/>
              </a:ext>
            </a:extLst>
          </p:cNvPr>
          <p:cNvSpPr txBox="1"/>
          <p:nvPr/>
        </p:nvSpPr>
        <p:spPr>
          <a:xfrm>
            <a:off x="6957999" y="2167648"/>
            <a:ext cx="593755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Fy</a:t>
            </a:r>
            <a:r>
              <a:rPr lang="de-DE" sz="1200" dirty="0"/>
              <a:t>, </a:t>
            </a:r>
            <a:r>
              <a:rPr lang="de-DE" sz="1200" dirty="0" err="1"/>
              <a:t>Qy</a:t>
            </a:r>
            <a:endParaRPr lang="de-DE" sz="1200" dirty="0"/>
          </a:p>
        </p:txBody>
      </p:sp>
      <p:sp>
        <p:nvSpPr>
          <p:cNvPr id="88" name="Textfeld 87">
            <a:extLst>
              <a:ext uri="{FF2B5EF4-FFF2-40B4-BE49-F238E27FC236}">
                <a16:creationId xmlns:a16="http://schemas.microsoft.com/office/drawing/2014/main" id="{85F27453-3D22-4A9A-A854-A947127EF8A2}"/>
              </a:ext>
            </a:extLst>
          </p:cNvPr>
          <p:cNvSpPr txBox="1"/>
          <p:nvPr/>
        </p:nvSpPr>
        <p:spPr>
          <a:xfrm>
            <a:off x="6711315" y="2633057"/>
            <a:ext cx="1196582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Mz</a:t>
            </a:r>
            <a:r>
              <a:rPr lang="de-DE" sz="1200" dirty="0"/>
              <a:t>, Torsion</a:t>
            </a:r>
          </a:p>
        </p:txBody>
      </p:sp>
      <p:sp>
        <p:nvSpPr>
          <p:cNvPr id="89" name="Textfeld 88">
            <a:extLst>
              <a:ext uri="{FF2B5EF4-FFF2-40B4-BE49-F238E27FC236}">
                <a16:creationId xmlns:a16="http://schemas.microsoft.com/office/drawing/2014/main" id="{2AD17D1F-AD85-4903-9132-81EFF1254BBE}"/>
              </a:ext>
            </a:extLst>
          </p:cNvPr>
          <p:cNvSpPr txBox="1"/>
          <p:nvPr/>
        </p:nvSpPr>
        <p:spPr>
          <a:xfrm>
            <a:off x="6711315" y="3357656"/>
            <a:ext cx="2260838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My</a:t>
            </a:r>
            <a:r>
              <a:rPr lang="de-DE" sz="1200" dirty="0"/>
              <a:t>, Biegung in </a:t>
            </a:r>
            <a:r>
              <a:rPr lang="de-DE" sz="1200" dirty="0" err="1"/>
              <a:t>windrichtung</a:t>
            </a:r>
            <a:endParaRPr lang="de-DE" sz="1200" dirty="0"/>
          </a:p>
        </p:txBody>
      </p:sp>
      <p:sp>
        <p:nvSpPr>
          <p:cNvPr id="90" name="Textfeld 89">
            <a:extLst>
              <a:ext uri="{FF2B5EF4-FFF2-40B4-BE49-F238E27FC236}">
                <a16:creationId xmlns:a16="http://schemas.microsoft.com/office/drawing/2014/main" id="{4F939B3D-712B-4E73-AC2F-656AD281AF85}"/>
              </a:ext>
            </a:extLst>
          </p:cNvPr>
          <p:cNvSpPr txBox="1"/>
          <p:nvPr/>
        </p:nvSpPr>
        <p:spPr>
          <a:xfrm>
            <a:off x="6711315" y="2980836"/>
            <a:ext cx="2126474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Mx</a:t>
            </a:r>
            <a:r>
              <a:rPr lang="de-DE" sz="1200" dirty="0"/>
              <a:t>, Biegung quer zum wind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E0F930C7-50C6-4CFF-9FC2-3388F7CBDEB6}"/>
              </a:ext>
            </a:extLst>
          </p:cNvPr>
          <p:cNvSpPr txBox="1"/>
          <p:nvPr/>
        </p:nvSpPr>
        <p:spPr>
          <a:xfrm>
            <a:off x="6929399" y="1165745"/>
            <a:ext cx="650330" cy="2769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Fz</a:t>
            </a:r>
            <a:r>
              <a:rPr lang="de-DE" sz="1200" dirty="0"/>
              <a:t>, </a:t>
            </a:r>
            <a:r>
              <a:rPr lang="de-DE" sz="1200" dirty="0" err="1"/>
              <a:t>Nz</a:t>
            </a:r>
            <a:endParaRPr lang="de-DE" sz="1200" dirty="0"/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6CA8D2F7-BA13-4695-A2B8-E78C5D41DD50}"/>
              </a:ext>
            </a:extLst>
          </p:cNvPr>
          <p:cNvCxnSpPr>
            <a:cxnSpLocks/>
            <a:stCxn id="76" idx="3"/>
            <a:endCxn id="91" idx="1"/>
          </p:cNvCxnSpPr>
          <p:nvPr/>
        </p:nvCxnSpPr>
        <p:spPr>
          <a:xfrm flipV="1">
            <a:off x="5643832" y="1304245"/>
            <a:ext cx="1285567" cy="169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68708231-11A3-4489-B71A-2FAB94BC2585}"/>
              </a:ext>
            </a:extLst>
          </p:cNvPr>
          <p:cNvCxnSpPr>
            <a:cxnSpLocks/>
            <a:stCxn id="77" idx="3"/>
            <a:endCxn id="84" idx="1"/>
          </p:cNvCxnSpPr>
          <p:nvPr/>
        </p:nvCxnSpPr>
        <p:spPr>
          <a:xfrm flipV="1">
            <a:off x="5628572" y="1809828"/>
            <a:ext cx="1312664" cy="106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7BDBB3EB-259A-449E-A4F7-A68CD2A42FC0}"/>
              </a:ext>
            </a:extLst>
          </p:cNvPr>
          <p:cNvCxnSpPr>
            <a:cxnSpLocks/>
            <a:stCxn id="82" idx="3"/>
            <a:endCxn id="86" idx="1"/>
          </p:cNvCxnSpPr>
          <p:nvPr/>
        </p:nvCxnSpPr>
        <p:spPr>
          <a:xfrm>
            <a:off x="5628572" y="2283869"/>
            <a:ext cx="1329427" cy="22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FA30D6C1-3FD7-4BB2-9580-889A88B83CEB}"/>
              </a:ext>
            </a:extLst>
          </p:cNvPr>
          <p:cNvCxnSpPr>
            <a:cxnSpLocks/>
            <a:stCxn id="80" idx="3"/>
            <a:endCxn id="88" idx="1"/>
          </p:cNvCxnSpPr>
          <p:nvPr/>
        </p:nvCxnSpPr>
        <p:spPr>
          <a:xfrm>
            <a:off x="5819732" y="2758443"/>
            <a:ext cx="891583" cy="1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578E2996-8340-4C83-859E-5C86819B2F41}"/>
              </a:ext>
            </a:extLst>
          </p:cNvPr>
          <p:cNvCxnSpPr>
            <a:cxnSpLocks/>
            <a:stCxn id="79" idx="3"/>
            <a:endCxn id="90" idx="1"/>
          </p:cNvCxnSpPr>
          <p:nvPr/>
        </p:nvCxnSpPr>
        <p:spPr>
          <a:xfrm>
            <a:off x="5823239" y="3092061"/>
            <a:ext cx="888076" cy="2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48AB2AF-850D-428E-9F7B-C2F3DD144C43}"/>
              </a:ext>
            </a:extLst>
          </p:cNvPr>
          <p:cNvCxnSpPr>
            <a:cxnSpLocks/>
            <a:stCxn id="78" idx="3"/>
            <a:endCxn id="89" idx="1"/>
          </p:cNvCxnSpPr>
          <p:nvPr/>
        </p:nvCxnSpPr>
        <p:spPr>
          <a:xfrm>
            <a:off x="5918206" y="3430499"/>
            <a:ext cx="793109" cy="6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96C5A476-3ABA-4EEE-AB5E-C6009313D7EF}"/>
              </a:ext>
            </a:extLst>
          </p:cNvPr>
          <p:cNvSpPr txBox="1"/>
          <p:nvPr/>
        </p:nvSpPr>
        <p:spPr>
          <a:xfrm>
            <a:off x="4321927" y="386726"/>
            <a:ext cx="4642165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DOFs bleiben gleich aber die DOF Response/Kraft </a:t>
            </a:r>
            <a:r>
              <a:rPr lang="de-DE" sz="1400" dirty="0" err="1"/>
              <a:t>map</a:t>
            </a:r>
            <a:r>
              <a:rPr lang="de-DE" sz="1400" dirty="0"/>
              <a:t> wird geändert. </a:t>
            </a:r>
            <a:r>
              <a:rPr lang="de-DE" sz="1400" dirty="0" err="1"/>
              <a:t>Fz</a:t>
            </a:r>
            <a:r>
              <a:rPr lang="de-DE" sz="1400" dirty="0"/>
              <a:t> wirkt eben in x Richtung vom beam…</a:t>
            </a:r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4E73326E-44AE-4423-85B5-F9E66925466B}"/>
              </a:ext>
            </a:extLst>
          </p:cNvPr>
          <p:cNvSpPr txBox="1"/>
          <p:nvPr/>
        </p:nvSpPr>
        <p:spPr>
          <a:xfrm>
            <a:off x="4329988" y="4063050"/>
            <a:ext cx="4642165" cy="738664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Kraft und Reaktionsbezeichnung sind im Beam also gleich wie in FAST. Die Querschnittswerte beziehen sich auch auf das Turm </a:t>
            </a:r>
            <a:r>
              <a:rPr lang="de-DE" sz="1400" dirty="0" err="1"/>
              <a:t>Kosy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564355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feld 67">
            <a:extLst>
              <a:ext uri="{FF2B5EF4-FFF2-40B4-BE49-F238E27FC236}">
                <a16:creationId xmlns:a16="http://schemas.microsoft.com/office/drawing/2014/main" id="{C2577F17-0527-4C68-A239-4588BE18F434}"/>
              </a:ext>
            </a:extLst>
          </p:cNvPr>
          <p:cNvSpPr txBox="1"/>
          <p:nvPr/>
        </p:nvSpPr>
        <p:spPr>
          <a:xfrm>
            <a:off x="3854827" y="3188399"/>
            <a:ext cx="15509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My, </a:t>
            </a:r>
            <a:r>
              <a:rPr lang="de-DE" sz="1200" dirty="0" err="1"/>
              <a:t>Fy</a:t>
            </a:r>
            <a:endParaRPr lang="de-DE" sz="1200" dirty="0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E247FE66-6FFB-4CB2-8C62-4958F52DAB3B}"/>
              </a:ext>
            </a:extLst>
          </p:cNvPr>
          <p:cNvSpPr txBox="1"/>
          <p:nvPr/>
        </p:nvSpPr>
        <p:spPr>
          <a:xfrm>
            <a:off x="3866857" y="3745458"/>
            <a:ext cx="153888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Mz</a:t>
            </a:r>
            <a:r>
              <a:rPr lang="de-DE" sz="1200" dirty="0"/>
              <a:t>, </a:t>
            </a:r>
            <a:r>
              <a:rPr lang="de-DE" sz="1200" dirty="0" err="1"/>
              <a:t>Fz</a:t>
            </a:r>
            <a:endParaRPr lang="de-DE" sz="1200" dirty="0"/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CD40EBEB-F568-4985-9EB1-9679661583F7}"/>
              </a:ext>
            </a:extLst>
          </p:cNvPr>
          <p:cNvSpPr txBox="1"/>
          <p:nvPr/>
        </p:nvSpPr>
        <p:spPr>
          <a:xfrm>
            <a:off x="3854828" y="2675710"/>
            <a:ext cx="15509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Mx</a:t>
            </a:r>
            <a:r>
              <a:rPr lang="de-DE" sz="1200" dirty="0"/>
              <a:t>, </a:t>
            </a:r>
            <a:r>
              <a:rPr lang="de-DE" sz="1200" dirty="0" err="1"/>
              <a:t>Fx</a:t>
            </a:r>
            <a:r>
              <a:rPr lang="de-DE" sz="1200" dirty="0"/>
              <a:t>,</a:t>
            </a:r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6FF2602C-F95C-4108-925B-34E3067C0494}"/>
              </a:ext>
            </a:extLst>
          </p:cNvPr>
          <p:cNvSpPr txBox="1"/>
          <p:nvPr/>
        </p:nvSpPr>
        <p:spPr>
          <a:xfrm>
            <a:off x="7110117" y="3204548"/>
            <a:ext cx="1388948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My, </a:t>
            </a:r>
            <a:r>
              <a:rPr lang="de-DE" sz="1200" dirty="0" err="1"/>
              <a:t>Fy</a:t>
            </a:r>
            <a:endParaRPr lang="de-DE" sz="1200" dirty="0"/>
          </a:p>
        </p:txBody>
      </p:sp>
      <p:sp>
        <p:nvSpPr>
          <p:cNvPr id="72" name="Pfeil: nach rechts 71">
            <a:extLst>
              <a:ext uri="{FF2B5EF4-FFF2-40B4-BE49-F238E27FC236}">
                <a16:creationId xmlns:a16="http://schemas.microsoft.com/office/drawing/2014/main" id="{DC9709CE-6B65-4CB0-8043-97268559C741}"/>
              </a:ext>
            </a:extLst>
          </p:cNvPr>
          <p:cNvSpPr/>
          <p:nvPr/>
        </p:nvSpPr>
        <p:spPr>
          <a:xfrm rot="18856213">
            <a:off x="653566" y="4164317"/>
            <a:ext cx="697185" cy="464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Wind</a:t>
            </a:r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0C5324B6-436D-4AD7-9AA2-F49E1C1DFF33}"/>
              </a:ext>
            </a:extLst>
          </p:cNvPr>
          <p:cNvSpPr txBox="1"/>
          <p:nvPr/>
        </p:nvSpPr>
        <p:spPr>
          <a:xfrm>
            <a:off x="7005659" y="3745458"/>
            <a:ext cx="1550916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Mx</a:t>
            </a:r>
            <a:r>
              <a:rPr lang="de-DE" sz="1200" dirty="0"/>
              <a:t>, </a:t>
            </a:r>
            <a:r>
              <a:rPr lang="de-DE" sz="1200" dirty="0" err="1"/>
              <a:t>Fx</a:t>
            </a:r>
            <a:endParaRPr lang="de-DE" sz="1200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448CAE64-761E-4954-B56C-08A42449E08D}"/>
              </a:ext>
            </a:extLst>
          </p:cNvPr>
          <p:cNvSpPr txBox="1"/>
          <p:nvPr/>
        </p:nvSpPr>
        <p:spPr>
          <a:xfrm>
            <a:off x="7126898" y="2650956"/>
            <a:ext cx="1372167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 err="1"/>
              <a:t>Mz</a:t>
            </a:r>
            <a:r>
              <a:rPr lang="de-DE" sz="1200" dirty="0"/>
              <a:t>, </a:t>
            </a:r>
            <a:r>
              <a:rPr lang="de-DE" sz="1200" dirty="0" err="1"/>
              <a:t>Fz</a:t>
            </a:r>
            <a:endParaRPr lang="de-DE" sz="1200" dirty="0"/>
          </a:p>
        </p:txBody>
      </p: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D9B82109-E0BB-4B0B-AB1A-2E2814EAD8D2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5405743" y="3883958"/>
            <a:ext cx="1599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558BA919-3DFE-426C-BCE4-145503402C6B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5405743" y="3326899"/>
            <a:ext cx="1704374" cy="16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8E71A821-BA08-4EA4-A373-E1E8771C8BD1}"/>
              </a:ext>
            </a:extLst>
          </p:cNvPr>
          <p:cNvCxnSpPr>
            <a:cxnSpLocks/>
            <a:stCxn id="70" idx="3"/>
            <a:endCxn id="74" idx="1"/>
          </p:cNvCxnSpPr>
          <p:nvPr/>
        </p:nvCxnSpPr>
        <p:spPr>
          <a:xfrm flipV="1">
            <a:off x="5405744" y="2789456"/>
            <a:ext cx="1721154" cy="24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feld 80">
            <a:extLst>
              <a:ext uri="{FF2B5EF4-FFF2-40B4-BE49-F238E27FC236}">
                <a16:creationId xmlns:a16="http://schemas.microsoft.com/office/drawing/2014/main" id="{9D7165E1-1DE4-468A-AB5E-6738A7C55933}"/>
              </a:ext>
            </a:extLst>
          </p:cNvPr>
          <p:cNvSpPr txBox="1"/>
          <p:nvPr/>
        </p:nvSpPr>
        <p:spPr>
          <a:xfrm>
            <a:off x="5738515" y="3226263"/>
            <a:ext cx="1170723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dirty="0"/>
              <a:t>WTN </a:t>
            </a:r>
            <a:r>
              <a:rPr lang="de-DE" sz="1200" dirty="0">
                <a:sym typeface="Wingdings" panose="05000000000000000000" pitchFamily="2" charset="2"/>
              </a:rPr>
              <a:t> IEA</a:t>
            </a:r>
            <a:endParaRPr lang="de-DE" sz="1200" dirty="0"/>
          </a:p>
        </p:txBody>
      </p:sp>
      <p:sp>
        <p:nvSpPr>
          <p:cNvPr id="130" name="Textfeld 129">
            <a:extLst>
              <a:ext uri="{FF2B5EF4-FFF2-40B4-BE49-F238E27FC236}">
                <a16:creationId xmlns:a16="http://schemas.microsoft.com/office/drawing/2014/main" id="{4E73326E-44AE-4423-85B5-F9E66925466B}"/>
              </a:ext>
            </a:extLst>
          </p:cNvPr>
          <p:cNvSpPr txBox="1"/>
          <p:nvPr/>
        </p:nvSpPr>
        <p:spPr>
          <a:xfrm>
            <a:off x="3854827" y="2122877"/>
            <a:ext cx="4642165" cy="30777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de-DE" sz="1400" dirty="0"/>
              <a:t>Übersetzung zur Eingabe der Lasten</a:t>
            </a:r>
          </a:p>
        </p:txBody>
      </p: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715831DC-E694-AC8E-063D-2D50F89CEB8E}"/>
              </a:ext>
            </a:extLst>
          </p:cNvPr>
          <p:cNvGrpSpPr/>
          <p:nvPr/>
        </p:nvGrpSpPr>
        <p:grpSpPr>
          <a:xfrm>
            <a:off x="1088898" y="1376327"/>
            <a:ext cx="2454085" cy="2993676"/>
            <a:chOff x="9469513" y="1621168"/>
            <a:chExt cx="2454085" cy="2993676"/>
          </a:xfrm>
        </p:grpSpPr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F896D738-E7B5-59D1-D41F-0EF75ABAA4AE}"/>
                </a:ext>
              </a:extLst>
            </p:cNvPr>
            <p:cNvGrpSpPr/>
            <p:nvPr/>
          </p:nvGrpSpPr>
          <p:grpSpPr>
            <a:xfrm>
              <a:off x="9692162" y="1621168"/>
              <a:ext cx="1956362" cy="2993676"/>
              <a:chOff x="3332267" y="3588988"/>
              <a:chExt cx="1956362" cy="2993676"/>
            </a:xfrm>
          </p:grpSpPr>
          <p:pic>
            <p:nvPicPr>
              <p:cNvPr id="7" name="Grafik 6">
                <a:extLst>
                  <a:ext uri="{FF2B5EF4-FFF2-40B4-BE49-F238E27FC236}">
                    <a16:creationId xmlns:a16="http://schemas.microsoft.com/office/drawing/2014/main" id="{AE2536C3-2A03-C4B3-2FB9-FE30F449CC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32267" y="3588988"/>
                <a:ext cx="1912311" cy="2993676"/>
              </a:xfrm>
              <a:prstGeom prst="rect">
                <a:avLst/>
              </a:prstGeom>
            </p:spPr>
          </p:pic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640D0433-8589-7C8D-8056-A422C2FC2A39}"/>
                  </a:ext>
                </a:extLst>
              </p:cNvPr>
              <p:cNvSpPr txBox="1"/>
              <p:nvPr/>
            </p:nvSpPr>
            <p:spPr>
              <a:xfrm>
                <a:off x="3973886" y="3597394"/>
                <a:ext cx="571272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WTN</a:t>
                </a:r>
              </a:p>
            </p:txBody>
          </p:sp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5FB1843-8B37-36BE-577D-CFA94A862B18}"/>
                  </a:ext>
                </a:extLst>
              </p:cNvPr>
              <p:cNvSpPr txBox="1"/>
              <p:nvPr/>
            </p:nvSpPr>
            <p:spPr>
              <a:xfrm>
                <a:off x="3354338" y="3929969"/>
                <a:ext cx="1934291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de-DE" sz="1100" dirty="0"/>
                  <a:t>x – Achse parallel Turm </a:t>
                </a:r>
                <a:r>
                  <a:rPr lang="de-DE" sz="1100" dirty="0" err="1"/>
                  <a:t>achse</a:t>
                </a:r>
                <a:endParaRPr lang="de-DE" sz="1100" dirty="0"/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F2624E70-FF75-133D-87D4-644C76E681DA}"/>
                  </a:ext>
                </a:extLst>
              </p:cNvPr>
              <p:cNvSpPr txBox="1"/>
              <p:nvPr/>
            </p:nvSpPr>
            <p:spPr>
              <a:xfrm>
                <a:off x="4589410" y="4585360"/>
                <a:ext cx="264164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rgbClr val="FF0000"/>
                    </a:solidFill>
                  </a:rPr>
                  <a:t>z</a:t>
                </a:r>
              </a:p>
            </p:txBody>
          </p:sp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22878BC7-A4D6-FBD8-3A11-62AF17BDE1BF}"/>
                  </a:ext>
                </a:extLst>
              </p:cNvPr>
              <p:cNvSpPr txBox="1"/>
              <p:nvPr/>
            </p:nvSpPr>
            <p:spPr>
              <a:xfrm>
                <a:off x="3988502" y="4233919"/>
                <a:ext cx="264164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rgbClr val="FF0000"/>
                    </a:solidFill>
                  </a:rPr>
                  <a:t>x</a:t>
                </a:r>
              </a:p>
            </p:txBody>
          </p:sp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86A666FC-705A-8588-5DF1-BF3F876FD011}"/>
                  </a:ext>
                </a:extLst>
              </p:cNvPr>
              <p:cNvSpPr txBox="1"/>
              <p:nvPr/>
            </p:nvSpPr>
            <p:spPr>
              <a:xfrm>
                <a:off x="3770503" y="4499511"/>
                <a:ext cx="264164" cy="27699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sz="1200" dirty="0">
                    <a:solidFill>
                      <a:srgbClr val="FF0000"/>
                    </a:solidFill>
                  </a:rPr>
                  <a:t>y</a:t>
                </a:r>
              </a:p>
            </p:txBody>
          </p:sp>
        </p:grpSp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7E0A315-C6F3-F03B-E9E8-FA0288287B57}"/>
                </a:ext>
              </a:extLst>
            </p:cNvPr>
            <p:cNvSpPr txBox="1"/>
            <p:nvPr/>
          </p:nvSpPr>
          <p:spPr>
            <a:xfrm>
              <a:off x="10780364" y="2202042"/>
              <a:ext cx="81561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Mx</a:t>
              </a:r>
              <a:r>
                <a:rPr lang="de-DE" sz="1200" dirty="0"/>
                <a:t>, </a:t>
              </a:r>
              <a:r>
                <a:rPr lang="de-DE" sz="1200" dirty="0" err="1"/>
                <a:t>Fx</a:t>
              </a:r>
              <a:endParaRPr lang="de-DE" sz="1200" dirty="0"/>
            </a:p>
          </p:txBody>
        </p:sp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32B1C42-947B-4A20-9D97-D732F7618E78}"/>
                </a:ext>
              </a:extLst>
            </p:cNvPr>
            <p:cNvSpPr txBox="1"/>
            <p:nvPr/>
          </p:nvSpPr>
          <p:spPr>
            <a:xfrm>
              <a:off x="11107982" y="2876162"/>
              <a:ext cx="81561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Mz</a:t>
              </a:r>
              <a:r>
                <a:rPr lang="de-DE" sz="1200" dirty="0"/>
                <a:t>, </a:t>
              </a:r>
              <a:r>
                <a:rPr lang="de-DE" sz="1200" dirty="0" err="1"/>
                <a:t>Fz</a:t>
              </a:r>
              <a:endParaRPr lang="de-DE" sz="1200" dirty="0"/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2E3ED280-E68F-D32E-2A9D-9D1F416170A8}"/>
                </a:ext>
              </a:extLst>
            </p:cNvPr>
            <p:cNvSpPr txBox="1"/>
            <p:nvPr/>
          </p:nvSpPr>
          <p:spPr>
            <a:xfrm>
              <a:off x="9469513" y="2883168"/>
              <a:ext cx="81561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My, </a:t>
              </a:r>
              <a:r>
                <a:rPr lang="de-DE" sz="1200" dirty="0" err="1"/>
                <a:t>Fy</a:t>
              </a:r>
              <a:endParaRPr lang="de-DE" sz="1200" dirty="0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969A6FD6-4AB0-5802-B02F-216AD9BC83F1}"/>
              </a:ext>
            </a:extLst>
          </p:cNvPr>
          <p:cNvGrpSpPr/>
          <p:nvPr/>
        </p:nvGrpSpPr>
        <p:grpSpPr>
          <a:xfrm>
            <a:off x="9127961" y="964458"/>
            <a:ext cx="2874748" cy="3976501"/>
            <a:chOff x="1002159" y="1105469"/>
            <a:chExt cx="2874748" cy="3976501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4DD5ED16-24FB-4B78-A064-E5266E322B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5843" y="1105469"/>
              <a:ext cx="2540123" cy="3976501"/>
            </a:xfrm>
            <a:prstGeom prst="rect">
              <a:avLst/>
            </a:prstGeom>
          </p:spPr>
        </p:pic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91E4EB69-CB9B-3887-D5B0-083E913981CC}"/>
                </a:ext>
              </a:extLst>
            </p:cNvPr>
            <p:cNvSpPr txBox="1"/>
            <p:nvPr/>
          </p:nvSpPr>
          <p:spPr>
            <a:xfrm>
              <a:off x="2032215" y="1790190"/>
              <a:ext cx="81561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Mz</a:t>
              </a:r>
              <a:r>
                <a:rPr lang="de-DE" sz="1200" dirty="0"/>
                <a:t>, </a:t>
              </a:r>
              <a:r>
                <a:rPr lang="de-DE" sz="1200" dirty="0" err="1"/>
                <a:t>Fz</a:t>
              </a:r>
              <a:endParaRPr lang="de-DE" sz="1200" dirty="0"/>
            </a:p>
          </p:txBody>
        </p: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2E0214C-C3FC-9A82-35AC-A1418BC51AE6}"/>
                </a:ext>
              </a:extLst>
            </p:cNvPr>
            <p:cNvSpPr txBox="1"/>
            <p:nvPr/>
          </p:nvSpPr>
          <p:spPr>
            <a:xfrm>
              <a:off x="1002159" y="2184432"/>
              <a:ext cx="81561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My, </a:t>
              </a:r>
              <a:r>
                <a:rPr lang="de-DE" sz="1200" dirty="0" err="1"/>
                <a:t>Fy</a:t>
              </a:r>
              <a:endParaRPr lang="de-DE" sz="1200" dirty="0"/>
            </a:p>
          </p:txBody>
        </p:sp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794FBBF6-B467-2B7A-B279-18904068E002}"/>
                </a:ext>
              </a:extLst>
            </p:cNvPr>
            <p:cNvSpPr txBox="1"/>
            <p:nvPr/>
          </p:nvSpPr>
          <p:spPr>
            <a:xfrm>
              <a:off x="3061291" y="2484297"/>
              <a:ext cx="815616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Mx</a:t>
              </a:r>
              <a:r>
                <a:rPr lang="de-DE" sz="1200" dirty="0"/>
                <a:t>, </a:t>
              </a:r>
              <a:r>
                <a:rPr lang="de-DE" sz="1200" dirty="0" err="1"/>
                <a:t>Fx</a:t>
              </a:r>
              <a:endParaRPr lang="de-DE" sz="1200" dirty="0"/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1B5F496A-0E78-0A21-9282-6C5E6529A62D}"/>
              </a:ext>
            </a:extLst>
          </p:cNvPr>
          <p:cNvSpPr txBox="1"/>
          <p:nvPr/>
        </p:nvSpPr>
        <p:spPr>
          <a:xfrm>
            <a:off x="1409967" y="151054"/>
            <a:ext cx="4642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Lasten </a:t>
            </a:r>
            <a:r>
              <a:rPr lang="de-DE" dirty="0" err="1"/>
              <a:t>Kosy</a:t>
            </a:r>
            <a:r>
              <a:rPr lang="de-DE" dirty="0"/>
              <a:t> WTN </a:t>
            </a:r>
            <a:r>
              <a:rPr lang="de-DE" dirty="0">
                <a:sym typeface="Wingdings" panose="05000000000000000000" pitchFamily="2" charset="2"/>
              </a:rPr>
              <a:t> IEA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1663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506</Words>
  <Application>Microsoft Office PowerPoint</Application>
  <PresentationFormat>Breitbild</PresentationFormat>
  <Paragraphs>110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Johannes Zimmer</dc:creator>
  <cp:lastModifiedBy>Johannes Zimmer | bauart</cp:lastModifiedBy>
  <cp:revision>14</cp:revision>
  <dcterms:created xsi:type="dcterms:W3CDTF">2023-01-11T07:54:32Z</dcterms:created>
  <dcterms:modified xsi:type="dcterms:W3CDTF">2023-06-12T12:45:48Z</dcterms:modified>
</cp:coreProperties>
</file>