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F4FE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7EE2C-0848-42D8-8F78-FF2101984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35F057-1FD6-1064-992C-0193AE1D0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92FA55-C713-E3A6-EB16-22DA71BE8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5CAE-E926-477B-8070-DB19FCEE5F45}" type="datetimeFigureOut">
              <a:rPr lang="de-DE" smtClean="0"/>
              <a:t>11.01.2023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E51FBF-0C7D-CAA2-EE6E-2983FDBE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B7F3B5-872A-E5FF-79BB-2E6078A3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24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39579-EB91-4743-2B98-5557B32A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A2695E-7111-CE16-51F0-2CC288F23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A3A1FE-C2AA-60E6-CEC1-B41B77F1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5CAE-E926-477B-8070-DB19FCEE5F45}" type="datetimeFigureOut">
              <a:rPr lang="de-DE" smtClean="0"/>
              <a:t>11.01.2023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EED9D9-4824-853D-124D-0E8A52C4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AFAE66-C53E-C8D2-239C-D161065F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82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3E9EB81-0081-8A0F-89CE-30FC910EA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0DCB16-FEFE-61D4-5BC9-DD273171E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6DBA83-1B0C-54DB-E817-9B9A8195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5CAE-E926-477B-8070-DB19FCEE5F45}" type="datetimeFigureOut">
              <a:rPr lang="de-DE" smtClean="0"/>
              <a:t>11.01.2023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FD5053-2EF8-EBE0-D84C-0F659313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FE1429-EA9E-6E08-9047-EBC7D1F0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98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D458C-3C4F-D083-C00E-8B2EB3F6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8A8B78-0370-ED5E-5BFD-78C504672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DC9BDA-B98B-F7E6-1E04-88F2E73E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5CAE-E926-477B-8070-DB19FCEE5F45}" type="datetimeFigureOut">
              <a:rPr lang="de-DE" smtClean="0"/>
              <a:t>11.01.2023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5608EC-E782-67CF-8773-BDC5D2A3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0C3899-DF74-03AB-D742-5168692D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43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3B9322-5429-AC3C-6B24-A287B462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D091E5-5BDC-F06E-922D-18B7DF2EE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754EA1-3C83-1FB3-5096-DAB0E9B9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5CAE-E926-477B-8070-DB19FCEE5F45}" type="datetimeFigureOut">
              <a:rPr lang="de-DE" smtClean="0"/>
              <a:t>11.01.2023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9B1C35-9C5A-8A25-3A47-96D6AACD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795390-260F-A025-964F-00559FA3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35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94388-D94C-D0DB-DE3D-0EE66083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3A9EBC-ADA3-39B9-0AAD-1CA5EF96D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ADCEE5-C531-F3FC-26DF-5E90FE6B8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4B8197-C575-E14E-549D-70E8E045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5CAE-E926-477B-8070-DB19FCEE5F45}" type="datetimeFigureOut">
              <a:rPr lang="de-DE" smtClean="0"/>
              <a:t>11.01.2023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EAD6CA-1DBD-1C4E-CFF6-68BBA5EF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599A4F-4578-5197-FBA3-9A736B39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85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15920E-AC09-2D93-217D-B98620131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3BCDAB-F2F8-2890-1548-FC37C3E7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636D3B-08C1-4DD7-6DAC-F26C7C431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B51227-B79B-C16E-FDCD-1FEBFD089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F80FF3-EF46-362E-C48C-960F1EC40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B214ABE-D78F-E6B4-2177-6E51A8F8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5CAE-E926-477B-8070-DB19FCEE5F45}" type="datetimeFigureOut">
              <a:rPr lang="de-DE" smtClean="0"/>
              <a:t>11.01.2023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D224877-9336-2F43-17CB-226715BA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45B19BC-3FB3-4E5A-D3E3-8ED13C17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45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6B702E-A21A-A41B-E494-17ABD00F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83934D-5BC0-D0FD-90D1-B7B77860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5CAE-E926-477B-8070-DB19FCEE5F45}" type="datetimeFigureOut">
              <a:rPr lang="de-DE" smtClean="0"/>
              <a:t>11.01.2023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A4D9E2-3F08-24D8-8FC4-E4A01011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5D6EF6-51B8-BF2C-0211-FBCA2D3D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707480-D0B9-0692-44F1-FACF316C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5CAE-E926-477B-8070-DB19FCEE5F45}" type="datetimeFigureOut">
              <a:rPr lang="de-DE" smtClean="0"/>
              <a:t>11.01.2023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38FFDF-5247-14E3-1A5F-C9536210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FB04E2-29CE-F50B-A146-518359ED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69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A93EA-C5F4-1379-C44C-B4D4F9E2D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E0AFF7-6440-5C8B-CA87-F9EE7E1A2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BE9E7C-DBA6-B617-39F9-FAE304AA2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D71A8A-56CC-ACE6-85C0-83DA774B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5CAE-E926-477B-8070-DB19FCEE5F45}" type="datetimeFigureOut">
              <a:rPr lang="de-DE" smtClean="0"/>
              <a:t>11.01.2023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38D353-60AA-0128-7649-C4CF4EFE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C36BA5-8CB4-69C0-48A2-E4F7042A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93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284F4-AA15-8AED-2717-87C95897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160E2C-57CD-25DD-9678-4DA840056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9AE05D-504E-ADE6-5B2A-0EF9FC8C1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2CFA29-DC59-4A1B-8301-C31B3458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5CAE-E926-477B-8070-DB19FCEE5F45}" type="datetimeFigureOut">
              <a:rPr lang="de-DE" smtClean="0"/>
              <a:t>11.01.2023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869358-17B8-04BB-4926-A658DABF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745F6-80B0-4891-FBC3-BE2E9699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09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E1495CA-41E0-CBAF-E029-D7532AC6A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7509A2-B508-E6AA-4E0B-5E33411DB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AFED0-0242-14B4-6374-100E034C0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F5CAE-E926-477B-8070-DB19FCEE5F45}" type="datetimeFigureOut">
              <a:rPr lang="de-DE" smtClean="0"/>
              <a:t>11.01.2023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7BB431-D943-145D-DE79-DA658F8CE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CF3F93-D111-84DB-426D-A6EC8D6F7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25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B631A76-D7B5-A0F7-6050-3DD6D99D3366}"/>
              </a:ext>
            </a:extLst>
          </p:cNvPr>
          <p:cNvSpPr txBox="1"/>
          <p:nvPr/>
        </p:nvSpPr>
        <p:spPr>
          <a:xfrm>
            <a:off x="6096000" y="1973477"/>
            <a:ext cx="2338144" cy="830997"/>
          </a:xfrm>
          <a:prstGeom prst="rect">
            <a:avLst/>
          </a:prstGeom>
          <a:solidFill>
            <a:srgbClr val="22F4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Wenn ein Querschnitt, diesen am besten auslagern um und von den Verschiedenen Dateien einlesen damit es immer der selbe ist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B4F49C0-B17C-D3C9-3CD7-5557C3942337}"/>
              </a:ext>
            </a:extLst>
          </p:cNvPr>
          <p:cNvGrpSpPr/>
          <p:nvPr/>
        </p:nvGrpSpPr>
        <p:grpSpPr>
          <a:xfrm>
            <a:off x="289817" y="223699"/>
            <a:ext cx="4486273" cy="2677656"/>
            <a:chOff x="900990" y="2692153"/>
            <a:chExt cx="4486273" cy="2677656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C5745978-EFCA-DC70-4680-0D791BEA1286}"/>
                </a:ext>
              </a:extLst>
            </p:cNvPr>
            <p:cNvGrpSpPr/>
            <p:nvPr/>
          </p:nvGrpSpPr>
          <p:grpSpPr>
            <a:xfrm>
              <a:off x="900990" y="2692153"/>
              <a:ext cx="4486273" cy="1846659"/>
              <a:chOff x="19378643" y="29993655"/>
              <a:chExt cx="3496792" cy="1846659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CDC2474F-5BB2-94F2-636D-78398423BEFF}"/>
                  </a:ext>
                </a:extLst>
              </p:cNvPr>
              <p:cNvSpPr txBox="1"/>
              <p:nvPr/>
            </p:nvSpPr>
            <p:spPr>
              <a:xfrm>
                <a:off x="19378643" y="29993655"/>
                <a:ext cx="950681" cy="276999"/>
              </a:xfrm>
              <a:prstGeom prst="rect">
                <a:avLst/>
              </a:prstGeom>
              <a:solidFill>
                <a:srgbClr val="00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run_model.py</a:t>
                </a:r>
              </a:p>
            </p:txBody>
          </p:sp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4AAA97E-064C-638A-8C4B-CD821695FE5E}"/>
                  </a:ext>
                </a:extLst>
              </p:cNvPr>
              <p:cNvSpPr txBox="1"/>
              <p:nvPr/>
            </p:nvSpPr>
            <p:spPr>
              <a:xfrm>
                <a:off x="19378643" y="30270654"/>
                <a:ext cx="3496792" cy="156966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de-DE" sz="1200" dirty="0"/>
                  <a:t>Querschnitt über die Höhe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Statische Berechnung mit </a:t>
                </a:r>
                <a:r>
                  <a:rPr lang="de-DE" sz="1200" dirty="0" err="1"/>
                  <a:t>input</a:t>
                </a:r>
                <a:r>
                  <a:rPr lang="de-DE" sz="1200" dirty="0"/>
                  <a:t> Kopflasten im GZT (Sicherheitsbeiwerte bereits angewandt)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Windlast nach DIN mit Annahme Windgeschwindigkeit im Betrieb unter </a:t>
                </a:r>
                <a:r>
                  <a:rPr lang="de-DE" sz="1200" dirty="0" err="1"/>
                  <a:t>vout</a:t>
                </a:r>
                <a:r>
                  <a:rPr lang="de-DE" sz="1200" dirty="0"/>
                  <a:t> (da Kopflasten aus DLC1.3)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Schnittgrößen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Berechnung der Vorspannung sowie der Staffelung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Spannungsnachweise im Querschnitt </a:t>
                </a:r>
              </a:p>
            </p:txBody>
          </p:sp>
        </p:grp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E74A67C-62A5-8B77-8A41-84029A15F84C}"/>
                </a:ext>
              </a:extLst>
            </p:cNvPr>
            <p:cNvSpPr txBox="1"/>
            <p:nvPr/>
          </p:nvSpPr>
          <p:spPr>
            <a:xfrm>
              <a:off x="900990" y="4538812"/>
              <a:ext cx="4486273" cy="8309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200" b="1" dirty="0"/>
                <a:t>Output</a:t>
              </a:r>
              <a:r>
                <a:rPr lang="de-DE" sz="1200" dirty="0"/>
                <a:t>:</a:t>
              </a:r>
            </a:p>
            <a:p>
              <a:pPr marL="171450" indent="-171450">
                <a:buFontTx/>
                <a:buChar char="-"/>
              </a:pPr>
              <a:r>
                <a:rPr lang="de-DE" sz="1200" dirty="0"/>
                <a:t>Berechnungs_Ergebnisse.xlsx</a:t>
              </a:r>
            </a:p>
            <a:p>
              <a:pPr marL="171450" indent="-171450">
                <a:buFontTx/>
                <a:buChar char="-"/>
              </a:pPr>
              <a:r>
                <a:rPr lang="de-DE" sz="1200" dirty="0"/>
                <a:t>\</a:t>
              </a:r>
              <a:r>
                <a:rPr lang="de-DE" sz="1200" dirty="0" err="1"/>
                <a:t>Berechnungs_Ergebnisse_dataframes</a:t>
              </a:r>
              <a:r>
                <a:rPr lang="de-DE" sz="1200" dirty="0"/>
                <a:t> (die </a:t>
              </a:r>
              <a:r>
                <a:rPr lang="de-DE" sz="1200" dirty="0" err="1"/>
                <a:t>df</a:t>
              </a:r>
              <a:r>
                <a:rPr lang="de-DE" sz="1200" dirty="0"/>
                <a:t> als </a:t>
              </a:r>
              <a:r>
                <a:rPr lang="de-DE" sz="1200" dirty="0" err="1"/>
                <a:t>pkl</a:t>
              </a:r>
              <a:r>
                <a:rPr lang="de-DE" sz="1200" dirty="0"/>
                <a:t> um sie wo anders einlesen zu können)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AEB85F5-A004-C6B0-383B-0D5489A9264F}"/>
              </a:ext>
            </a:extLst>
          </p:cNvPr>
          <p:cNvGrpSpPr/>
          <p:nvPr/>
        </p:nvGrpSpPr>
        <p:grpSpPr>
          <a:xfrm>
            <a:off x="5655076" y="3743911"/>
            <a:ext cx="5779358" cy="2677655"/>
            <a:chOff x="900987" y="2692153"/>
            <a:chExt cx="4486274" cy="2677655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68F2D0-693E-6298-E191-CDAAC6E64EE8}"/>
                </a:ext>
              </a:extLst>
            </p:cNvPr>
            <p:cNvGrpSpPr/>
            <p:nvPr/>
          </p:nvGrpSpPr>
          <p:grpSpPr>
            <a:xfrm>
              <a:off x="900987" y="2692153"/>
              <a:ext cx="4486274" cy="1846659"/>
              <a:chOff x="19378642" y="29993655"/>
              <a:chExt cx="3496793" cy="1846659"/>
            </a:xfrm>
          </p:grpSpPr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DE27609-60C5-C456-CF32-980E3F0CCA0A}"/>
                  </a:ext>
                </a:extLst>
              </p:cNvPr>
              <p:cNvSpPr txBox="1"/>
              <p:nvPr/>
            </p:nvSpPr>
            <p:spPr>
              <a:xfrm>
                <a:off x="19378642" y="29993655"/>
                <a:ext cx="1393226" cy="276999"/>
              </a:xfrm>
              <a:prstGeom prst="rect">
                <a:avLst/>
              </a:prstGeom>
              <a:solidFill>
                <a:srgbClr val="00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rainflow_FAST_beam.py</a:t>
                </a:r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55F1A17-18BC-E80E-1DA1-406EA266D073}"/>
                  </a:ext>
                </a:extLst>
              </p:cNvPr>
              <p:cNvSpPr txBox="1"/>
              <p:nvPr/>
            </p:nvSpPr>
            <p:spPr>
              <a:xfrm>
                <a:off x="19378643" y="30270654"/>
                <a:ext cx="3496792" cy="156966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de-DE" sz="1200" dirty="0"/>
                  <a:t>Zeitreihen der Kopflasten für DLC 1.2 für verschiedene Windgeschwindigkeiten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Querschnitt über die Höhe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Berechnung von Schnittgrößen mit Einflusslinien als Zeitreihen Überlagert mit einer Konstanten Windbelastung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 err="1"/>
                  <a:t>Rainflow</a:t>
                </a:r>
                <a:r>
                  <a:rPr lang="de-DE" sz="1200" dirty="0"/>
                  <a:t> Zählung (Für jede Komponente an jeder Ebene) für jede Windgeschwindigkeit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Querkraft und Torsion werden direkt in Schubspannungen umgerechnet 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Skalierung von „N“ in der Markov Matrix mit Rayleigh und zusammenfügen zu einer Markov Matrix</a:t>
                </a:r>
              </a:p>
            </p:txBody>
          </p:sp>
        </p:grp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B461CC31-DF27-CB3F-89B8-B37AAA06E1E2}"/>
                </a:ext>
              </a:extLst>
            </p:cNvPr>
            <p:cNvSpPr txBox="1"/>
            <p:nvPr/>
          </p:nvSpPr>
          <p:spPr>
            <a:xfrm>
              <a:off x="900987" y="4538811"/>
              <a:ext cx="4486273" cy="8309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200" b="1" dirty="0"/>
                <a:t>Output</a:t>
              </a:r>
              <a:r>
                <a:rPr lang="de-DE" sz="1200" dirty="0"/>
                <a:t>:</a:t>
              </a:r>
            </a:p>
            <a:p>
              <a:pPr marL="171450" indent="-171450">
                <a:buFontTx/>
                <a:buChar char="-"/>
              </a:pPr>
              <a:r>
                <a:rPr lang="de-DE" sz="1200" dirty="0"/>
                <a:t>Berechnungs_Ergebnisse_Rainflow.xlsx</a:t>
              </a:r>
            </a:p>
            <a:p>
              <a:pPr marL="171450" indent="-171450">
                <a:buFontTx/>
                <a:buChar char="-"/>
              </a:pPr>
              <a:r>
                <a:rPr lang="de-DE" sz="1200" dirty="0"/>
                <a:t>\Markov</a:t>
              </a:r>
            </a:p>
            <a:p>
              <a:pPr marL="628650" lvl="1" indent="-171450">
                <a:buFontTx/>
                <a:buChar char="-"/>
              </a:pPr>
              <a:r>
                <a:rPr lang="de-DE" sz="1200" dirty="0"/>
                <a:t>Markov </a:t>
              </a:r>
              <a:r>
                <a:rPr lang="de-DE" sz="1200" dirty="0" err="1"/>
                <a:t>Maritzen</a:t>
              </a:r>
              <a:r>
                <a:rPr lang="de-DE" sz="1200" dirty="0"/>
                <a:t> als </a:t>
              </a:r>
              <a:r>
                <a:rPr lang="de-DE" sz="1200" dirty="0" err="1"/>
                <a:t>dictionaries</a:t>
              </a:r>
              <a:r>
                <a:rPr lang="de-DE" sz="1200" dirty="0"/>
                <a:t> in </a:t>
              </a:r>
              <a:r>
                <a:rPr lang="de-DE" sz="1200" dirty="0" err="1"/>
                <a:t>pkl</a:t>
              </a:r>
              <a:endParaRPr lang="de-DE" sz="1200" dirty="0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B17F497-7916-FC10-2C78-3D74539EED48}"/>
              </a:ext>
            </a:extLst>
          </p:cNvPr>
          <p:cNvGrpSpPr/>
          <p:nvPr/>
        </p:nvGrpSpPr>
        <p:grpSpPr>
          <a:xfrm>
            <a:off x="353532" y="3743911"/>
            <a:ext cx="4486274" cy="2492991"/>
            <a:chOff x="900987" y="2692153"/>
            <a:chExt cx="4486274" cy="2492991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A20AB07-3A60-AA84-EF80-1703864C889A}"/>
                </a:ext>
              </a:extLst>
            </p:cNvPr>
            <p:cNvGrpSpPr/>
            <p:nvPr/>
          </p:nvGrpSpPr>
          <p:grpSpPr>
            <a:xfrm>
              <a:off x="900987" y="2692153"/>
              <a:ext cx="4486274" cy="1661994"/>
              <a:chOff x="19378642" y="29993655"/>
              <a:chExt cx="3496793" cy="1661994"/>
            </a:xfrm>
          </p:grpSpPr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1260DD2-F116-7A9C-4BBA-B261762BB106}"/>
                  </a:ext>
                </a:extLst>
              </p:cNvPr>
              <p:cNvSpPr txBox="1"/>
              <p:nvPr/>
            </p:nvSpPr>
            <p:spPr>
              <a:xfrm>
                <a:off x="19378642" y="29993655"/>
                <a:ext cx="1393226" cy="276999"/>
              </a:xfrm>
              <a:prstGeom prst="rect">
                <a:avLst/>
              </a:prstGeom>
              <a:solidFill>
                <a:srgbClr val="00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Palmgren_Miner.py</a:t>
                </a: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E82557DC-477C-D784-D56E-962E54F2C280}"/>
                  </a:ext>
                </a:extLst>
              </p:cNvPr>
              <p:cNvSpPr txBox="1"/>
              <p:nvPr/>
            </p:nvSpPr>
            <p:spPr>
              <a:xfrm>
                <a:off x="19378643" y="30270654"/>
                <a:ext cx="3496792" cy="13849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de-DE" sz="1200" dirty="0"/>
                  <a:t>Querschnitt über die Höhe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Markov Matrizen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Für jede Komponente an jeder Höhe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Normalkraft aus Eigengewicht und </a:t>
                </a:r>
                <a:r>
                  <a:rPr lang="de-DE" sz="1200" dirty="0" err="1"/>
                  <a:t>Vorspannun</a:t>
                </a:r>
                <a:r>
                  <a:rPr lang="de-DE" sz="1200" dirty="0"/>
                  <a:t> aus </a:t>
                </a:r>
                <a:r>
                  <a:rPr lang="de-DE" sz="1200" dirty="0" err="1"/>
                  <a:t>pkl</a:t>
                </a:r>
                <a:r>
                  <a:rPr lang="de-DE" sz="1200" dirty="0"/>
                  <a:t>. </a:t>
                </a:r>
                <a:r>
                  <a:rPr lang="de-DE" sz="1200" dirty="0" err="1"/>
                  <a:t>dfs</a:t>
                </a:r>
                <a:r>
                  <a:rPr lang="de-DE" sz="1200" dirty="0"/>
                  <a:t>. GZT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Je Schwingspiel im Matrix Berechnung der ertragbaren N-Schwingspiele mit DIN 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Aufsummierung für gesamt Schädigung</a:t>
                </a:r>
              </a:p>
            </p:txBody>
          </p:sp>
        </p:grp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7D5B9796-125F-2397-FE9A-867CE4F65F8B}"/>
                </a:ext>
              </a:extLst>
            </p:cNvPr>
            <p:cNvSpPr txBox="1"/>
            <p:nvPr/>
          </p:nvSpPr>
          <p:spPr>
            <a:xfrm>
              <a:off x="900987" y="4354147"/>
              <a:ext cx="4486273" cy="8309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200" b="1" dirty="0"/>
                <a:t>Output</a:t>
              </a:r>
              <a:r>
                <a:rPr lang="de-DE" sz="1200" dirty="0"/>
                <a:t>:</a:t>
              </a:r>
            </a:p>
            <a:p>
              <a:pPr marL="171450" indent="-171450">
                <a:buFontTx/>
                <a:buChar char="-"/>
              </a:pPr>
              <a:r>
                <a:rPr lang="de-DE" sz="1200" dirty="0"/>
                <a:t>Berechnungs_Ergebnisse_Fatigue.xlsx</a:t>
              </a:r>
            </a:p>
            <a:p>
              <a:pPr marL="171450" indent="-171450">
                <a:buFontTx/>
                <a:buChar char="-"/>
              </a:pPr>
              <a:r>
                <a:rPr lang="de-DE" sz="1200" dirty="0"/>
                <a:t>\Markov</a:t>
              </a:r>
            </a:p>
            <a:p>
              <a:pPr marL="628650" lvl="1" indent="-171450">
                <a:buFontTx/>
                <a:buChar char="-"/>
              </a:pPr>
              <a:r>
                <a:rPr lang="de-DE" sz="1200" dirty="0"/>
                <a:t>Markov </a:t>
              </a:r>
              <a:r>
                <a:rPr lang="de-DE" sz="1200" dirty="0" err="1"/>
                <a:t>Maritzen</a:t>
              </a:r>
              <a:r>
                <a:rPr lang="de-DE" sz="1200" dirty="0"/>
                <a:t> als </a:t>
              </a:r>
              <a:r>
                <a:rPr lang="de-DE" sz="1200" dirty="0" err="1"/>
                <a:t>dictionaries</a:t>
              </a:r>
              <a:r>
                <a:rPr lang="de-DE" sz="1200" dirty="0"/>
                <a:t> in </a:t>
              </a:r>
              <a:r>
                <a:rPr lang="de-DE" sz="1200" dirty="0" err="1"/>
                <a:t>pkl</a:t>
              </a:r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667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Breitbild</PresentationFormat>
  <Paragraphs>33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Zimmer</dc:creator>
  <cp:lastModifiedBy>Johannes Zimmer</cp:lastModifiedBy>
  <cp:revision>1</cp:revision>
  <dcterms:created xsi:type="dcterms:W3CDTF">2023-01-11T07:54:32Z</dcterms:created>
  <dcterms:modified xsi:type="dcterms:W3CDTF">2023-01-11T08:38:39Z</dcterms:modified>
</cp:coreProperties>
</file>