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F4FE"/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E7EE2C-0848-42D8-8F78-FF2101984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A35F057-1FD6-1064-992C-0193AE1D0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92FA55-C713-E3A6-EB16-22DA71BE8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5CAE-E926-477B-8070-DB19FCEE5F45}" type="datetimeFigureOut">
              <a:rPr lang="de-DE" smtClean="0"/>
              <a:t>10.02.2023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E51FBF-0C7D-CAA2-EE6E-2983FDBED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B7F3B5-872A-E5FF-79BB-2E6078A34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1224-F147-46A7-878A-0811C1BE15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3241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639579-EB91-4743-2B98-5557B32A2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A2695E-7111-CE16-51F0-2CC288F23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A3A1FE-C2AA-60E6-CEC1-B41B77F11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5CAE-E926-477B-8070-DB19FCEE5F45}" type="datetimeFigureOut">
              <a:rPr lang="de-DE" smtClean="0"/>
              <a:t>10.02.2023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EED9D9-4824-853D-124D-0E8A52C46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AFAE66-C53E-C8D2-239C-D161065F0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1224-F147-46A7-878A-0811C1BE15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826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3E9EB81-0081-8A0F-89CE-30FC910EA3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50DCB16-FEFE-61D4-5BC9-DD273171E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6DBA83-1B0C-54DB-E817-9B9A8195F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5CAE-E926-477B-8070-DB19FCEE5F45}" type="datetimeFigureOut">
              <a:rPr lang="de-DE" smtClean="0"/>
              <a:t>10.02.2023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FD5053-2EF8-EBE0-D84C-0F6593136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FE1429-EA9E-6E08-9047-EBC7D1F05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1224-F147-46A7-878A-0811C1BE15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1987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5D458C-3C4F-D083-C00E-8B2EB3F6B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8A8B78-0370-ED5E-5BFD-78C504672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DC9BDA-B98B-F7E6-1E04-88F2E73EE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5CAE-E926-477B-8070-DB19FCEE5F45}" type="datetimeFigureOut">
              <a:rPr lang="de-DE" smtClean="0"/>
              <a:t>10.02.2023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5608EC-E782-67CF-8773-BDC5D2A35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0C3899-DF74-03AB-D742-5168692D8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1224-F147-46A7-878A-0811C1BE15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2434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3B9322-5429-AC3C-6B24-A287B4627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D091E5-5BDC-F06E-922D-18B7DF2EE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754EA1-3C83-1FB3-5096-DAB0E9B90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5CAE-E926-477B-8070-DB19FCEE5F45}" type="datetimeFigureOut">
              <a:rPr lang="de-DE" smtClean="0"/>
              <a:t>10.02.2023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9B1C35-9C5A-8A25-3A47-96D6AACD0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795390-260F-A025-964F-00559FA3E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1224-F147-46A7-878A-0811C1BE15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9357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C94388-D94C-D0DB-DE3D-0EE660839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3A9EBC-ADA3-39B9-0AAD-1CA5EF96D9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ADCEE5-C531-F3FC-26DF-5E90FE6B8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4B8197-C575-E14E-549D-70E8E0452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5CAE-E926-477B-8070-DB19FCEE5F45}" type="datetimeFigureOut">
              <a:rPr lang="de-DE" smtClean="0"/>
              <a:t>10.02.2023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EAD6CA-1DBD-1C4E-CFF6-68BBA5EFB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D599A4F-4578-5197-FBA3-9A736B390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1224-F147-46A7-878A-0811C1BE15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285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15920E-AC09-2D93-217D-B98620131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3BCDAB-F2F8-2890-1548-FC37C3E7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636D3B-08C1-4DD7-6DAC-F26C7C431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4B51227-B79B-C16E-FDCD-1FEBFD089E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1F80FF3-EF46-362E-C48C-960F1EC406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B214ABE-D78F-E6B4-2177-6E51A8F8A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5CAE-E926-477B-8070-DB19FCEE5F45}" type="datetimeFigureOut">
              <a:rPr lang="de-DE" smtClean="0"/>
              <a:t>10.02.2023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D224877-9336-2F43-17CB-226715BA8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45B19BC-3FB3-4E5A-D3E3-8ED13C176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1224-F147-46A7-878A-0811C1BE15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345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6B702E-A21A-A41B-E494-17ABD00F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E83934D-5BC0-D0FD-90D1-B7B77860B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5CAE-E926-477B-8070-DB19FCEE5F45}" type="datetimeFigureOut">
              <a:rPr lang="de-DE" smtClean="0"/>
              <a:t>10.02.2023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EA4D9E2-3F08-24D8-8FC4-E4A010113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F5D6EF6-51B8-BF2C-0211-FBCA2D3DD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1224-F147-46A7-878A-0811C1BE15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48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7707480-D0B9-0692-44F1-FACF316C9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5CAE-E926-477B-8070-DB19FCEE5F45}" type="datetimeFigureOut">
              <a:rPr lang="de-DE" smtClean="0"/>
              <a:t>10.02.2023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C38FFDF-5247-14E3-1A5F-C9536210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BFB04E2-29CE-F50B-A146-518359EDD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1224-F147-46A7-878A-0811C1BE15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9696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3A93EA-C5F4-1379-C44C-B4D4F9E2D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E0AFF7-6440-5C8B-CA87-F9EE7E1A2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CBE9E7C-DBA6-B617-39F9-FAE304AA2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3D71A8A-56CC-ACE6-85C0-83DA774BC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5CAE-E926-477B-8070-DB19FCEE5F45}" type="datetimeFigureOut">
              <a:rPr lang="de-DE" smtClean="0"/>
              <a:t>10.02.2023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38D353-60AA-0128-7649-C4CF4EFE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C36BA5-8CB4-69C0-48A2-E4F7042A6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1224-F147-46A7-878A-0811C1BE15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493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3284F4-AA15-8AED-2717-87C958972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0160E2C-57CD-25DD-9678-4DA8400564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89AE05D-504E-ADE6-5B2A-0EF9FC8C1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2CFA29-DC59-4A1B-8301-C31B34589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5CAE-E926-477B-8070-DB19FCEE5F45}" type="datetimeFigureOut">
              <a:rPr lang="de-DE" smtClean="0"/>
              <a:t>10.02.2023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869358-17B8-04BB-4926-A658DABF9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745F6-80B0-4891-FBC3-BE2E9699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1224-F147-46A7-878A-0811C1BE15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109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E1495CA-41E0-CBAF-E029-D7532AC6A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7509A2-B508-E6AA-4E0B-5E33411DB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7AFED0-0242-14B4-6374-100E034C02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F5CAE-E926-477B-8070-DB19FCEE5F45}" type="datetimeFigureOut">
              <a:rPr lang="de-DE" smtClean="0"/>
              <a:t>10.02.2023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7BB431-D943-145D-DE79-DA658F8CE3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CF3F93-D111-84DB-426D-A6EC8D6F7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E1224-F147-46A7-878A-0811C1BE15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625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8B631A76-D7B5-A0F7-6050-3DD6D99D3366}"/>
              </a:ext>
            </a:extLst>
          </p:cNvPr>
          <p:cNvSpPr txBox="1"/>
          <p:nvPr/>
        </p:nvSpPr>
        <p:spPr>
          <a:xfrm>
            <a:off x="6096000" y="1973477"/>
            <a:ext cx="2338144" cy="830997"/>
          </a:xfrm>
          <a:prstGeom prst="rect">
            <a:avLst/>
          </a:prstGeom>
          <a:solidFill>
            <a:srgbClr val="22F4F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Wenn ein Querschnitt, diesen am besten auslagern um und von den Verschiedenen Dateien einlesen damit es immer der selbe ist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1B4F49C0-B17C-D3C9-3CD7-5557C3942337}"/>
              </a:ext>
            </a:extLst>
          </p:cNvPr>
          <p:cNvGrpSpPr/>
          <p:nvPr/>
        </p:nvGrpSpPr>
        <p:grpSpPr>
          <a:xfrm>
            <a:off x="289817" y="223699"/>
            <a:ext cx="4486273" cy="2677656"/>
            <a:chOff x="900990" y="2692153"/>
            <a:chExt cx="4486273" cy="2677656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C5745978-EFCA-DC70-4680-0D791BEA1286}"/>
                </a:ext>
              </a:extLst>
            </p:cNvPr>
            <p:cNvGrpSpPr/>
            <p:nvPr/>
          </p:nvGrpSpPr>
          <p:grpSpPr>
            <a:xfrm>
              <a:off x="900990" y="2692153"/>
              <a:ext cx="4486273" cy="1846659"/>
              <a:chOff x="19378643" y="29993655"/>
              <a:chExt cx="3496792" cy="1846659"/>
            </a:xfrm>
          </p:grpSpPr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CDC2474F-5BB2-94F2-636D-78398423BEFF}"/>
                  </a:ext>
                </a:extLst>
              </p:cNvPr>
              <p:cNvSpPr txBox="1"/>
              <p:nvPr/>
            </p:nvSpPr>
            <p:spPr>
              <a:xfrm>
                <a:off x="19378643" y="29993655"/>
                <a:ext cx="950681" cy="276999"/>
              </a:xfrm>
              <a:prstGeom prst="rect">
                <a:avLst/>
              </a:prstGeom>
              <a:solidFill>
                <a:srgbClr val="00FF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run_model.py</a:t>
                </a:r>
              </a:p>
            </p:txBody>
          </p:sp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94AAA97E-064C-638A-8C4B-CD821695FE5E}"/>
                  </a:ext>
                </a:extLst>
              </p:cNvPr>
              <p:cNvSpPr txBox="1"/>
              <p:nvPr/>
            </p:nvSpPr>
            <p:spPr>
              <a:xfrm>
                <a:off x="19378643" y="30270654"/>
                <a:ext cx="3496792" cy="156966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Tx/>
                  <a:buChar char="-"/>
                </a:pPr>
                <a:r>
                  <a:rPr lang="de-DE" sz="1200" dirty="0"/>
                  <a:t>Querschnitt über die Höhe</a:t>
                </a:r>
              </a:p>
              <a:p>
                <a:pPr marL="171450" indent="-171450">
                  <a:buFontTx/>
                  <a:buChar char="-"/>
                </a:pPr>
                <a:r>
                  <a:rPr lang="de-DE" sz="1200" dirty="0"/>
                  <a:t>Statische Berechnung mit </a:t>
                </a:r>
                <a:r>
                  <a:rPr lang="de-DE" sz="1200" dirty="0" err="1"/>
                  <a:t>input</a:t>
                </a:r>
                <a:r>
                  <a:rPr lang="de-DE" sz="1200" dirty="0"/>
                  <a:t> Kopflasten im GZT (Sicherheitsbeiwerte bereits angewandt)</a:t>
                </a:r>
              </a:p>
              <a:p>
                <a:pPr marL="171450" indent="-171450">
                  <a:buFontTx/>
                  <a:buChar char="-"/>
                </a:pPr>
                <a:r>
                  <a:rPr lang="de-DE" sz="1200" dirty="0"/>
                  <a:t>Windlast nach DIN mit Annahme Windgeschwindigkeit im Betrieb unter </a:t>
                </a:r>
                <a:r>
                  <a:rPr lang="de-DE" sz="1200" dirty="0" err="1"/>
                  <a:t>vout</a:t>
                </a:r>
                <a:r>
                  <a:rPr lang="de-DE" sz="1200" dirty="0"/>
                  <a:t> (da Kopflasten aus DLC1.3)</a:t>
                </a:r>
              </a:p>
              <a:p>
                <a:pPr marL="171450" indent="-171450">
                  <a:buFontTx/>
                  <a:buChar char="-"/>
                </a:pPr>
                <a:r>
                  <a:rPr lang="de-DE" sz="1200" dirty="0"/>
                  <a:t>Schnittgrößen</a:t>
                </a:r>
              </a:p>
              <a:p>
                <a:pPr marL="171450" indent="-171450">
                  <a:buFontTx/>
                  <a:buChar char="-"/>
                </a:pPr>
                <a:r>
                  <a:rPr lang="de-DE" sz="1200" dirty="0"/>
                  <a:t>Berechnung der Vorspannung sowie der Staffelung</a:t>
                </a:r>
              </a:p>
              <a:p>
                <a:pPr marL="171450" indent="-171450">
                  <a:buFontTx/>
                  <a:buChar char="-"/>
                </a:pPr>
                <a:r>
                  <a:rPr lang="de-DE" sz="1200" dirty="0"/>
                  <a:t>Spannungsnachweise im Querschnitt </a:t>
                </a:r>
              </a:p>
            </p:txBody>
          </p:sp>
        </p:grp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E74A67C-62A5-8B77-8A41-84029A15F84C}"/>
                </a:ext>
              </a:extLst>
            </p:cNvPr>
            <p:cNvSpPr txBox="1"/>
            <p:nvPr/>
          </p:nvSpPr>
          <p:spPr>
            <a:xfrm>
              <a:off x="900990" y="4538812"/>
              <a:ext cx="4486273" cy="8309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1200" b="1" dirty="0"/>
                <a:t>Output</a:t>
              </a:r>
              <a:r>
                <a:rPr lang="de-DE" sz="1200" dirty="0"/>
                <a:t>:</a:t>
              </a:r>
            </a:p>
            <a:p>
              <a:pPr marL="171450" indent="-171450">
                <a:buFontTx/>
                <a:buChar char="-"/>
              </a:pPr>
              <a:r>
                <a:rPr lang="de-DE" sz="1200" dirty="0"/>
                <a:t>Berechnungs_Ergebnisse.xlsx</a:t>
              </a:r>
            </a:p>
            <a:p>
              <a:pPr marL="171450" indent="-171450">
                <a:buFontTx/>
                <a:buChar char="-"/>
              </a:pPr>
              <a:r>
                <a:rPr lang="de-DE" sz="1200" dirty="0"/>
                <a:t>\</a:t>
              </a:r>
              <a:r>
                <a:rPr lang="de-DE" sz="1200" dirty="0" err="1"/>
                <a:t>Berechnungs_Ergebnisse_dataframes</a:t>
              </a:r>
              <a:r>
                <a:rPr lang="de-DE" sz="1200" dirty="0"/>
                <a:t> (die </a:t>
              </a:r>
              <a:r>
                <a:rPr lang="de-DE" sz="1200" dirty="0" err="1"/>
                <a:t>df</a:t>
              </a:r>
              <a:r>
                <a:rPr lang="de-DE" sz="1200" dirty="0"/>
                <a:t> als </a:t>
              </a:r>
              <a:r>
                <a:rPr lang="de-DE" sz="1200" dirty="0" err="1"/>
                <a:t>pkl</a:t>
              </a:r>
              <a:r>
                <a:rPr lang="de-DE" sz="1200" dirty="0"/>
                <a:t> um sie wo anders einlesen zu können)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8AEB85F5-A004-C6B0-383B-0D5489A9264F}"/>
              </a:ext>
            </a:extLst>
          </p:cNvPr>
          <p:cNvGrpSpPr/>
          <p:nvPr/>
        </p:nvGrpSpPr>
        <p:grpSpPr>
          <a:xfrm>
            <a:off x="5655076" y="3743911"/>
            <a:ext cx="5779358" cy="2677655"/>
            <a:chOff x="900987" y="2692153"/>
            <a:chExt cx="4486274" cy="2677655"/>
          </a:xfrm>
        </p:grpSpPr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8568F2D0-693E-6298-E191-CDAAC6E64EE8}"/>
                </a:ext>
              </a:extLst>
            </p:cNvPr>
            <p:cNvGrpSpPr/>
            <p:nvPr/>
          </p:nvGrpSpPr>
          <p:grpSpPr>
            <a:xfrm>
              <a:off x="900987" y="2692153"/>
              <a:ext cx="4486274" cy="1846659"/>
              <a:chOff x="19378642" y="29993655"/>
              <a:chExt cx="3496793" cy="1846659"/>
            </a:xfrm>
          </p:grpSpPr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1DE27609-60C5-C456-CF32-980E3F0CCA0A}"/>
                  </a:ext>
                </a:extLst>
              </p:cNvPr>
              <p:cNvSpPr txBox="1"/>
              <p:nvPr/>
            </p:nvSpPr>
            <p:spPr>
              <a:xfrm>
                <a:off x="19378642" y="29993655"/>
                <a:ext cx="1393226" cy="276999"/>
              </a:xfrm>
              <a:prstGeom prst="rect">
                <a:avLst/>
              </a:prstGeom>
              <a:solidFill>
                <a:srgbClr val="00FF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rainflow_FAST_beam.py</a:t>
                </a:r>
              </a:p>
            </p:txBody>
          </p:sp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355F1A17-18BC-E80E-1DA1-406EA266D073}"/>
                  </a:ext>
                </a:extLst>
              </p:cNvPr>
              <p:cNvSpPr txBox="1"/>
              <p:nvPr/>
            </p:nvSpPr>
            <p:spPr>
              <a:xfrm>
                <a:off x="19378643" y="30270654"/>
                <a:ext cx="3496792" cy="156966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Tx/>
                  <a:buChar char="-"/>
                </a:pPr>
                <a:r>
                  <a:rPr lang="de-DE" sz="1200" dirty="0"/>
                  <a:t>Zeitreihen der Kopflasten für DLC 1.2 für verschiedene Windgeschwindigkeiten</a:t>
                </a:r>
              </a:p>
              <a:p>
                <a:pPr marL="171450" indent="-171450">
                  <a:buFontTx/>
                  <a:buChar char="-"/>
                </a:pPr>
                <a:r>
                  <a:rPr lang="de-DE" sz="1200" dirty="0"/>
                  <a:t>Querschnitt über die Höhe</a:t>
                </a:r>
              </a:p>
              <a:p>
                <a:pPr marL="171450" indent="-171450">
                  <a:buFontTx/>
                  <a:buChar char="-"/>
                </a:pPr>
                <a:r>
                  <a:rPr lang="de-DE" sz="1200" dirty="0"/>
                  <a:t>Berechnung von Schnittgrößen mit Einflusslinien als Zeitreihen Überlagert mit einer Konstanten Windbelastung</a:t>
                </a:r>
              </a:p>
              <a:p>
                <a:pPr marL="171450" indent="-171450">
                  <a:buFontTx/>
                  <a:buChar char="-"/>
                </a:pPr>
                <a:r>
                  <a:rPr lang="de-DE" sz="1200" dirty="0" err="1"/>
                  <a:t>Rainflow</a:t>
                </a:r>
                <a:r>
                  <a:rPr lang="de-DE" sz="1200" dirty="0"/>
                  <a:t> Zählung (Für jede Komponente an jeder Ebene) für jede Windgeschwindigkeit</a:t>
                </a:r>
              </a:p>
              <a:p>
                <a:pPr marL="171450" indent="-171450">
                  <a:buFontTx/>
                  <a:buChar char="-"/>
                </a:pPr>
                <a:r>
                  <a:rPr lang="de-DE" sz="1200" dirty="0"/>
                  <a:t>Querkraft und Torsion werden direkt in Schubspannungen umgerechnet </a:t>
                </a:r>
              </a:p>
              <a:p>
                <a:pPr marL="171450" indent="-171450">
                  <a:buFontTx/>
                  <a:buChar char="-"/>
                </a:pPr>
                <a:r>
                  <a:rPr lang="de-DE" sz="1200" dirty="0"/>
                  <a:t>Skalierung von „N“ in der Markov Matrix mit Rayleigh und zusammenfügen zu einer Markov Matrix</a:t>
                </a:r>
              </a:p>
            </p:txBody>
          </p:sp>
        </p:grp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B461CC31-DF27-CB3F-89B8-B37AAA06E1E2}"/>
                </a:ext>
              </a:extLst>
            </p:cNvPr>
            <p:cNvSpPr txBox="1"/>
            <p:nvPr/>
          </p:nvSpPr>
          <p:spPr>
            <a:xfrm>
              <a:off x="900987" y="4538811"/>
              <a:ext cx="4486273" cy="8309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1200" b="1" dirty="0"/>
                <a:t>Output</a:t>
              </a:r>
              <a:r>
                <a:rPr lang="de-DE" sz="1200" dirty="0"/>
                <a:t>:</a:t>
              </a:r>
            </a:p>
            <a:p>
              <a:pPr marL="171450" indent="-171450">
                <a:buFontTx/>
                <a:buChar char="-"/>
              </a:pPr>
              <a:r>
                <a:rPr lang="de-DE" sz="1200" dirty="0"/>
                <a:t>Berechnungs_Ergebnisse_Rainflow.xlsx</a:t>
              </a:r>
            </a:p>
            <a:p>
              <a:pPr marL="171450" indent="-171450">
                <a:buFontTx/>
                <a:buChar char="-"/>
              </a:pPr>
              <a:r>
                <a:rPr lang="de-DE" sz="1200" dirty="0"/>
                <a:t>\Markov</a:t>
              </a:r>
            </a:p>
            <a:p>
              <a:pPr marL="628650" lvl="1" indent="-171450">
                <a:buFontTx/>
                <a:buChar char="-"/>
              </a:pPr>
              <a:r>
                <a:rPr lang="de-DE" sz="1200" dirty="0"/>
                <a:t>Markov </a:t>
              </a:r>
              <a:r>
                <a:rPr lang="de-DE" sz="1200" dirty="0" err="1"/>
                <a:t>Maritzen</a:t>
              </a:r>
              <a:r>
                <a:rPr lang="de-DE" sz="1200" dirty="0"/>
                <a:t> als </a:t>
              </a:r>
              <a:r>
                <a:rPr lang="de-DE" sz="1200" dirty="0" err="1"/>
                <a:t>dictionaries</a:t>
              </a:r>
              <a:r>
                <a:rPr lang="de-DE" sz="1200" dirty="0"/>
                <a:t> in </a:t>
              </a:r>
              <a:r>
                <a:rPr lang="de-DE" sz="1200" dirty="0" err="1"/>
                <a:t>pkl</a:t>
              </a:r>
              <a:endParaRPr lang="de-DE" sz="1200" dirty="0"/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FB17F497-7916-FC10-2C78-3D74539EED48}"/>
              </a:ext>
            </a:extLst>
          </p:cNvPr>
          <p:cNvGrpSpPr/>
          <p:nvPr/>
        </p:nvGrpSpPr>
        <p:grpSpPr>
          <a:xfrm>
            <a:off x="353532" y="3743911"/>
            <a:ext cx="4486274" cy="2492991"/>
            <a:chOff x="900987" y="2692153"/>
            <a:chExt cx="4486274" cy="2492991"/>
          </a:xfrm>
        </p:grpSpPr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FA20AB07-3A60-AA84-EF80-1703864C889A}"/>
                </a:ext>
              </a:extLst>
            </p:cNvPr>
            <p:cNvGrpSpPr/>
            <p:nvPr/>
          </p:nvGrpSpPr>
          <p:grpSpPr>
            <a:xfrm>
              <a:off x="900987" y="2692153"/>
              <a:ext cx="4486274" cy="1661994"/>
              <a:chOff x="19378642" y="29993655"/>
              <a:chExt cx="3496793" cy="1661994"/>
            </a:xfrm>
          </p:grpSpPr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41260DD2-F116-7A9C-4BBA-B261762BB106}"/>
                  </a:ext>
                </a:extLst>
              </p:cNvPr>
              <p:cNvSpPr txBox="1"/>
              <p:nvPr/>
            </p:nvSpPr>
            <p:spPr>
              <a:xfrm>
                <a:off x="19378642" y="29993655"/>
                <a:ext cx="1393226" cy="276999"/>
              </a:xfrm>
              <a:prstGeom prst="rect">
                <a:avLst/>
              </a:prstGeom>
              <a:solidFill>
                <a:srgbClr val="00FF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Palmgren_Miner.py</a:t>
                </a:r>
              </a:p>
            </p:txBody>
          </p:sp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E82557DC-477C-D784-D56E-962E54F2C280}"/>
                  </a:ext>
                </a:extLst>
              </p:cNvPr>
              <p:cNvSpPr txBox="1"/>
              <p:nvPr/>
            </p:nvSpPr>
            <p:spPr>
              <a:xfrm>
                <a:off x="19378643" y="30270654"/>
                <a:ext cx="3496792" cy="138499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Tx/>
                  <a:buChar char="-"/>
                </a:pPr>
                <a:r>
                  <a:rPr lang="de-DE" sz="1200" dirty="0"/>
                  <a:t>Querschnitt über die Höhe</a:t>
                </a:r>
              </a:p>
              <a:p>
                <a:pPr marL="171450" indent="-171450">
                  <a:buFontTx/>
                  <a:buChar char="-"/>
                </a:pPr>
                <a:r>
                  <a:rPr lang="de-DE" sz="1200" dirty="0"/>
                  <a:t>Markov Matrizen</a:t>
                </a:r>
              </a:p>
              <a:p>
                <a:pPr marL="171450" indent="-171450">
                  <a:buFontTx/>
                  <a:buChar char="-"/>
                </a:pPr>
                <a:r>
                  <a:rPr lang="de-DE" sz="1200" dirty="0"/>
                  <a:t>Für jede Komponente an jeder Höhe</a:t>
                </a:r>
              </a:p>
              <a:p>
                <a:pPr marL="171450" indent="-171450">
                  <a:buFontTx/>
                  <a:buChar char="-"/>
                </a:pPr>
                <a:r>
                  <a:rPr lang="de-DE" sz="1200" dirty="0"/>
                  <a:t>Normalkraft aus Eigengewicht und </a:t>
                </a:r>
                <a:r>
                  <a:rPr lang="de-DE" sz="1200" dirty="0" err="1"/>
                  <a:t>Vorspannun</a:t>
                </a:r>
                <a:r>
                  <a:rPr lang="de-DE" sz="1200" dirty="0"/>
                  <a:t> aus </a:t>
                </a:r>
                <a:r>
                  <a:rPr lang="de-DE" sz="1200" dirty="0" err="1"/>
                  <a:t>pkl</a:t>
                </a:r>
                <a:r>
                  <a:rPr lang="de-DE" sz="1200" dirty="0"/>
                  <a:t>. </a:t>
                </a:r>
                <a:r>
                  <a:rPr lang="de-DE" sz="1200" dirty="0" err="1"/>
                  <a:t>dfs</a:t>
                </a:r>
                <a:r>
                  <a:rPr lang="de-DE" sz="1200" dirty="0"/>
                  <a:t>. GZT</a:t>
                </a:r>
              </a:p>
              <a:p>
                <a:pPr marL="171450" indent="-171450">
                  <a:buFontTx/>
                  <a:buChar char="-"/>
                </a:pPr>
                <a:r>
                  <a:rPr lang="de-DE" sz="1200" dirty="0"/>
                  <a:t>Je Schwingspiel im Matrix Berechnung der ertragbaren N-Schwingspiele mit DIN </a:t>
                </a:r>
              </a:p>
              <a:p>
                <a:pPr marL="171450" indent="-171450">
                  <a:buFontTx/>
                  <a:buChar char="-"/>
                </a:pPr>
                <a:r>
                  <a:rPr lang="de-DE" sz="1200" dirty="0"/>
                  <a:t>Aufsummierung für gesamt Schädigung</a:t>
                </a:r>
              </a:p>
            </p:txBody>
          </p:sp>
        </p:grp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7D5B9796-125F-2397-FE9A-867CE4F65F8B}"/>
                </a:ext>
              </a:extLst>
            </p:cNvPr>
            <p:cNvSpPr txBox="1"/>
            <p:nvPr/>
          </p:nvSpPr>
          <p:spPr>
            <a:xfrm>
              <a:off x="900987" y="4354147"/>
              <a:ext cx="4486273" cy="8309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1200" b="1" dirty="0"/>
                <a:t>Output</a:t>
              </a:r>
              <a:r>
                <a:rPr lang="de-DE" sz="1200" dirty="0"/>
                <a:t>:</a:t>
              </a:r>
            </a:p>
            <a:p>
              <a:pPr marL="171450" indent="-171450">
                <a:buFontTx/>
                <a:buChar char="-"/>
              </a:pPr>
              <a:r>
                <a:rPr lang="de-DE" sz="1200" dirty="0"/>
                <a:t>Berechnungs_Ergebnisse_Fatigue.xlsx</a:t>
              </a:r>
            </a:p>
            <a:p>
              <a:pPr marL="171450" indent="-171450">
                <a:buFontTx/>
                <a:buChar char="-"/>
              </a:pPr>
              <a:r>
                <a:rPr lang="de-DE" sz="1200" dirty="0"/>
                <a:t>\Markov</a:t>
              </a:r>
            </a:p>
            <a:p>
              <a:pPr marL="628650" lvl="1" indent="-171450">
                <a:buFontTx/>
                <a:buChar char="-"/>
              </a:pPr>
              <a:r>
                <a:rPr lang="de-DE" sz="1200" dirty="0"/>
                <a:t>Markov </a:t>
              </a:r>
              <a:r>
                <a:rPr lang="de-DE" sz="1200" dirty="0" err="1"/>
                <a:t>Maritzen</a:t>
              </a:r>
              <a:r>
                <a:rPr lang="de-DE" sz="1200" dirty="0"/>
                <a:t> als </a:t>
              </a:r>
              <a:r>
                <a:rPr lang="de-DE" sz="1200" dirty="0" err="1"/>
                <a:t>dictionaries</a:t>
              </a:r>
              <a:r>
                <a:rPr lang="de-DE" sz="1200" dirty="0"/>
                <a:t> in </a:t>
              </a:r>
              <a:r>
                <a:rPr lang="de-DE" sz="1200" dirty="0" err="1"/>
                <a:t>pkl</a:t>
              </a:r>
              <a:endParaRPr lang="de-DE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36672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386FAF88-B739-4AA8-8595-F3BC9CF8B52C}"/>
              </a:ext>
            </a:extLst>
          </p:cNvPr>
          <p:cNvGrpSpPr/>
          <p:nvPr/>
        </p:nvGrpSpPr>
        <p:grpSpPr>
          <a:xfrm>
            <a:off x="1412180" y="763677"/>
            <a:ext cx="545745" cy="3261045"/>
            <a:chOff x="2788220" y="1450655"/>
            <a:chExt cx="545745" cy="3261045"/>
          </a:xfrm>
        </p:grpSpPr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4773C52D-F50E-4965-9AFF-D938C642CB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61093" y="1810642"/>
              <a:ext cx="6939" cy="29010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8AAD888F-C8F4-4817-94D4-779FBC74E029}"/>
                </a:ext>
              </a:extLst>
            </p:cNvPr>
            <p:cNvSpPr/>
            <p:nvPr/>
          </p:nvSpPr>
          <p:spPr>
            <a:xfrm>
              <a:off x="2819793" y="1450655"/>
              <a:ext cx="482600" cy="4448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22B13F0A-9AB9-4B46-AF6E-3889FA7D9236}"/>
                </a:ext>
              </a:extLst>
            </p:cNvPr>
            <p:cNvSpPr/>
            <p:nvPr/>
          </p:nvSpPr>
          <p:spPr>
            <a:xfrm>
              <a:off x="2958612" y="2421561"/>
              <a:ext cx="211538" cy="1980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D1AA21AB-D402-4E13-ABED-967DA7AA7466}"/>
                </a:ext>
              </a:extLst>
            </p:cNvPr>
            <p:cNvSpPr/>
            <p:nvPr/>
          </p:nvSpPr>
          <p:spPr>
            <a:xfrm>
              <a:off x="2961072" y="3145621"/>
              <a:ext cx="211538" cy="1980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E7EEB20E-C506-4854-9723-33E4B8BE09D8}"/>
                </a:ext>
              </a:extLst>
            </p:cNvPr>
            <p:cNvSpPr/>
            <p:nvPr/>
          </p:nvSpPr>
          <p:spPr>
            <a:xfrm>
              <a:off x="2962263" y="3869681"/>
              <a:ext cx="211538" cy="1980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8CB2C5F5-1A56-438A-A0B6-60FE161A00F8}"/>
                </a:ext>
              </a:extLst>
            </p:cNvPr>
            <p:cNvCxnSpPr/>
            <p:nvPr/>
          </p:nvCxnSpPr>
          <p:spPr>
            <a:xfrm>
              <a:off x="2788220" y="4684063"/>
              <a:ext cx="54574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Grafik 1">
            <a:extLst>
              <a:ext uri="{FF2B5EF4-FFF2-40B4-BE49-F238E27FC236}">
                <a16:creationId xmlns:a16="http://schemas.microsoft.com/office/drawing/2014/main" id="{4DD5ED16-24FB-4B78-A064-E5266E322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9217" y="747359"/>
            <a:ext cx="2540123" cy="3976501"/>
          </a:xfrm>
          <a:prstGeom prst="rect">
            <a:avLst/>
          </a:prstGeom>
        </p:spPr>
      </p:pic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CBA0AC03-E018-479A-8BCF-87788896924E}"/>
              </a:ext>
            </a:extLst>
          </p:cNvPr>
          <p:cNvCxnSpPr/>
          <p:nvPr/>
        </p:nvCxnSpPr>
        <p:spPr>
          <a:xfrm flipV="1">
            <a:off x="1685054" y="3160202"/>
            <a:ext cx="0" cy="84630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52E0B716-D1F2-41FD-B6F4-CE5D115DFBE7}"/>
              </a:ext>
            </a:extLst>
          </p:cNvPr>
          <p:cNvCxnSpPr>
            <a:cxnSpLocks/>
          </p:cNvCxnSpPr>
          <p:nvPr/>
        </p:nvCxnSpPr>
        <p:spPr>
          <a:xfrm flipV="1">
            <a:off x="1685054" y="4006509"/>
            <a:ext cx="817123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fik 22">
            <a:extLst>
              <a:ext uri="{FF2B5EF4-FFF2-40B4-BE49-F238E27FC236}">
                <a16:creationId xmlns:a16="http://schemas.microsoft.com/office/drawing/2014/main" id="{3878C82E-FB33-4D06-B2A5-1002378D8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621894">
            <a:off x="1631874" y="3302185"/>
            <a:ext cx="780356" cy="701101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76D95B8D-1B91-43FE-96EB-D595DD7FAC8B}"/>
              </a:ext>
            </a:extLst>
          </p:cNvPr>
          <p:cNvSpPr txBox="1"/>
          <p:nvPr/>
        </p:nvSpPr>
        <p:spPr>
          <a:xfrm>
            <a:off x="1212369" y="3176750"/>
            <a:ext cx="268085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x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89814D7-914C-4356-A766-A45903D8A4C7}"/>
              </a:ext>
            </a:extLst>
          </p:cNvPr>
          <p:cNvSpPr txBox="1"/>
          <p:nvPr/>
        </p:nvSpPr>
        <p:spPr>
          <a:xfrm>
            <a:off x="1944189" y="3947862"/>
            <a:ext cx="264164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y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9BE0C65E-07E9-4766-A4D5-EF213231B393}"/>
              </a:ext>
            </a:extLst>
          </p:cNvPr>
          <p:cNvSpPr txBox="1"/>
          <p:nvPr/>
        </p:nvSpPr>
        <p:spPr>
          <a:xfrm>
            <a:off x="2235247" y="3042889"/>
            <a:ext cx="910704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/>
              <a:t>gamma</a:t>
            </a:r>
            <a:r>
              <a:rPr lang="de-DE" sz="1200" dirty="0"/>
              <a:t>, (z)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24B1FF8B-B16F-48C0-A771-604DB8F2E713}"/>
              </a:ext>
            </a:extLst>
          </p:cNvPr>
          <p:cNvSpPr txBox="1"/>
          <p:nvPr/>
        </p:nvSpPr>
        <p:spPr>
          <a:xfrm>
            <a:off x="1278985" y="204968"/>
            <a:ext cx="122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Balken 2D</a:t>
            </a:r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F0737200-EF92-4B6E-A981-697E0D6FC06D}"/>
              </a:ext>
            </a:extLst>
          </p:cNvPr>
          <p:cNvGrpSpPr/>
          <p:nvPr/>
        </p:nvGrpSpPr>
        <p:grpSpPr>
          <a:xfrm>
            <a:off x="5695290" y="763677"/>
            <a:ext cx="545745" cy="3261045"/>
            <a:chOff x="2788220" y="1450655"/>
            <a:chExt cx="545745" cy="3261045"/>
          </a:xfrm>
        </p:grpSpPr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324DC6A8-4A53-4DE5-B154-A6ED1C8D9E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61093" y="1810642"/>
              <a:ext cx="6939" cy="29010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7A41BDD7-C514-47B8-8793-CCB4BF6481B9}"/>
                </a:ext>
              </a:extLst>
            </p:cNvPr>
            <p:cNvSpPr/>
            <p:nvPr/>
          </p:nvSpPr>
          <p:spPr>
            <a:xfrm>
              <a:off x="2819793" y="1450655"/>
              <a:ext cx="482600" cy="4448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35F7704E-F628-443D-9315-4520883BD575}"/>
                </a:ext>
              </a:extLst>
            </p:cNvPr>
            <p:cNvSpPr/>
            <p:nvPr/>
          </p:nvSpPr>
          <p:spPr>
            <a:xfrm>
              <a:off x="2958612" y="2421561"/>
              <a:ext cx="211538" cy="1980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F6B14651-15C4-4CAF-B204-108CC5CA40C1}"/>
                </a:ext>
              </a:extLst>
            </p:cNvPr>
            <p:cNvSpPr/>
            <p:nvPr/>
          </p:nvSpPr>
          <p:spPr>
            <a:xfrm>
              <a:off x="2961072" y="3145621"/>
              <a:ext cx="211538" cy="1980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BC495171-8F97-45A4-9CF6-EEC3C49EDAF3}"/>
                </a:ext>
              </a:extLst>
            </p:cNvPr>
            <p:cNvSpPr/>
            <p:nvPr/>
          </p:nvSpPr>
          <p:spPr>
            <a:xfrm>
              <a:off x="2962263" y="3869681"/>
              <a:ext cx="211538" cy="1980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2002789B-0F91-49C8-9769-0134AC86D014}"/>
                </a:ext>
              </a:extLst>
            </p:cNvPr>
            <p:cNvCxnSpPr/>
            <p:nvPr/>
          </p:nvCxnSpPr>
          <p:spPr>
            <a:xfrm>
              <a:off x="2788220" y="4684063"/>
              <a:ext cx="54574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feld 53">
            <a:extLst>
              <a:ext uri="{FF2B5EF4-FFF2-40B4-BE49-F238E27FC236}">
                <a16:creationId xmlns:a16="http://schemas.microsoft.com/office/drawing/2014/main" id="{FBB70B4C-2054-438F-9602-2EB1E8785AD7}"/>
              </a:ext>
            </a:extLst>
          </p:cNvPr>
          <p:cNvSpPr txBox="1"/>
          <p:nvPr/>
        </p:nvSpPr>
        <p:spPr>
          <a:xfrm>
            <a:off x="5562095" y="204968"/>
            <a:ext cx="122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Balken 3D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480664B8-213C-4DEE-9197-E52EA6D65874}"/>
              </a:ext>
            </a:extLst>
          </p:cNvPr>
          <p:cNvCxnSpPr/>
          <p:nvPr/>
        </p:nvCxnSpPr>
        <p:spPr>
          <a:xfrm flipV="1">
            <a:off x="5944364" y="3153867"/>
            <a:ext cx="0" cy="84630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BD70B883-DB1F-4A2D-81F3-A2713AB1B633}"/>
              </a:ext>
            </a:extLst>
          </p:cNvPr>
          <p:cNvCxnSpPr>
            <a:cxnSpLocks/>
          </p:cNvCxnSpPr>
          <p:nvPr/>
        </p:nvCxnSpPr>
        <p:spPr>
          <a:xfrm flipV="1">
            <a:off x="5944364" y="4000174"/>
            <a:ext cx="817123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fik 56">
            <a:extLst>
              <a:ext uri="{FF2B5EF4-FFF2-40B4-BE49-F238E27FC236}">
                <a16:creationId xmlns:a16="http://schemas.microsoft.com/office/drawing/2014/main" id="{7CF2AA70-31C3-4F71-AC8A-A408CF648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621894">
            <a:off x="6477646" y="2659979"/>
            <a:ext cx="780356" cy="701101"/>
          </a:xfrm>
          <a:prstGeom prst="rect">
            <a:avLst/>
          </a:prstGeom>
        </p:spPr>
      </p:pic>
      <p:sp>
        <p:nvSpPr>
          <p:cNvPr id="58" name="Textfeld 57">
            <a:extLst>
              <a:ext uri="{FF2B5EF4-FFF2-40B4-BE49-F238E27FC236}">
                <a16:creationId xmlns:a16="http://schemas.microsoft.com/office/drawing/2014/main" id="{EE8CBCB3-701F-4FB8-BB03-A29050769D39}"/>
              </a:ext>
            </a:extLst>
          </p:cNvPr>
          <p:cNvSpPr txBox="1"/>
          <p:nvPr/>
        </p:nvSpPr>
        <p:spPr>
          <a:xfrm>
            <a:off x="5730837" y="3427823"/>
            <a:ext cx="262122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x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C7C739F-0EC5-4DE3-8B9A-E3334E64CCBA}"/>
              </a:ext>
            </a:extLst>
          </p:cNvPr>
          <p:cNvSpPr txBox="1"/>
          <p:nvPr/>
        </p:nvSpPr>
        <p:spPr>
          <a:xfrm>
            <a:off x="6194403" y="3947862"/>
            <a:ext cx="234884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y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9D24D0C4-EB45-493A-BD9F-85D4AD349520}"/>
              </a:ext>
            </a:extLst>
          </p:cNvPr>
          <p:cNvSpPr txBox="1"/>
          <p:nvPr/>
        </p:nvSpPr>
        <p:spPr>
          <a:xfrm>
            <a:off x="7112372" y="2557659"/>
            <a:ext cx="678690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/>
              <a:t>gamma</a:t>
            </a:r>
            <a:endParaRPr lang="de-DE" sz="1200" dirty="0"/>
          </a:p>
        </p:txBody>
      </p:sp>
      <p:pic>
        <p:nvPicPr>
          <p:cNvPr id="61" name="Grafik 60">
            <a:extLst>
              <a:ext uri="{FF2B5EF4-FFF2-40B4-BE49-F238E27FC236}">
                <a16:creationId xmlns:a16="http://schemas.microsoft.com/office/drawing/2014/main" id="{31DEA79A-BC72-41F3-B346-7167BE069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201231">
            <a:off x="6874904" y="3629595"/>
            <a:ext cx="780356" cy="701101"/>
          </a:xfrm>
          <a:prstGeom prst="rect">
            <a:avLst/>
          </a:prstGeom>
        </p:spPr>
      </p:pic>
      <p:sp>
        <p:nvSpPr>
          <p:cNvPr id="62" name="Textfeld 61">
            <a:extLst>
              <a:ext uri="{FF2B5EF4-FFF2-40B4-BE49-F238E27FC236}">
                <a16:creationId xmlns:a16="http://schemas.microsoft.com/office/drawing/2014/main" id="{7A928CAD-97A3-4B21-AFCA-45AF36D8BDBD}"/>
              </a:ext>
            </a:extLst>
          </p:cNvPr>
          <p:cNvSpPr txBox="1"/>
          <p:nvPr/>
        </p:nvSpPr>
        <p:spPr>
          <a:xfrm>
            <a:off x="7004588" y="4095420"/>
            <a:ext cx="576942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/>
              <a:t>beta</a:t>
            </a:r>
            <a:endParaRPr lang="de-DE" sz="1200" dirty="0"/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B304446C-FD1A-459D-9B74-81970F9AA406}"/>
              </a:ext>
            </a:extLst>
          </p:cNvPr>
          <p:cNvSpPr txBox="1"/>
          <p:nvPr/>
        </p:nvSpPr>
        <p:spPr>
          <a:xfrm>
            <a:off x="5327189" y="2696158"/>
            <a:ext cx="569929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/>
              <a:t>alpha</a:t>
            </a:r>
            <a:endParaRPr lang="de-DE" sz="1200" dirty="0"/>
          </a:p>
        </p:txBody>
      </p:sp>
      <p:pic>
        <p:nvPicPr>
          <p:cNvPr id="64" name="Grafik 63">
            <a:extLst>
              <a:ext uri="{FF2B5EF4-FFF2-40B4-BE49-F238E27FC236}">
                <a16:creationId xmlns:a16="http://schemas.microsoft.com/office/drawing/2014/main" id="{A9851242-8380-474A-A3DA-643DA891E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816090">
            <a:off x="5577983" y="2307214"/>
            <a:ext cx="780356" cy="701101"/>
          </a:xfrm>
          <a:prstGeom prst="rect">
            <a:avLst/>
          </a:prstGeom>
        </p:spPr>
      </p:pic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A1DB1515-8DF6-4060-860B-B55F546887FC}"/>
              </a:ext>
            </a:extLst>
          </p:cNvPr>
          <p:cNvCxnSpPr>
            <a:cxnSpLocks/>
          </p:cNvCxnSpPr>
          <p:nvPr/>
        </p:nvCxnSpPr>
        <p:spPr>
          <a:xfrm flipV="1">
            <a:off x="5973844" y="3372466"/>
            <a:ext cx="539322" cy="5723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2367A14B-3C0A-42D5-9212-FD4AF28C67A1}"/>
              </a:ext>
            </a:extLst>
          </p:cNvPr>
          <p:cNvSpPr txBox="1"/>
          <p:nvPr/>
        </p:nvSpPr>
        <p:spPr>
          <a:xfrm>
            <a:off x="6523825" y="3380735"/>
            <a:ext cx="234884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z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C2577F17-0527-4C68-A239-4588BE18F434}"/>
              </a:ext>
            </a:extLst>
          </p:cNvPr>
          <p:cNvSpPr txBox="1"/>
          <p:nvPr/>
        </p:nvSpPr>
        <p:spPr>
          <a:xfrm>
            <a:off x="7070378" y="2092139"/>
            <a:ext cx="815616" cy="27699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/>
              <a:t>Mz</a:t>
            </a:r>
            <a:r>
              <a:rPr lang="de-DE" sz="1200" dirty="0"/>
              <a:t>, </a:t>
            </a:r>
            <a:r>
              <a:rPr lang="de-DE" sz="1200" dirty="0" err="1"/>
              <a:t>Iz</a:t>
            </a:r>
            <a:r>
              <a:rPr lang="de-DE" sz="1200" dirty="0"/>
              <a:t>, </a:t>
            </a:r>
            <a:r>
              <a:rPr lang="de-DE" sz="1200" dirty="0" err="1"/>
              <a:t>Fz</a:t>
            </a:r>
            <a:endParaRPr lang="de-DE" sz="1200" dirty="0"/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E247FE66-6FFB-4CB2-8C62-4958F52DAB3B}"/>
              </a:ext>
            </a:extLst>
          </p:cNvPr>
          <p:cNvSpPr txBox="1"/>
          <p:nvPr/>
        </p:nvSpPr>
        <p:spPr>
          <a:xfrm>
            <a:off x="7275632" y="4446861"/>
            <a:ext cx="815616" cy="27699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/>
              <a:t>My</a:t>
            </a:r>
            <a:r>
              <a:rPr lang="de-DE" sz="1200" dirty="0"/>
              <a:t>, </a:t>
            </a:r>
            <a:r>
              <a:rPr lang="de-DE" sz="1200" dirty="0" err="1"/>
              <a:t>Iy</a:t>
            </a:r>
            <a:r>
              <a:rPr lang="de-DE" sz="1200" dirty="0"/>
              <a:t>, </a:t>
            </a:r>
            <a:r>
              <a:rPr lang="de-DE" sz="1200" dirty="0" err="1"/>
              <a:t>Fy</a:t>
            </a:r>
            <a:endParaRPr lang="de-DE" sz="1200" dirty="0"/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CD40EBEB-F568-4985-9EB1-9679661583F7}"/>
              </a:ext>
            </a:extLst>
          </p:cNvPr>
          <p:cNvSpPr txBox="1"/>
          <p:nvPr/>
        </p:nvSpPr>
        <p:spPr>
          <a:xfrm>
            <a:off x="4792686" y="2363244"/>
            <a:ext cx="815616" cy="27699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/>
              <a:t>Mx</a:t>
            </a:r>
            <a:r>
              <a:rPr lang="de-DE" sz="1200" dirty="0"/>
              <a:t>, </a:t>
            </a:r>
            <a:r>
              <a:rPr lang="de-DE" sz="1200" dirty="0" err="1"/>
              <a:t>It</a:t>
            </a:r>
            <a:r>
              <a:rPr lang="de-DE" sz="1200" dirty="0"/>
              <a:t>, </a:t>
            </a:r>
            <a:r>
              <a:rPr lang="de-DE" sz="1200" dirty="0" err="1"/>
              <a:t>Fx</a:t>
            </a:r>
            <a:endParaRPr lang="de-DE" sz="1200" dirty="0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6FF2602C-F95C-4108-925B-34E3067C0494}"/>
              </a:ext>
            </a:extLst>
          </p:cNvPr>
          <p:cNvSpPr txBox="1"/>
          <p:nvPr/>
        </p:nvSpPr>
        <p:spPr>
          <a:xfrm>
            <a:off x="10051470" y="1439357"/>
            <a:ext cx="815616" cy="27699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/>
              <a:t>Mz</a:t>
            </a:r>
            <a:r>
              <a:rPr lang="de-DE" sz="1200" dirty="0"/>
              <a:t>, </a:t>
            </a:r>
            <a:r>
              <a:rPr lang="de-DE" sz="1200" dirty="0" err="1"/>
              <a:t>It</a:t>
            </a:r>
            <a:r>
              <a:rPr lang="de-DE" sz="1200" dirty="0"/>
              <a:t>, </a:t>
            </a:r>
            <a:r>
              <a:rPr lang="de-DE" sz="1200" dirty="0" err="1"/>
              <a:t>Fz</a:t>
            </a:r>
            <a:endParaRPr lang="de-DE" sz="1200" dirty="0"/>
          </a:p>
        </p:txBody>
      </p:sp>
      <p:sp>
        <p:nvSpPr>
          <p:cNvPr id="72" name="Pfeil: nach rechts 71">
            <a:extLst>
              <a:ext uri="{FF2B5EF4-FFF2-40B4-BE49-F238E27FC236}">
                <a16:creationId xmlns:a16="http://schemas.microsoft.com/office/drawing/2014/main" id="{DC9709CE-6B65-4CB0-8043-97268559C741}"/>
              </a:ext>
            </a:extLst>
          </p:cNvPr>
          <p:cNvSpPr/>
          <p:nvPr/>
        </p:nvSpPr>
        <p:spPr>
          <a:xfrm>
            <a:off x="130905" y="1894327"/>
            <a:ext cx="697185" cy="464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Wind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0C5324B6-436D-4AD7-9AA2-F49E1C1DFF33}"/>
              </a:ext>
            </a:extLst>
          </p:cNvPr>
          <p:cNvSpPr txBox="1"/>
          <p:nvPr/>
        </p:nvSpPr>
        <p:spPr>
          <a:xfrm>
            <a:off x="9021414" y="1833599"/>
            <a:ext cx="815616" cy="27699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/>
              <a:t>My</a:t>
            </a:r>
            <a:r>
              <a:rPr lang="de-DE" sz="1200" dirty="0"/>
              <a:t>, </a:t>
            </a:r>
            <a:r>
              <a:rPr lang="de-DE" sz="1200" dirty="0" err="1"/>
              <a:t>Iy</a:t>
            </a:r>
            <a:r>
              <a:rPr lang="de-DE" sz="1200" dirty="0"/>
              <a:t>, </a:t>
            </a:r>
            <a:r>
              <a:rPr lang="de-DE" sz="1200" dirty="0" err="1"/>
              <a:t>Fy</a:t>
            </a:r>
            <a:endParaRPr lang="de-DE" sz="1200" dirty="0"/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448CAE64-761E-4954-B56C-08A42449E08D}"/>
              </a:ext>
            </a:extLst>
          </p:cNvPr>
          <p:cNvSpPr txBox="1"/>
          <p:nvPr/>
        </p:nvSpPr>
        <p:spPr>
          <a:xfrm>
            <a:off x="11080546" y="2133464"/>
            <a:ext cx="815616" cy="27699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/>
              <a:t>Mx</a:t>
            </a:r>
            <a:r>
              <a:rPr lang="de-DE" sz="1200" dirty="0"/>
              <a:t>, </a:t>
            </a:r>
            <a:r>
              <a:rPr lang="de-DE" sz="1200" dirty="0" err="1"/>
              <a:t>Ix</a:t>
            </a:r>
            <a:r>
              <a:rPr lang="de-DE" sz="1200" dirty="0"/>
              <a:t>, </a:t>
            </a:r>
            <a:r>
              <a:rPr lang="de-DE" sz="1200" dirty="0" err="1"/>
              <a:t>Fx</a:t>
            </a:r>
            <a:endParaRPr lang="de-DE" sz="1200" dirty="0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9D7165E1-1DE4-468A-AB5E-6738A7C55933}"/>
              </a:ext>
            </a:extLst>
          </p:cNvPr>
          <p:cNvSpPr txBox="1"/>
          <p:nvPr/>
        </p:nvSpPr>
        <p:spPr>
          <a:xfrm>
            <a:off x="8791372" y="3566322"/>
            <a:ext cx="117072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Beam </a:t>
            </a:r>
            <a:r>
              <a:rPr lang="de-DE" sz="1200" dirty="0">
                <a:sym typeface="Wingdings" panose="05000000000000000000" pitchFamily="2" charset="2"/>
              </a:rPr>
              <a:t> Fast</a:t>
            </a:r>
            <a:endParaRPr lang="de-DE" sz="1200" dirty="0"/>
          </a:p>
        </p:txBody>
      </p: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D9B82109-E0BB-4B0B-AB1A-2E2814EAD8D2}"/>
              </a:ext>
            </a:extLst>
          </p:cNvPr>
          <p:cNvCxnSpPr>
            <a:stCxn id="69" idx="3"/>
            <a:endCxn id="74" idx="1"/>
          </p:cNvCxnSpPr>
          <p:nvPr/>
        </p:nvCxnSpPr>
        <p:spPr>
          <a:xfrm flipV="1">
            <a:off x="8091248" y="2271964"/>
            <a:ext cx="2989298" cy="2313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558BA919-3DFE-426C-BCE4-145503402C6B}"/>
              </a:ext>
            </a:extLst>
          </p:cNvPr>
          <p:cNvCxnSpPr>
            <a:stCxn id="68" idx="3"/>
            <a:endCxn id="73" idx="1"/>
          </p:cNvCxnSpPr>
          <p:nvPr/>
        </p:nvCxnSpPr>
        <p:spPr>
          <a:xfrm flipV="1">
            <a:off x="7885994" y="1972099"/>
            <a:ext cx="1135420" cy="258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8E71A821-BA08-4EA4-A373-E1E8771C8BD1}"/>
              </a:ext>
            </a:extLst>
          </p:cNvPr>
          <p:cNvCxnSpPr>
            <a:stCxn id="70" idx="0"/>
            <a:endCxn id="71" idx="1"/>
          </p:cNvCxnSpPr>
          <p:nvPr/>
        </p:nvCxnSpPr>
        <p:spPr>
          <a:xfrm flipV="1">
            <a:off x="5200494" y="1577857"/>
            <a:ext cx="4850976" cy="785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170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</Words>
  <Application>Microsoft Office PowerPoint</Application>
  <PresentationFormat>Breitbild</PresentationFormat>
  <Paragraphs>52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Johannes Zimmer</dc:creator>
  <cp:lastModifiedBy>Johannes Zimmer</cp:lastModifiedBy>
  <cp:revision>4</cp:revision>
  <dcterms:created xsi:type="dcterms:W3CDTF">2023-01-11T07:54:32Z</dcterms:created>
  <dcterms:modified xsi:type="dcterms:W3CDTF">2023-02-10T14:06:48Z</dcterms:modified>
</cp:coreProperties>
</file>