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3" r:id="rId2"/>
    <p:sldId id="256" r:id="rId3"/>
    <p:sldId id="257" r:id="rId4"/>
    <p:sldId id="258" r:id="rId5"/>
    <p:sldId id="27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67" r:id="rId16"/>
    <p:sldId id="268" r:id="rId17"/>
    <p:sldId id="274" r:id="rId18"/>
    <p:sldId id="275" r:id="rId19"/>
    <p:sldId id="270" r:id="rId20"/>
    <p:sldId id="272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36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0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3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6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47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4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5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6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6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30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E221-6E82-EF63-C91A-B947B3C0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Proyecto de </a:t>
            </a:r>
            <a:r>
              <a:rPr lang="en-US" dirty="0" err="1"/>
              <a:t>Ciencia</a:t>
            </a:r>
            <a:r>
              <a:rPr lang="en-US" dirty="0"/>
              <a:t>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5BC22-C1FA-9599-F15D-8C21F1C37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5228039"/>
            <a:ext cx="7543801" cy="553337"/>
          </a:xfrm>
        </p:spPr>
        <p:txBody>
          <a:bodyPr/>
          <a:lstStyle/>
          <a:p>
            <a:pPr algn="r"/>
            <a:r>
              <a:rPr lang="en-US" dirty="0" err="1"/>
              <a:t>Elaborado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José Luis Díaz Torres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AD800-F441-D8E2-8CCE-5570D6566588}"/>
              </a:ext>
            </a:extLst>
          </p:cNvPr>
          <p:cNvSpPr txBox="1"/>
          <p:nvPr/>
        </p:nvSpPr>
        <p:spPr>
          <a:xfrm>
            <a:off x="2286000" y="2767280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 err="1"/>
              <a:t>Análisis</a:t>
            </a:r>
            <a:r>
              <a:rPr lang="en-US" sz="4000" dirty="0"/>
              <a:t> de </a:t>
            </a:r>
            <a:r>
              <a:rPr lang="en-US" sz="4000" dirty="0" err="1"/>
              <a:t>Ataques</a:t>
            </a:r>
            <a:r>
              <a:rPr lang="en-US" sz="4000" dirty="0"/>
              <a:t> de </a:t>
            </a:r>
            <a:r>
              <a:rPr lang="en-US" sz="4000" dirty="0" err="1"/>
              <a:t>Ciberseguridad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11493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Procesamiento</a:t>
            </a:r>
            <a:r>
              <a:rPr lang="en-US" dirty="0"/>
              <a:t> de Campos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743198"/>
            <a:ext cx="7543801" cy="2812027"/>
          </a:xfrm>
        </p:spPr>
        <p:txBody>
          <a:bodyPr numCol="1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Source Port Category.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Destination Port Category.</a:t>
            </a:r>
          </a:p>
          <a:p>
            <a:pPr marL="0" indent="0">
              <a:buNone/>
            </a:pPr>
            <a:r>
              <a:rPr lang="en-US" dirty="0" err="1"/>
              <a:t>Criterio</a:t>
            </a:r>
            <a:r>
              <a:rPr lang="en-US" dirty="0"/>
              <a:t> para </a:t>
            </a:r>
            <a:r>
              <a:rPr lang="en-US" dirty="0" err="1"/>
              <a:t>generar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campos </a:t>
            </a:r>
            <a:r>
              <a:rPr lang="en-US" dirty="0" err="1"/>
              <a:t>nuevos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s-ES" dirty="0" err="1"/>
              <a:t>Well-known</a:t>
            </a:r>
            <a:r>
              <a:rPr lang="es-ES" dirty="0"/>
              <a:t> Port: 1 - 1023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</a:t>
            </a:r>
            <a:r>
              <a:rPr lang="es-ES" dirty="0" err="1"/>
              <a:t>Registered</a:t>
            </a:r>
            <a:r>
              <a:rPr lang="es-ES" dirty="0"/>
              <a:t> Port: 1024 - 49151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Dynamic Port: 49152 - 65335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F30007-2F7D-3A1B-AE01-51F4B7593018}"/>
              </a:ext>
            </a:extLst>
          </p:cNvPr>
          <p:cNvSpPr txBox="1"/>
          <p:nvPr/>
        </p:nvSpPr>
        <p:spPr>
          <a:xfrm>
            <a:off x="822961" y="1986116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 </a:t>
            </a:r>
            <a:r>
              <a:rPr lang="en-US" dirty="0" err="1"/>
              <a:t>los</a:t>
            </a:r>
            <a:r>
              <a:rPr lang="en-US" dirty="0"/>
              <a:t> campos que </a:t>
            </a:r>
            <a:r>
              <a:rPr lang="en-US" dirty="0" err="1"/>
              <a:t>incluyen</a:t>
            </a:r>
            <a:r>
              <a:rPr lang="en-US" dirty="0"/>
              <a:t> </a:t>
            </a:r>
            <a:r>
              <a:rPr lang="en-US" dirty="0" err="1"/>
              <a:t>Puertos</a:t>
            </a:r>
            <a:r>
              <a:rPr lang="en-US" dirty="0"/>
              <a:t> (Source Port y Destination Port), se </a:t>
            </a:r>
            <a:r>
              <a:rPr lang="en-US" dirty="0" err="1"/>
              <a:t>generaron</a:t>
            </a:r>
            <a:r>
              <a:rPr lang="en-US" dirty="0"/>
              <a:t> dos campos </a:t>
            </a:r>
            <a:r>
              <a:rPr lang="en-US" dirty="0" err="1"/>
              <a:t>nuevos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0FD64-41C6-84A6-52DC-736D1036AE9B}"/>
              </a:ext>
            </a:extLst>
          </p:cNvPr>
          <p:cNvSpPr txBox="1"/>
          <p:nvPr/>
        </p:nvSpPr>
        <p:spPr>
          <a:xfrm>
            <a:off x="690226" y="536971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 campos </a:t>
            </a:r>
            <a:r>
              <a:rPr lang="en-US" dirty="0" err="1"/>
              <a:t>iniciales</a:t>
            </a:r>
            <a:r>
              <a:rPr lang="en-US" dirty="0"/>
              <a:t> </a:t>
            </a:r>
            <a:r>
              <a:rPr lang="en-US" dirty="0" err="1"/>
              <a:t>fueron</a:t>
            </a:r>
            <a:r>
              <a:rPr lang="en-US" dirty="0"/>
              <a:t> </a:t>
            </a:r>
            <a:r>
              <a:rPr lang="en-US" dirty="0" err="1"/>
              <a:t>eliminados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919BEE-C51F-35D4-00DE-6A7B6B026E3C}"/>
              </a:ext>
            </a:extLst>
          </p:cNvPr>
          <p:cNvSpPr/>
          <p:nvPr/>
        </p:nvSpPr>
        <p:spPr>
          <a:xfrm>
            <a:off x="5467958" y="2743198"/>
            <a:ext cx="1393233" cy="4988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Port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DB6923-D49F-4280-ACA7-84EBD6CE8ECE}"/>
              </a:ext>
            </a:extLst>
          </p:cNvPr>
          <p:cNvSpPr/>
          <p:nvPr/>
        </p:nvSpPr>
        <p:spPr>
          <a:xfrm>
            <a:off x="5467959" y="3865026"/>
            <a:ext cx="1393233" cy="4988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Port Category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A0BED3-BA41-837B-42B6-D7C5FFBF74B8}"/>
              </a:ext>
            </a:extLst>
          </p:cNvPr>
          <p:cNvSpPr/>
          <p:nvPr/>
        </p:nvSpPr>
        <p:spPr>
          <a:xfrm>
            <a:off x="7106259" y="2738280"/>
            <a:ext cx="1393233" cy="4988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Destination Port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E36CF2-A711-E7A0-46C7-21145A344F20}"/>
              </a:ext>
            </a:extLst>
          </p:cNvPr>
          <p:cNvSpPr/>
          <p:nvPr/>
        </p:nvSpPr>
        <p:spPr>
          <a:xfrm>
            <a:off x="7106260" y="3860108"/>
            <a:ext cx="1393233" cy="7669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Destination Port Category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CD468A-3DFC-53BD-5412-D8600A30F75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164575" y="3242045"/>
            <a:ext cx="1" cy="62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4CE555-1E93-D291-9D73-4D22AF576E3B}"/>
              </a:ext>
            </a:extLst>
          </p:cNvPr>
          <p:cNvCxnSpPr>
            <a:cxnSpLocks/>
          </p:cNvCxnSpPr>
          <p:nvPr/>
        </p:nvCxnSpPr>
        <p:spPr>
          <a:xfrm>
            <a:off x="7802875" y="3246963"/>
            <a:ext cx="1" cy="62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72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Procesamiento</a:t>
            </a:r>
            <a:r>
              <a:rPr lang="en-US" dirty="0"/>
              <a:t> de Campos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821858"/>
            <a:ext cx="7543801" cy="2812027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Browser: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Mozilla.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Opera.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Operating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Android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iOS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Linux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Mac 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Windows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F30007-2F7D-3A1B-AE01-51F4B7593018}"/>
              </a:ext>
            </a:extLst>
          </p:cNvPr>
          <p:cNvSpPr txBox="1"/>
          <p:nvPr/>
        </p:nvSpPr>
        <p:spPr>
          <a:xfrm>
            <a:off x="822961" y="1986116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 </a:t>
            </a:r>
            <a:r>
              <a:rPr lang="en-US" dirty="0" err="1"/>
              <a:t>el</a:t>
            </a:r>
            <a:r>
              <a:rPr lang="en-US" dirty="0"/>
              <a:t> campo Device Information, </a:t>
            </a:r>
          </a:p>
          <a:p>
            <a:r>
              <a:rPr lang="en-US" dirty="0"/>
              <a:t>se </a:t>
            </a:r>
            <a:r>
              <a:rPr lang="en-US" dirty="0" err="1"/>
              <a:t>generaron</a:t>
            </a:r>
            <a:r>
              <a:rPr lang="en-US" dirty="0"/>
              <a:t> dos campos </a:t>
            </a:r>
            <a:r>
              <a:rPr lang="en-US" dirty="0" err="1"/>
              <a:t>nuevos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0FD64-41C6-84A6-52DC-736D1036AE9B}"/>
              </a:ext>
            </a:extLst>
          </p:cNvPr>
          <p:cNvSpPr txBox="1"/>
          <p:nvPr/>
        </p:nvSpPr>
        <p:spPr>
          <a:xfrm>
            <a:off x="777240" y="5359882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 campo Device Information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eliminado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BF1E65-92B3-F80C-FA6D-4BC6E150EDD1}"/>
              </a:ext>
            </a:extLst>
          </p:cNvPr>
          <p:cNvSpPr/>
          <p:nvPr/>
        </p:nvSpPr>
        <p:spPr>
          <a:xfrm>
            <a:off x="6927805" y="1956019"/>
            <a:ext cx="1393233" cy="4988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Device Information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9930EB-18E0-7FA4-1D8C-7A3D43B5A8A5}"/>
              </a:ext>
            </a:extLst>
          </p:cNvPr>
          <p:cNvSpPr/>
          <p:nvPr/>
        </p:nvSpPr>
        <p:spPr>
          <a:xfrm>
            <a:off x="7624423" y="2917863"/>
            <a:ext cx="1393233" cy="4988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FB1404-4CF1-BF23-4BF9-DB19E46E4150}"/>
              </a:ext>
            </a:extLst>
          </p:cNvPr>
          <p:cNvSpPr/>
          <p:nvPr/>
        </p:nvSpPr>
        <p:spPr>
          <a:xfrm>
            <a:off x="7624422" y="3718492"/>
            <a:ext cx="1393233" cy="4988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7966A1-1072-FB55-7F88-C3A19FBD15F8}"/>
              </a:ext>
            </a:extLst>
          </p:cNvPr>
          <p:cNvCxnSpPr>
            <a:cxnSpLocks/>
          </p:cNvCxnSpPr>
          <p:nvPr/>
        </p:nvCxnSpPr>
        <p:spPr>
          <a:xfrm>
            <a:off x="7197213" y="2454866"/>
            <a:ext cx="0" cy="151304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D24480-4AE5-4036-0C05-D1610B10645D}"/>
              </a:ext>
            </a:extLst>
          </p:cNvPr>
          <p:cNvCxnSpPr>
            <a:endCxn id="8" idx="1"/>
          </p:cNvCxnSpPr>
          <p:nvPr/>
        </p:nvCxnSpPr>
        <p:spPr>
          <a:xfrm>
            <a:off x="7197213" y="3967915"/>
            <a:ext cx="4272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8D9C56-DE9E-6585-C434-36171C053E0B}"/>
              </a:ext>
            </a:extLst>
          </p:cNvPr>
          <p:cNvCxnSpPr/>
          <p:nvPr/>
        </p:nvCxnSpPr>
        <p:spPr>
          <a:xfrm>
            <a:off x="7174354" y="3184251"/>
            <a:ext cx="4272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903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Procesamiento</a:t>
            </a:r>
            <a:r>
              <a:rPr lang="en-US" dirty="0"/>
              <a:t> de Campos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743199"/>
            <a:ext cx="7543801" cy="1356854"/>
          </a:xfrm>
        </p:spPr>
        <p:txBody>
          <a:bodyPr numCol="1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State (</a:t>
            </a:r>
            <a:r>
              <a:rPr lang="en-US" dirty="0" err="1"/>
              <a:t>Estados</a:t>
            </a:r>
            <a:r>
              <a:rPr lang="en-US" dirty="0"/>
              <a:t> de India).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F30007-2F7D-3A1B-AE01-51F4B7593018}"/>
              </a:ext>
            </a:extLst>
          </p:cNvPr>
          <p:cNvSpPr txBox="1"/>
          <p:nvPr/>
        </p:nvSpPr>
        <p:spPr>
          <a:xfrm>
            <a:off x="822961" y="1986116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 </a:t>
            </a:r>
            <a:r>
              <a:rPr lang="en-US" dirty="0" err="1"/>
              <a:t>el</a:t>
            </a:r>
            <a:r>
              <a:rPr lang="en-US" dirty="0"/>
              <a:t> campo Geo-location, se </a:t>
            </a:r>
            <a:r>
              <a:rPr lang="en-US" dirty="0" err="1"/>
              <a:t>generó</a:t>
            </a:r>
            <a:r>
              <a:rPr lang="en-US" dirty="0"/>
              <a:t> un nuevo campo: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0FD64-41C6-84A6-52DC-736D1036AE9B}"/>
              </a:ext>
            </a:extLst>
          </p:cNvPr>
          <p:cNvSpPr txBox="1"/>
          <p:nvPr/>
        </p:nvSpPr>
        <p:spPr>
          <a:xfrm>
            <a:off x="690226" y="4858432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 campo </a:t>
            </a:r>
            <a:r>
              <a:rPr lang="en-US" dirty="0" err="1"/>
              <a:t>inicial</a:t>
            </a:r>
            <a:r>
              <a:rPr lang="en-US" dirty="0"/>
              <a:t>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eliminado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919BEE-C51F-35D4-00DE-6A7B6B026E3C}"/>
              </a:ext>
            </a:extLst>
          </p:cNvPr>
          <p:cNvSpPr/>
          <p:nvPr/>
        </p:nvSpPr>
        <p:spPr>
          <a:xfrm>
            <a:off x="5467958" y="2743198"/>
            <a:ext cx="1591603" cy="4988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Geo-location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DB6923-D49F-4280-ACA7-84EBD6CE8ECE}"/>
              </a:ext>
            </a:extLst>
          </p:cNvPr>
          <p:cNvSpPr/>
          <p:nvPr/>
        </p:nvSpPr>
        <p:spPr>
          <a:xfrm>
            <a:off x="5567143" y="3836478"/>
            <a:ext cx="1393233" cy="4988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CD468A-3DFC-53BD-5412-D8600A30F75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263760" y="3242045"/>
            <a:ext cx="0" cy="59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701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Procesamiento</a:t>
            </a:r>
            <a:r>
              <a:rPr lang="en-US" dirty="0"/>
              <a:t> de Campos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743199"/>
            <a:ext cx="7543801" cy="1356854"/>
          </a:xfrm>
        </p:spPr>
        <p:txBody>
          <a:bodyPr numCol="1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Proxy Indicator.</a:t>
            </a:r>
          </a:p>
          <a:p>
            <a:pPr marL="0" indent="0">
              <a:buNone/>
            </a:pPr>
            <a:r>
              <a:rPr lang="en-US" dirty="0"/>
              <a:t>   Indica </a:t>
            </a:r>
            <a:r>
              <a:rPr lang="en-US" dirty="0" err="1"/>
              <a:t>sí</a:t>
            </a:r>
            <a:r>
              <a:rPr lang="en-US" dirty="0"/>
              <a:t> la </a:t>
            </a:r>
            <a:r>
              <a:rPr lang="en-US" dirty="0" err="1"/>
              <a:t>conexión</a:t>
            </a:r>
            <a:r>
              <a:rPr lang="en-US" dirty="0"/>
              <a:t> </a:t>
            </a:r>
            <a:r>
              <a:rPr lang="en-US" dirty="0" err="1"/>
              <a:t>usó</a:t>
            </a:r>
            <a:r>
              <a:rPr lang="en-US" dirty="0"/>
              <a:t> un Proxy.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F30007-2F7D-3A1B-AE01-51F4B7593018}"/>
              </a:ext>
            </a:extLst>
          </p:cNvPr>
          <p:cNvSpPr txBox="1"/>
          <p:nvPr/>
        </p:nvSpPr>
        <p:spPr>
          <a:xfrm>
            <a:off x="822961" y="1986116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 </a:t>
            </a:r>
            <a:r>
              <a:rPr lang="en-US" dirty="0" err="1"/>
              <a:t>el</a:t>
            </a:r>
            <a:r>
              <a:rPr lang="en-US" dirty="0"/>
              <a:t> campo Proxy Information se </a:t>
            </a:r>
            <a:r>
              <a:rPr lang="en-US" dirty="0" err="1"/>
              <a:t>generó</a:t>
            </a:r>
            <a:r>
              <a:rPr lang="en-US" dirty="0"/>
              <a:t> un nuevo campo: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0FD64-41C6-84A6-52DC-736D1036AE9B}"/>
              </a:ext>
            </a:extLst>
          </p:cNvPr>
          <p:cNvSpPr txBox="1"/>
          <p:nvPr/>
        </p:nvSpPr>
        <p:spPr>
          <a:xfrm>
            <a:off x="690226" y="4858432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 campo </a:t>
            </a:r>
            <a:r>
              <a:rPr lang="en-US" dirty="0" err="1"/>
              <a:t>inicial</a:t>
            </a:r>
            <a:r>
              <a:rPr lang="en-US" dirty="0"/>
              <a:t>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eliminado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919BEE-C51F-35D4-00DE-6A7B6B026E3C}"/>
              </a:ext>
            </a:extLst>
          </p:cNvPr>
          <p:cNvSpPr/>
          <p:nvPr/>
        </p:nvSpPr>
        <p:spPr>
          <a:xfrm>
            <a:off x="5467958" y="2743198"/>
            <a:ext cx="1591603" cy="4988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Proxy Information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DB6923-D49F-4280-ACA7-84EBD6CE8ECE}"/>
              </a:ext>
            </a:extLst>
          </p:cNvPr>
          <p:cNvSpPr/>
          <p:nvPr/>
        </p:nvSpPr>
        <p:spPr>
          <a:xfrm>
            <a:off x="5567143" y="3836478"/>
            <a:ext cx="1393233" cy="4988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Proxy Indicator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CD468A-3DFC-53BD-5412-D8600A30F75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263760" y="3242045"/>
            <a:ext cx="0" cy="59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808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A681-F152-0E67-F6FB-E67C7509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Final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B3DAD8-D408-E815-2D0A-D998972EE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1504" y="1998823"/>
            <a:ext cx="5120844" cy="3810646"/>
          </a:xfrm>
        </p:spPr>
      </p:pic>
    </p:spTree>
    <p:extLst>
      <p:ext uri="{BB962C8B-B14F-4D97-AF65-F5344CB8AC3E}">
        <p14:creationId xmlns:p14="http://schemas.microsoft.com/office/powerpoint/2010/main" val="1687960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BE11-8E2E-8B6A-B087-D0805EAE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F6631-76A2-3450-DD19-137401790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realize un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exploratorio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Hipótesis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r>
              <a:rPr lang="en-US" dirty="0"/>
              <a:t>.,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cual</a:t>
            </a:r>
            <a:r>
              <a:rPr lang="en-US" dirty="0"/>
              <a:t> se </a:t>
            </a:r>
            <a:r>
              <a:rPr lang="en-US" dirty="0" err="1"/>
              <a:t>incluyó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Univariado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Bivariado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Multivariado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362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BE11-8E2E-8B6A-B087-D0805EAE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F6631-76A2-3450-DD19-137401790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 realize un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exploratorio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Hipótesis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r>
              <a:rPr lang="en-US" dirty="0"/>
              <a:t>.,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cual</a:t>
            </a:r>
            <a:r>
              <a:rPr lang="en-US" dirty="0"/>
              <a:t> se </a:t>
            </a:r>
            <a:r>
              <a:rPr lang="en-US" dirty="0" err="1"/>
              <a:t>incluyó</a:t>
            </a:r>
            <a:r>
              <a:rPr lang="en-US" dirty="0"/>
              <a:t> las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visualizaciones</a:t>
            </a:r>
            <a:r>
              <a:rPr lang="en-US" dirty="0"/>
              <a:t> y </a:t>
            </a:r>
            <a:r>
              <a:rPr lang="en-US" dirty="0" err="1"/>
              <a:t>técnicas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Mapa de Calor de </a:t>
            </a:r>
            <a:r>
              <a:rPr lang="en-US" dirty="0" err="1"/>
              <a:t>Correlación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Countplot</a:t>
            </a:r>
            <a:r>
              <a:rPr lang="en-US" dirty="0"/>
              <a:t> (</a:t>
            </a:r>
            <a:r>
              <a:rPr lang="en-US" dirty="0" err="1"/>
              <a:t>Cuenta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únicos</a:t>
            </a:r>
            <a:r>
              <a:rPr lang="en-US" dirty="0"/>
              <a:t> [</a:t>
            </a:r>
            <a:r>
              <a:rPr lang="en-US" dirty="0" err="1"/>
              <a:t>Frecuencia</a:t>
            </a:r>
            <a:r>
              <a:rPr lang="en-US" dirty="0"/>
              <a:t>], </a:t>
            </a:r>
            <a:r>
              <a:rPr lang="en-US" dirty="0" err="1"/>
              <a:t>útiles</a:t>
            </a:r>
            <a:r>
              <a:rPr lang="en-US" dirty="0"/>
              <a:t> para las variables </a:t>
            </a:r>
            <a:r>
              <a:rPr lang="en-US" dirty="0" err="1"/>
              <a:t>categoricas</a:t>
            </a:r>
            <a:r>
              <a:rPr lang="en-US" dirty="0"/>
              <a:t>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Histograma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Boxplot.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Mapa de Calor de la </a:t>
            </a:r>
            <a:r>
              <a:rPr lang="en-US" dirty="0" err="1"/>
              <a:t>Tabla</a:t>
            </a:r>
            <a:r>
              <a:rPr lang="en-US" dirty="0"/>
              <a:t> </a:t>
            </a:r>
            <a:r>
              <a:rPr lang="en-US" dirty="0" err="1"/>
              <a:t>Contingencia</a:t>
            </a:r>
            <a:r>
              <a:rPr lang="en-US" dirty="0"/>
              <a:t>, </a:t>
            </a:r>
            <a:r>
              <a:rPr lang="en-US" dirty="0" err="1"/>
              <a:t>útil</a:t>
            </a:r>
            <a:r>
              <a:rPr lang="en-US" dirty="0"/>
              <a:t>, para </a:t>
            </a:r>
            <a:r>
              <a:rPr lang="en-US" dirty="0" err="1"/>
              <a:t>medir</a:t>
            </a:r>
            <a:r>
              <a:rPr lang="en-US" dirty="0"/>
              <a:t> la </a:t>
            </a:r>
            <a:r>
              <a:rPr lang="en-US" dirty="0" err="1"/>
              <a:t>correlación</a:t>
            </a:r>
            <a:r>
              <a:rPr lang="en-US" dirty="0"/>
              <a:t> de dos variables </a:t>
            </a:r>
            <a:r>
              <a:rPr lang="en-US" dirty="0" err="1"/>
              <a:t>categoricas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Violinplot</a:t>
            </a:r>
            <a:r>
              <a:rPr lang="en-US" dirty="0"/>
              <a:t> (</a:t>
            </a:r>
            <a:r>
              <a:rPr lang="en-US" dirty="0" err="1"/>
              <a:t>Gráfica</a:t>
            </a:r>
            <a:r>
              <a:rPr lang="en-US" dirty="0"/>
              <a:t> dos variables </a:t>
            </a:r>
            <a:r>
              <a:rPr lang="en-US" dirty="0" err="1"/>
              <a:t>categoricas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relación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variable </a:t>
            </a:r>
            <a:r>
              <a:rPr lang="en-US" dirty="0" err="1"/>
              <a:t>numerica</a:t>
            </a:r>
            <a:r>
              <a:rPr lang="en-US" dirty="0"/>
              <a:t>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Scatterplot (</a:t>
            </a:r>
            <a:r>
              <a:rPr lang="en-US" dirty="0" err="1"/>
              <a:t>Dispersión</a:t>
            </a:r>
            <a:r>
              <a:rPr lang="en-US" dirty="0"/>
              <a:t> de 2 variables </a:t>
            </a:r>
            <a:r>
              <a:rPr lang="en-US" dirty="0" err="1"/>
              <a:t>numericas</a:t>
            </a:r>
            <a:r>
              <a:rPr lang="en-US" dirty="0"/>
              <a:t>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Pairplot</a:t>
            </a:r>
            <a:r>
              <a:rPr lang="en-US" dirty="0"/>
              <a:t> (</a:t>
            </a:r>
            <a:r>
              <a:rPr lang="en-US" dirty="0" err="1"/>
              <a:t>Gráfica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las variables </a:t>
            </a:r>
            <a:r>
              <a:rPr lang="en-US" dirty="0" err="1"/>
              <a:t>numericas</a:t>
            </a:r>
            <a:r>
              <a:rPr lang="en-US" dirty="0"/>
              <a:t> contra </a:t>
            </a:r>
            <a:r>
              <a:rPr lang="en-US" dirty="0" err="1"/>
              <a:t>todas</a:t>
            </a:r>
            <a:r>
              <a:rPr lang="en-US" dirty="0"/>
              <a:t> las variables </a:t>
            </a:r>
            <a:r>
              <a:rPr lang="en-US" dirty="0" err="1"/>
              <a:t>numericas</a:t>
            </a:r>
            <a:r>
              <a:rPr lang="en-US" dirty="0"/>
              <a:t>).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70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41DE-CAA6-41AB-9BD3-7B10EF8CB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Instanciados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FDF06-6ED0-C536-54A9-1E032BF88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SzPct val="115000"/>
              <a:buFont typeface="Wingdings" panose="05000000000000000000" pitchFamily="2" charset="2"/>
              <a:buChar char="v"/>
            </a:pPr>
            <a:r>
              <a:rPr lang="en-US" dirty="0"/>
              <a:t>Random Forest</a:t>
            </a:r>
          </a:p>
          <a:p>
            <a:pPr>
              <a:buSzPct val="115000"/>
              <a:buFont typeface="Wingdings" panose="05000000000000000000" pitchFamily="2" charset="2"/>
              <a:buChar char="v"/>
            </a:pPr>
            <a:r>
              <a:rPr lang="en-US" dirty="0"/>
              <a:t>Support Vector Machine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Regresión</a:t>
            </a:r>
            <a:r>
              <a:rPr lang="en-US" dirty="0"/>
              <a:t> </a:t>
            </a:r>
            <a:r>
              <a:rPr lang="en-US" dirty="0" err="1"/>
              <a:t>Logística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Gradient Boosting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Ada Boost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XG Boost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Light Boost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Cat Boost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Perceptron </a:t>
            </a:r>
            <a:r>
              <a:rPr lang="en-US" dirty="0" err="1"/>
              <a:t>Multicapa</a:t>
            </a:r>
            <a:r>
              <a:rPr lang="en-US" dirty="0"/>
              <a:t> – ANN – MLP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Gaussian Naïve Bayes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Decenso</a:t>
            </a:r>
            <a:r>
              <a:rPr lang="en-US" dirty="0"/>
              <a:t> de </a:t>
            </a:r>
            <a:r>
              <a:rPr lang="en-US" dirty="0" err="1"/>
              <a:t>Gradiente</a:t>
            </a:r>
            <a:r>
              <a:rPr lang="en-US" dirty="0"/>
              <a:t> </a:t>
            </a:r>
            <a:r>
              <a:rPr lang="en-US" dirty="0" err="1"/>
              <a:t>Estocástico</a:t>
            </a:r>
            <a:r>
              <a:rPr lang="en-US" dirty="0"/>
              <a:t> (SGD)</a:t>
            </a:r>
          </a:p>
        </p:txBody>
      </p:sp>
    </p:spTree>
    <p:extLst>
      <p:ext uri="{BB962C8B-B14F-4D97-AF65-F5344CB8AC3E}">
        <p14:creationId xmlns:p14="http://schemas.microsoft.com/office/powerpoint/2010/main" val="365101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F73CB-9791-AE65-91F6-98FFB87C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Tecnicas</a:t>
            </a:r>
            <a:r>
              <a:rPr lang="en-US" dirty="0"/>
              <a:t> de </a:t>
            </a:r>
            <a:r>
              <a:rPr lang="en-US" dirty="0" err="1"/>
              <a:t>Ajuste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D00FD-ECF8-DDD5-F18B-BDE19C3C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Para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ajuste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 se </a:t>
            </a:r>
            <a:r>
              <a:rPr lang="en-US" dirty="0" err="1"/>
              <a:t>uso</a:t>
            </a:r>
            <a:r>
              <a:rPr lang="en-US" dirty="0"/>
              <a:t> Grid Search para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combinaciones</a:t>
            </a:r>
            <a:r>
              <a:rPr lang="en-US" dirty="0"/>
              <a:t> con: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F-fold Cross Validation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Hiperparametrización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PCA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40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7E2D-62D5-C26C-FA21-C774A443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0051B-CAC2-DD02-A11A-7AD404755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Relación entre la Información de Red y Tipos de Ataques:</a:t>
            </a:r>
          </a:p>
          <a:p>
            <a:pPr marL="749808" lvl="1" indent="-457200">
              <a:buFont typeface="+mj-lt"/>
              <a:buAutoNum type="alphaLcPeriod"/>
            </a:pPr>
            <a:r>
              <a:rPr lang="es-ES" dirty="0"/>
              <a:t>Los campos asociados a esta hipótesis tienen una distribución de frecuencia que se asemeja a una distribución rectangular, a diferencia de </a:t>
            </a:r>
            <a:r>
              <a:rPr lang="es-ES" dirty="0" err="1"/>
              <a:t>de</a:t>
            </a:r>
            <a:r>
              <a:rPr lang="es-ES" dirty="0"/>
              <a:t> las categorías creadas para las </a:t>
            </a:r>
            <a:r>
              <a:rPr lang="es-ES" dirty="0" err="1"/>
              <a:t>IP's</a:t>
            </a:r>
            <a:r>
              <a:rPr lang="es-ES" dirty="0"/>
              <a:t> y puertos, lo cual se debe a la </a:t>
            </a:r>
            <a:r>
              <a:rPr lang="es-ES" dirty="0" err="1"/>
              <a:t>dieferencia</a:t>
            </a:r>
            <a:r>
              <a:rPr lang="es-ES" dirty="0"/>
              <a:t> desproporcional de </a:t>
            </a:r>
            <a:r>
              <a:rPr lang="es-ES" dirty="0" err="1"/>
              <a:t>de</a:t>
            </a:r>
            <a:r>
              <a:rPr lang="es-ES" dirty="0"/>
              <a:t> los rangos. </a:t>
            </a:r>
          </a:p>
          <a:p>
            <a:pPr marL="749808" lvl="1" indent="-457200">
              <a:buFont typeface="+mj-lt"/>
              <a:buAutoNum type="alphaLcPeriod"/>
            </a:pPr>
            <a:r>
              <a:rPr lang="es-ES" dirty="0"/>
              <a:t>No se evidencia una relación directa entre las </a:t>
            </a:r>
            <a:r>
              <a:rPr lang="es-ES" dirty="0" err="1"/>
              <a:t>features</a:t>
            </a:r>
            <a:r>
              <a:rPr lang="es-ES" dirty="0"/>
              <a:t> (Variables de Entrada) y </a:t>
            </a:r>
            <a:r>
              <a:rPr lang="es-ES" dirty="0" err="1"/>
              <a:t>lel</a:t>
            </a:r>
            <a:r>
              <a:rPr lang="es-ES" dirty="0"/>
              <a:t> </a:t>
            </a:r>
            <a:r>
              <a:rPr lang="es-ES" dirty="0" err="1"/>
              <a:t>Label</a:t>
            </a:r>
            <a:r>
              <a:rPr lang="es-ES" dirty="0"/>
              <a:t> (Variable de Salida), salvo entre la variable Paquete </a:t>
            </a:r>
            <a:r>
              <a:rPr lang="es-ES" dirty="0" err="1"/>
              <a:t>Type</a:t>
            </a:r>
            <a:r>
              <a:rPr lang="es-ES" dirty="0"/>
              <a:t> y </a:t>
            </a:r>
            <a:r>
              <a:rPr lang="es-ES" dirty="0" err="1"/>
              <a:t>Attack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, </a:t>
            </a:r>
            <a:r>
              <a:rPr lang="es-ES" dirty="0" err="1"/>
              <a:t>deonde</a:t>
            </a:r>
            <a:r>
              <a:rPr lang="es-ES" dirty="0"/>
              <a:t> se P </a:t>
            </a:r>
            <a:r>
              <a:rPr lang="es-ES" dirty="0" err="1"/>
              <a:t>Value</a:t>
            </a:r>
            <a:r>
              <a:rPr lang="es-ES" dirty="0"/>
              <a:t> es menor de 0.05.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Impacto de los Datos de Seguridad y Detección:</a:t>
            </a:r>
          </a:p>
          <a:p>
            <a:pPr marL="749808" lvl="1" indent="-457200">
              <a:buFont typeface="+mj-lt"/>
              <a:buAutoNum type="alphaLcPeriod"/>
            </a:pPr>
            <a:r>
              <a:rPr lang="es-ES" dirty="0"/>
              <a:t>Los campos asociados a esta hipótesis tienen una distribución de frecuencia que se asemeja a una distribución rectangular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Influencia del Usuario y su Dispositivo:</a:t>
            </a:r>
          </a:p>
          <a:p>
            <a:pPr marL="749808" lvl="1" indent="-457200">
              <a:buFont typeface="+mj-lt"/>
              <a:buAutoNum type="alphaLcPeriod"/>
            </a:pPr>
            <a:r>
              <a:rPr lang="es-ES" dirty="0"/>
              <a:t>Los campos asociados a esta hipótesis (Browser y Sistema Operativo) presentan un desbalanceo evidente, donde los sistemas más usados son los de Escritorio y en menor medida, los S.O. de smartphones. </a:t>
            </a:r>
          </a:p>
          <a:p>
            <a:pPr marL="749808" lvl="1" indent="-457200">
              <a:buFont typeface="+mj-lt"/>
              <a:buAutoNum type="alphaLcPeriod"/>
            </a:pPr>
            <a:r>
              <a:rPr lang="es-ES" dirty="0"/>
              <a:t>No se evidencia una relación directa entre las </a:t>
            </a:r>
            <a:r>
              <a:rPr lang="es-ES" dirty="0" err="1"/>
              <a:t>features</a:t>
            </a:r>
            <a:r>
              <a:rPr lang="es-ES" dirty="0"/>
              <a:t> (Variables de Entrada) y el </a:t>
            </a:r>
            <a:r>
              <a:rPr lang="es-ES" dirty="0" err="1"/>
              <a:t>Label</a:t>
            </a:r>
            <a:r>
              <a:rPr lang="es-ES" dirty="0"/>
              <a:t> (Variable de Salida).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9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Objetivo</a:t>
            </a:r>
            <a:r>
              <a:rPr lang="en-US" dirty="0"/>
              <a:t> General:</a:t>
            </a:r>
          </a:p>
          <a:p>
            <a:r>
              <a:rPr lang="es-ES" dirty="0"/>
              <a:t>Desarrollar un modelo predictivo que pueda determinar el tipo de ataque cibernético basado en las características del tráfico de red e indicadores de seguridad, utilizando técnicas de clasificación, buscamos identificar patrones y relaciones entre las variables del conjunto de datos que permitan prever el tipo de ataque con alta precisión</a:t>
            </a:r>
            <a:endParaRPr lang="en-US" dirty="0"/>
          </a:p>
          <a:p>
            <a:endParaRPr lang="es-CO" dirty="0"/>
          </a:p>
          <a:p>
            <a:r>
              <a:rPr dirty="0" err="1"/>
              <a:t>Objetivos</a:t>
            </a:r>
            <a:r>
              <a:rPr lang="en-US" dirty="0"/>
              <a:t> </a:t>
            </a:r>
            <a:r>
              <a:rPr lang="en-US" dirty="0" err="1"/>
              <a:t>Específicos</a:t>
            </a:r>
            <a:r>
              <a:rPr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dirty="0" err="1"/>
              <a:t>Analizar</a:t>
            </a:r>
            <a:r>
              <a:rPr dirty="0"/>
              <a:t> un dataset </a:t>
            </a:r>
            <a:r>
              <a:rPr dirty="0" err="1"/>
              <a:t>relacionado</a:t>
            </a:r>
            <a:r>
              <a:rPr dirty="0"/>
              <a:t> con </a:t>
            </a:r>
            <a:r>
              <a:rPr dirty="0" err="1"/>
              <a:t>ataques</a:t>
            </a:r>
            <a:r>
              <a:rPr dirty="0"/>
              <a:t> de </a:t>
            </a:r>
            <a:r>
              <a:rPr dirty="0" err="1"/>
              <a:t>ciberseguridad</a:t>
            </a:r>
            <a:r>
              <a:rPr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dirty="0" err="1"/>
              <a:t>Identificar</a:t>
            </a:r>
            <a:r>
              <a:rPr dirty="0"/>
              <a:t> y </a:t>
            </a:r>
            <a:r>
              <a:rPr dirty="0" err="1"/>
              <a:t>predecir</a:t>
            </a:r>
            <a:r>
              <a:rPr dirty="0"/>
              <a:t> </a:t>
            </a:r>
            <a:r>
              <a:rPr dirty="0" err="1"/>
              <a:t>tipos</a:t>
            </a:r>
            <a:r>
              <a:rPr dirty="0"/>
              <a:t> de </a:t>
            </a:r>
            <a:r>
              <a:rPr dirty="0" err="1"/>
              <a:t>ataques</a:t>
            </a:r>
            <a:r>
              <a:rPr dirty="0"/>
              <a:t> </a:t>
            </a:r>
            <a:r>
              <a:rPr dirty="0" err="1"/>
              <a:t>cibernéticos</a:t>
            </a:r>
            <a:r>
              <a:rPr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dirty="0" err="1"/>
              <a:t>Proporcionar</a:t>
            </a:r>
            <a:r>
              <a:rPr dirty="0"/>
              <a:t> </a:t>
            </a:r>
            <a:r>
              <a:rPr dirty="0" err="1"/>
              <a:t>información</a:t>
            </a:r>
            <a:r>
              <a:rPr dirty="0"/>
              <a:t> </a:t>
            </a:r>
            <a:r>
              <a:rPr dirty="0" err="1"/>
              <a:t>valiosa</a:t>
            </a:r>
            <a:r>
              <a:rPr dirty="0"/>
              <a:t> para </a:t>
            </a:r>
            <a:r>
              <a:rPr dirty="0" err="1"/>
              <a:t>mejorar</a:t>
            </a:r>
            <a:r>
              <a:rPr dirty="0"/>
              <a:t> las </a:t>
            </a:r>
            <a:r>
              <a:rPr dirty="0" err="1"/>
              <a:t>estrategias</a:t>
            </a:r>
            <a:r>
              <a:rPr dirty="0"/>
              <a:t> de </a:t>
            </a:r>
            <a:r>
              <a:rPr dirty="0" err="1"/>
              <a:t>defensa</a:t>
            </a:r>
            <a:r>
              <a:rPr dirty="0"/>
              <a:t> y </a:t>
            </a:r>
            <a:r>
              <a:rPr dirty="0" err="1"/>
              <a:t>mitigación</a:t>
            </a:r>
            <a:r>
              <a:rPr dirty="0"/>
              <a:t> de </a:t>
            </a:r>
            <a:r>
              <a:rPr dirty="0" err="1"/>
              <a:t>ataques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AF1E8-4A33-E6DB-E6BF-351E3FA6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BD6BE-FCA2-FCAE-7E32-0FD01C9DD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s-ES" dirty="0"/>
              <a:t>Correlación entre la Información de Red y Localización,  y los tipos de Ataques:</a:t>
            </a:r>
          </a:p>
          <a:p>
            <a:pPr marL="749808" lvl="1" indent="-457200">
              <a:buFont typeface="+mj-lt"/>
              <a:buAutoNum type="alphaLcPeriod"/>
            </a:pPr>
            <a:r>
              <a:rPr lang="es-ES" dirty="0"/>
              <a:t>Los campos asociados a esta hipótesis presentan un balanceo de datos casi en su totalidad, es decir, la frecuencia de sus categorías son muy similares. </a:t>
            </a:r>
          </a:p>
          <a:p>
            <a:pPr marL="749808" lvl="1" indent="-457200">
              <a:buFont typeface="+mj-lt"/>
              <a:buAutoNum type="alphaLcPeriod"/>
            </a:pPr>
            <a:r>
              <a:rPr lang="es-ES" dirty="0"/>
              <a:t>No se evidencia una relación directa entre las </a:t>
            </a:r>
            <a:r>
              <a:rPr lang="es-ES" dirty="0" err="1"/>
              <a:t>features</a:t>
            </a:r>
            <a:r>
              <a:rPr lang="es-ES" dirty="0"/>
              <a:t> (Variables de Entrada) y el </a:t>
            </a:r>
            <a:r>
              <a:rPr lang="es-ES" dirty="0" err="1"/>
              <a:t>Label</a:t>
            </a:r>
            <a:r>
              <a:rPr lang="es-ES" dirty="0"/>
              <a:t> (Variable de Salida).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s-ES" dirty="0"/>
              <a:t>Variación según los indicadores y los tipos de ataque:</a:t>
            </a:r>
          </a:p>
          <a:p>
            <a:pPr marL="749808" lvl="1" indent="-457200">
              <a:buFont typeface="+mj-lt"/>
              <a:buAutoNum type="alphaLcPeriod"/>
            </a:pPr>
            <a:r>
              <a:rPr lang="es-ES" dirty="0"/>
              <a:t>Los campos asociados a esta hipótesis presentan un balanceo de datos casi en su totalidad, es decir, la frecuencia de sus categorías son muy similares. </a:t>
            </a:r>
          </a:p>
          <a:p>
            <a:pPr marL="749808" lvl="1" indent="-457200">
              <a:buFont typeface="+mj-lt"/>
              <a:buAutoNum type="alphaLcPeriod"/>
            </a:pPr>
            <a:r>
              <a:rPr lang="es-ES" dirty="0"/>
              <a:t>No se evidencia una relación directa entre las </a:t>
            </a:r>
            <a:r>
              <a:rPr lang="es-ES" dirty="0" err="1"/>
              <a:t>features</a:t>
            </a:r>
            <a:r>
              <a:rPr lang="es-ES" dirty="0"/>
              <a:t> (Variables de Entrada) y el </a:t>
            </a:r>
            <a:r>
              <a:rPr lang="es-ES" dirty="0" err="1"/>
              <a:t>Label</a:t>
            </a:r>
            <a:r>
              <a:rPr lang="es-ES" dirty="0"/>
              <a:t> (Variable de Salida).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s-ES" dirty="0"/>
              <a:t>Otras Conclusiones:</a:t>
            </a:r>
          </a:p>
          <a:p>
            <a:pPr marL="749808" lvl="1" indent="-457200">
              <a:buFont typeface="+mj-lt"/>
              <a:buAutoNum type="alphaLcPeriod"/>
            </a:pPr>
            <a:r>
              <a:rPr lang="es-ES" dirty="0"/>
              <a:t>La variable de Salida (</a:t>
            </a:r>
            <a:r>
              <a:rPr lang="es-ES" dirty="0" err="1"/>
              <a:t>Attack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) tiene 3 categorías, las cuales tienen una frecuencia similar, por lo tanto, se encuentran </a:t>
            </a:r>
            <a:r>
              <a:rPr lang="es-ES" dirty="0" err="1"/>
              <a:t>balanceadeas</a:t>
            </a:r>
            <a:r>
              <a:rPr lang="es-ES" dirty="0"/>
              <a:t>.</a:t>
            </a:r>
          </a:p>
          <a:p>
            <a:pPr marL="749808" lvl="1" indent="-457200">
              <a:buFont typeface="+mj-lt"/>
              <a:buAutoNum type="alphaLcPeriod"/>
            </a:pPr>
            <a:r>
              <a:rPr lang="es-ES" dirty="0"/>
              <a:t>Dado que la gran mayoría de variables de entrada son categóricas, no se realizó un gráfico de </a:t>
            </a:r>
            <a:r>
              <a:rPr lang="es-ES" dirty="0" err="1"/>
              <a:t>histogrma</a:t>
            </a:r>
            <a:r>
              <a:rPr lang="es-ES" dirty="0"/>
              <a:t>, sino que se realizó un gráfico de recuento.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91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06C6-29EB-29E7-EF57-25C0123B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Conclusiones</a:t>
            </a:r>
            <a:r>
              <a:rPr lang="en-US" dirty="0"/>
              <a:t> Finales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06B90-2D17-7CB9-D8F3-C702E42AC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28924"/>
          </a:xfrm>
        </p:spPr>
        <p:txBody>
          <a:bodyPr>
            <a:normAutofit fontScale="77500" lnSpcReduction="2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ES" dirty="0"/>
              <a:t>De acuerdo a los resultados obtenidos se puede concluir que el </a:t>
            </a:r>
            <a:r>
              <a:rPr lang="es-ES" dirty="0" err="1"/>
              <a:t>dataset</a:t>
            </a:r>
            <a:r>
              <a:rPr lang="es-ES" dirty="0"/>
              <a:t> no cumple con la calidad de los datos, razón por la cual se genera un </a:t>
            </a:r>
            <a:r>
              <a:rPr lang="es-ES" dirty="0" err="1"/>
              <a:t>accuracy</a:t>
            </a:r>
            <a:r>
              <a:rPr lang="es-ES" dirty="0"/>
              <a:t> de 34% como máximo. Este resultado puede deberse a que los datos son sintéticos y puedes estar creados de manera aleatoria, por lo cual no se encuentran patrones en los datos, así como </a:t>
            </a:r>
            <a:r>
              <a:rPr lang="es-ES" dirty="0" err="1"/>
              <a:t>clusters</a:t>
            </a:r>
            <a:r>
              <a:rPr lang="es-ES" dirty="0"/>
              <a:t> que permitan agruparlos.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dirty="0"/>
              <a:t>Además también se resalta el hecho de que se probó con la técnica de </a:t>
            </a:r>
            <a:r>
              <a:rPr lang="es-ES" dirty="0" err="1"/>
              <a:t>One</a:t>
            </a:r>
            <a:r>
              <a:rPr lang="es-ES" dirty="0"/>
              <a:t> Hot </a:t>
            </a:r>
            <a:r>
              <a:rPr lang="es-ES" dirty="0" err="1"/>
              <a:t>Encoding</a:t>
            </a:r>
            <a:r>
              <a:rPr lang="es-ES" dirty="0"/>
              <a:t> para la variable objetivo, sin que se haya obtener mejores </a:t>
            </a:r>
            <a:r>
              <a:rPr lang="es-ES" dirty="0" err="1"/>
              <a:t>resuladtos</a:t>
            </a:r>
            <a:r>
              <a:rPr lang="es-ES" dirty="0"/>
              <a:t> (estas pruebas están en otro notebook).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dirty="0"/>
              <a:t>El uso de </a:t>
            </a:r>
            <a:r>
              <a:rPr lang="es-ES" dirty="0" err="1"/>
              <a:t>tecnicas</a:t>
            </a:r>
            <a:r>
              <a:rPr lang="es-ES" dirty="0"/>
              <a:t> como K-</a:t>
            </a:r>
            <a:r>
              <a:rPr lang="es-ES" dirty="0" err="1"/>
              <a:t>Means</a:t>
            </a:r>
            <a:r>
              <a:rPr lang="es-ES" dirty="0"/>
              <a:t> y DBSCAN permiten obtener relaciones entre los datos que de manera simple no se pueden apreciar. Además, </a:t>
            </a:r>
            <a:r>
              <a:rPr lang="es-ES" dirty="0" err="1"/>
              <a:t>tecnicas</a:t>
            </a:r>
            <a:r>
              <a:rPr lang="es-ES" dirty="0"/>
              <a:t> como el método del codo y </a:t>
            </a:r>
            <a:r>
              <a:rPr lang="es-ES" dirty="0" err="1"/>
              <a:t>Silhoutte</a:t>
            </a:r>
            <a:r>
              <a:rPr lang="es-ES" dirty="0"/>
              <a:t> permiten determinar el tamaño adecuado de los </a:t>
            </a:r>
            <a:r>
              <a:rPr lang="es-ES" dirty="0" err="1"/>
              <a:t>clusters</a:t>
            </a:r>
            <a:r>
              <a:rPr lang="es-ES" dirty="0"/>
              <a:t>. Solo que este </a:t>
            </a:r>
            <a:r>
              <a:rPr lang="es-ES" dirty="0" err="1"/>
              <a:t>dataset</a:t>
            </a:r>
            <a:r>
              <a:rPr lang="es-ES" dirty="0"/>
              <a:t> no permite aprovechar estas técnicas.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dirty="0"/>
              <a:t>El </a:t>
            </a:r>
            <a:r>
              <a:rPr lang="es-ES" dirty="0" err="1"/>
              <a:t>metodo</a:t>
            </a:r>
            <a:r>
              <a:rPr lang="es-ES" dirty="0"/>
              <a:t> de </a:t>
            </a:r>
            <a:r>
              <a:rPr lang="es-ES" dirty="0" err="1"/>
              <a:t>Grid</a:t>
            </a:r>
            <a:r>
              <a:rPr lang="es-ES" dirty="0"/>
              <a:t> </a:t>
            </a:r>
            <a:r>
              <a:rPr lang="es-ES" dirty="0" err="1"/>
              <a:t>Search</a:t>
            </a:r>
            <a:r>
              <a:rPr lang="es-ES" dirty="0"/>
              <a:t> permite crear decenas y/o centenas de experimentos en los cuales se pueden probar varios algoritmos con distintos </a:t>
            </a:r>
            <a:r>
              <a:rPr lang="es-ES" dirty="0" err="1"/>
              <a:t>hiperparámetros</a:t>
            </a:r>
            <a:r>
              <a:rPr lang="es-ES" dirty="0"/>
              <a:t> y usando K-</a:t>
            </a:r>
            <a:r>
              <a:rPr lang="es-ES" dirty="0" err="1"/>
              <a:t>fold</a:t>
            </a:r>
            <a:r>
              <a:rPr lang="es-ES" dirty="0"/>
              <a:t> </a:t>
            </a:r>
            <a:r>
              <a:rPr lang="es-ES" dirty="0" err="1"/>
              <a:t>cross</a:t>
            </a:r>
            <a:r>
              <a:rPr lang="es-ES" dirty="0"/>
              <a:t> </a:t>
            </a:r>
            <a:r>
              <a:rPr lang="es-ES" dirty="0" err="1"/>
              <a:t>validation</a:t>
            </a:r>
            <a:r>
              <a:rPr lang="es-ES" dirty="0"/>
              <a:t>, con el fin de obtener el modelo con el mejor rendimiento.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dirty="0"/>
              <a:t>Bibliotecas como H2o.ai permiten automatizar la creación de algoritmos de machine </a:t>
            </a:r>
            <a:r>
              <a:rPr lang="es-ES" dirty="0" err="1"/>
              <a:t>learning</a:t>
            </a:r>
            <a:r>
              <a:rPr lang="es-ES" dirty="0"/>
              <a:t>, sí bien puede generar varios modelos, siempre debería realizar un EDA a los datos y </a:t>
            </a:r>
            <a:r>
              <a:rPr lang="es-ES" dirty="0" err="1"/>
              <a:t>tunning</a:t>
            </a:r>
            <a:r>
              <a:rPr lang="es-ES" dirty="0"/>
              <a:t> (</a:t>
            </a:r>
            <a:r>
              <a:rPr lang="es-ES" dirty="0" err="1"/>
              <a:t>Hiperparametrización</a:t>
            </a:r>
            <a:r>
              <a:rPr lang="es-ES" dirty="0"/>
              <a:t> + </a:t>
            </a:r>
            <a:r>
              <a:rPr lang="es-ES" dirty="0" err="1"/>
              <a:t>cross</a:t>
            </a:r>
            <a:r>
              <a:rPr lang="es-ES" dirty="0"/>
              <a:t> </a:t>
            </a:r>
            <a:r>
              <a:rPr lang="es-ES" dirty="0" err="1"/>
              <a:t>validation</a:t>
            </a:r>
            <a:r>
              <a:rPr lang="es-ES" dirty="0"/>
              <a:t>) por parte de un ser humano. Por lo tanto, se puede usar como una herramienta inicial para saber que algoritmos se deberían optimizar.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1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Fuente del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Fuente del Dataset: Kaggle - Cyber Security Attacks</a:t>
            </a:r>
          </a:p>
          <a:p>
            <a:r>
              <a:t>Descripción: El dataset proporciona una representación realista del historial de actividad en línea para evaluar mapas de calor, firmas de ataque, tipos y más.</a:t>
            </a:r>
          </a:p>
          <a:p>
            <a:r>
              <a:t>URL: https://www.kaggle.com/datasets/teamincribo/cyber-security-attacks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Descripción de los Campos del Dataset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54D7AC-F04E-BB55-E6E7-C2364BA9F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077" y="2085822"/>
            <a:ext cx="4092295" cy="354360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2B5F-A347-8217-AA40-66BC93CAE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Hipótesis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CD05-5651-43B9-C9F9-216B3BB25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1. </a:t>
            </a:r>
            <a:r>
              <a:rPr lang="es-ES" b="1" dirty="0"/>
              <a:t>Relación entre la Información de Red y Tipos de Ataques:</a:t>
            </a:r>
          </a:p>
          <a:p>
            <a:r>
              <a:rPr lang="es-ES" dirty="0"/>
              <a:t>Se espera que la información de red (</a:t>
            </a:r>
            <a:r>
              <a:rPr lang="es-ES" dirty="0" err="1"/>
              <a:t>Timestamp</a:t>
            </a:r>
            <a:r>
              <a:rPr lang="es-ES" dirty="0"/>
              <a:t>, </a:t>
            </a:r>
            <a:r>
              <a:rPr lang="es-ES" dirty="0" err="1"/>
              <a:t>Source</a:t>
            </a:r>
            <a:r>
              <a:rPr lang="es-ES" dirty="0"/>
              <a:t> IP </a:t>
            </a:r>
            <a:r>
              <a:rPr lang="es-ES" dirty="0" err="1"/>
              <a:t>Address</a:t>
            </a:r>
            <a:r>
              <a:rPr lang="es-ES" dirty="0"/>
              <a:t>, </a:t>
            </a:r>
            <a:r>
              <a:rPr lang="es-ES" dirty="0" err="1"/>
              <a:t>Destination</a:t>
            </a:r>
            <a:r>
              <a:rPr lang="es-ES" dirty="0"/>
              <a:t> IP </a:t>
            </a:r>
            <a:r>
              <a:rPr lang="es-ES" dirty="0" err="1"/>
              <a:t>Address</a:t>
            </a:r>
            <a:r>
              <a:rPr lang="es-ES" dirty="0"/>
              <a:t>, </a:t>
            </a:r>
            <a:r>
              <a:rPr lang="es-ES" dirty="0" err="1"/>
              <a:t>Source</a:t>
            </a:r>
            <a:r>
              <a:rPr lang="es-ES" dirty="0"/>
              <a:t> Port, </a:t>
            </a:r>
            <a:r>
              <a:rPr lang="es-ES" dirty="0" err="1"/>
              <a:t>Destination</a:t>
            </a:r>
            <a:r>
              <a:rPr lang="es-ES" dirty="0"/>
              <a:t> Port, </a:t>
            </a:r>
            <a:r>
              <a:rPr lang="es-ES" dirty="0" err="1"/>
              <a:t>Protocol</a:t>
            </a:r>
            <a:r>
              <a:rPr lang="es-ES" dirty="0"/>
              <a:t>, </a:t>
            </a:r>
            <a:r>
              <a:rPr lang="es-ES" dirty="0" err="1"/>
              <a:t>Packet</a:t>
            </a:r>
            <a:r>
              <a:rPr lang="es-ES" dirty="0"/>
              <a:t> </a:t>
            </a:r>
            <a:r>
              <a:rPr lang="es-ES" dirty="0" err="1"/>
              <a:t>Length</a:t>
            </a:r>
            <a:r>
              <a:rPr lang="es-ES" dirty="0"/>
              <a:t>, </a:t>
            </a:r>
            <a:r>
              <a:rPr lang="es-ES" dirty="0" err="1"/>
              <a:t>Packet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y </a:t>
            </a:r>
            <a:r>
              <a:rPr lang="es-ES" dirty="0" err="1"/>
              <a:t>Traffic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) tengan una correlación significativa con tipos específicos de ataques cibernéticos.</a:t>
            </a:r>
          </a:p>
          <a:p>
            <a:r>
              <a:rPr lang="es-ES" dirty="0"/>
              <a:t>2. </a:t>
            </a:r>
            <a:r>
              <a:rPr lang="es-ES" b="1" dirty="0"/>
              <a:t>Impacto de los Datos de Seguridad y Detección:</a:t>
            </a:r>
          </a:p>
          <a:p>
            <a:r>
              <a:rPr lang="es-ES" dirty="0"/>
              <a:t>La presencia de Datos de Seguridad y Detección (Malware </a:t>
            </a:r>
            <a:r>
              <a:rPr lang="es-ES" dirty="0" err="1"/>
              <a:t>Indicators</a:t>
            </a:r>
            <a:r>
              <a:rPr lang="es-ES" dirty="0"/>
              <a:t>, </a:t>
            </a:r>
            <a:r>
              <a:rPr lang="es-ES" dirty="0" err="1"/>
              <a:t>Anomaly</a:t>
            </a:r>
            <a:r>
              <a:rPr lang="es-ES" dirty="0"/>
              <a:t> Scores, </a:t>
            </a:r>
            <a:r>
              <a:rPr lang="es-ES" dirty="0" err="1"/>
              <a:t>Alerts</a:t>
            </a:r>
            <a:r>
              <a:rPr lang="es-ES" dirty="0"/>
              <a:t>/</a:t>
            </a:r>
            <a:r>
              <a:rPr lang="es-ES" dirty="0" err="1"/>
              <a:t>Warnings</a:t>
            </a:r>
            <a:r>
              <a:rPr lang="es-ES" dirty="0"/>
              <a:t>, </a:t>
            </a:r>
            <a:r>
              <a:rPr lang="es-ES" dirty="0" err="1"/>
              <a:t>Attack</a:t>
            </a:r>
            <a:r>
              <a:rPr lang="es-ES" dirty="0"/>
              <a:t> </a:t>
            </a:r>
            <a:r>
              <a:rPr lang="es-ES" dirty="0" err="1"/>
              <a:t>Signature</a:t>
            </a:r>
            <a:r>
              <a:rPr lang="es-ES" dirty="0"/>
              <a:t>, </a:t>
            </a:r>
            <a:r>
              <a:rPr lang="es-ES" dirty="0" err="1"/>
              <a:t>Severity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y </a:t>
            </a:r>
            <a:r>
              <a:rPr lang="es-ES" dirty="0" err="1"/>
              <a:t>Action</a:t>
            </a:r>
            <a:r>
              <a:rPr lang="es-ES" dirty="0"/>
              <a:t> </a:t>
            </a:r>
            <a:r>
              <a:rPr lang="es-ES" dirty="0" err="1"/>
              <a:t>Taken</a:t>
            </a:r>
            <a:r>
              <a:rPr lang="es-ES" dirty="0"/>
              <a:t>) se correlacionará fuertemente con ciertos tipos de ataques, como malware y </a:t>
            </a:r>
            <a:r>
              <a:rPr lang="es-ES" dirty="0" err="1"/>
              <a:t>ransomware</a:t>
            </a:r>
            <a:r>
              <a:rPr lang="es-ES" dirty="0"/>
              <a:t>.</a:t>
            </a:r>
          </a:p>
          <a:p>
            <a:r>
              <a:rPr lang="es-ES" dirty="0"/>
              <a:t>3. </a:t>
            </a:r>
            <a:r>
              <a:rPr lang="es-ES" b="1" dirty="0"/>
              <a:t>Influencia del Usuario y su Dispositivo:</a:t>
            </a:r>
          </a:p>
          <a:p>
            <a:r>
              <a:rPr lang="es-ES" dirty="0"/>
              <a:t>La información de usuario y su </a:t>
            </a:r>
            <a:r>
              <a:rPr lang="es-ES" dirty="0" err="1"/>
              <a:t>dispostivo</a:t>
            </a:r>
            <a:r>
              <a:rPr lang="es-ES" dirty="0"/>
              <a:t> (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y </a:t>
            </a:r>
            <a:r>
              <a:rPr lang="es-ES" dirty="0" err="1"/>
              <a:t>Device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) puede tener relación directa con el tipo de ataque.</a:t>
            </a:r>
          </a:p>
          <a:p>
            <a:r>
              <a:rPr lang="es-ES" dirty="0"/>
              <a:t>4. </a:t>
            </a:r>
            <a:r>
              <a:rPr lang="es-ES" b="1" dirty="0"/>
              <a:t>Correlación entre la Información de Red y Localización, y los tipos de Ataques:</a:t>
            </a:r>
          </a:p>
          <a:p>
            <a:r>
              <a:rPr lang="es-ES" dirty="0"/>
              <a:t>Se espera que la información de la red y la localización (Network </a:t>
            </a:r>
            <a:r>
              <a:rPr lang="es-ES" dirty="0" err="1"/>
              <a:t>Segment</a:t>
            </a:r>
            <a:r>
              <a:rPr lang="es-ES" dirty="0"/>
              <a:t> y Geo-</a:t>
            </a:r>
            <a:r>
              <a:rPr lang="es-ES" dirty="0" err="1"/>
              <a:t>location</a:t>
            </a:r>
            <a:r>
              <a:rPr lang="es-ES" dirty="0"/>
              <a:t> Data) más con unos tipos de ataque que con otros.</a:t>
            </a:r>
          </a:p>
          <a:p>
            <a:r>
              <a:rPr lang="es-ES" dirty="0"/>
              <a:t>5. </a:t>
            </a:r>
            <a:r>
              <a:rPr lang="es-ES" b="1" dirty="0"/>
              <a:t>Variación según los indicadores y los tipos de ataque:</a:t>
            </a:r>
          </a:p>
          <a:p>
            <a:r>
              <a:rPr lang="es-ES" dirty="0"/>
              <a:t>Hay algunos indicadores que van a estar presentes en unos tipos de ataque que en otros.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72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Campo </a:t>
            </a:r>
            <a:r>
              <a:rPr lang="es-CO" dirty="0"/>
              <a:t>Eliminados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SzPct val="125000"/>
              <a:buFont typeface="Wingdings" panose="05000000000000000000" pitchFamily="2" charset="2"/>
              <a:buChar char="§"/>
            </a:pPr>
            <a:r>
              <a:rPr lang="es-ES" dirty="0"/>
              <a:t> </a:t>
            </a:r>
            <a:r>
              <a:rPr lang="es-ES" b="1" dirty="0" err="1"/>
              <a:t>Payload</a:t>
            </a:r>
            <a:r>
              <a:rPr lang="es-ES" b="1" dirty="0"/>
              <a:t> Data</a:t>
            </a:r>
            <a:r>
              <a:rPr lang="es-ES" dirty="0"/>
              <a:t>: Presenta una unicidad total, pues todos sus valores son distintos y no aportan información directa ni indirectamente, es decir, no se puede obtener datos que aporten al desarrollo del modelo.</a:t>
            </a:r>
          </a:p>
          <a:p>
            <a:pPr>
              <a:buSzPct val="125000"/>
              <a:buFont typeface="Wingdings" panose="05000000000000000000" pitchFamily="2" charset="2"/>
              <a:buChar char="§"/>
            </a:pP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b="1" dirty="0"/>
              <a:t> </a:t>
            </a:r>
            <a:r>
              <a:rPr lang="es-ES" b="1" dirty="0" err="1"/>
              <a:t>User</a:t>
            </a:r>
            <a:r>
              <a:rPr lang="es-ES" b="1" dirty="0"/>
              <a:t> </a:t>
            </a:r>
            <a:r>
              <a:rPr lang="es-ES" b="1" dirty="0" err="1"/>
              <a:t>Information</a:t>
            </a:r>
            <a:r>
              <a:rPr lang="es-ES" b="1" dirty="0"/>
              <a:t>:</a:t>
            </a:r>
            <a:r>
              <a:rPr lang="es-ES" dirty="0"/>
              <a:t> Presenta una alta unicidad (&gt; 80%) y hace referencia a un datos personal (Nombre), dato que no contribuye al desarrollo del modelo.</a:t>
            </a:r>
          </a:p>
          <a:p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</a:t>
            </a:r>
            <a:r>
              <a:rPr lang="es-ES" b="1" dirty="0" err="1"/>
              <a:t>Attack</a:t>
            </a:r>
            <a:r>
              <a:rPr lang="es-ES" b="1" dirty="0"/>
              <a:t> </a:t>
            </a:r>
            <a:r>
              <a:rPr lang="es-ES" b="1" dirty="0" err="1"/>
              <a:t>Signature</a:t>
            </a:r>
            <a:r>
              <a:rPr lang="es-ES" b="1" dirty="0"/>
              <a:t>:</a:t>
            </a:r>
            <a:r>
              <a:rPr lang="es-ES" dirty="0"/>
              <a:t> Dado que indica la firma del ataque, hace parte de la variable objetivo.</a:t>
            </a:r>
          </a:p>
          <a:p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b="1" dirty="0" err="1"/>
              <a:t>Severity</a:t>
            </a:r>
            <a:r>
              <a:rPr lang="es-ES" b="1" dirty="0"/>
              <a:t> </a:t>
            </a:r>
            <a:r>
              <a:rPr lang="es-ES" b="1" dirty="0" err="1"/>
              <a:t>Level</a:t>
            </a:r>
            <a:r>
              <a:rPr lang="es-ES" b="1" dirty="0"/>
              <a:t>:</a:t>
            </a:r>
            <a:r>
              <a:rPr lang="es-ES" dirty="0"/>
              <a:t> Indica la severidad del ataque, por lo tanto hace parte de la variable objetivo.</a:t>
            </a:r>
          </a:p>
          <a:p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</a:t>
            </a:r>
            <a:r>
              <a:rPr lang="es-ES" b="1" dirty="0" err="1"/>
              <a:t>Action</a:t>
            </a:r>
            <a:r>
              <a:rPr lang="es-ES" b="1" dirty="0"/>
              <a:t> </a:t>
            </a:r>
            <a:r>
              <a:rPr lang="es-ES" b="1" dirty="0" err="1"/>
              <a:t>Taken</a:t>
            </a:r>
            <a:r>
              <a:rPr lang="es-ES" b="1" dirty="0"/>
              <a:t>:</a:t>
            </a:r>
            <a:r>
              <a:rPr lang="es-ES" dirty="0"/>
              <a:t> Es una consecuencia del ataque detectado, no una característica predictiva.</a:t>
            </a:r>
            <a:endParaRPr dirty="0"/>
          </a:p>
        </p:txBody>
      </p:sp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B5F4A177-C39A-C82F-BC01-EF155A8EBA24}"/>
              </a:ext>
            </a:extLst>
          </p:cNvPr>
          <p:cNvSpPr/>
          <p:nvPr/>
        </p:nvSpPr>
        <p:spPr>
          <a:xfrm>
            <a:off x="5860026" y="1011982"/>
            <a:ext cx="491614" cy="586987"/>
          </a:xfrm>
          <a:prstGeom prst="noSmoking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Procesamiento de Campos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Campos a </a:t>
            </a:r>
            <a:r>
              <a:rPr lang="en-US" dirty="0" err="1"/>
              <a:t>los</a:t>
            </a:r>
            <a:r>
              <a:rPr lang="en-US" dirty="0"/>
              <a:t> que se les </a:t>
            </a:r>
            <a:r>
              <a:rPr lang="en-US" dirty="0" err="1"/>
              <a:t>llenó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vacíos</a:t>
            </a:r>
            <a:r>
              <a:rPr lang="en-US" dirty="0"/>
              <a:t>. </a:t>
            </a:r>
            <a:r>
              <a:rPr lang="en-US" dirty="0" err="1"/>
              <a:t>Esto</a:t>
            </a:r>
            <a:r>
              <a:rPr lang="en-US" dirty="0"/>
              <a:t> se </a:t>
            </a:r>
            <a:r>
              <a:rPr lang="en-US" dirty="0" err="1"/>
              <a:t>hizo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vacíos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campos, </a:t>
            </a:r>
            <a:r>
              <a:rPr lang="en-US" dirty="0" err="1"/>
              <a:t>indicaban</a:t>
            </a:r>
            <a:r>
              <a:rPr lang="en-US" dirty="0"/>
              <a:t> que </a:t>
            </a:r>
            <a:r>
              <a:rPr lang="en-US" dirty="0" err="1"/>
              <a:t>dicho</a:t>
            </a:r>
            <a:r>
              <a:rPr lang="en-US" dirty="0"/>
              <a:t> campo no lo </a:t>
            </a:r>
            <a:r>
              <a:rPr lang="en-US" dirty="0" err="1"/>
              <a:t>tenía</a:t>
            </a:r>
            <a:r>
              <a:rPr lang="en-US" dirty="0"/>
              <a:t>. El valor </a:t>
            </a:r>
            <a:r>
              <a:rPr lang="en-US" dirty="0" err="1"/>
              <a:t>usado</a:t>
            </a:r>
            <a:r>
              <a:rPr lang="en-US" dirty="0"/>
              <a:t> para </a:t>
            </a:r>
            <a:r>
              <a:rPr lang="en-US" dirty="0" err="1"/>
              <a:t>llenar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vacío</a:t>
            </a:r>
            <a:r>
              <a:rPr lang="en-US" dirty="0"/>
              <a:t>, es No.</a:t>
            </a:r>
          </a:p>
          <a:p>
            <a:endParaRPr lang="en-US" dirty="0"/>
          </a:p>
          <a:p>
            <a:r>
              <a:rPr lang="en-US" dirty="0"/>
              <a:t>Campos con </a:t>
            </a:r>
            <a:r>
              <a:rPr lang="en-US" dirty="0" err="1"/>
              <a:t>vaciós</a:t>
            </a:r>
            <a:r>
              <a:rPr lang="en-US" dirty="0"/>
              <a:t> </a:t>
            </a:r>
            <a:r>
              <a:rPr lang="en-US" dirty="0" err="1"/>
              <a:t>diligenciados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Malware Indicators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Alerts/Warnings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Firewall Logs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IDS/IPS Alerts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77FF059-6710-524B-70D4-1DA9D6E34443}"/>
              </a:ext>
            </a:extLst>
          </p:cNvPr>
          <p:cNvSpPr/>
          <p:nvPr/>
        </p:nvSpPr>
        <p:spPr>
          <a:xfrm>
            <a:off x="7315199" y="3625645"/>
            <a:ext cx="1474839" cy="201807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38C11BF2-48ED-176D-81A0-5D0C5C2A105D}"/>
              </a:ext>
            </a:extLst>
          </p:cNvPr>
          <p:cNvCxnSpPr/>
          <p:nvPr/>
        </p:nvCxnSpPr>
        <p:spPr>
          <a:xfrm>
            <a:off x="5783825" y="4246306"/>
            <a:ext cx="1445342" cy="776748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830BA825-9146-C3A3-D681-886045A9E3ED}"/>
              </a:ext>
            </a:extLst>
          </p:cNvPr>
          <p:cNvSpPr/>
          <p:nvPr/>
        </p:nvSpPr>
        <p:spPr>
          <a:xfrm>
            <a:off x="4222954" y="3625645"/>
            <a:ext cx="1474839" cy="201807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AE7E8B4C-24EB-C364-C831-D59D6B9BB353}"/>
              </a:ext>
            </a:extLst>
          </p:cNvPr>
          <p:cNvSpPr/>
          <p:nvPr/>
        </p:nvSpPr>
        <p:spPr>
          <a:xfrm>
            <a:off x="4222954" y="4428203"/>
            <a:ext cx="1474839" cy="20647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511E46EF-AF94-2977-E605-F61A01F09CEC}"/>
              </a:ext>
            </a:extLst>
          </p:cNvPr>
          <p:cNvSpPr/>
          <p:nvPr/>
        </p:nvSpPr>
        <p:spPr>
          <a:xfrm>
            <a:off x="4222953" y="4766622"/>
            <a:ext cx="1474839" cy="20647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Procesamiento</a:t>
            </a:r>
            <a:r>
              <a:rPr lang="en-US" dirty="0"/>
              <a:t> de Campos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507225"/>
            <a:ext cx="7543801" cy="2812027"/>
          </a:xfrm>
        </p:spPr>
        <p:txBody>
          <a:bodyPr numCol="2"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Day Part: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Early Morning (</a:t>
            </a:r>
            <a:r>
              <a:rPr lang="en-US" dirty="0" err="1"/>
              <a:t>Madrugada</a:t>
            </a:r>
            <a:r>
              <a:rPr lang="en-US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Morning (</a:t>
            </a:r>
            <a:r>
              <a:rPr lang="en-US" dirty="0" err="1"/>
              <a:t>Mañana</a:t>
            </a:r>
            <a:r>
              <a:rPr lang="en-US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Afternoon (Tarde).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Night (Noche).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Day Of Week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0 (Lunes)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1 (Martes)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2 (</a:t>
            </a:r>
            <a:r>
              <a:rPr lang="en-US" dirty="0" err="1"/>
              <a:t>Miercoles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3 (Jueves)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4 (Viernes)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5 (</a:t>
            </a:r>
            <a:r>
              <a:rPr lang="en-US" dirty="0" err="1"/>
              <a:t>Sábado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6 (Domingo)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F30007-2F7D-3A1B-AE01-51F4B7593018}"/>
              </a:ext>
            </a:extLst>
          </p:cNvPr>
          <p:cNvSpPr txBox="1"/>
          <p:nvPr/>
        </p:nvSpPr>
        <p:spPr>
          <a:xfrm>
            <a:off x="822961" y="1986116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 </a:t>
            </a:r>
            <a:r>
              <a:rPr lang="en-US" dirty="0" err="1"/>
              <a:t>el</a:t>
            </a:r>
            <a:r>
              <a:rPr lang="en-US" dirty="0"/>
              <a:t> campo Timestamp, se </a:t>
            </a:r>
            <a:r>
              <a:rPr lang="en-US" dirty="0" err="1"/>
              <a:t>generaron</a:t>
            </a:r>
            <a:r>
              <a:rPr lang="en-US" dirty="0"/>
              <a:t> dos campos </a:t>
            </a:r>
            <a:r>
              <a:rPr lang="en-US" dirty="0" err="1"/>
              <a:t>nuevos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0FD64-41C6-84A6-52DC-736D1036AE9B}"/>
              </a:ext>
            </a:extLst>
          </p:cNvPr>
          <p:cNvSpPr txBox="1"/>
          <p:nvPr/>
        </p:nvSpPr>
        <p:spPr>
          <a:xfrm>
            <a:off x="777240" y="4996086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 campo Timestamp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eliminado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BF1E65-92B3-F80C-FA6D-4BC6E150EDD1}"/>
              </a:ext>
            </a:extLst>
          </p:cNvPr>
          <p:cNvSpPr/>
          <p:nvPr/>
        </p:nvSpPr>
        <p:spPr>
          <a:xfrm>
            <a:off x="6927805" y="1956019"/>
            <a:ext cx="1393233" cy="4988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Timestamp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9930EB-18E0-7FA4-1D8C-7A3D43B5A8A5}"/>
              </a:ext>
            </a:extLst>
          </p:cNvPr>
          <p:cNvSpPr/>
          <p:nvPr/>
        </p:nvSpPr>
        <p:spPr>
          <a:xfrm>
            <a:off x="7624423" y="2917863"/>
            <a:ext cx="1393233" cy="4988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Day Part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FB1404-4CF1-BF23-4BF9-DB19E46E4150}"/>
              </a:ext>
            </a:extLst>
          </p:cNvPr>
          <p:cNvSpPr/>
          <p:nvPr/>
        </p:nvSpPr>
        <p:spPr>
          <a:xfrm>
            <a:off x="7624422" y="3718492"/>
            <a:ext cx="1393233" cy="4988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Day Of Week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7966A1-1072-FB55-7F88-C3A19FBD15F8}"/>
              </a:ext>
            </a:extLst>
          </p:cNvPr>
          <p:cNvCxnSpPr>
            <a:cxnSpLocks/>
          </p:cNvCxnSpPr>
          <p:nvPr/>
        </p:nvCxnSpPr>
        <p:spPr>
          <a:xfrm>
            <a:off x="7197213" y="2454866"/>
            <a:ext cx="0" cy="151304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D24480-4AE5-4036-0C05-D1610B10645D}"/>
              </a:ext>
            </a:extLst>
          </p:cNvPr>
          <p:cNvCxnSpPr>
            <a:endCxn id="8" idx="1"/>
          </p:cNvCxnSpPr>
          <p:nvPr/>
        </p:nvCxnSpPr>
        <p:spPr>
          <a:xfrm>
            <a:off x="7197213" y="3967915"/>
            <a:ext cx="4272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8D9C56-DE9E-6585-C434-36171C053E0B}"/>
              </a:ext>
            </a:extLst>
          </p:cNvPr>
          <p:cNvCxnSpPr/>
          <p:nvPr/>
        </p:nvCxnSpPr>
        <p:spPr>
          <a:xfrm>
            <a:off x="7174354" y="3184251"/>
            <a:ext cx="4272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Procesamiento</a:t>
            </a:r>
            <a:r>
              <a:rPr lang="en-US" dirty="0"/>
              <a:t> de Campos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743198"/>
            <a:ext cx="7543801" cy="2812027"/>
          </a:xfrm>
        </p:spPr>
        <p:txBody>
          <a:bodyPr numCol="1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Source IP Class.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Destination IP Class.</a:t>
            </a:r>
          </a:p>
          <a:p>
            <a:pPr marL="0" indent="0">
              <a:buNone/>
            </a:pPr>
            <a:r>
              <a:rPr lang="en-US" dirty="0" err="1"/>
              <a:t>Criterio</a:t>
            </a:r>
            <a:r>
              <a:rPr lang="en-US" dirty="0"/>
              <a:t> para </a:t>
            </a:r>
            <a:r>
              <a:rPr lang="en-US" dirty="0" err="1"/>
              <a:t>generar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campos </a:t>
            </a:r>
            <a:r>
              <a:rPr lang="en-US" dirty="0" err="1"/>
              <a:t>nuevos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s-ES" dirty="0"/>
              <a:t>Clase A: 1.0.0.0 a 126.255.255.255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Clase B: 128.0.0.0 a 191.255.255.255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Clase C: 192.0.0.0 a 223.255.255.255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F30007-2F7D-3A1B-AE01-51F4B7593018}"/>
              </a:ext>
            </a:extLst>
          </p:cNvPr>
          <p:cNvSpPr txBox="1"/>
          <p:nvPr/>
        </p:nvSpPr>
        <p:spPr>
          <a:xfrm>
            <a:off x="822961" y="1986116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 </a:t>
            </a:r>
            <a:r>
              <a:rPr lang="en-US" dirty="0" err="1"/>
              <a:t>los</a:t>
            </a:r>
            <a:r>
              <a:rPr lang="en-US" dirty="0"/>
              <a:t> campos que </a:t>
            </a:r>
            <a:r>
              <a:rPr lang="en-US" dirty="0" err="1"/>
              <a:t>incluyen</a:t>
            </a:r>
            <a:r>
              <a:rPr lang="en-US" dirty="0"/>
              <a:t> IP’s (Source IP Address y Destination IP Address), se </a:t>
            </a:r>
            <a:r>
              <a:rPr lang="en-US" dirty="0" err="1"/>
              <a:t>generaron</a:t>
            </a:r>
            <a:r>
              <a:rPr lang="en-US" dirty="0"/>
              <a:t> dos campos </a:t>
            </a:r>
            <a:r>
              <a:rPr lang="en-US" dirty="0" err="1"/>
              <a:t>nuevos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0FD64-41C6-84A6-52DC-736D1036AE9B}"/>
              </a:ext>
            </a:extLst>
          </p:cNvPr>
          <p:cNvSpPr txBox="1"/>
          <p:nvPr/>
        </p:nvSpPr>
        <p:spPr>
          <a:xfrm>
            <a:off x="690226" y="536971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 campos </a:t>
            </a:r>
            <a:r>
              <a:rPr lang="en-US" dirty="0" err="1"/>
              <a:t>iniciales</a:t>
            </a:r>
            <a:r>
              <a:rPr lang="en-US" dirty="0"/>
              <a:t> </a:t>
            </a:r>
            <a:r>
              <a:rPr lang="en-US" dirty="0" err="1"/>
              <a:t>fueron</a:t>
            </a:r>
            <a:r>
              <a:rPr lang="en-US" dirty="0"/>
              <a:t> </a:t>
            </a:r>
            <a:r>
              <a:rPr lang="en-US" dirty="0" err="1"/>
              <a:t>eliminados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919BEE-C51F-35D4-00DE-6A7B6B026E3C}"/>
              </a:ext>
            </a:extLst>
          </p:cNvPr>
          <p:cNvSpPr/>
          <p:nvPr/>
        </p:nvSpPr>
        <p:spPr>
          <a:xfrm>
            <a:off x="5467958" y="2743198"/>
            <a:ext cx="1393233" cy="4988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IP Address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DB6923-D49F-4280-ACA7-84EBD6CE8ECE}"/>
              </a:ext>
            </a:extLst>
          </p:cNvPr>
          <p:cNvSpPr/>
          <p:nvPr/>
        </p:nvSpPr>
        <p:spPr>
          <a:xfrm>
            <a:off x="5467959" y="3865026"/>
            <a:ext cx="1393233" cy="4988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IP Class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A0BED3-BA41-837B-42B6-D7C5FFBF74B8}"/>
              </a:ext>
            </a:extLst>
          </p:cNvPr>
          <p:cNvSpPr/>
          <p:nvPr/>
        </p:nvSpPr>
        <p:spPr>
          <a:xfrm>
            <a:off x="7106259" y="2738280"/>
            <a:ext cx="1393233" cy="4988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Destination IP Address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E36CF2-A711-E7A0-46C7-21145A344F20}"/>
              </a:ext>
            </a:extLst>
          </p:cNvPr>
          <p:cNvSpPr/>
          <p:nvPr/>
        </p:nvSpPr>
        <p:spPr>
          <a:xfrm>
            <a:off x="7106260" y="3860108"/>
            <a:ext cx="1393233" cy="4988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Destination IP Class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CD468A-3DFC-53BD-5412-D8600A30F75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164575" y="3242045"/>
            <a:ext cx="1" cy="62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4CE555-1E93-D291-9D73-4D22AF576E3B}"/>
              </a:ext>
            </a:extLst>
          </p:cNvPr>
          <p:cNvCxnSpPr>
            <a:cxnSpLocks/>
          </p:cNvCxnSpPr>
          <p:nvPr/>
        </p:nvCxnSpPr>
        <p:spPr>
          <a:xfrm>
            <a:off x="7802875" y="3246963"/>
            <a:ext cx="1" cy="62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7734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</TotalTime>
  <Words>1786</Words>
  <Application>Microsoft Office PowerPoint</Application>
  <PresentationFormat>On-screen Show (4:3)</PresentationFormat>
  <Paragraphs>186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Wingdings</vt:lpstr>
      <vt:lpstr>Retrospect</vt:lpstr>
      <vt:lpstr>Proyecto de Ciencia de Datos</vt:lpstr>
      <vt:lpstr>Objetivo</vt:lpstr>
      <vt:lpstr>Fuente del Dataset</vt:lpstr>
      <vt:lpstr>Descripción de los Campos del Dataset</vt:lpstr>
      <vt:lpstr>Hipótesis</vt:lpstr>
      <vt:lpstr>Campo Eliminados</vt:lpstr>
      <vt:lpstr>Procesamiento de Campos</vt:lpstr>
      <vt:lpstr>Procesamiento de Campos</vt:lpstr>
      <vt:lpstr>Procesamiento de Campos</vt:lpstr>
      <vt:lpstr>Procesamiento de Campos</vt:lpstr>
      <vt:lpstr>Procesamiento de Campos</vt:lpstr>
      <vt:lpstr>Procesamiento de Campos</vt:lpstr>
      <vt:lpstr>Procesamiento de Campos</vt:lpstr>
      <vt:lpstr>Dataframe Final</vt:lpstr>
      <vt:lpstr>EDA</vt:lpstr>
      <vt:lpstr>EDA</vt:lpstr>
      <vt:lpstr>Algoritmos Instanciados</vt:lpstr>
      <vt:lpstr>Tecnicas de Ajuste</vt:lpstr>
      <vt:lpstr>Conclusiones</vt:lpstr>
      <vt:lpstr>Conclusiones</vt:lpstr>
      <vt:lpstr>Conclusiones Finales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Jose Luis Diaz Torres</dc:creator>
  <cp:keywords/>
  <dc:description>generated using python-pptx</dc:description>
  <cp:lastModifiedBy>Jose Luis Diaz Torres</cp:lastModifiedBy>
  <cp:revision>6</cp:revision>
  <dcterms:created xsi:type="dcterms:W3CDTF">2013-01-27T09:14:16Z</dcterms:created>
  <dcterms:modified xsi:type="dcterms:W3CDTF">2024-07-28T00:14:11Z</dcterms:modified>
  <cp:category/>
</cp:coreProperties>
</file>