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8" r:id="rId3"/>
    <p:sldId id="261" r:id="rId4"/>
    <p:sldId id="257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  <p:embeddedFont>
      <p:font typeface="Roboto Light" panose="02000000000000000000" pitchFamily="2" charset="0"/>
      <p:regular r:id="rId11"/>
      <p:bold r:id="rId12"/>
      <p:italic r:id="rId13"/>
      <p:boldItalic r:id="rId14"/>
    </p:embeddedFont>
    <p:embeddedFont>
      <p:font typeface="Rubik" panose="020B0604020202020204" charset="-79"/>
      <p:regular r:id="rId15"/>
      <p:bold r:id="rId16"/>
      <p:italic r:id="rId17"/>
      <p:boldItalic r:id="rId18"/>
    </p:embeddedFont>
    <p:embeddedFont>
      <p:font typeface="Rubik Light" panose="020B0604020202020204" charset="-79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171">
          <p15:clr>
            <a:srgbClr val="9AA0A6"/>
          </p15:clr>
        </p15:guide>
        <p15:guide id="4" pos="5288">
          <p15:clr>
            <a:srgbClr val="9AA0A6"/>
          </p15:clr>
        </p15:guide>
        <p15:guide id="5" orient="horz" pos="903">
          <p15:clr>
            <a:srgbClr val="9AA0A6"/>
          </p15:clr>
        </p15:guide>
        <p15:guide id="6" orient="horz" pos="2768">
          <p15:clr>
            <a:srgbClr val="9AA0A6"/>
          </p15:clr>
        </p15:guide>
        <p15:guide id="7" orient="horz" pos="1050">
          <p15:clr>
            <a:srgbClr val="9AA0A6"/>
          </p15:clr>
        </p15:guide>
        <p15:guide id="8" orient="horz" pos="10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>
        <p:guide orient="horz" pos="1620"/>
        <p:guide pos="2880"/>
        <p:guide pos="3171"/>
        <p:guide pos="5288"/>
        <p:guide orient="horz" pos="903"/>
        <p:guide orient="horz" pos="2768"/>
        <p:guide orient="horz" pos="1050"/>
        <p:guide orient="horz" pos="10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4c37a44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a4c37a44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662e9953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662e9953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6f33aca7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6f33aca7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4683" y="26901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Rubik Light"/>
              <a:buNone/>
              <a:defRPr sz="52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00" y="4772413"/>
            <a:ext cx="952300" cy="25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476100" y="465300"/>
            <a:ext cx="40875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900000" y="839175"/>
            <a:ext cx="3240000" cy="18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900000" y="2803075"/>
            <a:ext cx="3240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00" y="4772413"/>
            <a:ext cx="952300" cy="25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7">
          <p15:clr>
            <a:srgbClr val="FA7B17"/>
          </p15:clr>
        </p15:guide>
        <p15:guide id="2" pos="260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571000" y="40731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5" name="Google Shape;7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00" y="4772413"/>
            <a:ext cx="952300" cy="25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hasCustomPrompt="1"/>
          </p:nvPr>
        </p:nvSpPr>
        <p:spPr>
          <a:xfrm>
            <a:off x="740175" y="1106125"/>
            <a:ext cx="7529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740175" y="3152225"/>
            <a:ext cx="7529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00" y="4772413"/>
            <a:ext cx="952300" cy="25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476100" y="465300"/>
            <a:ext cx="40875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899850" y="1667250"/>
            <a:ext cx="3240000" cy="13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4987025" y="1829850"/>
            <a:ext cx="3240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00" y="4772413"/>
            <a:ext cx="952300" cy="25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0">
          <p15:clr>
            <a:srgbClr val="FA7B17"/>
          </p15:clr>
        </p15:guide>
        <p15:guide id="2" pos="567">
          <p15:clr>
            <a:srgbClr val="FA7B17"/>
          </p15:clr>
        </p15:guide>
        <p15:guide id="3" orient="horz" pos="1931">
          <p15:clr>
            <a:srgbClr val="FA7B17"/>
          </p15:clr>
        </p15:guide>
        <p15:guide id="4" pos="3141">
          <p15:clr>
            <a:srgbClr val="FA7B17"/>
          </p15:clr>
        </p15:guide>
        <p15:guide id="5" pos="5443">
          <p15:clr>
            <a:srgbClr val="FA7B17"/>
          </p15:clr>
        </p15:guide>
        <p15:guide id="6" pos="2608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90300" y="1206900"/>
            <a:ext cx="8071200" cy="26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1100" y="4713838"/>
            <a:ext cx="952300" cy="25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21100" y="1671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3" name="Google Shape;93;p16"/>
          <p:cNvCxnSpPr/>
          <p:nvPr/>
        </p:nvCxnSpPr>
        <p:spPr>
          <a:xfrm>
            <a:off x="294900" y="899725"/>
            <a:ext cx="852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4" name="Google Shape;9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1100" y="4713838"/>
            <a:ext cx="952300" cy="25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186">
          <p15:clr>
            <a:srgbClr val="FA7B17"/>
          </p15:clr>
        </p15:guide>
        <p15:guide id="4" pos="555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1 1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24683" y="26901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Rubik Light"/>
              <a:buNone/>
              <a:defRPr sz="52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00" y="4772413"/>
            <a:ext cx="952300" cy="25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88325" y="2150850"/>
            <a:ext cx="776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00" y="4772413"/>
            <a:ext cx="952300" cy="25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51150" y="468500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24950" y="1372650"/>
            <a:ext cx="3954600" cy="30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724950" y="1206925"/>
            <a:ext cx="769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/>
          <p:nvPr/>
        </p:nvSpPr>
        <p:spPr>
          <a:xfrm>
            <a:off x="5034400" y="1436400"/>
            <a:ext cx="3345900" cy="2955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00" y="4772413"/>
            <a:ext cx="952300" cy="25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171">
          <p15:clr>
            <a:srgbClr val="FA7B17"/>
          </p15:clr>
        </p15:guide>
        <p15:guide id="2" pos="5288">
          <p15:clr>
            <a:srgbClr val="FA7B17"/>
          </p15:clr>
        </p15:guide>
        <p15:guide id="3" orient="horz" pos="2768">
          <p15:clr>
            <a:srgbClr val="FA7B17"/>
          </p15:clr>
        </p15:guide>
        <p15:guide id="4" orient="horz" pos="903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832400" y="1372625"/>
            <a:ext cx="3639900" cy="30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768525" y="1372625"/>
            <a:ext cx="3639900" cy="30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8" name="Google Shape;38;p6"/>
          <p:cNvCxnSpPr/>
          <p:nvPr/>
        </p:nvCxnSpPr>
        <p:spPr>
          <a:xfrm>
            <a:off x="724950" y="1206925"/>
            <a:ext cx="769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00" y="4772413"/>
            <a:ext cx="952300" cy="25062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51150" y="468500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00" y="4772413"/>
            <a:ext cx="952300" cy="25062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51150" y="468500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700825" y="1372625"/>
            <a:ext cx="7771500" cy="30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724950" y="1206925"/>
            <a:ext cx="769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00" y="4772413"/>
            <a:ext cx="952300" cy="25062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51150" y="468500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37000" y="659325"/>
            <a:ext cx="3926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45450" y="1415025"/>
            <a:ext cx="2808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724950" y="1395500"/>
            <a:ext cx="38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" name="Google Shape;5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00" y="4772413"/>
            <a:ext cx="952300" cy="25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476100" y="465300"/>
            <a:ext cx="8191800" cy="421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19325" y="961750"/>
            <a:ext cx="7305300" cy="3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4" name="Google Shape;6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00" y="4772413"/>
            <a:ext cx="952300" cy="25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ubik Light"/>
              <a:buNone/>
              <a:defRPr sz="2800">
                <a:solidFill>
                  <a:schemeClr val="dk2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Char char="●"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Light"/>
              <a:buChar char="■"/>
              <a:defRPr sz="13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Light"/>
              <a:buChar char="●"/>
              <a:defRPr sz="12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Light"/>
              <a:buChar char="○"/>
              <a:defRPr sz="11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Light"/>
              <a:buChar char="■"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Light"/>
              <a:buChar char="●"/>
              <a:defRPr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Light"/>
              <a:buChar char="○"/>
              <a:defRPr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Light"/>
              <a:buChar char="■"/>
              <a:defRPr sz="9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73209" y="335229"/>
            <a:ext cx="8071200" cy="26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00B050"/>
                </a:solidFill>
              </a:rPr>
              <a:t>Should Eniac </a:t>
            </a:r>
            <a:br>
              <a:rPr lang="de-DE" dirty="0">
                <a:solidFill>
                  <a:srgbClr val="00B050"/>
                </a:solidFill>
              </a:rPr>
            </a:br>
            <a:r>
              <a:rPr lang="de-DE" dirty="0">
                <a:solidFill>
                  <a:srgbClr val="00B050"/>
                </a:solidFill>
              </a:rPr>
              <a:t>Buy Magist</a:t>
            </a:r>
            <a:br>
              <a:rPr lang="de-DE" dirty="0"/>
            </a:br>
            <a:br>
              <a:rPr lang="de-DE" dirty="0"/>
            </a:br>
            <a:r>
              <a:rPr lang="de-DE" sz="2000" dirty="0"/>
              <a:t>by</a:t>
            </a:r>
            <a:br>
              <a:rPr lang="de-DE" sz="2000" dirty="0"/>
            </a:br>
            <a:r>
              <a:rPr lang="de-DE" sz="2000" dirty="0"/>
              <a:t>Arpana Singh</a:t>
            </a:r>
            <a:br>
              <a:rPr lang="de-DE" sz="2000" dirty="0"/>
            </a:br>
            <a:r>
              <a:rPr lang="de-DE" sz="2000" dirty="0"/>
              <a:t>Jose Luis Martinez</a:t>
            </a:r>
            <a:br>
              <a:rPr lang="de-DE" sz="2000" dirty="0"/>
            </a:br>
            <a:r>
              <a:rPr lang="de-DE" sz="2000" dirty="0"/>
              <a:t>Linus Schwerdtfeger</a:t>
            </a:r>
            <a:br>
              <a:rPr lang="de-DE" sz="2000" dirty="0"/>
            </a:br>
            <a:r>
              <a:rPr lang="de-DE" sz="2000" dirty="0"/>
              <a:t>and Joachim Schulze</a:t>
            </a:r>
            <a:endParaRPr dirty="0">
              <a:solidFill>
                <a:schemeClr val="lt1"/>
              </a:solidFill>
              <a:highlight>
                <a:schemeClr val="accent4"/>
              </a:highlight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l="31395" t="10462" r="40692" b="27185"/>
          <a:stretch/>
        </p:blipFill>
        <p:spPr>
          <a:xfrm>
            <a:off x="5277425" y="0"/>
            <a:ext cx="3866577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71175" y="-93750"/>
            <a:ext cx="80712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-DE" sz="3400" b="1" dirty="0">
                <a:latin typeface="Rubik"/>
                <a:ea typeface="Rubik"/>
                <a:cs typeface="Rubik"/>
                <a:sym typeface="Rubik"/>
              </a:rPr>
              <a:t>Foundation for the data analyses were:</a:t>
            </a:r>
            <a:endParaRPr sz="34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4294967295"/>
          </p:nvPr>
        </p:nvSpPr>
        <p:spPr>
          <a:xfrm>
            <a:off x="701625" y="750114"/>
            <a:ext cx="7771500" cy="3240771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 sz="1400" dirty="0">
              <a:solidFill>
                <a:schemeClr val="dk1"/>
              </a:solidFill>
            </a:endParaRP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the share of tech-products on </a:t>
            </a:r>
            <a:r>
              <a:rPr lang="en-US" sz="1400" dirty="0" err="1"/>
              <a:t>Magist</a:t>
            </a:r>
            <a:r>
              <a:rPr lang="en-US" sz="1400" dirty="0"/>
              <a:t> sales is about 20%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>
                <a:solidFill>
                  <a:schemeClr val="dk1"/>
                </a:solidFill>
              </a:rPr>
              <a:t>the share of sales of expensive products is about 10%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>
                <a:solidFill>
                  <a:schemeClr val="dk1"/>
                </a:solidFill>
              </a:rPr>
              <a:t>they have a very wide range of products sold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>
                <a:solidFill>
                  <a:schemeClr val="dk1"/>
                </a:solidFill>
              </a:rPr>
              <a:t>delivery time 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>
                <a:solidFill>
                  <a:schemeClr val="dk1"/>
                </a:solidFill>
              </a:rPr>
              <a:t>number of sellers, monthly revenue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651150" y="5195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ubik"/>
                <a:ea typeface="Rubik"/>
                <a:cs typeface="Rubik"/>
                <a:sym typeface="Rubik"/>
              </a:rPr>
              <a:t>Data Analysis Results</a:t>
            </a:r>
            <a:endParaRPr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5468766" y="1743675"/>
            <a:ext cx="1453800" cy="208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4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Charlie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Federico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Marvin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Stefan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Tanja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7007116" y="1743675"/>
            <a:ext cx="1453800" cy="208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5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lt1"/>
                </a:solidFill>
              </a:rPr>
              <a:t>Dzmitry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Florian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Marcus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lt1"/>
                </a:solidFill>
              </a:rPr>
              <a:t>Weiling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3930429" y="1743675"/>
            <a:ext cx="1453800" cy="208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3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lt1"/>
                </a:solidFill>
              </a:rPr>
              <a:t>Balu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Ho Yin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Stephanie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Yusuf </a:t>
            </a:r>
            <a:r>
              <a:rPr lang="en-GB" dirty="0" err="1">
                <a:solidFill>
                  <a:schemeClr val="lt1"/>
                </a:solidFill>
              </a:rPr>
              <a:t>Arcan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2392041" y="1743675"/>
            <a:ext cx="1453800" cy="208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2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Felix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Goodness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lt1"/>
                </a:solidFill>
              </a:rPr>
              <a:t>Tamuka</a:t>
            </a:r>
            <a:br>
              <a:rPr lang="en-GB" dirty="0">
                <a:solidFill>
                  <a:schemeClr val="lt1"/>
                </a:solidFill>
              </a:rPr>
            </a:br>
            <a:r>
              <a:rPr lang="en-GB" dirty="0">
                <a:solidFill>
                  <a:schemeClr val="lt1"/>
                </a:solidFill>
              </a:rPr>
              <a:t>Thai Ngoc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78916" y="1743675"/>
            <a:ext cx="1453800" cy="208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1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lt1"/>
                </a:solidFill>
              </a:rPr>
              <a:t>Arpana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Joachim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Jose Luis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Linus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21100" y="1671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4"/>
                </a:solidFill>
                <a:latin typeface="Rubik"/>
                <a:ea typeface="Rubik"/>
                <a:cs typeface="Rubik"/>
                <a:sym typeface="Rubik"/>
              </a:rPr>
              <a:t>Suggestion</a:t>
            </a:r>
            <a:endParaRPr b="1" dirty="0">
              <a:solidFill>
                <a:schemeClr val="accent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4294967295"/>
          </p:nvPr>
        </p:nvSpPr>
        <p:spPr>
          <a:xfrm>
            <a:off x="601225" y="1867488"/>
            <a:ext cx="7771500" cy="1408524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 not buy Magist!</a:t>
            </a:r>
            <a:endParaRPr sz="4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BS CODING SCHOOL theme">
  <a:themeElements>
    <a:clrScheme name="Simple Light">
      <a:dk1>
        <a:srgbClr val="292929"/>
      </a:dk1>
      <a:lt1>
        <a:srgbClr val="FFFFFF"/>
      </a:lt1>
      <a:dk2>
        <a:srgbClr val="595C5D"/>
      </a:dk2>
      <a:lt2>
        <a:srgbClr val="EBEBEB"/>
      </a:lt2>
      <a:accent1>
        <a:srgbClr val="007398"/>
      </a:accent1>
      <a:accent2>
        <a:srgbClr val="212121"/>
      </a:accent2>
      <a:accent3>
        <a:srgbClr val="78909C"/>
      </a:accent3>
      <a:accent4>
        <a:srgbClr val="F8485E"/>
      </a:accent4>
      <a:accent5>
        <a:srgbClr val="4BA5C2"/>
      </a:accent5>
      <a:accent6>
        <a:srgbClr val="595C5D"/>
      </a:accent6>
      <a:hlink>
        <a:srgbClr val="00739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On-screen Show (16:9)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Roboto Light</vt:lpstr>
      <vt:lpstr>Roboto</vt:lpstr>
      <vt:lpstr>Arial</vt:lpstr>
      <vt:lpstr>Rubik Light</vt:lpstr>
      <vt:lpstr>Rubik</vt:lpstr>
      <vt:lpstr>WBS CODING SCHOOL theme</vt:lpstr>
      <vt:lpstr>Should Eniac  Buy Magist  by Arpana Singh Jose Luis Martinez Linus Schwerdtfeger and Joachim Schulze</vt:lpstr>
      <vt:lpstr>Foundation for the data analyses were:</vt:lpstr>
      <vt:lpstr>Data Analysis Results</vt:lpstr>
      <vt:lpstr>Suggestion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 Eniac  Buy Magist  by Arpana Singh Jose Luis Martinez Linus Schwerdtfeger and Joachim Schulze</dc:title>
  <dc:creator>Joachim</dc:creator>
  <cp:lastModifiedBy>Joachim Schulze</cp:lastModifiedBy>
  <cp:revision>1</cp:revision>
  <dcterms:modified xsi:type="dcterms:W3CDTF">2022-05-03T17:01:33Z</dcterms:modified>
</cp:coreProperties>
</file>