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59" r:id="rId4"/>
    <p:sldId id="270" r:id="rId5"/>
    <p:sldId id="271" r:id="rId6"/>
    <p:sldId id="260" r:id="rId7"/>
    <p:sldId id="262" r:id="rId8"/>
    <p:sldId id="263" r:id="rId9"/>
    <p:sldId id="267" r:id="rId10"/>
    <p:sldId id="272" r:id="rId11"/>
    <p:sldId id="273" r:id="rId12"/>
    <p:sldId id="291" r:id="rId13"/>
    <p:sldId id="274" r:id="rId14"/>
    <p:sldId id="276" r:id="rId15"/>
    <p:sldId id="264" r:id="rId16"/>
    <p:sldId id="265" r:id="rId17"/>
    <p:sldId id="266" r:id="rId18"/>
    <p:sldId id="277" r:id="rId19"/>
    <p:sldId id="278" r:id="rId20"/>
    <p:sldId id="279" r:id="rId21"/>
    <p:sldId id="280" r:id="rId22"/>
    <p:sldId id="281" r:id="rId23"/>
    <p:sldId id="282" r:id="rId24"/>
    <p:sldId id="284" r:id="rId25"/>
    <p:sldId id="286" r:id="rId26"/>
    <p:sldId id="293" r:id="rId27"/>
    <p:sldId id="294" r:id="rId28"/>
    <p:sldId id="295" r:id="rId29"/>
    <p:sldId id="292" r:id="rId30"/>
    <p:sldId id="288" r:id="rId31"/>
    <p:sldId id="28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5" autoAdjust="0"/>
    <p:restoredTop sz="97148" autoAdjust="0"/>
  </p:normalViewPr>
  <p:slideViewPr>
    <p:cSldViewPr snapToGrid="0" showGuides="1">
      <p:cViewPr varScale="1">
        <p:scale>
          <a:sx n="126" d="100"/>
          <a:sy n="126" d="100"/>
        </p:scale>
        <p:origin x="86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7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6"/>
          <p:cNvGrpSpPr>
            <a:grpSpLocks/>
          </p:cNvGrpSpPr>
          <p:nvPr/>
        </p:nvGrpSpPr>
        <p:grpSpPr bwMode="auto">
          <a:xfrm>
            <a:off x="0" y="0"/>
            <a:ext cx="9144000" cy="4864100"/>
            <a:chOff x="0" y="0"/>
            <a:chExt cx="9144000" cy="4863599"/>
          </a:xfrm>
        </p:grpSpPr>
        <p:pic>
          <p:nvPicPr>
            <p:cNvPr id="5" name="Picture 9" descr="bckg_may26_large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12"/>
            <a:stretch>
              <a:fillRect/>
            </a:stretch>
          </p:blipFill>
          <p:spPr bwMode="auto">
            <a:xfrm>
              <a:off x="0" y="0"/>
              <a:ext cx="9144000" cy="4863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0" y="4719136"/>
              <a:ext cx="9144000" cy="144463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/>
            <a:lstStyle/>
            <a:p>
              <a:endParaRPr lang="de-DE" sz="1800">
                <a:solidFill>
                  <a:srgbClr val="000000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6400" y="1252800"/>
            <a:ext cx="8136000" cy="1620000"/>
          </a:xfrm>
        </p:spPr>
        <p:txBody>
          <a:bodyPr>
            <a:noAutofit/>
          </a:bodyPr>
          <a:lstStyle>
            <a:lvl1pPr>
              <a:lnSpc>
                <a:spcPts val="42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26400" y="3021178"/>
            <a:ext cx="8136000" cy="1602028"/>
          </a:xfrm>
        </p:spPr>
        <p:txBody>
          <a:bodyPr anchor="b">
            <a:no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Max Mustermann </a:t>
            </a:r>
            <a:r>
              <a:rPr lang="de-DE" dirty="0" err="1" smtClean="0"/>
              <a:t>and</a:t>
            </a:r>
            <a:r>
              <a:rPr lang="de-DE" dirty="0" smtClean="0"/>
              <a:t> Moritz Mustermann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University </a:t>
            </a:r>
            <a:r>
              <a:rPr lang="de-DE" dirty="0" err="1" smtClean="0"/>
              <a:t>of</a:t>
            </a:r>
            <a:r>
              <a:rPr lang="de-DE" dirty="0" smtClean="0"/>
              <a:t> Erlangen-</a:t>
            </a:r>
            <a:r>
              <a:rPr lang="de-DE" dirty="0" err="1" smtClean="0"/>
              <a:t>Nuremberg</a:t>
            </a:r>
            <a:r>
              <a:rPr lang="de-DE" dirty="0" smtClean="0"/>
              <a:t>, </a:t>
            </a:r>
            <a:r>
              <a:rPr lang="de-DE" dirty="0" err="1" smtClean="0"/>
              <a:t>Chair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Hardware/Software Co-Design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Conference On Something (COS), Summer 1969, Kaiserslautern (Germany)</a:t>
            </a:r>
          </a:p>
        </p:txBody>
      </p:sp>
      <p:pic>
        <p:nvPicPr>
          <p:cNvPr id="8" name="Bild 7" descr="fau-logo-tech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789" b="-37789"/>
          <a:stretch/>
        </p:blipFill>
        <p:spPr>
          <a:xfrm>
            <a:off x="5994400" y="5508000"/>
            <a:ext cx="2768000" cy="1350000"/>
          </a:xfrm>
          <a:prstGeom prst="rect">
            <a:avLst/>
          </a:prstGeom>
        </p:spPr>
      </p:pic>
      <p:pic>
        <p:nvPicPr>
          <p:cNvPr id="9" name="Picture 2" descr="C:\Dokumente und Einstellungen\glass\Desktop\codesig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39254" y="5713172"/>
            <a:ext cx="1758590" cy="86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361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ct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 flipH="1">
            <a:off x="627063" y="535043"/>
            <a:ext cx="8135937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8" name="Bild 7" descr="fau-logo-tech.ep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789" b="-37789"/>
          <a:stretch/>
        </p:blipFill>
        <p:spPr>
          <a:xfrm>
            <a:off x="7543981" y="-38365"/>
            <a:ext cx="1247445" cy="608400"/>
          </a:xfrm>
          <a:prstGeom prst="rect">
            <a:avLst/>
          </a:prstGeom>
        </p:spPr>
      </p:pic>
      <p:pic>
        <p:nvPicPr>
          <p:cNvPr id="23" name="Picture 2" descr="C:\Dokumente und Einstellungen\glass\Desktop\codesig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1611" y="69531"/>
            <a:ext cx="754728" cy="370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186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ean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 flipH="1">
            <a:off x="627063" y="535043"/>
            <a:ext cx="8135937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18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 flipH="1">
            <a:off x="627063" y="863600"/>
            <a:ext cx="8135937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7200"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EA156B-6CAA-4654-A0ED-730369BC53DB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Bild 7" descr="fau-logo-tech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789" b="-37789"/>
          <a:stretch/>
        </p:blipFill>
        <p:spPr>
          <a:xfrm>
            <a:off x="6992301" y="0"/>
            <a:ext cx="1770699" cy="863600"/>
          </a:xfrm>
          <a:prstGeom prst="rect">
            <a:avLst/>
          </a:prstGeom>
        </p:spPr>
      </p:pic>
      <p:pic>
        <p:nvPicPr>
          <p:cNvPr id="9" name="Picture 2" descr="C:\Dokumente und Einstellungen\glass\Desktop\codesig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3172" y="153932"/>
            <a:ext cx="1022820" cy="5025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9082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mpact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 flipH="1">
            <a:off x="627063" y="535043"/>
            <a:ext cx="8135937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7063" y="664610"/>
            <a:ext cx="8135937" cy="321455"/>
          </a:xfrm>
        </p:spPr>
        <p:txBody>
          <a:bodyPr/>
          <a:lstStyle>
            <a:lvl1pPr>
              <a:defRPr sz="2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7063" y="1246363"/>
            <a:ext cx="8135937" cy="5241224"/>
          </a:xfrm>
        </p:spPr>
        <p:txBody>
          <a:bodyPr/>
          <a:lstStyle>
            <a:lvl1pPr marL="277200"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627063" y="6554418"/>
            <a:ext cx="6813550" cy="318211"/>
          </a:xfr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8312150" y="6554418"/>
            <a:ext cx="450850" cy="318211"/>
          </a:xfrm>
        </p:spPr>
        <p:txBody>
          <a:bodyPr/>
          <a:lstStyle>
            <a:lvl1pPr>
              <a:defRPr sz="800"/>
            </a:lvl1pPr>
          </a:lstStyle>
          <a:p>
            <a:fld id="{8AEA156B-6CAA-4654-A0ED-730369BC53DB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Bild 7" descr="fau-logo-tech.ep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789" b="-37789"/>
          <a:stretch/>
        </p:blipFill>
        <p:spPr>
          <a:xfrm>
            <a:off x="7543981" y="-38365"/>
            <a:ext cx="1247445" cy="608400"/>
          </a:xfrm>
          <a:prstGeom prst="rect">
            <a:avLst/>
          </a:prstGeom>
        </p:spPr>
      </p:pic>
      <p:pic>
        <p:nvPicPr>
          <p:cNvPr id="23" name="Picture 2" descr="C:\Dokumente und Einstellungen\glass\Desktop\codesig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1611" y="69531"/>
            <a:ext cx="754728" cy="370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6864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lean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 flipH="1">
            <a:off x="627063" y="535043"/>
            <a:ext cx="8135937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7063" y="664610"/>
            <a:ext cx="8135937" cy="321455"/>
          </a:xfrm>
        </p:spPr>
        <p:txBody>
          <a:bodyPr/>
          <a:lstStyle>
            <a:lvl1pPr>
              <a:defRPr sz="2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7063" y="1246363"/>
            <a:ext cx="8135937" cy="5241224"/>
          </a:xfrm>
        </p:spPr>
        <p:txBody>
          <a:bodyPr/>
          <a:lstStyle>
            <a:lvl1pPr marL="277200"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8312150" y="6554418"/>
            <a:ext cx="450850" cy="318211"/>
          </a:xfrm>
        </p:spPr>
        <p:txBody>
          <a:bodyPr/>
          <a:lstStyle>
            <a:lvl1pPr>
              <a:defRPr sz="800"/>
            </a:lvl1pPr>
          </a:lstStyle>
          <a:p>
            <a:fld id="{8AEA156B-6CAA-4654-A0ED-730369BC53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5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7"/>
          <p:cNvGrpSpPr>
            <a:grpSpLocks/>
          </p:cNvGrpSpPr>
          <p:nvPr/>
        </p:nvGrpSpPr>
        <p:grpSpPr bwMode="auto">
          <a:xfrm>
            <a:off x="0" y="0"/>
            <a:ext cx="9144000" cy="1995488"/>
            <a:chOff x="0" y="0"/>
            <a:chExt cx="9144000" cy="1994863"/>
          </a:xfrm>
        </p:grpSpPr>
        <p:pic>
          <p:nvPicPr>
            <p:cNvPr id="5" name="Picture 9" descr="bckg_may26_large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12" b="58984"/>
            <a:stretch>
              <a:fillRect/>
            </a:stretch>
          </p:blipFill>
          <p:spPr bwMode="auto">
            <a:xfrm>
              <a:off x="0" y="0"/>
              <a:ext cx="9144000" cy="1994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0" y="1850400"/>
              <a:ext cx="9144000" cy="144463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de-DE" sz="1800">
                <a:solidFill>
                  <a:srgbClr val="000000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6400" y="3247200"/>
            <a:ext cx="8136000" cy="900000"/>
          </a:xfrm>
        </p:spPr>
        <p:txBody>
          <a:bodyPr>
            <a:normAutofit/>
          </a:bodyPr>
          <a:lstStyle>
            <a:lvl1pPr algn="l">
              <a:lnSpc>
                <a:spcPts val="3400"/>
              </a:lnSpc>
              <a:defRPr sz="2800" b="1" cap="none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pic>
        <p:nvPicPr>
          <p:cNvPr id="7" name="Bild 6" descr="fau-logo-tech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789" b="-37789"/>
          <a:stretch/>
        </p:blipFill>
        <p:spPr>
          <a:xfrm>
            <a:off x="5994400" y="5508000"/>
            <a:ext cx="2768000" cy="1350000"/>
          </a:xfrm>
          <a:prstGeom prst="rect">
            <a:avLst/>
          </a:prstGeom>
        </p:spPr>
      </p:pic>
      <p:pic>
        <p:nvPicPr>
          <p:cNvPr id="8" name="Picture 2" descr="C:\Dokumente und Einstellungen\glass\Desktop\codesig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39254" y="5713172"/>
            <a:ext cx="1758590" cy="86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4625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 flipH="1">
            <a:off x="627063" y="863600"/>
            <a:ext cx="8135937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EA156B-6CAA-4654-A0ED-730369BC53DB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Bild 6" descr="fau-logo-tech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789" b="-37789"/>
          <a:stretch/>
        </p:blipFill>
        <p:spPr>
          <a:xfrm>
            <a:off x="6992301" y="0"/>
            <a:ext cx="1770699" cy="863600"/>
          </a:xfrm>
          <a:prstGeom prst="rect">
            <a:avLst/>
          </a:prstGeom>
        </p:spPr>
      </p:pic>
      <p:pic>
        <p:nvPicPr>
          <p:cNvPr id="8" name="Picture 2" descr="C:\Dokumente und Einstellungen\glass\Desktop\codesig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3172" y="153932"/>
            <a:ext cx="1022820" cy="5025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842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ct 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 flipH="1">
            <a:off x="627063" y="535043"/>
            <a:ext cx="8135937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7063" y="664610"/>
            <a:ext cx="8135937" cy="321455"/>
          </a:xfrm>
        </p:spPr>
        <p:txBody>
          <a:bodyPr/>
          <a:lstStyle>
            <a:lvl1pPr>
              <a:defRPr sz="2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627063" y="6554418"/>
            <a:ext cx="6813550" cy="318211"/>
          </a:xfr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8312150" y="6554418"/>
            <a:ext cx="450850" cy="318211"/>
          </a:xfrm>
        </p:spPr>
        <p:txBody>
          <a:bodyPr/>
          <a:lstStyle>
            <a:lvl1pPr>
              <a:defRPr sz="800"/>
            </a:lvl1pPr>
          </a:lstStyle>
          <a:p>
            <a:fld id="{8AEA156B-6CAA-4654-A0ED-730369BC53DB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Bild 7" descr="fau-logo-tech.ep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789" b="-37789"/>
          <a:stretch/>
        </p:blipFill>
        <p:spPr>
          <a:xfrm>
            <a:off x="7543981" y="-38365"/>
            <a:ext cx="1247445" cy="608400"/>
          </a:xfrm>
          <a:prstGeom prst="rect">
            <a:avLst/>
          </a:prstGeom>
        </p:spPr>
      </p:pic>
      <p:pic>
        <p:nvPicPr>
          <p:cNvPr id="23" name="Picture 2" descr="C:\Dokumente und Einstellungen\glass\Desktop\codesig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1611" y="69531"/>
            <a:ext cx="754728" cy="370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708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ean 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 flipH="1">
            <a:off x="627063" y="535043"/>
            <a:ext cx="8135937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7063" y="664610"/>
            <a:ext cx="8135937" cy="321455"/>
          </a:xfrm>
        </p:spPr>
        <p:txBody>
          <a:bodyPr/>
          <a:lstStyle>
            <a:lvl1pPr>
              <a:defRPr sz="2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8312150" y="6554418"/>
            <a:ext cx="450850" cy="318211"/>
          </a:xfrm>
        </p:spPr>
        <p:txBody>
          <a:bodyPr/>
          <a:lstStyle>
            <a:lvl1pPr>
              <a:defRPr sz="800"/>
            </a:lvl1pPr>
          </a:lstStyle>
          <a:p>
            <a:fld id="{8AEA156B-6CAA-4654-A0ED-730369BC53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 flipH="1">
            <a:off x="627063" y="863600"/>
            <a:ext cx="8135937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" name="Bild 3" descr="fau-logo-tech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789" b="-37789"/>
          <a:stretch/>
        </p:blipFill>
        <p:spPr>
          <a:xfrm>
            <a:off x="6992301" y="0"/>
            <a:ext cx="1770699" cy="863600"/>
          </a:xfrm>
          <a:prstGeom prst="rect">
            <a:avLst/>
          </a:prstGeom>
        </p:spPr>
      </p:pic>
      <p:pic>
        <p:nvPicPr>
          <p:cNvPr id="5" name="Picture 2" descr="C:\Dokumente und Einstellungen\glass\Desktop\codesig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3172" y="153932"/>
            <a:ext cx="1022820" cy="5025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376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627063" y="1252538"/>
            <a:ext cx="81359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27063" y="1973263"/>
            <a:ext cx="8135937" cy="443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7063" y="6408738"/>
            <a:ext cx="6813550" cy="4492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969696"/>
                </a:solidFill>
                <a:latin typeface="Helvetica Neue"/>
                <a:ea typeface="ＭＳ Ｐゴシック" pitchFamily="34" charset="-128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2150" y="6408738"/>
            <a:ext cx="450850" cy="449262"/>
          </a:xfrm>
          <a:prstGeom prst="rect">
            <a:avLst/>
          </a:prstGeom>
        </p:spPr>
        <p:txBody>
          <a:bodyPr vert="horz" lIns="91440" tIns="0" rIns="0" bIns="0" rtlCol="0" anchor="ctr" anchorCtr="0"/>
          <a:lstStyle>
            <a:lvl1pPr algn="r">
              <a:defRPr sz="1000">
                <a:solidFill>
                  <a:srgbClr val="969696"/>
                </a:solidFill>
                <a:latin typeface="Helvetica Neue"/>
                <a:ea typeface="ＭＳ Ｐゴシック" pitchFamily="34" charset="-128"/>
                <a:cs typeface="Arial" charset="0"/>
              </a:defRPr>
            </a:lvl1pPr>
          </a:lstStyle>
          <a:p>
            <a:fld id="{8AEA156B-6CAA-4654-A0ED-730369BC53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1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 kern="1200">
          <a:solidFill>
            <a:srgbClr val="003366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9pPr>
    </p:titleStyle>
    <p:bodyStyle>
      <a:lvl1pPr marL="236538" indent="-276225" algn="l" defTabSz="457200" rtl="0" eaLnBrk="1" fontAlgn="base" hangingPunct="1">
        <a:lnSpc>
          <a:spcPts val="2400"/>
        </a:lnSpc>
        <a:spcBef>
          <a:spcPts val="480"/>
        </a:spcBef>
        <a:spcAft>
          <a:spcPct val="0"/>
        </a:spcAft>
        <a:buClr>
          <a:srgbClr val="003366"/>
        </a:buClr>
        <a:buSzPct val="100000"/>
        <a:buFont typeface="Lucida Grande" charset="0"/>
        <a:buChar char="●"/>
        <a:defRPr sz="20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750888" indent="-276225" algn="l" defTabSz="457200" rtl="0" eaLnBrk="1" fontAlgn="base" hangingPunct="1">
        <a:lnSpc>
          <a:spcPts val="2200"/>
        </a:lnSpc>
        <a:spcBef>
          <a:spcPts val="432"/>
        </a:spcBef>
        <a:spcAft>
          <a:spcPct val="0"/>
        </a:spcAft>
        <a:buClr>
          <a:srgbClr val="003366"/>
        </a:buClr>
        <a:buSzPct val="80000"/>
        <a:buFont typeface="Lucida Grande" charset="0"/>
        <a:buChar char="●"/>
        <a:defRPr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2pPr>
      <a:lvl3pPr marL="1201738" indent="-215900" algn="l" defTabSz="457200" rtl="0" eaLnBrk="1" fontAlgn="base" hangingPunct="1">
        <a:lnSpc>
          <a:spcPts val="2000"/>
        </a:lnSpc>
        <a:spcBef>
          <a:spcPts val="384"/>
        </a:spcBef>
        <a:spcAft>
          <a:spcPct val="0"/>
        </a:spcAft>
        <a:buClr>
          <a:srgbClr val="003366"/>
        </a:buClr>
        <a:buSzPct val="64000"/>
        <a:buFont typeface="Lucida Grande" charset="0"/>
        <a:buChar char="●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3pPr>
      <a:lvl4pPr marL="1443038" indent="-215900" algn="l" defTabSz="457200" rtl="0" eaLnBrk="1" fontAlgn="base" hangingPunct="1">
        <a:lnSpc>
          <a:spcPts val="2000"/>
        </a:lnSpc>
        <a:spcBef>
          <a:spcPts val="384"/>
        </a:spcBef>
        <a:spcAft>
          <a:spcPct val="0"/>
        </a:spcAft>
        <a:buClr>
          <a:srgbClr val="003366"/>
        </a:buClr>
        <a:buSzPct val="64000"/>
        <a:buFont typeface="Lucida Grande" charset="0"/>
        <a:buChar char="●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marL="1655763" indent="-215900" algn="l" defTabSz="457200" rtl="0" eaLnBrk="1" fontAlgn="base" hangingPunct="1">
        <a:lnSpc>
          <a:spcPts val="2000"/>
        </a:lnSpc>
        <a:spcBef>
          <a:spcPts val="384"/>
        </a:spcBef>
        <a:spcAft>
          <a:spcPct val="0"/>
        </a:spcAft>
        <a:buClr>
          <a:srgbClr val="003366"/>
        </a:buClr>
        <a:buSzPct val="64000"/>
        <a:buFont typeface="Lucida Grande" charset="0"/>
        <a:buChar char="●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codesignrev.informatik.uni-erlangen.de/submin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oachim.falk@fau.de" TargetMode="External"/><Relationship Id="rId2" Type="http://schemas.openxmlformats.org/officeDocument/2006/relationships/hyperlink" Target="https://codesignrev.informatik.uni-erlangen.de/submin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rafael.rosales@fau.de" TargetMode="External"/><Relationship Id="rId5" Type="http://schemas.openxmlformats.org/officeDocument/2006/relationships/hyperlink" Target="mailto:ralph.hasholzner@intel.co" TargetMode="External"/><Relationship Id="rId4" Type="http://schemas.openxmlformats.org/officeDocument/2006/relationships/hyperlink" Target="mailto:michael.glass@fau.de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designrev.informatik.uni-erlangen.de/submin/password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odesignrev.informatik.uni-erlangen.de/submin/password/%3cusername%3e/JZ8vp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noProof="0" dirty="0" smtClean="0"/>
              <a:t>Toolchain Setup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Joachim Falk</a:t>
            </a:r>
          </a:p>
          <a:p>
            <a:endParaRPr lang="en-US" noProof="0" dirty="0" smtClean="0"/>
          </a:p>
          <a:p>
            <a:r>
              <a:rPr lang="en-US" noProof="0" dirty="0" smtClean="0"/>
              <a:t>Friedrich-Alexander-</a:t>
            </a:r>
            <a:r>
              <a:rPr lang="en-US" noProof="0" dirty="0" err="1" smtClean="0"/>
              <a:t>Universität</a:t>
            </a:r>
            <a:r>
              <a:rPr lang="en-US" noProof="0" dirty="0" smtClean="0"/>
              <a:t> Erlangen-</a:t>
            </a:r>
            <a:r>
              <a:rPr lang="en-US" noProof="0" dirty="0" err="1" smtClean="0"/>
              <a:t>Nürnberg</a:t>
            </a:r>
            <a:endParaRPr lang="en-US" noProof="0" dirty="0" smtClean="0"/>
          </a:p>
          <a:p>
            <a:r>
              <a:rPr lang="en-US" noProof="0" dirty="0" smtClean="0"/>
              <a:t>Hardware/Software Co-Design</a:t>
            </a:r>
          </a:p>
          <a:p>
            <a:r>
              <a:rPr lang="en-US" dirty="0" smtClean="0"/>
              <a:t>9.1.2017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802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Outline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noProof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noProof="0" dirty="0" smtClean="0">
                <a:solidFill>
                  <a:schemeClr val="bg1">
                    <a:lumMod val="50000"/>
                  </a:schemeClr>
                </a:solidFill>
              </a:rPr>
              <a:t>Access to our </a:t>
            </a:r>
            <a:r>
              <a:rPr lang="en-US" noProof="0" dirty="0" err="1" smtClean="0">
                <a:solidFill>
                  <a:schemeClr val="bg1">
                    <a:lumMod val="50000"/>
                  </a:schemeClr>
                </a:solidFill>
              </a:rPr>
              <a:t>Submin</a:t>
            </a:r>
            <a:r>
              <a:rPr lang="en-US" noProof="0" dirty="0" smtClean="0">
                <a:solidFill>
                  <a:schemeClr val="bg1">
                    <a:lumMod val="50000"/>
                  </a:schemeClr>
                </a:solidFill>
              </a:rPr>
              <a:t> repository manager </a:t>
            </a:r>
          </a:p>
          <a:p>
            <a:endParaRPr lang="de-DE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GIT Setup</a:t>
            </a:r>
          </a:p>
          <a:p>
            <a:endParaRPr lang="de-DE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Checkout</a:t>
            </a:r>
          </a:p>
          <a:p>
            <a:pPr marL="975" indent="0">
              <a:buNone/>
            </a:pPr>
            <a:endParaRPr lang="de-DE" noProof="0" dirty="0" smtClean="0"/>
          </a:p>
          <a:p>
            <a:pPr marL="975" indent="0">
              <a:buNone/>
            </a:pPr>
            <a:endParaRPr lang="en-US" noProof="0" dirty="0" smtClean="0"/>
          </a:p>
          <a:p>
            <a:r>
              <a:rPr lang="en-US" noProof="0" dirty="0" smtClean="0"/>
              <a:t>Compiling SysteMoC and </a:t>
            </a:r>
            <a:r>
              <a:rPr lang="en-US" noProof="0" dirty="0" smtClean="0"/>
              <a:t>Maestro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45985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GIT Setup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First ensure that </a:t>
            </a:r>
            <a:r>
              <a:rPr lang="en-US" noProof="0" dirty="0" err="1" smtClean="0"/>
              <a:t>git</a:t>
            </a:r>
            <a:r>
              <a:rPr lang="en-US" noProof="0" dirty="0" smtClean="0"/>
              <a:t> is present on your </a:t>
            </a:r>
            <a:r>
              <a:rPr lang="en-US" noProof="0" dirty="0" err="1" smtClean="0"/>
              <a:t>linux</a:t>
            </a:r>
            <a:r>
              <a:rPr lang="en-US" noProof="0" dirty="0" smtClean="0"/>
              <a:t> machine.</a:t>
            </a:r>
          </a:p>
          <a:p>
            <a:endParaRPr lang="en-US" dirty="0" smtClean="0"/>
          </a:p>
          <a:p>
            <a:r>
              <a:rPr lang="en-US" noProof="0" dirty="0" smtClean="0"/>
              <a:t>If it is missing,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install it as follows on your </a:t>
            </a:r>
            <a:r>
              <a:rPr lang="en-US" noProof="0" dirty="0" err="1" smtClean="0"/>
              <a:t>debian</a:t>
            </a:r>
            <a:r>
              <a:rPr lang="en-US" noProof="0" dirty="0" smtClean="0"/>
              <a:t> based distribution:</a:t>
            </a:r>
          </a:p>
          <a:p>
            <a:pPr marL="975" indent="0">
              <a:buNone/>
            </a:pPr>
            <a:endParaRPr lang="en-US" noProof="0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1166896" y="3417821"/>
            <a:ext cx="7056271" cy="152349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accent2"/>
            </a:solidFill>
          </a:ln>
          <a:effectLst>
            <a:outerShdw blurRad="50800" dist="38100" dir="2700000" algn="tl" rotWithShape="0">
              <a:schemeClr val="accent6">
                <a:lumMod val="60000"/>
                <a:lumOff val="4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indent="-101203"/>
            <a:r>
              <a:rPr lang="en-US" sz="1200" dirty="0" smtClean="0">
                <a:latin typeface="Courier" pitchFamily="49" charset="0"/>
              </a:rPr>
              <a:t>[bash </a:t>
            </a:r>
            <a:r>
              <a:rPr lang="en-US" sz="1200" dirty="0">
                <a:latin typeface="Courier" pitchFamily="49" charset="0"/>
              </a:rPr>
              <a:t>falk@codesign30:~]$ </a:t>
            </a:r>
            <a:r>
              <a:rPr lang="en-US" sz="1200" b="1" dirty="0" err="1" smtClean="0">
                <a:latin typeface="Courier" pitchFamily="49" charset="0"/>
              </a:rPr>
              <a:t>sudo</a:t>
            </a:r>
            <a:r>
              <a:rPr lang="en-US" sz="1200" b="1" dirty="0" smtClean="0">
                <a:latin typeface="Courier" pitchFamily="49" charset="0"/>
              </a:rPr>
              <a:t> apt-get </a:t>
            </a:r>
            <a:r>
              <a:rPr lang="en-US" sz="1200" b="1" dirty="0">
                <a:latin typeface="Courier" pitchFamily="49" charset="0"/>
              </a:rPr>
              <a:t>install </a:t>
            </a:r>
            <a:r>
              <a:rPr lang="en-US" sz="1200" b="1" dirty="0" err="1">
                <a:latin typeface="Courier" pitchFamily="49" charset="0"/>
              </a:rPr>
              <a:t>git</a:t>
            </a:r>
            <a:endParaRPr lang="en-US" sz="1200" b="1" dirty="0">
              <a:latin typeface="Courier" pitchFamily="49" charset="0"/>
            </a:endParaRPr>
          </a:p>
          <a:p>
            <a:pPr indent="-101203"/>
            <a:r>
              <a:rPr lang="en-US" sz="900" dirty="0">
                <a:latin typeface="Courier" pitchFamily="49" charset="0"/>
              </a:rPr>
              <a:t>Reading package lists... Done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Building dependency tree       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Reading state information... Done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The following additional packages will be installed</a:t>
            </a:r>
            <a:r>
              <a:rPr lang="en-US" sz="900" dirty="0" smtClean="0">
                <a:latin typeface="Courier" pitchFamily="49" charset="0"/>
              </a:rPr>
              <a:t>:</a:t>
            </a:r>
          </a:p>
          <a:p>
            <a:pPr indent="-101203"/>
            <a:r>
              <a:rPr lang="en-US" sz="900" dirty="0" smtClean="0">
                <a:latin typeface="Courier" pitchFamily="49" charset="0"/>
              </a:rPr>
              <a:t>…</a:t>
            </a:r>
            <a:endParaRPr lang="en-US" sz="900" dirty="0">
              <a:latin typeface="Courier" pitchFamily="49" charset="0"/>
            </a:endParaRPr>
          </a:p>
          <a:p>
            <a:pPr indent="-101203"/>
            <a:r>
              <a:rPr lang="en-US" sz="900" dirty="0" smtClean="0">
                <a:latin typeface="Courier" pitchFamily="49" charset="0"/>
              </a:rPr>
              <a:t>Need </a:t>
            </a:r>
            <a:r>
              <a:rPr lang="en-US" sz="900" dirty="0">
                <a:latin typeface="Courier" pitchFamily="49" charset="0"/>
              </a:rPr>
              <a:t>to get 6,019 kB of archives.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After this operation, 31.4 MB of additional disk space will be used.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Do you want to continue? [Y/n] </a:t>
            </a:r>
            <a:r>
              <a:rPr lang="en-US" sz="900" b="1" dirty="0">
                <a:latin typeface="Courier" pitchFamily="49" charset="0"/>
              </a:rPr>
              <a:t>Y</a:t>
            </a:r>
          </a:p>
          <a:p>
            <a:pPr indent="-101203"/>
            <a:r>
              <a:rPr lang="en-US" sz="900" dirty="0" smtClean="0">
                <a:latin typeface="Courier" pitchFamily="49" charset="0"/>
              </a:rPr>
              <a:t>…</a:t>
            </a:r>
            <a:endParaRPr lang="en-US" sz="900" dirty="0">
              <a:latin typeface="Courier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166896" y="1555172"/>
            <a:ext cx="7056271" cy="41549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accent2"/>
            </a:solidFill>
          </a:ln>
          <a:effectLst>
            <a:outerShdw blurRad="50800" dist="38100" dir="2700000" algn="tl" rotWithShape="0">
              <a:schemeClr val="accent6">
                <a:lumMod val="60000"/>
                <a:lumOff val="4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indent="-101203"/>
            <a:r>
              <a:rPr lang="en-US" sz="1200" dirty="0" smtClean="0">
                <a:latin typeface="Courier" pitchFamily="49" charset="0"/>
              </a:rPr>
              <a:t>[bash </a:t>
            </a:r>
            <a:r>
              <a:rPr lang="en-US" sz="1200" dirty="0">
                <a:latin typeface="Courier" pitchFamily="49" charset="0"/>
              </a:rPr>
              <a:t>falk@codesign30</a:t>
            </a:r>
            <a:r>
              <a:rPr lang="en-US" sz="1200" dirty="0" smtClean="0">
                <a:latin typeface="Courier" pitchFamily="49" charset="0"/>
              </a:rPr>
              <a:t>:~]$ </a:t>
            </a:r>
            <a:r>
              <a:rPr lang="en-US" sz="1200" b="1" dirty="0" err="1" smtClean="0">
                <a:latin typeface="Courier" pitchFamily="49" charset="0"/>
              </a:rPr>
              <a:t>git</a:t>
            </a:r>
            <a:r>
              <a:rPr lang="en-US" sz="1200" b="1" dirty="0" smtClean="0">
                <a:latin typeface="Courier" pitchFamily="49" charset="0"/>
              </a:rPr>
              <a:t> --version</a:t>
            </a:r>
          </a:p>
          <a:p>
            <a:pPr indent="-101203"/>
            <a:r>
              <a:rPr lang="en-US" sz="900" dirty="0" err="1" smtClean="0">
                <a:latin typeface="Courier" pitchFamily="49" charset="0"/>
              </a:rPr>
              <a:t>git</a:t>
            </a:r>
            <a:r>
              <a:rPr lang="en-US" sz="900" dirty="0" smtClean="0">
                <a:latin typeface="Courier" pitchFamily="49" charset="0"/>
              </a:rPr>
              <a:t> </a:t>
            </a:r>
            <a:r>
              <a:rPr lang="en-US" sz="900" dirty="0">
                <a:latin typeface="Courier" pitchFamily="49" charset="0"/>
              </a:rPr>
              <a:t>version </a:t>
            </a:r>
            <a:r>
              <a:rPr lang="en-US" sz="900" dirty="0" smtClean="0">
                <a:latin typeface="Courier" pitchFamily="49" charset="0"/>
              </a:rPr>
              <a:t>1.9.1</a:t>
            </a:r>
            <a:endParaRPr lang="en-US" sz="900" dirty="0">
              <a:latin typeface="Courier" pitchFamily="49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166896" y="2367516"/>
            <a:ext cx="7056271" cy="41549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accent2"/>
            </a:solidFill>
          </a:ln>
          <a:effectLst>
            <a:outerShdw blurRad="50800" dist="38100" dir="2700000" algn="tl" rotWithShape="0">
              <a:schemeClr val="accent6">
                <a:lumMod val="60000"/>
                <a:lumOff val="4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indent="-101203"/>
            <a:r>
              <a:rPr lang="en-US" sz="1200" dirty="0" smtClean="0">
                <a:latin typeface="Courier" pitchFamily="49" charset="0"/>
              </a:rPr>
              <a:t>[bash </a:t>
            </a:r>
            <a:r>
              <a:rPr lang="en-US" sz="1200" dirty="0">
                <a:latin typeface="Courier" pitchFamily="49" charset="0"/>
              </a:rPr>
              <a:t>falk@codesign30</a:t>
            </a:r>
            <a:r>
              <a:rPr lang="en-US" sz="1200" dirty="0" smtClean="0">
                <a:latin typeface="Courier" pitchFamily="49" charset="0"/>
              </a:rPr>
              <a:t>:~]$ </a:t>
            </a:r>
            <a:r>
              <a:rPr lang="en-US" sz="1200" b="1" dirty="0" err="1" smtClean="0">
                <a:latin typeface="Courier" pitchFamily="49" charset="0"/>
              </a:rPr>
              <a:t>git</a:t>
            </a:r>
            <a:r>
              <a:rPr lang="en-US" sz="1200" b="1" dirty="0" smtClean="0">
                <a:latin typeface="Courier" pitchFamily="49" charset="0"/>
              </a:rPr>
              <a:t> --version</a:t>
            </a:r>
          </a:p>
          <a:p>
            <a:pPr indent="-101203"/>
            <a:r>
              <a:rPr lang="en-US" sz="900" dirty="0" err="1" smtClean="0">
                <a:latin typeface="Courier" pitchFamily="49" charset="0"/>
              </a:rPr>
              <a:t>git</a:t>
            </a:r>
            <a:r>
              <a:rPr lang="en-US" sz="900" dirty="0" smtClean="0">
                <a:latin typeface="Courier" pitchFamily="49" charset="0"/>
              </a:rPr>
              <a:t>: command not found</a:t>
            </a:r>
            <a:endParaRPr lang="en-US" sz="900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11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GIT Setup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Next, you have to create two files $HOME/.</a:t>
            </a:r>
            <a:r>
              <a:rPr lang="en-US" noProof="0" dirty="0" err="1" smtClean="0"/>
              <a:t>gitconfig</a:t>
            </a:r>
            <a:r>
              <a:rPr lang="en-US" noProof="0" dirty="0" smtClean="0"/>
              <a:t> and $HOME/.</a:t>
            </a:r>
            <a:r>
              <a:rPr lang="en-US" noProof="0" dirty="0" err="1" smtClean="0"/>
              <a:t>gitconfig.d</a:t>
            </a:r>
            <a:r>
              <a:rPr lang="en-US" noProof="0" dirty="0" smtClean="0"/>
              <a:t>/info/exclude</a:t>
            </a:r>
          </a:p>
          <a:p>
            <a:r>
              <a:rPr lang="en-US" noProof="0" dirty="0" smtClean="0"/>
              <a:t>$HOME/.</a:t>
            </a:r>
            <a:r>
              <a:rPr lang="en-US" noProof="0" dirty="0" err="1" smtClean="0"/>
              <a:t>gitconfig</a:t>
            </a:r>
            <a:r>
              <a:rPr lang="en-US" noProof="0" dirty="0" smtClean="0"/>
              <a:t> as follows: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dirty="0" smtClean="0"/>
              <a:t>Update the provided URL with your username</a:t>
            </a:r>
            <a:endParaRPr lang="en-US" noProof="0" dirty="0"/>
          </a:p>
        </p:txBody>
      </p:sp>
      <p:sp>
        <p:nvSpPr>
          <p:cNvPr id="6" name="Textfeld 5"/>
          <p:cNvSpPr txBox="1"/>
          <p:nvPr/>
        </p:nvSpPr>
        <p:spPr>
          <a:xfrm>
            <a:off x="1166896" y="2370686"/>
            <a:ext cx="7056271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accent2"/>
            </a:solidFill>
          </a:ln>
          <a:effectLst>
            <a:outerShdw blurRad="50800" dist="38100" dir="2700000" algn="tl" rotWithShape="0">
              <a:schemeClr val="accent6">
                <a:lumMod val="60000"/>
                <a:lumOff val="4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indent="-101203"/>
            <a:r>
              <a:rPr lang="en-US" sz="1200" dirty="0">
                <a:latin typeface="Courier" pitchFamily="49" charset="0"/>
              </a:rPr>
              <a:t>[user]</a:t>
            </a:r>
          </a:p>
          <a:p>
            <a:pPr indent="-101203"/>
            <a:r>
              <a:rPr lang="en-US" sz="1200" dirty="0">
                <a:latin typeface="Courier" pitchFamily="49" charset="0"/>
              </a:rPr>
              <a:t>  name = Jon Doe</a:t>
            </a:r>
          </a:p>
          <a:p>
            <a:pPr indent="-101203"/>
            <a:r>
              <a:rPr lang="en-US" sz="1200" dirty="0">
                <a:latin typeface="Courier" pitchFamily="49" charset="0"/>
              </a:rPr>
              <a:t>  email = </a:t>
            </a:r>
            <a:r>
              <a:rPr lang="en-US" sz="1200" dirty="0" err="1" smtClean="0">
                <a:latin typeface="Courier" pitchFamily="49" charset="0"/>
              </a:rPr>
              <a:t>jon.doe@invalid</a:t>
            </a:r>
            <a:endParaRPr lang="en-US" sz="1200" dirty="0">
              <a:latin typeface="Courier" pitchFamily="49" charset="0"/>
            </a:endParaRPr>
          </a:p>
          <a:p>
            <a:pPr indent="-101203"/>
            <a:endParaRPr lang="en-US" sz="1200" dirty="0">
              <a:latin typeface="Courier" pitchFamily="49" charset="0"/>
            </a:endParaRPr>
          </a:p>
          <a:p>
            <a:pPr indent="-101203"/>
            <a:r>
              <a:rPr lang="en-US" sz="1200" dirty="0">
                <a:latin typeface="Courier" pitchFamily="49" charset="0"/>
              </a:rPr>
              <a:t>[push]</a:t>
            </a:r>
          </a:p>
          <a:p>
            <a:pPr indent="-101203"/>
            <a:r>
              <a:rPr lang="en-US" sz="1200" dirty="0">
                <a:latin typeface="Courier" pitchFamily="49" charset="0"/>
              </a:rPr>
              <a:t>  default = matching</a:t>
            </a:r>
          </a:p>
          <a:p>
            <a:pPr indent="-101203"/>
            <a:endParaRPr lang="en-US" sz="1200" dirty="0">
              <a:latin typeface="Courier" pitchFamily="49" charset="0"/>
            </a:endParaRPr>
          </a:p>
          <a:p>
            <a:pPr indent="-101203"/>
            <a:r>
              <a:rPr lang="en-US" sz="1200" dirty="0">
                <a:latin typeface="Courier" pitchFamily="49" charset="0"/>
              </a:rPr>
              <a:t>[core]</a:t>
            </a:r>
          </a:p>
          <a:p>
            <a:pPr indent="-101203"/>
            <a:r>
              <a:rPr lang="en-US" sz="1200" dirty="0">
                <a:latin typeface="Courier" pitchFamily="49" charset="0"/>
              </a:rPr>
              <a:t>  </a:t>
            </a:r>
            <a:r>
              <a:rPr lang="en-US" sz="1200" dirty="0" err="1">
                <a:latin typeface="Courier" pitchFamily="49" charset="0"/>
              </a:rPr>
              <a:t>excludesfile</a:t>
            </a:r>
            <a:r>
              <a:rPr lang="en-US" sz="1200" dirty="0">
                <a:latin typeface="Courier" pitchFamily="49" charset="0"/>
              </a:rPr>
              <a:t> = ~</a:t>
            </a:r>
            <a:r>
              <a:rPr lang="en-US" sz="1200" dirty="0" smtClean="0">
                <a:latin typeface="Courier" pitchFamily="49" charset="0"/>
              </a:rPr>
              <a:t>/.</a:t>
            </a:r>
            <a:r>
              <a:rPr lang="en-US" sz="1200" dirty="0" err="1">
                <a:latin typeface="Courier" pitchFamily="49" charset="0"/>
              </a:rPr>
              <a:t>gitconfig.d</a:t>
            </a:r>
            <a:r>
              <a:rPr lang="en-US" sz="1200" dirty="0">
                <a:latin typeface="Courier" pitchFamily="49" charset="0"/>
              </a:rPr>
              <a:t>/info/exclude</a:t>
            </a:r>
          </a:p>
          <a:p>
            <a:pPr indent="-101203"/>
            <a:endParaRPr lang="en-US" sz="1200" dirty="0">
              <a:latin typeface="Courier" pitchFamily="49" charset="0"/>
            </a:endParaRPr>
          </a:p>
          <a:p>
            <a:pPr indent="-101203"/>
            <a:r>
              <a:rPr lang="en-US" sz="1200" dirty="0">
                <a:latin typeface="Courier" pitchFamily="49" charset="0"/>
              </a:rPr>
              <a:t>[</a:t>
            </a:r>
            <a:r>
              <a:rPr lang="en-US" sz="1200" dirty="0" err="1">
                <a:latin typeface="Courier" pitchFamily="49" charset="0"/>
              </a:rPr>
              <a:t>url</a:t>
            </a:r>
            <a:r>
              <a:rPr lang="en-US" sz="1200" dirty="0">
                <a:latin typeface="Courier" pitchFamily="49" charset="0"/>
              </a:rPr>
              <a:t> "https</a:t>
            </a:r>
            <a:r>
              <a:rPr lang="en-US" sz="1200" dirty="0" smtClean="0">
                <a:latin typeface="Courier" pitchFamily="49" charset="0"/>
              </a:rPr>
              <a:t>://testuser@codesignrev.informatik.uni-erlangen.de/</a:t>
            </a:r>
            <a:r>
              <a:rPr lang="en-US" sz="1200" dirty="0" err="1" smtClean="0">
                <a:latin typeface="Courier" pitchFamily="49" charset="0"/>
              </a:rPr>
              <a:t>git</a:t>
            </a:r>
            <a:r>
              <a:rPr lang="en-US" sz="1200" dirty="0">
                <a:latin typeface="Courier" pitchFamily="49" charset="0"/>
              </a:rPr>
              <a:t>/"]</a:t>
            </a:r>
          </a:p>
          <a:p>
            <a:pPr indent="-101203"/>
            <a:r>
              <a:rPr lang="en-US" sz="1200" dirty="0">
                <a:latin typeface="Courier" pitchFamily="49" charset="0"/>
              </a:rPr>
              <a:t>  </a:t>
            </a:r>
            <a:r>
              <a:rPr lang="en-US" sz="1200" dirty="0" err="1">
                <a:latin typeface="Courier" pitchFamily="49" charset="0"/>
              </a:rPr>
              <a:t>insteadOf</a:t>
            </a:r>
            <a:r>
              <a:rPr lang="en-US" sz="1200" dirty="0">
                <a:latin typeface="Courier" pitchFamily="49" charset="0"/>
              </a:rPr>
              <a:t> = </a:t>
            </a:r>
            <a:r>
              <a:rPr lang="en-US" sz="1200" dirty="0" err="1">
                <a:latin typeface="Courier" pitchFamily="49" charset="0"/>
              </a:rPr>
              <a:t>codesign</a:t>
            </a:r>
            <a:r>
              <a:rPr lang="en-US" sz="1200" dirty="0">
                <a:latin typeface="Courier" pitchFamily="49" charset="0"/>
              </a:rPr>
              <a:t>: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 flipH="1" flipV="1">
            <a:off x="2842260" y="4358886"/>
            <a:ext cx="2575560" cy="563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08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GIT Setup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to create two files $HOME/.</a:t>
            </a:r>
            <a:r>
              <a:rPr lang="en-US" dirty="0" err="1"/>
              <a:t>gitconfig</a:t>
            </a:r>
            <a:r>
              <a:rPr lang="en-US" dirty="0"/>
              <a:t> and $HOME/.</a:t>
            </a:r>
            <a:r>
              <a:rPr lang="en-US" dirty="0" err="1"/>
              <a:t>gitconfig.d</a:t>
            </a:r>
            <a:r>
              <a:rPr lang="en-US" dirty="0"/>
              <a:t>/info/exclude</a:t>
            </a:r>
          </a:p>
          <a:p>
            <a:r>
              <a:rPr lang="en-US" noProof="0" dirty="0" smtClean="0"/>
              <a:t>$HOME/.</a:t>
            </a:r>
            <a:r>
              <a:rPr lang="en-US" noProof="0" dirty="0" err="1" smtClean="0"/>
              <a:t>gitconfig.d</a:t>
            </a:r>
            <a:r>
              <a:rPr lang="en-US" noProof="0" dirty="0" smtClean="0"/>
              <a:t>/info/exclude as follows: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One exclude pattern for auto generated files  per line. These above are most common ones. Project specific exclude are commonly found in .</a:t>
            </a:r>
            <a:r>
              <a:rPr lang="en-US" noProof="0" dirty="0" err="1" smtClean="0"/>
              <a:t>gitignore</a:t>
            </a:r>
            <a:r>
              <a:rPr lang="en-US" noProof="0" dirty="0" smtClean="0"/>
              <a:t> files in the source directory of the project.</a:t>
            </a:r>
            <a:endParaRPr lang="en-US" noProof="0" dirty="0"/>
          </a:p>
        </p:txBody>
      </p:sp>
      <p:sp>
        <p:nvSpPr>
          <p:cNvPr id="4" name="Textfeld 3"/>
          <p:cNvSpPr txBox="1"/>
          <p:nvPr/>
        </p:nvSpPr>
        <p:spPr>
          <a:xfrm>
            <a:off x="1166896" y="2378060"/>
            <a:ext cx="3190791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accent2"/>
            </a:solidFill>
          </a:ln>
          <a:effectLst>
            <a:outerShdw blurRad="50800" dist="38100" dir="2700000" algn="tl" rotWithShape="0">
              <a:schemeClr val="accent6">
                <a:lumMod val="60000"/>
                <a:lumOff val="4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indent="-101203"/>
            <a:r>
              <a:rPr lang="en-US" sz="1200" dirty="0" smtClean="0">
                <a:latin typeface="Courier" pitchFamily="49" charset="0"/>
              </a:rPr>
              <a:t>*~</a:t>
            </a:r>
            <a:endParaRPr lang="en-US" sz="1200" dirty="0">
              <a:latin typeface="Courier" pitchFamily="49" charset="0"/>
            </a:endParaRPr>
          </a:p>
          <a:p>
            <a:pPr indent="-101203"/>
            <a:r>
              <a:rPr lang="en-US" sz="1200" dirty="0">
                <a:latin typeface="Courier" pitchFamily="49" charset="0"/>
              </a:rPr>
              <a:t>*.[</a:t>
            </a:r>
            <a:r>
              <a:rPr lang="en-US" sz="1200" dirty="0" err="1">
                <a:latin typeface="Courier" pitchFamily="49" charset="0"/>
              </a:rPr>
              <a:t>oa</a:t>
            </a:r>
            <a:r>
              <a:rPr lang="en-US" sz="1200" dirty="0">
                <a:latin typeface="Courier" pitchFamily="49" charset="0"/>
              </a:rPr>
              <a:t>]</a:t>
            </a:r>
          </a:p>
          <a:p>
            <a:pPr indent="-101203"/>
            <a:r>
              <a:rPr lang="en-US" sz="1200" dirty="0">
                <a:latin typeface="Courier" pitchFamily="49" charset="0"/>
              </a:rPr>
              <a:t>*.so</a:t>
            </a:r>
          </a:p>
          <a:p>
            <a:pPr indent="-101203"/>
            <a:r>
              <a:rPr lang="en-US" sz="1200" dirty="0">
                <a:latin typeface="Courier" pitchFamily="49" charset="0"/>
              </a:rPr>
              <a:t>*.</a:t>
            </a:r>
            <a:r>
              <a:rPr lang="en-US" sz="1200" dirty="0" err="1">
                <a:latin typeface="Courier" pitchFamily="49" charset="0"/>
              </a:rPr>
              <a:t>bak</a:t>
            </a:r>
            <a:endParaRPr lang="en-US" sz="1200" dirty="0">
              <a:latin typeface="Courier" pitchFamily="49" charset="0"/>
            </a:endParaRPr>
          </a:p>
          <a:p>
            <a:pPr indent="-101203"/>
            <a:r>
              <a:rPr lang="en-US" sz="1200" dirty="0">
                <a:latin typeface="Courier" pitchFamily="49" charset="0"/>
              </a:rPr>
              <a:t>*.</a:t>
            </a:r>
            <a:r>
              <a:rPr lang="en-US" sz="1200" dirty="0" err="1">
                <a:latin typeface="Courier" pitchFamily="49" charset="0"/>
              </a:rPr>
              <a:t>tex</a:t>
            </a:r>
            <a:r>
              <a:rPr lang="en-US" sz="1200" dirty="0">
                <a:latin typeface="Courier" pitchFamily="49" charset="0"/>
              </a:rPr>
              <a:t>-dep</a:t>
            </a:r>
          </a:p>
          <a:p>
            <a:pPr indent="-101203"/>
            <a:r>
              <a:rPr lang="en-US" sz="1200" dirty="0">
                <a:latin typeface="Courier" pitchFamily="49" charset="0"/>
              </a:rPr>
              <a:t>*.</a:t>
            </a:r>
            <a:r>
              <a:rPr lang="en-US" sz="1200" dirty="0" err="1">
                <a:latin typeface="Courier" pitchFamily="49" charset="0"/>
              </a:rPr>
              <a:t>tex</a:t>
            </a:r>
            <a:r>
              <a:rPr lang="en-US" sz="1200" dirty="0">
                <a:latin typeface="Courier" pitchFamily="49" charset="0"/>
              </a:rPr>
              <a:t>-dep-enable</a:t>
            </a:r>
          </a:p>
          <a:p>
            <a:pPr indent="-101203"/>
            <a:r>
              <a:rPr lang="en-US" sz="1200" dirty="0">
                <a:latin typeface="Courier" pitchFamily="49" charset="0"/>
              </a:rPr>
              <a:t>*.</a:t>
            </a:r>
            <a:r>
              <a:rPr lang="en-US" sz="1200" dirty="0" err="1">
                <a:latin typeface="Courier" pitchFamily="49" charset="0"/>
              </a:rPr>
              <a:t>tex</a:t>
            </a:r>
            <a:r>
              <a:rPr lang="en-US" sz="1200" dirty="0">
                <a:latin typeface="Courier" pitchFamily="49" charset="0"/>
              </a:rPr>
              <a:t>-stamp</a:t>
            </a:r>
          </a:p>
          <a:p>
            <a:pPr indent="-101203"/>
            <a:r>
              <a:rPr lang="en-US" sz="1200" dirty="0">
                <a:latin typeface="Courier" pitchFamily="49" charset="0"/>
              </a:rPr>
              <a:t>*.aux</a:t>
            </a:r>
          </a:p>
          <a:p>
            <a:pPr indent="-101203"/>
            <a:r>
              <a:rPr lang="en-US" sz="1200" dirty="0">
                <a:latin typeface="Courier" pitchFamily="49" charset="0"/>
              </a:rPr>
              <a:t>*.aux-dep</a:t>
            </a:r>
          </a:p>
          <a:p>
            <a:pPr indent="-101203"/>
            <a:r>
              <a:rPr lang="en-US" sz="1200" dirty="0">
                <a:latin typeface="Courier" pitchFamily="49" charset="0"/>
              </a:rPr>
              <a:t>*.aux-dep-enable</a:t>
            </a:r>
          </a:p>
          <a:p>
            <a:pPr indent="-101203"/>
            <a:r>
              <a:rPr lang="en-US" sz="1200" dirty="0">
                <a:latin typeface="Courier" pitchFamily="49" charset="0"/>
              </a:rPr>
              <a:t>*-</a:t>
            </a:r>
            <a:r>
              <a:rPr lang="en-US" sz="1200" dirty="0" err="1">
                <a:latin typeface="Courier" pitchFamily="49" charset="0"/>
              </a:rPr>
              <a:t>fig.tex</a:t>
            </a:r>
            <a:endParaRPr lang="en-US" sz="1200" dirty="0">
              <a:latin typeface="Courier" pitchFamily="49" charset="0"/>
            </a:endParaRPr>
          </a:p>
          <a:p>
            <a:pPr indent="-101203"/>
            <a:r>
              <a:rPr lang="en-US" sz="1200" dirty="0">
                <a:latin typeface="Courier" pitchFamily="49" charset="0"/>
              </a:rPr>
              <a:t>*-tex.pdf</a:t>
            </a:r>
          </a:p>
          <a:p>
            <a:pPr indent="-101203"/>
            <a:r>
              <a:rPr lang="en-US" sz="1200" dirty="0">
                <a:latin typeface="Courier" pitchFamily="49" charset="0"/>
              </a:rPr>
              <a:t>*.</a:t>
            </a:r>
            <a:r>
              <a:rPr lang="en-US" sz="1200" dirty="0" err="1">
                <a:latin typeface="Courier" pitchFamily="49" charset="0"/>
              </a:rPr>
              <a:t>bbl</a:t>
            </a:r>
            <a:endParaRPr lang="en-US" sz="1200" dirty="0">
              <a:latin typeface="Courier" pitchFamily="49" charset="0"/>
            </a:endParaRPr>
          </a:p>
          <a:p>
            <a:pPr indent="-101203"/>
            <a:r>
              <a:rPr lang="en-US" sz="1200" dirty="0">
                <a:latin typeface="Courier" pitchFamily="49" charset="0"/>
              </a:rPr>
              <a:t>*.</a:t>
            </a:r>
            <a:r>
              <a:rPr lang="en-US" sz="1200" dirty="0" err="1" smtClean="0">
                <a:latin typeface="Courier" pitchFamily="49" charset="0"/>
              </a:rPr>
              <a:t>blg</a:t>
            </a:r>
            <a:endParaRPr lang="en-US" sz="1200" dirty="0">
              <a:latin typeface="Courier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897519" y="2378060"/>
            <a:ext cx="3325648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accent2"/>
            </a:solidFill>
          </a:ln>
          <a:effectLst>
            <a:outerShdw blurRad="50800" dist="38100" dir="2700000" algn="tl" rotWithShape="0">
              <a:schemeClr val="accent6">
                <a:lumMod val="60000"/>
                <a:lumOff val="4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indent="-101203"/>
            <a:r>
              <a:rPr lang="en-US" sz="1200" dirty="0">
                <a:latin typeface="Courier" pitchFamily="49" charset="0"/>
              </a:rPr>
              <a:t>*.log</a:t>
            </a:r>
          </a:p>
          <a:p>
            <a:pPr indent="-101203"/>
            <a:r>
              <a:rPr lang="en-US" sz="1200" dirty="0" smtClean="0">
                <a:latin typeface="Courier" pitchFamily="49" charset="0"/>
              </a:rPr>
              <a:t>,,*</a:t>
            </a:r>
            <a:endParaRPr lang="en-US" sz="1200" dirty="0">
              <a:latin typeface="Courier" pitchFamily="49" charset="0"/>
            </a:endParaRPr>
          </a:p>
          <a:p>
            <a:pPr indent="-101203"/>
            <a:r>
              <a:rPr lang="en-US" sz="1200" dirty="0">
                <a:latin typeface="Courier" pitchFamily="49" charset="0"/>
              </a:rPr>
              <a:t>++log.*</a:t>
            </a:r>
          </a:p>
          <a:p>
            <a:pPr indent="-101203"/>
            <a:r>
              <a:rPr lang="en-US" sz="1200" dirty="0" smtClean="0">
                <a:latin typeface="Courier" pitchFamily="49" charset="0"/>
              </a:rPr>
              <a:t>.*.</a:t>
            </a:r>
            <a:r>
              <a:rPr lang="en-US" sz="1200" dirty="0" err="1">
                <a:latin typeface="Courier" pitchFamily="49" charset="0"/>
              </a:rPr>
              <a:t>sw</a:t>
            </a:r>
            <a:r>
              <a:rPr lang="en-US" sz="1200" dirty="0">
                <a:latin typeface="Courier" pitchFamily="49" charset="0"/>
              </a:rPr>
              <a:t>*</a:t>
            </a:r>
          </a:p>
          <a:p>
            <a:pPr indent="-101203"/>
            <a:r>
              <a:rPr lang="en-US" sz="1200" dirty="0">
                <a:latin typeface="Courier" pitchFamily="49" charset="0"/>
              </a:rPr>
              <a:t>*.</a:t>
            </a:r>
            <a:r>
              <a:rPr lang="en-US" sz="1200" dirty="0" err="1">
                <a:latin typeface="Courier" pitchFamily="49" charset="0"/>
              </a:rPr>
              <a:t>kate-swp</a:t>
            </a:r>
            <a:endParaRPr lang="en-US" sz="1200" dirty="0">
              <a:latin typeface="Courier" pitchFamily="49" charset="0"/>
            </a:endParaRPr>
          </a:p>
          <a:p>
            <a:pPr indent="-101203"/>
            <a:r>
              <a:rPr lang="en-US" sz="1200" dirty="0">
                <a:latin typeface="Courier" pitchFamily="49" charset="0"/>
              </a:rPr>
              <a:t>.#*</a:t>
            </a:r>
          </a:p>
          <a:p>
            <a:pPr indent="-101203"/>
            <a:r>
              <a:rPr lang="en-US" sz="1200" dirty="0">
                <a:latin typeface="Courier" pitchFamily="49" charset="0"/>
              </a:rPr>
              <a:t>.</a:t>
            </a:r>
            <a:r>
              <a:rPr lang="en-US" sz="1200" dirty="0" err="1">
                <a:latin typeface="Courier" pitchFamily="49" charset="0"/>
              </a:rPr>
              <a:t>DS_Store</a:t>
            </a:r>
            <a:endParaRPr lang="en-US" sz="1200" dirty="0">
              <a:latin typeface="Courier" pitchFamily="49" charset="0"/>
            </a:endParaRPr>
          </a:p>
          <a:p>
            <a:pPr indent="-101203"/>
            <a:r>
              <a:rPr lang="en-US" sz="1200" dirty="0">
                <a:latin typeface="Courier" pitchFamily="49" charset="0"/>
              </a:rPr>
              <a:t>._*</a:t>
            </a:r>
          </a:p>
          <a:p>
            <a:pPr indent="-101203"/>
            <a:r>
              <a:rPr lang="en-US" sz="1200" dirty="0" err="1">
                <a:latin typeface="Courier" pitchFamily="49" charset="0"/>
              </a:rPr>
              <a:t>obj</a:t>
            </a:r>
            <a:endParaRPr lang="en-US" sz="1200" dirty="0">
              <a:latin typeface="Courier" pitchFamily="49" charset="0"/>
            </a:endParaRPr>
          </a:p>
          <a:p>
            <a:pPr indent="-101203"/>
            <a:r>
              <a:rPr lang="en-US" sz="1200" dirty="0" err="1">
                <a:latin typeface="Courier" pitchFamily="49" charset="0"/>
              </a:rPr>
              <a:t>obj</a:t>
            </a:r>
            <a:r>
              <a:rPr lang="en-US" sz="1200" dirty="0">
                <a:latin typeface="Courier" pitchFamily="49" charset="0"/>
              </a:rPr>
              <a:t>-*</a:t>
            </a:r>
          </a:p>
          <a:p>
            <a:pPr indent="-101203"/>
            <a:r>
              <a:rPr lang="en-US" sz="1200" dirty="0">
                <a:latin typeface="Courier" pitchFamily="49" charset="0"/>
              </a:rPr>
              <a:t>tags</a:t>
            </a:r>
          </a:p>
          <a:p>
            <a:pPr indent="-101203"/>
            <a:r>
              <a:rPr lang="en-US" sz="1200" dirty="0">
                <a:latin typeface="Courier" pitchFamily="49" charset="0"/>
              </a:rPr>
              <a:t>aclocal.m4</a:t>
            </a:r>
          </a:p>
          <a:p>
            <a:pPr indent="-101203"/>
            <a:r>
              <a:rPr lang="en-US" sz="1200" dirty="0">
                <a:latin typeface="Courier" pitchFamily="49" charset="0"/>
              </a:rPr>
              <a:t>autom4te.cache</a:t>
            </a:r>
          </a:p>
          <a:p>
            <a:pPr indent="-101203"/>
            <a:r>
              <a:rPr lang="en-US" sz="1200" dirty="0">
                <a:latin typeface="Courier" pitchFamily="49" charset="0"/>
              </a:rPr>
              <a:t>.</a:t>
            </a:r>
            <a:r>
              <a:rPr lang="en-US" sz="1200" dirty="0" err="1">
                <a:latin typeface="Courier" pitchFamily="49" charset="0"/>
              </a:rPr>
              <a:t>gdb_history</a:t>
            </a:r>
            <a:endParaRPr lang="en-US" sz="1200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99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GIT Setup via SSH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Modify</a:t>
            </a:r>
            <a:r>
              <a:rPr lang="en-US" dirty="0" smtClean="0"/>
              <a:t> $HOME/.</a:t>
            </a:r>
            <a:r>
              <a:rPr lang="en-US" dirty="0" err="1" smtClean="0"/>
              <a:t>gitconfig</a:t>
            </a:r>
            <a:r>
              <a:rPr lang="en-US" dirty="0" smtClean="0"/>
              <a:t> as follows:</a:t>
            </a:r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Then, generate an SSH key by executing the following </a:t>
            </a:r>
            <a:r>
              <a:rPr lang="en-US" b="1" noProof="0" dirty="0" smtClean="0"/>
              <a:t>command</a:t>
            </a:r>
            <a:r>
              <a:rPr lang="en-US" noProof="0" dirty="0" smtClean="0"/>
              <a:t>: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de-DE" noProof="0" dirty="0" smtClean="0"/>
          </a:p>
          <a:p>
            <a:endParaRPr lang="en-US" noProof="0" dirty="0" smtClean="0"/>
          </a:p>
          <a:p>
            <a:r>
              <a:rPr lang="en-US" dirty="0" smtClean="0"/>
              <a:t>Finally, register the public part (id_rsa.pub) of the generated key with </a:t>
            </a:r>
            <a:r>
              <a:rPr lang="en-US" dirty="0" err="1" smtClean="0"/>
              <a:t>Submin</a:t>
            </a:r>
            <a:r>
              <a:rPr lang="en-US" dirty="0" smtClean="0"/>
              <a:t> by following the steps given in the next slides.</a:t>
            </a:r>
            <a:endParaRPr lang="en-US" noProof="0" dirty="0"/>
          </a:p>
        </p:txBody>
      </p:sp>
      <p:sp>
        <p:nvSpPr>
          <p:cNvPr id="6" name="Textfeld 5"/>
          <p:cNvSpPr txBox="1"/>
          <p:nvPr/>
        </p:nvSpPr>
        <p:spPr>
          <a:xfrm>
            <a:off x="1166896" y="1623680"/>
            <a:ext cx="7056271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accent2"/>
            </a:solidFill>
          </a:ln>
          <a:effectLst>
            <a:outerShdw blurRad="50800" dist="38100" dir="2700000" algn="tl" rotWithShape="0">
              <a:schemeClr val="accent6">
                <a:lumMod val="60000"/>
                <a:lumOff val="4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indent="-101203"/>
            <a:r>
              <a:rPr lang="en-US" sz="1200" dirty="0">
                <a:latin typeface="Courier" pitchFamily="49" charset="0"/>
              </a:rPr>
              <a:t>[user]</a:t>
            </a:r>
          </a:p>
          <a:p>
            <a:pPr indent="-101203"/>
            <a:r>
              <a:rPr lang="en-US" sz="1200" dirty="0">
                <a:latin typeface="Courier" pitchFamily="49" charset="0"/>
              </a:rPr>
              <a:t>  name = Jon Doe</a:t>
            </a:r>
          </a:p>
          <a:p>
            <a:pPr indent="-101203"/>
            <a:r>
              <a:rPr lang="en-US" sz="1200" dirty="0">
                <a:latin typeface="Courier" pitchFamily="49" charset="0"/>
              </a:rPr>
              <a:t>  email = </a:t>
            </a:r>
            <a:r>
              <a:rPr lang="en-US" sz="1200" dirty="0" err="1" smtClean="0">
                <a:latin typeface="Courier" pitchFamily="49" charset="0"/>
              </a:rPr>
              <a:t>jon.doe@invalid</a:t>
            </a:r>
            <a:endParaRPr lang="en-US" sz="1200" dirty="0">
              <a:latin typeface="Courier" pitchFamily="49" charset="0"/>
            </a:endParaRPr>
          </a:p>
          <a:p>
            <a:pPr indent="-101203"/>
            <a:endParaRPr lang="en-US" sz="1200" dirty="0">
              <a:latin typeface="Courier" pitchFamily="49" charset="0"/>
            </a:endParaRPr>
          </a:p>
          <a:p>
            <a:pPr indent="-101203"/>
            <a:r>
              <a:rPr lang="en-US" sz="1200" dirty="0">
                <a:latin typeface="Courier" pitchFamily="49" charset="0"/>
              </a:rPr>
              <a:t>[push]</a:t>
            </a:r>
          </a:p>
          <a:p>
            <a:pPr indent="-101203"/>
            <a:r>
              <a:rPr lang="en-US" sz="1200" dirty="0">
                <a:latin typeface="Courier" pitchFamily="49" charset="0"/>
              </a:rPr>
              <a:t>  default = </a:t>
            </a:r>
            <a:r>
              <a:rPr lang="en-US" sz="1200" dirty="0" smtClean="0">
                <a:latin typeface="Courier" pitchFamily="49" charset="0"/>
              </a:rPr>
              <a:t>matching</a:t>
            </a:r>
            <a:endParaRPr lang="en-US" sz="1200" dirty="0">
              <a:latin typeface="Courier" pitchFamily="49" charset="0"/>
            </a:endParaRPr>
          </a:p>
          <a:p>
            <a:pPr indent="-101203"/>
            <a:endParaRPr lang="en-US" sz="1200" dirty="0">
              <a:latin typeface="Courier" pitchFamily="49" charset="0"/>
            </a:endParaRPr>
          </a:p>
          <a:p>
            <a:pPr indent="-101203"/>
            <a:r>
              <a:rPr lang="en-US" sz="1200" dirty="0">
                <a:latin typeface="Courier" pitchFamily="49" charset="0"/>
              </a:rPr>
              <a:t>[core]</a:t>
            </a:r>
          </a:p>
          <a:p>
            <a:pPr indent="-101203"/>
            <a:r>
              <a:rPr lang="en-US" sz="1200" dirty="0">
                <a:latin typeface="Courier" pitchFamily="49" charset="0"/>
              </a:rPr>
              <a:t>  </a:t>
            </a:r>
            <a:r>
              <a:rPr lang="en-US" sz="1200" dirty="0" err="1">
                <a:latin typeface="Courier" pitchFamily="49" charset="0"/>
              </a:rPr>
              <a:t>excludesfile</a:t>
            </a:r>
            <a:r>
              <a:rPr lang="en-US" sz="1200" dirty="0">
                <a:latin typeface="Courier" pitchFamily="49" charset="0"/>
              </a:rPr>
              <a:t> = ~</a:t>
            </a:r>
            <a:r>
              <a:rPr lang="en-US" sz="1200" dirty="0" smtClean="0">
                <a:latin typeface="Courier" pitchFamily="49" charset="0"/>
              </a:rPr>
              <a:t>/.</a:t>
            </a:r>
            <a:r>
              <a:rPr lang="en-US" sz="1200" dirty="0" err="1">
                <a:latin typeface="Courier" pitchFamily="49" charset="0"/>
              </a:rPr>
              <a:t>gitconfig.d</a:t>
            </a:r>
            <a:r>
              <a:rPr lang="en-US" sz="1200" dirty="0">
                <a:latin typeface="Courier" pitchFamily="49" charset="0"/>
              </a:rPr>
              <a:t>/info/exclude</a:t>
            </a:r>
          </a:p>
          <a:p>
            <a:pPr indent="-101203"/>
            <a:endParaRPr lang="en-US" sz="1200" dirty="0">
              <a:latin typeface="Courier" pitchFamily="49" charset="0"/>
            </a:endParaRPr>
          </a:p>
          <a:p>
            <a:pPr indent="-101203"/>
            <a:r>
              <a:rPr lang="en-US" sz="1200" b="1" dirty="0">
                <a:solidFill>
                  <a:srgbClr val="FF0000"/>
                </a:solidFill>
                <a:latin typeface="Courier" pitchFamily="49" charset="0"/>
              </a:rPr>
              <a:t>[</a:t>
            </a:r>
            <a:r>
              <a:rPr lang="en-US" sz="1200" b="1" dirty="0" err="1">
                <a:solidFill>
                  <a:srgbClr val="FF0000"/>
                </a:solidFill>
                <a:latin typeface="Courier" pitchFamily="49" charset="0"/>
              </a:rPr>
              <a:t>url</a:t>
            </a:r>
            <a:r>
              <a:rPr lang="en-US" sz="1200" b="1" dirty="0">
                <a:solidFill>
                  <a:srgbClr val="FF0000"/>
                </a:solidFill>
                <a:latin typeface="Courier" pitchFamily="49" charset="0"/>
              </a:rPr>
              <a:t> "</a:t>
            </a:r>
            <a:r>
              <a:rPr lang="en-US" sz="1200" b="1" dirty="0" err="1">
                <a:solidFill>
                  <a:srgbClr val="FF0000"/>
                </a:solidFill>
                <a:latin typeface="Courier" pitchFamily="49" charset="0"/>
              </a:rPr>
              <a:t>ssh</a:t>
            </a:r>
            <a:r>
              <a:rPr lang="en-US" sz="1200" b="1" dirty="0">
                <a:solidFill>
                  <a:srgbClr val="FF0000"/>
                </a:solidFill>
                <a:latin typeface="Courier" pitchFamily="49" charset="0"/>
              </a:rPr>
              <a:t>://git@codesignrev.informatik.uni-erlangen.de/"]</a:t>
            </a:r>
          </a:p>
          <a:p>
            <a:pPr indent="-101203"/>
            <a:r>
              <a:rPr lang="en-US" sz="1200" b="1" dirty="0">
                <a:solidFill>
                  <a:srgbClr val="FF0000"/>
                </a:solidFill>
                <a:latin typeface="Courier" pitchFamily="49" charset="0"/>
              </a:rPr>
              <a:t>  </a:t>
            </a:r>
            <a:r>
              <a:rPr lang="en-US" sz="1200" b="1" dirty="0" err="1">
                <a:solidFill>
                  <a:srgbClr val="FF0000"/>
                </a:solidFill>
                <a:latin typeface="Courier" pitchFamily="49" charset="0"/>
              </a:rPr>
              <a:t>insteadOf</a:t>
            </a:r>
            <a:r>
              <a:rPr lang="en-US" sz="1200" b="1" dirty="0">
                <a:solidFill>
                  <a:srgbClr val="FF0000"/>
                </a:solidFill>
                <a:latin typeface="Courier" pitchFamily="49" charset="0"/>
              </a:rPr>
              <a:t> = </a:t>
            </a:r>
            <a:r>
              <a:rPr lang="en-US" sz="1200" b="1" dirty="0" err="1">
                <a:solidFill>
                  <a:srgbClr val="FF0000"/>
                </a:solidFill>
                <a:latin typeface="Courier" pitchFamily="49" charset="0"/>
              </a:rPr>
              <a:t>codesign</a:t>
            </a:r>
            <a:r>
              <a:rPr lang="en-US" sz="1200" b="1" dirty="0">
                <a:solidFill>
                  <a:srgbClr val="FF0000"/>
                </a:solidFill>
                <a:latin typeface="Courier" pitchFamily="49" charset="0"/>
              </a:rPr>
              <a:t>: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166895" y="4389319"/>
            <a:ext cx="7056271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accent2"/>
            </a:solidFill>
          </a:ln>
          <a:effectLst>
            <a:outerShdw blurRad="50800" dist="38100" dir="2700000" algn="tl" rotWithShape="0">
              <a:schemeClr val="accent6">
                <a:lumMod val="60000"/>
                <a:lumOff val="4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indent="-101203"/>
            <a:r>
              <a:rPr lang="en-US" sz="1200" dirty="0" smtClean="0">
                <a:latin typeface="Courier" pitchFamily="49" charset="0"/>
              </a:rPr>
              <a:t>[</a:t>
            </a:r>
            <a:r>
              <a:rPr lang="en-US" sz="1200" dirty="0">
                <a:latin typeface="Courier" pitchFamily="49" charset="0"/>
              </a:rPr>
              <a:t>bash </a:t>
            </a:r>
            <a:r>
              <a:rPr lang="en-US" sz="1200" dirty="0" smtClean="0">
                <a:latin typeface="Courier" pitchFamily="49" charset="0"/>
              </a:rPr>
              <a:t>testuser@codesign30</a:t>
            </a:r>
            <a:r>
              <a:rPr lang="en-US" sz="1200" dirty="0">
                <a:latin typeface="Courier" pitchFamily="49" charset="0"/>
              </a:rPr>
              <a:t>:~]$ </a:t>
            </a:r>
            <a:r>
              <a:rPr lang="en-US" sz="1200" b="1" dirty="0" err="1">
                <a:latin typeface="Courier" pitchFamily="49" charset="0"/>
              </a:rPr>
              <a:t>ssh-keygen</a:t>
            </a:r>
            <a:r>
              <a:rPr lang="en-US" sz="1200" b="1" dirty="0">
                <a:latin typeface="Courier" pitchFamily="49" charset="0"/>
              </a:rPr>
              <a:t> -t </a:t>
            </a:r>
            <a:r>
              <a:rPr lang="en-US" sz="1200" b="1" dirty="0" err="1">
                <a:latin typeface="Courier" pitchFamily="49" charset="0"/>
              </a:rPr>
              <a:t>rsa</a:t>
            </a:r>
            <a:r>
              <a:rPr lang="en-US" sz="1200" b="1" dirty="0">
                <a:latin typeface="Courier" pitchFamily="49" charset="0"/>
              </a:rPr>
              <a:t> -b 4096</a:t>
            </a:r>
          </a:p>
          <a:p>
            <a:pPr indent="-101203"/>
            <a:r>
              <a:rPr lang="en-US" sz="1200" dirty="0">
                <a:latin typeface="Courier" pitchFamily="49" charset="0"/>
              </a:rPr>
              <a:t>Generating public/private </a:t>
            </a:r>
            <a:r>
              <a:rPr lang="en-US" sz="1200" dirty="0" err="1">
                <a:latin typeface="Courier" pitchFamily="49" charset="0"/>
              </a:rPr>
              <a:t>rsa</a:t>
            </a:r>
            <a:r>
              <a:rPr lang="en-US" sz="1200" dirty="0">
                <a:latin typeface="Courier" pitchFamily="49" charset="0"/>
              </a:rPr>
              <a:t> key pair.</a:t>
            </a:r>
          </a:p>
          <a:p>
            <a:pPr indent="-101203"/>
            <a:r>
              <a:rPr lang="en-US" sz="1200" dirty="0">
                <a:latin typeface="Courier" pitchFamily="49" charset="0"/>
              </a:rPr>
              <a:t>Enter file in which to save the key (/</a:t>
            </a:r>
            <a:r>
              <a:rPr lang="en-US" sz="1200" dirty="0" smtClean="0">
                <a:latin typeface="Courier" pitchFamily="49" charset="0"/>
              </a:rPr>
              <a:t>home/</a:t>
            </a:r>
            <a:r>
              <a:rPr lang="en-US" sz="1200" dirty="0" err="1">
                <a:latin typeface="Courier" pitchFamily="49" charset="0"/>
              </a:rPr>
              <a:t>testuser</a:t>
            </a:r>
            <a:r>
              <a:rPr lang="en-US" sz="1200" dirty="0" smtClean="0">
                <a:latin typeface="Courier" pitchFamily="49" charset="0"/>
              </a:rPr>
              <a:t>/.</a:t>
            </a:r>
            <a:r>
              <a:rPr lang="en-US" sz="1200" dirty="0" err="1">
                <a:latin typeface="Courier" pitchFamily="49" charset="0"/>
              </a:rPr>
              <a:t>ssh</a:t>
            </a:r>
            <a:r>
              <a:rPr lang="en-US" sz="1200" dirty="0">
                <a:latin typeface="Courier" pitchFamily="49" charset="0"/>
              </a:rPr>
              <a:t>/</a:t>
            </a:r>
            <a:r>
              <a:rPr lang="en-US" sz="1200" dirty="0" err="1">
                <a:latin typeface="Courier" pitchFamily="49" charset="0"/>
              </a:rPr>
              <a:t>id_rsa</a:t>
            </a:r>
            <a:r>
              <a:rPr lang="en-US" sz="1200" dirty="0">
                <a:latin typeface="Courier" pitchFamily="49" charset="0"/>
              </a:rPr>
              <a:t>):       </a:t>
            </a:r>
          </a:p>
          <a:p>
            <a:pPr indent="-101203"/>
            <a:r>
              <a:rPr lang="en-US" sz="1200" dirty="0">
                <a:latin typeface="Courier" pitchFamily="49" charset="0"/>
              </a:rPr>
              <a:t>Enter passphrase (empty for no passphrase): </a:t>
            </a:r>
          </a:p>
          <a:p>
            <a:pPr indent="-101203"/>
            <a:r>
              <a:rPr lang="en-US" sz="1200" dirty="0">
                <a:latin typeface="Courier" pitchFamily="49" charset="0"/>
              </a:rPr>
              <a:t>Enter same passphrase again: </a:t>
            </a:r>
          </a:p>
          <a:p>
            <a:pPr indent="-101203"/>
            <a:r>
              <a:rPr lang="en-US" sz="1200" dirty="0" smtClean="0">
                <a:latin typeface="Courier" pitchFamily="49" charset="0"/>
              </a:rPr>
              <a:t>…</a:t>
            </a:r>
          </a:p>
          <a:p>
            <a:pPr indent="-101203"/>
            <a:r>
              <a:rPr lang="en-US" sz="1200" dirty="0" smtClean="0">
                <a:latin typeface="Courier" pitchFamily="49" charset="0"/>
              </a:rPr>
              <a:t>[bash </a:t>
            </a:r>
            <a:r>
              <a:rPr lang="en-US" sz="1200" dirty="0">
                <a:latin typeface="Courier" pitchFamily="49" charset="0"/>
              </a:rPr>
              <a:t>testuser</a:t>
            </a:r>
            <a:r>
              <a:rPr lang="en-US" sz="1200" dirty="0" smtClean="0">
                <a:latin typeface="Courier" pitchFamily="49" charset="0"/>
              </a:rPr>
              <a:t>@codesign30</a:t>
            </a:r>
            <a:r>
              <a:rPr lang="en-US" sz="1200" dirty="0">
                <a:latin typeface="Courier" pitchFamily="49" charset="0"/>
              </a:rPr>
              <a:t>:~]$ </a:t>
            </a:r>
          </a:p>
        </p:txBody>
      </p:sp>
    </p:spTree>
    <p:extLst>
      <p:ext uri="{BB962C8B-B14F-4D97-AF65-F5344CB8AC3E}">
        <p14:creationId xmlns:p14="http://schemas.microsoft.com/office/powerpoint/2010/main" val="286480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Submin</a:t>
            </a:r>
            <a:r>
              <a:rPr lang="en-US" noProof="0" dirty="0" smtClean="0"/>
              <a:t> Account Setup (Only for Access via SSH)</a:t>
            </a:r>
            <a:endParaRPr lang="en-US" noProof="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56" y="1128713"/>
            <a:ext cx="6647442" cy="572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8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Submin</a:t>
            </a:r>
            <a:r>
              <a:rPr lang="en-US" noProof="0" dirty="0" smtClean="0"/>
              <a:t> Account Setup (Only for Access via SSH)</a:t>
            </a:r>
            <a:endParaRPr lang="en-US" noProof="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30" y="1175521"/>
            <a:ext cx="6593133" cy="568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6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Submin</a:t>
            </a:r>
            <a:r>
              <a:rPr lang="en-US" noProof="0" dirty="0" smtClean="0"/>
              <a:t> Account Setup (Only for Access via SSH)</a:t>
            </a:r>
            <a:endParaRPr lang="en-US" noProof="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75" y="1087348"/>
            <a:ext cx="6678858" cy="575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0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Outline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noProof="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noProof="0" dirty="0" smtClean="0">
                <a:solidFill>
                  <a:schemeClr val="bg1">
                    <a:lumMod val="65000"/>
                  </a:schemeClr>
                </a:solidFill>
              </a:rPr>
              <a:t>Access to our </a:t>
            </a:r>
            <a:r>
              <a:rPr lang="en-US" noProof="0" dirty="0" err="1" smtClean="0">
                <a:solidFill>
                  <a:schemeClr val="bg1">
                    <a:lumMod val="65000"/>
                  </a:schemeClr>
                </a:solidFill>
              </a:rPr>
              <a:t>Submin</a:t>
            </a:r>
            <a:r>
              <a:rPr lang="en-US" noProof="0" dirty="0" smtClean="0">
                <a:solidFill>
                  <a:schemeClr val="bg1">
                    <a:lumMod val="65000"/>
                  </a:schemeClr>
                </a:solidFill>
              </a:rPr>
              <a:t> repository manager </a:t>
            </a:r>
          </a:p>
          <a:p>
            <a:endParaRPr lang="de-DE" noProof="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noProof="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noProof="0" dirty="0" smtClean="0">
                <a:solidFill>
                  <a:schemeClr val="bg1">
                    <a:lumMod val="65000"/>
                  </a:schemeClr>
                </a:solidFill>
              </a:rPr>
              <a:t>GIT Setup</a:t>
            </a:r>
          </a:p>
          <a:p>
            <a:endParaRPr lang="de-DE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Checkout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Compiling SysteMoC and </a:t>
            </a:r>
            <a:r>
              <a:rPr lang="en-US" noProof="0" dirty="0" smtClean="0"/>
              <a:t>Maestro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81247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Checkout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login to </a:t>
            </a:r>
            <a:r>
              <a:rPr lang="en-US" dirty="0" err="1" smtClean="0"/>
              <a:t>Submin</a:t>
            </a:r>
            <a:r>
              <a:rPr lang="en-US" dirty="0" smtClean="0"/>
              <a:t> by using the following URL: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https://codesignrev.informatik.uni-erlangen.de/submin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Then, select the </a:t>
            </a:r>
            <a:r>
              <a:rPr lang="en-US" dirty="0" smtClean="0">
                <a:solidFill>
                  <a:srgbClr val="FF0000"/>
                </a:solidFill>
              </a:rPr>
              <a:t>repository</a:t>
            </a:r>
            <a:r>
              <a:rPr lang="en-US" dirty="0"/>
              <a:t> </a:t>
            </a:r>
            <a:r>
              <a:rPr lang="en-US" dirty="0" err="1" smtClean="0"/>
              <a:t>scd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systemoc</a:t>
            </a:r>
            <a:r>
              <a:rPr lang="en-US" dirty="0" smtClean="0"/>
              <a:t>-top</a:t>
            </a:r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43" y="2389003"/>
            <a:ext cx="7771175" cy="4459628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>
            <a:off x="3535680" y="2232660"/>
            <a:ext cx="0" cy="411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13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Outline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dirty="0" smtClean="0"/>
          </a:p>
          <a:p>
            <a:endParaRPr lang="de-DE" noProof="0" dirty="0" smtClean="0"/>
          </a:p>
          <a:p>
            <a:r>
              <a:rPr lang="en-US" noProof="0" dirty="0" smtClean="0"/>
              <a:t>Access </a:t>
            </a:r>
            <a:r>
              <a:rPr lang="en-US" noProof="0" dirty="0" smtClean="0"/>
              <a:t>to our </a:t>
            </a:r>
            <a:r>
              <a:rPr lang="en-US" noProof="0" dirty="0" err="1" smtClean="0"/>
              <a:t>Submin</a:t>
            </a:r>
            <a:r>
              <a:rPr lang="en-US" noProof="0" dirty="0" smtClean="0"/>
              <a:t> repository manager </a:t>
            </a:r>
          </a:p>
          <a:p>
            <a:endParaRPr lang="de-DE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GIT Setup</a:t>
            </a:r>
          </a:p>
          <a:p>
            <a:endParaRPr lang="de-DE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Checkout</a:t>
            </a:r>
          </a:p>
          <a:p>
            <a:pPr marL="975" indent="0">
              <a:buNone/>
            </a:pPr>
            <a:endParaRPr lang="de-DE" noProof="0" dirty="0" smtClean="0"/>
          </a:p>
          <a:p>
            <a:pPr marL="975" indent="0">
              <a:buNone/>
            </a:pPr>
            <a:endParaRPr lang="en-US" noProof="0" dirty="0" smtClean="0"/>
          </a:p>
          <a:p>
            <a:r>
              <a:rPr lang="en-US" noProof="0" dirty="0" smtClean="0"/>
              <a:t>Compiling SysteMoC and </a:t>
            </a:r>
            <a:r>
              <a:rPr lang="en-US" noProof="0" dirty="0" smtClean="0"/>
              <a:t>Maestro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7234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Checkout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Next, </a:t>
            </a:r>
            <a:r>
              <a:rPr lang="en-US" b="1" dirty="0" smtClean="0">
                <a:solidFill>
                  <a:schemeClr val="accent3"/>
                </a:solidFill>
              </a:rPr>
              <a:t>copy</a:t>
            </a:r>
            <a:r>
              <a:rPr lang="en-US" dirty="0" smtClean="0"/>
              <a:t> the appropriate URL for a clone via either https or </a:t>
            </a:r>
            <a:r>
              <a:rPr lang="en-US" dirty="0" err="1" smtClean="0"/>
              <a:t>ssh</a:t>
            </a:r>
            <a:r>
              <a:rPr lang="en-US" dirty="0" smtClean="0"/>
              <a:t>.</a:t>
            </a:r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063" y="1727211"/>
            <a:ext cx="8135937" cy="4279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cxnSp>
        <p:nvCxnSpPr>
          <p:cNvPr id="7" name="Gerade Verbindung mit Pfeil 6"/>
          <p:cNvCxnSpPr/>
          <p:nvPr/>
        </p:nvCxnSpPr>
        <p:spPr>
          <a:xfrm flipH="1">
            <a:off x="4191000" y="1531620"/>
            <a:ext cx="2849880" cy="1897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4191000" y="1531620"/>
            <a:ext cx="3680460" cy="2092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8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Checkout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</a:t>
            </a:r>
            <a:r>
              <a:rPr lang="en-US" b="1" dirty="0">
                <a:solidFill>
                  <a:schemeClr val="accent3"/>
                </a:solidFill>
              </a:rPr>
              <a:t>copy</a:t>
            </a:r>
            <a:r>
              <a:rPr lang="en-US" dirty="0"/>
              <a:t> the appropriate URL for a clone via either https or </a:t>
            </a:r>
            <a:r>
              <a:rPr lang="en-US" dirty="0" err="1"/>
              <a:t>ssh</a:t>
            </a:r>
            <a:r>
              <a:rPr lang="en-US" dirty="0" smtClean="0"/>
              <a:t>.</a:t>
            </a:r>
          </a:p>
          <a:p>
            <a:r>
              <a:rPr lang="en-US" dirty="0"/>
              <a:t>Subsequently, </a:t>
            </a:r>
            <a:r>
              <a:rPr lang="en-US" dirty="0" smtClean="0"/>
              <a:t>insert your </a:t>
            </a:r>
            <a:r>
              <a:rPr lang="en-US" b="1" dirty="0" smtClean="0">
                <a:solidFill>
                  <a:srgbClr val="FF0000"/>
                </a:solidFill>
              </a:rPr>
              <a:t>username</a:t>
            </a:r>
            <a:r>
              <a:rPr lang="en-US" dirty="0" smtClean="0"/>
              <a:t> into </a:t>
            </a:r>
            <a:r>
              <a:rPr lang="en-US" dirty="0"/>
              <a:t>the provided </a:t>
            </a:r>
            <a:r>
              <a:rPr lang="en-US" dirty="0" smtClean="0"/>
              <a:t>URL</a:t>
            </a:r>
            <a:endParaRPr lang="en-US" dirty="0"/>
          </a:p>
          <a:p>
            <a:r>
              <a:rPr lang="en-US" dirty="0" smtClean="0"/>
              <a:t>Finally, clone the repository by executing the following </a:t>
            </a:r>
            <a:r>
              <a:rPr lang="en-US" b="1" dirty="0" smtClean="0"/>
              <a:t>command</a:t>
            </a:r>
            <a:r>
              <a:rPr lang="en-US" dirty="0" smtClean="0"/>
              <a:t>: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en-US" dirty="0" smtClean="0"/>
              <a:t>The resulting checkout in </a:t>
            </a:r>
            <a:r>
              <a:rPr lang="en-US" b="1" dirty="0" err="1" smtClean="0">
                <a:latin typeface="Courier" pitchFamily="49" charset="0"/>
              </a:rPr>
              <a:t>systemoc</a:t>
            </a:r>
            <a:r>
              <a:rPr lang="en-US" b="1" dirty="0" smtClean="0">
                <a:latin typeface="Courier" pitchFamily="49" charset="0"/>
              </a:rPr>
              <a:t>-top-</a:t>
            </a:r>
            <a:r>
              <a:rPr lang="en-US" b="1" dirty="0" smtClean="0">
                <a:latin typeface="Courier" pitchFamily="49" charset="0"/>
              </a:rPr>
              <a:t>-</a:t>
            </a:r>
            <a:r>
              <a:rPr lang="en-US" b="1" dirty="0" err="1" smtClean="0">
                <a:latin typeface="Courier" pitchFamily="49" charset="0"/>
              </a:rPr>
              <a:t>devel</a:t>
            </a:r>
            <a:r>
              <a:rPr lang="en-US" b="1" dirty="0" smtClean="0">
                <a:latin typeface="Courier" pitchFamily="49" charset="0"/>
              </a:rPr>
              <a:t>-</a:t>
            </a:r>
            <a:r>
              <a:rPr lang="en-US" b="1" dirty="0" smtClean="0">
                <a:latin typeface="Courier" pitchFamily="49" charset="0"/>
              </a:rPr>
              <a:t>-1.0</a:t>
            </a:r>
            <a:r>
              <a:rPr lang="en-US" dirty="0" smtClean="0"/>
              <a:t> is still incomplete as the appropriate subprojects are missing.</a:t>
            </a:r>
            <a:endParaRPr lang="en-US" b="1" dirty="0" smtClean="0">
              <a:latin typeface="Courier" pitchFamily="49" charset="0"/>
            </a:endParaRPr>
          </a:p>
          <a:p>
            <a:endParaRPr lang="en-US" b="1" dirty="0">
              <a:latin typeface="Courier" pitchFamily="49" charset="0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Textfeld 7"/>
          <p:cNvSpPr txBox="1"/>
          <p:nvPr/>
        </p:nvSpPr>
        <p:spPr>
          <a:xfrm>
            <a:off x="617144" y="2514799"/>
            <a:ext cx="8336356" cy="20774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accent2"/>
            </a:solidFill>
          </a:ln>
          <a:effectLst>
            <a:outerShdw blurRad="50800" dist="38100" dir="2700000" algn="tl" rotWithShape="0">
              <a:schemeClr val="accent6">
                <a:lumMod val="60000"/>
                <a:lumOff val="4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indent="-101203"/>
            <a:r>
              <a:rPr lang="en-US" sz="1200" dirty="0">
                <a:latin typeface="Courier" pitchFamily="49" charset="0"/>
              </a:rPr>
              <a:t>[bash </a:t>
            </a:r>
            <a:r>
              <a:rPr lang="en-US" sz="1200" dirty="0" smtClean="0">
                <a:latin typeface="Courier" pitchFamily="49" charset="0"/>
              </a:rPr>
              <a:t>testuser@codesign30:tmp</a:t>
            </a:r>
            <a:r>
              <a:rPr lang="en-US" sz="1200" dirty="0">
                <a:latin typeface="Courier" pitchFamily="49" charset="0"/>
              </a:rPr>
              <a:t>]$ </a:t>
            </a:r>
            <a:r>
              <a:rPr lang="en-US" sz="1200" b="1" dirty="0" err="1">
                <a:latin typeface="Courier" pitchFamily="49" charset="0"/>
              </a:rPr>
              <a:t>git</a:t>
            </a:r>
            <a:r>
              <a:rPr lang="en-US" sz="1200" b="1" dirty="0">
                <a:latin typeface="Courier" pitchFamily="49" charset="0"/>
              </a:rPr>
              <a:t> clone </a:t>
            </a:r>
            <a:r>
              <a:rPr lang="en-US" sz="1200" b="1" dirty="0">
                <a:solidFill>
                  <a:schemeClr val="accent3"/>
                </a:solidFill>
                <a:latin typeface="Courier" pitchFamily="49" charset="0"/>
              </a:rPr>
              <a:t>https</a:t>
            </a:r>
            <a:r>
              <a:rPr lang="en-US" sz="1200" b="1" dirty="0" smtClean="0">
                <a:solidFill>
                  <a:schemeClr val="accent3"/>
                </a:solidFill>
                <a:latin typeface="Courier" pitchFamily="49" charset="0"/>
              </a:rPr>
              <a:t>://</a:t>
            </a:r>
            <a:r>
              <a:rPr lang="en-US" sz="1200" b="1" dirty="0" smtClean="0">
                <a:solidFill>
                  <a:srgbClr val="FF0000"/>
                </a:solidFill>
                <a:latin typeface="Courier" pitchFamily="49" charset="0"/>
              </a:rPr>
              <a:t>testuser@</a:t>
            </a:r>
            <a:r>
              <a:rPr lang="en-US" sz="1200" b="1" dirty="0" smtClean="0">
                <a:solidFill>
                  <a:schemeClr val="accent3"/>
                </a:solidFill>
                <a:latin typeface="Courier" pitchFamily="49" charset="0"/>
              </a:rPr>
              <a:t>codesignrev.informatik.uni-erlangen.de/git/scd/src/systemoc-top.git</a:t>
            </a:r>
            <a:r>
              <a:rPr lang="en-US" sz="1200" b="1" dirty="0" smtClean="0">
                <a:latin typeface="Courier" pitchFamily="49" charset="0"/>
              </a:rPr>
              <a:t> </a:t>
            </a:r>
            <a:r>
              <a:rPr lang="en-US" sz="1200" b="1" dirty="0" err="1">
                <a:latin typeface="Courier" pitchFamily="49" charset="0"/>
              </a:rPr>
              <a:t>systemoc</a:t>
            </a:r>
            <a:r>
              <a:rPr lang="en-US" sz="1200" b="1" dirty="0">
                <a:latin typeface="Courier" pitchFamily="49" charset="0"/>
              </a:rPr>
              <a:t>-top-</a:t>
            </a:r>
            <a:r>
              <a:rPr lang="en-US" sz="1200" b="1" dirty="0" smtClean="0">
                <a:latin typeface="Courier" pitchFamily="49" charset="0"/>
              </a:rPr>
              <a:t>-</a:t>
            </a:r>
            <a:r>
              <a:rPr lang="en-US" sz="1200" b="1" dirty="0" err="1" smtClean="0">
                <a:latin typeface="Courier" pitchFamily="49" charset="0"/>
              </a:rPr>
              <a:t>devel</a:t>
            </a:r>
            <a:r>
              <a:rPr lang="en-US" sz="1200" b="1" dirty="0" smtClean="0">
                <a:latin typeface="Courier" pitchFamily="49" charset="0"/>
              </a:rPr>
              <a:t>--1.0</a:t>
            </a:r>
            <a:endParaRPr lang="en-US" sz="1200" b="1" dirty="0">
              <a:latin typeface="Courier" pitchFamily="49" charset="0"/>
            </a:endParaRPr>
          </a:p>
          <a:p>
            <a:pPr indent="-101203"/>
            <a:r>
              <a:rPr lang="en-US" sz="900" dirty="0" err="1">
                <a:latin typeface="Courier" pitchFamily="49" charset="0"/>
              </a:rPr>
              <a:t>Nach</a:t>
            </a:r>
            <a:r>
              <a:rPr lang="en-US" sz="900" dirty="0">
                <a:latin typeface="Courier" pitchFamily="49" charset="0"/>
              </a:rPr>
              <a:t> »</a:t>
            </a:r>
            <a:r>
              <a:rPr lang="en-US" sz="900" dirty="0" err="1">
                <a:latin typeface="Courier" pitchFamily="49" charset="0"/>
              </a:rPr>
              <a:t>systemoc</a:t>
            </a:r>
            <a:r>
              <a:rPr lang="en-US" sz="900" dirty="0">
                <a:latin typeface="Courier" pitchFamily="49" charset="0"/>
              </a:rPr>
              <a:t>-top-</a:t>
            </a:r>
            <a:r>
              <a:rPr lang="en-US" sz="900" dirty="0" smtClean="0">
                <a:latin typeface="Courier" pitchFamily="49" charset="0"/>
              </a:rPr>
              <a:t>-</a:t>
            </a:r>
            <a:r>
              <a:rPr lang="en-US" sz="900" dirty="0" err="1" smtClean="0">
                <a:latin typeface="Courier" pitchFamily="49" charset="0"/>
              </a:rPr>
              <a:t>devel</a:t>
            </a:r>
            <a:r>
              <a:rPr lang="en-US" sz="900" dirty="0" smtClean="0">
                <a:latin typeface="Courier" pitchFamily="49" charset="0"/>
              </a:rPr>
              <a:t>-</a:t>
            </a:r>
            <a:r>
              <a:rPr lang="en-US" sz="900" dirty="0">
                <a:latin typeface="Courier" pitchFamily="49" charset="0"/>
              </a:rPr>
              <a:t>-1.0« </a:t>
            </a:r>
            <a:r>
              <a:rPr lang="en-US" sz="900" dirty="0" err="1">
                <a:latin typeface="Courier" pitchFamily="49" charset="0"/>
              </a:rPr>
              <a:t>wird</a:t>
            </a:r>
            <a:r>
              <a:rPr lang="en-US" sz="900" dirty="0">
                <a:latin typeface="Courier" pitchFamily="49" charset="0"/>
              </a:rPr>
              <a:t> </a:t>
            </a:r>
            <a:r>
              <a:rPr lang="en-US" sz="900" dirty="0" err="1">
                <a:latin typeface="Courier" pitchFamily="49" charset="0"/>
              </a:rPr>
              <a:t>geklont</a:t>
            </a:r>
            <a:endParaRPr lang="en-US" sz="900" dirty="0">
              <a:latin typeface="Courier" pitchFamily="49" charset="0"/>
            </a:endParaRPr>
          </a:p>
          <a:p>
            <a:pPr indent="-101203"/>
            <a:r>
              <a:rPr lang="en-US" sz="900" dirty="0">
                <a:latin typeface="Courier" pitchFamily="49" charset="0"/>
              </a:rPr>
              <a:t>Username for 'https://codesignrev.informatik.uni-erlangen.de': </a:t>
            </a:r>
            <a:r>
              <a:rPr lang="en-US" sz="900" dirty="0" err="1">
                <a:latin typeface="Courier" pitchFamily="49" charset="0"/>
              </a:rPr>
              <a:t>testuser</a:t>
            </a:r>
            <a:endParaRPr lang="en-US" sz="900" dirty="0">
              <a:latin typeface="Courier" pitchFamily="49" charset="0"/>
            </a:endParaRPr>
          </a:p>
          <a:p>
            <a:pPr indent="-101203"/>
            <a:r>
              <a:rPr lang="en-US" sz="900" dirty="0">
                <a:latin typeface="Courier" pitchFamily="49" charset="0"/>
              </a:rPr>
              <a:t>Password for 'https://testuser@codesignrev.informatik.uni-erlangen.de': 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remote: Counting objects: 537, done.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remote: Compressing objects: 100% (304/304), done.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remote: Total 537 (delta 192), reused 511 (delta 179)</a:t>
            </a:r>
          </a:p>
          <a:p>
            <a:pPr indent="-101203"/>
            <a:r>
              <a:rPr lang="en-US" sz="900" dirty="0" err="1">
                <a:latin typeface="Courier" pitchFamily="49" charset="0"/>
              </a:rPr>
              <a:t>Objekte</a:t>
            </a:r>
            <a:r>
              <a:rPr lang="en-US" sz="900" dirty="0">
                <a:latin typeface="Courier" pitchFamily="49" charset="0"/>
              </a:rPr>
              <a:t> </a:t>
            </a:r>
            <a:r>
              <a:rPr lang="en-US" sz="900" dirty="0" err="1">
                <a:latin typeface="Courier" pitchFamily="49" charset="0"/>
              </a:rPr>
              <a:t>werden</a:t>
            </a:r>
            <a:r>
              <a:rPr lang="en-US" sz="900" dirty="0">
                <a:latin typeface="Courier" pitchFamily="49" charset="0"/>
              </a:rPr>
              <a:t> </a:t>
            </a:r>
            <a:r>
              <a:rPr lang="en-US" sz="900" dirty="0" err="1">
                <a:latin typeface="Courier" pitchFamily="49" charset="0"/>
              </a:rPr>
              <a:t>empfangen</a:t>
            </a:r>
            <a:r>
              <a:rPr lang="en-US" sz="900" dirty="0">
                <a:latin typeface="Courier" pitchFamily="49" charset="0"/>
              </a:rPr>
              <a:t>: 100% (537/537), 150.38 KiB | 0 bytes/s, done.</a:t>
            </a:r>
          </a:p>
          <a:p>
            <a:pPr indent="-101203"/>
            <a:r>
              <a:rPr lang="en-US" sz="900" dirty="0" err="1">
                <a:latin typeface="Courier" pitchFamily="49" charset="0"/>
              </a:rPr>
              <a:t>Unterschiede</a:t>
            </a:r>
            <a:r>
              <a:rPr lang="en-US" sz="900" dirty="0">
                <a:latin typeface="Courier" pitchFamily="49" charset="0"/>
              </a:rPr>
              <a:t> </a:t>
            </a:r>
            <a:r>
              <a:rPr lang="en-US" sz="900" dirty="0" err="1">
                <a:latin typeface="Courier" pitchFamily="49" charset="0"/>
              </a:rPr>
              <a:t>werden</a:t>
            </a:r>
            <a:r>
              <a:rPr lang="en-US" sz="900" dirty="0">
                <a:latin typeface="Courier" pitchFamily="49" charset="0"/>
              </a:rPr>
              <a:t> </a:t>
            </a:r>
            <a:r>
              <a:rPr lang="en-US" sz="900" dirty="0" err="1">
                <a:latin typeface="Courier" pitchFamily="49" charset="0"/>
              </a:rPr>
              <a:t>aufgelöst</a:t>
            </a:r>
            <a:r>
              <a:rPr lang="en-US" sz="900" dirty="0">
                <a:latin typeface="Courier" pitchFamily="49" charset="0"/>
              </a:rPr>
              <a:t>: 100% (192/192), done.</a:t>
            </a:r>
          </a:p>
          <a:p>
            <a:pPr indent="-101203"/>
            <a:r>
              <a:rPr lang="en-US" sz="900" dirty="0" err="1">
                <a:latin typeface="Courier" pitchFamily="49" charset="0"/>
              </a:rPr>
              <a:t>Verbundenheit</a:t>
            </a:r>
            <a:r>
              <a:rPr lang="en-US" sz="900" dirty="0">
                <a:latin typeface="Courier" pitchFamily="49" charset="0"/>
              </a:rPr>
              <a:t> </a:t>
            </a:r>
            <a:r>
              <a:rPr lang="en-US" sz="900" dirty="0" err="1">
                <a:latin typeface="Courier" pitchFamily="49" charset="0"/>
              </a:rPr>
              <a:t>wird</a:t>
            </a:r>
            <a:r>
              <a:rPr lang="en-US" sz="900" dirty="0">
                <a:latin typeface="Courier" pitchFamily="49" charset="0"/>
              </a:rPr>
              <a:t> </a:t>
            </a:r>
            <a:r>
              <a:rPr lang="en-US" sz="900" dirty="0" err="1">
                <a:latin typeface="Courier" pitchFamily="49" charset="0"/>
              </a:rPr>
              <a:t>überprüft</a:t>
            </a:r>
            <a:r>
              <a:rPr lang="en-US" sz="900" dirty="0">
                <a:latin typeface="Courier" pitchFamily="49" charset="0"/>
              </a:rPr>
              <a:t> … </a:t>
            </a:r>
            <a:r>
              <a:rPr lang="en-US" sz="900" dirty="0" err="1">
                <a:latin typeface="Courier" pitchFamily="49" charset="0"/>
              </a:rPr>
              <a:t>Fertig</a:t>
            </a:r>
            <a:r>
              <a:rPr lang="en-US" sz="900" dirty="0" smtClean="0">
                <a:latin typeface="Courier" pitchFamily="49" charset="0"/>
              </a:rPr>
              <a:t>.</a:t>
            </a:r>
          </a:p>
          <a:p>
            <a:pPr indent="-101203"/>
            <a:r>
              <a:rPr lang="en-US" sz="1200" dirty="0">
                <a:latin typeface="Courier" pitchFamily="49" charset="0"/>
              </a:rPr>
              <a:t>[bash testuser@codesign30:tmp]$ </a:t>
            </a:r>
            <a:r>
              <a:rPr lang="en-US" sz="1200" b="1" dirty="0">
                <a:latin typeface="Courier" pitchFamily="49" charset="0"/>
              </a:rPr>
              <a:t>cd </a:t>
            </a:r>
            <a:r>
              <a:rPr lang="en-US" sz="1200" b="1" dirty="0" err="1" smtClean="0">
                <a:latin typeface="Courier" pitchFamily="49" charset="0"/>
              </a:rPr>
              <a:t>systemoc</a:t>
            </a:r>
            <a:r>
              <a:rPr lang="en-US" sz="1200" b="1" dirty="0" smtClean="0">
                <a:latin typeface="Courier" pitchFamily="49" charset="0"/>
              </a:rPr>
              <a:t>-top--</a:t>
            </a:r>
            <a:r>
              <a:rPr lang="en-US" sz="1200" b="1" dirty="0" err="1" smtClean="0">
                <a:latin typeface="Courier" pitchFamily="49" charset="0"/>
              </a:rPr>
              <a:t>devel</a:t>
            </a:r>
            <a:r>
              <a:rPr lang="en-US" sz="1200" b="1" dirty="0" smtClean="0">
                <a:latin typeface="Courier" pitchFamily="49" charset="0"/>
              </a:rPr>
              <a:t>--1.0</a:t>
            </a:r>
            <a:endParaRPr lang="en-US" sz="1200" b="1" dirty="0">
              <a:latin typeface="Courier" pitchFamily="49" charset="0"/>
            </a:endParaRPr>
          </a:p>
          <a:p>
            <a:pPr indent="-101203"/>
            <a:r>
              <a:rPr lang="en-US" sz="1200" dirty="0">
                <a:latin typeface="Courier" pitchFamily="49" charset="0"/>
              </a:rPr>
              <a:t>[bash testuser@codesign30:systemoc-top-</a:t>
            </a:r>
            <a:r>
              <a:rPr lang="en-US" sz="1200" dirty="0" smtClean="0">
                <a:latin typeface="Courier" pitchFamily="49" charset="0"/>
              </a:rPr>
              <a:t>-</a:t>
            </a:r>
            <a:r>
              <a:rPr lang="en-US" sz="1200" dirty="0" err="1" smtClean="0">
                <a:latin typeface="Courier" pitchFamily="49" charset="0"/>
              </a:rPr>
              <a:t>devel</a:t>
            </a:r>
            <a:r>
              <a:rPr lang="en-US" sz="1200" dirty="0" smtClean="0">
                <a:latin typeface="Courier" pitchFamily="49" charset="0"/>
              </a:rPr>
              <a:t>--</a:t>
            </a:r>
            <a:r>
              <a:rPr lang="en-US" sz="1200" dirty="0">
                <a:latin typeface="Courier" pitchFamily="49" charset="0"/>
              </a:rPr>
              <a:t>1.0]$</a:t>
            </a:r>
            <a:endParaRPr lang="en-US" sz="1200" dirty="0" smtClean="0">
              <a:latin typeface="Courier" pitchFamily="49" charset="0"/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4655820" y="1958340"/>
            <a:ext cx="1097280" cy="6324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04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Checkout Subprojects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missing subprojects are listed in the file .</a:t>
            </a:r>
            <a:r>
              <a:rPr lang="en-US" dirty="0" err="1" smtClean="0"/>
              <a:t>gitmodules</a:t>
            </a:r>
            <a:r>
              <a:rPr lang="en-US" dirty="0" smtClean="0"/>
              <a:t>, i.e., the following </a:t>
            </a:r>
            <a:r>
              <a:rPr lang="en-US" b="1" dirty="0" smtClean="0"/>
              <a:t>command</a:t>
            </a:r>
            <a:r>
              <a:rPr lang="en-US" dirty="0" smtClean="0"/>
              <a:t> will show them: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 that in the </a:t>
            </a:r>
            <a:r>
              <a:rPr lang="en-US" dirty="0" err="1" smtClean="0"/>
              <a:t>url</a:t>
            </a:r>
            <a:r>
              <a:rPr lang="en-US" dirty="0" smtClean="0"/>
              <a:t> string the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codesign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dirty="0" smtClean="0"/>
              <a:t> placeholder is used. For the following steps to succeed, the placeholder must be defined appropriately (see the slides GIT Setup and GIT Setup via SSH) for either https or </a:t>
            </a:r>
            <a:r>
              <a:rPr lang="en-US" dirty="0" err="1" smtClean="0"/>
              <a:t>ssh</a:t>
            </a:r>
            <a:r>
              <a:rPr lang="en-US" dirty="0" smtClean="0"/>
              <a:t> access in your GIT configuration file ~/.</a:t>
            </a:r>
            <a:r>
              <a:rPr lang="en-US" dirty="0" err="1" smtClean="0"/>
              <a:t>gitconfig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617144" y="1943299"/>
            <a:ext cx="8336356" cy="25391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accent2"/>
            </a:solidFill>
          </a:ln>
          <a:effectLst>
            <a:outerShdw blurRad="50800" dist="38100" dir="2700000" algn="tl" rotWithShape="0">
              <a:schemeClr val="accent6">
                <a:lumMod val="60000"/>
                <a:lumOff val="4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indent="-101203"/>
            <a:r>
              <a:rPr lang="en-US" sz="1200" dirty="0" smtClean="0">
                <a:latin typeface="Courier" pitchFamily="49" charset="0"/>
              </a:rPr>
              <a:t>[</a:t>
            </a:r>
            <a:r>
              <a:rPr lang="en-US" sz="1200" dirty="0">
                <a:latin typeface="Courier" pitchFamily="49" charset="0"/>
              </a:rPr>
              <a:t>bash </a:t>
            </a:r>
            <a:r>
              <a:rPr lang="en-US" sz="1200" dirty="0" smtClean="0">
                <a:latin typeface="Courier" pitchFamily="49" charset="0"/>
              </a:rPr>
              <a:t>testuser@codesign30:systemoc-top-</a:t>
            </a:r>
            <a:r>
              <a:rPr lang="en-US" sz="1200" dirty="0" smtClean="0">
                <a:latin typeface="Courier" pitchFamily="49" charset="0"/>
              </a:rPr>
              <a:t>-</a:t>
            </a:r>
            <a:r>
              <a:rPr lang="en-US" sz="1200" dirty="0" err="1" smtClean="0">
                <a:latin typeface="Courier" pitchFamily="49" charset="0"/>
              </a:rPr>
              <a:t>devel</a:t>
            </a:r>
            <a:r>
              <a:rPr lang="en-US" sz="1200" dirty="0" smtClean="0">
                <a:latin typeface="Courier" pitchFamily="49" charset="0"/>
              </a:rPr>
              <a:t>-</a:t>
            </a:r>
            <a:r>
              <a:rPr lang="en-US" sz="1200" dirty="0">
                <a:latin typeface="Courier" pitchFamily="49" charset="0"/>
              </a:rPr>
              <a:t>-1.0</a:t>
            </a:r>
            <a:r>
              <a:rPr lang="en-US" sz="1200" dirty="0" smtClean="0">
                <a:latin typeface="Courier" pitchFamily="49" charset="0"/>
              </a:rPr>
              <a:t>]$ </a:t>
            </a:r>
            <a:r>
              <a:rPr lang="en-US" sz="1200" b="1" dirty="0" smtClean="0">
                <a:latin typeface="Courier" pitchFamily="49" charset="0"/>
              </a:rPr>
              <a:t>cat .</a:t>
            </a:r>
            <a:r>
              <a:rPr lang="en-US" sz="1200" b="1" dirty="0" err="1" smtClean="0">
                <a:latin typeface="Courier" pitchFamily="49" charset="0"/>
              </a:rPr>
              <a:t>gitmodules</a:t>
            </a:r>
            <a:endParaRPr lang="en-US" sz="1200" b="1" dirty="0" smtClean="0">
              <a:latin typeface="Courier" pitchFamily="49" charset="0"/>
            </a:endParaRPr>
          </a:p>
          <a:p>
            <a:pPr indent="-101203"/>
            <a:r>
              <a:rPr lang="en-US" sz="900" dirty="0">
                <a:latin typeface="Courier" pitchFamily="49" charset="0"/>
              </a:rPr>
              <a:t>[submodule "</a:t>
            </a:r>
            <a:r>
              <a:rPr lang="en-US" sz="900" dirty="0" err="1">
                <a:latin typeface="Courier" pitchFamily="49" charset="0"/>
              </a:rPr>
              <a:t>HscdTeXRes</a:t>
            </a:r>
            <a:r>
              <a:rPr lang="en-US" sz="900" dirty="0">
                <a:latin typeface="Courier" pitchFamily="49" charset="0"/>
              </a:rPr>
              <a:t>"]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        path = </a:t>
            </a:r>
            <a:r>
              <a:rPr lang="en-US" sz="900" dirty="0" err="1">
                <a:latin typeface="Courier" pitchFamily="49" charset="0"/>
              </a:rPr>
              <a:t>HscdTeXRes</a:t>
            </a:r>
            <a:endParaRPr lang="en-US" sz="900" dirty="0">
              <a:latin typeface="Courier" pitchFamily="49" charset="0"/>
            </a:endParaRPr>
          </a:p>
          <a:p>
            <a:pPr indent="-101203"/>
            <a:r>
              <a:rPr lang="en-US" sz="900" dirty="0">
                <a:latin typeface="Courier" pitchFamily="49" charset="0"/>
              </a:rPr>
              <a:t>        </a:t>
            </a:r>
            <a:r>
              <a:rPr lang="en-US" sz="900" dirty="0" err="1">
                <a:latin typeface="Courier" pitchFamily="49" charset="0"/>
              </a:rPr>
              <a:t>url</a:t>
            </a:r>
            <a:r>
              <a:rPr lang="en-US" sz="900" dirty="0">
                <a:latin typeface="Courier" pitchFamily="49" charset="0"/>
              </a:rPr>
              <a:t> = </a:t>
            </a:r>
            <a:r>
              <a:rPr lang="en-US" sz="900" b="1" dirty="0" err="1">
                <a:solidFill>
                  <a:schemeClr val="accent6">
                    <a:lumMod val="75000"/>
                  </a:schemeClr>
                </a:solidFill>
                <a:latin typeface="Courier" pitchFamily="49" charset="0"/>
              </a:rPr>
              <a:t>codesign:</a:t>
            </a:r>
            <a:r>
              <a:rPr lang="en-US" sz="900" dirty="0" err="1">
                <a:latin typeface="Courier" pitchFamily="49" charset="0"/>
              </a:rPr>
              <a:t>scd</a:t>
            </a:r>
            <a:r>
              <a:rPr lang="en-US" sz="900" dirty="0">
                <a:latin typeface="Courier" pitchFamily="49" charset="0"/>
              </a:rPr>
              <a:t>/papers/</a:t>
            </a:r>
            <a:r>
              <a:rPr lang="en-US" sz="900" dirty="0" err="1">
                <a:latin typeface="Courier" pitchFamily="49" charset="0"/>
              </a:rPr>
              <a:t>HscdTeXRes.git</a:t>
            </a:r>
            <a:endParaRPr lang="en-US" sz="900" dirty="0">
              <a:latin typeface="Courier" pitchFamily="49" charset="0"/>
            </a:endParaRPr>
          </a:p>
          <a:p>
            <a:pPr indent="-101203"/>
            <a:r>
              <a:rPr lang="en-US" sz="900" dirty="0">
                <a:latin typeface="Courier" pitchFamily="49" charset="0"/>
              </a:rPr>
              <a:t>[submodule "Documentation"]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        path = Documentation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        </a:t>
            </a:r>
            <a:r>
              <a:rPr lang="en-US" sz="900" dirty="0" err="1">
                <a:latin typeface="Courier" pitchFamily="49" charset="0"/>
              </a:rPr>
              <a:t>url</a:t>
            </a:r>
            <a:r>
              <a:rPr lang="en-US" sz="900" dirty="0">
                <a:latin typeface="Courier" pitchFamily="49" charset="0"/>
              </a:rPr>
              <a:t> = </a:t>
            </a:r>
            <a:r>
              <a:rPr lang="en-US" sz="900" b="1" dirty="0" err="1">
                <a:solidFill>
                  <a:schemeClr val="accent6">
                    <a:lumMod val="75000"/>
                  </a:schemeClr>
                </a:solidFill>
                <a:latin typeface="Courier" pitchFamily="49" charset="0"/>
              </a:rPr>
              <a:t>codesign:</a:t>
            </a:r>
            <a:r>
              <a:rPr lang="en-US" sz="900" dirty="0" err="1">
                <a:latin typeface="Courier" pitchFamily="49" charset="0"/>
              </a:rPr>
              <a:t>scd</a:t>
            </a:r>
            <a:r>
              <a:rPr lang="en-US" sz="900" dirty="0">
                <a:latin typeface="Courier" pitchFamily="49" charset="0"/>
              </a:rPr>
              <a:t>/</a:t>
            </a:r>
            <a:r>
              <a:rPr lang="en-US" sz="900" dirty="0" err="1">
                <a:latin typeface="Courier" pitchFamily="49" charset="0"/>
              </a:rPr>
              <a:t>src</a:t>
            </a:r>
            <a:r>
              <a:rPr lang="en-US" sz="900" dirty="0">
                <a:latin typeface="Courier" pitchFamily="49" charset="0"/>
              </a:rPr>
              <a:t>/</a:t>
            </a:r>
            <a:r>
              <a:rPr lang="en-US" sz="900" dirty="0" err="1">
                <a:latin typeface="Courier" pitchFamily="49" charset="0"/>
              </a:rPr>
              <a:t>systemoc</a:t>
            </a:r>
            <a:r>
              <a:rPr lang="en-US" sz="900" dirty="0">
                <a:latin typeface="Courier" pitchFamily="49" charset="0"/>
              </a:rPr>
              <a:t>/</a:t>
            </a:r>
            <a:r>
              <a:rPr lang="en-US" sz="900" dirty="0" err="1">
                <a:latin typeface="Courier" pitchFamily="49" charset="0"/>
              </a:rPr>
              <a:t>Documentation.git</a:t>
            </a:r>
            <a:endParaRPr lang="en-US" sz="900" dirty="0">
              <a:latin typeface="Courier" pitchFamily="49" charset="0"/>
            </a:endParaRPr>
          </a:p>
          <a:p>
            <a:pPr indent="-101203"/>
            <a:r>
              <a:rPr lang="en-US" sz="900" dirty="0">
                <a:latin typeface="Courier" pitchFamily="49" charset="0"/>
              </a:rPr>
              <a:t>[submodule "Scripts"]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        path = Scripts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        </a:t>
            </a:r>
            <a:r>
              <a:rPr lang="en-US" sz="900" dirty="0" err="1">
                <a:latin typeface="Courier" pitchFamily="49" charset="0"/>
              </a:rPr>
              <a:t>url</a:t>
            </a:r>
            <a:r>
              <a:rPr lang="en-US" sz="900" dirty="0">
                <a:latin typeface="Courier" pitchFamily="49" charset="0"/>
              </a:rPr>
              <a:t> = </a:t>
            </a:r>
            <a:r>
              <a:rPr lang="en-US" sz="900" b="1" dirty="0" err="1">
                <a:solidFill>
                  <a:schemeClr val="accent6">
                    <a:lumMod val="75000"/>
                  </a:schemeClr>
                </a:solidFill>
                <a:latin typeface="Courier" pitchFamily="49" charset="0"/>
              </a:rPr>
              <a:t>codesign:</a:t>
            </a:r>
            <a:r>
              <a:rPr lang="en-US" sz="900" dirty="0" err="1">
                <a:latin typeface="Courier" pitchFamily="49" charset="0"/>
              </a:rPr>
              <a:t>scd</a:t>
            </a:r>
            <a:r>
              <a:rPr lang="en-US" sz="900" dirty="0">
                <a:latin typeface="Courier" pitchFamily="49" charset="0"/>
              </a:rPr>
              <a:t>/</a:t>
            </a:r>
            <a:r>
              <a:rPr lang="en-US" sz="900" dirty="0" err="1">
                <a:latin typeface="Courier" pitchFamily="49" charset="0"/>
              </a:rPr>
              <a:t>src</a:t>
            </a:r>
            <a:r>
              <a:rPr lang="en-US" sz="900" dirty="0">
                <a:latin typeface="Courier" pitchFamily="49" charset="0"/>
              </a:rPr>
              <a:t>/common/</a:t>
            </a:r>
            <a:r>
              <a:rPr lang="en-US" sz="900" dirty="0" err="1">
                <a:latin typeface="Courier" pitchFamily="49" charset="0"/>
              </a:rPr>
              <a:t>Scripts.git</a:t>
            </a:r>
            <a:endParaRPr lang="en-US" sz="900" dirty="0">
              <a:latin typeface="Courier" pitchFamily="49" charset="0"/>
            </a:endParaRPr>
          </a:p>
          <a:p>
            <a:pPr indent="-101203"/>
            <a:r>
              <a:rPr lang="en-US" sz="900" dirty="0">
                <a:latin typeface="Courier" pitchFamily="49" charset="0"/>
              </a:rPr>
              <a:t>[submodule "</a:t>
            </a:r>
            <a:r>
              <a:rPr lang="en-US" sz="900" dirty="0" err="1">
                <a:latin typeface="Courier" pitchFamily="49" charset="0"/>
              </a:rPr>
              <a:t>BuildSystem</a:t>
            </a:r>
            <a:r>
              <a:rPr lang="en-US" sz="900" dirty="0">
                <a:latin typeface="Courier" pitchFamily="49" charset="0"/>
              </a:rPr>
              <a:t>"]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        path = </a:t>
            </a:r>
            <a:r>
              <a:rPr lang="en-US" sz="900" dirty="0" err="1">
                <a:latin typeface="Courier" pitchFamily="49" charset="0"/>
              </a:rPr>
              <a:t>BuildSystem</a:t>
            </a:r>
            <a:endParaRPr lang="en-US" sz="900" dirty="0">
              <a:latin typeface="Courier" pitchFamily="49" charset="0"/>
            </a:endParaRPr>
          </a:p>
          <a:p>
            <a:pPr indent="-101203"/>
            <a:r>
              <a:rPr lang="en-US" sz="900" dirty="0">
                <a:latin typeface="Courier" pitchFamily="49" charset="0"/>
              </a:rPr>
              <a:t>        </a:t>
            </a:r>
            <a:r>
              <a:rPr lang="en-US" sz="900" dirty="0" err="1">
                <a:latin typeface="Courier" pitchFamily="49" charset="0"/>
              </a:rPr>
              <a:t>url</a:t>
            </a:r>
            <a:r>
              <a:rPr lang="en-US" sz="900" dirty="0">
                <a:latin typeface="Courier" pitchFamily="49" charset="0"/>
              </a:rPr>
              <a:t> = </a:t>
            </a:r>
            <a:r>
              <a:rPr lang="en-US" sz="900" b="1" dirty="0" err="1">
                <a:solidFill>
                  <a:schemeClr val="accent6">
                    <a:lumMod val="75000"/>
                  </a:schemeClr>
                </a:solidFill>
                <a:latin typeface="Courier" pitchFamily="49" charset="0"/>
              </a:rPr>
              <a:t>codesign:</a:t>
            </a:r>
            <a:r>
              <a:rPr lang="en-US" sz="900" dirty="0" err="1">
                <a:latin typeface="Courier" pitchFamily="49" charset="0"/>
              </a:rPr>
              <a:t>scd</a:t>
            </a:r>
            <a:r>
              <a:rPr lang="en-US" sz="900" dirty="0">
                <a:latin typeface="Courier" pitchFamily="49" charset="0"/>
              </a:rPr>
              <a:t>/</a:t>
            </a:r>
            <a:r>
              <a:rPr lang="en-US" sz="900" dirty="0" err="1">
                <a:latin typeface="Courier" pitchFamily="49" charset="0"/>
              </a:rPr>
              <a:t>src</a:t>
            </a:r>
            <a:r>
              <a:rPr lang="en-US" sz="900" dirty="0">
                <a:latin typeface="Courier" pitchFamily="49" charset="0"/>
              </a:rPr>
              <a:t>/common/</a:t>
            </a:r>
            <a:r>
              <a:rPr lang="en-US" sz="900" dirty="0" err="1">
                <a:latin typeface="Courier" pitchFamily="49" charset="0"/>
              </a:rPr>
              <a:t>BuildSystem.git</a:t>
            </a:r>
            <a:endParaRPr lang="en-US" sz="900" dirty="0">
              <a:latin typeface="Courier" pitchFamily="49" charset="0"/>
            </a:endParaRPr>
          </a:p>
          <a:p>
            <a:pPr indent="-101203"/>
            <a:r>
              <a:rPr lang="en-US" sz="900" dirty="0">
                <a:latin typeface="Courier" pitchFamily="49" charset="0"/>
              </a:rPr>
              <a:t>[submodule "Support"]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        path = Support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        </a:t>
            </a:r>
            <a:r>
              <a:rPr lang="en-US" sz="900" dirty="0" err="1">
                <a:latin typeface="Courier" pitchFamily="49" charset="0"/>
              </a:rPr>
              <a:t>url</a:t>
            </a:r>
            <a:r>
              <a:rPr lang="en-US" sz="900" dirty="0">
                <a:latin typeface="Courier" pitchFamily="49" charset="0"/>
              </a:rPr>
              <a:t> = </a:t>
            </a:r>
            <a:r>
              <a:rPr lang="en-US" sz="900" b="1" dirty="0" err="1">
                <a:solidFill>
                  <a:schemeClr val="accent6">
                    <a:lumMod val="75000"/>
                  </a:schemeClr>
                </a:solidFill>
                <a:latin typeface="Courier" pitchFamily="49" charset="0"/>
              </a:rPr>
              <a:t>codesign:</a:t>
            </a:r>
            <a:r>
              <a:rPr lang="en-US" sz="900" dirty="0" err="1">
                <a:latin typeface="Courier" pitchFamily="49" charset="0"/>
              </a:rPr>
              <a:t>scd</a:t>
            </a:r>
            <a:r>
              <a:rPr lang="en-US" sz="900" dirty="0">
                <a:latin typeface="Courier" pitchFamily="49" charset="0"/>
              </a:rPr>
              <a:t>/</a:t>
            </a:r>
            <a:r>
              <a:rPr lang="en-US" sz="900" dirty="0" err="1">
                <a:latin typeface="Courier" pitchFamily="49" charset="0"/>
              </a:rPr>
              <a:t>src</a:t>
            </a:r>
            <a:r>
              <a:rPr lang="en-US" sz="900" dirty="0">
                <a:latin typeface="Courier" pitchFamily="49" charset="0"/>
              </a:rPr>
              <a:t>/common/</a:t>
            </a:r>
            <a:r>
              <a:rPr lang="en-US" sz="900" dirty="0" err="1">
                <a:latin typeface="Courier" pitchFamily="49" charset="0"/>
              </a:rPr>
              <a:t>Support.git</a:t>
            </a:r>
            <a:endParaRPr lang="en-US" sz="900" dirty="0">
              <a:latin typeface="Courier" pitchFamily="49" charset="0"/>
            </a:endParaRPr>
          </a:p>
          <a:p>
            <a:pPr indent="-101203"/>
            <a:r>
              <a:rPr lang="de-DE" sz="1200" dirty="0" smtClean="0">
                <a:latin typeface="Courier" pitchFamily="49" charset="0"/>
              </a:rPr>
              <a:t>…</a:t>
            </a:r>
            <a:endParaRPr lang="en-US" sz="1200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92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Checkout Subprojects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clone the missing subprojects, execute the following </a:t>
            </a:r>
            <a:r>
              <a:rPr lang="en-US" b="1" dirty="0" smtClean="0"/>
              <a:t>command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617144" y="1943299"/>
            <a:ext cx="8336356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accent2"/>
            </a:solidFill>
          </a:ln>
          <a:effectLst>
            <a:outerShdw blurRad="50800" dist="38100" dir="2700000" algn="tl" rotWithShape="0">
              <a:schemeClr val="accent6">
                <a:lumMod val="60000"/>
                <a:lumOff val="4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indent="-101203"/>
            <a:r>
              <a:rPr lang="en-US" sz="1200" dirty="0" smtClean="0">
                <a:latin typeface="Courier" pitchFamily="49" charset="0"/>
              </a:rPr>
              <a:t>[</a:t>
            </a:r>
            <a:r>
              <a:rPr lang="en-US" sz="1200" dirty="0">
                <a:latin typeface="Courier" pitchFamily="49" charset="0"/>
              </a:rPr>
              <a:t>bash </a:t>
            </a:r>
            <a:r>
              <a:rPr lang="en-US" sz="1200" dirty="0" smtClean="0">
                <a:latin typeface="Courier" pitchFamily="49" charset="0"/>
              </a:rPr>
              <a:t>testuser@codesign30:systemoc-top-</a:t>
            </a:r>
            <a:r>
              <a:rPr lang="en-US" sz="1200" dirty="0" smtClean="0">
                <a:latin typeface="Courier" pitchFamily="49" charset="0"/>
              </a:rPr>
              <a:t>-</a:t>
            </a:r>
            <a:r>
              <a:rPr lang="en-US" sz="1200" dirty="0" err="1" smtClean="0">
                <a:latin typeface="Courier" pitchFamily="49" charset="0"/>
              </a:rPr>
              <a:t>devel</a:t>
            </a:r>
            <a:r>
              <a:rPr lang="en-US" sz="1200" dirty="0" smtClean="0">
                <a:latin typeface="Courier" pitchFamily="49" charset="0"/>
              </a:rPr>
              <a:t>-</a:t>
            </a:r>
            <a:r>
              <a:rPr lang="en-US" sz="1200" dirty="0">
                <a:latin typeface="Courier" pitchFamily="49" charset="0"/>
              </a:rPr>
              <a:t>-1.0]$ </a:t>
            </a:r>
            <a:r>
              <a:rPr lang="en-US" sz="1200" b="1" dirty="0" err="1">
                <a:latin typeface="Courier" pitchFamily="49" charset="0"/>
              </a:rPr>
              <a:t>git</a:t>
            </a:r>
            <a:r>
              <a:rPr lang="en-US" sz="1200" b="1" dirty="0">
                <a:latin typeface="Courier" pitchFamily="49" charset="0"/>
              </a:rPr>
              <a:t> submodule update --</a:t>
            </a:r>
            <a:r>
              <a:rPr lang="en-US" sz="1200" b="1" dirty="0" err="1">
                <a:latin typeface="Courier" pitchFamily="49" charset="0"/>
              </a:rPr>
              <a:t>init</a:t>
            </a:r>
            <a:r>
              <a:rPr lang="en-US" sz="1200" b="1" dirty="0">
                <a:latin typeface="Courier" pitchFamily="49" charset="0"/>
              </a:rPr>
              <a:t> </a:t>
            </a:r>
            <a:r>
              <a:rPr lang="en-US" sz="1200" b="1" dirty="0" smtClean="0">
                <a:latin typeface="Courier" pitchFamily="49" charset="0"/>
              </a:rPr>
              <a:t>–recursive</a:t>
            </a:r>
          </a:p>
          <a:p>
            <a:pPr indent="-101203"/>
            <a:r>
              <a:rPr lang="en-US" sz="900" dirty="0" err="1">
                <a:latin typeface="Courier" pitchFamily="49" charset="0"/>
              </a:rPr>
              <a:t>Submodul</a:t>
            </a:r>
            <a:r>
              <a:rPr lang="en-US" sz="900" dirty="0">
                <a:latin typeface="Courier" pitchFamily="49" charset="0"/>
              </a:rPr>
              <a:t> '</a:t>
            </a:r>
            <a:r>
              <a:rPr lang="en-US" sz="900" dirty="0" err="1">
                <a:latin typeface="Courier" pitchFamily="49" charset="0"/>
              </a:rPr>
              <a:t>ActorLibrary</a:t>
            </a:r>
            <a:r>
              <a:rPr lang="en-US" sz="900" dirty="0">
                <a:latin typeface="Courier" pitchFamily="49" charset="0"/>
              </a:rPr>
              <a:t>' (</a:t>
            </a:r>
            <a:r>
              <a:rPr lang="en-US" sz="900" dirty="0" err="1">
                <a:latin typeface="Courier" pitchFamily="49" charset="0"/>
              </a:rPr>
              <a:t>codesign:scd</a:t>
            </a:r>
            <a:r>
              <a:rPr lang="en-US" sz="900" dirty="0">
                <a:latin typeface="Courier" pitchFamily="49" charset="0"/>
              </a:rPr>
              <a:t>/</a:t>
            </a:r>
            <a:r>
              <a:rPr lang="en-US" sz="900" dirty="0" err="1">
                <a:latin typeface="Courier" pitchFamily="49" charset="0"/>
              </a:rPr>
              <a:t>src</a:t>
            </a:r>
            <a:r>
              <a:rPr lang="en-US" sz="900" dirty="0">
                <a:latin typeface="Courier" pitchFamily="49" charset="0"/>
              </a:rPr>
              <a:t>/</a:t>
            </a:r>
            <a:r>
              <a:rPr lang="en-US" sz="900" dirty="0" err="1">
                <a:latin typeface="Courier" pitchFamily="49" charset="0"/>
              </a:rPr>
              <a:t>systemoc</a:t>
            </a:r>
            <a:r>
              <a:rPr lang="en-US" sz="900" dirty="0">
                <a:latin typeface="Courier" pitchFamily="49" charset="0"/>
              </a:rPr>
              <a:t>/</a:t>
            </a:r>
            <a:r>
              <a:rPr lang="en-US" sz="900" dirty="0" err="1">
                <a:latin typeface="Courier" pitchFamily="49" charset="0"/>
              </a:rPr>
              <a:t>ActorLibrary.git</a:t>
            </a:r>
            <a:r>
              <a:rPr lang="en-US" sz="900" dirty="0">
                <a:latin typeface="Courier" pitchFamily="49" charset="0"/>
              </a:rPr>
              <a:t>) </a:t>
            </a:r>
            <a:r>
              <a:rPr lang="en-US" sz="900" dirty="0" err="1">
                <a:latin typeface="Courier" pitchFamily="49" charset="0"/>
              </a:rPr>
              <a:t>für</a:t>
            </a:r>
            <a:r>
              <a:rPr lang="en-US" sz="900" dirty="0">
                <a:latin typeface="Courier" pitchFamily="49" charset="0"/>
              </a:rPr>
              <a:t> </a:t>
            </a:r>
            <a:r>
              <a:rPr lang="en-US" sz="900" dirty="0" err="1">
                <a:latin typeface="Courier" pitchFamily="49" charset="0"/>
              </a:rPr>
              <a:t>Pfad</a:t>
            </a:r>
            <a:r>
              <a:rPr lang="en-US" sz="900" dirty="0">
                <a:latin typeface="Courier" pitchFamily="49" charset="0"/>
              </a:rPr>
              <a:t> '</a:t>
            </a:r>
            <a:r>
              <a:rPr lang="en-US" sz="900" dirty="0" err="1">
                <a:latin typeface="Courier" pitchFamily="49" charset="0"/>
              </a:rPr>
              <a:t>ActorLibrary</a:t>
            </a:r>
            <a:r>
              <a:rPr lang="en-US" sz="900" dirty="0">
                <a:latin typeface="Courier" pitchFamily="49" charset="0"/>
              </a:rPr>
              <a:t>' in die </a:t>
            </a:r>
            <a:r>
              <a:rPr lang="en-US" sz="900" dirty="0" err="1">
                <a:latin typeface="Courier" pitchFamily="49" charset="0"/>
              </a:rPr>
              <a:t>Konfiguration</a:t>
            </a:r>
            <a:r>
              <a:rPr lang="en-US" sz="900" dirty="0">
                <a:latin typeface="Courier" pitchFamily="49" charset="0"/>
              </a:rPr>
              <a:t> </a:t>
            </a:r>
            <a:r>
              <a:rPr lang="en-US" sz="900" dirty="0" err="1">
                <a:latin typeface="Courier" pitchFamily="49" charset="0"/>
              </a:rPr>
              <a:t>eingetragen</a:t>
            </a:r>
            <a:r>
              <a:rPr lang="en-US" sz="900" dirty="0">
                <a:latin typeface="Courier" pitchFamily="49" charset="0"/>
              </a:rPr>
              <a:t>.</a:t>
            </a:r>
          </a:p>
          <a:p>
            <a:pPr indent="-101203"/>
            <a:r>
              <a:rPr lang="en-US" sz="900" dirty="0" err="1">
                <a:latin typeface="Courier" pitchFamily="49" charset="0"/>
              </a:rPr>
              <a:t>Submodul</a:t>
            </a:r>
            <a:r>
              <a:rPr lang="en-US" sz="900" dirty="0">
                <a:latin typeface="Courier" pitchFamily="49" charset="0"/>
              </a:rPr>
              <a:t> '</a:t>
            </a:r>
            <a:r>
              <a:rPr lang="en-US" sz="900" dirty="0" err="1">
                <a:latin typeface="Courier" pitchFamily="49" charset="0"/>
              </a:rPr>
              <a:t>BuildSystem</a:t>
            </a:r>
            <a:r>
              <a:rPr lang="en-US" sz="900" dirty="0">
                <a:latin typeface="Courier" pitchFamily="49" charset="0"/>
              </a:rPr>
              <a:t>' (</a:t>
            </a:r>
            <a:r>
              <a:rPr lang="en-US" sz="900" dirty="0" err="1">
                <a:latin typeface="Courier" pitchFamily="49" charset="0"/>
              </a:rPr>
              <a:t>codesign:scd</a:t>
            </a:r>
            <a:r>
              <a:rPr lang="en-US" sz="900" dirty="0">
                <a:latin typeface="Courier" pitchFamily="49" charset="0"/>
              </a:rPr>
              <a:t>/</a:t>
            </a:r>
            <a:r>
              <a:rPr lang="en-US" sz="900" dirty="0" err="1">
                <a:latin typeface="Courier" pitchFamily="49" charset="0"/>
              </a:rPr>
              <a:t>src</a:t>
            </a:r>
            <a:r>
              <a:rPr lang="en-US" sz="900" dirty="0">
                <a:latin typeface="Courier" pitchFamily="49" charset="0"/>
              </a:rPr>
              <a:t>/common/</a:t>
            </a:r>
            <a:r>
              <a:rPr lang="en-US" sz="900" dirty="0" err="1">
                <a:latin typeface="Courier" pitchFamily="49" charset="0"/>
              </a:rPr>
              <a:t>BuildSystem.git</a:t>
            </a:r>
            <a:r>
              <a:rPr lang="en-US" sz="900" dirty="0">
                <a:latin typeface="Courier" pitchFamily="49" charset="0"/>
              </a:rPr>
              <a:t>) </a:t>
            </a:r>
            <a:r>
              <a:rPr lang="en-US" sz="900" dirty="0" err="1">
                <a:latin typeface="Courier" pitchFamily="49" charset="0"/>
              </a:rPr>
              <a:t>für</a:t>
            </a:r>
            <a:r>
              <a:rPr lang="en-US" sz="900" dirty="0">
                <a:latin typeface="Courier" pitchFamily="49" charset="0"/>
              </a:rPr>
              <a:t> </a:t>
            </a:r>
            <a:r>
              <a:rPr lang="en-US" sz="900" dirty="0" err="1">
                <a:latin typeface="Courier" pitchFamily="49" charset="0"/>
              </a:rPr>
              <a:t>Pfad</a:t>
            </a:r>
            <a:r>
              <a:rPr lang="en-US" sz="900" dirty="0">
                <a:latin typeface="Courier" pitchFamily="49" charset="0"/>
              </a:rPr>
              <a:t> '</a:t>
            </a:r>
            <a:r>
              <a:rPr lang="en-US" sz="900" dirty="0" err="1">
                <a:latin typeface="Courier" pitchFamily="49" charset="0"/>
              </a:rPr>
              <a:t>BuildSystem</a:t>
            </a:r>
            <a:r>
              <a:rPr lang="en-US" sz="900" dirty="0">
                <a:latin typeface="Courier" pitchFamily="49" charset="0"/>
              </a:rPr>
              <a:t>' in die </a:t>
            </a:r>
            <a:r>
              <a:rPr lang="en-US" sz="900" dirty="0" err="1">
                <a:latin typeface="Courier" pitchFamily="49" charset="0"/>
              </a:rPr>
              <a:t>Konfiguration</a:t>
            </a:r>
            <a:r>
              <a:rPr lang="en-US" sz="900" dirty="0">
                <a:latin typeface="Courier" pitchFamily="49" charset="0"/>
              </a:rPr>
              <a:t> </a:t>
            </a:r>
            <a:endParaRPr lang="en-US" sz="900" dirty="0" smtClean="0">
              <a:latin typeface="Courier" pitchFamily="49" charset="0"/>
            </a:endParaRPr>
          </a:p>
          <a:p>
            <a:pPr indent="-101203"/>
            <a:r>
              <a:rPr lang="de-DE" sz="900" dirty="0" smtClean="0">
                <a:latin typeface="Courier" pitchFamily="49" charset="0"/>
              </a:rPr>
              <a:t>…</a:t>
            </a:r>
          </a:p>
          <a:p>
            <a:pPr indent="-101203"/>
            <a:r>
              <a:rPr lang="de-DE" sz="900" dirty="0">
                <a:latin typeface="Courier" pitchFamily="49" charset="0"/>
              </a:rPr>
              <a:t>Nach »ns3« wird geklont</a:t>
            </a:r>
          </a:p>
          <a:p>
            <a:pPr indent="-101203"/>
            <a:r>
              <a:rPr lang="de-DE" sz="900" dirty="0">
                <a:latin typeface="Courier" pitchFamily="49" charset="0"/>
              </a:rPr>
              <a:t>Username </a:t>
            </a:r>
            <a:r>
              <a:rPr lang="de-DE" sz="900" dirty="0" err="1">
                <a:latin typeface="Courier" pitchFamily="49" charset="0"/>
              </a:rPr>
              <a:t>for</a:t>
            </a:r>
            <a:r>
              <a:rPr lang="de-DE" sz="900" dirty="0">
                <a:latin typeface="Courier" pitchFamily="49" charset="0"/>
              </a:rPr>
              <a:t> 'https://codesignrev.informatik.uni-erlangen.de': </a:t>
            </a:r>
            <a:r>
              <a:rPr lang="de-DE" sz="900" dirty="0" err="1">
                <a:latin typeface="Courier" pitchFamily="49" charset="0"/>
              </a:rPr>
              <a:t>testuser</a:t>
            </a:r>
            <a:endParaRPr lang="de-DE" sz="900" dirty="0">
              <a:latin typeface="Courier" pitchFamily="49" charset="0"/>
            </a:endParaRPr>
          </a:p>
          <a:p>
            <a:pPr indent="-101203"/>
            <a:r>
              <a:rPr lang="de-DE" sz="900" dirty="0">
                <a:latin typeface="Courier" pitchFamily="49" charset="0"/>
              </a:rPr>
              <a:t>Password </a:t>
            </a:r>
            <a:r>
              <a:rPr lang="de-DE" sz="900" dirty="0" err="1">
                <a:latin typeface="Courier" pitchFamily="49" charset="0"/>
              </a:rPr>
              <a:t>for</a:t>
            </a:r>
            <a:r>
              <a:rPr lang="de-DE" sz="900" dirty="0">
                <a:latin typeface="Courier" pitchFamily="49" charset="0"/>
              </a:rPr>
              <a:t> 'https://testuser@codesignrev.informatik.uni-erlangen.de': </a:t>
            </a:r>
          </a:p>
          <a:p>
            <a:pPr indent="-101203"/>
            <a:r>
              <a:rPr lang="de-DE" sz="900" dirty="0">
                <a:latin typeface="Courier" pitchFamily="49" charset="0"/>
              </a:rPr>
              <a:t>remote: </a:t>
            </a:r>
            <a:r>
              <a:rPr lang="de-DE" sz="900" dirty="0" err="1">
                <a:latin typeface="Courier" pitchFamily="49" charset="0"/>
              </a:rPr>
              <a:t>Counting</a:t>
            </a:r>
            <a:r>
              <a:rPr lang="de-DE" sz="900" dirty="0">
                <a:latin typeface="Courier" pitchFamily="49" charset="0"/>
              </a:rPr>
              <a:t> </a:t>
            </a:r>
            <a:r>
              <a:rPr lang="de-DE" sz="900" dirty="0" err="1">
                <a:latin typeface="Courier" pitchFamily="49" charset="0"/>
              </a:rPr>
              <a:t>objects</a:t>
            </a:r>
            <a:r>
              <a:rPr lang="de-DE" sz="900" dirty="0">
                <a:latin typeface="Courier" pitchFamily="49" charset="0"/>
              </a:rPr>
              <a:t>: 3791, </a:t>
            </a:r>
            <a:r>
              <a:rPr lang="de-DE" sz="900" dirty="0" err="1">
                <a:latin typeface="Courier" pitchFamily="49" charset="0"/>
              </a:rPr>
              <a:t>done</a:t>
            </a:r>
            <a:r>
              <a:rPr lang="de-DE" sz="900" dirty="0">
                <a:latin typeface="Courier" pitchFamily="49" charset="0"/>
              </a:rPr>
              <a:t>.</a:t>
            </a:r>
          </a:p>
          <a:p>
            <a:pPr indent="-101203"/>
            <a:r>
              <a:rPr lang="de-DE" sz="900" dirty="0">
                <a:latin typeface="Courier" pitchFamily="49" charset="0"/>
              </a:rPr>
              <a:t>remote: </a:t>
            </a:r>
            <a:r>
              <a:rPr lang="de-DE" sz="900" dirty="0" err="1">
                <a:latin typeface="Courier" pitchFamily="49" charset="0"/>
              </a:rPr>
              <a:t>Compressing</a:t>
            </a:r>
            <a:r>
              <a:rPr lang="de-DE" sz="900" dirty="0">
                <a:latin typeface="Courier" pitchFamily="49" charset="0"/>
              </a:rPr>
              <a:t> </a:t>
            </a:r>
            <a:r>
              <a:rPr lang="de-DE" sz="900" dirty="0" err="1">
                <a:latin typeface="Courier" pitchFamily="49" charset="0"/>
              </a:rPr>
              <a:t>objects</a:t>
            </a:r>
            <a:r>
              <a:rPr lang="de-DE" sz="900" dirty="0">
                <a:latin typeface="Courier" pitchFamily="49" charset="0"/>
              </a:rPr>
              <a:t>: 100% (2679/2679), </a:t>
            </a:r>
            <a:r>
              <a:rPr lang="de-DE" sz="900" dirty="0" err="1">
                <a:latin typeface="Courier" pitchFamily="49" charset="0"/>
              </a:rPr>
              <a:t>done</a:t>
            </a:r>
            <a:r>
              <a:rPr lang="de-DE" sz="900" dirty="0">
                <a:latin typeface="Courier" pitchFamily="49" charset="0"/>
              </a:rPr>
              <a:t>.</a:t>
            </a:r>
          </a:p>
          <a:p>
            <a:pPr indent="-101203"/>
            <a:r>
              <a:rPr lang="de-DE" sz="900" dirty="0">
                <a:latin typeface="Courier" pitchFamily="49" charset="0"/>
              </a:rPr>
              <a:t>remote: Total 3791 (</a:t>
            </a:r>
            <a:r>
              <a:rPr lang="de-DE" sz="900" dirty="0" err="1">
                <a:latin typeface="Courier" pitchFamily="49" charset="0"/>
              </a:rPr>
              <a:t>delta</a:t>
            </a:r>
            <a:r>
              <a:rPr lang="de-DE" sz="900" dirty="0">
                <a:latin typeface="Courier" pitchFamily="49" charset="0"/>
              </a:rPr>
              <a:t> 1072), </a:t>
            </a:r>
            <a:r>
              <a:rPr lang="de-DE" sz="900" dirty="0" err="1">
                <a:latin typeface="Courier" pitchFamily="49" charset="0"/>
              </a:rPr>
              <a:t>reused</a:t>
            </a:r>
            <a:r>
              <a:rPr lang="de-DE" sz="900" dirty="0">
                <a:latin typeface="Courier" pitchFamily="49" charset="0"/>
              </a:rPr>
              <a:t> 3754 (</a:t>
            </a:r>
            <a:r>
              <a:rPr lang="de-DE" sz="900" dirty="0" err="1">
                <a:latin typeface="Courier" pitchFamily="49" charset="0"/>
              </a:rPr>
              <a:t>delta</a:t>
            </a:r>
            <a:r>
              <a:rPr lang="de-DE" sz="900" dirty="0">
                <a:latin typeface="Courier" pitchFamily="49" charset="0"/>
              </a:rPr>
              <a:t> 1055)</a:t>
            </a:r>
          </a:p>
          <a:p>
            <a:pPr indent="-101203"/>
            <a:r>
              <a:rPr lang="de-DE" sz="900" dirty="0">
                <a:latin typeface="Courier" pitchFamily="49" charset="0"/>
              </a:rPr>
              <a:t>Objekte werden empfangen: 100% (3791/3791), 26.60 </a:t>
            </a:r>
            <a:r>
              <a:rPr lang="de-DE" sz="900" dirty="0" err="1">
                <a:latin typeface="Courier" pitchFamily="49" charset="0"/>
              </a:rPr>
              <a:t>MiB</a:t>
            </a:r>
            <a:r>
              <a:rPr lang="de-DE" sz="900" dirty="0">
                <a:latin typeface="Courier" pitchFamily="49" charset="0"/>
              </a:rPr>
              <a:t> | 29.31 </a:t>
            </a:r>
            <a:r>
              <a:rPr lang="de-DE" sz="900" dirty="0" err="1">
                <a:latin typeface="Courier" pitchFamily="49" charset="0"/>
              </a:rPr>
              <a:t>MiB</a:t>
            </a:r>
            <a:r>
              <a:rPr lang="de-DE" sz="900" dirty="0">
                <a:latin typeface="Courier" pitchFamily="49" charset="0"/>
              </a:rPr>
              <a:t>/s, </a:t>
            </a:r>
            <a:r>
              <a:rPr lang="de-DE" sz="900" dirty="0" err="1">
                <a:latin typeface="Courier" pitchFamily="49" charset="0"/>
              </a:rPr>
              <a:t>done</a:t>
            </a:r>
            <a:r>
              <a:rPr lang="de-DE" sz="900" dirty="0">
                <a:latin typeface="Courier" pitchFamily="49" charset="0"/>
              </a:rPr>
              <a:t>.</a:t>
            </a:r>
          </a:p>
          <a:p>
            <a:pPr indent="-101203"/>
            <a:r>
              <a:rPr lang="de-DE" sz="900" dirty="0">
                <a:latin typeface="Courier" pitchFamily="49" charset="0"/>
              </a:rPr>
              <a:t>Unterschiede werden aufgelöst: 100% (1072/1072), </a:t>
            </a:r>
            <a:r>
              <a:rPr lang="de-DE" sz="900" dirty="0" err="1">
                <a:latin typeface="Courier" pitchFamily="49" charset="0"/>
              </a:rPr>
              <a:t>done</a:t>
            </a:r>
            <a:r>
              <a:rPr lang="de-DE" sz="900" dirty="0">
                <a:latin typeface="Courier" pitchFamily="49" charset="0"/>
              </a:rPr>
              <a:t>.</a:t>
            </a:r>
          </a:p>
          <a:p>
            <a:pPr indent="-101203"/>
            <a:r>
              <a:rPr lang="de-DE" sz="900" dirty="0">
                <a:latin typeface="Courier" pitchFamily="49" charset="0"/>
              </a:rPr>
              <a:t>Verbundenheit wird überprüft … Fertig.</a:t>
            </a:r>
          </a:p>
          <a:p>
            <a:pPr indent="-101203"/>
            <a:r>
              <a:rPr lang="de-DE" sz="900" dirty="0">
                <a:latin typeface="Courier" pitchFamily="49" charset="0"/>
              </a:rPr>
              <a:t>Submodul-Pfad: 'ns3': 'aa3ad70607be0320f4a56ed9c6e6e68dcb5d129a' ausgecheckt</a:t>
            </a:r>
          </a:p>
          <a:p>
            <a:pPr indent="-101203"/>
            <a:r>
              <a:rPr lang="de-DE" sz="900" dirty="0">
                <a:latin typeface="Courier" pitchFamily="49" charset="0"/>
              </a:rPr>
              <a:t>Nach »ns3-lte-model« wird geklont</a:t>
            </a:r>
          </a:p>
          <a:p>
            <a:pPr indent="-101203"/>
            <a:r>
              <a:rPr lang="de-DE" sz="900" dirty="0">
                <a:latin typeface="Courier" pitchFamily="49" charset="0"/>
              </a:rPr>
              <a:t>Username </a:t>
            </a:r>
            <a:r>
              <a:rPr lang="de-DE" sz="900" dirty="0" err="1">
                <a:latin typeface="Courier" pitchFamily="49" charset="0"/>
              </a:rPr>
              <a:t>for</a:t>
            </a:r>
            <a:r>
              <a:rPr lang="de-DE" sz="900" dirty="0">
                <a:latin typeface="Courier" pitchFamily="49" charset="0"/>
              </a:rPr>
              <a:t> 'https://codesignrev.informatik.uni-erlangen.de': </a:t>
            </a:r>
            <a:r>
              <a:rPr lang="de-DE" sz="900" dirty="0" err="1">
                <a:latin typeface="Courier" pitchFamily="49" charset="0"/>
              </a:rPr>
              <a:t>testuser</a:t>
            </a:r>
            <a:endParaRPr lang="de-DE" sz="900" dirty="0">
              <a:latin typeface="Courier" pitchFamily="49" charset="0"/>
            </a:endParaRPr>
          </a:p>
          <a:p>
            <a:pPr indent="-101203"/>
            <a:r>
              <a:rPr lang="de-DE" sz="900" dirty="0">
                <a:latin typeface="Courier" pitchFamily="49" charset="0"/>
              </a:rPr>
              <a:t>Password </a:t>
            </a:r>
            <a:r>
              <a:rPr lang="de-DE" sz="900" dirty="0" err="1">
                <a:latin typeface="Courier" pitchFamily="49" charset="0"/>
              </a:rPr>
              <a:t>for</a:t>
            </a:r>
            <a:r>
              <a:rPr lang="de-DE" sz="900" dirty="0">
                <a:latin typeface="Courier" pitchFamily="49" charset="0"/>
              </a:rPr>
              <a:t> 'https://testuser@codesignrev.informatik.uni-erlangen.de': </a:t>
            </a:r>
          </a:p>
          <a:p>
            <a:pPr indent="-101203"/>
            <a:r>
              <a:rPr lang="de-DE" sz="900" dirty="0">
                <a:latin typeface="Courier" pitchFamily="49" charset="0"/>
              </a:rPr>
              <a:t>remote: </a:t>
            </a:r>
            <a:r>
              <a:rPr lang="de-DE" sz="900" dirty="0" err="1">
                <a:latin typeface="Courier" pitchFamily="49" charset="0"/>
              </a:rPr>
              <a:t>Counting</a:t>
            </a:r>
            <a:r>
              <a:rPr lang="de-DE" sz="900" dirty="0">
                <a:latin typeface="Courier" pitchFamily="49" charset="0"/>
              </a:rPr>
              <a:t> </a:t>
            </a:r>
            <a:r>
              <a:rPr lang="de-DE" sz="900" dirty="0" err="1">
                <a:latin typeface="Courier" pitchFamily="49" charset="0"/>
              </a:rPr>
              <a:t>objects</a:t>
            </a:r>
            <a:r>
              <a:rPr lang="de-DE" sz="900" dirty="0">
                <a:latin typeface="Courier" pitchFamily="49" charset="0"/>
              </a:rPr>
              <a:t>: 79, </a:t>
            </a:r>
            <a:r>
              <a:rPr lang="de-DE" sz="900" dirty="0" err="1">
                <a:latin typeface="Courier" pitchFamily="49" charset="0"/>
              </a:rPr>
              <a:t>done</a:t>
            </a:r>
            <a:r>
              <a:rPr lang="de-DE" sz="900" dirty="0">
                <a:latin typeface="Courier" pitchFamily="49" charset="0"/>
              </a:rPr>
              <a:t>.</a:t>
            </a:r>
          </a:p>
          <a:p>
            <a:pPr indent="-101203"/>
            <a:r>
              <a:rPr lang="de-DE" sz="900" dirty="0">
                <a:latin typeface="Courier" pitchFamily="49" charset="0"/>
              </a:rPr>
              <a:t>remote: </a:t>
            </a:r>
            <a:r>
              <a:rPr lang="de-DE" sz="900" dirty="0" err="1">
                <a:latin typeface="Courier" pitchFamily="49" charset="0"/>
              </a:rPr>
              <a:t>Compressing</a:t>
            </a:r>
            <a:r>
              <a:rPr lang="de-DE" sz="900" dirty="0">
                <a:latin typeface="Courier" pitchFamily="49" charset="0"/>
              </a:rPr>
              <a:t> </a:t>
            </a:r>
            <a:r>
              <a:rPr lang="de-DE" sz="900" dirty="0" err="1">
                <a:latin typeface="Courier" pitchFamily="49" charset="0"/>
              </a:rPr>
              <a:t>objects</a:t>
            </a:r>
            <a:r>
              <a:rPr lang="de-DE" sz="900" dirty="0">
                <a:latin typeface="Courier" pitchFamily="49" charset="0"/>
              </a:rPr>
              <a:t>: 100% (75/75), </a:t>
            </a:r>
            <a:r>
              <a:rPr lang="de-DE" sz="900" dirty="0" err="1">
                <a:latin typeface="Courier" pitchFamily="49" charset="0"/>
              </a:rPr>
              <a:t>done</a:t>
            </a:r>
            <a:r>
              <a:rPr lang="de-DE" sz="900" dirty="0">
                <a:latin typeface="Courier" pitchFamily="49" charset="0"/>
              </a:rPr>
              <a:t>.</a:t>
            </a:r>
          </a:p>
          <a:p>
            <a:pPr indent="-101203"/>
            <a:r>
              <a:rPr lang="de-DE" sz="900" dirty="0">
                <a:latin typeface="Courier" pitchFamily="49" charset="0"/>
              </a:rPr>
              <a:t>remote: Total 79 (</a:t>
            </a:r>
            <a:r>
              <a:rPr lang="de-DE" sz="900" dirty="0" err="1">
                <a:latin typeface="Courier" pitchFamily="49" charset="0"/>
              </a:rPr>
              <a:t>delta</a:t>
            </a:r>
            <a:r>
              <a:rPr lang="de-DE" sz="900" dirty="0">
                <a:latin typeface="Courier" pitchFamily="49" charset="0"/>
              </a:rPr>
              <a:t> 37), </a:t>
            </a:r>
            <a:r>
              <a:rPr lang="de-DE" sz="900" dirty="0" err="1">
                <a:latin typeface="Courier" pitchFamily="49" charset="0"/>
              </a:rPr>
              <a:t>reused</a:t>
            </a:r>
            <a:r>
              <a:rPr lang="de-DE" sz="900" dirty="0">
                <a:latin typeface="Courier" pitchFamily="49" charset="0"/>
              </a:rPr>
              <a:t> 0 (</a:t>
            </a:r>
            <a:r>
              <a:rPr lang="de-DE" sz="900" dirty="0" err="1">
                <a:latin typeface="Courier" pitchFamily="49" charset="0"/>
              </a:rPr>
              <a:t>delta</a:t>
            </a:r>
            <a:r>
              <a:rPr lang="de-DE" sz="900" dirty="0">
                <a:latin typeface="Courier" pitchFamily="49" charset="0"/>
              </a:rPr>
              <a:t> 0)</a:t>
            </a:r>
          </a:p>
          <a:p>
            <a:pPr indent="-101203"/>
            <a:r>
              <a:rPr lang="de-DE" sz="900" dirty="0" err="1">
                <a:latin typeface="Courier" pitchFamily="49" charset="0"/>
              </a:rPr>
              <a:t>Unpacking</a:t>
            </a:r>
            <a:r>
              <a:rPr lang="de-DE" sz="900" dirty="0">
                <a:latin typeface="Courier" pitchFamily="49" charset="0"/>
              </a:rPr>
              <a:t> </a:t>
            </a:r>
            <a:r>
              <a:rPr lang="de-DE" sz="900" dirty="0" err="1">
                <a:latin typeface="Courier" pitchFamily="49" charset="0"/>
              </a:rPr>
              <a:t>objects</a:t>
            </a:r>
            <a:r>
              <a:rPr lang="de-DE" sz="900" dirty="0">
                <a:latin typeface="Courier" pitchFamily="49" charset="0"/>
              </a:rPr>
              <a:t>: 100% (79/79), </a:t>
            </a:r>
            <a:r>
              <a:rPr lang="de-DE" sz="900" dirty="0" err="1">
                <a:latin typeface="Courier" pitchFamily="49" charset="0"/>
              </a:rPr>
              <a:t>done</a:t>
            </a:r>
            <a:r>
              <a:rPr lang="de-DE" sz="900" dirty="0">
                <a:latin typeface="Courier" pitchFamily="49" charset="0"/>
              </a:rPr>
              <a:t>.</a:t>
            </a:r>
          </a:p>
          <a:p>
            <a:pPr indent="-101203"/>
            <a:r>
              <a:rPr lang="de-DE" sz="900" dirty="0">
                <a:latin typeface="Courier" pitchFamily="49" charset="0"/>
              </a:rPr>
              <a:t>Verbundenheit wird überprüft … Fertig.</a:t>
            </a:r>
          </a:p>
          <a:p>
            <a:pPr indent="-101203"/>
            <a:r>
              <a:rPr lang="de-DE" sz="900" dirty="0">
                <a:latin typeface="Courier" pitchFamily="49" charset="0"/>
              </a:rPr>
              <a:t>Submodul-Pfad: 'ns3-lte-model': '8b0cd5bce84d0282d3a89e71785224ce532bf702' </a:t>
            </a:r>
            <a:r>
              <a:rPr lang="de-DE" sz="900" dirty="0" smtClean="0">
                <a:latin typeface="Courier" pitchFamily="49" charset="0"/>
              </a:rPr>
              <a:t>ausgecheckt</a:t>
            </a:r>
          </a:p>
          <a:p>
            <a:pPr indent="-101203"/>
            <a:r>
              <a:rPr lang="en-US" sz="900" dirty="0" smtClean="0">
                <a:latin typeface="Courier" pitchFamily="49" charset="0"/>
              </a:rPr>
              <a:t>[bash </a:t>
            </a:r>
            <a:r>
              <a:rPr lang="en-US" sz="900" dirty="0">
                <a:latin typeface="Courier" pitchFamily="49" charset="0"/>
              </a:rPr>
              <a:t>testuser@codesign30:systemoc-top-</a:t>
            </a:r>
            <a:r>
              <a:rPr lang="en-US" sz="900" dirty="0" smtClean="0">
                <a:latin typeface="Courier" pitchFamily="49" charset="0"/>
              </a:rPr>
              <a:t>-</a:t>
            </a:r>
            <a:r>
              <a:rPr lang="en-US" sz="900" dirty="0" err="1" smtClean="0">
                <a:latin typeface="Courier" pitchFamily="49" charset="0"/>
              </a:rPr>
              <a:t>devel</a:t>
            </a:r>
            <a:r>
              <a:rPr lang="en-US" sz="900" dirty="0" smtClean="0">
                <a:latin typeface="Courier" pitchFamily="49" charset="0"/>
              </a:rPr>
              <a:t>-</a:t>
            </a:r>
            <a:r>
              <a:rPr lang="en-US" sz="900" dirty="0">
                <a:latin typeface="Courier" pitchFamily="49" charset="0"/>
              </a:rPr>
              <a:t>-1.0</a:t>
            </a:r>
            <a:r>
              <a:rPr lang="en-US" sz="900" dirty="0" smtClean="0">
                <a:latin typeface="Courier" pitchFamily="49" charset="0"/>
              </a:rPr>
              <a:t>]$</a:t>
            </a:r>
            <a:endParaRPr lang="de-DE" sz="900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59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Outline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noProof="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noProof="0" dirty="0" smtClean="0">
                <a:solidFill>
                  <a:schemeClr val="bg1">
                    <a:lumMod val="65000"/>
                  </a:schemeClr>
                </a:solidFill>
              </a:rPr>
              <a:t>Access to our </a:t>
            </a:r>
            <a:r>
              <a:rPr lang="en-US" noProof="0" dirty="0" err="1" smtClean="0">
                <a:solidFill>
                  <a:schemeClr val="bg1">
                    <a:lumMod val="65000"/>
                  </a:schemeClr>
                </a:solidFill>
              </a:rPr>
              <a:t>Submin</a:t>
            </a:r>
            <a:r>
              <a:rPr lang="en-US" noProof="0" dirty="0" smtClean="0">
                <a:solidFill>
                  <a:schemeClr val="bg1">
                    <a:lumMod val="65000"/>
                  </a:schemeClr>
                </a:solidFill>
              </a:rPr>
              <a:t> repository manager </a:t>
            </a:r>
          </a:p>
          <a:p>
            <a:endParaRPr lang="de-DE" noProof="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noProof="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noProof="0" dirty="0" smtClean="0">
                <a:solidFill>
                  <a:schemeClr val="bg1">
                    <a:lumMod val="65000"/>
                  </a:schemeClr>
                </a:solidFill>
              </a:rPr>
              <a:t>GIT Setup</a:t>
            </a:r>
          </a:p>
          <a:p>
            <a:endParaRPr lang="de-DE" noProof="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noProof="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noProof="0" dirty="0" smtClean="0">
                <a:solidFill>
                  <a:schemeClr val="bg1">
                    <a:lumMod val="65000"/>
                  </a:schemeClr>
                </a:solidFill>
              </a:rPr>
              <a:t>Checkout</a:t>
            </a:r>
          </a:p>
          <a:p>
            <a:endParaRPr lang="de-DE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Compiling SysteMoC and </a:t>
            </a:r>
            <a:r>
              <a:rPr lang="en-US" noProof="0" dirty="0" smtClean="0"/>
              <a:t>Maestro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63838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SysteMoC and Maestro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building, the build system has to be generated via the following tools:</a:t>
            </a:r>
          </a:p>
          <a:p>
            <a:pPr lvl="1"/>
            <a:r>
              <a:rPr lang="en-US" dirty="0" err="1" smtClean="0"/>
              <a:t>autoconf</a:t>
            </a:r>
            <a:r>
              <a:rPr lang="en-US" dirty="0" smtClean="0"/>
              <a:t> (Tested versions: 2.64, 2.68, 2.69)</a:t>
            </a:r>
          </a:p>
          <a:p>
            <a:pPr lvl="1"/>
            <a:r>
              <a:rPr lang="en-US" dirty="0" err="1" smtClean="0"/>
              <a:t>automake</a:t>
            </a:r>
            <a:r>
              <a:rPr lang="en-US" dirty="0" smtClean="0"/>
              <a:t> (Tested versions: 1.10.3, 1.11.2, 1.14.1)</a:t>
            </a:r>
          </a:p>
          <a:p>
            <a:pPr lvl="1"/>
            <a:r>
              <a:rPr lang="en-US" dirty="0" err="1" smtClean="0"/>
              <a:t>libtool</a:t>
            </a:r>
            <a:r>
              <a:rPr lang="en-US" dirty="0" smtClean="0"/>
              <a:t> (Tested versions: 1.5.26, 2.4.2)</a:t>
            </a:r>
          </a:p>
          <a:p>
            <a:r>
              <a:rPr lang="en-US" dirty="0"/>
              <a:t>First </a:t>
            </a:r>
            <a:r>
              <a:rPr lang="en-US" dirty="0" smtClean="0"/>
              <a:t>check for presence of these tools, i.e.,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617144" y="3310233"/>
            <a:ext cx="8336356" cy="189282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accent2"/>
            </a:solidFill>
          </a:ln>
          <a:effectLst>
            <a:outerShdw blurRad="50800" dist="38100" dir="2700000" algn="tl" rotWithShape="0">
              <a:schemeClr val="accent6">
                <a:lumMod val="60000"/>
                <a:lumOff val="4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indent="-101203"/>
            <a:r>
              <a:rPr lang="en-US" sz="1200" dirty="0">
                <a:latin typeface="Courier" pitchFamily="49" charset="0"/>
              </a:rPr>
              <a:t>[bash falk@codesign30:systemoc-top-</a:t>
            </a:r>
            <a:r>
              <a:rPr lang="en-US" sz="1200" dirty="0" smtClean="0">
                <a:latin typeface="Courier" pitchFamily="49" charset="0"/>
              </a:rPr>
              <a:t>-</a:t>
            </a:r>
            <a:r>
              <a:rPr lang="en-US" sz="1200" dirty="0" err="1" smtClean="0">
                <a:latin typeface="Courier" pitchFamily="49" charset="0"/>
              </a:rPr>
              <a:t>devel</a:t>
            </a:r>
            <a:r>
              <a:rPr lang="en-US" sz="1200" dirty="0" smtClean="0">
                <a:latin typeface="Courier" pitchFamily="49" charset="0"/>
              </a:rPr>
              <a:t>-</a:t>
            </a:r>
            <a:r>
              <a:rPr lang="en-US" sz="1200" dirty="0">
                <a:latin typeface="Courier" pitchFamily="49" charset="0"/>
              </a:rPr>
              <a:t>-1.0]$ </a:t>
            </a:r>
            <a:r>
              <a:rPr lang="en-US" sz="1200" b="1" dirty="0" err="1">
                <a:latin typeface="Courier" pitchFamily="49" charset="0"/>
              </a:rPr>
              <a:t>autoconf</a:t>
            </a:r>
            <a:r>
              <a:rPr lang="en-US" sz="1200" b="1" dirty="0">
                <a:latin typeface="Courier" pitchFamily="49" charset="0"/>
              </a:rPr>
              <a:t> --version</a:t>
            </a:r>
          </a:p>
          <a:p>
            <a:pPr indent="-101203"/>
            <a:r>
              <a:rPr lang="en-US" sz="900" dirty="0" err="1">
                <a:latin typeface="Courier" pitchFamily="49" charset="0"/>
              </a:rPr>
              <a:t>autoconf</a:t>
            </a:r>
            <a:r>
              <a:rPr lang="en-US" sz="900" dirty="0">
                <a:latin typeface="Courier" pitchFamily="49" charset="0"/>
              </a:rPr>
              <a:t> (GNU </a:t>
            </a:r>
            <a:r>
              <a:rPr lang="en-US" sz="900" dirty="0" err="1">
                <a:latin typeface="Courier" pitchFamily="49" charset="0"/>
              </a:rPr>
              <a:t>Autoconf</a:t>
            </a:r>
            <a:r>
              <a:rPr lang="en-US" sz="900" dirty="0">
                <a:latin typeface="Courier" pitchFamily="49" charset="0"/>
              </a:rPr>
              <a:t>) 2.69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Copyright (C) 2012 Free Software Foundation, Inc</a:t>
            </a:r>
            <a:r>
              <a:rPr lang="en-US" sz="900" dirty="0" smtClean="0">
                <a:latin typeface="Courier" pitchFamily="49" charset="0"/>
              </a:rPr>
              <a:t>.</a:t>
            </a:r>
          </a:p>
          <a:p>
            <a:pPr indent="-101203"/>
            <a:r>
              <a:rPr lang="en-US" sz="900" dirty="0" smtClean="0">
                <a:latin typeface="Courier" pitchFamily="49" charset="0"/>
              </a:rPr>
              <a:t>…</a:t>
            </a:r>
            <a:endParaRPr lang="en-US" sz="900" dirty="0">
              <a:latin typeface="Courier" pitchFamily="49" charset="0"/>
            </a:endParaRPr>
          </a:p>
          <a:p>
            <a:pPr indent="-101203"/>
            <a:r>
              <a:rPr lang="en-US" sz="1200" dirty="0">
                <a:latin typeface="Courier" pitchFamily="49" charset="0"/>
              </a:rPr>
              <a:t>[bash falk@codesign30:systemoc-top-</a:t>
            </a:r>
            <a:r>
              <a:rPr lang="en-US" sz="1200" dirty="0" smtClean="0">
                <a:latin typeface="Courier" pitchFamily="49" charset="0"/>
              </a:rPr>
              <a:t>-</a:t>
            </a:r>
            <a:r>
              <a:rPr lang="en-US" sz="1200" dirty="0" err="1" smtClean="0">
                <a:latin typeface="Courier" pitchFamily="49" charset="0"/>
              </a:rPr>
              <a:t>devel</a:t>
            </a:r>
            <a:r>
              <a:rPr lang="en-US" sz="1200" dirty="0" smtClean="0">
                <a:latin typeface="Courier" pitchFamily="49" charset="0"/>
              </a:rPr>
              <a:t>-</a:t>
            </a:r>
            <a:r>
              <a:rPr lang="en-US" sz="1200" dirty="0">
                <a:latin typeface="Courier" pitchFamily="49" charset="0"/>
              </a:rPr>
              <a:t>-1.0]$ </a:t>
            </a:r>
            <a:r>
              <a:rPr lang="en-US" sz="1200" b="1" dirty="0" err="1">
                <a:latin typeface="Courier" pitchFamily="49" charset="0"/>
              </a:rPr>
              <a:t>automake</a:t>
            </a:r>
            <a:r>
              <a:rPr lang="en-US" sz="1200" b="1" dirty="0">
                <a:latin typeface="Courier" pitchFamily="49" charset="0"/>
              </a:rPr>
              <a:t> --</a:t>
            </a:r>
            <a:r>
              <a:rPr lang="en-US" sz="1200" b="1" dirty="0" smtClean="0">
                <a:latin typeface="Courier" pitchFamily="49" charset="0"/>
              </a:rPr>
              <a:t>version</a:t>
            </a:r>
            <a:endParaRPr lang="en-US" sz="1200" b="1" dirty="0">
              <a:latin typeface="Courier" pitchFamily="49" charset="0"/>
            </a:endParaRPr>
          </a:p>
          <a:p>
            <a:pPr indent="-101203"/>
            <a:r>
              <a:rPr lang="en-US" sz="900" dirty="0" err="1">
                <a:latin typeface="Courier" pitchFamily="49" charset="0"/>
              </a:rPr>
              <a:t>automake</a:t>
            </a:r>
            <a:r>
              <a:rPr lang="en-US" sz="900" dirty="0">
                <a:latin typeface="Courier" pitchFamily="49" charset="0"/>
              </a:rPr>
              <a:t> (GNU </a:t>
            </a:r>
            <a:r>
              <a:rPr lang="en-US" sz="900" dirty="0" err="1">
                <a:latin typeface="Courier" pitchFamily="49" charset="0"/>
              </a:rPr>
              <a:t>automake</a:t>
            </a:r>
            <a:r>
              <a:rPr lang="en-US" sz="900" dirty="0">
                <a:latin typeface="Courier" pitchFamily="49" charset="0"/>
              </a:rPr>
              <a:t>) </a:t>
            </a:r>
            <a:r>
              <a:rPr lang="en-US" sz="900" dirty="0" smtClean="0">
                <a:latin typeface="Courier" pitchFamily="49" charset="0"/>
              </a:rPr>
              <a:t>1.14.1</a:t>
            </a:r>
            <a:endParaRPr lang="en-US" sz="900" dirty="0">
              <a:latin typeface="Courier" pitchFamily="49" charset="0"/>
            </a:endParaRPr>
          </a:p>
          <a:p>
            <a:pPr indent="-101203"/>
            <a:r>
              <a:rPr lang="en-US" sz="900" dirty="0">
                <a:latin typeface="Courier" pitchFamily="49" charset="0"/>
              </a:rPr>
              <a:t>Copyright (C) 2013 Free Software Foundation, Inc</a:t>
            </a:r>
            <a:r>
              <a:rPr lang="en-US" sz="900" dirty="0" smtClean="0">
                <a:latin typeface="Courier" pitchFamily="49" charset="0"/>
              </a:rPr>
              <a:t>.</a:t>
            </a:r>
          </a:p>
          <a:p>
            <a:pPr indent="-101203"/>
            <a:r>
              <a:rPr lang="en-US" sz="900" b="1" dirty="0" smtClean="0">
                <a:latin typeface="Courier" pitchFamily="49" charset="0"/>
              </a:rPr>
              <a:t>…</a:t>
            </a:r>
          </a:p>
          <a:p>
            <a:pPr indent="-101203"/>
            <a:r>
              <a:rPr lang="en-US" sz="1200" dirty="0">
                <a:solidFill>
                  <a:prstClr val="black"/>
                </a:solidFill>
                <a:latin typeface="Courier" pitchFamily="49" charset="0"/>
              </a:rPr>
              <a:t>[bash falk@codesign30:systemoc-top-</a:t>
            </a:r>
            <a:r>
              <a:rPr lang="en-US" sz="1200" dirty="0" smtClean="0">
                <a:solidFill>
                  <a:prstClr val="black"/>
                </a:solidFill>
                <a:latin typeface="Courier" pitchFamily="49" charset="0"/>
              </a:rPr>
              <a:t>-</a:t>
            </a:r>
            <a:r>
              <a:rPr lang="en-US" sz="1200" dirty="0" err="1" smtClean="0">
                <a:solidFill>
                  <a:prstClr val="black"/>
                </a:solidFill>
                <a:latin typeface="Courier" pitchFamily="49" charset="0"/>
              </a:rPr>
              <a:t>devel</a:t>
            </a:r>
            <a:r>
              <a:rPr lang="en-US" sz="1200" dirty="0" smtClean="0">
                <a:solidFill>
                  <a:prstClr val="black"/>
                </a:solidFill>
                <a:latin typeface="Courier" pitchFamily="49" charset="0"/>
              </a:rPr>
              <a:t>-</a:t>
            </a:r>
            <a:r>
              <a:rPr lang="en-US" sz="1200" dirty="0">
                <a:solidFill>
                  <a:prstClr val="black"/>
                </a:solidFill>
                <a:latin typeface="Courier" pitchFamily="49" charset="0"/>
              </a:rPr>
              <a:t>-1.0</a:t>
            </a:r>
            <a:r>
              <a:rPr lang="en-US" sz="1200" dirty="0" smtClean="0">
                <a:solidFill>
                  <a:prstClr val="black"/>
                </a:solidFill>
                <a:latin typeface="Courier" pitchFamily="49" charset="0"/>
              </a:rPr>
              <a:t>]$ </a:t>
            </a:r>
            <a:r>
              <a:rPr lang="en-US" sz="1200" b="1" dirty="0" err="1" smtClean="0">
                <a:solidFill>
                  <a:prstClr val="black"/>
                </a:solidFill>
                <a:latin typeface="Courier" pitchFamily="49" charset="0"/>
              </a:rPr>
              <a:t>libtool</a:t>
            </a:r>
            <a:r>
              <a:rPr lang="en-US" sz="1200" b="1" dirty="0" smtClean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200" b="1" dirty="0">
                <a:solidFill>
                  <a:prstClr val="black"/>
                </a:solidFill>
                <a:latin typeface="Courier" pitchFamily="49" charset="0"/>
              </a:rPr>
              <a:t>--</a:t>
            </a:r>
            <a:r>
              <a:rPr lang="en-US" sz="1200" b="1" dirty="0" smtClean="0">
                <a:solidFill>
                  <a:prstClr val="black"/>
                </a:solidFill>
                <a:latin typeface="Courier" pitchFamily="49" charset="0"/>
              </a:rPr>
              <a:t>version</a:t>
            </a:r>
            <a:endParaRPr lang="en-US" sz="1200" b="1" dirty="0">
              <a:solidFill>
                <a:prstClr val="black"/>
              </a:solidFill>
              <a:latin typeface="Courier" pitchFamily="49" charset="0"/>
            </a:endParaRPr>
          </a:p>
          <a:p>
            <a:pPr indent="-101203"/>
            <a:r>
              <a:rPr lang="en-US" sz="900" dirty="0" err="1">
                <a:solidFill>
                  <a:prstClr val="black"/>
                </a:solidFill>
                <a:latin typeface="Courier" pitchFamily="49" charset="0"/>
              </a:rPr>
              <a:t>libtool</a:t>
            </a:r>
            <a:r>
              <a:rPr lang="en-US" sz="900" dirty="0">
                <a:solidFill>
                  <a:prstClr val="black"/>
                </a:solidFill>
                <a:latin typeface="Courier" pitchFamily="49" charset="0"/>
              </a:rPr>
              <a:t> (GNU </a:t>
            </a:r>
            <a:r>
              <a:rPr lang="en-US" sz="900" dirty="0" err="1">
                <a:solidFill>
                  <a:prstClr val="black"/>
                </a:solidFill>
                <a:latin typeface="Courier" pitchFamily="49" charset="0"/>
              </a:rPr>
              <a:t>libtool</a:t>
            </a:r>
            <a:r>
              <a:rPr lang="en-US" sz="900" dirty="0">
                <a:solidFill>
                  <a:prstClr val="black"/>
                </a:solidFill>
                <a:latin typeface="Courier" pitchFamily="49" charset="0"/>
              </a:rPr>
              <a:t>) </a:t>
            </a:r>
            <a:r>
              <a:rPr lang="en-US" sz="900" dirty="0" smtClean="0">
                <a:solidFill>
                  <a:prstClr val="black"/>
                </a:solidFill>
                <a:latin typeface="Courier" pitchFamily="49" charset="0"/>
              </a:rPr>
              <a:t>2.4.2</a:t>
            </a:r>
            <a:endParaRPr lang="en-US" sz="900" dirty="0">
              <a:solidFill>
                <a:prstClr val="black"/>
              </a:solidFill>
              <a:latin typeface="Courier" pitchFamily="49" charset="0"/>
            </a:endParaRPr>
          </a:p>
          <a:p>
            <a:pPr indent="-101203"/>
            <a:r>
              <a:rPr lang="en-US" sz="900" dirty="0">
                <a:solidFill>
                  <a:prstClr val="black"/>
                </a:solidFill>
                <a:latin typeface="Courier" pitchFamily="49" charset="0"/>
              </a:rPr>
              <a:t>Written by Gordon </a:t>
            </a:r>
            <a:r>
              <a:rPr lang="en-US" sz="900" dirty="0" err="1">
                <a:solidFill>
                  <a:prstClr val="black"/>
                </a:solidFill>
                <a:latin typeface="Courier" pitchFamily="49" charset="0"/>
              </a:rPr>
              <a:t>Matzigkeit</a:t>
            </a:r>
            <a:r>
              <a:rPr lang="en-US" sz="900" dirty="0">
                <a:solidFill>
                  <a:prstClr val="black"/>
                </a:solidFill>
                <a:latin typeface="Courier" pitchFamily="49" charset="0"/>
              </a:rPr>
              <a:t> &lt;gord@gnu.ai.mit.edu&gt;, </a:t>
            </a:r>
            <a:r>
              <a:rPr lang="en-US" sz="900" dirty="0" smtClean="0">
                <a:solidFill>
                  <a:prstClr val="black"/>
                </a:solidFill>
                <a:latin typeface="Courier" pitchFamily="49" charset="0"/>
              </a:rPr>
              <a:t>1996</a:t>
            </a:r>
          </a:p>
          <a:p>
            <a:pPr indent="-101203"/>
            <a:r>
              <a:rPr lang="en-US" sz="900" b="1" dirty="0" smtClean="0">
                <a:latin typeface="Courier" pitchFamily="49" charset="0"/>
              </a:rPr>
              <a:t>…</a:t>
            </a:r>
            <a:endParaRPr lang="en-US" sz="900" b="1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02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SysteMoC and Maestro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one of these is missing, install them as follows on your </a:t>
            </a:r>
            <a:r>
              <a:rPr lang="en-US" dirty="0" err="1"/>
              <a:t>debian</a:t>
            </a:r>
            <a:r>
              <a:rPr lang="en-US" dirty="0"/>
              <a:t> based distribution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generate the build, system execute the following command in the checkout: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above step should have generated for each </a:t>
            </a:r>
            <a:r>
              <a:rPr lang="en-US" sz="1200" dirty="0" smtClean="0">
                <a:latin typeface="Courier" pitchFamily="49" charset="0"/>
              </a:rPr>
              <a:t>configure.ac</a:t>
            </a:r>
            <a:r>
              <a:rPr lang="en-US" dirty="0" smtClean="0"/>
              <a:t> and each </a:t>
            </a:r>
            <a:r>
              <a:rPr lang="en-US" sz="1200" dirty="0" smtClean="0">
                <a:latin typeface="Courier" pitchFamily="49" charset="0"/>
              </a:rPr>
              <a:t>Makefile.am</a:t>
            </a:r>
            <a:r>
              <a:rPr lang="en-US" dirty="0" smtClean="0"/>
              <a:t> a corresponding </a:t>
            </a:r>
            <a:r>
              <a:rPr lang="en-US" sz="1200" dirty="0" smtClean="0">
                <a:latin typeface="Courier" pitchFamily="49" charset="0"/>
              </a:rPr>
              <a:t>configure</a:t>
            </a:r>
            <a:r>
              <a:rPr lang="en-US" dirty="0" smtClean="0"/>
              <a:t> and </a:t>
            </a:r>
            <a:r>
              <a:rPr lang="en-US" sz="1200" dirty="0" smtClean="0">
                <a:latin typeface="Courier" pitchFamily="49" charset="0"/>
              </a:rPr>
              <a:t>Makefile.in</a:t>
            </a:r>
            <a:r>
              <a:rPr lang="en-US" dirty="0" smtClean="0"/>
              <a:t> file.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617144" y="4158266"/>
            <a:ext cx="8336356" cy="170816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accent2"/>
            </a:solidFill>
          </a:ln>
          <a:effectLst>
            <a:outerShdw blurRad="50800" dist="38100" dir="2700000" algn="tl" rotWithShape="0">
              <a:schemeClr val="accent6">
                <a:lumMod val="60000"/>
                <a:lumOff val="4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indent="-101203"/>
            <a:r>
              <a:rPr lang="en-US" sz="1200" dirty="0">
                <a:latin typeface="Courier" pitchFamily="49" charset="0"/>
              </a:rPr>
              <a:t>[bash falk@codesign30:systemoc-top-</a:t>
            </a:r>
            <a:r>
              <a:rPr lang="en-US" sz="1200" dirty="0" smtClean="0">
                <a:latin typeface="Courier" pitchFamily="49" charset="0"/>
              </a:rPr>
              <a:t>-</a:t>
            </a:r>
            <a:r>
              <a:rPr lang="en-US" sz="1200" dirty="0" err="1" smtClean="0">
                <a:latin typeface="Courier" pitchFamily="49" charset="0"/>
              </a:rPr>
              <a:t>devel</a:t>
            </a:r>
            <a:r>
              <a:rPr lang="en-US" sz="1200" dirty="0" smtClean="0">
                <a:latin typeface="Courier" pitchFamily="49" charset="0"/>
              </a:rPr>
              <a:t>--1.0</a:t>
            </a:r>
            <a:r>
              <a:rPr lang="en-US" sz="1200" dirty="0">
                <a:latin typeface="Courier" pitchFamily="49" charset="0"/>
              </a:rPr>
              <a:t>]$ </a:t>
            </a:r>
            <a:r>
              <a:rPr lang="en-US" sz="1200" b="1" dirty="0" smtClean="0">
                <a:latin typeface="Courier" pitchFamily="49" charset="0"/>
              </a:rPr>
              <a:t>./autoreconf.sh</a:t>
            </a:r>
          </a:p>
          <a:p>
            <a:pPr indent="-101203"/>
            <a:r>
              <a:rPr lang="en-US" sz="900" dirty="0" err="1">
                <a:latin typeface="Courier" pitchFamily="49" charset="0"/>
              </a:rPr>
              <a:t>autoreconf</a:t>
            </a:r>
            <a:r>
              <a:rPr lang="en-US" sz="900" dirty="0">
                <a:latin typeface="Courier" pitchFamily="49" charset="0"/>
              </a:rPr>
              <a:t>: Entering directory `.'</a:t>
            </a:r>
          </a:p>
          <a:p>
            <a:pPr indent="-101203"/>
            <a:r>
              <a:rPr lang="en-US" sz="900" dirty="0" err="1">
                <a:latin typeface="Courier" pitchFamily="49" charset="0"/>
              </a:rPr>
              <a:t>autoreconf</a:t>
            </a:r>
            <a:r>
              <a:rPr lang="en-US" sz="900" dirty="0">
                <a:latin typeface="Courier" pitchFamily="49" charset="0"/>
              </a:rPr>
              <a:t>: configure.ac: not using </a:t>
            </a:r>
            <a:r>
              <a:rPr lang="en-US" sz="900" dirty="0" err="1">
                <a:latin typeface="Courier" pitchFamily="49" charset="0"/>
              </a:rPr>
              <a:t>Gettext</a:t>
            </a:r>
            <a:endParaRPr lang="en-US" sz="900" dirty="0">
              <a:latin typeface="Courier" pitchFamily="49" charset="0"/>
            </a:endParaRPr>
          </a:p>
          <a:p>
            <a:pPr indent="-101203"/>
            <a:r>
              <a:rPr lang="en-US" sz="900" dirty="0" err="1">
                <a:latin typeface="Courier" pitchFamily="49" charset="0"/>
              </a:rPr>
              <a:t>autoreconf</a:t>
            </a:r>
            <a:r>
              <a:rPr lang="en-US" sz="900" dirty="0">
                <a:latin typeface="Courier" pitchFamily="49" charset="0"/>
              </a:rPr>
              <a:t>: running: </a:t>
            </a:r>
            <a:r>
              <a:rPr lang="en-US" sz="900" dirty="0" err="1">
                <a:latin typeface="Courier" pitchFamily="49" charset="0"/>
              </a:rPr>
              <a:t>aclocal</a:t>
            </a:r>
            <a:r>
              <a:rPr lang="en-US" sz="900" dirty="0">
                <a:latin typeface="Courier" pitchFamily="49" charset="0"/>
              </a:rPr>
              <a:t> -I </a:t>
            </a:r>
            <a:r>
              <a:rPr lang="en-US" sz="900" dirty="0" err="1">
                <a:latin typeface="Courier" pitchFamily="49" charset="0"/>
              </a:rPr>
              <a:t>BuildSystem</a:t>
            </a:r>
            <a:r>
              <a:rPr lang="en-US" sz="900" dirty="0">
                <a:latin typeface="Courier" pitchFamily="49" charset="0"/>
              </a:rPr>
              <a:t>/m4</a:t>
            </a:r>
          </a:p>
          <a:p>
            <a:pPr indent="-101203"/>
            <a:r>
              <a:rPr lang="en-US" sz="900" dirty="0" err="1">
                <a:latin typeface="Courier" pitchFamily="49" charset="0"/>
              </a:rPr>
              <a:t>autoreconf</a:t>
            </a:r>
            <a:r>
              <a:rPr lang="en-US" sz="900" dirty="0">
                <a:latin typeface="Courier" pitchFamily="49" charset="0"/>
              </a:rPr>
              <a:t>: configure.ac: tracing</a:t>
            </a:r>
          </a:p>
          <a:p>
            <a:pPr indent="-101203"/>
            <a:r>
              <a:rPr lang="en-US" sz="900" dirty="0" err="1">
                <a:latin typeface="Courier" pitchFamily="49" charset="0"/>
              </a:rPr>
              <a:t>autoreconf</a:t>
            </a:r>
            <a:r>
              <a:rPr lang="en-US" sz="900" dirty="0">
                <a:latin typeface="Courier" pitchFamily="49" charset="0"/>
              </a:rPr>
              <a:t>: configure.ac: adding subdirectory Support to </a:t>
            </a:r>
            <a:r>
              <a:rPr lang="en-US" sz="900" dirty="0" err="1">
                <a:latin typeface="Courier" pitchFamily="49" charset="0"/>
              </a:rPr>
              <a:t>autoreconf</a:t>
            </a:r>
            <a:endParaRPr lang="en-US" sz="900" dirty="0">
              <a:latin typeface="Courier" pitchFamily="49" charset="0"/>
            </a:endParaRPr>
          </a:p>
          <a:p>
            <a:pPr indent="-101203"/>
            <a:r>
              <a:rPr lang="en-US" sz="900" dirty="0" err="1">
                <a:latin typeface="Courier" pitchFamily="49" charset="0"/>
              </a:rPr>
              <a:t>autoreconf</a:t>
            </a:r>
            <a:r>
              <a:rPr lang="en-US" sz="900" dirty="0">
                <a:latin typeface="Courier" pitchFamily="49" charset="0"/>
              </a:rPr>
              <a:t>: Entering directory `Support'</a:t>
            </a:r>
          </a:p>
          <a:p>
            <a:pPr indent="-101203"/>
            <a:r>
              <a:rPr lang="de-DE" sz="900" dirty="0" smtClean="0">
                <a:latin typeface="Courier" pitchFamily="49" charset="0"/>
              </a:rPr>
              <a:t>…</a:t>
            </a:r>
          </a:p>
          <a:p>
            <a:pPr indent="-101203"/>
            <a:r>
              <a:rPr lang="en-US" sz="900" dirty="0" err="1" smtClean="0">
                <a:latin typeface="Courier" pitchFamily="49" charset="0"/>
              </a:rPr>
              <a:t>autoreconf</a:t>
            </a:r>
            <a:r>
              <a:rPr lang="en-US" sz="900" dirty="0">
                <a:latin typeface="Courier" pitchFamily="49" charset="0"/>
              </a:rPr>
              <a:t>: Leaving directory `Examples'</a:t>
            </a:r>
          </a:p>
          <a:p>
            <a:pPr indent="-101203"/>
            <a:r>
              <a:rPr lang="en-US" sz="900" dirty="0" err="1">
                <a:latin typeface="Courier" pitchFamily="49" charset="0"/>
              </a:rPr>
              <a:t>autoreconf</a:t>
            </a:r>
            <a:r>
              <a:rPr lang="en-US" sz="900" dirty="0">
                <a:latin typeface="Courier" pitchFamily="49" charset="0"/>
              </a:rPr>
              <a:t>: Leaving directory `.'</a:t>
            </a:r>
          </a:p>
          <a:p>
            <a:pPr indent="-101203"/>
            <a:r>
              <a:rPr lang="en-US" sz="1200" dirty="0" smtClean="0">
                <a:latin typeface="Courier" pitchFamily="49" charset="0"/>
              </a:rPr>
              <a:t>[</a:t>
            </a:r>
            <a:r>
              <a:rPr lang="en-US" sz="1200" dirty="0">
                <a:latin typeface="Courier" pitchFamily="49" charset="0"/>
              </a:rPr>
              <a:t>bash </a:t>
            </a:r>
            <a:r>
              <a:rPr lang="en-US" sz="1200" dirty="0">
                <a:latin typeface="Courier" pitchFamily="49" charset="0"/>
              </a:rPr>
              <a:t>falk@codesign30:systemoc-top--</a:t>
            </a:r>
            <a:r>
              <a:rPr lang="en-US" sz="1200" dirty="0" err="1">
                <a:latin typeface="Courier" pitchFamily="49" charset="0"/>
              </a:rPr>
              <a:t>devel</a:t>
            </a:r>
            <a:r>
              <a:rPr lang="en-US" sz="1200" dirty="0">
                <a:latin typeface="Courier" pitchFamily="49" charset="0"/>
              </a:rPr>
              <a:t>--1.0]$</a:t>
            </a:r>
            <a:endParaRPr lang="en-US" sz="1200" b="1" dirty="0">
              <a:latin typeface="Courier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17144" y="1847114"/>
            <a:ext cx="8336356" cy="152349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accent2"/>
            </a:solidFill>
          </a:ln>
          <a:effectLst>
            <a:outerShdw blurRad="50800" dist="38100" dir="2700000" algn="tl" rotWithShape="0">
              <a:schemeClr val="accent6">
                <a:lumMod val="60000"/>
                <a:lumOff val="4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indent="-101203"/>
            <a:r>
              <a:rPr lang="en-US" sz="1200" dirty="0" smtClean="0">
                <a:latin typeface="Courier" pitchFamily="49" charset="0"/>
              </a:rPr>
              <a:t>[bash </a:t>
            </a:r>
            <a:r>
              <a:rPr lang="en-US" sz="1200" dirty="0">
                <a:latin typeface="Courier" pitchFamily="49" charset="0"/>
              </a:rPr>
              <a:t>falk@codesign30:~]$ </a:t>
            </a:r>
            <a:r>
              <a:rPr lang="en-US" sz="1200" b="1" dirty="0" err="1" smtClean="0">
                <a:latin typeface="Courier" pitchFamily="49" charset="0"/>
              </a:rPr>
              <a:t>sudo</a:t>
            </a:r>
            <a:r>
              <a:rPr lang="en-US" sz="1200" b="1" dirty="0" smtClean="0">
                <a:latin typeface="Courier" pitchFamily="49" charset="0"/>
              </a:rPr>
              <a:t> apt-get </a:t>
            </a:r>
            <a:r>
              <a:rPr lang="en-US" sz="1200" b="1" dirty="0">
                <a:latin typeface="Courier" pitchFamily="49" charset="0"/>
              </a:rPr>
              <a:t>install </a:t>
            </a:r>
            <a:r>
              <a:rPr lang="en-US" sz="1200" b="1" dirty="0" err="1" smtClean="0">
                <a:latin typeface="Courier" pitchFamily="49" charset="0"/>
              </a:rPr>
              <a:t>autoconf</a:t>
            </a:r>
            <a:r>
              <a:rPr lang="en-US" sz="1200" b="1" dirty="0" smtClean="0">
                <a:latin typeface="Courier" pitchFamily="49" charset="0"/>
              </a:rPr>
              <a:t> </a:t>
            </a:r>
            <a:r>
              <a:rPr lang="en-US" sz="1200" b="1" dirty="0" err="1" smtClean="0">
                <a:latin typeface="Courier" pitchFamily="49" charset="0"/>
              </a:rPr>
              <a:t>automake</a:t>
            </a:r>
            <a:r>
              <a:rPr lang="en-US" sz="1200" b="1" dirty="0" smtClean="0">
                <a:latin typeface="Courier" pitchFamily="49" charset="0"/>
              </a:rPr>
              <a:t> </a:t>
            </a:r>
            <a:r>
              <a:rPr lang="en-US" sz="1200" b="1" dirty="0" err="1" smtClean="0">
                <a:latin typeface="Courier" pitchFamily="49" charset="0"/>
              </a:rPr>
              <a:t>libtool</a:t>
            </a:r>
            <a:endParaRPr lang="en-US" sz="1200" b="1" dirty="0">
              <a:latin typeface="Courier" pitchFamily="49" charset="0"/>
            </a:endParaRPr>
          </a:p>
          <a:p>
            <a:pPr indent="-101203"/>
            <a:r>
              <a:rPr lang="en-US" sz="900" dirty="0">
                <a:latin typeface="Courier" pitchFamily="49" charset="0"/>
              </a:rPr>
              <a:t>Reading package lists... Done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Building dependency tree       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Reading state information... Done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The following additional packages will be installed</a:t>
            </a:r>
            <a:r>
              <a:rPr lang="en-US" sz="900" dirty="0" smtClean="0">
                <a:latin typeface="Courier" pitchFamily="49" charset="0"/>
              </a:rPr>
              <a:t>:</a:t>
            </a:r>
          </a:p>
          <a:p>
            <a:pPr indent="-101203"/>
            <a:r>
              <a:rPr lang="en-US" sz="900" dirty="0" smtClean="0">
                <a:latin typeface="Courier" pitchFamily="49" charset="0"/>
              </a:rPr>
              <a:t>…</a:t>
            </a:r>
            <a:endParaRPr lang="en-US" sz="900" dirty="0">
              <a:latin typeface="Courier" pitchFamily="49" charset="0"/>
            </a:endParaRPr>
          </a:p>
          <a:p>
            <a:pPr indent="-101203"/>
            <a:r>
              <a:rPr lang="en-US" sz="900" dirty="0" smtClean="0">
                <a:latin typeface="Courier" pitchFamily="49" charset="0"/>
              </a:rPr>
              <a:t>Need </a:t>
            </a:r>
            <a:r>
              <a:rPr lang="en-US" sz="900" dirty="0">
                <a:latin typeface="Courier" pitchFamily="49" charset="0"/>
              </a:rPr>
              <a:t>to get </a:t>
            </a:r>
            <a:r>
              <a:rPr lang="en-US" sz="900" dirty="0" smtClean="0">
                <a:latin typeface="Courier" pitchFamily="49" charset="0"/>
              </a:rPr>
              <a:t>2,523 </a:t>
            </a:r>
            <a:r>
              <a:rPr lang="en-US" sz="900" dirty="0">
                <a:latin typeface="Courier" pitchFamily="49" charset="0"/>
              </a:rPr>
              <a:t>kB of archives.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After this operation, </a:t>
            </a:r>
            <a:r>
              <a:rPr lang="en-US" sz="900" dirty="0" smtClean="0">
                <a:latin typeface="Courier" pitchFamily="49" charset="0"/>
              </a:rPr>
              <a:t>6,900 kB </a:t>
            </a:r>
            <a:r>
              <a:rPr lang="en-US" sz="900" dirty="0">
                <a:latin typeface="Courier" pitchFamily="49" charset="0"/>
              </a:rPr>
              <a:t>of additional disk space will be used.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Do you want to continue? [Y/n] </a:t>
            </a:r>
            <a:r>
              <a:rPr lang="en-US" sz="900" b="1" dirty="0">
                <a:latin typeface="Courier" pitchFamily="49" charset="0"/>
              </a:rPr>
              <a:t>Y</a:t>
            </a:r>
          </a:p>
          <a:p>
            <a:pPr indent="-101203"/>
            <a:r>
              <a:rPr lang="en-US" sz="900" dirty="0" smtClean="0">
                <a:latin typeface="Courier" pitchFamily="49" charset="0"/>
              </a:rPr>
              <a:t>…</a:t>
            </a:r>
            <a:endParaRPr lang="en-US" sz="900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8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SysteMoC and Maestro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compile, </a:t>
            </a:r>
            <a:r>
              <a:rPr lang="en-US" dirty="0"/>
              <a:t>g++ is required. We tested versions 4.5, 4.7, and 4.9.</a:t>
            </a:r>
          </a:p>
          <a:p>
            <a:r>
              <a:rPr lang="en-US" dirty="0" smtClean="0"/>
              <a:t>Moreover, the following libraries must be available:</a:t>
            </a:r>
          </a:p>
          <a:p>
            <a:pPr lvl="1"/>
            <a:r>
              <a:rPr lang="en-US" dirty="0" err="1" smtClean="0"/>
              <a:t>libboost</a:t>
            </a:r>
            <a:r>
              <a:rPr lang="en-US" dirty="0" smtClean="0"/>
              <a:t>-* (Tested versions: 1.54, 1.55, 1.56) Might also work with 1.48</a:t>
            </a:r>
          </a:p>
          <a:p>
            <a:pPr lvl="1"/>
            <a:r>
              <a:rPr lang="en-US" dirty="0" err="1" smtClean="0"/>
              <a:t>libxerces</a:t>
            </a:r>
            <a:r>
              <a:rPr lang="en-US" dirty="0" smtClean="0"/>
              <a:t>-c (Tested versions: 3.1.1) Might also work with 2.8.0</a:t>
            </a:r>
          </a:p>
          <a:p>
            <a:pPr lvl="1"/>
            <a:r>
              <a:rPr lang="en-US" dirty="0" err="1"/>
              <a:t>libsystemc</a:t>
            </a:r>
            <a:r>
              <a:rPr lang="en-US" dirty="0"/>
              <a:t> (Tested versions: 2.2.0, 2.3.1</a:t>
            </a:r>
            <a:r>
              <a:rPr lang="en-US" dirty="0" smtClean="0"/>
              <a:t>)</a:t>
            </a:r>
          </a:p>
          <a:p>
            <a:r>
              <a:rPr lang="en-US" dirty="0"/>
              <a:t>First check for </a:t>
            </a:r>
            <a:r>
              <a:rPr lang="en-US" dirty="0" smtClean="0"/>
              <a:t>presence or absence of these libraries, i.e.,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17144" y="3310233"/>
            <a:ext cx="8336356" cy="187743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accent2"/>
            </a:solidFill>
          </a:ln>
          <a:effectLst>
            <a:outerShdw blurRad="50800" dist="38100" dir="2700000" algn="tl" rotWithShape="0">
              <a:schemeClr val="accent6">
                <a:lumMod val="60000"/>
                <a:lumOff val="4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indent="-101203"/>
            <a:r>
              <a:rPr lang="en-US" sz="1200" dirty="0" smtClean="0">
                <a:latin typeface="Courier" pitchFamily="49" charset="0"/>
              </a:rPr>
              <a:t>…]$ </a:t>
            </a:r>
            <a:r>
              <a:rPr lang="en-US" sz="1200" b="1" dirty="0" smtClean="0">
                <a:latin typeface="Courier" pitchFamily="49" charset="0"/>
              </a:rPr>
              <a:t>ls </a:t>
            </a:r>
            <a:r>
              <a:rPr lang="en-US" sz="1200" b="1" dirty="0">
                <a:latin typeface="Courier" pitchFamily="49" charset="0"/>
              </a:rPr>
              <a:t>-lad /</a:t>
            </a:r>
            <a:r>
              <a:rPr lang="en-US" sz="1200" b="1" dirty="0" err="1">
                <a:latin typeface="Courier" pitchFamily="49" charset="0"/>
              </a:rPr>
              <a:t>usr</a:t>
            </a:r>
            <a:r>
              <a:rPr lang="en-US" sz="1200" b="1" dirty="0">
                <a:latin typeface="Courier" pitchFamily="49" charset="0"/>
              </a:rPr>
              <a:t>/include/boost /usr/lib/x86_64-linux-gnu/libboost_*.so</a:t>
            </a:r>
          </a:p>
          <a:p>
            <a:pPr indent="-101203"/>
            <a:r>
              <a:rPr lang="en-US" sz="800" dirty="0" err="1">
                <a:latin typeface="Courier" pitchFamily="49" charset="0"/>
              </a:rPr>
              <a:t>drwxr</a:t>
            </a:r>
            <a:r>
              <a:rPr lang="en-US" sz="800" dirty="0">
                <a:latin typeface="Courier" pitchFamily="49" charset="0"/>
              </a:rPr>
              <a:t>-</a:t>
            </a:r>
            <a:r>
              <a:rPr lang="en-US" sz="800" dirty="0" err="1">
                <a:latin typeface="Courier" pitchFamily="49" charset="0"/>
              </a:rPr>
              <a:t>xr</a:t>
            </a:r>
            <a:r>
              <a:rPr lang="en-US" sz="800" dirty="0">
                <a:latin typeface="Courier" pitchFamily="49" charset="0"/>
              </a:rPr>
              <a:t>-x 96 root </a:t>
            </a:r>
            <a:r>
              <a:rPr lang="en-US" sz="800" dirty="0" err="1">
                <a:latin typeface="Courier" pitchFamily="49" charset="0"/>
              </a:rPr>
              <a:t>root</a:t>
            </a:r>
            <a:r>
              <a:rPr lang="en-US" sz="800" dirty="0">
                <a:latin typeface="Courier" pitchFamily="49" charset="0"/>
              </a:rPr>
              <a:t> 12288 Aug 10  2015 /</a:t>
            </a:r>
            <a:r>
              <a:rPr lang="en-US" sz="800" dirty="0" err="1" smtClean="0">
                <a:latin typeface="Courier" pitchFamily="49" charset="0"/>
              </a:rPr>
              <a:t>usr</a:t>
            </a:r>
            <a:r>
              <a:rPr lang="en-US" sz="800" dirty="0" smtClean="0">
                <a:latin typeface="Courier" pitchFamily="49" charset="0"/>
              </a:rPr>
              <a:t>/include/</a:t>
            </a:r>
            <a:r>
              <a:rPr lang="en-US" sz="800" dirty="0" err="1" smtClean="0">
                <a:latin typeface="Courier" pitchFamily="49" charset="0"/>
              </a:rPr>
              <a:t>boostlrwxrwxrwx</a:t>
            </a:r>
            <a:r>
              <a:rPr lang="en-US" sz="800" dirty="0" smtClean="0">
                <a:latin typeface="Courier" pitchFamily="49" charset="0"/>
              </a:rPr>
              <a:t>  </a:t>
            </a:r>
            <a:r>
              <a:rPr lang="en-US" sz="800" dirty="0">
                <a:latin typeface="Courier" pitchFamily="49" charset="0"/>
              </a:rPr>
              <a:t>1 root </a:t>
            </a:r>
            <a:r>
              <a:rPr lang="en-US" sz="800" dirty="0" err="1">
                <a:latin typeface="Courier" pitchFamily="49" charset="0"/>
              </a:rPr>
              <a:t>root</a:t>
            </a:r>
            <a:r>
              <a:rPr lang="en-US" sz="800" dirty="0">
                <a:latin typeface="Courier" pitchFamily="49" charset="0"/>
              </a:rPr>
              <a:t>    25 Jun 21  2014 /usr/lib/x86_64-linux-gnu/libboost_atomic.so -&gt; </a:t>
            </a:r>
            <a:r>
              <a:rPr lang="en-US" sz="800" dirty="0" smtClean="0">
                <a:latin typeface="Courier" pitchFamily="49" charset="0"/>
              </a:rPr>
              <a:t>libboost_atomic.so.1.54.0</a:t>
            </a:r>
          </a:p>
          <a:p>
            <a:pPr indent="-101203"/>
            <a:r>
              <a:rPr lang="en-US" sz="800" dirty="0" smtClean="0">
                <a:latin typeface="Courier" pitchFamily="49" charset="0"/>
              </a:rPr>
              <a:t>…</a:t>
            </a:r>
            <a:endParaRPr lang="en-US" sz="800" dirty="0">
              <a:latin typeface="Courier" pitchFamily="49" charset="0"/>
            </a:endParaRPr>
          </a:p>
          <a:p>
            <a:pPr indent="-101203"/>
            <a:r>
              <a:rPr lang="en-US" sz="800" dirty="0" err="1" smtClean="0">
                <a:latin typeface="Courier" pitchFamily="49" charset="0"/>
              </a:rPr>
              <a:t>lrwxrwxrwx</a:t>
            </a:r>
            <a:r>
              <a:rPr lang="en-US" sz="800" dirty="0" smtClean="0">
                <a:latin typeface="Courier" pitchFamily="49" charset="0"/>
              </a:rPr>
              <a:t>  1 root </a:t>
            </a:r>
            <a:r>
              <a:rPr lang="en-US" sz="800" dirty="0" err="1" smtClean="0">
                <a:latin typeface="Courier" pitchFamily="49" charset="0"/>
              </a:rPr>
              <a:t>root</a:t>
            </a:r>
            <a:r>
              <a:rPr lang="en-US" sz="800" dirty="0" smtClean="0">
                <a:latin typeface="Courier" pitchFamily="49" charset="0"/>
              </a:rPr>
              <a:t>    24 Jun 21  2014 /usr/lib/x86_64-linux-gnu/libboost_timer.so -&gt; libboost_timer.so.1.54.0</a:t>
            </a:r>
          </a:p>
          <a:p>
            <a:pPr indent="-101203"/>
            <a:r>
              <a:rPr lang="en-US" sz="800" dirty="0" smtClean="0">
                <a:latin typeface="Courier" pitchFamily="49" charset="0"/>
              </a:rPr>
              <a:t>…</a:t>
            </a:r>
            <a:endParaRPr lang="en-US" sz="800" dirty="0">
              <a:latin typeface="Courier" pitchFamily="49" charset="0"/>
            </a:endParaRPr>
          </a:p>
          <a:p>
            <a:pPr lvl="0" indent="-101203"/>
            <a:r>
              <a:rPr lang="en-US" sz="1200" dirty="0">
                <a:solidFill>
                  <a:prstClr val="black"/>
                </a:solidFill>
                <a:latin typeface="Courier" pitchFamily="49" charset="0"/>
              </a:rPr>
              <a:t>…]$ </a:t>
            </a:r>
            <a:r>
              <a:rPr lang="en-US" sz="1200" b="1" dirty="0">
                <a:solidFill>
                  <a:prstClr val="black"/>
                </a:solidFill>
                <a:latin typeface="Courier" pitchFamily="49" charset="0"/>
              </a:rPr>
              <a:t>ls -lad /</a:t>
            </a:r>
            <a:r>
              <a:rPr lang="en-US" sz="1200" b="1" dirty="0" err="1">
                <a:solidFill>
                  <a:prstClr val="black"/>
                </a:solidFill>
                <a:latin typeface="Courier" pitchFamily="49" charset="0"/>
              </a:rPr>
              <a:t>usr</a:t>
            </a:r>
            <a:r>
              <a:rPr lang="en-US" sz="1200" b="1" dirty="0">
                <a:solidFill>
                  <a:prstClr val="black"/>
                </a:solidFill>
                <a:latin typeface="Courier" pitchFamily="49" charset="0"/>
              </a:rPr>
              <a:t>/include/</a:t>
            </a:r>
            <a:r>
              <a:rPr lang="en-US" sz="1200" b="1" dirty="0" err="1">
                <a:solidFill>
                  <a:prstClr val="black"/>
                </a:solidFill>
                <a:latin typeface="Courier" pitchFamily="49" charset="0"/>
              </a:rPr>
              <a:t>xercesc</a:t>
            </a:r>
            <a:r>
              <a:rPr lang="en-US" sz="1200" b="1" dirty="0">
                <a:solidFill>
                  <a:prstClr val="black"/>
                </a:solidFill>
                <a:latin typeface="Courier" pitchFamily="49" charset="0"/>
              </a:rPr>
              <a:t> /</a:t>
            </a:r>
            <a:r>
              <a:rPr lang="en-US" sz="1200" b="1" dirty="0" smtClean="0">
                <a:solidFill>
                  <a:prstClr val="black"/>
                </a:solidFill>
                <a:latin typeface="Courier" pitchFamily="49" charset="0"/>
              </a:rPr>
              <a:t>usr/lib/x86_64-linux-gnu/libxerces-c.so</a:t>
            </a:r>
            <a:endParaRPr lang="en-US" sz="1200" b="1" dirty="0">
              <a:solidFill>
                <a:prstClr val="black"/>
              </a:solidFill>
              <a:latin typeface="Courier" pitchFamily="49" charset="0"/>
            </a:endParaRPr>
          </a:p>
          <a:p>
            <a:pPr indent="-101203"/>
            <a:r>
              <a:rPr lang="en-US" sz="800" dirty="0" err="1" smtClean="0">
                <a:latin typeface="Courier" pitchFamily="49" charset="0"/>
              </a:rPr>
              <a:t>drwxr</a:t>
            </a:r>
            <a:r>
              <a:rPr lang="en-US" sz="800" dirty="0" smtClean="0">
                <a:latin typeface="Courier" pitchFamily="49" charset="0"/>
              </a:rPr>
              <a:t>-</a:t>
            </a:r>
            <a:r>
              <a:rPr lang="en-US" sz="800" dirty="0" err="1" smtClean="0">
                <a:latin typeface="Courier" pitchFamily="49" charset="0"/>
              </a:rPr>
              <a:t>xr</a:t>
            </a:r>
            <a:r>
              <a:rPr lang="en-US" sz="800" dirty="0" smtClean="0">
                <a:latin typeface="Courier" pitchFamily="49" charset="0"/>
              </a:rPr>
              <a:t>-x </a:t>
            </a:r>
            <a:r>
              <a:rPr lang="en-US" sz="800" dirty="0">
                <a:latin typeface="Courier" pitchFamily="49" charset="0"/>
              </a:rPr>
              <a:t>11 root </a:t>
            </a:r>
            <a:r>
              <a:rPr lang="en-US" sz="800" dirty="0" err="1">
                <a:latin typeface="Courier" pitchFamily="49" charset="0"/>
              </a:rPr>
              <a:t>root</a:t>
            </a:r>
            <a:r>
              <a:rPr lang="en-US" sz="800" dirty="0">
                <a:latin typeface="Courier" pitchFamily="49" charset="0"/>
              </a:rPr>
              <a:t> 4096 Feb 18  2016 /</a:t>
            </a:r>
            <a:r>
              <a:rPr lang="en-US" sz="800" dirty="0" err="1" smtClean="0">
                <a:latin typeface="Courier" pitchFamily="49" charset="0"/>
              </a:rPr>
              <a:t>usr</a:t>
            </a:r>
            <a:r>
              <a:rPr lang="en-US" sz="800" dirty="0" smtClean="0">
                <a:latin typeface="Courier" pitchFamily="49" charset="0"/>
              </a:rPr>
              <a:t>/include/</a:t>
            </a:r>
            <a:r>
              <a:rPr lang="en-US" sz="800" dirty="0" err="1" smtClean="0">
                <a:latin typeface="Courier" pitchFamily="49" charset="0"/>
              </a:rPr>
              <a:t>xercesc</a:t>
            </a:r>
            <a:r>
              <a:rPr lang="en-US" sz="800" dirty="0" smtClean="0">
                <a:latin typeface="Courier" pitchFamily="49" charset="0"/>
              </a:rPr>
              <a:t/>
            </a:r>
            <a:br>
              <a:rPr lang="en-US" sz="800" dirty="0" smtClean="0">
                <a:latin typeface="Courier" pitchFamily="49" charset="0"/>
              </a:rPr>
            </a:br>
            <a:r>
              <a:rPr lang="en-US" sz="800" dirty="0" err="1" smtClean="0">
                <a:latin typeface="Courier" pitchFamily="49" charset="0"/>
              </a:rPr>
              <a:t>lrwxrwxrwx</a:t>
            </a:r>
            <a:r>
              <a:rPr lang="en-US" sz="800" dirty="0" smtClean="0">
                <a:latin typeface="Courier" pitchFamily="49" charset="0"/>
              </a:rPr>
              <a:t>  </a:t>
            </a:r>
            <a:r>
              <a:rPr lang="en-US" sz="800" dirty="0">
                <a:latin typeface="Courier" pitchFamily="49" charset="0"/>
              </a:rPr>
              <a:t>1 root </a:t>
            </a:r>
            <a:r>
              <a:rPr lang="en-US" sz="800" dirty="0" err="1">
                <a:latin typeface="Courier" pitchFamily="49" charset="0"/>
              </a:rPr>
              <a:t>root</a:t>
            </a:r>
            <a:r>
              <a:rPr lang="en-US" sz="800" dirty="0">
                <a:latin typeface="Courier" pitchFamily="49" charset="0"/>
              </a:rPr>
              <a:t>   18 Jul  1 21:15 /usr/lib/x86_64-linux-gnu/libxerces-c.so -&gt; </a:t>
            </a:r>
            <a:r>
              <a:rPr lang="en-US" sz="800" dirty="0" smtClean="0">
                <a:latin typeface="Courier" pitchFamily="49" charset="0"/>
              </a:rPr>
              <a:t>libxerces-c-3.1.so</a:t>
            </a:r>
          </a:p>
          <a:p>
            <a:pPr lvl="0" indent="-101203"/>
            <a:r>
              <a:rPr lang="en-US" sz="1200" dirty="0">
                <a:solidFill>
                  <a:prstClr val="black"/>
                </a:solidFill>
                <a:latin typeface="Courier" pitchFamily="49" charset="0"/>
              </a:rPr>
              <a:t>…]$ </a:t>
            </a:r>
            <a:r>
              <a:rPr lang="en-US" sz="1200" b="1" dirty="0">
                <a:solidFill>
                  <a:prstClr val="black"/>
                </a:solidFill>
                <a:latin typeface="Courier" pitchFamily="49" charset="0"/>
              </a:rPr>
              <a:t>ls -lad /</a:t>
            </a:r>
            <a:r>
              <a:rPr lang="en-US" sz="1200" b="1" dirty="0" err="1">
                <a:solidFill>
                  <a:prstClr val="black"/>
                </a:solidFill>
                <a:latin typeface="Courier" pitchFamily="49" charset="0"/>
              </a:rPr>
              <a:t>usr</a:t>
            </a:r>
            <a:r>
              <a:rPr lang="en-US" sz="1200" b="1" dirty="0">
                <a:solidFill>
                  <a:prstClr val="black"/>
                </a:solidFill>
                <a:latin typeface="Courier" pitchFamily="49" charset="0"/>
              </a:rPr>
              <a:t>/include/</a:t>
            </a:r>
            <a:r>
              <a:rPr lang="en-US" sz="1200" b="1" dirty="0" err="1">
                <a:solidFill>
                  <a:prstClr val="black"/>
                </a:solidFill>
                <a:latin typeface="Courier" pitchFamily="49" charset="0"/>
              </a:rPr>
              <a:t>sysc</a:t>
            </a:r>
            <a:r>
              <a:rPr lang="en-US" sz="1200" b="1" dirty="0">
                <a:solidFill>
                  <a:prstClr val="black"/>
                </a:solidFill>
                <a:latin typeface="Courier" pitchFamily="49" charset="0"/>
              </a:rPr>
              <a:t> /usr/lib/x86_64-linux-gnu/libsystemc*.so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lvl="0" indent="-101203"/>
            <a:r>
              <a:rPr lang="en-US" sz="800" dirty="0" err="1">
                <a:solidFill>
                  <a:prstClr val="black"/>
                </a:solidFill>
                <a:latin typeface="Courier" pitchFamily="49" charset="0"/>
              </a:rPr>
              <a:t>drwxr</a:t>
            </a:r>
            <a:r>
              <a:rPr lang="en-US" sz="800" dirty="0">
                <a:solidFill>
                  <a:prstClr val="black"/>
                </a:solidFill>
                <a:latin typeface="Courier" pitchFamily="49" charset="0"/>
              </a:rPr>
              <a:t>-</a:t>
            </a:r>
            <a:r>
              <a:rPr lang="en-US" sz="800" dirty="0" err="1">
                <a:solidFill>
                  <a:prstClr val="black"/>
                </a:solidFill>
                <a:latin typeface="Courier" pitchFamily="49" charset="0"/>
              </a:rPr>
              <a:t>xr</a:t>
            </a:r>
            <a:r>
              <a:rPr lang="en-US" sz="800" dirty="0">
                <a:solidFill>
                  <a:prstClr val="black"/>
                </a:solidFill>
                <a:latin typeface="Courier" pitchFamily="49" charset="0"/>
              </a:rPr>
              <a:t>-x 8 root </a:t>
            </a:r>
            <a:r>
              <a:rPr lang="en-US" sz="800" dirty="0" err="1">
                <a:solidFill>
                  <a:prstClr val="black"/>
                </a:solidFill>
                <a:latin typeface="Courier" pitchFamily="49" charset="0"/>
              </a:rPr>
              <a:t>root</a:t>
            </a:r>
            <a:r>
              <a:rPr lang="en-US" sz="800" dirty="0">
                <a:solidFill>
                  <a:prstClr val="black"/>
                </a:solidFill>
                <a:latin typeface="Courier" pitchFamily="49" charset="0"/>
              </a:rPr>
              <a:t> 4096 Jun 11  2015 /</a:t>
            </a:r>
            <a:r>
              <a:rPr lang="en-US" sz="800" dirty="0" err="1" smtClean="0">
                <a:solidFill>
                  <a:prstClr val="black"/>
                </a:solidFill>
                <a:latin typeface="Courier" pitchFamily="49" charset="0"/>
              </a:rPr>
              <a:t>usr</a:t>
            </a:r>
            <a:r>
              <a:rPr lang="en-US" sz="800" dirty="0" smtClean="0">
                <a:solidFill>
                  <a:prstClr val="black"/>
                </a:solidFill>
                <a:latin typeface="Courier" pitchFamily="49" charset="0"/>
              </a:rPr>
              <a:t>/include/</a:t>
            </a:r>
            <a:r>
              <a:rPr lang="en-US" sz="800" dirty="0" err="1" smtClean="0">
                <a:solidFill>
                  <a:prstClr val="black"/>
                </a:solidFill>
                <a:latin typeface="Courier" pitchFamily="49" charset="0"/>
              </a:rPr>
              <a:t>sysc</a:t>
            </a:r>
            <a:endParaRPr lang="en-US" sz="800" dirty="0" smtClean="0">
              <a:solidFill>
                <a:prstClr val="black"/>
              </a:solidFill>
              <a:latin typeface="Courier" pitchFamily="49" charset="0"/>
            </a:endParaRPr>
          </a:p>
          <a:p>
            <a:pPr lvl="0" indent="-101203"/>
            <a:r>
              <a:rPr lang="en-US" sz="800" dirty="0" err="1" smtClean="0">
                <a:solidFill>
                  <a:prstClr val="black"/>
                </a:solidFill>
                <a:latin typeface="Courier" pitchFamily="49" charset="0"/>
              </a:rPr>
              <a:t>lrwxrwxrwx</a:t>
            </a:r>
            <a:r>
              <a:rPr lang="en-US" sz="800" dirty="0" smtClean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800" dirty="0">
                <a:solidFill>
                  <a:prstClr val="black"/>
                </a:solidFill>
                <a:latin typeface="Courier" pitchFamily="49" charset="0"/>
              </a:rPr>
              <a:t>1 root </a:t>
            </a:r>
            <a:r>
              <a:rPr lang="en-US" sz="800" dirty="0" err="1">
                <a:solidFill>
                  <a:prstClr val="black"/>
                </a:solidFill>
                <a:latin typeface="Courier" pitchFamily="49" charset="0"/>
              </a:rPr>
              <a:t>root</a:t>
            </a:r>
            <a:r>
              <a:rPr lang="en-US" sz="800" dirty="0">
                <a:solidFill>
                  <a:prstClr val="black"/>
                </a:solidFill>
                <a:latin typeface="Courier" pitchFamily="49" charset="0"/>
              </a:rPr>
              <a:t>   29 Jun  6  2015 /usr/lib/x86_64-linux-gnu/libsystemc-pthread.so -&gt; </a:t>
            </a:r>
            <a:r>
              <a:rPr lang="en-US" sz="800" dirty="0" smtClean="0">
                <a:solidFill>
                  <a:prstClr val="black"/>
                </a:solidFill>
                <a:latin typeface="Courier" pitchFamily="49" charset="0"/>
              </a:rPr>
              <a:t>libsystemc-pthread-2.so.3.1.0</a:t>
            </a:r>
          </a:p>
          <a:p>
            <a:pPr lvl="0" indent="-101203"/>
            <a:r>
              <a:rPr lang="en-US" sz="800" dirty="0" err="1" smtClean="0">
                <a:solidFill>
                  <a:prstClr val="black"/>
                </a:solidFill>
                <a:latin typeface="Courier" pitchFamily="49" charset="0"/>
              </a:rPr>
              <a:t>lrwxrwxrwx</a:t>
            </a:r>
            <a:r>
              <a:rPr lang="en-US" sz="800" dirty="0" smtClean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800" dirty="0">
                <a:solidFill>
                  <a:prstClr val="black"/>
                </a:solidFill>
                <a:latin typeface="Courier" pitchFamily="49" charset="0"/>
              </a:rPr>
              <a:t>1 root </a:t>
            </a:r>
            <a:r>
              <a:rPr lang="en-US" sz="800" dirty="0" err="1">
                <a:solidFill>
                  <a:prstClr val="black"/>
                </a:solidFill>
                <a:latin typeface="Courier" pitchFamily="49" charset="0"/>
              </a:rPr>
              <a:t>root</a:t>
            </a:r>
            <a:r>
              <a:rPr lang="en-US" sz="800" dirty="0">
                <a:solidFill>
                  <a:prstClr val="black"/>
                </a:solidFill>
                <a:latin typeface="Courier" pitchFamily="49" charset="0"/>
              </a:rPr>
              <a:t>   21 Jun  6  2015 /usr/lib/x86_64-linux-gnu/libsystemc.so -&gt; </a:t>
            </a:r>
            <a:r>
              <a:rPr lang="en-US" sz="800" dirty="0" smtClean="0">
                <a:solidFill>
                  <a:prstClr val="black"/>
                </a:solidFill>
                <a:latin typeface="Courier" pitchFamily="49" charset="0"/>
              </a:rPr>
              <a:t>libsystemc-2.so.3.1.0</a:t>
            </a:r>
            <a:endParaRPr lang="en-US" sz="800" dirty="0">
              <a:solidFill>
                <a:prstClr val="black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7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SysteMoC and Maestro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one of </a:t>
            </a:r>
            <a:r>
              <a:rPr lang="en-US" dirty="0" err="1" smtClean="0"/>
              <a:t>libboost</a:t>
            </a:r>
            <a:r>
              <a:rPr lang="en-US" dirty="0" smtClean="0"/>
              <a:t>-* or </a:t>
            </a:r>
            <a:r>
              <a:rPr lang="en-US" dirty="0" err="1"/>
              <a:t>libxerces</a:t>
            </a:r>
            <a:r>
              <a:rPr lang="en-US" dirty="0"/>
              <a:t>-c </a:t>
            </a:r>
            <a:r>
              <a:rPr lang="en-US" dirty="0" smtClean="0"/>
              <a:t>is </a:t>
            </a:r>
            <a:r>
              <a:rPr lang="en-US" dirty="0"/>
              <a:t>missing, install them as follows on your </a:t>
            </a:r>
            <a:r>
              <a:rPr lang="en-US" dirty="0" err="1"/>
              <a:t>debian</a:t>
            </a:r>
            <a:r>
              <a:rPr lang="en-US" dirty="0"/>
              <a:t> based distribution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However, </a:t>
            </a:r>
            <a:r>
              <a:rPr lang="en-US" dirty="0" err="1" smtClean="0"/>
              <a:t>libsystemc</a:t>
            </a:r>
            <a:r>
              <a:rPr lang="en-US" dirty="0" smtClean="0"/>
              <a:t> is not provided by Ubuntu or </a:t>
            </a:r>
            <a:r>
              <a:rPr lang="en-US" dirty="0" err="1"/>
              <a:t>D</a:t>
            </a:r>
            <a:r>
              <a:rPr lang="en-US" dirty="0" err="1" smtClean="0"/>
              <a:t>ebian</a:t>
            </a:r>
            <a:r>
              <a:rPr lang="en-US" dirty="0" smtClean="0"/>
              <a:t>. Please use the prebuild debs we have provided in the </a:t>
            </a:r>
            <a:r>
              <a:rPr lang="en-US" dirty="0" err="1" smtClean="0"/>
              <a:t>Sharepoint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617144" y="1898732"/>
            <a:ext cx="8336356" cy="152349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accent2"/>
            </a:solidFill>
          </a:ln>
          <a:effectLst>
            <a:outerShdw blurRad="50800" dist="38100" dir="2700000" algn="tl" rotWithShape="0">
              <a:schemeClr val="accent6">
                <a:lumMod val="60000"/>
                <a:lumOff val="4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indent="-101203"/>
            <a:r>
              <a:rPr lang="en-US" sz="1200" dirty="0" smtClean="0">
                <a:latin typeface="Courier" pitchFamily="49" charset="0"/>
              </a:rPr>
              <a:t>[bash </a:t>
            </a:r>
            <a:r>
              <a:rPr lang="en-US" sz="1200" dirty="0">
                <a:latin typeface="Courier" pitchFamily="49" charset="0"/>
              </a:rPr>
              <a:t>falk@codesign30:~]$ </a:t>
            </a:r>
            <a:r>
              <a:rPr lang="en-US" sz="1200" b="1" dirty="0" err="1" smtClean="0">
                <a:latin typeface="Courier" pitchFamily="49" charset="0"/>
              </a:rPr>
              <a:t>sudo</a:t>
            </a:r>
            <a:r>
              <a:rPr lang="en-US" sz="1200" b="1" dirty="0" smtClean="0">
                <a:latin typeface="Courier" pitchFamily="49" charset="0"/>
              </a:rPr>
              <a:t> apt-get </a:t>
            </a:r>
            <a:r>
              <a:rPr lang="en-US" sz="1200" b="1" dirty="0">
                <a:latin typeface="Courier" pitchFamily="49" charset="0"/>
              </a:rPr>
              <a:t>install </a:t>
            </a:r>
            <a:r>
              <a:rPr lang="en-US" sz="1200" b="1" dirty="0" err="1" smtClean="0">
                <a:latin typeface="Courier" pitchFamily="49" charset="0"/>
              </a:rPr>
              <a:t>libboost</a:t>
            </a:r>
            <a:r>
              <a:rPr lang="en-US" sz="1200" b="1" dirty="0" smtClean="0">
                <a:latin typeface="Courier" pitchFamily="49" charset="0"/>
              </a:rPr>
              <a:t>-all-dev </a:t>
            </a:r>
            <a:r>
              <a:rPr lang="en-US" sz="1200" b="1" dirty="0" err="1" smtClean="0">
                <a:latin typeface="Courier" pitchFamily="49" charset="0"/>
              </a:rPr>
              <a:t>libxerces</a:t>
            </a:r>
            <a:r>
              <a:rPr lang="en-US" sz="1200" b="1" dirty="0" smtClean="0">
                <a:latin typeface="Courier" pitchFamily="49" charset="0"/>
              </a:rPr>
              <a:t>-c-dev</a:t>
            </a:r>
            <a:endParaRPr lang="en-US" sz="1200" b="1" dirty="0">
              <a:latin typeface="Courier" pitchFamily="49" charset="0"/>
            </a:endParaRPr>
          </a:p>
          <a:p>
            <a:pPr indent="-101203"/>
            <a:r>
              <a:rPr lang="en-US" sz="900" dirty="0">
                <a:latin typeface="Courier" pitchFamily="49" charset="0"/>
              </a:rPr>
              <a:t>Reading package lists... Done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Building dependency tree       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Reading state information... Done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The following additional packages will be installed</a:t>
            </a:r>
            <a:r>
              <a:rPr lang="en-US" sz="900" dirty="0" smtClean="0">
                <a:latin typeface="Courier" pitchFamily="49" charset="0"/>
              </a:rPr>
              <a:t>:</a:t>
            </a:r>
          </a:p>
          <a:p>
            <a:pPr indent="-101203"/>
            <a:r>
              <a:rPr lang="en-US" sz="900" dirty="0" smtClean="0">
                <a:latin typeface="Courier" pitchFamily="49" charset="0"/>
              </a:rPr>
              <a:t>…</a:t>
            </a:r>
            <a:endParaRPr lang="en-US" sz="900" dirty="0">
              <a:latin typeface="Courier" pitchFamily="49" charset="0"/>
            </a:endParaRPr>
          </a:p>
          <a:p>
            <a:pPr indent="-101203"/>
            <a:r>
              <a:rPr lang="en-US" sz="900" dirty="0" smtClean="0">
                <a:latin typeface="Courier" pitchFamily="49" charset="0"/>
              </a:rPr>
              <a:t>Need </a:t>
            </a:r>
            <a:r>
              <a:rPr lang="en-US" sz="900" dirty="0">
                <a:latin typeface="Courier" pitchFamily="49" charset="0"/>
              </a:rPr>
              <a:t>to get </a:t>
            </a:r>
            <a:r>
              <a:rPr lang="en-US" sz="900" dirty="0" smtClean="0">
                <a:latin typeface="Courier" pitchFamily="49" charset="0"/>
              </a:rPr>
              <a:t>2,523 </a:t>
            </a:r>
            <a:r>
              <a:rPr lang="en-US" sz="900" dirty="0">
                <a:latin typeface="Courier" pitchFamily="49" charset="0"/>
              </a:rPr>
              <a:t>kB of archives.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After this operation, </a:t>
            </a:r>
            <a:r>
              <a:rPr lang="en-US" sz="900" dirty="0" smtClean="0">
                <a:latin typeface="Courier" pitchFamily="49" charset="0"/>
              </a:rPr>
              <a:t>6,900 kB </a:t>
            </a:r>
            <a:r>
              <a:rPr lang="en-US" sz="900" dirty="0">
                <a:latin typeface="Courier" pitchFamily="49" charset="0"/>
              </a:rPr>
              <a:t>of additional disk space will be used.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Do you want to continue? [Y/n] </a:t>
            </a:r>
            <a:r>
              <a:rPr lang="en-US" sz="900" b="1" dirty="0">
                <a:latin typeface="Courier" pitchFamily="49" charset="0"/>
              </a:rPr>
              <a:t>Y</a:t>
            </a:r>
          </a:p>
          <a:p>
            <a:pPr indent="-101203"/>
            <a:r>
              <a:rPr lang="en-US" sz="900" dirty="0" smtClean="0">
                <a:latin typeface="Courier" pitchFamily="49" charset="0"/>
              </a:rPr>
              <a:t>…</a:t>
            </a:r>
            <a:endParaRPr lang="en-US" sz="900" dirty="0">
              <a:latin typeface="Courier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17144" y="4123289"/>
            <a:ext cx="8336356" cy="216982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accent2"/>
            </a:solidFill>
          </a:ln>
          <a:effectLst>
            <a:outerShdw blurRad="50800" dist="38100" dir="2700000" algn="tl" rotWithShape="0">
              <a:schemeClr val="accent6">
                <a:lumMod val="60000"/>
                <a:lumOff val="4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indent="-101203"/>
            <a:r>
              <a:rPr lang="en-US" sz="1200" dirty="0" smtClean="0">
                <a:latin typeface="Courier" pitchFamily="49" charset="0"/>
              </a:rPr>
              <a:t>[bash </a:t>
            </a:r>
            <a:r>
              <a:rPr lang="en-US" sz="1200" dirty="0">
                <a:latin typeface="Courier" pitchFamily="49" charset="0"/>
              </a:rPr>
              <a:t>falk@codesign30:~]$ </a:t>
            </a:r>
            <a:r>
              <a:rPr lang="en-US" sz="1200" b="1" dirty="0">
                <a:latin typeface="Courier" pitchFamily="49" charset="0"/>
              </a:rPr>
              <a:t>unzip </a:t>
            </a:r>
            <a:r>
              <a:rPr lang="en-US" sz="1200" b="1" dirty="0" smtClean="0">
                <a:latin typeface="Courier" pitchFamily="49" charset="0"/>
              </a:rPr>
              <a:t>libsystemc-2.3.1-3-binaries-ubuntu-14.04-amd64-debs.zip</a:t>
            </a:r>
          </a:p>
          <a:p>
            <a:pPr indent="-101203"/>
            <a:r>
              <a:rPr lang="en-US" sz="900" dirty="0" smtClean="0">
                <a:latin typeface="Courier" pitchFamily="49" charset="0"/>
              </a:rPr>
              <a:t>Archive</a:t>
            </a:r>
            <a:r>
              <a:rPr lang="en-US" sz="900" dirty="0">
                <a:latin typeface="Courier" pitchFamily="49" charset="0"/>
              </a:rPr>
              <a:t>:  libsystemc-2.3.1-3-binaries-ubuntu-14.04-amd64-debs.zip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 extracting: </a:t>
            </a:r>
            <a:r>
              <a:rPr lang="en-US" sz="900" dirty="0" smtClean="0">
                <a:latin typeface="Courier" pitchFamily="49" charset="0"/>
              </a:rPr>
              <a:t>libsystemc-2.3_2.3.1-3_amd64.deb</a:t>
            </a:r>
            <a:endParaRPr lang="en-US" sz="900" dirty="0">
              <a:latin typeface="Courier" pitchFamily="49" charset="0"/>
            </a:endParaRPr>
          </a:p>
          <a:p>
            <a:pPr indent="-101203"/>
            <a:r>
              <a:rPr lang="en-US" sz="900" dirty="0">
                <a:latin typeface="Courier" pitchFamily="49" charset="0"/>
              </a:rPr>
              <a:t> extracting: </a:t>
            </a:r>
            <a:r>
              <a:rPr lang="en-US" sz="900" dirty="0" smtClean="0">
                <a:latin typeface="Courier" pitchFamily="49" charset="0"/>
              </a:rPr>
              <a:t>libsystemc-dev_2.3.1-3_amd64.deb</a:t>
            </a:r>
            <a:endParaRPr lang="en-US" sz="900" dirty="0">
              <a:latin typeface="Courier" pitchFamily="49" charset="0"/>
            </a:endParaRPr>
          </a:p>
          <a:p>
            <a:pPr indent="-101203"/>
            <a:r>
              <a:rPr lang="en-US" sz="1200" dirty="0">
                <a:latin typeface="Courier" pitchFamily="49" charset="0"/>
              </a:rPr>
              <a:t>[bash falk@codesign30:~]$ </a:t>
            </a:r>
            <a:r>
              <a:rPr lang="en-US" sz="1200" b="1" dirty="0" err="1">
                <a:latin typeface="Courier" pitchFamily="49" charset="0"/>
              </a:rPr>
              <a:t>sudo</a:t>
            </a:r>
            <a:r>
              <a:rPr lang="en-US" sz="1200" b="1" dirty="0">
                <a:latin typeface="Courier" pitchFamily="49" charset="0"/>
              </a:rPr>
              <a:t> </a:t>
            </a:r>
            <a:r>
              <a:rPr lang="en-US" sz="1200" b="1" dirty="0" err="1">
                <a:latin typeface="Courier" pitchFamily="49" charset="0"/>
              </a:rPr>
              <a:t>dpkg</a:t>
            </a:r>
            <a:r>
              <a:rPr lang="en-US" sz="1200" b="1" dirty="0">
                <a:latin typeface="Courier" pitchFamily="49" charset="0"/>
              </a:rPr>
              <a:t> --install libsystemc-2.3_2.3.1-3_amd64.deb </a:t>
            </a:r>
            <a:r>
              <a:rPr lang="en-US" sz="1200" b="1" dirty="0" smtClean="0">
                <a:latin typeface="Courier" pitchFamily="49" charset="0"/>
              </a:rPr>
              <a:t>\</a:t>
            </a:r>
          </a:p>
          <a:p>
            <a:pPr indent="-101203"/>
            <a:r>
              <a:rPr lang="en-US" sz="1200" b="1" dirty="0">
                <a:latin typeface="Courier" pitchFamily="49" charset="0"/>
              </a:rPr>
              <a:t>	</a:t>
            </a:r>
            <a:r>
              <a:rPr lang="en-US" sz="1200" b="1" dirty="0" smtClean="0">
                <a:latin typeface="Courier" pitchFamily="49" charset="0"/>
              </a:rPr>
              <a:t>libsystemc-dev_2.3.1-3_amd64.deb</a:t>
            </a:r>
            <a:r>
              <a:rPr lang="en-US" sz="1200" dirty="0" smtClean="0">
                <a:latin typeface="Courier" pitchFamily="49" charset="0"/>
              </a:rPr>
              <a:t> </a:t>
            </a:r>
            <a:endParaRPr lang="en-US" sz="1200" dirty="0">
              <a:latin typeface="Courier" pitchFamily="49" charset="0"/>
            </a:endParaRPr>
          </a:p>
          <a:p>
            <a:pPr indent="-101203"/>
            <a:r>
              <a:rPr lang="en-US" sz="900" dirty="0">
                <a:latin typeface="Courier" pitchFamily="49" charset="0"/>
              </a:rPr>
              <a:t>Selecting previously unselected package libsystemc-2.3.</a:t>
            </a:r>
          </a:p>
          <a:p>
            <a:pPr indent="-101203"/>
            <a:r>
              <a:rPr lang="en-US" sz="900" dirty="0" smtClean="0">
                <a:latin typeface="Courier" pitchFamily="49" charset="0"/>
              </a:rPr>
              <a:t>Preparing </a:t>
            </a:r>
            <a:r>
              <a:rPr lang="en-US" sz="900" dirty="0">
                <a:latin typeface="Courier" pitchFamily="49" charset="0"/>
              </a:rPr>
              <a:t>to unpack libsystemc-2.3_2.3.1-3_amd64.deb ...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Unpacking libsystemc-2.3 (2.3.1-3) ...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Selecting previously unselected package </a:t>
            </a:r>
            <a:r>
              <a:rPr lang="en-US" sz="900" dirty="0" err="1">
                <a:latin typeface="Courier" pitchFamily="49" charset="0"/>
              </a:rPr>
              <a:t>libsystemc</a:t>
            </a:r>
            <a:r>
              <a:rPr lang="en-US" sz="900" dirty="0">
                <a:latin typeface="Courier" pitchFamily="49" charset="0"/>
              </a:rPr>
              <a:t>-dev.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Preparing to unpack libsystemc-dev_2.3.1-3_amd64.deb ...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Unpacking </a:t>
            </a:r>
            <a:r>
              <a:rPr lang="en-US" sz="900" dirty="0" err="1">
                <a:latin typeface="Courier" pitchFamily="49" charset="0"/>
              </a:rPr>
              <a:t>libsystemc</a:t>
            </a:r>
            <a:r>
              <a:rPr lang="en-US" sz="900" dirty="0">
                <a:latin typeface="Courier" pitchFamily="49" charset="0"/>
              </a:rPr>
              <a:t>-dev (2.3.1-3) ...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Setting up libsystemc-2.3 (2.3.1-3) ...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Setting up </a:t>
            </a:r>
            <a:r>
              <a:rPr lang="en-US" sz="900" dirty="0" err="1">
                <a:latin typeface="Courier" pitchFamily="49" charset="0"/>
              </a:rPr>
              <a:t>libsystemc</a:t>
            </a:r>
            <a:r>
              <a:rPr lang="en-US" sz="900" dirty="0">
                <a:latin typeface="Courier" pitchFamily="49" charset="0"/>
              </a:rPr>
              <a:t>-dev (2.3.1-3) </a:t>
            </a:r>
            <a:r>
              <a:rPr lang="en-US" sz="900" dirty="0" smtClean="0">
                <a:latin typeface="Courier" pitchFamily="49" charset="0"/>
              </a:rPr>
              <a:t>...</a:t>
            </a:r>
            <a:endParaRPr lang="en-US" sz="900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77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SysteMoC and Maestro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case some of the required libraries are not in the compiler standard include and linker path, you might specify their location via appropriate --with-&lt;</a:t>
            </a:r>
            <a:r>
              <a:rPr lang="en-US" dirty="0" err="1" smtClean="0"/>
              <a:t>libname</a:t>
            </a:r>
            <a:r>
              <a:rPr lang="en-US" dirty="0" smtClean="0"/>
              <a:t>&gt; options to configure</a:t>
            </a:r>
          </a:p>
          <a:p>
            <a:r>
              <a:rPr lang="en-US" dirty="0" smtClean="0"/>
              <a:t>To get help, call the following command: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17144" y="2601320"/>
            <a:ext cx="8336356" cy="180049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accent2"/>
            </a:solidFill>
          </a:ln>
          <a:effectLst>
            <a:outerShdw blurRad="50800" dist="38100" dir="2700000" algn="tl" rotWithShape="0">
              <a:schemeClr val="accent6">
                <a:lumMod val="60000"/>
                <a:lumOff val="4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indent="-101203"/>
            <a:r>
              <a:rPr lang="en-US" sz="1200" dirty="0">
                <a:latin typeface="Courier" pitchFamily="49" charset="0"/>
              </a:rPr>
              <a:t>[bash falk@codesign30:systemoc-top-</a:t>
            </a:r>
            <a:r>
              <a:rPr lang="en-US" sz="1200" dirty="0" smtClean="0">
                <a:latin typeface="Courier" pitchFamily="49" charset="0"/>
              </a:rPr>
              <a:t>-</a:t>
            </a:r>
            <a:r>
              <a:rPr lang="en-US" sz="1200" dirty="0" err="1" smtClean="0">
                <a:latin typeface="Courier" pitchFamily="49" charset="0"/>
              </a:rPr>
              <a:t>devel</a:t>
            </a:r>
            <a:r>
              <a:rPr lang="en-US" sz="1200" dirty="0" smtClean="0">
                <a:latin typeface="Courier" pitchFamily="49" charset="0"/>
              </a:rPr>
              <a:t>-</a:t>
            </a:r>
            <a:r>
              <a:rPr lang="en-US" sz="1200" dirty="0">
                <a:latin typeface="Courier" pitchFamily="49" charset="0"/>
              </a:rPr>
              <a:t>-1.0]$ </a:t>
            </a:r>
            <a:r>
              <a:rPr lang="en-US" sz="1200" b="1" dirty="0" smtClean="0">
                <a:latin typeface="Courier" pitchFamily="49" charset="0"/>
              </a:rPr>
              <a:t>./</a:t>
            </a:r>
            <a:r>
              <a:rPr lang="en-US" sz="1200" b="1" dirty="0">
                <a:latin typeface="Courier" pitchFamily="49" charset="0"/>
              </a:rPr>
              <a:t>configure --</a:t>
            </a:r>
            <a:r>
              <a:rPr lang="en-US" sz="1200" b="1" dirty="0" smtClean="0">
                <a:latin typeface="Courier" pitchFamily="49" charset="0"/>
              </a:rPr>
              <a:t>help=recursive</a:t>
            </a:r>
          </a:p>
          <a:p>
            <a:pPr indent="-101203"/>
            <a:r>
              <a:rPr lang="de-DE" sz="900" dirty="0" smtClean="0">
                <a:latin typeface="Courier" pitchFamily="49" charset="0"/>
              </a:rPr>
              <a:t>…</a:t>
            </a:r>
            <a:endParaRPr lang="en-US" sz="900" dirty="0">
              <a:latin typeface="Courier" pitchFamily="49" charset="0"/>
            </a:endParaRPr>
          </a:p>
          <a:p>
            <a:pPr indent="-101203"/>
            <a:r>
              <a:rPr lang="en-US" sz="900" dirty="0">
                <a:latin typeface="Courier" pitchFamily="49" charset="0"/>
              </a:rPr>
              <a:t> </a:t>
            </a:r>
            <a:r>
              <a:rPr lang="en-US" sz="900" dirty="0" smtClean="0">
                <a:latin typeface="Courier" pitchFamily="49" charset="0"/>
              </a:rPr>
              <a:t> --</a:t>
            </a:r>
            <a:r>
              <a:rPr lang="en-US" sz="900" dirty="0">
                <a:latin typeface="Courier" pitchFamily="49" charset="0"/>
              </a:rPr>
              <a:t>with-boost            prefix or extern to use an installed </a:t>
            </a:r>
            <a:r>
              <a:rPr lang="en-US" sz="900" dirty="0" smtClean="0">
                <a:latin typeface="Courier" pitchFamily="49" charset="0"/>
              </a:rPr>
              <a:t>library (default), </a:t>
            </a:r>
            <a:r>
              <a:rPr lang="en-US" sz="900" dirty="0">
                <a:latin typeface="Courier" pitchFamily="49" charset="0"/>
              </a:rPr>
              <a:t>no to </a:t>
            </a:r>
            <a:r>
              <a:rPr lang="en-US" sz="900" dirty="0" smtClean="0">
                <a:latin typeface="Courier" pitchFamily="49" charset="0"/>
              </a:rPr>
              <a:t>disable</a:t>
            </a:r>
            <a:endParaRPr lang="en-US" sz="900" dirty="0">
              <a:latin typeface="Courier" pitchFamily="49" charset="0"/>
            </a:endParaRPr>
          </a:p>
          <a:p>
            <a:pPr indent="-101203"/>
            <a:r>
              <a:rPr lang="en-US" sz="900" dirty="0">
                <a:latin typeface="Courier" pitchFamily="49" charset="0"/>
              </a:rPr>
              <a:t> </a:t>
            </a:r>
            <a:r>
              <a:rPr lang="en-US" sz="900" dirty="0" smtClean="0">
                <a:latin typeface="Courier" pitchFamily="49" charset="0"/>
              </a:rPr>
              <a:t> --</a:t>
            </a:r>
            <a:r>
              <a:rPr lang="en-US" sz="900" dirty="0">
                <a:latin typeface="Courier" pitchFamily="49" charset="0"/>
              </a:rPr>
              <a:t>with-boost-include    include path for boost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  --with-boost-lib        library path for boost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  --with-</a:t>
            </a:r>
            <a:r>
              <a:rPr lang="en-US" sz="900" dirty="0" err="1">
                <a:latin typeface="Courier" pitchFamily="49" charset="0"/>
              </a:rPr>
              <a:t>systemc</a:t>
            </a:r>
            <a:r>
              <a:rPr lang="en-US" sz="900" dirty="0">
                <a:latin typeface="Courier" pitchFamily="49" charset="0"/>
              </a:rPr>
              <a:t>          prefix or extern to use an installed </a:t>
            </a:r>
            <a:r>
              <a:rPr lang="en-US" sz="900" dirty="0" smtClean="0">
                <a:latin typeface="Courier" pitchFamily="49" charset="0"/>
              </a:rPr>
              <a:t>library (default</a:t>
            </a:r>
            <a:r>
              <a:rPr lang="en-US" sz="900" dirty="0">
                <a:latin typeface="Courier" pitchFamily="49" charset="0"/>
              </a:rPr>
              <a:t>), no to disable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  --with-</a:t>
            </a:r>
            <a:r>
              <a:rPr lang="en-US" sz="900" dirty="0" err="1">
                <a:latin typeface="Courier" pitchFamily="49" charset="0"/>
              </a:rPr>
              <a:t>systemc</a:t>
            </a:r>
            <a:r>
              <a:rPr lang="en-US" sz="900" dirty="0">
                <a:latin typeface="Courier" pitchFamily="49" charset="0"/>
              </a:rPr>
              <a:t>-include  </a:t>
            </a:r>
            <a:r>
              <a:rPr lang="en-US" sz="900" dirty="0" err="1">
                <a:latin typeface="Courier" pitchFamily="49" charset="0"/>
              </a:rPr>
              <a:t>include</a:t>
            </a:r>
            <a:r>
              <a:rPr lang="en-US" sz="900" dirty="0">
                <a:latin typeface="Courier" pitchFamily="49" charset="0"/>
              </a:rPr>
              <a:t> path for SystemC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  --with-</a:t>
            </a:r>
            <a:r>
              <a:rPr lang="en-US" sz="900" dirty="0" err="1">
                <a:latin typeface="Courier" pitchFamily="49" charset="0"/>
              </a:rPr>
              <a:t>systemc</a:t>
            </a:r>
            <a:r>
              <a:rPr lang="en-US" sz="900" dirty="0">
                <a:latin typeface="Courier" pitchFamily="49" charset="0"/>
              </a:rPr>
              <a:t>-lib      library path for SystemC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  --with-xerces           prefix or extern to use an installed </a:t>
            </a:r>
            <a:r>
              <a:rPr lang="en-US" sz="900" dirty="0" smtClean="0">
                <a:latin typeface="Courier" pitchFamily="49" charset="0"/>
              </a:rPr>
              <a:t>library (default</a:t>
            </a:r>
            <a:r>
              <a:rPr lang="en-US" sz="900" dirty="0">
                <a:latin typeface="Courier" pitchFamily="49" charset="0"/>
              </a:rPr>
              <a:t>), no to disable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  --with-xerces-include   include path for xerces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  --with-xerces-lib       library path for </a:t>
            </a:r>
            <a:r>
              <a:rPr lang="en-US" sz="900" dirty="0" smtClean="0">
                <a:latin typeface="Courier" pitchFamily="49" charset="0"/>
              </a:rPr>
              <a:t>xerces</a:t>
            </a:r>
          </a:p>
          <a:p>
            <a:pPr indent="-101203"/>
            <a:r>
              <a:rPr lang="de-DE" sz="900" dirty="0" smtClean="0">
                <a:latin typeface="Courier" pitchFamily="49" charset="0"/>
              </a:rPr>
              <a:t>…</a:t>
            </a:r>
            <a:endParaRPr lang="en-US" sz="900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23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Submin</a:t>
            </a:r>
            <a:r>
              <a:rPr lang="en-US" noProof="0" dirty="0" smtClean="0"/>
              <a:t> Account Information for Repository Access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Your accounts should be as follows:</a:t>
            </a:r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You should already have setup your passwords. To validate your access, you can login into the repository manager with the URL </a:t>
            </a:r>
            <a:r>
              <a:rPr lang="en-US" noProof="0" dirty="0" smtClean="0">
                <a:hlinkClick r:id="rId2"/>
              </a:rPr>
              <a:t>https</a:t>
            </a:r>
            <a:r>
              <a:rPr lang="en-US" noProof="0" dirty="0">
                <a:hlinkClick r:id="rId2"/>
              </a:rPr>
              <a:t>://</a:t>
            </a:r>
            <a:r>
              <a:rPr lang="en-US" noProof="0" dirty="0" smtClean="0">
                <a:hlinkClick r:id="rId2"/>
              </a:rPr>
              <a:t>codesignrev.informatik.uni-erlangen.de/submin</a:t>
            </a:r>
            <a:r>
              <a:rPr lang="en-US" noProof="0" dirty="0" smtClean="0"/>
              <a:t> and your above provided account name and the password you already provided</a:t>
            </a:r>
            <a:r>
              <a:rPr lang="en-US" dirty="0"/>
              <a:t>. Otherwise, follow the steps provided on the next slides</a:t>
            </a:r>
            <a:r>
              <a:rPr lang="en-US" dirty="0" smtClean="0"/>
              <a:t>.</a:t>
            </a:r>
            <a:endParaRPr lang="en-US" noProof="0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780557"/>
              </p:ext>
            </p:extLst>
          </p:nvPr>
        </p:nvGraphicFramePr>
        <p:xfrm>
          <a:off x="871539" y="1628775"/>
          <a:ext cx="789146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399"/>
                <a:gridCol w="3600450"/>
                <a:gridCol w="2233615"/>
              </a:tblGrid>
              <a:tr h="139065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E-Mail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Username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Joachim</a:t>
                      </a:r>
                      <a:r>
                        <a:rPr lang="de-DE" baseline="0" dirty="0" smtClean="0"/>
                        <a:t> F</a:t>
                      </a:r>
                      <a:r>
                        <a:rPr lang="de-DE" dirty="0" smtClean="0"/>
                        <a:t>alk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hlinkClick r:id="rId3"/>
                        </a:rPr>
                        <a:t>joachim.falk@fau.de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falk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Michael Glass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hlinkClick r:id="rId4"/>
                        </a:rPr>
                        <a:t>michael.glass@fau.de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glass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Tobias Schwarzer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hlinkClick r:id="rId5"/>
                        </a:rPr>
                        <a:t>tobias.schwarzer@fau.de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schwarzer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Rafael </a:t>
                      </a:r>
                      <a:r>
                        <a:rPr lang="de-DE" dirty="0" err="1" smtClean="0"/>
                        <a:t>Rosales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hlinkClick r:id="rId6"/>
                        </a:rPr>
                        <a:t>rafael.rosales@fau.de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rosales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SysteMoC and Maestro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generate the </a:t>
            </a:r>
            <a:r>
              <a:rPr lang="en-US" dirty="0" err="1" smtClean="0"/>
              <a:t>makefiles</a:t>
            </a:r>
            <a:r>
              <a:rPr lang="en-US" dirty="0" smtClean="0"/>
              <a:t> for subsequent build, execute the following command in the </a:t>
            </a:r>
            <a:r>
              <a:rPr lang="en-US" dirty="0"/>
              <a:t>object </a:t>
            </a:r>
            <a:r>
              <a:rPr lang="en-US" dirty="0" smtClean="0"/>
              <a:t>directory </a:t>
            </a:r>
            <a:r>
              <a:rPr lang="en-US" sz="1200" dirty="0" err="1">
                <a:latin typeface="Courier" pitchFamily="49" charset="0"/>
              </a:rPr>
              <a:t>systemoc</a:t>
            </a:r>
            <a:r>
              <a:rPr lang="en-US" sz="1200" dirty="0">
                <a:latin typeface="Courier" pitchFamily="49" charset="0"/>
              </a:rPr>
              <a:t>-top-</a:t>
            </a:r>
            <a:r>
              <a:rPr lang="en-US" sz="1200" dirty="0" smtClean="0">
                <a:latin typeface="Courier" pitchFamily="49" charset="0"/>
              </a:rPr>
              <a:t>-</a:t>
            </a:r>
            <a:r>
              <a:rPr lang="en-US" sz="1200" dirty="0" err="1" smtClean="0">
                <a:latin typeface="Courier" pitchFamily="49" charset="0"/>
              </a:rPr>
              <a:t>devel</a:t>
            </a:r>
            <a:r>
              <a:rPr lang="en-US" sz="1200" dirty="0" smtClean="0">
                <a:latin typeface="Courier" pitchFamily="49" charset="0"/>
              </a:rPr>
              <a:t>-</a:t>
            </a:r>
            <a:r>
              <a:rPr lang="en-US" sz="1200" dirty="0">
                <a:latin typeface="Courier" pitchFamily="49" charset="0"/>
              </a:rPr>
              <a:t>-</a:t>
            </a:r>
            <a:r>
              <a:rPr lang="en-US" sz="1200" dirty="0" smtClean="0">
                <a:latin typeface="Courier" pitchFamily="49" charset="0"/>
              </a:rPr>
              <a:t>1.0/</a:t>
            </a:r>
            <a:r>
              <a:rPr lang="en-US" sz="1200" dirty="0" err="1" smtClean="0">
                <a:latin typeface="Courier" pitchFamily="49" charset="0"/>
              </a:rPr>
              <a:t>obj</a:t>
            </a:r>
            <a:r>
              <a:rPr lang="en-US" sz="1200" dirty="0" smtClean="0">
                <a:latin typeface="Courier" pitchFamily="49" charset="0"/>
              </a:rPr>
              <a:t>:</a:t>
            </a:r>
            <a:endParaRPr lang="en-US" sz="12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above step generates for each </a:t>
            </a:r>
            <a:r>
              <a:rPr lang="en-US" sz="1200" dirty="0" smtClean="0">
                <a:latin typeface="Courier" pitchFamily="49" charset="0"/>
              </a:rPr>
              <a:t>Makefile.in</a:t>
            </a:r>
            <a:r>
              <a:rPr lang="en-US" dirty="0" smtClean="0"/>
              <a:t> in the source directory </a:t>
            </a:r>
            <a:r>
              <a:rPr lang="en-US" sz="1200" dirty="0" err="1">
                <a:latin typeface="Courier" pitchFamily="49" charset="0"/>
              </a:rPr>
              <a:t>systemoc</a:t>
            </a:r>
            <a:r>
              <a:rPr lang="en-US" sz="1200" dirty="0">
                <a:latin typeface="Courier" pitchFamily="49" charset="0"/>
              </a:rPr>
              <a:t>-top-</a:t>
            </a:r>
            <a:r>
              <a:rPr lang="en-US" sz="1200" dirty="0" smtClean="0">
                <a:latin typeface="Courier" pitchFamily="49" charset="0"/>
              </a:rPr>
              <a:t>-</a:t>
            </a:r>
            <a:r>
              <a:rPr lang="en-US" sz="1200" dirty="0" err="1" smtClean="0">
                <a:latin typeface="Courier" pitchFamily="49" charset="0"/>
              </a:rPr>
              <a:t>devel</a:t>
            </a:r>
            <a:r>
              <a:rPr lang="en-US" sz="1200" dirty="0" smtClean="0">
                <a:latin typeface="Courier" pitchFamily="49" charset="0"/>
              </a:rPr>
              <a:t>--</a:t>
            </a:r>
            <a:r>
              <a:rPr lang="en-US" sz="1200" dirty="0" smtClean="0">
                <a:latin typeface="Courier" pitchFamily="49" charset="0"/>
              </a:rPr>
              <a:t>1.0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 smtClean="0"/>
              <a:t>a </a:t>
            </a:r>
            <a:r>
              <a:rPr lang="en-US" sz="1200" dirty="0" err="1" smtClean="0">
                <a:latin typeface="Courier" pitchFamily="49" charset="0"/>
              </a:rPr>
              <a:t>Makefile</a:t>
            </a:r>
            <a:r>
              <a:rPr lang="en-US" dirty="0" smtClean="0"/>
              <a:t> in the object directory.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617144" y="1867099"/>
            <a:ext cx="8336356" cy="410881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accent2"/>
            </a:solidFill>
          </a:ln>
          <a:effectLst>
            <a:outerShdw blurRad="50800" dist="38100" dir="2700000" algn="tl" rotWithShape="0">
              <a:schemeClr val="accent6">
                <a:lumMod val="60000"/>
                <a:lumOff val="4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indent="-101203"/>
            <a:r>
              <a:rPr lang="en-US" sz="1200" dirty="0">
                <a:latin typeface="Courier" pitchFamily="49" charset="0"/>
              </a:rPr>
              <a:t>[bash falk@codesign30:systemoc-top-</a:t>
            </a:r>
            <a:r>
              <a:rPr lang="en-US" sz="1200" dirty="0" smtClean="0">
                <a:latin typeface="Courier" pitchFamily="49" charset="0"/>
              </a:rPr>
              <a:t>-</a:t>
            </a:r>
            <a:r>
              <a:rPr lang="en-US" sz="1200" dirty="0" err="1" smtClean="0">
                <a:latin typeface="Courier" pitchFamily="49" charset="0"/>
              </a:rPr>
              <a:t>devel</a:t>
            </a:r>
            <a:r>
              <a:rPr lang="en-US" sz="1200" dirty="0" smtClean="0">
                <a:latin typeface="Courier" pitchFamily="49" charset="0"/>
              </a:rPr>
              <a:t>--</a:t>
            </a:r>
            <a:r>
              <a:rPr lang="en-US" sz="1200" dirty="0">
                <a:latin typeface="Courier" pitchFamily="49" charset="0"/>
              </a:rPr>
              <a:t>1.0]$ </a:t>
            </a:r>
            <a:r>
              <a:rPr lang="en-US" sz="1200" b="1" dirty="0" err="1" smtClean="0">
                <a:latin typeface="Courier" pitchFamily="49" charset="0"/>
              </a:rPr>
              <a:t>mkdir</a:t>
            </a:r>
            <a:r>
              <a:rPr lang="en-US" sz="1200" b="1" dirty="0" smtClean="0">
                <a:latin typeface="Courier" pitchFamily="49" charset="0"/>
              </a:rPr>
              <a:t> </a:t>
            </a:r>
            <a:r>
              <a:rPr lang="en-US" sz="1200" b="1" dirty="0" err="1" smtClean="0">
                <a:latin typeface="Courier" pitchFamily="49" charset="0"/>
              </a:rPr>
              <a:t>obj</a:t>
            </a:r>
            <a:r>
              <a:rPr lang="en-US" sz="1200" b="1" dirty="0" smtClean="0">
                <a:latin typeface="Courier" pitchFamily="49" charset="0"/>
              </a:rPr>
              <a:t>; cd </a:t>
            </a:r>
            <a:r>
              <a:rPr lang="en-US" sz="1200" b="1" dirty="0" err="1" smtClean="0">
                <a:latin typeface="Courier" pitchFamily="49" charset="0"/>
              </a:rPr>
              <a:t>obj</a:t>
            </a:r>
            <a:endParaRPr lang="en-US" sz="1200" b="1" dirty="0">
              <a:latin typeface="Courier" pitchFamily="49" charset="0"/>
            </a:endParaRPr>
          </a:p>
          <a:p>
            <a:pPr indent="-101203"/>
            <a:r>
              <a:rPr lang="en-US" sz="1200" dirty="0">
                <a:latin typeface="Courier" pitchFamily="49" charset="0"/>
              </a:rPr>
              <a:t>[bash falk@codesign30:obj]$ </a:t>
            </a:r>
            <a:r>
              <a:rPr lang="en-US" sz="1200" b="1" dirty="0">
                <a:latin typeface="Courier" pitchFamily="49" charset="0"/>
              </a:rPr>
              <a:t>../configure -C --without-</a:t>
            </a:r>
            <a:r>
              <a:rPr lang="en-US" sz="1200" b="1" dirty="0" err="1">
                <a:latin typeface="Courier" pitchFamily="49" charset="0"/>
              </a:rPr>
              <a:t>systemc</a:t>
            </a:r>
            <a:r>
              <a:rPr lang="en-US" sz="1200" b="1" dirty="0">
                <a:latin typeface="Courier" pitchFamily="49" charset="0"/>
              </a:rPr>
              <a:t>-</a:t>
            </a:r>
            <a:r>
              <a:rPr lang="en-US" sz="1200" b="1" dirty="0" err="1">
                <a:latin typeface="Courier" pitchFamily="49" charset="0"/>
              </a:rPr>
              <a:t>vpc</a:t>
            </a:r>
            <a:r>
              <a:rPr lang="en-US" sz="1200" b="1" dirty="0">
                <a:latin typeface="Courier" pitchFamily="49" charset="0"/>
              </a:rPr>
              <a:t> --</a:t>
            </a:r>
            <a:r>
              <a:rPr lang="en-US" sz="1200" b="1" dirty="0" smtClean="0">
                <a:latin typeface="Courier" pitchFamily="49" charset="0"/>
              </a:rPr>
              <a:t>with-maestro</a:t>
            </a:r>
            <a:endParaRPr lang="en-US" sz="1200" b="1" dirty="0">
              <a:latin typeface="Courier" pitchFamily="49" charset="0"/>
            </a:endParaRPr>
          </a:p>
          <a:p>
            <a:pPr indent="-101203"/>
            <a:r>
              <a:rPr lang="en-US" sz="900" dirty="0">
                <a:latin typeface="Courier" pitchFamily="49" charset="0"/>
              </a:rPr>
              <a:t>configure: creating cache </a:t>
            </a:r>
            <a:r>
              <a:rPr lang="en-US" sz="900" dirty="0" err="1">
                <a:latin typeface="Courier" pitchFamily="49" charset="0"/>
              </a:rPr>
              <a:t>config.cache</a:t>
            </a:r>
            <a:endParaRPr lang="en-US" sz="900" dirty="0">
              <a:latin typeface="Courier" pitchFamily="49" charset="0"/>
            </a:endParaRPr>
          </a:p>
          <a:p>
            <a:pPr indent="-101203"/>
            <a:r>
              <a:rPr lang="en-US" sz="900" dirty="0">
                <a:latin typeface="Courier" pitchFamily="49" charset="0"/>
              </a:rPr>
              <a:t>checking build system type... x86_64-unknown-linux-gnu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checking host system type... </a:t>
            </a:r>
            <a:r>
              <a:rPr lang="en-US" sz="900" dirty="0" smtClean="0">
                <a:latin typeface="Courier" pitchFamily="49" charset="0"/>
              </a:rPr>
              <a:t>x86_64-unknown-linux-gnu</a:t>
            </a:r>
          </a:p>
          <a:p>
            <a:pPr indent="-101203"/>
            <a:r>
              <a:rPr lang="de-DE" sz="900" dirty="0" smtClean="0">
                <a:latin typeface="Courier" pitchFamily="49" charset="0"/>
              </a:rPr>
              <a:t>…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=== configuring in Support </a:t>
            </a:r>
            <a:r>
              <a:rPr lang="en-US" sz="900" dirty="0" smtClean="0">
                <a:latin typeface="Courier" pitchFamily="49" charset="0"/>
              </a:rPr>
              <a:t>(…/</a:t>
            </a:r>
            <a:r>
              <a:rPr lang="en-US" sz="900" dirty="0" err="1" smtClean="0">
                <a:latin typeface="Courier" pitchFamily="49" charset="0"/>
              </a:rPr>
              <a:t>systemoc</a:t>
            </a:r>
            <a:r>
              <a:rPr lang="en-US" sz="900" dirty="0" smtClean="0">
                <a:latin typeface="Courier" pitchFamily="49" charset="0"/>
              </a:rPr>
              <a:t>-top-</a:t>
            </a:r>
            <a:r>
              <a:rPr lang="en-US" sz="900" dirty="0" smtClean="0">
                <a:latin typeface="Courier" pitchFamily="49" charset="0"/>
              </a:rPr>
              <a:t>-</a:t>
            </a:r>
            <a:r>
              <a:rPr lang="en-US" sz="900" dirty="0" err="1" smtClean="0">
                <a:latin typeface="Courier" pitchFamily="49" charset="0"/>
              </a:rPr>
              <a:t>devel</a:t>
            </a:r>
            <a:r>
              <a:rPr lang="en-US" sz="900" dirty="0" smtClean="0">
                <a:latin typeface="Courier" pitchFamily="49" charset="0"/>
              </a:rPr>
              <a:t>-</a:t>
            </a:r>
            <a:r>
              <a:rPr lang="en-US" sz="900" dirty="0">
                <a:latin typeface="Courier" pitchFamily="49" charset="0"/>
              </a:rPr>
              <a:t>-1.0/</a:t>
            </a:r>
            <a:r>
              <a:rPr lang="en-US" sz="900" dirty="0" err="1">
                <a:latin typeface="Courier" pitchFamily="49" charset="0"/>
              </a:rPr>
              <a:t>obj</a:t>
            </a:r>
            <a:r>
              <a:rPr lang="en-US" sz="900" dirty="0">
                <a:latin typeface="Courier" pitchFamily="49" charset="0"/>
              </a:rPr>
              <a:t>/Support</a:t>
            </a:r>
            <a:r>
              <a:rPr lang="en-US" sz="900" dirty="0" smtClean="0">
                <a:latin typeface="Courier" pitchFamily="49" charset="0"/>
              </a:rPr>
              <a:t>)</a:t>
            </a:r>
          </a:p>
          <a:p>
            <a:pPr indent="-101203"/>
            <a:r>
              <a:rPr lang="de-DE" sz="900" dirty="0">
                <a:latin typeface="Courier" pitchFamily="49" charset="0"/>
              </a:rPr>
              <a:t>…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=== configuring in Maestro/</a:t>
            </a:r>
            <a:r>
              <a:rPr lang="en-US" sz="900" dirty="0" err="1">
                <a:latin typeface="Courier" pitchFamily="49" charset="0"/>
              </a:rPr>
              <a:t>MetaMap</a:t>
            </a:r>
            <a:r>
              <a:rPr lang="en-US" sz="900" dirty="0">
                <a:latin typeface="Courier" pitchFamily="49" charset="0"/>
              </a:rPr>
              <a:t> </a:t>
            </a:r>
            <a:r>
              <a:rPr lang="en-US" sz="900" dirty="0" smtClean="0">
                <a:latin typeface="Courier" pitchFamily="49" charset="0"/>
              </a:rPr>
              <a:t>(…/</a:t>
            </a:r>
            <a:r>
              <a:rPr lang="en-US" sz="900" dirty="0" err="1" smtClean="0">
                <a:latin typeface="Courier" pitchFamily="49" charset="0"/>
              </a:rPr>
              <a:t>systemoc</a:t>
            </a:r>
            <a:r>
              <a:rPr lang="en-US" sz="900" dirty="0" smtClean="0">
                <a:latin typeface="Courier" pitchFamily="49" charset="0"/>
              </a:rPr>
              <a:t>-top-</a:t>
            </a:r>
            <a:r>
              <a:rPr lang="en-US" sz="900" dirty="0" smtClean="0">
                <a:latin typeface="Courier" pitchFamily="49" charset="0"/>
              </a:rPr>
              <a:t>-</a:t>
            </a:r>
            <a:r>
              <a:rPr lang="en-US" sz="900" dirty="0" err="1" smtClean="0">
                <a:latin typeface="Courier" pitchFamily="49" charset="0"/>
              </a:rPr>
              <a:t>devel</a:t>
            </a:r>
            <a:r>
              <a:rPr lang="en-US" sz="900" dirty="0" smtClean="0">
                <a:latin typeface="Courier" pitchFamily="49" charset="0"/>
              </a:rPr>
              <a:t>--</a:t>
            </a:r>
            <a:r>
              <a:rPr lang="en-US" sz="900" dirty="0">
                <a:latin typeface="Courier" pitchFamily="49" charset="0"/>
              </a:rPr>
              <a:t>1.0/</a:t>
            </a:r>
            <a:r>
              <a:rPr lang="en-US" sz="900" dirty="0" err="1">
                <a:latin typeface="Courier" pitchFamily="49" charset="0"/>
              </a:rPr>
              <a:t>obj</a:t>
            </a:r>
            <a:r>
              <a:rPr lang="en-US" sz="900" dirty="0">
                <a:latin typeface="Courier" pitchFamily="49" charset="0"/>
              </a:rPr>
              <a:t>/Maestro/</a:t>
            </a:r>
            <a:r>
              <a:rPr lang="en-US" sz="900" dirty="0" err="1">
                <a:latin typeface="Courier" pitchFamily="49" charset="0"/>
              </a:rPr>
              <a:t>MetaMap</a:t>
            </a:r>
            <a:r>
              <a:rPr lang="en-US" sz="900" dirty="0" smtClean="0">
                <a:latin typeface="Courier" pitchFamily="49" charset="0"/>
              </a:rPr>
              <a:t>)</a:t>
            </a:r>
          </a:p>
          <a:p>
            <a:pPr indent="-101203"/>
            <a:r>
              <a:rPr lang="de-DE" sz="900" dirty="0">
                <a:latin typeface="Courier" pitchFamily="49" charset="0"/>
              </a:rPr>
              <a:t>…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=== configuring in SysteMoC </a:t>
            </a:r>
            <a:r>
              <a:rPr lang="en-US" sz="900" dirty="0" smtClean="0">
                <a:latin typeface="Courier" pitchFamily="49" charset="0"/>
              </a:rPr>
              <a:t>(…/</a:t>
            </a:r>
            <a:r>
              <a:rPr lang="en-US" sz="900" dirty="0" err="1" smtClean="0">
                <a:latin typeface="Courier" pitchFamily="49" charset="0"/>
              </a:rPr>
              <a:t>systemoc</a:t>
            </a:r>
            <a:r>
              <a:rPr lang="en-US" sz="900" dirty="0" smtClean="0">
                <a:latin typeface="Courier" pitchFamily="49" charset="0"/>
              </a:rPr>
              <a:t>-top-</a:t>
            </a:r>
            <a:r>
              <a:rPr lang="en-US" sz="900" dirty="0" smtClean="0">
                <a:latin typeface="Courier" pitchFamily="49" charset="0"/>
              </a:rPr>
              <a:t>-</a:t>
            </a:r>
            <a:r>
              <a:rPr lang="en-US" sz="900" dirty="0" err="1" smtClean="0">
                <a:latin typeface="Courier" pitchFamily="49" charset="0"/>
              </a:rPr>
              <a:t>devel</a:t>
            </a:r>
            <a:r>
              <a:rPr lang="en-US" sz="900" dirty="0" smtClean="0">
                <a:latin typeface="Courier" pitchFamily="49" charset="0"/>
              </a:rPr>
              <a:t>-</a:t>
            </a:r>
            <a:r>
              <a:rPr lang="en-US" sz="900" dirty="0">
                <a:latin typeface="Courier" pitchFamily="49" charset="0"/>
              </a:rPr>
              <a:t>-1.0/</a:t>
            </a:r>
            <a:r>
              <a:rPr lang="en-US" sz="900" dirty="0" err="1">
                <a:latin typeface="Courier" pitchFamily="49" charset="0"/>
              </a:rPr>
              <a:t>obj</a:t>
            </a:r>
            <a:r>
              <a:rPr lang="en-US" sz="900" dirty="0">
                <a:latin typeface="Courier" pitchFamily="49" charset="0"/>
              </a:rPr>
              <a:t>/SysteMoC</a:t>
            </a:r>
            <a:r>
              <a:rPr lang="en-US" sz="900" dirty="0" smtClean="0">
                <a:latin typeface="Courier" pitchFamily="49" charset="0"/>
              </a:rPr>
              <a:t>)</a:t>
            </a:r>
          </a:p>
          <a:p>
            <a:pPr indent="-101203"/>
            <a:r>
              <a:rPr lang="de-DE" sz="900" dirty="0">
                <a:latin typeface="Courier" pitchFamily="49" charset="0"/>
              </a:rPr>
              <a:t>…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=== configuring in Maestro/</a:t>
            </a:r>
            <a:r>
              <a:rPr lang="en-US" sz="900" dirty="0" err="1">
                <a:latin typeface="Courier" pitchFamily="49" charset="0"/>
              </a:rPr>
              <a:t>ModelLibrary</a:t>
            </a:r>
            <a:r>
              <a:rPr lang="en-US" sz="900" dirty="0">
                <a:latin typeface="Courier" pitchFamily="49" charset="0"/>
              </a:rPr>
              <a:t> </a:t>
            </a:r>
            <a:r>
              <a:rPr lang="en-US" sz="900" dirty="0" smtClean="0">
                <a:latin typeface="Courier" pitchFamily="49" charset="0"/>
              </a:rPr>
              <a:t>(…/</a:t>
            </a:r>
            <a:r>
              <a:rPr lang="en-US" sz="900" dirty="0" err="1" smtClean="0">
                <a:latin typeface="Courier" pitchFamily="49" charset="0"/>
              </a:rPr>
              <a:t>systemoc</a:t>
            </a:r>
            <a:r>
              <a:rPr lang="en-US" sz="900" dirty="0" smtClean="0">
                <a:latin typeface="Courier" pitchFamily="49" charset="0"/>
              </a:rPr>
              <a:t>-top--</a:t>
            </a:r>
            <a:r>
              <a:rPr lang="en-US" sz="900" dirty="0" err="1" smtClean="0">
                <a:latin typeface="Courier" pitchFamily="49" charset="0"/>
              </a:rPr>
              <a:t>devel</a:t>
            </a:r>
            <a:r>
              <a:rPr lang="en-US" sz="900" dirty="0" smtClean="0">
                <a:latin typeface="Courier" pitchFamily="49" charset="0"/>
              </a:rPr>
              <a:t>--1.0/</a:t>
            </a:r>
            <a:r>
              <a:rPr lang="en-US" sz="900" dirty="0" err="1" smtClean="0">
                <a:latin typeface="Courier" pitchFamily="49" charset="0"/>
              </a:rPr>
              <a:t>obj</a:t>
            </a:r>
            <a:r>
              <a:rPr lang="en-US" sz="900" dirty="0" smtClean="0">
                <a:latin typeface="Courier" pitchFamily="49" charset="0"/>
              </a:rPr>
              <a:t>/Maestro/</a:t>
            </a:r>
            <a:r>
              <a:rPr lang="en-US" sz="900" dirty="0" err="1" smtClean="0">
                <a:latin typeface="Courier" pitchFamily="49" charset="0"/>
              </a:rPr>
              <a:t>ModelLibrary</a:t>
            </a:r>
            <a:r>
              <a:rPr lang="en-US" sz="900" dirty="0">
                <a:latin typeface="Courier" pitchFamily="49" charset="0"/>
              </a:rPr>
              <a:t>)</a:t>
            </a:r>
          </a:p>
          <a:p>
            <a:pPr indent="-101203"/>
            <a:r>
              <a:rPr lang="de-DE" sz="900" dirty="0">
                <a:latin typeface="Courier" pitchFamily="49" charset="0"/>
              </a:rPr>
              <a:t>…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=== configuring in </a:t>
            </a:r>
            <a:r>
              <a:rPr lang="en-US" sz="900" dirty="0" err="1">
                <a:latin typeface="Courier" pitchFamily="49" charset="0"/>
              </a:rPr>
              <a:t>ActorLibrary</a:t>
            </a:r>
            <a:r>
              <a:rPr lang="en-US" sz="900" dirty="0">
                <a:latin typeface="Courier" pitchFamily="49" charset="0"/>
              </a:rPr>
              <a:t> </a:t>
            </a:r>
            <a:r>
              <a:rPr lang="en-US" sz="900" dirty="0" smtClean="0">
                <a:latin typeface="Courier" pitchFamily="49" charset="0"/>
              </a:rPr>
              <a:t>(…/</a:t>
            </a:r>
            <a:r>
              <a:rPr lang="en-US" sz="900" dirty="0" err="1">
                <a:latin typeface="Courier" pitchFamily="49" charset="0"/>
              </a:rPr>
              <a:t>systemoc</a:t>
            </a:r>
            <a:r>
              <a:rPr lang="en-US" sz="900" dirty="0">
                <a:latin typeface="Courier" pitchFamily="49" charset="0"/>
              </a:rPr>
              <a:t>-top-</a:t>
            </a:r>
            <a:r>
              <a:rPr lang="en-US" sz="900" dirty="0" smtClean="0">
                <a:latin typeface="Courier" pitchFamily="49" charset="0"/>
              </a:rPr>
              <a:t>-</a:t>
            </a:r>
            <a:r>
              <a:rPr lang="en-US" sz="900" dirty="0" err="1" smtClean="0">
                <a:latin typeface="Courier" pitchFamily="49" charset="0"/>
              </a:rPr>
              <a:t>devel</a:t>
            </a:r>
            <a:r>
              <a:rPr lang="en-US" sz="900" dirty="0" smtClean="0">
                <a:latin typeface="Courier" pitchFamily="49" charset="0"/>
              </a:rPr>
              <a:t>--</a:t>
            </a:r>
            <a:r>
              <a:rPr lang="en-US" sz="900" dirty="0">
                <a:latin typeface="Courier" pitchFamily="49" charset="0"/>
              </a:rPr>
              <a:t>1.0/</a:t>
            </a:r>
            <a:r>
              <a:rPr lang="en-US" sz="900" dirty="0" err="1">
                <a:latin typeface="Courier" pitchFamily="49" charset="0"/>
              </a:rPr>
              <a:t>obj</a:t>
            </a:r>
            <a:r>
              <a:rPr lang="en-US" sz="900" dirty="0">
                <a:latin typeface="Courier" pitchFamily="49" charset="0"/>
              </a:rPr>
              <a:t>/</a:t>
            </a:r>
            <a:r>
              <a:rPr lang="en-US" sz="900" dirty="0" err="1">
                <a:latin typeface="Courier" pitchFamily="49" charset="0"/>
              </a:rPr>
              <a:t>ActorLibrary</a:t>
            </a:r>
            <a:r>
              <a:rPr lang="en-US" sz="900" dirty="0" smtClean="0">
                <a:latin typeface="Courier" pitchFamily="49" charset="0"/>
              </a:rPr>
              <a:t>)</a:t>
            </a:r>
          </a:p>
          <a:p>
            <a:pPr indent="-101203"/>
            <a:r>
              <a:rPr lang="de-DE" sz="900" dirty="0" smtClean="0">
                <a:latin typeface="Courier" pitchFamily="49" charset="0"/>
              </a:rPr>
              <a:t>…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=== configuring in </a:t>
            </a:r>
            <a:r>
              <a:rPr lang="en-US" sz="900" dirty="0" err="1">
                <a:latin typeface="Courier" pitchFamily="49" charset="0"/>
              </a:rPr>
              <a:t>Testcases</a:t>
            </a:r>
            <a:r>
              <a:rPr lang="en-US" sz="900" dirty="0">
                <a:latin typeface="Courier" pitchFamily="49" charset="0"/>
              </a:rPr>
              <a:t> </a:t>
            </a:r>
            <a:r>
              <a:rPr lang="en-US" sz="900" dirty="0" smtClean="0">
                <a:latin typeface="Courier" pitchFamily="49" charset="0"/>
              </a:rPr>
              <a:t>(…/</a:t>
            </a:r>
            <a:r>
              <a:rPr lang="en-US" sz="900" dirty="0" err="1">
                <a:latin typeface="Courier" pitchFamily="49" charset="0"/>
              </a:rPr>
              <a:t>systemoc</a:t>
            </a:r>
            <a:r>
              <a:rPr lang="en-US" sz="900" dirty="0">
                <a:latin typeface="Courier" pitchFamily="49" charset="0"/>
              </a:rPr>
              <a:t>-top-</a:t>
            </a:r>
            <a:r>
              <a:rPr lang="en-US" sz="900" dirty="0" smtClean="0">
                <a:latin typeface="Courier" pitchFamily="49" charset="0"/>
              </a:rPr>
              <a:t>-</a:t>
            </a:r>
            <a:r>
              <a:rPr lang="en-US" sz="900" dirty="0" err="1" smtClean="0">
                <a:latin typeface="Courier" pitchFamily="49" charset="0"/>
              </a:rPr>
              <a:t>develr</a:t>
            </a:r>
            <a:r>
              <a:rPr lang="en-US" sz="900" dirty="0" smtClean="0">
                <a:latin typeface="Courier" pitchFamily="49" charset="0"/>
              </a:rPr>
              <a:t>-</a:t>
            </a:r>
            <a:r>
              <a:rPr lang="en-US" sz="900" dirty="0">
                <a:latin typeface="Courier" pitchFamily="49" charset="0"/>
              </a:rPr>
              <a:t>-1.0/</a:t>
            </a:r>
            <a:r>
              <a:rPr lang="en-US" sz="900" dirty="0" err="1">
                <a:latin typeface="Courier" pitchFamily="49" charset="0"/>
              </a:rPr>
              <a:t>obj</a:t>
            </a:r>
            <a:r>
              <a:rPr lang="en-US" sz="900" dirty="0">
                <a:latin typeface="Courier" pitchFamily="49" charset="0"/>
              </a:rPr>
              <a:t>/</a:t>
            </a:r>
            <a:r>
              <a:rPr lang="en-US" sz="900" dirty="0" err="1">
                <a:latin typeface="Courier" pitchFamily="49" charset="0"/>
              </a:rPr>
              <a:t>Testcases</a:t>
            </a:r>
            <a:r>
              <a:rPr lang="en-US" sz="900" dirty="0" smtClean="0">
                <a:latin typeface="Courier" pitchFamily="49" charset="0"/>
              </a:rPr>
              <a:t>)</a:t>
            </a:r>
          </a:p>
          <a:p>
            <a:pPr indent="-101203"/>
            <a:r>
              <a:rPr lang="de-DE" sz="900" dirty="0">
                <a:latin typeface="Courier" pitchFamily="49" charset="0"/>
              </a:rPr>
              <a:t>…</a:t>
            </a:r>
          </a:p>
          <a:p>
            <a:pPr indent="-101203"/>
            <a:r>
              <a:rPr lang="en-US" sz="900" dirty="0" smtClean="0">
                <a:latin typeface="Courier" pitchFamily="49" charset="0"/>
              </a:rPr>
              <a:t>=== </a:t>
            </a:r>
            <a:r>
              <a:rPr lang="en-US" sz="900" dirty="0">
                <a:latin typeface="Courier" pitchFamily="49" charset="0"/>
              </a:rPr>
              <a:t>configuring in maestro </a:t>
            </a:r>
            <a:r>
              <a:rPr lang="en-US" sz="900" dirty="0" smtClean="0">
                <a:latin typeface="Courier" pitchFamily="49" charset="0"/>
              </a:rPr>
              <a:t>(…/</a:t>
            </a:r>
            <a:r>
              <a:rPr lang="en-US" sz="900" dirty="0" err="1">
                <a:latin typeface="Courier" pitchFamily="49" charset="0"/>
              </a:rPr>
              <a:t>systemoc</a:t>
            </a:r>
            <a:r>
              <a:rPr lang="en-US" sz="900" dirty="0">
                <a:latin typeface="Courier" pitchFamily="49" charset="0"/>
              </a:rPr>
              <a:t>-top-</a:t>
            </a:r>
            <a:r>
              <a:rPr lang="en-US" sz="900" dirty="0" smtClean="0">
                <a:latin typeface="Courier" pitchFamily="49" charset="0"/>
              </a:rPr>
              <a:t>-</a:t>
            </a:r>
            <a:r>
              <a:rPr lang="en-US" sz="900" dirty="0" err="1" smtClean="0">
                <a:latin typeface="Courier" pitchFamily="49" charset="0"/>
              </a:rPr>
              <a:t>devel</a:t>
            </a:r>
            <a:r>
              <a:rPr lang="en-US" sz="900" dirty="0" smtClean="0">
                <a:latin typeface="Courier" pitchFamily="49" charset="0"/>
              </a:rPr>
              <a:t>-</a:t>
            </a:r>
            <a:r>
              <a:rPr lang="en-US" sz="900" dirty="0">
                <a:latin typeface="Courier" pitchFamily="49" charset="0"/>
              </a:rPr>
              <a:t>-1.0/</a:t>
            </a:r>
            <a:r>
              <a:rPr lang="en-US" sz="900" dirty="0" err="1">
                <a:latin typeface="Courier" pitchFamily="49" charset="0"/>
              </a:rPr>
              <a:t>obj</a:t>
            </a:r>
            <a:r>
              <a:rPr lang="en-US" sz="900" dirty="0">
                <a:latin typeface="Courier" pitchFamily="49" charset="0"/>
              </a:rPr>
              <a:t>/</a:t>
            </a:r>
            <a:r>
              <a:rPr lang="en-US" sz="900" dirty="0" err="1">
                <a:latin typeface="Courier" pitchFamily="49" charset="0"/>
              </a:rPr>
              <a:t>Testcases</a:t>
            </a:r>
            <a:r>
              <a:rPr lang="en-US" sz="900" dirty="0">
                <a:latin typeface="Courier" pitchFamily="49" charset="0"/>
              </a:rPr>
              <a:t>/maestro</a:t>
            </a:r>
            <a:r>
              <a:rPr lang="en-US" sz="900" dirty="0" smtClean="0">
                <a:latin typeface="Courier" pitchFamily="49" charset="0"/>
              </a:rPr>
              <a:t>)</a:t>
            </a:r>
          </a:p>
          <a:p>
            <a:pPr indent="-101203"/>
            <a:r>
              <a:rPr lang="de-DE" sz="900" dirty="0" smtClean="0">
                <a:latin typeface="Courier" pitchFamily="49" charset="0"/>
              </a:rPr>
              <a:t>…</a:t>
            </a:r>
            <a:endParaRPr lang="en-US" sz="900" dirty="0">
              <a:latin typeface="Courier" pitchFamily="49" charset="0"/>
            </a:endParaRPr>
          </a:p>
          <a:p>
            <a:pPr indent="-101203"/>
            <a:r>
              <a:rPr lang="en-US" sz="900" dirty="0">
                <a:latin typeface="Courier" pitchFamily="49" charset="0"/>
              </a:rPr>
              <a:t>=== configuring </a:t>
            </a:r>
            <a:r>
              <a:rPr lang="en-US" sz="900" dirty="0" smtClean="0">
                <a:latin typeface="Courier" pitchFamily="49" charset="0"/>
              </a:rPr>
              <a:t>in …some more </a:t>
            </a:r>
            <a:r>
              <a:rPr lang="en-US" sz="900" dirty="0" err="1" smtClean="0">
                <a:latin typeface="Courier" pitchFamily="49" charset="0"/>
              </a:rPr>
              <a:t>testcases</a:t>
            </a:r>
            <a:r>
              <a:rPr lang="en-US" sz="900" dirty="0" smtClean="0">
                <a:latin typeface="Courier" pitchFamily="49" charset="0"/>
              </a:rPr>
              <a:t> and examples</a:t>
            </a:r>
          </a:p>
          <a:p>
            <a:pPr indent="-101203"/>
            <a:r>
              <a:rPr lang="de-DE" sz="900" dirty="0" smtClean="0">
                <a:latin typeface="Courier" pitchFamily="49" charset="0"/>
              </a:rPr>
              <a:t>…</a:t>
            </a:r>
          </a:p>
          <a:p>
            <a:pPr indent="-101203"/>
            <a:r>
              <a:rPr lang="en-US" sz="900" dirty="0" smtClean="0">
                <a:latin typeface="Courier" pitchFamily="49" charset="0"/>
              </a:rPr>
              <a:t>configure</a:t>
            </a:r>
            <a:r>
              <a:rPr lang="en-US" sz="900" dirty="0">
                <a:latin typeface="Courier" pitchFamily="49" charset="0"/>
              </a:rPr>
              <a:t>: creating ./</a:t>
            </a:r>
            <a:r>
              <a:rPr lang="en-US" sz="900" dirty="0" err="1">
                <a:latin typeface="Courier" pitchFamily="49" charset="0"/>
              </a:rPr>
              <a:t>config.status</a:t>
            </a:r>
            <a:endParaRPr lang="en-US" sz="900" dirty="0">
              <a:latin typeface="Courier" pitchFamily="49" charset="0"/>
            </a:endParaRPr>
          </a:p>
          <a:p>
            <a:pPr indent="-101203"/>
            <a:r>
              <a:rPr lang="en-US" sz="900" dirty="0" err="1">
                <a:latin typeface="Courier" pitchFamily="49" charset="0"/>
              </a:rPr>
              <a:t>config.status</a:t>
            </a:r>
            <a:r>
              <a:rPr lang="en-US" sz="900" dirty="0">
                <a:latin typeface="Courier" pitchFamily="49" charset="0"/>
              </a:rPr>
              <a:t>: creating </a:t>
            </a:r>
            <a:r>
              <a:rPr lang="en-US" sz="900" dirty="0" err="1">
                <a:latin typeface="Courier" pitchFamily="49" charset="0"/>
              </a:rPr>
              <a:t>Makefile</a:t>
            </a:r>
            <a:endParaRPr lang="en-US" sz="900" dirty="0">
              <a:latin typeface="Courier" pitchFamily="49" charset="0"/>
            </a:endParaRPr>
          </a:p>
          <a:p>
            <a:pPr indent="-101203"/>
            <a:r>
              <a:rPr lang="en-US" sz="900" dirty="0" err="1">
                <a:latin typeface="Courier" pitchFamily="49" charset="0"/>
              </a:rPr>
              <a:t>config.status</a:t>
            </a:r>
            <a:r>
              <a:rPr lang="en-US" sz="900" dirty="0">
                <a:latin typeface="Courier" pitchFamily="49" charset="0"/>
              </a:rPr>
              <a:t>: creating </a:t>
            </a:r>
            <a:r>
              <a:rPr lang="en-US" sz="900" dirty="0" err="1">
                <a:latin typeface="Courier" pitchFamily="49" charset="0"/>
              </a:rPr>
              <a:t>config.h</a:t>
            </a:r>
            <a:endParaRPr lang="en-US" sz="900" dirty="0">
              <a:latin typeface="Courier" pitchFamily="49" charset="0"/>
            </a:endParaRPr>
          </a:p>
          <a:p>
            <a:pPr indent="-101203"/>
            <a:r>
              <a:rPr lang="en-US" sz="900" dirty="0" err="1">
                <a:latin typeface="Courier" pitchFamily="49" charset="0"/>
              </a:rPr>
              <a:t>config.status</a:t>
            </a:r>
            <a:r>
              <a:rPr lang="en-US" sz="900" dirty="0">
                <a:latin typeface="Courier" pitchFamily="49" charset="0"/>
              </a:rPr>
              <a:t>: executing </a:t>
            </a:r>
            <a:r>
              <a:rPr lang="en-US" sz="900" dirty="0" err="1">
                <a:latin typeface="Courier" pitchFamily="49" charset="0"/>
              </a:rPr>
              <a:t>depfiles</a:t>
            </a:r>
            <a:r>
              <a:rPr lang="en-US" sz="900" dirty="0">
                <a:latin typeface="Courier" pitchFamily="49" charset="0"/>
              </a:rPr>
              <a:t> commands</a:t>
            </a:r>
          </a:p>
          <a:p>
            <a:pPr indent="-101203"/>
            <a:r>
              <a:rPr lang="en-US" sz="900" dirty="0" err="1">
                <a:latin typeface="Courier" pitchFamily="49" charset="0"/>
              </a:rPr>
              <a:t>config.status</a:t>
            </a:r>
            <a:r>
              <a:rPr lang="en-US" sz="900" dirty="0">
                <a:latin typeface="Courier" pitchFamily="49" charset="0"/>
              </a:rPr>
              <a:t>: executing </a:t>
            </a:r>
            <a:r>
              <a:rPr lang="en-US" sz="900" dirty="0" err="1">
                <a:latin typeface="Courier" pitchFamily="49" charset="0"/>
              </a:rPr>
              <a:t>libtool</a:t>
            </a:r>
            <a:r>
              <a:rPr lang="en-US" sz="900" dirty="0">
                <a:latin typeface="Courier" pitchFamily="49" charset="0"/>
              </a:rPr>
              <a:t> commands</a:t>
            </a:r>
            <a:endParaRPr lang="en-US" sz="900" dirty="0" smtClean="0">
              <a:latin typeface="Courier" pitchFamily="49" charset="0"/>
            </a:endParaRPr>
          </a:p>
          <a:p>
            <a:pPr indent="-101203"/>
            <a:r>
              <a:rPr lang="en-US" sz="1200" dirty="0" smtClean="0">
                <a:latin typeface="Courier" pitchFamily="49" charset="0"/>
              </a:rPr>
              <a:t>[</a:t>
            </a:r>
            <a:r>
              <a:rPr lang="en-US" sz="1200" dirty="0">
                <a:latin typeface="Courier" pitchFamily="49" charset="0"/>
              </a:rPr>
              <a:t>bash </a:t>
            </a:r>
            <a:r>
              <a:rPr lang="en-US" sz="1200" dirty="0" smtClean="0">
                <a:latin typeface="Courier" pitchFamily="49" charset="0"/>
              </a:rPr>
              <a:t>falk@codesign30:obj]$</a:t>
            </a:r>
            <a:endParaRPr lang="en-US" sz="1200" b="1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0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SysteMoC and Maestro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Finally, to compile SysteMoC and Maestro, execute the following command in the </a:t>
            </a:r>
            <a:r>
              <a:rPr lang="en-US" dirty="0"/>
              <a:t>object </a:t>
            </a:r>
            <a:r>
              <a:rPr lang="en-US" dirty="0" smtClean="0"/>
              <a:t>directory </a:t>
            </a:r>
            <a:r>
              <a:rPr lang="en-US" sz="1200" dirty="0" err="1">
                <a:latin typeface="Courier" pitchFamily="49" charset="0"/>
              </a:rPr>
              <a:t>systemoc</a:t>
            </a:r>
            <a:r>
              <a:rPr lang="en-US" sz="1200" dirty="0">
                <a:latin typeface="Courier" pitchFamily="49" charset="0"/>
              </a:rPr>
              <a:t>-top-</a:t>
            </a:r>
            <a:r>
              <a:rPr lang="en-US" sz="1200" dirty="0" smtClean="0">
                <a:latin typeface="Courier" pitchFamily="49" charset="0"/>
              </a:rPr>
              <a:t>-</a:t>
            </a:r>
            <a:r>
              <a:rPr lang="en-US" sz="1200" dirty="0" err="1" smtClean="0">
                <a:latin typeface="Courier" pitchFamily="49" charset="0"/>
              </a:rPr>
              <a:t>devel</a:t>
            </a:r>
            <a:r>
              <a:rPr lang="en-US" sz="1200" dirty="0" smtClean="0">
                <a:latin typeface="Courier" pitchFamily="49" charset="0"/>
              </a:rPr>
              <a:t>--</a:t>
            </a:r>
            <a:r>
              <a:rPr lang="en-US" sz="1200" dirty="0" smtClean="0">
                <a:latin typeface="Courier" pitchFamily="49" charset="0"/>
              </a:rPr>
              <a:t>1.0/</a:t>
            </a:r>
            <a:r>
              <a:rPr lang="en-US" sz="1200" dirty="0" err="1" smtClean="0">
                <a:latin typeface="Courier" pitchFamily="49" charset="0"/>
              </a:rPr>
              <a:t>obj</a:t>
            </a:r>
            <a:r>
              <a:rPr lang="en-US" sz="1200" dirty="0" smtClean="0">
                <a:latin typeface="Courier" pitchFamily="49" charset="0"/>
              </a:rPr>
              <a:t>:</a:t>
            </a:r>
            <a:endParaRPr lang="en-US" sz="12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above step will generate the SysteMoC and Maestro libraries in their respective directories as well as compile an example starter project in </a:t>
            </a:r>
            <a:r>
              <a:rPr lang="en-US" sz="1200" dirty="0" err="1" smtClean="0">
                <a:latin typeface="Courier" pitchFamily="49" charset="0"/>
              </a:rPr>
              <a:t>obj</a:t>
            </a:r>
            <a:r>
              <a:rPr lang="en-US" sz="1200" dirty="0" smtClean="0">
                <a:latin typeface="Courier" pitchFamily="49" charset="0"/>
              </a:rPr>
              <a:t>/</a:t>
            </a:r>
            <a:r>
              <a:rPr lang="en-US" sz="1200" dirty="0" err="1" smtClean="0">
                <a:latin typeface="Courier" pitchFamily="49" charset="0"/>
              </a:rPr>
              <a:t>Testcases</a:t>
            </a:r>
            <a:r>
              <a:rPr lang="en-US" sz="1200" dirty="0" smtClean="0">
                <a:latin typeface="Courier" pitchFamily="49" charset="0"/>
              </a:rPr>
              <a:t>/maestro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617144" y="1867099"/>
            <a:ext cx="8336356" cy="350865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accent2"/>
            </a:solidFill>
          </a:ln>
          <a:effectLst>
            <a:outerShdw blurRad="50800" dist="38100" dir="2700000" algn="tl" rotWithShape="0">
              <a:schemeClr val="accent6">
                <a:lumMod val="60000"/>
                <a:lumOff val="4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indent="-101203"/>
            <a:r>
              <a:rPr lang="en-US" sz="1200" dirty="0" smtClean="0">
                <a:latin typeface="Courier" pitchFamily="49" charset="0"/>
              </a:rPr>
              <a:t>[</a:t>
            </a:r>
            <a:r>
              <a:rPr lang="en-US" sz="1200" dirty="0">
                <a:latin typeface="Courier" pitchFamily="49" charset="0"/>
              </a:rPr>
              <a:t>bash falk@codesign30:obj]$ </a:t>
            </a:r>
            <a:r>
              <a:rPr lang="en-US" sz="1200" b="1" dirty="0" smtClean="0">
                <a:latin typeface="Courier" pitchFamily="49" charset="0"/>
              </a:rPr>
              <a:t>make –j4</a:t>
            </a:r>
            <a:endParaRPr lang="en-US" sz="1200" b="1" dirty="0">
              <a:latin typeface="Courier" pitchFamily="49" charset="0"/>
            </a:endParaRPr>
          </a:p>
          <a:p>
            <a:pPr indent="-101203"/>
            <a:r>
              <a:rPr lang="en-US" sz="900" dirty="0">
                <a:latin typeface="Courier" pitchFamily="49" charset="0"/>
              </a:rPr>
              <a:t>make  all-recursive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make[1]: </a:t>
            </a:r>
            <a:r>
              <a:rPr lang="en-US" sz="900" dirty="0" err="1">
                <a:latin typeface="Courier" pitchFamily="49" charset="0"/>
              </a:rPr>
              <a:t>Verzeichnis</a:t>
            </a:r>
            <a:r>
              <a:rPr lang="en-US" sz="900" dirty="0">
                <a:latin typeface="Courier" pitchFamily="49" charset="0"/>
              </a:rPr>
              <a:t> </a:t>
            </a:r>
            <a:r>
              <a:rPr lang="en-US" sz="900" dirty="0" smtClean="0">
                <a:latin typeface="Courier" pitchFamily="49" charset="0"/>
              </a:rPr>
              <a:t>»…/</a:t>
            </a:r>
            <a:r>
              <a:rPr lang="en-US" sz="900" dirty="0" err="1">
                <a:latin typeface="Courier" pitchFamily="49" charset="0"/>
              </a:rPr>
              <a:t>systemoc</a:t>
            </a:r>
            <a:r>
              <a:rPr lang="en-US" sz="900" dirty="0">
                <a:latin typeface="Courier" pitchFamily="49" charset="0"/>
              </a:rPr>
              <a:t>-top-</a:t>
            </a:r>
            <a:r>
              <a:rPr lang="en-US" sz="900" dirty="0" smtClean="0">
                <a:latin typeface="Courier" pitchFamily="49" charset="0"/>
              </a:rPr>
              <a:t>-</a:t>
            </a:r>
            <a:r>
              <a:rPr lang="en-US" sz="900" dirty="0" err="1" smtClean="0">
                <a:latin typeface="Courier" pitchFamily="49" charset="0"/>
              </a:rPr>
              <a:t>devel</a:t>
            </a:r>
            <a:r>
              <a:rPr lang="en-US" sz="900" dirty="0" smtClean="0">
                <a:latin typeface="Courier" pitchFamily="49" charset="0"/>
              </a:rPr>
              <a:t>--</a:t>
            </a:r>
            <a:r>
              <a:rPr lang="en-US" sz="900" dirty="0">
                <a:latin typeface="Courier" pitchFamily="49" charset="0"/>
              </a:rPr>
              <a:t>1.0/</a:t>
            </a:r>
            <a:r>
              <a:rPr lang="en-US" sz="900" dirty="0" err="1">
                <a:latin typeface="Courier" pitchFamily="49" charset="0"/>
              </a:rPr>
              <a:t>obj</a:t>
            </a:r>
            <a:r>
              <a:rPr lang="en-US" sz="900" dirty="0">
                <a:latin typeface="Courier" pitchFamily="49" charset="0"/>
              </a:rPr>
              <a:t>« </a:t>
            </a:r>
            <a:r>
              <a:rPr lang="en-US" sz="900" dirty="0" err="1">
                <a:latin typeface="Courier" pitchFamily="49" charset="0"/>
              </a:rPr>
              <a:t>wird</a:t>
            </a:r>
            <a:r>
              <a:rPr lang="en-US" sz="900" dirty="0">
                <a:latin typeface="Courier" pitchFamily="49" charset="0"/>
              </a:rPr>
              <a:t> </a:t>
            </a:r>
            <a:r>
              <a:rPr lang="en-US" sz="900" dirty="0" err="1">
                <a:latin typeface="Courier" pitchFamily="49" charset="0"/>
              </a:rPr>
              <a:t>betreten</a:t>
            </a:r>
            <a:endParaRPr lang="en-US" sz="900" dirty="0">
              <a:latin typeface="Courier" pitchFamily="49" charset="0"/>
            </a:endParaRPr>
          </a:p>
          <a:p>
            <a:pPr indent="-101203"/>
            <a:r>
              <a:rPr lang="en-US" sz="900" dirty="0">
                <a:latin typeface="Courier" pitchFamily="49" charset="0"/>
              </a:rPr>
              <a:t>Making all in Support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make[2]: </a:t>
            </a:r>
            <a:r>
              <a:rPr lang="en-US" sz="900" dirty="0" err="1">
                <a:latin typeface="Courier" pitchFamily="49" charset="0"/>
              </a:rPr>
              <a:t>Verzeichnis</a:t>
            </a:r>
            <a:r>
              <a:rPr lang="en-US" sz="900" dirty="0">
                <a:latin typeface="Courier" pitchFamily="49" charset="0"/>
              </a:rPr>
              <a:t> </a:t>
            </a:r>
            <a:r>
              <a:rPr lang="en-US" sz="900" dirty="0" smtClean="0">
                <a:latin typeface="Courier" pitchFamily="49" charset="0"/>
              </a:rPr>
              <a:t>»…/</a:t>
            </a:r>
            <a:r>
              <a:rPr lang="en-US" sz="900" dirty="0" err="1" smtClean="0">
                <a:latin typeface="Courier" pitchFamily="49" charset="0"/>
              </a:rPr>
              <a:t>systemoc</a:t>
            </a:r>
            <a:r>
              <a:rPr lang="en-US" sz="900" dirty="0" smtClean="0">
                <a:latin typeface="Courier" pitchFamily="49" charset="0"/>
              </a:rPr>
              <a:t>-top--</a:t>
            </a:r>
            <a:r>
              <a:rPr lang="en-US" sz="900" dirty="0" err="1" smtClean="0">
                <a:latin typeface="Courier" pitchFamily="49" charset="0"/>
              </a:rPr>
              <a:t>devel</a:t>
            </a:r>
            <a:r>
              <a:rPr lang="en-US" sz="900" dirty="0" smtClean="0">
                <a:latin typeface="Courier" pitchFamily="49" charset="0"/>
              </a:rPr>
              <a:t>--</a:t>
            </a:r>
            <a:r>
              <a:rPr lang="en-US" sz="900" dirty="0">
                <a:latin typeface="Courier" pitchFamily="49" charset="0"/>
              </a:rPr>
              <a:t>1.0/</a:t>
            </a:r>
            <a:r>
              <a:rPr lang="en-US" sz="900" dirty="0" err="1">
                <a:latin typeface="Courier" pitchFamily="49" charset="0"/>
              </a:rPr>
              <a:t>obj</a:t>
            </a:r>
            <a:r>
              <a:rPr lang="en-US" sz="900" dirty="0">
                <a:latin typeface="Courier" pitchFamily="49" charset="0"/>
              </a:rPr>
              <a:t>/Support« </a:t>
            </a:r>
            <a:r>
              <a:rPr lang="en-US" sz="900" dirty="0" err="1">
                <a:latin typeface="Courier" pitchFamily="49" charset="0"/>
              </a:rPr>
              <a:t>wird</a:t>
            </a:r>
            <a:r>
              <a:rPr lang="en-US" sz="900" dirty="0">
                <a:latin typeface="Courier" pitchFamily="49" charset="0"/>
              </a:rPr>
              <a:t> </a:t>
            </a:r>
            <a:r>
              <a:rPr lang="en-US" sz="900" dirty="0" err="1" smtClean="0">
                <a:latin typeface="Courier" pitchFamily="49" charset="0"/>
              </a:rPr>
              <a:t>betreten</a:t>
            </a:r>
            <a:endParaRPr lang="en-US" sz="900" dirty="0" smtClean="0">
              <a:latin typeface="Courier" pitchFamily="49" charset="0"/>
            </a:endParaRPr>
          </a:p>
          <a:p>
            <a:pPr indent="-101203"/>
            <a:r>
              <a:rPr lang="de-DE" sz="900" dirty="0" smtClean="0">
                <a:latin typeface="Courier" pitchFamily="49" charset="0"/>
              </a:rPr>
              <a:t>…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Making all in Maestro/</a:t>
            </a:r>
            <a:r>
              <a:rPr lang="en-US" sz="900" dirty="0" err="1">
                <a:latin typeface="Courier" pitchFamily="49" charset="0"/>
              </a:rPr>
              <a:t>MetaMap</a:t>
            </a:r>
            <a:endParaRPr lang="en-US" sz="900" dirty="0">
              <a:latin typeface="Courier" pitchFamily="49" charset="0"/>
            </a:endParaRPr>
          </a:p>
          <a:p>
            <a:pPr indent="-101203"/>
            <a:r>
              <a:rPr lang="en-US" sz="900" dirty="0">
                <a:latin typeface="Courier" pitchFamily="49" charset="0"/>
              </a:rPr>
              <a:t>make[2]: </a:t>
            </a:r>
            <a:r>
              <a:rPr lang="en-US" sz="900" dirty="0" err="1">
                <a:latin typeface="Courier" pitchFamily="49" charset="0"/>
              </a:rPr>
              <a:t>Verzeichnis</a:t>
            </a:r>
            <a:r>
              <a:rPr lang="en-US" sz="900" dirty="0">
                <a:latin typeface="Courier" pitchFamily="49" charset="0"/>
              </a:rPr>
              <a:t> </a:t>
            </a:r>
            <a:r>
              <a:rPr lang="en-US" sz="900" dirty="0" smtClean="0">
                <a:latin typeface="Courier" pitchFamily="49" charset="0"/>
              </a:rPr>
              <a:t>»…/</a:t>
            </a:r>
            <a:r>
              <a:rPr lang="en-US" sz="900" dirty="0" err="1">
                <a:latin typeface="Courier" pitchFamily="49" charset="0"/>
              </a:rPr>
              <a:t>systemoc</a:t>
            </a:r>
            <a:r>
              <a:rPr lang="en-US" sz="900" dirty="0">
                <a:latin typeface="Courier" pitchFamily="49" charset="0"/>
              </a:rPr>
              <a:t>-top-</a:t>
            </a:r>
            <a:r>
              <a:rPr lang="en-US" sz="900" dirty="0" smtClean="0">
                <a:latin typeface="Courier" pitchFamily="49" charset="0"/>
              </a:rPr>
              <a:t>-</a:t>
            </a:r>
            <a:r>
              <a:rPr lang="en-US" sz="900" dirty="0" err="1" smtClean="0">
                <a:latin typeface="Courier" pitchFamily="49" charset="0"/>
              </a:rPr>
              <a:t>devel</a:t>
            </a:r>
            <a:r>
              <a:rPr lang="en-US" sz="900" dirty="0" smtClean="0">
                <a:latin typeface="Courier" pitchFamily="49" charset="0"/>
              </a:rPr>
              <a:t>-</a:t>
            </a:r>
            <a:r>
              <a:rPr lang="en-US" sz="900" dirty="0">
                <a:latin typeface="Courier" pitchFamily="49" charset="0"/>
              </a:rPr>
              <a:t>-1.0/</a:t>
            </a:r>
            <a:r>
              <a:rPr lang="en-US" sz="900" dirty="0" err="1">
                <a:latin typeface="Courier" pitchFamily="49" charset="0"/>
              </a:rPr>
              <a:t>obj</a:t>
            </a:r>
            <a:r>
              <a:rPr lang="en-US" sz="900" dirty="0">
                <a:latin typeface="Courier" pitchFamily="49" charset="0"/>
              </a:rPr>
              <a:t>/Maestro/</a:t>
            </a:r>
            <a:r>
              <a:rPr lang="en-US" sz="900" dirty="0" err="1">
                <a:latin typeface="Courier" pitchFamily="49" charset="0"/>
              </a:rPr>
              <a:t>MetaMap</a:t>
            </a:r>
            <a:r>
              <a:rPr lang="en-US" sz="900" dirty="0">
                <a:latin typeface="Courier" pitchFamily="49" charset="0"/>
              </a:rPr>
              <a:t>« </a:t>
            </a:r>
            <a:r>
              <a:rPr lang="en-US" sz="900" dirty="0" err="1">
                <a:latin typeface="Courier" pitchFamily="49" charset="0"/>
              </a:rPr>
              <a:t>wird</a:t>
            </a:r>
            <a:r>
              <a:rPr lang="en-US" sz="900" dirty="0">
                <a:latin typeface="Courier" pitchFamily="49" charset="0"/>
              </a:rPr>
              <a:t> </a:t>
            </a:r>
            <a:r>
              <a:rPr lang="en-US" sz="900" dirty="0" err="1" smtClean="0">
                <a:latin typeface="Courier" pitchFamily="49" charset="0"/>
              </a:rPr>
              <a:t>betreten</a:t>
            </a:r>
            <a:endParaRPr lang="en-US" sz="900" dirty="0" smtClean="0">
              <a:latin typeface="Courier" pitchFamily="49" charset="0"/>
            </a:endParaRPr>
          </a:p>
          <a:p>
            <a:pPr indent="-101203"/>
            <a:r>
              <a:rPr lang="de-DE" sz="900" dirty="0" smtClean="0">
                <a:latin typeface="Courier" pitchFamily="49" charset="0"/>
              </a:rPr>
              <a:t>…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Making all in SysteMoC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make[2]: </a:t>
            </a:r>
            <a:r>
              <a:rPr lang="en-US" sz="900" dirty="0" err="1">
                <a:latin typeface="Courier" pitchFamily="49" charset="0"/>
              </a:rPr>
              <a:t>Verzeichnis</a:t>
            </a:r>
            <a:r>
              <a:rPr lang="en-US" sz="900" dirty="0">
                <a:latin typeface="Courier" pitchFamily="49" charset="0"/>
              </a:rPr>
              <a:t> </a:t>
            </a:r>
            <a:r>
              <a:rPr lang="en-US" sz="900" dirty="0" smtClean="0">
                <a:latin typeface="Courier" pitchFamily="49" charset="0"/>
              </a:rPr>
              <a:t>»…/</a:t>
            </a:r>
            <a:r>
              <a:rPr lang="en-US" sz="900" dirty="0" err="1">
                <a:latin typeface="Courier" pitchFamily="49" charset="0"/>
              </a:rPr>
              <a:t>systemoc</a:t>
            </a:r>
            <a:r>
              <a:rPr lang="en-US" sz="900" dirty="0">
                <a:latin typeface="Courier" pitchFamily="49" charset="0"/>
              </a:rPr>
              <a:t>-top-</a:t>
            </a:r>
            <a:r>
              <a:rPr lang="en-US" sz="900" dirty="0" smtClean="0">
                <a:latin typeface="Courier" pitchFamily="49" charset="0"/>
              </a:rPr>
              <a:t>-</a:t>
            </a:r>
            <a:r>
              <a:rPr lang="en-US" sz="900" dirty="0" err="1" smtClean="0">
                <a:latin typeface="Courier" pitchFamily="49" charset="0"/>
              </a:rPr>
              <a:t>devel</a:t>
            </a:r>
            <a:r>
              <a:rPr lang="en-US" sz="900" dirty="0" smtClean="0">
                <a:latin typeface="Courier" pitchFamily="49" charset="0"/>
              </a:rPr>
              <a:t>-</a:t>
            </a:r>
            <a:r>
              <a:rPr lang="en-US" sz="900" dirty="0">
                <a:latin typeface="Courier" pitchFamily="49" charset="0"/>
              </a:rPr>
              <a:t>-1.0/</a:t>
            </a:r>
            <a:r>
              <a:rPr lang="en-US" sz="900" dirty="0" err="1">
                <a:latin typeface="Courier" pitchFamily="49" charset="0"/>
              </a:rPr>
              <a:t>obj</a:t>
            </a:r>
            <a:r>
              <a:rPr lang="en-US" sz="900" dirty="0">
                <a:latin typeface="Courier" pitchFamily="49" charset="0"/>
              </a:rPr>
              <a:t>/SysteMoC« </a:t>
            </a:r>
            <a:r>
              <a:rPr lang="en-US" sz="900" dirty="0" err="1">
                <a:latin typeface="Courier" pitchFamily="49" charset="0"/>
              </a:rPr>
              <a:t>wird</a:t>
            </a:r>
            <a:r>
              <a:rPr lang="en-US" sz="900" dirty="0">
                <a:latin typeface="Courier" pitchFamily="49" charset="0"/>
              </a:rPr>
              <a:t> </a:t>
            </a:r>
            <a:r>
              <a:rPr lang="en-US" sz="900" dirty="0" err="1" smtClean="0">
                <a:latin typeface="Courier" pitchFamily="49" charset="0"/>
              </a:rPr>
              <a:t>betreten</a:t>
            </a:r>
            <a:endParaRPr lang="en-US" sz="900" dirty="0" smtClean="0">
              <a:latin typeface="Courier" pitchFamily="49" charset="0"/>
            </a:endParaRPr>
          </a:p>
          <a:p>
            <a:pPr indent="-101203"/>
            <a:r>
              <a:rPr lang="de-DE" sz="900" dirty="0" smtClean="0">
                <a:latin typeface="Courier" pitchFamily="49" charset="0"/>
              </a:rPr>
              <a:t>…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Making all in Maestro/</a:t>
            </a:r>
            <a:r>
              <a:rPr lang="en-US" sz="900" dirty="0" err="1">
                <a:latin typeface="Courier" pitchFamily="49" charset="0"/>
              </a:rPr>
              <a:t>ModelLibrary</a:t>
            </a:r>
            <a:endParaRPr lang="en-US" sz="900" dirty="0">
              <a:latin typeface="Courier" pitchFamily="49" charset="0"/>
            </a:endParaRPr>
          </a:p>
          <a:p>
            <a:pPr indent="-101203"/>
            <a:r>
              <a:rPr lang="en-US" sz="900" dirty="0">
                <a:latin typeface="Courier" pitchFamily="49" charset="0"/>
              </a:rPr>
              <a:t>make[2]: </a:t>
            </a:r>
            <a:r>
              <a:rPr lang="en-US" sz="900" dirty="0" err="1">
                <a:latin typeface="Courier" pitchFamily="49" charset="0"/>
              </a:rPr>
              <a:t>Verzeichnis</a:t>
            </a:r>
            <a:r>
              <a:rPr lang="en-US" sz="900" dirty="0">
                <a:latin typeface="Courier" pitchFamily="49" charset="0"/>
              </a:rPr>
              <a:t> </a:t>
            </a:r>
            <a:r>
              <a:rPr lang="en-US" sz="900" dirty="0" smtClean="0">
                <a:latin typeface="Courier" pitchFamily="49" charset="0"/>
              </a:rPr>
              <a:t>»…/</a:t>
            </a:r>
            <a:r>
              <a:rPr lang="en-US" sz="900" dirty="0" err="1" smtClean="0">
                <a:latin typeface="Courier" pitchFamily="49" charset="0"/>
              </a:rPr>
              <a:t>systemoc</a:t>
            </a:r>
            <a:r>
              <a:rPr lang="en-US" sz="900" dirty="0" smtClean="0">
                <a:latin typeface="Courier" pitchFamily="49" charset="0"/>
              </a:rPr>
              <a:t>-top-</a:t>
            </a:r>
            <a:r>
              <a:rPr lang="en-US" sz="900" dirty="0" smtClean="0">
                <a:latin typeface="Courier" pitchFamily="49" charset="0"/>
              </a:rPr>
              <a:t>-</a:t>
            </a:r>
            <a:r>
              <a:rPr lang="en-US" sz="900" dirty="0" err="1" smtClean="0">
                <a:latin typeface="Courier" pitchFamily="49" charset="0"/>
              </a:rPr>
              <a:t>devel</a:t>
            </a:r>
            <a:r>
              <a:rPr lang="en-US" sz="900" dirty="0" smtClean="0">
                <a:latin typeface="Courier" pitchFamily="49" charset="0"/>
              </a:rPr>
              <a:t>-</a:t>
            </a:r>
            <a:r>
              <a:rPr lang="en-US" sz="900" dirty="0">
                <a:latin typeface="Courier" pitchFamily="49" charset="0"/>
              </a:rPr>
              <a:t>-1.0/</a:t>
            </a:r>
            <a:r>
              <a:rPr lang="en-US" sz="900" dirty="0" err="1">
                <a:latin typeface="Courier" pitchFamily="49" charset="0"/>
              </a:rPr>
              <a:t>obj</a:t>
            </a:r>
            <a:r>
              <a:rPr lang="en-US" sz="900" dirty="0">
                <a:latin typeface="Courier" pitchFamily="49" charset="0"/>
              </a:rPr>
              <a:t>/Maestro/</a:t>
            </a:r>
            <a:r>
              <a:rPr lang="en-US" sz="900" dirty="0" err="1">
                <a:latin typeface="Courier" pitchFamily="49" charset="0"/>
              </a:rPr>
              <a:t>ModelLibrary</a:t>
            </a:r>
            <a:r>
              <a:rPr lang="en-US" sz="900" dirty="0">
                <a:latin typeface="Courier" pitchFamily="49" charset="0"/>
              </a:rPr>
              <a:t>« </a:t>
            </a:r>
            <a:r>
              <a:rPr lang="en-US" sz="900" dirty="0" err="1">
                <a:latin typeface="Courier" pitchFamily="49" charset="0"/>
              </a:rPr>
              <a:t>wird</a:t>
            </a:r>
            <a:r>
              <a:rPr lang="en-US" sz="900" dirty="0">
                <a:latin typeface="Courier" pitchFamily="49" charset="0"/>
              </a:rPr>
              <a:t> </a:t>
            </a:r>
            <a:r>
              <a:rPr lang="en-US" sz="900" dirty="0" err="1" smtClean="0">
                <a:latin typeface="Courier" pitchFamily="49" charset="0"/>
              </a:rPr>
              <a:t>betreten</a:t>
            </a:r>
            <a:endParaRPr lang="en-US" sz="900" dirty="0" smtClean="0">
              <a:latin typeface="Courier" pitchFamily="49" charset="0"/>
            </a:endParaRPr>
          </a:p>
          <a:p>
            <a:pPr indent="-101203"/>
            <a:r>
              <a:rPr lang="de-DE" sz="900" dirty="0" smtClean="0">
                <a:latin typeface="Courier" pitchFamily="49" charset="0"/>
              </a:rPr>
              <a:t>…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Making all in </a:t>
            </a:r>
            <a:r>
              <a:rPr lang="en-US" sz="900" dirty="0" err="1">
                <a:latin typeface="Courier" pitchFamily="49" charset="0"/>
              </a:rPr>
              <a:t>Testcases</a:t>
            </a:r>
            <a:endParaRPr lang="en-US" sz="900" dirty="0">
              <a:latin typeface="Courier" pitchFamily="49" charset="0"/>
            </a:endParaRPr>
          </a:p>
          <a:p>
            <a:pPr indent="-101203"/>
            <a:r>
              <a:rPr lang="en-US" sz="900" dirty="0">
                <a:latin typeface="Courier" pitchFamily="49" charset="0"/>
              </a:rPr>
              <a:t>make[2]: </a:t>
            </a:r>
            <a:r>
              <a:rPr lang="en-US" sz="900" dirty="0" err="1">
                <a:latin typeface="Courier" pitchFamily="49" charset="0"/>
              </a:rPr>
              <a:t>Verzeichnis</a:t>
            </a:r>
            <a:r>
              <a:rPr lang="en-US" sz="900" dirty="0">
                <a:latin typeface="Courier" pitchFamily="49" charset="0"/>
              </a:rPr>
              <a:t> </a:t>
            </a:r>
            <a:r>
              <a:rPr lang="en-US" sz="900" dirty="0" smtClean="0">
                <a:latin typeface="Courier" pitchFamily="49" charset="0"/>
              </a:rPr>
              <a:t>»…/</a:t>
            </a:r>
            <a:r>
              <a:rPr lang="en-US" sz="900" dirty="0" err="1">
                <a:latin typeface="Courier" pitchFamily="49" charset="0"/>
              </a:rPr>
              <a:t>systemoc</a:t>
            </a:r>
            <a:r>
              <a:rPr lang="en-US" sz="900" dirty="0">
                <a:latin typeface="Courier" pitchFamily="49" charset="0"/>
              </a:rPr>
              <a:t>-top-</a:t>
            </a:r>
            <a:r>
              <a:rPr lang="en-US" sz="900" dirty="0" smtClean="0">
                <a:latin typeface="Courier" pitchFamily="49" charset="0"/>
              </a:rPr>
              <a:t>-</a:t>
            </a:r>
            <a:r>
              <a:rPr lang="en-US" sz="900" dirty="0" err="1" smtClean="0">
                <a:latin typeface="Courier" pitchFamily="49" charset="0"/>
              </a:rPr>
              <a:t>devel</a:t>
            </a:r>
            <a:r>
              <a:rPr lang="en-US" sz="900" dirty="0" smtClean="0">
                <a:latin typeface="Courier" pitchFamily="49" charset="0"/>
              </a:rPr>
              <a:t>-</a:t>
            </a:r>
            <a:r>
              <a:rPr lang="en-US" sz="900" dirty="0">
                <a:latin typeface="Courier" pitchFamily="49" charset="0"/>
              </a:rPr>
              <a:t>-1.0/</a:t>
            </a:r>
            <a:r>
              <a:rPr lang="en-US" sz="900" dirty="0" err="1">
                <a:latin typeface="Courier" pitchFamily="49" charset="0"/>
              </a:rPr>
              <a:t>obj</a:t>
            </a:r>
            <a:r>
              <a:rPr lang="en-US" sz="900" dirty="0">
                <a:latin typeface="Courier" pitchFamily="49" charset="0"/>
              </a:rPr>
              <a:t>/</a:t>
            </a:r>
            <a:r>
              <a:rPr lang="en-US" sz="900" dirty="0" err="1">
                <a:latin typeface="Courier" pitchFamily="49" charset="0"/>
              </a:rPr>
              <a:t>Testcases</a:t>
            </a:r>
            <a:r>
              <a:rPr lang="en-US" sz="900" dirty="0">
                <a:latin typeface="Courier" pitchFamily="49" charset="0"/>
              </a:rPr>
              <a:t>« </a:t>
            </a:r>
            <a:r>
              <a:rPr lang="en-US" sz="900" dirty="0" err="1">
                <a:latin typeface="Courier" pitchFamily="49" charset="0"/>
              </a:rPr>
              <a:t>wird</a:t>
            </a:r>
            <a:r>
              <a:rPr lang="en-US" sz="900" dirty="0">
                <a:latin typeface="Courier" pitchFamily="49" charset="0"/>
              </a:rPr>
              <a:t> </a:t>
            </a:r>
            <a:r>
              <a:rPr lang="en-US" sz="900" dirty="0" err="1">
                <a:latin typeface="Courier" pitchFamily="49" charset="0"/>
              </a:rPr>
              <a:t>betreten</a:t>
            </a:r>
            <a:endParaRPr lang="en-US" sz="900" dirty="0">
              <a:latin typeface="Courier" pitchFamily="49" charset="0"/>
            </a:endParaRPr>
          </a:p>
          <a:p>
            <a:pPr indent="-101203"/>
            <a:r>
              <a:rPr lang="en-US" sz="900" dirty="0">
                <a:latin typeface="Courier" pitchFamily="49" charset="0"/>
              </a:rPr>
              <a:t>make  all-recursive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make[3]: </a:t>
            </a:r>
            <a:r>
              <a:rPr lang="en-US" sz="900" dirty="0" err="1">
                <a:latin typeface="Courier" pitchFamily="49" charset="0"/>
              </a:rPr>
              <a:t>Verzeichnis</a:t>
            </a:r>
            <a:r>
              <a:rPr lang="en-US" sz="900" dirty="0">
                <a:latin typeface="Courier" pitchFamily="49" charset="0"/>
              </a:rPr>
              <a:t> </a:t>
            </a:r>
            <a:r>
              <a:rPr lang="en-US" sz="900" dirty="0" smtClean="0">
                <a:latin typeface="Courier" pitchFamily="49" charset="0"/>
              </a:rPr>
              <a:t>»…/</a:t>
            </a:r>
            <a:r>
              <a:rPr lang="en-US" sz="900" dirty="0" err="1">
                <a:latin typeface="Courier" pitchFamily="49" charset="0"/>
              </a:rPr>
              <a:t>systemoc</a:t>
            </a:r>
            <a:r>
              <a:rPr lang="en-US" sz="900" dirty="0">
                <a:latin typeface="Courier" pitchFamily="49" charset="0"/>
              </a:rPr>
              <a:t>-top-</a:t>
            </a:r>
            <a:r>
              <a:rPr lang="en-US" sz="900" dirty="0" smtClean="0">
                <a:latin typeface="Courier" pitchFamily="49" charset="0"/>
              </a:rPr>
              <a:t>-</a:t>
            </a:r>
            <a:r>
              <a:rPr lang="en-US" sz="900" dirty="0" err="1" smtClean="0">
                <a:latin typeface="Courier" pitchFamily="49" charset="0"/>
              </a:rPr>
              <a:t>devel</a:t>
            </a:r>
            <a:r>
              <a:rPr lang="en-US" sz="900" dirty="0" smtClean="0">
                <a:latin typeface="Courier" pitchFamily="49" charset="0"/>
              </a:rPr>
              <a:t>-</a:t>
            </a:r>
            <a:r>
              <a:rPr lang="en-US" sz="900" dirty="0">
                <a:latin typeface="Courier" pitchFamily="49" charset="0"/>
              </a:rPr>
              <a:t>-1.0/</a:t>
            </a:r>
            <a:r>
              <a:rPr lang="en-US" sz="900" dirty="0" err="1">
                <a:latin typeface="Courier" pitchFamily="49" charset="0"/>
              </a:rPr>
              <a:t>obj</a:t>
            </a:r>
            <a:r>
              <a:rPr lang="en-US" sz="900" dirty="0">
                <a:latin typeface="Courier" pitchFamily="49" charset="0"/>
              </a:rPr>
              <a:t>/</a:t>
            </a:r>
            <a:r>
              <a:rPr lang="en-US" sz="900" dirty="0" err="1">
                <a:latin typeface="Courier" pitchFamily="49" charset="0"/>
              </a:rPr>
              <a:t>Testcases</a:t>
            </a:r>
            <a:r>
              <a:rPr lang="en-US" sz="900" dirty="0">
                <a:latin typeface="Courier" pitchFamily="49" charset="0"/>
              </a:rPr>
              <a:t>« </a:t>
            </a:r>
            <a:r>
              <a:rPr lang="en-US" sz="900" dirty="0" err="1">
                <a:latin typeface="Courier" pitchFamily="49" charset="0"/>
              </a:rPr>
              <a:t>wird</a:t>
            </a:r>
            <a:r>
              <a:rPr lang="en-US" sz="900" dirty="0">
                <a:latin typeface="Courier" pitchFamily="49" charset="0"/>
              </a:rPr>
              <a:t> </a:t>
            </a:r>
            <a:r>
              <a:rPr lang="en-US" sz="900" dirty="0" err="1">
                <a:latin typeface="Courier" pitchFamily="49" charset="0"/>
              </a:rPr>
              <a:t>betreten</a:t>
            </a:r>
            <a:endParaRPr lang="en-US" sz="900" dirty="0">
              <a:latin typeface="Courier" pitchFamily="49" charset="0"/>
            </a:endParaRPr>
          </a:p>
          <a:p>
            <a:pPr indent="-101203"/>
            <a:r>
              <a:rPr lang="en-US" sz="900" dirty="0">
                <a:latin typeface="Courier" pitchFamily="49" charset="0"/>
              </a:rPr>
              <a:t>Making all in maestro</a:t>
            </a:r>
          </a:p>
          <a:p>
            <a:pPr indent="-101203"/>
            <a:r>
              <a:rPr lang="en-US" sz="900" dirty="0">
                <a:latin typeface="Courier" pitchFamily="49" charset="0"/>
              </a:rPr>
              <a:t>make[4]: </a:t>
            </a:r>
            <a:r>
              <a:rPr lang="en-US" sz="900" dirty="0" err="1">
                <a:latin typeface="Courier" pitchFamily="49" charset="0"/>
              </a:rPr>
              <a:t>Verzeichnis</a:t>
            </a:r>
            <a:r>
              <a:rPr lang="en-US" sz="900" dirty="0">
                <a:latin typeface="Courier" pitchFamily="49" charset="0"/>
              </a:rPr>
              <a:t> </a:t>
            </a:r>
            <a:r>
              <a:rPr lang="en-US" sz="900" dirty="0" smtClean="0">
                <a:latin typeface="Courier" pitchFamily="49" charset="0"/>
              </a:rPr>
              <a:t>»…/</a:t>
            </a:r>
            <a:r>
              <a:rPr lang="en-US" sz="900" dirty="0" err="1" smtClean="0">
                <a:latin typeface="Courier" pitchFamily="49" charset="0"/>
              </a:rPr>
              <a:t>systemoc</a:t>
            </a:r>
            <a:r>
              <a:rPr lang="en-US" sz="900" dirty="0" smtClean="0">
                <a:latin typeface="Courier" pitchFamily="49" charset="0"/>
              </a:rPr>
              <a:t>-top-</a:t>
            </a:r>
            <a:r>
              <a:rPr lang="en-US" sz="900" dirty="0" smtClean="0">
                <a:latin typeface="Courier" pitchFamily="49" charset="0"/>
              </a:rPr>
              <a:t>-</a:t>
            </a:r>
            <a:r>
              <a:rPr lang="en-US" sz="900" dirty="0" err="1" smtClean="0">
                <a:latin typeface="Courier" pitchFamily="49" charset="0"/>
              </a:rPr>
              <a:t>devel</a:t>
            </a:r>
            <a:r>
              <a:rPr lang="en-US" sz="900" dirty="0" smtClean="0">
                <a:latin typeface="Courier" pitchFamily="49" charset="0"/>
              </a:rPr>
              <a:t>-</a:t>
            </a:r>
            <a:r>
              <a:rPr lang="en-US" sz="900" dirty="0">
                <a:latin typeface="Courier" pitchFamily="49" charset="0"/>
              </a:rPr>
              <a:t>-1.0/</a:t>
            </a:r>
            <a:r>
              <a:rPr lang="en-US" sz="900" dirty="0" err="1">
                <a:latin typeface="Courier" pitchFamily="49" charset="0"/>
              </a:rPr>
              <a:t>obj</a:t>
            </a:r>
            <a:r>
              <a:rPr lang="en-US" sz="900" dirty="0">
                <a:latin typeface="Courier" pitchFamily="49" charset="0"/>
              </a:rPr>
              <a:t>/</a:t>
            </a:r>
            <a:r>
              <a:rPr lang="en-US" sz="900" dirty="0" err="1">
                <a:latin typeface="Courier" pitchFamily="49" charset="0"/>
              </a:rPr>
              <a:t>Testcases</a:t>
            </a:r>
            <a:r>
              <a:rPr lang="en-US" sz="900" dirty="0">
                <a:latin typeface="Courier" pitchFamily="49" charset="0"/>
              </a:rPr>
              <a:t>/maestro« </a:t>
            </a:r>
            <a:r>
              <a:rPr lang="en-US" sz="900" dirty="0" err="1">
                <a:latin typeface="Courier" pitchFamily="49" charset="0"/>
              </a:rPr>
              <a:t>wird</a:t>
            </a:r>
            <a:r>
              <a:rPr lang="en-US" sz="900" dirty="0">
                <a:latin typeface="Courier" pitchFamily="49" charset="0"/>
              </a:rPr>
              <a:t> </a:t>
            </a:r>
            <a:r>
              <a:rPr lang="en-US" sz="900" dirty="0" err="1" smtClean="0">
                <a:latin typeface="Courier" pitchFamily="49" charset="0"/>
              </a:rPr>
              <a:t>betreten</a:t>
            </a:r>
            <a:endParaRPr lang="en-US" sz="900" dirty="0" smtClean="0">
              <a:latin typeface="Courier" pitchFamily="49" charset="0"/>
            </a:endParaRPr>
          </a:p>
          <a:p>
            <a:pPr indent="-101203"/>
            <a:r>
              <a:rPr lang="de-DE" sz="900" dirty="0" smtClean="0">
                <a:latin typeface="Courier" pitchFamily="49" charset="0"/>
              </a:rPr>
              <a:t>…</a:t>
            </a:r>
          </a:p>
          <a:p>
            <a:pPr indent="-101203"/>
            <a:r>
              <a:rPr lang="de-DE" sz="900" dirty="0" err="1" smtClean="0">
                <a:latin typeface="Courier" pitchFamily="49" charset="0"/>
              </a:rPr>
              <a:t>Some</a:t>
            </a:r>
            <a:r>
              <a:rPr lang="de-DE" sz="900" dirty="0" smtClean="0">
                <a:latin typeface="Courier" pitchFamily="49" charset="0"/>
              </a:rPr>
              <a:t> </a:t>
            </a:r>
            <a:r>
              <a:rPr lang="de-DE" sz="900" dirty="0" err="1" smtClean="0">
                <a:latin typeface="Courier" pitchFamily="49" charset="0"/>
              </a:rPr>
              <a:t>more</a:t>
            </a:r>
            <a:r>
              <a:rPr lang="de-DE" sz="900" dirty="0" smtClean="0">
                <a:latin typeface="Courier" pitchFamily="49" charset="0"/>
              </a:rPr>
              <a:t> </a:t>
            </a:r>
            <a:r>
              <a:rPr lang="de-DE" sz="900" dirty="0" err="1" smtClean="0">
                <a:latin typeface="Courier" pitchFamily="49" charset="0"/>
              </a:rPr>
              <a:t>Testcase</a:t>
            </a:r>
            <a:r>
              <a:rPr lang="de-DE" sz="900" dirty="0" smtClean="0">
                <a:latin typeface="Courier" pitchFamily="49" charset="0"/>
              </a:rPr>
              <a:t> </a:t>
            </a:r>
            <a:r>
              <a:rPr lang="de-DE" sz="900" dirty="0" err="1" smtClean="0">
                <a:latin typeface="Courier" pitchFamily="49" charset="0"/>
              </a:rPr>
              <a:t>and</a:t>
            </a:r>
            <a:r>
              <a:rPr lang="de-DE" sz="900" dirty="0" smtClean="0">
                <a:latin typeface="Courier" pitchFamily="49" charset="0"/>
              </a:rPr>
              <a:t> </a:t>
            </a:r>
            <a:r>
              <a:rPr lang="de-DE" sz="900" dirty="0" err="1" smtClean="0">
                <a:latin typeface="Courier" pitchFamily="49" charset="0"/>
              </a:rPr>
              <a:t>Examples</a:t>
            </a:r>
            <a:endParaRPr lang="en-US" sz="900" dirty="0">
              <a:latin typeface="Courier" pitchFamily="49" charset="0"/>
            </a:endParaRPr>
          </a:p>
          <a:p>
            <a:pPr indent="-101203"/>
            <a:r>
              <a:rPr lang="en-US" sz="1200" dirty="0" smtClean="0">
                <a:latin typeface="Courier" pitchFamily="49" charset="0"/>
              </a:rPr>
              <a:t>[</a:t>
            </a:r>
            <a:r>
              <a:rPr lang="en-US" sz="1200" dirty="0">
                <a:latin typeface="Courier" pitchFamily="49" charset="0"/>
              </a:rPr>
              <a:t>bash </a:t>
            </a:r>
            <a:r>
              <a:rPr lang="en-US" sz="1200" dirty="0" smtClean="0">
                <a:latin typeface="Courier" pitchFamily="49" charset="0"/>
              </a:rPr>
              <a:t>falk@codesign30:obj]$</a:t>
            </a:r>
            <a:endParaRPr lang="en-US" sz="1200" b="1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11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Password Setup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Account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Visit the following URL: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https://codesignrev.informatik.uni-erlangen.de/submin/password/</a:t>
            </a:r>
            <a:endParaRPr lang="en-US" dirty="0" smtClean="0"/>
          </a:p>
          <a:p>
            <a:r>
              <a:rPr lang="en-US" dirty="0" smtClean="0"/>
              <a:t>Enter your username, i.e., replace </a:t>
            </a:r>
            <a:r>
              <a:rPr lang="en-US" dirty="0" err="1" smtClean="0"/>
              <a:t>testuser</a:t>
            </a:r>
            <a:r>
              <a:rPr lang="en-US" dirty="0" smtClean="0"/>
              <a:t> with the username provided in the previous slide.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Trigger the reset by clicking the button.</a:t>
            </a:r>
          </a:p>
          <a:p>
            <a:pPr lvl="1"/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63" y="2795410"/>
            <a:ext cx="4172532" cy="254353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984" y="2795410"/>
            <a:ext cx="4172532" cy="2543530"/>
          </a:xfrm>
          <a:prstGeom prst="rect">
            <a:avLst/>
          </a:prstGeom>
        </p:spPr>
      </p:pic>
      <p:cxnSp>
        <p:nvCxnSpPr>
          <p:cNvPr id="12" name="Gerade Verbindung mit Pfeil 11"/>
          <p:cNvCxnSpPr/>
          <p:nvPr/>
        </p:nvCxnSpPr>
        <p:spPr>
          <a:xfrm flipH="1">
            <a:off x="2847975" y="2209800"/>
            <a:ext cx="2419350" cy="2505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2847975" y="4975173"/>
            <a:ext cx="1847056" cy="5719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4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Password Setup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Account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email send to the address provided in the table presented previously will contain an URL that starts the password reset procedure.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57151" y="2515105"/>
            <a:ext cx="9039224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accent2"/>
            </a:solidFill>
          </a:ln>
          <a:effectLst>
            <a:outerShdw blurRad="50800" dist="38100" dir="2700000" algn="tl" rotWithShape="0">
              <a:schemeClr val="accent6">
                <a:lumMod val="60000"/>
                <a:lumOff val="4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731" indent="0">
              <a:buNone/>
            </a:pPr>
            <a:r>
              <a:rPr lang="en-US" sz="1200" dirty="0">
                <a:latin typeface="Courier" pitchFamily="49" charset="0"/>
              </a:rPr>
              <a:t>================================================================================================</a:t>
            </a:r>
          </a:p>
          <a:p>
            <a:pPr marL="731" indent="0">
              <a:buNone/>
            </a:pPr>
            <a:r>
              <a:rPr lang="en-US" sz="1200" dirty="0">
                <a:latin typeface="Courier" pitchFamily="49" charset="0"/>
              </a:rPr>
              <a:t>You are receiving this email because someone requested a password reset for your account.</a:t>
            </a:r>
          </a:p>
          <a:p>
            <a:pPr marL="731" indent="0">
              <a:buNone/>
            </a:pPr>
            <a:r>
              <a:rPr lang="en-US" sz="1200" dirty="0">
                <a:latin typeface="Courier" pitchFamily="49" charset="0"/>
              </a:rPr>
              <a:t>If you don't know what this is about, you can safely ignore it, the reset request will expire</a:t>
            </a:r>
          </a:p>
          <a:p>
            <a:pPr marL="731" indent="0">
              <a:buNone/>
            </a:pPr>
            <a:r>
              <a:rPr lang="en-US" sz="1200" dirty="0">
                <a:latin typeface="Courier" pitchFamily="49" charset="0"/>
              </a:rPr>
              <a:t>automatically.</a:t>
            </a:r>
          </a:p>
          <a:p>
            <a:pPr marL="731" indent="0">
              <a:buNone/>
            </a:pPr>
            <a:endParaRPr lang="en-US" sz="1200" dirty="0">
              <a:latin typeface="Courier" pitchFamily="49" charset="0"/>
            </a:endParaRPr>
          </a:p>
          <a:p>
            <a:pPr marL="731" indent="0">
              <a:buNone/>
            </a:pPr>
            <a:r>
              <a:rPr lang="en-US" sz="1200" dirty="0">
                <a:latin typeface="Courier" pitchFamily="49" charset="0"/>
              </a:rPr>
              <a:t>If you requested this password reset, you can reset your password by going to the following URL:</a:t>
            </a:r>
          </a:p>
          <a:p>
            <a:pPr marL="731" indent="0">
              <a:buNone/>
            </a:pPr>
            <a:endParaRPr lang="en-US" sz="1200" dirty="0">
              <a:latin typeface="Courier" pitchFamily="49" charset="0"/>
            </a:endParaRPr>
          </a:p>
          <a:p>
            <a:pPr marL="731" indent="0">
              <a:buNone/>
            </a:pPr>
            <a:r>
              <a:rPr lang="en-US" sz="1200" dirty="0">
                <a:latin typeface="Courier" pitchFamily="49" charset="0"/>
                <a:hlinkClick r:id="rId2"/>
              </a:rPr>
              <a:t>http://codesignrev.informatik.uni-erlangen.de/</a:t>
            </a:r>
            <a:r>
              <a:rPr lang="en-US" sz="1200" dirty="0" err="1">
                <a:latin typeface="Courier" pitchFamily="49" charset="0"/>
                <a:hlinkClick r:id="rId2"/>
              </a:rPr>
              <a:t>submin</a:t>
            </a:r>
            <a:r>
              <a:rPr lang="en-US" sz="1200" dirty="0">
                <a:latin typeface="Courier" pitchFamily="49" charset="0"/>
                <a:hlinkClick r:id="rId2"/>
              </a:rPr>
              <a:t>/password/&lt;username&gt;/JZ8vp</a:t>
            </a:r>
            <a:r>
              <a:rPr lang="en-US" sz="1200" dirty="0">
                <a:latin typeface="Courier" pitchFamily="49" charset="0"/>
              </a:rPr>
              <a:t>...</a:t>
            </a:r>
          </a:p>
          <a:p>
            <a:pPr marL="731" indent="0">
              <a:buNone/>
            </a:pPr>
            <a:endParaRPr lang="en-US" sz="1200" dirty="0">
              <a:latin typeface="Courier" pitchFamily="49" charset="0"/>
            </a:endParaRPr>
          </a:p>
          <a:p>
            <a:pPr marL="731" indent="0">
              <a:buNone/>
            </a:pPr>
            <a:r>
              <a:rPr lang="en-US" sz="1200" dirty="0">
                <a:latin typeface="Courier" pitchFamily="49" charset="0"/>
              </a:rPr>
              <a:t>Kind regards,</a:t>
            </a:r>
          </a:p>
          <a:p>
            <a:pPr marL="731" indent="0">
              <a:buNone/>
            </a:pPr>
            <a:r>
              <a:rPr lang="en-US" sz="1200" dirty="0" err="1">
                <a:latin typeface="Courier" pitchFamily="49" charset="0"/>
              </a:rPr>
              <a:t>Submin</a:t>
            </a:r>
            <a:endParaRPr lang="en-US" sz="1200" dirty="0">
              <a:latin typeface="Courier" pitchFamily="49" charset="0"/>
            </a:endParaRPr>
          </a:p>
          <a:p>
            <a:pPr marL="731" indent="0">
              <a:buNone/>
            </a:pPr>
            <a:endParaRPr lang="en-US" sz="1200" dirty="0">
              <a:latin typeface="Courier" pitchFamily="49" charset="0"/>
            </a:endParaRPr>
          </a:p>
          <a:p>
            <a:pPr marL="731" indent="0">
              <a:buNone/>
            </a:pPr>
            <a:r>
              <a:rPr lang="en-US" sz="1200" dirty="0">
                <a:latin typeface="Courier" pitchFamily="49" charset="0"/>
              </a:rPr>
              <a:t>PS. The request was sent from 131.188.51.30</a:t>
            </a:r>
          </a:p>
          <a:p>
            <a:pPr marL="731" indent="0">
              <a:buNone/>
            </a:pPr>
            <a:r>
              <a:rPr lang="en-US" sz="1200" dirty="0">
                <a:latin typeface="Courier" pitchFamily="49" charset="0"/>
              </a:rPr>
              <a:t>================================================================================================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3895725" y="1876425"/>
            <a:ext cx="190500" cy="2124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60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Password Setup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Account</a:t>
            </a:r>
            <a:endParaRPr lang="en-US" noProof="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043" y="1246188"/>
            <a:ext cx="6081977" cy="5241925"/>
          </a:xfrm>
        </p:spPr>
      </p:pic>
    </p:spTree>
    <p:extLst>
      <p:ext uri="{BB962C8B-B14F-4D97-AF65-F5344CB8AC3E}">
        <p14:creationId xmlns:p14="http://schemas.microsoft.com/office/powerpoint/2010/main" val="17308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Password Setup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Account</a:t>
            </a:r>
            <a:endParaRPr lang="en-US" noProof="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014" y="1196674"/>
            <a:ext cx="6435969" cy="554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4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Password Setup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Account</a:t>
            </a:r>
            <a:endParaRPr lang="en-US" noProof="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584" y="1175520"/>
            <a:ext cx="6593133" cy="568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4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Password Setup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Account</a:t>
            </a:r>
            <a:endParaRPr lang="en-US" noProof="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043" y="1246188"/>
            <a:ext cx="6081977" cy="5241925"/>
          </a:xfrm>
        </p:spPr>
      </p:pic>
    </p:spTree>
    <p:extLst>
      <p:ext uri="{BB962C8B-B14F-4D97-AF65-F5344CB8AC3E}">
        <p14:creationId xmlns:p14="http://schemas.microsoft.com/office/powerpoint/2010/main" val="115765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pStyleLS12-Style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INF12HSCD-PP</Template>
  <TotalTime>0</TotalTime>
  <Words>2508</Words>
  <Application>Microsoft Office PowerPoint</Application>
  <PresentationFormat>Bildschirmpräsentation (4:3)</PresentationFormat>
  <Paragraphs>521</Paragraphs>
  <Slides>31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8" baseType="lpstr">
      <vt:lpstr>ＭＳ Ｐゴシック</vt:lpstr>
      <vt:lpstr>Arial</vt:lpstr>
      <vt:lpstr>Courier</vt:lpstr>
      <vt:lpstr>Georgia</vt:lpstr>
      <vt:lpstr>Helvetica Neue</vt:lpstr>
      <vt:lpstr>Lucida Grande</vt:lpstr>
      <vt:lpstr>1_ppStyleLS12-StyleOnly</vt:lpstr>
      <vt:lpstr>Toolchain Setup</vt:lpstr>
      <vt:lpstr>Outline</vt:lpstr>
      <vt:lpstr>Submin Account Information for Repository Access</vt:lpstr>
      <vt:lpstr>Password Setup for Your Account</vt:lpstr>
      <vt:lpstr>Password Setup for Your Account</vt:lpstr>
      <vt:lpstr>Password Setup for Your Account</vt:lpstr>
      <vt:lpstr>Password Setup for Your Account</vt:lpstr>
      <vt:lpstr>Password Setup for Your Account</vt:lpstr>
      <vt:lpstr>Password Setup for Your Account</vt:lpstr>
      <vt:lpstr>Outline</vt:lpstr>
      <vt:lpstr>GIT Setup</vt:lpstr>
      <vt:lpstr>GIT Setup</vt:lpstr>
      <vt:lpstr>GIT Setup</vt:lpstr>
      <vt:lpstr>GIT Setup via SSH</vt:lpstr>
      <vt:lpstr>Submin Account Setup (Only for Access via SSH)</vt:lpstr>
      <vt:lpstr>Submin Account Setup (Only for Access via SSH)</vt:lpstr>
      <vt:lpstr>Submin Account Setup (Only for Access via SSH)</vt:lpstr>
      <vt:lpstr>Outline</vt:lpstr>
      <vt:lpstr>Checkout</vt:lpstr>
      <vt:lpstr>Checkout</vt:lpstr>
      <vt:lpstr>Checkout</vt:lpstr>
      <vt:lpstr>Checkout Subprojects</vt:lpstr>
      <vt:lpstr>Checkout Subprojects</vt:lpstr>
      <vt:lpstr>Outline</vt:lpstr>
      <vt:lpstr>Compiling SysteMoC and Maestro</vt:lpstr>
      <vt:lpstr>Compiling SysteMoC and Maestro</vt:lpstr>
      <vt:lpstr>Compiling SysteMoC and Maestro</vt:lpstr>
      <vt:lpstr>Compiling SysteMoC and Maestro</vt:lpstr>
      <vt:lpstr>Compiling SysteMoC and Maestro</vt:lpstr>
      <vt:lpstr>Compiling SysteMoC and Maestro</vt:lpstr>
      <vt:lpstr>Compiling SysteMoC and Maestro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Joachim Falk</dc:creator>
  <cp:lastModifiedBy>Joachim Falk</cp:lastModifiedBy>
  <cp:revision>58</cp:revision>
  <dcterms:created xsi:type="dcterms:W3CDTF">2016-05-11T10:36:21Z</dcterms:created>
  <dcterms:modified xsi:type="dcterms:W3CDTF">2017-01-09T10:45:11Z</dcterms:modified>
</cp:coreProperties>
</file>