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</p:sldMasterIdLst>
  <p:notesMasterIdLst>
    <p:notesMasterId r:id="rId57"/>
  </p:notesMasterIdLst>
  <p:handoutMasterIdLst>
    <p:handoutMasterId r:id="rId58"/>
  </p:handoutMasterIdLst>
  <p:sldIdLst>
    <p:sldId id="262" r:id="rId2"/>
    <p:sldId id="578" r:id="rId3"/>
    <p:sldId id="548" r:id="rId4"/>
    <p:sldId id="572" r:id="rId5"/>
    <p:sldId id="630" r:id="rId6"/>
    <p:sldId id="631" r:id="rId7"/>
    <p:sldId id="579" r:id="rId8"/>
    <p:sldId id="580" r:id="rId9"/>
    <p:sldId id="604" r:id="rId10"/>
    <p:sldId id="632" r:id="rId11"/>
    <p:sldId id="584" r:id="rId12"/>
    <p:sldId id="652" r:id="rId13"/>
    <p:sldId id="585" r:id="rId14"/>
    <p:sldId id="586" r:id="rId15"/>
    <p:sldId id="587" r:id="rId16"/>
    <p:sldId id="589" r:id="rId17"/>
    <p:sldId id="633" r:id="rId18"/>
    <p:sldId id="590" r:id="rId19"/>
    <p:sldId id="592" r:id="rId20"/>
    <p:sldId id="593" r:id="rId21"/>
    <p:sldId id="594" r:id="rId22"/>
    <p:sldId id="588" r:id="rId23"/>
    <p:sldId id="622" r:id="rId24"/>
    <p:sldId id="623" r:id="rId25"/>
    <p:sldId id="624" r:id="rId26"/>
    <p:sldId id="625" r:id="rId27"/>
    <p:sldId id="628" r:id="rId28"/>
    <p:sldId id="629" r:id="rId29"/>
    <p:sldId id="608" r:id="rId30"/>
    <p:sldId id="609" r:id="rId31"/>
    <p:sldId id="615" r:id="rId32"/>
    <p:sldId id="595" r:id="rId33"/>
    <p:sldId id="636" r:id="rId34"/>
    <p:sldId id="637" r:id="rId35"/>
    <p:sldId id="611" r:id="rId36"/>
    <p:sldId id="610" r:id="rId37"/>
    <p:sldId id="612" r:id="rId38"/>
    <p:sldId id="613" r:id="rId39"/>
    <p:sldId id="635" r:id="rId40"/>
    <p:sldId id="616" r:id="rId41"/>
    <p:sldId id="617" r:id="rId42"/>
    <p:sldId id="618" r:id="rId43"/>
    <p:sldId id="634" r:id="rId44"/>
    <p:sldId id="638" r:id="rId45"/>
    <p:sldId id="639" r:id="rId46"/>
    <p:sldId id="640" r:id="rId47"/>
    <p:sldId id="641" r:id="rId48"/>
    <p:sldId id="642" r:id="rId49"/>
    <p:sldId id="644" r:id="rId50"/>
    <p:sldId id="645" r:id="rId51"/>
    <p:sldId id="647" r:id="rId52"/>
    <p:sldId id="648" r:id="rId53"/>
    <p:sldId id="650" r:id="rId54"/>
    <p:sldId id="651" r:id="rId55"/>
    <p:sldId id="318" r:id="rId56"/>
  </p:sldIdLst>
  <p:sldSz cx="12192000" cy="6858000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orient="horz" pos="73" userDrawn="1">
          <p15:clr>
            <a:srgbClr val="A4A3A4"/>
          </p15:clr>
        </p15:guide>
        <p15:guide id="3" orient="horz" pos="4064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151" userDrawn="1">
          <p15:clr>
            <a:srgbClr val="A4A3A4"/>
          </p15:clr>
        </p15:guide>
        <p15:guide id="6" pos="75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8FF"/>
    <a:srgbClr val="002B62"/>
    <a:srgbClr val="00325F"/>
    <a:srgbClr val="153C6F"/>
    <a:srgbClr val="1E4474"/>
    <a:srgbClr val="D7E6F9"/>
    <a:srgbClr val="96BCEE"/>
    <a:srgbClr val="123A6D"/>
    <a:srgbClr val="F5853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20" autoAdjust="0"/>
    <p:restoredTop sz="95320" autoAdjust="0"/>
  </p:normalViewPr>
  <p:slideViewPr>
    <p:cSldViewPr>
      <p:cViewPr varScale="1">
        <p:scale>
          <a:sx n="73" d="100"/>
          <a:sy n="73" d="100"/>
        </p:scale>
        <p:origin x="365" y="62"/>
      </p:cViewPr>
      <p:guideLst>
        <p:guide orient="horz" pos="527"/>
        <p:guide orient="horz" pos="73"/>
        <p:guide orient="horz" pos="4064"/>
        <p:guide pos="3840"/>
        <p:guide pos="151"/>
        <p:guide pos="75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2020/10/13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2020/10/13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431800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105369"/>
            <a:ext cx="11712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49031" y="260560"/>
            <a:ext cx="8496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352" y="6021360"/>
            <a:ext cx="8736969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31380" y="430930"/>
            <a:ext cx="9792000" cy="405683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31380" y="1116000"/>
            <a:ext cx="9792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17799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5" y="1413188"/>
            <a:ext cx="11713633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7883" y="1737188"/>
            <a:ext cx="11713301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4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8817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184" y="3045073"/>
            <a:ext cx="11712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184" y="4365130"/>
            <a:ext cx="96012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13612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39184" y="108000"/>
            <a:ext cx="11713633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239183" y="836614"/>
            <a:ext cx="11713635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11088693" y="6606080"/>
            <a:ext cx="912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58146" y="6599089"/>
            <a:ext cx="2193335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  <a:endParaRPr kumimoji="1" lang="en-US" altLang="ja-JP" sz="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2" r:id="rId8"/>
    <p:sldLayoutId id="2147483703" r:id="rId9"/>
    <p:sldLayoutId id="2147483704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astro-suite/Settings-CloudSystemTemplate-1st/releases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%E5%88%A9%E7%94%A8%E6%89%8B%E9%A0%86%E3%83%9E%E3%83%8B%E3%83%A5%E3%82%A2%E3%83%AB_%E5%9F%BA%E6%9C%AC%E3%82%B3%E3%83%B3%E3%82%BD%E3%83%BC%E3%83%AB.pdf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1.gif"/><Relationship Id="rId17" Type="http://schemas.openxmlformats.org/officeDocument/2006/relationships/image" Target="NULL"/><Relationship Id="rId2" Type="http://schemas.openxmlformats.org/officeDocument/2006/relationships/image" Target="../media/image6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9" Type="http://schemas.openxmlformats.org/officeDocument/2006/relationships/image" Target="NUL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Learn_ja/ITA-online-install_ja.pdf" TargetMode="External"/><Relationship Id="rId2" Type="http://schemas.openxmlformats.org/officeDocument/2006/relationships/hyperlink" Target="https://exastro-suite.github.io/it-automation-docs/asset/Documents_ja/Exastro-ITA_%E3%82%B7%E3%82%B9%E3%83%86%E3%83%A0%E6%A7%8B%E6%88%90%EF%BC%8F%E7%92%B0%E5%A2%83%E6%A7%8B%E7%AF%89%E3%82%AC%E3%82%A4%E3%83%89_%E5%9F%BA%E6%9C%AC%E7%B7%A8.pdf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 bwMode="gray">
          <a:xfrm>
            <a:off x="216810" y="2564880"/>
            <a:ext cx="11712000" cy="2252343"/>
          </a:xfrm>
          <a:prstGeom prst="rect">
            <a:avLst/>
          </a:prstGeom>
        </p:spPr>
        <p:txBody>
          <a:bodyPr vert="horz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kern="0" dirty="0" smtClean="0"/>
              <a:t>CloudSystem</a:t>
            </a:r>
            <a:r>
              <a:rPr lang="ja-JP" altLang="en-US" sz="4800" b="1" kern="0" dirty="0" smtClean="0"/>
              <a:t>テンプレート</a:t>
            </a:r>
            <a:r>
              <a:rPr lang="en-US" altLang="ja-JP" sz="4800" b="1" kern="0" dirty="0" smtClean="0"/>
              <a:t>1st-Model</a:t>
            </a:r>
            <a:br>
              <a:rPr lang="en-US" altLang="ja-JP" sz="4800" b="1" kern="0" dirty="0" smtClean="0"/>
            </a:br>
            <a:r>
              <a:rPr lang="ja-JP" altLang="en-US" sz="4800" b="1" kern="0" dirty="0" smtClean="0"/>
              <a:t>オートスケーリング</a:t>
            </a:r>
            <a:r>
              <a:rPr lang="en-US" altLang="ja-JP" sz="4800" b="1" kern="0" dirty="0" smtClean="0"/>
              <a:t>Web</a:t>
            </a:r>
            <a:r>
              <a:rPr lang="ja-JP" altLang="en-US" sz="4800" b="1" kern="0" dirty="0" smtClean="0"/>
              <a:t>システム</a:t>
            </a:r>
            <a:r>
              <a:rPr lang="en-US" altLang="ja-JP" sz="4800" b="1" kern="0" dirty="0" smtClean="0"/>
              <a:t/>
            </a:r>
            <a:br>
              <a:rPr lang="en-US" altLang="ja-JP" sz="4800" b="1" kern="0" dirty="0" smtClean="0"/>
            </a:br>
            <a:r>
              <a:rPr lang="ja-JP" altLang="en-US" sz="4800" b="1" kern="0" dirty="0" smtClean="0"/>
              <a:t>導入手順書</a:t>
            </a:r>
            <a:endParaRPr lang="ja-JP" altLang="en-US" sz="4800" b="1" kern="0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 bwMode="gray">
          <a:xfrm>
            <a:off x="4079720" y="5277996"/>
            <a:ext cx="8040270" cy="46723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l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」、「</a:t>
            </a:r>
            <a:r>
              <a:rPr lang="en-US" altLang="ja-JP" sz="14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CloudSystem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テンプレート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1st-Model </a:t>
            </a:r>
          </a:p>
          <a:p>
            <a:pPr algn="l"/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　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オートスケーリング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Web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システム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CS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テンプレート」として記載します。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239352" y="6021360"/>
            <a:ext cx="8736969" cy="772006"/>
          </a:xfrm>
        </p:spPr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1.0</a:t>
            </a:r>
            <a:r>
              <a:rPr lang="ja-JP" altLang="en-US" dirty="0"/>
              <a:t>版</a:t>
            </a:r>
            <a:r>
              <a:rPr lang="en-US" altLang="ja-JP" dirty="0"/>
              <a:t> </a:t>
            </a:r>
            <a:r>
              <a:rPr lang="ja-JP" altLang="en-US" dirty="0"/>
              <a:t>（</a:t>
            </a:r>
            <a:r>
              <a:rPr lang="en-US" altLang="ja-JP" dirty="0"/>
              <a:t>ITA</a:t>
            </a:r>
            <a:r>
              <a:rPr lang="ja-JP" altLang="en-US" dirty="0"/>
              <a:t>バージョン</a:t>
            </a:r>
            <a:r>
              <a:rPr lang="en-US" altLang="ja-JP" dirty="0" smtClean="0"/>
              <a:t>1.4.1</a:t>
            </a:r>
            <a:r>
              <a:rPr lang="ja-JP" altLang="en-US" dirty="0" smtClean="0"/>
              <a:t>版</a:t>
            </a:r>
            <a:r>
              <a:rPr lang="en-US" altLang="ja-JP" dirty="0"/>
              <a:t>)</a:t>
            </a:r>
          </a:p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導入準備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5832738"/>
          </a:xfrm>
        </p:spPr>
        <p:txBody>
          <a:bodyPr>
            <a:normAutofit lnSpcReduction="10000"/>
          </a:bodyPr>
          <a:lstStyle/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②</a:t>
            </a:r>
            <a:r>
              <a:rPr lang="en-US" altLang="ja-JP" sz="1400" dirty="0">
                <a:latin typeface="+mn-ea"/>
              </a:rPr>
              <a:t>EC2 Auto Scaling</a:t>
            </a:r>
            <a:r>
              <a:rPr lang="ja-JP" altLang="en-US" sz="1400" dirty="0">
                <a:latin typeface="+mn-ea"/>
              </a:rPr>
              <a:t>利用の環境準備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</a:t>
            </a:r>
            <a:r>
              <a:rPr lang="en-US" altLang="ja-JP" sz="1400" dirty="0" smtClean="0">
                <a:latin typeface="+mn-ea"/>
              </a:rPr>
              <a:t>CS</a:t>
            </a:r>
            <a:r>
              <a:rPr lang="ja-JP" altLang="en-US" sz="1400" dirty="0" smtClean="0">
                <a:latin typeface="+mn-ea"/>
              </a:rPr>
              <a:t>テンプレートの</a:t>
            </a:r>
            <a:r>
              <a:rPr lang="ja-JP" altLang="en-US" sz="1400" dirty="0">
                <a:latin typeface="+mn-ea"/>
              </a:rPr>
              <a:t>「オートスケール</a:t>
            </a:r>
            <a:r>
              <a:rPr lang="en-US" altLang="ja-JP" sz="1400" dirty="0">
                <a:latin typeface="+mn-ea"/>
              </a:rPr>
              <a:t>Web</a:t>
            </a:r>
            <a:r>
              <a:rPr lang="ja-JP" altLang="en-US" sz="1400" dirty="0">
                <a:latin typeface="+mn-ea"/>
              </a:rPr>
              <a:t>サーバ構築／更新」などを実行する場合、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</a:t>
            </a:r>
            <a:r>
              <a:rPr lang="en-US" altLang="ja-JP" sz="1400" dirty="0">
                <a:latin typeface="+mn-ea"/>
              </a:rPr>
              <a:t>EC2 Auto Scaling</a:t>
            </a:r>
            <a:r>
              <a:rPr lang="ja-JP" altLang="en-US" sz="1400" dirty="0">
                <a:latin typeface="+mn-ea"/>
              </a:rPr>
              <a:t>機能にて自動構築する</a:t>
            </a:r>
            <a:r>
              <a:rPr lang="en-US" altLang="ja-JP" sz="1400" dirty="0">
                <a:latin typeface="+mn-ea"/>
              </a:rPr>
              <a:t>EC2</a:t>
            </a:r>
            <a:r>
              <a:rPr lang="ja-JP" altLang="en-US" sz="1400" dirty="0">
                <a:latin typeface="+mn-ea"/>
              </a:rPr>
              <a:t>インスタンス向け</a:t>
            </a:r>
            <a:r>
              <a:rPr lang="ja-JP" altLang="en-US" sz="1400" dirty="0" smtClean="0">
                <a:latin typeface="+mn-ea"/>
              </a:rPr>
              <a:t>に</a:t>
            </a:r>
            <a:r>
              <a:rPr lang="ja-JP" altLang="en-US" sz="1400" dirty="0">
                <a:latin typeface="+mn-ea"/>
              </a:rPr>
              <a:t>利用</a:t>
            </a:r>
            <a:r>
              <a:rPr lang="ja-JP" altLang="en-US" sz="1400" dirty="0" smtClean="0">
                <a:latin typeface="+mn-ea"/>
              </a:rPr>
              <a:t>するリージョン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※1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）</a:t>
            </a:r>
            <a:r>
              <a:rPr lang="ja-JP" altLang="en-US" sz="1400" dirty="0" smtClean="0">
                <a:latin typeface="+mn-ea"/>
              </a:rPr>
              <a:t>ごとに、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　以下</a:t>
            </a:r>
            <a:r>
              <a:rPr lang="ja-JP" altLang="en-US" sz="1400" dirty="0">
                <a:latin typeface="+mn-ea"/>
              </a:rPr>
              <a:t>の環境・設定</a:t>
            </a:r>
            <a:r>
              <a:rPr lang="ja-JP" altLang="en-US" sz="1400" dirty="0" smtClean="0">
                <a:latin typeface="+mn-ea"/>
              </a:rPr>
              <a:t>情報を用意</a:t>
            </a:r>
            <a:r>
              <a:rPr lang="ja-JP" altLang="en-US" sz="1400" dirty="0">
                <a:latin typeface="+mn-ea"/>
              </a:rPr>
              <a:t>してください</a:t>
            </a:r>
            <a:r>
              <a:rPr lang="ja-JP" altLang="en-US" sz="1400" dirty="0" smtClean="0">
                <a:latin typeface="+mn-ea"/>
              </a:rPr>
              <a:t>。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endParaRPr lang="en-US" altLang="ja-JP" sz="1400" b="1" dirty="0">
              <a:latin typeface="+mn-ea"/>
            </a:endParaRPr>
          </a:p>
          <a:p>
            <a:pPr marL="179996" lvl="1" indent="0">
              <a:buNone/>
            </a:pPr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【</a:t>
            </a:r>
            <a:r>
              <a:rPr lang="ja-JP" altLang="en-US" sz="1400" dirty="0">
                <a:latin typeface="+mn-ea"/>
              </a:rPr>
              <a:t>参考</a:t>
            </a:r>
            <a:r>
              <a:rPr lang="en-US" altLang="ja-JP" sz="1400" dirty="0">
                <a:latin typeface="+mn-ea"/>
              </a:rPr>
              <a:t>】</a:t>
            </a:r>
            <a:r>
              <a:rPr lang="ja-JP" altLang="en-US" sz="1400" dirty="0">
                <a:latin typeface="+mn-ea"/>
              </a:rPr>
              <a:t>環境準備／情報取得の手順概要（</a:t>
            </a:r>
            <a:r>
              <a:rPr lang="en-US" altLang="ja-JP" sz="1400" dirty="0">
                <a:latin typeface="+mn-ea"/>
              </a:rPr>
              <a:t>AWS</a:t>
            </a:r>
            <a:r>
              <a:rPr lang="ja-JP" altLang="en-US" sz="1400" dirty="0">
                <a:latin typeface="+mn-ea"/>
              </a:rPr>
              <a:t>マネジメントコンソールにて実施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◆</a:t>
            </a:r>
            <a:r>
              <a:rPr lang="en-US" altLang="ja-JP" sz="1400" dirty="0">
                <a:latin typeface="+mn-ea"/>
              </a:rPr>
              <a:t>AMI</a:t>
            </a: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　</a:t>
            </a:r>
            <a:r>
              <a:rPr lang="en-US" altLang="ja-JP" sz="1400" dirty="0">
                <a:latin typeface="+mn-ea"/>
              </a:rPr>
              <a:t>EC2 &gt; </a:t>
            </a:r>
            <a:r>
              <a:rPr lang="ja-JP" altLang="en-US" sz="1400" dirty="0">
                <a:latin typeface="+mn-ea"/>
              </a:rPr>
              <a:t>イメージ</a:t>
            </a:r>
            <a:r>
              <a:rPr lang="en-US" altLang="ja-JP" sz="1400" dirty="0">
                <a:latin typeface="+mn-ea"/>
              </a:rPr>
              <a:t>&gt; AMI</a:t>
            </a:r>
            <a:r>
              <a:rPr lang="ja-JP" altLang="en-US" sz="1400" dirty="0">
                <a:latin typeface="+mn-ea"/>
              </a:rPr>
              <a:t>　に使用する</a:t>
            </a:r>
            <a:r>
              <a:rPr lang="en-US" altLang="ja-JP" sz="1400" dirty="0">
                <a:latin typeface="+mn-ea"/>
              </a:rPr>
              <a:t>AMI</a:t>
            </a:r>
            <a:r>
              <a:rPr lang="ja-JP" altLang="en-US" sz="1400" dirty="0">
                <a:latin typeface="+mn-ea"/>
              </a:rPr>
              <a:t>イメージを登録し「</a:t>
            </a:r>
            <a:r>
              <a:rPr lang="en-US" altLang="ja-JP" sz="1400" dirty="0">
                <a:latin typeface="+mn-ea"/>
              </a:rPr>
              <a:t>AMI ID</a:t>
            </a:r>
            <a:r>
              <a:rPr lang="ja-JP" altLang="en-US" sz="1400" dirty="0">
                <a:latin typeface="+mn-ea"/>
              </a:rPr>
              <a:t>」を取得。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◆</a:t>
            </a:r>
            <a:r>
              <a:rPr lang="ja-JP" altLang="en-US" sz="1400" dirty="0" smtClean="0">
                <a:latin typeface="+mn-ea"/>
              </a:rPr>
              <a:t>キーペア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</a:rPr>
              <a:t>踏み台サーバ用と</a:t>
            </a:r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Web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</a:rPr>
              <a:t>サーバ用に認証鍵を分ける場合は、キーペアを</a:t>
            </a:r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</a:rPr>
              <a:t>つ準備します）</a:t>
            </a:r>
            <a:endParaRPr lang="en-US" altLang="ja-JP" sz="1400" dirty="0">
              <a:solidFill>
                <a:srgbClr val="FF0000"/>
              </a:solidFill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　</a:t>
            </a:r>
            <a:r>
              <a:rPr lang="en-US" altLang="ja-JP" sz="1400" dirty="0">
                <a:latin typeface="+mn-ea"/>
              </a:rPr>
              <a:t>EC2 &gt; </a:t>
            </a:r>
            <a:r>
              <a:rPr lang="ja-JP" altLang="en-US" sz="1400" dirty="0">
                <a:latin typeface="+mn-ea"/>
              </a:rPr>
              <a:t>ネットワーク</a:t>
            </a:r>
            <a:r>
              <a:rPr lang="en-US" altLang="ja-JP" sz="1400" dirty="0">
                <a:latin typeface="+mn-ea"/>
              </a:rPr>
              <a:t>&amp;</a:t>
            </a:r>
            <a:r>
              <a:rPr lang="ja-JP" altLang="en-US" sz="1400" dirty="0">
                <a:latin typeface="+mn-ea"/>
              </a:rPr>
              <a:t>セキュリティ </a:t>
            </a:r>
            <a:r>
              <a:rPr lang="en-US" altLang="ja-JP" sz="1400" dirty="0">
                <a:latin typeface="+mn-ea"/>
              </a:rPr>
              <a:t>&gt; </a:t>
            </a:r>
            <a:r>
              <a:rPr lang="ja-JP" altLang="en-US" sz="1400" dirty="0">
                <a:latin typeface="+mn-ea"/>
              </a:rPr>
              <a:t>キーペア　の「キーペアを作成」から作成し、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　「キーペア（</a:t>
            </a:r>
            <a:r>
              <a:rPr lang="en-US" altLang="ja-JP" sz="1400" dirty="0" err="1">
                <a:latin typeface="+mn-ea"/>
              </a:rPr>
              <a:t>pem</a:t>
            </a:r>
            <a:r>
              <a:rPr lang="ja-JP" altLang="en-US" sz="1400" dirty="0">
                <a:latin typeface="+mn-ea"/>
              </a:rPr>
              <a:t>ファイル）」と「キーペア名」を取得。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</a:t>
            </a:r>
            <a:r>
              <a:rPr lang="en-US" altLang="ja-JP" sz="1400" dirty="0">
                <a:latin typeface="+mn-ea"/>
              </a:rPr>
              <a:t>◆ELB</a:t>
            </a:r>
            <a:r>
              <a:rPr lang="ja-JP" altLang="en-US" sz="1400" dirty="0">
                <a:latin typeface="+mn-ea"/>
              </a:rPr>
              <a:t>用の</a:t>
            </a:r>
            <a:r>
              <a:rPr lang="en-US" altLang="ja-JP" sz="1400" dirty="0">
                <a:latin typeface="+mn-ea"/>
              </a:rPr>
              <a:t>SSL</a:t>
            </a:r>
            <a:r>
              <a:rPr lang="ja-JP" altLang="en-US" sz="1400" dirty="0">
                <a:latin typeface="+mn-ea"/>
              </a:rPr>
              <a:t>証明書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　</a:t>
            </a:r>
            <a:r>
              <a:rPr lang="en-US" altLang="ja-JP" sz="1400" dirty="0">
                <a:latin typeface="+mn-ea"/>
              </a:rPr>
              <a:t>Certificate Manager </a:t>
            </a:r>
            <a:r>
              <a:rPr lang="ja-JP" altLang="en-US" sz="1400" dirty="0">
                <a:latin typeface="+mn-ea"/>
              </a:rPr>
              <a:t>に証明書を登録し「</a:t>
            </a:r>
            <a:r>
              <a:rPr lang="en-US" altLang="ja-JP" sz="1400" dirty="0">
                <a:latin typeface="+mn-ea"/>
              </a:rPr>
              <a:t>ARN (</a:t>
            </a:r>
            <a:r>
              <a:rPr lang="ja-JP" altLang="en-US" sz="1400" dirty="0">
                <a:latin typeface="+mn-ea"/>
              </a:rPr>
              <a:t>リソースネーム</a:t>
            </a:r>
            <a:r>
              <a:rPr lang="en-US" altLang="ja-JP" sz="1400" dirty="0">
                <a:latin typeface="+mn-ea"/>
              </a:rPr>
              <a:t>)</a:t>
            </a:r>
            <a:r>
              <a:rPr lang="ja-JP" altLang="en-US" sz="1400" dirty="0">
                <a:latin typeface="+mn-ea"/>
              </a:rPr>
              <a:t>」を取得</a:t>
            </a:r>
            <a:r>
              <a:rPr lang="ja-JP" altLang="en-US" sz="1400" dirty="0" smtClean="0">
                <a:latin typeface="+mn-ea"/>
              </a:rPr>
              <a:t>。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endParaRPr lang="en-US" altLang="ja-JP" sz="1400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　（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※1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）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AWS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環境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準備時のリージョン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と、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ITA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共通パラメータの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AWS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リージョン情報は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合わせる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必要が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ありますので、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　　　必要に応じて更新します。また環境ごとにリージョンが異なる場合はオペレーションごとにリージョンを登録します。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　　　　</a:t>
            </a:r>
            <a:endParaRPr lang="en-US" altLang="ja-JP" sz="1400" b="1" dirty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　　　  現在</a:t>
            </a:r>
            <a:r>
              <a:rPr lang="ja-JP" altLang="en-US" sz="1400" dirty="0">
                <a:latin typeface="+mn-ea"/>
              </a:rPr>
              <a:t>以下のリージョンで動作</a:t>
            </a:r>
            <a:r>
              <a:rPr lang="ja-JP" altLang="en-US" sz="1400" dirty="0" smtClean="0">
                <a:latin typeface="+mn-ea"/>
              </a:rPr>
              <a:t>確認済で、マスタ管理の</a:t>
            </a:r>
            <a:r>
              <a:rPr lang="en-US" altLang="ja-JP" sz="1400" dirty="0" smtClean="0">
                <a:latin typeface="+mn-ea"/>
              </a:rPr>
              <a:t>AWS</a:t>
            </a:r>
            <a:r>
              <a:rPr lang="ja-JP" altLang="en-US" sz="1400" dirty="0" smtClean="0">
                <a:latin typeface="+mn-ea"/>
              </a:rPr>
              <a:t>リージョンに初期登録されています。</a:t>
            </a:r>
            <a:endParaRPr lang="en-US" altLang="ja-JP" sz="1400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200" dirty="0">
                <a:latin typeface="+mn-ea"/>
              </a:rPr>
              <a:t>　　　　 </a:t>
            </a:r>
            <a:r>
              <a:rPr lang="ja-JP" altLang="en-US" sz="1200" dirty="0" smtClean="0">
                <a:latin typeface="+mn-ea"/>
              </a:rPr>
              <a:t>・ </a:t>
            </a:r>
            <a:r>
              <a:rPr lang="en-US" altLang="ja-JP" sz="1200" dirty="0">
                <a:latin typeface="+mn-ea"/>
              </a:rPr>
              <a:t>ap-northeast-1</a:t>
            </a:r>
            <a:r>
              <a:rPr lang="ja-JP" altLang="en-US" sz="1200" dirty="0">
                <a:latin typeface="+mn-ea"/>
              </a:rPr>
              <a:t>　アジアパシフィック </a:t>
            </a:r>
            <a:r>
              <a:rPr lang="en-US" altLang="ja-JP" sz="1200" dirty="0">
                <a:latin typeface="+mn-ea"/>
              </a:rPr>
              <a:t>(</a:t>
            </a:r>
            <a:r>
              <a:rPr lang="ja-JP" altLang="en-US" sz="1200" dirty="0">
                <a:latin typeface="+mn-ea"/>
              </a:rPr>
              <a:t>東京</a:t>
            </a:r>
            <a:r>
              <a:rPr lang="en-US" altLang="ja-JP" sz="1200" dirty="0" smtClean="0">
                <a:latin typeface="+mn-ea"/>
              </a:rPr>
              <a:t>)</a:t>
            </a:r>
            <a:r>
              <a:rPr lang="ja-JP" altLang="en-US" sz="1200" dirty="0" smtClean="0">
                <a:latin typeface="+mn-ea"/>
              </a:rPr>
              <a:t>　　　</a:t>
            </a:r>
            <a:r>
              <a:rPr lang="en-US" altLang="ja-JP" sz="1200" b="1" dirty="0" smtClean="0">
                <a:latin typeface="+mn-ea"/>
              </a:rPr>
              <a:t>※</a:t>
            </a:r>
            <a:r>
              <a:rPr lang="ja-JP" altLang="en-US" sz="1200" b="1" dirty="0" smtClean="0">
                <a:latin typeface="+mn-ea"/>
              </a:rPr>
              <a:t>サンプルのオペレーション「環境</a:t>
            </a:r>
            <a:r>
              <a:rPr lang="en-US" altLang="ja-JP" sz="1200" b="1" dirty="0" smtClean="0">
                <a:latin typeface="+mn-ea"/>
              </a:rPr>
              <a:t>A</a:t>
            </a:r>
            <a:r>
              <a:rPr lang="ja-JP" altLang="en-US" sz="1200" b="1" dirty="0" smtClean="0">
                <a:latin typeface="+mn-ea"/>
              </a:rPr>
              <a:t>」では、本リージョンが初期設定されています。</a:t>
            </a:r>
            <a:endParaRPr lang="en-US" altLang="ja-JP" sz="1200" b="1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200" dirty="0">
                <a:latin typeface="+mn-ea"/>
              </a:rPr>
              <a:t>　　　　 </a:t>
            </a:r>
            <a:r>
              <a:rPr lang="ja-JP" altLang="en-US" sz="1200" dirty="0" smtClean="0">
                <a:latin typeface="+mn-ea"/>
              </a:rPr>
              <a:t>・ </a:t>
            </a:r>
            <a:r>
              <a:rPr lang="en-US" altLang="ja-JP" sz="1200" dirty="0">
                <a:latin typeface="+mn-ea"/>
              </a:rPr>
              <a:t>ap-southeast-1</a:t>
            </a:r>
            <a:r>
              <a:rPr lang="ja-JP" altLang="en-US" sz="1200" dirty="0">
                <a:latin typeface="+mn-ea"/>
              </a:rPr>
              <a:t>　アジアパシフィック </a:t>
            </a:r>
            <a:r>
              <a:rPr lang="en-US" altLang="ja-JP" sz="1200" dirty="0">
                <a:latin typeface="+mn-ea"/>
              </a:rPr>
              <a:t>(</a:t>
            </a:r>
            <a:r>
              <a:rPr lang="ja-JP" altLang="en-US" sz="1200" dirty="0">
                <a:latin typeface="+mn-ea"/>
              </a:rPr>
              <a:t>シンガポール</a:t>
            </a:r>
            <a:r>
              <a:rPr lang="en-US" altLang="ja-JP" sz="1200" dirty="0" smtClean="0">
                <a:latin typeface="+mn-ea"/>
              </a:rPr>
              <a:t>)</a:t>
            </a:r>
            <a:r>
              <a:rPr lang="ja-JP" altLang="en-US" sz="1200" dirty="0" smtClean="0">
                <a:latin typeface="+mn-ea"/>
              </a:rPr>
              <a:t>　</a:t>
            </a:r>
            <a:endParaRPr lang="en-US" altLang="ja-JP" sz="1200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200" dirty="0">
                <a:latin typeface="+mn-ea"/>
              </a:rPr>
              <a:t>　　　　 </a:t>
            </a:r>
            <a:r>
              <a:rPr lang="ja-JP" altLang="en-US" sz="1200" dirty="0" smtClean="0">
                <a:latin typeface="+mn-ea"/>
              </a:rPr>
              <a:t>・ </a:t>
            </a:r>
            <a:r>
              <a:rPr lang="en-US" altLang="ja-JP" sz="1200" dirty="0">
                <a:latin typeface="+mn-ea"/>
              </a:rPr>
              <a:t>ap-southeast-2</a:t>
            </a:r>
            <a:r>
              <a:rPr lang="ja-JP" altLang="en-US" sz="1200" dirty="0">
                <a:latin typeface="+mn-ea"/>
              </a:rPr>
              <a:t>　アジアパシフィック </a:t>
            </a:r>
            <a:r>
              <a:rPr lang="en-US" altLang="ja-JP" sz="1200" dirty="0">
                <a:latin typeface="+mn-ea"/>
              </a:rPr>
              <a:t>(</a:t>
            </a:r>
            <a:r>
              <a:rPr lang="ja-JP" altLang="en-US" sz="1200" dirty="0">
                <a:latin typeface="+mn-ea"/>
              </a:rPr>
              <a:t>シドニー</a:t>
            </a:r>
            <a:r>
              <a:rPr lang="en-US" altLang="ja-JP" sz="1200" dirty="0" smtClean="0">
                <a:latin typeface="+mn-ea"/>
              </a:rPr>
              <a:t>)</a:t>
            </a:r>
            <a:r>
              <a:rPr lang="ja-JP" altLang="en-US" sz="1200" dirty="0" smtClean="0">
                <a:latin typeface="+mn-ea"/>
              </a:rPr>
              <a:t>　</a:t>
            </a:r>
            <a:endParaRPr lang="en-US" altLang="ja-JP" sz="1200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200" dirty="0">
                <a:latin typeface="+mn-ea"/>
              </a:rPr>
              <a:t>　　　　 </a:t>
            </a:r>
            <a:r>
              <a:rPr lang="ja-JP" altLang="en-US" sz="1200" dirty="0" smtClean="0">
                <a:latin typeface="+mn-ea"/>
              </a:rPr>
              <a:t>・</a:t>
            </a:r>
            <a:r>
              <a:rPr lang="en-US" altLang="ja-JP" sz="1200" dirty="0" smtClean="0">
                <a:latin typeface="+mn-ea"/>
              </a:rPr>
              <a:t> </a:t>
            </a:r>
            <a:r>
              <a:rPr lang="en-US" altLang="ja-JP" sz="1200" dirty="0">
                <a:latin typeface="+mn-ea"/>
              </a:rPr>
              <a:t>us-east-1</a:t>
            </a:r>
            <a:r>
              <a:rPr lang="ja-JP" altLang="en-US" sz="1200" dirty="0">
                <a:latin typeface="+mn-ea"/>
              </a:rPr>
              <a:t>　　　　米国東部（バージニア北部</a:t>
            </a:r>
            <a:r>
              <a:rPr lang="ja-JP" altLang="en-US" sz="1200" dirty="0" smtClean="0">
                <a:latin typeface="+mn-ea"/>
              </a:rPr>
              <a:t>）　</a:t>
            </a:r>
            <a:r>
              <a:rPr lang="en-US" altLang="ja-JP" sz="1200" b="1" dirty="0" smtClean="0">
                <a:latin typeface="+mn-ea"/>
              </a:rPr>
              <a:t>※</a:t>
            </a:r>
            <a:r>
              <a:rPr lang="ja-JP" altLang="en-US" sz="1200" b="1" dirty="0">
                <a:latin typeface="+mn-ea"/>
              </a:rPr>
              <a:t>サンプルのオペレーション「</a:t>
            </a:r>
            <a:r>
              <a:rPr lang="ja-JP" altLang="en-US" sz="1200" b="1" dirty="0" smtClean="0">
                <a:latin typeface="+mn-ea"/>
              </a:rPr>
              <a:t>環境</a:t>
            </a:r>
            <a:r>
              <a:rPr lang="en-US" altLang="ja-JP" sz="1200" b="1" dirty="0" smtClean="0">
                <a:latin typeface="+mn-ea"/>
              </a:rPr>
              <a:t>B</a:t>
            </a:r>
            <a:r>
              <a:rPr lang="ja-JP" altLang="en-US" sz="1200" b="1" dirty="0" smtClean="0">
                <a:latin typeface="+mn-ea"/>
              </a:rPr>
              <a:t>」</a:t>
            </a:r>
            <a:r>
              <a:rPr lang="ja-JP" altLang="en-US" sz="1200" b="1" dirty="0">
                <a:latin typeface="+mn-ea"/>
              </a:rPr>
              <a:t>では、本リージョンが初期設定されています。</a:t>
            </a:r>
            <a:endParaRPr lang="en-US" altLang="ja-JP" sz="1200" b="1" dirty="0">
              <a:latin typeface="+mn-ea"/>
            </a:endParaRPr>
          </a:p>
          <a:p>
            <a:pPr marL="180000" lvl="1" indent="0">
              <a:buNone/>
            </a:pPr>
            <a:endParaRPr lang="ja-JP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557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　導入手順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735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CS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ファイルダウンロード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3"/>
            <a:ext cx="12012488" cy="2376258"/>
          </a:xfrm>
        </p:spPr>
        <p:txBody>
          <a:bodyPr/>
          <a:lstStyle/>
          <a:p>
            <a:r>
              <a:rPr lang="en-US" altLang="ja-JP" dirty="0" smtClean="0"/>
              <a:t>CS</a:t>
            </a:r>
            <a:r>
              <a:rPr lang="ja-JP" altLang="en-US" dirty="0" smtClean="0"/>
              <a:t>テンプレート導入ファイルダウンロード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CS</a:t>
            </a:r>
            <a:r>
              <a:rPr lang="ja-JP" altLang="en-US" dirty="0" smtClean="0"/>
              <a:t>テンプレート導入ファイルをダウンロードしてください。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179996" lvl="1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 smtClean="0"/>
              <a:t>URL          :</a:t>
            </a:r>
            <a:r>
              <a:rPr kumimoji="1" lang="ja-JP" altLang="en-US" dirty="0" smtClean="0"/>
              <a:t>　</a:t>
            </a:r>
            <a:r>
              <a:rPr lang="en-US" altLang="ja-JP" dirty="0">
                <a:hlinkClick r:id="rId2" tooltip="https://github.com/exastro-suite/settings-cloudsystemtemplate-1st/releases"/>
              </a:rPr>
              <a:t>https://</a:t>
            </a:r>
            <a:r>
              <a:rPr lang="en-US" altLang="ja-JP" dirty="0" smtClean="0">
                <a:hlinkClick r:id="rId2" tooltip="https://github.com/exastro-suite/settings-cloudsystemtemplate-1st/releases"/>
              </a:rPr>
              <a:t>github.com/exastro-suite/Settings-CloudSystemTemplate-1st/releases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ファイル名 </a:t>
            </a:r>
            <a:r>
              <a:rPr lang="en-US" altLang="ja-JP" dirty="0" smtClean="0"/>
              <a:t>:</a:t>
            </a:r>
            <a:r>
              <a:rPr lang="ja-JP" altLang="en-US" dirty="0" smtClean="0"/>
              <a:t>　</a:t>
            </a:r>
            <a:r>
              <a:rPr lang="en-US" altLang="ja-JP" dirty="0" smtClean="0"/>
              <a:t>cloud-system-template-aws-ce-1.0.0-exastro-1.4.1.kym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35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CS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ファイルインポート（</a:t>
            </a:r>
            <a:r>
              <a:rPr lang="en-US" altLang="ja-JP" dirty="0"/>
              <a:t>1/3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1361906"/>
            <a:ext cx="11713301" cy="152680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CS</a:t>
            </a:r>
            <a:r>
              <a:rPr lang="ja-JP" altLang="en-US" dirty="0" smtClean="0"/>
              <a:t>テンプレート導入ファイルインポート</a:t>
            </a:r>
            <a:endParaRPr lang="en-US" altLang="ja-JP" dirty="0" smtClean="0"/>
          </a:p>
          <a:p>
            <a:pPr marL="465746" lvl="1" indent="-285750"/>
            <a:r>
              <a:rPr lang="ja-JP" altLang="en-US" dirty="0" smtClean="0"/>
              <a:t>「エクスポート</a:t>
            </a:r>
            <a:r>
              <a:rPr lang="en-US" altLang="ja-JP" dirty="0" smtClean="0"/>
              <a:t>/</a:t>
            </a:r>
            <a:r>
              <a:rPr lang="ja-JP" altLang="en-US" dirty="0" smtClean="0"/>
              <a:t>インポート」＞「メニューインポート」＞「ファイルを選択」</a:t>
            </a:r>
            <a:endParaRPr lang="en-US" altLang="ja-JP" dirty="0"/>
          </a:p>
          <a:p>
            <a:pPr marL="179996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3.1</a:t>
            </a:r>
            <a:r>
              <a:rPr lang="ja-JP" altLang="en-US" dirty="0" smtClean="0"/>
              <a:t>でダウンロードしたファイル（</a:t>
            </a:r>
            <a:r>
              <a:rPr lang="en-US" altLang="ja-JP" dirty="0" smtClean="0"/>
              <a:t>cloud-system-template-aws-ce-1.0.0-exastro-1.4.1.kym</a:t>
            </a:r>
            <a:r>
              <a:rPr lang="ja-JP" altLang="en-US" dirty="0" smtClean="0"/>
              <a:t>）を選択して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 smtClean="0"/>
              <a:t>「アップロード」を押下　　</a:t>
            </a: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687" y="3068950"/>
            <a:ext cx="2267179" cy="138585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41" y="3104488"/>
            <a:ext cx="3127161" cy="291640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3323263" y="4096301"/>
            <a:ext cx="633059" cy="71700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839270" y="4265778"/>
            <a:ext cx="1030056" cy="26135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3980367" y="370348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0" name="正方形/長方形 9"/>
          <p:cNvSpPr/>
          <p:nvPr/>
        </p:nvSpPr>
        <p:spPr bwMode="auto">
          <a:xfrm>
            <a:off x="4860221" y="3725877"/>
            <a:ext cx="732271" cy="25941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4863913" y="4000713"/>
            <a:ext cx="1376667" cy="31054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1998154" y="383189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3" name="円形吹き出し 12"/>
          <p:cNvSpPr/>
          <p:nvPr/>
        </p:nvSpPr>
        <p:spPr bwMode="auto">
          <a:xfrm>
            <a:off x="5696932" y="3293874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  <p:sp>
        <p:nvSpPr>
          <p:cNvPr id="14" name="円形吹き出し 13"/>
          <p:cNvSpPr/>
          <p:nvPr/>
        </p:nvSpPr>
        <p:spPr bwMode="auto">
          <a:xfrm>
            <a:off x="6354582" y="3847656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④</a:t>
            </a:r>
          </a:p>
        </p:txBody>
      </p:sp>
      <p:sp>
        <p:nvSpPr>
          <p:cNvPr id="15" name="コンテンツ プレースホルダー 2"/>
          <p:cNvSpPr txBox="1">
            <a:spLocks/>
          </p:cNvSpPr>
          <p:nvPr/>
        </p:nvSpPr>
        <p:spPr bwMode="gray">
          <a:xfrm>
            <a:off x="239350" y="764630"/>
            <a:ext cx="11713301" cy="448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b="1" kern="0" dirty="0" smtClean="0">
                <a:solidFill>
                  <a:srgbClr val="FF0000"/>
                </a:solidFill>
              </a:rPr>
              <a:t>以降の</a:t>
            </a:r>
            <a:r>
              <a:rPr lang="en-US" altLang="ja-JP" sz="1600" b="1" kern="0" dirty="0" smtClean="0">
                <a:solidFill>
                  <a:srgbClr val="FF0000"/>
                </a:solidFill>
              </a:rPr>
              <a:t>ITA</a:t>
            </a:r>
            <a:r>
              <a:rPr lang="ja-JP" altLang="en-US" sz="1600" b="1" kern="0" dirty="0" smtClean="0">
                <a:solidFill>
                  <a:srgbClr val="FF0000"/>
                </a:solidFill>
              </a:rPr>
              <a:t>の作業は「</a:t>
            </a:r>
            <a:r>
              <a:rPr lang="en-US" altLang="ja-JP" sz="1600" b="1" kern="0" dirty="0" smtClean="0">
                <a:solidFill>
                  <a:srgbClr val="FF0000"/>
                </a:solidFill>
              </a:rPr>
              <a:t>administrator</a:t>
            </a:r>
            <a:r>
              <a:rPr lang="ja-JP" altLang="en-US" sz="1600" b="1" kern="0" dirty="0" smtClean="0">
                <a:solidFill>
                  <a:srgbClr val="FF0000"/>
                </a:solidFill>
              </a:rPr>
              <a:t>（システム管理者）」で実施してください</a:t>
            </a:r>
            <a:r>
              <a:rPr lang="ja-JP" altLang="en-US" kern="0" dirty="0" smtClean="0"/>
              <a:t>　　</a:t>
            </a:r>
            <a:endParaRPr lang="ja-JP" altLang="en-US" kern="0" dirty="0"/>
          </a:p>
        </p:txBody>
      </p:sp>
    </p:spTree>
    <p:extLst>
      <p:ext uri="{BB962C8B-B14F-4D97-AF65-F5344CB8AC3E}">
        <p14:creationId xmlns:p14="http://schemas.microsoft.com/office/powerpoint/2010/main" val="413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12" y="1780173"/>
            <a:ext cx="7819120" cy="302682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41" y="5496621"/>
            <a:ext cx="7819120" cy="76084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CS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ファイルインポート（</a:t>
            </a:r>
            <a:r>
              <a:rPr lang="en-US" altLang="ja-JP" dirty="0"/>
              <a:t>2/3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5" y="836714"/>
            <a:ext cx="11771836" cy="1656159"/>
          </a:xfrm>
        </p:spPr>
        <p:txBody>
          <a:bodyPr/>
          <a:lstStyle/>
          <a:p>
            <a:r>
              <a:rPr lang="en-US" altLang="ja-JP" dirty="0" smtClean="0"/>
              <a:t>CS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ファイル</a:t>
            </a:r>
            <a:r>
              <a:rPr lang="ja-JP" altLang="en-US" dirty="0" smtClean="0"/>
              <a:t>インポート</a:t>
            </a:r>
            <a:endParaRPr lang="en-US" altLang="ja-JP" dirty="0" smtClean="0"/>
          </a:p>
          <a:p>
            <a:pPr lvl="1"/>
            <a:r>
              <a:rPr lang="ja-JP" altLang="en-US" dirty="0"/>
              <a:t>ファイル</a:t>
            </a:r>
            <a:r>
              <a:rPr lang="ja-JP" altLang="en-US" dirty="0" smtClean="0"/>
              <a:t>のアップロードが完了したらすべてのメニューを選択して、画面最下部の「インポート」を押下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79996" lvl="1" indent="0">
              <a:buNone/>
            </a:pPr>
            <a:endParaRPr lang="en-US" altLang="ja-JP" dirty="0" smtClean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880623" y="2090059"/>
            <a:ext cx="1110807" cy="2980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2083814" y="1903914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760912" y="5927328"/>
            <a:ext cx="1322902" cy="33013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2133252" y="5762111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395218" y="4870347"/>
            <a:ext cx="615553" cy="4028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2800" b="1" dirty="0" smtClean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296387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CS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ファイルインポート（</a:t>
            </a:r>
            <a:r>
              <a:rPr lang="en-US" altLang="ja-JP" dirty="0"/>
              <a:t>3/3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179515" y="836712"/>
            <a:ext cx="11771836" cy="117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CS</a:t>
            </a:r>
            <a:r>
              <a:rPr lang="ja-JP" altLang="en-US" kern="0" dirty="0" smtClean="0"/>
              <a:t>テンプレート導入ファイルインポート</a:t>
            </a:r>
          </a:p>
          <a:p>
            <a:pPr lvl="1"/>
            <a:r>
              <a:rPr lang="ja-JP" altLang="en-US" kern="0" dirty="0" smtClean="0"/>
              <a:t>「エクスポート</a:t>
            </a:r>
            <a:r>
              <a:rPr lang="en-US" altLang="ja-JP" kern="0" dirty="0" smtClean="0"/>
              <a:t>/</a:t>
            </a:r>
            <a:r>
              <a:rPr lang="ja-JP" altLang="en-US" kern="0" dirty="0" smtClean="0"/>
              <a:t>インポート」＞「エクスポート</a:t>
            </a:r>
            <a:r>
              <a:rPr lang="en-US" altLang="ja-JP" kern="0" dirty="0" smtClean="0"/>
              <a:t>/</a:t>
            </a:r>
            <a:r>
              <a:rPr lang="ja-JP" altLang="en-US" kern="0" dirty="0" smtClean="0"/>
              <a:t>インポート管理」＞「フィルタ」を押下し、インポートが</a:t>
            </a:r>
            <a:endParaRPr lang="en-US" altLang="ja-JP" kern="0" dirty="0" smtClean="0"/>
          </a:p>
          <a:p>
            <a:pPr marL="180000" lvl="1" indent="0">
              <a:buNone/>
            </a:pPr>
            <a:r>
              <a:rPr lang="ja-JP" altLang="en-US" kern="0" dirty="0" smtClean="0"/>
              <a:t>　完了しているか確認。</a:t>
            </a:r>
            <a:endParaRPr lang="en-US" altLang="ja-JP" kern="0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60" y="3678272"/>
            <a:ext cx="5747818" cy="2730139"/>
          </a:xfrm>
          <a:prstGeom prst="rect">
            <a:avLst/>
          </a:prstGeom>
        </p:spPr>
      </p:pic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233103" y="3259385"/>
            <a:ext cx="11771836" cy="514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r>
              <a:rPr lang="ja-JP" altLang="en-US" kern="0" dirty="0" smtClean="0">
                <a:solidFill>
                  <a:srgbClr val="000000"/>
                </a:solidFill>
              </a:rPr>
              <a:t>インポート</a:t>
            </a:r>
            <a:r>
              <a:rPr lang="ja-JP" altLang="en-US" kern="0" dirty="0">
                <a:solidFill>
                  <a:srgbClr val="000000"/>
                </a:solidFill>
              </a:rPr>
              <a:t>が完了して</a:t>
            </a:r>
            <a:r>
              <a:rPr lang="ja-JP" altLang="en-US" kern="0" dirty="0" smtClean="0">
                <a:solidFill>
                  <a:srgbClr val="000000"/>
                </a:solidFill>
              </a:rPr>
              <a:t>いる場合、メインメニューは以下のように表示されます。</a:t>
            </a:r>
            <a:endParaRPr lang="en-US" altLang="ja-JP" kern="0" dirty="0">
              <a:solidFill>
                <a:srgbClr val="000000"/>
              </a:solidFill>
            </a:endParaRPr>
          </a:p>
          <a:p>
            <a:pPr lvl="1"/>
            <a:endParaRPr lang="en-US" altLang="ja-JP" kern="0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/>
          <a:srcRect r="14375"/>
          <a:stretch/>
        </p:blipFill>
        <p:spPr>
          <a:xfrm>
            <a:off x="767260" y="1916790"/>
            <a:ext cx="6696930" cy="114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機器一覧</a:t>
            </a:r>
            <a:r>
              <a:rPr lang="en-US" altLang="ja-JP" dirty="0"/>
              <a:t>_</a:t>
            </a:r>
            <a:r>
              <a:rPr lang="ja-JP" altLang="en-US" dirty="0"/>
              <a:t>登録ホストのログイン情報変更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2"/>
            <a:ext cx="11771834" cy="2114648"/>
          </a:xfrm>
        </p:spPr>
        <p:txBody>
          <a:bodyPr>
            <a:normAutofit/>
          </a:bodyPr>
          <a:lstStyle/>
          <a:p>
            <a:r>
              <a:rPr lang="ja-JP" altLang="en-US" dirty="0"/>
              <a:t>機器一覧</a:t>
            </a:r>
            <a:r>
              <a:rPr lang="en-US" altLang="ja-JP" dirty="0"/>
              <a:t>_</a:t>
            </a:r>
            <a:r>
              <a:rPr lang="ja-JP" altLang="en-US" dirty="0"/>
              <a:t>登録</a:t>
            </a:r>
            <a:r>
              <a:rPr lang="ja-JP" altLang="en-US" dirty="0" smtClean="0"/>
              <a:t>ホストのパスワード変更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「基本コンソール」＞「機器一覧」＞「フィルタ」＞「更新」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必要なログイン情報を入力して「更新」を押下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 smtClean="0"/>
              <a:t>　</a:t>
            </a:r>
            <a:r>
              <a:rPr lang="en-US" altLang="ja-JP" b="1" dirty="0" smtClean="0">
                <a:solidFill>
                  <a:srgbClr val="FF0000"/>
                </a:solidFill>
              </a:rPr>
              <a:t>※</a:t>
            </a:r>
            <a:r>
              <a:rPr lang="ja-JP" altLang="en-US" b="1" dirty="0" smtClean="0">
                <a:solidFill>
                  <a:srgbClr val="FF0000"/>
                </a:solidFill>
              </a:rPr>
              <a:t>ログイン情報に</a:t>
            </a:r>
            <a:r>
              <a:rPr lang="ja-JP" altLang="en-US" b="1" dirty="0">
                <a:solidFill>
                  <a:srgbClr val="FF0000"/>
                </a:solidFill>
              </a:rPr>
              <a:t>つきまして</a:t>
            </a:r>
            <a:r>
              <a:rPr lang="ja-JP" altLang="en-US" b="1" dirty="0" smtClean="0">
                <a:solidFill>
                  <a:srgbClr val="FF0000"/>
                </a:solidFill>
              </a:rPr>
              <a:t>は</a:t>
            </a:r>
            <a:r>
              <a:rPr lang="en-US" altLang="ja-JP" b="1" dirty="0" smtClean="0">
                <a:solidFill>
                  <a:srgbClr val="FF0000"/>
                </a:solidFill>
              </a:rPr>
              <a:t>SSH</a:t>
            </a:r>
            <a:r>
              <a:rPr lang="ja-JP" altLang="en-US" b="1" dirty="0" smtClean="0">
                <a:solidFill>
                  <a:srgbClr val="FF0000"/>
                </a:solidFill>
              </a:rPr>
              <a:t>接続可能かつ、</a:t>
            </a:r>
            <a:r>
              <a:rPr lang="en-US" altLang="ja-JP" b="1" dirty="0" smtClean="0">
                <a:solidFill>
                  <a:srgbClr val="FF0000"/>
                </a:solidFill>
              </a:rPr>
              <a:t>Ansible playbook</a:t>
            </a:r>
            <a:r>
              <a:rPr lang="ja-JP" altLang="en-US" b="1" dirty="0" smtClean="0">
                <a:solidFill>
                  <a:srgbClr val="FF0000"/>
                </a:solidFill>
              </a:rPr>
              <a:t>の動作可能なサーバ</a:t>
            </a:r>
            <a:r>
              <a:rPr lang="ja-JP" altLang="en-US" b="1" dirty="0">
                <a:solidFill>
                  <a:srgbClr val="FF0000"/>
                </a:solidFill>
              </a:rPr>
              <a:t>／</a:t>
            </a:r>
            <a:r>
              <a:rPr lang="ja-JP" altLang="en-US" b="1" dirty="0" smtClean="0">
                <a:solidFill>
                  <a:srgbClr val="FF0000"/>
                </a:solidFill>
              </a:rPr>
              <a:t>ユーザ</a:t>
            </a:r>
            <a:r>
              <a:rPr lang="en-US" altLang="ja-JP" b="1" dirty="0" smtClean="0">
                <a:solidFill>
                  <a:srgbClr val="FF0000"/>
                </a:solidFill>
              </a:rPr>
              <a:t>ID</a:t>
            </a:r>
            <a:r>
              <a:rPr lang="ja-JP" altLang="en-US" b="1" dirty="0" smtClean="0">
                <a:solidFill>
                  <a:srgbClr val="FF0000"/>
                </a:solidFill>
              </a:rPr>
              <a:t>を指定します。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marL="179996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　　ご利用</a:t>
            </a:r>
            <a:r>
              <a:rPr lang="ja-JP" altLang="en-US" b="1" dirty="0">
                <a:solidFill>
                  <a:srgbClr val="FF0000"/>
                </a:solidFill>
              </a:rPr>
              <a:t>環境に適した設定をご入力</a:t>
            </a:r>
            <a:r>
              <a:rPr lang="ja-JP" altLang="en-US" b="1" dirty="0" smtClean="0">
                <a:solidFill>
                  <a:srgbClr val="FF0000"/>
                </a:solidFill>
              </a:rPr>
              <a:t>下さい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marL="179996" lvl="1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049" y="2642114"/>
            <a:ext cx="5906323" cy="1330291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 bwMode="auto">
          <a:xfrm>
            <a:off x="2401404" y="2821835"/>
            <a:ext cx="5464969" cy="8231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7875720" y="265019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2711527" y="3758085"/>
            <a:ext cx="7201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3545768" y="3429031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0" name="角丸四角形 9"/>
          <p:cNvSpPr/>
          <p:nvPr/>
        </p:nvSpPr>
        <p:spPr bwMode="auto">
          <a:xfrm>
            <a:off x="1942937" y="4823873"/>
            <a:ext cx="5533403" cy="1259655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パスワード認証の場合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ログインユーザ</a:t>
            </a:r>
            <a:r>
              <a:rPr lang="en-US" altLang="ja-JP" sz="1200" dirty="0">
                <a:latin typeface="+mn-ea"/>
              </a:rPr>
              <a:t>ID</a:t>
            </a:r>
            <a:r>
              <a:rPr lang="ja-JP" altLang="en-US" sz="1200" dirty="0">
                <a:latin typeface="+mn-ea"/>
              </a:rPr>
              <a:t>　：</a:t>
            </a:r>
            <a:r>
              <a:rPr lang="en-US" altLang="ja-JP" sz="1200" dirty="0">
                <a:latin typeface="+mn-ea"/>
              </a:rPr>
              <a:t>SSH</a:t>
            </a:r>
            <a:r>
              <a:rPr lang="ja-JP" altLang="en-US" sz="1200" dirty="0">
                <a:latin typeface="+mn-ea"/>
              </a:rPr>
              <a:t>接続かつ</a:t>
            </a:r>
            <a:r>
              <a:rPr lang="en-US" altLang="ja-JP" sz="1200" dirty="0">
                <a:latin typeface="+mn-ea"/>
              </a:rPr>
              <a:t>Ansible playbook</a:t>
            </a:r>
            <a:r>
              <a:rPr lang="ja-JP" altLang="en-US" sz="1200" dirty="0">
                <a:latin typeface="+mn-ea"/>
              </a:rPr>
              <a:t>を実行可能なユーザ</a:t>
            </a:r>
            <a:r>
              <a:rPr lang="en-US" altLang="ja-JP" sz="1200" dirty="0">
                <a:latin typeface="+mn-ea"/>
              </a:rPr>
              <a:t>ID</a:t>
            </a:r>
          </a:p>
          <a:p>
            <a:r>
              <a:rPr lang="ja-JP" altLang="en-US" sz="1200" dirty="0">
                <a:latin typeface="+mn-ea"/>
              </a:rPr>
              <a:t>ログインパスワード：上記で入力したユーザ</a:t>
            </a:r>
            <a:r>
              <a:rPr lang="en-US" altLang="ja-JP" sz="1200" dirty="0">
                <a:latin typeface="+mn-ea"/>
              </a:rPr>
              <a:t>ID</a:t>
            </a:r>
            <a:r>
              <a:rPr lang="ja-JP" altLang="en-US" sz="1200" dirty="0">
                <a:latin typeface="+mn-ea"/>
              </a:rPr>
              <a:t>のパスワードを入力</a:t>
            </a:r>
            <a:endParaRPr lang="en-US" altLang="ja-JP" sz="1200" dirty="0">
              <a:latin typeface="+mn-ea"/>
            </a:endParaRPr>
          </a:p>
          <a:p>
            <a:endParaRPr lang="en-US" altLang="ja-JP" sz="1200" dirty="0">
              <a:latin typeface="+mn-ea"/>
            </a:endParaRPr>
          </a:p>
          <a:p>
            <a:r>
              <a:rPr lang="en-US" altLang="ja-JP" sz="1200" dirty="0">
                <a:latin typeface="+mn-ea"/>
              </a:rPr>
              <a:t>SSH</a:t>
            </a:r>
            <a:r>
              <a:rPr lang="ja-JP" altLang="en-US" sz="1200" dirty="0">
                <a:latin typeface="+mn-ea"/>
              </a:rPr>
              <a:t>鍵認証をご利用の場合、</a:t>
            </a:r>
            <a:r>
              <a:rPr lang="ja-JP" altLang="en-US" sz="1200" dirty="0">
                <a:latin typeface="+mn-ea"/>
                <a:hlinkClick r:id="rId3"/>
              </a:rPr>
              <a:t>利用手順マニュアル 基本コンソール</a:t>
            </a:r>
            <a:r>
              <a:rPr lang="ja-JP" altLang="en-US" sz="1200" dirty="0">
                <a:latin typeface="+mn-ea"/>
              </a:rPr>
              <a:t>の</a:t>
            </a:r>
            <a:endParaRPr lang="en-US" altLang="ja-JP" sz="1200" dirty="0">
              <a:latin typeface="+mn-ea"/>
            </a:endParaRPr>
          </a:p>
          <a:p>
            <a:r>
              <a:rPr lang="en-US" altLang="ja-JP" sz="1200" dirty="0">
                <a:latin typeface="+mn-ea"/>
              </a:rPr>
              <a:t>P10 </a:t>
            </a:r>
            <a:r>
              <a:rPr lang="ja-JP" altLang="en-US" sz="1200" dirty="0">
                <a:latin typeface="+mn-ea"/>
              </a:rPr>
              <a:t>機器一覧の項目をご参照ください。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1487357" y="4437140"/>
            <a:ext cx="648091" cy="576000"/>
            <a:chOff x="162795" y="3812178"/>
            <a:chExt cx="565503" cy="549789"/>
          </a:xfrm>
        </p:grpSpPr>
        <p:sp>
          <p:nvSpPr>
            <p:cNvPr id="1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02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ja-JP" altLang="en-US" dirty="0" smtClean="0"/>
              <a:t>プロキシ情報の登録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3437903"/>
          </a:xfrm>
        </p:spPr>
        <p:txBody>
          <a:bodyPr>
            <a:normAutofit/>
          </a:bodyPr>
          <a:lstStyle/>
          <a:p>
            <a:pPr marL="180000" lvl="1" indent="0">
              <a:buNone/>
            </a:pPr>
            <a:r>
              <a:rPr lang="en-US" altLang="ja-JP" b="1" dirty="0" smtClean="0">
                <a:solidFill>
                  <a:srgbClr val="FF0000"/>
                </a:solidFill>
              </a:rPr>
              <a:t>ITA</a:t>
            </a:r>
            <a:r>
              <a:rPr lang="ja-JP" altLang="en-US" b="1" dirty="0" smtClean="0">
                <a:solidFill>
                  <a:srgbClr val="FF0000"/>
                </a:solidFill>
              </a:rPr>
              <a:t>導入サーバ</a:t>
            </a:r>
            <a:r>
              <a:rPr lang="en-US" altLang="ja-JP" b="1" dirty="0" smtClean="0">
                <a:solidFill>
                  <a:srgbClr val="FF0000"/>
                </a:solidFill>
              </a:rPr>
              <a:t>―</a:t>
            </a:r>
            <a:r>
              <a:rPr lang="ja-JP" altLang="en-US" b="1" dirty="0" smtClean="0">
                <a:solidFill>
                  <a:srgbClr val="FF0000"/>
                </a:solidFill>
              </a:rPr>
              <a:t>が</a:t>
            </a:r>
            <a:r>
              <a:rPr lang="en-US" altLang="ja-JP" b="1" dirty="0" smtClean="0">
                <a:solidFill>
                  <a:srgbClr val="FF0000"/>
                </a:solidFill>
              </a:rPr>
              <a:t>AWS</a:t>
            </a:r>
            <a:r>
              <a:rPr lang="ja-JP" altLang="en-US" b="1" dirty="0" smtClean="0">
                <a:solidFill>
                  <a:srgbClr val="FF0000"/>
                </a:solidFill>
              </a:rPr>
              <a:t>との接続にプロキシサーバーを使用する環境である場合、本手順を実行してください。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プロキシ</a:t>
            </a:r>
            <a:r>
              <a:rPr lang="ja-JP" altLang="en-US" dirty="0"/>
              <a:t>情報の登録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ja-JP" altLang="en-US" dirty="0" smtClean="0"/>
              <a:t>共通」＞「グローバル変数管理」＞「フィルタ」＞「更新」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「具体値」にプロキシサーバーの情報を入力して「更新」を押下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70" y="2636890"/>
            <a:ext cx="7684983" cy="1853755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 bwMode="auto">
          <a:xfrm>
            <a:off x="1199320" y="3059666"/>
            <a:ext cx="6000670" cy="9028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2448000" y="4091993"/>
            <a:ext cx="1620000" cy="324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7244130" y="2843666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円形吹き出し 7"/>
          <p:cNvSpPr/>
          <p:nvPr/>
        </p:nvSpPr>
        <p:spPr bwMode="auto">
          <a:xfrm>
            <a:off x="4085698" y="381124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96684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ユーザーの</a:t>
            </a:r>
            <a:r>
              <a:rPr lang="ja-JP" altLang="en-US" dirty="0"/>
              <a:t>パスワード</a:t>
            </a:r>
            <a:r>
              <a:rPr lang="ja-JP" altLang="en-US" dirty="0" smtClean="0"/>
              <a:t>変更（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3"/>
            <a:ext cx="11771834" cy="2023014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管理者ユーザのパスワード変更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「管理コンソール」＞「ユーザ管理」＞ログイン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administrator</a:t>
            </a:r>
            <a:r>
              <a:rPr lang="ja-JP" altLang="en-US" dirty="0" smtClean="0"/>
              <a:t>」の「更新」を押下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「ログイン</a:t>
            </a:r>
            <a:r>
              <a:rPr lang="en-US" altLang="ja-JP" dirty="0" smtClean="0"/>
              <a:t>PW</a:t>
            </a:r>
            <a:r>
              <a:rPr lang="ja-JP" altLang="en-US" dirty="0" smtClean="0"/>
              <a:t>」に任意のパスワードを入力して「更新」を押下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同様の手順で「</a:t>
            </a:r>
            <a:r>
              <a:rPr lang="en-US" altLang="ja-JP" dirty="0" err="1" smtClean="0"/>
              <a:t>aws</a:t>
            </a:r>
            <a:r>
              <a:rPr lang="en-US" altLang="ja-JP" dirty="0" smtClean="0"/>
              <a:t>-admin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infra-admin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infra-user</a:t>
            </a:r>
            <a:r>
              <a:rPr lang="ja-JP" altLang="en-US" dirty="0" smtClean="0"/>
              <a:t>」のパスワードも変更してください。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デフォルトパスワードは全て「</a:t>
            </a:r>
            <a:r>
              <a:rPr lang="en-US" altLang="ja-JP" dirty="0" smtClean="0"/>
              <a:t>password</a:t>
            </a:r>
            <a:r>
              <a:rPr lang="ja-JP" altLang="en-US" dirty="0" smtClean="0"/>
              <a:t>」となっています。</a:t>
            </a: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00" y="2708900"/>
            <a:ext cx="4918836" cy="2664371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 bwMode="auto">
          <a:xfrm>
            <a:off x="3763999" y="3299117"/>
            <a:ext cx="1423643" cy="112260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3733037" y="4806506"/>
            <a:ext cx="2091333" cy="39551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5231940" y="298151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9" name="円形吹き出し 8"/>
          <p:cNvSpPr/>
          <p:nvPr/>
        </p:nvSpPr>
        <p:spPr bwMode="auto">
          <a:xfrm>
            <a:off x="5880030" y="473403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4681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20" y="2591069"/>
            <a:ext cx="4970274" cy="27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ユーザーの</a:t>
            </a:r>
            <a:r>
              <a:rPr lang="ja-JP" altLang="en-US" dirty="0"/>
              <a:t>パスワード変更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2"/>
            <a:ext cx="11771834" cy="1728168"/>
          </a:xfrm>
        </p:spPr>
        <p:txBody>
          <a:bodyPr/>
          <a:lstStyle/>
          <a:p>
            <a:r>
              <a:rPr lang="en-US" altLang="ja-JP" dirty="0" smtClean="0"/>
              <a:t>API</a:t>
            </a:r>
            <a:r>
              <a:rPr lang="ja-JP" altLang="en-US" dirty="0" smtClean="0"/>
              <a:t>連携用ユーザ</a:t>
            </a:r>
            <a:r>
              <a:rPr lang="ja-JP" altLang="en-US" dirty="0"/>
              <a:t>のパスワード</a:t>
            </a:r>
            <a:r>
              <a:rPr lang="ja-JP" altLang="en-US" dirty="0" smtClean="0"/>
              <a:t>変更</a:t>
            </a:r>
            <a:endParaRPr lang="en-US" altLang="ja-JP" dirty="0" smtClean="0"/>
          </a:p>
          <a:p>
            <a:pPr lvl="1"/>
            <a:r>
              <a:rPr lang="ja-JP" altLang="en-US" dirty="0"/>
              <a:t>「管理コンソール」＞「ユーザ管理」＞ログイン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cloud-system-template-</a:t>
            </a:r>
            <a:r>
              <a:rPr lang="en-US" altLang="ja-JP" dirty="0" err="1" smtClean="0"/>
              <a:t>api</a:t>
            </a:r>
            <a:r>
              <a:rPr lang="ja-JP" altLang="en-US" dirty="0" smtClean="0"/>
              <a:t>」の</a:t>
            </a:r>
            <a:r>
              <a:rPr lang="ja-JP" altLang="en-US" dirty="0"/>
              <a:t>「更新」を押下</a:t>
            </a:r>
          </a:p>
          <a:p>
            <a:pPr marL="179996" lvl="1" indent="0">
              <a:buNone/>
            </a:pPr>
            <a:r>
              <a:rPr lang="ja-JP" altLang="en-US" dirty="0"/>
              <a:t>　「ログイン</a:t>
            </a:r>
            <a:r>
              <a:rPr lang="en-US" altLang="ja-JP" dirty="0"/>
              <a:t>PW</a:t>
            </a:r>
            <a:r>
              <a:rPr lang="ja-JP" altLang="en-US" dirty="0"/>
              <a:t>」に任意のパスワードを入力して「更新」を</a:t>
            </a:r>
            <a:r>
              <a:rPr lang="ja-JP" altLang="en-US" dirty="0" smtClean="0"/>
              <a:t>押下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en-US" altLang="ja-JP" dirty="0"/>
              <a:t> 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cloud-</a:t>
            </a:r>
            <a:r>
              <a:rPr lang="en-US" altLang="ja-JP" dirty="0" err="1" smtClean="0"/>
              <a:t>ststem</a:t>
            </a:r>
            <a:r>
              <a:rPr lang="en-US" altLang="ja-JP" dirty="0" smtClean="0"/>
              <a:t>-template-</a:t>
            </a:r>
            <a:r>
              <a:rPr lang="en-US" altLang="ja-JP" dirty="0" err="1" smtClean="0"/>
              <a:t>api</a:t>
            </a:r>
            <a:r>
              <a:rPr lang="ja-JP" altLang="en-US" dirty="0" smtClean="0"/>
              <a:t>」は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に作成された</a:t>
            </a:r>
            <a:r>
              <a:rPr lang="ja-JP" altLang="en-US" dirty="0"/>
              <a:t>インスタンス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ITA </a:t>
            </a:r>
            <a:r>
              <a:rPr lang="ja-JP" altLang="en-US" dirty="0" smtClean="0"/>
              <a:t>機器一覧へ登録する際に</a:t>
            </a:r>
            <a:endParaRPr lang="en-US" altLang="ja-JP" dirty="0"/>
          </a:p>
          <a:p>
            <a:pPr marL="179996" lvl="1" indent="0">
              <a:buNone/>
            </a:pPr>
            <a:r>
              <a:rPr lang="ja-JP" altLang="en-US" dirty="0" smtClean="0"/>
              <a:t>　　　利用されるユーザです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3215600" y="3212970"/>
            <a:ext cx="1512210" cy="121509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3282254" y="4725180"/>
            <a:ext cx="2165656" cy="44403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4871830" y="2882454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9" name="円形吹き出し 8"/>
          <p:cNvSpPr/>
          <p:nvPr/>
        </p:nvSpPr>
        <p:spPr bwMode="auto">
          <a:xfrm>
            <a:off x="5534552" y="442806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12218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31380" y="116541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619590" y="522116"/>
            <a:ext cx="10453239" cy="62193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91" indent="-342891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はじめに</a:t>
            </a:r>
            <a:endParaRPr lang="en-US" altLang="ja-JP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本資料に</a:t>
            </a:r>
            <a:r>
              <a:rPr lang="ja-JP" altLang="en-US" sz="1600" dirty="0" smtClean="0">
                <a:latin typeface="+mn-ea"/>
              </a:rPr>
              <a:t>ついて</a:t>
            </a:r>
            <a:r>
              <a:rPr lang="ja-JP" altLang="en-US" sz="1600" dirty="0"/>
              <a:t>／導入手順</a:t>
            </a:r>
            <a:r>
              <a:rPr lang="ja-JP" altLang="en-US" sz="1600" dirty="0" smtClean="0"/>
              <a:t>フロー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CS</a:t>
            </a:r>
            <a:r>
              <a:rPr lang="ja-JP" altLang="en-US" sz="1600" dirty="0" smtClean="0">
                <a:latin typeface="+mn-ea"/>
              </a:rPr>
              <a:t>テンプレート導入イメージ</a:t>
            </a:r>
            <a:endParaRPr lang="en-US" altLang="ja-JP" sz="1600" dirty="0" smtClean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ITA</a:t>
            </a:r>
            <a:r>
              <a:rPr lang="ja-JP" altLang="en-US" sz="1600" dirty="0" smtClean="0">
                <a:latin typeface="+mn-ea"/>
              </a:rPr>
              <a:t>ユーザー／</a:t>
            </a:r>
            <a:r>
              <a:rPr lang="en-US" altLang="ja-JP" sz="1600" dirty="0" smtClean="0">
                <a:latin typeface="+mn-ea"/>
              </a:rPr>
              <a:t>IAM</a:t>
            </a:r>
            <a:r>
              <a:rPr lang="ja-JP" altLang="en-US" sz="1600" dirty="0" smtClean="0">
                <a:latin typeface="+mn-ea"/>
              </a:rPr>
              <a:t>ユーザーの役割と運用方法</a:t>
            </a:r>
            <a:endParaRPr lang="en-US" altLang="ja-JP" sz="1600" dirty="0"/>
          </a:p>
          <a:p>
            <a:pPr marL="457189" lvl="1"/>
            <a:endParaRPr lang="en-US" altLang="ja-JP" dirty="0">
              <a:latin typeface="+mn-ea"/>
            </a:endParaRPr>
          </a:p>
          <a:p>
            <a:pPr marL="342891" indent="-342891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導入準備</a:t>
            </a:r>
            <a:endParaRPr lang="en-US" altLang="ja-JP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導入準備</a:t>
            </a:r>
            <a:endParaRPr lang="en-US" altLang="ja-JP" sz="1600" dirty="0" smtClean="0">
              <a:latin typeface="+mn-ea"/>
            </a:endParaRPr>
          </a:p>
          <a:p>
            <a:pPr marL="342891" indent="-342891">
              <a:buFont typeface="+mj-lt"/>
              <a:buAutoNum type="arabicPeriod"/>
            </a:pPr>
            <a:endParaRPr lang="en-US" altLang="ja-JP" dirty="0">
              <a:latin typeface="+mn-ea"/>
            </a:endParaRPr>
          </a:p>
          <a:p>
            <a:pPr marL="342891" indent="-342891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導入</a:t>
            </a:r>
            <a:r>
              <a:rPr lang="ja-JP" altLang="en-US" dirty="0" smtClean="0">
                <a:latin typeface="+mn-ea"/>
              </a:rPr>
              <a:t>手順</a:t>
            </a:r>
            <a:endParaRPr lang="en-US" altLang="ja-JP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CS</a:t>
            </a:r>
            <a:r>
              <a:rPr lang="ja-JP" altLang="en-US" sz="1600" dirty="0" smtClean="0">
                <a:latin typeface="+mn-ea"/>
              </a:rPr>
              <a:t>テンプレート導入</a:t>
            </a:r>
            <a:r>
              <a:rPr lang="ja-JP" altLang="en-US" sz="1600" dirty="0">
                <a:latin typeface="+mn-ea"/>
              </a:rPr>
              <a:t>ファイルダウンロード</a:t>
            </a:r>
            <a:endParaRPr lang="en-US" altLang="ja-JP" sz="1600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CS</a:t>
            </a:r>
            <a:r>
              <a:rPr lang="ja-JP" altLang="en-US" sz="1600" dirty="0" smtClean="0">
                <a:latin typeface="+mn-ea"/>
              </a:rPr>
              <a:t>テンプレート導入ファイルインポート</a:t>
            </a:r>
            <a:endParaRPr lang="en-US" altLang="ja-JP" sz="1600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機器一覧</a:t>
            </a:r>
            <a:r>
              <a:rPr lang="en-US" altLang="ja-JP" sz="1600" dirty="0">
                <a:latin typeface="+mn-ea"/>
              </a:rPr>
              <a:t>_</a:t>
            </a:r>
            <a:r>
              <a:rPr lang="ja-JP" altLang="en-US" sz="1600" dirty="0">
                <a:latin typeface="+mn-ea"/>
              </a:rPr>
              <a:t>登録ホストのログイン情報</a:t>
            </a:r>
            <a:r>
              <a:rPr lang="ja-JP" altLang="en-US" sz="1600" dirty="0" smtClean="0">
                <a:latin typeface="+mn-ea"/>
              </a:rPr>
              <a:t>変更</a:t>
            </a:r>
            <a:endParaRPr lang="en-US" altLang="ja-JP" sz="1600" dirty="0" smtClean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プロキシ情報の登録</a:t>
            </a:r>
            <a:endParaRPr lang="en-US" altLang="ja-JP" sz="1600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ITA</a:t>
            </a:r>
            <a:r>
              <a:rPr lang="ja-JP" altLang="en-US" sz="1600" dirty="0" smtClean="0">
                <a:latin typeface="+mn-ea"/>
              </a:rPr>
              <a:t>ユーザーの</a:t>
            </a:r>
            <a:r>
              <a:rPr lang="ja-JP" altLang="en-US" sz="1600" dirty="0">
                <a:latin typeface="+mn-ea"/>
              </a:rPr>
              <a:t>パスワード</a:t>
            </a:r>
            <a:r>
              <a:rPr lang="ja-JP" altLang="en-US" sz="1600" dirty="0" smtClean="0">
                <a:latin typeface="+mn-ea"/>
              </a:rPr>
              <a:t>変更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 smtClean="0"/>
              <a:t>システム管理者の</a:t>
            </a:r>
            <a:r>
              <a:rPr lang="en-US" altLang="ja-JP" sz="1600" dirty="0" smtClean="0"/>
              <a:t>AWS</a:t>
            </a:r>
            <a:r>
              <a:rPr lang="ja-JP" altLang="en-US" sz="1600" dirty="0" smtClean="0"/>
              <a:t>アカウント情報登録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/>
              <a:t>AWS</a:t>
            </a:r>
            <a:r>
              <a:rPr lang="ja-JP" altLang="en-US" sz="1600" dirty="0" smtClean="0"/>
              <a:t>管理者の</a:t>
            </a:r>
            <a:r>
              <a:rPr lang="en-US" altLang="ja-JP" sz="1600" dirty="0" smtClean="0"/>
              <a:t>IAM</a:t>
            </a:r>
            <a:r>
              <a:rPr lang="ja-JP" altLang="en-US" sz="1600" dirty="0" smtClean="0"/>
              <a:t>ユーザー作成実行と登録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i="1" dirty="0"/>
              <a:t>インフラ</a:t>
            </a:r>
            <a:r>
              <a:rPr lang="ja-JP" altLang="en-US" sz="1600" dirty="0"/>
              <a:t>管理者</a:t>
            </a:r>
            <a:r>
              <a:rPr lang="en-US" altLang="ja-JP" sz="1600" dirty="0"/>
              <a:t>&amp;</a:t>
            </a:r>
            <a:r>
              <a:rPr lang="ja-JP" altLang="en-US" sz="1600" dirty="0" smtClean="0"/>
              <a:t>インフラユーザーの</a:t>
            </a:r>
            <a:r>
              <a:rPr lang="en-US" altLang="ja-JP" sz="1600" dirty="0" smtClean="0"/>
              <a:t>IAM</a:t>
            </a:r>
            <a:r>
              <a:rPr lang="ja-JP" altLang="en-US" sz="1600" dirty="0" smtClean="0"/>
              <a:t>ユーザー作成実行と登録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 smtClean="0"/>
              <a:t>オートスケール用パラメータの登録</a:t>
            </a:r>
            <a:endParaRPr lang="en-US" altLang="ja-JP" sz="1600" dirty="0" smtClean="0"/>
          </a:p>
          <a:p>
            <a:pPr marL="457189" lvl="1"/>
            <a:endParaRPr lang="en-US" altLang="ja-JP" dirty="0">
              <a:latin typeface="+mn-ea"/>
            </a:endParaRPr>
          </a:p>
          <a:p>
            <a:pPr marL="342880" indent="-342891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補足</a:t>
            </a:r>
            <a:endParaRPr lang="en-US" altLang="ja-JP" dirty="0" smtClean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/>
              <a:t>システム管理者</a:t>
            </a:r>
            <a:r>
              <a:rPr lang="en-US" altLang="ja-JP" sz="1600" dirty="0"/>
              <a:t>&amp;AWS</a:t>
            </a:r>
            <a:r>
              <a:rPr lang="ja-JP" altLang="en-US" sz="1600" dirty="0"/>
              <a:t>管理者のパラメータ廃止と復活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Teams</a:t>
            </a:r>
            <a:r>
              <a:rPr lang="ja-JP" altLang="en-US" sz="1600" dirty="0" smtClean="0">
                <a:latin typeface="+mn-ea"/>
              </a:rPr>
              <a:t>連携通知の登録</a:t>
            </a:r>
            <a:endParaRPr lang="en-US" altLang="ja-JP" sz="1600" dirty="0" smtClean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メニューグループ／メニュー概要</a:t>
            </a:r>
            <a:endParaRPr lang="en-US" altLang="ja-JP" sz="1600" dirty="0" smtClean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/>
              <a:t>Symphony</a:t>
            </a:r>
            <a:r>
              <a:rPr lang="ja-JP" altLang="en-US" sz="1600" dirty="0" smtClean="0"/>
              <a:t>の参照</a:t>
            </a:r>
            <a:r>
              <a:rPr lang="ja-JP" altLang="en-US" sz="1600" dirty="0"/>
              <a:t>パラメータ</a:t>
            </a:r>
            <a:endParaRPr lang="en-US" altLang="ja-JP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255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ユーザーの</a:t>
            </a:r>
            <a:r>
              <a:rPr lang="ja-JP" altLang="en-US" dirty="0"/>
              <a:t>パスワード変更</a:t>
            </a:r>
            <a:r>
              <a:rPr lang="ja-JP" altLang="en-US" dirty="0" smtClean="0"/>
              <a:t>（</a:t>
            </a:r>
            <a:r>
              <a:rPr lang="en-US" altLang="ja-JP" dirty="0"/>
              <a:t>3</a:t>
            </a:r>
            <a:r>
              <a:rPr lang="en-US" altLang="ja-JP" dirty="0" smtClean="0"/>
              <a:t>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5"/>
            <a:ext cx="11771834" cy="1512139"/>
          </a:xfrm>
        </p:spPr>
        <p:txBody>
          <a:bodyPr/>
          <a:lstStyle/>
          <a:p>
            <a:r>
              <a:rPr lang="en-US" altLang="ja-JP" dirty="0" smtClean="0"/>
              <a:t>API</a:t>
            </a:r>
            <a:r>
              <a:rPr lang="ja-JP" altLang="en-US" dirty="0" smtClean="0"/>
              <a:t>連携用ユーザ</a:t>
            </a:r>
            <a:r>
              <a:rPr lang="ja-JP" altLang="en-US" dirty="0"/>
              <a:t>のパスワード変更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Ansible</a:t>
            </a:r>
            <a:r>
              <a:rPr lang="ja-JP" altLang="en-US" dirty="0" smtClean="0"/>
              <a:t>共通」＞「ファイル管理」＞ファイル埋込変数「</a:t>
            </a:r>
            <a:r>
              <a:rPr lang="en-US" altLang="ja-JP" dirty="0" smtClean="0"/>
              <a:t>CPF_DEVICE_LIST_SYNC</a:t>
            </a:r>
            <a:r>
              <a:rPr lang="ja-JP" altLang="en-US" dirty="0" smtClean="0"/>
              <a:t>」の「ファイル素材」を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押下してファイルをダウンロード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79996" lvl="1" indent="0">
              <a:buNone/>
            </a:pPr>
            <a:endParaRPr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b="1271"/>
          <a:stretch/>
        </p:blipFill>
        <p:spPr>
          <a:xfrm>
            <a:off x="1599618" y="1988892"/>
            <a:ext cx="5562600" cy="2520263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 bwMode="auto">
          <a:xfrm>
            <a:off x="4507188" y="4107534"/>
            <a:ext cx="1372783" cy="32961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09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ユーザーの</a:t>
            </a:r>
            <a:r>
              <a:rPr lang="ja-JP" altLang="en-US" dirty="0"/>
              <a:t>パスワード変更</a:t>
            </a:r>
            <a:r>
              <a:rPr lang="ja-JP" altLang="en-US" dirty="0" smtClean="0"/>
              <a:t>（</a:t>
            </a:r>
            <a:r>
              <a:rPr lang="en-US" altLang="ja-JP" dirty="0"/>
              <a:t>4</a:t>
            </a:r>
            <a:r>
              <a:rPr lang="en-US" altLang="ja-JP" dirty="0" smtClean="0"/>
              <a:t>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6"/>
            <a:ext cx="11771834" cy="1944199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API</a:t>
            </a:r>
            <a:r>
              <a:rPr lang="ja-JP" altLang="en-US" dirty="0" smtClean="0"/>
              <a:t>連携用ユーザ</a:t>
            </a:r>
            <a:r>
              <a:rPr lang="ja-JP" altLang="en-US" dirty="0"/>
              <a:t>のパスワード</a:t>
            </a:r>
            <a:r>
              <a:rPr lang="ja-JP" altLang="en-US" dirty="0" smtClean="0"/>
              <a:t>変更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ダウンロードしたファイルをテキストで開き、以下の箇所を修正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ファイル埋込</a:t>
            </a:r>
            <a:r>
              <a:rPr lang="ja-JP" altLang="en-US" dirty="0" smtClean="0"/>
              <a:t>変数「</a:t>
            </a:r>
            <a:r>
              <a:rPr lang="en-US" altLang="ja-JP" dirty="0" smtClean="0"/>
              <a:t>CPF_DEVICE_LIST_SYNC</a:t>
            </a:r>
            <a:r>
              <a:rPr lang="ja-JP" altLang="en-US" dirty="0" smtClean="0"/>
              <a:t>」の「更新」＞「ファイルを選択」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修正をしたファイルを選択して「事前アップロード」を押下し、アップロードが完了したら「更新」を押下</a:t>
            </a:r>
            <a:endParaRPr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87360" y="2636894"/>
            <a:ext cx="3996940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18</a:t>
            </a:r>
            <a:r>
              <a:rPr lang="ja-JP" altLang="en-US" sz="1200" dirty="0"/>
              <a:t>行目 </a:t>
            </a:r>
            <a:r>
              <a:rPr lang="en-US" altLang="ja-JP" sz="1200" dirty="0"/>
              <a:t>:</a:t>
            </a:r>
            <a:r>
              <a:rPr lang="ja-JP" altLang="en-US" sz="1200" dirty="0"/>
              <a:t> </a:t>
            </a:r>
            <a:r>
              <a:rPr lang="en-US" altLang="ja-JP" sz="1200" dirty="0"/>
              <a:t>// </a:t>
            </a:r>
            <a:r>
              <a:rPr lang="en-US" altLang="ja-JP" sz="1200" dirty="0" smtClean="0"/>
              <a:t>API</a:t>
            </a:r>
            <a:r>
              <a:rPr lang="ja-JP" altLang="en-US" sz="1200" dirty="0" smtClean="0"/>
              <a:t>実行ユーザー</a:t>
            </a:r>
            <a:r>
              <a:rPr lang="ja-JP" altLang="en-US" sz="1200" dirty="0"/>
              <a:t>のパスワード</a:t>
            </a:r>
            <a:endParaRPr lang="en-US" altLang="ja-JP" sz="1200" dirty="0"/>
          </a:p>
          <a:p>
            <a:r>
              <a:rPr lang="en-US" altLang="ja-JP" sz="1200" dirty="0"/>
              <a:t>19</a:t>
            </a:r>
            <a:r>
              <a:rPr lang="ja-JP" altLang="en-US" sz="1200" dirty="0"/>
              <a:t>行目 </a:t>
            </a:r>
            <a:r>
              <a:rPr lang="en-US" altLang="ja-JP" sz="1200" dirty="0"/>
              <a:t>:</a:t>
            </a:r>
            <a:r>
              <a:rPr lang="ja-JP" altLang="en-US" sz="1200" dirty="0"/>
              <a:t> </a:t>
            </a:r>
            <a:r>
              <a:rPr lang="en-US" altLang="ja-JP" sz="1200" dirty="0" err="1"/>
              <a:t>const</a:t>
            </a:r>
            <a:r>
              <a:rPr lang="en-US" altLang="ja-JP" sz="1200" dirty="0"/>
              <a:t> USER_PW  = “********";</a:t>
            </a:r>
            <a:endParaRPr lang="ja-JP" altLang="en-US" sz="12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379" y="3501013"/>
            <a:ext cx="2964405" cy="2502583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2843557" y="4398591"/>
            <a:ext cx="648091" cy="1648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2843559" y="4567870"/>
            <a:ext cx="1296179" cy="24751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2879924" y="5634183"/>
            <a:ext cx="136800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cxnSp>
        <p:nvCxnSpPr>
          <p:cNvPr id="10" name="直線矢印コネクタ 9"/>
          <p:cNvCxnSpPr/>
          <p:nvPr/>
        </p:nvCxnSpPr>
        <p:spPr bwMode="auto">
          <a:xfrm>
            <a:off x="4727658" y="2996940"/>
            <a:ext cx="14400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正方形/長方形 10"/>
          <p:cNvSpPr/>
          <p:nvPr/>
        </p:nvSpPr>
        <p:spPr bwMode="auto">
          <a:xfrm>
            <a:off x="3647660" y="2838658"/>
            <a:ext cx="1080000" cy="2643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167663" y="2806167"/>
            <a:ext cx="3960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ユーザ管理</a:t>
            </a:r>
            <a:r>
              <a:rPr lang="ja-JP" altLang="en-US" sz="1400" dirty="0" smtClean="0"/>
              <a:t>で</a:t>
            </a:r>
            <a:r>
              <a:rPr lang="en-US" altLang="ja-JP" sz="1400" dirty="0" smtClean="0"/>
              <a:t>[cloud-system-template-</a:t>
            </a:r>
            <a:r>
              <a:rPr lang="en-US" altLang="ja-JP" sz="1400" dirty="0" err="1" smtClean="0"/>
              <a:t>api</a:t>
            </a:r>
            <a:r>
              <a:rPr lang="en-US" altLang="ja-JP" sz="1400" dirty="0"/>
              <a:t>]</a:t>
            </a:r>
            <a:r>
              <a:rPr lang="ja-JP" altLang="en-US" sz="1400" dirty="0" smtClean="0"/>
              <a:t>に</a:t>
            </a:r>
            <a:endParaRPr lang="en-US" altLang="ja-JP" sz="1400" dirty="0"/>
          </a:p>
          <a:p>
            <a:r>
              <a:rPr lang="ja-JP" altLang="en-US" sz="1400" dirty="0"/>
              <a:t>設定した任意のパスワードに変更</a:t>
            </a:r>
          </a:p>
        </p:txBody>
      </p:sp>
      <p:sp>
        <p:nvSpPr>
          <p:cNvPr id="13" name="円形吹き出し 12"/>
          <p:cNvSpPr/>
          <p:nvPr/>
        </p:nvSpPr>
        <p:spPr bwMode="auto">
          <a:xfrm>
            <a:off x="3571677" y="397728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4" name="円形吹き出し 13"/>
          <p:cNvSpPr/>
          <p:nvPr/>
        </p:nvSpPr>
        <p:spPr bwMode="auto">
          <a:xfrm>
            <a:off x="4217800" y="425962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5" name="円形吹き出し 14"/>
          <p:cNvSpPr/>
          <p:nvPr/>
        </p:nvSpPr>
        <p:spPr bwMode="auto">
          <a:xfrm>
            <a:off x="4364790" y="540249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2445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70" y="2216526"/>
            <a:ext cx="6731110" cy="18735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</a:t>
            </a:r>
            <a:r>
              <a:rPr lang="ja-JP" altLang="en-US" dirty="0" smtClean="0"/>
              <a:t>システム管理者の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アカウント情報登録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2"/>
            <a:ext cx="11771834" cy="144012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アカウント管理</a:t>
            </a:r>
            <a:r>
              <a:rPr lang="en-US" altLang="ja-JP" dirty="0" smtClean="0"/>
              <a:t>_</a:t>
            </a:r>
            <a:r>
              <a:rPr lang="ja-JP" altLang="en-US" dirty="0" smtClean="0"/>
              <a:t>システム管理者の登録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アカウント管理」＞「システム管理者」＞「</a:t>
            </a:r>
            <a:r>
              <a:rPr lang="ja-JP" altLang="en-US" dirty="0"/>
              <a:t>登録</a:t>
            </a:r>
            <a:r>
              <a:rPr lang="ja-JP" altLang="en-US" dirty="0" smtClean="0"/>
              <a:t>」＞「登録</a:t>
            </a:r>
            <a:r>
              <a:rPr lang="ja-JP" altLang="en-US" dirty="0"/>
              <a:t>開始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「ホスト名」「オペレーション」を選択し、「アカウント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」「アクセスキー」「シークレットキー」を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入力して「</a:t>
            </a:r>
            <a:r>
              <a:rPr lang="ja-JP" altLang="en-US" dirty="0"/>
              <a:t>登録</a:t>
            </a:r>
            <a:r>
              <a:rPr lang="ja-JP" altLang="en-US" dirty="0" smtClean="0"/>
              <a:t>」を</a:t>
            </a:r>
            <a:r>
              <a:rPr lang="ja-JP" altLang="en-US" dirty="0"/>
              <a:t>押下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79996" lvl="1" indent="0">
              <a:buNone/>
            </a:pPr>
            <a:endParaRPr lang="en-US" altLang="ja-JP" dirty="0" smtClean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1252762" y="2616300"/>
            <a:ext cx="6317618" cy="75083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7570380" y="242229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2135450" y="3737083"/>
            <a:ext cx="1276866" cy="26889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3503640" y="352771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1976640" y="4515211"/>
            <a:ext cx="5415540" cy="1506149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ホスト名　　　　：本</a:t>
            </a:r>
            <a:r>
              <a:rPr lang="en-US" altLang="ja-JP" sz="1200" dirty="0">
                <a:latin typeface="+mn-ea"/>
              </a:rPr>
              <a:t>ITA</a:t>
            </a:r>
            <a:r>
              <a:rPr lang="ja-JP" altLang="en-US" sz="1200" dirty="0">
                <a:latin typeface="+mn-ea"/>
              </a:rPr>
              <a:t>導入サーバのホスト名を選択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　　　　　　　　（デフォルトは</a:t>
            </a:r>
            <a:r>
              <a:rPr lang="en-US" altLang="ja-JP" sz="1200" dirty="0">
                <a:latin typeface="+mn-ea"/>
              </a:rPr>
              <a:t>” </a:t>
            </a:r>
            <a:r>
              <a:rPr lang="en-US" altLang="ja-JP" sz="1200" dirty="0" err="1">
                <a:latin typeface="+mn-ea"/>
              </a:rPr>
              <a:t>exastro</a:t>
            </a:r>
            <a:r>
              <a:rPr lang="en-US" altLang="ja-JP" sz="1200" dirty="0">
                <a:latin typeface="+mn-ea"/>
              </a:rPr>
              <a:t>-it-automation”</a:t>
            </a:r>
            <a:r>
              <a:rPr lang="ja-JP" altLang="en-US" sz="1200" dirty="0">
                <a:latin typeface="+mn-ea"/>
              </a:rPr>
              <a:t>）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オペレーション　：任意のオペレーションを</a:t>
            </a:r>
            <a:r>
              <a:rPr lang="ja-JP" altLang="en-US" sz="1200" dirty="0" smtClean="0">
                <a:latin typeface="+mn-ea"/>
              </a:rPr>
              <a:t>選択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アカウント</a:t>
            </a:r>
            <a:r>
              <a:rPr lang="en-US" altLang="ja-JP" sz="1200" dirty="0">
                <a:latin typeface="+mn-ea"/>
              </a:rPr>
              <a:t>ID</a:t>
            </a:r>
            <a:r>
              <a:rPr lang="ja-JP" altLang="en-US" sz="1200" dirty="0">
                <a:latin typeface="+mn-ea"/>
              </a:rPr>
              <a:t>　　</a:t>
            </a:r>
            <a:r>
              <a:rPr lang="ja-JP" altLang="en-US" sz="1200" dirty="0" smtClean="0">
                <a:latin typeface="+mn-ea"/>
              </a:rPr>
              <a:t>：</a:t>
            </a:r>
            <a:r>
              <a:rPr lang="en-US" altLang="ja-JP" sz="1200" dirty="0" smtClean="0">
                <a:latin typeface="+mn-ea"/>
              </a:rPr>
              <a:t>AWS</a:t>
            </a:r>
            <a:r>
              <a:rPr lang="ja-JP" altLang="en-US" sz="1200" dirty="0" smtClean="0">
                <a:latin typeface="+mn-ea"/>
              </a:rPr>
              <a:t>環境準備で用意したアカウント</a:t>
            </a:r>
            <a:r>
              <a:rPr lang="en-US" altLang="ja-JP" sz="1200" dirty="0">
                <a:latin typeface="+mn-ea"/>
              </a:rPr>
              <a:t>ID</a:t>
            </a:r>
            <a:r>
              <a:rPr lang="ja-JP" altLang="en-US" sz="1200" dirty="0">
                <a:latin typeface="+mn-ea"/>
              </a:rPr>
              <a:t>を入力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アクセスキー　　</a:t>
            </a:r>
            <a:r>
              <a:rPr lang="ja-JP" altLang="en-US" sz="1200" dirty="0" smtClean="0">
                <a:latin typeface="+mn-ea"/>
              </a:rPr>
              <a:t>：</a:t>
            </a:r>
            <a:r>
              <a:rPr lang="en-US" altLang="ja-JP" sz="1200" dirty="0">
                <a:latin typeface="+mn-ea"/>
              </a:rPr>
              <a:t> AWS</a:t>
            </a:r>
            <a:r>
              <a:rPr lang="ja-JP" altLang="en-US" sz="1200" dirty="0">
                <a:latin typeface="+mn-ea"/>
              </a:rPr>
              <a:t>環境準備で用意したアクセスキーを入力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シークレットキー</a:t>
            </a:r>
            <a:r>
              <a:rPr lang="ja-JP" altLang="en-US" sz="1200" dirty="0" smtClean="0">
                <a:latin typeface="+mn-ea"/>
              </a:rPr>
              <a:t>：</a:t>
            </a:r>
            <a:r>
              <a:rPr lang="en-US" altLang="ja-JP" sz="1200" dirty="0">
                <a:latin typeface="+mn-ea"/>
              </a:rPr>
              <a:t> AWS</a:t>
            </a:r>
            <a:r>
              <a:rPr lang="ja-JP" altLang="en-US" sz="1200" dirty="0">
                <a:latin typeface="+mn-ea"/>
              </a:rPr>
              <a:t>環境準備で用意したシークレットキーを</a:t>
            </a:r>
            <a:r>
              <a:rPr lang="ja-JP" altLang="en-US" sz="1200" dirty="0" smtClean="0">
                <a:latin typeface="+mn-ea"/>
              </a:rPr>
              <a:t>入力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1652595" y="4077091"/>
            <a:ext cx="648091" cy="576000"/>
            <a:chOff x="162795" y="3812178"/>
            <a:chExt cx="565503" cy="549789"/>
          </a:xfrm>
        </p:grpSpPr>
        <p:sp>
          <p:nvSpPr>
            <p:cNvPr id="13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300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79" y="2465821"/>
            <a:ext cx="7067943" cy="194025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3.7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管理者の</a:t>
            </a:r>
            <a:r>
              <a:rPr lang="en-US" altLang="ja-JP" dirty="0" smtClean="0"/>
              <a:t>IAM</a:t>
            </a:r>
            <a:r>
              <a:rPr lang="ja-JP" altLang="en-US" dirty="0" smtClean="0"/>
              <a:t>ユーザー作成実行と登録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1/3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018898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600" b="1" dirty="0" smtClean="0">
                <a:solidFill>
                  <a:srgbClr val="FF0000"/>
                </a:solidFill>
              </a:rPr>
              <a:t>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AWS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管理者」の「</a:t>
            </a:r>
            <a:r>
              <a:rPr lang="ja-JP" altLang="en-US" sz="1600" b="1" dirty="0">
                <a:solidFill>
                  <a:srgbClr val="FF0000"/>
                </a:solidFill>
              </a:rPr>
              <a:t>ユーザー名」「初回パスワード」「グループ名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」を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CS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テンプレートの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600" b="1" dirty="0">
                <a:solidFill>
                  <a:srgbClr val="FF0000"/>
                </a:solidFill>
              </a:rPr>
              <a:t>　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デフォルト値から変更する場合、本手順を実行してください。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r>
              <a:rPr lang="en-US" altLang="ja-JP" dirty="0" smtClean="0"/>
              <a:t>AWS</a:t>
            </a:r>
            <a:r>
              <a:rPr lang="ja-JP" altLang="en-US" dirty="0"/>
              <a:t>管理者パラメータの</a:t>
            </a:r>
            <a:r>
              <a:rPr lang="ja-JP" altLang="en-US" dirty="0" smtClean="0"/>
              <a:t>登録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「パラメータ管理」＞「</a:t>
            </a:r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管理者パラメータ」＞「フィルタ」＞「更新」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「ホスト名」「オペレーション」「ユーザー名」「初回パスワード」「グループ名」を入力して</a:t>
            </a:r>
            <a:r>
              <a:rPr lang="ja-JP" altLang="en-US" dirty="0" smtClean="0"/>
              <a:t>「</a:t>
            </a:r>
            <a:r>
              <a:rPr lang="ja-JP" altLang="en-US" dirty="0"/>
              <a:t>更新</a:t>
            </a:r>
            <a:r>
              <a:rPr lang="ja-JP" altLang="en-US" dirty="0" smtClean="0"/>
              <a:t>」</a:t>
            </a:r>
            <a:r>
              <a:rPr lang="ja-JP" altLang="en-US" dirty="0"/>
              <a:t>を</a:t>
            </a:r>
            <a:r>
              <a:rPr lang="ja-JP" altLang="en-US" dirty="0" smtClean="0"/>
              <a:t>押下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1415350" y="4872642"/>
            <a:ext cx="6336880" cy="1508768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ホスト名　　　　：本</a:t>
            </a:r>
            <a:r>
              <a:rPr lang="en-US" altLang="ja-JP" sz="1200" dirty="0">
                <a:latin typeface="+mn-ea"/>
              </a:rPr>
              <a:t>ITA</a:t>
            </a:r>
            <a:r>
              <a:rPr lang="ja-JP" altLang="en-US" sz="1200" dirty="0">
                <a:latin typeface="+mn-ea"/>
              </a:rPr>
              <a:t>導入サーバのホスト名を選択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　　　　　　　　（デフォルトは</a:t>
            </a:r>
            <a:r>
              <a:rPr lang="en-US" altLang="ja-JP" sz="1200" dirty="0">
                <a:latin typeface="+mn-ea"/>
              </a:rPr>
              <a:t>” </a:t>
            </a:r>
            <a:r>
              <a:rPr lang="en-US" altLang="ja-JP" sz="1200" dirty="0" err="1">
                <a:latin typeface="+mn-ea"/>
              </a:rPr>
              <a:t>exastro</a:t>
            </a:r>
            <a:r>
              <a:rPr lang="en-US" altLang="ja-JP" sz="1200" dirty="0">
                <a:latin typeface="+mn-ea"/>
              </a:rPr>
              <a:t>-it-automation”</a:t>
            </a:r>
            <a:r>
              <a:rPr lang="ja-JP" altLang="en-US" sz="1200" dirty="0">
                <a:latin typeface="+mn-ea"/>
              </a:rPr>
              <a:t>）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オペレーション　：任意のオペレーションを</a:t>
            </a:r>
            <a:r>
              <a:rPr lang="ja-JP" altLang="en-US" sz="1200" dirty="0" smtClean="0">
                <a:latin typeface="+mn-ea"/>
              </a:rPr>
              <a:t>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ユーザー名</a:t>
            </a:r>
            <a:r>
              <a:rPr lang="ja-JP" altLang="en-US" sz="1200" dirty="0">
                <a:latin typeface="+mn-ea"/>
              </a:rPr>
              <a:t>　　</a:t>
            </a:r>
            <a:r>
              <a:rPr lang="ja-JP" altLang="en-US" sz="1200" dirty="0" smtClean="0">
                <a:latin typeface="+mn-ea"/>
              </a:rPr>
              <a:t>　：任意のユーザ名を入力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初回パスワード　：</a:t>
            </a:r>
            <a:r>
              <a:rPr lang="ja-JP" altLang="en-US" sz="1200" dirty="0">
                <a:latin typeface="+mn-ea"/>
              </a:rPr>
              <a:t>任意</a:t>
            </a:r>
            <a:r>
              <a:rPr lang="ja-JP" altLang="en-US" sz="1200" dirty="0" smtClean="0">
                <a:latin typeface="+mn-ea"/>
              </a:rPr>
              <a:t>のパスワードを入力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グループ名　　　：</a:t>
            </a:r>
            <a:r>
              <a:rPr lang="ja-JP" altLang="en-US" sz="1200" dirty="0">
                <a:latin typeface="+mn-ea"/>
              </a:rPr>
              <a:t>任意</a:t>
            </a:r>
            <a:r>
              <a:rPr lang="ja-JP" altLang="en-US" sz="1200" dirty="0" smtClean="0">
                <a:latin typeface="+mn-ea"/>
              </a:rPr>
              <a:t>のグループ名を入力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091305" y="4434522"/>
            <a:ext cx="648091" cy="576000"/>
            <a:chOff x="162795" y="3812178"/>
            <a:chExt cx="565503" cy="549789"/>
          </a:xfrm>
        </p:grpSpPr>
        <p:sp>
          <p:nvSpPr>
            <p:cNvPr id="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9" name="正方形/長方形 8"/>
          <p:cNvSpPr/>
          <p:nvPr/>
        </p:nvSpPr>
        <p:spPr bwMode="auto">
          <a:xfrm>
            <a:off x="1084053" y="2910083"/>
            <a:ext cx="7028228" cy="99857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8151996" y="269408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2495500" y="4070184"/>
            <a:ext cx="1512210" cy="29069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4070850" y="391412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09684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3.7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管理者の</a:t>
            </a:r>
            <a:r>
              <a:rPr lang="en-US" altLang="ja-JP" dirty="0"/>
              <a:t>IAM</a:t>
            </a:r>
            <a:r>
              <a:rPr lang="ja-JP" altLang="en-US" dirty="0"/>
              <a:t>ユーザー作成実行と登録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2/3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656158"/>
          </a:xfrm>
        </p:spPr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管理者作成の実行</a:t>
            </a:r>
            <a:endParaRPr lang="en-US" altLang="ja-JP" dirty="0" smtClean="0"/>
          </a:p>
          <a:p>
            <a:pPr lvl="1"/>
            <a:r>
              <a:rPr lang="ja-JP" altLang="en-US" dirty="0"/>
              <a:t>「基本コンソール」＞「</a:t>
            </a:r>
            <a:r>
              <a:rPr lang="en-US" altLang="ja-JP" dirty="0"/>
              <a:t>Symphony</a:t>
            </a:r>
            <a:r>
              <a:rPr lang="ja-JP" altLang="en-US" dirty="0"/>
              <a:t>作業実行」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「</a:t>
            </a:r>
            <a:r>
              <a:rPr lang="en-US" altLang="ja-JP" dirty="0"/>
              <a:t>Symphony[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」の「</a:t>
            </a:r>
            <a:r>
              <a:rPr lang="en-US" altLang="ja-JP" dirty="0"/>
              <a:t>AWS</a:t>
            </a:r>
            <a:r>
              <a:rPr lang="ja-JP" altLang="en-US" dirty="0" smtClean="0"/>
              <a:t>管理者（</a:t>
            </a:r>
            <a:r>
              <a:rPr lang="ja-JP" altLang="en-US" dirty="0"/>
              <a:t>構築／更新）」を選択し、「オペレーション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」</a:t>
            </a:r>
            <a:r>
              <a:rPr lang="ja-JP" altLang="en-US" dirty="0" smtClean="0"/>
              <a:t>から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管理者パラメータ」へ登録したオペレーション</a:t>
            </a:r>
            <a:r>
              <a:rPr lang="ja-JP" altLang="en-US" dirty="0"/>
              <a:t>を選択して画面最下部の「実行」を</a:t>
            </a:r>
            <a:r>
              <a:rPr lang="ja-JP" altLang="en-US" dirty="0" smtClean="0"/>
              <a:t>押下</a:t>
            </a:r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70" y="2392215"/>
            <a:ext cx="2664370" cy="237387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40" y="2549940"/>
            <a:ext cx="4429453" cy="215908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 bwMode="auto">
          <a:xfrm>
            <a:off x="911281" y="3767517"/>
            <a:ext cx="2592360" cy="16555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4230505" y="4365131"/>
            <a:ext cx="1145396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3503640" y="339431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4" name="円形吹き出し 13"/>
          <p:cNvSpPr/>
          <p:nvPr/>
        </p:nvSpPr>
        <p:spPr bwMode="auto">
          <a:xfrm>
            <a:off x="5448001" y="404708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973" y="4941209"/>
            <a:ext cx="4066867" cy="1169595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 bwMode="auto">
          <a:xfrm>
            <a:off x="950585" y="5407222"/>
            <a:ext cx="3993255" cy="33386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8" name="円形吹き出し 17"/>
          <p:cNvSpPr/>
          <p:nvPr/>
        </p:nvSpPr>
        <p:spPr bwMode="auto">
          <a:xfrm>
            <a:off x="5016334" y="505092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02076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41" y="3203855"/>
            <a:ext cx="6726625" cy="187226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3.7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AWS</a:t>
            </a:r>
            <a:r>
              <a:rPr lang="ja-JP" altLang="en-US" dirty="0" smtClean="0"/>
              <a:t>管理者の</a:t>
            </a:r>
            <a:r>
              <a:rPr lang="en-US" altLang="ja-JP" dirty="0" smtClean="0"/>
              <a:t>IAM</a:t>
            </a:r>
            <a:r>
              <a:rPr lang="ja-JP" altLang="en-US" dirty="0"/>
              <a:t>ユーザー作成実行と登録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3/3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607209"/>
          </a:xfrm>
        </p:spPr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アカウント管理</a:t>
            </a:r>
            <a:r>
              <a:rPr lang="en-US" altLang="ja-JP" dirty="0" smtClean="0"/>
              <a:t>_</a:t>
            </a:r>
            <a:r>
              <a:rPr lang="en-US" altLang="ja-JP" dirty="0"/>
              <a:t>AWS</a:t>
            </a:r>
            <a:r>
              <a:rPr lang="ja-JP" altLang="en-US" dirty="0"/>
              <a:t>管理者の</a:t>
            </a:r>
            <a:r>
              <a:rPr lang="ja-JP" altLang="en-US" dirty="0" smtClean="0"/>
              <a:t>登録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１</a:t>
            </a:r>
            <a:r>
              <a:rPr lang="en-US" altLang="ja-JP" dirty="0" smtClean="0"/>
              <a:t>.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管理者パラメータ」へ登録した情報で</a:t>
            </a:r>
            <a:r>
              <a:rPr lang="en-US" altLang="ja-JP" dirty="0" smtClean="0"/>
              <a:t>AWS</a:t>
            </a:r>
            <a:r>
              <a:rPr lang="ja-JP" altLang="en-US" dirty="0"/>
              <a:t>へログイン</a:t>
            </a:r>
            <a:r>
              <a:rPr lang="ja-JP" altLang="en-US" dirty="0" smtClean="0"/>
              <a:t>し、「</a:t>
            </a:r>
            <a:r>
              <a:rPr lang="en-US" altLang="ja-JP" dirty="0"/>
              <a:t>AWS</a:t>
            </a:r>
            <a:r>
              <a:rPr lang="ja-JP" altLang="en-US" dirty="0"/>
              <a:t>管理者パラメータ</a:t>
            </a:r>
            <a:r>
              <a:rPr lang="ja-JP" altLang="en-US" dirty="0" smtClean="0"/>
              <a:t>」へ登録したユーザ名の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「</a:t>
            </a:r>
            <a:r>
              <a:rPr lang="ja-JP" altLang="en-US" dirty="0"/>
              <a:t>アクセスキー</a:t>
            </a:r>
            <a:r>
              <a:rPr lang="ja-JP" altLang="en-US" dirty="0" smtClean="0"/>
              <a:t>」「</a:t>
            </a:r>
            <a:r>
              <a:rPr lang="ja-JP" altLang="en-US" dirty="0"/>
              <a:t>シークレットキー」</a:t>
            </a:r>
            <a:r>
              <a:rPr lang="ja-JP" altLang="en-US" dirty="0" smtClean="0"/>
              <a:t>を作成して取得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</a:t>
            </a:r>
            <a:r>
              <a:rPr lang="en-US" altLang="ja-JP" dirty="0" smtClean="0"/>
              <a:t>※</a:t>
            </a:r>
            <a:r>
              <a:rPr lang="ja-JP" altLang="en-US" dirty="0" smtClean="0"/>
              <a:t>手順については</a:t>
            </a:r>
            <a:r>
              <a:rPr lang="ja-JP" altLang="en-US" dirty="0">
                <a:latin typeface="+mn-ea"/>
              </a:rPr>
              <a:t>「導入準備－</a:t>
            </a:r>
            <a:r>
              <a:rPr lang="en-US" altLang="ja-JP" dirty="0">
                <a:latin typeface="+mn-ea"/>
              </a:rPr>
              <a:t>AWS</a:t>
            </a:r>
            <a:r>
              <a:rPr lang="ja-JP" altLang="en-US" dirty="0">
                <a:latin typeface="+mn-ea"/>
              </a:rPr>
              <a:t>環境</a:t>
            </a:r>
            <a:r>
              <a:rPr lang="ja-JP" altLang="en-US" dirty="0" smtClean="0">
                <a:latin typeface="+mn-ea"/>
              </a:rPr>
              <a:t>準備－①システム管理者の</a:t>
            </a:r>
            <a:r>
              <a:rPr lang="en-US" altLang="ja-JP" dirty="0" smtClean="0">
                <a:latin typeface="+mn-ea"/>
              </a:rPr>
              <a:t>IAM</a:t>
            </a:r>
            <a:r>
              <a:rPr lang="ja-JP" altLang="en-US" dirty="0" smtClean="0">
                <a:latin typeface="+mn-ea"/>
              </a:rPr>
              <a:t>ユーザー準備」</a:t>
            </a:r>
            <a:r>
              <a:rPr lang="ja-JP" altLang="en-US" dirty="0" smtClean="0"/>
              <a:t>を参照してください。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２</a:t>
            </a:r>
            <a:r>
              <a:rPr lang="en-US" altLang="ja-JP" dirty="0" smtClean="0"/>
              <a:t>.</a:t>
            </a:r>
            <a:r>
              <a:rPr lang="ja-JP" altLang="en-US" dirty="0" smtClean="0"/>
              <a:t>「</a:t>
            </a:r>
            <a:r>
              <a:rPr lang="en-US" altLang="ja-JP" dirty="0"/>
              <a:t>AWS</a:t>
            </a:r>
            <a:r>
              <a:rPr lang="ja-JP" altLang="en-US" dirty="0"/>
              <a:t>アカウント管理」＞「</a:t>
            </a:r>
            <a:r>
              <a:rPr lang="en-US" altLang="ja-JP" dirty="0"/>
              <a:t>AWS</a:t>
            </a:r>
            <a:r>
              <a:rPr lang="ja-JP" altLang="en-US" dirty="0"/>
              <a:t>管理者」＞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</a:t>
            </a:r>
            <a:r>
              <a:rPr lang="ja-JP" altLang="en-US" dirty="0"/>
              <a:t>＞</a:t>
            </a:r>
            <a:r>
              <a:rPr lang="ja-JP" altLang="en-US" dirty="0" smtClean="0"/>
              <a:t>「登録</a:t>
            </a:r>
            <a:r>
              <a:rPr lang="ja-JP" altLang="en-US" dirty="0"/>
              <a:t>開始</a:t>
            </a:r>
            <a:r>
              <a:rPr lang="ja-JP" altLang="en-US" dirty="0" smtClean="0"/>
              <a:t>」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「</a:t>
            </a:r>
            <a:r>
              <a:rPr lang="ja-JP" altLang="en-US" dirty="0"/>
              <a:t>ホスト名」「オペレーション」「アカウント</a:t>
            </a:r>
            <a:r>
              <a:rPr lang="en-US" altLang="ja-JP" dirty="0"/>
              <a:t>ID</a:t>
            </a:r>
            <a:r>
              <a:rPr lang="ja-JP" altLang="en-US" dirty="0"/>
              <a:t>」「アクセスキー」「シークレットキー」を入力</a:t>
            </a:r>
            <a:r>
              <a:rPr lang="ja-JP" altLang="en-US" dirty="0" smtClean="0"/>
              <a:t>して「登録」</a:t>
            </a:r>
            <a:r>
              <a:rPr lang="ja-JP" altLang="en-US" dirty="0"/>
              <a:t>を</a:t>
            </a:r>
            <a:r>
              <a:rPr lang="ja-JP" altLang="en-US" dirty="0" smtClean="0"/>
              <a:t>押下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1231621" y="3557284"/>
            <a:ext cx="6316645" cy="8022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7583884" y="3341284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2145911" y="4712574"/>
            <a:ext cx="1224000" cy="2983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3431659" y="455256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2" name="角丸四角形 11"/>
          <p:cNvSpPr/>
          <p:nvPr/>
        </p:nvSpPr>
        <p:spPr bwMode="auto">
          <a:xfrm>
            <a:off x="6384040" y="4842729"/>
            <a:ext cx="5415540" cy="1578159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ホスト名　　　　：本</a:t>
            </a:r>
            <a:r>
              <a:rPr lang="en-US" altLang="ja-JP" sz="1200" dirty="0">
                <a:latin typeface="+mn-ea"/>
              </a:rPr>
              <a:t>ITA</a:t>
            </a:r>
            <a:r>
              <a:rPr lang="ja-JP" altLang="en-US" sz="1200" dirty="0">
                <a:latin typeface="+mn-ea"/>
              </a:rPr>
              <a:t>導入サーバのホスト名を選択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　　　　　　　　（デフォルトは</a:t>
            </a:r>
            <a:r>
              <a:rPr lang="en-US" altLang="ja-JP" sz="1200" dirty="0">
                <a:latin typeface="+mn-ea"/>
              </a:rPr>
              <a:t>” </a:t>
            </a:r>
            <a:r>
              <a:rPr lang="en-US" altLang="ja-JP" sz="1200" dirty="0" err="1">
                <a:latin typeface="+mn-ea"/>
              </a:rPr>
              <a:t>exastro</a:t>
            </a:r>
            <a:r>
              <a:rPr lang="en-US" altLang="ja-JP" sz="1200" dirty="0">
                <a:latin typeface="+mn-ea"/>
              </a:rPr>
              <a:t>-it-automation”</a:t>
            </a:r>
            <a:r>
              <a:rPr lang="ja-JP" altLang="en-US" sz="1200" dirty="0">
                <a:latin typeface="+mn-ea"/>
              </a:rPr>
              <a:t>）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オペレーション　</a:t>
            </a:r>
            <a:r>
              <a:rPr lang="ja-JP" altLang="en-US" sz="1200" dirty="0" smtClean="0">
                <a:latin typeface="+mn-ea"/>
              </a:rPr>
              <a:t>：任意のオペレーションを選択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アカウント</a:t>
            </a:r>
            <a:r>
              <a:rPr lang="en-US" altLang="ja-JP" sz="1200" dirty="0" smtClean="0">
                <a:latin typeface="+mn-ea"/>
              </a:rPr>
              <a:t>ID</a:t>
            </a:r>
            <a:r>
              <a:rPr lang="ja-JP" altLang="en-US" sz="1200" dirty="0" smtClean="0">
                <a:latin typeface="+mn-ea"/>
              </a:rPr>
              <a:t>　　： </a:t>
            </a:r>
            <a:r>
              <a:rPr lang="en-US" altLang="ja-JP" sz="1200" dirty="0">
                <a:latin typeface="+mn-ea"/>
              </a:rPr>
              <a:t>1</a:t>
            </a:r>
            <a:r>
              <a:rPr lang="en-US" altLang="ja-JP" sz="1200" dirty="0" smtClean="0">
                <a:latin typeface="+mn-ea"/>
              </a:rPr>
              <a:t>.</a:t>
            </a:r>
            <a:r>
              <a:rPr lang="ja-JP" altLang="en-US" sz="1200" dirty="0" smtClean="0">
                <a:latin typeface="+mn-ea"/>
              </a:rPr>
              <a:t>で利用した</a:t>
            </a:r>
            <a:r>
              <a:rPr lang="en-US" altLang="ja-JP" sz="1200" dirty="0" smtClean="0">
                <a:latin typeface="+mn-ea"/>
              </a:rPr>
              <a:t>AWS</a:t>
            </a:r>
            <a:r>
              <a:rPr lang="ja-JP" altLang="en-US" sz="1200" dirty="0" smtClean="0">
                <a:latin typeface="+mn-ea"/>
              </a:rPr>
              <a:t>管理者のアカウント</a:t>
            </a:r>
            <a:r>
              <a:rPr lang="en-US" altLang="ja-JP" sz="1200" dirty="0" smtClean="0">
                <a:latin typeface="+mn-ea"/>
              </a:rPr>
              <a:t>ID</a:t>
            </a:r>
            <a:r>
              <a:rPr lang="ja-JP" altLang="en-US" sz="1200" dirty="0" smtClean="0">
                <a:latin typeface="+mn-ea"/>
              </a:rPr>
              <a:t>を入力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アクセスキー</a:t>
            </a:r>
            <a:r>
              <a:rPr lang="ja-JP" altLang="en-US" sz="1200" dirty="0">
                <a:latin typeface="+mn-ea"/>
              </a:rPr>
              <a:t>　　</a:t>
            </a:r>
            <a:r>
              <a:rPr lang="ja-JP" altLang="en-US" sz="1200" dirty="0" smtClean="0">
                <a:latin typeface="+mn-ea"/>
              </a:rPr>
              <a:t>：</a:t>
            </a:r>
            <a:r>
              <a:rPr lang="en-US" altLang="ja-JP" sz="1200" dirty="0">
                <a:latin typeface="+mn-ea"/>
              </a:rPr>
              <a:t> 1</a:t>
            </a:r>
            <a:r>
              <a:rPr lang="en-US" altLang="ja-JP" sz="1200" dirty="0" smtClean="0">
                <a:latin typeface="+mn-ea"/>
              </a:rPr>
              <a:t>.</a:t>
            </a:r>
            <a:r>
              <a:rPr lang="ja-JP" altLang="en-US" sz="1200" dirty="0" smtClean="0">
                <a:latin typeface="+mn-ea"/>
              </a:rPr>
              <a:t>で作成した</a:t>
            </a:r>
            <a:r>
              <a:rPr lang="en-US" altLang="ja-JP" sz="1200" dirty="0" smtClean="0">
                <a:latin typeface="+mn-ea"/>
              </a:rPr>
              <a:t>AWS</a:t>
            </a:r>
            <a:r>
              <a:rPr lang="ja-JP" altLang="en-US" sz="1200" dirty="0" smtClean="0">
                <a:latin typeface="+mn-ea"/>
              </a:rPr>
              <a:t>管理者のアクセスキー</a:t>
            </a:r>
            <a:r>
              <a:rPr lang="ja-JP" altLang="en-US" sz="1200" dirty="0">
                <a:latin typeface="+mn-ea"/>
              </a:rPr>
              <a:t>を</a:t>
            </a:r>
            <a:r>
              <a:rPr lang="ja-JP" altLang="en-US" sz="1200" dirty="0" smtClean="0">
                <a:latin typeface="+mn-ea"/>
              </a:rPr>
              <a:t>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シークレットキー</a:t>
            </a:r>
            <a:r>
              <a:rPr lang="ja-JP" altLang="en-US" sz="1200" dirty="0" smtClean="0">
                <a:latin typeface="+mn-ea"/>
              </a:rPr>
              <a:t>：</a:t>
            </a:r>
            <a:r>
              <a:rPr lang="en-US" altLang="ja-JP" sz="1200" dirty="0">
                <a:latin typeface="+mn-ea"/>
              </a:rPr>
              <a:t> 1</a:t>
            </a:r>
            <a:r>
              <a:rPr lang="en-US" altLang="ja-JP" sz="1200" dirty="0" smtClean="0">
                <a:latin typeface="+mn-ea"/>
              </a:rPr>
              <a:t>.</a:t>
            </a:r>
            <a:r>
              <a:rPr lang="ja-JP" altLang="en-US" sz="1200" dirty="0" smtClean="0">
                <a:latin typeface="+mn-ea"/>
              </a:rPr>
              <a:t>で作成した</a:t>
            </a:r>
            <a:r>
              <a:rPr lang="en-US" altLang="ja-JP" sz="1200" dirty="0">
                <a:latin typeface="+mn-ea"/>
              </a:rPr>
              <a:t>AWS</a:t>
            </a:r>
            <a:r>
              <a:rPr lang="ja-JP" altLang="en-US" sz="1200" dirty="0" smtClean="0">
                <a:latin typeface="+mn-ea"/>
              </a:rPr>
              <a:t>管理者のシークレットキー</a:t>
            </a:r>
            <a:r>
              <a:rPr lang="ja-JP" altLang="en-US" sz="1200" dirty="0">
                <a:latin typeface="+mn-ea"/>
              </a:rPr>
              <a:t>を</a:t>
            </a:r>
            <a:r>
              <a:rPr lang="ja-JP" altLang="en-US" sz="1200" dirty="0" smtClean="0">
                <a:latin typeface="+mn-ea"/>
              </a:rPr>
              <a:t>入力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6096000" y="4424576"/>
            <a:ext cx="648091" cy="576000"/>
            <a:chOff x="162795" y="3812178"/>
            <a:chExt cx="565503" cy="549789"/>
          </a:xfrm>
        </p:grpSpPr>
        <p:sp>
          <p:nvSpPr>
            <p:cNvPr id="1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197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27" y="3789050"/>
            <a:ext cx="5375100" cy="155968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3.8</a:t>
            </a:r>
            <a:r>
              <a:rPr kumimoji="1" lang="ja-JP" altLang="en-US" dirty="0" smtClean="0"/>
              <a:t>　</a:t>
            </a:r>
            <a:r>
              <a:rPr lang="ja-JP" altLang="en-US" i="1" dirty="0"/>
              <a:t>インフラ</a:t>
            </a:r>
            <a:r>
              <a:rPr lang="ja-JP" altLang="en-US" dirty="0"/>
              <a:t>管理者</a:t>
            </a:r>
            <a:r>
              <a:rPr lang="en-US" altLang="ja-JP" dirty="0"/>
              <a:t>&amp;</a:t>
            </a:r>
            <a:r>
              <a:rPr lang="ja-JP" altLang="en-US" dirty="0"/>
              <a:t>インフラユーザーの</a:t>
            </a:r>
            <a:r>
              <a:rPr lang="en-US" altLang="ja-JP" dirty="0"/>
              <a:t>IAM</a:t>
            </a:r>
            <a:r>
              <a:rPr lang="ja-JP" altLang="en-US" dirty="0"/>
              <a:t>ユーザー作成実行と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3240378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600" b="1" dirty="0" smtClean="0">
                <a:solidFill>
                  <a:srgbClr val="FF0000"/>
                </a:solidFill>
              </a:rPr>
              <a:t>・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 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以降の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ITA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の作業は「</a:t>
            </a:r>
            <a:r>
              <a:rPr kumimoji="1" lang="en-US" altLang="ja-JP" sz="1600" b="1" dirty="0" err="1" smtClean="0">
                <a:solidFill>
                  <a:srgbClr val="FF0000"/>
                </a:solidFill>
              </a:rPr>
              <a:t>aws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-admin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（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AWS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管理者）」で実施してください。</a:t>
            </a:r>
            <a:endParaRPr kumimoji="1" lang="en-US" altLang="ja-JP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600" b="1" dirty="0">
                <a:solidFill>
                  <a:srgbClr val="FF0000"/>
                </a:solidFill>
              </a:rPr>
              <a:t>・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「</a:t>
            </a:r>
            <a:r>
              <a:rPr lang="ja-JP" altLang="en-US" sz="1600" b="1" dirty="0">
                <a:solidFill>
                  <a:srgbClr val="FF0000"/>
                </a:solidFill>
              </a:rPr>
              <a:t>インフラ管理者＆インフラユーザーパラメータ」の「ユーザー名」「初回パスワード」「グループ名」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を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600" b="1" dirty="0">
                <a:solidFill>
                  <a:srgbClr val="FF0000"/>
                </a:solidFill>
              </a:rPr>
              <a:t>　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CS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テンプレートの</a:t>
            </a:r>
            <a:r>
              <a:rPr lang="ja-JP" altLang="en-US" sz="1600" b="1" dirty="0">
                <a:solidFill>
                  <a:srgbClr val="FF0000"/>
                </a:solidFill>
              </a:rPr>
              <a:t>デフォルト値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から変更</a:t>
            </a:r>
            <a:r>
              <a:rPr lang="ja-JP" altLang="en-US" sz="1600" b="1" dirty="0">
                <a:solidFill>
                  <a:srgbClr val="FF0000"/>
                </a:solidFill>
              </a:rPr>
              <a:t>する場合、本手順を実行してください。</a:t>
            </a:r>
            <a:endParaRPr lang="en-US" altLang="ja-JP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ja-JP" sz="1600" b="1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/>
              <a:t>インフラ管理者</a:t>
            </a:r>
            <a:r>
              <a:rPr kumimoji="1" lang="en-US" altLang="ja-JP" dirty="0" smtClean="0"/>
              <a:t>&amp;</a:t>
            </a:r>
            <a:r>
              <a:rPr kumimoji="1" lang="ja-JP" altLang="en-US" dirty="0" smtClean="0"/>
              <a:t>インフラユーザーパラメータ登録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「パラメータ管理」＞「インフラ管理者＆インフラユーザーパラメータ」＞「フィルタ」＞「更新」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「ホスト名」「オペレーション」「ユーザ名／インフラ管理者」「初回パスワード／インフラ管理者」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kumimoji="1" lang="ja-JP" altLang="en-US" dirty="0" smtClean="0"/>
              <a:t>「グループ名／インフラ管理者」「ユーザ名／インフラユーザー」「初回パスワード／インフラユーザー」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kumimoji="1" lang="ja-JP" altLang="en-US" dirty="0" smtClean="0"/>
              <a:t>「グループ名／インフラユーザー」を入力して「更新」を押下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1956141" y="5025833"/>
            <a:ext cx="1076324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814819" y="4075227"/>
            <a:ext cx="5393860" cy="84526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3113198" y="481631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6" name="円形吹き出し 5"/>
          <p:cNvSpPr/>
          <p:nvPr/>
        </p:nvSpPr>
        <p:spPr bwMode="auto">
          <a:xfrm>
            <a:off x="6215425" y="392390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6905109" y="4920493"/>
            <a:ext cx="5040700" cy="1508768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ホスト名　　　　</a:t>
            </a:r>
            <a:r>
              <a:rPr lang="ja-JP" altLang="en-US" sz="1200" dirty="0" smtClean="0">
                <a:latin typeface="+mn-ea"/>
              </a:rPr>
              <a:t>　　  ：</a:t>
            </a:r>
            <a:r>
              <a:rPr lang="ja-JP" altLang="en-US" sz="1200" dirty="0">
                <a:latin typeface="+mn-ea"/>
              </a:rPr>
              <a:t>本</a:t>
            </a:r>
            <a:r>
              <a:rPr lang="en-US" altLang="ja-JP" sz="1200" dirty="0">
                <a:latin typeface="+mn-ea"/>
              </a:rPr>
              <a:t>ITA</a:t>
            </a:r>
            <a:r>
              <a:rPr lang="ja-JP" altLang="en-US" sz="1200" dirty="0">
                <a:latin typeface="+mn-ea"/>
              </a:rPr>
              <a:t>導入サーバのホスト名を選択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　　　　　　　　</a:t>
            </a:r>
            <a:r>
              <a:rPr lang="ja-JP" altLang="en-US" sz="1200" dirty="0" smtClean="0">
                <a:latin typeface="+mn-ea"/>
              </a:rPr>
              <a:t>　　（</a:t>
            </a:r>
            <a:r>
              <a:rPr lang="ja-JP" altLang="en-US" sz="1200" dirty="0">
                <a:latin typeface="+mn-ea"/>
              </a:rPr>
              <a:t>デフォルトは</a:t>
            </a:r>
            <a:r>
              <a:rPr lang="en-US" altLang="ja-JP" sz="1200" dirty="0">
                <a:latin typeface="+mn-ea"/>
              </a:rPr>
              <a:t>” </a:t>
            </a:r>
            <a:r>
              <a:rPr lang="en-US" altLang="ja-JP" sz="1200" dirty="0" err="1">
                <a:latin typeface="+mn-ea"/>
              </a:rPr>
              <a:t>exastro</a:t>
            </a:r>
            <a:r>
              <a:rPr lang="en-US" altLang="ja-JP" sz="1200" dirty="0">
                <a:latin typeface="+mn-ea"/>
              </a:rPr>
              <a:t>-it-automation”</a:t>
            </a:r>
            <a:r>
              <a:rPr lang="ja-JP" altLang="en-US" sz="1200" dirty="0">
                <a:latin typeface="+mn-ea"/>
              </a:rPr>
              <a:t>）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オペレーション　</a:t>
            </a:r>
            <a:r>
              <a:rPr lang="ja-JP" altLang="en-US" sz="1200" dirty="0" smtClean="0">
                <a:latin typeface="+mn-ea"/>
              </a:rPr>
              <a:t>　　  ：</a:t>
            </a:r>
            <a:r>
              <a:rPr lang="ja-JP" altLang="en-US" sz="1200" dirty="0">
                <a:latin typeface="+mn-ea"/>
              </a:rPr>
              <a:t>任意のオペレーションを</a:t>
            </a:r>
            <a:r>
              <a:rPr lang="ja-JP" altLang="en-US" sz="1200" dirty="0" smtClean="0">
                <a:latin typeface="+mn-ea"/>
              </a:rPr>
              <a:t>選択）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ユーザー名／</a:t>
            </a:r>
            <a:r>
              <a:rPr lang="en-US" altLang="ja-JP" sz="1200" dirty="0" smtClean="0">
                <a:latin typeface="+mn-ea"/>
              </a:rPr>
              <a:t>**</a:t>
            </a:r>
            <a:r>
              <a:rPr lang="ja-JP" altLang="en-US" sz="1200" dirty="0" smtClean="0">
                <a:latin typeface="+mn-ea"/>
              </a:rPr>
              <a:t> 　　　：任意のユーザ名を入力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初回パスワード</a:t>
            </a:r>
            <a:r>
              <a:rPr lang="ja-JP" altLang="en-US" sz="1200" dirty="0">
                <a:latin typeface="+mn-ea"/>
              </a:rPr>
              <a:t>／</a:t>
            </a:r>
            <a:r>
              <a:rPr lang="en-US" altLang="ja-JP" sz="1200" dirty="0">
                <a:latin typeface="+mn-ea"/>
              </a:rPr>
              <a:t>** </a:t>
            </a:r>
            <a:r>
              <a:rPr lang="ja-JP" altLang="en-US" sz="1200" dirty="0" smtClean="0">
                <a:latin typeface="+mn-ea"/>
              </a:rPr>
              <a:t>　：</a:t>
            </a:r>
            <a:r>
              <a:rPr lang="ja-JP" altLang="en-US" sz="1200" dirty="0">
                <a:latin typeface="+mn-ea"/>
              </a:rPr>
              <a:t>任意</a:t>
            </a:r>
            <a:r>
              <a:rPr lang="ja-JP" altLang="en-US" sz="1200" dirty="0" smtClean="0">
                <a:latin typeface="+mn-ea"/>
              </a:rPr>
              <a:t>のパスワードを入力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グループ名</a:t>
            </a:r>
            <a:r>
              <a:rPr lang="ja-JP" altLang="en-US" sz="1200" dirty="0">
                <a:latin typeface="+mn-ea"/>
              </a:rPr>
              <a:t>／</a:t>
            </a:r>
            <a:r>
              <a:rPr lang="en-US" altLang="ja-JP" sz="1200" dirty="0">
                <a:latin typeface="+mn-ea"/>
              </a:rPr>
              <a:t>** </a:t>
            </a:r>
            <a:r>
              <a:rPr lang="ja-JP" altLang="en-US" sz="1200" dirty="0" smtClean="0">
                <a:latin typeface="+mn-ea"/>
              </a:rPr>
              <a:t>　　　：</a:t>
            </a:r>
            <a:r>
              <a:rPr lang="ja-JP" altLang="en-US" sz="1200" dirty="0">
                <a:latin typeface="+mn-ea"/>
              </a:rPr>
              <a:t>任意</a:t>
            </a:r>
            <a:r>
              <a:rPr lang="ja-JP" altLang="en-US" sz="1200" dirty="0" smtClean="0">
                <a:latin typeface="+mn-ea"/>
              </a:rPr>
              <a:t>のグループ名を入力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6581064" y="4482373"/>
            <a:ext cx="648091" cy="576000"/>
            <a:chOff x="162795" y="3812178"/>
            <a:chExt cx="565503" cy="549789"/>
          </a:xfrm>
        </p:grpSpPr>
        <p:sp>
          <p:nvSpPr>
            <p:cNvPr id="13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12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73" y="4941209"/>
            <a:ext cx="4066867" cy="116959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3.8</a:t>
            </a:r>
            <a:r>
              <a:rPr lang="ja-JP" altLang="en-US" dirty="0"/>
              <a:t>　</a:t>
            </a:r>
            <a:r>
              <a:rPr lang="ja-JP" altLang="en-US" i="1" dirty="0"/>
              <a:t>インフラ</a:t>
            </a:r>
            <a:r>
              <a:rPr lang="ja-JP" altLang="en-US" dirty="0"/>
              <a:t>管理者</a:t>
            </a:r>
            <a:r>
              <a:rPr lang="en-US" altLang="ja-JP" dirty="0"/>
              <a:t>&amp;</a:t>
            </a:r>
            <a:r>
              <a:rPr lang="ja-JP" altLang="en-US" dirty="0"/>
              <a:t>インフラユーザーの</a:t>
            </a:r>
            <a:r>
              <a:rPr lang="en-US" altLang="ja-JP" dirty="0"/>
              <a:t>IAM</a:t>
            </a:r>
            <a:r>
              <a:rPr lang="ja-JP" altLang="en-US" dirty="0"/>
              <a:t>ユーザー作成実行と登録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160228"/>
          </a:xfrm>
        </p:spPr>
        <p:txBody>
          <a:bodyPr/>
          <a:lstStyle/>
          <a:p>
            <a:r>
              <a:rPr lang="ja-JP" altLang="en-US" dirty="0" smtClean="0"/>
              <a:t>インフラ</a:t>
            </a:r>
            <a:r>
              <a:rPr lang="ja-JP" altLang="en-US" dirty="0"/>
              <a:t>管理者</a:t>
            </a:r>
            <a:r>
              <a:rPr lang="en-US" altLang="ja-JP" dirty="0"/>
              <a:t>&amp;</a:t>
            </a:r>
            <a:r>
              <a:rPr lang="ja-JP" altLang="en-US" dirty="0" smtClean="0"/>
              <a:t>インフラユーザー作成の実行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「基本コンソール」＞</a:t>
            </a:r>
            <a:r>
              <a:rPr lang="ja-JP" altLang="en-US" dirty="0"/>
              <a:t>「</a:t>
            </a:r>
            <a:r>
              <a:rPr lang="en-US" altLang="ja-JP" dirty="0"/>
              <a:t>Symphony</a:t>
            </a:r>
            <a:r>
              <a:rPr lang="ja-JP" altLang="en-US" dirty="0"/>
              <a:t>作業実行」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ja-JP" altLang="en-US" dirty="0"/>
              <a:t>「</a:t>
            </a:r>
            <a:r>
              <a:rPr lang="en-US" altLang="ja-JP" dirty="0"/>
              <a:t>Symphony[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」の</a:t>
            </a:r>
            <a:r>
              <a:rPr lang="ja-JP" altLang="en-US" dirty="0" smtClean="0"/>
              <a:t>「インフラ管理者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インフラユーザー（</a:t>
            </a:r>
            <a:r>
              <a:rPr lang="ja-JP" altLang="en-US" dirty="0"/>
              <a:t>構築／更新）」を選択し</a:t>
            </a:r>
            <a:r>
              <a:rPr lang="ja-JP" altLang="en-US" dirty="0" smtClean="0"/>
              <a:t>、「</a:t>
            </a:r>
            <a:r>
              <a:rPr lang="ja-JP" altLang="en-US" dirty="0"/>
              <a:t>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」から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「</a:t>
            </a:r>
            <a:r>
              <a:rPr lang="ja-JP" altLang="en-US" dirty="0"/>
              <a:t>インフラ管理者＆インフラユーザーパラメータ</a:t>
            </a:r>
            <a:r>
              <a:rPr lang="ja-JP" altLang="en-US" dirty="0" smtClean="0"/>
              <a:t>」</a:t>
            </a:r>
            <a:r>
              <a:rPr lang="ja-JP" altLang="en-US" dirty="0"/>
              <a:t>へ登録したオペレーションを選択して画面最下部の「実行」を</a:t>
            </a:r>
            <a:r>
              <a:rPr lang="ja-JP" altLang="en-US" dirty="0" smtClean="0"/>
              <a:t>押下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71" y="2303489"/>
            <a:ext cx="2685321" cy="23400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740" y="2393489"/>
            <a:ext cx="4378580" cy="21600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924979" y="3986571"/>
            <a:ext cx="2592360" cy="16555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950585" y="5407222"/>
            <a:ext cx="3993255" cy="33386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4295750" y="4228873"/>
            <a:ext cx="1008140" cy="28027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3578125" y="3624794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1" name="円形吹き出し 10"/>
          <p:cNvSpPr/>
          <p:nvPr/>
        </p:nvSpPr>
        <p:spPr bwMode="auto">
          <a:xfrm>
            <a:off x="5016334" y="505092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2" name="円形吹き出し 11"/>
          <p:cNvSpPr/>
          <p:nvPr/>
        </p:nvSpPr>
        <p:spPr bwMode="auto">
          <a:xfrm>
            <a:off x="5387643" y="3907244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63267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3.8</a:t>
            </a:r>
            <a:r>
              <a:rPr lang="ja-JP" altLang="en-US" dirty="0"/>
              <a:t>　</a:t>
            </a:r>
            <a:r>
              <a:rPr lang="ja-JP" altLang="en-US" i="1" dirty="0"/>
              <a:t>インフラ</a:t>
            </a:r>
            <a:r>
              <a:rPr lang="ja-JP" altLang="en-US" dirty="0"/>
              <a:t>管理者</a:t>
            </a:r>
            <a:r>
              <a:rPr lang="en-US" altLang="ja-JP" dirty="0"/>
              <a:t>&amp;</a:t>
            </a:r>
            <a:r>
              <a:rPr lang="ja-JP" altLang="en-US" dirty="0"/>
              <a:t>インフラユーザーの</a:t>
            </a:r>
            <a:r>
              <a:rPr lang="en-US" altLang="ja-JP" dirty="0"/>
              <a:t>IAM</a:t>
            </a:r>
            <a:r>
              <a:rPr lang="ja-JP" altLang="en-US" dirty="0"/>
              <a:t>ユーザー作成実行と登録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4104498"/>
          </a:xfrm>
        </p:spPr>
        <p:txBody>
          <a:bodyPr/>
          <a:lstStyle/>
          <a:p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アカウント管理</a:t>
            </a:r>
            <a:r>
              <a:rPr kumimoji="1" lang="en-US" altLang="ja-JP" dirty="0" smtClean="0"/>
              <a:t>_</a:t>
            </a:r>
            <a:r>
              <a:rPr kumimoji="1" lang="ja-JP" altLang="en-US" dirty="0" smtClean="0"/>
              <a:t>インフラ管理者とインフラユーザーの登録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１</a:t>
            </a:r>
            <a:r>
              <a:rPr lang="en-US" altLang="ja-JP" dirty="0" smtClean="0"/>
              <a:t>.</a:t>
            </a:r>
            <a:r>
              <a:rPr lang="ja-JP" altLang="en-US" dirty="0" smtClean="0"/>
              <a:t>「</a:t>
            </a:r>
            <a:r>
              <a:rPr lang="ja-JP" altLang="en-US" dirty="0"/>
              <a:t>インフラ管理者＆インフラユーザーパラメータ</a:t>
            </a:r>
            <a:r>
              <a:rPr lang="ja-JP" altLang="en-US" dirty="0" smtClean="0"/>
              <a:t>」</a:t>
            </a:r>
            <a:r>
              <a:rPr lang="ja-JP" altLang="en-US" dirty="0"/>
              <a:t>へ登録した情報で</a:t>
            </a:r>
            <a:r>
              <a:rPr lang="en-US" altLang="ja-JP" dirty="0"/>
              <a:t>AWS</a:t>
            </a:r>
            <a:r>
              <a:rPr lang="ja-JP" altLang="en-US" dirty="0"/>
              <a:t>へログインし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 それぞれの「</a:t>
            </a:r>
            <a:r>
              <a:rPr lang="ja-JP" altLang="en-US" dirty="0"/>
              <a:t>アクセスキー」「シークレットキー」</a:t>
            </a:r>
            <a:r>
              <a:rPr lang="ja-JP" altLang="en-US" dirty="0" smtClean="0"/>
              <a:t>を作成して取得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 </a:t>
            </a:r>
            <a:r>
              <a:rPr lang="en-US" altLang="ja-JP" dirty="0" smtClean="0"/>
              <a:t>※</a:t>
            </a:r>
            <a:r>
              <a:rPr lang="ja-JP" altLang="en-US" dirty="0"/>
              <a:t>手順について</a:t>
            </a:r>
            <a:r>
              <a:rPr lang="ja-JP" altLang="en-US" dirty="0" smtClean="0"/>
              <a:t>は</a:t>
            </a:r>
            <a:r>
              <a:rPr lang="ja-JP" altLang="en-US" dirty="0">
                <a:latin typeface="+mn-ea"/>
              </a:rPr>
              <a:t>「導入準備－</a:t>
            </a:r>
            <a:r>
              <a:rPr lang="en-US" altLang="ja-JP" dirty="0">
                <a:latin typeface="+mn-ea"/>
              </a:rPr>
              <a:t>AWS</a:t>
            </a:r>
            <a:r>
              <a:rPr lang="ja-JP" altLang="en-US" dirty="0">
                <a:latin typeface="+mn-ea"/>
              </a:rPr>
              <a:t>環境準備－</a:t>
            </a:r>
            <a:r>
              <a:rPr lang="ja-JP" altLang="en-US" dirty="0" smtClean="0">
                <a:latin typeface="+mn-ea"/>
              </a:rPr>
              <a:t>①システム管理者</a:t>
            </a:r>
            <a:r>
              <a:rPr lang="ja-JP" altLang="en-US" dirty="0">
                <a:latin typeface="+mn-ea"/>
              </a:rPr>
              <a:t>の</a:t>
            </a:r>
            <a:r>
              <a:rPr lang="en-US" altLang="ja-JP" dirty="0" smtClean="0">
                <a:latin typeface="+mn-ea"/>
              </a:rPr>
              <a:t>IAM</a:t>
            </a:r>
            <a:r>
              <a:rPr lang="ja-JP" altLang="en-US" dirty="0">
                <a:latin typeface="+mn-ea"/>
              </a:rPr>
              <a:t>ユーザー準備」</a:t>
            </a:r>
            <a:r>
              <a:rPr lang="ja-JP" altLang="en-US" dirty="0" smtClean="0"/>
              <a:t>を</a:t>
            </a:r>
            <a:r>
              <a:rPr lang="ja-JP" altLang="en-US" dirty="0"/>
              <a:t>参照してください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２</a:t>
            </a:r>
            <a:r>
              <a:rPr lang="en-US" altLang="ja-JP" dirty="0" smtClean="0"/>
              <a:t>.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アカウント管理」＞「インフラ管理者」＞「</a:t>
            </a:r>
            <a:r>
              <a:rPr lang="ja-JP" altLang="en-US" dirty="0"/>
              <a:t>登録</a:t>
            </a:r>
            <a:r>
              <a:rPr lang="ja-JP" altLang="en-US" dirty="0" smtClean="0"/>
              <a:t>」＞「登録開始」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「</a:t>
            </a:r>
            <a:r>
              <a:rPr lang="ja-JP" altLang="en-US" dirty="0"/>
              <a:t>ホスト名」「オペレーション」「アカウント</a:t>
            </a:r>
            <a:r>
              <a:rPr lang="en-US" altLang="ja-JP" dirty="0"/>
              <a:t>ID</a:t>
            </a:r>
            <a:r>
              <a:rPr lang="ja-JP" altLang="en-US" dirty="0"/>
              <a:t>」「アクセスキー」「シークレットキー」を入力して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</a:t>
            </a:r>
            <a:r>
              <a:rPr lang="ja-JP" altLang="en-US" dirty="0"/>
              <a:t>を押下</a:t>
            </a:r>
            <a:endParaRPr lang="en-US" altLang="ja-JP" dirty="0"/>
          </a:p>
          <a:p>
            <a:pPr marL="180000" lvl="1" indent="0">
              <a:buNone/>
            </a:pPr>
            <a:r>
              <a:rPr kumimoji="1" lang="ja-JP" altLang="en-US" dirty="0" smtClean="0"/>
              <a:t>　 　</a:t>
            </a:r>
            <a:r>
              <a:rPr lang="ja-JP" altLang="en-US" dirty="0" smtClean="0"/>
              <a:t>→ 前項</a:t>
            </a:r>
            <a:r>
              <a:rPr lang="en-US" altLang="ja-JP" dirty="0" smtClean="0"/>
              <a:t>1</a:t>
            </a:r>
            <a:r>
              <a:rPr lang="ja-JP" altLang="en-US" dirty="0" smtClean="0"/>
              <a:t>で作成した</a:t>
            </a:r>
            <a:r>
              <a:rPr kumimoji="1" lang="ja-JP" altLang="en-US" dirty="0" smtClean="0"/>
              <a:t>インフラ管理者の「アクセスキー」「シークレットキー」を入力</a:t>
            </a:r>
            <a:endParaRPr kumimoji="1"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r>
              <a:rPr kumimoji="1" lang="ja-JP" altLang="en-US" dirty="0" smtClean="0"/>
              <a:t>３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アカウント管理」＞「インフラユーザー」＞「</a:t>
            </a:r>
            <a:r>
              <a:rPr lang="ja-JP" altLang="en-US" dirty="0"/>
              <a:t>登録</a:t>
            </a:r>
            <a:r>
              <a:rPr kumimoji="1" lang="ja-JP" altLang="en-US" dirty="0" smtClean="0"/>
              <a:t>」＞「</a:t>
            </a:r>
            <a:r>
              <a:rPr lang="ja-JP" altLang="en-US" dirty="0" smtClean="0"/>
              <a:t>登録</a:t>
            </a:r>
            <a:r>
              <a:rPr lang="ja-JP" altLang="en-US" dirty="0"/>
              <a:t>開始</a:t>
            </a:r>
            <a:r>
              <a:rPr kumimoji="1" lang="ja-JP" altLang="en-US" dirty="0" smtClean="0"/>
              <a:t>」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「</a:t>
            </a:r>
            <a:r>
              <a:rPr lang="ja-JP" altLang="en-US" dirty="0"/>
              <a:t>ホスト名」「オペレーション」「アカウント</a:t>
            </a:r>
            <a:r>
              <a:rPr lang="en-US" altLang="ja-JP" dirty="0"/>
              <a:t>ID</a:t>
            </a:r>
            <a:r>
              <a:rPr lang="ja-JP" altLang="en-US" dirty="0"/>
              <a:t>」「アクセスキー」「シークレットキー」を入力して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</a:t>
            </a:r>
            <a:r>
              <a:rPr lang="ja-JP" altLang="en-US" dirty="0"/>
              <a:t>を押下</a:t>
            </a:r>
            <a:endParaRPr lang="en-US" altLang="ja-JP" dirty="0"/>
          </a:p>
          <a:p>
            <a:pPr marL="180000" lvl="1" indent="0">
              <a:buNone/>
            </a:pPr>
            <a:r>
              <a:rPr kumimoji="1" lang="ja-JP" altLang="en-US" dirty="0" smtClean="0"/>
              <a:t>　 </a:t>
            </a:r>
            <a:r>
              <a:rPr lang="ja-JP" altLang="en-US" dirty="0"/>
              <a:t>　</a:t>
            </a:r>
            <a:r>
              <a:rPr lang="ja-JP" altLang="en-US" dirty="0" smtClean="0"/>
              <a:t>→</a:t>
            </a:r>
            <a:r>
              <a:rPr lang="en-US" altLang="ja-JP" dirty="0"/>
              <a:t> </a:t>
            </a:r>
            <a:r>
              <a:rPr lang="ja-JP" altLang="en-US" dirty="0" smtClean="0"/>
              <a:t>前項</a:t>
            </a:r>
            <a:r>
              <a:rPr lang="en-US" altLang="ja-JP" dirty="0"/>
              <a:t>1</a:t>
            </a:r>
            <a:r>
              <a:rPr lang="ja-JP" altLang="en-US" dirty="0"/>
              <a:t>で作成した</a:t>
            </a:r>
            <a:r>
              <a:rPr kumimoji="1" lang="ja-JP" altLang="en-US" dirty="0" smtClean="0"/>
              <a:t>インフラユーザーの「アクセスキー」「シークレットキー」を入力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952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92" y="2702656"/>
            <a:ext cx="8045725" cy="179734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</a:t>
            </a:r>
            <a:r>
              <a:rPr lang="ja-JP" altLang="en-US" dirty="0" smtClean="0"/>
              <a:t>オートスケール用パラメータの登録（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1700760"/>
            <a:ext cx="11713301" cy="1800178"/>
          </a:xfrm>
        </p:spPr>
        <p:txBody>
          <a:bodyPr/>
          <a:lstStyle/>
          <a:p>
            <a:r>
              <a:rPr lang="en-US" altLang="ja-JP" dirty="0" err="1" smtClean="0"/>
              <a:t>AutoScale</a:t>
            </a:r>
            <a:r>
              <a:rPr lang="ja-JP" altLang="en-US" dirty="0" smtClean="0"/>
              <a:t>パラメータへの登録</a:t>
            </a:r>
            <a:endParaRPr lang="en-US" altLang="ja-JP" sz="1500" dirty="0">
              <a:latin typeface="+mn-ea"/>
            </a:endParaRPr>
          </a:p>
          <a:p>
            <a:pPr lvl="1"/>
            <a:r>
              <a:rPr lang="ja-JP" altLang="en-US" dirty="0" smtClean="0"/>
              <a:t>「パラメータ管理」＞「</a:t>
            </a:r>
            <a:r>
              <a:rPr lang="en-US" altLang="ja-JP" dirty="0" err="1" smtClean="0"/>
              <a:t>AutoScale</a:t>
            </a:r>
            <a:r>
              <a:rPr lang="ja-JP" altLang="en-US" dirty="0" smtClean="0"/>
              <a:t>パラメータ」＞「フィルタ」＞「更新」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AMI</a:t>
            </a:r>
            <a:r>
              <a:rPr lang="ja-JP" altLang="en-US" dirty="0" smtClean="0"/>
              <a:t>」「キーペア名／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サーバ名」「</a:t>
            </a:r>
            <a:r>
              <a:rPr lang="en-US" altLang="ja-JP" dirty="0" smtClean="0"/>
              <a:t>SSL</a:t>
            </a:r>
            <a:r>
              <a:rPr lang="ja-JP" altLang="en-US" dirty="0" smtClean="0"/>
              <a:t>証明書」を入力して</a:t>
            </a:r>
            <a:r>
              <a:rPr lang="ja-JP" altLang="en-US" dirty="0" smtClean="0">
                <a:latin typeface="+mn-ea"/>
              </a:rPr>
              <a:t>「更新」を押下</a:t>
            </a:r>
            <a:endParaRPr lang="en-US" altLang="ja-JP" dirty="0" smtClean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1188000" y="5039026"/>
            <a:ext cx="7140310" cy="1414393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latin typeface="+mn-ea"/>
              </a:rPr>
              <a:t> 以下</a:t>
            </a:r>
            <a:r>
              <a:rPr lang="ja-JP" altLang="en-US" sz="1400" dirty="0" smtClean="0">
                <a:latin typeface="+mn-ea"/>
              </a:rPr>
              <a:t>の項目に、「導入準備－</a:t>
            </a:r>
            <a:r>
              <a:rPr lang="en-US" altLang="ja-JP" sz="1400" dirty="0" smtClean="0">
                <a:latin typeface="+mn-ea"/>
              </a:rPr>
              <a:t>AWS</a:t>
            </a:r>
            <a:r>
              <a:rPr lang="ja-JP" altLang="en-US" sz="1400" dirty="0">
                <a:latin typeface="+mn-ea"/>
              </a:rPr>
              <a:t>環境</a:t>
            </a:r>
            <a:r>
              <a:rPr lang="ja-JP" altLang="en-US" sz="1400" dirty="0" smtClean="0">
                <a:latin typeface="+mn-ea"/>
              </a:rPr>
              <a:t>準備</a:t>
            </a:r>
            <a:r>
              <a:rPr lang="ja-JP" altLang="en-US" sz="1400" dirty="0"/>
              <a:t>－ </a:t>
            </a:r>
            <a:r>
              <a:rPr lang="en-US" altLang="ja-JP" sz="1400" dirty="0"/>
              <a:t>②EC2 Auto Scaling</a:t>
            </a:r>
            <a:r>
              <a:rPr lang="ja-JP" altLang="en-US" sz="1400" dirty="0"/>
              <a:t>利用の環境準備</a:t>
            </a:r>
            <a:r>
              <a:rPr lang="ja-JP" altLang="en-US" sz="1400" dirty="0" smtClean="0">
                <a:latin typeface="+mn-ea"/>
              </a:rPr>
              <a:t>」で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用意した以下の情報を入力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AMI		         </a:t>
            </a:r>
            <a:r>
              <a:rPr lang="ja-JP" altLang="en-US" sz="1400" dirty="0" smtClean="0">
                <a:latin typeface="+mn-ea"/>
              </a:rPr>
              <a:t>：</a:t>
            </a:r>
            <a:r>
              <a:rPr lang="en-US" altLang="ja-JP" sz="1400" dirty="0" smtClean="0">
                <a:latin typeface="+mn-ea"/>
              </a:rPr>
              <a:t>AMI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ID</a:t>
            </a:r>
          </a:p>
          <a:p>
            <a:r>
              <a:rPr lang="ja-JP" altLang="en-US" sz="1400" dirty="0" smtClean="0"/>
              <a:t>  キーペア名</a:t>
            </a:r>
            <a:r>
              <a:rPr lang="ja-JP" altLang="en-US" sz="1400" dirty="0"/>
              <a:t>／</a:t>
            </a:r>
            <a:r>
              <a:rPr lang="en-US" altLang="ja-JP" sz="1400" dirty="0"/>
              <a:t>Web</a:t>
            </a:r>
            <a:r>
              <a:rPr lang="ja-JP" altLang="en-US" sz="1400" dirty="0" smtClean="0"/>
              <a:t>サーバ名 ：キーペア名（</a:t>
            </a:r>
            <a:r>
              <a:rPr lang="en-US" altLang="ja-JP" sz="1400" dirty="0" smtClean="0"/>
              <a:t>Web</a:t>
            </a:r>
            <a:r>
              <a:rPr lang="ja-JP" altLang="en-US" sz="1400" dirty="0" smtClean="0"/>
              <a:t>サーバ用）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SSL</a:t>
            </a:r>
            <a:r>
              <a:rPr lang="ja-JP" altLang="en-US" sz="1400" dirty="0" smtClean="0">
                <a:latin typeface="+mn-ea"/>
              </a:rPr>
              <a:t>証明書　　　　　　　  ：</a:t>
            </a:r>
            <a:r>
              <a:rPr lang="en-US" altLang="ja-JP" sz="1400" dirty="0" smtClean="0">
                <a:latin typeface="+mn-ea"/>
              </a:rPr>
              <a:t>ELB</a:t>
            </a:r>
            <a:r>
              <a:rPr lang="ja-JP" altLang="en-US" sz="1400" dirty="0" smtClean="0">
                <a:latin typeface="+mn-ea"/>
              </a:rPr>
              <a:t>用の</a:t>
            </a:r>
            <a:r>
              <a:rPr lang="en-US" altLang="ja-JP" sz="1400" dirty="0" smtClean="0">
                <a:latin typeface="+mn-ea"/>
              </a:rPr>
              <a:t>SSL</a:t>
            </a:r>
            <a:r>
              <a:rPr lang="ja-JP" altLang="en-US" sz="1400" dirty="0" smtClean="0">
                <a:latin typeface="+mn-ea"/>
              </a:rPr>
              <a:t>証明書</a:t>
            </a:r>
            <a:endParaRPr lang="en-US" altLang="ja-JP" sz="1400" dirty="0">
              <a:latin typeface="+mn-ea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865975" y="4653170"/>
            <a:ext cx="648091" cy="576000"/>
            <a:chOff x="162795" y="3812178"/>
            <a:chExt cx="565503" cy="549789"/>
          </a:xfrm>
        </p:grpSpPr>
        <p:sp>
          <p:nvSpPr>
            <p:cNvPr id="1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4" name="コンテンツ プレースホルダー 2"/>
          <p:cNvSpPr txBox="1">
            <a:spLocks/>
          </p:cNvSpPr>
          <p:nvPr/>
        </p:nvSpPr>
        <p:spPr bwMode="gray">
          <a:xfrm>
            <a:off x="191180" y="764630"/>
            <a:ext cx="11713301" cy="1146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80000" lvl="1" indent="0">
              <a:buNone/>
            </a:pP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・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以降の</a:t>
            </a:r>
            <a:r>
              <a:rPr lang="en-US" altLang="ja-JP" b="1" dirty="0" smtClean="0">
                <a:solidFill>
                  <a:srgbClr val="FF0000"/>
                </a:solidFill>
                <a:latin typeface="+mn-ea"/>
              </a:rPr>
              <a:t>ITA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の作業は「</a:t>
            </a:r>
            <a:r>
              <a:rPr lang="en-US" altLang="ja-JP" b="1" dirty="0" smtClean="0">
                <a:solidFill>
                  <a:srgbClr val="FF0000"/>
                </a:solidFill>
                <a:latin typeface="+mn-ea"/>
              </a:rPr>
              <a:t>infra-admin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（インフラ管理者）」で実行してください。</a:t>
            </a:r>
            <a:endParaRPr lang="en-US" altLang="ja-JP" b="1" dirty="0" smtClean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・</a:t>
            </a:r>
            <a:r>
              <a:rPr lang="en-US" altLang="ja-JP" b="1" dirty="0" smtClean="0">
                <a:solidFill>
                  <a:srgbClr val="FF0000"/>
                </a:solidFill>
                <a:latin typeface="+mn-ea"/>
              </a:rPr>
              <a:t>CS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テンプレートの</a:t>
            </a:r>
            <a:r>
              <a:rPr lang="en-US" altLang="ja-JP" b="1" dirty="0" smtClean="0">
                <a:solidFill>
                  <a:srgbClr val="FF0000"/>
                </a:solidFill>
              </a:rPr>
              <a:t>Symphony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オートスケール</a:t>
            </a:r>
            <a:r>
              <a:rPr lang="en-US" altLang="ja-JP" b="1" dirty="0">
                <a:solidFill>
                  <a:srgbClr val="FF0000"/>
                </a:solidFill>
                <a:latin typeface="+mn-ea"/>
              </a:rPr>
              <a:t>Web</a:t>
            </a: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サーバ構築／更新」などを実行する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場合、</a:t>
            </a:r>
            <a:endParaRPr lang="en-US" altLang="ja-JP" b="1" dirty="0" smtClean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本ページ以降の手順に沿ってパラメータ登録を実施してください。</a:t>
            </a: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1013963" y="3094039"/>
            <a:ext cx="6531607" cy="80830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2063440" y="4149140"/>
            <a:ext cx="1332000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7" name="円形吹き出し 16"/>
          <p:cNvSpPr/>
          <p:nvPr/>
        </p:nvSpPr>
        <p:spPr bwMode="auto">
          <a:xfrm>
            <a:off x="7575319" y="292952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8" name="円形吹き出し 17"/>
          <p:cNvSpPr/>
          <p:nvPr/>
        </p:nvSpPr>
        <p:spPr bwMode="auto">
          <a:xfrm>
            <a:off x="3459382" y="385776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01290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/>
              <a:t>1. </a:t>
            </a:r>
            <a:r>
              <a:rPr lang="ja-JP" altLang="en-US" dirty="0" smtClean="0"/>
              <a:t>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529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09" y="2072549"/>
            <a:ext cx="7548692" cy="178851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</a:t>
            </a:r>
            <a:r>
              <a:rPr lang="ja-JP" altLang="en-US" dirty="0" smtClean="0"/>
              <a:t>オートスケール用パラメータの登録（</a:t>
            </a:r>
            <a:r>
              <a:rPr lang="en-US" altLang="ja-JP" dirty="0" smtClean="0"/>
              <a:t>2/3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800178"/>
          </a:xfrm>
        </p:spPr>
        <p:txBody>
          <a:bodyPr/>
          <a:lstStyle/>
          <a:p>
            <a:r>
              <a:rPr lang="en-US" altLang="ja-JP" dirty="0" smtClean="0"/>
              <a:t>Bastion</a:t>
            </a:r>
            <a:r>
              <a:rPr lang="ja-JP" altLang="en-US" dirty="0" smtClean="0"/>
              <a:t>パラメータへの登録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ja-JP" altLang="en-US" dirty="0"/>
              <a:t>パラメータ管理」＞「</a:t>
            </a:r>
            <a:r>
              <a:rPr lang="en-US" altLang="ja-JP" dirty="0"/>
              <a:t>Bastion</a:t>
            </a:r>
            <a:r>
              <a:rPr lang="ja-JP" altLang="en-US" dirty="0"/>
              <a:t>パラメータ」＞「フィルタ」＞「更新」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「</a:t>
            </a:r>
            <a:r>
              <a:rPr lang="en-US" altLang="ja-JP" dirty="0" err="1"/>
              <a:t>KeyName</a:t>
            </a:r>
            <a:r>
              <a:rPr lang="ja-JP" altLang="en-US" dirty="0"/>
              <a:t>」「</a:t>
            </a:r>
            <a:r>
              <a:rPr lang="en-US" altLang="ja-JP" dirty="0"/>
              <a:t>AMI</a:t>
            </a:r>
            <a:r>
              <a:rPr lang="ja-JP" altLang="en-US" dirty="0"/>
              <a:t>」を入力して「更新」を押下</a:t>
            </a:r>
            <a:endParaRPr lang="en-US" altLang="ja-JP" dirty="0"/>
          </a:p>
          <a:p>
            <a:pPr marL="179996" lvl="1" indent="0">
              <a:buNone/>
            </a:pPr>
            <a:endParaRPr lang="en-US" altLang="ja-JP" dirty="0" smtClean="0"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1187998" y="4499998"/>
            <a:ext cx="7212321" cy="1233321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latin typeface="+mn-ea"/>
              </a:rPr>
              <a:t> 以下</a:t>
            </a:r>
            <a:r>
              <a:rPr lang="ja-JP" altLang="en-US" sz="1400" dirty="0" smtClean="0">
                <a:latin typeface="+mn-ea"/>
              </a:rPr>
              <a:t>の項目に、「導入準備－</a:t>
            </a:r>
            <a:r>
              <a:rPr lang="en-US" altLang="ja-JP" sz="1400" dirty="0" smtClean="0">
                <a:latin typeface="+mn-ea"/>
              </a:rPr>
              <a:t>AWS</a:t>
            </a:r>
            <a:r>
              <a:rPr lang="ja-JP" altLang="en-US" sz="1400" dirty="0">
                <a:latin typeface="+mn-ea"/>
              </a:rPr>
              <a:t>環境</a:t>
            </a:r>
            <a:r>
              <a:rPr lang="ja-JP" altLang="en-US" sz="1400" dirty="0" smtClean="0">
                <a:latin typeface="+mn-ea"/>
              </a:rPr>
              <a:t>準備</a:t>
            </a:r>
            <a:r>
              <a:rPr lang="ja-JP" altLang="en-US" sz="1400" dirty="0"/>
              <a:t>－ </a:t>
            </a:r>
            <a:r>
              <a:rPr lang="en-US" altLang="ja-JP" sz="1400" dirty="0"/>
              <a:t>②EC2 Auto Scaling</a:t>
            </a:r>
            <a:r>
              <a:rPr lang="ja-JP" altLang="en-US" sz="1400" dirty="0"/>
              <a:t>利用の環境準備</a:t>
            </a:r>
            <a:r>
              <a:rPr lang="ja-JP" altLang="en-US" sz="1400" dirty="0" smtClean="0">
                <a:latin typeface="+mn-ea"/>
              </a:rPr>
              <a:t>」で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用意した以下の情報を入力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KeyName</a:t>
            </a:r>
            <a:r>
              <a:rPr lang="ja-JP" altLang="en-US" sz="1400" dirty="0" smtClean="0"/>
              <a:t>：キーペア名（踏み台サーバ用）</a:t>
            </a:r>
            <a:endParaRPr lang="en-US" altLang="ja-JP" sz="1400" dirty="0" smtClean="0"/>
          </a:p>
          <a:p>
            <a:r>
              <a:rPr lang="en-US" altLang="ja-JP" sz="1400" dirty="0">
                <a:latin typeface="+mn-ea"/>
              </a:rPr>
              <a:t> AMI</a:t>
            </a:r>
            <a:r>
              <a:rPr lang="ja-JP" altLang="en-US" sz="1400" dirty="0">
                <a:latin typeface="+mn-ea"/>
              </a:rPr>
              <a:t>        ：</a:t>
            </a:r>
            <a:r>
              <a:rPr lang="en-US" altLang="ja-JP" sz="1400" dirty="0">
                <a:latin typeface="+mn-ea"/>
              </a:rPr>
              <a:t>AMI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ID</a:t>
            </a:r>
            <a:endParaRPr lang="en-US" altLang="ja-JP" sz="1400" dirty="0" smtClean="0">
              <a:latin typeface="+mn-ea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812486" y="4144663"/>
            <a:ext cx="648091" cy="576000"/>
            <a:chOff x="162795" y="3812178"/>
            <a:chExt cx="565503" cy="549789"/>
          </a:xfrm>
        </p:grpSpPr>
        <p:sp>
          <p:nvSpPr>
            <p:cNvPr id="1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7" name="正方形/長方形 16"/>
          <p:cNvSpPr/>
          <p:nvPr/>
        </p:nvSpPr>
        <p:spPr bwMode="auto">
          <a:xfrm>
            <a:off x="937032" y="2487515"/>
            <a:ext cx="7533868" cy="93116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2349850" y="3560483"/>
            <a:ext cx="1383950" cy="29135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9" name="円形吹き出し 18"/>
          <p:cNvSpPr/>
          <p:nvPr/>
        </p:nvSpPr>
        <p:spPr bwMode="auto">
          <a:xfrm>
            <a:off x="8635658" y="228021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20" name="円形吹き出し 19"/>
          <p:cNvSpPr/>
          <p:nvPr/>
        </p:nvSpPr>
        <p:spPr bwMode="auto">
          <a:xfrm>
            <a:off x="3777082" y="3342016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75744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41" y="3284980"/>
            <a:ext cx="5968228" cy="2664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オートスケール用パラメータの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3/3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1"/>
            <a:ext cx="11713301" cy="2846271"/>
          </a:xfrm>
        </p:spPr>
        <p:txBody>
          <a:bodyPr/>
          <a:lstStyle/>
          <a:p>
            <a:r>
              <a:rPr kumimoji="1" lang="ja-JP" altLang="en-US" dirty="0" smtClean="0"/>
              <a:t>キーペアの登録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ja-JP" altLang="en-US" dirty="0" smtClean="0"/>
              <a:t>共通」＞「ファイル管理」＞</a:t>
            </a:r>
            <a:r>
              <a:rPr lang="en-US" altLang="ja-JP" dirty="0"/>
              <a:t>[CPF_SECRET_KEY_BASTION]</a:t>
            </a:r>
            <a:r>
              <a:rPr lang="ja-JP" altLang="en-US" dirty="0" smtClean="0"/>
              <a:t>の「更新」を押下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「ファイルを選択」を押下</a:t>
            </a:r>
            <a:r>
              <a:rPr lang="ja-JP" altLang="en-US" dirty="0"/>
              <a:t>して、「導入準備－</a:t>
            </a:r>
            <a:r>
              <a:rPr lang="en-US" altLang="ja-JP" dirty="0"/>
              <a:t>AWS</a:t>
            </a:r>
            <a:r>
              <a:rPr lang="ja-JP" altLang="en-US" dirty="0"/>
              <a:t>環境準備－ </a:t>
            </a:r>
            <a:r>
              <a:rPr lang="en-US" altLang="ja-JP" dirty="0" smtClean="0"/>
              <a:t>②</a:t>
            </a:r>
            <a:r>
              <a:rPr lang="en-US" altLang="ja-JP" dirty="0"/>
              <a:t>EC2 Auto Scaling</a:t>
            </a:r>
            <a:r>
              <a:rPr lang="ja-JP" altLang="en-US" dirty="0"/>
              <a:t>利用の環境準備」で用意</a:t>
            </a:r>
            <a:r>
              <a:rPr lang="ja-JP" altLang="en-US" dirty="0" smtClean="0"/>
              <a:t>した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踏み台サーバー用の「キーペア（</a:t>
            </a:r>
            <a:r>
              <a:rPr lang="en-US" altLang="ja-JP" dirty="0" err="1" smtClean="0"/>
              <a:t>pem</a:t>
            </a:r>
            <a:r>
              <a:rPr lang="ja-JP" altLang="en-US" dirty="0" smtClean="0"/>
              <a:t>ファイル）」を選択して</a:t>
            </a:r>
            <a:r>
              <a:rPr kumimoji="1" lang="ja-JP" altLang="en-US" dirty="0" smtClean="0"/>
              <a:t>「事前アップロード」を押下。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kumimoji="1" lang="ja-JP" altLang="en-US" dirty="0" smtClean="0"/>
              <a:t>アップロードが完了したら「更新」を押下。</a:t>
            </a: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lvl="1"/>
            <a:r>
              <a:rPr lang="ja-JP" altLang="en-US" dirty="0" smtClean="0"/>
              <a:t>同様の手順で「</a:t>
            </a:r>
            <a:r>
              <a:rPr lang="en-US" altLang="ja-JP" dirty="0"/>
              <a:t>CPF_SECRET_KEY_WEB</a:t>
            </a:r>
            <a:r>
              <a:rPr lang="ja-JP" altLang="en-US" dirty="0" smtClean="0"/>
              <a:t>」へ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サーバー用の「キーペア（</a:t>
            </a:r>
            <a:r>
              <a:rPr lang="en-US" altLang="ja-JP" dirty="0" err="1" smtClean="0"/>
              <a:t>pem</a:t>
            </a:r>
            <a:r>
              <a:rPr lang="ja-JP" altLang="en-US" dirty="0" smtClean="0"/>
              <a:t>ファイル）」を登録してください。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2084825" y="4246579"/>
            <a:ext cx="720000" cy="216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2125871" y="5581833"/>
            <a:ext cx="147993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2947455" y="387094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2084825" y="4435699"/>
            <a:ext cx="1440000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3605801" y="421031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0" name="円形吹き出し 9"/>
          <p:cNvSpPr/>
          <p:nvPr/>
        </p:nvSpPr>
        <p:spPr bwMode="auto">
          <a:xfrm>
            <a:off x="3697955" y="536583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4914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 </a:t>
            </a:r>
            <a:r>
              <a:rPr lang="ja-JP" altLang="en-US" dirty="0"/>
              <a:t>補足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789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</a:t>
            </a:r>
            <a:r>
              <a:rPr lang="ja-JP" altLang="en-US" dirty="0" smtClean="0"/>
              <a:t>システム管理者</a:t>
            </a:r>
            <a:r>
              <a:rPr lang="en-US" altLang="ja-JP" dirty="0" smtClean="0"/>
              <a:t>&amp;AWS</a:t>
            </a:r>
            <a:r>
              <a:rPr lang="ja-JP" altLang="en-US" dirty="0" smtClean="0"/>
              <a:t>管理者のパラメータ廃止と復活（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1"/>
            <a:ext cx="11713301" cy="5472689"/>
          </a:xfrm>
        </p:spPr>
        <p:txBody>
          <a:bodyPr>
            <a:normAutofit/>
          </a:bodyPr>
          <a:lstStyle/>
          <a:p>
            <a:pPr marL="0" lvl="0" indent="0">
              <a:buClr>
                <a:srgbClr val="002B62"/>
              </a:buClr>
              <a:buNone/>
            </a:pPr>
            <a:r>
              <a:rPr lang="ja-JP" altLang="en-US" sz="1600" b="1" dirty="0" smtClean="0">
                <a:solidFill>
                  <a:srgbClr val="FF0000"/>
                </a:solidFill>
              </a:rPr>
              <a:t>　「システム管理者」「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AWS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管理者」で実行する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Symphony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を、「インフラ管理者」</a:t>
            </a:r>
            <a:r>
              <a:rPr lang="ja-JP" altLang="en-US" sz="1600" b="1" dirty="0">
                <a:solidFill>
                  <a:srgbClr val="FF0000"/>
                </a:solidFill>
              </a:rPr>
              <a:t>「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インフラユーザー」で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lvl="0" indent="0">
              <a:buClr>
                <a:srgbClr val="002B62"/>
              </a:buClr>
              <a:buNone/>
            </a:pPr>
            <a:r>
              <a:rPr lang="ja-JP" altLang="en-US" sz="1600" b="1" dirty="0">
                <a:solidFill>
                  <a:srgbClr val="FF0000"/>
                </a:solidFill>
              </a:rPr>
              <a:t>　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実行させたくない場合、</a:t>
            </a:r>
            <a:r>
              <a:rPr lang="ja-JP" altLang="en-US" sz="1600" b="1" dirty="0">
                <a:solidFill>
                  <a:srgbClr val="FF0000"/>
                </a:solidFill>
              </a:rPr>
              <a:t>以下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の手順を実施してください。</a:t>
            </a:r>
            <a:endParaRPr kumimoji="1" lang="en-US" altLang="ja-JP" sz="1600" b="1" dirty="0" smtClean="0">
              <a:solidFill>
                <a:srgbClr val="FF0000"/>
              </a:solidFill>
            </a:endParaRPr>
          </a:p>
          <a:p>
            <a:pPr marL="0" lvl="0" indent="0">
              <a:buClr>
                <a:srgbClr val="002B62"/>
              </a:buClr>
              <a:buNone/>
            </a:pPr>
            <a:endParaRPr kumimoji="1" lang="en-US" altLang="ja-JP" dirty="0" smtClean="0"/>
          </a:p>
          <a:p>
            <a:r>
              <a:rPr lang="ja-JP" altLang="en-US" dirty="0"/>
              <a:t>システム</a:t>
            </a:r>
            <a:r>
              <a:rPr lang="ja-JP" altLang="en-US" dirty="0" smtClean="0"/>
              <a:t>管理者 </a:t>
            </a:r>
            <a:r>
              <a:rPr lang="en-US" altLang="ja-JP" dirty="0" smtClean="0"/>
              <a:t>&amp; AWS</a:t>
            </a:r>
            <a:r>
              <a:rPr lang="ja-JP" altLang="en-US" dirty="0"/>
              <a:t>管理者のパラメータ</a:t>
            </a:r>
            <a:r>
              <a:rPr lang="ja-JP" altLang="en-US" dirty="0" smtClean="0"/>
              <a:t>廃止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b="1" dirty="0">
                <a:solidFill>
                  <a:srgbClr val="FF0000"/>
                </a:solidFill>
              </a:rPr>
              <a:t>※</a:t>
            </a:r>
            <a:r>
              <a:rPr lang="ja-JP" altLang="en-US" b="1" dirty="0" smtClean="0">
                <a:solidFill>
                  <a:srgbClr val="FF0000"/>
                </a:solidFill>
              </a:rPr>
              <a:t>本項目</a:t>
            </a:r>
            <a:r>
              <a:rPr lang="ja-JP" altLang="en-US" b="1" dirty="0">
                <a:solidFill>
                  <a:srgbClr val="FF0000"/>
                </a:solidFill>
              </a:rPr>
              <a:t>の作業は「</a:t>
            </a:r>
            <a:r>
              <a:rPr lang="en-US" altLang="ja-JP" b="1" dirty="0">
                <a:solidFill>
                  <a:srgbClr val="FF0000"/>
                </a:solidFill>
              </a:rPr>
              <a:t>administrator</a:t>
            </a:r>
            <a:r>
              <a:rPr lang="ja-JP" altLang="en-US" b="1" dirty="0">
                <a:solidFill>
                  <a:srgbClr val="FF0000"/>
                </a:solidFill>
              </a:rPr>
              <a:t>（システム管理者）」で実施して</a:t>
            </a:r>
            <a:r>
              <a:rPr lang="ja-JP" altLang="en-US" b="1" dirty="0" smtClean="0">
                <a:solidFill>
                  <a:srgbClr val="FF0000"/>
                </a:solidFill>
              </a:rPr>
              <a:t>ください</a:t>
            </a:r>
            <a:endParaRPr kumimoji="1" lang="en-US" altLang="ja-JP" b="1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アカウント管理」＞「システム管理者」＞「フィルタ」＞「</a:t>
            </a:r>
            <a:r>
              <a:rPr lang="en-US" altLang="ja-JP" dirty="0" smtClean="0"/>
              <a:t>3.6</a:t>
            </a:r>
            <a:r>
              <a:rPr lang="ja-JP" altLang="en-US" dirty="0" smtClean="0"/>
              <a:t> システム</a:t>
            </a:r>
            <a:r>
              <a:rPr lang="ja-JP" altLang="en-US" dirty="0"/>
              <a:t>管理者の</a:t>
            </a:r>
            <a:r>
              <a:rPr lang="en-US" altLang="ja-JP" dirty="0"/>
              <a:t>AWS</a:t>
            </a:r>
            <a:r>
              <a:rPr lang="ja-JP" altLang="en-US" dirty="0"/>
              <a:t>アカウント情報登録</a:t>
            </a:r>
            <a:r>
              <a:rPr lang="ja-JP" altLang="en-US" dirty="0" smtClean="0"/>
              <a:t>」で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登録した「システム管理者」のパラメータの「廃止」を押下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同様の手順で「</a:t>
            </a:r>
            <a:r>
              <a:rPr lang="en-US" altLang="ja-JP" dirty="0" smtClean="0"/>
              <a:t>3.7</a:t>
            </a:r>
            <a:r>
              <a:rPr lang="ja-JP" altLang="en-US" dirty="0" smtClean="0"/>
              <a:t> </a:t>
            </a:r>
            <a:r>
              <a:rPr lang="en-US" altLang="ja-JP" dirty="0" smtClean="0"/>
              <a:t>AWS</a:t>
            </a:r>
            <a:r>
              <a:rPr lang="ja-JP" altLang="en-US" dirty="0"/>
              <a:t>管理者の</a:t>
            </a:r>
            <a:r>
              <a:rPr lang="en-US" altLang="ja-JP" dirty="0"/>
              <a:t>IAM</a:t>
            </a:r>
            <a:r>
              <a:rPr lang="ja-JP" altLang="en-US" dirty="0"/>
              <a:t>ユーザー作成実行と登録（</a:t>
            </a:r>
            <a:r>
              <a:rPr lang="en-US" altLang="ja-JP" dirty="0"/>
              <a:t>3/3</a:t>
            </a:r>
            <a:r>
              <a:rPr lang="ja-JP" altLang="en-US" dirty="0" smtClean="0"/>
              <a:t>）」で登録した、「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管理者」のパラメータを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廃止してください。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22" y="3853420"/>
            <a:ext cx="5401065" cy="108779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 bwMode="auto">
          <a:xfrm>
            <a:off x="1055300" y="4501510"/>
            <a:ext cx="28804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1415350" y="418131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82816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システム管理者</a:t>
            </a:r>
            <a:r>
              <a:rPr lang="en-US" altLang="ja-JP" dirty="0"/>
              <a:t>&amp;AWS</a:t>
            </a:r>
            <a:r>
              <a:rPr lang="ja-JP" altLang="en-US" dirty="0"/>
              <a:t>管理者のパラメータ廃止と</a:t>
            </a:r>
            <a:r>
              <a:rPr lang="ja-JP" altLang="en-US" dirty="0" smtClean="0"/>
              <a:t>復活（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>
              <a:buClr>
                <a:srgbClr val="002B62"/>
              </a:buClr>
              <a:buNone/>
            </a:pPr>
            <a:r>
              <a:rPr lang="ja-JP" altLang="en-US" sz="1600" b="1" dirty="0" smtClean="0">
                <a:solidFill>
                  <a:srgbClr val="FF0000"/>
                </a:solidFill>
              </a:rPr>
              <a:t>　「システム</a:t>
            </a:r>
            <a:r>
              <a:rPr lang="ja-JP" altLang="en-US" sz="1600" b="1" dirty="0">
                <a:solidFill>
                  <a:srgbClr val="FF0000"/>
                </a:solidFill>
              </a:rPr>
              <a:t>管理者</a:t>
            </a:r>
            <a:r>
              <a:rPr lang="en-US" altLang="ja-JP" sz="1600" b="1" dirty="0">
                <a:solidFill>
                  <a:srgbClr val="FF0000"/>
                </a:solidFill>
              </a:rPr>
              <a:t>&amp;AWS</a:t>
            </a:r>
            <a:r>
              <a:rPr lang="ja-JP" altLang="en-US" sz="1600" b="1" dirty="0">
                <a:solidFill>
                  <a:srgbClr val="FF0000"/>
                </a:solidFill>
              </a:rPr>
              <a:t>管理者のパラメータ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廃止」の手順実行後、「システム管理者」「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AWS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管理者」で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lvl="0" indent="0">
              <a:buClr>
                <a:srgbClr val="002B62"/>
              </a:buClr>
              <a:buNone/>
            </a:pPr>
            <a:r>
              <a:rPr lang="ja-JP" altLang="en-US" sz="1600" b="1" dirty="0">
                <a:solidFill>
                  <a:srgbClr val="FF0000"/>
                </a:solidFill>
              </a:rPr>
              <a:t>　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Symphony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を実行する必要がある場合、以下の手順を実施してください。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lvl="0" indent="0">
              <a:buClr>
                <a:srgbClr val="002B62"/>
              </a:buClr>
              <a:buNone/>
            </a:pPr>
            <a:endParaRPr lang="en-US" altLang="ja-JP" dirty="0"/>
          </a:p>
          <a:p>
            <a:r>
              <a:rPr lang="ja-JP" altLang="en-US" dirty="0" smtClean="0"/>
              <a:t>システム</a:t>
            </a:r>
            <a:r>
              <a:rPr lang="ja-JP" altLang="en-US" dirty="0"/>
              <a:t>管理者</a:t>
            </a:r>
            <a:r>
              <a:rPr lang="en-US" altLang="ja-JP" dirty="0"/>
              <a:t>&amp;AWS</a:t>
            </a:r>
            <a:r>
              <a:rPr lang="ja-JP" altLang="en-US" dirty="0"/>
              <a:t>管理者の</a:t>
            </a:r>
            <a:r>
              <a:rPr lang="ja-JP" altLang="en-US" dirty="0" smtClean="0"/>
              <a:t>パラメータ復活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b="1" dirty="0">
                <a:solidFill>
                  <a:srgbClr val="FF0000"/>
                </a:solidFill>
              </a:rPr>
              <a:t>※</a:t>
            </a:r>
            <a:r>
              <a:rPr lang="ja-JP" altLang="en-US" b="1" dirty="0">
                <a:solidFill>
                  <a:srgbClr val="FF0000"/>
                </a:solidFill>
              </a:rPr>
              <a:t>本項目の作業は「</a:t>
            </a:r>
            <a:r>
              <a:rPr lang="en-US" altLang="ja-JP" b="1" dirty="0">
                <a:solidFill>
                  <a:srgbClr val="FF0000"/>
                </a:solidFill>
              </a:rPr>
              <a:t>administrator</a:t>
            </a:r>
            <a:r>
              <a:rPr lang="ja-JP" altLang="en-US" b="1" dirty="0">
                <a:solidFill>
                  <a:srgbClr val="FF0000"/>
                </a:solidFill>
              </a:rPr>
              <a:t>（システム管理者）」で実施して</a:t>
            </a:r>
            <a:r>
              <a:rPr lang="ja-JP" altLang="en-US" b="1" dirty="0" smtClean="0">
                <a:solidFill>
                  <a:srgbClr val="FF0000"/>
                </a:solidFill>
              </a:rPr>
              <a:t>ください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アカウント</a:t>
            </a:r>
            <a:r>
              <a:rPr lang="ja-JP" altLang="en-US" dirty="0"/>
              <a:t>管理</a:t>
            </a:r>
            <a:r>
              <a:rPr lang="ja-JP" altLang="en-US" dirty="0" smtClean="0"/>
              <a:t>」＞「システム管理者」＞表示フィルタの廃止欄で「廃止のみ」を選択＞「フィルタ」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前頁にて廃止した「システム管理者」のパラメータの「復活」を押下。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同様の手順で「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管理者」のパラメータを復活させてください。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51" y="3633150"/>
            <a:ext cx="5394300" cy="109203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 bwMode="auto">
          <a:xfrm>
            <a:off x="1055300" y="4313395"/>
            <a:ext cx="28804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円形吹き出し 5"/>
          <p:cNvSpPr/>
          <p:nvPr/>
        </p:nvSpPr>
        <p:spPr bwMode="auto">
          <a:xfrm>
            <a:off x="1415350" y="399320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63570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en-US" altLang="ja-JP" dirty="0"/>
              <a:t>Teams</a:t>
            </a:r>
            <a:r>
              <a:rPr lang="ja-JP" altLang="en-US" dirty="0"/>
              <a:t>連携通知の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5472688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600" b="1" dirty="0" smtClean="0">
                <a:solidFill>
                  <a:srgbClr val="FF0000"/>
                </a:solidFill>
              </a:rPr>
              <a:t>　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Symphony</a:t>
            </a:r>
            <a:r>
              <a:rPr lang="ja-JP" altLang="en-US" sz="1600" b="1" dirty="0">
                <a:solidFill>
                  <a:srgbClr val="FF0000"/>
                </a:solidFill>
              </a:rPr>
              <a:t>の実行結果を</a:t>
            </a:r>
            <a:r>
              <a:rPr lang="en-US" altLang="ja-JP" sz="1600" b="1" dirty="0">
                <a:solidFill>
                  <a:srgbClr val="FF0000"/>
                </a:solidFill>
              </a:rPr>
              <a:t>Teams</a:t>
            </a:r>
            <a:r>
              <a:rPr lang="ja-JP" altLang="en-US" sz="1600" b="1" dirty="0">
                <a:solidFill>
                  <a:srgbClr val="FF0000"/>
                </a:solidFill>
              </a:rPr>
              <a:t>へ通知させたい場合は、本項目の手順を実行してください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。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>
              <a:solidFill>
                <a:srgbClr val="FF0000"/>
              </a:solidFill>
            </a:endParaRPr>
          </a:p>
          <a:p>
            <a:r>
              <a:rPr lang="ja-JP" altLang="en-US" dirty="0" smtClean="0"/>
              <a:t>①</a:t>
            </a:r>
            <a:r>
              <a:rPr lang="en-US" altLang="ja-JP" dirty="0" smtClean="0"/>
              <a:t>Teams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WebhookURL</a:t>
            </a:r>
            <a:r>
              <a:rPr lang="ja-JP" altLang="en-US" dirty="0" smtClean="0"/>
              <a:t>の準備</a:t>
            </a:r>
            <a:endParaRPr lang="en-US" altLang="ja-JP" dirty="0"/>
          </a:p>
          <a:p>
            <a:pPr lvl="1"/>
            <a:r>
              <a:rPr lang="ja-JP" altLang="en-US" dirty="0" smtClean="0"/>
              <a:t>通知を受けたいチャンネルの</a:t>
            </a:r>
            <a:r>
              <a:rPr lang="en-US" altLang="ja-JP" dirty="0" err="1" smtClean="0"/>
              <a:t>WebhookURL</a:t>
            </a:r>
            <a:r>
              <a:rPr lang="ja-JP" altLang="en-US" dirty="0" smtClean="0"/>
              <a:t>を用意してください。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>
                <a:latin typeface="+mn-ea"/>
              </a:rPr>
              <a:t>【</a:t>
            </a:r>
            <a:r>
              <a:rPr lang="ja-JP" altLang="en-US" dirty="0">
                <a:latin typeface="+mn-ea"/>
              </a:rPr>
              <a:t>参考</a:t>
            </a:r>
            <a:r>
              <a:rPr lang="en-US" altLang="ja-JP" dirty="0" smtClean="0">
                <a:latin typeface="+mn-ea"/>
              </a:rPr>
              <a:t>】</a:t>
            </a:r>
            <a:r>
              <a:rPr lang="en-US" altLang="ja-JP" dirty="0" err="1" smtClean="0">
                <a:latin typeface="+mn-ea"/>
              </a:rPr>
              <a:t>WebhookURL</a:t>
            </a:r>
            <a:r>
              <a:rPr lang="ja-JP" altLang="en-US" dirty="0" smtClean="0">
                <a:latin typeface="+mn-ea"/>
              </a:rPr>
              <a:t>取得の</a:t>
            </a:r>
            <a:r>
              <a:rPr lang="ja-JP" altLang="en-US" dirty="0">
                <a:latin typeface="+mn-ea"/>
              </a:rPr>
              <a:t>手順概要</a:t>
            </a:r>
            <a:r>
              <a:rPr lang="ja-JP" altLang="en-US" dirty="0" smtClean="0">
                <a:latin typeface="+mn-ea"/>
              </a:rPr>
              <a:t>（</a:t>
            </a:r>
            <a:r>
              <a:rPr lang="en-US" altLang="ja-JP" dirty="0" smtClean="0">
                <a:latin typeface="+mn-ea"/>
              </a:rPr>
              <a:t>Teams</a:t>
            </a:r>
            <a:r>
              <a:rPr lang="ja-JP" altLang="en-US" dirty="0" err="1" smtClean="0">
                <a:latin typeface="+mn-ea"/>
              </a:rPr>
              <a:t>にて</a:t>
            </a:r>
            <a:r>
              <a:rPr lang="ja-JP" altLang="en-US" dirty="0">
                <a:latin typeface="+mn-ea"/>
              </a:rPr>
              <a:t>実施</a:t>
            </a:r>
            <a:r>
              <a:rPr lang="ja-JP" altLang="en-US" dirty="0" smtClean="0">
                <a:latin typeface="+mn-ea"/>
              </a:rPr>
              <a:t>）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　①通知を受けたいチャンネルの右の「</a:t>
            </a:r>
            <a:r>
              <a:rPr lang="en-US" altLang="ja-JP" dirty="0" smtClean="0">
                <a:latin typeface="+mn-ea"/>
              </a:rPr>
              <a:t>…</a:t>
            </a:r>
            <a:r>
              <a:rPr lang="ja-JP" altLang="en-US" dirty="0" smtClean="0">
                <a:latin typeface="+mn-ea"/>
              </a:rPr>
              <a:t>」＞「コネクタ」を押下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　②「</a:t>
            </a:r>
            <a:r>
              <a:rPr lang="en-US" altLang="ja-JP" dirty="0" smtClean="0">
                <a:latin typeface="+mn-ea"/>
              </a:rPr>
              <a:t>Incoming </a:t>
            </a:r>
            <a:r>
              <a:rPr lang="en-US" altLang="ja-JP" dirty="0" err="1" smtClean="0">
                <a:latin typeface="+mn-ea"/>
              </a:rPr>
              <a:t>Webhook</a:t>
            </a:r>
            <a:r>
              <a:rPr lang="ja-JP" altLang="en-US" dirty="0" smtClean="0">
                <a:latin typeface="+mn-ea"/>
              </a:rPr>
              <a:t>」の「追加」もしくは「構成」を押下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　③任意の名前を入力して「作成」を押下して</a:t>
            </a:r>
            <a:r>
              <a:rPr lang="en-US" altLang="ja-JP" dirty="0" err="1" smtClean="0">
                <a:latin typeface="+mn-ea"/>
              </a:rPr>
              <a:t>WebhookURL</a:t>
            </a:r>
            <a:r>
              <a:rPr lang="ja-JP" altLang="en-US" dirty="0" smtClean="0">
                <a:latin typeface="+mn-ea"/>
              </a:rPr>
              <a:t>を取得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567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4.2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Teams</a:t>
            </a:r>
            <a:r>
              <a:rPr kumimoji="1" lang="ja-JP" altLang="en-US" dirty="0" smtClean="0"/>
              <a:t>連携通知の登録（</a:t>
            </a:r>
            <a:r>
              <a:rPr kumimoji="1" lang="en-US" altLang="ja-JP" dirty="0" smtClean="0"/>
              <a:t>2/4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1"/>
            <a:ext cx="11713301" cy="1273991"/>
          </a:xfrm>
        </p:spPr>
        <p:txBody>
          <a:bodyPr/>
          <a:lstStyle/>
          <a:p>
            <a:r>
              <a:rPr lang="ja-JP" altLang="en-US" dirty="0" smtClean="0"/>
              <a:t>②</a:t>
            </a:r>
            <a:r>
              <a:rPr lang="en-US" altLang="ja-JP" dirty="0" smtClean="0"/>
              <a:t>Teams</a:t>
            </a:r>
            <a:r>
              <a:rPr lang="ja-JP" altLang="en-US" dirty="0" smtClean="0"/>
              <a:t>連携管理の登録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Teams</a:t>
            </a:r>
            <a:r>
              <a:rPr lang="ja-JP" altLang="en-US" dirty="0" smtClean="0"/>
              <a:t>連携管理」＞「通知設定」＞「登録」＞「登録開始」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「ホスト名」「オペレーション」「通知先</a:t>
            </a:r>
            <a:r>
              <a:rPr kumimoji="1" lang="en-US" altLang="ja-JP" dirty="0" err="1" smtClean="0"/>
              <a:t>Webhook</a:t>
            </a:r>
            <a:r>
              <a:rPr kumimoji="1" lang="ja-JP" altLang="en-US" dirty="0" smtClean="0"/>
              <a:t>」を入力して「登録」を押下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60" y="2060810"/>
            <a:ext cx="7561050" cy="2113608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 bwMode="auto">
          <a:xfrm>
            <a:off x="1239935" y="2458342"/>
            <a:ext cx="5432145" cy="9028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2279470" y="3773104"/>
            <a:ext cx="136819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6767990" y="220483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円形吹き出し 7"/>
          <p:cNvSpPr/>
          <p:nvPr/>
        </p:nvSpPr>
        <p:spPr bwMode="auto">
          <a:xfrm>
            <a:off x="3740007" y="355179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9" name="角丸四角形 8"/>
          <p:cNvSpPr/>
          <p:nvPr/>
        </p:nvSpPr>
        <p:spPr bwMode="auto">
          <a:xfrm>
            <a:off x="1088770" y="4875261"/>
            <a:ext cx="5415540" cy="1290119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ホスト名　　　　：本</a:t>
            </a:r>
            <a:r>
              <a:rPr lang="en-US" altLang="ja-JP" sz="1200" dirty="0">
                <a:latin typeface="+mn-ea"/>
              </a:rPr>
              <a:t>ITA</a:t>
            </a:r>
            <a:r>
              <a:rPr lang="ja-JP" altLang="en-US" sz="1200" dirty="0">
                <a:latin typeface="+mn-ea"/>
              </a:rPr>
              <a:t>導入サーバのホスト名を選択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　　　　　　　　（デフォルトは</a:t>
            </a:r>
            <a:r>
              <a:rPr lang="en-US" altLang="ja-JP" sz="1200" dirty="0">
                <a:latin typeface="+mn-ea"/>
              </a:rPr>
              <a:t>” </a:t>
            </a:r>
            <a:r>
              <a:rPr lang="en-US" altLang="ja-JP" sz="1200" dirty="0" err="1">
                <a:latin typeface="+mn-ea"/>
              </a:rPr>
              <a:t>exastro</a:t>
            </a:r>
            <a:r>
              <a:rPr lang="en-US" altLang="ja-JP" sz="1200" dirty="0">
                <a:latin typeface="+mn-ea"/>
              </a:rPr>
              <a:t>-it-automation”</a:t>
            </a:r>
            <a:r>
              <a:rPr lang="ja-JP" altLang="en-US" sz="1200" dirty="0">
                <a:latin typeface="+mn-ea"/>
              </a:rPr>
              <a:t>）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オペレーション　：任意のオペレーションを</a:t>
            </a:r>
            <a:r>
              <a:rPr lang="ja-JP" altLang="en-US" sz="1200" dirty="0" smtClean="0">
                <a:latin typeface="+mn-ea"/>
              </a:rPr>
              <a:t>選択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通知先</a:t>
            </a:r>
            <a:r>
              <a:rPr lang="en-US" altLang="ja-JP" sz="1200" dirty="0" err="1" smtClean="0">
                <a:latin typeface="+mn-ea"/>
              </a:rPr>
              <a:t>Webhook</a:t>
            </a:r>
            <a:r>
              <a:rPr lang="ja-JP" altLang="en-US" sz="1200" dirty="0" smtClean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:</a:t>
            </a:r>
            <a:r>
              <a:rPr lang="ja-JP" altLang="en-US" sz="1200" dirty="0" smtClean="0">
                <a:latin typeface="+mn-ea"/>
              </a:rPr>
              <a:t>「</a:t>
            </a:r>
            <a:r>
              <a:rPr lang="en-US" altLang="ja-JP" sz="1200" dirty="0" smtClean="0">
                <a:latin typeface="+mn-ea"/>
              </a:rPr>
              <a:t>Teams</a:t>
            </a:r>
            <a:r>
              <a:rPr lang="ja-JP" altLang="en-US" sz="1200" dirty="0" smtClean="0">
                <a:latin typeface="+mn-ea"/>
              </a:rPr>
              <a:t>連携通知の登録</a:t>
            </a:r>
            <a:r>
              <a:rPr lang="en-US" altLang="ja-JP" sz="1200" dirty="0" smtClean="0">
                <a:latin typeface="+mn-ea"/>
              </a:rPr>
              <a:t>-</a:t>
            </a:r>
            <a:r>
              <a:rPr lang="en-US" altLang="ja-JP" sz="1200" dirty="0" err="1" smtClean="0">
                <a:latin typeface="+mn-ea"/>
              </a:rPr>
              <a:t>Webhook</a:t>
            </a:r>
            <a:r>
              <a:rPr lang="ja-JP" altLang="en-US" sz="1200" dirty="0" smtClean="0">
                <a:latin typeface="+mn-ea"/>
              </a:rPr>
              <a:t>準備」で用意した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</a:t>
            </a:r>
            <a:r>
              <a:rPr lang="ja-JP" altLang="en-US" sz="1200" dirty="0" smtClean="0">
                <a:latin typeface="+mn-ea"/>
              </a:rPr>
              <a:t>　　　　　　　    </a:t>
            </a:r>
            <a:r>
              <a:rPr lang="en-US" altLang="ja-JP" sz="1200" dirty="0" err="1" smtClean="0">
                <a:latin typeface="+mn-ea"/>
              </a:rPr>
              <a:t>WebhookURL</a:t>
            </a:r>
            <a:r>
              <a:rPr lang="ja-JP" altLang="en-US" sz="1200" dirty="0" smtClean="0">
                <a:latin typeface="+mn-ea"/>
              </a:rPr>
              <a:t>を入力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764725" y="4437141"/>
            <a:ext cx="648091" cy="576000"/>
            <a:chOff x="162795" y="3812178"/>
            <a:chExt cx="565503" cy="549789"/>
          </a:xfrm>
        </p:grpSpPr>
        <p:sp>
          <p:nvSpPr>
            <p:cNvPr id="1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078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en-US" altLang="ja-JP" dirty="0"/>
              <a:t>Teams</a:t>
            </a:r>
            <a:r>
              <a:rPr lang="ja-JP" altLang="en-US" dirty="0"/>
              <a:t>連携通知の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3/4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277382"/>
          </a:xfrm>
        </p:spPr>
        <p:txBody>
          <a:bodyPr/>
          <a:lstStyle/>
          <a:p>
            <a:r>
              <a:rPr kumimoji="1" lang="ja-JP" altLang="en-US" dirty="0" smtClean="0"/>
              <a:t>③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の編集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「基本コンソール」＞「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クラス一覧」＞「フィルタ」＞</a:t>
            </a:r>
            <a:r>
              <a:rPr kumimoji="1" lang="en-US" altLang="ja-JP" dirty="0" smtClean="0"/>
              <a:t>Teams</a:t>
            </a:r>
            <a:r>
              <a:rPr kumimoji="1" lang="ja-JP" altLang="en-US" dirty="0" smtClean="0"/>
              <a:t>へ通知させたい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の「詳細」＞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移動先画面下部の「編集」を押下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-1" r="46862"/>
          <a:stretch/>
        </p:blipFill>
        <p:spPr>
          <a:xfrm>
            <a:off x="695250" y="2114094"/>
            <a:ext cx="3456480" cy="263948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536" y="4941210"/>
            <a:ext cx="4537219" cy="874003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756368" y="4514002"/>
            <a:ext cx="615553" cy="4028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2800" b="1" dirty="0" smtClean="0"/>
              <a:t>~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1851373" y="2624832"/>
            <a:ext cx="572117" cy="22808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2499473" y="231207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0" name="正方形/長方形 9"/>
          <p:cNvSpPr/>
          <p:nvPr/>
        </p:nvSpPr>
        <p:spPr bwMode="auto">
          <a:xfrm>
            <a:off x="4867536" y="5472000"/>
            <a:ext cx="1008140" cy="21603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5935436" y="512881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418" y="2138487"/>
            <a:ext cx="5540172" cy="224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en-US" altLang="ja-JP" dirty="0"/>
              <a:t>Teams</a:t>
            </a:r>
            <a:r>
              <a:rPr lang="ja-JP" altLang="en-US" dirty="0"/>
              <a:t>連携通知の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4/4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664298"/>
          </a:xfrm>
        </p:spPr>
        <p:txBody>
          <a:bodyPr/>
          <a:lstStyle/>
          <a:p>
            <a:r>
              <a:rPr lang="ja-JP" altLang="en-US" dirty="0" smtClean="0"/>
              <a:t>③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の編集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画面右側から</a:t>
            </a:r>
            <a:r>
              <a:rPr lang="ja-JP" altLang="en-US" dirty="0"/>
              <a:t>「</a:t>
            </a:r>
            <a:r>
              <a:rPr lang="en-US" altLang="ja-JP" dirty="0" smtClean="0"/>
              <a:t>Teams</a:t>
            </a:r>
            <a:r>
              <a:rPr lang="ja-JP" altLang="en-US" dirty="0" smtClean="0"/>
              <a:t>通知（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名）</a:t>
            </a:r>
            <a:r>
              <a:rPr lang="ja-JP" altLang="en-US" dirty="0"/>
              <a:t>」</a:t>
            </a:r>
            <a:r>
              <a:rPr lang="ja-JP" altLang="en-US" dirty="0" smtClean="0"/>
              <a:t>をドラッグ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ドロップで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の最後尾へ追加して</a:t>
            </a:r>
            <a:r>
              <a:rPr kumimoji="1" lang="ja-JP" altLang="en-US" dirty="0" smtClean="0"/>
              <a:t>「更新」を押下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選択した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名と</a:t>
            </a:r>
            <a:r>
              <a:rPr lang="en-US" altLang="ja-JP" dirty="0" smtClean="0"/>
              <a:t>Teams</a:t>
            </a:r>
            <a:r>
              <a:rPr lang="ja-JP" altLang="en-US" dirty="0" smtClean="0"/>
              <a:t>通知の（）内の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名は合わせてください。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60" y="2204830"/>
            <a:ext cx="6899998" cy="324045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 bwMode="auto">
          <a:xfrm>
            <a:off x="5879970" y="2198836"/>
            <a:ext cx="1787288" cy="310242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円形吹き出し 5"/>
          <p:cNvSpPr/>
          <p:nvPr/>
        </p:nvSpPr>
        <p:spPr bwMode="auto">
          <a:xfrm>
            <a:off x="7702191" y="2096881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7" name="左矢印 6"/>
          <p:cNvSpPr/>
          <p:nvPr/>
        </p:nvSpPr>
        <p:spPr bwMode="auto">
          <a:xfrm>
            <a:off x="4367760" y="4005080"/>
            <a:ext cx="1656230" cy="576080"/>
          </a:xfrm>
          <a:prstGeom prst="leftArrow">
            <a:avLst>
              <a:gd name="adj1" fmla="val 47114"/>
              <a:gd name="adj2" fmla="val 50000"/>
            </a:avLst>
          </a:prstGeom>
          <a:solidFill>
            <a:srgbClr val="FF0000"/>
          </a:solidFill>
          <a:ln w="12700">
            <a:solidFill>
              <a:srgbClr val="00B05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 smtClean="0">
                <a:solidFill>
                  <a:schemeClr val="bg1"/>
                </a:solidFill>
                <a:latin typeface="+mn-ea"/>
              </a:rPr>
              <a:t>ドラッグ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+mn-ea"/>
              </a:rPr>
              <a:t>&amp;</a:t>
            </a:r>
            <a:r>
              <a:rPr kumimoji="1" lang="ja-JP" altLang="en-US" sz="1200" dirty="0" smtClean="0">
                <a:solidFill>
                  <a:schemeClr val="bg1"/>
                </a:solidFill>
                <a:latin typeface="+mn-ea"/>
              </a:rPr>
              <a:t>ドロップ</a:t>
            </a:r>
            <a:endParaRPr kumimoji="1" lang="ja-JP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5169756" y="371584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1991430" y="5013220"/>
            <a:ext cx="1224170" cy="28803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3260611" y="465312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76323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4.3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メニューグループ／メニュー概要（</a:t>
            </a:r>
            <a:r>
              <a:rPr kumimoji="1" lang="en-US" altLang="ja-JP" dirty="0" smtClean="0"/>
              <a:t>1/5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343483"/>
              </p:ext>
            </p:extLst>
          </p:nvPr>
        </p:nvGraphicFramePr>
        <p:xfrm>
          <a:off x="1415350" y="3573020"/>
          <a:ext cx="9145270" cy="28803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24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6283646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</a:tblGrid>
              <a:tr h="30070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テンプレートのパラメータを登録・管理するメニューグループ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テンプレートの構築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更新シナリオを登録・管理するメニューグループ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447106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削除シナリオ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テンプレートの削除シナリオを登録・管理するメニューグループ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50663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ドキュメント管理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設計、構築、評価のドキュメントを登録・管理するメニューグループ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561196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のアカウント情報を管理するメニューグループ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410525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通知連携の情報を管理するメニューグループ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02304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マスタ管理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テンプレートのパラメータのマスタ情報を定義するメニューグループ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08694"/>
                  </a:ext>
                </a:extLst>
              </a:tr>
              <a:tr h="474742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代入値管理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Movement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「機器一覧同期」により登録され、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サーバ構築のシナリオから参照される値を管理するメニューグループ。原則手動での変更は行わない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91711"/>
                  </a:ext>
                </a:extLst>
              </a:tr>
            </a:tbl>
          </a:graphicData>
        </a:graphic>
      </p:graphicFrame>
      <p:sp>
        <p:nvSpPr>
          <p:cNvPr id="10" name="コンテンツ プレースホルダー 9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503998"/>
          </a:xfrm>
        </p:spPr>
        <p:txBody>
          <a:bodyPr/>
          <a:lstStyle/>
          <a:p>
            <a:r>
              <a:rPr kumimoji="1" lang="ja-JP" altLang="en-US" dirty="0" smtClean="0"/>
              <a:t>メニューグループ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350" y="1268700"/>
            <a:ext cx="9145270" cy="2167527"/>
          </a:xfrm>
          <a:prstGeom prst="rect">
            <a:avLst/>
          </a:prstGeom>
        </p:spPr>
      </p:pic>
      <p:sp>
        <p:nvSpPr>
          <p:cNvPr id="9" name="コンテンツ プレースホルダー 2"/>
          <p:cNvSpPr txBox="1">
            <a:spLocks/>
          </p:cNvSpPr>
          <p:nvPr/>
        </p:nvSpPr>
        <p:spPr bwMode="gray">
          <a:xfrm>
            <a:off x="2567510" y="895011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400" kern="0" dirty="0" smtClean="0">
                <a:latin typeface="+mn-ea"/>
              </a:rPr>
              <a:t>※ITA</a:t>
            </a:r>
            <a:r>
              <a:rPr lang="ja-JP" altLang="en-US" sz="1400" kern="0" dirty="0" smtClean="0">
                <a:latin typeface="+mn-ea"/>
              </a:rPr>
              <a:t>デフォルトのメニューグループや参照用メニューグループは説明を省略</a:t>
            </a:r>
            <a:r>
              <a:rPr lang="ja-JP" altLang="en-US" sz="1400" kern="0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4461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92"/>
          <p:cNvSpPr>
            <a:spLocks noChangeArrowheads="1"/>
          </p:cNvSpPr>
          <p:nvPr/>
        </p:nvSpPr>
        <p:spPr bwMode="auto">
          <a:xfrm>
            <a:off x="4445433" y="2169352"/>
            <a:ext cx="3240000" cy="4140048"/>
          </a:xfrm>
          <a:prstGeom prst="rect">
            <a:avLst/>
          </a:prstGeom>
          <a:solidFill>
            <a:srgbClr val="B6DDE8"/>
          </a:solidFill>
          <a:ln w="28575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14400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4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CS</a:t>
            </a:r>
            <a:r>
              <a:rPr kumimoji="0" lang="ja-JP" altLang="en-US" sz="14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テンプレート導入</a:t>
            </a:r>
            <a:endParaRPr kumimoji="0" lang="en-US" altLang="ja-JP" sz="14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4785619" y="4215644"/>
            <a:ext cx="2520000" cy="4149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/>
              <a:t>AWS</a:t>
            </a:r>
            <a:r>
              <a:rPr lang="ja-JP" altLang="en-US" sz="1100" dirty="0"/>
              <a:t>アカウント</a:t>
            </a:r>
            <a:r>
              <a:rPr lang="ja-JP" altLang="en-US" sz="1100" dirty="0" smtClean="0"/>
              <a:t>管理の登録</a:t>
            </a:r>
            <a:endParaRPr lang="en-US" altLang="ja-JP" sz="1100" dirty="0"/>
          </a:p>
          <a:p>
            <a:pPr algn="ctr"/>
            <a:r>
              <a:rPr lang="ja-JP" altLang="en-US" sz="1000" dirty="0" smtClean="0">
                <a:latin typeface="+mn-ea"/>
              </a:rPr>
              <a:t>（システム管理者アカウント</a:t>
            </a:r>
            <a:r>
              <a:rPr lang="en-US" altLang="ja-JP" sz="1000" dirty="0" smtClean="0">
                <a:latin typeface="+mn-ea"/>
              </a:rPr>
              <a:t>)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3" name="タイトル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1.1</a:t>
            </a:r>
            <a:r>
              <a:rPr lang="ja-JP" altLang="en-US" dirty="0" smtClean="0"/>
              <a:t>　本資料について</a:t>
            </a:r>
            <a:r>
              <a:rPr lang="ja-JP" altLang="en-US" dirty="0"/>
              <a:t>／</a:t>
            </a:r>
            <a:r>
              <a:rPr lang="ja-JP" altLang="en-US" dirty="0" smtClean="0"/>
              <a:t>導入手順フロー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5" y="836713"/>
            <a:ext cx="11771836" cy="1150615"/>
          </a:xfrm>
        </p:spPr>
        <p:txBody>
          <a:bodyPr>
            <a:normAutofit/>
          </a:bodyPr>
          <a:lstStyle/>
          <a:p>
            <a:r>
              <a:rPr lang="ja-JP" altLang="en-US" dirty="0"/>
              <a:t>本資料に</a:t>
            </a:r>
            <a:r>
              <a:rPr lang="ja-JP" altLang="en-US" dirty="0" smtClean="0"/>
              <a:t>ついて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本資料</a:t>
            </a:r>
            <a:r>
              <a:rPr lang="ja-JP" altLang="en-US" dirty="0"/>
              <a:t>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サーバに</a:t>
            </a:r>
            <a:r>
              <a:rPr lang="en-US" altLang="ja-JP" dirty="0" smtClean="0"/>
              <a:t>CS</a:t>
            </a:r>
            <a:r>
              <a:rPr lang="ja-JP" altLang="en-US" dirty="0" smtClean="0"/>
              <a:t>テンプレート導入ファイル</a:t>
            </a:r>
            <a:r>
              <a:rPr lang="en-US" altLang="ja-JP" dirty="0" smtClean="0"/>
              <a:t>(</a:t>
            </a:r>
            <a:r>
              <a:rPr lang="ja-JP" altLang="en-US" dirty="0"/>
              <a:t>パッケージ</a:t>
            </a:r>
            <a:r>
              <a:rPr lang="ja-JP" altLang="en-US" dirty="0" smtClean="0"/>
              <a:t>ファイル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のインポート、及び、初期設定を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行う手順について記載しています。</a:t>
            </a:r>
            <a:endParaRPr lang="en-US" altLang="ja-JP" dirty="0" smtClean="0"/>
          </a:p>
        </p:txBody>
      </p:sp>
      <p:cxnSp>
        <p:nvCxnSpPr>
          <p:cNvPr id="4" name="直線矢印コネクタ 3"/>
          <p:cNvCxnSpPr/>
          <p:nvPr/>
        </p:nvCxnSpPr>
        <p:spPr bwMode="auto">
          <a:xfrm>
            <a:off x="10080000" y="3053792"/>
            <a:ext cx="0" cy="2880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正方形/長方形 92"/>
          <p:cNvSpPr>
            <a:spLocks noChangeArrowheads="1"/>
          </p:cNvSpPr>
          <p:nvPr/>
        </p:nvSpPr>
        <p:spPr bwMode="auto">
          <a:xfrm>
            <a:off x="432000" y="2195990"/>
            <a:ext cx="3240000" cy="30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14400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4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導入</a:t>
            </a:r>
            <a:r>
              <a:rPr kumimoji="0" lang="ja-JP" altLang="en-US" sz="14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準備</a:t>
            </a:r>
            <a:endParaRPr kumimoji="0" lang="en-US" altLang="ja-JP" sz="14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正方形/長方形 94"/>
          <p:cNvSpPr>
            <a:spLocks noChangeArrowheads="1"/>
          </p:cNvSpPr>
          <p:nvPr/>
        </p:nvSpPr>
        <p:spPr bwMode="auto">
          <a:xfrm>
            <a:off x="8496000" y="2195990"/>
            <a:ext cx="3240000" cy="30600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14400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4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CS</a:t>
            </a:r>
            <a:r>
              <a:rPr kumimoji="0" lang="ja-JP" altLang="en-US" sz="14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テンプレート実行</a:t>
            </a:r>
            <a:endParaRPr kumimoji="0" lang="en-US" altLang="ja-JP" sz="14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792000" y="3282096"/>
            <a:ext cx="2520000" cy="396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>
                <a:latin typeface="+mn-ea"/>
              </a:rPr>
              <a:t>ITA</a:t>
            </a:r>
            <a:r>
              <a:rPr lang="ja-JP" altLang="en-US" sz="1100" dirty="0" smtClean="0">
                <a:latin typeface="+mn-ea"/>
              </a:rPr>
              <a:t>インストール</a:t>
            </a:r>
            <a:endParaRPr lang="en-US" altLang="ja-JP" sz="1100" dirty="0" smtClean="0">
              <a:latin typeface="+mn-ea"/>
            </a:endParaRPr>
          </a:p>
          <a:p>
            <a:pPr algn="ctr"/>
            <a:r>
              <a:rPr lang="en-US" altLang="ja-JP" sz="1100" dirty="0" smtClean="0">
                <a:latin typeface="+mn-ea"/>
              </a:rPr>
              <a:t>(1.4.1</a:t>
            </a:r>
            <a:r>
              <a:rPr lang="ja-JP" altLang="en-US" sz="1100" dirty="0" smtClean="0">
                <a:latin typeface="+mn-ea"/>
              </a:rPr>
              <a:t>以上</a:t>
            </a:r>
            <a:r>
              <a:rPr lang="en-US" altLang="ja-JP" sz="1100" dirty="0" smtClean="0">
                <a:latin typeface="+mn-ea"/>
              </a:rPr>
              <a:t>)</a:t>
            </a:r>
            <a:endParaRPr lang="ja-JP" altLang="en-US" sz="1100" dirty="0">
              <a:latin typeface="+mn-ea"/>
            </a:endParaRPr>
          </a:p>
        </p:txBody>
      </p:sp>
      <p:cxnSp>
        <p:nvCxnSpPr>
          <p:cNvPr id="10" name="直線矢印コネクタ 9"/>
          <p:cNvCxnSpPr>
            <a:stCxn id="28" idx="2"/>
            <a:endCxn id="20" idx="0"/>
          </p:cNvCxnSpPr>
          <p:nvPr/>
        </p:nvCxnSpPr>
        <p:spPr bwMode="auto">
          <a:xfrm flipH="1">
            <a:off x="6045619" y="3032890"/>
            <a:ext cx="4105" cy="157514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正方形/長方形 10"/>
          <p:cNvSpPr/>
          <p:nvPr/>
        </p:nvSpPr>
        <p:spPr bwMode="auto">
          <a:xfrm>
            <a:off x="792000" y="3960383"/>
            <a:ext cx="2520000" cy="612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/>
              <a:t>AWS</a:t>
            </a:r>
            <a:r>
              <a:rPr lang="ja-JP" altLang="en-US" sz="1100" dirty="0"/>
              <a:t>環境準備</a:t>
            </a:r>
            <a:endParaRPr lang="en-US" altLang="ja-JP" sz="1100" dirty="0" smtClean="0">
              <a:latin typeface="+mn-ea"/>
            </a:endParaRPr>
          </a:p>
          <a:p>
            <a:pPr algn="ctr"/>
            <a:r>
              <a:rPr lang="ja-JP" altLang="en-US" sz="1000" dirty="0" smtClean="0">
                <a:latin typeface="+mn-ea"/>
              </a:rPr>
              <a:t>・システム管理者の</a:t>
            </a:r>
            <a:r>
              <a:rPr lang="en-US" altLang="ja-JP" sz="1000" dirty="0" smtClean="0">
                <a:latin typeface="+mn-ea"/>
              </a:rPr>
              <a:t>IAM</a:t>
            </a:r>
            <a:r>
              <a:rPr lang="ja-JP" altLang="en-US" sz="1000" dirty="0" smtClean="0">
                <a:latin typeface="+mn-ea"/>
              </a:rPr>
              <a:t>ユーザー準備</a:t>
            </a:r>
            <a:endParaRPr lang="en-US" altLang="ja-JP" sz="1000" dirty="0" smtClean="0">
              <a:latin typeface="+mn-ea"/>
            </a:endParaRPr>
          </a:p>
          <a:p>
            <a:pPr algn="ctr"/>
            <a:r>
              <a:rPr lang="ja-JP" altLang="en-US" sz="1000" dirty="0" smtClean="0">
                <a:latin typeface="+mn-ea"/>
              </a:rPr>
              <a:t>　・</a:t>
            </a:r>
            <a:r>
              <a:rPr lang="en-US" altLang="ja-JP" sz="1000" dirty="0">
                <a:latin typeface="+mn-ea"/>
              </a:rPr>
              <a:t>EC2 Auto </a:t>
            </a:r>
            <a:r>
              <a:rPr lang="en-US" altLang="ja-JP" sz="1000" dirty="0" smtClean="0">
                <a:latin typeface="+mn-ea"/>
              </a:rPr>
              <a:t>Scaling</a:t>
            </a:r>
            <a:r>
              <a:rPr lang="ja-JP" altLang="en-US" sz="1000" dirty="0" smtClean="0">
                <a:latin typeface="+mn-ea"/>
              </a:rPr>
              <a:t>の</a:t>
            </a:r>
            <a:r>
              <a:rPr lang="ja-JP" altLang="en-US" sz="1000" dirty="0">
                <a:latin typeface="+mn-ea"/>
              </a:rPr>
              <a:t>環境準備</a:t>
            </a:r>
          </a:p>
        </p:txBody>
      </p:sp>
      <p:cxnSp>
        <p:nvCxnSpPr>
          <p:cNvPr id="14" name="直線矢印コネクタ 13"/>
          <p:cNvCxnSpPr>
            <a:stCxn id="21" idx="2"/>
            <a:endCxn id="17" idx="0"/>
          </p:cNvCxnSpPr>
          <p:nvPr/>
        </p:nvCxnSpPr>
        <p:spPr bwMode="auto">
          <a:xfrm>
            <a:off x="6045619" y="4054524"/>
            <a:ext cx="0" cy="16112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直線矢印コネクタ 17"/>
          <p:cNvCxnSpPr>
            <a:stCxn id="20" idx="2"/>
            <a:endCxn id="21" idx="0"/>
          </p:cNvCxnSpPr>
          <p:nvPr/>
        </p:nvCxnSpPr>
        <p:spPr bwMode="auto">
          <a:xfrm>
            <a:off x="6045619" y="3586404"/>
            <a:ext cx="0" cy="18012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正方形/長方形 19"/>
          <p:cNvSpPr/>
          <p:nvPr/>
        </p:nvSpPr>
        <p:spPr bwMode="auto">
          <a:xfrm>
            <a:off x="4785619" y="3190404"/>
            <a:ext cx="2520000" cy="39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>
                <a:latin typeface="+mn-ea"/>
              </a:rPr>
              <a:t>機器一覧</a:t>
            </a:r>
            <a:r>
              <a:rPr lang="en-US" altLang="ja-JP" sz="1100" dirty="0">
                <a:latin typeface="+mn-ea"/>
              </a:rPr>
              <a:t>_</a:t>
            </a:r>
            <a:r>
              <a:rPr lang="ja-JP" altLang="en-US" sz="1100" dirty="0">
                <a:latin typeface="+mn-ea"/>
              </a:rPr>
              <a:t>登録ホスト</a:t>
            </a:r>
            <a:endParaRPr lang="en-US" altLang="ja-JP" sz="1100" dirty="0">
              <a:latin typeface="+mn-ea"/>
            </a:endParaRPr>
          </a:p>
          <a:p>
            <a:pPr algn="ctr"/>
            <a:r>
              <a:rPr lang="ja-JP" altLang="en-US" sz="1100" dirty="0">
                <a:latin typeface="+mn-ea"/>
              </a:rPr>
              <a:t>ログイン情報変更</a:t>
            </a: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4785619" y="3766524"/>
            <a:ext cx="2520000" cy="28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latin typeface="+mn-ea"/>
              </a:rPr>
              <a:t>ITA</a:t>
            </a:r>
            <a:r>
              <a:rPr lang="ja-JP" altLang="en-US" sz="1100" dirty="0" smtClean="0">
                <a:latin typeface="+mn-ea"/>
              </a:rPr>
              <a:t>ユーザーの</a:t>
            </a:r>
            <a:r>
              <a:rPr lang="ja-JP" altLang="en-US" sz="1100" dirty="0">
                <a:latin typeface="+mn-ea"/>
              </a:rPr>
              <a:t>パスワード変更</a:t>
            </a: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8860480" y="2657792"/>
            <a:ext cx="2520000" cy="39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>
                <a:latin typeface="+mn-ea"/>
              </a:rPr>
              <a:t>ユーザカスタマイズ</a:t>
            </a:r>
            <a:endParaRPr lang="en-US" altLang="ja-JP" sz="1100" dirty="0">
              <a:latin typeface="+mn-ea"/>
            </a:endParaRPr>
          </a:p>
          <a:p>
            <a:pPr algn="ctr"/>
            <a:r>
              <a:rPr lang="ja-JP" altLang="en-US" sz="1100" dirty="0">
                <a:latin typeface="+mn-ea"/>
              </a:rPr>
              <a:t>（パラメータの変更等）</a:t>
            </a: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8860480" y="3334464"/>
            <a:ext cx="2520000" cy="28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>
                <a:latin typeface="+mn-ea"/>
              </a:rPr>
              <a:t>Symphony</a:t>
            </a:r>
            <a:r>
              <a:rPr lang="ja-JP" altLang="en-US" sz="1100" dirty="0">
                <a:latin typeface="+mn-ea"/>
              </a:rPr>
              <a:t>の実行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608570" y="1844780"/>
            <a:ext cx="2546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本資料の記載範囲</a:t>
            </a:r>
            <a:endParaRPr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4032000" y="1772770"/>
            <a:ext cx="4068000" cy="46806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26" name="右矢印 25"/>
          <p:cNvSpPr/>
          <p:nvPr/>
        </p:nvSpPr>
        <p:spPr bwMode="auto">
          <a:xfrm>
            <a:off x="3856622" y="3331920"/>
            <a:ext cx="492190" cy="737544"/>
          </a:xfrm>
          <a:prstGeom prst="rightArrow">
            <a:avLst/>
          </a:prstGeom>
          <a:solidFill>
            <a:schemeClr val="accent6">
              <a:lumMod val="50000"/>
              <a:lumOff val="50000"/>
            </a:schemeClr>
          </a:solidFill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7" name="右矢印 26"/>
          <p:cNvSpPr/>
          <p:nvPr/>
        </p:nvSpPr>
        <p:spPr bwMode="auto">
          <a:xfrm>
            <a:off x="7908130" y="3331920"/>
            <a:ext cx="492190" cy="737544"/>
          </a:xfrm>
          <a:prstGeom prst="rightArrow">
            <a:avLst/>
          </a:prstGeom>
          <a:solidFill>
            <a:schemeClr val="accent6">
              <a:lumMod val="50000"/>
              <a:lumOff val="50000"/>
            </a:schemeClr>
          </a:solidFill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4789724" y="2636890"/>
            <a:ext cx="2520000" cy="39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latin typeface="+mn-ea"/>
              </a:rPr>
              <a:t>CS</a:t>
            </a:r>
            <a:r>
              <a:rPr lang="ja-JP" altLang="en-US" sz="1100" dirty="0" smtClean="0">
                <a:latin typeface="+mn-ea"/>
              </a:rPr>
              <a:t>テンプレート導入</a:t>
            </a:r>
            <a:endParaRPr lang="en-US" altLang="ja-JP" sz="1100" dirty="0" smtClean="0">
              <a:latin typeface="+mn-ea"/>
            </a:endParaRPr>
          </a:p>
          <a:p>
            <a:pPr algn="ctr"/>
            <a:r>
              <a:rPr lang="ja-JP" altLang="en-US" sz="1100" dirty="0" smtClean="0">
                <a:latin typeface="+mn-ea"/>
              </a:rPr>
              <a:t>ファイルダウンロード</a:t>
            </a:r>
            <a:r>
              <a:rPr lang="ja-JP" altLang="en-US" sz="1100" dirty="0">
                <a:latin typeface="+mn-ea"/>
              </a:rPr>
              <a:t>／インポート</a:t>
            </a: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792000" y="2650384"/>
            <a:ext cx="2520000" cy="396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 smtClean="0">
                <a:latin typeface="+mn-ea"/>
              </a:rPr>
              <a:t>サーバ準備</a:t>
            </a:r>
            <a:endParaRPr lang="en-US" altLang="ja-JP" sz="1100" dirty="0" smtClean="0">
              <a:latin typeface="+mn-ea"/>
            </a:endParaRPr>
          </a:p>
          <a:p>
            <a:pPr algn="ctr"/>
            <a:r>
              <a:rPr lang="ja-JP" altLang="en-US" sz="1100" dirty="0" smtClean="0">
                <a:latin typeface="+mn-ea"/>
              </a:rPr>
              <a:t>（</a:t>
            </a:r>
            <a:r>
              <a:rPr lang="en-US" altLang="ja-JP" sz="1100" dirty="0" smtClean="0">
                <a:latin typeface="+mn-ea"/>
              </a:rPr>
              <a:t>CentOS7.0</a:t>
            </a:r>
            <a:r>
              <a:rPr lang="ja-JP" altLang="en-US" sz="1100" dirty="0" smtClean="0">
                <a:latin typeface="+mn-ea"/>
              </a:rPr>
              <a:t>、</a:t>
            </a:r>
            <a:r>
              <a:rPr lang="en-US" altLang="ja-JP" sz="1100" dirty="0" smtClean="0">
                <a:latin typeface="+mn-ea"/>
              </a:rPr>
              <a:t>RHEL7.0</a:t>
            </a:r>
            <a:r>
              <a:rPr lang="ja-JP" altLang="en-US" sz="1100" dirty="0" smtClean="0">
                <a:latin typeface="+mn-ea"/>
              </a:rPr>
              <a:t>以上）</a:t>
            </a:r>
            <a:endParaRPr lang="ja-JP" altLang="en-US" sz="1100" dirty="0"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4785619" y="4812627"/>
            <a:ext cx="2520000" cy="6100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latin typeface="+mn-ea"/>
              </a:rPr>
              <a:t>AWS_IAM</a:t>
            </a:r>
            <a:r>
              <a:rPr lang="ja-JP" altLang="en-US" sz="1100" dirty="0" smtClean="0">
                <a:latin typeface="+mn-ea"/>
              </a:rPr>
              <a:t>ユーザー作成実行と登録</a:t>
            </a:r>
            <a:endParaRPr lang="en-US" altLang="ja-JP" sz="1050" dirty="0" smtClean="0">
              <a:latin typeface="+mn-ea"/>
            </a:endParaRPr>
          </a:p>
          <a:p>
            <a:pPr algn="ctr"/>
            <a:r>
              <a:rPr lang="ja-JP" altLang="en-US" sz="1000" dirty="0" smtClean="0">
                <a:latin typeface="+mn-ea"/>
              </a:rPr>
              <a:t>　・</a:t>
            </a:r>
            <a:r>
              <a:rPr lang="en-US" altLang="ja-JP" sz="1000" dirty="0">
                <a:latin typeface="+mn-ea"/>
              </a:rPr>
              <a:t>AWS</a:t>
            </a:r>
            <a:r>
              <a:rPr lang="ja-JP" altLang="en-US" sz="1000" dirty="0">
                <a:latin typeface="+mn-ea"/>
              </a:rPr>
              <a:t>管理者</a:t>
            </a:r>
            <a:endParaRPr lang="en-US" altLang="ja-JP" sz="1000" dirty="0" smtClean="0">
              <a:latin typeface="+mn-ea"/>
            </a:endParaRPr>
          </a:p>
          <a:p>
            <a:pPr algn="ctr"/>
            <a:r>
              <a:rPr lang="ja-JP" altLang="en-US" sz="1000" dirty="0" smtClean="0">
                <a:latin typeface="+mn-ea"/>
              </a:rPr>
              <a:t>・</a:t>
            </a:r>
            <a:r>
              <a:rPr lang="ja-JP" altLang="en-US" sz="1000" i="1" dirty="0">
                <a:latin typeface="+mn-ea"/>
              </a:rPr>
              <a:t>インフラ</a:t>
            </a:r>
            <a:r>
              <a:rPr lang="ja-JP" altLang="en-US" sz="1000" dirty="0">
                <a:latin typeface="+mn-ea"/>
              </a:rPr>
              <a:t>管理者</a:t>
            </a:r>
            <a:r>
              <a:rPr lang="en-US" altLang="ja-JP" sz="1000" dirty="0">
                <a:latin typeface="+mn-ea"/>
              </a:rPr>
              <a:t>&amp;</a:t>
            </a:r>
            <a:r>
              <a:rPr lang="ja-JP" altLang="en-US" sz="1000" dirty="0">
                <a:latin typeface="+mn-ea"/>
              </a:rPr>
              <a:t>インフラユーザー</a:t>
            </a: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4785619" y="5589300"/>
            <a:ext cx="2520000" cy="512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>
                <a:latin typeface="+mn-ea"/>
              </a:rPr>
              <a:t>オートスケール用パラメータの</a:t>
            </a:r>
            <a:r>
              <a:rPr lang="ja-JP" altLang="en-US" sz="1100" dirty="0" smtClean="0">
                <a:latin typeface="+mn-ea"/>
              </a:rPr>
              <a:t>登録</a:t>
            </a:r>
            <a:endParaRPr lang="en-US" altLang="ja-JP" sz="1100" dirty="0" smtClean="0">
              <a:latin typeface="+mn-ea"/>
            </a:endParaRPr>
          </a:p>
          <a:p>
            <a:pPr algn="ctr"/>
            <a:r>
              <a:rPr lang="en-US" altLang="ja-JP" sz="1000" dirty="0" smtClean="0">
                <a:latin typeface="+mn-ea"/>
              </a:rPr>
              <a:t>※</a:t>
            </a:r>
            <a:r>
              <a:rPr lang="ja-JP" altLang="en-US" sz="1000" dirty="0">
                <a:latin typeface="+mn-ea"/>
              </a:rPr>
              <a:t>必要</a:t>
            </a:r>
            <a:r>
              <a:rPr lang="ja-JP" altLang="en-US" sz="1000" dirty="0" smtClean="0">
                <a:latin typeface="+mn-ea"/>
              </a:rPr>
              <a:t>に応じて実施</a:t>
            </a:r>
            <a:endParaRPr lang="ja-JP" altLang="en-US" sz="1000" dirty="0">
              <a:latin typeface="+mn-ea"/>
            </a:endParaRPr>
          </a:p>
        </p:txBody>
      </p:sp>
      <p:cxnSp>
        <p:nvCxnSpPr>
          <p:cNvPr id="41" name="直線矢印コネクタ 40"/>
          <p:cNvCxnSpPr>
            <a:stCxn id="17" idx="2"/>
            <a:endCxn id="30" idx="0"/>
          </p:cNvCxnSpPr>
          <p:nvPr/>
        </p:nvCxnSpPr>
        <p:spPr bwMode="auto">
          <a:xfrm>
            <a:off x="6045619" y="4630604"/>
            <a:ext cx="0" cy="182023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直線矢印コネクタ 44"/>
          <p:cNvCxnSpPr>
            <a:stCxn id="30" idx="2"/>
            <a:endCxn id="36" idx="0"/>
          </p:cNvCxnSpPr>
          <p:nvPr/>
        </p:nvCxnSpPr>
        <p:spPr bwMode="auto">
          <a:xfrm>
            <a:off x="6045619" y="5422640"/>
            <a:ext cx="0" cy="16666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9593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4.3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メニューグループ／メニュー概要</a:t>
            </a:r>
            <a:r>
              <a:rPr kumimoji="1" lang="ja-JP" altLang="en-US" dirty="0" smtClean="0"/>
              <a:t>（</a:t>
            </a:r>
            <a:r>
              <a:rPr lang="en-US" altLang="ja-JP" dirty="0"/>
              <a:t>2</a:t>
            </a:r>
            <a:r>
              <a:rPr kumimoji="1" lang="en-US" altLang="ja-JP" dirty="0" smtClean="0"/>
              <a:t>/5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r="17077"/>
          <a:stretch/>
        </p:blipFill>
        <p:spPr>
          <a:xfrm>
            <a:off x="261085" y="1446084"/>
            <a:ext cx="3097641" cy="4935329"/>
          </a:xfrm>
          <a:prstGeom prst="rect">
            <a:avLst/>
          </a:prstGeom>
        </p:spPr>
      </p:pic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099981"/>
              </p:ext>
            </p:extLst>
          </p:nvPr>
        </p:nvGraphicFramePr>
        <p:xfrm>
          <a:off x="3647660" y="1484726"/>
          <a:ext cx="8087661" cy="43204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0690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5556971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u="none" strike="noStrike" dirty="0">
                          <a:effectLst/>
                        </a:rPr>
                        <a:t>共通パラメータ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200" u="none" strike="noStrike" dirty="0">
                          <a:effectLst/>
                        </a:rPr>
                        <a:t>システム全体のパラメータを管理するメニュー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>
                          <a:effectLst/>
                        </a:rPr>
                        <a:t>管理者パラメータ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>
                          <a:effectLst/>
                        </a:rPr>
                        <a:t>AWS</a:t>
                      </a:r>
                      <a:r>
                        <a:rPr lang="ja-JP" altLang="en-US" sz="1200" u="none" strike="noStrike">
                          <a:effectLst/>
                        </a:rPr>
                        <a:t>管理者のパラメータを管理するメニュー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447106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インフラ管理者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&amp;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インフラユーザーパラメータ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200" u="none" strike="noStrike" dirty="0">
                          <a:effectLst/>
                        </a:rPr>
                        <a:t>インフラ管理者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インフラユーザーのパラメータを管理するメニュー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50663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 err="1">
                          <a:effectLst/>
                        </a:rPr>
                        <a:t>AutoScale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AutoScale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561196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>
                          <a:effectLst/>
                        </a:rPr>
                        <a:t>S3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>
                          <a:effectLst/>
                        </a:rPr>
                        <a:t>S3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410525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>
                          <a:effectLst/>
                        </a:rPr>
                        <a:t>SNS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>
                          <a:effectLst/>
                        </a:rPr>
                        <a:t>SNS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02304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 err="1">
                          <a:effectLst/>
                        </a:rPr>
                        <a:t>CloudTrail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CloudTrail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08694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>
                          <a:effectLst/>
                        </a:rPr>
                        <a:t>Network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>
                          <a:effectLst/>
                        </a:rPr>
                        <a:t>Network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91711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 err="1">
                          <a:effectLst/>
                        </a:rPr>
                        <a:t>SecurityGroup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SecurityGroup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569635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>
                          <a:effectLst/>
                        </a:rPr>
                        <a:t>Bastion</a:t>
                      </a:r>
                      <a:r>
                        <a:rPr lang="ja-JP" altLang="en-US" sz="1200" u="none" strike="noStrike">
                          <a:effectLst/>
                        </a:rPr>
                        <a:t>パラメータ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>
                          <a:effectLst/>
                        </a:rPr>
                        <a:t>Bastion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649395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>
                          <a:effectLst/>
                        </a:rPr>
                        <a:t>VPCflowlogs</a:t>
                      </a:r>
                      <a:r>
                        <a:rPr lang="ja-JP" altLang="en-US" sz="1200" u="none" strike="noStrike">
                          <a:effectLst/>
                        </a:rPr>
                        <a:t>パラメータ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VPCflowlogs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561371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>
                          <a:effectLst/>
                        </a:rPr>
                        <a:t>CloudWatchAlarm</a:t>
                      </a:r>
                      <a:r>
                        <a:rPr lang="ja-JP" altLang="en-US" sz="1200" u="none" strike="noStrike">
                          <a:effectLst/>
                        </a:rPr>
                        <a:t>パラメータ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CloudWatch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57534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>
                          <a:effectLst/>
                        </a:rPr>
                        <a:t>GuardDuty</a:t>
                      </a:r>
                      <a:r>
                        <a:rPr lang="ja-JP" altLang="en-US" sz="1200" u="none" strike="noStrike">
                          <a:effectLst/>
                        </a:rPr>
                        <a:t>パラメータ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GuardDuty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178912"/>
                  </a:ext>
                </a:extLst>
              </a:tr>
            </a:tbl>
          </a:graphicData>
        </a:graphic>
      </p:graphicFrame>
      <p:sp>
        <p:nvSpPr>
          <p:cNvPr id="10" name="コンテンツ プレースホルダー 9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パラメータ管理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22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ja-JP" altLang="en-US" dirty="0" smtClean="0"/>
              <a:t>メニューグループ／メニュー概要（</a:t>
            </a:r>
            <a:r>
              <a:rPr lang="en-US" altLang="ja-JP" dirty="0" smtClean="0"/>
              <a:t>3/5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r="10910"/>
          <a:stretch/>
        </p:blipFill>
        <p:spPr>
          <a:xfrm>
            <a:off x="321852" y="1335759"/>
            <a:ext cx="2880093" cy="202123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r="10842"/>
          <a:stretch/>
        </p:blipFill>
        <p:spPr>
          <a:xfrm>
            <a:off x="300897" y="4221110"/>
            <a:ext cx="2922001" cy="2019130"/>
          </a:xfrm>
          <a:prstGeom prst="rect">
            <a:avLst/>
          </a:prstGeom>
        </p:spPr>
      </p:pic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345277"/>
              </p:ext>
            </p:extLst>
          </p:nvPr>
        </p:nvGraphicFramePr>
        <p:xfrm>
          <a:off x="3647660" y="1335759"/>
          <a:ext cx="8087660" cy="1512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1098056991"/>
                    </a:ext>
                  </a:extLst>
                </a:gridCol>
                <a:gridCol w="5567310">
                  <a:extLst>
                    <a:ext uri="{9D8B030D-6E8A-4147-A177-3AD203B41FA5}">
                      <a16:colId xmlns:a16="http://schemas.microsoft.com/office/drawing/2014/main" val="2590802051"/>
                    </a:ext>
                  </a:extLst>
                </a:gridCol>
              </a:tblGrid>
              <a:tr h="30244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405038"/>
                  </a:ext>
                </a:extLst>
              </a:tr>
              <a:tr h="3024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オートスケール</a:t>
                      </a:r>
                      <a:r>
                        <a:rPr lang="en-US" altLang="ja-JP" sz="1200" u="none" strike="noStrike" dirty="0">
                          <a:effectLst/>
                        </a:rPr>
                        <a:t>Web</a:t>
                      </a:r>
                      <a:r>
                        <a:rPr lang="ja-JP" altLang="en-US" sz="1200" u="none" strike="noStrike" dirty="0">
                          <a:effectLst/>
                        </a:rPr>
                        <a:t>サーバ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オートスケール</a:t>
                      </a:r>
                      <a:r>
                        <a:rPr lang="en-US" altLang="ja-JP" sz="1200" u="none" strike="noStrike" dirty="0">
                          <a:effectLst/>
                        </a:rPr>
                        <a:t>Web</a:t>
                      </a:r>
                      <a:r>
                        <a:rPr lang="ja-JP" altLang="en-US" sz="1200" u="none" strike="noStrike" dirty="0">
                          <a:effectLst/>
                        </a:rPr>
                        <a:t>サーバの構築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更新シナリオを管理するメニュー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584830"/>
                  </a:ext>
                </a:extLst>
              </a:tr>
              <a:tr h="3024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200" u="none" strike="noStrike" dirty="0" err="1">
                          <a:effectLst/>
                        </a:rPr>
                        <a:t>GuardDuty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 err="1">
                          <a:effectLst/>
                        </a:rPr>
                        <a:t>GuardDuty</a:t>
                      </a:r>
                      <a:r>
                        <a:rPr lang="ja-JP" altLang="en-US" sz="1200" u="none" strike="noStrike" dirty="0">
                          <a:effectLst/>
                        </a:rPr>
                        <a:t>の構築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更新シナリオを管理するメニュー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558148"/>
                  </a:ext>
                </a:extLst>
              </a:tr>
              <a:tr h="3024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管理者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>
                          <a:effectLst/>
                        </a:rPr>
                        <a:t>管理者の構築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更新シナリオを管理するメニュー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85027"/>
                  </a:ext>
                </a:extLst>
              </a:tr>
              <a:tr h="3024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インフラ管理者</a:t>
                      </a:r>
                      <a:r>
                        <a:rPr lang="en-US" altLang="ja-JP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&amp;</a:t>
                      </a:r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インフラユーザー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インフラ管理者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インフラユーザーの構築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更新シナリオを管理するメニュー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75384"/>
                  </a:ext>
                </a:extLst>
              </a:tr>
            </a:tbl>
          </a:graphicData>
        </a:graphic>
      </p:graphicFrame>
      <p:sp>
        <p:nvSpPr>
          <p:cNvPr id="8" name="コンテンツ プレースホルダー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構築／更新シナリオ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削除シナリオ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813925"/>
              </p:ext>
            </p:extLst>
          </p:nvPr>
        </p:nvGraphicFramePr>
        <p:xfrm>
          <a:off x="3647660" y="4221110"/>
          <a:ext cx="8087660" cy="1522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4103002673"/>
                    </a:ext>
                  </a:extLst>
                </a:gridCol>
                <a:gridCol w="5567310">
                  <a:extLst>
                    <a:ext uri="{9D8B030D-6E8A-4147-A177-3AD203B41FA5}">
                      <a16:colId xmlns:a16="http://schemas.microsoft.com/office/drawing/2014/main" val="3521405870"/>
                    </a:ext>
                  </a:extLst>
                </a:gridCol>
              </a:tblGrid>
              <a:tr h="30441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496229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オートスケール</a:t>
                      </a:r>
                      <a:r>
                        <a:rPr lang="en-US" altLang="ja-JP" sz="1200" u="none" strike="noStrike" dirty="0">
                          <a:effectLst/>
                        </a:rPr>
                        <a:t>Web</a:t>
                      </a:r>
                      <a:r>
                        <a:rPr lang="ja-JP" altLang="en-US" sz="1200" u="none" strike="noStrike" dirty="0">
                          <a:effectLst/>
                        </a:rPr>
                        <a:t>サーバ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>
                          <a:effectLst/>
                        </a:rPr>
                        <a:t>オートスケール</a:t>
                      </a:r>
                      <a:r>
                        <a:rPr lang="en-US" altLang="ja-JP" sz="1200" u="none" strike="noStrike">
                          <a:effectLst/>
                        </a:rPr>
                        <a:t>Web</a:t>
                      </a:r>
                      <a:r>
                        <a:rPr lang="ja-JP" altLang="en-US" sz="1200" u="none" strike="noStrike">
                          <a:effectLst/>
                        </a:rPr>
                        <a:t>サーバの削除シナリオを管理するメニュー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812513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200" u="none" strike="noStrike" dirty="0" err="1">
                          <a:effectLst/>
                        </a:rPr>
                        <a:t>GuardDuty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 err="1">
                          <a:effectLst/>
                        </a:rPr>
                        <a:t>GuardDuty</a:t>
                      </a:r>
                      <a:r>
                        <a:rPr lang="ja-JP" altLang="en-US" sz="1200" u="none" strike="noStrike" dirty="0">
                          <a:effectLst/>
                        </a:rPr>
                        <a:t>の削除シナリオを管理するメニュー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004668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管理者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>
                          <a:effectLst/>
                        </a:rPr>
                        <a:t>管理者の削除シナリオを管理するメニュー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70505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インフラ管理者</a:t>
                      </a:r>
                      <a:r>
                        <a:rPr lang="en-US" altLang="ja-JP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&amp;</a:t>
                      </a:r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インフラユーザー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インフラ管理者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インフラユーザーの削除シナリオを管理するメニュー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03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25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ja-JP" altLang="en-US" dirty="0" smtClean="0"/>
              <a:t>メニューグループ／メニュー概要（</a:t>
            </a:r>
            <a:r>
              <a:rPr lang="en-US" altLang="ja-JP" dirty="0" smtClean="0"/>
              <a:t>4/5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5" name="コンテンツ プレースホルダー 7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503998"/>
          </a:xfrm>
        </p:spPr>
        <p:txBody>
          <a:bodyPr/>
          <a:lstStyle/>
          <a:p>
            <a:r>
              <a:rPr lang="ja-JP" altLang="en-US" dirty="0" smtClean="0"/>
              <a:t>マスタ管理</a:t>
            </a:r>
            <a:endParaRPr kumimoji="1"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r="2069"/>
          <a:stretch/>
        </p:blipFill>
        <p:spPr>
          <a:xfrm>
            <a:off x="262936" y="1340710"/>
            <a:ext cx="2819058" cy="3063062"/>
          </a:xfrm>
          <a:prstGeom prst="rect">
            <a:avLst/>
          </a:prstGeom>
        </p:spPr>
      </p:pic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889045"/>
              </p:ext>
            </p:extLst>
          </p:nvPr>
        </p:nvGraphicFramePr>
        <p:xfrm>
          <a:off x="3647659" y="1379350"/>
          <a:ext cx="8087662" cy="3024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3763">
                  <a:extLst>
                    <a:ext uri="{9D8B030D-6E8A-4147-A177-3AD203B41FA5}">
                      <a16:colId xmlns:a16="http://schemas.microsoft.com/office/drawing/2014/main" val="3584520"/>
                    </a:ext>
                  </a:extLst>
                </a:gridCol>
                <a:gridCol w="6293899">
                  <a:extLst>
                    <a:ext uri="{9D8B030D-6E8A-4147-A177-3AD203B41FA5}">
                      <a16:colId xmlns:a16="http://schemas.microsoft.com/office/drawing/2014/main" val="3260203895"/>
                    </a:ext>
                  </a:extLst>
                </a:gridCol>
              </a:tblGrid>
              <a:tr h="30244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メニュー</a:t>
                      </a:r>
                      <a:endParaRPr lang="ja-JP" altLang="en-US" sz="1200" b="1" i="0" u="none" strike="noStrike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8101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スタック定義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>
                          <a:effectLst/>
                        </a:rPr>
                        <a:t>スタック名・テンプレートファイルを定義するメニュー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383800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>
                          <a:effectLst/>
                        </a:rPr>
                        <a:t>リージョン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構築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する</a:t>
                      </a:r>
                      <a:r>
                        <a:rPr lang="en-US" altLang="ja-JP" sz="1200" u="none" strike="noStrike" dirty="0" smtClean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リージョン</a:t>
                      </a:r>
                      <a:r>
                        <a:rPr lang="ja-JP" altLang="en-US" sz="1200" u="none" strike="noStrike" dirty="0">
                          <a:effectLst/>
                        </a:rPr>
                        <a:t>を定義するメニュー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98668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実行フラグ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>
                          <a:effectLst/>
                        </a:rPr>
                        <a:t>実行フラグを定義するメニュー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48080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>
                          <a:effectLst/>
                        </a:rPr>
                        <a:t>共通パラメータ</a:t>
                      </a:r>
                      <a:r>
                        <a:rPr lang="en-US" altLang="ja-JP" sz="1200" u="none" strike="noStrike">
                          <a:effectLst/>
                        </a:rPr>
                        <a:t>_</a:t>
                      </a:r>
                      <a:r>
                        <a:rPr lang="ja-JP" altLang="en-US" sz="1200" u="none" strike="noStrike">
                          <a:effectLst/>
                        </a:rPr>
                        <a:t>環境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システム環境を定義するメニュー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475460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インスタンスタイプ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構築するインスタンスのインスタンプタイプを定義するメニュー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899622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1200" u="none" strike="noStrike">
                          <a:effectLst/>
                        </a:rPr>
                        <a:t>EC2</a:t>
                      </a:r>
                      <a:r>
                        <a:rPr lang="ja-JP" altLang="en-US" sz="1200" u="none" strike="noStrike">
                          <a:effectLst/>
                        </a:rPr>
                        <a:t>ブロックデバイス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ブロックデバイスのマッピングを定義するメニュー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285613"/>
                  </a:ext>
                </a:extLst>
              </a:tr>
              <a:tr h="604886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ログ保管期間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ログの保管期間を定義するメニュー</a:t>
                      </a:r>
                      <a:br>
                        <a:rPr lang="ja-JP" altLang="en-US" sz="1200" u="none" strike="noStrike" dirty="0">
                          <a:effectLst/>
                        </a:rPr>
                      </a:br>
                      <a:r>
                        <a:rPr lang="en-US" altLang="ja-JP" sz="1200" u="none" strike="noStrike" dirty="0" smtClean="0">
                          <a:effectLst/>
                        </a:rPr>
                        <a:t>※S3</a:t>
                      </a:r>
                      <a:r>
                        <a:rPr lang="ja-JP" altLang="en-US" sz="1200" u="none" strike="noStrike" dirty="0">
                          <a:effectLst/>
                        </a:rPr>
                        <a:t>に格納されるログは自由入力のため対象外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638323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>
                          <a:effectLst/>
                        </a:rPr>
                        <a:t>リトライ回数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 smtClean="0">
                          <a:effectLst/>
                        </a:rPr>
                        <a:t>構築失敗時のリトライ</a:t>
                      </a:r>
                      <a:r>
                        <a:rPr lang="ja-JP" altLang="en-US" sz="1200" u="none" strike="noStrike" dirty="0">
                          <a:effectLst/>
                        </a:rPr>
                        <a:t>回数を定義するメニュー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939897"/>
                  </a:ext>
                </a:extLst>
              </a:tr>
            </a:tbl>
          </a:graphicData>
        </a:graphic>
      </p:graphicFrame>
      <p:sp>
        <p:nvSpPr>
          <p:cNvPr id="7" name="コンテンツ プレースホルダー 7"/>
          <p:cNvSpPr txBox="1">
            <a:spLocks/>
          </p:cNvSpPr>
          <p:nvPr/>
        </p:nvSpPr>
        <p:spPr bwMode="gray">
          <a:xfrm>
            <a:off x="238050" y="4653242"/>
            <a:ext cx="11713301" cy="503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代入</a:t>
            </a:r>
            <a:r>
              <a:rPr lang="ja-JP" altLang="en-US" kern="0" dirty="0"/>
              <a:t>値</a:t>
            </a:r>
            <a:r>
              <a:rPr lang="ja-JP" altLang="en-US" kern="0" dirty="0" smtClean="0"/>
              <a:t>管理</a:t>
            </a:r>
            <a:endParaRPr lang="ja-JP" altLang="en-US" kern="0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366424"/>
              </p:ext>
            </p:extLst>
          </p:nvPr>
        </p:nvGraphicFramePr>
        <p:xfrm>
          <a:off x="3647659" y="5157240"/>
          <a:ext cx="8087662" cy="9073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3763">
                  <a:extLst>
                    <a:ext uri="{9D8B030D-6E8A-4147-A177-3AD203B41FA5}">
                      <a16:colId xmlns:a16="http://schemas.microsoft.com/office/drawing/2014/main" val="3584520"/>
                    </a:ext>
                  </a:extLst>
                </a:gridCol>
                <a:gridCol w="6293899">
                  <a:extLst>
                    <a:ext uri="{9D8B030D-6E8A-4147-A177-3AD203B41FA5}">
                      <a16:colId xmlns:a16="http://schemas.microsoft.com/office/drawing/2014/main" val="3260203895"/>
                    </a:ext>
                  </a:extLst>
                </a:gridCol>
              </a:tblGrid>
              <a:tr h="30244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メニュー</a:t>
                      </a:r>
                      <a:endParaRPr lang="ja-JP" altLang="en-US" sz="1200" b="1" i="0" u="none" strike="noStrike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8101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Bastion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踏み台サーバをホストグループに登録するためのメニュー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383800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WEB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 smtClean="0">
                          <a:effectLst/>
                        </a:rPr>
                        <a:t>WEB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サーバをホストグループに登録するためのメニュー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98668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41" y="5157240"/>
            <a:ext cx="2474446" cy="12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4.3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メニューグループ／メニュー概要（</a:t>
            </a:r>
            <a:r>
              <a:rPr lang="en-US" altLang="ja-JP" dirty="0" smtClean="0"/>
              <a:t>5/5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2699169"/>
            <a:ext cx="2976249" cy="576008"/>
          </a:xfrm>
        </p:spPr>
        <p:txBody>
          <a:bodyPr/>
          <a:lstStyle/>
          <a:p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アカウント管理</a:t>
            </a:r>
            <a:endParaRPr kumimoji="1"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920663"/>
              </p:ext>
            </p:extLst>
          </p:nvPr>
        </p:nvGraphicFramePr>
        <p:xfrm>
          <a:off x="3359620" y="3059075"/>
          <a:ext cx="8087660" cy="1522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4103002673"/>
                    </a:ext>
                  </a:extLst>
                </a:gridCol>
                <a:gridCol w="5567310">
                  <a:extLst>
                    <a:ext uri="{9D8B030D-6E8A-4147-A177-3AD203B41FA5}">
                      <a16:colId xmlns:a16="http://schemas.microsoft.com/office/drawing/2014/main" val="3521405870"/>
                    </a:ext>
                  </a:extLst>
                </a:gridCol>
              </a:tblGrid>
              <a:tr h="30441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496229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システム管理者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システム管理者の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アカウント情報を管理するメニュー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812513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管理者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 smtClean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管理者の</a:t>
                      </a:r>
                      <a:r>
                        <a:rPr lang="en-US" altLang="ja-JP" sz="1200" u="none" strike="noStrike" dirty="0" smtClean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アカウント情報を管理するメニュー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004668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 smtClean="0">
                          <a:effectLst/>
                        </a:rPr>
                        <a:t>インフラ管理者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 smtClean="0">
                          <a:effectLst/>
                        </a:rPr>
                        <a:t>インフラ管理者の</a:t>
                      </a:r>
                      <a:r>
                        <a:rPr lang="en-US" altLang="ja-JP" sz="1200" u="none" strike="noStrike" dirty="0" smtClean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アカウント情報を管理するメニュー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70505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インフラユーザー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 smtClean="0">
                          <a:effectLst/>
                        </a:rPr>
                        <a:t>インフラユーザーの</a:t>
                      </a:r>
                      <a:r>
                        <a:rPr lang="en-US" altLang="ja-JP" sz="1200" u="none" strike="noStrike" dirty="0" smtClean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アカウント情報を管理するメニュー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03101"/>
                  </a:ext>
                </a:extLst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15" y="3102676"/>
            <a:ext cx="2115011" cy="1382120"/>
          </a:xfrm>
          <a:prstGeom prst="rect">
            <a:avLst/>
          </a:prstGeom>
        </p:spPr>
      </p:pic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197817"/>
              </p:ext>
            </p:extLst>
          </p:nvPr>
        </p:nvGraphicFramePr>
        <p:xfrm>
          <a:off x="3359620" y="5229250"/>
          <a:ext cx="8087660" cy="6088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4103002673"/>
                    </a:ext>
                  </a:extLst>
                </a:gridCol>
                <a:gridCol w="5567310">
                  <a:extLst>
                    <a:ext uri="{9D8B030D-6E8A-4147-A177-3AD203B41FA5}">
                      <a16:colId xmlns:a16="http://schemas.microsoft.com/office/drawing/2014/main" val="3521405870"/>
                    </a:ext>
                  </a:extLst>
                </a:gridCol>
              </a:tblGrid>
              <a:tr h="30441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496229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812513"/>
                  </a:ext>
                </a:extLst>
              </a:tr>
            </a:tbl>
          </a:graphicData>
        </a:graphic>
      </p:graphicFrame>
      <p:sp>
        <p:nvSpPr>
          <p:cNvPr id="7" name="コンテンツ プレースホルダー 2"/>
          <p:cNvSpPr txBox="1">
            <a:spLocks/>
          </p:cNvSpPr>
          <p:nvPr/>
        </p:nvSpPr>
        <p:spPr bwMode="gray">
          <a:xfrm>
            <a:off x="239351" y="4797262"/>
            <a:ext cx="2976249" cy="57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Teams</a:t>
            </a:r>
            <a:r>
              <a:rPr lang="ja-JP" altLang="en-US" kern="0" dirty="0" smtClean="0"/>
              <a:t>連携管理</a:t>
            </a:r>
            <a:endParaRPr lang="ja-JP" altLang="en-US" kern="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15" y="5215772"/>
            <a:ext cx="2115011" cy="967761"/>
          </a:xfrm>
          <a:prstGeom prst="rect">
            <a:avLst/>
          </a:prstGeom>
        </p:spPr>
      </p:pic>
      <p:sp>
        <p:nvSpPr>
          <p:cNvPr id="9" name="コンテンツ プレースホルダー 2"/>
          <p:cNvSpPr txBox="1">
            <a:spLocks/>
          </p:cNvSpPr>
          <p:nvPr/>
        </p:nvSpPr>
        <p:spPr bwMode="gray">
          <a:xfrm>
            <a:off x="239351" y="764630"/>
            <a:ext cx="2976249" cy="57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ドキュメント管理</a:t>
            </a:r>
            <a:endParaRPr lang="ja-JP" altLang="en-US" kern="0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010504"/>
              </p:ext>
            </p:extLst>
          </p:nvPr>
        </p:nvGraphicFramePr>
        <p:xfrm>
          <a:off x="3359620" y="970785"/>
          <a:ext cx="8087660" cy="1522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4103002673"/>
                    </a:ext>
                  </a:extLst>
                </a:gridCol>
                <a:gridCol w="5567310">
                  <a:extLst>
                    <a:ext uri="{9D8B030D-6E8A-4147-A177-3AD203B41FA5}">
                      <a16:colId xmlns:a16="http://schemas.microsoft.com/office/drawing/2014/main" val="3521405870"/>
                    </a:ext>
                  </a:extLst>
                </a:gridCol>
              </a:tblGrid>
              <a:tr h="30441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496229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基本設計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基本設計書を管理するメニュー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812513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詳細設計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 smtClean="0">
                          <a:effectLst/>
                        </a:rPr>
                        <a:t>詳細設計書を管理するメニュー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004668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構築資料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 smtClean="0">
                          <a:effectLst/>
                        </a:rPr>
                        <a:t>構築資料を管理するメニュー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70505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評価資料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 smtClean="0">
                          <a:effectLst/>
                        </a:rPr>
                        <a:t>評価資料を管理するメニュー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03101"/>
                  </a:ext>
                </a:extLst>
              </a:tr>
            </a:tbl>
          </a:graphicData>
        </a:graphic>
      </p:graphicFrame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4"/>
          <a:srcRect b="-1626"/>
          <a:stretch/>
        </p:blipFill>
        <p:spPr>
          <a:xfrm>
            <a:off x="469936" y="1203070"/>
            <a:ext cx="2088290" cy="12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(1/11)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23392" y="1268760"/>
          <a:ext cx="10729192" cy="49785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 rowSpan="15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 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メニュー内の全ての項目を参照。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AutoScale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52822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S3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44724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SNS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80533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CloudTrail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3895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Network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627057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SecurityGroup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735345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Bastion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113192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VPClowlogs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329223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CloudWatchAlarm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58362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68112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ファイル管理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以下のファイル埋込変数を参照。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CPF_STARTUP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CPF_DEVICE_LIST_SYNC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421843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smtClean="0">
                <a:latin typeface="+mn-ea"/>
              </a:rPr>
              <a:t>Symphony</a:t>
            </a:r>
            <a:r>
              <a:rPr lang="ja-JP" altLang="en-US" sz="1400" kern="0" smtClean="0">
                <a:latin typeface="+mn-ea"/>
              </a:rPr>
              <a:t>「オートスケール</a:t>
            </a:r>
            <a:r>
              <a:rPr lang="en-US" altLang="ja-JP" sz="1400" kern="0" smtClean="0">
                <a:latin typeface="+mn-ea"/>
              </a:rPr>
              <a:t>Web</a:t>
            </a:r>
            <a:r>
              <a:rPr lang="ja-JP" altLang="en-US" sz="1400" kern="0" smtClean="0">
                <a:latin typeface="+mn-ea"/>
              </a:rPr>
              <a:t>サーバ</a:t>
            </a:r>
            <a:r>
              <a:rPr lang="en-US" altLang="ja-JP" sz="1400" kern="0" smtClean="0">
                <a:latin typeface="+mn-ea"/>
              </a:rPr>
              <a:t>(</a:t>
            </a:r>
            <a:r>
              <a:rPr lang="ja-JP" altLang="en-US" sz="1400" kern="0" smtClean="0">
                <a:latin typeface="+mn-ea"/>
              </a:rPr>
              <a:t>構築</a:t>
            </a:r>
            <a:r>
              <a:rPr lang="en-US" altLang="ja-JP" sz="1400" kern="0" smtClean="0">
                <a:latin typeface="+mn-ea"/>
              </a:rPr>
              <a:t>/</a:t>
            </a:r>
            <a:r>
              <a:rPr lang="ja-JP" altLang="en-US" sz="1400" kern="0" smtClean="0">
                <a:latin typeface="+mn-ea"/>
              </a:rPr>
              <a:t>更新</a:t>
            </a:r>
            <a:r>
              <a:rPr lang="en-US" altLang="ja-JP" sz="1400" kern="0" smtClean="0">
                <a:latin typeface="+mn-ea"/>
              </a:rPr>
              <a:t>)</a:t>
            </a:r>
            <a:r>
              <a:rPr lang="ja-JP" altLang="en-US" sz="1400" kern="0" smtClean="0">
                <a:latin typeface="+mn-ea"/>
              </a:rPr>
              <a:t>」で参照するパラメータは以下の通り。</a:t>
            </a:r>
            <a:endParaRPr lang="ja-JP" altLang="en-US" sz="14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130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(2/11)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23392" y="1268760"/>
          <a:ext cx="10729192" cy="33586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テンプレート埋込変数名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 rowSpan="10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 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TPF_AutoScale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TPF_Security_KMS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52822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TPF_Storage_S3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44724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TPF_AppIntegration_SNS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80533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TPF_Management_CloudTrail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3895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TPF_Network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627057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TPF_SecurityGroup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735345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TPF_Bastion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113192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TPF_Management_VPCflowlog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329223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TPF_Management_CloudWatchAlarm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58362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2" y="854206"/>
            <a:ext cx="9479498" cy="38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>
                <a:latin typeface="+mn-ea"/>
              </a:rPr>
              <a:t>Symphony</a:t>
            </a:r>
            <a:r>
              <a:rPr lang="ja-JP" altLang="en-US" sz="1400" kern="0">
                <a:latin typeface="+mn-ea"/>
              </a:rPr>
              <a:t>「オートスケール</a:t>
            </a:r>
            <a:r>
              <a:rPr lang="en-US" altLang="ja-JP" sz="1400" kern="0">
                <a:latin typeface="+mn-ea"/>
              </a:rPr>
              <a:t>Web</a:t>
            </a:r>
            <a:r>
              <a:rPr lang="ja-JP" altLang="en-US" sz="1400" kern="0">
                <a:latin typeface="+mn-ea"/>
              </a:rPr>
              <a:t>サーバ</a:t>
            </a:r>
            <a:r>
              <a:rPr lang="en-US" altLang="ja-JP" sz="1400" kern="0">
                <a:latin typeface="+mn-ea"/>
              </a:rPr>
              <a:t>(</a:t>
            </a:r>
            <a:r>
              <a:rPr lang="ja-JP" altLang="en-US" sz="1400" kern="0">
                <a:latin typeface="+mn-ea"/>
              </a:rPr>
              <a:t>構築</a:t>
            </a:r>
            <a:r>
              <a:rPr lang="en-US" altLang="ja-JP" sz="1400" kern="0">
                <a:latin typeface="+mn-ea"/>
              </a:rPr>
              <a:t>/</a:t>
            </a:r>
            <a:r>
              <a:rPr lang="ja-JP" altLang="en-US" sz="1400" kern="0">
                <a:latin typeface="+mn-ea"/>
              </a:rPr>
              <a:t>更新</a:t>
            </a:r>
            <a:r>
              <a:rPr lang="en-US" altLang="ja-JP" sz="1400" kern="0">
                <a:latin typeface="+mn-ea"/>
              </a:rPr>
              <a:t>)</a:t>
            </a:r>
            <a:r>
              <a:rPr lang="ja-JP" altLang="en-US" sz="1400" kern="0" smtClean="0">
                <a:latin typeface="+mn-ea"/>
              </a:rPr>
              <a:t>」</a:t>
            </a:r>
            <a:r>
              <a:rPr lang="ja-JP" altLang="en-US" sz="1400" kern="0">
                <a:latin typeface="+mn-ea"/>
              </a:rPr>
              <a:t>で参照</a:t>
            </a:r>
            <a:r>
              <a:rPr lang="ja-JP" altLang="en-US" sz="1400" kern="0" smtClean="0">
                <a:latin typeface="+mn-ea"/>
              </a:rPr>
              <a:t>するテンプレートファイルは</a:t>
            </a:r>
            <a:r>
              <a:rPr lang="ja-JP" altLang="en-US" sz="1400" kern="0">
                <a:latin typeface="+mn-ea"/>
              </a:rPr>
              <a:t>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41056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(3/11)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23392" y="1268760"/>
          <a:ext cx="10729192" cy="30549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945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07743">
                <a:tc rowSpan="7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(EC2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へ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Playbook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実行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AutoScale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「キーペア名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/Web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52822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Bastion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KeyName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80533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インフラユーザー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「アクセスキー」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「シークレットキー」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38956"/>
                  </a:ext>
                </a:extLst>
              </a:tr>
              <a:tr h="39069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559972"/>
                  </a:ext>
                </a:extLst>
              </a:tr>
              <a:tr h="731026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ファイル管理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以下のファイル埋込変数を参照。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CPF_SECRET_KEY_BASTION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CPF_SECRET_KEY_WEB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CPF_IMAGEFILE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CPF_DEVICE_LIST_SYNC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627057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代入値管理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「項目」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757795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2" y="854206"/>
            <a:ext cx="8903433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>
                <a:latin typeface="+mn-ea"/>
              </a:rPr>
              <a:t>Symphony</a:t>
            </a:r>
            <a:r>
              <a:rPr lang="ja-JP" altLang="en-US" sz="1400" kern="0">
                <a:latin typeface="+mn-ea"/>
              </a:rPr>
              <a:t>「オートスケール</a:t>
            </a:r>
            <a:r>
              <a:rPr lang="en-US" altLang="ja-JP" sz="1400" kern="0">
                <a:latin typeface="+mn-ea"/>
              </a:rPr>
              <a:t>Web</a:t>
            </a:r>
            <a:r>
              <a:rPr lang="ja-JP" altLang="en-US" sz="1400" kern="0">
                <a:latin typeface="+mn-ea"/>
              </a:rPr>
              <a:t>サーバ</a:t>
            </a:r>
            <a:r>
              <a:rPr lang="en-US" altLang="ja-JP" sz="1400" kern="0" smtClean="0">
                <a:latin typeface="+mn-ea"/>
              </a:rPr>
              <a:t>(EC2</a:t>
            </a:r>
            <a:r>
              <a:rPr lang="ja-JP" altLang="en-US" sz="1400" kern="0" smtClean="0">
                <a:latin typeface="+mn-ea"/>
              </a:rPr>
              <a:t>へ</a:t>
            </a:r>
            <a:r>
              <a:rPr lang="en-US" altLang="ja-JP" sz="1400" kern="0" smtClean="0">
                <a:latin typeface="+mn-ea"/>
              </a:rPr>
              <a:t>Playbook</a:t>
            </a:r>
            <a:r>
              <a:rPr lang="ja-JP" altLang="en-US" sz="1400" kern="0" smtClean="0">
                <a:latin typeface="+mn-ea"/>
              </a:rPr>
              <a:t>実行</a:t>
            </a:r>
            <a:r>
              <a:rPr lang="en-US" altLang="ja-JP" sz="1400" kern="0" smtClean="0">
                <a:latin typeface="+mn-ea"/>
              </a:rPr>
              <a:t>)</a:t>
            </a:r>
            <a:r>
              <a:rPr lang="ja-JP" altLang="en-US" sz="1400" kern="0" smtClean="0">
                <a:latin typeface="+mn-ea"/>
              </a:rPr>
              <a:t>」</a:t>
            </a:r>
            <a:r>
              <a:rPr lang="ja-JP" altLang="en-US" sz="1400" kern="0">
                <a:latin typeface="+mn-ea"/>
              </a:rPr>
              <a:t>で参照するパラメータ</a:t>
            </a:r>
            <a:r>
              <a:rPr lang="ja-JP" altLang="en-US" sz="1400" kern="0" smtClean="0">
                <a:latin typeface="+mn-ea"/>
              </a:rPr>
              <a:t>は</a:t>
            </a:r>
            <a:r>
              <a:rPr lang="ja-JP" altLang="en-US" sz="1400" kern="0">
                <a:latin typeface="+mn-ea"/>
              </a:rPr>
              <a:t>以下の通り。</a:t>
            </a:r>
            <a:endParaRPr lang="ja-JP" altLang="en-US" sz="14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85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(4/11)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23392" y="1268760"/>
          <a:ext cx="10729192" cy="2316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20805">
                <a:tc rowSpan="6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 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98878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「アクセスキー」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「シークレットキー」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85192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ファイル管理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以下のファイル埋込変数を参照。「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CPF_STARTUP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CPF_DEVICE_LIST_SYNC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421843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smtClean="0">
                <a:latin typeface="+mn-ea"/>
              </a:rPr>
              <a:t>Symphony</a:t>
            </a:r>
            <a:r>
              <a:rPr lang="ja-JP" altLang="en-US" sz="1400" kern="0" smtClean="0">
                <a:latin typeface="+mn-ea"/>
              </a:rPr>
              <a:t>「オートスケール</a:t>
            </a:r>
            <a:r>
              <a:rPr lang="en-US" altLang="ja-JP" sz="1400" kern="0" smtClean="0">
                <a:latin typeface="+mn-ea"/>
              </a:rPr>
              <a:t>Web</a:t>
            </a:r>
            <a:r>
              <a:rPr lang="ja-JP" altLang="en-US" sz="1400" kern="0" smtClean="0">
                <a:latin typeface="+mn-ea"/>
              </a:rPr>
              <a:t>サーバ</a:t>
            </a:r>
            <a:r>
              <a:rPr lang="en-US" altLang="ja-JP" sz="1400" kern="0" smtClean="0">
                <a:latin typeface="+mn-ea"/>
              </a:rPr>
              <a:t>(</a:t>
            </a:r>
            <a:r>
              <a:rPr lang="ja-JP" altLang="en-US" sz="1400" kern="0" smtClean="0">
                <a:latin typeface="+mn-ea"/>
              </a:rPr>
              <a:t>削除</a:t>
            </a:r>
            <a:r>
              <a:rPr lang="en-US" altLang="ja-JP" sz="1400" kern="0" smtClean="0">
                <a:latin typeface="+mn-ea"/>
              </a:rPr>
              <a:t>)</a:t>
            </a:r>
            <a:r>
              <a:rPr lang="ja-JP" altLang="en-US" sz="1400" kern="0">
                <a:latin typeface="+mn-ea"/>
              </a:rPr>
              <a:t>」で参照するパラメータは以下の通り。</a:t>
            </a:r>
            <a:endParaRPr lang="ja-JP" altLang="en-US" sz="14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59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(5/11)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23392" y="1268760"/>
          <a:ext cx="10729192" cy="21877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 rowSpan="6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58362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83293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smtClean="0">
                <a:latin typeface="+mn-ea"/>
              </a:rPr>
              <a:t>Symphony</a:t>
            </a:r>
            <a:r>
              <a:rPr lang="ja-JP" altLang="en-US" sz="1400" kern="0" smtClean="0">
                <a:latin typeface="+mn-ea"/>
              </a:rPr>
              <a:t>「</a:t>
            </a:r>
            <a:r>
              <a:rPr lang="en-US" altLang="ja-JP" sz="1400" kern="0" smtClean="0">
                <a:latin typeface="+mn-ea"/>
              </a:rPr>
              <a:t>GuardDuty(</a:t>
            </a:r>
            <a:r>
              <a:rPr lang="ja-JP" altLang="en-US" sz="1400" kern="0" smtClean="0">
                <a:latin typeface="+mn-ea"/>
              </a:rPr>
              <a:t>構築</a:t>
            </a:r>
            <a:r>
              <a:rPr lang="en-US" altLang="ja-JP" sz="1400" kern="0" smtClean="0">
                <a:latin typeface="+mn-ea"/>
              </a:rPr>
              <a:t>/</a:t>
            </a:r>
            <a:r>
              <a:rPr lang="ja-JP" altLang="en-US" sz="1400" kern="0" smtClean="0">
                <a:latin typeface="+mn-ea"/>
              </a:rPr>
              <a:t>更新</a:t>
            </a:r>
            <a:r>
              <a:rPr lang="en-US" altLang="ja-JP" sz="1400" kern="0" smtClean="0">
                <a:latin typeface="+mn-ea"/>
              </a:rPr>
              <a:t>)</a:t>
            </a:r>
            <a:r>
              <a:rPr lang="ja-JP" altLang="en-US" sz="1400" kern="0">
                <a:latin typeface="+mn-ea"/>
              </a:rPr>
              <a:t>」で参照するパラメータは以下の通り。</a:t>
            </a:r>
            <a:endParaRPr lang="ja-JP" altLang="en-US" sz="1400" kern="0" dirty="0"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390601"/>
              </p:ext>
            </p:extLst>
          </p:nvPr>
        </p:nvGraphicFramePr>
        <p:xfrm>
          <a:off x="623392" y="4345221"/>
          <a:ext cx="10729192" cy="66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テンプレート埋込変数名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TPF_Security_GuardDuty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/>
          <p:cNvSpPr txBox="1">
            <a:spLocks/>
          </p:cNvSpPr>
          <p:nvPr/>
        </p:nvSpPr>
        <p:spPr bwMode="gray">
          <a:xfrm>
            <a:off x="216902" y="3930667"/>
            <a:ext cx="9119457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>
                <a:latin typeface="+mn-ea"/>
              </a:rPr>
              <a:t>Symphony</a:t>
            </a:r>
            <a:r>
              <a:rPr lang="ja-JP" altLang="en-US" sz="1400" kern="0" smtClean="0">
                <a:latin typeface="+mn-ea"/>
              </a:rPr>
              <a:t>「</a:t>
            </a:r>
            <a:r>
              <a:rPr lang="en-US" altLang="ja-JP" sz="1400" kern="0" smtClean="0">
                <a:latin typeface="+mn-ea"/>
              </a:rPr>
              <a:t>GuardDuty</a:t>
            </a:r>
            <a:r>
              <a:rPr lang="ja-JP" altLang="en-US" sz="1400" kern="0" smtClean="0">
                <a:latin typeface="+mn-ea"/>
              </a:rPr>
              <a:t> </a:t>
            </a:r>
            <a:r>
              <a:rPr lang="en-US" altLang="ja-JP" sz="1400" kern="0" smtClean="0">
                <a:latin typeface="+mn-ea"/>
              </a:rPr>
              <a:t>(</a:t>
            </a:r>
            <a:r>
              <a:rPr lang="ja-JP" altLang="en-US" sz="1400" kern="0">
                <a:latin typeface="+mn-ea"/>
              </a:rPr>
              <a:t>構築</a:t>
            </a:r>
            <a:r>
              <a:rPr lang="en-US" altLang="ja-JP" sz="1400" kern="0">
                <a:latin typeface="+mn-ea"/>
              </a:rPr>
              <a:t>/</a:t>
            </a:r>
            <a:r>
              <a:rPr lang="ja-JP" altLang="en-US" sz="1400" kern="0">
                <a:latin typeface="+mn-ea"/>
              </a:rPr>
              <a:t>更新</a:t>
            </a:r>
            <a:r>
              <a:rPr lang="en-US" altLang="ja-JP" sz="1400" kern="0">
                <a:latin typeface="+mn-ea"/>
              </a:rPr>
              <a:t>)</a:t>
            </a:r>
            <a:r>
              <a:rPr lang="ja-JP" altLang="en-US" sz="1400" kern="0" smtClean="0">
                <a:latin typeface="+mn-ea"/>
              </a:rPr>
              <a:t>」で参照するテンプレートファイルは</a:t>
            </a:r>
            <a:r>
              <a:rPr lang="ja-JP" altLang="en-US" sz="1400" kern="0">
                <a:latin typeface="+mn-ea"/>
              </a:rPr>
              <a:t>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30090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</a:t>
            </a:r>
            <a:r>
              <a:rPr lang="en-US" altLang="ja-JP" dirty="0"/>
              <a:t>6</a:t>
            </a:r>
            <a:r>
              <a:rPr lang="en-US" altLang="ja-JP" dirty="0" smtClean="0"/>
              <a:t>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23392" y="1268760"/>
          <a:ext cx="10729192" cy="18950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20805">
                <a:tc rowSpan="5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98878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「アクセスキー」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「シークレットキー」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097834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smtClean="0">
                <a:latin typeface="+mn-ea"/>
              </a:rPr>
              <a:t>Symphony</a:t>
            </a:r>
            <a:r>
              <a:rPr lang="ja-JP" altLang="en-US" sz="1400" kern="0" smtClean="0">
                <a:latin typeface="+mn-ea"/>
              </a:rPr>
              <a:t>「</a:t>
            </a:r>
            <a:r>
              <a:rPr lang="en-US" altLang="ja-JP" sz="1400" kern="0" smtClean="0">
                <a:latin typeface="+mn-ea"/>
              </a:rPr>
              <a:t>GuardDuty(</a:t>
            </a:r>
            <a:r>
              <a:rPr lang="ja-JP" altLang="en-US" sz="1400" kern="0" smtClean="0">
                <a:latin typeface="+mn-ea"/>
              </a:rPr>
              <a:t>削除</a:t>
            </a:r>
            <a:r>
              <a:rPr lang="en-US" altLang="ja-JP" sz="1400" kern="0" smtClean="0">
                <a:latin typeface="+mn-ea"/>
              </a:rPr>
              <a:t>)</a:t>
            </a:r>
            <a:r>
              <a:rPr lang="ja-JP" altLang="en-US" sz="1400" kern="0">
                <a:latin typeface="+mn-ea"/>
              </a:rPr>
              <a:t>」で参照するパラメータは以下の通り。</a:t>
            </a:r>
            <a:endParaRPr lang="ja-JP" altLang="en-US" sz="14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595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正方形/長方形 39"/>
          <p:cNvSpPr/>
          <p:nvPr/>
        </p:nvSpPr>
        <p:spPr bwMode="auto">
          <a:xfrm>
            <a:off x="2361036" y="5058762"/>
            <a:ext cx="4536503" cy="1252177"/>
          </a:xfrm>
          <a:prstGeom prst="rect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6000" tIns="9600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ja-JP" altLang="en-US" sz="2400" b="1" dirty="0">
              <a:solidFill>
                <a:srgbClr val="002B62"/>
              </a:solidFill>
              <a:latin typeface="+mj-ea"/>
              <a:ea typeface="+mj-ea"/>
            </a:endParaRPr>
          </a:p>
        </p:txBody>
      </p:sp>
      <p:sp>
        <p:nvSpPr>
          <p:cNvPr id="33" name="タイトル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CS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イメージ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 bwMode="auto">
          <a:xfrm>
            <a:off x="2217020" y="980728"/>
            <a:ext cx="4805681" cy="5472608"/>
          </a:xfrm>
          <a:prstGeom prst="rect">
            <a:avLst/>
          </a:prstGeom>
          <a:noFill/>
          <a:ln w="38100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square" lIns="96000" tIns="9600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ja-JP" altLang="en-US" sz="2400" b="1" dirty="0">
              <a:solidFill>
                <a:srgbClr val="002B62"/>
              </a:solidFill>
              <a:latin typeface="+mj-ea"/>
              <a:ea typeface="+mj-ea"/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167" y="1830614"/>
            <a:ext cx="1722580" cy="429928"/>
          </a:xfrm>
          <a:prstGeom prst="rect">
            <a:avLst/>
          </a:prstGeom>
        </p:spPr>
      </p:pic>
      <p:sp>
        <p:nvSpPr>
          <p:cNvPr id="38" name="正方形/長方形 37"/>
          <p:cNvSpPr/>
          <p:nvPr/>
        </p:nvSpPr>
        <p:spPr bwMode="auto">
          <a:xfrm>
            <a:off x="8384653" y="980728"/>
            <a:ext cx="3471987" cy="5544116"/>
          </a:xfrm>
          <a:prstGeom prst="rect">
            <a:avLst/>
          </a:prstGeom>
          <a:noFill/>
          <a:ln w="38100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400" b="1" dirty="0">
              <a:latin typeface="+mj-ea"/>
              <a:ea typeface="+mj-ea"/>
            </a:endParaRPr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558" y="1047637"/>
            <a:ext cx="1065078" cy="400291"/>
          </a:xfrm>
          <a:prstGeom prst="rect">
            <a:avLst/>
          </a:prstGeom>
        </p:spPr>
      </p:pic>
      <p:grpSp>
        <p:nvGrpSpPr>
          <p:cNvPr id="41" name="グループ化 40"/>
          <p:cNvGrpSpPr/>
          <p:nvPr/>
        </p:nvGrpSpPr>
        <p:grpSpPr>
          <a:xfrm>
            <a:off x="2649068" y="5517232"/>
            <a:ext cx="2013508" cy="724625"/>
            <a:chOff x="3174673" y="4725180"/>
            <a:chExt cx="4105016" cy="1331501"/>
          </a:xfrm>
        </p:grpSpPr>
        <p:pic>
          <p:nvPicPr>
            <p:cNvPr id="42" name="図 4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847" b="24957"/>
            <a:stretch/>
          </p:blipFill>
          <p:spPr>
            <a:xfrm>
              <a:off x="3321478" y="4725180"/>
              <a:ext cx="3321217" cy="900000"/>
            </a:xfrm>
            <a:prstGeom prst="rect">
              <a:avLst/>
            </a:prstGeom>
          </p:spPr>
        </p:pic>
        <p:sp>
          <p:nvSpPr>
            <p:cNvPr id="43" name="テキスト ボックス 42"/>
            <p:cNvSpPr txBox="1"/>
            <p:nvPr/>
          </p:nvSpPr>
          <p:spPr>
            <a:xfrm>
              <a:off x="3174673" y="5547694"/>
              <a:ext cx="4105016" cy="508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(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「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7.x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」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 or 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「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8.x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」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)</a:t>
              </a:r>
              <a:endParaRPr kumimoji="1" lang="ja-JP" altLang="en-US" sz="1200" b="1" dirty="0">
                <a:solidFill>
                  <a:srgbClr val="153C6F"/>
                </a:solidFill>
              </a:endParaRPr>
            </a:p>
          </p:txBody>
        </p:sp>
      </p:grpSp>
      <p:sp>
        <p:nvSpPr>
          <p:cNvPr id="45" name="正方形/長方形 44"/>
          <p:cNvSpPr/>
          <p:nvPr/>
        </p:nvSpPr>
        <p:spPr bwMode="auto">
          <a:xfrm>
            <a:off x="5159743" y="3079320"/>
            <a:ext cx="1669956" cy="925760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6000" tIns="9600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ja-JP" altLang="en-US" sz="2400" b="1" dirty="0">
              <a:solidFill>
                <a:srgbClr val="002B62"/>
              </a:solidFill>
              <a:latin typeface="+mj-ea"/>
              <a:ea typeface="+mj-ea"/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558" y="3274922"/>
            <a:ext cx="1480995" cy="442118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4" name="グループ化 3"/>
          <p:cNvGrpSpPr/>
          <p:nvPr/>
        </p:nvGrpSpPr>
        <p:grpSpPr>
          <a:xfrm>
            <a:off x="4875436" y="5562503"/>
            <a:ext cx="1878088" cy="679354"/>
            <a:chOff x="4925339" y="4941168"/>
            <a:chExt cx="2013508" cy="679354"/>
          </a:xfrm>
        </p:grpSpPr>
        <p:sp>
          <p:nvSpPr>
            <p:cNvPr id="47" name="正方形/長方形 46"/>
            <p:cNvSpPr/>
            <p:nvPr/>
          </p:nvSpPr>
          <p:spPr bwMode="auto">
            <a:xfrm>
              <a:off x="5159896" y="4941168"/>
              <a:ext cx="1584176" cy="369721"/>
            </a:xfrm>
            <a:prstGeom prst="rect">
              <a:avLst/>
            </a:prstGeom>
            <a:solidFill>
              <a:schemeClr val="accent6">
                <a:lumMod val="90000"/>
                <a:lumOff val="10000"/>
              </a:schemeClr>
            </a:solidFill>
            <a:ln w="38100">
              <a:noFill/>
            </a:ln>
            <a:effectLst/>
            <a:extLst/>
          </p:spPr>
          <p:txBody>
            <a:bodyPr rot="0" spcFirstLastPara="0" vertOverflow="overflow" horzOverflow="overflow" vert="horz" wrap="square" lIns="96000" tIns="9600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ja-JP" altLang="en-US" sz="2400" b="1" dirty="0">
                <a:solidFill>
                  <a:srgbClr val="002B62"/>
                </a:solidFill>
                <a:latin typeface="+mj-ea"/>
                <a:ea typeface="+mj-ea"/>
              </a:endParaRPr>
            </a:p>
          </p:txBody>
        </p:sp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077" y="4956331"/>
              <a:ext cx="1316033" cy="329009"/>
            </a:xfrm>
            <a:prstGeom prst="rect">
              <a:avLst/>
            </a:prstGeom>
          </p:spPr>
        </p:pic>
        <p:sp>
          <p:nvSpPr>
            <p:cNvPr id="48" name="テキスト ボックス 47"/>
            <p:cNvSpPr txBox="1"/>
            <p:nvPr/>
          </p:nvSpPr>
          <p:spPr>
            <a:xfrm>
              <a:off x="4925339" y="5343523"/>
              <a:ext cx="201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(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「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7.x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」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 or 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「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8.x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」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)</a:t>
              </a:r>
              <a:endParaRPr kumimoji="1" lang="ja-JP" altLang="en-US" sz="1200" b="1" dirty="0">
                <a:solidFill>
                  <a:srgbClr val="153C6F"/>
                </a:solidFill>
              </a:endParaRPr>
            </a:p>
          </p:txBody>
        </p:sp>
      </p:grpSp>
      <p:sp>
        <p:nvSpPr>
          <p:cNvPr id="49" name="テキスト ボックス 48"/>
          <p:cNvSpPr txBox="1"/>
          <p:nvPr/>
        </p:nvSpPr>
        <p:spPr>
          <a:xfrm>
            <a:off x="4439816" y="5713511"/>
            <a:ext cx="53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/>
              <a:t>or</a:t>
            </a:r>
            <a:endParaRPr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393328" y="2258273"/>
            <a:ext cx="1917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>
                <a:solidFill>
                  <a:srgbClr val="153C6F"/>
                </a:solidFill>
              </a:rPr>
              <a:t>(</a:t>
            </a:r>
            <a:r>
              <a:rPr kumimoji="1" lang="ja-JP" altLang="en-US" sz="1200" b="1" dirty="0" smtClean="0">
                <a:solidFill>
                  <a:srgbClr val="153C6F"/>
                </a:solidFill>
              </a:rPr>
              <a:t>「</a:t>
            </a:r>
            <a:r>
              <a:rPr kumimoji="1" lang="en-US" altLang="ja-JP" sz="1200" b="1" dirty="0" smtClean="0">
                <a:solidFill>
                  <a:srgbClr val="153C6F"/>
                </a:solidFill>
              </a:rPr>
              <a:t>v1.4.1</a:t>
            </a:r>
            <a:r>
              <a:rPr kumimoji="1" lang="ja-JP" altLang="en-US" sz="1200" b="1" dirty="0" smtClean="0">
                <a:solidFill>
                  <a:srgbClr val="153C6F"/>
                </a:solidFill>
              </a:rPr>
              <a:t>以上」</a:t>
            </a:r>
            <a:r>
              <a:rPr kumimoji="1" lang="en-US" altLang="ja-JP" sz="1200" b="1" dirty="0" smtClean="0">
                <a:solidFill>
                  <a:srgbClr val="153C6F"/>
                </a:solidFill>
              </a:rPr>
              <a:t>)</a:t>
            </a:r>
            <a:endParaRPr kumimoji="1" lang="ja-JP" altLang="en-US" sz="1200" b="1" dirty="0">
              <a:solidFill>
                <a:srgbClr val="153C6F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433044" y="5183033"/>
            <a:ext cx="1750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4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サーバ</a:t>
            </a:r>
            <a:r>
              <a:rPr kumimoji="0" lang="en-US" altLang="ja-JP" sz="14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OS</a:t>
            </a:r>
            <a:r>
              <a:rPr kumimoji="0" lang="ja-JP" altLang="en-US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構築</a:t>
            </a:r>
            <a:endParaRPr kumimoji="0" lang="en-US" altLang="ja-JP" sz="14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2279576" y="1052736"/>
            <a:ext cx="221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6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導入サーバ</a:t>
            </a:r>
            <a:endParaRPr kumimoji="0" lang="en-US" altLang="ja-JP" sz="16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5" name="フローチャート: 書類 54"/>
          <p:cNvSpPr/>
          <p:nvPr/>
        </p:nvSpPr>
        <p:spPr bwMode="auto">
          <a:xfrm>
            <a:off x="447625" y="3284984"/>
            <a:ext cx="1125290" cy="748614"/>
          </a:xfrm>
          <a:prstGeom prst="flowChartDocument">
            <a:avLst/>
          </a:prstGeom>
          <a:solidFill>
            <a:schemeClr val="bg1"/>
          </a:solidFill>
          <a:ln w="25400" cap="flat" cmpd="sng" algn="ctr">
            <a:solidFill>
              <a:srgbClr val="00286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10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rgbClr val="002B62"/>
                </a:solidFill>
                <a:latin typeface="+mn-ea"/>
              </a:rPr>
              <a:t>CloudSystem</a:t>
            </a:r>
          </a:p>
          <a:p>
            <a:pPr algn="ctr"/>
            <a:r>
              <a:rPr lang="ja-JP" altLang="en-US" sz="1100" dirty="0" smtClean="0">
                <a:solidFill>
                  <a:srgbClr val="002B62"/>
                </a:solidFill>
                <a:latin typeface="+mn-ea"/>
              </a:rPr>
              <a:t>テンプレート</a:t>
            </a:r>
            <a:endParaRPr lang="en-US" altLang="ja-JP" sz="1100" dirty="0">
              <a:solidFill>
                <a:srgbClr val="002B62"/>
              </a:solidFill>
              <a:latin typeface="+mn-ea"/>
            </a:endParaRPr>
          </a:p>
          <a:p>
            <a:pPr algn="ctr"/>
            <a:r>
              <a:rPr lang="ja-JP" altLang="en-US" sz="1100" dirty="0">
                <a:solidFill>
                  <a:srgbClr val="002B62"/>
                </a:solidFill>
                <a:latin typeface="+mn-ea"/>
              </a:rPr>
              <a:t>導入ファイル</a:t>
            </a:r>
          </a:p>
        </p:txBody>
      </p:sp>
      <p:sp>
        <p:nvSpPr>
          <p:cNvPr id="56" name="正方形/長方形 55"/>
          <p:cNvSpPr/>
          <p:nvPr/>
        </p:nvSpPr>
        <p:spPr bwMode="auto">
          <a:xfrm>
            <a:off x="2361036" y="1672536"/>
            <a:ext cx="4548784" cy="315139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  <a:lumOff val="2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6000" tIns="9600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ja-JP" altLang="en-US" sz="2400" b="1" dirty="0">
              <a:solidFill>
                <a:srgbClr val="002B62"/>
              </a:solidFill>
              <a:latin typeface="+mj-ea"/>
              <a:ea typeface="+mj-ea"/>
            </a:endParaRPr>
          </a:p>
        </p:txBody>
      </p:sp>
      <p:sp>
        <p:nvSpPr>
          <p:cNvPr id="58" name="下矢印 57"/>
          <p:cNvSpPr/>
          <p:nvPr/>
        </p:nvSpPr>
        <p:spPr bwMode="auto">
          <a:xfrm rot="18900000" flipH="1">
            <a:off x="2106211" y="1695048"/>
            <a:ext cx="423037" cy="346861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99133" y="1470698"/>
            <a:ext cx="1657414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153C6F"/>
                </a:solidFill>
                <a:effectLst>
                  <a:glow rad="127000">
                    <a:schemeClr val="bg1"/>
                  </a:glow>
                </a:effectLst>
              </a:rPr>
              <a:t>インストール</a:t>
            </a:r>
            <a:endParaRPr kumimoji="1" lang="ja-JP" altLang="en-US" sz="1400" b="1" dirty="0">
              <a:solidFill>
                <a:srgbClr val="153C6F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589947" y="2400257"/>
            <a:ext cx="1657414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153C6F"/>
                </a:solidFill>
                <a:effectLst>
                  <a:glow rad="127000">
                    <a:schemeClr val="bg1"/>
                  </a:glow>
                </a:effectLst>
              </a:rPr>
              <a:t>インストール</a:t>
            </a:r>
            <a:endParaRPr kumimoji="1" lang="ja-JP" altLang="en-US" sz="1400" b="1" dirty="0">
              <a:solidFill>
                <a:srgbClr val="153C6F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64" name="円柱 63"/>
          <p:cNvSpPr/>
          <p:nvPr/>
        </p:nvSpPr>
        <p:spPr bwMode="auto">
          <a:xfrm>
            <a:off x="2771775" y="3086393"/>
            <a:ext cx="1466100" cy="947205"/>
          </a:xfrm>
          <a:prstGeom prst="can">
            <a:avLst>
              <a:gd name="adj" fmla="val 13046"/>
            </a:avLst>
          </a:prstGeom>
          <a:solidFill>
            <a:schemeClr val="bg1"/>
          </a:solidFill>
          <a:ln w="19050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400" b="1" dirty="0">
              <a:solidFill>
                <a:srgbClr val="002B62"/>
              </a:solidFill>
              <a:latin typeface="+mj-ea"/>
              <a:ea typeface="+mj-ea"/>
            </a:endParaRPr>
          </a:p>
        </p:txBody>
      </p:sp>
      <p:sp>
        <p:nvSpPr>
          <p:cNvPr id="66" name="下矢印 65"/>
          <p:cNvSpPr/>
          <p:nvPr/>
        </p:nvSpPr>
        <p:spPr bwMode="auto">
          <a:xfrm rot="16200000" flipH="1">
            <a:off x="2046840" y="3094611"/>
            <a:ext cx="330912" cy="873545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91180" y="2920309"/>
            <a:ext cx="3232502" cy="30777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CS</a:t>
            </a:r>
            <a:r>
              <a:rPr lang="ja-JP" altLang="en-US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テンプレート導入</a:t>
            </a:r>
            <a:r>
              <a:rPr lang="ja-JP" altLang="en-US" sz="14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手順</a:t>
            </a:r>
            <a:endParaRPr lang="ja-JP" altLang="en-US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239351" y="2913780"/>
            <a:ext cx="11792749" cy="172265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771119" y="3456351"/>
            <a:ext cx="14593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 smtClean="0">
                <a:solidFill>
                  <a:srgbClr val="002B62"/>
                </a:solidFill>
                <a:latin typeface="+mn-ea"/>
              </a:rPr>
              <a:t>設計済み</a:t>
            </a:r>
            <a:endParaRPr lang="en-US" altLang="ja-JP" sz="1100" dirty="0" smtClean="0">
              <a:solidFill>
                <a:srgbClr val="002B62"/>
              </a:solidFill>
              <a:latin typeface="+mn-ea"/>
            </a:endParaRPr>
          </a:p>
          <a:p>
            <a:pPr algn="ctr"/>
            <a:r>
              <a:rPr lang="en-US" altLang="ja-JP" sz="1100" dirty="0" smtClean="0">
                <a:solidFill>
                  <a:srgbClr val="002B62"/>
                </a:solidFill>
                <a:latin typeface="+mn-ea"/>
              </a:rPr>
              <a:t>CloudSystem</a:t>
            </a:r>
          </a:p>
          <a:p>
            <a:pPr algn="ctr"/>
            <a:r>
              <a:rPr lang="ja-JP" altLang="en-US" sz="1100" dirty="0" smtClean="0">
                <a:solidFill>
                  <a:srgbClr val="002B62"/>
                </a:solidFill>
                <a:latin typeface="+mn-ea"/>
              </a:rPr>
              <a:t>テンプレート</a:t>
            </a:r>
            <a:endParaRPr lang="ja-JP" altLang="en-US" sz="1100" dirty="0">
              <a:solidFill>
                <a:srgbClr val="002B62"/>
              </a:solidFill>
              <a:latin typeface="+mn-ea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022965" y="4200056"/>
            <a:ext cx="1657414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初期導入設定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775629" y="1268760"/>
            <a:ext cx="165741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事前準備</a:t>
            </a:r>
            <a:endParaRPr kumimoji="1" lang="ja-JP" altLang="en-US" sz="105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510786" y="2204864"/>
            <a:ext cx="165741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事前準備</a:t>
            </a:r>
            <a:endParaRPr kumimoji="1" lang="ja-JP" altLang="en-US" sz="105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2217020" y="4941168"/>
            <a:ext cx="165741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事前準備</a:t>
            </a:r>
            <a:endParaRPr kumimoji="1" lang="ja-JP" altLang="en-US" sz="105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82" name="下矢印 81"/>
          <p:cNvSpPr/>
          <p:nvPr/>
        </p:nvSpPr>
        <p:spPr bwMode="auto">
          <a:xfrm rot="16200000" flipH="1">
            <a:off x="7610267" y="2434370"/>
            <a:ext cx="266398" cy="1691854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718538" y="3959827"/>
            <a:ext cx="1657414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インポート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pic>
        <p:nvPicPr>
          <p:cNvPr id="83" name="図 8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364" flipH="1">
            <a:off x="2859938" y="4014957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pic>
        <p:nvPicPr>
          <p:cNvPr id="84" name="図 8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364" flipH="1">
            <a:off x="1547338" y="3733221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sp>
        <p:nvSpPr>
          <p:cNvPr id="87" name="Rectangle 32">
            <a:extLst>
              <a:ext uri="{FF2B5EF4-FFF2-40B4-BE49-F238E27FC236}">
                <a16:creationId xmlns:a16="http://schemas.microsoft.com/office/drawing/2014/main" id="{1D4F0FC7-668E-E64B-A231-B1E7896F3CB6}"/>
              </a:ext>
            </a:extLst>
          </p:cNvPr>
          <p:cNvSpPr/>
          <p:nvPr/>
        </p:nvSpPr>
        <p:spPr>
          <a:xfrm>
            <a:off x="8506704" y="4734270"/>
            <a:ext cx="3172458" cy="1647139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smtClean="0">
                <a:solidFill>
                  <a:schemeClr val="accent3"/>
                </a:solidFill>
              </a:rPr>
              <a:t>Region (</a:t>
            </a:r>
            <a:r>
              <a:rPr lang="ja-JP" altLang="en-US" sz="1200" dirty="0" smtClean="0">
                <a:solidFill>
                  <a:schemeClr val="accent3"/>
                </a:solidFill>
              </a:rPr>
              <a:t>利用リージョン</a:t>
            </a:r>
            <a:r>
              <a:rPr lang="en-US" sz="1200" dirty="0" smtClean="0">
                <a:solidFill>
                  <a:schemeClr val="accent3"/>
                </a:solidFill>
              </a:rPr>
              <a:t>)</a:t>
            </a:r>
            <a:endParaRPr lang="en-US" sz="1200" dirty="0">
              <a:solidFill>
                <a:schemeClr val="accent3"/>
              </a:solidFill>
            </a:endParaRPr>
          </a:p>
        </p:txBody>
      </p:sp>
      <p:pic>
        <p:nvPicPr>
          <p:cNvPr id="88" name="Graphic 48">
            <a:extLst>
              <a:ext uri="{FF2B5EF4-FFF2-40B4-BE49-F238E27FC236}">
                <a16:creationId xmlns:a16="http://schemas.microsoft.com/office/drawing/2014/main" id="{C479E131-CAE3-B74A-B95D-A24EEB0BA4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8506704" y="4734272"/>
            <a:ext cx="330200" cy="330200"/>
          </a:xfrm>
          <a:prstGeom prst="rect">
            <a:avLst/>
          </a:prstGeom>
        </p:spPr>
      </p:pic>
      <p:pic>
        <p:nvPicPr>
          <p:cNvPr id="91" name="Graphic 6">
            <a:extLst>
              <a:ext uri="{FF2B5EF4-FFF2-40B4-BE49-F238E27FC236}">
                <a16:creationId xmlns:a16="http://schemas.microsoft.com/office/drawing/2014/main" id="{9C729920-88FB-5C40-9810-268ADF8CECF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8481789" y="1581049"/>
            <a:ext cx="407791" cy="407791"/>
          </a:xfrm>
          <a:prstGeom prst="rect">
            <a:avLst/>
          </a:prstGeom>
        </p:spPr>
      </p:pic>
      <p:sp>
        <p:nvSpPr>
          <p:cNvPr id="92" name="Rectangle 32">
            <a:extLst>
              <a:ext uri="{FF2B5EF4-FFF2-40B4-BE49-F238E27FC236}">
                <a16:creationId xmlns:a16="http://schemas.microsoft.com/office/drawing/2014/main" id="{1D4F0FC7-668E-E64B-A231-B1E7896F3CB6}"/>
              </a:ext>
            </a:extLst>
          </p:cNvPr>
          <p:cNvSpPr/>
          <p:nvPr/>
        </p:nvSpPr>
        <p:spPr>
          <a:xfrm>
            <a:off x="8506703" y="1619209"/>
            <a:ext cx="3172459" cy="268876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smtClean="0">
                <a:solidFill>
                  <a:schemeClr val="accent3"/>
                </a:solidFill>
              </a:rPr>
              <a:t>IAM </a:t>
            </a:r>
          </a:p>
          <a:p>
            <a:r>
              <a:rPr lang="en-US" sz="1200" dirty="0" smtClean="0">
                <a:solidFill>
                  <a:schemeClr val="accent3"/>
                </a:solidFill>
              </a:rPr>
              <a:t>(</a:t>
            </a:r>
            <a:r>
              <a:rPr lang="en-US" altLang="ja-JP" sz="900" dirty="0" smtClean="0">
                <a:solidFill>
                  <a:schemeClr val="accent3"/>
                </a:solidFill>
              </a:rPr>
              <a:t>AWS </a:t>
            </a:r>
            <a:r>
              <a:rPr lang="en-US" altLang="ja-JP" sz="900" dirty="0">
                <a:solidFill>
                  <a:schemeClr val="accent3"/>
                </a:solidFill>
              </a:rPr>
              <a:t>Identity and </a:t>
            </a:r>
            <a:r>
              <a:rPr lang="en-US" altLang="ja-JP" sz="900" dirty="0" smtClean="0">
                <a:solidFill>
                  <a:schemeClr val="accent3"/>
                </a:solidFill>
              </a:rPr>
              <a:t>Access Management</a:t>
            </a:r>
            <a:r>
              <a:rPr lang="en-US" altLang="ja-JP" sz="1200" dirty="0">
                <a:solidFill>
                  <a:schemeClr val="accent3"/>
                </a:solidFill>
              </a:rPr>
              <a:t>)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4695246" y="4139845"/>
            <a:ext cx="1732995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AWS</a:t>
            </a:r>
            <a:r>
              <a:rPr lang="ja-JP" altLang="en-US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ユーザ作成実行</a:t>
            </a:r>
            <a:endParaRPr kumimoji="1" lang="ja-JP" altLang="en-US" sz="1200" b="1" dirty="0">
              <a:solidFill>
                <a:schemeClr val="accent6">
                  <a:lumMod val="75000"/>
                  <a:lumOff val="25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8544272" y="2159278"/>
            <a:ext cx="27818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・システム管理者</a:t>
            </a:r>
            <a:endParaRPr kumimoji="0" lang="en-US" altLang="ja-JP" sz="11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6" name="下矢印 95"/>
          <p:cNvSpPr/>
          <p:nvPr/>
        </p:nvSpPr>
        <p:spPr bwMode="auto">
          <a:xfrm rot="2452389" flipH="1">
            <a:off x="6708965" y="2660160"/>
            <a:ext cx="423037" cy="346861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100" name="図 9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81386" flipH="1">
            <a:off x="8275307" y="2239980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pic>
        <p:nvPicPr>
          <p:cNvPr id="101" name="図 10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839791" y="2403185"/>
            <a:ext cx="1504681" cy="377743"/>
          </a:xfrm>
          <a:prstGeom prst="rect">
            <a:avLst/>
          </a:prstGeom>
          <a:ln w="6350">
            <a:solidFill>
              <a:srgbClr val="002B62"/>
            </a:solidFill>
            <a:prstDash val="sysDot"/>
          </a:ln>
        </p:spPr>
      </p:pic>
      <p:sp>
        <p:nvSpPr>
          <p:cNvPr id="102" name="正方形/長方形 101"/>
          <p:cNvSpPr/>
          <p:nvPr/>
        </p:nvSpPr>
        <p:spPr>
          <a:xfrm>
            <a:off x="8530156" y="5157554"/>
            <a:ext cx="31490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※</a:t>
            </a: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オートスケール</a:t>
            </a:r>
            <a:r>
              <a:rPr kumimoji="0" lang="en-US" altLang="ja-JP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Web</a:t>
            </a: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サーバ構築／更新」などを実行する</a:t>
            </a: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場合に事前準備。</a:t>
            </a:r>
            <a:endParaRPr kumimoji="0" lang="en-US" altLang="ja-JP" sz="105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8589393" y="5781246"/>
            <a:ext cx="258191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</a:t>
            </a:r>
            <a:r>
              <a:rPr lang="en-US" altLang="ja-JP" sz="1100" dirty="0" smtClean="0">
                <a:latin typeface="+mn-ea"/>
              </a:rPr>
              <a:t>AMI</a:t>
            </a:r>
            <a:r>
              <a:rPr lang="ja-JP" altLang="en-US" sz="1100" dirty="0" smtClean="0">
                <a:latin typeface="+mn-ea"/>
              </a:rPr>
              <a:t>イメージ登録</a:t>
            </a:r>
            <a:endParaRPr lang="en-US" altLang="ja-JP" sz="1100" dirty="0" smtClean="0"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・キーペア作成</a:t>
            </a:r>
            <a:endParaRPr kumimoji="0" lang="en-US" altLang="ja-JP" sz="11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</a:t>
            </a:r>
            <a:r>
              <a:rPr kumimoji="0" lang="en-US" altLang="ja-JP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ELB</a:t>
            </a: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の</a:t>
            </a:r>
            <a:r>
              <a:rPr kumimoji="0" lang="en-US" altLang="ja-JP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SSL</a:t>
            </a: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証明書の作成・登録</a:t>
            </a:r>
            <a:endParaRPr kumimoji="0" lang="en-US" altLang="ja-JP" sz="1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7237478" y="2197438"/>
            <a:ext cx="165741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事前準備</a:t>
            </a:r>
            <a:endParaRPr kumimoji="1" lang="ja-JP" altLang="en-US" sz="105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8620442" y="3157168"/>
            <a:ext cx="27818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</a:t>
            </a:r>
            <a:r>
              <a:rPr kumimoji="0" lang="en-US" altLang="ja-JP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AWS</a:t>
            </a: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endParaRPr kumimoji="0" lang="en-US" altLang="ja-JP" sz="11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8620442" y="3646185"/>
            <a:ext cx="18204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</a:t>
            </a:r>
            <a:r>
              <a:rPr lang="ja-JP" altLang="en-US" sz="1100" dirty="0">
                <a:latin typeface="+mn-ea"/>
              </a:rPr>
              <a:t>インフラ</a:t>
            </a:r>
            <a:r>
              <a:rPr lang="ja-JP" altLang="en-US" sz="1100" dirty="0" smtClean="0">
                <a:latin typeface="+mn-ea"/>
              </a:rPr>
              <a:t>管理者</a:t>
            </a:r>
            <a:endParaRPr kumimoji="0" lang="en-US" altLang="ja-JP" sz="11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・インフラユーザ</a:t>
            </a:r>
            <a:endParaRPr kumimoji="0" lang="en-US" altLang="ja-JP" sz="11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0" name="Rectangle 43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8624619" y="3086394"/>
            <a:ext cx="1791861" cy="34260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sp>
        <p:nvSpPr>
          <p:cNvPr id="111" name="Rectangle 43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8624620" y="3514605"/>
            <a:ext cx="1791860" cy="60147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sp>
        <p:nvSpPr>
          <p:cNvPr id="112" name="下矢印 111"/>
          <p:cNvSpPr/>
          <p:nvPr/>
        </p:nvSpPr>
        <p:spPr bwMode="auto">
          <a:xfrm rot="16200000" flipH="1">
            <a:off x="7610267" y="3025938"/>
            <a:ext cx="266398" cy="1691854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180290" y="3327375"/>
            <a:ext cx="150799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自動実行</a:t>
            </a:r>
            <a:endParaRPr lang="en-US" altLang="ja-JP" sz="1200" b="1" dirty="0" smtClean="0">
              <a:solidFill>
                <a:schemeClr val="accent6">
                  <a:lumMod val="75000"/>
                  <a:lumOff val="25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  <a:p>
            <a:r>
              <a:rPr kumimoji="1" lang="en-US" altLang="ja-JP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(</a:t>
            </a:r>
            <a:r>
              <a:rPr kumimoji="1" lang="ja-JP" altLang="en-US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ユーザ作成</a:t>
            </a:r>
            <a:r>
              <a:rPr kumimoji="1" lang="en-US" altLang="ja-JP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)</a:t>
            </a:r>
            <a:endParaRPr kumimoji="1" lang="ja-JP" altLang="en-US" sz="1200" b="1" dirty="0">
              <a:solidFill>
                <a:schemeClr val="accent6">
                  <a:lumMod val="75000"/>
                  <a:lumOff val="25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pic>
        <p:nvPicPr>
          <p:cNvPr id="113" name="図 1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44723" flipH="1">
            <a:off x="8256050" y="5470520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sp>
        <p:nvSpPr>
          <p:cNvPr id="114" name="テキスト ボックス 113"/>
          <p:cNvSpPr txBox="1"/>
          <p:nvPr/>
        </p:nvSpPr>
        <p:spPr>
          <a:xfrm>
            <a:off x="7545784" y="5328042"/>
            <a:ext cx="1049069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事前準備</a:t>
            </a:r>
            <a:endParaRPr kumimoji="1" lang="ja-JP" altLang="en-US" sz="105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7378419" y="2390134"/>
            <a:ext cx="98122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rgbClr val="153C6F"/>
                </a:solidFill>
                <a:effectLst>
                  <a:glow rad="127000">
                    <a:schemeClr val="bg1"/>
                  </a:glow>
                </a:effectLst>
              </a:rPr>
              <a:t>ユーザ作成</a:t>
            </a:r>
            <a:endParaRPr kumimoji="1" lang="ja-JP" altLang="en-US" sz="1050" b="1" dirty="0">
              <a:solidFill>
                <a:srgbClr val="153C6F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116" name="Rectangle 43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8624619" y="2123289"/>
            <a:ext cx="1791861" cy="69609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sp>
        <p:nvSpPr>
          <p:cNvPr id="86" name="下矢印 85"/>
          <p:cNvSpPr/>
          <p:nvPr/>
        </p:nvSpPr>
        <p:spPr bwMode="auto">
          <a:xfrm rot="16200000" flipH="1">
            <a:off x="4764611" y="3323804"/>
            <a:ext cx="546936" cy="325281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85" name="図 8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364" flipH="1">
            <a:off x="4754180" y="3798400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sp>
        <p:nvSpPr>
          <p:cNvPr id="122" name="正方形/長方形 121"/>
          <p:cNvSpPr/>
          <p:nvPr/>
        </p:nvSpPr>
        <p:spPr>
          <a:xfrm>
            <a:off x="10722221" y="2262408"/>
            <a:ext cx="95694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アクセスキー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作成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→</a:t>
            </a:r>
            <a:r>
              <a:rPr kumimoji="0" lang="en-US" altLang="ja-JP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へ登録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10761446" y="3357878"/>
            <a:ext cx="95694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アクセスキー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作成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→</a:t>
            </a:r>
            <a:r>
              <a:rPr kumimoji="0" lang="en-US" altLang="ja-JP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へ登録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24" name="図 1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44201" flipH="1">
            <a:off x="11501267" y="2332372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pic>
        <p:nvPicPr>
          <p:cNvPr id="125" name="図 1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44201" flipH="1">
            <a:off x="11539586" y="3427499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grpSp>
        <p:nvGrpSpPr>
          <p:cNvPr id="127" name="グループ化 126"/>
          <p:cNvGrpSpPr/>
          <p:nvPr/>
        </p:nvGrpSpPr>
        <p:grpSpPr>
          <a:xfrm>
            <a:off x="4007710" y="3223321"/>
            <a:ext cx="782399" cy="709736"/>
            <a:chOff x="4007768" y="3197959"/>
            <a:chExt cx="782399" cy="735097"/>
          </a:xfrm>
        </p:grpSpPr>
        <p:sp>
          <p:nvSpPr>
            <p:cNvPr id="117" name="フローチャート: 書類 116"/>
            <p:cNvSpPr/>
            <p:nvPr/>
          </p:nvSpPr>
          <p:spPr bwMode="auto">
            <a:xfrm>
              <a:off x="4007768" y="3197959"/>
              <a:ext cx="782399" cy="231041"/>
            </a:xfrm>
            <a:prstGeom prst="flowChartDocument">
              <a:avLst/>
            </a:prstGeom>
            <a:solidFill>
              <a:schemeClr val="bg1"/>
            </a:solidFill>
            <a:ln w="1905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none" lIns="121920" tIns="9600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002B62"/>
                  </a:solidFill>
                  <a:latin typeface="+mj-ea"/>
                  <a:ea typeface="+mj-ea"/>
                </a:rPr>
                <a:t>Playbook</a:t>
              </a:r>
              <a:endParaRPr lang="ja-JP" altLang="en-US" sz="800" b="1" dirty="0">
                <a:solidFill>
                  <a:srgbClr val="002B62"/>
                </a:solidFill>
                <a:latin typeface="+mj-ea"/>
                <a:ea typeface="+mj-ea"/>
              </a:endParaRPr>
            </a:p>
          </p:txBody>
        </p:sp>
        <p:sp>
          <p:nvSpPr>
            <p:cNvPr id="118" name="フローチャート: 書類 117"/>
            <p:cNvSpPr/>
            <p:nvPr/>
          </p:nvSpPr>
          <p:spPr bwMode="auto">
            <a:xfrm>
              <a:off x="4007768" y="3457647"/>
              <a:ext cx="782399" cy="231041"/>
            </a:xfrm>
            <a:prstGeom prst="flowChartDocument">
              <a:avLst/>
            </a:prstGeom>
            <a:solidFill>
              <a:schemeClr val="bg1"/>
            </a:solidFill>
            <a:ln w="1905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none" lIns="121920" tIns="9600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err="1" smtClean="0">
                  <a:solidFill>
                    <a:srgbClr val="002B62"/>
                  </a:solidFill>
                  <a:latin typeface="+mj-ea"/>
                  <a:ea typeface="+mj-ea"/>
                </a:rPr>
                <a:t>Templatefile</a:t>
              </a:r>
              <a:endParaRPr lang="ja-JP" altLang="en-US" sz="800" b="1" dirty="0">
                <a:solidFill>
                  <a:srgbClr val="002B62"/>
                </a:solidFill>
                <a:latin typeface="+mj-ea"/>
                <a:ea typeface="+mj-ea"/>
              </a:endParaRPr>
            </a:p>
          </p:txBody>
        </p:sp>
        <p:sp>
          <p:nvSpPr>
            <p:cNvPr id="126" name="フローチャート: 書類 125"/>
            <p:cNvSpPr/>
            <p:nvPr/>
          </p:nvSpPr>
          <p:spPr bwMode="auto">
            <a:xfrm>
              <a:off x="4007768" y="3702015"/>
              <a:ext cx="782399" cy="231041"/>
            </a:xfrm>
            <a:prstGeom prst="flowChartDocument">
              <a:avLst/>
            </a:prstGeom>
            <a:solidFill>
              <a:schemeClr val="bg1"/>
            </a:solidFill>
            <a:ln w="1905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none" lIns="121920" tIns="9600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002B62"/>
                  </a:solidFill>
                  <a:latin typeface="+mj-ea"/>
                  <a:ea typeface="+mj-ea"/>
                </a:rPr>
                <a:t>パラメータ</a:t>
              </a:r>
              <a:endParaRPr lang="ja-JP" altLang="en-US" sz="800" b="1" dirty="0">
                <a:solidFill>
                  <a:srgbClr val="002B6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9" name="テキスト ボックス 128"/>
          <p:cNvSpPr txBox="1"/>
          <p:nvPr/>
        </p:nvSpPr>
        <p:spPr>
          <a:xfrm>
            <a:off x="2771120" y="3068960"/>
            <a:ext cx="1459350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CMDB</a:t>
            </a:r>
            <a:endParaRPr kumimoji="1" lang="ja-JP" altLang="en-US" sz="140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74" name="下矢印 73"/>
          <p:cNvSpPr/>
          <p:nvPr/>
        </p:nvSpPr>
        <p:spPr bwMode="auto">
          <a:xfrm rot="16200000" flipH="1">
            <a:off x="10385821" y="2401852"/>
            <a:ext cx="462268" cy="175114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5" name="下矢印 74"/>
          <p:cNvSpPr/>
          <p:nvPr/>
        </p:nvSpPr>
        <p:spPr bwMode="auto">
          <a:xfrm rot="16200000" flipH="1">
            <a:off x="10385821" y="3140529"/>
            <a:ext cx="462268" cy="175114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9" name="下矢印 88"/>
          <p:cNvSpPr/>
          <p:nvPr/>
        </p:nvSpPr>
        <p:spPr bwMode="auto">
          <a:xfrm rot="16200000" flipH="1">
            <a:off x="10385821" y="3758381"/>
            <a:ext cx="462268" cy="175114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936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</a:t>
            </a:r>
            <a:r>
              <a:rPr lang="en-US" altLang="ja-JP" dirty="0"/>
              <a:t>7</a:t>
            </a:r>
            <a:r>
              <a:rPr lang="en-US" altLang="ja-JP" dirty="0" smtClean="0"/>
              <a:t>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23392" y="1268760"/>
          <a:ext cx="10729192" cy="21877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 rowSpan="6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58362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システム管理者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101087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smtClean="0">
                <a:latin typeface="+mn-ea"/>
              </a:rPr>
              <a:t>Symphony</a:t>
            </a:r>
            <a:r>
              <a:rPr lang="ja-JP" altLang="en-US" sz="1400" kern="0" smtClean="0">
                <a:latin typeface="+mn-ea"/>
              </a:rPr>
              <a:t>「</a:t>
            </a:r>
            <a:r>
              <a:rPr lang="en-US" altLang="ja-JP" sz="1400" kern="0" smtClean="0">
                <a:latin typeface="+mn-ea"/>
              </a:rPr>
              <a:t>AWS</a:t>
            </a:r>
            <a:r>
              <a:rPr lang="ja-JP" altLang="en-US" sz="1400" kern="0" smtClean="0">
                <a:latin typeface="+mn-ea"/>
              </a:rPr>
              <a:t>管理者</a:t>
            </a:r>
            <a:r>
              <a:rPr lang="en-US" altLang="ja-JP" sz="1400" kern="0" smtClean="0">
                <a:latin typeface="+mn-ea"/>
              </a:rPr>
              <a:t>(</a:t>
            </a:r>
            <a:r>
              <a:rPr lang="ja-JP" altLang="en-US" sz="1400" kern="0" smtClean="0">
                <a:latin typeface="+mn-ea"/>
              </a:rPr>
              <a:t>構築</a:t>
            </a:r>
            <a:r>
              <a:rPr lang="en-US" altLang="ja-JP" sz="1400" kern="0" smtClean="0">
                <a:latin typeface="+mn-ea"/>
              </a:rPr>
              <a:t>/</a:t>
            </a:r>
            <a:r>
              <a:rPr lang="ja-JP" altLang="en-US" sz="1400" kern="0" smtClean="0">
                <a:latin typeface="+mn-ea"/>
              </a:rPr>
              <a:t>更新</a:t>
            </a:r>
            <a:r>
              <a:rPr lang="en-US" altLang="ja-JP" sz="1400" kern="0" smtClean="0">
                <a:latin typeface="+mn-ea"/>
              </a:rPr>
              <a:t>)</a:t>
            </a:r>
            <a:r>
              <a:rPr lang="ja-JP" altLang="en-US" sz="1400" kern="0">
                <a:latin typeface="+mn-ea"/>
              </a:rPr>
              <a:t>」で参照するパラメータは以下の通り。</a:t>
            </a:r>
            <a:endParaRPr lang="ja-JP" altLang="en-US" sz="1400" kern="0" dirty="0"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19304"/>
              </p:ext>
            </p:extLst>
          </p:nvPr>
        </p:nvGraphicFramePr>
        <p:xfrm>
          <a:off x="597670" y="4129191"/>
          <a:ext cx="10729192" cy="66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テンプレート埋込変数名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TPF_AWS_AdminUser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/>
          <p:cNvSpPr txBox="1">
            <a:spLocks/>
          </p:cNvSpPr>
          <p:nvPr/>
        </p:nvSpPr>
        <p:spPr bwMode="gray">
          <a:xfrm>
            <a:off x="191180" y="3645030"/>
            <a:ext cx="9119457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>
                <a:latin typeface="+mn-ea"/>
              </a:rPr>
              <a:t>Symphony</a:t>
            </a:r>
            <a:r>
              <a:rPr lang="ja-JP" altLang="en-US" sz="1400" kern="0" smtClean="0">
                <a:latin typeface="+mn-ea"/>
              </a:rPr>
              <a:t>「</a:t>
            </a:r>
            <a:r>
              <a:rPr lang="en-US" altLang="ja-JP" sz="1400" kern="0">
                <a:latin typeface="+mn-ea"/>
              </a:rPr>
              <a:t> AWS</a:t>
            </a:r>
            <a:r>
              <a:rPr lang="ja-JP" altLang="en-US" sz="1400" kern="0">
                <a:latin typeface="+mn-ea"/>
              </a:rPr>
              <a:t>管理者</a:t>
            </a:r>
            <a:r>
              <a:rPr lang="en-US" altLang="ja-JP" sz="1400" kern="0" smtClean="0">
                <a:latin typeface="+mn-ea"/>
              </a:rPr>
              <a:t>(</a:t>
            </a:r>
            <a:r>
              <a:rPr lang="ja-JP" altLang="en-US" sz="1400" kern="0">
                <a:latin typeface="+mn-ea"/>
              </a:rPr>
              <a:t>構築</a:t>
            </a:r>
            <a:r>
              <a:rPr lang="en-US" altLang="ja-JP" sz="1400" kern="0">
                <a:latin typeface="+mn-ea"/>
              </a:rPr>
              <a:t>/</a:t>
            </a:r>
            <a:r>
              <a:rPr lang="ja-JP" altLang="en-US" sz="1400" kern="0">
                <a:latin typeface="+mn-ea"/>
              </a:rPr>
              <a:t>更新</a:t>
            </a:r>
            <a:r>
              <a:rPr lang="en-US" altLang="ja-JP" sz="1400" kern="0">
                <a:latin typeface="+mn-ea"/>
              </a:rPr>
              <a:t>)</a:t>
            </a:r>
            <a:r>
              <a:rPr lang="ja-JP" altLang="en-US" sz="1400" kern="0" smtClean="0">
                <a:latin typeface="+mn-ea"/>
              </a:rPr>
              <a:t>」で参照するテンプレートファイルは</a:t>
            </a:r>
            <a:r>
              <a:rPr lang="ja-JP" altLang="en-US" sz="1400" kern="0">
                <a:latin typeface="+mn-ea"/>
              </a:rPr>
              <a:t>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227053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</a:t>
            </a:r>
            <a:r>
              <a:rPr lang="en-US" altLang="ja-JP" dirty="0"/>
              <a:t>8</a:t>
            </a:r>
            <a:r>
              <a:rPr lang="en-US" altLang="ja-JP" dirty="0" smtClean="0"/>
              <a:t>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23392" y="1268760"/>
          <a:ext cx="10729192" cy="18950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20805">
                <a:tc rowSpan="5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98878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システム管理者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「アクセスキー」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「シークレットキー」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572350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smtClean="0">
                <a:latin typeface="+mn-ea"/>
              </a:rPr>
              <a:t>Symphony</a:t>
            </a:r>
            <a:r>
              <a:rPr lang="ja-JP" altLang="en-US" sz="1400" kern="0" smtClean="0">
                <a:latin typeface="+mn-ea"/>
              </a:rPr>
              <a:t>「</a:t>
            </a:r>
            <a:r>
              <a:rPr lang="en-US" altLang="ja-JP" sz="1400" kern="0" smtClean="0">
                <a:latin typeface="+mn-ea"/>
              </a:rPr>
              <a:t>AWS</a:t>
            </a:r>
            <a:r>
              <a:rPr lang="ja-JP" altLang="en-US" sz="1400" kern="0" smtClean="0">
                <a:latin typeface="+mn-ea"/>
              </a:rPr>
              <a:t>管理者</a:t>
            </a:r>
            <a:r>
              <a:rPr lang="en-US" altLang="ja-JP" sz="1400" kern="0" smtClean="0">
                <a:latin typeface="+mn-ea"/>
              </a:rPr>
              <a:t>(</a:t>
            </a:r>
            <a:r>
              <a:rPr lang="ja-JP" altLang="en-US" sz="1400" kern="0" smtClean="0">
                <a:latin typeface="+mn-ea"/>
              </a:rPr>
              <a:t>削除</a:t>
            </a:r>
            <a:r>
              <a:rPr lang="en-US" altLang="ja-JP" sz="1400" kern="0" smtClean="0">
                <a:latin typeface="+mn-ea"/>
              </a:rPr>
              <a:t>)</a:t>
            </a:r>
            <a:r>
              <a:rPr lang="ja-JP" altLang="en-US" sz="1400" kern="0">
                <a:latin typeface="+mn-ea"/>
              </a:rPr>
              <a:t>」で参照するパラメータは以下の通り。</a:t>
            </a:r>
            <a:endParaRPr lang="ja-JP" altLang="en-US" sz="14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30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</a:t>
            </a:r>
            <a:r>
              <a:rPr lang="en-US" altLang="ja-JP" dirty="0"/>
              <a:t>9</a:t>
            </a:r>
            <a:r>
              <a:rPr lang="en-US" altLang="ja-JP" dirty="0" smtClean="0"/>
              <a:t>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23392" y="1268760"/>
          <a:ext cx="10729192" cy="22052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 rowSpan="6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58362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675343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2" y="854206"/>
            <a:ext cx="8255361" cy="387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smtClean="0">
                <a:latin typeface="+mn-ea"/>
              </a:rPr>
              <a:t>Symphony</a:t>
            </a:r>
            <a:r>
              <a:rPr lang="ja-JP" altLang="en-US" sz="1400" kern="0">
                <a:latin typeface="+mn-ea"/>
              </a:rPr>
              <a:t>「インフラ管理者</a:t>
            </a:r>
            <a:r>
              <a:rPr lang="en-US" altLang="ja-JP" sz="1400" kern="0">
                <a:latin typeface="+mn-ea"/>
              </a:rPr>
              <a:t>&amp;</a:t>
            </a:r>
            <a:r>
              <a:rPr lang="ja-JP" altLang="en-US" sz="1400" kern="0">
                <a:latin typeface="+mn-ea"/>
              </a:rPr>
              <a:t>インフラユーザー</a:t>
            </a:r>
            <a:r>
              <a:rPr lang="en-US" altLang="ja-JP" sz="1400" kern="0" smtClean="0">
                <a:latin typeface="+mn-ea"/>
              </a:rPr>
              <a:t>(</a:t>
            </a:r>
            <a:r>
              <a:rPr lang="ja-JP" altLang="en-US" sz="1400" kern="0" smtClean="0">
                <a:latin typeface="+mn-ea"/>
              </a:rPr>
              <a:t>構築</a:t>
            </a:r>
            <a:r>
              <a:rPr lang="en-US" altLang="ja-JP" sz="1400" kern="0" smtClean="0">
                <a:latin typeface="+mn-ea"/>
              </a:rPr>
              <a:t>/</a:t>
            </a:r>
            <a:r>
              <a:rPr lang="ja-JP" altLang="en-US" sz="1400" kern="0" smtClean="0">
                <a:latin typeface="+mn-ea"/>
              </a:rPr>
              <a:t>更新</a:t>
            </a:r>
            <a:r>
              <a:rPr lang="en-US" altLang="ja-JP" sz="1400" kern="0" smtClean="0">
                <a:latin typeface="+mn-ea"/>
              </a:rPr>
              <a:t>)</a:t>
            </a:r>
            <a:r>
              <a:rPr lang="ja-JP" altLang="en-US" sz="1400" kern="0">
                <a:latin typeface="+mn-ea"/>
              </a:rPr>
              <a:t>」で参照するパラメータは以下の通り。</a:t>
            </a:r>
            <a:endParaRPr lang="ja-JP" altLang="en-US" sz="1400" kern="0" dirty="0"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542748"/>
              </p:ext>
            </p:extLst>
          </p:nvPr>
        </p:nvGraphicFramePr>
        <p:xfrm>
          <a:off x="623392" y="4203604"/>
          <a:ext cx="10729192" cy="66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テンプレート埋込変数名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TPF_AWS_InfraUser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/>
          <p:cNvSpPr txBox="1">
            <a:spLocks/>
          </p:cNvSpPr>
          <p:nvPr/>
        </p:nvSpPr>
        <p:spPr bwMode="gray">
          <a:xfrm>
            <a:off x="216902" y="3789050"/>
            <a:ext cx="9119457" cy="387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>
                <a:latin typeface="+mn-ea"/>
              </a:rPr>
              <a:t>Symphony</a:t>
            </a:r>
            <a:r>
              <a:rPr lang="ja-JP" altLang="en-US" sz="1400" kern="0">
                <a:latin typeface="+mn-ea"/>
              </a:rPr>
              <a:t>「インフラ管理者</a:t>
            </a:r>
            <a:r>
              <a:rPr lang="en-US" altLang="ja-JP" sz="1400" kern="0">
                <a:latin typeface="+mn-ea"/>
              </a:rPr>
              <a:t>&amp;</a:t>
            </a:r>
            <a:r>
              <a:rPr lang="ja-JP" altLang="en-US" sz="1400" kern="0">
                <a:latin typeface="+mn-ea"/>
              </a:rPr>
              <a:t>インフラユーザー</a:t>
            </a:r>
            <a:r>
              <a:rPr lang="en-US" altLang="ja-JP" sz="1400" kern="0" smtClean="0">
                <a:latin typeface="+mn-ea"/>
              </a:rPr>
              <a:t>(</a:t>
            </a:r>
            <a:r>
              <a:rPr lang="ja-JP" altLang="en-US" sz="1400" kern="0">
                <a:latin typeface="+mn-ea"/>
              </a:rPr>
              <a:t>構築</a:t>
            </a:r>
            <a:r>
              <a:rPr lang="en-US" altLang="ja-JP" sz="1400" kern="0">
                <a:latin typeface="+mn-ea"/>
              </a:rPr>
              <a:t>/</a:t>
            </a:r>
            <a:r>
              <a:rPr lang="ja-JP" altLang="en-US" sz="1400" kern="0">
                <a:latin typeface="+mn-ea"/>
              </a:rPr>
              <a:t>更新</a:t>
            </a:r>
            <a:r>
              <a:rPr lang="en-US" altLang="ja-JP" sz="1400" kern="0">
                <a:latin typeface="+mn-ea"/>
              </a:rPr>
              <a:t>)</a:t>
            </a:r>
            <a:r>
              <a:rPr lang="ja-JP" altLang="en-US" sz="1400" kern="0" smtClean="0">
                <a:latin typeface="+mn-ea"/>
              </a:rPr>
              <a:t>」で参照するテンプレートファイルは</a:t>
            </a:r>
            <a:r>
              <a:rPr lang="ja-JP" altLang="en-US" sz="1400" kern="0">
                <a:latin typeface="+mn-ea"/>
              </a:rPr>
              <a:t>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393226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(10/11)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23392" y="1268760"/>
          <a:ext cx="10729192" cy="1903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20805">
                <a:tc rowSpan="5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98878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「アクセスキー」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「シークレットキー」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143578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2" y="854206"/>
            <a:ext cx="8543393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smtClean="0">
                <a:latin typeface="+mn-ea"/>
              </a:rPr>
              <a:t>Symphony</a:t>
            </a:r>
            <a:r>
              <a:rPr lang="ja-JP" altLang="en-US" sz="1400" kern="0">
                <a:latin typeface="+mn-ea"/>
              </a:rPr>
              <a:t>「インフラ管理者</a:t>
            </a:r>
            <a:r>
              <a:rPr lang="en-US" altLang="ja-JP" sz="1400" kern="0">
                <a:latin typeface="+mn-ea"/>
              </a:rPr>
              <a:t>&amp;</a:t>
            </a:r>
            <a:r>
              <a:rPr lang="ja-JP" altLang="en-US" sz="1400" kern="0">
                <a:latin typeface="+mn-ea"/>
              </a:rPr>
              <a:t>インフラユーザー</a:t>
            </a:r>
            <a:r>
              <a:rPr lang="en-US" altLang="ja-JP" sz="1400" kern="0" smtClean="0">
                <a:latin typeface="+mn-ea"/>
              </a:rPr>
              <a:t>(</a:t>
            </a:r>
            <a:r>
              <a:rPr lang="ja-JP" altLang="en-US" sz="1400" kern="0" smtClean="0">
                <a:latin typeface="+mn-ea"/>
              </a:rPr>
              <a:t>削除</a:t>
            </a:r>
            <a:r>
              <a:rPr lang="en-US" altLang="ja-JP" sz="1400" kern="0" smtClean="0">
                <a:latin typeface="+mn-ea"/>
              </a:rPr>
              <a:t>)</a:t>
            </a:r>
            <a:r>
              <a:rPr lang="ja-JP" altLang="en-US" sz="1400" kern="0">
                <a:latin typeface="+mn-ea"/>
              </a:rPr>
              <a:t>」で参照するパラメータは以下の通り。</a:t>
            </a:r>
            <a:endParaRPr lang="ja-JP" altLang="en-US" sz="14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062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Symphony</a:t>
            </a:r>
            <a:r>
              <a:rPr lang="ja-JP" altLang="en-US" dirty="0"/>
              <a:t>の参照パラメータ</a:t>
            </a:r>
            <a:r>
              <a:rPr lang="en-US" altLang="ja-JP" dirty="0" smtClean="0"/>
              <a:t>(11/11)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23392" y="1268760"/>
          <a:ext cx="10729192" cy="3127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945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07743">
                <a:tc rowSpan="7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zh-TW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【</a:t>
                      </a:r>
                      <a:r>
                        <a:rPr lang="zh-TW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定期実行</a:t>
                      </a:r>
                      <a:r>
                        <a:rPr lang="en-US" altLang="zh-TW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】</a:t>
                      </a:r>
                      <a:r>
                        <a:rPr lang="zh-TW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機器一覧同期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AutoScale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「キーペア名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/Web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52822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Bastion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KeyName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80533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インフラユーザー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「アクセスキー」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「シークレットキー」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38956"/>
                  </a:ext>
                </a:extLst>
              </a:tr>
              <a:tr h="46270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406643"/>
                  </a:ext>
                </a:extLst>
              </a:tr>
              <a:tr h="731026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ファイル管理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以下のファイル埋込変数を参照。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CPF_SECRET_KEY_BASTION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CPF_SECRET_KEY_WEB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CPF_DEVICE_LIST_SYNC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627057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代入値管理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「項目」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757795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2" y="854206"/>
            <a:ext cx="8903433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>
                <a:latin typeface="+mn-ea"/>
              </a:rPr>
              <a:t>Symphony</a:t>
            </a:r>
            <a:r>
              <a:rPr lang="ja-JP" altLang="en-US" sz="1400" kern="0" smtClean="0">
                <a:latin typeface="+mn-ea"/>
              </a:rPr>
              <a:t>「</a:t>
            </a:r>
            <a:r>
              <a:rPr lang="en-US" altLang="zh-TW" sz="1400" kern="0">
                <a:latin typeface="+mn-ea"/>
              </a:rPr>
              <a:t>【</a:t>
            </a:r>
            <a:r>
              <a:rPr lang="zh-TW" altLang="en-US" sz="1400" kern="0">
                <a:latin typeface="+mn-ea"/>
              </a:rPr>
              <a:t>定期実行</a:t>
            </a:r>
            <a:r>
              <a:rPr lang="en-US" altLang="zh-TW" sz="1400" kern="0">
                <a:latin typeface="+mn-ea"/>
              </a:rPr>
              <a:t>】</a:t>
            </a:r>
            <a:r>
              <a:rPr lang="zh-TW" altLang="en-US" sz="1400" kern="0">
                <a:latin typeface="+mn-ea"/>
              </a:rPr>
              <a:t>機器一覧同期</a:t>
            </a:r>
            <a:r>
              <a:rPr lang="ja-JP" altLang="en-US" sz="1400" kern="0" smtClean="0">
                <a:latin typeface="+mn-ea"/>
              </a:rPr>
              <a:t>」</a:t>
            </a:r>
            <a:r>
              <a:rPr lang="ja-JP" altLang="en-US" sz="1400" kern="0">
                <a:latin typeface="+mn-ea"/>
              </a:rPr>
              <a:t>で参照するパラメータ</a:t>
            </a:r>
            <a:r>
              <a:rPr lang="ja-JP" altLang="en-US" sz="1400" kern="0" smtClean="0">
                <a:latin typeface="+mn-ea"/>
              </a:rPr>
              <a:t>は</a:t>
            </a:r>
            <a:r>
              <a:rPr lang="ja-JP" altLang="en-US" sz="1400" kern="0">
                <a:latin typeface="+mn-ea"/>
              </a:rPr>
              <a:t>以下の通り。</a:t>
            </a:r>
            <a:endParaRPr lang="ja-JP" altLang="en-US" sz="14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0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1.3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ユーザー／</a:t>
            </a:r>
            <a:r>
              <a:rPr kumimoji="1" lang="en-US" altLang="ja-JP" dirty="0" smtClean="0"/>
              <a:t>IAM</a:t>
            </a:r>
            <a:r>
              <a:rPr kumimoji="1" lang="ja-JP" altLang="en-US" dirty="0" smtClean="0"/>
              <a:t>ユーザーの役割と運用方法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07032646"/>
              </p:ext>
            </p:extLst>
          </p:nvPr>
        </p:nvGraphicFramePr>
        <p:xfrm>
          <a:off x="239352" y="2742982"/>
          <a:ext cx="11711998" cy="37614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018">
                  <a:extLst>
                    <a:ext uri="{9D8B030D-6E8A-4147-A177-3AD203B41FA5}">
                      <a16:colId xmlns:a16="http://schemas.microsoft.com/office/drawing/2014/main" val="2652813958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122784277"/>
                    </a:ext>
                  </a:extLst>
                </a:gridCol>
                <a:gridCol w="1781543">
                  <a:extLst>
                    <a:ext uri="{9D8B030D-6E8A-4147-A177-3AD203B41FA5}">
                      <a16:colId xmlns:a16="http://schemas.microsoft.com/office/drawing/2014/main" val="2384290162"/>
                    </a:ext>
                  </a:extLst>
                </a:gridCol>
                <a:gridCol w="2778728">
                  <a:extLst>
                    <a:ext uri="{9D8B030D-6E8A-4147-A177-3AD203B41FA5}">
                      <a16:colId xmlns:a16="http://schemas.microsoft.com/office/drawing/2014/main" val="4008113064"/>
                    </a:ext>
                  </a:extLst>
                </a:gridCol>
                <a:gridCol w="4535529">
                  <a:extLst>
                    <a:ext uri="{9D8B030D-6E8A-4147-A177-3AD203B41FA5}">
                      <a16:colId xmlns:a16="http://schemas.microsoft.com/office/drawing/2014/main" val="3241799985"/>
                    </a:ext>
                  </a:extLst>
                </a:gridCol>
              </a:tblGrid>
              <a:tr h="15008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ITA</a:t>
                      </a:r>
                      <a:endParaRPr lang="en-US" sz="1000" b="1" i="1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AWS</a:t>
                      </a:r>
                      <a:endParaRPr lang="en-US" sz="1000" b="1" i="1" u="none" strike="noStrike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u="none" strike="noStrike">
                          <a:solidFill>
                            <a:schemeClr val="bg1"/>
                          </a:solidFill>
                          <a:effectLst/>
                        </a:rPr>
                        <a:t>権限概要</a:t>
                      </a:r>
                      <a:endParaRPr lang="ja-JP" altLang="en-US" sz="900" b="1" i="1" u="none" strike="noStrike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想定業務</a:t>
                      </a:r>
                      <a:endParaRPr lang="ja-JP" altLang="en-US" sz="900" b="1" i="1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278198"/>
                  </a:ext>
                </a:extLst>
              </a:tr>
              <a:tr h="1660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ユーザー名</a:t>
                      </a:r>
                      <a:r>
                        <a:rPr lang="en-US" altLang="ja-JP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ja-JP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r>
                        <a:rPr lang="en-US" altLang="ja-JP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ja-JP" sz="1000" b="1" i="1" u="none" strike="noStrike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ログイン</a:t>
                      </a:r>
                      <a:r>
                        <a:rPr lang="en-US" altLang="ja-JP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ID(</a:t>
                      </a:r>
                      <a:r>
                        <a:rPr lang="ja-JP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r>
                        <a:rPr lang="en-US" altLang="ja-JP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ja-JP" sz="1000" b="1" i="1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IAM</a:t>
                      </a:r>
                      <a:r>
                        <a:rPr lang="ja-JP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ユーザー名</a:t>
                      </a:r>
                      <a:r>
                        <a:rPr lang="en-US" altLang="ja-JP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ja-JP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r>
                        <a:rPr lang="en-US" altLang="ja-JP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ja-JP" sz="1000" b="1" i="1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879215"/>
                  </a:ext>
                </a:extLst>
              </a:tr>
              <a:tr h="827632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システム管理者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 dirty="0">
                          <a:effectLst/>
                        </a:rPr>
                        <a:t>administrator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ja-JP" sz="1000" u="none" strike="noStrike" dirty="0">
                          <a:effectLst/>
                        </a:rPr>
                        <a:t>(</a:t>
                      </a:r>
                      <a:r>
                        <a:rPr lang="ja-JP" altLang="en-US" sz="1000" u="none" strike="noStrike" dirty="0">
                          <a:effectLst/>
                        </a:rPr>
                        <a:t>事前準備</a:t>
                      </a:r>
                      <a:r>
                        <a:rPr lang="en-US" altLang="ja-JP" sz="1000" u="none" strike="noStrike" dirty="0">
                          <a:effectLst/>
                        </a:rPr>
                        <a:t>)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ITA</a:t>
                      </a:r>
                      <a:r>
                        <a:rPr lang="ja-JP" altLang="en-US" sz="1000" u="none" strike="noStrike" dirty="0">
                          <a:effectLst/>
                        </a:rPr>
                        <a:t>の操作全般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 err="1">
                          <a:effectLst/>
                        </a:rPr>
                        <a:t>kym</a:t>
                      </a:r>
                      <a:r>
                        <a:rPr lang="ja-JP" altLang="en-US" sz="1000" u="none" strike="noStrike" dirty="0">
                          <a:effectLst/>
                        </a:rPr>
                        <a:t>ファイルをインポート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エクスポート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ITA</a:t>
                      </a:r>
                      <a:r>
                        <a:rPr lang="ja-JP" altLang="en-US" sz="1000" u="none" strike="noStrike" dirty="0">
                          <a:effectLst/>
                        </a:rPr>
                        <a:t>初回セットアップ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AWS</a:t>
                      </a:r>
                      <a:r>
                        <a:rPr lang="ja-JP" altLang="en-US" sz="1000" u="none" strike="noStrike" dirty="0">
                          <a:effectLst/>
                        </a:rPr>
                        <a:t>管理者を作成する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ITA</a:t>
                      </a:r>
                      <a:r>
                        <a:rPr lang="ja-JP" altLang="en-US" sz="1000" u="none" strike="noStrike" dirty="0">
                          <a:effectLst/>
                        </a:rPr>
                        <a:t>全般に関する設定を変更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785913"/>
                  </a:ext>
                </a:extLst>
              </a:tr>
              <a:tr h="554688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>
                          <a:effectLst/>
                        </a:rPr>
                        <a:t>AWS</a:t>
                      </a:r>
                      <a:r>
                        <a:rPr lang="ja-JP" altLang="en-US" sz="1000" u="none" strike="noStrike">
                          <a:effectLst/>
                        </a:rPr>
                        <a:t>管理者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>
                          <a:effectLst/>
                        </a:rPr>
                        <a:t>aws-admin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ja-JP" sz="1000" u="none" strike="noStrike" dirty="0" smtClean="0">
                          <a:effectLst/>
                        </a:rPr>
                        <a:t>cloud-system</a:t>
                      </a:r>
                      <a:r>
                        <a:rPr lang="en-US" sz="1000" u="none" strike="noStrike" dirty="0" smtClean="0">
                          <a:effectLst/>
                        </a:rPr>
                        <a:t>-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aws</a:t>
                      </a:r>
                      <a:r>
                        <a:rPr lang="en-US" sz="1000" u="none" strike="noStrike" dirty="0" smtClean="0">
                          <a:effectLst/>
                        </a:rPr>
                        <a:t>-admin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パラメータにより変更可能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IAM</a:t>
                      </a:r>
                      <a:r>
                        <a:rPr lang="ja-JP" altLang="en-US" sz="1000" u="none" strike="noStrike" dirty="0">
                          <a:effectLst/>
                        </a:rPr>
                        <a:t>ユーザーの構築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更新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削除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IAM</a:t>
                      </a:r>
                      <a:r>
                        <a:rPr lang="ja-JP" altLang="en-US" sz="1000" u="none" strike="noStrike" dirty="0">
                          <a:effectLst/>
                        </a:rPr>
                        <a:t>ユーザーに関するメニューの操作権限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・インフラ管理者・インフラユーザーを作成する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・必要に応じて</a:t>
                      </a:r>
                      <a:r>
                        <a:rPr lang="en-US" altLang="ja-JP" sz="1000" u="none" strike="noStrike" dirty="0">
                          <a:effectLst/>
                        </a:rPr>
                        <a:t>IAM</a:t>
                      </a:r>
                      <a:r>
                        <a:rPr lang="ja-JP" altLang="en-US" sz="1000" u="none" strike="noStrike" dirty="0">
                          <a:effectLst/>
                        </a:rPr>
                        <a:t>ユーザーのパラメータを変更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・不要な</a:t>
                      </a:r>
                      <a:r>
                        <a:rPr lang="en-US" altLang="ja-JP" sz="1000" u="none" strike="noStrike" dirty="0">
                          <a:effectLst/>
                        </a:rPr>
                        <a:t>IAM</a:t>
                      </a:r>
                      <a:r>
                        <a:rPr lang="ja-JP" altLang="en-US" sz="1000" u="none" strike="noStrike" dirty="0">
                          <a:effectLst/>
                        </a:rPr>
                        <a:t>ユーザーを削除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22920"/>
                  </a:ext>
                </a:extLst>
              </a:tr>
              <a:tr h="957522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>
                          <a:effectLst/>
                        </a:rPr>
                        <a:t>インフラ管理者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>
                          <a:effectLst/>
                        </a:rPr>
                        <a:t>infra-admin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ja-JP" sz="1000" u="none" strike="noStrike" dirty="0" smtClean="0">
                          <a:effectLst/>
                        </a:rPr>
                        <a:t>cloud-system</a:t>
                      </a:r>
                      <a:r>
                        <a:rPr lang="en-US" sz="1000" u="none" strike="noStrike" dirty="0" smtClean="0">
                          <a:effectLst/>
                        </a:rPr>
                        <a:t>-infra-admin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パラメータにより変更可能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・対象システムの構築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更新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削除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・対象システムに関するメニューの操作権限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・対象システムのパラメータを管理する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・対象システムの構築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削除を実行する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・必要に応じて対象システムを更新する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ITA</a:t>
                      </a:r>
                      <a:r>
                        <a:rPr lang="ja-JP" altLang="en-US" sz="1000" u="none" strike="noStrike" dirty="0">
                          <a:effectLst/>
                        </a:rPr>
                        <a:t>登録ファイル</a:t>
                      </a:r>
                      <a:r>
                        <a:rPr lang="en-US" altLang="ja-JP" sz="1000" u="none" strike="noStrike" dirty="0">
                          <a:effectLst/>
                        </a:rPr>
                        <a:t>(</a:t>
                      </a:r>
                      <a:r>
                        <a:rPr lang="ja-JP" altLang="en-US" sz="1000" u="none" strike="noStrike" dirty="0">
                          <a:effectLst/>
                        </a:rPr>
                        <a:t>プレイブック、テンプレートファイル等</a:t>
                      </a:r>
                      <a:r>
                        <a:rPr lang="en-US" altLang="ja-JP" sz="1000" u="none" strike="noStrike" dirty="0">
                          <a:effectLst/>
                        </a:rPr>
                        <a:t>)</a:t>
                      </a:r>
                      <a:r>
                        <a:rPr lang="ja-JP" altLang="en-US" sz="1000" u="none" strike="noStrike" dirty="0">
                          <a:effectLst/>
                        </a:rPr>
                        <a:t>を追加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変更する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・テンプレートファイルを新規追加した際にパラメータメニューを作成する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7817"/>
                  </a:ext>
                </a:extLst>
              </a:tr>
              <a:tr h="720100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>
                          <a:effectLst/>
                        </a:rPr>
                        <a:t>インフラユーザー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>
                          <a:effectLst/>
                        </a:rPr>
                        <a:t>infra-user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ja-JP" sz="1000" u="none" strike="noStrike" dirty="0" smtClean="0">
                          <a:effectLst/>
                        </a:rPr>
                        <a:t>cloud-system</a:t>
                      </a:r>
                      <a:r>
                        <a:rPr lang="en-US" sz="1000" u="none" strike="noStrike" dirty="0" smtClean="0">
                          <a:effectLst/>
                        </a:rPr>
                        <a:t>-infra-user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パラメータにより変更可能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>
                          <a:effectLst/>
                        </a:rPr>
                        <a:t>・対象システムのコンテンツを更新</a:t>
                      </a:r>
                      <a:br>
                        <a:rPr lang="ja-JP" altLang="en-US" sz="1000" u="none" strike="noStrike">
                          <a:effectLst/>
                        </a:rPr>
                      </a:br>
                      <a:r>
                        <a:rPr lang="ja-JP" altLang="en-US" sz="1000" u="none" strike="noStrike">
                          <a:effectLst/>
                        </a:rPr>
                        <a:t>・必要なメニューの操作権限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AWS</a:t>
                      </a:r>
                      <a:r>
                        <a:rPr lang="ja-JP" altLang="en-US" sz="1000" u="none" strike="noStrike" dirty="0">
                          <a:effectLst/>
                        </a:rPr>
                        <a:t>マネジメントコンソールでシステムをモニタリングする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・コンテンツ更新に関するパラメータを管理する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・コンテンツ更新を実行する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・オペレーションの追加はしない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702884"/>
                  </a:ext>
                </a:extLst>
              </a:tr>
              <a:tr h="375196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ja-JP" sz="1000" u="none" strike="noStrike" dirty="0" smtClean="0">
                          <a:effectLst/>
                        </a:rPr>
                        <a:t>CloudSystem</a:t>
                      </a:r>
                    </a:p>
                    <a:p>
                      <a:pPr marL="36000" algn="l" fontAlgn="ctr"/>
                      <a:r>
                        <a:rPr lang="ja-JP" altLang="en-US" sz="1000" u="none" strike="noStrike" dirty="0" smtClean="0">
                          <a:effectLst/>
                        </a:rPr>
                        <a:t>テンプレート</a:t>
                      </a:r>
                      <a:r>
                        <a:rPr lang="en-US" altLang="ja-JP" sz="1000" u="none" strike="noStrike" dirty="0">
                          <a:effectLst/>
                        </a:rPr>
                        <a:t>API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 dirty="0" smtClean="0">
                          <a:effectLst/>
                        </a:rPr>
                        <a:t>cloud-system-template-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api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>
                          <a:effectLst/>
                        </a:rPr>
                        <a:t>無し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・一部のメニュー操作権限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Movement</a:t>
                      </a:r>
                      <a:r>
                        <a:rPr lang="ja-JP" altLang="en-US" sz="1000" u="none" strike="noStrike" dirty="0">
                          <a:effectLst/>
                        </a:rPr>
                        <a:t>「機器一覧同期」「機器一覧初期化」を実行する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781142"/>
                  </a:ext>
                </a:extLst>
              </a:tr>
            </a:tbl>
          </a:graphicData>
        </a:graphic>
      </p:graphicFrame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179515" y="836714"/>
            <a:ext cx="11771836" cy="15841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ITA</a:t>
            </a:r>
            <a:r>
              <a:rPr lang="ja-JP" altLang="en-US" kern="0" dirty="0" smtClean="0"/>
              <a:t>ユーザー／</a:t>
            </a:r>
            <a:r>
              <a:rPr lang="en-US" altLang="ja-JP" kern="0" dirty="0" smtClean="0"/>
              <a:t>IAM</a:t>
            </a:r>
            <a:r>
              <a:rPr lang="ja-JP" altLang="en-US" kern="0" dirty="0" smtClean="0"/>
              <a:t>ユーザーの役割</a:t>
            </a:r>
            <a:endParaRPr lang="en-US" altLang="ja-JP" kern="0" dirty="0" smtClean="0"/>
          </a:p>
          <a:p>
            <a:pPr marL="180000" lvl="1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en-US" altLang="ja-JP" dirty="0" smtClean="0">
                <a:latin typeface="+mn-ea"/>
              </a:rPr>
              <a:t>CS</a:t>
            </a:r>
            <a:r>
              <a:rPr lang="ja-JP" altLang="en-US" dirty="0" smtClean="0">
                <a:latin typeface="+mn-ea"/>
              </a:rPr>
              <a:t>テンプレートでは、運用業務によりアクセス権限や操作権限</a:t>
            </a:r>
            <a:r>
              <a:rPr lang="en-US" altLang="ja-JP" dirty="0" smtClean="0">
                <a:latin typeface="+mn-ea"/>
              </a:rPr>
              <a:t>※2</a:t>
            </a:r>
            <a:r>
              <a:rPr lang="ja-JP" altLang="en-US" dirty="0" smtClean="0">
                <a:latin typeface="+mn-ea"/>
              </a:rPr>
              <a:t>を、ロールごとに制限する運用を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ポリシーとしており、そのポリシーに従い</a:t>
            </a:r>
            <a:r>
              <a:rPr lang="en-US" altLang="ja-JP" dirty="0" smtClean="0">
                <a:latin typeface="+mn-ea"/>
              </a:rPr>
              <a:t>IAM</a:t>
            </a:r>
            <a:r>
              <a:rPr lang="ja-JP" altLang="en-US" dirty="0" smtClean="0">
                <a:latin typeface="+mn-ea"/>
              </a:rPr>
              <a:t>ユーザを作成しての運用を推奨しています。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b="1" dirty="0">
                <a:latin typeface="+mn-ea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※1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システム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管理者のみで運用することも可能</a:t>
            </a:r>
            <a:r>
              <a:rPr lang="ja-JP" altLang="en-US" smtClean="0">
                <a:solidFill>
                  <a:srgbClr val="FF0000"/>
                </a:solidFill>
                <a:latin typeface="+mn-ea"/>
              </a:rPr>
              <a:t>です</a:t>
            </a:r>
            <a:r>
              <a:rPr lang="ja-JP" altLang="en-US" smtClean="0">
                <a:solidFill>
                  <a:srgbClr val="FF0000"/>
                </a:solidFill>
                <a:latin typeface="+mn-ea"/>
              </a:rPr>
              <a:t>。</a:t>
            </a:r>
            <a:endParaRPr lang="en-US" altLang="ja-JP" dirty="0" smtClean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※2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　下位権限のユーザの</a:t>
            </a:r>
            <a:r>
              <a:rPr lang="en-US" altLang="ja-JP" dirty="0" smtClean="0">
                <a:solidFill>
                  <a:srgbClr val="FF0000"/>
                </a:solidFill>
              </a:rPr>
              <a:t>Symphony</a:t>
            </a:r>
            <a:r>
              <a:rPr lang="ja-JP" altLang="en-US" dirty="0" smtClean="0">
                <a:solidFill>
                  <a:srgbClr val="FF0000"/>
                </a:solidFill>
              </a:rPr>
              <a:t>の実行を制限する場合は、補足</a:t>
            </a:r>
            <a:r>
              <a:rPr lang="en-US" altLang="ja-JP" dirty="0" smtClean="0">
                <a:solidFill>
                  <a:srgbClr val="FF0000"/>
                </a:solidFill>
              </a:rPr>
              <a:t>4.1</a:t>
            </a:r>
            <a:r>
              <a:rPr lang="ja-JP" altLang="en-US" dirty="0" smtClean="0">
                <a:solidFill>
                  <a:srgbClr val="FF0000"/>
                </a:solidFill>
              </a:rPr>
              <a:t>を参照ください。</a:t>
            </a:r>
            <a:endParaRPr lang="en-US" altLang="ja-JP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118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</a:t>
            </a:r>
            <a:r>
              <a:rPr lang="ja-JP" altLang="en-US" dirty="0"/>
              <a:t>導入</a:t>
            </a:r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55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2.1</a:t>
            </a:r>
            <a:r>
              <a:rPr lang="ja-JP" altLang="en-US" dirty="0" smtClean="0"/>
              <a:t>　</a:t>
            </a:r>
            <a:r>
              <a:rPr lang="ja-JP" altLang="en-US" dirty="0"/>
              <a:t>導入</a:t>
            </a:r>
            <a:r>
              <a:rPr lang="ja-JP" altLang="en-US" dirty="0" smtClean="0"/>
              <a:t>準備（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3"/>
            <a:ext cx="11771834" cy="5760727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10000"/>
              </a:lnSpc>
            </a:pPr>
            <a:r>
              <a:rPr lang="ja-JP" altLang="en-US" sz="1700" dirty="0" smtClean="0">
                <a:latin typeface="+mn-ea"/>
              </a:rPr>
              <a:t>サーバ準備</a:t>
            </a:r>
            <a:endParaRPr lang="en-US" altLang="ja-JP" sz="17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500" dirty="0" smtClean="0">
                <a:latin typeface="+mn-ea"/>
              </a:rPr>
              <a:t>　</a:t>
            </a:r>
            <a:r>
              <a:rPr lang="en-US" altLang="ja-JP" sz="1500" dirty="0" smtClean="0">
                <a:latin typeface="+mn-ea"/>
              </a:rPr>
              <a:t>ITA</a:t>
            </a:r>
            <a:r>
              <a:rPr lang="ja-JP" altLang="en-US" sz="1500" dirty="0" smtClean="0">
                <a:latin typeface="+mn-ea"/>
              </a:rPr>
              <a:t>をインストールするサーバを用意します、サーバ動作要件は以下のドキュメントの </a:t>
            </a:r>
            <a:r>
              <a:rPr lang="en-US" altLang="ja-JP" sz="1500" dirty="0">
                <a:latin typeface="+mn-ea"/>
              </a:rPr>
              <a:t>[</a:t>
            </a:r>
            <a:r>
              <a:rPr lang="en-US" altLang="ja-JP" sz="1500" dirty="0" smtClean="0">
                <a:latin typeface="+mn-ea"/>
              </a:rPr>
              <a:t>4</a:t>
            </a:r>
            <a:r>
              <a:rPr lang="ja-JP" altLang="en-US" sz="1500" dirty="0" smtClean="0">
                <a:latin typeface="+mn-ea"/>
              </a:rPr>
              <a:t>頁 システム要件</a:t>
            </a:r>
            <a:r>
              <a:rPr lang="en-US" altLang="ja-JP" sz="1500" dirty="0">
                <a:latin typeface="+mn-ea"/>
              </a:rPr>
              <a:t>]</a:t>
            </a:r>
            <a:r>
              <a:rPr lang="en-US" altLang="ja-JP" sz="1500" dirty="0" smtClean="0">
                <a:latin typeface="+mn-ea"/>
              </a:rPr>
              <a:t> </a:t>
            </a:r>
            <a:r>
              <a:rPr lang="ja-JP" altLang="en-US" sz="1500" dirty="0" smtClean="0">
                <a:latin typeface="+mn-ea"/>
              </a:rPr>
              <a:t>を参照ください。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</a:t>
            </a:r>
            <a:r>
              <a:rPr lang="ja-JP" altLang="en-US" sz="1500" dirty="0" smtClean="0">
                <a:latin typeface="+mn-ea"/>
              </a:rPr>
              <a:t>また本サーバは</a:t>
            </a:r>
            <a:r>
              <a:rPr lang="en-US" altLang="ja-JP" sz="1500" dirty="0" smtClean="0">
                <a:latin typeface="+mn-ea"/>
              </a:rPr>
              <a:t>AWS</a:t>
            </a:r>
            <a:r>
              <a:rPr lang="ja-JP" altLang="en-US" sz="1500" dirty="0" smtClean="0">
                <a:latin typeface="+mn-ea"/>
              </a:rPr>
              <a:t>と接続できる環境を用意してください。（</a:t>
            </a:r>
            <a:r>
              <a:rPr lang="en-US" altLang="ja-JP" sz="1500" dirty="0">
                <a:latin typeface="+mn-ea"/>
              </a:rPr>
              <a:t>http</a:t>
            </a:r>
            <a:r>
              <a:rPr lang="ja-JP" altLang="en-US" sz="1500" dirty="0">
                <a:latin typeface="+mn-ea"/>
              </a:rPr>
              <a:t>／</a:t>
            </a:r>
            <a:r>
              <a:rPr lang="en-US" altLang="ja-JP" sz="1500" dirty="0">
                <a:latin typeface="+mn-ea"/>
              </a:rPr>
              <a:t>https</a:t>
            </a:r>
            <a:r>
              <a:rPr lang="ja-JP" altLang="en-US" sz="1500" dirty="0">
                <a:latin typeface="+mn-ea"/>
              </a:rPr>
              <a:t>／</a:t>
            </a:r>
            <a:r>
              <a:rPr lang="en-US" altLang="ja-JP" sz="1500" dirty="0" err="1">
                <a:latin typeface="+mn-ea"/>
              </a:rPr>
              <a:t>ssh</a:t>
            </a:r>
            <a:r>
              <a:rPr lang="ja-JP" altLang="en-US" sz="1500" dirty="0">
                <a:latin typeface="+mn-ea"/>
              </a:rPr>
              <a:t>通信）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</a:t>
            </a:r>
            <a:r>
              <a:rPr lang="en-US" altLang="ja-JP" sz="1500" dirty="0" smtClean="0">
                <a:latin typeface="+mn-ea"/>
                <a:hlinkClick r:id="rId2"/>
              </a:rPr>
              <a:t>ITA </a:t>
            </a:r>
            <a:r>
              <a:rPr lang="ja-JP" altLang="en-US" sz="1500" dirty="0" smtClean="0">
                <a:latin typeface="+mn-ea"/>
                <a:hlinkClick r:id="rId2"/>
              </a:rPr>
              <a:t>システム</a:t>
            </a:r>
            <a:r>
              <a:rPr lang="ja-JP" altLang="en-US" sz="1500" dirty="0">
                <a:latin typeface="+mn-ea"/>
                <a:hlinkClick r:id="rId2"/>
              </a:rPr>
              <a:t>構成／環境構築ガイド 基</a:t>
            </a:r>
            <a:r>
              <a:rPr lang="ja-JP" altLang="en-US" sz="1500" dirty="0" smtClean="0">
                <a:latin typeface="+mn-ea"/>
                <a:hlinkClick r:id="rId2"/>
              </a:rPr>
              <a:t>本編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endParaRPr lang="en-US" altLang="ja-JP" sz="1500" dirty="0" smtClean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ja-JP" sz="1700" dirty="0" smtClean="0">
                <a:latin typeface="+mn-ea"/>
              </a:rPr>
              <a:t>ITA</a:t>
            </a:r>
            <a:r>
              <a:rPr lang="ja-JP" altLang="en-US" sz="1700" dirty="0" smtClean="0">
                <a:latin typeface="+mn-ea"/>
              </a:rPr>
              <a:t>インストール</a:t>
            </a:r>
            <a:endParaRPr lang="en-US" altLang="ja-JP" sz="1700" dirty="0" smtClean="0">
              <a:latin typeface="+mn-ea"/>
            </a:endParaRPr>
          </a:p>
          <a:p>
            <a:pPr marL="179996" lvl="1" indent="0">
              <a:lnSpc>
                <a:spcPct val="110000"/>
              </a:lnSpc>
              <a:buNone/>
            </a:pPr>
            <a:r>
              <a:rPr lang="ja-JP" altLang="en-US" sz="1500" dirty="0" smtClean="0">
                <a:latin typeface="+mn-ea"/>
              </a:rPr>
              <a:t>　・</a:t>
            </a:r>
            <a:r>
              <a:rPr lang="en-US" altLang="ja-JP" sz="1500" dirty="0" smtClean="0">
                <a:latin typeface="+mn-ea"/>
              </a:rPr>
              <a:t>ITA</a:t>
            </a:r>
            <a:r>
              <a:rPr lang="ja-JP" altLang="en-US" sz="1500" dirty="0" smtClean="0">
                <a:latin typeface="+mn-ea"/>
              </a:rPr>
              <a:t>バージョンは</a:t>
            </a:r>
            <a:r>
              <a:rPr lang="en-US" altLang="ja-JP" sz="1500" dirty="0" smtClean="0">
                <a:latin typeface="+mn-ea"/>
              </a:rPr>
              <a:t>1.4.1</a:t>
            </a:r>
            <a:r>
              <a:rPr lang="ja-JP" altLang="en-US" sz="1500" dirty="0" smtClean="0">
                <a:latin typeface="+mn-ea"/>
              </a:rPr>
              <a:t>以上のものをインストールしてください。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</a:t>
            </a:r>
            <a:r>
              <a:rPr lang="ja-JP" altLang="en-US" sz="1500" dirty="0" smtClean="0">
                <a:latin typeface="+mn-ea"/>
              </a:rPr>
              <a:t>・インストール時のアンサーファイル（</a:t>
            </a:r>
            <a:r>
              <a:rPr lang="en-US" altLang="ja-JP" sz="1500" dirty="0" smtClean="0">
                <a:latin typeface="+mn-ea"/>
              </a:rPr>
              <a:t>ita_answers.txt</a:t>
            </a:r>
            <a:r>
              <a:rPr lang="ja-JP" altLang="en-US" sz="1500" dirty="0" smtClean="0">
                <a:latin typeface="+mn-ea"/>
              </a:rPr>
              <a:t>）では、以下の機能のインストール指定をしてください</a:t>
            </a:r>
            <a:r>
              <a:rPr lang="ja-JP" altLang="en-US" sz="1500" dirty="0">
                <a:latin typeface="+mn-ea"/>
              </a:rPr>
              <a:t>。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b="1" dirty="0" smtClean="0">
                <a:latin typeface="+mn-ea"/>
              </a:rPr>
              <a:t>ita_base:yes</a:t>
            </a:r>
            <a:endParaRPr lang="en-US" altLang="ja-JP" sz="1200" b="1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material:no</a:t>
            </a:r>
            <a:endParaRPr lang="en-US" altLang="ja-JP" sz="1200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b="1" dirty="0" smtClean="0">
                <a:latin typeface="+mn-ea"/>
              </a:rPr>
              <a:t>createparam:yes</a:t>
            </a:r>
            <a:endParaRPr lang="en-US" altLang="ja-JP" sz="1200" b="1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b="1" dirty="0" err="1" smtClean="0">
                <a:latin typeface="+mn-ea"/>
              </a:rPr>
              <a:t>hostgroup:</a:t>
            </a:r>
            <a:r>
              <a:rPr lang="en-US" altLang="ja-JP" sz="1200" b="1" dirty="0" err="1" smtClean="0">
                <a:solidFill>
                  <a:srgbClr val="FF0000"/>
                </a:solidFill>
                <a:latin typeface="+mn-ea"/>
              </a:rPr>
              <a:t>yes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      </a:t>
            </a:r>
            <a:r>
              <a:rPr lang="ja-JP" altLang="en-US" sz="1200" b="1" u="sng" dirty="0" smtClean="0">
                <a:latin typeface="+mn-ea"/>
              </a:rPr>
              <a:t>← デフォルト「</a:t>
            </a:r>
            <a:r>
              <a:rPr lang="en-US" altLang="ja-JP" sz="1200" b="1" u="sng" dirty="0" smtClean="0">
                <a:latin typeface="+mn-ea"/>
              </a:rPr>
              <a:t>no</a:t>
            </a:r>
            <a:r>
              <a:rPr lang="ja-JP" altLang="en-US" sz="1200" b="1" u="sng" dirty="0" smtClean="0">
                <a:latin typeface="+mn-ea"/>
              </a:rPr>
              <a:t>」を「</a:t>
            </a:r>
            <a:r>
              <a:rPr lang="en-US" altLang="ja-JP" sz="1200" b="1" u="sng" dirty="0" smtClean="0">
                <a:latin typeface="+mn-ea"/>
              </a:rPr>
              <a:t>yes</a:t>
            </a:r>
            <a:r>
              <a:rPr lang="ja-JP" altLang="en-US" sz="1200" b="1" u="sng" dirty="0" smtClean="0">
                <a:latin typeface="+mn-ea"/>
              </a:rPr>
              <a:t>」に修正してインストール実行</a:t>
            </a:r>
            <a:endParaRPr lang="en-US" altLang="ja-JP" sz="1200" b="1" u="sng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b="1" dirty="0" err="1" smtClean="0">
                <a:latin typeface="+mn-ea"/>
              </a:rPr>
              <a:t>ansible_driver:yes</a:t>
            </a:r>
            <a:endParaRPr lang="en-US" altLang="ja-JP" sz="1200" b="1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dirty="0" err="1" smtClean="0">
                <a:latin typeface="+mn-ea"/>
              </a:rPr>
              <a:t>cobbler_driver:no</a:t>
            </a:r>
            <a:endParaRPr lang="en-US" altLang="ja-JP" sz="1200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dirty="0" err="1" smtClean="0">
                <a:latin typeface="+mn-ea"/>
              </a:rPr>
              <a:t>openstack_driver:no</a:t>
            </a:r>
            <a:endParaRPr lang="en-US" altLang="ja-JP" sz="1200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dirty="0" err="1" smtClean="0">
                <a:latin typeface="+mn-ea"/>
              </a:rPr>
              <a:t>dsc_driver:no</a:t>
            </a:r>
            <a:endParaRPr lang="en-US" altLang="ja-JP" sz="1200" dirty="0" smtClean="0">
              <a:latin typeface="+mn-ea"/>
            </a:endParaRPr>
          </a:p>
          <a:p>
            <a:pPr marL="179996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・インストール手順は以下ドキュメントを参照ください。</a:t>
            </a:r>
            <a:endParaRPr lang="en-US" altLang="ja-JP" sz="1500" dirty="0">
              <a:latin typeface="+mn-ea"/>
            </a:endParaRPr>
          </a:p>
          <a:p>
            <a:pPr marL="179996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　</a:t>
            </a:r>
            <a:r>
              <a:rPr lang="en-US" altLang="ja-JP" sz="1500" dirty="0">
                <a:latin typeface="+mn-ea"/>
                <a:hlinkClick r:id="rId3"/>
              </a:rPr>
              <a:t>ITA</a:t>
            </a:r>
            <a:r>
              <a:rPr lang="ja-JP" altLang="en-US" sz="1500" dirty="0">
                <a:latin typeface="+mn-ea"/>
                <a:hlinkClick r:id="rId3"/>
              </a:rPr>
              <a:t>オンラインインストール</a:t>
            </a:r>
            <a:r>
              <a:rPr lang="ja-JP" altLang="en-US" sz="1500" dirty="0" smtClean="0">
                <a:latin typeface="+mn-ea"/>
                <a:hlinkClick r:id="rId3"/>
              </a:rPr>
              <a:t>手順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</a:t>
            </a:r>
            <a:r>
              <a:rPr lang="ja-JP" altLang="en-US" sz="1500" dirty="0" smtClean="0">
                <a:latin typeface="+mn-ea"/>
              </a:rPr>
              <a:t>・プロキシ環境の場合、</a:t>
            </a:r>
            <a:r>
              <a:rPr lang="en-US" altLang="ja-JP" sz="1500" dirty="0" smtClean="0">
                <a:latin typeface="+mn-ea"/>
              </a:rPr>
              <a:t>ITA</a:t>
            </a:r>
            <a:r>
              <a:rPr lang="ja-JP" altLang="en-US" sz="1500" dirty="0" smtClean="0">
                <a:latin typeface="+mn-ea"/>
              </a:rPr>
              <a:t>サーバに</a:t>
            </a:r>
            <a:r>
              <a:rPr lang="en-US" altLang="ja-JP" sz="1500" dirty="0" err="1" smtClean="0">
                <a:latin typeface="+mn-ea"/>
              </a:rPr>
              <a:t>nc</a:t>
            </a:r>
            <a:r>
              <a:rPr lang="ja-JP" altLang="en-US" sz="1500" dirty="0" smtClean="0">
                <a:latin typeface="+mn-ea"/>
              </a:rPr>
              <a:t>（</a:t>
            </a:r>
            <a:r>
              <a:rPr lang="en-US" altLang="ja-JP" sz="1500" dirty="0" err="1" smtClean="0">
                <a:latin typeface="+mn-ea"/>
              </a:rPr>
              <a:t>netcat</a:t>
            </a:r>
            <a:r>
              <a:rPr lang="ja-JP" altLang="en-US" sz="1500" dirty="0" smtClean="0">
                <a:latin typeface="+mn-ea"/>
              </a:rPr>
              <a:t>）コマンドをインストールしてください。</a:t>
            </a:r>
            <a:endParaRPr lang="en-US" altLang="ja-JP" sz="1500" dirty="0" smtClean="0">
              <a:latin typeface="+mn-ea"/>
            </a:endParaRPr>
          </a:p>
          <a:p>
            <a:pPr marL="179996" lvl="1" indent="0">
              <a:lnSpc>
                <a:spcPct val="110000"/>
              </a:lnSpc>
              <a:buNone/>
            </a:pPr>
            <a:r>
              <a:rPr lang="ja-JP" altLang="en-US" sz="1500" dirty="0" smtClean="0">
                <a:latin typeface="+mn-ea"/>
              </a:rPr>
              <a:t>　　（</a:t>
            </a:r>
            <a:r>
              <a:rPr lang="en-US" altLang="ja-JP" sz="1500" dirty="0">
                <a:latin typeface="+mn-ea"/>
              </a:rPr>
              <a:t>AWS</a:t>
            </a:r>
            <a:r>
              <a:rPr lang="ja-JP" altLang="en-US" sz="1500" dirty="0">
                <a:latin typeface="+mn-ea"/>
              </a:rPr>
              <a:t>上のサーバにプロキシサーバ経由で</a:t>
            </a:r>
            <a:r>
              <a:rPr lang="en-US" altLang="ja-JP" sz="1500" dirty="0">
                <a:latin typeface="+mn-ea"/>
              </a:rPr>
              <a:t>SSH</a:t>
            </a:r>
            <a:r>
              <a:rPr lang="ja-JP" altLang="en-US" sz="1500" dirty="0">
                <a:latin typeface="+mn-ea"/>
              </a:rPr>
              <a:t>接続する際のコマンドオプションに</a:t>
            </a:r>
            <a:r>
              <a:rPr lang="ja-JP" altLang="en-US" sz="1500" dirty="0" smtClean="0">
                <a:latin typeface="+mn-ea"/>
              </a:rPr>
              <a:t>必要）</a:t>
            </a:r>
            <a:endParaRPr lang="en-US" altLang="ja-JP" sz="1500" dirty="0" smtClean="0">
              <a:latin typeface="+mn-ea"/>
            </a:endParaRPr>
          </a:p>
          <a:p>
            <a:pPr marL="179996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</a:t>
            </a:r>
            <a:r>
              <a:rPr lang="ja-JP" altLang="en-US" sz="1500" dirty="0" smtClean="0">
                <a:latin typeface="+mn-ea"/>
              </a:rPr>
              <a:t>　</a:t>
            </a:r>
            <a:r>
              <a:rPr lang="ja-JP" altLang="en-US" sz="1500" dirty="0">
                <a:latin typeface="+mn-ea"/>
              </a:rPr>
              <a:t>「</a:t>
            </a:r>
            <a:r>
              <a:rPr lang="ja-JP" altLang="en-US" sz="1500" dirty="0" smtClean="0">
                <a:latin typeface="+mn-ea"/>
              </a:rPr>
              <a:t>インストールコマンド</a:t>
            </a:r>
            <a:r>
              <a:rPr lang="ja-JP" altLang="en-US" sz="1500" dirty="0">
                <a:latin typeface="+mn-ea"/>
              </a:rPr>
              <a:t>：</a:t>
            </a:r>
            <a:r>
              <a:rPr lang="en-US" altLang="ja-JP" sz="1500" dirty="0">
                <a:latin typeface="+mn-ea"/>
              </a:rPr>
              <a:t>yum install -y </a:t>
            </a:r>
            <a:r>
              <a:rPr lang="en-US" altLang="ja-JP" sz="1500" dirty="0" err="1" smtClean="0">
                <a:latin typeface="+mn-ea"/>
              </a:rPr>
              <a:t>nc</a:t>
            </a:r>
            <a:r>
              <a:rPr lang="ja-JP" altLang="en-US" sz="1500" dirty="0" smtClean="0">
                <a:latin typeface="+mn-ea"/>
              </a:rPr>
              <a:t>」</a:t>
            </a:r>
            <a:endParaRPr lang="en-US" altLang="ja-JP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037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導入</a:t>
            </a:r>
            <a:r>
              <a:rPr lang="ja-JP" altLang="en-US" dirty="0" smtClean="0"/>
              <a:t>準備（</a:t>
            </a:r>
            <a:r>
              <a:rPr lang="en-US" altLang="ja-JP" dirty="0" smtClean="0"/>
              <a:t>2/3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37625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altLang="ja-JP" dirty="0" smtClean="0">
                <a:latin typeface="+mn-ea"/>
              </a:rPr>
              <a:t>AWS</a:t>
            </a:r>
            <a:r>
              <a:rPr lang="ja-JP" altLang="en-US" dirty="0" smtClean="0">
                <a:latin typeface="+mn-ea"/>
              </a:rPr>
              <a:t>環境準備</a:t>
            </a:r>
            <a:endParaRPr lang="en-US" altLang="ja-JP" sz="1400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400" dirty="0" smtClean="0">
                <a:latin typeface="+mn-ea"/>
              </a:rPr>
              <a:t>　①システム管理者の</a:t>
            </a:r>
            <a:r>
              <a:rPr lang="en-US" altLang="ja-JP" sz="1400" dirty="0" smtClean="0">
                <a:latin typeface="+mn-ea"/>
              </a:rPr>
              <a:t>IAM</a:t>
            </a:r>
            <a:r>
              <a:rPr lang="ja-JP" altLang="en-US" sz="1400" dirty="0" smtClean="0">
                <a:latin typeface="+mn-ea"/>
              </a:rPr>
              <a:t>ユーザー準備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 smtClean="0">
                <a:latin typeface="+mn-ea"/>
              </a:rPr>
              <a:t> 　以下の</a:t>
            </a:r>
            <a:r>
              <a:rPr lang="en-US" altLang="ja-JP" sz="1400" dirty="0" smtClean="0">
                <a:latin typeface="+mn-ea"/>
              </a:rPr>
              <a:t>IAM</a:t>
            </a:r>
            <a:r>
              <a:rPr lang="ja-JP" altLang="en-US" sz="1400" dirty="0">
                <a:latin typeface="+mn-ea"/>
              </a:rPr>
              <a:t>ポリシ</a:t>
            </a:r>
            <a:r>
              <a:rPr lang="ja-JP" altLang="en-US" sz="1400" dirty="0" smtClean="0">
                <a:latin typeface="+mn-ea"/>
              </a:rPr>
              <a:t>ーをアタッチした</a:t>
            </a:r>
            <a:r>
              <a:rPr lang="en-US" altLang="ja-JP" sz="1400" dirty="0" smtClean="0">
                <a:latin typeface="+mn-ea"/>
              </a:rPr>
              <a:t>IAM</a:t>
            </a:r>
            <a:r>
              <a:rPr lang="ja-JP" altLang="en-US" sz="1400" dirty="0" smtClean="0">
                <a:latin typeface="+mn-ea"/>
              </a:rPr>
              <a:t>ユーザーの「アカウント</a:t>
            </a:r>
            <a:r>
              <a:rPr lang="en-US" altLang="ja-JP" sz="1400" dirty="0" smtClean="0">
                <a:latin typeface="+mn-ea"/>
              </a:rPr>
              <a:t>ID</a:t>
            </a:r>
            <a:r>
              <a:rPr lang="ja-JP" altLang="en-US" sz="1400" dirty="0" smtClean="0">
                <a:latin typeface="+mn-ea"/>
              </a:rPr>
              <a:t>」「アクセスキー」「シークレットキー」を用意してください。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 smtClean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　・</a:t>
            </a:r>
            <a:r>
              <a:rPr lang="en-US" altLang="ja-JP" sz="1400" dirty="0">
                <a:latin typeface="+mn-ea"/>
              </a:rPr>
              <a:t>IAMFullAccess</a:t>
            </a:r>
          </a:p>
          <a:p>
            <a:pPr marL="179996" lvl="1" indent="0">
              <a:buNone/>
            </a:pPr>
            <a:r>
              <a:rPr lang="ja-JP" altLang="en-US" sz="1400" dirty="0" smtClean="0">
                <a:latin typeface="+mn-ea"/>
              </a:rPr>
              <a:t> 　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>
                <a:latin typeface="+mn-ea"/>
              </a:rPr>
              <a:t>・</a:t>
            </a:r>
            <a:r>
              <a:rPr lang="en-US" altLang="ja-JP" sz="1400" smtClean="0">
                <a:latin typeface="+mn-ea"/>
              </a:rPr>
              <a:t>AWSCloudFormationFullAccess</a:t>
            </a:r>
          </a:p>
          <a:p>
            <a:pPr marL="179996" lvl="1" indent="0">
              <a:buNone/>
            </a:pPr>
            <a:r>
              <a:rPr lang="en-US" altLang="ja-JP" sz="1400">
                <a:latin typeface="+mn-ea"/>
              </a:rPr>
              <a:t>※</a:t>
            </a:r>
            <a:r>
              <a:rPr lang="ja-JP" altLang="en-US" sz="1400">
                <a:latin typeface="+mn-ea"/>
              </a:rPr>
              <a:t>システム管理者のみで運用する場合は、上記に加え以下のポリシーも必要です。</a:t>
            </a:r>
            <a:endParaRPr lang="en-US" altLang="ja-JP" sz="140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>
                <a:latin typeface="+mn-ea"/>
              </a:rPr>
              <a:t>　　・</a:t>
            </a:r>
            <a:r>
              <a:rPr lang="en-US" altLang="ja-JP" sz="1400">
                <a:latin typeface="+mn-ea"/>
              </a:rPr>
              <a:t>ec2:DescribeInstances</a:t>
            </a:r>
          </a:p>
          <a:p>
            <a:pPr marL="179996" lvl="1" indent="0">
              <a:buNone/>
            </a:pPr>
            <a:r>
              <a:rPr lang="ja-JP" altLang="en-US" sz="1400">
                <a:latin typeface="+mn-ea"/>
              </a:rPr>
              <a:t>　　・</a:t>
            </a:r>
            <a:r>
              <a:rPr lang="en-US" altLang="ja-JP" sz="1400">
                <a:latin typeface="+mn-ea"/>
              </a:rPr>
              <a:t>elasticloadbalancing:Describe*</a:t>
            </a:r>
          </a:p>
          <a:p>
            <a:pPr marL="179996" lvl="1" indent="0">
              <a:buNone/>
            </a:pPr>
            <a:r>
              <a:rPr lang="ja-JP" altLang="en-US" sz="1400">
                <a:latin typeface="+mn-ea"/>
              </a:rPr>
              <a:t>　　・</a:t>
            </a:r>
            <a:r>
              <a:rPr lang="en-US" altLang="ja-JP" sz="1400">
                <a:latin typeface="+mn-ea"/>
              </a:rPr>
              <a:t>s3</a:t>
            </a:r>
            <a:r>
              <a:rPr lang="en-US" altLang="ja-JP" sz="1400" smtClean="0">
                <a:latin typeface="+mn-ea"/>
              </a:rPr>
              <a:t>:*</a:t>
            </a:r>
            <a:endParaRPr lang="en-US" altLang="ja-JP" sz="1400" smtClean="0">
              <a:latin typeface="+mn-ea"/>
            </a:endParaRPr>
          </a:p>
          <a:p>
            <a:pPr marL="179996" lvl="1" indent="0">
              <a:buNone/>
            </a:pPr>
            <a:endParaRPr lang="en-US" altLang="ja-JP" sz="1400" dirty="0" smtClean="0"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80" y="4589539"/>
            <a:ext cx="3647794" cy="1863881"/>
          </a:xfrm>
          <a:prstGeom prst="rect">
            <a:avLst/>
          </a:prstGeom>
        </p:spPr>
      </p:pic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-168870" y="3088620"/>
            <a:ext cx="11713301" cy="1734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79996" lvl="1" indent="0">
              <a:buFont typeface="Wingdings" pitchFamily="2" charset="2"/>
              <a:buNone/>
            </a:pPr>
            <a:endParaRPr lang="en-US" altLang="ja-JP" sz="1400" kern="0" smtClean="0">
              <a:latin typeface="+mn-ea"/>
            </a:endParaRPr>
          </a:p>
          <a:p>
            <a:pPr marL="179996" lvl="1" indent="0">
              <a:buFont typeface="Wingdings" pitchFamily="2" charset="2"/>
              <a:buNone/>
            </a:pPr>
            <a:r>
              <a:rPr lang="ja-JP" altLang="en-US" sz="1400" kern="0" smtClean="0">
                <a:latin typeface="+mn-ea"/>
              </a:rPr>
              <a:t>　</a:t>
            </a:r>
            <a:r>
              <a:rPr lang="en-US" altLang="ja-JP" sz="1400" kern="0" smtClean="0">
                <a:latin typeface="+mn-ea"/>
              </a:rPr>
              <a:t>【</a:t>
            </a:r>
            <a:r>
              <a:rPr lang="ja-JP" altLang="en-US" sz="1400" kern="0" smtClean="0">
                <a:latin typeface="+mn-ea"/>
              </a:rPr>
              <a:t>参考</a:t>
            </a:r>
            <a:r>
              <a:rPr lang="en-US" altLang="ja-JP" sz="1400" kern="0" smtClean="0">
                <a:latin typeface="+mn-ea"/>
              </a:rPr>
              <a:t>】IAM</a:t>
            </a:r>
            <a:r>
              <a:rPr lang="ja-JP" altLang="en-US" sz="1400" kern="0" smtClean="0">
                <a:latin typeface="+mn-ea"/>
              </a:rPr>
              <a:t>ユーザーアクセスキー／シークレットキーの作成手順概要（</a:t>
            </a:r>
            <a:r>
              <a:rPr lang="en-US" altLang="ja-JP" sz="1400" kern="0" smtClean="0">
                <a:latin typeface="+mn-ea"/>
              </a:rPr>
              <a:t>AWS</a:t>
            </a:r>
            <a:r>
              <a:rPr lang="ja-JP" altLang="en-US" sz="1400" kern="0" smtClean="0">
                <a:latin typeface="+mn-ea"/>
              </a:rPr>
              <a:t>マネジメントコンソールにて実施）</a:t>
            </a:r>
          </a:p>
          <a:p>
            <a:pPr marL="179996" lvl="1" indent="0">
              <a:buFont typeface="Wingdings" pitchFamily="2" charset="2"/>
              <a:buNone/>
            </a:pPr>
            <a:r>
              <a:rPr lang="ja-JP" altLang="en-US" sz="1400" kern="0" smtClean="0">
                <a:latin typeface="+mn-ea"/>
              </a:rPr>
              <a:t>　　</a:t>
            </a:r>
            <a:r>
              <a:rPr lang="en-US" altLang="ja-JP" sz="1400" kern="0" smtClean="0">
                <a:latin typeface="+mn-ea"/>
              </a:rPr>
              <a:t>1.IAM </a:t>
            </a:r>
            <a:r>
              <a:rPr lang="ja-JP" altLang="en-US" sz="1400" kern="0" smtClean="0">
                <a:latin typeface="+mn-ea"/>
              </a:rPr>
              <a:t>＞ ユーザー ＞ 「</a:t>
            </a:r>
            <a:r>
              <a:rPr lang="en-US" altLang="ja-JP" sz="1400" kern="0" smtClean="0">
                <a:latin typeface="+mn-ea"/>
              </a:rPr>
              <a:t>IAM</a:t>
            </a:r>
            <a:r>
              <a:rPr lang="ja-JP" altLang="en-US" sz="1400" kern="0" smtClean="0">
                <a:latin typeface="+mn-ea"/>
              </a:rPr>
              <a:t>ユーザー準備」で用意したユーザー名を押下</a:t>
            </a:r>
          </a:p>
          <a:p>
            <a:pPr marL="179996" lvl="1" indent="0">
              <a:buFont typeface="Wingdings" pitchFamily="2" charset="2"/>
              <a:buNone/>
            </a:pPr>
            <a:r>
              <a:rPr lang="ja-JP" altLang="en-US" sz="1400" kern="0" smtClean="0">
                <a:latin typeface="+mn-ea"/>
              </a:rPr>
              <a:t>　　</a:t>
            </a:r>
            <a:r>
              <a:rPr lang="en-US" altLang="ja-JP" sz="1400" kern="0" smtClean="0">
                <a:latin typeface="+mn-ea"/>
              </a:rPr>
              <a:t>2.</a:t>
            </a:r>
            <a:r>
              <a:rPr lang="ja-JP" altLang="en-US" sz="1400" kern="0" smtClean="0">
                <a:latin typeface="+mn-ea"/>
              </a:rPr>
              <a:t>認証情報 ＞ アクセスキーを作成を押下</a:t>
            </a:r>
          </a:p>
          <a:p>
            <a:pPr marL="179996" lvl="1" indent="0">
              <a:buFont typeface="Wingdings" pitchFamily="2" charset="2"/>
              <a:buNone/>
            </a:pPr>
            <a:r>
              <a:rPr lang="ja-JP" altLang="en-US" sz="1400" kern="0" smtClean="0">
                <a:latin typeface="+mn-ea"/>
              </a:rPr>
              <a:t>　　</a:t>
            </a:r>
            <a:r>
              <a:rPr lang="en-US" altLang="ja-JP" sz="1400" kern="0" smtClean="0">
                <a:latin typeface="+mn-ea"/>
              </a:rPr>
              <a:t>3.</a:t>
            </a:r>
            <a:r>
              <a:rPr lang="ja-JP" altLang="en-US" sz="1400" kern="0" smtClean="0">
                <a:latin typeface="+mn-ea"/>
              </a:rPr>
              <a:t>アクセスキー</a:t>
            </a:r>
            <a:r>
              <a:rPr lang="en-US" altLang="ja-JP" sz="1400" kern="0" smtClean="0">
                <a:latin typeface="+mn-ea"/>
              </a:rPr>
              <a:t>ID</a:t>
            </a:r>
            <a:r>
              <a:rPr lang="ja-JP" altLang="en-US" sz="1400" kern="0" smtClean="0">
                <a:latin typeface="+mn-ea"/>
              </a:rPr>
              <a:t>とシークレットアクセスキーが表示されるのでそれを取得する</a:t>
            </a:r>
            <a:endParaRPr lang="ja-JP" altLang="en-US" sz="1400" ker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831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6691</Words>
  <Application>Microsoft Office PowerPoint</Application>
  <PresentationFormat>ワイド画面</PresentationFormat>
  <Paragraphs>981</Paragraphs>
  <Slides>55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55</vt:i4>
      </vt:variant>
    </vt:vector>
  </HeadingPairs>
  <TitlesOfParts>
    <vt:vector size="65" baseType="lpstr">
      <vt:lpstr>HGP創英角ｺﾞｼｯｸUB</vt:lpstr>
      <vt:lpstr>ＭＳ Ｐゴシック</vt:lpstr>
      <vt:lpstr>メイリオ</vt:lpstr>
      <vt:lpstr>游ゴシック</vt:lpstr>
      <vt:lpstr>Arial</vt:lpstr>
      <vt:lpstr>Calibri</vt:lpstr>
      <vt:lpstr>Tahoma</vt:lpstr>
      <vt:lpstr>Times New Roman</vt:lpstr>
      <vt:lpstr>Wingdings</vt:lpstr>
      <vt:lpstr>NEC_standard4_3</vt:lpstr>
      <vt:lpstr>PowerPoint プレゼンテーション</vt:lpstr>
      <vt:lpstr>目次</vt:lpstr>
      <vt:lpstr>1. はじめに</vt:lpstr>
      <vt:lpstr>1.1　本資料について／導入手順フロー</vt:lpstr>
      <vt:lpstr>1.2　CSテンプレート導入イメージ</vt:lpstr>
      <vt:lpstr>1.3　ITAユーザー／IAMユーザーの役割と運用方法</vt:lpstr>
      <vt:lpstr>2.　導入準備</vt:lpstr>
      <vt:lpstr>2.1　導入準備（1/3）</vt:lpstr>
      <vt:lpstr>2.1　導入準備（2/3）</vt:lpstr>
      <vt:lpstr>2.1　導入準備（3/3）</vt:lpstr>
      <vt:lpstr>3　導入手順</vt:lpstr>
      <vt:lpstr>3.1　CSテンプレート導入ファイルダウンロード</vt:lpstr>
      <vt:lpstr>3.2　CSテンプレート導入ファイルインポート（1/3）</vt:lpstr>
      <vt:lpstr>3.2　CSテンプレート導入ファイルインポート（2/3）</vt:lpstr>
      <vt:lpstr>3.2　CSテンプレート導入ファイルインポート（3/3）</vt:lpstr>
      <vt:lpstr>3.3　機器一覧_登録ホストのログイン情報変更</vt:lpstr>
      <vt:lpstr>3.4　プロキシ情報の登録</vt:lpstr>
      <vt:lpstr>3.5　ITAユーザーのパスワード変更（1/4）</vt:lpstr>
      <vt:lpstr>3.5　ITAユーザーのパスワード変更（2/4）</vt:lpstr>
      <vt:lpstr>3.5　ITAユーザーのパスワード変更（3/4）</vt:lpstr>
      <vt:lpstr>3.5　ITAユーザーのパスワード変更（4/4）</vt:lpstr>
      <vt:lpstr>3.6　システム管理者のAWSアカウント情報登録</vt:lpstr>
      <vt:lpstr>3.7　AWS管理者のIAMユーザー作成実行と登録（1/3）</vt:lpstr>
      <vt:lpstr>3.7　AWS管理者のIAMユーザー作成実行と登録（2/3）</vt:lpstr>
      <vt:lpstr>3.7　AWS管理者のIAMユーザー作成実行と登録（3/3）</vt:lpstr>
      <vt:lpstr>3.8　インフラ管理者&amp;インフラユーザーのIAMユーザー作成実行と登録（1/4）</vt:lpstr>
      <vt:lpstr>3.8　インフラ管理者&amp;インフラユーザーのIAMユーザー作成実行と登録（2/4）</vt:lpstr>
      <vt:lpstr>3.8　インフラ管理者&amp;インフラユーザーのIAMユーザー作成実行と登録（3/4）</vt:lpstr>
      <vt:lpstr>3.9　オートスケール用パラメータの登録（1/3）</vt:lpstr>
      <vt:lpstr>3.9　オートスケール用パラメータの登録（2/3）</vt:lpstr>
      <vt:lpstr>3.9　オートスケール用パラメータの登録（3/3）</vt:lpstr>
      <vt:lpstr>4. 補足</vt:lpstr>
      <vt:lpstr>4.1　システム管理者&amp;AWS管理者のパラメータ廃止と復活（1/2）</vt:lpstr>
      <vt:lpstr>4.1　システム管理者&amp;AWS管理者のパラメータ廃止と復活（2/2）</vt:lpstr>
      <vt:lpstr>4.2　Teams連携通知の登録（1/4）</vt:lpstr>
      <vt:lpstr>4.2　Teams連携通知の登録（2/4）</vt:lpstr>
      <vt:lpstr>4.2　Teams連携通知の登録（3/4）</vt:lpstr>
      <vt:lpstr>4.2　Teams連携通知の登録（4/4）</vt:lpstr>
      <vt:lpstr>4.3　メニューグループ／メニュー概要（1/5）</vt:lpstr>
      <vt:lpstr>4.3　メニューグループ／メニュー概要（2/5）</vt:lpstr>
      <vt:lpstr>4.3　メニューグループ／メニュー概要（3/5）</vt:lpstr>
      <vt:lpstr>4.3　メニューグループ／メニュー概要（4/5）</vt:lpstr>
      <vt:lpstr>4.3　メニューグループ／メニュー概要（5/5）</vt:lpstr>
      <vt:lpstr>4.4　Symphonyの参照パラメータ(1/11)</vt:lpstr>
      <vt:lpstr>4.4　Symphonyの参照パラメータ(2/11)</vt:lpstr>
      <vt:lpstr>4.4　Symphonyの参照パラメータ(3/11)</vt:lpstr>
      <vt:lpstr>4.4　Symphonyの参照パラメータ(4/11)</vt:lpstr>
      <vt:lpstr>4.4　Symphonyの参照パラメータ(5/11)</vt:lpstr>
      <vt:lpstr>4.4　Symphonyの参照パラメータ(6/11)</vt:lpstr>
      <vt:lpstr>4.4　Symphonyの参照パラメータ(7/11)</vt:lpstr>
      <vt:lpstr>4.4　Symphonyの参照パラメータ(8/11)</vt:lpstr>
      <vt:lpstr>4.4　Symphonyの参照パラメータ(9/11)</vt:lpstr>
      <vt:lpstr>4.4　Symphonyの参照パラメータ(10/11)</vt:lpstr>
      <vt:lpstr>4.4　Symphonyの参照パラメータ(11/11)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2020-10-13T01:26:06Z</dcterms:modified>
</cp:coreProperties>
</file>