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57" r:id="rId1"/>
    <p:sldMasterId id="2147483703" r:id="rId2"/>
  </p:sldMasterIdLst>
  <p:notesMasterIdLst>
    <p:notesMasterId r:id="rId31"/>
  </p:notesMasterIdLst>
  <p:handoutMasterIdLst>
    <p:handoutMasterId r:id="rId32"/>
  </p:handoutMasterIdLst>
  <p:sldIdLst>
    <p:sldId id="262" r:id="rId3"/>
    <p:sldId id="507" r:id="rId4"/>
    <p:sldId id="508" r:id="rId5"/>
    <p:sldId id="509" r:id="rId6"/>
    <p:sldId id="510" r:id="rId7"/>
    <p:sldId id="511" r:id="rId8"/>
    <p:sldId id="512" r:id="rId9"/>
    <p:sldId id="513" r:id="rId10"/>
    <p:sldId id="514" r:id="rId11"/>
    <p:sldId id="515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30" r:id="rId27"/>
    <p:sldId id="531" r:id="rId28"/>
    <p:sldId id="532" r:id="rId29"/>
    <p:sldId id="318" r:id="rId30"/>
  </p:sldIdLst>
  <p:sldSz cx="9144000" cy="6858000" type="screen4x3"/>
  <p:notesSz cx="6807200" cy="9939338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・目次" id="{35DD3A7B-A3B5-49A5-9CD2-FA74D1CAA38D}">
          <p14:sldIdLst>
            <p14:sldId id="262"/>
            <p14:sldId id="507"/>
          </p14:sldIdLst>
        </p14:section>
        <p14:section name="1.　管理コンソール" id="{B81141D6-5160-4643-8D51-022CC5C4BDB9}">
          <p14:sldIdLst>
            <p14:sldId id="508"/>
            <p14:sldId id="509"/>
            <p14:sldId id="510"/>
          </p14:sldIdLst>
        </p14:section>
        <p14:section name="2.　実習①" id="{A8A060BF-92DF-4F47-AFEF-F5FA058AAEFB}">
          <p14:sldIdLst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</p14:sldIdLst>
        </p14:section>
        <p14:section name="3.　基本コンソール" id="{A133486B-6C82-4DE3-8CEA-4391438A27DF}">
          <p14:sldIdLst>
            <p14:sldId id="521"/>
            <p14:sldId id="522"/>
          </p14:sldIdLst>
        </p14:section>
        <p14:section name="4.　実習②" id="{FDC2D065-FABB-4FED-A810-FA93BCBD680D}">
          <p14:sldIdLst>
            <p14:sldId id="523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7">
          <p15:clr>
            <a:srgbClr val="A4A3A4"/>
          </p15:clr>
        </p15:guide>
        <p15:guide id="2" orient="horz" pos="73">
          <p15:clr>
            <a:srgbClr val="A4A3A4"/>
          </p15:clr>
        </p15:guide>
        <p15:guide id="3" orient="horz" pos="4064">
          <p15:clr>
            <a:srgbClr val="A4A3A4"/>
          </p15:clr>
        </p15:guide>
        <p15:guide id="4" pos="2880">
          <p15:clr>
            <a:srgbClr val="A4A3A4"/>
          </p15:clr>
        </p15:guide>
        <p15:guide id="5" pos="113">
          <p15:clr>
            <a:srgbClr val="A4A3A4"/>
          </p15:clr>
        </p15:guide>
        <p15:guide id="6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6600"/>
    <a:srgbClr val="003300"/>
    <a:srgbClr val="008000"/>
    <a:srgbClr val="FF99CC"/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17" autoAdjust="0"/>
    <p:restoredTop sz="95507" autoAdjust="0"/>
  </p:normalViewPr>
  <p:slideViewPr>
    <p:cSldViewPr>
      <p:cViewPr>
        <p:scale>
          <a:sx n="75" d="100"/>
          <a:sy n="75" d="100"/>
        </p:scale>
        <p:origin x="390" y="534"/>
      </p:cViewPr>
      <p:guideLst>
        <p:guide orient="horz" pos="527"/>
        <p:guide orient="horz" pos="73"/>
        <p:guide orient="horz" pos="4064"/>
        <p:guide pos="2880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7812"/>
    </p:cViewPr>
  </p:sorterViewPr>
  <p:notesViewPr>
    <p:cSldViewPr>
      <p:cViewPr varScale="1">
        <p:scale>
          <a:sx n="81" d="100"/>
          <a:sy n="81" d="100"/>
        </p:scale>
        <p:origin x="3990" y="114"/>
      </p:cViewPr>
      <p:guideLst>
        <p:guide orient="horz" pos="3130"/>
        <p:guide pos="2144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1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200"/>
            </a:lvl1pPr>
          </a:lstStyle>
          <a:p>
            <a:fld id="{D829EBEE-5DBD-45D0-BA62-80122688BEB8}" type="datetimeFigureOut">
              <a:rPr kumimoji="1" lang="ja-JP" altLang="en-US" smtClean="0">
                <a:ea typeface="メイリオ" panose="020B0604030504040204" pitchFamily="50" charset="-128"/>
              </a:rPr>
              <a:t>2021/3/2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l">
              <a:defRPr sz="1200"/>
            </a:lvl1pPr>
          </a:lstStyle>
          <a:p>
            <a:endParaRPr kumimoji="1" lang="ja-JP" altLang="en-US" dirty="0"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6967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200"/>
            </a:lvl1pPr>
          </a:lstStyle>
          <a:p>
            <a:fld id="{6322DB22-2E22-491B-AA6C-F689DB200DBB}" type="slidenum">
              <a:rPr kumimoji="1" lang="ja-JP" altLang="en-US" smtClean="0"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1050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4B26993D-C081-44EB-B0F5-A9F467792B62}" type="datetimeFigureOut">
              <a:rPr lang="ja-JP" altLang="en-US" smtClean="0"/>
              <a:pPr/>
              <a:t>2021/3/2</a:t>
            </a:fld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652150"/>
            <a:ext cx="2949787" cy="288000"/>
          </a:xfrm>
          <a:prstGeom prst="rect">
            <a:avLst/>
          </a:prstGeom>
        </p:spPr>
        <p:txBody>
          <a:bodyPr vert="horz" lIns="92228" tIns="46114" rIns="92228" bIns="46114" rtlCol="0" anchor="b"/>
          <a:lstStyle>
            <a:lvl1pPr algn="r">
              <a:defRPr sz="1000">
                <a:ea typeface="メイリオ" panose="020B0604030504040204" pitchFamily="50" charset="-128"/>
              </a:defRPr>
            </a:lvl1pPr>
          </a:lstStyle>
          <a:p>
            <a:fld id="{CFBBA293-708C-4261-9FD1-AE04041D5F7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スライド イメージ プレースホルダー 7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432000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9" name="ノート プレースホルダー 8"/>
          <p:cNvSpPr>
            <a:spLocks noGrp="1"/>
          </p:cNvSpPr>
          <p:nvPr>
            <p:ph type="body" sz="quarter" idx="3"/>
          </p:nvPr>
        </p:nvSpPr>
        <p:spPr>
          <a:xfrm>
            <a:off x="91600" y="4320000"/>
            <a:ext cx="6624000" cy="5220000"/>
          </a:xfrm>
          <a:prstGeom prst="rect">
            <a:avLst/>
          </a:prstGeom>
        </p:spPr>
        <p:txBody>
          <a:bodyPr vert="horz" lIns="0" tIns="45720" rIns="0" bIns="45720" rtlCol="0"/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525029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1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8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90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54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58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752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0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36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950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52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0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20750" y="431800"/>
            <a:ext cx="4965700" cy="3725863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FBBA293-708C-4261-9FD1-AE04041D5F79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/>
                <a:ea typeface="メイリオ" panose="020B060403050404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ja-JP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メイリオ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086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Titl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3105369"/>
            <a:ext cx="8784000" cy="528794"/>
          </a:xfrm>
        </p:spPr>
        <p:txBody>
          <a:bodyPr anchor="b" anchorCtr="0">
            <a:spAutoFit/>
          </a:bodyPr>
          <a:lstStyle>
            <a:lvl1pPr algn="ctr">
              <a:defRPr sz="3200">
                <a:solidFill>
                  <a:schemeClr val="accent6"/>
                </a:solidFill>
                <a:effectLst/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>
          <a:xfrm>
            <a:off x="2591513" y="260560"/>
            <a:ext cx="6372000" cy="360000"/>
          </a:xfrm>
        </p:spPr>
        <p:txBody>
          <a:bodyPr>
            <a:noAutofit/>
          </a:bodyPr>
          <a:lstStyle>
            <a:lvl1pPr marL="0" indent="0" algn="r">
              <a:buNone/>
              <a:defRPr sz="1800"/>
            </a:lvl1pPr>
          </a:lstStyle>
          <a:p>
            <a:r>
              <a:rPr lang="ja-JP" altLang="en-US" dirty="0" smtClean="0"/>
              <a:t>宛先がある場合は入力</a:t>
            </a:r>
            <a:endParaRPr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513" y="6021360"/>
            <a:ext cx="6552727" cy="400110"/>
          </a:xfrm>
        </p:spPr>
        <p:txBody>
          <a:bodyPr wrap="square">
            <a:spAutoFit/>
          </a:bodyPr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  <a:lvl2pPr marL="72000" indent="0">
              <a:buNone/>
              <a:defRPr>
                <a:solidFill>
                  <a:schemeClr val="bg1"/>
                </a:solidFill>
              </a:defRPr>
            </a:lvl2pPr>
            <a:lvl3pPr marL="222962" indent="0">
              <a:buNone/>
              <a:defRPr>
                <a:solidFill>
                  <a:schemeClr val="bg1"/>
                </a:solidFill>
              </a:defRPr>
            </a:lvl3pPr>
            <a:lvl4pPr marL="327787" indent="0">
              <a:buNone/>
              <a:defRPr>
                <a:solidFill>
                  <a:schemeClr val="bg1"/>
                </a:solidFill>
              </a:defRPr>
            </a:lvl4pPr>
            <a:lvl5pPr marL="3114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 dirty="0" smtClean="0"/>
              <a:t>年月　部署名　氏名など　適宜改行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8715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rporate 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93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501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07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880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489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596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58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50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1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tIns="36000" bIns="0">
            <a:normAutofit/>
          </a:bodyPr>
          <a:lstStyle>
            <a:lvl1pPr>
              <a:defRPr sz="24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9009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8831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62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512" y="836712"/>
            <a:ext cx="8784976" cy="561647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noProof="0" dirty="0" smtClean="0"/>
            </a:lvl1pPr>
            <a:lvl2pPr>
              <a:defRPr lang="ja-JP" altLang="en-US" noProof="0" dirty="0" smtClean="0"/>
            </a:lvl2pPr>
            <a:lvl3pPr>
              <a:defRPr lang="ja-JP" altLang="en-US" noProof="0" dirty="0" smtClean="0"/>
            </a:lvl3pPr>
            <a:lvl4pPr>
              <a:defRPr lang="ja-JP" altLang="en-US" noProof="0" dirty="0" smtClean="0"/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833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1 line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8287" y="836613"/>
            <a:ext cx="8785226" cy="432000"/>
          </a:xfrm>
          <a:prstGeom prst="roundRect">
            <a:avLst>
              <a:gd name="adj" fmla="val 13830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72000" bIns="36000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行でおさまる場合はこのレイアウトで入力</a:t>
            </a:r>
            <a:endParaRPr kumimoji="1" lang="ja-JP" altLang="en-US" dirty="0"/>
          </a:p>
        </p:txBody>
      </p:sp>
      <p:sp>
        <p:nvSpPr>
          <p:cNvPr id="12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1413188"/>
            <a:ext cx="8785225" cy="5040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4346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2 lines &amp;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79388" y="836613"/>
            <a:ext cx="8784000" cy="756000"/>
          </a:xfrm>
          <a:prstGeom prst="roundRect">
            <a:avLst>
              <a:gd name="adj" fmla="val 7924"/>
            </a:avLst>
          </a:prstGeom>
          <a:solidFill>
            <a:schemeClr val="accent6">
              <a:lumMod val="75000"/>
              <a:lumOff val="2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tIns="72000" bIns="36000" anchor="ctr">
            <a:noAutofit/>
          </a:bodyPr>
          <a:lstStyle>
            <a:lvl1pPr marL="0" indent="0" algn="l" eaLnBrk="1" hangingPunct="1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72000" indent="0">
              <a:buNone/>
              <a:defRPr/>
            </a:lvl2pPr>
            <a:lvl3pPr marL="222962" indent="0">
              <a:buNone/>
              <a:defRPr/>
            </a:lvl3pPr>
            <a:lvl4pPr marL="327787" indent="0">
              <a:buNone/>
              <a:defRPr/>
            </a:lvl4pPr>
            <a:lvl5pPr marL="311400" indent="0">
              <a:buNone/>
              <a:defRPr/>
            </a:lvl5pPr>
          </a:lstStyle>
          <a:p>
            <a:pPr marL="0" lvl="0" indent="0" hangingPunct="1">
              <a:buNone/>
            </a:pPr>
            <a:r>
              <a:rPr kumimoji="1" lang="ja-JP" altLang="en-US" dirty="0" smtClean="0"/>
              <a:t>リード文が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行にわたる場合は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このレイアウトで入力</a:t>
            </a:r>
            <a:endParaRPr kumimoji="1" lang="ja-JP" altLang="en-US" dirty="0"/>
          </a:p>
        </p:txBody>
      </p:sp>
      <p:sp>
        <p:nvSpPr>
          <p:cNvPr id="10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8412" y="1737188"/>
            <a:ext cx="8784976" cy="4714412"/>
          </a:xfrm>
        </p:spPr>
        <p:txBody>
          <a:bodyPr vert="horz" lIns="90000" tIns="46800" rIns="90000" bIns="46800" rtlCol="0">
            <a:no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marR="0" lvl="0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本文を入力</a:t>
            </a:r>
          </a:p>
          <a:p>
            <a:pPr marR="0" lvl="1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marR="0" lvl="2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marR="0" lvl="3" defTabSz="914400" eaLnBrk="0" latinLnBrk="0">
              <a:lnSpc>
                <a:spcPct val="100000"/>
              </a:lnSpc>
              <a:buClr>
                <a:srgbClr val="002B62"/>
              </a:buClr>
              <a:buSzTx/>
              <a:tabLst/>
            </a:pPr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86924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513" y="115200"/>
            <a:ext cx="8784000" cy="468000"/>
          </a:xfrm>
        </p:spPr>
        <p:txBody>
          <a:bodyPr vert="horz" lIns="91440" tIns="36000" rIns="91440" bIns="0" rtlCol="0" anchor="ctr">
            <a:normAutofit/>
          </a:bodyPr>
          <a:lstStyle>
            <a:lvl1pPr>
              <a:defRPr lang="ja-JP" alt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6" name="コンテンツ プレースホルダー"/>
          <p:cNvSpPr>
            <a:spLocks noGrp="1"/>
          </p:cNvSpPr>
          <p:nvPr>
            <p:ph sz="quarter" idx="10" hasCustomPrompt="1"/>
          </p:nvPr>
        </p:nvSpPr>
        <p:spPr bwMode="gray">
          <a:xfrm>
            <a:off x="179388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  <p:sp>
        <p:nvSpPr>
          <p:cNvPr id="7" name="コンテンツ プレースホルダー"/>
          <p:cNvSpPr>
            <a:spLocks noGrp="1"/>
          </p:cNvSpPr>
          <p:nvPr>
            <p:ph sz="quarter" idx="11" hasCustomPrompt="1"/>
          </p:nvPr>
        </p:nvSpPr>
        <p:spPr bwMode="gray">
          <a:xfrm>
            <a:off x="4716613" y="836613"/>
            <a:ext cx="4248000" cy="5616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ja-JP" altLang="en-US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1pPr>
            <a:lvl2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2pPr>
            <a:lvl3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>
              <a:defRPr lang="ja-JP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4pPr>
          </a:lstStyle>
          <a:p>
            <a:pPr lvl="0"/>
            <a:r>
              <a:rPr kumimoji="1" lang="ja-JP" altLang="en-US" dirty="0" smtClean="0"/>
              <a:t>本文を入力</a:t>
            </a:r>
          </a:p>
          <a:p>
            <a:pPr lvl="1"/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ja-JP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2"/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3</a:t>
            </a:r>
            <a:r>
              <a:rPr kumimoji="1" lang="ja-JP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  <a:p>
            <a:pPr lvl="3"/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第</a:t>
            </a:r>
            <a:r>
              <a:rPr kumimoji="1" lang="en-US" altLang="ja-JP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4</a:t>
            </a:r>
            <a:r>
              <a:rPr kumimoji="1" lang="ja-JP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6132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686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SectionHeader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79388" y="2988000"/>
            <a:ext cx="8784000" cy="524311"/>
          </a:xfrm>
        </p:spPr>
        <p:txBody>
          <a:bodyPr wrap="square" anchor="b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 smtClean="0"/>
              <a:t>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79388" y="4365130"/>
            <a:ext cx="7200900" cy="1212644"/>
          </a:xfrm>
        </p:spPr>
        <p:txBody>
          <a:bodyPr>
            <a:spAutoFit/>
          </a:bodyPr>
          <a:lstStyle>
            <a:lvl1pPr marL="0" indent="0">
              <a:buNone/>
              <a:defRPr b="0"/>
            </a:lvl1pPr>
            <a:lvl2pPr marL="72000" indent="0">
              <a:buNone/>
              <a:defRPr sz="1800" b="0"/>
            </a:lvl2pPr>
            <a:lvl3pPr marL="222962" indent="0">
              <a:buNone/>
              <a:defRPr b="0"/>
            </a:lvl3pPr>
            <a:lvl4pPr marL="327787" indent="0">
              <a:buNone/>
              <a:defRPr b="0"/>
            </a:lvl4pPr>
            <a:lvl5pPr marL="3114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サブタイトルを入力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23085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ackground_Content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"/>
          <p:cNvSpPr>
            <a:spLocks noGrp="1"/>
          </p:cNvSpPr>
          <p:nvPr>
            <p:ph type="title" hasCustomPrompt="1"/>
          </p:nvPr>
        </p:nvSpPr>
        <p:spPr bwMode="gray">
          <a:xfrm>
            <a:off x="1619672" y="332613"/>
            <a:ext cx="7344000" cy="504000"/>
          </a:xfrm>
        </p:spPr>
        <p:txBody>
          <a:bodyPr wrap="square" anchor="b">
            <a:spAutoFit/>
          </a:bodyPr>
          <a:lstStyle>
            <a:lvl1pPr>
              <a:defRPr b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ja-JP" altLang="en-US" dirty="0" smtClean="0"/>
              <a:t>目次 のタイトルを入力</a:t>
            </a:r>
            <a:endParaRPr kumimoji="1" lang="ja-JP" altLang="en-US" dirty="0"/>
          </a:p>
        </p:txBody>
      </p:sp>
      <p:sp>
        <p:nvSpPr>
          <p:cNvPr id="5" name="テキスト プレースホルダー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619672" y="1116000"/>
            <a:ext cx="7344000" cy="5112000"/>
          </a:xfrm>
        </p:spPr>
        <p:txBody>
          <a:bodyPr wrap="square">
            <a:noAutofit/>
          </a:bodyPr>
          <a:lstStyle>
            <a:lvl1pPr marL="0" indent="0">
              <a:lnSpc>
                <a:spcPct val="140000"/>
              </a:lnSpc>
              <a:spcBef>
                <a:spcPts val="5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180000" indent="0">
              <a:lnSpc>
                <a:spcPct val="100000"/>
              </a:lnSpc>
              <a:spcBef>
                <a:spcPts val="500"/>
              </a:spcBef>
              <a:buNone/>
              <a:defRPr sz="1800" b="0">
                <a:solidFill>
                  <a:schemeClr val="tx1"/>
                </a:solidFill>
              </a:defRPr>
            </a:lvl2pPr>
            <a:lvl3pPr marL="36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500"/>
              </a:spcBef>
              <a:buNone/>
              <a:defRPr b="0">
                <a:solidFill>
                  <a:schemeClr val="tx1"/>
                </a:solidFill>
              </a:defRPr>
            </a:lvl4pPr>
            <a:lvl5pPr marL="685800" indent="0">
              <a:buNone/>
              <a:defRPr b="0"/>
            </a:lvl5pPr>
          </a:lstStyle>
          <a:p>
            <a:pPr lvl="0"/>
            <a:r>
              <a:rPr kumimoji="1" lang="ja-JP" altLang="en-US" dirty="0" smtClean="0"/>
              <a:t>項目を入力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9032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_Title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タイトル プレースホルダー"/>
          <p:cNvSpPr>
            <a:spLocks noGrp="1"/>
          </p:cNvSpPr>
          <p:nvPr>
            <p:ph type="title"/>
          </p:nvPr>
        </p:nvSpPr>
        <p:spPr bwMode="gray">
          <a:xfrm>
            <a:off x="179387" y="108000"/>
            <a:ext cx="8785225" cy="468000"/>
          </a:xfrm>
          <a:prstGeom prst="rect">
            <a:avLst/>
          </a:prstGeom>
        </p:spPr>
        <p:txBody>
          <a:bodyPr vert="horz" lIns="91440" tIns="36000" rIns="91440" bIns="0" rtlCol="0" anchor="ctr">
            <a:no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"/>
          <p:cNvSpPr>
            <a:spLocks noGrp="1"/>
          </p:cNvSpPr>
          <p:nvPr>
            <p:ph type="body" idx="1"/>
          </p:nvPr>
        </p:nvSpPr>
        <p:spPr bwMode="gray">
          <a:xfrm>
            <a:off x="179387" y="836614"/>
            <a:ext cx="8785226" cy="5616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レベル</a:t>
            </a:r>
          </a:p>
        </p:txBody>
      </p:sp>
      <p:sp>
        <p:nvSpPr>
          <p:cNvPr id="8" name="PageNumber"/>
          <p:cNvSpPr txBox="1"/>
          <p:nvPr userDrawn="1"/>
        </p:nvSpPr>
        <p:spPr bwMode="black">
          <a:xfrm>
            <a:off x="8316520" y="6606080"/>
            <a:ext cx="684000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0F5524-168B-428D-88E2-BCDC17194B25}" type="slidenum">
              <a:rPr kumimoji="1" lang="ja-JP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0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fidential"/>
          <p:cNvSpPr txBox="1"/>
          <p:nvPr userDrawn="1"/>
        </p:nvSpPr>
        <p:spPr bwMode="black">
          <a:xfrm>
            <a:off x="118609" y="6599089"/>
            <a:ext cx="1645001" cy="21544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Exastro</a:t>
            </a:r>
          </a:p>
        </p:txBody>
      </p:sp>
    </p:spTree>
    <p:extLst>
      <p:ext uri="{BB962C8B-B14F-4D97-AF65-F5344CB8AC3E}">
        <p14:creationId xmlns:p14="http://schemas.microsoft.com/office/powerpoint/2010/main" val="65415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9" r:id="rId2"/>
    <p:sldLayoutId id="2147483670" r:id="rId3"/>
    <p:sldLayoutId id="2147483672" r:id="rId4"/>
    <p:sldLayoutId id="2147483695" r:id="rId5"/>
    <p:sldLayoutId id="2147483673" r:id="rId6"/>
    <p:sldLayoutId id="2147483674" r:id="rId7"/>
    <p:sldLayoutId id="2147483700" r:id="rId8"/>
    <p:sldLayoutId id="2147483701" r:id="rId9"/>
    <p:sldLayoutId id="2147483702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HGP創英角ｺﾞｼｯｸUB" pitchFamily="50" charset="-128"/>
          <a:ea typeface="ＭＳ Ｐゴシック" charset="-128"/>
        </a:defRPr>
      </a:lvl9pPr>
    </p:titleStyle>
    <p:bodyStyle>
      <a:lvl1pPr marL="18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▌"/>
        <a:defRPr kumimoji="1" sz="2000" b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Wingdings" pitchFamily="2" charset="2"/>
        <a:buChar char="l"/>
        <a:defRPr kumimoji="1" sz="1600" b="0">
          <a:solidFill>
            <a:schemeClr val="tx1"/>
          </a:solidFill>
          <a:latin typeface="+mn-lt"/>
          <a:ea typeface="+mn-ea"/>
        </a:defRPr>
      </a:lvl2pPr>
      <a:lvl3pPr marL="468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Arial" panose="020B0604020202020204" pitchFamily="34" charset="0"/>
        <a:buChar char="•"/>
        <a:defRPr kumimoji="1" sz="1400" b="0">
          <a:solidFill>
            <a:schemeClr val="tx1"/>
          </a:solidFill>
          <a:latin typeface="+mn-lt"/>
          <a:ea typeface="+mn-ea"/>
        </a:defRPr>
      </a:lvl3pPr>
      <a:lvl4pPr marL="576000" indent="-108000" algn="l" rtl="0" eaLnBrk="1" fontAlgn="base" hangingPunct="0">
        <a:spcBef>
          <a:spcPts val="500"/>
        </a:spcBef>
        <a:spcAft>
          <a:spcPct val="0"/>
        </a:spcAft>
        <a:buClr>
          <a:schemeClr val="accent6"/>
        </a:buClr>
        <a:buFont typeface="Tahoma" pitchFamily="34" charset="0"/>
        <a:buChar char="–"/>
        <a:defRPr kumimoji="1" sz="1200" b="0">
          <a:solidFill>
            <a:schemeClr val="tx1"/>
          </a:solidFill>
          <a:latin typeface="+mn-lt"/>
          <a:ea typeface="+mn-ea"/>
        </a:defRPr>
      </a:lvl4pPr>
      <a:lvl5pPr marL="735013" indent="-157163" algn="l" rtl="0" eaLnBrk="0" fontAlgn="base" hangingPunct="0">
        <a:spcBef>
          <a:spcPct val="20000"/>
        </a:spcBef>
        <a:spcAft>
          <a:spcPct val="0"/>
        </a:spcAft>
        <a:buClr>
          <a:schemeClr val="accent6"/>
        </a:buClr>
        <a:buChar char="≫"/>
        <a:defRPr kumimoji="1" sz="1200" b="1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≫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9016B-CCA6-43BE-8BEE-59565A35F4F7}" type="datetimeFigureOut">
              <a:rPr kumimoji="1" lang="ja-JP" altLang="en-US" smtClean="0"/>
              <a:t>2021/3/2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C995E-926A-4ADA-979B-28079B0D36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41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179513" y="6021360"/>
            <a:ext cx="6552727" cy="772006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en-US" altLang="ja-JP" dirty="0" smtClean="0"/>
              <a:t>1.2</a:t>
            </a:r>
            <a:r>
              <a:rPr lang="ja-JP" altLang="en-US" dirty="0" smtClean="0"/>
              <a:t>版</a:t>
            </a:r>
            <a:endParaRPr lang="en-US" altLang="ja-JP" dirty="0" smtClean="0"/>
          </a:p>
          <a:p>
            <a:r>
              <a:rPr lang="en-US" altLang="ja-JP" dirty="0" smtClean="0"/>
              <a:t>Exastro</a:t>
            </a:r>
            <a:r>
              <a:rPr lang="ja-JP" altLang="en-US" dirty="0" smtClean="0"/>
              <a:t> </a:t>
            </a:r>
            <a:r>
              <a:rPr lang="en-US" altLang="ja-JP" dirty="0" smtClean="0"/>
              <a:t>developer</a:t>
            </a:r>
            <a:endParaRPr kumimoji="1" lang="ja-JP" altLang="en-US" dirty="0"/>
          </a:p>
        </p:txBody>
      </p:sp>
      <p:sp>
        <p:nvSpPr>
          <p:cNvPr id="5" name="タイトル 1"/>
          <p:cNvSpPr txBox="1">
            <a:spLocks/>
          </p:cNvSpPr>
          <p:nvPr/>
        </p:nvSpPr>
        <p:spPr bwMode="gray">
          <a:xfrm>
            <a:off x="0" y="3294124"/>
            <a:ext cx="9143999" cy="77501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r>
              <a:rPr lang="en-US" altLang="ja-JP" sz="4800" b="1" dirty="0"/>
              <a:t>BASE【</a:t>
            </a:r>
            <a:r>
              <a:rPr lang="ja-JP" altLang="en-US" sz="4800" b="1" dirty="0"/>
              <a:t>実習</a:t>
            </a:r>
            <a:r>
              <a:rPr lang="en-US" altLang="ja-JP" sz="4800" b="1" dirty="0"/>
              <a:t>】</a:t>
            </a:r>
            <a:endParaRPr lang="en-US" altLang="ja-JP" sz="4800" b="1" kern="0" spc="-150" dirty="0" smtClean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gray">
          <a:xfrm>
            <a:off x="0" y="5493437"/>
            <a:ext cx="9144000" cy="251795"/>
          </a:xfrm>
          <a:prstGeom prst="rect">
            <a:avLst/>
          </a:prstGeom>
        </p:spPr>
        <p:txBody>
          <a:bodyPr vert="horz" wrap="square" lIns="91440" tIns="36000" rIns="91440" bIns="0" rtlCol="0" anchor="b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0">
                <a:solidFill>
                  <a:schemeClr val="accent6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HGP創英角ｺﾞｼｯｸUB" pitchFamily="50" charset="-128"/>
                <a:ea typeface="ＭＳ Ｐゴシック" charset="-128"/>
              </a:defRPr>
            </a:lvl9pPr>
          </a:lstStyle>
          <a:p>
            <a:pPr algn="r"/>
            <a:r>
              <a:rPr lang="en-US" altLang="ja-JP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※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本書では「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Exastro IT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Automation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」を「</a:t>
            </a:r>
            <a:r>
              <a:rPr lang="en-US" altLang="ja-JP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ITA</a:t>
            </a:r>
            <a:r>
              <a:rPr lang="ja-JP" altLang="en-US" sz="1400" b="1" kern="0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」として記載します</a:t>
            </a:r>
            <a:r>
              <a:rPr lang="ja-JP" altLang="en-US" sz="1400" b="1" kern="0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。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4104"/>
            <a:ext cx="9144000" cy="10160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0" y="247474"/>
            <a:ext cx="3528490" cy="82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ロール・メニューの紐付②</a:t>
            </a:r>
            <a:endParaRPr lang="en-US" altLang="ja-JP" b="1" dirty="0"/>
          </a:p>
          <a:p>
            <a:pPr lvl="1"/>
            <a:r>
              <a:rPr lang="ja-JP" altLang="en-US" dirty="0" smtClean="0"/>
              <a:t>「紐付」については、「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」の２種類があります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」に設定することにより、編集機能が利用可能になります。</a:t>
            </a:r>
            <a:endParaRPr lang="en-US" altLang="ja-JP" dirty="0" smtClean="0"/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30" name="角丸四角形 29"/>
          <p:cNvSpPr/>
          <p:nvPr/>
        </p:nvSpPr>
        <p:spPr bwMode="auto">
          <a:xfrm>
            <a:off x="6746488" y="5589300"/>
            <a:ext cx="2278141" cy="683639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今回のシナリオで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は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閲覧のみ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に設定します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1" name="グループ化 30"/>
          <p:cNvGrpSpPr/>
          <p:nvPr/>
        </p:nvGrpSpPr>
        <p:grpSpPr>
          <a:xfrm>
            <a:off x="6414927" y="5240364"/>
            <a:ext cx="565503" cy="549789"/>
            <a:chOff x="162795" y="3812178"/>
            <a:chExt cx="565503" cy="549789"/>
          </a:xfrm>
        </p:grpSpPr>
        <p:sp>
          <p:nvSpPr>
            <p:cNvPr id="3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6" y="2420860"/>
            <a:ext cx="6410195" cy="1968103"/>
          </a:xfrm>
          <a:prstGeom prst="rect">
            <a:avLst/>
          </a:prstGeom>
        </p:spPr>
      </p:pic>
      <p:sp>
        <p:nvSpPr>
          <p:cNvPr id="24" name="角丸四角形 23"/>
          <p:cNvSpPr/>
          <p:nvPr/>
        </p:nvSpPr>
        <p:spPr bwMode="auto">
          <a:xfrm>
            <a:off x="5471201" y="3731434"/>
            <a:ext cx="824495" cy="199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643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75" y="2603083"/>
            <a:ext cx="6256731" cy="3443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2.4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ロール・ユーザの紐付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ロール・ユーザの紐付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管理コンソール」＞「ロール</a:t>
            </a:r>
            <a:r>
              <a:rPr lang="ja-JP" altLang="en-US" dirty="0" smtClean="0"/>
              <a:t>・ユーザ紐付</a:t>
            </a:r>
            <a:r>
              <a:rPr lang="ja-JP" altLang="en-US" dirty="0"/>
              <a:t>管理」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ID:</a:t>
            </a:r>
            <a:r>
              <a:rPr lang="ja-JP" altLang="en-US" dirty="0" smtClean="0"/>
              <a:t>名称）」「ユーザ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」を</a:t>
            </a:r>
            <a:r>
              <a:rPr lang="ja-JP" altLang="en-US" dirty="0"/>
              <a:t>入力し、</a:t>
            </a:r>
            <a:endParaRPr lang="en-US" altLang="ja-JP" dirty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9" name="角丸四角形 8"/>
          <p:cNvSpPr/>
          <p:nvPr/>
        </p:nvSpPr>
        <p:spPr bwMode="auto">
          <a:xfrm>
            <a:off x="1002961" y="4891489"/>
            <a:ext cx="1424929" cy="36368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1779873" y="5813875"/>
            <a:ext cx="1078941" cy="22957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円形吹き出し 12"/>
          <p:cNvSpPr/>
          <p:nvPr/>
        </p:nvSpPr>
        <p:spPr bwMode="auto">
          <a:xfrm>
            <a:off x="2427890" y="4533168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4" name="円形吹き出し 13"/>
          <p:cNvSpPr/>
          <p:nvPr/>
        </p:nvSpPr>
        <p:spPr bwMode="auto">
          <a:xfrm>
            <a:off x="2990148" y="5887348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5508130" y="5813875"/>
            <a:ext cx="3536079" cy="59985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5161892" y="5421081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6995096" y="2404911"/>
            <a:ext cx="2148045" cy="2320269"/>
            <a:chOff x="6995096" y="2404911"/>
            <a:chExt cx="2148045" cy="2320269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6995096" y="2404911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066975" y="2492863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066975" y="2923806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047229" y="3360751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066975" y="381557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ロール・ユーザの紐付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sp>
        <p:nvSpPr>
          <p:cNvPr id="19" name="角丸四角形 18"/>
          <p:cNvSpPr/>
          <p:nvPr/>
        </p:nvSpPr>
        <p:spPr bwMode="auto">
          <a:xfrm>
            <a:off x="7066975" y="4253567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紐付</a:t>
            </a:r>
            <a:r>
              <a:rPr lang="ja-JP" altLang="en-US" sz="900" b="1" dirty="0">
                <a:solidFill>
                  <a:schemeClr val="tx1"/>
                </a:solidFill>
                <a:latin typeface="+mn-ea"/>
              </a:rPr>
              <a:t>確認</a:t>
            </a:r>
          </a:p>
        </p:txBody>
      </p:sp>
    </p:spTree>
    <p:extLst>
      <p:ext uri="{BB962C8B-B14F-4D97-AF65-F5344CB8AC3E}">
        <p14:creationId xmlns:p14="http://schemas.microsoft.com/office/powerpoint/2010/main" val="23610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68" y="2276840"/>
            <a:ext cx="6368845" cy="334703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1/4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再ログイン実施</a:t>
            </a:r>
            <a:endParaRPr lang="en-US" altLang="ja-JP" b="1" dirty="0"/>
          </a:p>
          <a:p>
            <a:pPr lvl="1"/>
            <a:r>
              <a:rPr lang="ja-JP" altLang="en-US" dirty="0" smtClean="0"/>
              <a:t>ログアウトを行い、</a:t>
            </a:r>
            <a:r>
              <a:rPr lang="en-US" altLang="ja-JP" dirty="0" smtClean="0"/>
              <a:t>2.1</a:t>
            </a:r>
            <a:r>
              <a:rPr lang="ja-JP" altLang="en-US" dirty="0" smtClean="0"/>
              <a:t>で作成した「ユーザ名」と「ログイン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」で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再ログインします。</a:t>
            </a:r>
            <a:endParaRPr lang="en-US" altLang="ja-JP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6815468" y="2484815"/>
            <a:ext cx="2148045" cy="2320269"/>
            <a:chOff x="6815468" y="2484815"/>
            <a:chExt cx="2148045" cy="2320269"/>
          </a:xfrm>
        </p:grpSpPr>
        <p:sp>
          <p:nvSpPr>
            <p:cNvPr id="22" name="正方形/長方形 21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34" name="角丸四角形 33"/>
          <p:cNvSpPr/>
          <p:nvPr/>
        </p:nvSpPr>
        <p:spPr bwMode="auto">
          <a:xfrm>
            <a:off x="2817568" y="3007604"/>
            <a:ext cx="1379859" cy="385591"/>
          </a:xfrm>
          <a:prstGeom prst="roundRect">
            <a:avLst>
              <a:gd name="adj" fmla="val 10561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909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0" y="2097210"/>
            <a:ext cx="6473826" cy="31747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　</a:t>
            </a:r>
            <a:r>
              <a:rPr lang="en-US" altLang="ja-JP" dirty="0" smtClean="0"/>
              <a:t>2/4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新パスワード設定</a:t>
            </a:r>
            <a:endParaRPr lang="en-US" altLang="ja-JP" b="1" dirty="0"/>
          </a:p>
          <a:p>
            <a:pPr lvl="1"/>
            <a:r>
              <a:rPr lang="ja-JP" altLang="en-US" dirty="0" smtClean="0"/>
              <a:t>初回ログイン時は、パスワード変更を要求されますので、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新パスワードを設定します。</a:t>
            </a:r>
            <a:endParaRPr lang="en-US" altLang="ja-JP" dirty="0"/>
          </a:p>
        </p:txBody>
      </p:sp>
      <p:grpSp>
        <p:nvGrpSpPr>
          <p:cNvPr id="14" name="グループ化 13"/>
          <p:cNvGrpSpPr/>
          <p:nvPr/>
        </p:nvGrpSpPr>
        <p:grpSpPr>
          <a:xfrm>
            <a:off x="6857787" y="2204830"/>
            <a:ext cx="2148045" cy="2320269"/>
            <a:chOff x="6815468" y="2484815"/>
            <a:chExt cx="2148045" cy="2320269"/>
          </a:xfrm>
        </p:grpSpPr>
        <p:sp>
          <p:nvSpPr>
            <p:cNvPr id="15" name="正方形/長方形 14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16" name="角丸四角形 15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</a:t>
              </a:r>
              <a:r>
                <a:rPr lang="ja-JP" altLang="en-US" sz="900" b="1" dirty="0">
                  <a:solidFill>
                    <a:schemeClr val="tx1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7" name="角丸四角形 16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18" name="角丸四角形 17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19" name="角丸四角形 18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20" name="角丸四角形 19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644852" y="2579305"/>
            <a:ext cx="1662743" cy="48806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199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3/4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メニュー画面の確認（権限が「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閲覧のみ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紐付設定を「</a:t>
            </a:r>
            <a:r>
              <a:rPr lang="ja-JP" altLang="en-US" dirty="0" smtClean="0">
                <a:solidFill>
                  <a:srgbClr val="FF0000"/>
                </a:solidFill>
              </a:rPr>
              <a:t>閲覧のみ</a:t>
            </a:r>
            <a:r>
              <a:rPr lang="ja-JP" altLang="en-US" dirty="0" smtClean="0"/>
              <a:t>」にしている為、編集機能は利用できません。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新規ユーザの作成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1" y="1970333"/>
            <a:ext cx="6767147" cy="3743268"/>
          </a:xfrm>
          <a:prstGeom prst="rect">
            <a:avLst/>
          </a:prstGeom>
        </p:spPr>
      </p:pic>
      <p:sp>
        <p:nvSpPr>
          <p:cNvPr id="37" name="角丸四角形 36"/>
          <p:cNvSpPr/>
          <p:nvPr/>
        </p:nvSpPr>
        <p:spPr bwMode="auto">
          <a:xfrm>
            <a:off x="5720856" y="5792618"/>
            <a:ext cx="3298163" cy="644835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今回のシナリオは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メニューの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機器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一覧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を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閲覧の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み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にする構成です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4" name="グループ化 33"/>
          <p:cNvGrpSpPr/>
          <p:nvPr/>
        </p:nvGrpSpPr>
        <p:grpSpPr>
          <a:xfrm>
            <a:off x="5313124" y="5438708"/>
            <a:ext cx="565503" cy="549789"/>
            <a:chOff x="162795" y="3812178"/>
            <a:chExt cx="565503" cy="549789"/>
          </a:xfrm>
        </p:grpSpPr>
        <p:sp>
          <p:nvSpPr>
            <p:cNvPr id="35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4" y="2186248"/>
            <a:ext cx="6523285" cy="373107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2.5</a:t>
            </a:r>
            <a:r>
              <a:rPr lang="ja-JP" altLang="en-US" dirty="0"/>
              <a:t>　</a:t>
            </a:r>
            <a:r>
              <a:rPr lang="ja-JP" altLang="en-US" dirty="0" smtClean="0"/>
              <a:t>紐付確認</a:t>
            </a:r>
            <a:r>
              <a:rPr lang="ja-JP" altLang="en-US" dirty="0"/>
              <a:t>　</a:t>
            </a:r>
            <a:r>
              <a:rPr lang="en-US" altLang="ja-JP" dirty="0" smtClean="0"/>
              <a:t>4/4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メニュー画面</a:t>
            </a:r>
            <a:r>
              <a:rPr lang="ja-JP" altLang="en-US" b="1" dirty="0"/>
              <a:t>の</a:t>
            </a:r>
            <a:r>
              <a:rPr lang="ja-JP" altLang="en-US" b="1" dirty="0" smtClean="0"/>
              <a:t>確認（権限が「</a:t>
            </a:r>
            <a:r>
              <a:rPr lang="ja-JP" altLang="en-US" b="1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b="1" dirty="0" smtClean="0"/>
              <a:t>」の場合）</a:t>
            </a:r>
            <a:endParaRPr lang="en-US" altLang="ja-JP" b="1" dirty="0"/>
          </a:p>
          <a:p>
            <a:pPr lvl="1"/>
            <a:r>
              <a:rPr lang="ja-JP" altLang="en-US" dirty="0" smtClean="0"/>
              <a:t>紐付</a:t>
            </a:r>
            <a:r>
              <a:rPr lang="ja-JP" altLang="en-US" dirty="0"/>
              <a:t>設定</a:t>
            </a:r>
            <a:r>
              <a:rPr lang="ja-JP" altLang="en-US" dirty="0" smtClean="0"/>
              <a:t>を「</a:t>
            </a:r>
            <a:r>
              <a:rPr lang="ja-JP" altLang="en-US" dirty="0" smtClean="0">
                <a:solidFill>
                  <a:srgbClr val="FF0000"/>
                </a:solidFill>
              </a:rPr>
              <a:t>メンテナンス可</a:t>
            </a:r>
            <a:r>
              <a:rPr lang="ja-JP" altLang="en-US" dirty="0" smtClean="0"/>
              <a:t>」にした場合、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  各種編集</a:t>
            </a:r>
            <a:r>
              <a:rPr lang="ja-JP" altLang="en-US" dirty="0"/>
              <a:t>機能</a:t>
            </a:r>
            <a:r>
              <a:rPr lang="ja-JP" altLang="en-US" dirty="0" smtClean="0"/>
              <a:t>の項目が表示され、編集が可能になります。</a:t>
            </a:r>
            <a:endParaRPr lang="en-US" altLang="ja-JP" dirty="0" smtClean="0"/>
          </a:p>
        </p:txBody>
      </p:sp>
      <p:grpSp>
        <p:nvGrpSpPr>
          <p:cNvPr id="20" name="グループ化 19"/>
          <p:cNvGrpSpPr/>
          <p:nvPr/>
        </p:nvGrpSpPr>
        <p:grpSpPr>
          <a:xfrm>
            <a:off x="6870974" y="2204830"/>
            <a:ext cx="2148045" cy="2320269"/>
            <a:chOff x="6815468" y="2484815"/>
            <a:chExt cx="2148045" cy="2320269"/>
          </a:xfrm>
        </p:grpSpPr>
        <p:sp>
          <p:nvSpPr>
            <p:cNvPr id="21" name="正方形/長方形 20"/>
            <p:cNvSpPr/>
            <p:nvPr/>
          </p:nvSpPr>
          <p:spPr bwMode="auto">
            <a:xfrm>
              <a:off x="6815468" y="2484815"/>
              <a:ext cx="2148045" cy="2320269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2" name="角丸四角形 21"/>
            <p:cNvSpPr/>
            <p:nvPr/>
          </p:nvSpPr>
          <p:spPr bwMode="auto">
            <a:xfrm>
              <a:off x="6907093" y="2593629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新規ユーザ</a:t>
              </a:r>
              <a:r>
                <a:rPr kumimoji="1" lang="ja-JP" altLang="en-US" sz="900" b="1" dirty="0" smtClean="0">
                  <a:solidFill>
                    <a:schemeClr val="tx1"/>
                  </a:solidFill>
                  <a:latin typeface="+mn-ea"/>
                </a:rPr>
                <a:t>の作成</a:t>
              </a: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07093" y="3024572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</a:t>
              </a:r>
              <a:r>
                <a:rPr lang="ja-JP" altLang="en-US" sz="900" b="1" dirty="0">
                  <a:latin typeface="+mn-ea"/>
                </a:rPr>
                <a:t>登録</a:t>
              </a: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887347" y="3461517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ロール・メニューの紐付</a:t>
              </a:r>
            </a:p>
          </p:txBody>
        </p:sp>
        <p:sp>
          <p:nvSpPr>
            <p:cNvPr id="25" name="角丸四角形 24"/>
            <p:cNvSpPr/>
            <p:nvPr/>
          </p:nvSpPr>
          <p:spPr bwMode="auto">
            <a:xfrm>
              <a:off x="6876549" y="4349044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紐付確認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6887347" y="3898462"/>
              <a:ext cx="2004289" cy="36686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ロール</a:t>
              </a:r>
              <a:r>
                <a:rPr lang="ja-JP" altLang="en-US" sz="900" b="1" dirty="0" smtClean="0">
                  <a:latin typeface="+mn-ea"/>
                </a:rPr>
                <a:t>・ユーザの</a:t>
              </a:r>
              <a:r>
                <a:rPr lang="ja-JP" altLang="en-US" sz="900" b="1" dirty="0">
                  <a:latin typeface="+mn-ea"/>
                </a:rPr>
                <a:t>紐付</a:t>
              </a:r>
            </a:p>
          </p:txBody>
        </p:sp>
      </p:grpSp>
      <p:sp>
        <p:nvSpPr>
          <p:cNvPr id="12" name="角丸四角形 11"/>
          <p:cNvSpPr/>
          <p:nvPr/>
        </p:nvSpPr>
        <p:spPr bwMode="auto">
          <a:xfrm>
            <a:off x="250521" y="2959323"/>
            <a:ext cx="369590" cy="82440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角丸四角形 12"/>
          <p:cNvSpPr/>
          <p:nvPr/>
        </p:nvSpPr>
        <p:spPr bwMode="auto">
          <a:xfrm>
            <a:off x="192714" y="4530621"/>
            <a:ext cx="711176" cy="20954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角丸四角形 13"/>
          <p:cNvSpPr/>
          <p:nvPr/>
        </p:nvSpPr>
        <p:spPr bwMode="auto">
          <a:xfrm>
            <a:off x="229499" y="5250578"/>
            <a:ext cx="1504707" cy="6667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角丸四角形 14"/>
          <p:cNvSpPr/>
          <p:nvPr/>
        </p:nvSpPr>
        <p:spPr bwMode="auto">
          <a:xfrm>
            <a:off x="3846507" y="5085103"/>
            <a:ext cx="3714423" cy="896808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権限が「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メンテナンス可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」の場合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「更新」「登録」「ファイルアップロード」等の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各種編集機能が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表示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されます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16" name="グループ化 15"/>
          <p:cNvGrpSpPr/>
          <p:nvPr/>
        </p:nvGrpSpPr>
        <p:grpSpPr>
          <a:xfrm>
            <a:off x="3599245" y="4810208"/>
            <a:ext cx="565503" cy="549789"/>
            <a:chOff x="162795" y="3812178"/>
            <a:chExt cx="565503" cy="549789"/>
          </a:xfrm>
        </p:grpSpPr>
        <p:sp>
          <p:nvSpPr>
            <p:cNvPr id="1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18" name="テキスト ボックス 1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6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ea"/>
              </a:rPr>
              <a:t>3</a:t>
            </a:r>
            <a:r>
              <a:rPr lang="en-US" altLang="ja-JP" dirty="0" smtClean="0">
                <a:latin typeface="+mn-ea"/>
              </a:rPr>
              <a:t>.1</a:t>
            </a:r>
            <a:r>
              <a:rPr lang="ja-JP" altLang="en-US" dirty="0" smtClean="0">
                <a:latin typeface="+mn-ea"/>
              </a:rPr>
              <a:t>　シナリオ</a:t>
            </a:r>
            <a:endParaRPr lang="en-US" altLang="ja-JP" dirty="0">
              <a:latin typeface="+mn-ea"/>
            </a:endParaRPr>
          </a:p>
        </p:txBody>
      </p:sp>
      <p:sp>
        <p:nvSpPr>
          <p:cNvPr id="35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/>
              <a:t>本シナリオは</a:t>
            </a:r>
            <a:r>
              <a:rPr lang="ja-JP" altLang="en-US" sz="1800" dirty="0" smtClean="0"/>
              <a:t>、対象ホストの</a:t>
            </a:r>
            <a:r>
              <a:rPr lang="ja-JP" altLang="en-US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tmp </a:t>
            </a:r>
            <a:r>
              <a:rPr lang="ja-JP" altLang="en-US" sz="1800" dirty="0" smtClean="0">
                <a:latin typeface="+mn-ea"/>
              </a:rPr>
              <a:t>配下に、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ディレクトリ「</a:t>
            </a:r>
            <a:r>
              <a:rPr lang="en-US" altLang="ja-JP" sz="1800" dirty="0">
                <a:latin typeface="+mn-ea"/>
              </a:rPr>
              <a:t>testdirectory</a:t>
            </a:r>
            <a:r>
              <a:rPr lang="ja-JP" altLang="en-US" sz="1800" dirty="0" smtClean="0">
                <a:latin typeface="+mn-ea"/>
              </a:rPr>
              <a:t>」が</a:t>
            </a:r>
            <a:r>
              <a:rPr lang="ja-JP" altLang="en-US" sz="1800" dirty="0">
                <a:latin typeface="+mn-ea"/>
              </a:rPr>
              <a:t>作成</a:t>
            </a:r>
            <a:r>
              <a:rPr lang="ja-JP" altLang="en-US" sz="1800" dirty="0" smtClean="0">
                <a:latin typeface="+mn-ea"/>
              </a:rPr>
              <a:t>される内容となりま</a:t>
            </a:r>
            <a:r>
              <a:rPr lang="ja-JP" altLang="en-US" sz="1800" dirty="0">
                <a:latin typeface="+mn-ea"/>
              </a:rPr>
              <a:t>す</a:t>
            </a:r>
            <a:r>
              <a:rPr lang="ja-JP" altLang="en-US" sz="1800" dirty="0" smtClean="0">
                <a:latin typeface="+mn-ea"/>
              </a:rPr>
              <a:t>。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また、シナリオを進めるにあたり、</a:t>
            </a:r>
            <a:r>
              <a:rPr lang="en-US" altLang="ja-JP" sz="1800" dirty="0" smtClean="0">
                <a:latin typeface="+mn-ea"/>
              </a:rPr>
              <a:t>Ansible driver</a:t>
            </a:r>
            <a:r>
              <a:rPr lang="ja-JP" altLang="en-US" sz="1800" dirty="0" smtClean="0">
                <a:latin typeface="+mn-ea"/>
              </a:rPr>
              <a:t>が必要となりますので、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本シナリオ</a:t>
            </a:r>
            <a:r>
              <a:rPr lang="ja-JP" altLang="en-US" sz="1800" dirty="0">
                <a:latin typeface="+mn-ea"/>
              </a:rPr>
              <a:t>では、</a:t>
            </a:r>
            <a:r>
              <a:rPr lang="en-US" altLang="ja-JP" sz="1800" dirty="0">
                <a:latin typeface="+mn-ea"/>
              </a:rPr>
              <a:t>Ansible-Legacy</a:t>
            </a:r>
            <a:r>
              <a:rPr lang="ja-JP" altLang="en-US" sz="1800" dirty="0">
                <a:latin typeface="+mn-ea"/>
              </a:rPr>
              <a:t>を使用</a:t>
            </a:r>
            <a:r>
              <a:rPr lang="ja-JP" altLang="en-US" sz="1800" dirty="0" smtClean="0">
                <a:latin typeface="+mn-ea"/>
              </a:rPr>
              <a:t>して、</a:t>
            </a:r>
            <a:endParaRPr lang="en-US" altLang="ja-JP" sz="1800" dirty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基本</a:t>
            </a:r>
            <a:r>
              <a:rPr lang="ja-JP" altLang="en-US" sz="1800" dirty="0">
                <a:latin typeface="+mn-ea"/>
              </a:rPr>
              <a:t>コンソールを</a:t>
            </a:r>
            <a:r>
              <a:rPr lang="ja-JP" altLang="en-US" sz="1800" dirty="0" smtClean="0">
                <a:latin typeface="+mn-ea"/>
              </a:rPr>
              <a:t>ご説明をいたします</a:t>
            </a:r>
            <a:r>
              <a:rPr lang="ja-JP" altLang="en-US" sz="1800" dirty="0">
                <a:latin typeface="+mn-ea"/>
              </a:rPr>
              <a:t>。</a:t>
            </a:r>
            <a:r>
              <a:rPr lang="ja-JP" altLang="en-US" sz="1800" dirty="0" smtClean="0">
                <a:latin typeface="+mn-ea"/>
              </a:rPr>
              <a:t> 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（「</a:t>
            </a:r>
            <a:r>
              <a:rPr lang="en-US" altLang="ja-JP" sz="1800" dirty="0" smtClean="0">
                <a:latin typeface="+mn-ea"/>
              </a:rPr>
              <a:t>4.3</a:t>
            </a:r>
            <a:r>
              <a:rPr lang="ja-JP" altLang="en-US" sz="1800" dirty="0" smtClean="0">
                <a:latin typeface="+mn-ea"/>
              </a:rPr>
              <a:t>」～「</a:t>
            </a:r>
            <a:r>
              <a:rPr lang="en-US" altLang="ja-JP" sz="1800" dirty="0" smtClean="0">
                <a:latin typeface="+mn-ea"/>
              </a:rPr>
              <a:t>4.7</a:t>
            </a:r>
            <a:r>
              <a:rPr lang="ja-JP" altLang="en-US" sz="1800" dirty="0" smtClean="0">
                <a:latin typeface="+mn-ea"/>
              </a:rPr>
              <a:t>」が、</a:t>
            </a:r>
            <a:r>
              <a:rPr lang="en-US" altLang="ja-JP" sz="1800" dirty="0">
                <a:latin typeface="+mn-ea"/>
              </a:rPr>
              <a:t> </a:t>
            </a:r>
            <a:r>
              <a:rPr lang="en-US" altLang="ja-JP" sz="1800" dirty="0" smtClean="0">
                <a:latin typeface="+mn-ea"/>
              </a:rPr>
              <a:t>Ansible-Legacy</a:t>
            </a:r>
            <a:r>
              <a:rPr lang="ja-JP" altLang="en-US" sz="1800" dirty="0" smtClean="0">
                <a:latin typeface="+mn-ea"/>
              </a:rPr>
              <a:t>のメニューを使用します）</a:t>
            </a:r>
            <a:endParaRPr lang="ja-JP" altLang="en-US" sz="1800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445395" y="3058402"/>
            <a:ext cx="3816467" cy="411912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</a:t>
            </a:r>
            <a:r>
              <a:rPr lang="en-US" altLang="ja-JP" sz="1600" b="1" dirty="0" smtClean="0"/>
              <a:t>.1</a:t>
            </a:r>
            <a:r>
              <a:rPr lang="ja-JP" altLang="en-US" sz="1600" b="1" dirty="0"/>
              <a:t>　作業対象ホストの登録</a:t>
            </a:r>
            <a:endParaRPr lang="en-US" altLang="ja-JP" sz="1600" b="1" dirty="0"/>
          </a:p>
        </p:txBody>
      </p:sp>
      <p:sp>
        <p:nvSpPr>
          <p:cNvPr id="53" name="二等辺三角形 52"/>
          <p:cNvSpPr/>
          <p:nvPr/>
        </p:nvSpPr>
        <p:spPr bwMode="auto">
          <a:xfrm flipV="1">
            <a:off x="5588643" y="467764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5" name="二等辺三角形 54"/>
          <p:cNvSpPr/>
          <p:nvPr/>
        </p:nvSpPr>
        <p:spPr bwMode="auto">
          <a:xfrm flipV="1">
            <a:off x="1343387" y="5791898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6" name="二等辺三角形 55"/>
          <p:cNvSpPr/>
          <p:nvPr/>
        </p:nvSpPr>
        <p:spPr bwMode="auto">
          <a:xfrm flipV="1">
            <a:off x="1307588" y="502365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7" name="二等辺三角形 56"/>
          <p:cNvSpPr/>
          <p:nvPr/>
        </p:nvSpPr>
        <p:spPr bwMode="auto">
          <a:xfrm flipV="1">
            <a:off x="5599661" y="546256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8" name="二等辺三角形 57"/>
          <p:cNvSpPr/>
          <p:nvPr/>
        </p:nvSpPr>
        <p:spPr bwMode="auto">
          <a:xfrm flipV="1">
            <a:off x="1329617" y="4277134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9" name="二等辺三角形 58"/>
          <p:cNvSpPr/>
          <p:nvPr/>
        </p:nvSpPr>
        <p:spPr bwMode="auto">
          <a:xfrm flipV="1">
            <a:off x="1325118" y="355307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60" name="角丸四角形 59"/>
          <p:cNvSpPr/>
          <p:nvPr/>
        </p:nvSpPr>
        <p:spPr bwMode="auto">
          <a:xfrm>
            <a:off x="442642" y="3764737"/>
            <a:ext cx="3816467" cy="409939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4.2</a:t>
            </a:r>
            <a:r>
              <a:rPr lang="ja-JP" altLang="en-US" sz="1600" b="1" dirty="0"/>
              <a:t>　オペレーションの登録</a:t>
            </a:r>
            <a:endParaRPr lang="en-US" altLang="ja-JP" sz="1600" b="1" dirty="0"/>
          </a:p>
        </p:txBody>
      </p:sp>
      <p:sp>
        <p:nvSpPr>
          <p:cNvPr id="63" name="角丸四角形 62"/>
          <p:cNvSpPr/>
          <p:nvPr/>
        </p:nvSpPr>
        <p:spPr bwMode="auto">
          <a:xfrm>
            <a:off x="442644" y="4502333"/>
            <a:ext cx="3816467" cy="4340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4.3</a:t>
            </a:r>
            <a:r>
              <a:rPr lang="ja-JP" altLang="en-US" sz="1600" b="1" dirty="0"/>
              <a:t>　</a:t>
            </a:r>
            <a:r>
              <a:rPr lang="en-US" altLang="ja-JP" sz="1600" b="1" dirty="0" smtClean="0"/>
              <a:t>IaC</a:t>
            </a:r>
            <a:r>
              <a:rPr lang="ja-JP" altLang="en-US" sz="1600" b="1" dirty="0" smtClean="0"/>
              <a:t>の</a:t>
            </a:r>
            <a:r>
              <a:rPr lang="ja-JP" altLang="en-US" sz="1600" b="1" dirty="0"/>
              <a:t>登録</a:t>
            </a:r>
            <a:endParaRPr lang="en-US" altLang="ja-JP" sz="1600" b="1" dirty="0"/>
          </a:p>
        </p:txBody>
      </p:sp>
      <p:sp>
        <p:nvSpPr>
          <p:cNvPr id="66" name="角丸四角形 65"/>
          <p:cNvSpPr/>
          <p:nvPr/>
        </p:nvSpPr>
        <p:spPr bwMode="auto">
          <a:xfrm>
            <a:off x="431628" y="5255046"/>
            <a:ext cx="3816467" cy="449376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4.4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0" name="角丸四角形 69"/>
          <p:cNvSpPr/>
          <p:nvPr/>
        </p:nvSpPr>
        <p:spPr bwMode="auto">
          <a:xfrm>
            <a:off x="442645" y="6015209"/>
            <a:ext cx="3816467" cy="428329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4.5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Movement</a:t>
            </a:r>
            <a:r>
              <a:rPr lang="ja-JP" altLang="en-US" sz="1600" b="1" dirty="0"/>
              <a:t>詳細の登録</a:t>
            </a:r>
            <a:endParaRPr lang="en-US" altLang="ja-JP" sz="1600" b="1" dirty="0"/>
          </a:p>
        </p:txBody>
      </p:sp>
      <p:sp>
        <p:nvSpPr>
          <p:cNvPr id="72" name="角丸四角形 71"/>
          <p:cNvSpPr/>
          <p:nvPr/>
        </p:nvSpPr>
        <p:spPr bwMode="auto">
          <a:xfrm>
            <a:off x="4771466" y="4902505"/>
            <a:ext cx="3816467" cy="453171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4.8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の実行</a:t>
            </a:r>
            <a:endParaRPr lang="en-US" altLang="ja-JP" sz="1600" b="1" dirty="0"/>
          </a:p>
        </p:txBody>
      </p:sp>
      <p:sp>
        <p:nvSpPr>
          <p:cNvPr id="73" name="角丸四角形 72"/>
          <p:cNvSpPr/>
          <p:nvPr/>
        </p:nvSpPr>
        <p:spPr bwMode="auto">
          <a:xfrm>
            <a:off x="4765972" y="5706738"/>
            <a:ext cx="3816467" cy="429656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4.9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完了確認</a:t>
            </a:r>
            <a:endParaRPr lang="en-US" altLang="ja-JP" sz="1600" b="1" dirty="0"/>
          </a:p>
        </p:txBody>
      </p:sp>
      <p:sp>
        <p:nvSpPr>
          <p:cNvPr id="74" name="角丸四角形 73"/>
          <p:cNvSpPr/>
          <p:nvPr/>
        </p:nvSpPr>
        <p:spPr bwMode="auto">
          <a:xfrm>
            <a:off x="4773259" y="4077658"/>
            <a:ext cx="3816467" cy="470582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/>
              <a:t>4.7</a:t>
            </a:r>
            <a:r>
              <a:rPr lang="ja-JP" altLang="en-US" sz="1600" b="1" dirty="0"/>
              <a:t>　</a:t>
            </a:r>
            <a:r>
              <a:rPr lang="en-US" altLang="ja-JP" sz="1600" b="1" dirty="0"/>
              <a:t>Symphony</a:t>
            </a:r>
            <a:r>
              <a:rPr lang="ja-JP" altLang="en-US" sz="1600" b="1" dirty="0"/>
              <a:t>の登録</a:t>
            </a:r>
            <a:endParaRPr lang="en-US" altLang="ja-JP" sz="1600" b="1" dirty="0"/>
          </a:p>
        </p:txBody>
      </p:sp>
      <p:sp>
        <p:nvSpPr>
          <p:cNvPr id="75" name="角丸四角形 74"/>
          <p:cNvSpPr/>
          <p:nvPr/>
        </p:nvSpPr>
        <p:spPr bwMode="auto">
          <a:xfrm>
            <a:off x="4756753" y="3080867"/>
            <a:ext cx="3816467" cy="629880"/>
          </a:xfrm>
          <a:prstGeom prst="roundRect">
            <a:avLst>
              <a:gd name="adj" fmla="val 12379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b="1" dirty="0" smtClean="0"/>
              <a:t>4.6</a:t>
            </a:r>
            <a:r>
              <a:rPr lang="ja-JP" altLang="en-US" sz="1600" b="1" dirty="0"/>
              <a:t>　オペレーションに</a:t>
            </a:r>
            <a:r>
              <a:rPr lang="ja-JP" altLang="en-US" sz="1600" b="1" dirty="0" smtClean="0"/>
              <a:t>関連付く</a:t>
            </a:r>
            <a:endParaRPr lang="en-US" altLang="ja-JP" sz="1600" b="1" dirty="0" smtClean="0"/>
          </a:p>
          <a:p>
            <a:r>
              <a:rPr lang="en-US" altLang="ja-JP" sz="1600" b="1" dirty="0"/>
              <a:t> </a:t>
            </a:r>
            <a:r>
              <a:rPr lang="en-US" altLang="ja-JP" sz="1600" b="1" dirty="0" smtClean="0"/>
              <a:t>       Movement</a:t>
            </a:r>
            <a:r>
              <a:rPr lang="ja-JP" altLang="en-US" sz="1600" b="1" dirty="0"/>
              <a:t>とホストの登録</a:t>
            </a:r>
            <a:endParaRPr lang="en-US" altLang="ja-JP" sz="1600" b="1" dirty="0"/>
          </a:p>
        </p:txBody>
      </p:sp>
      <p:sp>
        <p:nvSpPr>
          <p:cNvPr id="80" name="二等辺三角形 79"/>
          <p:cNvSpPr/>
          <p:nvPr/>
        </p:nvSpPr>
        <p:spPr bwMode="auto">
          <a:xfrm flipV="1">
            <a:off x="5612573" y="383791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3.2</a:t>
            </a:r>
            <a:r>
              <a:rPr lang="ja-JP" altLang="en-US" dirty="0" smtClean="0"/>
              <a:t>　事前</a:t>
            </a:r>
            <a:r>
              <a:rPr lang="ja-JP" altLang="en-US" dirty="0"/>
              <a:t>準備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の作成</a:t>
            </a:r>
            <a:endParaRPr lang="en-US" altLang="ja-JP" b="1" dirty="0" smtClean="0"/>
          </a:p>
          <a:p>
            <a:pPr marL="0" indent="0">
              <a:buNone/>
            </a:pPr>
            <a:endParaRPr lang="en-US" altLang="ja-JP" sz="800" b="1" dirty="0" smtClean="0"/>
          </a:p>
          <a:p>
            <a:pPr marL="0" indent="0">
              <a:buNone/>
            </a:pPr>
            <a:r>
              <a:rPr lang="ja-JP" altLang="en-US" sz="1800" dirty="0" smtClean="0"/>
              <a:t>　</a:t>
            </a:r>
            <a:r>
              <a:rPr lang="ja-JP" altLang="en-US" sz="1800" dirty="0"/>
              <a:t>本シナリオでは、</a:t>
            </a:r>
            <a:r>
              <a:rPr lang="en-US" altLang="ja-JP" sz="1800" dirty="0" smtClean="0"/>
              <a:t>Ansible-Legacy</a:t>
            </a:r>
            <a:r>
              <a:rPr lang="ja-JP" altLang="en-US" sz="1800" dirty="0"/>
              <a:t>を例にご説明しますので</a:t>
            </a:r>
            <a:r>
              <a:rPr lang="ja-JP" altLang="en-US" sz="1800" dirty="0" smtClean="0"/>
              <a:t>、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シナリオ</a:t>
            </a:r>
            <a:r>
              <a:rPr lang="ja-JP" altLang="en-US" sz="1800" dirty="0"/>
              <a:t>実施の際に、</a:t>
            </a:r>
            <a:r>
              <a:rPr lang="en-US" altLang="ja-JP" sz="1800" dirty="0"/>
              <a:t>IaC</a:t>
            </a:r>
            <a:r>
              <a:rPr lang="ja-JP" altLang="en-US" sz="1800" dirty="0"/>
              <a:t>のサンプルとして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Ansible </a:t>
            </a:r>
            <a:r>
              <a:rPr lang="ja-JP" altLang="en-US" sz="1800" dirty="0"/>
              <a:t>プレイブックが必要となります</a:t>
            </a:r>
            <a:r>
              <a:rPr lang="ja-JP" altLang="en-US" sz="1800" dirty="0" smtClean="0"/>
              <a:t>。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ja-JP" altLang="en-US" sz="1800" dirty="0" smtClean="0"/>
              <a:t>以下</a:t>
            </a:r>
            <a:r>
              <a:rPr lang="ja-JP" altLang="en-US" sz="1800" dirty="0"/>
              <a:t>に</a:t>
            </a:r>
            <a:r>
              <a:rPr lang="ja-JP" altLang="en-US" sz="1800" dirty="0" smtClean="0"/>
              <a:t>、サンプルプレイブックを記述しております。</a:t>
            </a:r>
            <a:endParaRPr lang="en-US" altLang="ja-JP" sz="800" dirty="0" smtClean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</a:t>
            </a:r>
            <a:r>
              <a:rPr lang="en-US" altLang="ja-JP" sz="1400" dirty="0" smtClean="0">
                <a:solidFill>
                  <a:srgbClr val="FF0000"/>
                </a:solidFill>
              </a:rPr>
              <a:t>※</a:t>
            </a:r>
            <a:r>
              <a:rPr lang="ja-JP" altLang="en-US" sz="1400" dirty="0">
                <a:solidFill>
                  <a:srgbClr val="FF0000"/>
                </a:solidFill>
              </a:rPr>
              <a:t>文字コードは</a:t>
            </a:r>
            <a:r>
              <a:rPr lang="en-US" altLang="ja-JP" sz="1400" dirty="0">
                <a:solidFill>
                  <a:srgbClr val="FF0000"/>
                </a:solidFill>
              </a:rPr>
              <a:t>”UTF-</a:t>
            </a:r>
            <a:r>
              <a:rPr lang="ja-JP" altLang="en-US" sz="1400" dirty="0">
                <a:solidFill>
                  <a:srgbClr val="FF0000"/>
                </a:solidFill>
              </a:rPr>
              <a:t>８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 dirty="0">
                <a:solidFill>
                  <a:srgbClr val="FF0000"/>
                </a:solidFill>
              </a:rPr>
              <a:t>、改行コードは</a:t>
            </a:r>
            <a:r>
              <a:rPr lang="en-US" altLang="ja-JP" sz="1400" dirty="0">
                <a:solidFill>
                  <a:srgbClr val="FF0000"/>
                </a:solidFill>
              </a:rPr>
              <a:t>”LF”</a:t>
            </a:r>
            <a:r>
              <a:rPr lang="ja-JP" altLang="en-US" sz="1400" dirty="0">
                <a:solidFill>
                  <a:srgbClr val="FF0000"/>
                </a:solidFill>
              </a:rPr>
              <a:t>、拡張子は</a:t>
            </a:r>
            <a:r>
              <a:rPr lang="en-US" altLang="ja-JP" sz="1400" dirty="0">
                <a:solidFill>
                  <a:srgbClr val="FF0000"/>
                </a:solidFill>
              </a:rPr>
              <a:t>”yml”</a:t>
            </a:r>
            <a:r>
              <a:rPr lang="ja-JP" altLang="en-US" sz="1400" dirty="0">
                <a:solidFill>
                  <a:srgbClr val="FF0000"/>
                </a:solidFill>
              </a:rPr>
              <a:t>形式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en-US" altLang="ja-JP" sz="1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400" dirty="0" smtClean="0">
                <a:solidFill>
                  <a:srgbClr val="FF0000"/>
                </a:solidFill>
              </a:rPr>
              <a:t>　　また</a:t>
            </a:r>
            <a:r>
              <a:rPr lang="ja-JP" altLang="en-US" sz="1400" dirty="0">
                <a:solidFill>
                  <a:srgbClr val="FF0000"/>
                </a:solidFill>
              </a:rPr>
              <a:t>、インデントにご注意下さい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endParaRPr lang="ja-JP" altLang="en-US" sz="1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  <a:p>
            <a:pPr marL="0" indent="0">
              <a:buNone/>
            </a:pPr>
            <a:r>
              <a:rPr lang="ja-JP" altLang="en-US" sz="1600" b="1" dirty="0"/>
              <a:t>　</a:t>
            </a:r>
            <a:endParaRPr lang="en-US" altLang="ja-JP" sz="1600" b="1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97401" y="3503690"/>
            <a:ext cx="4612474" cy="1151011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noAutofit/>
          </a:bodyPr>
          <a:lstStyle/>
          <a:p>
            <a:r>
              <a:rPr lang="en-US" altLang="ja-JP" sz="1400" dirty="0" smtClean="0"/>
              <a:t>- name</a:t>
            </a:r>
            <a:r>
              <a:rPr lang="en-US" altLang="ja-JP" sz="1400" dirty="0"/>
              <a:t>: Make Work Directory </a:t>
            </a:r>
            <a:r>
              <a:rPr lang="en-US" altLang="ja-JP" sz="1400" dirty="0" smtClean="0"/>
              <a:t>demonstration</a:t>
            </a:r>
          </a:p>
          <a:p>
            <a:r>
              <a:rPr lang="en-US" altLang="ja-JP" sz="1400" dirty="0" smtClean="0"/>
              <a:t>  </a:t>
            </a:r>
            <a:r>
              <a:rPr lang="en-US" altLang="ja-JP" sz="1400" dirty="0"/>
              <a:t>file</a:t>
            </a:r>
            <a:r>
              <a:rPr lang="en-US" altLang="ja-JP" sz="1400" dirty="0" smtClean="0"/>
              <a:t>:</a:t>
            </a:r>
            <a:br>
              <a:rPr lang="en-US" altLang="ja-JP" sz="1400" dirty="0" smtClean="0"/>
            </a:br>
            <a:r>
              <a:rPr lang="en-US" altLang="ja-JP" sz="1400" dirty="0"/>
              <a:t> </a:t>
            </a:r>
            <a:r>
              <a:rPr lang="en-US" altLang="ja-JP" sz="1400" dirty="0" smtClean="0"/>
              <a:t>   path</a:t>
            </a:r>
            <a:r>
              <a:rPr lang="en-US" altLang="ja-JP" sz="1400" dirty="0"/>
              <a:t>: </a:t>
            </a:r>
            <a:r>
              <a:rPr lang="en-US" altLang="ja-JP" sz="1400" dirty="0" smtClean="0">
                <a:solidFill>
                  <a:srgbClr val="FF0000"/>
                </a:solidFill>
              </a:rPr>
              <a:t>”/tmp/{{ </a:t>
            </a:r>
            <a:r>
              <a:rPr lang="en-US" altLang="ja-JP" sz="1400" dirty="0">
                <a:solidFill>
                  <a:srgbClr val="FF0000"/>
                </a:solidFill>
              </a:rPr>
              <a:t>VAR_DIRECTORY </a:t>
            </a:r>
            <a:r>
              <a:rPr lang="en-US" altLang="ja-JP" sz="1400" dirty="0" smtClean="0">
                <a:solidFill>
                  <a:srgbClr val="FF0000"/>
                </a:solidFill>
              </a:rPr>
              <a:t>}}”</a:t>
            </a:r>
            <a:br>
              <a:rPr lang="en-US" altLang="ja-JP" sz="1400" dirty="0" smtClean="0">
                <a:solidFill>
                  <a:srgbClr val="FF0000"/>
                </a:solidFill>
              </a:rPr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state: </a:t>
            </a:r>
            <a:r>
              <a:rPr lang="en-US" altLang="ja-JP" sz="1400" dirty="0" smtClean="0">
                <a:solidFill>
                  <a:srgbClr val="FF0000"/>
                </a:solidFill>
              </a:rPr>
              <a:t>directory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en-US" altLang="ja-JP" sz="1400" dirty="0" smtClean="0"/>
              <a:t>    </a:t>
            </a:r>
            <a:r>
              <a:rPr lang="en-US" altLang="ja-JP" sz="1400" dirty="0"/>
              <a:t>mode: </a:t>
            </a:r>
            <a:r>
              <a:rPr lang="en-US" altLang="ja-JP" sz="1400" dirty="0">
                <a:solidFill>
                  <a:srgbClr val="FF0000"/>
                </a:solidFill>
              </a:rPr>
              <a:t>0755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209875" y="3503690"/>
            <a:ext cx="3245537" cy="868494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この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IaC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は 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/tmp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配下に</a:t>
            </a:r>
            <a:endParaRPr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新規の</a:t>
            </a:r>
            <a:r>
              <a:rPr lang="ja-JP" altLang="en-US" sz="1200" b="1" dirty="0" smtClean="0">
                <a:solidFill>
                  <a:srgbClr val="FF0000"/>
                </a:solidFill>
              </a:rPr>
              <a:t>ディレクトリを作成します</a:t>
            </a:r>
            <a:endParaRPr lang="en-US" altLang="ja-JP" sz="1200" b="1" dirty="0" smtClean="0">
              <a:solidFill>
                <a:srgbClr val="FF0000"/>
              </a:solidFill>
            </a:endParaRPr>
          </a:p>
          <a:p>
            <a:pPr algn="ctr"/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本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シナリオでは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ファイル名を「</a:t>
            </a:r>
            <a:r>
              <a:rPr kumimoji="1" lang="en-US" altLang="ja-JP" sz="1200" b="1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kumimoji="1" lang="ja-JP" altLang="en-US" sz="1200" b="1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とします</a:t>
            </a:r>
            <a:endParaRPr kumimoji="1" lang="en-US" altLang="ja-JP" sz="1200" b="1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2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1" y="2929138"/>
            <a:ext cx="4427980" cy="18397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.1</a:t>
            </a:r>
            <a:r>
              <a:rPr lang="ja-JP" altLang="en-US" dirty="0"/>
              <a:t>　作業</a:t>
            </a:r>
            <a:r>
              <a:rPr lang="ja-JP" altLang="en-US" dirty="0" smtClean="0"/>
              <a:t>対象ホストの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作業対象ホストの登録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基本</a:t>
            </a:r>
            <a:r>
              <a:rPr lang="ja-JP" altLang="en-US" dirty="0" smtClean="0"/>
              <a:t>コンソール</a:t>
            </a:r>
            <a:r>
              <a:rPr lang="ja-JP" altLang="en-US" dirty="0"/>
              <a:t>」＞</a:t>
            </a:r>
            <a:r>
              <a:rPr lang="ja-JP" altLang="en-US" dirty="0" smtClean="0"/>
              <a:t>「機器</a:t>
            </a:r>
            <a:r>
              <a:rPr lang="ja-JP" altLang="en-US" dirty="0"/>
              <a:t>一覧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</a:t>
            </a:r>
            <a:r>
              <a:rPr lang="ja-JP" altLang="en-US" dirty="0" smtClean="0"/>
              <a:t>」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「ホスト</a:t>
            </a:r>
            <a:r>
              <a:rPr lang="ja-JP" altLang="en-US" dirty="0"/>
              <a:t>名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アドレス」「ログインユーザ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</a:t>
            </a:r>
            <a:r>
              <a:rPr lang="ja-JP" altLang="en-US" dirty="0"/>
              <a:t>管理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「ログインパスワード」「認証方式」を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、「</a:t>
            </a:r>
            <a:r>
              <a:rPr lang="ja-JP" altLang="en-US" dirty="0"/>
              <a:t>登録」を選択します。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 smtClean="0">
                <a:solidFill>
                  <a:srgbClr val="FF0000"/>
                </a:solidFill>
              </a:rPr>
              <a:t>　　</a:t>
            </a:r>
            <a:r>
              <a:rPr lang="en-US" altLang="ja-JP" sz="1600" dirty="0" smtClean="0">
                <a:solidFill>
                  <a:srgbClr val="FF0000"/>
                </a:solidFill>
              </a:rPr>
              <a:t>※</a:t>
            </a:r>
            <a:r>
              <a:rPr lang="ja-JP" altLang="en-US" sz="1600" dirty="0" smtClean="0">
                <a:solidFill>
                  <a:srgbClr val="FF0000"/>
                </a:solidFill>
              </a:rPr>
              <a:t>「</a:t>
            </a:r>
            <a:r>
              <a:rPr lang="en-US" altLang="ja-JP" sz="1600" dirty="0" smtClean="0">
                <a:solidFill>
                  <a:srgbClr val="FF0000"/>
                </a:solidFill>
              </a:rPr>
              <a:t>IP</a:t>
            </a:r>
            <a:r>
              <a:rPr lang="ja-JP" altLang="en-US" sz="1600" dirty="0" smtClean="0">
                <a:solidFill>
                  <a:srgbClr val="FF0000"/>
                </a:solidFill>
              </a:rPr>
              <a:t>アドレス・ログインユーザ</a:t>
            </a:r>
            <a:r>
              <a:rPr lang="en-US" altLang="ja-JP" sz="1600" dirty="0" smtClean="0">
                <a:solidFill>
                  <a:srgbClr val="FF0000"/>
                </a:solidFill>
              </a:rPr>
              <a:t>ID</a:t>
            </a:r>
            <a:r>
              <a:rPr lang="ja-JP" altLang="en-US" sz="1600" dirty="0" smtClean="0">
                <a:solidFill>
                  <a:srgbClr val="FF0000"/>
                </a:solidFill>
              </a:rPr>
              <a:t>・ログインパスワード」につきましては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rgbClr val="FF0000"/>
                </a:solidFill>
              </a:rPr>
              <a:t>　</a:t>
            </a:r>
            <a:r>
              <a:rPr lang="ja-JP" altLang="en-US" sz="1600" dirty="0" smtClean="0">
                <a:solidFill>
                  <a:srgbClr val="FF0000"/>
                </a:solidFill>
              </a:rPr>
              <a:t> 　　ユーザ様のご利用環境に適した設定をご入力下さい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346623" y="3208694"/>
            <a:ext cx="3522833" cy="6582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2915769" y="4581841"/>
            <a:ext cx="4196913" cy="1871347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いたします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ログインユーザ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>
                <a:solidFill>
                  <a:srgbClr val="FF0000"/>
                </a:solidFill>
                <a:latin typeface="+mn-ea"/>
              </a:rPr>
              <a:t> 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管理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●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パスワード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認証方式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「パスワード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認証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本シナリオでは、作業対象ホストに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　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ssh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のパスワード接続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を行う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場合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を想定しておりま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す</a:t>
            </a:r>
            <a:endParaRPr lang="en-US" altLang="ja-JP" sz="1200" dirty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1467808" y="4603456"/>
            <a:ext cx="856751" cy="13379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2" name="グループ化 21"/>
          <p:cNvGrpSpPr/>
          <p:nvPr/>
        </p:nvGrpSpPr>
        <p:grpSpPr>
          <a:xfrm>
            <a:off x="2593790" y="4328947"/>
            <a:ext cx="565503" cy="549789"/>
            <a:chOff x="162795" y="3812178"/>
            <a:chExt cx="565503" cy="549789"/>
          </a:xfrm>
        </p:grpSpPr>
        <p:sp>
          <p:nvSpPr>
            <p:cNvPr id="2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8" name="円形吹き出し 27"/>
          <p:cNvSpPr/>
          <p:nvPr/>
        </p:nvSpPr>
        <p:spPr bwMode="auto">
          <a:xfrm>
            <a:off x="4949209" y="3244530"/>
            <a:ext cx="301542" cy="312200"/>
          </a:xfrm>
          <a:prstGeom prst="wedgeEllipseCallout">
            <a:avLst>
              <a:gd name="adj1" fmla="val -74214"/>
              <a:gd name="adj2" fmla="val -260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2100211" y="4776608"/>
            <a:ext cx="301542" cy="312200"/>
          </a:xfrm>
          <a:prstGeom prst="wedgeEllipseCallout">
            <a:avLst>
              <a:gd name="adj1" fmla="val -34026"/>
              <a:gd name="adj2" fmla="val -59065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7228242" y="2734710"/>
            <a:ext cx="1668360" cy="2952621"/>
            <a:chOff x="7237492" y="2564880"/>
            <a:chExt cx="1811258" cy="3240608"/>
          </a:xfrm>
        </p:grpSpPr>
        <p:sp>
          <p:nvSpPr>
            <p:cNvPr id="30" name="正方形/長方形 29"/>
            <p:cNvSpPr/>
            <p:nvPr/>
          </p:nvSpPr>
          <p:spPr bwMode="auto">
            <a:xfrm>
              <a:off x="7237492" y="2564880"/>
              <a:ext cx="1811258" cy="3240608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11173" y="3577704"/>
              <a:ext cx="1660315" cy="27812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05533" y="4782046"/>
              <a:ext cx="1660315" cy="30132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03349" y="5423210"/>
              <a:ext cx="1664682" cy="30292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11630" y="5099682"/>
              <a:ext cx="1658896" cy="3056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08990" y="2954598"/>
              <a:ext cx="1671032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08990" y="3282446"/>
              <a:ext cx="1664682" cy="2767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13187" y="2654377"/>
              <a:ext cx="1662075" cy="270664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12134" y="3878097"/>
              <a:ext cx="1658392" cy="27053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10211" y="4161333"/>
              <a:ext cx="1660315" cy="31774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07869" y="4478317"/>
              <a:ext cx="1655644" cy="2982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227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5" y="2497648"/>
            <a:ext cx="6351684" cy="30151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4.2</a:t>
            </a:r>
            <a:r>
              <a:rPr lang="ja-JP" altLang="en-US" dirty="0"/>
              <a:t>　</a:t>
            </a:r>
            <a:r>
              <a:rPr lang="ja-JP" altLang="en-US" dirty="0" smtClean="0"/>
              <a:t>オペレーションの登録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</a:t>
            </a:r>
            <a:r>
              <a:rPr lang="ja-JP" altLang="en-US" dirty="0" smtClean="0"/>
              <a:t>「投入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オペレーション名</a:t>
            </a:r>
            <a:r>
              <a:rPr lang="ja-JP" altLang="en-US" dirty="0" smtClean="0"/>
              <a:t>」</a:t>
            </a:r>
            <a:r>
              <a:rPr lang="ja-JP" altLang="en-US" dirty="0"/>
              <a:t> 「</a:t>
            </a:r>
            <a:r>
              <a:rPr lang="zh-TW" altLang="en-US" dirty="0"/>
              <a:t>実施予定日時</a:t>
            </a:r>
            <a:r>
              <a:rPr lang="ja-JP" altLang="en-US" dirty="0"/>
              <a:t>」</a:t>
            </a:r>
            <a:r>
              <a:rPr lang="ja-JP" altLang="en-US" dirty="0" smtClean="0"/>
              <a:t>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</a:t>
            </a:r>
            <a:r>
              <a:rPr lang="en-US" altLang="ja-JP" sz="1600" dirty="0" smtClean="0"/>
              <a:t>※</a:t>
            </a:r>
            <a:r>
              <a:rPr lang="ja-JP" altLang="en-US" sz="1600" dirty="0"/>
              <a:t>ここで指定</a:t>
            </a:r>
            <a:r>
              <a:rPr lang="ja-JP" altLang="en-US" sz="1600" dirty="0" smtClean="0"/>
              <a:t>した日時に</a:t>
            </a:r>
            <a:r>
              <a:rPr lang="ja-JP" altLang="en-US" sz="1600" dirty="0"/>
              <a:t>処理が実行されるわけではありません</a:t>
            </a:r>
            <a:endParaRPr lang="en-US" altLang="ja-JP" sz="1600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2385359" y="4682169"/>
            <a:ext cx="919701" cy="16525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5337972" y="5939533"/>
            <a:ext cx="3685542" cy="52926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オペレーション名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実施予定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日時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任意の日時を入力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4934735" y="5612481"/>
            <a:ext cx="565503" cy="549789"/>
            <a:chOff x="162795" y="3812178"/>
            <a:chExt cx="565503" cy="549789"/>
          </a:xfrm>
        </p:grpSpPr>
        <p:sp>
          <p:nvSpPr>
            <p:cNvPr id="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1" name="角丸四角形 20"/>
          <p:cNvSpPr/>
          <p:nvPr/>
        </p:nvSpPr>
        <p:spPr bwMode="auto">
          <a:xfrm>
            <a:off x="2207252" y="3864028"/>
            <a:ext cx="1097808" cy="300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3395870" y="3693245"/>
            <a:ext cx="301542" cy="312200"/>
          </a:xfrm>
          <a:prstGeom prst="wedgeEllipseCallout">
            <a:avLst>
              <a:gd name="adj1" fmla="val -74214"/>
              <a:gd name="adj2" fmla="val 2915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3454842" y="4542776"/>
            <a:ext cx="301542" cy="312200"/>
          </a:xfrm>
          <a:prstGeom prst="wedgeEllipseCallout">
            <a:avLst>
              <a:gd name="adj1" fmla="val -92482"/>
              <a:gd name="adj2" fmla="val 1151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95153" y="2500059"/>
            <a:ext cx="1668360" cy="2952621"/>
            <a:chOff x="7228242" y="2734710"/>
            <a:chExt cx="1668360" cy="2952621"/>
          </a:xfrm>
        </p:grpSpPr>
        <p:sp>
          <p:nvSpPr>
            <p:cNvPr id="38" name="正方形/長方形 3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8" name="角丸四角形 4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12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9672" y="116540"/>
            <a:ext cx="7344000" cy="405683"/>
          </a:xfrm>
        </p:spPr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 bwMode="auto">
          <a:xfrm>
            <a:off x="1619590" y="522116"/>
            <a:ext cx="7345020" cy="6335884"/>
          </a:xfrm>
          <a:prstGeom prst="rect">
            <a:avLst/>
          </a:prstGeom>
          <a:noFill/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sz="1600" dirty="0"/>
              <a:t>管理</a:t>
            </a:r>
            <a:r>
              <a:rPr lang="ja-JP" altLang="en-US" sz="1600" dirty="0" smtClean="0"/>
              <a:t>コンソール</a:t>
            </a:r>
            <a:endParaRPr lang="en-US" altLang="ja-JP" sz="16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>
                <a:latin typeface="+mn-ea"/>
              </a:rPr>
              <a:t>実習</a:t>
            </a:r>
            <a:r>
              <a:rPr lang="ja-JP" altLang="en-US" sz="1600" dirty="0" smtClean="0">
                <a:latin typeface="+mn-ea"/>
              </a:rPr>
              <a:t>①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新規</a:t>
            </a:r>
            <a:r>
              <a:rPr lang="ja-JP" altLang="en-US" sz="1400" dirty="0">
                <a:latin typeface="+mn-ea"/>
              </a:rPr>
              <a:t>ユーザの</a:t>
            </a:r>
            <a:r>
              <a:rPr lang="ja-JP" altLang="en-US" sz="1400" dirty="0" smtClean="0">
                <a:latin typeface="+mn-ea"/>
              </a:rPr>
              <a:t>作成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>
                <a:latin typeface="+mn-ea"/>
              </a:rPr>
              <a:t>ロールの</a:t>
            </a:r>
            <a:r>
              <a:rPr lang="ja-JP" altLang="en-US" sz="1400" dirty="0" smtClean="0">
                <a:latin typeface="+mn-ea"/>
              </a:rPr>
              <a:t>登録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・メニュー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ロール</a:t>
            </a:r>
            <a:r>
              <a:rPr lang="ja-JP" altLang="en-US" sz="1400" dirty="0">
                <a:latin typeface="+mn-ea"/>
              </a:rPr>
              <a:t>・ユーザ</a:t>
            </a:r>
            <a:r>
              <a:rPr lang="ja-JP" altLang="en-US" sz="1400" dirty="0" smtClean="0">
                <a:latin typeface="+mn-ea"/>
              </a:rPr>
              <a:t>紐付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紐付確認</a:t>
            </a:r>
            <a:endParaRPr lang="en-US" altLang="ja-JP" sz="1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基本コンソール</a:t>
            </a:r>
            <a:endParaRPr lang="en-US" altLang="ja-JP" sz="1600" dirty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400" dirty="0" smtClean="0">
                <a:latin typeface="+mn-ea"/>
              </a:rPr>
              <a:t>シナリオ</a:t>
            </a:r>
            <a:endParaRPr lang="en-US" altLang="ja-JP" sz="14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事前</a:t>
            </a:r>
            <a:r>
              <a:rPr lang="ja-JP" altLang="en-US" sz="1600" dirty="0">
                <a:latin typeface="+mn-ea"/>
              </a:rPr>
              <a:t>準備</a:t>
            </a:r>
            <a:endParaRPr lang="en-US" altLang="ja-JP" sz="2400" dirty="0">
              <a:latin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実習②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作業</a:t>
            </a:r>
            <a:r>
              <a:rPr lang="ja-JP" altLang="en-US" sz="1600" dirty="0">
                <a:latin typeface="+mn-ea"/>
              </a:rPr>
              <a:t>対象ホストの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IaC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詳細の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オペレーション</a:t>
            </a:r>
            <a:r>
              <a:rPr lang="ja-JP" altLang="en-US" sz="1600" dirty="0">
                <a:latin typeface="+mn-ea"/>
              </a:rPr>
              <a:t>に関連付く</a:t>
            </a:r>
            <a:r>
              <a:rPr lang="en-US" altLang="ja-JP" sz="1600" dirty="0">
                <a:latin typeface="+mn-ea"/>
              </a:rPr>
              <a:t>Movement</a:t>
            </a:r>
            <a:r>
              <a:rPr lang="ja-JP" altLang="en-US" sz="1600" dirty="0">
                <a:latin typeface="+mn-ea"/>
              </a:rPr>
              <a:t>とホストの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ja-JP" altLang="en-US" sz="1600" dirty="0" smtClean="0">
                <a:latin typeface="+mn-ea"/>
              </a:rPr>
              <a:t>代入値管理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登録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の</a:t>
            </a:r>
            <a:r>
              <a:rPr lang="ja-JP" altLang="en-US" sz="1600" dirty="0" smtClean="0">
                <a:latin typeface="+mn-ea"/>
              </a:rPr>
              <a:t>実行</a:t>
            </a:r>
            <a:endParaRPr lang="en-US" altLang="ja-JP" sz="1600" dirty="0" smtClean="0">
              <a:latin typeface="+mn-ea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ja-JP" sz="1600" dirty="0" smtClean="0">
                <a:latin typeface="+mn-ea"/>
              </a:rPr>
              <a:t>Symphony</a:t>
            </a:r>
            <a:r>
              <a:rPr lang="ja-JP" altLang="en-US" sz="1600" dirty="0">
                <a:latin typeface="+mn-ea"/>
              </a:rPr>
              <a:t>完了</a:t>
            </a:r>
            <a:r>
              <a:rPr lang="ja-JP" altLang="en-US" sz="1600" dirty="0" smtClean="0">
                <a:latin typeface="+mn-ea"/>
              </a:rPr>
              <a:t>確認</a:t>
            </a:r>
            <a:endParaRPr lang="en-US" altLang="ja-JP" sz="1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017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3" y="2908355"/>
            <a:ext cx="5876987" cy="277897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4.3</a:t>
            </a:r>
            <a:r>
              <a:rPr lang="ja-JP" altLang="en-US" dirty="0"/>
              <a:t>　</a:t>
            </a:r>
            <a:r>
              <a:rPr lang="en-US" altLang="ja-JP" dirty="0" smtClean="0"/>
              <a:t>IaC</a:t>
            </a:r>
            <a:r>
              <a:rPr lang="ja-JP" altLang="en-US" dirty="0" smtClean="0"/>
              <a:t>の</a:t>
            </a:r>
            <a:r>
              <a:rPr lang="ja-JP" altLang="en-US" dirty="0"/>
              <a:t>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IaC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「プレイブック素材集」</a:t>
            </a:r>
            <a:r>
              <a:rPr lang="ja-JP" altLang="en-US" dirty="0"/>
              <a:t>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プレイブック素材名</a:t>
            </a:r>
            <a:r>
              <a:rPr lang="ja-JP" altLang="en-US" dirty="0" smtClean="0"/>
              <a:t>」を入力します。</a:t>
            </a:r>
            <a:endParaRPr lang="en-US" altLang="ja-JP" dirty="0" smtClean="0"/>
          </a:p>
          <a:p>
            <a:pPr lvl="1"/>
            <a:r>
              <a:rPr lang="ja-JP" altLang="en-US" dirty="0"/>
              <a:t>「プレイブック</a:t>
            </a:r>
            <a:r>
              <a:rPr lang="ja-JP" altLang="en-US" dirty="0" smtClean="0"/>
              <a:t>素材」＜参照＞を</a:t>
            </a:r>
            <a:r>
              <a:rPr lang="ja-JP" altLang="en-US" dirty="0"/>
              <a:t>選択し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sz="1600" dirty="0"/>
              <a:t> </a:t>
            </a:r>
            <a:r>
              <a:rPr lang="en-US" altLang="ja-JP" sz="1600" dirty="0" smtClean="0"/>
              <a:t>   </a:t>
            </a:r>
            <a:r>
              <a:rPr lang="ja-JP" altLang="en-US" sz="1600" dirty="0" smtClean="0"/>
              <a:t>事前</a:t>
            </a:r>
            <a:r>
              <a:rPr lang="ja-JP" altLang="en-US" sz="1600" dirty="0"/>
              <a:t>に</a:t>
            </a:r>
            <a:r>
              <a:rPr lang="ja-JP" altLang="en-US" sz="1600" dirty="0" smtClean="0"/>
              <a:t>作成した</a:t>
            </a:r>
            <a:r>
              <a:rPr lang="ja-JP" altLang="en-US" sz="1600" dirty="0"/>
              <a:t>「</a:t>
            </a:r>
            <a:r>
              <a:rPr lang="en-US" altLang="ja-JP" sz="1600" dirty="0" smtClean="0"/>
              <a:t>sample1.yml</a:t>
            </a:r>
            <a:r>
              <a:rPr lang="ja-JP" altLang="en-US" sz="1600" dirty="0" smtClean="0"/>
              <a:t>」をアップロードします　⇒</a:t>
            </a:r>
            <a:r>
              <a:rPr lang="ja-JP" altLang="en-US" sz="1600" dirty="0"/>
              <a:t>「登録」を選択</a:t>
            </a:r>
            <a:r>
              <a:rPr lang="ja-JP" altLang="en-US" sz="1600" dirty="0" smtClean="0"/>
              <a:t>します</a:t>
            </a:r>
            <a:endParaRPr lang="en-US" altLang="ja-JP" sz="1600" dirty="0" smtClean="0"/>
          </a:p>
          <a:p>
            <a:pPr marL="0" indent="0">
              <a:buNone/>
            </a:pPr>
            <a:r>
              <a:rPr lang="ja-JP" altLang="en-US" sz="1600" dirty="0"/>
              <a:t>　</a:t>
            </a:r>
            <a:r>
              <a:rPr lang="ja-JP" altLang="en-US" sz="1600" dirty="0" smtClean="0"/>
              <a:t>　　</a:t>
            </a:r>
            <a:r>
              <a:rPr lang="en-US" altLang="ja-JP" sz="1600" dirty="0" smtClean="0"/>
              <a:t>※ IaC</a:t>
            </a:r>
            <a:r>
              <a:rPr lang="ja-JP" altLang="en-US" sz="1600" dirty="0" smtClean="0"/>
              <a:t>の作成手順つきましては、「</a:t>
            </a:r>
            <a:r>
              <a:rPr lang="en-US" altLang="ja-JP" sz="1600" dirty="0" smtClean="0"/>
              <a:t>3.2</a:t>
            </a:r>
            <a:r>
              <a:rPr lang="ja-JP" altLang="en-US" sz="1600" dirty="0" smtClean="0"/>
              <a:t>事前準備」をご</a:t>
            </a:r>
            <a:r>
              <a:rPr lang="ja-JP" altLang="en-US" sz="1600" dirty="0"/>
              <a:t>参照</a:t>
            </a:r>
            <a:r>
              <a:rPr lang="ja-JP" altLang="en-US" sz="1600" dirty="0" smtClean="0"/>
              <a:t>下さい</a:t>
            </a:r>
            <a:endParaRPr lang="en-US" altLang="ja-JP" sz="1600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1790544" y="4176224"/>
            <a:ext cx="1889090" cy="50594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3631" y="5113412"/>
            <a:ext cx="816346" cy="15265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円形吹き出し 18"/>
          <p:cNvSpPr/>
          <p:nvPr/>
        </p:nvSpPr>
        <p:spPr bwMode="auto">
          <a:xfrm>
            <a:off x="3846978" y="4322003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005515" y="5814087"/>
            <a:ext cx="3685542" cy="69657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プレイブック素材名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事前に作成した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sample1.yml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」をアップロードします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4722763" y="5554346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378092" y="5044249"/>
            <a:ext cx="301542" cy="312200"/>
          </a:xfrm>
          <a:prstGeom prst="wedgeEllipseCallout">
            <a:avLst>
              <a:gd name="adj1" fmla="val -74215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4" name="グループ化 3"/>
          <p:cNvGrpSpPr/>
          <p:nvPr/>
        </p:nvGrpSpPr>
        <p:grpSpPr>
          <a:xfrm>
            <a:off x="7228242" y="2734710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59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3" y="2200893"/>
            <a:ext cx="6634923" cy="325826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.4</a:t>
            </a:r>
            <a:r>
              <a:rPr lang="ja-JP" altLang="en-US" dirty="0"/>
              <a:t>　</a:t>
            </a:r>
            <a:r>
              <a:rPr lang="en-US" altLang="ja-JP" dirty="0" smtClean="0"/>
              <a:t>Movement</a:t>
            </a:r>
            <a:r>
              <a:rPr lang="ja-JP" altLang="en-US" dirty="0"/>
              <a:t>の</a:t>
            </a:r>
            <a:r>
              <a:rPr lang="ja-JP" altLang="en-US" dirty="0" smtClean="0"/>
              <a:t>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Ansible-Legacy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一覧</a:t>
            </a:r>
            <a:r>
              <a:rPr lang="ja-JP" altLang="en-US" dirty="0"/>
              <a:t>」＞「登録」＞「登録開始」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名」「ホスト指定形式」を入力し、</a:t>
            </a:r>
            <a:r>
              <a:rPr lang="ja-JP" altLang="en-US" dirty="0"/>
              <a:t>「登録」を選択します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906525" y="3642064"/>
            <a:ext cx="1784125" cy="42316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2432849" y="4642488"/>
            <a:ext cx="949329" cy="12781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5718868" y="5795747"/>
            <a:ext cx="2927040" cy="56973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名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ホスト指定形式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 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IP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1" name="グループ化 20"/>
          <p:cNvGrpSpPr/>
          <p:nvPr/>
        </p:nvGrpSpPr>
        <p:grpSpPr>
          <a:xfrm>
            <a:off x="5364110" y="5520852"/>
            <a:ext cx="565503" cy="549789"/>
            <a:chOff x="162795" y="3812178"/>
            <a:chExt cx="565503" cy="549789"/>
          </a:xfrm>
        </p:grpSpPr>
        <p:sp>
          <p:nvSpPr>
            <p:cNvPr id="22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5" name="円形吹き出し 24"/>
          <p:cNvSpPr/>
          <p:nvPr/>
        </p:nvSpPr>
        <p:spPr bwMode="auto">
          <a:xfrm>
            <a:off x="3693356" y="3265781"/>
            <a:ext cx="301542" cy="312200"/>
          </a:xfrm>
          <a:prstGeom prst="wedgeEllipseCallout">
            <a:avLst>
              <a:gd name="adj1" fmla="val -66907"/>
              <a:gd name="adj2" fmla="val 6797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円形吹き出し 25"/>
          <p:cNvSpPr/>
          <p:nvPr/>
        </p:nvSpPr>
        <p:spPr bwMode="auto">
          <a:xfrm>
            <a:off x="3491132" y="4550296"/>
            <a:ext cx="301542" cy="312200"/>
          </a:xfrm>
          <a:prstGeom prst="wedgeEllipseCallout">
            <a:avLst>
              <a:gd name="adj1" fmla="val -81521"/>
              <a:gd name="adj2" fmla="val -6134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7277813" y="2276840"/>
            <a:ext cx="1668360" cy="2952621"/>
            <a:chOff x="7228242" y="2734710"/>
            <a:chExt cx="1668360" cy="2952621"/>
          </a:xfrm>
        </p:grpSpPr>
        <p:sp>
          <p:nvSpPr>
            <p:cNvPr id="28" name="正方形/長方形 27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240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" y="2387114"/>
            <a:ext cx="6402247" cy="303672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.5</a:t>
            </a:r>
            <a:r>
              <a:rPr lang="ja-JP" altLang="en-US" dirty="0"/>
              <a:t>　</a:t>
            </a:r>
            <a:r>
              <a:rPr lang="en-US" altLang="ja-JP" dirty="0"/>
              <a:t>Movement</a:t>
            </a:r>
            <a:r>
              <a:rPr lang="ja-JP" altLang="en-US" dirty="0"/>
              <a:t>詳細の登録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Movement</a:t>
            </a:r>
            <a:r>
              <a:rPr lang="ja-JP" altLang="en-US" b="1" dirty="0" smtClean="0"/>
              <a:t>詳細の登録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」＞「</a:t>
            </a:r>
            <a:r>
              <a:rPr lang="en-US" altLang="ja-JP" dirty="0" smtClean="0"/>
              <a:t>Movement</a:t>
            </a:r>
            <a:r>
              <a:rPr lang="ja-JP" altLang="en-US" dirty="0"/>
              <a:t>詳細</a:t>
            </a:r>
            <a:r>
              <a:rPr lang="ja-JP" altLang="en-US" dirty="0" smtClean="0"/>
              <a:t>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」「プレイブック素材」「インクルード順序」を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 smtClean="0"/>
              <a:t>　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70398" y="3767770"/>
            <a:ext cx="2647366" cy="3305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28239" y="4594922"/>
            <a:ext cx="887837" cy="153348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プレイブック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素材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sample1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インクルード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順序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 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4585722" y="3821148"/>
            <a:ext cx="301542" cy="312200"/>
          </a:xfrm>
          <a:prstGeom prst="wedgeEllipseCallout">
            <a:avLst>
              <a:gd name="adj1" fmla="val -99789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37515" y="4531775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54545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6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43" y="2199940"/>
            <a:ext cx="6590369" cy="31212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en-US" altLang="ja-JP" dirty="0" smtClean="0"/>
              <a:t>.6</a:t>
            </a:r>
            <a:r>
              <a:rPr lang="ja-JP" altLang="en-US" dirty="0"/>
              <a:t>　オペレーションに関連付く</a:t>
            </a:r>
            <a:r>
              <a:rPr lang="en-US" altLang="ja-JP" dirty="0"/>
              <a:t>Movement</a:t>
            </a:r>
            <a:r>
              <a:rPr lang="ja-JP" altLang="en-US" dirty="0"/>
              <a:t>とホストの登録</a:t>
            </a:r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オペレーションに関連付く</a:t>
            </a:r>
            <a:r>
              <a:rPr lang="en-US" altLang="ja-JP" b="1" dirty="0" smtClean="0"/>
              <a:t>Movement</a:t>
            </a:r>
            <a:r>
              <a:rPr lang="ja-JP" altLang="en-US" b="1" dirty="0" smtClean="0"/>
              <a:t>とホストの登録</a:t>
            </a:r>
            <a:endParaRPr lang="en-US" altLang="ja-JP" b="1" dirty="0" smtClean="0"/>
          </a:p>
          <a:p>
            <a:pPr lvl="1"/>
            <a:r>
              <a:rPr lang="ja-JP" altLang="en-US" dirty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「作業対象ホスト」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r>
              <a:rPr lang="ja-JP" altLang="en-US" sz="1400" dirty="0"/>
              <a:t>「登録」を選択します</a:t>
            </a:r>
            <a:r>
              <a:rPr lang="ja-JP" altLang="en-US" sz="1400" dirty="0" smtClean="0"/>
              <a:t>。</a:t>
            </a:r>
            <a:endParaRPr lang="en-US" altLang="ja-JP" sz="14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707613" y="3639383"/>
            <a:ext cx="3349129" cy="31567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364273" y="4478775"/>
            <a:ext cx="929770" cy="15932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5337972" y="5747387"/>
            <a:ext cx="3685542" cy="72141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4735" y="5516305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4" name="円形吹き出し 23"/>
          <p:cNvSpPr/>
          <p:nvPr/>
        </p:nvSpPr>
        <p:spPr bwMode="auto">
          <a:xfrm>
            <a:off x="5217485" y="3642854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10082" y="4412780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80743" y="2422933"/>
            <a:ext cx="1668360" cy="2952621"/>
            <a:chOff x="7228242" y="2734710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228242" y="2734710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296110" y="3657526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290915" y="4754840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288903" y="5339025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296531" y="5044249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294099" y="3089794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294099" y="3388507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297965" y="2816254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296995" y="3931224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295224" y="4189289"/>
              <a:ext cx="1529326" cy="28950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オペレーションに関連付く</a:t>
              </a:r>
              <a:endParaRPr lang="en-US" altLang="ja-JP" sz="900" b="1" dirty="0">
                <a:solidFill>
                  <a:srgbClr val="FF0000"/>
                </a:solidFill>
                <a:latin typeface="+mn-ea"/>
              </a:endParaRPr>
            </a:p>
            <a:p>
              <a:pPr algn="ctr"/>
              <a:r>
                <a:rPr lang="en-US" altLang="ja-JP" sz="900" b="1" dirty="0">
                  <a:solidFill>
                    <a:srgbClr val="FF0000"/>
                  </a:solidFill>
                  <a:latin typeface="+mn-ea"/>
                </a:rPr>
                <a:t>Movement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293067" y="4478103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2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07" y="2250387"/>
            <a:ext cx="6588280" cy="312249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4.7</a:t>
            </a:r>
            <a:r>
              <a:rPr lang="ja-JP" altLang="en-US" dirty="0"/>
              <a:t>　</a:t>
            </a:r>
            <a:r>
              <a:rPr lang="ja-JP" altLang="en-US" dirty="0" smtClean="0"/>
              <a:t>代入値管理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ja-JP" altLang="en-US" b="1" dirty="0" smtClean="0"/>
              <a:t>代入値管理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/>
              <a:t>Ansible-Legacy</a:t>
            </a:r>
            <a:r>
              <a:rPr lang="ja-JP" altLang="en-US" dirty="0"/>
              <a:t>」＞</a:t>
            </a:r>
            <a:r>
              <a:rPr lang="ja-JP" altLang="en-US" dirty="0" smtClean="0"/>
              <a:t>「代入値管理」</a:t>
            </a:r>
            <a:r>
              <a:rPr lang="ja-JP" altLang="en-US" dirty="0"/>
              <a:t>＞「登録」＞「登録開始」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オペレーション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」「</a:t>
            </a:r>
            <a:r>
              <a:rPr lang="ja-JP" altLang="en-US" dirty="0"/>
              <a:t>ホスト</a:t>
            </a:r>
            <a:r>
              <a:rPr lang="ja-JP" altLang="en-US" dirty="0" smtClean="0"/>
              <a:t>」「変数名」「具体値」を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「</a:t>
            </a:r>
            <a:r>
              <a:rPr lang="ja-JP" altLang="en-US" dirty="0"/>
              <a:t>登録」を選択します</a:t>
            </a:r>
            <a:r>
              <a:rPr lang="ja-JP" altLang="en-US" dirty="0" smtClean="0"/>
              <a:t>。</a:t>
            </a:r>
            <a:endParaRPr lang="en-US" altLang="ja-JP" b="1" dirty="0" smtClean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5220090" y="5420300"/>
            <a:ext cx="3803424" cy="104850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Movement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move1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ホスト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testserver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変数名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VAR_DIRECTORY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を選択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具体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値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testdirectory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0" name="グループ化 19"/>
          <p:cNvGrpSpPr/>
          <p:nvPr/>
        </p:nvGrpSpPr>
        <p:grpSpPr>
          <a:xfrm>
            <a:off x="4930254" y="5220268"/>
            <a:ext cx="565503" cy="549789"/>
            <a:chOff x="162795" y="3812178"/>
            <a:chExt cx="565503" cy="549789"/>
          </a:xfrm>
        </p:grpSpPr>
        <p:sp>
          <p:nvSpPr>
            <p:cNvPr id="21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5" name="角丸四角形 4"/>
          <p:cNvSpPr/>
          <p:nvPr/>
        </p:nvSpPr>
        <p:spPr bwMode="auto">
          <a:xfrm>
            <a:off x="1730056" y="3679635"/>
            <a:ext cx="4108883" cy="30847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円形吹き出し 23"/>
          <p:cNvSpPr/>
          <p:nvPr/>
        </p:nvSpPr>
        <p:spPr bwMode="auto">
          <a:xfrm>
            <a:off x="6024018" y="3732486"/>
            <a:ext cx="301542" cy="312200"/>
          </a:xfrm>
          <a:prstGeom prst="wedgeEllipseCallout">
            <a:avLst>
              <a:gd name="adj1" fmla="val -96136"/>
              <a:gd name="adj2" fmla="val -966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7" name="角丸四角形 6"/>
          <p:cNvSpPr/>
          <p:nvPr/>
        </p:nvSpPr>
        <p:spPr bwMode="auto">
          <a:xfrm>
            <a:off x="2431564" y="4538949"/>
            <a:ext cx="939597" cy="13220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3492685" y="4479498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7121802" y="2340923"/>
            <a:ext cx="1668360" cy="2952621"/>
            <a:chOff x="7121802" y="2340923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121802" y="2340923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189670" y="3263739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184475" y="4361053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182463" y="4945238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190091" y="4650462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187659" y="2696007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187659" y="2994720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191525" y="2422467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190555" y="3537437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188784" y="3795502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186627" y="4084316"/>
              <a:ext cx="1525023" cy="271782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81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0" y="2992003"/>
            <a:ext cx="6401621" cy="2949141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4.8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の登録</a:t>
            </a:r>
            <a:endParaRPr lang="en-US" altLang="ja-JP" b="1" dirty="0" smtClean="0"/>
          </a:p>
          <a:p>
            <a:pPr lvl="1"/>
            <a:r>
              <a:rPr lang="ja-JP" altLang="en-US" dirty="0" smtClean="0"/>
              <a:t>「基本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</a:t>
            </a:r>
            <a:r>
              <a:rPr lang="ja-JP" altLang="en-US" dirty="0"/>
              <a:t>＞</a:t>
            </a:r>
            <a:r>
              <a:rPr lang="ja-JP" altLang="en-US" dirty="0" smtClean="0"/>
              <a:t>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クラス編集」</a:t>
            </a:r>
            <a:endParaRPr lang="en-US" altLang="ja-JP" b="1" dirty="0"/>
          </a:p>
          <a:p>
            <a:pPr lvl="1"/>
            <a:r>
              <a:rPr lang="ja-JP" altLang="en-US" dirty="0" smtClean="0"/>
              <a:t> ①「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クラス名称」</a:t>
            </a:r>
            <a:r>
              <a:rPr lang="ja-JP" altLang="en-US" dirty="0"/>
              <a:t>を入力</a:t>
            </a:r>
            <a:r>
              <a:rPr lang="ja-JP" altLang="en-US" dirty="0" smtClean="0"/>
              <a:t>します</a:t>
            </a:r>
            <a:endParaRPr lang="en-US" altLang="ja-JP" dirty="0" smtClean="0"/>
          </a:p>
          <a:p>
            <a:pPr lvl="1"/>
            <a:r>
              <a:rPr lang="ja-JP" altLang="en-US" sz="1600" dirty="0" smtClean="0"/>
              <a:t> ② 画面右側に表示されている「</a:t>
            </a:r>
            <a:r>
              <a:rPr lang="en-US" altLang="ja-JP" sz="1600" dirty="0" smtClean="0"/>
              <a:t>move1</a:t>
            </a:r>
            <a:r>
              <a:rPr lang="ja-JP" altLang="en-US" sz="1600" dirty="0" smtClean="0"/>
              <a:t>」</a:t>
            </a:r>
            <a:r>
              <a:rPr lang="ja-JP" altLang="en-US" dirty="0" smtClean="0"/>
              <a:t>を、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  画面中央にドラッグ＆ドロップします</a:t>
            </a:r>
            <a:endParaRPr lang="en-US" altLang="ja-JP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③ 「登録」を選択します</a:t>
            </a:r>
            <a:endParaRPr lang="en-US" altLang="ja-JP" sz="1600" dirty="0" smtClean="0"/>
          </a:p>
        </p:txBody>
      </p:sp>
      <p:sp>
        <p:nvSpPr>
          <p:cNvPr id="15" name="円形吹き出し 14"/>
          <p:cNvSpPr/>
          <p:nvPr/>
        </p:nvSpPr>
        <p:spPr bwMode="auto">
          <a:xfrm>
            <a:off x="3338659" y="3449626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12" name="角丸四角形 11"/>
          <p:cNvSpPr/>
          <p:nvPr/>
        </p:nvSpPr>
        <p:spPr bwMode="auto">
          <a:xfrm>
            <a:off x="1102681" y="3432972"/>
            <a:ext cx="2136278" cy="136493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円形吹き出し 17"/>
          <p:cNvSpPr/>
          <p:nvPr/>
        </p:nvSpPr>
        <p:spPr bwMode="auto">
          <a:xfrm>
            <a:off x="1872867" y="541385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3629993" y="4295799"/>
            <a:ext cx="2702591" cy="1214978"/>
            <a:chOff x="3046126" y="3034537"/>
            <a:chExt cx="1910036" cy="1405557"/>
          </a:xfrm>
        </p:grpSpPr>
        <p:grpSp>
          <p:nvGrpSpPr>
            <p:cNvPr id="7" name="グループ化 6"/>
            <p:cNvGrpSpPr/>
            <p:nvPr/>
          </p:nvGrpSpPr>
          <p:grpSpPr>
            <a:xfrm rot="19124835" flipH="1">
              <a:off x="3046126" y="3034537"/>
              <a:ext cx="1179672" cy="1405557"/>
              <a:chOff x="7395766" y="4705359"/>
              <a:chExt cx="2625099" cy="2014833"/>
            </a:xfrm>
          </p:grpSpPr>
          <p:sp>
            <p:nvSpPr>
              <p:cNvPr id="9" name="図形 8"/>
              <p:cNvSpPr/>
              <p:nvPr/>
            </p:nvSpPr>
            <p:spPr>
              <a:xfrm rot="21129319">
                <a:off x="7395766" y="4705359"/>
                <a:ext cx="2625099" cy="2014833"/>
              </a:xfrm>
              <a:prstGeom prst="swooshArrow">
                <a:avLst>
                  <a:gd name="adj1" fmla="val 20732"/>
                  <a:gd name="adj2" fmla="val 22713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rgbClr val="FFC000"/>
                </a:solidFill>
              </a:ln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0" name="フリーフォーム 9"/>
              <p:cNvSpPr/>
              <p:nvPr/>
            </p:nvSpPr>
            <p:spPr>
              <a:xfrm>
                <a:off x="7482043" y="5069782"/>
                <a:ext cx="1141218" cy="1315967"/>
              </a:xfrm>
              <a:custGeom>
                <a:avLst/>
                <a:gdLst>
                  <a:gd name="connsiteX0" fmla="*/ 190207 w 1141218"/>
                  <a:gd name="connsiteY0" fmla="*/ 0 h 1315967"/>
                  <a:gd name="connsiteX1" fmla="*/ 1141218 w 1141218"/>
                  <a:gd name="connsiteY1" fmla="*/ 0 h 1315967"/>
                  <a:gd name="connsiteX2" fmla="*/ 1141218 w 1141218"/>
                  <a:gd name="connsiteY2" fmla="*/ 0 h 1315967"/>
                  <a:gd name="connsiteX3" fmla="*/ 1141218 w 1141218"/>
                  <a:gd name="connsiteY3" fmla="*/ 1125760 h 1315967"/>
                  <a:gd name="connsiteX4" fmla="*/ 951011 w 1141218"/>
                  <a:gd name="connsiteY4" fmla="*/ 1315967 h 1315967"/>
                  <a:gd name="connsiteX5" fmla="*/ 0 w 1141218"/>
                  <a:gd name="connsiteY5" fmla="*/ 1315967 h 1315967"/>
                  <a:gd name="connsiteX6" fmla="*/ 0 w 1141218"/>
                  <a:gd name="connsiteY6" fmla="*/ 1315967 h 1315967"/>
                  <a:gd name="connsiteX7" fmla="*/ 0 w 1141218"/>
                  <a:gd name="connsiteY7" fmla="*/ 190207 h 1315967"/>
                  <a:gd name="connsiteX8" fmla="*/ 190207 w 1141218"/>
                  <a:gd name="connsiteY8" fmla="*/ 0 h 1315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1218" h="1315967">
                    <a:moveTo>
                      <a:pt x="190207" y="0"/>
                    </a:moveTo>
                    <a:lnTo>
                      <a:pt x="1141218" y="0"/>
                    </a:lnTo>
                    <a:lnTo>
                      <a:pt x="1141218" y="0"/>
                    </a:lnTo>
                    <a:lnTo>
                      <a:pt x="1141218" y="1125760"/>
                    </a:lnTo>
                    <a:cubicBezTo>
                      <a:pt x="1141218" y="1230808"/>
                      <a:pt x="1056059" y="1315967"/>
                      <a:pt x="951011" y="1315967"/>
                    </a:cubicBezTo>
                    <a:lnTo>
                      <a:pt x="0" y="1315967"/>
                    </a:lnTo>
                    <a:lnTo>
                      <a:pt x="0" y="1315967"/>
                    </a:lnTo>
                    <a:lnTo>
                      <a:pt x="0" y="190207"/>
                    </a:lnTo>
                    <a:cubicBezTo>
                      <a:pt x="0" y="85159"/>
                      <a:pt x="85159" y="0"/>
                      <a:pt x="190207" y="0"/>
                    </a:cubicBez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55710" tIns="55710" rIns="167581" bIns="55710" numCol="1" spcCol="1270" anchor="t" anchorCtr="0">
                <a:noAutofit/>
              </a:bodyPr>
              <a:lstStyle/>
              <a:p>
                <a:pPr lvl="0" algn="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kumimoji="1" lang="ja-JP" altLang="en-US" sz="1400" kern="1200" dirty="0"/>
              </a:p>
            </p:txBody>
          </p:sp>
        </p:grpSp>
        <p:sp>
          <p:nvSpPr>
            <p:cNvPr id="8" name="フローチャート: 代替処理 7"/>
            <p:cNvSpPr/>
            <p:nvPr/>
          </p:nvSpPr>
          <p:spPr bwMode="auto">
            <a:xfrm>
              <a:off x="3415092" y="3642587"/>
              <a:ext cx="1541070" cy="372321"/>
            </a:xfrm>
            <a:prstGeom prst="flowChartAlternateProcess">
              <a:avLst/>
            </a:prstGeom>
            <a:noFill/>
            <a:ln w="12700">
              <a:noFill/>
            </a:ln>
            <a:effectLst/>
            <a:extLst/>
          </p:spPr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ja-JP" altLang="en-US" sz="900" b="1" dirty="0" smtClean="0">
                  <a:solidFill>
                    <a:srgbClr val="0000FF"/>
                  </a:solidFill>
                  <a:latin typeface="+mn-ea"/>
                </a:rPr>
                <a:t>ドラッグ＆ドロップ</a:t>
              </a:r>
              <a:endParaRPr lang="en-US" altLang="ja-JP" sz="900" b="1" dirty="0" smtClean="0">
                <a:solidFill>
                  <a:srgbClr val="0000FF"/>
                </a:solidFill>
                <a:latin typeface="+mn-ea"/>
              </a:endParaRPr>
            </a:p>
          </p:txBody>
        </p:sp>
      </p:grpSp>
      <p:sp>
        <p:nvSpPr>
          <p:cNvPr id="17" name="円形吹き出し 16"/>
          <p:cNvSpPr/>
          <p:nvPr/>
        </p:nvSpPr>
        <p:spPr bwMode="auto">
          <a:xfrm>
            <a:off x="5780278" y="4619114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11" name="角丸四角形 10"/>
          <p:cNvSpPr/>
          <p:nvPr/>
        </p:nvSpPr>
        <p:spPr bwMode="auto">
          <a:xfrm>
            <a:off x="5530467" y="4935556"/>
            <a:ext cx="230977" cy="209319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角丸四角形 15"/>
          <p:cNvSpPr/>
          <p:nvPr/>
        </p:nvSpPr>
        <p:spPr bwMode="auto">
          <a:xfrm>
            <a:off x="1097766" y="5782272"/>
            <a:ext cx="775101" cy="13378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2" name="角丸四角形 31"/>
          <p:cNvSpPr/>
          <p:nvPr/>
        </p:nvSpPr>
        <p:spPr bwMode="auto">
          <a:xfrm>
            <a:off x="5429612" y="6103799"/>
            <a:ext cx="3593902" cy="36500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クラス名称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33" name="グループ化 32"/>
          <p:cNvGrpSpPr/>
          <p:nvPr/>
        </p:nvGrpSpPr>
        <p:grpSpPr>
          <a:xfrm>
            <a:off x="5030810" y="5796171"/>
            <a:ext cx="565503" cy="549789"/>
            <a:chOff x="162795" y="3812178"/>
            <a:chExt cx="565503" cy="549789"/>
          </a:xfrm>
        </p:grpSpPr>
        <p:sp>
          <p:nvSpPr>
            <p:cNvPr id="34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7272275" y="2825868"/>
            <a:ext cx="1668360" cy="2952621"/>
            <a:chOff x="7295153" y="2825868"/>
            <a:chExt cx="1668360" cy="2952621"/>
          </a:xfrm>
        </p:grpSpPr>
        <p:sp>
          <p:nvSpPr>
            <p:cNvPr id="37" name="正方形/長方形 36"/>
            <p:cNvSpPr/>
            <p:nvPr/>
          </p:nvSpPr>
          <p:spPr bwMode="auto">
            <a:xfrm>
              <a:off x="7295153" y="2825868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3021" y="3748684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57826" y="4845998"/>
              <a:ext cx="1529326" cy="274545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登録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55814" y="5430183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442" y="5135407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1010" y="3180952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61010" y="3479665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4" name="角丸四角形 43"/>
            <p:cNvSpPr/>
            <p:nvPr/>
          </p:nvSpPr>
          <p:spPr bwMode="auto">
            <a:xfrm>
              <a:off x="7364876" y="2907412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角丸四角形 44"/>
            <p:cNvSpPr/>
            <p:nvPr/>
          </p:nvSpPr>
          <p:spPr bwMode="auto">
            <a:xfrm>
              <a:off x="7363906" y="4022382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角丸四角形 45"/>
            <p:cNvSpPr/>
            <p:nvPr/>
          </p:nvSpPr>
          <p:spPr bwMode="auto">
            <a:xfrm>
              <a:off x="7362135" y="4280447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7" name="角丸四角形 46"/>
            <p:cNvSpPr/>
            <p:nvPr/>
          </p:nvSpPr>
          <p:spPr bwMode="auto">
            <a:xfrm>
              <a:off x="7359978" y="4569261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65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0" y="2215779"/>
            <a:ext cx="3017782" cy="346892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4.9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の実行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の実行</a:t>
            </a:r>
            <a:endParaRPr lang="en-US" altLang="ja-JP" b="1" dirty="0" smtClean="0"/>
          </a:p>
          <a:p>
            <a:pPr lvl="1"/>
            <a:r>
              <a:rPr lang="ja-JP" altLang="en-US" dirty="0"/>
              <a:t>「基本コンソール」＞「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作業</a:t>
            </a:r>
            <a:r>
              <a:rPr lang="ja-JP" altLang="en-US" dirty="0"/>
              <a:t>実行</a:t>
            </a:r>
            <a:r>
              <a:rPr lang="ja-JP" altLang="en-US" dirty="0" smtClean="0"/>
              <a:t>」</a:t>
            </a:r>
            <a:endParaRPr lang="en-US" altLang="ja-JP" b="1" dirty="0"/>
          </a:p>
          <a:p>
            <a:pPr lvl="1"/>
            <a:r>
              <a:rPr lang="en-US" altLang="ja-JP" dirty="0" smtClean="0"/>
              <a:t>【Symphony[</a:t>
            </a:r>
            <a:r>
              <a:rPr lang="ja-JP" altLang="en-US" dirty="0" smtClean="0"/>
              <a:t>一覧</a:t>
            </a:r>
            <a:r>
              <a:rPr lang="en-US" altLang="ja-JP" dirty="0" smtClean="0"/>
              <a:t>]</a:t>
            </a:r>
            <a:r>
              <a:rPr lang="ja-JP" altLang="en-US" dirty="0" smtClean="0"/>
              <a:t> </a:t>
            </a:r>
            <a:r>
              <a:rPr lang="en-US" altLang="ja-JP" dirty="0" smtClean="0"/>
              <a:t>】</a:t>
            </a:r>
            <a:r>
              <a:rPr lang="ja-JP" altLang="en-US" dirty="0"/>
              <a:t> 「</a:t>
            </a:r>
            <a:r>
              <a:rPr lang="en-US" altLang="ja-JP" dirty="0" smtClean="0"/>
              <a:t>workflow</a:t>
            </a:r>
            <a:r>
              <a:rPr lang="ja-JP" altLang="en-US" dirty="0" smtClean="0"/>
              <a:t>」を選択します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【</a:t>
            </a:r>
            <a:r>
              <a:rPr lang="ja-JP" altLang="en-US" dirty="0"/>
              <a:t>オペレーション</a:t>
            </a:r>
            <a:r>
              <a:rPr lang="en-US" altLang="ja-JP" dirty="0"/>
              <a:t>[</a:t>
            </a:r>
            <a:r>
              <a:rPr lang="ja-JP" altLang="en-US" dirty="0"/>
              <a:t>一覧</a:t>
            </a:r>
            <a:r>
              <a:rPr lang="en-US" altLang="ja-JP" dirty="0" smtClean="0"/>
              <a:t>]】</a:t>
            </a:r>
            <a:r>
              <a:rPr lang="ja-JP" altLang="en-US" dirty="0" smtClean="0"/>
              <a:t>「</a:t>
            </a:r>
            <a:r>
              <a:rPr lang="en-US" altLang="ja-JP" dirty="0" smtClean="0"/>
              <a:t>operation</a:t>
            </a:r>
            <a:r>
              <a:rPr lang="ja-JP" altLang="en-US" dirty="0" smtClean="0"/>
              <a:t>」を選択します　⇒</a:t>
            </a:r>
            <a:r>
              <a:rPr lang="ja-JP" altLang="en-US" b="1" dirty="0"/>
              <a:t>　</a:t>
            </a:r>
            <a:r>
              <a:rPr lang="ja-JP" altLang="en-US" dirty="0"/>
              <a:t>「実行」選択</a:t>
            </a:r>
            <a:r>
              <a:rPr lang="ja-JP" altLang="en-US" dirty="0" smtClean="0"/>
              <a:t>します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293122" y="3580145"/>
            <a:ext cx="885683" cy="143556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角丸四角形 5"/>
          <p:cNvSpPr/>
          <p:nvPr/>
        </p:nvSpPr>
        <p:spPr bwMode="auto">
          <a:xfrm>
            <a:off x="310915" y="5556279"/>
            <a:ext cx="945008" cy="12842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008" y="3683533"/>
            <a:ext cx="4757010" cy="2769655"/>
          </a:xfrm>
          <a:prstGeom prst="rect">
            <a:avLst/>
          </a:prstGeom>
        </p:spPr>
      </p:pic>
      <p:sp>
        <p:nvSpPr>
          <p:cNvPr id="10" name="角丸四角形 9"/>
          <p:cNvSpPr/>
          <p:nvPr/>
        </p:nvSpPr>
        <p:spPr bwMode="auto">
          <a:xfrm>
            <a:off x="2279044" y="6290630"/>
            <a:ext cx="738131" cy="162557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円形吹き出し 28"/>
          <p:cNvSpPr/>
          <p:nvPr/>
        </p:nvSpPr>
        <p:spPr bwMode="auto">
          <a:xfrm>
            <a:off x="1332932" y="3533834"/>
            <a:ext cx="301542" cy="312200"/>
          </a:xfrm>
          <a:prstGeom prst="wedgeEllipseCallout">
            <a:avLst>
              <a:gd name="adj1" fmla="val -92481"/>
              <a:gd name="adj2" fmla="val -16720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0" name="円形吹き出し 29"/>
          <p:cNvSpPr/>
          <p:nvPr/>
        </p:nvSpPr>
        <p:spPr bwMode="auto">
          <a:xfrm>
            <a:off x="1380811" y="5464391"/>
            <a:ext cx="301542" cy="312200"/>
          </a:xfrm>
          <a:prstGeom prst="wedgeEllipseCallout">
            <a:avLst>
              <a:gd name="adj1" fmla="val -81521"/>
              <a:gd name="adj2" fmla="val -1319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31" name="円形吹き出し 30"/>
          <p:cNvSpPr/>
          <p:nvPr/>
        </p:nvSpPr>
        <p:spPr bwMode="auto">
          <a:xfrm>
            <a:off x="3143991" y="6183443"/>
            <a:ext cx="301542" cy="312200"/>
          </a:xfrm>
          <a:prstGeom prst="wedgeEllipseCallout">
            <a:avLst>
              <a:gd name="adj1" fmla="val -80165"/>
              <a:gd name="adj2" fmla="val -149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>
                <a:latin typeface="+mn-ea"/>
              </a:rPr>
              <a:t>③</a:t>
            </a:r>
            <a:endParaRPr kumimoji="1" lang="ja-JP" altLang="en-US" sz="1400" b="1" dirty="0" smtClean="0">
              <a:latin typeface="+mn-ea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7289631" y="2667870"/>
            <a:ext cx="1668360" cy="2952621"/>
            <a:chOff x="7295153" y="2207222"/>
            <a:chExt cx="1668360" cy="2952621"/>
          </a:xfrm>
        </p:grpSpPr>
        <p:sp>
          <p:nvSpPr>
            <p:cNvPr id="33" name="正方形/長方形 32"/>
            <p:cNvSpPr/>
            <p:nvPr/>
          </p:nvSpPr>
          <p:spPr bwMode="auto">
            <a:xfrm>
              <a:off x="7295153" y="2207222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63021" y="3130038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57826" y="4227352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55814" y="4811537"/>
              <a:ext cx="1533348" cy="2760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63442" y="4516761"/>
              <a:ext cx="1528018" cy="27844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実行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8" name="角丸四角形 37"/>
            <p:cNvSpPr/>
            <p:nvPr/>
          </p:nvSpPr>
          <p:spPr bwMode="auto">
            <a:xfrm>
              <a:off x="7361010" y="2562306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9" name="角丸四角形 38"/>
            <p:cNvSpPr/>
            <p:nvPr/>
          </p:nvSpPr>
          <p:spPr bwMode="auto">
            <a:xfrm>
              <a:off x="7361010" y="2861019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角丸四角形 39"/>
            <p:cNvSpPr/>
            <p:nvPr/>
          </p:nvSpPr>
          <p:spPr bwMode="auto">
            <a:xfrm>
              <a:off x="7364876" y="2288766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1" name="角丸四角形 40"/>
            <p:cNvSpPr/>
            <p:nvPr/>
          </p:nvSpPr>
          <p:spPr bwMode="auto">
            <a:xfrm>
              <a:off x="7363906" y="3403736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角丸四角形 41"/>
            <p:cNvSpPr/>
            <p:nvPr/>
          </p:nvSpPr>
          <p:spPr bwMode="auto">
            <a:xfrm>
              <a:off x="7362135" y="3661801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43" name="角丸四角形 42"/>
            <p:cNvSpPr/>
            <p:nvPr/>
          </p:nvSpPr>
          <p:spPr bwMode="auto">
            <a:xfrm>
              <a:off x="7359978" y="3950615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5" name="角丸四角形 24"/>
          <p:cNvSpPr/>
          <p:nvPr/>
        </p:nvSpPr>
        <p:spPr bwMode="auto">
          <a:xfrm>
            <a:off x="5337972" y="5915573"/>
            <a:ext cx="3685542" cy="55322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Symphony[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workflow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オペレーション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一覧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operation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5006565" y="5624685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52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8" y="2383519"/>
            <a:ext cx="5287362" cy="23424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4.10</a:t>
            </a:r>
            <a:r>
              <a:rPr lang="ja-JP" altLang="en-US" dirty="0"/>
              <a:t>　</a:t>
            </a:r>
            <a:r>
              <a:rPr lang="en-US" altLang="ja-JP" dirty="0" smtClean="0"/>
              <a:t>Symphony</a:t>
            </a:r>
            <a:r>
              <a:rPr lang="ja-JP" altLang="en-US" dirty="0" smtClean="0"/>
              <a:t>完了確認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>
            <a:normAutofit/>
          </a:bodyPr>
          <a:lstStyle/>
          <a:p>
            <a:r>
              <a:rPr lang="en-US" altLang="ja-JP" b="1" dirty="0" smtClean="0"/>
              <a:t>Symphony</a:t>
            </a:r>
            <a:r>
              <a:rPr lang="ja-JP" altLang="en-US" b="1" dirty="0" smtClean="0"/>
              <a:t>完了</a:t>
            </a:r>
            <a:r>
              <a:rPr lang="ja-JP" altLang="en-US" b="1" dirty="0"/>
              <a:t>確認</a:t>
            </a:r>
            <a:endParaRPr lang="en-US" altLang="ja-JP" b="1" dirty="0" smtClean="0"/>
          </a:p>
          <a:p>
            <a:pPr lvl="1"/>
            <a:r>
              <a:rPr lang="ja-JP" altLang="en-US" dirty="0"/>
              <a:t> </a:t>
            </a:r>
            <a:r>
              <a:rPr lang="ja-JP" altLang="en-US" dirty="0" smtClean="0"/>
              <a:t>実行中または実行完了した、</a:t>
            </a:r>
            <a:r>
              <a:rPr lang="en-US" altLang="ja-JP" dirty="0" smtClean="0"/>
              <a:t>Movement</a:t>
            </a:r>
            <a:r>
              <a:rPr lang="ja-JP" altLang="en-US" dirty="0" smtClean="0"/>
              <a:t>を選択すると、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lang="ja-JP" altLang="en-US" dirty="0" smtClean="0"/>
              <a:t> 対象作業ステータスや、ログを確認できる画面</a:t>
            </a:r>
            <a:r>
              <a:rPr lang="ja-JP" altLang="en-US" dirty="0"/>
              <a:t>に遷移</a:t>
            </a:r>
            <a:r>
              <a:rPr lang="ja-JP" altLang="en-US" dirty="0" smtClean="0"/>
              <a:t>します。</a:t>
            </a:r>
            <a:endParaRPr lang="en-US" altLang="ja-JP" sz="1600" b="1" dirty="0" smtClean="0"/>
          </a:p>
          <a:p>
            <a:pPr marL="0" indent="0">
              <a:buNone/>
            </a:pPr>
            <a:endParaRPr lang="en-US" altLang="ja-JP" sz="1600" b="1" dirty="0" smtClean="0"/>
          </a:p>
        </p:txBody>
      </p:sp>
      <p:sp>
        <p:nvSpPr>
          <p:cNvPr id="5" name="角丸四角形 4"/>
          <p:cNvSpPr/>
          <p:nvPr/>
        </p:nvSpPr>
        <p:spPr bwMode="auto">
          <a:xfrm>
            <a:off x="1119388" y="3227942"/>
            <a:ext cx="279755" cy="26440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187" y="3573485"/>
            <a:ext cx="2389579" cy="2946291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 rot="4234975">
            <a:off x="1293771" y="1903873"/>
            <a:ext cx="1333129" cy="3381105"/>
            <a:chOff x="5941602" y="4122088"/>
            <a:chExt cx="2681659" cy="2263661"/>
          </a:xfrm>
        </p:grpSpPr>
        <p:sp>
          <p:nvSpPr>
            <p:cNvPr id="12" name="図形 11"/>
            <p:cNvSpPr/>
            <p:nvPr/>
          </p:nvSpPr>
          <p:spPr>
            <a:xfrm rot="21129319">
              <a:off x="5941602" y="4122088"/>
              <a:ext cx="2640483" cy="1304780"/>
            </a:xfrm>
            <a:prstGeom prst="swooshArrow">
              <a:avLst>
                <a:gd name="adj1" fmla="val 6903"/>
                <a:gd name="adj2" fmla="val 25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FFC000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フリーフォーム 12"/>
            <p:cNvSpPr/>
            <p:nvPr/>
          </p:nvSpPr>
          <p:spPr>
            <a:xfrm>
              <a:off x="7482043" y="5069782"/>
              <a:ext cx="1141218" cy="1315967"/>
            </a:xfrm>
            <a:custGeom>
              <a:avLst/>
              <a:gdLst>
                <a:gd name="connsiteX0" fmla="*/ 190207 w 1141218"/>
                <a:gd name="connsiteY0" fmla="*/ 0 h 1315967"/>
                <a:gd name="connsiteX1" fmla="*/ 1141218 w 1141218"/>
                <a:gd name="connsiteY1" fmla="*/ 0 h 1315967"/>
                <a:gd name="connsiteX2" fmla="*/ 1141218 w 1141218"/>
                <a:gd name="connsiteY2" fmla="*/ 0 h 1315967"/>
                <a:gd name="connsiteX3" fmla="*/ 1141218 w 1141218"/>
                <a:gd name="connsiteY3" fmla="*/ 1125760 h 1315967"/>
                <a:gd name="connsiteX4" fmla="*/ 951011 w 1141218"/>
                <a:gd name="connsiteY4" fmla="*/ 1315967 h 1315967"/>
                <a:gd name="connsiteX5" fmla="*/ 0 w 1141218"/>
                <a:gd name="connsiteY5" fmla="*/ 1315967 h 1315967"/>
                <a:gd name="connsiteX6" fmla="*/ 0 w 1141218"/>
                <a:gd name="connsiteY6" fmla="*/ 1315967 h 1315967"/>
                <a:gd name="connsiteX7" fmla="*/ 0 w 1141218"/>
                <a:gd name="connsiteY7" fmla="*/ 190207 h 1315967"/>
                <a:gd name="connsiteX8" fmla="*/ 190207 w 1141218"/>
                <a:gd name="connsiteY8" fmla="*/ 0 h 1315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1218" h="1315967">
                  <a:moveTo>
                    <a:pt x="190207" y="0"/>
                  </a:moveTo>
                  <a:lnTo>
                    <a:pt x="1141218" y="0"/>
                  </a:lnTo>
                  <a:lnTo>
                    <a:pt x="1141218" y="0"/>
                  </a:lnTo>
                  <a:lnTo>
                    <a:pt x="1141218" y="1125760"/>
                  </a:lnTo>
                  <a:cubicBezTo>
                    <a:pt x="1141218" y="1230808"/>
                    <a:pt x="1056059" y="1315967"/>
                    <a:pt x="951011" y="1315967"/>
                  </a:cubicBezTo>
                  <a:lnTo>
                    <a:pt x="0" y="1315967"/>
                  </a:lnTo>
                  <a:lnTo>
                    <a:pt x="0" y="1315967"/>
                  </a:lnTo>
                  <a:lnTo>
                    <a:pt x="0" y="190207"/>
                  </a:lnTo>
                  <a:cubicBezTo>
                    <a:pt x="0" y="85159"/>
                    <a:pt x="85159" y="0"/>
                    <a:pt x="190207" y="0"/>
                  </a:cubicBez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5710" tIns="55710" rIns="167581" bIns="55710" numCol="1" spcCol="1270" anchor="t" anchorCtr="0">
              <a:noAutofit/>
            </a:bodyPr>
            <a:lstStyle/>
            <a:p>
              <a:pPr lvl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kumimoji="1" lang="ja-JP" altLang="en-US" sz="1400" kern="1200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7328615" y="2490414"/>
            <a:ext cx="1668360" cy="2952621"/>
            <a:chOff x="7328615" y="2133917"/>
            <a:chExt cx="1668360" cy="2952621"/>
          </a:xfrm>
        </p:grpSpPr>
        <p:sp>
          <p:nvSpPr>
            <p:cNvPr id="27" name="正方形/長方形 26"/>
            <p:cNvSpPr/>
            <p:nvPr/>
          </p:nvSpPr>
          <p:spPr bwMode="auto">
            <a:xfrm>
              <a:off x="7328615" y="2133917"/>
              <a:ext cx="1668360" cy="2952621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8" name="角丸四角形 27"/>
            <p:cNvSpPr/>
            <p:nvPr/>
          </p:nvSpPr>
          <p:spPr bwMode="auto">
            <a:xfrm>
              <a:off x="7396483" y="3056733"/>
              <a:ext cx="1529326" cy="25341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の登録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角丸四角形 28"/>
            <p:cNvSpPr/>
            <p:nvPr/>
          </p:nvSpPr>
          <p:spPr bwMode="auto">
            <a:xfrm>
              <a:off x="7391288" y="4154047"/>
              <a:ext cx="1529326" cy="27454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7389276" y="4738232"/>
              <a:ext cx="1533348" cy="27600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rgbClr val="FF0000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完了確認</a:t>
              </a:r>
              <a:endParaRPr lang="ja-JP" altLang="en-US" sz="900" b="1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7396904" y="4443456"/>
              <a:ext cx="1528018" cy="2784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Symphony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実行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2" name="角丸四角形 31"/>
            <p:cNvSpPr/>
            <p:nvPr/>
          </p:nvSpPr>
          <p:spPr bwMode="auto">
            <a:xfrm>
              <a:off x="7394472" y="2489001"/>
              <a:ext cx="1539197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オペレーション登録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7394472" y="2787714"/>
              <a:ext cx="1533348" cy="25212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IaC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角丸四角形 33"/>
            <p:cNvSpPr/>
            <p:nvPr/>
          </p:nvSpPr>
          <p:spPr bwMode="auto">
            <a:xfrm>
              <a:off x="7398338" y="2215461"/>
              <a:ext cx="1530947" cy="2466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作業対象ホスト登録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5" name="角丸四角形 34"/>
            <p:cNvSpPr/>
            <p:nvPr/>
          </p:nvSpPr>
          <p:spPr bwMode="auto">
            <a:xfrm>
              <a:off x="7397368" y="3330431"/>
              <a:ext cx="1527554" cy="2464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ja-JP" sz="900" b="1" dirty="0" smtClean="0">
                  <a:solidFill>
                    <a:schemeClr val="tx1"/>
                  </a:solidFill>
                  <a:latin typeface="+mn-ea"/>
                </a:rPr>
                <a:t>Movement</a:t>
              </a:r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詳細登録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6" name="角丸四角形 35"/>
            <p:cNvSpPr/>
            <p:nvPr/>
          </p:nvSpPr>
          <p:spPr bwMode="auto">
            <a:xfrm>
              <a:off x="7395597" y="3588496"/>
              <a:ext cx="1529326" cy="28950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>
                  <a:latin typeface="+mn-ea"/>
                </a:rPr>
                <a:t>オペレーションに関連付く</a:t>
              </a:r>
              <a:endParaRPr lang="en-US" altLang="ja-JP" sz="900" b="1" dirty="0">
                <a:latin typeface="+mn-ea"/>
              </a:endParaRPr>
            </a:p>
            <a:p>
              <a:pPr algn="ctr"/>
              <a:r>
                <a:rPr lang="en-US" altLang="ja-JP" sz="900" b="1" dirty="0">
                  <a:latin typeface="+mn-ea"/>
                </a:rPr>
                <a:t>Movement</a:t>
              </a:r>
              <a:r>
                <a:rPr lang="ja-JP" altLang="en-US" sz="900" b="1" dirty="0">
                  <a:latin typeface="+mn-ea"/>
                </a:rPr>
                <a:t>とホストの登録</a:t>
              </a:r>
            </a:p>
          </p:txBody>
        </p:sp>
        <p:sp>
          <p:nvSpPr>
            <p:cNvPr id="37" name="角丸四角形 36"/>
            <p:cNvSpPr/>
            <p:nvPr/>
          </p:nvSpPr>
          <p:spPr bwMode="auto">
            <a:xfrm>
              <a:off x="7393440" y="3877310"/>
              <a:ext cx="1525023" cy="271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chemeClr val="tx1"/>
                  </a:solidFill>
                  <a:latin typeface="+mn-ea"/>
                </a:rPr>
                <a:t>代入値管理</a:t>
              </a:r>
              <a:endParaRPr kumimoji="1" lang="ja-JP" altLang="en-US" sz="900" b="1" dirty="0" smtClean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32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6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　管理コンソール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3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n-ea"/>
              </a:rPr>
              <a:t>1.1</a:t>
            </a:r>
            <a:r>
              <a:rPr lang="ja-JP" altLang="en-US" dirty="0" smtClean="0">
                <a:latin typeface="+mn-ea"/>
              </a:rPr>
              <a:t>　シナリオ　</a:t>
            </a:r>
            <a:r>
              <a:rPr lang="en-US" altLang="ja-JP" dirty="0" smtClean="0">
                <a:latin typeface="+mn-ea"/>
              </a:rPr>
              <a:t>1/2</a:t>
            </a:r>
            <a:endParaRPr lang="en-US" altLang="ja-JP" dirty="0">
              <a:latin typeface="+mn-ea"/>
            </a:endParaRPr>
          </a:p>
        </p:txBody>
      </p:sp>
      <p:sp>
        <p:nvSpPr>
          <p:cNvPr id="34" name="コンテンツ プレースホルダー 1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784976" cy="5616476"/>
          </a:xfrm>
        </p:spPr>
        <p:txBody>
          <a:bodyPr/>
          <a:lstStyle/>
          <a:p>
            <a:r>
              <a:rPr lang="ja-JP" altLang="en-US" sz="1800" dirty="0" smtClean="0"/>
              <a:t>本シナリオは、</a:t>
            </a:r>
            <a:r>
              <a:rPr lang="ja-JP" altLang="en-US" sz="1800" dirty="0" smtClean="0">
                <a:latin typeface="+mn-ea"/>
              </a:rPr>
              <a:t>ユーザ「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」を新規作成し、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「</a:t>
            </a:r>
            <a:r>
              <a:rPr lang="en-US" altLang="ja-JP" sz="1800" dirty="0" smtClean="0">
                <a:latin typeface="+mn-ea"/>
              </a:rPr>
              <a:t>testuser</a:t>
            </a:r>
            <a:r>
              <a:rPr lang="ja-JP" altLang="en-US" sz="1800" dirty="0" smtClean="0">
                <a:latin typeface="+mn-ea"/>
              </a:rPr>
              <a:t>」が「機器一覧」のメニューを閲覧可能とする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>
                <a:latin typeface="+mn-ea"/>
              </a:rPr>
              <a:t>　</a:t>
            </a:r>
            <a:r>
              <a:rPr lang="ja-JP" altLang="en-US" sz="1800" dirty="0" smtClean="0">
                <a:latin typeface="+mn-ea"/>
              </a:rPr>
              <a:t>内容となっております。</a:t>
            </a:r>
            <a:endParaRPr lang="ja-JP" altLang="en-US" sz="1800" dirty="0">
              <a:latin typeface="+mn-ea"/>
            </a:endParaRPr>
          </a:p>
          <a:p>
            <a:endParaRPr kumimoji="1" lang="ja-JP" altLang="en-US" dirty="0"/>
          </a:p>
        </p:txBody>
      </p:sp>
      <p:sp>
        <p:nvSpPr>
          <p:cNvPr id="35" name="角丸四角形 34"/>
          <p:cNvSpPr/>
          <p:nvPr/>
        </p:nvSpPr>
        <p:spPr bwMode="auto">
          <a:xfrm>
            <a:off x="521217" y="2345590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2.1</a:t>
            </a:r>
            <a:r>
              <a:rPr lang="ja-JP" altLang="en-US" b="1" dirty="0"/>
              <a:t>　</a:t>
            </a:r>
            <a:r>
              <a:rPr lang="ja-JP" altLang="en-US" b="1" dirty="0" smtClean="0"/>
              <a:t>新規ユーザ</a:t>
            </a:r>
            <a:r>
              <a:rPr lang="ja-JP" altLang="en-US" b="1" dirty="0"/>
              <a:t>の作成</a:t>
            </a:r>
            <a:endParaRPr lang="en-US" altLang="ja-JP" b="1" dirty="0"/>
          </a:p>
        </p:txBody>
      </p:sp>
      <p:sp>
        <p:nvSpPr>
          <p:cNvPr id="41" name="二等辺三角形 40"/>
          <p:cNvSpPr/>
          <p:nvPr/>
        </p:nvSpPr>
        <p:spPr bwMode="auto">
          <a:xfrm flipV="1">
            <a:off x="3251381" y="2927429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8569" y="3256363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2.2</a:t>
            </a:r>
            <a:r>
              <a:rPr lang="ja-JP" altLang="en-US" b="1" dirty="0"/>
              <a:t>　ロールの登録</a:t>
            </a:r>
            <a:endParaRPr lang="en-US" altLang="ja-JP" b="1" dirty="0"/>
          </a:p>
        </p:txBody>
      </p:sp>
      <p:sp>
        <p:nvSpPr>
          <p:cNvPr id="47" name="二等辺三角形 46"/>
          <p:cNvSpPr/>
          <p:nvPr/>
        </p:nvSpPr>
        <p:spPr bwMode="auto">
          <a:xfrm flipV="1">
            <a:off x="3251381" y="3859340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8" name="二等辺三角形 47"/>
          <p:cNvSpPr/>
          <p:nvPr/>
        </p:nvSpPr>
        <p:spPr bwMode="auto">
          <a:xfrm flipV="1">
            <a:off x="3285012" y="4730037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9" name="二等辺三角形 48"/>
          <p:cNvSpPr/>
          <p:nvPr/>
        </p:nvSpPr>
        <p:spPr bwMode="auto">
          <a:xfrm flipV="1">
            <a:off x="3285012" y="5655311"/>
            <a:ext cx="2042517" cy="15738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50" name="角丸四角形 49"/>
          <p:cNvSpPr/>
          <p:nvPr/>
        </p:nvSpPr>
        <p:spPr bwMode="auto">
          <a:xfrm>
            <a:off x="535307" y="415314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2.3</a:t>
            </a:r>
            <a:r>
              <a:rPr lang="ja-JP" altLang="en-US" b="1" dirty="0"/>
              <a:t>　ロール・メニューの紐付</a:t>
            </a:r>
            <a:endParaRPr lang="en-US" altLang="ja-JP" b="1" dirty="0"/>
          </a:p>
        </p:txBody>
      </p:sp>
      <p:sp>
        <p:nvSpPr>
          <p:cNvPr id="51" name="角丸四角形 50"/>
          <p:cNvSpPr/>
          <p:nvPr/>
        </p:nvSpPr>
        <p:spPr bwMode="auto">
          <a:xfrm>
            <a:off x="518569" y="5063917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2.4</a:t>
            </a:r>
            <a:r>
              <a:rPr lang="ja-JP" altLang="en-US" b="1" dirty="0"/>
              <a:t>　ロール・ユーザの紐付</a:t>
            </a:r>
            <a:endParaRPr lang="en-US" altLang="ja-JP" b="1" dirty="0"/>
          </a:p>
        </p:txBody>
      </p:sp>
      <p:sp>
        <p:nvSpPr>
          <p:cNvPr id="52" name="角丸四角形 51"/>
          <p:cNvSpPr/>
          <p:nvPr/>
        </p:nvSpPr>
        <p:spPr bwMode="auto">
          <a:xfrm>
            <a:off x="518569" y="5918294"/>
            <a:ext cx="7920000" cy="432000"/>
          </a:xfrm>
          <a:prstGeom prst="roundRect">
            <a:avLst>
              <a:gd name="adj" fmla="val 12379"/>
            </a:avLst>
          </a:prstGeom>
          <a:solidFill>
            <a:schemeClr val="accent6">
              <a:lumMod val="25000"/>
              <a:lumOff val="75000"/>
            </a:schemeClr>
          </a:solidFill>
          <a:ln w="12700">
            <a:solidFill>
              <a:schemeClr val="tx1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b="1" dirty="0" smtClean="0"/>
              <a:t>2.5</a:t>
            </a:r>
            <a:r>
              <a:rPr lang="ja-JP" altLang="en-US" b="1" dirty="0"/>
              <a:t>　紐付確認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3082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/>
          <p:cNvSpPr/>
          <p:nvPr/>
        </p:nvSpPr>
        <p:spPr bwMode="auto">
          <a:xfrm>
            <a:off x="179512" y="3125919"/>
            <a:ext cx="8857108" cy="1255974"/>
          </a:xfrm>
          <a:prstGeom prst="rect">
            <a:avLst/>
          </a:prstGeom>
          <a:solidFill>
            <a:srgbClr val="92D050">
              <a:alpha val="49804"/>
            </a:srgb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5" name="正方形/長方形 34"/>
          <p:cNvSpPr/>
          <p:nvPr/>
        </p:nvSpPr>
        <p:spPr bwMode="auto">
          <a:xfrm>
            <a:off x="179512" y="1857469"/>
            <a:ext cx="8857108" cy="1260531"/>
          </a:xfrm>
          <a:prstGeom prst="rect">
            <a:avLst/>
          </a:prstGeom>
          <a:solidFill>
            <a:schemeClr val="accent6">
              <a:lumMod val="90000"/>
              <a:lumOff val="10000"/>
              <a:alpha val="50000"/>
            </a:schemeClr>
          </a:solidFill>
          <a:ln>
            <a:noFill/>
          </a:ln>
          <a:ex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1.1</a:t>
            </a:r>
            <a:r>
              <a:rPr lang="ja-JP" altLang="en-US" dirty="0"/>
              <a:t>　</a:t>
            </a:r>
            <a:r>
              <a:rPr lang="ja-JP" altLang="en-US" dirty="0" smtClean="0"/>
              <a:t>シナリオ　</a:t>
            </a:r>
            <a:r>
              <a:rPr lang="en-US" altLang="ja-JP" dirty="0" smtClean="0"/>
              <a:t>2/2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04647"/>
            <a:ext cx="8964487" cy="1132421"/>
          </a:xfrm>
        </p:spPr>
        <p:txBody>
          <a:bodyPr>
            <a:normAutofit/>
          </a:bodyPr>
          <a:lstStyle/>
          <a:p>
            <a:r>
              <a:rPr lang="ja-JP" altLang="en-US" sz="1800" dirty="0" smtClean="0">
                <a:latin typeface="+mn-ea"/>
              </a:rPr>
              <a:t>今回</a:t>
            </a:r>
            <a:r>
              <a:rPr lang="ja-JP" altLang="en-US" sz="1800" dirty="0">
                <a:latin typeface="+mn-ea"/>
              </a:rPr>
              <a:t>のシナリオにおいて</a:t>
            </a:r>
            <a:r>
              <a:rPr lang="ja-JP" altLang="en-US" sz="1800" dirty="0" smtClean="0">
                <a:latin typeface="+mn-ea"/>
              </a:rPr>
              <a:t>「</a:t>
            </a:r>
            <a:r>
              <a:rPr lang="en-US" altLang="ja-JP" sz="1800" dirty="0" smtClean="0">
                <a:latin typeface="+mn-ea"/>
              </a:rPr>
              <a:t>2.1</a:t>
            </a:r>
            <a:r>
              <a:rPr lang="ja-JP" altLang="en-US" sz="1800" dirty="0" smtClean="0">
                <a:latin typeface="+mn-ea"/>
              </a:rPr>
              <a:t> 新規</a:t>
            </a:r>
            <a:r>
              <a:rPr lang="ja-JP" altLang="en-US" sz="1800" dirty="0">
                <a:latin typeface="+mn-ea"/>
              </a:rPr>
              <a:t>ユーザの作成</a:t>
            </a:r>
            <a:r>
              <a:rPr lang="ja-JP" altLang="en-US" sz="1800" dirty="0" smtClean="0">
                <a:latin typeface="+mn-ea"/>
              </a:rPr>
              <a:t>」「</a:t>
            </a:r>
            <a:r>
              <a:rPr lang="en-US" altLang="ja-JP" sz="1800" dirty="0" smtClean="0">
                <a:latin typeface="+mn-ea"/>
              </a:rPr>
              <a:t>2.4</a:t>
            </a:r>
            <a:r>
              <a:rPr lang="ja-JP" altLang="en-US" sz="1800" dirty="0" smtClean="0">
                <a:latin typeface="+mn-ea"/>
              </a:rPr>
              <a:t> ロール</a:t>
            </a:r>
            <a:r>
              <a:rPr lang="ja-JP" altLang="en-US" sz="1800" dirty="0">
                <a:latin typeface="+mn-ea"/>
              </a:rPr>
              <a:t>・ユーザの紐付</a:t>
            </a:r>
            <a:r>
              <a:rPr lang="ja-JP" altLang="en-US" sz="1800" dirty="0" smtClean="0">
                <a:latin typeface="+mn-ea"/>
              </a:rPr>
              <a:t>」</a:t>
            </a:r>
            <a:endParaRPr lang="en-US" altLang="ja-JP" sz="1800" dirty="0" smtClean="0">
              <a:latin typeface="+mn-ea"/>
            </a:endParaRPr>
          </a:p>
          <a:p>
            <a:pPr marL="0" indent="0">
              <a:buNone/>
            </a:pPr>
            <a:r>
              <a:rPr lang="ja-JP" altLang="en-US" sz="1800" dirty="0" smtClean="0">
                <a:latin typeface="+mn-ea"/>
              </a:rPr>
              <a:t>  については、定常的</a:t>
            </a:r>
            <a:r>
              <a:rPr lang="ja-JP" altLang="en-US" sz="1800" dirty="0">
                <a:latin typeface="+mn-ea"/>
              </a:rPr>
              <a:t>に発生する作業と想定</a:t>
            </a:r>
            <a:r>
              <a:rPr lang="ja-JP" altLang="en-US" sz="1800" dirty="0" smtClean="0">
                <a:latin typeface="+mn-ea"/>
              </a:rPr>
              <a:t>されます。</a:t>
            </a:r>
            <a:endParaRPr lang="en-US" altLang="ja-JP" sz="1800" dirty="0">
              <a:latin typeface="+mn-ea"/>
            </a:endParaRPr>
          </a:p>
          <a:p>
            <a:endParaRPr lang="en-US" altLang="ja-JP" dirty="0" smtClean="0"/>
          </a:p>
        </p:txBody>
      </p:sp>
      <p:sp>
        <p:nvSpPr>
          <p:cNvPr id="6" name="角丸四角形 5"/>
          <p:cNvSpPr/>
          <p:nvPr/>
        </p:nvSpPr>
        <p:spPr bwMode="auto">
          <a:xfrm>
            <a:off x="2482613" y="197219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2.2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の登録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2482613" y="2538071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2.3</a:t>
            </a:r>
            <a:r>
              <a:rPr lang="ja-JP" altLang="en-US" b="1" dirty="0">
                <a:latin typeface="+mn-ea"/>
              </a:rPr>
              <a:t>　</a:t>
            </a:r>
            <a:r>
              <a:rPr lang="ja-JP" altLang="en-US" b="1" dirty="0" smtClean="0">
                <a:latin typeface="+mn-ea"/>
              </a:rPr>
              <a:t>ロール</a:t>
            </a:r>
            <a:r>
              <a:rPr lang="ja-JP" altLang="en-US" b="1" dirty="0">
                <a:latin typeface="+mn-ea"/>
              </a:rPr>
              <a:t>・メニューの紐付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2482613" y="3851394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2.4</a:t>
            </a:r>
            <a:r>
              <a:rPr lang="ja-JP" altLang="en-US" b="1" dirty="0" smtClean="0">
                <a:latin typeface="+mn-ea"/>
              </a:rPr>
              <a:t>　ロール</a:t>
            </a:r>
            <a:r>
              <a:rPr lang="ja-JP" altLang="en-US" b="1" dirty="0">
                <a:latin typeface="+mn-ea"/>
              </a:rPr>
              <a:t>・ユーザの紐付</a:t>
            </a:r>
            <a:endParaRPr kumimoji="1" lang="ja-JP" altLang="en-US" b="1" dirty="0" smtClean="0">
              <a:latin typeface="+mn-ea"/>
            </a:endParaRPr>
          </a:p>
        </p:txBody>
      </p:sp>
      <p:sp>
        <p:nvSpPr>
          <p:cNvPr id="23" name="角丸四角形 22"/>
          <p:cNvSpPr/>
          <p:nvPr/>
        </p:nvSpPr>
        <p:spPr bwMode="auto">
          <a:xfrm>
            <a:off x="2482613" y="3265187"/>
            <a:ext cx="6480899" cy="432060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b="1" dirty="0" smtClean="0">
                <a:latin typeface="+mn-ea"/>
              </a:rPr>
              <a:t>2.1</a:t>
            </a:r>
            <a:r>
              <a:rPr lang="ja-JP" altLang="en-US" b="1" dirty="0" smtClean="0">
                <a:latin typeface="+mn-ea"/>
              </a:rPr>
              <a:t>　新規</a:t>
            </a:r>
            <a:r>
              <a:rPr lang="ja-JP" altLang="en-US" b="1" dirty="0">
                <a:latin typeface="+mn-ea"/>
              </a:rPr>
              <a:t>ユーザの作成</a:t>
            </a:r>
          </a:p>
        </p:txBody>
      </p:sp>
      <p:cxnSp>
        <p:nvCxnSpPr>
          <p:cNvPr id="25" name="直線コネクタ 24"/>
          <p:cNvCxnSpPr/>
          <p:nvPr/>
        </p:nvCxnSpPr>
        <p:spPr bwMode="auto">
          <a:xfrm>
            <a:off x="179512" y="3121959"/>
            <a:ext cx="88571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角丸四角形 26"/>
          <p:cNvSpPr/>
          <p:nvPr/>
        </p:nvSpPr>
        <p:spPr bwMode="auto">
          <a:xfrm>
            <a:off x="251400" y="1972191"/>
            <a:ext cx="2016280" cy="985634"/>
          </a:xfrm>
          <a:prstGeom prst="roundRect">
            <a:avLst/>
          </a:prstGeom>
          <a:solidFill>
            <a:schemeClr val="accent6">
              <a:lumMod val="25000"/>
              <a:lumOff val="75000"/>
            </a:schemeClr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 smtClean="0">
                <a:solidFill>
                  <a:srgbClr val="FF0000"/>
                </a:solidFill>
                <a:latin typeface="+mn-ea"/>
              </a:rPr>
              <a:t>不定期作業</a:t>
            </a:r>
            <a:endParaRPr kumimoji="1" lang="ja-JP" altLang="en-US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251400" y="3265187"/>
            <a:ext cx="2016280" cy="1018267"/>
          </a:xfrm>
          <a:prstGeom prst="roundRect">
            <a:avLst/>
          </a:prstGeom>
          <a:solidFill>
            <a:srgbClr val="92D050"/>
          </a:solidFill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latin typeface="+mn-ea"/>
              </a:rPr>
              <a:t>定常</a:t>
            </a:r>
            <a:r>
              <a:rPr kumimoji="1" lang="ja-JP" altLang="en-US" b="1" dirty="0" smtClean="0">
                <a:solidFill>
                  <a:srgbClr val="FF0000"/>
                </a:solidFill>
                <a:latin typeface="+mn-ea"/>
              </a:rPr>
              <a:t>作業</a:t>
            </a:r>
            <a:endParaRPr kumimoji="1" lang="en-US" altLang="ja-JP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環状矢印 28"/>
          <p:cNvSpPr/>
          <p:nvPr/>
        </p:nvSpPr>
        <p:spPr>
          <a:xfrm>
            <a:off x="7761345" y="3005764"/>
            <a:ext cx="1382654" cy="1382966"/>
          </a:xfrm>
          <a:prstGeom prst="circularArrow">
            <a:avLst>
              <a:gd name="adj1" fmla="val 12716"/>
              <a:gd name="adj2" fmla="val 1142322"/>
              <a:gd name="adj3" fmla="val 8853523"/>
              <a:gd name="adj4" fmla="val 13799306"/>
              <a:gd name="adj5" fmla="val 1737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テキスト ボックス 33"/>
          <p:cNvSpPr txBox="1"/>
          <p:nvPr/>
        </p:nvSpPr>
        <p:spPr>
          <a:xfrm>
            <a:off x="6833320" y="3213154"/>
            <a:ext cx="1789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★繰り返し</a:t>
            </a:r>
            <a:endParaRPr kumimoji="1" lang="en-US" altLang="ja-JP" sz="1600" b="1" dirty="0" smtClean="0">
              <a:solidFill>
                <a:srgbClr val="00B050"/>
              </a:solidFill>
            </a:endParaRPr>
          </a:p>
          <a:p>
            <a:pPr algn="ctr"/>
            <a:r>
              <a:rPr kumimoji="1" lang="ja-JP" altLang="en-US" sz="1600" b="1" dirty="0" smtClean="0">
                <a:solidFill>
                  <a:srgbClr val="00B050"/>
                </a:solidFill>
              </a:rPr>
              <a:t>実行★</a:t>
            </a:r>
            <a:endParaRPr kumimoji="1" lang="ja-JP" alt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0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388" y="3045072"/>
            <a:ext cx="8784000" cy="467239"/>
          </a:xfrm>
        </p:spPr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　実習①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88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3" y="2122346"/>
            <a:ext cx="6588280" cy="3463772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.1</a:t>
            </a:r>
            <a:r>
              <a:rPr lang="ja-JP" altLang="en-US" dirty="0"/>
              <a:t>　</a:t>
            </a:r>
            <a:r>
              <a:rPr lang="ja-JP" altLang="en-US" dirty="0" smtClean="0"/>
              <a:t>新規ユーザの作成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新規ユーザの作成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」＞「ユーザ</a:t>
            </a:r>
            <a:r>
              <a:rPr lang="ja-JP" altLang="en-US" dirty="0"/>
              <a:t>管理」＞ 「登録</a:t>
            </a:r>
            <a:r>
              <a:rPr lang="ja-JP" altLang="en-US" dirty="0" smtClean="0"/>
              <a:t>」＞「</a:t>
            </a:r>
            <a:r>
              <a:rPr lang="ja-JP" altLang="en-US" dirty="0"/>
              <a:t>登録開始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「ログイン</a:t>
            </a:r>
            <a:r>
              <a:rPr lang="en-US" altLang="ja-JP" dirty="0" smtClean="0"/>
              <a:t>ID</a:t>
            </a:r>
            <a:r>
              <a:rPr lang="ja-JP" altLang="en-US" dirty="0" smtClean="0"/>
              <a:t>」「ログイン</a:t>
            </a:r>
            <a:r>
              <a:rPr lang="en-US" altLang="ja-JP" dirty="0" smtClean="0"/>
              <a:t>PW</a:t>
            </a:r>
            <a:r>
              <a:rPr lang="ja-JP" altLang="en-US" dirty="0" smtClean="0"/>
              <a:t>」「ユーザ名」「メールアドレス」を入力し、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</a:t>
            </a:r>
            <a:r>
              <a:rPr lang="ja-JP" altLang="en-US" dirty="0" smtClean="0"/>
              <a:t>「登録」を選択します。</a:t>
            </a:r>
            <a:endParaRPr lang="en-US" altLang="ja-JP" dirty="0"/>
          </a:p>
        </p:txBody>
      </p:sp>
      <p:sp>
        <p:nvSpPr>
          <p:cNvPr id="19" name="角丸四角形 18"/>
          <p:cNvSpPr/>
          <p:nvPr/>
        </p:nvSpPr>
        <p:spPr bwMode="auto">
          <a:xfrm>
            <a:off x="733596" y="4424856"/>
            <a:ext cx="2619204" cy="388882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円形吹き出し 19"/>
          <p:cNvSpPr/>
          <p:nvPr/>
        </p:nvSpPr>
        <p:spPr bwMode="auto">
          <a:xfrm>
            <a:off x="3352800" y="4090002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21" name="角丸四角形 20"/>
          <p:cNvSpPr/>
          <p:nvPr/>
        </p:nvSpPr>
        <p:spPr bwMode="auto">
          <a:xfrm>
            <a:off x="1502414" y="5368645"/>
            <a:ext cx="1114662" cy="22083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円形吹き出し 21"/>
          <p:cNvSpPr/>
          <p:nvPr/>
        </p:nvSpPr>
        <p:spPr bwMode="auto">
          <a:xfrm>
            <a:off x="2722367" y="547744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5" name="角丸四角形 24"/>
          <p:cNvSpPr/>
          <p:nvPr/>
        </p:nvSpPr>
        <p:spPr bwMode="auto">
          <a:xfrm>
            <a:off x="4932049" y="5343949"/>
            <a:ext cx="4083014" cy="10319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testuser</a:t>
            </a:r>
            <a:r>
              <a:rPr kumimoji="1"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ログイン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PW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※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任意で設定をお願いいたします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ユーザ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「テスト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用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アドレス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test@aa.bb.cc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」と入力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4649297" y="5036329"/>
            <a:ext cx="565503" cy="549789"/>
            <a:chOff x="162795" y="3812178"/>
            <a:chExt cx="565503" cy="549789"/>
          </a:xfrm>
        </p:grpSpPr>
        <p:sp>
          <p:nvSpPr>
            <p:cNvPr id="27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6871966" y="2083694"/>
            <a:ext cx="2148045" cy="2341162"/>
            <a:chOff x="6867018" y="2031752"/>
            <a:chExt cx="2148045" cy="2341162"/>
          </a:xfrm>
        </p:grpSpPr>
        <p:sp>
          <p:nvSpPr>
            <p:cNvPr id="4" name="正方形/長方形 3"/>
            <p:cNvSpPr/>
            <p:nvPr/>
          </p:nvSpPr>
          <p:spPr bwMode="auto">
            <a:xfrm>
              <a:off x="6867018" y="2031752"/>
              <a:ext cx="2148045" cy="2341162"/>
            </a:xfrm>
            <a:prstGeom prst="rect">
              <a:avLst/>
            </a:prstGeom>
            <a:ln/>
            <a:ex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 smtClean="0">
                <a:latin typeface="+mn-ea"/>
              </a:endParaRPr>
            </a:p>
          </p:txBody>
        </p:sp>
        <p:sp>
          <p:nvSpPr>
            <p:cNvPr id="24" name="角丸四角形 23"/>
            <p:cNvSpPr/>
            <p:nvPr/>
          </p:nvSpPr>
          <p:spPr bwMode="auto">
            <a:xfrm>
              <a:off x="6948791" y="2151580"/>
              <a:ext cx="2004289" cy="366867"/>
            </a:xfrm>
            <a:prstGeom prst="roundRect">
              <a:avLst/>
            </a:prstGeom>
            <a:solidFill>
              <a:schemeClr val="accent6">
                <a:lumMod val="10000"/>
                <a:lumOff val="90000"/>
              </a:schemeClr>
            </a:solidFill>
            <a:ln>
              <a:solidFill>
                <a:srgbClr val="FF0000"/>
              </a:solidFill>
            </a:ln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solidFill>
                    <a:srgbClr val="FF0000"/>
                  </a:solidFill>
                  <a:latin typeface="+mn-ea"/>
                </a:rPr>
                <a:t>新規ユーザの</a:t>
              </a:r>
              <a:r>
                <a:rPr lang="ja-JP" altLang="en-US" sz="900" b="1" dirty="0">
                  <a:solidFill>
                    <a:srgbClr val="FF0000"/>
                  </a:solidFill>
                  <a:latin typeface="+mn-ea"/>
                </a:rPr>
                <a:t>作成</a:t>
              </a:r>
              <a:endParaRPr kumimoji="1" lang="ja-JP" altLang="en-US" sz="900" b="1" dirty="0" smtClean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30" name="角丸四角形 29"/>
            <p:cNvSpPr/>
            <p:nvPr/>
          </p:nvSpPr>
          <p:spPr bwMode="auto">
            <a:xfrm>
              <a:off x="6938897" y="258195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ロールの登録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1" name="角丸四角形 30"/>
            <p:cNvSpPr/>
            <p:nvPr/>
          </p:nvSpPr>
          <p:spPr bwMode="auto">
            <a:xfrm>
              <a:off x="6948790" y="3018900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</a:t>
              </a:r>
              <a:r>
                <a:rPr lang="ja-JP" altLang="en-US" sz="900" b="1" dirty="0">
                  <a:latin typeface="+mn-ea"/>
                </a:rPr>
                <a:t>・</a:t>
              </a:r>
              <a:r>
                <a:rPr lang="ja-JP" altLang="en-US" sz="900" b="1" dirty="0" smtClean="0">
                  <a:latin typeface="+mn-ea"/>
                </a:rPr>
                <a:t>メニューの紐付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33" name="角丸四角形 32"/>
            <p:cNvSpPr/>
            <p:nvPr/>
          </p:nvSpPr>
          <p:spPr bwMode="auto">
            <a:xfrm>
              <a:off x="6948790" y="387923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紐付確認</a:t>
              </a:r>
              <a:endParaRPr lang="ja-JP" altLang="en-US" sz="900" b="1" dirty="0">
                <a:latin typeface="+mn-ea"/>
              </a:endParaRPr>
            </a:p>
          </p:txBody>
        </p:sp>
        <p:sp>
          <p:nvSpPr>
            <p:cNvPr id="23" name="角丸四角形 22"/>
            <p:cNvSpPr/>
            <p:nvPr/>
          </p:nvSpPr>
          <p:spPr bwMode="auto">
            <a:xfrm>
              <a:off x="6959224" y="3455845"/>
              <a:ext cx="2004289" cy="366867"/>
            </a:xfrm>
            <a:prstGeom prst="roundRect">
              <a:avLst/>
            </a:prstGeom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sz="900" b="1" dirty="0" smtClean="0">
                  <a:latin typeface="+mn-ea"/>
                </a:rPr>
                <a:t>ロール・ユーザの紐付</a:t>
              </a:r>
              <a:endParaRPr lang="ja-JP" altLang="en-US" sz="900" b="1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92" y="2204830"/>
            <a:ext cx="6673633" cy="337561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.2</a:t>
            </a:r>
            <a:r>
              <a:rPr lang="ja-JP" altLang="en-US" dirty="0"/>
              <a:t>　</a:t>
            </a:r>
            <a:r>
              <a:rPr lang="ja-JP" altLang="en-US" dirty="0" smtClean="0"/>
              <a:t>ロールの登録</a:t>
            </a:r>
            <a:endParaRPr lang="ja-JP" altLang="en-US" dirty="0"/>
          </a:p>
        </p:txBody>
      </p:sp>
      <p:sp>
        <p:nvSpPr>
          <p:cNvPr id="23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/>
              <a:t>ロール</a:t>
            </a:r>
            <a:r>
              <a:rPr lang="ja-JP" altLang="en-US" b="1" dirty="0" smtClean="0"/>
              <a:t>の</a:t>
            </a:r>
            <a:r>
              <a:rPr lang="ja-JP" altLang="en-US" b="1" dirty="0"/>
              <a:t>登録</a:t>
            </a:r>
            <a:endParaRPr lang="en-US" altLang="ja-JP" b="1" dirty="0"/>
          </a:p>
          <a:p>
            <a:pPr lvl="1"/>
            <a:r>
              <a:rPr lang="ja-JP" altLang="en-US" dirty="0" smtClean="0"/>
              <a:t>「</a:t>
            </a:r>
            <a:r>
              <a:rPr lang="ja-JP" altLang="en-US" dirty="0"/>
              <a:t>管理</a:t>
            </a:r>
            <a:r>
              <a:rPr lang="ja-JP" altLang="en-US" dirty="0" smtClean="0"/>
              <a:t>コンソール」＞「ロール</a:t>
            </a:r>
            <a:r>
              <a:rPr lang="ja-JP" altLang="en-US" dirty="0"/>
              <a:t>管理」＞「登録」＞「登録開始」</a:t>
            </a:r>
            <a:endParaRPr lang="en-US" altLang="ja-JP" dirty="0"/>
          </a:p>
          <a:p>
            <a:pPr lvl="1"/>
            <a:r>
              <a:rPr lang="ja-JP" altLang="en-US" dirty="0" smtClean="0"/>
              <a:t>「ロール</a:t>
            </a:r>
            <a:r>
              <a:rPr lang="ja-JP" altLang="en-US" dirty="0"/>
              <a:t>名称</a:t>
            </a:r>
            <a:r>
              <a:rPr lang="ja-JP" altLang="en-US" dirty="0" smtClean="0"/>
              <a:t>」を</a:t>
            </a:r>
            <a:r>
              <a:rPr lang="ja-JP" altLang="en-US" dirty="0"/>
              <a:t>入力</a:t>
            </a:r>
            <a:r>
              <a:rPr lang="ja-JP" altLang="en-US" dirty="0" smtClean="0"/>
              <a:t>し、「登録」を選択します。</a:t>
            </a:r>
            <a:endParaRPr lang="en-US" altLang="ja-JP" dirty="0"/>
          </a:p>
        </p:txBody>
      </p:sp>
      <p:sp>
        <p:nvSpPr>
          <p:cNvPr id="24" name="角丸四角形 23"/>
          <p:cNvSpPr/>
          <p:nvPr/>
        </p:nvSpPr>
        <p:spPr bwMode="auto">
          <a:xfrm>
            <a:off x="665738" y="4369655"/>
            <a:ext cx="595503" cy="349490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567423" y="5107963"/>
            <a:ext cx="301542" cy="312200"/>
          </a:xfrm>
          <a:prstGeom prst="wedgeEllipseCallout">
            <a:avLst>
              <a:gd name="adj1" fmla="val -61897"/>
              <a:gd name="adj2" fmla="val 655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②</a:t>
            </a:r>
          </a:p>
        </p:txBody>
      </p:sp>
      <p:sp>
        <p:nvSpPr>
          <p:cNvPr id="26" name="角丸四角形 25"/>
          <p:cNvSpPr/>
          <p:nvPr/>
        </p:nvSpPr>
        <p:spPr bwMode="auto">
          <a:xfrm>
            <a:off x="1384881" y="5343181"/>
            <a:ext cx="1148999" cy="231354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8" name="角丸四角形 27"/>
          <p:cNvSpPr/>
          <p:nvPr/>
        </p:nvSpPr>
        <p:spPr bwMode="auto">
          <a:xfrm>
            <a:off x="6084210" y="5420163"/>
            <a:ext cx="2940419" cy="554386"/>
          </a:xfrm>
          <a:prstGeom prst="roundRect">
            <a:avLst/>
          </a:prstGeom>
          <a:solidFill>
            <a:schemeClr val="bg2"/>
          </a:solidFill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名称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「ロールテスト」と入力</a:t>
            </a:r>
            <a:endParaRPr lang="en-US" altLang="ja-JP" sz="12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9" name="グループ化 28"/>
          <p:cNvGrpSpPr/>
          <p:nvPr/>
        </p:nvGrpSpPr>
        <p:grpSpPr>
          <a:xfrm>
            <a:off x="5758748" y="5030658"/>
            <a:ext cx="565503" cy="549789"/>
            <a:chOff x="162795" y="3812178"/>
            <a:chExt cx="565503" cy="549789"/>
          </a:xfrm>
        </p:grpSpPr>
        <p:sp>
          <p:nvSpPr>
            <p:cNvPr id="30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35" name="円形吹き出し 34"/>
          <p:cNvSpPr/>
          <p:nvPr/>
        </p:nvSpPr>
        <p:spPr bwMode="auto">
          <a:xfrm>
            <a:off x="1360240" y="4330042"/>
            <a:ext cx="301542" cy="312200"/>
          </a:xfrm>
          <a:prstGeom prst="wedgeEllipseCallout">
            <a:avLst>
              <a:gd name="adj1" fmla="val -74723"/>
              <a:gd name="adj2" fmla="val 21451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①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6876584" y="2276841"/>
            <a:ext cx="2148045" cy="236540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40" name="角丸四角形 39"/>
          <p:cNvSpPr/>
          <p:nvPr/>
        </p:nvSpPr>
        <p:spPr bwMode="auto">
          <a:xfrm>
            <a:off x="6948595" y="24009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新規ユーザの作成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41" name="角丸四角形 40"/>
          <p:cNvSpPr/>
          <p:nvPr/>
        </p:nvSpPr>
        <p:spPr bwMode="auto">
          <a:xfrm>
            <a:off x="6948595" y="2852730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ロールの登録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2" name="角丸四角形 41"/>
          <p:cNvSpPr/>
          <p:nvPr/>
        </p:nvSpPr>
        <p:spPr bwMode="auto">
          <a:xfrm>
            <a:off x="6948595" y="3278665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>
                <a:latin typeface="+mn-ea"/>
              </a:rPr>
              <a:t>ロール・メニューの紐付</a:t>
            </a:r>
          </a:p>
        </p:txBody>
      </p:sp>
      <p:sp>
        <p:nvSpPr>
          <p:cNvPr id="44" name="角丸四角形 43"/>
          <p:cNvSpPr/>
          <p:nvPr/>
        </p:nvSpPr>
        <p:spPr bwMode="auto">
          <a:xfrm>
            <a:off x="6959223" y="4156582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19" name="角丸四角形 18"/>
          <p:cNvSpPr/>
          <p:nvPr/>
        </p:nvSpPr>
        <p:spPr bwMode="auto">
          <a:xfrm>
            <a:off x="6959224" y="3722173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74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" y="2825681"/>
            <a:ext cx="6640365" cy="167663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lang="en-US" altLang="ja-JP" dirty="0" smtClean="0"/>
              <a:t>.3</a:t>
            </a:r>
            <a:r>
              <a:rPr lang="ja-JP" altLang="en-US" dirty="0"/>
              <a:t>　</a:t>
            </a:r>
            <a:r>
              <a:rPr lang="ja-JP" altLang="en-US" dirty="0" smtClean="0"/>
              <a:t>ロール・メニューの紐付　</a:t>
            </a:r>
            <a:r>
              <a:rPr lang="en-US" altLang="ja-JP" dirty="0" smtClean="0"/>
              <a:t>1/2</a:t>
            </a:r>
            <a:endParaRPr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quarter" idx="10"/>
          </p:nvPr>
        </p:nvSpPr>
        <p:spPr>
          <a:xfrm>
            <a:off x="179512" y="836712"/>
            <a:ext cx="8964487" cy="5616476"/>
          </a:xfrm>
        </p:spPr>
        <p:txBody>
          <a:bodyPr/>
          <a:lstStyle/>
          <a:p>
            <a:r>
              <a:rPr lang="ja-JP" altLang="en-US" b="1" dirty="0" smtClean="0"/>
              <a:t>ロール・メニューの紐付</a:t>
            </a:r>
            <a:r>
              <a:rPr lang="ja-JP" altLang="en-US" b="1" dirty="0"/>
              <a:t>①</a:t>
            </a:r>
            <a:endParaRPr lang="en-US" altLang="ja-JP" b="1" dirty="0"/>
          </a:p>
          <a:p>
            <a:pPr lvl="1"/>
            <a:r>
              <a:rPr lang="ja-JP" altLang="en-US" dirty="0" smtClean="0"/>
              <a:t>「管理</a:t>
            </a:r>
            <a:r>
              <a:rPr lang="ja-JP" altLang="en-US" dirty="0"/>
              <a:t>コンソール</a:t>
            </a:r>
            <a:r>
              <a:rPr lang="ja-JP" altLang="en-US" dirty="0" smtClean="0"/>
              <a:t>」＞「ロール・メニュー紐付管理</a:t>
            </a:r>
            <a:r>
              <a:rPr lang="ja-JP" altLang="en-US" dirty="0"/>
              <a:t>」</a:t>
            </a:r>
            <a:r>
              <a:rPr lang="ja-JP" altLang="en-US" dirty="0" smtClean="0"/>
              <a:t>＞「</a:t>
            </a:r>
            <a:r>
              <a:rPr lang="ja-JP" altLang="en-US" dirty="0"/>
              <a:t>登録」＞「登録開始」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「ロール（</a:t>
            </a:r>
            <a:r>
              <a:rPr lang="en-US" altLang="ja-JP" dirty="0" smtClean="0"/>
              <a:t>ID</a:t>
            </a:r>
            <a:r>
              <a:rPr lang="ja-JP" altLang="en-US" dirty="0" smtClean="0"/>
              <a:t>：名称）」「メニューグループ：メニュー」「紐付」を</a:t>
            </a:r>
            <a:r>
              <a:rPr lang="ja-JP" altLang="en-US" dirty="0"/>
              <a:t>入力し</a:t>
            </a:r>
            <a:r>
              <a:rPr lang="ja-JP" altLang="en-US" dirty="0" smtClean="0"/>
              <a:t>、</a:t>
            </a:r>
            <a:endParaRPr lang="en-US" altLang="ja-JP" dirty="0" smtClean="0"/>
          </a:p>
          <a:p>
            <a:pPr marL="180000" lvl="1" indent="0">
              <a:buNone/>
            </a:pPr>
            <a:r>
              <a:rPr lang="ja-JP" altLang="en-US" dirty="0"/>
              <a:t> </a:t>
            </a:r>
            <a:r>
              <a:rPr lang="ja-JP" altLang="en-US" dirty="0" smtClean="0"/>
              <a:t>  「</a:t>
            </a:r>
            <a:r>
              <a:rPr lang="ja-JP" altLang="en-US" dirty="0"/>
              <a:t>登録」を選択します。</a:t>
            </a:r>
            <a:endParaRPr lang="en-US" altLang="ja-JP" dirty="0"/>
          </a:p>
        </p:txBody>
      </p:sp>
      <p:sp>
        <p:nvSpPr>
          <p:cNvPr id="22" name="角丸四角形 21"/>
          <p:cNvSpPr/>
          <p:nvPr/>
        </p:nvSpPr>
        <p:spPr bwMode="auto">
          <a:xfrm>
            <a:off x="579055" y="3163946"/>
            <a:ext cx="4592035" cy="399061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角丸四角形 23"/>
          <p:cNvSpPr/>
          <p:nvPr/>
        </p:nvSpPr>
        <p:spPr bwMode="auto">
          <a:xfrm>
            <a:off x="1380255" y="4149889"/>
            <a:ext cx="1142228" cy="243435"/>
          </a:xfrm>
          <a:prstGeom prst="roundRect">
            <a:avLst>
              <a:gd name="adj" fmla="val 5764"/>
            </a:avLst>
          </a:prstGeom>
          <a:noFill/>
          <a:ln w="28575">
            <a:solidFill>
              <a:srgbClr val="FF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4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円形吹き出し 24"/>
          <p:cNvSpPr/>
          <p:nvPr/>
        </p:nvSpPr>
        <p:spPr bwMode="auto">
          <a:xfrm>
            <a:off x="2610413" y="4237224"/>
            <a:ext cx="301542" cy="312200"/>
          </a:xfrm>
          <a:prstGeom prst="wedgeEllipseCallout">
            <a:avLst>
              <a:gd name="adj1" fmla="val -80849"/>
              <a:gd name="adj2" fmla="val -22926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400" b="1" dirty="0" smtClean="0">
                <a:latin typeface="+mn-ea"/>
              </a:rPr>
              <a:t>②</a:t>
            </a:r>
            <a:endParaRPr kumimoji="1" lang="ja-JP" altLang="en-US" sz="1400" b="1" dirty="0" smtClean="0">
              <a:latin typeface="+mn-ea"/>
            </a:endParaRPr>
          </a:p>
        </p:txBody>
      </p:sp>
      <p:sp>
        <p:nvSpPr>
          <p:cNvPr id="26" name="角丸四角形 25"/>
          <p:cNvSpPr/>
          <p:nvPr/>
        </p:nvSpPr>
        <p:spPr bwMode="auto">
          <a:xfrm>
            <a:off x="4860040" y="5484177"/>
            <a:ext cx="4164589" cy="78876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  <a:effectLst/>
          <a:extLst/>
        </p:spPr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ロール（</a:t>
            </a:r>
            <a:r>
              <a:rPr lang="en-US" altLang="ja-JP" sz="1200" b="1" dirty="0" smtClean="0">
                <a:solidFill>
                  <a:srgbClr val="FF0000"/>
                </a:solidFill>
                <a:latin typeface="+mn-ea"/>
              </a:rPr>
              <a:t>ID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：名称）</a:t>
            </a:r>
            <a:r>
              <a:rPr kumimoji="1"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「ロールテスト」を選択</a:t>
            </a:r>
            <a:endParaRPr kumimoji="1"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メニューグループ：メニュー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「機器一覧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[</a:t>
            </a:r>
            <a:r>
              <a:rPr lang="ja-JP" altLang="en-US" sz="1200" b="1" dirty="0" smtClean="0">
                <a:solidFill>
                  <a:srgbClr val="FF0000"/>
                </a:solidFill>
                <a:latin typeface="+mn-ea"/>
              </a:rPr>
              <a:t>紐</a:t>
            </a:r>
            <a:r>
              <a:rPr lang="ja-JP" altLang="en-US" sz="1200" b="1" dirty="0">
                <a:solidFill>
                  <a:srgbClr val="FF0000"/>
                </a:solidFill>
                <a:latin typeface="+mn-ea"/>
              </a:rPr>
              <a:t>付</a:t>
            </a:r>
            <a:r>
              <a:rPr lang="en-US" altLang="ja-JP" sz="1200" dirty="0" smtClean="0">
                <a:solidFill>
                  <a:srgbClr val="FF0000"/>
                </a:solidFill>
                <a:latin typeface="+mn-ea"/>
              </a:rPr>
              <a:t>]</a:t>
            </a:r>
            <a:r>
              <a:rPr lang="ja-JP" altLang="en-US" sz="1200" dirty="0">
                <a:solidFill>
                  <a:srgbClr val="FF0000"/>
                </a:solidFill>
                <a:latin typeface="+mn-ea"/>
              </a:rPr>
              <a:t>「閲覧のみ</a:t>
            </a:r>
            <a:r>
              <a:rPr lang="ja-JP" altLang="en-US" sz="1200" dirty="0" smtClean="0">
                <a:solidFill>
                  <a:srgbClr val="FF0000"/>
                </a:solidFill>
                <a:latin typeface="+mn-ea"/>
              </a:rPr>
              <a:t>」を選択</a:t>
            </a:r>
            <a:endParaRPr lang="en-US" altLang="ja-JP" sz="1200" dirty="0" smtClean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27" name="グループ化 26"/>
          <p:cNvGrpSpPr/>
          <p:nvPr/>
        </p:nvGrpSpPr>
        <p:grpSpPr>
          <a:xfrm>
            <a:off x="4565082" y="5146978"/>
            <a:ext cx="565503" cy="549789"/>
            <a:chOff x="162795" y="3812178"/>
            <a:chExt cx="565503" cy="549789"/>
          </a:xfrm>
        </p:grpSpPr>
        <p:sp>
          <p:nvSpPr>
            <p:cNvPr id="28" name="円/楕円 44"/>
            <p:cNvSpPr/>
            <p:nvPr/>
          </p:nvSpPr>
          <p:spPr bwMode="auto">
            <a:xfrm>
              <a:off x="162795" y="3812178"/>
              <a:ext cx="565503" cy="549789"/>
            </a:xfrm>
            <a:prstGeom prst="ellipse">
              <a:avLst/>
            </a:prstGeom>
            <a:gradFill flip="none" rotWithShape="1">
              <a:gsLst>
                <a:gs pos="0">
                  <a:schemeClr val="accent2"/>
                </a:gs>
                <a:gs pos="41000">
                  <a:schemeClr val="accent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0"/>
              <a:tileRect/>
            </a:gra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none" lIns="36000" tIns="72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sz="1200" b="1" dirty="0">
                <a:solidFill>
                  <a:schemeClr val="bg1"/>
                </a:solidFill>
                <a:latin typeface="+mj-ea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233240" y="4033625"/>
              <a:ext cx="424611" cy="106893"/>
            </a:xfrm>
            <a:custGeom>
              <a:avLst/>
              <a:gdLst/>
              <a:ahLst/>
              <a:cxnLst/>
              <a:rect l="l" t="t" r="r" b="b"/>
              <a:pathLst>
                <a:path w="424611" h="106893">
                  <a:moveTo>
                    <a:pt x="20512" y="18247"/>
                  </a:moveTo>
                  <a:cubicBezTo>
                    <a:pt x="20512" y="30003"/>
                    <a:pt x="20512" y="41759"/>
                    <a:pt x="20512" y="53515"/>
                  </a:cubicBezTo>
                  <a:cubicBezTo>
                    <a:pt x="22346" y="53515"/>
                    <a:pt x="24180" y="53515"/>
                    <a:pt x="26015" y="53515"/>
                  </a:cubicBezTo>
                  <a:cubicBezTo>
                    <a:pt x="36354" y="53515"/>
                    <a:pt x="43201" y="51960"/>
                    <a:pt x="46557" y="48851"/>
                  </a:cubicBezTo>
                  <a:cubicBezTo>
                    <a:pt x="49913" y="45742"/>
                    <a:pt x="51591" y="40965"/>
                    <a:pt x="51591" y="34519"/>
                  </a:cubicBezTo>
                  <a:cubicBezTo>
                    <a:pt x="51591" y="29209"/>
                    <a:pt x="49976" y="25169"/>
                    <a:pt x="46745" y="22400"/>
                  </a:cubicBezTo>
                  <a:cubicBezTo>
                    <a:pt x="43514" y="19631"/>
                    <a:pt x="37125" y="18247"/>
                    <a:pt x="27578" y="18247"/>
                  </a:cubicBezTo>
                  <a:cubicBezTo>
                    <a:pt x="25222" y="18247"/>
                    <a:pt x="22867" y="18247"/>
                    <a:pt x="20512" y="18247"/>
                  </a:cubicBezTo>
                  <a:close/>
                  <a:moveTo>
                    <a:pt x="125528" y="16204"/>
                  </a:moveTo>
                  <a:cubicBezTo>
                    <a:pt x="118066" y="16204"/>
                    <a:pt x="112125" y="19450"/>
                    <a:pt x="107706" y="25941"/>
                  </a:cubicBezTo>
                  <a:cubicBezTo>
                    <a:pt x="103287" y="32431"/>
                    <a:pt x="101077" y="41623"/>
                    <a:pt x="101077" y="53515"/>
                  </a:cubicBezTo>
                  <a:cubicBezTo>
                    <a:pt x="101077" y="65362"/>
                    <a:pt x="103287" y="74519"/>
                    <a:pt x="107706" y="80987"/>
                  </a:cubicBezTo>
                  <a:cubicBezTo>
                    <a:pt x="112125" y="87455"/>
                    <a:pt x="118066" y="90689"/>
                    <a:pt x="125528" y="90689"/>
                  </a:cubicBezTo>
                  <a:cubicBezTo>
                    <a:pt x="132949" y="90689"/>
                    <a:pt x="138869" y="87432"/>
                    <a:pt x="143288" y="80919"/>
                  </a:cubicBezTo>
                  <a:cubicBezTo>
                    <a:pt x="147707" y="74405"/>
                    <a:pt x="149917" y="65248"/>
                    <a:pt x="149917" y="53447"/>
                  </a:cubicBezTo>
                  <a:cubicBezTo>
                    <a:pt x="149917" y="41600"/>
                    <a:pt x="147718" y="32431"/>
                    <a:pt x="143319" y="25941"/>
                  </a:cubicBezTo>
                  <a:cubicBezTo>
                    <a:pt x="138921" y="19450"/>
                    <a:pt x="132991" y="16204"/>
                    <a:pt x="125528" y="16204"/>
                  </a:cubicBezTo>
                  <a:close/>
                  <a:moveTo>
                    <a:pt x="342065" y="2111"/>
                  </a:moveTo>
                  <a:cubicBezTo>
                    <a:pt x="369581" y="2111"/>
                    <a:pt x="397096" y="2111"/>
                    <a:pt x="424611" y="2111"/>
                  </a:cubicBezTo>
                  <a:cubicBezTo>
                    <a:pt x="424611" y="7785"/>
                    <a:pt x="424611" y="13458"/>
                    <a:pt x="424611" y="19132"/>
                  </a:cubicBezTo>
                  <a:cubicBezTo>
                    <a:pt x="414293" y="19132"/>
                    <a:pt x="403975" y="19132"/>
                    <a:pt x="393656" y="19132"/>
                  </a:cubicBezTo>
                  <a:cubicBezTo>
                    <a:pt x="393656" y="47660"/>
                    <a:pt x="393656" y="76187"/>
                    <a:pt x="393656" y="104715"/>
                  </a:cubicBezTo>
                  <a:cubicBezTo>
                    <a:pt x="386778" y="104715"/>
                    <a:pt x="379899" y="104715"/>
                    <a:pt x="373020" y="104715"/>
                  </a:cubicBezTo>
                  <a:cubicBezTo>
                    <a:pt x="373020" y="76187"/>
                    <a:pt x="373020" y="47660"/>
                    <a:pt x="373020" y="19132"/>
                  </a:cubicBezTo>
                  <a:cubicBezTo>
                    <a:pt x="362702" y="19132"/>
                    <a:pt x="352384" y="19132"/>
                    <a:pt x="342065" y="19132"/>
                  </a:cubicBezTo>
                  <a:cubicBezTo>
                    <a:pt x="342065" y="13458"/>
                    <a:pt x="342065" y="7785"/>
                    <a:pt x="342065" y="2111"/>
                  </a:cubicBezTo>
                  <a:close/>
                  <a:moveTo>
                    <a:pt x="250806" y="2111"/>
                  </a:moveTo>
                  <a:cubicBezTo>
                    <a:pt x="259144" y="2111"/>
                    <a:pt x="267482" y="2111"/>
                    <a:pt x="275820" y="2111"/>
                  </a:cubicBezTo>
                  <a:cubicBezTo>
                    <a:pt x="288202" y="24216"/>
                    <a:pt x="300584" y="46321"/>
                    <a:pt x="312966" y="68425"/>
                  </a:cubicBezTo>
                  <a:cubicBezTo>
                    <a:pt x="312966" y="46321"/>
                    <a:pt x="312966" y="24216"/>
                    <a:pt x="312966" y="2111"/>
                  </a:cubicBezTo>
                  <a:cubicBezTo>
                    <a:pt x="319344" y="2111"/>
                    <a:pt x="325723" y="2111"/>
                    <a:pt x="332101" y="2111"/>
                  </a:cubicBezTo>
                  <a:cubicBezTo>
                    <a:pt x="332101" y="36312"/>
                    <a:pt x="332101" y="70513"/>
                    <a:pt x="332101" y="104715"/>
                  </a:cubicBezTo>
                  <a:cubicBezTo>
                    <a:pt x="325473" y="104715"/>
                    <a:pt x="318844" y="104715"/>
                    <a:pt x="312215" y="104715"/>
                  </a:cubicBezTo>
                  <a:cubicBezTo>
                    <a:pt x="298124" y="79637"/>
                    <a:pt x="284033" y="54559"/>
                    <a:pt x="269942" y="29481"/>
                  </a:cubicBezTo>
                  <a:cubicBezTo>
                    <a:pt x="269942" y="54559"/>
                    <a:pt x="269942" y="79637"/>
                    <a:pt x="269942" y="104715"/>
                  </a:cubicBezTo>
                  <a:cubicBezTo>
                    <a:pt x="263563" y="104715"/>
                    <a:pt x="257185" y="104715"/>
                    <a:pt x="250806" y="104715"/>
                  </a:cubicBezTo>
                  <a:cubicBezTo>
                    <a:pt x="250806" y="70513"/>
                    <a:pt x="250806" y="36312"/>
                    <a:pt x="250806" y="2111"/>
                  </a:cubicBezTo>
                  <a:close/>
                  <a:moveTo>
                    <a:pt x="182456" y="2111"/>
                  </a:moveTo>
                  <a:cubicBezTo>
                    <a:pt x="199590" y="2111"/>
                    <a:pt x="216725" y="2111"/>
                    <a:pt x="233859" y="2111"/>
                  </a:cubicBezTo>
                  <a:cubicBezTo>
                    <a:pt x="233859" y="7217"/>
                    <a:pt x="233859" y="12324"/>
                    <a:pt x="233859" y="17430"/>
                  </a:cubicBezTo>
                  <a:cubicBezTo>
                    <a:pt x="228731" y="17430"/>
                    <a:pt x="223604" y="17430"/>
                    <a:pt x="218476" y="17430"/>
                  </a:cubicBezTo>
                  <a:cubicBezTo>
                    <a:pt x="218476" y="41418"/>
                    <a:pt x="218476" y="65407"/>
                    <a:pt x="218476" y="89395"/>
                  </a:cubicBezTo>
                  <a:cubicBezTo>
                    <a:pt x="223604" y="89395"/>
                    <a:pt x="228731" y="89395"/>
                    <a:pt x="233859" y="89395"/>
                  </a:cubicBezTo>
                  <a:cubicBezTo>
                    <a:pt x="233859" y="94502"/>
                    <a:pt x="233859" y="99608"/>
                    <a:pt x="233859" y="104715"/>
                  </a:cubicBezTo>
                  <a:cubicBezTo>
                    <a:pt x="216725" y="104715"/>
                    <a:pt x="199590" y="104715"/>
                    <a:pt x="182456" y="104715"/>
                  </a:cubicBezTo>
                  <a:cubicBezTo>
                    <a:pt x="182456" y="99608"/>
                    <a:pt x="182456" y="94502"/>
                    <a:pt x="182456" y="89395"/>
                  </a:cubicBezTo>
                  <a:cubicBezTo>
                    <a:pt x="187584" y="89395"/>
                    <a:pt x="192711" y="89395"/>
                    <a:pt x="197839" y="89395"/>
                  </a:cubicBezTo>
                  <a:cubicBezTo>
                    <a:pt x="197839" y="65407"/>
                    <a:pt x="197839" y="41418"/>
                    <a:pt x="197839" y="17430"/>
                  </a:cubicBezTo>
                  <a:cubicBezTo>
                    <a:pt x="192711" y="17430"/>
                    <a:pt x="187584" y="17430"/>
                    <a:pt x="182456" y="17430"/>
                  </a:cubicBezTo>
                  <a:cubicBezTo>
                    <a:pt x="182456" y="12324"/>
                    <a:pt x="182456" y="7217"/>
                    <a:pt x="182456" y="2111"/>
                  </a:cubicBezTo>
                  <a:close/>
                  <a:moveTo>
                    <a:pt x="0" y="2111"/>
                  </a:moveTo>
                  <a:cubicBezTo>
                    <a:pt x="11882" y="2111"/>
                    <a:pt x="23763" y="2111"/>
                    <a:pt x="35645" y="2111"/>
                  </a:cubicBezTo>
                  <a:cubicBezTo>
                    <a:pt x="47860" y="2111"/>
                    <a:pt x="57136" y="4823"/>
                    <a:pt x="63473" y="10247"/>
                  </a:cubicBezTo>
                  <a:cubicBezTo>
                    <a:pt x="69810" y="15671"/>
                    <a:pt x="72978" y="23603"/>
                    <a:pt x="72978" y="34043"/>
                  </a:cubicBezTo>
                  <a:cubicBezTo>
                    <a:pt x="72978" y="44936"/>
                    <a:pt x="69476" y="53617"/>
                    <a:pt x="62472" y="60085"/>
                  </a:cubicBezTo>
                  <a:cubicBezTo>
                    <a:pt x="55468" y="66553"/>
                    <a:pt x="46338" y="69787"/>
                    <a:pt x="35082" y="69787"/>
                  </a:cubicBezTo>
                  <a:cubicBezTo>
                    <a:pt x="30267" y="69787"/>
                    <a:pt x="25452" y="69787"/>
                    <a:pt x="20637" y="69787"/>
                  </a:cubicBezTo>
                  <a:cubicBezTo>
                    <a:pt x="20637" y="81430"/>
                    <a:pt x="20637" y="93072"/>
                    <a:pt x="20637" y="104715"/>
                  </a:cubicBezTo>
                  <a:cubicBezTo>
                    <a:pt x="13758" y="104715"/>
                    <a:pt x="6879" y="104715"/>
                    <a:pt x="0" y="104715"/>
                  </a:cubicBezTo>
                  <a:cubicBezTo>
                    <a:pt x="0" y="70513"/>
                    <a:pt x="0" y="36312"/>
                    <a:pt x="0" y="2111"/>
                  </a:cubicBezTo>
                  <a:close/>
                  <a:moveTo>
                    <a:pt x="125466" y="0"/>
                  </a:moveTo>
                  <a:cubicBezTo>
                    <a:pt x="139849" y="0"/>
                    <a:pt x="151136" y="4766"/>
                    <a:pt x="159328" y="14298"/>
                  </a:cubicBezTo>
                  <a:cubicBezTo>
                    <a:pt x="167520" y="23830"/>
                    <a:pt x="171616" y="36902"/>
                    <a:pt x="171616" y="53515"/>
                  </a:cubicBezTo>
                  <a:cubicBezTo>
                    <a:pt x="171616" y="69991"/>
                    <a:pt x="167541" y="83007"/>
                    <a:pt x="159391" y="92561"/>
                  </a:cubicBezTo>
                  <a:cubicBezTo>
                    <a:pt x="151240" y="102116"/>
                    <a:pt x="139932" y="106893"/>
                    <a:pt x="125466" y="106893"/>
                  </a:cubicBezTo>
                  <a:cubicBezTo>
                    <a:pt x="111124" y="106893"/>
                    <a:pt x="99858" y="102139"/>
                    <a:pt x="91666" y="92629"/>
                  </a:cubicBezTo>
                  <a:cubicBezTo>
                    <a:pt x="83474" y="83120"/>
                    <a:pt x="79378" y="70082"/>
                    <a:pt x="79378" y="53515"/>
                  </a:cubicBezTo>
                  <a:cubicBezTo>
                    <a:pt x="79378" y="36857"/>
                    <a:pt x="83453" y="23773"/>
                    <a:pt x="91603" y="14264"/>
                  </a:cubicBezTo>
                  <a:cubicBezTo>
                    <a:pt x="99753" y="4755"/>
                    <a:pt x="111041" y="0"/>
                    <a:pt x="125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glow rad="12700">
                <a:schemeClr val="accent2">
                  <a:alpha val="84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b="1" dirty="0">
                <a:solidFill>
                  <a:schemeClr val="bg1"/>
                </a:solidFill>
                <a:effectLst>
                  <a:glow rad="38100">
                    <a:schemeClr val="accent2">
                      <a:alpha val="84000"/>
                    </a:schemeClr>
                  </a:glow>
                </a:effectLst>
              </a:endParaRPr>
            </a:p>
          </p:txBody>
        </p:sp>
      </p:grpSp>
      <p:sp>
        <p:nvSpPr>
          <p:cNvPr id="23" name="円形吹き出し 22"/>
          <p:cNvSpPr/>
          <p:nvPr/>
        </p:nvSpPr>
        <p:spPr bwMode="auto">
          <a:xfrm>
            <a:off x="5181601" y="2779736"/>
            <a:ext cx="267521" cy="308435"/>
          </a:xfrm>
          <a:prstGeom prst="wedgeEllipseCallout">
            <a:avLst>
              <a:gd name="adj1" fmla="val -78780"/>
              <a:gd name="adj2" fmla="val 68602"/>
            </a:avLst>
          </a:prstGeom>
          <a:solidFill>
            <a:schemeClr val="accent2">
              <a:lumMod val="60000"/>
              <a:lumOff val="40000"/>
            </a:schemeClr>
          </a:solidFill>
          <a:ln w="28575"/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1400" b="1" dirty="0" smtClean="0">
                <a:latin typeface="+mn-ea"/>
              </a:rPr>
              <a:t>①</a:t>
            </a: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869204" y="2420860"/>
            <a:ext cx="2148045" cy="2334970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b="1" dirty="0" smtClean="0">
              <a:latin typeface="+mn-ea"/>
            </a:endParaRPr>
          </a:p>
        </p:txBody>
      </p:sp>
      <p:sp>
        <p:nvSpPr>
          <p:cNvPr id="33" name="角丸四角形 32"/>
          <p:cNvSpPr/>
          <p:nvPr/>
        </p:nvSpPr>
        <p:spPr bwMode="auto">
          <a:xfrm>
            <a:off x="6941083" y="2516925"/>
            <a:ext cx="2004289" cy="366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chemeClr val="tx1"/>
                </a:solidFill>
                <a:latin typeface="+mn-ea"/>
              </a:rPr>
              <a:t>新規ユーザ</a:t>
            </a:r>
            <a:r>
              <a:rPr kumimoji="1" lang="ja-JP" altLang="en-US" sz="900" b="1" dirty="0" smtClean="0">
                <a:solidFill>
                  <a:schemeClr val="tx1"/>
                </a:solidFill>
                <a:latin typeface="+mn-ea"/>
              </a:rPr>
              <a:t>の作成</a:t>
            </a:r>
          </a:p>
        </p:txBody>
      </p:sp>
      <p:sp>
        <p:nvSpPr>
          <p:cNvPr id="34" name="角丸四角形 33"/>
          <p:cNvSpPr/>
          <p:nvPr/>
        </p:nvSpPr>
        <p:spPr bwMode="auto">
          <a:xfrm>
            <a:off x="6941081" y="2953870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ロールの</a:t>
            </a:r>
            <a:r>
              <a:rPr lang="ja-JP" altLang="en-US" sz="900" b="1" dirty="0">
                <a:latin typeface="+mn-ea"/>
              </a:rPr>
              <a:t>登録</a:t>
            </a:r>
          </a:p>
        </p:txBody>
      </p:sp>
      <p:sp>
        <p:nvSpPr>
          <p:cNvPr id="35" name="角丸四角形 34"/>
          <p:cNvSpPr/>
          <p:nvPr/>
        </p:nvSpPr>
        <p:spPr bwMode="auto">
          <a:xfrm>
            <a:off x="6949752" y="3428706"/>
            <a:ext cx="2004289" cy="366867"/>
          </a:xfrm>
          <a:prstGeom prst="round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rgbClr val="FF0000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ロール</a:t>
            </a:r>
            <a:r>
              <a:rPr lang="ja-JP" altLang="en-US" sz="900" b="1" dirty="0">
                <a:solidFill>
                  <a:srgbClr val="FF0000"/>
                </a:solidFill>
                <a:latin typeface="+mn-ea"/>
              </a:rPr>
              <a:t>・メニューの</a:t>
            </a:r>
            <a:r>
              <a:rPr lang="ja-JP" altLang="en-US" sz="900" b="1" dirty="0" smtClean="0">
                <a:solidFill>
                  <a:srgbClr val="FF0000"/>
                </a:solidFill>
                <a:latin typeface="+mn-ea"/>
              </a:rPr>
              <a:t>紐付</a:t>
            </a:r>
            <a:endParaRPr lang="ja-JP" altLang="en-US" sz="9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6" name="角丸四角形 35"/>
          <p:cNvSpPr/>
          <p:nvPr/>
        </p:nvSpPr>
        <p:spPr bwMode="auto">
          <a:xfrm>
            <a:off x="6939595" y="4302957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紐付確認</a:t>
            </a:r>
            <a:endParaRPr lang="ja-JP" altLang="en-US" sz="900" b="1" dirty="0">
              <a:latin typeface="+mn-ea"/>
            </a:endParaRPr>
          </a:p>
        </p:txBody>
      </p:sp>
      <p:sp>
        <p:nvSpPr>
          <p:cNvPr id="20" name="角丸四角形 19"/>
          <p:cNvSpPr/>
          <p:nvPr/>
        </p:nvSpPr>
        <p:spPr bwMode="auto">
          <a:xfrm>
            <a:off x="6937856" y="3865651"/>
            <a:ext cx="2004289" cy="366867"/>
          </a:xfrm>
          <a:prstGeom prst="round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900" b="1" dirty="0" smtClean="0">
                <a:latin typeface="+mn-ea"/>
              </a:rPr>
              <a:t>ロール・ユーザの紐付</a:t>
            </a:r>
            <a:endParaRPr lang="ja-JP" altLang="en-US" sz="9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249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C_standard4_3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chemeClr val="tx1"/>
          </a:solidFill>
        </a:ln>
        <a:effectLst/>
        <a:extLst/>
      </a:spPr>
      <a:bodyPr rot="0" spcFirstLastPara="0" vertOverflow="overflow" horzOverflow="overflow" vert="horz" wrap="non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b="1" dirty="0" smtClean="0">
            <a:latin typeface="+mn-ea"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ream_st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_st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_stn 1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FFD200"/>
        </a:accent1>
        <a:accent2>
          <a:srgbClr val="E62D00"/>
        </a:accent2>
        <a:accent3>
          <a:srgbClr val="FFFFFF"/>
        </a:accent3>
        <a:accent4>
          <a:srgbClr val="000000"/>
        </a:accent4>
        <a:accent5>
          <a:srgbClr val="FFE5AA"/>
        </a:accent5>
        <a:accent6>
          <a:srgbClr val="D02800"/>
        </a:accent6>
        <a:hlink>
          <a:srgbClr val="00B4A0"/>
        </a:hlink>
        <a:folHlink>
          <a:srgbClr val="69B43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??テーマ">
  <a:themeElements>
    <a:clrScheme name="orchestratedcolor_201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76491B"/>
      </a:accent1>
      <a:accent2>
        <a:srgbClr val="76161B"/>
      </a:accent2>
      <a:accent3>
        <a:srgbClr val="203315"/>
      </a:accent3>
      <a:accent4>
        <a:srgbClr val="1C4A50"/>
      </a:accent4>
      <a:accent5>
        <a:srgbClr val="31253B"/>
      </a:accent5>
      <a:accent6>
        <a:srgbClr val="002B62"/>
      </a:accent6>
      <a:hlink>
        <a:srgbClr val="4575FD"/>
      </a:hlink>
      <a:folHlink>
        <a:srgbClr val="9E5ECE"/>
      </a:folHlink>
    </a:clrScheme>
    <a:fontScheme name="orchestratedfont_2015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??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?? ??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2449</Words>
  <Application>Microsoft Office PowerPoint</Application>
  <PresentationFormat>画面に合わせる (4:3)</PresentationFormat>
  <Paragraphs>416</Paragraphs>
  <Slides>28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28</vt:i4>
      </vt:variant>
    </vt:vector>
  </HeadingPairs>
  <TitlesOfParts>
    <vt:vector size="39" baseType="lpstr">
      <vt:lpstr>HGP創英角ｺﾞｼｯｸUB</vt:lpstr>
      <vt:lpstr>ＭＳ Ｐゴシック</vt:lpstr>
      <vt:lpstr>メイリオ</vt:lpstr>
      <vt:lpstr>游ゴシック</vt:lpstr>
      <vt:lpstr>游ゴシック Light</vt:lpstr>
      <vt:lpstr>Arial</vt:lpstr>
      <vt:lpstr>Calibri</vt:lpstr>
      <vt:lpstr>Tahoma</vt:lpstr>
      <vt:lpstr>Wingdings</vt:lpstr>
      <vt:lpstr>NEC_standard4_3</vt:lpstr>
      <vt:lpstr>デザインの設定</vt:lpstr>
      <vt:lpstr>PowerPoint プレゼンテーション</vt:lpstr>
      <vt:lpstr>目次</vt:lpstr>
      <vt:lpstr>1.　管理コンソール</vt:lpstr>
      <vt:lpstr>1.1　シナリオ　1/2</vt:lpstr>
      <vt:lpstr>1.1　シナリオ　2/2</vt:lpstr>
      <vt:lpstr>2.　実習①</vt:lpstr>
      <vt:lpstr>2.1　新規ユーザの作成</vt:lpstr>
      <vt:lpstr>2.2　ロールの登録</vt:lpstr>
      <vt:lpstr>2.3　ロール・メニューの紐付　1/2</vt:lpstr>
      <vt:lpstr>2.3　ロール・メニューの紐付　2/2</vt:lpstr>
      <vt:lpstr>2.4　ロール・ユーザの紐付</vt:lpstr>
      <vt:lpstr>2.5　紐付確認　1/4</vt:lpstr>
      <vt:lpstr>2.5　紐付確認　2/4</vt:lpstr>
      <vt:lpstr>2.5　紐付確認　3/4</vt:lpstr>
      <vt:lpstr>2.5　紐付確認　4/4</vt:lpstr>
      <vt:lpstr>3.1　シナリオ</vt:lpstr>
      <vt:lpstr>3.2　事前準備</vt:lpstr>
      <vt:lpstr>4.1　作業対象ホストの登録</vt:lpstr>
      <vt:lpstr>4.2　オペレーションの登録</vt:lpstr>
      <vt:lpstr>4.3　IaCの登録</vt:lpstr>
      <vt:lpstr>4.4　Movementの登録</vt:lpstr>
      <vt:lpstr>4.5　Movement詳細の登録</vt:lpstr>
      <vt:lpstr>4.6　オペレーションに関連付くMovementとホストの登録</vt:lpstr>
      <vt:lpstr>4.7　代入値管理</vt:lpstr>
      <vt:lpstr>4.8　Symphonyの登録</vt:lpstr>
      <vt:lpstr>4.9　Symphonyの実行</vt:lpstr>
      <vt:lpstr>4.10　Symphony完了確認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2017-07-14T05:50:27Z</dcterms:created>
  <dcterms:modified xsi:type="dcterms:W3CDTF">2021-03-02T04:42:17Z</dcterms:modified>
</cp:coreProperties>
</file>