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13" r:id="rId1"/>
  </p:sldMasterIdLst>
  <p:notesMasterIdLst>
    <p:notesMasterId r:id="rId31"/>
  </p:notesMasterIdLst>
  <p:handoutMasterIdLst>
    <p:handoutMasterId r:id="rId32"/>
  </p:handoutMasterIdLst>
  <p:sldIdLst>
    <p:sldId id="262" r:id="rId2"/>
    <p:sldId id="265" r:id="rId3"/>
    <p:sldId id="269" r:id="rId4"/>
    <p:sldId id="270" r:id="rId5"/>
    <p:sldId id="273" r:id="rId6"/>
    <p:sldId id="274" r:id="rId7"/>
    <p:sldId id="263" r:id="rId8"/>
    <p:sldId id="275" r:id="rId9"/>
    <p:sldId id="278" r:id="rId10"/>
    <p:sldId id="305" r:id="rId11"/>
    <p:sldId id="279" r:id="rId12"/>
    <p:sldId id="306" r:id="rId13"/>
    <p:sldId id="327" r:id="rId14"/>
    <p:sldId id="292" r:id="rId15"/>
    <p:sldId id="318" r:id="rId16"/>
    <p:sldId id="309" r:id="rId17"/>
    <p:sldId id="311" r:id="rId18"/>
    <p:sldId id="312" r:id="rId19"/>
    <p:sldId id="313" r:id="rId20"/>
    <p:sldId id="314" r:id="rId21"/>
    <p:sldId id="319" r:id="rId22"/>
    <p:sldId id="315" r:id="rId23"/>
    <p:sldId id="298" r:id="rId24"/>
    <p:sldId id="290" r:id="rId25"/>
    <p:sldId id="321" r:id="rId26"/>
    <p:sldId id="322" r:id="rId27"/>
    <p:sldId id="323" r:id="rId28"/>
    <p:sldId id="324" r:id="rId29"/>
    <p:sldId id="328" r:id="rId30"/>
  </p:sldIdLst>
  <p:sldSz cx="9144000" cy="5143500" type="screen16x9"/>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94ED785D-68E6-4C5F-8753-2E8726964690}">
          <p14:sldIdLst>
            <p14:sldId id="262"/>
          </p14:sldIdLst>
        </p14:section>
        <p14:section name="Introduction" id="{F6B63741-2F7F-448C-8F4B-26E393EB6C79}">
          <p14:sldIdLst>
            <p14:sldId id="265"/>
            <p14:sldId id="269"/>
            <p14:sldId id="270"/>
            <p14:sldId id="273"/>
            <p14:sldId id="274"/>
          </p14:sldIdLst>
        </p14:section>
        <p14:section name="現行システムの構築・運用に携わるITエンジニアの「苦」" id="{5302FC3F-CB23-4F97-907E-5713CCB08C62}">
          <p14:sldIdLst>
            <p14:sldId id="263"/>
            <p14:sldId id="275"/>
            <p14:sldId id="278"/>
            <p14:sldId id="305"/>
            <p14:sldId id="279"/>
            <p14:sldId id="306"/>
          </p14:sldIdLst>
        </p14:section>
        <p14:section name="Exastro IT Automation" id="{88A61FCE-504A-42E9-8868-AC657BE546A8}">
          <p14:sldIdLst>
            <p14:sldId id="327"/>
            <p14:sldId id="292"/>
            <p14:sldId id="318"/>
            <p14:sldId id="309"/>
            <p14:sldId id="311"/>
            <p14:sldId id="312"/>
            <p14:sldId id="313"/>
            <p14:sldId id="314"/>
            <p14:sldId id="319"/>
            <p14:sldId id="315"/>
            <p14:sldId id="298"/>
          </p14:sldIdLst>
        </p14:section>
        <p14:section name="Exastro IT Automation (ITA) を少しディープダイブ" id="{1330CFB1-F7F6-4BC0-B37C-C559790F02D6}">
          <p14:sldIdLst>
            <p14:sldId id="290"/>
            <p14:sldId id="321"/>
            <p14:sldId id="322"/>
            <p14:sldId id="323"/>
            <p14:sldId id="324"/>
            <p14:sldId id="328"/>
          </p14:sldIdLst>
        </p14:section>
      </p14:sectionLst>
    </p:ext>
    <p:ext uri="{EFAFB233-063F-42B5-8137-9DF3F51BA10A}">
      <p15:sldGuideLst xmlns:p15="http://schemas.microsoft.com/office/powerpoint/2012/main">
        <p15:guide id="1" orient="horz" pos="1620">
          <p15:clr>
            <a:srgbClr val="A4A3A4"/>
          </p15:clr>
        </p15:guide>
        <p15:guide id="2" orient="horz" pos="3026" userDrawn="1">
          <p15:clr>
            <a:srgbClr val="A4A3A4"/>
          </p15:clr>
        </p15:guide>
        <p15:guide id="3" pos="2699" userDrawn="1">
          <p15:clr>
            <a:srgbClr val="A4A3A4"/>
          </p15:clr>
        </p15:guide>
        <p15:guide id="4" pos="249" userDrawn="1">
          <p15:clr>
            <a:srgbClr val="A4A3A4"/>
          </p15:clr>
        </p15:guide>
        <p15:guide id="5" pos="5624" userDrawn="1">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E28"/>
    <a:srgbClr val="002B62"/>
    <a:srgbClr val="FFFFCC"/>
    <a:srgbClr val="DFD6E6"/>
    <a:srgbClr val="FFD5AB"/>
    <a:srgbClr val="CBEBB3"/>
    <a:srgbClr val="C7E6A4"/>
    <a:srgbClr val="FFCC99"/>
    <a:srgbClr val="DDD4E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6" autoAdjust="0"/>
    <p:restoredTop sz="95494" autoAdjust="0"/>
  </p:normalViewPr>
  <p:slideViewPr>
    <p:cSldViewPr snapToGrid="0" snapToObjects="1">
      <p:cViewPr varScale="1">
        <p:scale>
          <a:sx n="152" d="100"/>
          <a:sy n="152" d="100"/>
        </p:scale>
        <p:origin x="744" y="108"/>
      </p:cViewPr>
      <p:guideLst>
        <p:guide orient="horz" pos="1620"/>
        <p:guide orient="horz" pos="3026"/>
        <p:guide pos="2699"/>
        <p:guide pos="249"/>
        <p:guide pos="5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5" d="100"/>
          <a:sy n="75" d="100"/>
        </p:scale>
        <p:origin x="2184" y="78"/>
      </p:cViewPr>
      <p:guideLst>
        <p:guide orient="horz" pos="3130"/>
        <p:guide pos="214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496967"/>
          </a:xfrm>
          <a:prstGeom prst="rect">
            <a:avLst/>
          </a:prstGeom>
        </p:spPr>
        <p:txBody>
          <a:bodyPr vert="horz" lIns="92229" tIns="46115" rIns="92229" bIns="461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9" y="0"/>
            <a:ext cx="2949787" cy="496967"/>
          </a:xfrm>
          <a:prstGeom prst="rect">
            <a:avLst/>
          </a:prstGeom>
        </p:spPr>
        <p:txBody>
          <a:bodyPr vert="horz" lIns="92229" tIns="46115" rIns="92229" bIns="46115" rtlCol="0"/>
          <a:lstStyle>
            <a:lvl1pPr algn="r">
              <a:defRPr sz="1200"/>
            </a:lvl1pPr>
          </a:lstStyle>
          <a:p>
            <a:fld id="{D829EBEE-5DBD-45D0-BA62-80122688BEB8}" type="datetimeFigureOut">
              <a:rPr kumimoji="1" lang="ja-JP" altLang="en-US" smtClean="0"/>
              <a:t>2021/7/7</a:t>
            </a:fld>
            <a:endParaRPr kumimoji="1" lang="ja-JP" altLang="en-US"/>
          </a:p>
        </p:txBody>
      </p:sp>
      <p:sp>
        <p:nvSpPr>
          <p:cNvPr id="4" name="フッター プレースホルダー 3"/>
          <p:cNvSpPr>
            <a:spLocks noGrp="1"/>
          </p:cNvSpPr>
          <p:nvPr>
            <p:ph type="ftr" sz="quarter" idx="2"/>
          </p:nvPr>
        </p:nvSpPr>
        <p:spPr>
          <a:xfrm>
            <a:off x="2" y="9440646"/>
            <a:ext cx="2949787" cy="496967"/>
          </a:xfrm>
          <a:prstGeom prst="rect">
            <a:avLst/>
          </a:prstGeom>
        </p:spPr>
        <p:txBody>
          <a:bodyPr vert="horz" lIns="92229" tIns="46115" rIns="92229" bIns="461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9" y="9440646"/>
            <a:ext cx="2949787" cy="496967"/>
          </a:xfrm>
          <a:prstGeom prst="rect">
            <a:avLst/>
          </a:prstGeom>
        </p:spPr>
        <p:txBody>
          <a:bodyPr vert="horz" lIns="92229" tIns="46115" rIns="92229" bIns="46115"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288000"/>
          </a:xfrm>
          <a:prstGeom prst="rect">
            <a:avLst/>
          </a:prstGeom>
        </p:spPr>
        <p:txBody>
          <a:bodyPr vert="horz" lIns="92229" tIns="46115" rIns="92229" bIns="46115" rtlCol="0"/>
          <a:lstStyle>
            <a:lvl1pPr algn="l">
              <a:defRPr sz="1000"/>
            </a:lvl1pPr>
          </a:lstStyle>
          <a:p>
            <a:endParaRPr lang="ja-JP" altLang="en-US" dirty="0"/>
          </a:p>
        </p:txBody>
      </p:sp>
      <p:sp>
        <p:nvSpPr>
          <p:cNvPr id="3" name="日付プレースホルダー 2"/>
          <p:cNvSpPr>
            <a:spLocks noGrp="1"/>
          </p:cNvSpPr>
          <p:nvPr>
            <p:ph type="dt" idx="1"/>
          </p:nvPr>
        </p:nvSpPr>
        <p:spPr>
          <a:xfrm>
            <a:off x="3855839" y="0"/>
            <a:ext cx="2949787" cy="288000"/>
          </a:xfrm>
          <a:prstGeom prst="rect">
            <a:avLst/>
          </a:prstGeom>
        </p:spPr>
        <p:txBody>
          <a:bodyPr vert="horz" lIns="92229" tIns="46115" rIns="92229" bIns="46115" rtlCol="0"/>
          <a:lstStyle>
            <a:lvl1pPr algn="r">
              <a:defRPr sz="1000"/>
            </a:lvl1pPr>
          </a:lstStyle>
          <a:p>
            <a:fld id="{4B26993D-C081-44EB-B0F5-A9F467792B62}" type="datetimeFigureOut">
              <a:rPr lang="ja-JP" altLang="en-US" smtClean="0"/>
              <a:pPr/>
              <a:t>2021/7/7</a:t>
            </a:fld>
            <a:endParaRPr lang="ja-JP" altLang="en-US"/>
          </a:p>
        </p:txBody>
      </p:sp>
      <p:sp>
        <p:nvSpPr>
          <p:cNvPr id="4" name="スライド イメージ プレースホルダー 3"/>
          <p:cNvSpPr>
            <a:spLocks noGrp="1" noRot="1" noChangeAspect="1"/>
          </p:cNvSpPr>
          <p:nvPr>
            <p:ph type="sldImg" idx="2"/>
          </p:nvPr>
        </p:nvSpPr>
        <p:spPr>
          <a:xfrm>
            <a:off x="93663" y="369888"/>
            <a:ext cx="6619875" cy="3724275"/>
          </a:xfrm>
          <a:prstGeom prst="rect">
            <a:avLst/>
          </a:prstGeom>
          <a:noFill/>
          <a:ln w="12700">
            <a:solidFill>
              <a:prstClr val="black"/>
            </a:solidFill>
          </a:ln>
        </p:spPr>
        <p:txBody>
          <a:bodyPr vert="horz" lIns="92229" tIns="46115" rIns="92229" bIns="46115" rtlCol="0" anchor="ctr"/>
          <a:lstStyle/>
          <a:p>
            <a:endParaRPr lang="ja-JP" altLang="en-US"/>
          </a:p>
        </p:txBody>
      </p:sp>
      <p:sp>
        <p:nvSpPr>
          <p:cNvPr id="5" name="ノート プレースホルダー 4"/>
          <p:cNvSpPr>
            <a:spLocks noGrp="1"/>
          </p:cNvSpPr>
          <p:nvPr>
            <p:ph type="body" sz="quarter" idx="3"/>
          </p:nvPr>
        </p:nvSpPr>
        <p:spPr>
          <a:xfrm>
            <a:off x="91601" y="4235823"/>
            <a:ext cx="6624000" cy="5328000"/>
          </a:xfrm>
          <a:prstGeom prst="rect">
            <a:avLst/>
          </a:prstGeom>
        </p:spPr>
        <p:txBody>
          <a:bodyPr vert="horz" lIns="0" tIns="46115" rIns="0" bIns="46115"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2" y="9651338"/>
            <a:ext cx="2949787" cy="288000"/>
          </a:xfrm>
          <a:prstGeom prst="rect">
            <a:avLst/>
          </a:prstGeom>
        </p:spPr>
        <p:txBody>
          <a:bodyPr vert="horz" lIns="92229" tIns="46115" rIns="92229" bIns="46115"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55839" y="9651338"/>
            <a:ext cx="2949787" cy="288000"/>
          </a:xfrm>
          <a:prstGeom prst="rect">
            <a:avLst/>
          </a:prstGeom>
        </p:spPr>
        <p:txBody>
          <a:bodyPr vert="horz" lIns="92229" tIns="46115" rIns="92229" bIns="46115"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14</a:t>
            </a:fld>
            <a:endParaRPr kumimoji="1" lang="ja-JP" altLang="en-US" dirty="0"/>
          </a:p>
        </p:txBody>
      </p:sp>
    </p:spTree>
    <p:extLst>
      <p:ext uri="{BB962C8B-B14F-4D97-AF65-F5344CB8AC3E}">
        <p14:creationId xmlns:p14="http://schemas.microsoft.com/office/powerpoint/2010/main" val="36333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25</a:t>
            </a:fld>
            <a:endParaRPr kumimoji="1" lang="ja-JP" altLang="en-US" dirty="0"/>
          </a:p>
        </p:txBody>
      </p:sp>
    </p:spTree>
    <p:extLst>
      <p:ext uri="{BB962C8B-B14F-4D97-AF65-F5344CB8AC3E}">
        <p14:creationId xmlns:p14="http://schemas.microsoft.com/office/powerpoint/2010/main" val="349881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26</a:t>
            </a:fld>
            <a:endParaRPr kumimoji="1" lang="ja-JP" altLang="en-US" dirty="0"/>
          </a:p>
        </p:txBody>
      </p:sp>
    </p:spTree>
    <p:extLst>
      <p:ext uri="{BB962C8B-B14F-4D97-AF65-F5344CB8AC3E}">
        <p14:creationId xmlns:p14="http://schemas.microsoft.com/office/powerpoint/2010/main" val="119238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27</a:t>
            </a:fld>
            <a:endParaRPr kumimoji="1" lang="ja-JP" altLang="en-US" dirty="0"/>
          </a:p>
        </p:txBody>
      </p:sp>
    </p:spTree>
    <p:extLst>
      <p:ext uri="{BB962C8B-B14F-4D97-AF65-F5344CB8AC3E}">
        <p14:creationId xmlns:p14="http://schemas.microsoft.com/office/powerpoint/2010/main" val="251205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28</a:t>
            </a:fld>
            <a:endParaRPr kumimoji="1" lang="ja-JP" altLang="en-US" dirty="0"/>
          </a:p>
        </p:txBody>
      </p:sp>
    </p:spTree>
    <p:extLst>
      <p:ext uri="{BB962C8B-B14F-4D97-AF65-F5344CB8AC3E}">
        <p14:creationId xmlns:p14="http://schemas.microsoft.com/office/powerpoint/2010/main" val="90097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15</a:t>
            </a:fld>
            <a:endParaRPr kumimoji="1" lang="ja-JP" altLang="en-US" dirty="0"/>
          </a:p>
        </p:txBody>
      </p:sp>
    </p:spTree>
    <p:extLst>
      <p:ext uri="{BB962C8B-B14F-4D97-AF65-F5344CB8AC3E}">
        <p14:creationId xmlns:p14="http://schemas.microsoft.com/office/powerpoint/2010/main" val="26654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16</a:t>
            </a:fld>
            <a:endParaRPr kumimoji="1" lang="ja-JP" altLang="en-US" dirty="0"/>
          </a:p>
        </p:txBody>
      </p:sp>
    </p:spTree>
    <p:extLst>
      <p:ext uri="{BB962C8B-B14F-4D97-AF65-F5344CB8AC3E}">
        <p14:creationId xmlns:p14="http://schemas.microsoft.com/office/powerpoint/2010/main" val="1712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17</a:t>
            </a:fld>
            <a:endParaRPr kumimoji="1" lang="ja-JP" altLang="en-US" dirty="0"/>
          </a:p>
        </p:txBody>
      </p:sp>
    </p:spTree>
    <p:extLst>
      <p:ext uri="{BB962C8B-B14F-4D97-AF65-F5344CB8AC3E}">
        <p14:creationId xmlns:p14="http://schemas.microsoft.com/office/powerpoint/2010/main" val="3734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18</a:t>
            </a:fld>
            <a:endParaRPr kumimoji="1" lang="ja-JP" altLang="en-US" dirty="0"/>
          </a:p>
        </p:txBody>
      </p:sp>
    </p:spTree>
    <p:extLst>
      <p:ext uri="{BB962C8B-B14F-4D97-AF65-F5344CB8AC3E}">
        <p14:creationId xmlns:p14="http://schemas.microsoft.com/office/powerpoint/2010/main" val="40546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19</a:t>
            </a:fld>
            <a:endParaRPr kumimoji="1" lang="ja-JP" altLang="en-US" dirty="0"/>
          </a:p>
        </p:txBody>
      </p:sp>
    </p:spTree>
    <p:extLst>
      <p:ext uri="{BB962C8B-B14F-4D97-AF65-F5344CB8AC3E}">
        <p14:creationId xmlns:p14="http://schemas.microsoft.com/office/powerpoint/2010/main" val="36593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20</a:t>
            </a:fld>
            <a:endParaRPr kumimoji="1" lang="ja-JP" altLang="en-US" dirty="0"/>
          </a:p>
        </p:txBody>
      </p:sp>
    </p:spTree>
    <p:extLst>
      <p:ext uri="{BB962C8B-B14F-4D97-AF65-F5344CB8AC3E}">
        <p14:creationId xmlns:p14="http://schemas.microsoft.com/office/powerpoint/2010/main" val="308942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21</a:t>
            </a:fld>
            <a:endParaRPr kumimoji="1" lang="ja-JP" altLang="en-US" dirty="0"/>
          </a:p>
        </p:txBody>
      </p:sp>
    </p:spTree>
    <p:extLst>
      <p:ext uri="{BB962C8B-B14F-4D97-AF65-F5344CB8AC3E}">
        <p14:creationId xmlns:p14="http://schemas.microsoft.com/office/powerpoint/2010/main" val="333754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22</a:t>
            </a:fld>
            <a:endParaRPr kumimoji="1" lang="ja-JP" altLang="en-US" dirty="0"/>
          </a:p>
        </p:txBody>
      </p:sp>
    </p:spTree>
    <p:extLst>
      <p:ext uri="{BB962C8B-B14F-4D97-AF65-F5344CB8AC3E}">
        <p14:creationId xmlns:p14="http://schemas.microsoft.com/office/powerpoint/2010/main" val="147195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4" name="タイトル"/>
          <p:cNvSpPr>
            <a:spLocks noGrp="1"/>
          </p:cNvSpPr>
          <p:nvPr>
            <p:ph type="title" hasCustomPrompt="1"/>
          </p:nvPr>
        </p:nvSpPr>
        <p:spPr bwMode="gray">
          <a:xfrm>
            <a:off x="179513" y="2319940"/>
            <a:ext cx="8784000" cy="405683"/>
          </a:xfrm>
        </p:spPr>
        <p:txBody>
          <a:bodyPr anchor="b" anchorCtr="0">
            <a:spAutoFit/>
          </a:bodyPr>
          <a:lstStyle>
            <a:lvl1pPr algn="ctr">
              <a:defRPr sz="24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195420"/>
            <a:ext cx="6372000" cy="270000"/>
          </a:xfrm>
        </p:spPr>
        <p:txBody>
          <a:bodyPr>
            <a:noAutofit/>
          </a:bodyPr>
          <a:lstStyle>
            <a:lvl1pPr marL="0" indent="0">
              <a:buNone/>
              <a:defRPr sz="135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4" y="4516020"/>
            <a:ext cx="6552727" cy="323165"/>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376830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34452743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388" y="2213564"/>
            <a:ext cx="8760432" cy="436461"/>
          </a:xfrm>
        </p:spPr>
        <p:txBody>
          <a:bodyPr vert="horz" wrap="square" lIns="91440" tIns="36000" rIns="91440" bIns="0" rtlCol="0" anchor="b">
            <a:spAutoFit/>
          </a:bodyPr>
          <a:lstStyle>
            <a:lvl1pPr>
              <a:defRPr lang="ja-JP" altLang="en-US" sz="2600" dirty="0">
                <a:solidFill>
                  <a:schemeClr val="bg1"/>
                </a:solidFill>
              </a:defRPr>
            </a:lvl1pPr>
          </a:lstStyle>
          <a:p>
            <a:pPr lvl="0"/>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2899172"/>
            <a:ext cx="6552852" cy="1126462"/>
          </a:xfrm>
        </p:spPr>
        <p:txBody>
          <a:bodyPr wrap="square">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d 1 lin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2" y="28800"/>
            <a:ext cx="8784000" cy="468000"/>
          </a:xfrm>
        </p:spPr>
        <p:txBody>
          <a:bodyPr tIns="36000">
            <a:normAutofit/>
          </a:bodyPr>
          <a:lstStyle>
            <a:lvl1pPr>
              <a:defRPr sz="2400">
                <a:solidFill>
                  <a:schemeClr val="bg1"/>
                </a:solidFill>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9512" y="612000"/>
            <a:ext cx="8784000" cy="432000"/>
          </a:xfrm>
          <a:prstGeom prst="roundRect">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3"/>
          <p:cNvSpPr>
            <a:spLocks noGrp="1"/>
          </p:cNvSpPr>
          <p:nvPr>
            <p:ph sz="quarter" idx="10" hasCustomPrompt="1"/>
          </p:nvPr>
        </p:nvSpPr>
        <p:spPr>
          <a:xfrm>
            <a:off x="179388" y="1152000"/>
            <a:ext cx="8783637" cy="369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smtClean="0"/>
              <a:t>本文を入力</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endParaRPr kumimoji="1" lang="ja-JP" altLang="en-US" dirty="0"/>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tIns="36000" bIns="0">
            <a:normAutofit/>
          </a:bodyPr>
          <a:lstStyle>
            <a:lvl1pPr>
              <a:defRPr sz="18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604598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3" y="627534"/>
            <a:ext cx="8784976" cy="4212357"/>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4369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8" y="627460"/>
            <a:ext cx="8785226" cy="324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9" y="1059891"/>
            <a:ext cx="8785225" cy="378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133095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627460"/>
            <a:ext cx="8784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3" y="1302891"/>
            <a:ext cx="8784976"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599024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25699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702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79388" y="2274717"/>
            <a:ext cx="8784000" cy="359517"/>
          </a:xfrm>
        </p:spPr>
        <p:txBody>
          <a:bodyPr wrap="square" anchor="b">
            <a:spAutoFit/>
          </a:bodyPr>
          <a:lstStyle>
            <a:lvl1pPr>
              <a:defRPr sz="21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273847"/>
            <a:ext cx="7200900" cy="984885"/>
          </a:xfrm>
        </p:spPr>
        <p:txBody>
          <a:bodyPr>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718918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223535" y="314110"/>
            <a:ext cx="7344000" cy="31335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223535" y="837000"/>
            <a:ext cx="7344000" cy="3834000"/>
          </a:xfrm>
        </p:spPr>
        <p:txBody>
          <a:bodyPr wrap="square">
            <a:noAutofit/>
          </a:bodyPr>
          <a:lstStyle>
            <a:lvl1pPr marL="0" indent="0">
              <a:lnSpc>
                <a:spcPct val="140000"/>
              </a:lnSpc>
              <a:spcBef>
                <a:spcPts val="375"/>
              </a:spcBef>
              <a:buNone/>
              <a:defRPr sz="1650" b="0">
                <a:solidFill>
                  <a:schemeClr val="tx1"/>
                </a:solidFill>
              </a:defRPr>
            </a:lvl1pPr>
            <a:lvl2pPr marL="135000" indent="0">
              <a:lnSpc>
                <a:spcPct val="100000"/>
              </a:lnSpc>
              <a:spcBef>
                <a:spcPts val="375"/>
              </a:spcBef>
              <a:buNone/>
              <a:defRPr sz="1350" b="0">
                <a:solidFill>
                  <a:schemeClr val="tx1"/>
                </a:solidFill>
              </a:defRPr>
            </a:lvl2pPr>
            <a:lvl3pPr marL="270000" indent="0">
              <a:lnSpc>
                <a:spcPct val="100000"/>
              </a:lnSpc>
              <a:spcBef>
                <a:spcPts val="375"/>
              </a:spcBef>
              <a:buNone/>
              <a:defRPr b="0">
                <a:solidFill>
                  <a:schemeClr val="tx1"/>
                </a:solidFill>
              </a:defRPr>
            </a:lvl3pPr>
            <a:lvl4pPr marL="405000" indent="0">
              <a:lnSpc>
                <a:spcPct val="100000"/>
              </a:lnSpc>
              <a:spcBef>
                <a:spcPts val="375"/>
              </a:spcBef>
              <a:buNone/>
              <a:defRPr b="0">
                <a:solidFill>
                  <a:schemeClr val="tx1"/>
                </a:solidFill>
              </a:defRPr>
            </a:lvl4pPr>
            <a:lvl5pPr marL="51435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4049704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プレースホルダー"/>
          <p:cNvSpPr>
            <a:spLocks noGrp="1"/>
          </p:cNvSpPr>
          <p:nvPr>
            <p:ph type="title"/>
          </p:nvPr>
        </p:nvSpPr>
        <p:spPr bwMode="gray">
          <a:xfrm>
            <a:off x="179388" y="81000"/>
            <a:ext cx="8785225" cy="351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8" y="627460"/>
            <a:ext cx="8785226" cy="4212431"/>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4954560"/>
            <a:ext cx="684000" cy="161583"/>
          </a:xfrm>
          <a:prstGeom prst="rect">
            <a:avLst/>
          </a:prstGeom>
          <a:noFill/>
        </p:spPr>
        <p:txBody>
          <a:bodyPr wrap="none"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750" b="0" i="0" u="none" strike="noStrike" kern="1200" cap="none" spc="0" normalizeH="0" baseline="0" noProof="0" smtClean="0">
                <a:ln>
                  <a:noFill/>
                </a:ln>
                <a:solidFill>
                  <a:srgbClr val="FFFFFF"/>
                </a:solidFill>
                <a:effectLst/>
                <a:uLnTx/>
                <a:uFillTx/>
                <a:latin typeface="メイリオ"/>
                <a:ea typeface="メイリオ"/>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1" lang="ja-JP" altLang="en-US" sz="75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10" name="Confidential"/>
          <p:cNvSpPr txBox="1"/>
          <p:nvPr userDrawn="1"/>
        </p:nvSpPr>
        <p:spPr bwMode="black">
          <a:xfrm>
            <a:off x="118610" y="4949317"/>
            <a:ext cx="1645001" cy="161583"/>
          </a:xfrm>
          <a:prstGeom prst="rect">
            <a:avLst/>
          </a:prstGeom>
          <a:noFill/>
        </p:spPr>
        <p:txBody>
          <a:bodyPr wrap="none" rtlCol="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smtClean="0">
                <a:ln>
                  <a:noFill/>
                </a:ln>
                <a:solidFill>
                  <a:srgbClr val="FFFFFF"/>
                </a:solidFill>
                <a:effectLst/>
                <a:uLnTx/>
                <a:uFillTx/>
                <a:latin typeface="メイリオ"/>
                <a:ea typeface="メイリオ"/>
                <a:cs typeface="+mn-cs"/>
              </a:rPr>
              <a:t>Exastro</a:t>
            </a:r>
            <a:endParaRPr kumimoji="1" lang="en-US" altLang="ja-JP" sz="60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9208583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681" r:id="rId11"/>
    <p:sldLayoutId id="2147483672"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1800" b="0">
          <a:solidFill>
            <a:schemeClr val="bg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5000" indent="-135000" algn="l" rtl="0" eaLnBrk="1" fontAlgn="base" hangingPunct="0">
        <a:spcBef>
          <a:spcPts val="375"/>
        </a:spcBef>
        <a:spcAft>
          <a:spcPct val="0"/>
        </a:spcAft>
        <a:buClr>
          <a:schemeClr val="accent6"/>
        </a:buClr>
        <a:buFont typeface="Arial" panose="020B0604020202020204" pitchFamily="34" charset="0"/>
        <a:buChar char="▌"/>
        <a:defRPr kumimoji="1" sz="1500" b="0">
          <a:solidFill>
            <a:schemeClr val="tx1"/>
          </a:solidFill>
          <a:latin typeface="+mn-lt"/>
          <a:ea typeface="+mn-ea"/>
          <a:cs typeface="+mn-cs"/>
        </a:defRPr>
      </a:lvl1pPr>
      <a:lvl2pPr marL="270000" indent="-135000" algn="l" rtl="0" eaLnBrk="1" fontAlgn="base" hangingPunct="0">
        <a:spcBef>
          <a:spcPts val="375"/>
        </a:spcBef>
        <a:spcAft>
          <a:spcPct val="0"/>
        </a:spcAft>
        <a:buClr>
          <a:schemeClr val="accent6"/>
        </a:buClr>
        <a:buFont typeface="Wingdings" pitchFamily="2" charset="2"/>
        <a:buChar char="l"/>
        <a:defRPr kumimoji="1" sz="1200" b="0">
          <a:solidFill>
            <a:schemeClr val="tx1"/>
          </a:solidFill>
          <a:latin typeface="+mn-lt"/>
          <a:ea typeface="+mn-ea"/>
        </a:defRPr>
      </a:lvl2pPr>
      <a:lvl3pPr marL="351000" indent="-81000" algn="l" rtl="0" eaLnBrk="1" fontAlgn="base" hangingPunct="0">
        <a:spcBef>
          <a:spcPts val="375"/>
        </a:spcBef>
        <a:spcAft>
          <a:spcPct val="0"/>
        </a:spcAft>
        <a:buClr>
          <a:schemeClr val="accent6"/>
        </a:buClr>
        <a:buFont typeface="Arial" panose="020B0604020202020204" pitchFamily="34" charset="0"/>
        <a:buChar char="•"/>
        <a:defRPr kumimoji="1" sz="1050" b="0">
          <a:solidFill>
            <a:schemeClr val="tx1"/>
          </a:solidFill>
          <a:latin typeface="+mn-lt"/>
          <a:ea typeface="+mn-ea"/>
        </a:defRPr>
      </a:lvl3pPr>
      <a:lvl4pPr marL="432000" indent="-81000" algn="l" rtl="0" eaLnBrk="1" fontAlgn="base" hangingPunct="0">
        <a:spcBef>
          <a:spcPts val="375"/>
        </a:spcBef>
        <a:spcAft>
          <a:spcPct val="0"/>
        </a:spcAft>
        <a:buClr>
          <a:schemeClr val="accent6"/>
        </a:buClr>
        <a:buFont typeface="Tahoma" pitchFamily="34" charset="0"/>
        <a:buChar char="–"/>
        <a:defRPr kumimoji="1" sz="900" b="0">
          <a:solidFill>
            <a:schemeClr val="tx1"/>
          </a:solidFill>
          <a:latin typeface="+mn-lt"/>
          <a:ea typeface="+mn-ea"/>
        </a:defRPr>
      </a:lvl4pPr>
      <a:lvl5pPr marL="551260" indent="-117872" algn="l" rtl="0" eaLnBrk="0" fontAlgn="base" hangingPunct="0">
        <a:spcBef>
          <a:spcPct val="20000"/>
        </a:spcBef>
        <a:spcAft>
          <a:spcPct val="0"/>
        </a:spcAft>
        <a:buClr>
          <a:schemeClr val="accent6"/>
        </a:buClr>
        <a:buChar char="≫"/>
        <a:defRPr kumimoji="1" sz="900" b="1">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587163" y="258452"/>
            <a:ext cx="7969675" cy="590349"/>
          </a:xfrm>
        </p:spPr>
        <p:txBody>
          <a:bodyPr vert="horz" lIns="91440" tIns="36000" rIns="91440" bIns="0" rtlCol="0" anchor="b" anchorCtr="0">
            <a:spAutoFit/>
          </a:bodyPr>
          <a:lstStyle/>
          <a:p>
            <a:pPr algn="ctr" eaLnBrk="0">
              <a:spcBef>
                <a:spcPct val="0"/>
              </a:spcBef>
            </a:pPr>
            <a:r>
              <a:rPr lang="en-US" altLang="ja-JP" sz="1800" b="1" dirty="0">
                <a:solidFill>
                  <a:schemeClr val="accent6"/>
                </a:solidFill>
                <a:latin typeface="+mj-lt"/>
                <a:ea typeface="+mj-ea"/>
                <a:cs typeface="+mj-cs"/>
              </a:rPr>
              <a:t>10/9</a:t>
            </a:r>
            <a:r>
              <a:rPr lang="ja-JP" altLang="en-US" sz="1800" b="1" dirty="0">
                <a:solidFill>
                  <a:schemeClr val="accent6"/>
                </a:solidFill>
                <a:latin typeface="+mj-lt"/>
                <a:ea typeface="+mj-ea"/>
                <a:cs typeface="+mj-cs"/>
              </a:rPr>
              <a:t>「一歩先行くプラットフォーム構築・運用自動化</a:t>
            </a:r>
            <a:r>
              <a:rPr lang="ja-JP" altLang="en-US" sz="1800" b="1" dirty="0" smtClean="0">
                <a:solidFill>
                  <a:schemeClr val="accent6"/>
                </a:solidFill>
                <a:latin typeface="+mj-lt"/>
                <a:ea typeface="+mj-ea"/>
                <a:cs typeface="+mj-cs"/>
              </a:rPr>
              <a:t>」</a:t>
            </a:r>
            <a:endParaRPr lang="en-US" altLang="ja-JP" sz="1800" b="1" dirty="0" smtClean="0">
              <a:solidFill>
                <a:schemeClr val="accent6"/>
              </a:solidFill>
              <a:latin typeface="+mj-lt"/>
              <a:ea typeface="+mj-ea"/>
              <a:cs typeface="+mj-cs"/>
            </a:endParaRPr>
          </a:p>
          <a:p>
            <a:pPr algn="ctr" eaLnBrk="0">
              <a:spcBef>
                <a:spcPct val="0"/>
              </a:spcBef>
            </a:pPr>
            <a:r>
              <a:rPr lang="en-US" altLang="ja-JP" sz="1800" b="1" dirty="0" smtClean="0">
                <a:solidFill>
                  <a:schemeClr val="accent6"/>
                </a:solidFill>
                <a:latin typeface="+mj-lt"/>
                <a:ea typeface="+mj-ea"/>
                <a:cs typeface="+mj-cs"/>
              </a:rPr>
              <a:t>(</a:t>
            </a:r>
            <a:r>
              <a:rPr lang="ja-JP" altLang="en-US" sz="1800" b="1" dirty="0">
                <a:solidFill>
                  <a:schemeClr val="accent6"/>
                </a:solidFill>
                <a:latin typeface="+mj-lt"/>
                <a:ea typeface="+mj-ea"/>
                <a:cs typeface="+mj-cs"/>
              </a:rPr>
              <a:t>主催：マイナビ</a:t>
            </a:r>
            <a:r>
              <a:rPr lang="en-US" altLang="ja-JP" sz="1800" b="1" dirty="0">
                <a:solidFill>
                  <a:schemeClr val="accent6"/>
                </a:solidFill>
                <a:latin typeface="+mj-lt"/>
                <a:ea typeface="+mj-ea"/>
                <a:cs typeface="+mj-cs"/>
              </a:rPr>
              <a:t>)</a:t>
            </a:r>
            <a:r>
              <a:rPr lang="ja-JP" altLang="en-US" sz="1800" b="1" dirty="0" err="1">
                <a:solidFill>
                  <a:schemeClr val="accent6"/>
                </a:solidFill>
                <a:latin typeface="+mj-lt"/>
                <a:ea typeface="+mj-ea"/>
                <a:cs typeface="+mj-cs"/>
              </a:rPr>
              <a:t>にて紹</a:t>
            </a:r>
            <a:r>
              <a:rPr lang="ja-JP" altLang="en-US" sz="1800" b="1" dirty="0">
                <a:solidFill>
                  <a:schemeClr val="accent6"/>
                </a:solidFill>
                <a:latin typeface="+mj-lt"/>
                <a:ea typeface="+mj-ea"/>
                <a:cs typeface="+mj-cs"/>
              </a:rPr>
              <a:t>介した資料より抜粋</a:t>
            </a:r>
          </a:p>
        </p:txBody>
      </p:sp>
      <p:sp>
        <p:nvSpPr>
          <p:cNvPr id="5" name="テキスト プレースホルダー 4"/>
          <p:cNvSpPr>
            <a:spLocks noGrp="1"/>
          </p:cNvSpPr>
          <p:nvPr>
            <p:ph type="body" sz="quarter" idx="10"/>
          </p:nvPr>
        </p:nvSpPr>
        <p:spPr>
          <a:xfrm>
            <a:off x="179514" y="4516020"/>
            <a:ext cx="6552727" cy="605294"/>
          </a:xfrm>
        </p:spPr>
        <p:txBody>
          <a:bodyPr/>
          <a:lstStyle/>
          <a:p>
            <a:endParaRPr kumimoji="1" lang="en-US" altLang="ja-JP" smtClean="0"/>
          </a:p>
          <a:p>
            <a:r>
              <a:rPr lang="en-US" altLang="ja-JP" smtClean="0"/>
              <a:t>Exastro developer</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85" y="2167795"/>
            <a:ext cx="6012353" cy="807911"/>
          </a:xfrm>
          <a:prstGeom prst="rect">
            <a:avLst/>
          </a:prstGeom>
        </p:spPr>
      </p:pic>
    </p:spTree>
    <p:extLst>
      <p:ext uri="{BB962C8B-B14F-4D97-AF65-F5344CB8AC3E}">
        <p14:creationId xmlns:p14="http://schemas.microsoft.com/office/powerpoint/2010/main" val="178379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エンジニアの「苦」の根本的な原因</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関係者は</a:t>
            </a:r>
            <a:r>
              <a:rPr lang="ja-JP" altLang="en-US" sz="2000" b="1" kern="0" dirty="0" smtClean="0">
                <a:solidFill>
                  <a:srgbClr val="C00000"/>
                </a:solidFill>
                <a:effectLst>
                  <a:glow rad="152400">
                    <a:srgbClr val="FFFFFF"/>
                  </a:glow>
                </a:effectLst>
                <a:latin typeface="メイリオ"/>
              </a:rPr>
              <a:t>アナログ情報を正確に伝えることに多くの時間を費やしています</a:t>
            </a:r>
            <a:endParaRPr lang="en-US" altLang="ja-JP" sz="2000" b="1" kern="0" dirty="0" smtClean="0">
              <a:solidFill>
                <a:srgbClr val="C00000"/>
              </a:solidFill>
              <a:effectLst>
                <a:glow rad="152400">
                  <a:srgbClr val="FFFFFF"/>
                </a:glow>
              </a:effectLst>
              <a:latin typeface="メイリオ"/>
              <a:ea typeface="メイリオ"/>
            </a:endParaRPr>
          </a:p>
        </p:txBody>
      </p:sp>
      <p:grpSp>
        <p:nvGrpSpPr>
          <p:cNvPr id="4" name="グループ化 3"/>
          <p:cNvGrpSpPr/>
          <p:nvPr/>
        </p:nvGrpSpPr>
        <p:grpSpPr>
          <a:xfrm>
            <a:off x="179513" y="1336901"/>
            <a:ext cx="8652954" cy="3477125"/>
            <a:chOff x="179513" y="1336901"/>
            <a:chExt cx="8652954" cy="3477125"/>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extLst/>
          </p:spPr>
        </p:cxnSp>
        <p:sp>
          <p:nvSpPr>
            <p:cNvPr id="3" name="正方形/長方形 2"/>
            <p:cNvSpPr/>
            <p:nvPr/>
          </p:nvSpPr>
          <p:spPr bwMode="auto">
            <a:xfrm>
              <a:off x="2412000"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grpSp>
          <p:nvGrpSpPr>
            <p:cNvPr id="28" name="グループ化 27"/>
            <p:cNvGrpSpPr>
              <a:grpSpLocks noChangeAspect="1"/>
            </p:cNvGrpSpPr>
            <p:nvPr/>
          </p:nvGrpSpPr>
          <p:grpSpPr>
            <a:xfrm>
              <a:off x="1501772" y="1406460"/>
              <a:ext cx="447655" cy="484298"/>
              <a:chOff x="4766112" y="1593874"/>
              <a:chExt cx="3862142" cy="4178276"/>
            </a:xfrm>
            <a:solidFill>
              <a:schemeClr val="accent6"/>
            </a:solidFill>
          </p:grpSpPr>
          <p:sp>
            <p:nvSpPr>
              <p:cNvPr id="2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388006" y="1726081"/>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363632" y="2534242"/>
              <a:ext cx="447655" cy="484298"/>
              <a:chOff x="4766112" y="1593874"/>
              <a:chExt cx="3862142" cy="4178276"/>
            </a:xfrm>
            <a:solidFill>
              <a:schemeClr val="accent6"/>
            </a:solidFill>
          </p:grpSpPr>
          <p:sp>
            <p:nvSpPr>
              <p:cNvPr id="42"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1253874" y="2853863"/>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25322" y="2034720"/>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sp>
          <p:nvSpPr>
            <p:cNvPr id="27" name="角丸四角形 26"/>
            <p:cNvSpPr/>
            <p:nvPr/>
          </p:nvSpPr>
          <p:spPr bwMode="auto">
            <a:xfrm>
              <a:off x="179513" y="1353017"/>
              <a:ext cx="2076048"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3615281"/>
              <a:ext cx="842145" cy="180000"/>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nvGrpSpPr>
            <p:cNvPr id="114" name="グループ化 113"/>
            <p:cNvGrpSpPr/>
            <p:nvPr/>
          </p:nvGrpSpPr>
          <p:grpSpPr>
            <a:xfrm>
              <a:off x="3914202" y="1904955"/>
              <a:ext cx="856325" cy="588255"/>
              <a:chOff x="797522" y="3336695"/>
              <a:chExt cx="856325" cy="588255"/>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797522" y="3617173"/>
                <a:ext cx="85632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A</a:t>
                </a:r>
                <a:endParaRPr kumimoji="1" lang="ja-JP" altLang="en-US" sz="1400" b="1" dirty="0">
                  <a:solidFill>
                    <a:srgbClr val="002B62"/>
                  </a:solidFill>
                  <a:effectLst>
                    <a:glow rad="127000">
                      <a:schemeClr val="bg1"/>
                    </a:glow>
                  </a:effectLst>
                </a:endParaRPr>
              </a:p>
            </p:txBody>
          </p:sp>
        </p:gr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sp>
          <p:nvSpPr>
            <p:cNvPr id="2" name="フローチャート: 複数書類 1"/>
            <p:cNvSpPr/>
            <p:nvPr/>
          </p:nvSpPr>
          <p:spPr bwMode="auto">
            <a:xfrm>
              <a:off x="769575" y="22855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11" name="グループ化 10"/>
            <p:cNvGrpSpPr/>
            <p:nvPr/>
          </p:nvGrpSpPr>
          <p:grpSpPr>
            <a:xfrm>
              <a:off x="266562" y="2285500"/>
              <a:ext cx="445928" cy="439171"/>
              <a:chOff x="266562" y="2285500"/>
              <a:chExt cx="445928" cy="439171"/>
            </a:xfrm>
          </p:grpSpPr>
          <p:sp>
            <p:nvSpPr>
              <p:cNvPr id="60" name="フローチャート: 内部記憶 59"/>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59" name="フローチャート: 内部記憶 5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 name="フローチャート: 内部記憶 5"/>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1" name="フローチャート: 複数書類 60"/>
            <p:cNvSpPr/>
            <p:nvPr/>
          </p:nvSpPr>
          <p:spPr bwMode="auto">
            <a:xfrm>
              <a:off x="1675589" y="3105398"/>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2" name="グループ化 61"/>
            <p:cNvGrpSpPr/>
            <p:nvPr/>
          </p:nvGrpSpPr>
          <p:grpSpPr>
            <a:xfrm>
              <a:off x="1172576" y="3105398"/>
              <a:ext cx="445928" cy="439171"/>
              <a:chOff x="266562" y="2285500"/>
              <a:chExt cx="445928" cy="439171"/>
            </a:xfrm>
          </p:grpSpPr>
          <p:sp>
            <p:nvSpPr>
              <p:cNvPr id="63" name="フローチャート: 内部記憶 62"/>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4" name="フローチャート: 内部記憶 63"/>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5" name="フローチャート: 内部記憶 64"/>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6" name="フローチャート: 複数書類 65"/>
            <p:cNvSpPr/>
            <p:nvPr/>
          </p:nvSpPr>
          <p:spPr bwMode="auto">
            <a:xfrm>
              <a:off x="1779225" y="19807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7" name="グループ化 66"/>
            <p:cNvGrpSpPr/>
            <p:nvPr/>
          </p:nvGrpSpPr>
          <p:grpSpPr>
            <a:xfrm>
              <a:off x="1276212" y="1980700"/>
              <a:ext cx="445928" cy="439171"/>
              <a:chOff x="266562" y="2285500"/>
              <a:chExt cx="445928" cy="439171"/>
            </a:xfrm>
          </p:grpSpPr>
          <p:sp>
            <p:nvSpPr>
              <p:cNvPr id="68" name="フローチャート: 内部記憶 67"/>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9" name="フローチャート: 内部記憶 6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70" name="フローチャート: 内部記憶 69"/>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cxnSp>
          <p:nvCxnSpPr>
            <p:cNvPr id="55" name="直線矢印コネクタ 54"/>
            <p:cNvCxnSpPr/>
            <p:nvPr/>
          </p:nvCxnSpPr>
          <p:spPr bwMode="auto">
            <a:xfrm flipV="1">
              <a:off x="925022" y="1703735"/>
              <a:ext cx="530307" cy="19005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4" name="直線矢印コネクタ 73"/>
            <p:cNvCxnSpPr/>
            <p:nvPr/>
          </p:nvCxnSpPr>
          <p:spPr bwMode="auto">
            <a:xfrm flipV="1">
              <a:off x="1638610" y="1998766"/>
              <a:ext cx="97829" cy="51899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6" name="直線矢印コネクタ 75"/>
            <p:cNvCxnSpPr/>
            <p:nvPr/>
          </p:nvCxnSpPr>
          <p:spPr bwMode="auto">
            <a:xfrm flipH="1" flipV="1">
              <a:off x="1002110" y="2169560"/>
              <a:ext cx="393182" cy="39228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79" name="角丸四角形 78"/>
            <p:cNvSpPr/>
            <p:nvPr/>
          </p:nvSpPr>
          <p:spPr bwMode="auto">
            <a:xfrm>
              <a:off x="3933608" y="1353017"/>
              <a:ext cx="817513"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5" name="テキスト ボックス 84"/>
            <p:cNvSpPr txBox="1"/>
            <p:nvPr/>
          </p:nvSpPr>
          <p:spPr>
            <a:xfrm>
              <a:off x="3921292" y="1336901"/>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作業チーム</a:t>
              </a:r>
              <a:endParaRPr kumimoji="1" lang="ja-JP" altLang="en-US" sz="1200" b="1" dirty="0">
                <a:solidFill>
                  <a:srgbClr val="002B62"/>
                </a:solidFill>
              </a:endParaRPr>
            </a:p>
          </p:txBody>
        </p:sp>
        <p:grpSp>
          <p:nvGrpSpPr>
            <p:cNvPr id="86" name="グループ化 85"/>
            <p:cNvGrpSpPr/>
            <p:nvPr/>
          </p:nvGrpSpPr>
          <p:grpSpPr>
            <a:xfrm>
              <a:off x="3915003" y="2583610"/>
              <a:ext cx="854722" cy="588255"/>
              <a:chOff x="798324" y="3336695"/>
              <a:chExt cx="854722" cy="588255"/>
            </a:xfrm>
          </p:grpSpPr>
          <p:grpSp>
            <p:nvGrpSpPr>
              <p:cNvPr id="87" name="グループ化 86">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9"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90"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8" name="テキスト ボックス 87"/>
              <p:cNvSpPr txBox="1"/>
              <p:nvPr/>
            </p:nvSpPr>
            <p:spPr>
              <a:xfrm>
                <a:off x="798324" y="3617173"/>
                <a:ext cx="854722"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B</a:t>
                </a:r>
                <a:endParaRPr kumimoji="1" lang="ja-JP" altLang="en-US" sz="1400" b="1" dirty="0">
                  <a:solidFill>
                    <a:srgbClr val="002B62"/>
                  </a:solidFill>
                  <a:effectLst>
                    <a:glow rad="127000">
                      <a:schemeClr val="bg1"/>
                    </a:glow>
                  </a:effectLst>
                </a:endParaRPr>
              </a:p>
            </p:txBody>
          </p:sp>
        </p:grpSp>
        <p:sp>
          <p:nvSpPr>
            <p:cNvPr id="91" name="フローチャート: 複数書類 90"/>
            <p:cNvSpPr/>
            <p:nvPr/>
          </p:nvSpPr>
          <p:spPr bwMode="auto">
            <a:xfrm>
              <a:off x="2630877" y="1670400"/>
              <a:ext cx="917654" cy="690813"/>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作業手順</a:t>
              </a:r>
              <a:endParaRPr kumimoji="1" lang="en-US" altLang="ja-JP" sz="800" b="1" dirty="0" smtClean="0">
                <a:solidFill>
                  <a:srgbClr val="002B62"/>
                </a:solidFill>
                <a:latin typeface="+mj-ea"/>
                <a:ea typeface="+mj-ea"/>
              </a:endParaRPr>
            </a:p>
            <a:p>
              <a:pPr algn="ctr"/>
              <a:r>
                <a:rPr kumimoji="1" lang="en-US" altLang="ja-JP" sz="600" b="1" dirty="0" smtClean="0">
                  <a:solidFill>
                    <a:srgbClr val="002B62"/>
                  </a:solidFill>
                  <a:latin typeface="+mj-ea"/>
                  <a:ea typeface="+mj-ea"/>
                </a:rPr>
                <a:t>(</a:t>
              </a:r>
              <a:r>
                <a:rPr kumimoji="1" lang="ja-JP" altLang="en-US" sz="600" b="1" dirty="0" smtClean="0">
                  <a:solidFill>
                    <a:srgbClr val="002B62"/>
                  </a:solidFill>
                  <a:latin typeface="+mj-ea"/>
                  <a:ea typeface="+mj-ea"/>
                </a:rPr>
                <a:t>パラメータ埋込み</a:t>
              </a:r>
              <a:r>
                <a:rPr kumimoji="1" lang="en-US" altLang="ja-JP" sz="600" b="1" dirty="0" smtClean="0">
                  <a:solidFill>
                    <a:srgbClr val="002B62"/>
                  </a:solidFill>
                  <a:latin typeface="+mj-ea"/>
                  <a:ea typeface="+mj-ea"/>
                </a:rPr>
                <a:t>)</a:t>
              </a:r>
              <a:endParaRPr kumimoji="1" lang="ja-JP" altLang="en-US" sz="600" b="1" dirty="0">
                <a:solidFill>
                  <a:srgbClr val="002B62"/>
                </a:solidFill>
                <a:latin typeface="+mj-ea"/>
                <a:ea typeface="+mj-ea"/>
              </a:endParaRPr>
            </a:p>
          </p:txBody>
        </p:sp>
        <p:sp>
          <p:nvSpPr>
            <p:cNvPr id="23" name="フローチャート: 内部記憶 22"/>
            <p:cNvSpPr/>
            <p:nvPr/>
          </p:nvSpPr>
          <p:spPr bwMode="auto">
            <a:xfrm>
              <a:off x="2630877" y="2543363"/>
              <a:ext cx="917654" cy="871108"/>
            </a:xfrm>
            <a:prstGeom prst="flowChartInternalStorage">
              <a:avLst/>
            </a:prstGeom>
            <a:solidFill>
              <a:schemeClr val="bg1"/>
            </a:solidFill>
            <a:ln w="19050">
              <a:solidFill>
                <a:srgbClr val="002B62"/>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タイムチャート</a:t>
              </a:r>
              <a:endParaRPr kumimoji="1" lang="ja-JP" altLang="en-US" sz="800" b="1" dirty="0">
                <a:solidFill>
                  <a:srgbClr val="002B62"/>
                </a:solidFill>
                <a:latin typeface="+mj-ea"/>
                <a:ea typeface="+mj-ea"/>
              </a:endParaRPr>
            </a:p>
          </p:txBody>
        </p:sp>
        <p:sp>
          <p:nvSpPr>
            <p:cNvPr id="24" name="正方形/長方形 23"/>
            <p:cNvSpPr/>
            <p:nvPr/>
          </p:nvSpPr>
          <p:spPr bwMode="auto">
            <a:xfrm>
              <a:off x="2553966" y="1530476"/>
              <a:ext cx="1089411" cy="1964254"/>
            </a:xfrm>
            <a:prstGeom prst="rect">
              <a:avLst/>
            </a:prstGeom>
            <a:noFill/>
            <a:ln w="19050">
              <a:solidFill>
                <a:srgbClr val="002B62"/>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26" name="グループ化 25"/>
            <p:cNvGrpSpPr/>
            <p:nvPr/>
          </p:nvGrpSpPr>
          <p:grpSpPr>
            <a:xfrm>
              <a:off x="2291769" y="1934617"/>
              <a:ext cx="243139" cy="1190276"/>
              <a:chOff x="2291769" y="2129922"/>
              <a:chExt cx="243139" cy="1190276"/>
            </a:xfrm>
          </p:grpSpPr>
          <p:cxnSp>
            <p:nvCxnSpPr>
              <p:cNvPr id="84" name="直線矢印コネクタ 83"/>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3" name="直線矢印コネクタ 92"/>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4" name="直線矢印コネクタ 93"/>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95" name="テキスト ボックス 94"/>
            <p:cNvSpPr txBox="1"/>
            <p:nvPr/>
          </p:nvSpPr>
          <p:spPr>
            <a:xfrm>
              <a:off x="2657015" y="1454849"/>
              <a:ext cx="880617" cy="161583"/>
            </a:xfrm>
            <a:prstGeom prst="rect">
              <a:avLst/>
            </a:prstGeom>
            <a:solidFill>
              <a:schemeClr val="bg1"/>
            </a:solidFill>
          </p:spPr>
          <p:txBody>
            <a:bodyPr wrap="none" lIns="36000" tIns="0" rIns="36000" bIns="0" rtlCol="0">
              <a:spAutoFit/>
            </a:bodyPr>
            <a:lstStyle/>
            <a:p>
              <a:pPr algn="ctr"/>
              <a:r>
                <a:rPr kumimoji="1" lang="ja-JP" altLang="en-US" sz="1050" b="1" dirty="0" smtClean="0">
                  <a:solidFill>
                    <a:srgbClr val="002B62"/>
                  </a:solidFill>
                </a:rPr>
                <a:t>毎回使い捨て</a:t>
              </a:r>
              <a:endParaRPr kumimoji="1" lang="ja-JP" altLang="en-US" sz="1050" b="1" dirty="0">
                <a:solidFill>
                  <a:srgbClr val="002B62"/>
                </a:solidFill>
              </a:endParaRPr>
            </a:p>
          </p:txBody>
        </p:sp>
        <p:grpSp>
          <p:nvGrpSpPr>
            <p:cNvPr id="98" name="グループ化 97"/>
            <p:cNvGrpSpPr/>
            <p:nvPr/>
          </p:nvGrpSpPr>
          <p:grpSpPr>
            <a:xfrm>
              <a:off x="3678609" y="1942237"/>
              <a:ext cx="243139" cy="1190276"/>
              <a:chOff x="2291769" y="2129922"/>
              <a:chExt cx="243139" cy="1190276"/>
            </a:xfrm>
          </p:grpSpPr>
          <p:cxnSp>
            <p:nvCxnSpPr>
              <p:cNvPr id="99" name="直線矢印コネクタ 98"/>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0" name="直線矢印コネクタ 99"/>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1" name="直線矢印コネクタ 100"/>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6" name="グループ化 35"/>
            <p:cNvGrpSpPr/>
            <p:nvPr/>
          </p:nvGrpSpPr>
          <p:grpSpPr>
            <a:xfrm>
              <a:off x="4075839" y="3768570"/>
              <a:ext cx="533051" cy="396000"/>
              <a:chOff x="4092513" y="3768570"/>
              <a:chExt cx="533051" cy="396000"/>
            </a:xfrm>
          </p:grpSpPr>
          <p:cxnSp>
            <p:nvCxnSpPr>
              <p:cNvPr id="103" name="直線矢印コネクタ 102"/>
              <p:cNvCxnSpPr/>
              <p:nvPr/>
            </p:nvCxnSpPr>
            <p:spPr bwMode="auto">
              <a:xfrm rot="5400000">
                <a:off x="442756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4" name="直線矢印コネクタ 10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5" name="直線矢印コネクタ 104"/>
              <p:cNvCxnSpPr/>
              <p:nvPr/>
            </p:nvCxnSpPr>
            <p:spPr bwMode="auto">
              <a:xfrm rot="5400000">
                <a:off x="389451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7" name="グループ化 36"/>
            <p:cNvGrpSpPr/>
            <p:nvPr/>
          </p:nvGrpSpPr>
          <p:grpSpPr>
            <a:xfrm>
              <a:off x="5346329" y="1481286"/>
              <a:ext cx="1089884" cy="935543"/>
              <a:chOff x="5573525" y="2397630"/>
              <a:chExt cx="1089884" cy="935543"/>
            </a:xfrm>
          </p:grpSpPr>
          <p:sp>
            <p:nvSpPr>
              <p:cNvPr id="106" name="フローチャート: 複数書類 105"/>
              <p:cNvSpPr/>
              <p:nvPr/>
            </p:nvSpPr>
            <p:spPr bwMode="auto">
              <a:xfrm>
                <a:off x="5904532" y="2397630"/>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7" name="フローチャート: 複数書類 106"/>
              <p:cNvSpPr/>
              <p:nvPr/>
            </p:nvSpPr>
            <p:spPr bwMode="auto">
              <a:xfrm>
                <a:off x="5739028" y="2554946"/>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8" name="フローチャート: 複数書類 107"/>
              <p:cNvSpPr/>
              <p:nvPr/>
            </p:nvSpPr>
            <p:spPr bwMode="auto">
              <a:xfrm>
                <a:off x="5573525" y="2712263"/>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運用</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マニュアル</a:t>
                </a:r>
                <a:endParaRPr kumimoji="1" lang="ja-JP" altLang="en-US" sz="800" b="1" dirty="0">
                  <a:solidFill>
                    <a:srgbClr val="002B62"/>
                  </a:solidFill>
                  <a:latin typeface="+mj-ea"/>
                  <a:ea typeface="+mj-ea"/>
                </a:endParaRPr>
              </a:p>
            </p:txBody>
          </p:sp>
        </p:grpSp>
        <p:sp>
          <p:nvSpPr>
            <p:cNvPr id="109" name="Freeform 22"/>
            <p:cNvSpPr>
              <a:spLocks/>
            </p:cNvSpPr>
            <p:nvPr/>
          </p:nvSpPr>
          <p:spPr bwMode="auto">
            <a:xfrm>
              <a:off x="7653297"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1" name="Freeform 22"/>
            <p:cNvSpPr>
              <a:spLocks/>
            </p:cNvSpPr>
            <p:nvPr/>
          </p:nvSpPr>
          <p:spPr bwMode="auto">
            <a:xfrm>
              <a:off x="8043460"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5" name="Freeform 22"/>
            <p:cNvSpPr>
              <a:spLocks/>
            </p:cNvSpPr>
            <p:nvPr/>
          </p:nvSpPr>
          <p:spPr bwMode="auto">
            <a:xfrm>
              <a:off x="8433623"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119" name="直線矢印コネクタ 118"/>
            <p:cNvCxnSpPr/>
            <p:nvPr/>
          </p:nvCxnSpPr>
          <p:spPr bwMode="auto">
            <a:xfrm flipH="1">
              <a:off x="6270709" y="3514224"/>
              <a:ext cx="108484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40" name="グループ化 39"/>
            <p:cNvGrpSpPr/>
            <p:nvPr/>
          </p:nvGrpSpPr>
          <p:grpSpPr>
            <a:xfrm>
              <a:off x="5529634" y="3007036"/>
              <a:ext cx="723275" cy="818394"/>
              <a:chOff x="5558168" y="3007036"/>
              <a:chExt cx="723275" cy="818394"/>
            </a:xfrm>
          </p:grpSpPr>
          <p:grpSp>
            <p:nvGrpSpPr>
              <p:cNvPr id="116" name="グループ化 115"/>
              <p:cNvGrpSpPr>
                <a:grpSpLocks noChangeAspect="1"/>
              </p:cNvGrpSpPr>
              <p:nvPr/>
            </p:nvGrpSpPr>
            <p:grpSpPr bwMode="gray">
              <a:xfrm>
                <a:off x="5689223" y="3007036"/>
                <a:ext cx="461165" cy="513591"/>
                <a:chOff x="863600" y="1071566"/>
                <a:chExt cx="823913" cy="917575"/>
              </a:xfrm>
            </p:grpSpPr>
            <p:sp>
              <p:nvSpPr>
                <p:cNvPr id="117" name="フリーフォーム 116"/>
                <p:cNvSpPr>
                  <a:spLocks noChangeAspect="1"/>
                </p:cNvSpPr>
                <p:nvPr/>
              </p:nvSpPr>
              <p:spPr bwMode="gray">
                <a:xfrm>
                  <a:off x="863600" y="1071566"/>
                  <a:ext cx="823913" cy="917575"/>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sp>
            <p:nvSpPr>
              <p:cNvPr id="120" name="テキスト ボックス 119"/>
              <p:cNvSpPr txBox="1"/>
              <p:nvPr/>
            </p:nvSpPr>
            <p:spPr>
              <a:xfrm>
                <a:off x="5558168" y="3517653"/>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有識者</a:t>
                </a:r>
                <a:endParaRPr kumimoji="1" lang="ja-JP" altLang="en-US" sz="1400" b="1" dirty="0">
                  <a:solidFill>
                    <a:srgbClr val="002B62"/>
                  </a:solidFill>
                  <a:effectLst>
                    <a:glow rad="127000">
                      <a:schemeClr val="bg1"/>
                    </a:glow>
                  </a:effectLst>
                </a:endParaRPr>
              </a:p>
            </p:txBody>
          </p:sp>
        </p:grpSp>
        <p:grpSp>
          <p:nvGrpSpPr>
            <p:cNvPr id="121" name="グループ化 120"/>
            <p:cNvGrpSpPr/>
            <p:nvPr/>
          </p:nvGrpSpPr>
          <p:grpSpPr>
            <a:xfrm>
              <a:off x="5719996" y="3768570"/>
              <a:ext cx="342551" cy="396000"/>
              <a:chOff x="4187763" y="3768570"/>
              <a:chExt cx="342551" cy="396000"/>
            </a:xfrm>
          </p:grpSpPr>
          <p:cxnSp>
            <p:nvCxnSpPr>
              <p:cNvPr id="123" name="直線矢印コネクタ 122"/>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129" name="グループ化 128"/>
            <p:cNvGrpSpPr/>
            <p:nvPr/>
          </p:nvGrpSpPr>
          <p:grpSpPr>
            <a:xfrm>
              <a:off x="5719996" y="2529783"/>
              <a:ext cx="342551" cy="396000"/>
              <a:chOff x="4187763" y="3768570"/>
              <a:chExt cx="342551" cy="396000"/>
            </a:xfrm>
          </p:grpSpPr>
          <p:cxnSp>
            <p:nvCxnSpPr>
              <p:cNvPr id="131" name="直線矢印コネクタ 130"/>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3" name="直線矢印コネクタ 132"/>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4" name="直線矢印コネクタ 133"/>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cxnSp>
          <p:nvCxnSpPr>
            <p:cNvPr id="135" name="直線矢印コネクタ 134"/>
            <p:cNvCxnSpPr/>
            <p:nvPr/>
          </p:nvCxnSpPr>
          <p:spPr bwMode="auto">
            <a:xfrm>
              <a:off x="7992189" y="2473413"/>
              <a:ext cx="0" cy="409725"/>
            </a:xfrm>
            <a:prstGeom prst="straightConnector1">
              <a:avLst/>
            </a:prstGeom>
            <a:solidFill>
              <a:schemeClr val="bg1"/>
            </a:solidFill>
            <a:ln w="38100" cap="flat" cmpd="sng" algn="ctr">
              <a:solidFill>
                <a:schemeClr val="accent6"/>
              </a:solidFill>
              <a:prstDash val="sysDot"/>
              <a:round/>
              <a:headEnd type="none" w="med" len="med"/>
              <a:tailEnd type="triangle"/>
            </a:ln>
            <a:effectLst>
              <a:glow rad="38100">
                <a:schemeClr val="bg1"/>
              </a:glow>
            </a:effectLst>
            <a:extLst/>
          </p:spPr>
        </p:cxnSp>
        <p:sp>
          <p:nvSpPr>
            <p:cNvPr id="54" name="角丸四角形 53"/>
            <p:cNvSpPr/>
            <p:nvPr/>
          </p:nvSpPr>
          <p:spPr bwMode="auto">
            <a:xfrm>
              <a:off x="7125726" y="1575150"/>
              <a:ext cx="1706741" cy="859355"/>
            </a:xfrm>
            <a:prstGeom prst="roundRect">
              <a:avLst/>
            </a:prstGeom>
            <a:solidFill>
              <a:schemeClr val="bg1"/>
            </a:solidFill>
            <a:ln w="19050">
              <a:solidFill>
                <a:srgbClr val="002B62"/>
              </a:solidFill>
              <a:prstDash val="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システムの</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ja-JP" altLang="en-US" b="1" dirty="0" smtClean="0">
                  <a:solidFill>
                    <a:srgbClr val="002B62"/>
                  </a:solidFill>
                  <a:latin typeface="+mj-ea"/>
                  <a:ea typeface="+mj-ea"/>
                </a:rPr>
                <a:t>期待値</a:t>
              </a:r>
              <a:endParaRPr kumimoji="1" lang="ja-JP" altLang="en-US" b="1" dirty="0">
                <a:solidFill>
                  <a:srgbClr val="002B62"/>
                </a:solidFill>
                <a:latin typeface="+mj-ea"/>
                <a:ea typeface="+mj-ea"/>
              </a:endParaRPr>
            </a:p>
          </p:txBody>
        </p:sp>
        <p:sp>
          <p:nvSpPr>
            <p:cNvPr id="71" name="テキスト ボックス 70"/>
            <p:cNvSpPr txBox="1"/>
            <p:nvPr/>
          </p:nvSpPr>
          <p:spPr>
            <a:xfrm>
              <a:off x="7759306" y="2378307"/>
              <a:ext cx="484428" cy="523220"/>
            </a:xfrm>
            <a:prstGeom prst="rect">
              <a:avLst/>
            </a:prstGeom>
            <a:noFill/>
          </p:spPr>
          <p:txBody>
            <a:bodyPr wrap="none" rtlCol="0">
              <a:spAutoFit/>
            </a:bodyPr>
            <a:lstStyle/>
            <a:p>
              <a:pPr algn="ctr"/>
              <a:r>
                <a:rPr kumimoji="1" lang="en-US" altLang="ja-JP" sz="2800" b="1" dirty="0" smtClean="0">
                  <a:solidFill>
                    <a:srgbClr val="002B62"/>
                  </a:solidFill>
                  <a:effectLst>
                    <a:glow rad="127000">
                      <a:schemeClr val="bg1"/>
                    </a:glow>
                  </a:effectLst>
                </a:rPr>
                <a:t>×</a:t>
              </a:r>
              <a:endParaRPr kumimoji="1" lang="ja-JP" altLang="en-US" sz="2800" b="1" dirty="0">
                <a:solidFill>
                  <a:srgbClr val="002B62"/>
                </a:solidFill>
                <a:effectLst>
                  <a:glow rad="127000">
                    <a:schemeClr val="bg1"/>
                  </a:glow>
                </a:effectLst>
              </a:endParaRPr>
            </a:p>
          </p:txBody>
        </p:sp>
        <p:sp>
          <p:nvSpPr>
            <p:cNvPr id="72" name="テキスト ボックス 71"/>
            <p:cNvSpPr txBox="1"/>
            <p:nvPr/>
          </p:nvSpPr>
          <p:spPr>
            <a:xfrm>
              <a:off x="6749402" y="4503730"/>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grpSp>
      <p:sp>
        <p:nvSpPr>
          <p:cNvPr id="136" name="テキスト ボックス 135"/>
          <p:cNvSpPr txBox="1"/>
          <p:nvPr/>
        </p:nvSpPr>
        <p:spPr>
          <a:xfrm>
            <a:off x="922046" y="1710037"/>
            <a:ext cx="7299908" cy="1754326"/>
          </a:xfrm>
          <a:prstGeom prst="rect">
            <a:avLst/>
          </a:prstGeom>
          <a:noFill/>
          <a:ln>
            <a:noFill/>
          </a:ln>
        </p:spPr>
        <p:txBody>
          <a:bodyPr wrap="square" rtlCol="0">
            <a:spAutoFit/>
          </a:bodyPr>
          <a:lstStyle/>
          <a:p>
            <a:pPr algn="ctr"/>
            <a:r>
              <a:rPr kumimoji="1" lang="en-US" altLang="ja-JP" sz="3600" b="1" dirty="0" smtClean="0">
                <a:solidFill>
                  <a:srgbClr val="C00000"/>
                </a:solidFill>
                <a:effectLst>
                  <a:glow rad="342900">
                    <a:schemeClr val="bg1"/>
                  </a:glow>
                </a:effectLst>
              </a:rPr>
              <a:t>【</a:t>
            </a:r>
            <a:r>
              <a:rPr kumimoji="1" lang="ja-JP" altLang="en-US" sz="3600" b="1" dirty="0" smtClean="0">
                <a:solidFill>
                  <a:srgbClr val="C00000"/>
                </a:solidFill>
                <a:effectLst>
                  <a:glow rad="342900">
                    <a:schemeClr val="bg1"/>
                  </a:glow>
                </a:effectLst>
              </a:rPr>
              <a:t>根本原因</a:t>
            </a:r>
            <a:r>
              <a:rPr kumimoji="1" lang="en-US" altLang="ja-JP" sz="3600" b="1" dirty="0" smtClean="0">
                <a:solidFill>
                  <a:srgbClr val="C00000"/>
                </a:solidFill>
                <a:effectLst>
                  <a:glow rad="342900">
                    <a:schemeClr val="bg1"/>
                  </a:glow>
                </a:effectLst>
              </a:rPr>
              <a:t>】</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システムに関する情報が</a:t>
            </a:r>
            <a:r>
              <a:rPr kumimoji="1" lang="en-US" altLang="ja-JP" sz="3600" b="1" dirty="0" smtClean="0">
                <a:solidFill>
                  <a:srgbClr val="C00000"/>
                </a:solidFill>
                <a:effectLst>
                  <a:glow rad="342900">
                    <a:schemeClr val="bg1"/>
                  </a:glow>
                </a:effectLst>
              </a:rPr>
              <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アナログであること</a:t>
            </a:r>
            <a:endParaRPr lang="en-US" altLang="ja-JP" sz="3600" b="1" dirty="0" smtClean="0">
              <a:solidFill>
                <a:srgbClr val="C00000"/>
              </a:solidFill>
              <a:effectLst>
                <a:glow rad="342900">
                  <a:schemeClr val="bg1"/>
                </a:glow>
              </a:effectLst>
            </a:endParaRPr>
          </a:p>
        </p:txBody>
      </p:sp>
    </p:spTree>
    <p:extLst>
      <p:ext uri="{BB962C8B-B14F-4D97-AF65-F5344CB8AC3E}">
        <p14:creationId xmlns:p14="http://schemas.microsoft.com/office/powerpoint/2010/main" val="40157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r>
              <a:rPr lang="ja-JP" altLang="en-US" dirty="0" smtClean="0"/>
              <a:t>」を解決するためには？</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システムに関する情報をデジタル化して一元管理すればよいのですが･･･</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2" name="グループ化 1"/>
          <p:cNvGrpSpPr/>
          <p:nvPr/>
        </p:nvGrpSpPr>
        <p:grpSpPr>
          <a:xfrm>
            <a:off x="179513" y="1341206"/>
            <a:ext cx="8652954" cy="3472820"/>
            <a:chOff x="179513" y="1341206"/>
            <a:chExt cx="8652954" cy="3472820"/>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5" name="グループ化 4"/>
            <p:cNvGrpSpPr/>
            <p:nvPr/>
          </p:nvGrpSpPr>
          <p:grpSpPr>
            <a:xfrm>
              <a:off x="2412000" y="1341206"/>
              <a:ext cx="4320000" cy="3472820"/>
              <a:chOff x="2490651" y="1341206"/>
              <a:chExt cx="4320000" cy="3472820"/>
            </a:xfrm>
          </p:grpSpPr>
          <p:sp>
            <p:nvSpPr>
              <p:cNvPr id="3" name="正方形/長方形 2"/>
              <p:cNvSpPr/>
              <p:nvPr/>
            </p:nvSpPr>
            <p:spPr bwMode="auto">
              <a:xfrm>
                <a:off x="2490651"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4" name="円柱 3"/>
              <p:cNvSpPr/>
              <p:nvPr/>
            </p:nvSpPr>
            <p:spPr bwMode="auto">
              <a:xfrm>
                <a:off x="2490651" y="1341206"/>
                <a:ext cx="4320000" cy="2735494"/>
              </a:xfrm>
              <a:prstGeom prst="can">
                <a:avLst>
                  <a:gd name="adj" fmla="val 10730"/>
                </a:avLst>
              </a:prstGeom>
              <a:solidFill>
                <a:schemeClr val="accent6">
                  <a:lumMod val="25000"/>
                  <a:lumOff val="75000"/>
                </a:schemeClr>
              </a:solidFill>
              <a:ln w="3810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10" name="直線矢印コネクタ 109"/>
            <p:cNvCxnSpPr/>
            <p:nvPr/>
          </p:nvCxnSpPr>
          <p:spPr bwMode="auto">
            <a:xfrm>
              <a:off x="3602355"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12" name="直線矢印コネクタ 111"/>
            <p:cNvCxnSpPr/>
            <p:nvPr/>
          </p:nvCxnSpPr>
          <p:spPr bwMode="auto">
            <a:xfrm>
              <a:off x="5528068"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8" name="円柱 7"/>
            <p:cNvSpPr/>
            <p:nvPr/>
          </p:nvSpPr>
          <p:spPr bwMode="auto">
            <a:xfrm>
              <a:off x="2893392"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kumimoji="1" lang="ja-JP" altLang="en-US" b="1" dirty="0" smtClean="0">
                  <a:solidFill>
                    <a:srgbClr val="002B62"/>
                  </a:solidFill>
                  <a:latin typeface="+mj-ea"/>
                  <a:ea typeface="+mj-ea"/>
                </a:rPr>
                <a:t>更改</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sp>
          <p:nvSpPr>
            <p:cNvPr id="9" name="円柱 8"/>
            <p:cNvSpPr/>
            <p:nvPr/>
          </p:nvSpPr>
          <p:spPr bwMode="auto">
            <a:xfrm>
              <a:off x="4810608"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lang="ja-JP" altLang="en-US" b="1" dirty="0" smtClean="0">
                  <a:solidFill>
                    <a:srgbClr val="002B62"/>
                  </a:solidFill>
                  <a:latin typeface="+mj-ea"/>
                  <a:ea typeface="+mj-ea"/>
                </a:rPr>
                <a:t>運用</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grpSp>
          <p:nvGrpSpPr>
            <p:cNvPr id="28" name="グループ化 27"/>
            <p:cNvGrpSpPr>
              <a:grpSpLocks noChangeAspect="1"/>
            </p:cNvGrpSpPr>
            <p:nvPr/>
          </p:nvGrpSpPr>
          <p:grpSpPr>
            <a:xfrm>
              <a:off x="1117597" y="1450910"/>
              <a:ext cx="447655" cy="484298"/>
              <a:chOff x="4410016" y="1977362"/>
              <a:chExt cx="3862142" cy="4178276"/>
            </a:xfrm>
            <a:solidFill>
              <a:schemeClr val="accent6"/>
            </a:solidFill>
          </p:grpSpPr>
          <p:sp>
            <p:nvSpPr>
              <p:cNvPr id="29"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267243" y="2238219"/>
              <a:ext cx="447655" cy="484298"/>
              <a:chOff x="4601760" y="1922578"/>
              <a:chExt cx="3862142" cy="4178276"/>
            </a:xfrm>
            <a:solidFill>
              <a:schemeClr val="accent6"/>
            </a:solidFill>
          </p:grpSpPr>
          <p:sp>
            <p:nvSpPr>
              <p:cNvPr id="42"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113" name="グループ化 112"/>
            <p:cNvGrpSpPr/>
            <p:nvPr/>
          </p:nvGrpSpPr>
          <p:grpSpPr>
            <a:xfrm>
              <a:off x="179513" y="1353017"/>
              <a:ext cx="2076048" cy="1749154"/>
              <a:chOff x="179513" y="1353017"/>
              <a:chExt cx="2076048" cy="1749154"/>
            </a:xfrm>
          </p:grpSpPr>
          <p:sp>
            <p:nvSpPr>
              <p:cNvPr id="27" name="角丸四角形 26"/>
              <p:cNvSpPr/>
              <p:nvPr/>
            </p:nvSpPr>
            <p:spPr bwMode="auto">
              <a:xfrm>
                <a:off x="179513" y="1353017"/>
                <a:ext cx="2076048" cy="1632197"/>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grpSp>
          <p:nvGrpSpPr>
            <p:cNvPr id="114" name="グループ化 113"/>
            <p:cNvGrpSpPr/>
            <p:nvPr/>
          </p:nvGrpSpPr>
          <p:grpSpPr>
            <a:xfrm>
              <a:off x="855900" y="3336695"/>
              <a:ext cx="723275" cy="661618"/>
              <a:chOff x="864047" y="3336695"/>
              <a:chExt cx="723275" cy="661618"/>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864047" y="3690536"/>
                <a:ext cx="72327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endParaRPr kumimoji="1" lang="ja-JP" altLang="en-US" sz="1400" b="1" dirty="0">
                  <a:solidFill>
                    <a:srgbClr val="002B62"/>
                  </a:solidFill>
                  <a:effectLst>
                    <a:glow rad="127000">
                      <a:schemeClr val="bg1"/>
                    </a:glow>
                  </a:effectLst>
                </a:endParaRPr>
              </a:p>
            </p:txBody>
          </p:sp>
        </p:grpSp>
        <p:cxnSp>
          <p:nvCxnSpPr>
            <p:cNvPr id="84" name="直線矢印コネクタ 83"/>
            <p:cNvCxnSpPr/>
            <p:nvPr/>
          </p:nvCxnSpPr>
          <p:spPr bwMode="auto">
            <a:xfrm>
              <a:off x="1566338" y="3511553"/>
              <a:ext cx="148897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96" name="正方形/長方形 95"/>
            <p:cNvSpPr/>
            <p:nvPr/>
          </p:nvSpPr>
          <p:spPr bwMode="auto">
            <a:xfrm>
              <a:off x="2783392" y="1862654"/>
              <a:ext cx="3550733" cy="1104631"/>
            </a:xfrm>
            <a:prstGeom prst="rect">
              <a:avLst/>
            </a:prstGeom>
            <a:no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12" name="直線矢印コネクタ 11"/>
            <p:cNvCxnSpPr/>
            <p:nvPr/>
          </p:nvCxnSpPr>
          <p:spPr bwMode="auto">
            <a:xfrm>
              <a:off x="3602355"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6" name="直線矢印コネクタ 15"/>
            <p:cNvCxnSpPr/>
            <p:nvPr/>
          </p:nvCxnSpPr>
          <p:spPr bwMode="auto">
            <a:xfrm flipH="1">
              <a:off x="3705226" y="2847975"/>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0" name="直線矢印コネクタ 19"/>
            <p:cNvCxnSpPr/>
            <p:nvPr/>
          </p:nvCxnSpPr>
          <p:spPr bwMode="auto">
            <a:xfrm>
              <a:off x="4012420" y="2845926"/>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1" name="直線矢印コネクタ 20"/>
            <p:cNvCxnSpPr/>
            <p:nvPr/>
          </p:nvCxnSpPr>
          <p:spPr bwMode="auto">
            <a:xfrm>
              <a:off x="5528068"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7" name="円柱 6"/>
            <p:cNvSpPr/>
            <p:nvPr/>
          </p:nvSpPr>
          <p:spPr bwMode="auto">
            <a:xfrm>
              <a:off x="2893392"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パラメータ</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(CMDB)</a:t>
              </a:r>
              <a:endParaRPr kumimoji="1" lang="ja-JP" altLang="en-US" b="1" dirty="0">
                <a:solidFill>
                  <a:srgbClr val="002B62"/>
                </a:solidFill>
                <a:latin typeface="+mj-ea"/>
                <a:ea typeface="+mj-ea"/>
              </a:endParaRPr>
            </a:p>
          </p:txBody>
        </p:sp>
        <p:sp>
          <p:nvSpPr>
            <p:cNvPr id="10" name="円柱 9"/>
            <p:cNvSpPr/>
            <p:nvPr/>
          </p:nvSpPr>
          <p:spPr bwMode="auto">
            <a:xfrm>
              <a:off x="4810608"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作業手順</a:t>
              </a:r>
              <a:endParaRPr kumimoji="1" lang="en-US" altLang="ja-JP" b="1" dirty="0" smtClean="0">
                <a:solidFill>
                  <a:srgbClr val="002B62"/>
                </a:solidFill>
                <a:latin typeface="+mj-ea"/>
                <a:ea typeface="+mj-ea"/>
              </a:endParaRPr>
            </a:p>
            <a:p>
              <a:pPr algn="ctr"/>
              <a:r>
                <a:rPr lang="en-US" altLang="ja-JP" b="1" dirty="0" smtClean="0">
                  <a:solidFill>
                    <a:srgbClr val="002B62"/>
                  </a:solidFill>
                  <a:latin typeface="+mj-ea"/>
                  <a:ea typeface="+mj-ea"/>
                </a:rPr>
                <a:t>(IaC)</a:t>
              </a:r>
              <a:endParaRPr kumimoji="1" lang="ja-JP" altLang="en-US" b="1" dirty="0">
                <a:solidFill>
                  <a:srgbClr val="002B62"/>
                </a:solidFill>
                <a:latin typeface="+mj-ea"/>
                <a:ea typeface="+mj-ea"/>
              </a:endParaRPr>
            </a:p>
          </p:txBody>
        </p:sp>
        <p:cxnSp>
          <p:nvCxnSpPr>
            <p:cNvPr id="55" name="直線矢印コネクタ 54"/>
            <p:cNvCxnSpPr/>
            <p:nvPr/>
          </p:nvCxnSpPr>
          <p:spPr bwMode="auto">
            <a:xfrm>
              <a:off x="1600104" y="1624453"/>
              <a:ext cx="1183288" cy="656265"/>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6" name="直線矢印コネクタ 55"/>
            <p:cNvCxnSpPr>
              <a:endCxn id="96" idx="1"/>
            </p:cNvCxnSpPr>
            <p:nvPr/>
          </p:nvCxnSpPr>
          <p:spPr bwMode="auto">
            <a:xfrm>
              <a:off x="887544" y="2040727"/>
              <a:ext cx="1895848" cy="37424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8" name="直線矢印コネクタ 57"/>
            <p:cNvCxnSpPr/>
            <p:nvPr/>
          </p:nvCxnSpPr>
          <p:spPr bwMode="auto">
            <a:xfrm>
              <a:off x="1724292" y="2486825"/>
              <a:ext cx="1059100" cy="6297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97" name="テキスト ボックス 96"/>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002B62"/>
                  </a:solidFill>
                  <a:effectLst>
                    <a:glow rad="127000">
                      <a:schemeClr val="bg1"/>
                    </a:glow>
                  </a:effectLst>
                </a:rPr>
                <a:t>SCM</a:t>
              </a:r>
              <a:endParaRPr kumimoji="1" lang="ja-JP" altLang="en-US" b="1" dirty="0">
                <a:solidFill>
                  <a:srgbClr val="002B62"/>
                </a:solidFill>
                <a:effectLst>
                  <a:glow rad="127000">
                    <a:schemeClr val="bg1"/>
                  </a:glow>
                </a:effectLst>
              </a:endParaRPr>
            </a:p>
          </p:txBody>
        </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cxnSp>
          <p:nvCxnSpPr>
            <p:cNvPr id="138" name="直線矢印コネクタ 137"/>
            <p:cNvCxnSpPr/>
            <p:nvPr/>
          </p:nvCxnSpPr>
          <p:spPr bwMode="auto">
            <a:xfrm flipH="1">
              <a:off x="6068712" y="3514845"/>
              <a:ext cx="1286836"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40" name="カギ線コネクタ 139"/>
            <p:cNvCxnSpPr/>
            <p:nvPr/>
          </p:nvCxnSpPr>
          <p:spPr bwMode="auto">
            <a:xfrm>
              <a:off x="6331950" y="2403688"/>
              <a:ext cx="1656000" cy="504000"/>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141" name="テキスト ボックス 140"/>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sp>
          <p:nvSpPr>
            <p:cNvPr id="142" name="テキスト ボックス 141"/>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002B62"/>
                  </a:solidFill>
                </a:rPr>
                <a:t>システムの期待値</a:t>
              </a:r>
              <a:endParaRPr kumimoji="1" lang="ja-JP" altLang="en-US" sz="1200" b="1" dirty="0">
                <a:solidFill>
                  <a:srgbClr val="002B62"/>
                </a:solidFill>
              </a:endParaRPr>
            </a:p>
          </p:txBody>
        </p:sp>
      </p:grpSp>
      <p:sp>
        <p:nvSpPr>
          <p:cNvPr id="143" name="テキスト ボックス 142"/>
          <p:cNvSpPr txBox="1"/>
          <p:nvPr/>
        </p:nvSpPr>
        <p:spPr>
          <a:xfrm>
            <a:off x="1852613" y="1746001"/>
            <a:ext cx="5438775" cy="2240437"/>
          </a:xfrm>
          <a:prstGeom prst="rect">
            <a:avLst/>
          </a:prstGeom>
          <a:noFill/>
        </p:spPr>
        <p:txBody>
          <a:bodyPr wrap="square" rtlCol="0">
            <a:spAutoFit/>
          </a:bodyPr>
          <a:lstStyle/>
          <a:p>
            <a:pPr algn="ct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解決手段</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システムに関する情報を</a:t>
            </a:r>
            <a:r>
              <a:rPr kumimoji="1" lang="en-US" altLang="ja-JP" sz="3600" b="1" dirty="0" smtClean="0">
                <a:solidFill>
                  <a:srgbClr val="C00000"/>
                </a:solidFill>
                <a:effectLst>
                  <a:glow rad="254000">
                    <a:schemeClr val="bg1"/>
                  </a:glow>
                </a:effectLst>
              </a:rPr>
              <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デジタル化</a:t>
            </a: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一元管理</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すること</a:t>
            </a:r>
            <a:endParaRPr lang="en-US" altLang="ja-JP" sz="3600" b="1" dirty="0" smtClean="0">
              <a:solidFill>
                <a:srgbClr val="C00000"/>
              </a:solidFill>
              <a:effectLst>
                <a:glow rad="254000">
                  <a:schemeClr val="bg1"/>
                </a:glow>
              </a:effectLst>
            </a:endParaRPr>
          </a:p>
        </p:txBody>
      </p:sp>
    </p:spTree>
    <p:extLst>
      <p:ext uri="{BB962C8B-B14F-4D97-AF65-F5344CB8AC3E}">
        <p14:creationId xmlns:p14="http://schemas.microsoft.com/office/powerpoint/2010/main" val="30184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9513" y="1341206"/>
            <a:ext cx="8652954" cy="3472820"/>
            <a:chOff x="179513" y="1341206"/>
            <a:chExt cx="8652954" cy="3472820"/>
          </a:xfrm>
        </p:grpSpPr>
        <p:sp>
          <p:nvSpPr>
            <p:cNvPr id="8" name="正方形/長方形 7"/>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9" name="グループ化 8"/>
            <p:cNvGrpSpPr>
              <a:grpSpLocks noChangeAspect="1"/>
            </p:cNvGrpSpPr>
            <p:nvPr/>
          </p:nvGrpSpPr>
          <p:grpSpPr bwMode="gray">
            <a:xfrm>
              <a:off x="7125726" y="2813728"/>
              <a:ext cx="1706741" cy="775942"/>
              <a:chOff x="2681287" y="-2319307"/>
              <a:chExt cx="5757862" cy="2617757"/>
            </a:xfrm>
          </p:grpSpPr>
          <p:sp>
            <p:nvSpPr>
              <p:cNvPr id="61" name="フリーフォーム 60"/>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rgbClr val="744E28"/>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63" name="フリーフォーム 62"/>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0" name="カギ線コネクタ 9"/>
            <p:cNvCxnSpPr>
              <a:stCxn id="59" idx="3"/>
              <a:endCxn id="8" idx="2"/>
            </p:cNvCxnSpPr>
            <p:nvPr/>
          </p:nvCxnSpPr>
          <p:spPr bwMode="auto">
            <a:xfrm flipV="1">
              <a:off x="6732000" y="3584788"/>
              <a:ext cx="1247096" cy="927989"/>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grpSp>
          <p:nvGrpSpPr>
            <p:cNvPr id="12" name="グループ化 11"/>
            <p:cNvGrpSpPr/>
            <p:nvPr/>
          </p:nvGrpSpPr>
          <p:grpSpPr>
            <a:xfrm>
              <a:off x="2412000" y="1341206"/>
              <a:ext cx="4320000" cy="3472820"/>
              <a:chOff x="2490651" y="1341206"/>
              <a:chExt cx="4320000" cy="3472820"/>
            </a:xfrm>
          </p:grpSpPr>
          <p:sp>
            <p:nvSpPr>
              <p:cNvPr id="59" name="正方形/長方形 58"/>
              <p:cNvSpPr/>
              <p:nvPr/>
            </p:nvSpPr>
            <p:spPr bwMode="auto">
              <a:xfrm>
                <a:off x="2490651" y="4211528"/>
                <a:ext cx="4320000" cy="602498"/>
              </a:xfrm>
              <a:prstGeom prst="rect">
                <a:avLst/>
              </a:prstGeom>
              <a:solidFill>
                <a:srgbClr val="744E28"/>
              </a:solidFill>
              <a:ln>
                <a:solidFill>
                  <a:srgbClr val="744E28"/>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60" name="円柱 59"/>
              <p:cNvSpPr/>
              <p:nvPr/>
            </p:nvSpPr>
            <p:spPr bwMode="auto">
              <a:xfrm>
                <a:off x="2490651" y="1341206"/>
                <a:ext cx="4320000" cy="2735494"/>
              </a:xfrm>
              <a:prstGeom prst="can">
                <a:avLst>
                  <a:gd name="adj" fmla="val 10730"/>
                </a:avLst>
              </a:prstGeom>
              <a:solidFill>
                <a:schemeClr val="bg1"/>
              </a:solidFill>
              <a:ln w="38100">
                <a:solidFill>
                  <a:srgbClr val="744E28"/>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3" name="直線矢印コネクタ 12"/>
            <p:cNvCxnSpPr/>
            <p:nvPr/>
          </p:nvCxnSpPr>
          <p:spPr bwMode="auto">
            <a:xfrm>
              <a:off x="3602355"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14" name="直線矢印コネクタ 13"/>
            <p:cNvCxnSpPr/>
            <p:nvPr/>
          </p:nvCxnSpPr>
          <p:spPr bwMode="auto">
            <a:xfrm>
              <a:off x="5528068"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15" name="円柱 14"/>
            <p:cNvSpPr/>
            <p:nvPr/>
          </p:nvSpPr>
          <p:spPr bwMode="auto">
            <a:xfrm>
              <a:off x="2893392"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kumimoji="1" lang="ja-JP" altLang="en-US" b="1" dirty="0" smtClean="0">
                  <a:solidFill>
                    <a:srgbClr val="744E28"/>
                  </a:solidFill>
                  <a:latin typeface="+mj-ea"/>
                  <a:ea typeface="+mj-ea"/>
                </a:rPr>
                <a:t>更改</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sp>
          <p:nvSpPr>
            <p:cNvPr id="16" name="円柱 15"/>
            <p:cNvSpPr/>
            <p:nvPr/>
          </p:nvSpPr>
          <p:spPr bwMode="auto">
            <a:xfrm>
              <a:off x="4810608"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lang="ja-JP" altLang="en-US" b="1" dirty="0" smtClean="0">
                  <a:solidFill>
                    <a:srgbClr val="744E28"/>
                  </a:solidFill>
                  <a:latin typeface="+mj-ea"/>
                  <a:ea typeface="+mj-ea"/>
                </a:rPr>
                <a:t>運用</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grpSp>
          <p:nvGrpSpPr>
            <p:cNvPr id="17" name="グループ化 16"/>
            <p:cNvGrpSpPr>
              <a:grpSpLocks noChangeAspect="1"/>
            </p:cNvGrpSpPr>
            <p:nvPr/>
          </p:nvGrpSpPr>
          <p:grpSpPr>
            <a:xfrm>
              <a:off x="1117597" y="1450910"/>
              <a:ext cx="447655" cy="484298"/>
              <a:chOff x="4410016" y="1977362"/>
              <a:chExt cx="3862142" cy="4178276"/>
            </a:xfrm>
            <a:solidFill>
              <a:srgbClr val="744E28"/>
            </a:solidFill>
          </p:grpSpPr>
          <p:sp>
            <p:nvSpPr>
              <p:cNvPr id="55"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8"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8" name="テキスト ボックス 17"/>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744E28"/>
                  </a:solidFill>
                  <a:effectLst>
                    <a:glow rad="127000">
                      <a:schemeClr val="bg1"/>
                    </a:glow>
                  </a:effectLst>
                </a:rPr>
                <a:t>B</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19" name="グループ化 18"/>
            <p:cNvGrpSpPr>
              <a:grpSpLocks noChangeAspect="1"/>
            </p:cNvGrpSpPr>
            <p:nvPr/>
          </p:nvGrpSpPr>
          <p:grpSpPr>
            <a:xfrm>
              <a:off x="1267243" y="2238219"/>
              <a:ext cx="447655" cy="484298"/>
              <a:chOff x="4601760" y="1922578"/>
              <a:chExt cx="3862142" cy="4178276"/>
            </a:xfrm>
            <a:solidFill>
              <a:srgbClr val="744E28"/>
            </a:solidFill>
          </p:grpSpPr>
          <p:sp>
            <p:nvSpPr>
              <p:cNvPr id="51"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2"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3"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4"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0" name="テキスト ボックス 19"/>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744E28"/>
                  </a:solidFill>
                  <a:effectLst>
                    <a:glow rad="127000">
                      <a:schemeClr val="bg1"/>
                    </a:glow>
                  </a:effectLst>
                </a:rPr>
                <a:t>C</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21" name="グループ化 20"/>
            <p:cNvGrpSpPr>
              <a:grpSpLocks noChangeAspect="1"/>
            </p:cNvGrpSpPr>
            <p:nvPr/>
          </p:nvGrpSpPr>
          <p:grpSpPr>
            <a:xfrm>
              <a:off x="439889" y="1715099"/>
              <a:ext cx="447655" cy="484298"/>
              <a:chOff x="4766112" y="1593874"/>
              <a:chExt cx="3862142" cy="4178276"/>
            </a:xfrm>
            <a:solidFill>
              <a:srgbClr val="744E28"/>
            </a:solidFill>
          </p:grpSpPr>
          <p:sp>
            <p:nvSpPr>
              <p:cNvPr id="47"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8"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2" name="テキスト ボックス 2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744E28"/>
                  </a:solidFill>
                  <a:effectLst>
                    <a:glow rad="127000">
                      <a:schemeClr val="bg1"/>
                    </a:glow>
                  </a:effectLst>
                </a:rPr>
                <a:t>A</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sp>
          <p:nvSpPr>
            <p:cNvPr id="23" name="角丸四角形 22"/>
            <p:cNvSpPr/>
            <p:nvPr/>
          </p:nvSpPr>
          <p:spPr bwMode="auto">
            <a:xfrm>
              <a:off x="179513" y="1353017"/>
              <a:ext cx="2076048" cy="1632197"/>
            </a:xfrm>
            <a:prstGeom prst="roundRect">
              <a:avLst/>
            </a:prstGeom>
            <a:noFill/>
            <a:ln w="19050">
              <a:solidFill>
                <a:srgbClr val="744E28"/>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テキスト ボックス 23"/>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744E28"/>
                  </a:solidFill>
                </a:rPr>
                <a:t>設計チーム</a:t>
              </a:r>
              <a:endParaRPr kumimoji="1" lang="ja-JP" altLang="en-US" sz="1200" b="1" dirty="0">
                <a:solidFill>
                  <a:srgbClr val="744E28"/>
                </a:solidFill>
              </a:endParaRPr>
            </a:p>
          </p:txBody>
        </p:sp>
        <p:grpSp>
          <p:nvGrpSpPr>
            <p:cNvPr id="25" name="グループ化 24">
              <a:extLst>
                <a:ext uri="{FF2B5EF4-FFF2-40B4-BE49-F238E27FC236}">
                  <a16:creationId xmlns:a16="http://schemas.microsoft.com/office/drawing/2014/main" id="{0354CE80-49FB-4388-83BA-94DF9E40A5E8}"/>
                </a:ext>
              </a:extLst>
            </p:cNvPr>
            <p:cNvGrpSpPr>
              <a:grpSpLocks noChangeAspect="1"/>
            </p:cNvGrpSpPr>
            <p:nvPr/>
          </p:nvGrpSpPr>
          <p:grpSpPr bwMode="gray">
            <a:xfrm>
              <a:off x="979745" y="3336695"/>
              <a:ext cx="475584" cy="334060"/>
              <a:chOff x="-1828973" y="2716213"/>
              <a:chExt cx="2020481" cy="1419225"/>
            </a:xfrm>
          </p:grpSpPr>
          <p:sp>
            <p:nvSpPr>
              <p:cNvPr id="45"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744E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46"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26" name="テキスト ボックス 25"/>
            <p:cNvSpPr txBox="1"/>
            <p:nvPr/>
          </p:nvSpPr>
          <p:spPr>
            <a:xfrm>
              <a:off x="855900" y="3690536"/>
              <a:ext cx="723275" cy="307777"/>
            </a:xfrm>
            <a:prstGeom prst="rect">
              <a:avLst/>
            </a:prstGeom>
            <a:noFill/>
            <a:effectLst/>
          </p:spPr>
          <p:txBody>
            <a:bodyPr wrap="none" rtlCol="0">
              <a:spAutoFit/>
            </a:bodyPr>
            <a:lstStyle/>
            <a:p>
              <a:pPr algn="ctr"/>
              <a:r>
                <a:rPr lang="ja-JP" altLang="en-US" sz="1400" b="1" dirty="0">
                  <a:solidFill>
                    <a:srgbClr val="744E28"/>
                  </a:solidFill>
                  <a:effectLst>
                    <a:glow rad="127000">
                      <a:schemeClr val="bg1"/>
                    </a:glow>
                  </a:effectLst>
                </a:rPr>
                <a:t>作</a:t>
              </a:r>
              <a:r>
                <a:rPr lang="ja-JP" altLang="en-US" sz="1400" b="1" dirty="0" smtClean="0">
                  <a:solidFill>
                    <a:srgbClr val="744E28"/>
                  </a:solidFill>
                  <a:effectLst>
                    <a:glow rad="127000">
                      <a:schemeClr val="bg1"/>
                    </a:glow>
                  </a:effectLst>
                </a:rPr>
                <a:t>業者</a:t>
              </a:r>
              <a:endParaRPr kumimoji="1" lang="ja-JP" altLang="en-US" sz="1400" b="1" dirty="0">
                <a:solidFill>
                  <a:srgbClr val="744E28"/>
                </a:solidFill>
                <a:effectLst>
                  <a:glow rad="127000">
                    <a:schemeClr val="bg1"/>
                  </a:glow>
                </a:effectLst>
              </a:endParaRPr>
            </a:p>
          </p:txBody>
        </p:sp>
        <p:cxnSp>
          <p:nvCxnSpPr>
            <p:cNvPr id="27" name="直線矢印コネクタ 26"/>
            <p:cNvCxnSpPr/>
            <p:nvPr/>
          </p:nvCxnSpPr>
          <p:spPr bwMode="auto">
            <a:xfrm>
              <a:off x="1566338" y="3511553"/>
              <a:ext cx="1488979"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28" name="正方形/長方形 27"/>
            <p:cNvSpPr/>
            <p:nvPr/>
          </p:nvSpPr>
          <p:spPr bwMode="auto">
            <a:xfrm>
              <a:off x="2783392" y="1862654"/>
              <a:ext cx="3550733" cy="1104631"/>
            </a:xfrm>
            <a:prstGeom prst="rect">
              <a:avLst/>
            </a:prstGeom>
            <a:noFill/>
            <a:ln w="38100">
              <a:solidFill>
                <a:srgbClr val="744E28"/>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29" name="直線矢印コネクタ 28"/>
            <p:cNvCxnSpPr/>
            <p:nvPr/>
          </p:nvCxnSpPr>
          <p:spPr bwMode="auto">
            <a:xfrm>
              <a:off x="3602355"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0" name="直線矢印コネクタ 29"/>
            <p:cNvCxnSpPr/>
            <p:nvPr/>
          </p:nvCxnSpPr>
          <p:spPr bwMode="auto">
            <a:xfrm flipH="1">
              <a:off x="3705226" y="2847975"/>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1" name="直線矢印コネクタ 30"/>
            <p:cNvCxnSpPr/>
            <p:nvPr/>
          </p:nvCxnSpPr>
          <p:spPr bwMode="auto">
            <a:xfrm>
              <a:off x="4012420" y="2845926"/>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2" name="直線矢印コネクタ 31"/>
            <p:cNvCxnSpPr/>
            <p:nvPr/>
          </p:nvCxnSpPr>
          <p:spPr bwMode="auto">
            <a:xfrm>
              <a:off x="5528068"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34" name="円柱 33"/>
            <p:cNvSpPr/>
            <p:nvPr/>
          </p:nvSpPr>
          <p:spPr bwMode="auto">
            <a:xfrm>
              <a:off x="2893392"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パラメータ</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(CMDB)</a:t>
              </a:r>
              <a:endParaRPr kumimoji="1" lang="ja-JP" altLang="en-US" b="1" dirty="0">
                <a:solidFill>
                  <a:srgbClr val="744E28"/>
                </a:solidFill>
                <a:latin typeface="+mj-ea"/>
                <a:ea typeface="+mj-ea"/>
              </a:endParaRPr>
            </a:p>
          </p:txBody>
        </p:sp>
        <p:sp>
          <p:nvSpPr>
            <p:cNvPr id="35" name="円柱 34"/>
            <p:cNvSpPr/>
            <p:nvPr/>
          </p:nvSpPr>
          <p:spPr bwMode="auto">
            <a:xfrm>
              <a:off x="4810608"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作業手順</a:t>
              </a:r>
              <a:endParaRPr kumimoji="1" lang="en-US" altLang="ja-JP" b="1" dirty="0" smtClean="0">
                <a:solidFill>
                  <a:srgbClr val="744E28"/>
                </a:solidFill>
                <a:latin typeface="+mj-ea"/>
                <a:ea typeface="+mj-ea"/>
              </a:endParaRPr>
            </a:p>
            <a:p>
              <a:pPr algn="ctr"/>
              <a:r>
                <a:rPr lang="en-US" altLang="ja-JP" b="1" dirty="0" smtClean="0">
                  <a:solidFill>
                    <a:srgbClr val="744E28"/>
                  </a:solidFill>
                  <a:latin typeface="+mj-ea"/>
                  <a:ea typeface="+mj-ea"/>
                </a:rPr>
                <a:t>(IaC)</a:t>
              </a:r>
              <a:endParaRPr kumimoji="1" lang="ja-JP" altLang="en-US" b="1" dirty="0">
                <a:solidFill>
                  <a:srgbClr val="744E28"/>
                </a:solidFill>
                <a:latin typeface="+mj-ea"/>
                <a:ea typeface="+mj-ea"/>
              </a:endParaRPr>
            </a:p>
          </p:txBody>
        </p:sp>
        <p:cxnSp>
          <p:nvCxnSpPr>
            <p:cNvPr id="36" name="直線矢印コネクタ 35"/>
            <p:cNvCxnSpPr/>
            <p:nvPr/>
          </p:nvCxnSpPr>
          <p:spPr bwMode="auto">
            <a:xfrm>
              <a:off x="1600104" y="1624453"/>
              <a:ext cx="1183288" cy="656265"/>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7" name="直線矢印コネクタ 36"/>
            <p:cNvCxnSpPr>
              <a:endCxn id="28" idx="1"/>
            </p:cNvCxnSpPr>
            <p:nvPr/>
          </p:nvCxnSpPr>
          <p:spPr bwMode="auto">
            <a:xfrm>
              <a:off x="887544" y="2040727"/>
              <a:ext cx="1895848" cy="37424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8" name="直線矢印コネクタ 37"/>
            <p:cNvCxnSpPr/>
            <p:nvPr/>
          </p:nvCxnSpPr>
          <p:spPr bwMode="auto">
            <a:xfrm>
              <a:off x="1724292" y="2486825"/>
              <a:ext cx="1059100" cy="6297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sp>
          <p:nvSpPr>
            <p:cNvPr id="39" name="テキスト ボックス 38"/>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744E28"/>
                  </a:solidFill>
                  <a:effectLst>
                    <a:glow rad="127000">
                      <a:schemeClr val="bg1"/>
                    </a:glow>
                  </a:effectLst>
                </a:rPr>
                <a:t>SCM</a:t>
              </a:r>
              <a:endParaRPr kumimoji="1" lang="ja-JP" altLang="en-US" b="1" dirty="0">
                <a:solidFill>
                  <a:srgbClr val="744E28"/>
                </a:solidFill>
                <a:effectLst>
                  <a:glow rad="127000">
                    <a:schemeClr val="bg1"/>
                  </a:glow>
                </a:effectLst>
              </a:endParaRPr>
            </a:p>
          </p:txBody>
        </p:sp>
        <p:sp>
          <p:nvSpPr>
            <p:cNvPr id="40" name="テキスト ボックス 39"/>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744E28"/>
                  </a:solidFill>
                  <a:effectLst>
                    <a:glow rad="127000">
                      <a:schemeClr val="bg1"/>
                    </a:glow>
                  </a:effectLst>
                </a:rPr>
                <a:t>運用者</a:t>
              </a:r>
              <a:endParaRPr kumimoji="1" lang="ja-JP" altLang="en-US" sz="1400" b="1" dirty="0">
                <a:solidFill>
                  <a:srgbClr val="744E28"/>
                </a:solidFill>
                <a:effectLst>
                  <a:glow rad="127000">
                    <a:schemeClr val="bg1"/>
                  </a:glow>
                </a:effectLst>
              </a:endParaRPr>
            </a:p>
          </p:txBody>
        </p:sp>
        <p:cxnSp>
          <p:nvCxnSpPr>
            <p:cNvPr id="41" name="直線矢印コネクタ 40"/>
            <p:cNvCxnSpPr/>
            <p:nvPr/>
          </p:nvCxnSpPr>
          <p:spPr bwMode="auto">
            <a:xfrm flipH="1">
              <a:off x="6068712" y="3514845"/>
              <a:ext cx="1286836"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42" name="カギ線コネクタ 41"/>
            <p:cNvCxnSpPr/>
            <p:nvPr/>
          </p:nvCxnSpPr>
          <p:spPr bwMode="auto">
            <a:xfrm>
              <a:off x="6331950" y="2403688"/>
              <a:ext cx="1656000" cy="504000"/>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43" name="テキスト ボックス 42"/>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744E28"/>
                  </a:solidFill>
                </a:rPr>
                <a:t>システムの状態</a:t>
              </a:r>
              <a:endParaRPr kumimoji="1" lang="ja-JP" altLang="en-US" sz="1200" b="1" dirty="0">
                <a:solidFill>
                  <a:srgbClr val="744E28"/>
                </a:solidFill>
              </a:endParaRPr>
            </a:p>
          </p:txBody>
        </p:sp>
        <p:sp>
          <p:nvSpPr>
            <p:cNvPr id="44" name="テキスト ボックス 43"/>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744E28"/>
                  </a:solidFill>
                </a:rPr>
                <a:t>システムの期待値</a:t>
              </a:r>
              <a:endParaRPr kumimoji="1" lang="ja-JP" altLang="en-US" sz="1200" b="1" dirty="0">
                <a:solidFill>
                  <a:srgbClr val="744E28"/>
                </a:solidFill>
              </a:endParaRPr>
            </a:p>
          </p:txBody>
        </p:sp>
      </p:grpSp>
      <p:sp>
        <p:nvSpPr>
          <p:cNvPr id="33" name="タイトル 32"/>
          <p:cNvSpPr>
            <a:spLocks noGrp="1"/>
          </p:cNvSpPr>
          <p:nvPr>
            <p:ph type="title"/>
          </p:nvPr>
        </p:nvSpPr>
        <p:spPr/>
        <p:txBody>
          <a:bodyPr>
            <a:normAutofit/>
          </a:bodyPr>
          <a:lstStyle/>
          <a:p>
            <a:r>
              <a:rPr lang="en-US" altLang="ja-JP" dirty="0" smtClean="0"/>
              <a:t>Exastro IT Automation (OSS) </a:t>
            </a:r>
            <a:r>
              <a:rPr lang="ja-JP" altLang="en-US" dirty="0" smtClean="0"/>
              <a:t>が使えます！</a:t>
            </a:r>
            <a:endParaRPr kumimoji="1" lang="ja-JP" altLang="en-US" dirty="0"/>
          </a:p>
        </p:txBody>
      </p:sp>
      <p:sp>
        <p:nvSpPr>
          <p:cNvPr id="62"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9" y="2323108"/>
            <a:ext cx="4310742" cy="1054155"/>
          </a:xfrm>
          <a:prstGeom prst="rect">
            <a:avLst/>
          </a:prstGeom>
          <a:effectLst>
            <a:glow rad="228600">
              <a:schemeClr val="bg1"/>
            </a:glow>
          </a:effectLst>
        </p:spPr>
      </p:pic>
    </p:spTree>
    <p:extLst>
      <p:ext uri="{BB962C8B-B14F-4D97-AF65-F5344CB8AC3E}">
        <p14:creationId xmlns:p14="http://schemas.microsoft.com/office/powerpoint/2010/main" val="19711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200" dirty="0" err="1"/>
              <a:t>Exastro</a:t>
            </a:r>
            <a:r>
              <a:rPr lang="en-US" altLang="ja-JP" sz="3200" dirty="0"/>
              <a:t> IT Automation (ITA) </a:t>
            </a:r>
            <a:r>
              <a:rPr lang="ja-JP" altLang="en-US" sz="3200" dirty="0"/>
              <a:t>のご紹介</a:t>
            </a:r>
            <a:endParaRPr kumimoji="1" lang="ja-JP" altLang="en-US" sz="3200" dirty="0"/>
          </a:p>
        </p:txBody>
      </p:sp>
      <p:sp>
        <p:nvSpPr>
          <p:cNvPr id="4" name="テキスト プレースホルダー 3"/>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011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ja-JP" altLang="en-US" dirty="0" smtClean="0"/>
              <a:t>概要イメージ</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52" y="1204503"/>
            <a:ext cx="7515497" cy="3757748"/>
          </a:xfrm>
          <a:prstGeom prst="rect">
            <a:avLst/>
          </a:prstGeom>
        </p:spPr>
      </p:pic>
      <p:sp>
        <p:nvSpPr>
          <p:cNvPr id="11"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7289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460"/>
            <a:ext cx="9144000" cy="4391025"/>
          </a:xfrm>
          <a:prstGeom prst="rect">
            <a:avLst/>
          </a:prstGeom>
        </p:spPr>
      </p:pic>
    </p:spTree>
    <p:extLst>
      <p:ext uri="{BB962C8B-B14F-4D97-AF65-F5344CB8AC3E}">
        <p14:creationId xmlns:p14="http://schemas.microsoft.com/office/powerpoint/2010/main" val="16731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 y="51722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特徴：①マルチインタフェースと</a:t>
            </a:r>
            <a:r>
              <a:rPr lang="en-US" altLang="ja-JP" dirty="0" smtClean="0"/>
              <a:t>RBAC</a:t>
            </a:r>
            <a:endParaRPr kumimoji="1" lang="ja-JP" altLang="en-US" dirty="0"/>
          </a:p>
        </p:txBody>
      </p:sp>
      <p:sp>
        <p:nvSpPr>
          <p:cNvPr id="9" name="テキスト プレースホルダー 7"/>
          <p:cNvSpPr txBox="1">
            <a:spLocks/>
          </p:cNvSpPr>
          <p:nvPr/>
        </p:nvSpPr>
        <p:spPr bwMode="gray">
          <a:xfrm>
            <a:off x="179937" y="613150"/>
            <a:ext cx="8784126" cy="1548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ユーザ操作を</a:t>
            </a:r>
            <a:r>
              <a:rPr lang="en-US" altLang="ja-JP" sz="2000" b="1" kern="0" dirty="0" smtClean="0">
                <a:solidFill>
                  <a:srgbClr val="C00000"/>
                </a:solidFill>
                <a:effectLst>
                  <a:glow rad="152400">
                    <a:srgbClr val="FFFFFF"/>
                  </a:glow>
                </a:effectLst>
                <a:latin typeface="メイリオ"/>
              </a:rPr>
              <a:t>3</a:t>
            </a:r>
            <a:r>
              <a:rPr lang="ja-JP" altLang="en-US" sz="2000" b="1" kern="0" dirty="0" smtClean="0">
                <a:solidFill>
                  <a:srgbClr val="C00000"/>
                </a:solidFill>
                <a:effectLst>
                  <a:glow rad="152400">
                    <a:srgbClr val="FFFFFF"/>
                  </a:glow>
                </a:effectLst>
                <a:latin typeface="メイリオ"/>
              </a:rPr>
              <a:t>種類の</a:t>
            </a:r>
            <a:r>
              <a:rPr lang="en-US" altLang="ja-JP" sz="2000" b="1" kern="0" dirty="0" smtClean="0">
                <a:solidFill>
                  <a:srgbClr val="C00000"/>
                </a:solidFill>
                <a:effectLst>
                  <a:glow rad="152400">
                    <a:srgbClr val="FFFFFF"/>
                  </a:glow>
                </a:effectLst>
                <a:latin typeface="メイリオ"/>
              </a:rPr>
              <a:t>I/F(Web, Excel, RestAPI)</a:t>
            </a:r>
            <a:r>
              <a:rPr lang="ja-JP" altLang="en-US" sz="2000" b="1" kern="0" dirty="0" smtClean="0">
                <a:solidFill>
                  <a:srgbClr val="005DD6"/>
                </a:solidFill>
                <a:effectLst>
                  <a:glow rad="152400">
                    <a:srgbClr val="FFFFFF"/>
                  </a:glow>
                </a:effectLst>
                <a:latin typeface="メイリオ"/>
              </a:rPr>
              <a:t>から実行できます。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またどの</a:t>
            </a:r>
            <a:r>
              <a:rPr lang="en-US" altLang="ja-JP" sz="2000" b="1" kern="0" dirty="0" smtClean="0">
                <a:solidFill>
                  <a:srgbClr val="005DD6"/>
                </a:solidFill>
                <a:effectLst>
                  <a:glow rad="152400">
                    <a:srgbClr val="FFFFFF"/>
                  </a:glow>
                </a:effectLst>
                <a:latin typeface="メイリオ"/>
              </a:rPr>
              <a:t>I/F</a:t>
            </a:r>
            <a:r>
              <a:rPr lang="ja-JP" altLang="en-US" sz="2000" b="1" kern="0" dirty="0" smtClean="0">
                <a:solidFill>
                  <a:srgbClr val="005DD6"/>
                </a:solidFill>
                <a:effectLst>
                  <a:glow rad="152400">
                    <a:srgbClr val="FFFFFF"/>
                  </a:glow>
                </a:effectLst>
                <a:latin typeface="メイリオ"/>
              </a:rPr>
              <a:t>からの操作でも</a:t>
            </a:r>
            <a:r>
              <a:rPr lang="ja-JP" altLang="en-US" sz="2000" b="1" kern="0" dirty="0" smtClean="0">
                <a:solidFill>
                  <a:srgbClr val="C00000"/>
                </a:solidFill>
                <a:effectLst>
                  <a:glow rad="152400">
                    <a:srgbClr val="FFFFFF"/>
                  </a:glow>
                </a:effectLst>
                <a:latin typeface="メイリオ"/>
              </a:rPr>
              <a:t>「誰が・いつ・何をしたか？」を記録</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a:solidFill>
                  <a:srgbClr val="005DD6"/>
                </a:solidFill>
                <a:effectLst>
                  <a:glow rad="152400">
                    <a:srgbClr val="FFFFFF"/>
                  </a:glow>
                </a:effectLst>
                <a:latin typeface="メイリオ"/>
              </a:rPr>
              <a:t>RBAC</a:t>
            </a:r>
            <a:r>
              <a:rPr lang="ja-JP" altLang="en-US" sz="2000" b="1" kern="0" dirty="0">
                <a:solidFill>
                  <a:srgbClr val="005DD6"/>
                </a:solidFill>
                <a:effectLst>
                  <a:glow rad="152400">
                    <a:srgbClr val="FFFFFF"/>
                  </a:glow>
                </a:effectLst>
                <a:latin typeface="メイリオ"/>
              </a:rPr>
              <a:t>を備えており、開発者、作業者、運用者といった役割りを定義でき、</a:t>
            </a:r>
            <a:br>
              <a:rPr lang="ja-JP" altLang="en-US" sz="2000" b="1" kern="0" dirty="0">
                <a:solidFill>
                  <a:srgbClr val="005DD6"/>
                </a:solidFill>
                <a:effectLst>
                  <a:glow rad="152400">
                    <a:srgbClr val="FFFFFF"/>
                  </a:glow>
                </a:effectLst>
                <a:latin typeface="メイリオ"/>
              </a:rPr>
            </a:br>
            <a:r>
              <a:rPr lang="ja-JP" altLang="en-US" sz="2000" b="1" kern="0" dirty="0">
                <a:solidFill>
                  <a:srgbClr val="005DD6"/>
                </a:solidFill>
                <a:effectLst>
                  <a:glow rad="152400">
                    <a:srgbClr val="FFFFFF"/>
                  </a:glow>
                </a:effectLst>
                <a:latin typeface="メイリオ"/>
              </a:rPr>
              <a:t>その</a:t>
            </a:r>
            <a:r>
              <a:rPr lang="ja-JP" altLang="en-US" sz="2000" b="1" kern="0" dirty="0">
                <a:solidFill>
                  <a:srgbClr val="C00000"/>
                </a:solidFill>
                <a:effectLst>
                  <a:glow rad="152400">
                    <a:srgbClr val="FFFFFF"/>
                  </a:glow>
                </a:effectLst>
                <a:latin typeface="メイリオ"/>
              </a:rPr>
              <a:t>役割りごとに出来ること</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参照のみ、更新、実行</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を制御</a:t>
            </a:r>
            <a:r>
              <a:rPr lang="ja-JP" altLang="en-US" sz="2000" b="1" kern="0" dirty="0">
                <a:solidFill>
                  <a:srgbClr val="005DD6"/>
                </a:solidFill>
                <a:effectLst>
                  <a:glow rad="152400">
                    <a:srgbClr val="FFFFFF"/>
                  </a:glow>
                </a:effectLst>
                <a:latin typeface="メイリオ"/>
              </a:rPr>
              <a:t>できます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110399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625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特徴：②パラメータ</a:t>
            </a:r>
            <a:r>
              <a:rPr lang="ja-JP" altLang="en-US" dirty="0"/>
              <a:t>を</a:t>
            </a:r>
            <a:r>
              <a:rPr lang="ja-JP" altLang="en-US" dirty="0" smtClean="0"/>
              <a:t>グルーピング</a:t>
            </a:r>
            <a:r>
              <a:rPr lang="ja-JP" altLang="en-US" dirty="0"/>
              <a:t>／</a:t>
            </a:r>
            <a:r>
              <a:rPr lang="ja-JP" altLang="en-US" dirty="0" smtClean="0"/>
              <a:t>履歴管理する</a:t>
            </a:r>
            <a:endParaRPr kumimoji="1" lang="ja-JP" altLang="en-US" dirty="0"/>
          </a:p>
        </p:txBody>
      </p:sp>
      <p:sp>
        <p:nvSpPr>
          <p:cNvPr id="9"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システムのパラメータ情報を</a:t>
            </a:r>
            <a:r>
              <a:rPr lang="ja-JP" altLang="en-US" sz="2000" b="1" kern="0" dirty="0" smtClean="0">
                <a:solidFill>
                  <a:srgbClr val="C00000"/>
                </a:solidFill>
                <a:effectLst>
                  <a:glow rad="152400">
                    <a:srgbClr val="FFFFFF"/>
                  </a:glow>
                </a:effectLst>
                <a:latin typeface="メイリオ"/>
              </a:rPr>
              <a:t>グルーピング</a:t>
            </a:r>
            <a:r>
              <a:rPr lang="en-US" altLang="ja-JP" sz="2000" b="1" kern="0" dirty="0" smtClean="0">
                <a:solidFill>
                  <a:srgbClr val="C00000"/>
                </a:solidFill>
                <a:effectLst>
                  <a:glow rad="152400">
                    <a:srgbClr val="FFFFFF"/>
                  </a:glow>
                </a:effectLst>
                <a:latin typeface="メイリオ"/>
              </a:rPr>
              <a:t>/</a:t>
            </a:r>
            <a:r>
              <a:rPr lang="ja-JP" altLang="en-US" sz="2000" b="1" kern="0" dirty="0" smtClean="0">
                <a:solidFill>
                  <a:srgbClr val="C00000"/>
                </a:solidFill>
                <a:effectLst>
                  <a:glow rad="152400">
                    <a:srgbClr val="FFFFFF"/>
                  </a:glow>
                </a:effectLst>
                <a:latin typeface="メイリオ"/>
              </a:rPr>
              <a:t>履歴管理</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smtClean="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履歴管理の重要性については後ほどディープダイブでご紹介します</a:t>
            </a:r>
            <a:r>
              <a:rPr lang="en-US" altLang="ja-JP" sz="2000" b="1" kern="0" dirty="0" smtClean="0">
                <a:solidFill>
                  <a:srgbClr val="005DD6"/>
                </a:solidFill>
                <a:effectLst>
                  <a:glow rad="152400">
                    <a:srgbClr val="FFFFFF"/>
                  </a:glow>
                </a:effectLst>
                <a:latin typeface="メイリオ"/>
              </a:rPr>
              <a:t>)</a:t>
            </a:r>
          </a:p>
        </p:txBody>
      </p:sp>
    </p:spTree>
    <p:extLst>
      <p:ext uri="{BB962C8B-B14F-4D97-AF65-F5344CB8AC3E}">
        <p14:creationId xmlns:p14="http://schemas.microsoft.com/office/powerpoint/2010/main" val="33525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特徴：③</a:t>
            </a:r>
            <a:r>
              <a:rPr lang="en-US" altLang="ja-JP" dirty="0" err="1" smtClean="0"/>
              <a:t>IaC</a:t>
            </a:r>
            <a:r>
              <a:rPr lang="ja-JP" altLang="en-US" dirty="0" smtClean="0"/>
              <a:t>を解析して変数を刈り取る</a:t>
            </a:r>
            <a:endParaRPr kumimoji="1" lang="ja-JP" altLang="en-US" dirty="0"/>
          </a:p>
        </p:txBody>
      </p:sp>
      <p:sp>
        <p:nvSpPr>
          <p:cNvPr id="5" name="テキスト プレースホルダー 7"/>
          <p:cNvSpPr txBox="1">
            <a:spLocks/>
          </p:cNvSpPr>
          <p:nvPr/>
        </p:nvSpPr>
        <p:spPr bwMode="gray">
          <a:xfrm>
            <a:off x="179937" y="613149"/>
            <a:ext cx="8784126" cy="1296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がアップロードされるとまず</a:t>
            </a:r>
            <a:r>
              <a:rPr lang="en-US" altLang="ja-JP" sz="2000" b="1" kern="0" dirty="0" smtClean="0">
                <a:solidFill>
                  <a:srgbClr val="C00000"/>
                </a:solidFill>
                <a:effectLst>
                  <a:glow rad="152400">
                    <a:srgbClr val="FFFFFF"/>
                  </a:glow>
                </a:effectLst>
                <a:latin typeface="メイリオ"/>
              </a:rPr>
              <a:t>IaC</a:t>
            </a:r>
            <a:r>
              <a:rPr lang="ja-JP" altLang="en-US" sz="2000" b="1" kern="0" dirty="0" smtClean="0">
                <a:solidFill>
                  <a:srgbClr val="C00000"/>
                </a:solidFill>
                <a:effectLst>
                  <a:glow rad="152400">
                    <a:srgbClr val="FFFFFF"/>
                  </a:glow>
                </a:effectLst>
                <a:latin typeface="メイリオ"/>
              </a:rPr>
              <a:t>に誤りが無いか解析</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誤りがなければ、</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の記述から</a:t>
            </a:r>
            <a:r>
              <a:rPr lang="ja-JP" altLang="en-US" sz="2000" b="1" kern="0" dirty="0" smtClean="0">
                <a:solidFill>
                  <a:srgbClr val="C00000"/>
                </a:solidFill>
                <a:effectLst>
                  <a:glow rad="152400">
                    <a:srgbClr val="FFFFFF"/>
                  </a:glow>
                </a:effectLst>
                <a:latin typeface="メイリオ"/>
              </a:rPr>
              <a:t>変数名を刈り取って管理</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変数名を選択式で利用するので</a:t>
            </a:r>
            <a:r>
              <a:rPr lang="ja-JP" altLang="en-US" sz="2000" b="1" kern="0" dirty="0" smtClean="0">
                <a:solidFill>
                  <a:srgbClr val="C00000"/>
                </a:solidFill>
                <a:effectLst>
                  <a:glow rad="152400">
                    <a:srgbClr val="FFFFFF"/>
                  </a:glow>
                </a:effectLst>
                <a:latin typeface="メイリオ"/>
                <a:ea typeface="メイリオ"/>
              </a:rPr>
              <a:t>誤植等のヒューマンエラーは起きません</a:t>
            </a:r>
            <a:r>
              <a:rPr lang="ja-JP" altLang="en-US" sz="2000" b="1" kern="0" dirty="0" smtClean="0">
                <a:solidFill>
                  <a:srgbClr val="005DD6"/>
                </a:solidFill>
                <a:effectLst>
                  <a:glow rad="152400">
                    <a:srgbClr val="FFFFFF"/>
                  </a:glow>
                </a:effectLst>
                <a:latin typeface="メイリオ"/>
                <a:ea typeface="メイリオ"/>
              </a:rPr>
              <a:t>。</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4438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特徴：④</a:t>
            </a:r>
            <a:r>
              <a:rPr lang="en-US" altLang="ja-JP" dirty="0" err="1" smtClean="0"/>
              <a:t>IaC</a:t>
            </a:r>
            <a:r>
              <a:rPr lang="ja-JP" altLang="en-US" dirty="0" smtClean="0"/>
              <a:t>をモジュール管理して再利用性を高める</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err="1" smtClean="0">
                <a:solidFill>
                  <a:srgbClr val="005DD6"/>
                </a:solidFill>
                <a:effectLst>
                  <a:glow rad="152400">
                    <a:srgbClr val="FFFFFF"/>
                  </a:glow>
                </a:effectLst>
                <a:latin typeface="メイリオ"/>
              </a:rPr>
              <a:t>IaC</a:t>
            </a:r>
            <a:r>
              <a:rPr lang="en-US" altLang="ja-JP" sz="2000" b="1" kern="0" dirty="0" smtClean="0">
                <a:solidFill>
                  <a:srgbClr val="005DD6"/>
                </a:solidFill>
                <a:effectLst>
                  <a:glow rad="152400">
                    <a:srgbClr val="FFFFFF"/>
                  </a:glow>
                </a:effectLst>
                <a:latin typeface="メイリオ"/>
              </a:rPr>
              <a:t>(Playbook</a:t>
            </a:r>
            <a:r>
              <a:rPr lang="ja-JP" altLang="en-US" sz="2000" b="1" kern="0" dirty="0" smtClean="0">
                <a:solidFill>
                  <a:srgbClr val="005DD6"/>
                </a:solidFill>
                <a:effectLst>
                  <a:glow rad="152400">
                    <a:srgbClr val="FFFFFF"/>
                  </a:glow>
                </a:effectLst>
                <a:latin typeface="メイリオ"/>
              </a:rPr>
              <a:t>等</a:t>
            </a:r>
            <a:r>
              <a:rPr lang="en-US" altLang="ja-JP" sz="2000" b="1" kern="0" dirty="0" smtClean="0">
                <a:solidFill>
                  <a:srgbClr val="005DD6"/>
                </a:solidFill>
                <a:effectLst>
                  <a:glow rad="152400">
                    <a:srgbClr val="FFFFFF"/>
                  </a:glow>
                </a:effectLst>
                <a:latin typeface="メイリオ"/>
              </a:rPr>
              <a:t>)</a:t>
            </a:r>
            <a:r>
              <a:rPr lang="ja-JP" altLang="en-US" sz="2000" b="1" kern="0" dirty="0">
                <a:solidFill>
                  <a:srgbClr val="005DD6"/>
                </a:solidFill>
                <a:effectLst>
                  <a:glow rad="152400">
                    <a:srgbClr val="FFFFFF"/>
                  </a:glow>
                </a:effectLst>
                <a:latin typeface="メイリオ"/>
              </a:rPr>
              <a:t>を一発</a:t>
            </a:r>
            <a:r>
              <a:rPr lang="ja-JP" altLang="en-US" sz="2000" b="1" kern="0" dirty="0" smtClean="0">
                <a:solidFill>
                  <a:srgbClr val="005DD6"/>
                </a:solidFill>
                <a:effectLst>
                  <a:glow rad="152400">
                    <a:srgbClr val="FFFFFF"/>
                  </a:glow>
                </a:effectLst>
                <a:latin typeface="メイリオ"/>
              </a:rPr>
              <a:t>モノで</a:t>
            </a:r>
            <a:r>
              <a:rPr lang="ja-JP" altLang="en-US" sz="2000" b="1" kern="0" dirty="0">
                <a:solidFill>
                  <a:srgbClr val="005DD6"/>
                </a:solidFill>
                <a:effectLst>
                  <a:glow rad="152400">
                    <a:srgbClr val="FFFFFF"/>
                  </a:glow>
                </a:effectLst>
                <a:latin typeface="メイリオ"/>
              </a:rPr>
              <a:t>終わらせず</a:t>
            </a:r>
            <a:r>
              <a:rPr lang="ja-JP" altLang="en-US" sz="2000" b="1" kern="0" dirty="0">
                <a:solidFill>
                  <a:srgbClr val="C00000"/>
                </a:solidFill>
                <a:effectLst>
                  <a:glow rad="152400">
                    <a:srgbClr val="FFFFFF"/>
                  </a:glow>
                </a:effectLst>
                <a:latin typeface="メイリオ"/>
              </a:rPr>
              <a:t>再利用</a:t>
            </a:r>
            <a:r>
              <a:rPr lang="ja-JP" altLang="en-US" sz="2000" b="1" kern="0" dirty="0" smtClean="0">
                <a:solidFill>
                  <a:srgbClr val="C00000"/>
                </a:solidFill>
                <a:effectLst>
                  <a:glow rad="152400">
                    <a:srgbClr val="FFFFFF"/>
                  </a:glow>
                </a:effectLst>
                <a:latin typeface="メイリオ"/>
              </a:rPr>
              <a:t>して利用し続けられるように、モジュール化して作業時に組み立てる</a:t>
            </a:r>
            <a:r>
              <a:rPr lang="ja-JP" altLang="en-US" sz="2000" b="1" kern="0" dirty="0" smtClean="0">
                <a:solidFill>
                  <a:srgbClr val="005DD6"/>
                </a:solidFill>
                <a:effectLst>
                  <a:glow rad="152400">
                    <a:srgbClr val="FFFFFF"/>
                  </a:glow>
                </a:effectLst>
                <a:latin typeface="メイリオ"/>
              </a:rPr>
              <a:t>ことが可能です。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14" name="正方形/長方形 13"/>
          <p:cNvSpPr/>
          <p:nvPr/>
        </p:nvSpPr>
        <p:spPr bwMode="auto">
          <a:xfrm>
            <a:off x="6443849" y="1855915"/>
            <a:ext cx="1944000" cy="1488176"/>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5" name="テキスト ボックス 14"/>
          <p:cNvSpPr txBox="1"/>
          <p:nvPr/>
        </p:nvSpPr>
        <p:spPr>
          <a:xfrm>
            <a:off x="6443849"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DB</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8" name="正方形/長方形 17"/>
          <p:cNvSpPr/>
          <p:nvPr/>
        </p:nvSpPr>
        <p:spPr bwMode="auto">
          <a:xfrm>
            <a:off x="6515849" y="1923319"/>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4" name="正方形/長方形 23"/>
          <p:cNvSpPr/>
          <p:nvPr/>
        </p:nvSpPr>
        <p:spPr bwMode="auto">
          <a:xfrm>
            <a:off x="6515849" y="2153290"/>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1" name="正方形/長方形 20"/>
          <p:cNvSpPr/>
          <p:nvPr/>
        </p:nvSpPr>
        <p:spPr bwMode="auto">
          <a:xfrm>
            <a:off x="6515849" y="23832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6" name="正方形/長方形 25"/>
          <p:cNvSpPr/>
          <p:nvPr/>
        </p:nvSpPr>
        <p:spPr bwMode="auto">
          <a:xfrm>
            <a:off x="6515849" y="307317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7" name="正方形/長方形 26"/>
          <p:cNvSpPr/>
          <p:nvPr/>
        </p:nvSpPr>
        <p:spPr bwMode="auto">
          <a:xfrm>
            <a:off x="6515849" y="2843203"/>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a:solidFill>
                  <a:srgbClr val="002B62"/>
                </a:solidFill>
                <a:latin typeface="+mn-ea"/>
              </a:rPr>
              <a:t>DB</a:t>
            </a:r>
            <a:r>
              <a:rPr lang="ja-JP" altLang="en-US" sz="825" dirty="0">
                <a:solidFill>
                  <a:srgbClr val="002B62"/>
                </a:solidFill>
                <a:latin typeface="+mn-ea"/>
              </a:rPr>
              <a:t>設定手順</a:t>
            </a:r>
          </a:p>
        </p:txBody>
      </p:sp>
      <p:sp>
        <p:nvSpPr>
          <p:cNvPr id="20" name="正方形/長方形 19"/>
          <p:cNvSpPr/>
          <p:nvPr/>
        </p:nvSpPr>
        <p:spPr bwMode="auto">
          <a:xfrm>
            <a:off x="6515849" y="2613232"/>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12" name="正方形/長方形 11"/>
          <p:cNvSpPr/>
          <p:nvPr/>
        </p:nvSpPr>
        <p:spPr bwMode="auto">
          <a:xfrm>
            <a:off x="3597811" y="1850201"/>
            <a:ext cx="1944000" cy="1258760"/>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3" name="テキスト ボックス 12"/>
          <p:cNvSpPr txBox="1"/>
          <p:nvPr/>
        </p:nvSpPr>
        <p:spPr>
          <a:xfrm>
            <a:off x="3597811"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AP</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7" name="正方形/長方形 16"/>
          <p:cNvSpPr/>
          <p:nvPr/>
        </p:nvSpPr>
        <p:spPr bwMode="auto">
          <a:xfrm>
            <a:off x="3669811" y="191760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3" name="正方形/長方形 22"/>
          <p:cNvSpPr/>
          <p:nvPr/>
        </p:nvSpPr>
        <p:spPr bwMode="auto">
          <a:xfrm>
            <a:off x="3669811" y="214757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5" name="正方形/長方形 24"/>
          <p:cNvSpPr/>
          <p:nvPr/>
        </p:nvSpPr>
        <p:spPr bwMode="auto">
          <a:xfrm>
            <a:off x="3669811" y="2377546"/>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8" name="正方形/長方形 27"/>
          <p:cNvSpPr/>
          <p:nvPr/>
        </p:nvSpPr>
        <p:spPr bwMode="auto">
          <a:xfrm>
            <a:off x="3669811" y="2837488"/>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9" name="正方形/長方形 28"/>
          <p:cNvSpPr/>
          <p:nvPr/>
        </p:nvSpPr>
        <p:spPr bwMode="auto">
          <a:xfrm>
            <a:off x="3669811" y="260751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10" name="正方形/長方形 9"/>
          <p:cNvSpPr/>
          <p:nvPr/>
        </p:nvSpPr>
        <p:spPr bwMode="auto">
          <a:xfrm>
            <a:off x="751774" y="1844094"/>
            <a:ext cx="1944000" cy="1012317"/>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1" name="テキスト ボックス 10"/>
          <p:cNvSpPr txBox="1"/>
          <p:nvPr/>
        </p:nvSpPr>
        <p:spPr>
          <a:xfrm>
            <a:off x="751774"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Web</a:t>
            </a:r>
            <a:r>
              <a:rPr lang="ja-JP" altLang="en-US" sz="1400" b="1" dirty="0" smtClean="0">
                <a:solidFill>
                  <a:srgbClr val="002B62"/>
                </a:solidFill>
                <a:latin typeface="+mn-ea"/>
              </a:rPr>
              <a:t>サーバ構築手順</a:t>
            </a:r>
          </a:p>
        </p:txBody>
      </p:sp>
      <p:sp>
        <p:nvSpPr>
          <p:cNvPr id="16" name="正方形/長方形 15"/>
          <p:cNvSpPr/>
          <p:nvPr/>
        </p:nvSpPr>
        <p:spPr bwMode="auto">
          <a:xfrm>
            <a:off x="823774" y="191149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2" name="正方形/長方形 21"/>
          <p:cNvSpPr/>
          <p:nvPr/>
        </p:nvSpPr>
        <p:spPr bwMode="auto">
          <a:xfrm>
            <a:off x="823774" y="2141468"/>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19" name="正方形/長方形 18"/>
          <p:cNvSpPr/>
          <p:nvPr/>
        </p:nvSpPr>
        <p:spPr bwMode="auto">
          <a:xfrm>
            <a:off x="823774" y="237143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0" name="正方形/長方形 29"/>
          <p:cNvSpPr/>
          <p:nvPr/>
        </p:nvSpPr>
        <p:spPr bwMode="auto">
          <a:xfrm>
            <a:off x="823774" y="2601410"/>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1" name="正方形/長方形 30"/>
          <p:cNvSpPr/>
          <p:nvPr/>
        </p:nvSpPr>
        <p:spPr bwMode="auto">
          <a:xfrm>
            <a:off x="765107"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32" name="正方形/長方形 31"/>
          <p:cNvSpPr/>
          <p:nvPr/>
        </p:nvSpPr>
        <p:spPr bwMode="auto">
          <a:xfrm>
            <a:off x="765107" y="427216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3" name="正方形/長方形 32"/>
          <p:cNvSpPr/>
          <p:nvPr/>
        </p:nvSpPr>
        <p:spPr bwMode="auto">
          <a:xfrm>
            <a:off x="2703036"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DB</a:t>
            </a:r>
            <a:r>
              <a:rPr lang="ja-JP" altLang="en-US" sz="825" dirty="0">
                <a:solidFill>
                  <a:srgbClr val="002B62"/>
                </a:solidFill>
                <a:latin typeface="+mn-ea"/>
              </a:rPr>
              <a:t>設定手順</a:t>
            </a:r>
          </a:p>
        </p:txBody>
      </p:sp>
      <p:sp>
        <p:nvSpPr>
          <p:cNvPr id="34" name="正方形/長方形 33"/>
          <p:cNvSpPr/>
          <p:nvPr/>
        </p:nvSpPr>
        <p:spPr bwMode="auto">
          <a:xfrm>
            <a:off x="2703036" y="428074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35" name="正方形/長方形 34"/>
          <p:cNvSpPr/>
          <p:nvPr/>
        </p:nvSpPr>
        <p:spPr bwMode="auto">
          <a:xfrm>
            <a:off x="4640965"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36" name="正方形/長方形 35"/>
          <p:cNvSpPr/>
          <p:nvPr/>
        </p:nvSpPr>
        <p:spPr bwMode="auto">
          <a:xfrm>
            <a:off x="6578894"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7" name="正方形/長方形 36"/>
          <p:cNvSpPr/>
          <p:nvPr/>
        </p:nvSpPr>
        <p:spPr bwMode="auto">
          <a:xfrm>
            <a:off x="6578894" y="428931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38" name="正方形/長方形 37"/>
          <p:cNvSpPr/>
          <p:nvPr/>
        </p:nvSpPr>
        <p:spPr bwMode="auto">
          <a:xfrm>
            <a:off x="4640965" y="429788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39" name="右中かっこ 38"/>
          <p:cNvSpPr/>
          <p:nvPr/>
        </p:nvSpPr>
        <p:spPr bwMode="auto">
          <a:xfrm rot="5400000">
            <a:off x="4466115" y="-558571"/>
            <a:ext cx="207393" cy="8017077"/>
          </a:xfrm>
          <a:prstGeom prst="rightBrace">
            <a:avLst>
              <a:gd name="adj1" fmla="val 55721"/>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lang="ja-JP" altLang="en-US" sz="1350">
              <a:latin typeface="+mn-ea"/>
            </a:endParaRPr>
          </a:p>
        </p:txBody>
      </p:sp>
      <p:sp>
        <p:nvSpPr>
          <p:cNvPr id="40" name="テキスト ボックス 39"/>
          <p:cNvSpPr txBox="1"/>
          <p:nvPr/>
        </p:nvSpPr>
        <p:spPr>
          <a:xfrm>
            <a:off x="1978983" y="3544120"/>
            <a:ext cx="5186035" cy="323165"/>
          </a:xfrm>
          <a:prstGeom prst="rect">
            <a:avLst/>
          </a:prstGeom>
          <a:noFill/>
        </p:spPr>
        <p:txBody>
          <a:bodyPr wrap="none" rtlCol="0">
            <a:spAutoFit/>
          </a:bodyPr>
          <a:lstStyle/>
          <a:p>
            <a:pPr algn="ctr"/>
            <a:r>
              <a:rPr lang="ja-JP" altLang="en-US" sz="1500" b="1" dirty="0">
                <a:solidFill>
                  <a:srgbClr val="002B62"/>
                </a:solidFill>
                <a:latin typeface="+mn-ea"/>
              </a:rPr>
              <a:t>共通の手順はモジュール化し</a:t>
            </a:r>
            <a:r>
              <a:rPr lang="ja-JP" altLang="en-US" sz="1500" b="1" dirty="0" smtClean="0">
                <a:solidFill>
                  <a:srgbClr val="002B62"/>
                </a:solidFill>
                <a:latin typeface="+mn-ea"/>
              </a:rPr>
              <a:t>再利用できるように管理する</a:t>
            </a:r>
            <a:endParaRPr lang="ja-JP" altLang="en-US" sz="1500" b="1" dirty="0">
              <a:solidFill>
                <a:srgbClr val="002B62"/>
              </a:solidFill>
              <a:latin typeface="+mn-ea"/>
            </a:endParaRPr>
          </a:p>
        </p:txBody>
      </p:sp>
      <p:sp>
        <p:nvSpPr>
          <p:cNvPr id="41" name="角丸四角形 40"/>
          <p:cNvSpPr/>
          <p:nvPr/>
        </p:nvSpPr>
        <p:spPr bwMode="auto">
          <a:xfrm>
            <a:off x="669062" y="3931352"/>
            <a:ext cx="7805876" cy="621056"/>
          </a:xfrm>
          <a:prstGeom prst="roundRect">
            <a:avLst>
              <a:gd name="adj" fmla="val 8197"/>
            </a:avLst>
          </a:prstGeom>
          <a:no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47" name="正方形/長方形 46"/>
          <p:cNvSpPr/>
          <p:nvPr/>
        </p:nvSpPr>
        <p:spPr bwMode="auto">
          <a:xfrm>
            <a:off x="4578878" y="3847014"/>
            <a:ext cx="3967163" cy="787943"/>
          </a:xfrm>
          <a:prstGeom prst="rect">
            <a:avLst/>
          </a:prstGeom>
          <a:noFill/>
          <a:ln w="38100">
            <a:solidFill>
              <a:srgbClr val="C0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056951" y="4624589"/>
            <a:ext cx="3011017" cy="323165"/>
          </a:xfrm>
          <a:prstGeom prst="rect">
            <a:avLst/>
          </a:prstGeom>
          <a:noFill/>
        </p:spPr>
        <p:txBody>
          <a:bodyPr wrap="none" rtlCol="0">
            <a:spAutoFit/>
          </a:bodyPr>
          <a:lstStyle/>
          <a:p>
            <a:pPr algn="ctr"/>
            <a:r>
              <a:rPr lang="en-US" altLang="ja-JP" sz="1500" b="1" dirty="0" smtClean="0">
                <a:solidFill>
                  <a:srgbClr val="C00000"/>
                </a:solidFill>
                <a:latin typeface="+mn-ea"/>
              </a:rPr>
              <a:t>Exastro Playbook Collection</a:t>
            </a:r>
            <a:endParaRPr lang="ja-JP" altLang="en-US" sz="1500" b="1" dirty="0">
              <a:solidFill>
                <a:srgbClr val="C00000"/>
              </a:solidFill>
              <a:latin typeface="+mn-ea"/>
            </a:endParaRPr>
          </a:p>
        </p:txBody>
      </p:sp>
    </p:spTree>
    <p:extLst>
      <p:ext uri="{BB962C8B-B14F-4D97-AF65-F5344CB8AC3E}">
        <p14:creationId xmlns:p14="http://schemas.microsoft.com/office/powerpoint/2010/main" val="1891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wipe(left)">
                                      <p:cBhvr>
                                        <p:cTn id="1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en-US" altLang="ja-JP" dirty="0"/>
              <a:t>Introduction</a:t>
            </a:r>
            <a:endParaRPr kumimoji="1" lang="ja-JP" altLang="en-US" dirty="0"/>
          </a:p>
        </p:txBody>
      </p:sp>
      <p:grpSp>
        <p:nvGrpSpPr>
          <p:cNvPr id="7" name="グループ化 6"/>
          <p:cNvGrpSpPr/>
          <p:nvPr/>
        </p:nvGrpSpPr>
        <p:grpSpPr>
          <a:xfrm>
            <a:off x="245881" y="1385519"/>
            <a:ext cx="4157655" cy="3434672"/>
            <a:chOff x="245881" y="1385519"/>
            <a:chExt cx="4157655" cy="3575918"/>
          </a:xfrm>
        </p:grpSpPr>
        <p:pic>
          <p:nvPicPr>
            <p:cNvPr id="5" name="図 4"/>
            <p:cNvPicPr>
              <a:picLocks noChangeAspect="1"/>
            </p:cNvPicPr>
            <p:nvPr/>
          </p:nvPicPr>
          <p:blipFill>
            <a:blip r:embed="rId2"/>
            <a:stretch>
              <a:fillRect/>
            </a:stretch>
          </p:blipFill>
          <p:spPr>
            <a:xfrm>
              <a:off x="312466" y="1385519"/>
              <a:ext cx="4091070" cy="3291996"/>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6" name="テキスト ボックス 5"/>
            <p:cNvSpPr txBox="1"/>
            <p:nvPr/>
          </p:nvSpPr>
          <p:spPr>
            <a:xfrm>
              <a:off x="245881" y="4745993"/>
              <a:ext cx="3098925" cy="215444"/>
            </a:xfrm>
            <a:prstGeom prst="rect">
              <a:avLst/>
            </a:prstGeom>
            <a:noFill/>
          </p:spPr>
          <p:txBody>
            <a:bodyPr wrap="none" rtlCol="0">
              <a:spAutoFit/>
            </a:bodyPr>
            <a:lstStyle/>
            <a:p>
              <a:r>
                <a:rPr lang="en-US" altLang="ja-JP" sz="800" dirty="0">
                  <a:solidFill>
                    <a:schemeClr val="bg1">
                      <a:lumMod val="50000"/>
                    </a:schemeClr>
                  </a:solidFill>
                </a:rPr>
                <a:t>https://github.com/cncf/toc/blob/master/DEFINITION.md</a:t>
              </a:r>
              <a:endParaRPr kumimoji="1" lang="ja-JP" altLang="en-US" sz="800" dirty="0">
                <a:solidFill>
                  <a:schemeClr val="bg1">
                    <a:lumMod val="50000"/>
                  </a:schemeClr>
                </a:solidFill>
              </a:endParaRPr>
            </a:p>
          </p:txBody>
        </p:sp>
      </p:gr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3600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marR="0" lvl="0" indent="0" algn="l" defTabSz="914400" rtl="0" eaLnBrk="1" fontAlgn="base" latinLnBrk="0" hangingPunct="1">
              <a:lnSpc>
                <a:spcPct val="100000"/>
              </a:lnSpc>
              <a:spcBef>
                <a:spcPts val="500"/>
              </a:spcBef>
              <a:spcAft>
                <a:spcPct val="0"/>
              </a:spcAft>
              <a:buClr>
                <a:srgbClr val="002B62"/>
              </a:buClr>
              <a:buSzTx/>
              <a:buFont typeface="Arial" panose="020B0604020202020204" pitchFamily="34" charset="0"/>
              <a:buNone/>
              <a:tabLst/>
              <a:defRPr/>
            </a:pPr>
            <a:r>
              <a:rPr lang="ja-JP" altLang="en-US" sz="2000" b="1" kern="0" dirty="0" smtClean="0">
                <a:solidFill>
                  <a:srgbClr val="005DD6"/>
                </a:solidFill>
                <a:effectLst>
                  <a:glow rad="152400">
                    <a:srgbClr val="FFFFFF"/>
                  </a:glow>
                </a:effectLst>
                <a:latin typeface="メイリオ"/>
                <a:ea typeface="メイリオ"/>
              </a:rPr>
              <a:t>クラウドネイティブなシステムを提供する準備はお済みですか？</a:t>
            </a:r>
            <a:endParaRPr lang="en-US" altLang="ja-JP" sz="2000" b="1" kern="0" dirty="0" smtClean="0">
              <a:solidFill>
                <a:srgbClr val="005DD6"/>
              </a:solidFill>
              <a:effectLst>
                <a:glow rad="152400">
                  <a:srgbClr val="FFFFFF"/>
                </a:glow>
              </a:effectLst>
              <a:latin typeface="メイリオ"/>
              <a:ea typeface="メイリオ"/>
            </a:endParaRPr>
          </a:p>
        </p:txBody>
      </p:sp>
      <p:sp>
        <p:nvSpPr>
          <p:cNvPr id="4" name="正方形/長方形 3"/>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9" name="直線矢印コネクタ 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テキスト ボックス 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9" name="正方形/長方形 1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20" name="直線矢印コネクタ 1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22" name="直線矢印コネクタ 2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テキスト ボックス 2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2" name="角丸四角形 11"/>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26" name="角丸四角形 25"/>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27" name="角丸四角形 26"/>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28" name="角丸四角形 27"/>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29" name="正方形/長方形 28"/>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30" name="直線矢印コネクタ 29"/>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テキスト ボックス 30"/>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sp>
        <p:nvSpPr>
          <p:cNvPr id="2" name="左中かっこ 1"/>
          <p:cNvSpPr/>
          <p:nvPr/>
        </p:nvSpPr>
        <p:spPr bwMode="auto">
          <a:xfrm>
            <a:off x="4633306" y="1776006"/>
            <a:ext cx="304800" cy="2349461"/>
          </a:xfrm>
          <a:prstGeom prst="leftBrace">
            <a:avLst>
              <a:gd name="adj1" fmla="val 25152"/>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dirty="0"/>
          </a:p>
        </p:txBody>
      </p:sp>
    </p:spTree>
    <p:extLst>
      <p:ext uri="{BB962C8B-B14F-4D97-AF65-F5344CB8AC3E}">
        <p14:creationId xmlns:p14="http://schemas.microsoft.com/office/powerpoint/2010/main" val="192079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特徴：⑤複数</a:t>
            </a:r>
            <a:r>
              <a:rPr lang="ja-JP" altLang="en-US" dirty="0"/>
              <a:t>の自動化ソフトウェアを</a:t>
            </a:r>
            <a:r>
              <a:rPr lang="ja-JP" altLang="en-US" dirty="0" smtClean="0"/>
              <a:t>繋げて実行する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複数の自動化ソフトウェアを繋げて</a:t>
            </a:r>
            <a:r>
              <a:rPr lang="ja-JP" altLang="en-US" sz="2000" b="1" kern="0" dirty="0" smtClean="0">
                <a:solidFill>
                  <a:srgbClr val="C00000"/>
                </a:solidFill>
                <a:effectLst>
                  <a:glow rad="152400">
                    <a:srgbClr val="FFFFFF"/>
                  </a:glow>
                </a:effectLst>
                <a:latin typeface="メイリオ"/>
              </a:rPr>
              <a:t>一本の作業フローを定義</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また自動化ソフトウェアの動作に必要な</a:t>
            </a:r>
            <a:r>
              <a:rPr lang="ja-JP" altLang="en-US" sz="2000" b="1" kern="0" dirty="0" smtClean="0">
                <a:solidFill>
                  <a:srgbClr val="C00000"/>
                </a:solidFill>
                <a:effectLst>
                  <a:glow rad="152400">
                    <a:srgbClr val="FFFFFF"/>
                  </a:glow>
                </a:effectLst>
                <a:latin typeface="メイリオ"/>
                <a:ea typeface="メイリオ"/>
              </a:rPr>
              <a:t>投入データを自動生成</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a typeface="メイリオ"/>
            </a:endParaRPr>
          </a:p>
          <a:p>
            <a:pPr lvl="0" algn="l">
              <a:buClr>
                <a:srgbClr val="002B62"/>
              </a:buClr>
              <a:defRPr/>
            </a:pPr>
            <a:r>
              <a:rPr lang="ja-JP" altLang="en-US" sz="1400" b="1" kern="0" dirty="0" smtClean="0">
                <a:solidFill>
                  <a:srgbClr val="005DD6"/>
                </a:solidFill>
                <a:effectLst>
                  <a:glow rad="152400">
                    <a:srgbClr val="FFFFFF"/>
                  </a:glow>
                </a:effectLst>
                <a:latin typeface="メイリオ"/>
                <a:ea typeface="メイリオ"/>
              </a:rPr>
              <a:t>例</a:t>
            </a:r>
            <a:r>
              <a:rPr lang="en-US" altLang="ja-JP" sz="1400" b="1" kern="0" dirty="0" smtClean="0">
                <a:solidFill>
                  <a:srgbClr val="005DD6"/>
                </a:solidFill>
                <a:effectLst>
                  <a:glow rad="152400">
                    <a:srgbClr val="FFFFFF"/>
                  </a:glow>
                </a:effectLst>
                <a:latin typeface="メイリオ"/>
                <a:ea typeface="メイリオ"/>
              </a:rPr>
              <a:t>) (</a:t>
            </a:r>
            <a:r>
              <a:rPr lang="en-US" altLang="ja-JP" sz="1400" b="1" kern="0" dirty="0" err="1" smtClean="0">
                <a:solidFill>
                  <a:srgbClr val="005DD6"/>
                </a:solidFill>
                <a:effectLst>
                  <a:glow rad="152400">
                    <a:srgbClr val="FFFFFF"/>
                  </a:glow>
                </a:effectLst>
                <a:latin typeface="メイリオ"/>
                <a:ea typeface="メイリオ"/>
              </a:rPr>
              <a:t>Ansible</a:t>
            </a:r>
            <a:r>
              <a:rPr lang="ja-JP" altLang="en-US" sz="1400" b="1" kern="0" dirty="0" smtClean="0">
                <a:solidFill>
                  <a:srgbClr val="005DD6"/>
                </a:solidFill>
                <a:effectLst>
                  <a:glow rad="152400">
                    <a:srgbClr val="FFFFFF"/>
                  </a:glow>
                </a:effectLst>
                <a:latin typeface="メイリオ"/>
                <a:ea typeface="メイリオ"/>
              </a:rPr>
              <a:t>の場合</a:t>
            </a:r>
            <a:r>
              <a:rPr lang="en-US" altLang="ja-JP" sz="1400" b="1" kern="0" dirty="0" smtClean="0">
                <a:solidFill>
                  <a:srgbClr val="005DD6"/>
                </a:solidFill>
                <a:effectLst>
                  <a:glow rad="152400">
                    <a:srgbClr val="FFFFFF"/>
                  </a:glow>
                </a:effectLst>
                <a:latin typeface="メイリオ"/>
                <a:ea typeface="メイリオ"/>
              </a:rPr>
              <a:t>) </a:t>
            </a:r>
            <a:r>
              <a:rPr lang="ja-JP" altLang="en-US" sz="1400" b="1" kern="0" dirty="0" smtClean="0">
                <a:solidFill>
                  <a:srgbClr val="005DD6"/>
                </a:solidFill>
                <a:effectLst>
                  <a:glow rad="152400">
                    <a:srgbClr val="FFFFFF"/>
                  </a:glow>
                </a:effectLst>
                <a:latin typeface="メイリオ"/>
                <a:ea typeface="メイリオ"/>
              </a:rPr>
              <a:t>必要な</a:t>
            </a:r>
            <a:r>
              <a:rPr lang="en-US" altLang="ja-JP" sz="1400" b="1" kern="0" dirty="0" smtClean="0">
                <a:solidFill>
                  <a:srgbClr val="005DD6"/>
                </a:solidFill>
                <a:effectLst>
                  <a:glow rad="152400">
                    <a:srgbClr val="FFFFFF"/>
                  </a:glow>
                </a:effectLst>
                <a:latin typeface="メイリオ"/>
                <a:ea typeface="メイリオ"/>
              </a:rPr>
              <a:t>Playbook</a:t>
            </a:r>
            <a:r>
              <a:rPr lang="ja-JP" altLang="en-US" sz="1400" b="1" kern="0" dirty="0" smtClean="0">
                <a:solidFill>
                  <a:srgbClr val="005DD6"/>
                </a:solidFill>
                <a:effectLst>
                  <a:glow rad="152400">
                    <a:srgbClr val="FFFFFF"/>
                  </a:glow>
                </a:effectLst>
                <a:latin typeface="メイリオ"/>
                <a:ea typeface="メイリオ"/>
              </a:rPr>
              <a:t>を集めて繋げ、ノード毎にパラメータから</a:t>
            </a:r>
            <a:r>
              <a:rPr lang="en-US" altLang="ja-JP" sz="1400" b="1" kern="0" dirty="0" err="1" smtClean="0">
                <a:solidFill>
                  <a:srgbClr val="005DD6"/>
                </a:solidFill>
                <a:effectLst>
                  <a:glow rad="152400">
                    <a:srgbClr val="FFFFFF"/>
                  </a:glow>
                </a:effectLst>
                <a:latin typeface="メイリオ"/>
                <a:ea typeface="メイリオ"/>
              </a:rPr>
              <a:t>host_vars</a:t>
            </a:r>
            <a:r>
              <a:rPr lang="ja-JP" altLang="en-US" sz="1400" b="1" kern="0" dirty="0" smtClean="0">
                <a:solidFill>
                  <a:srgbClr val="005DD6"/>
                </a:solidFill>
                <a:effectLst>
                  <a:glow rad="152400">
                    <a:srgbClr val="FFFFFF"/>
                  </a:glow>
                </a:effectLst>
                <a:latin typeface="メイリオ"/>
                <a:ea typeface="メイリオ"/>
              </a:rPr>
              <a:t>を作る</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293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a:t>
            </a:r>
            <a:r>
              <a:rPr lang="ja-JP" altLang="en-US" dirty="0" smtClean="0"/>
              <a:t>⑥自動化を止めない最後の切り札</a:t>
            </a:r>
            <a:r>
              <a:rPr lang="en-US" altLang="ja-JP" dirty="0"/>
              <a:t>P</a:t>
            </a:r>
            <a:r>
              <a:rPr lang="en-US" altLang="ja-JP" dirty="0" smtClean="0"/>
              <a:t>ioneer</a:t>
            </a:r>
            <a:r>
              <a:rPr lang="ja-JP" altLang="en-US" dirty="0" smtClean="0"/>
              <a:t>モード</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err="1" smtClean="0">
                <a:solidFill>
                  <a:srgbClr val="005DD6"/>
                </a:solidFill>
                <a:effectLst>
                  <a:glow rad="152400">
                    <a:srgbClr val="FFFFFF"/>
                  </a:glow>
                </a:effectLst>
                <a:latin typeface="メイリオ"/>
              </a:rPr>
              <a:t>Ansible</a:t>
            </a:r>
            <a:r>
              <a:rPr lang="ja-JP" altLang="en-US" sz="2000" b="1" kern="0" dirty="0" smtClean="0">
                <a:solidFill>
                  <a:srgbClr val="005DD6"/>
                </a:solidFill>
                <a:effectLst>
                  <a:glow rad="152400">
                    <a:srgbClr val="FFFFFF"/>
                  </a:glow>
                </a:effectLst>
                <a:latin typeface="メイリオ"/>
              </a:rPr>
              <a:t>のどのモジュールを使っても自動化できない場合に、手動作業を挟んでしまうと自動化のメリットが半減します。そこで、</a:t>
            </a:r>
            <a:r>
              <a:rPr lang="ja-JP" altLang="en-US" sz="2000" b="1" kern="0" dirty="0" smtClean="0">
                <a:solidFill>
                  <a:srgbClr val="C00000"/>
                </a:solidFill>
                <a:effectLst>
                  <a:glow rad="152400">
                    <a:srgbClr val="FFFFFF"/>
                  </a:glow>
                </a:effectLst>
                <a:latin typeface="メイリオ"/>
              </a:rPr>
              <a:t>自動化を止めない最後の切り札として、</a:t>
            </a:r>
            <a:r>
              <a:rPr lang="en-US" altLang="ja-JP" sz="2000" b="1" kern="0" dirty="0" smtClean="0">
                <a:solidFill>
                  <a:srgbClr val="C00000"/>
                </a:solidFill>
                <a:effectLst>
                  <a:glow rad="152400">
                    <a:srgbClr val="FFFFFF"/>
                  </a:glow>
                </a:effectLst>
                <a:latin typeface="メイリオ"/>
              </a:rPr>
              <a:t>ITA</a:t>
            </a:r>
            <a:r>
              <a:rPr lang="ja-JP" altLang="en-US" sz="2000" b="1" kern="0" dirty="0" smtClean="0">
                <a:solidFill>
                  <a:srgbClr val="C00000"/>
                </a:solidFill>
                <a:effectLst>
                  <a:glow rad="152400">
                    <a:srgbClr val="FFFFFF"/>
                  </a:glow>
                </a:effectLst>
                <a:latin typeface="メイリオ"/>
              </a:rPr>
              <a:t>では</a:t>
            </a:r>
            <a:r>
              <a:rPr lang="en-US" altLang="ja-JP" sz="2000" b="1" kern="0" dirty="0" smtClean="0">
                <a:solidFill>
                  <a:srgbClr val="C00000"/>
                </a:solidFill>
                <a:effectLst>
                  <a:glow rad="152400">
                    <a:srgbClr val="FFFFFF"/>
                  </a:glow>
                </a:effectLst>
                <a:latin typeface="メイリオ"/>
              </a:rPr>
              <a:t>Pioneer</a:t>
            </a:r>
            <a:r>
              <a:rPr lang="ja-JP" altLang="en-US" sz="2000" b="1" kern="0" dirty="0" smtClean="0">
                <a:solidFill>
                  <a:srgbClr val="C00000"/>
                </a:solidFill>
                <a:effectLst>
                  <a:glow rad="152400">
                    <a:srgbClr val="FFFFFF"/>
                  </a:glow>
                </a:effectLst>
                <a:latin typeface="メイリオ"/>
              </a:rPr>
              <a:t>モードをご用意</a:t>
            </a:r>
            <a:r>
              <a:rPr lang="ja-JP" altLang="en-US" sz="2000" b="1" kern="0" dirty="0" smtClean="0">
                <a:solidFill>
                  <a:srgbClr val="005DD6"/>
                </a:solidFill>
                <a:effectLst>
                  <a:glow rad="152400">
                    <a:srgbClr val="FFFFFF"/>
                  </a:glow>
                </a:effectLst>
                <a:latin typeface="メイリオ"/>
              </a:rPr>
              <a:t>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8" name="正方形/長方形 7"/>
          <p:cNvSpPr/>
          <p:nvPr/>
        </p:nvSpPr>
        <p:spPr bwMode="auto">
          <a:xfrm>
            <a:off x="2087531" y="2215486"/>
            <a:ext cx="1976718"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grpSp>
        <p:nvGrpSpPr>
          <p:cNvPr id="24" name="グループ化 23"/>
          <p:cNvGrpSpPr/>
          <p:nvPr/>
        </p:nvGrpSpPr>
        <p:grpSpPr>
          <a:xfrm>
            <a:off x="4595387" y="2215486"/>
            <a:ext cx="2262615" cy="1651000"/>
            <a:chOff x="4634573" y="2318295"/>
            <a:chExt cx="2262615" cy="1651000"/>
          </a:xfrm>
        </p:grpSpPr>
        <p:sp>
          <p:nvSpPr>
            <p:cNvPr id="9" name="正方形/長方形 8"/>
            <p:cNvSpPr/>
            <p:nvPr/>
          </p:nvSpPr>
          <p:spPr bwMode="auto">
            <a:xfrm>
              <a:off x="4634573" y="2318295"/>
              <a:ext cx="2262615"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338" y="2843333"/>
              <a:ext cx="2003084" cy="600925"/>
            </a:xfrm>
            <a:prstGeom prst="rect">
              <a:avLst/>
            </a:prstGeom>
          </p:spPr>
        </p:pic>
      </p:grpSp>
      <p:sp>
        <p:nvSpPr>
          <p:cNvPr id="11" name="正方形/長方形 10"/>
          <p:cNvSpPr/>
          <p:nvPr/>
        </p:nvSpPr>
        <p:spPr bwMode="auto">
          <a:xfrm>
            <a:off x="6940383" y="2206004"/>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2" name="正方形/長方形 11"/>
          <p:cNvSpPr/>
          <p:nvPr/>
        </p:nvSpPr>
        <p:spPr bwMode="auto">
          <a:xfrm>
            <a:off x="6940383" y="3231341"/>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3" name="正方形/長方形 12"/>
          <p:cNvSpPr/>
          <p:nvPr/>
        </p:nvSpPr>
        <p:spPr bwMode="auto">
          <a:xfrm>
            <a:off x="6946912" y="3599933"/>
            <a:ext cx="738400" cy="261596"/>
          </a:xfrm>
          <a:prstGeom prst="rect">
            <a:avLst/>
          </a:prstGeom>
          <a:solidFill>
            <a:srgbClr val="002B62"/>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lang="en-US" altLang="ja-JP" sz="1200" b="1" dirty="0" smtClean="0">
                <a:solidFill>
                  <a:schemeClr val="accent2">
                    <a:lumMod val="20000"/>
                    <a:lumOff val="80000"/>
                  </a:schemeClr>
                </a:solidFill>
                <a:effectLst/>
                <a:latin typeface="+mj-ea"/>
                <a:ea typeface="+mj-ea"/>
              </a:rPr>
              <a:t>Pioneer</a:t>
            </a:r>
            <a:endParaRPr kumimoji="1" lang="ja-JP" altLang="en-US" sz="1200" b="1" dirty="0">
              <a:solidFill>
                <a:schemeClr val="accent2">
                  <a:lumMod val="20000"/>
                  <a:lumOff val="80000"/>
                </a:schemeClr>
              </a:solidFill>
              <a:effectLst/>
              <a:latin typeface="+mj-ea"/>
              <a:ea typeface="+mj-ea"/>
            </a:endParaRPr>
          </a:p>
        </p:txBody>
      </p:sp>
      <p:sp>
        <p:nvSpPr>
          <p:cNvPr id="14" name="テキスト ボックス 13"/>
          <p:cNvSpPr txBox="1"/>
          <p:nvPr/>
        </p:nvSpPr>
        <p:spPr>
          <a:xfrm>
            <a:off x="6978203" y="2636523"/>
            <a:ext cx="615553" cy="451406"/>
          </a:xfrm>
          <a:prstGeom prst="rect">
            <a:avLst/>
          </a:prstGeom>
          <a:noFill/>
        </p:spPr>
        <p:txBody>
          <a:bodyPr vert="eaVert" wrap="none" rtlCol="0">
            <a:spAutoFit/>
          </a:bodyPr>
          <a:lstStyle/>
          <a:p>
            <a:r>
              <a:rPr kumimoji="1" lang="en-US" altLang="ja-JP" sz="2800" dirty="0" smtClean="0">
                <a:solidFill>
                  <a:srgbClr val="002B62"/>
                </a:solidFill>
              </a:rPr>
              <a:t>…</a:t>
            </a:r>
            <a:endParaRPr kumimoji="1" lang="ja-JP" altLang="en-US" sz="2800" dirty="0">
              <a:solidFill>
                <a:srgbClr val="002B62"/>
              </a:solidFill>
            </a:endParaRPr>
          </a:p>
        </p:txBody>
      </p:sp>
      <p:sp>
        <p:nvSpPr>
          <p:cNvPr id="15" name="テキスト ボックス 14"/>
          <p:cNvSpPr txBox="1"/>
          <p:nvPr/>
        </p:nvSpPr>
        <p:spPr>
          <a:xfrm>
            <a:off x="214024" y="1818035"/>
            <a:ext cx="1313180" cy="430887"/>
          </a:xfrm>
          <a:prstGeom prst="rect">
            <a:avLst/>
          </a:prstGeom>
          <a:noFill/>
        </p:spPr>
        <p:txBody>
          <a:bodyPr wrap="none" rtlCol="0">
            <a:spAutoFit/>
          </a:bodyPr>
          <a:lstStyle/>
          <a:p>
            <a:pPr algn="ctr"/>
            <a:r>
              <a:rPr kumimoji="1" lang="en-US" altLang="ja-JP" sz="1100" b="1" dirty="0" smtClean="0">
                <a:solidFill>
                  <a:srgbClr val="002B62"/>
                </a:solidFill>
              </a:rPr>
              <a:t>Pioneer</a:t>
            </a:r>
            <a:r>
              <a:rPr kumimoji="1" lang="ja-JP" altLang="en-US" sz="1100" b="1" dirty="0" smtClean="0">
                <a:solidFill>
                  <a:srgbClr val="002B62"/>
                </a:solidFill>
              </a:rPr>
              <a:t>専用</a:t>
            </a:r>
            <a:r>
              <a:rPr kumimoji="1" lang="en-US" altLang="ja-JP" sz="1100" b="1" dirty="0" smtClean="0">
                <a:solidFill>
                  <a:srgbClr val="002B62"/>
                </a:solidFill>
              </a:rPr>
              <a:t/>
            </a:r>
            <a:br>
              <a:rPr kumimoji="1" lang="en-US" altLang="ja-JP" sz="1100" b="1" dirty="0" smtClean="0">
                <a:solidFill>
                  <a:srgbClr val="002B62"/>
                </a:solidFill>
              </a:rPr>
            </a:br>
            <a:r>
              <a:rPr kumimoji="1" lang="ja-JP" altLang="en-US" sz="1100" b="1" dirty="0" smtClean="0">
                <a:solidFill>
                  <a:srgbClr val="002B62"/>
                </a:solidFill>
              </a:rPr>
              <a:t>「対話ファイル」</a:t>
            </a:r>
            <a:endParaRPr kumimoji="1" lang="ja-JP" altLang="en-US" sz="1100" b="1" dirty="0">
              <a:solidFill>
                <a:srgbClr val="002B62"/>
              </a:solidFill>
            </a:endParaRPr>
          </a:p>
        </p:txBody>
      </p:sp>
      <p:grpSp>
        <p:nvGrpSpPr>
          <p:cNvPr id="25" name="グループ化 24"/>
          <p:cNvGrpSpPr/>
          <p:nvPr/>
        </p:nvGrpSpPr>
        <p:grpSpPr>
          <a:xfrm>
            <a:off x="117042" y="2221622"/>
            <a:ext cx="1507144" cy="1643100"/>
            <a:chOff x="117042" y="2326195"/>
            <a:chExt cx="1507144" cy="1643100"/>
          </a:xfrm>
        </p:grpSpPr>
        <p:sp>
          <p:nvSpPr>
            <p:cNvPr id="2" name="フローチャート: 書類 1"/>
            <p:cNvSpPr/>
            <p:nvPr/>
          </p:nvSpPr>
          <p:spPr bwMode="auto">
            <a:xfrm>
              <a:off x="161552" y="2326195"/>
              <a:ext cx="1418124" cy="1643100"/>
            </a:xfrm>
            <a:prstGeom prst="flowChartDocument">
              <a:avLst/>
            </a:prstGeom>
            <a:solidFill>
              <a:schemeClr val="bg1"/>
            </a:solid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p:cNvSpPr txBox="1"/>
            <p:nvPr/>
          </p:nvSpPr>
          <p:spPr>
            <a:xfrm>
              <a:off x="117042" y="2359923"/>
              <a:ext cx="1507144" cy="1384995"/>
            </a:xfrm>
            <a:prstGeom prst="rect">
              <a:avLst/>
            </a:prstGeom>
            <a:noFill/>
          </p:spPr>
          <p:txBody>
            <a:bodyPr wrap="none" rtlCol="0">
              <a:spAutoFit/>
            </a:bodyPr>
            <a:lstStyle/>
            <a:p>
              <a:pPr algn="ctr"/>
              <a:r>
                <a:rPr kumimoji="1" lang="en-US" altLang="ja-JP" sz="1200" b="1" dirty="0" smtClean="0">
                  <a:solidFill>
                    <a:srgbClr val="002B62"/>
                  </a:solidFill>
                  <a:effectLst>
                    <a:glow rad="63500">
                      <a:schemeClr val="bg1"/>
                    </a:glow>
                  </a:effectLst>
                </a:rPr>
                <a:t>expect</a:t>
              </a:r>
              <a:r>
                <a:rPr lang="ja-JP" altLang="en-US" sz="1200" b="1" dirty="0" smtClean="0">
                  <a:solidFill>
                    <a:srgbClr val="002B62"/>
                  </a:solidFill>
                  <a:effectLst>
                    <a:glow rad="63500">
                      <a:schemeClr val="bg1"/>
                    </a:glow>
                  </a:effectLst>
                </a:rPr>
                <a:t>コマンド</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変数埋め込み</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kumimoji="1" lang="ja-JP" altLang="en-US" sz="1200" b="1" dirty="0" smtClean="0">
                  <a:solidFill>
                    <a:srgbClr val="002B62"/>
                  </a:solidFill>
                  <a:effectLst>
                    <a:glow rad="63500">
                      <a:schemeClr val="bg1"/>
                    </a:glow>
                  </a:effectLst>
                </a:rPr>
                <a:t>条件分岐</a:t>
              </a:r>
              <a:r>
                <a:rPr kumimoji="1" lang="en-US" altLang="ja-JP" sz="1200" b="1" dirty="0" smtClean="0">
                  <a:solidFill>
                    <a:srgbClr val="002B62"/>
                  </a:solidFill>
                  <a:effectLst>
                    <a:glow rad="63500">
                      <a:schemeClr val="bg1"/>
                    </a:glow>
                  </a:effectLst>
                </a:rPr>
                <a:t>/</a:t>
              </a:r>
              <a:r>
                <a:rPr kumimoji="1" lang="ja-JP" altLang="en-US" sz="1200" b="1" dirty="0" smtClean="0">
                  <a:solidFill>
                    <a:srgbClr val="002B62"/>
                  </a:solidFill>
                  <a:effectLst>
                    <a:glow rad="63500">
                      <a:schemeClr val="bg1"/>
                    </a:glow>
                  </a:effectLst>
                </a:rPr>
                <a:t>繰り返し</a:t>
              </a:r>
              <a:endParaRPr kumimoji="1"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を可能とした</a:t>
              </a:r>
              <a:endParaRPr lang="en-US" altLang="ja-JP" sz="1200" b="1" dirty="0" smtClean="0">
                <a:solidFill>
                  <a:srgbClr val="002B62"/>
                </a:solidFill>
                <a:effectLst>
                  <a:glow rad="63500">
                    <a:schemeClr val="bg1"/>
                  </a:glow>
                </a:effectLst>
              </a:endParaRPr>
            </a:p>
            <a:p>
              <a:pPr algn="ctr"/>
              <a:r>
                <a:rPr kumimoji="1" lang="ja-JP" altLang="en-US" sz="1200" b="1" dirty="0">
                  <a:solidFill>
                    <a:srgbClr val="002B62"/>
                  </a:solidFill>
                  <a:effectLst>
                    <a:glow rad="63500">
                      <a:schemeClr val="bg1"/>
                    </a:glow>
                  </a:effectLst>
                </a:rPr>
                <a:t>独自</a:t>
              </a:r>
              <a:r>
                <a:rPr kumimoji="1" lang="ja-JP" altLang="en-US" sz="1200" b="1" dirty="0" smtClean="0">
                  <a:solidFill>
                    <a:srgbClr val="002B62"/>
                  </a:solidFill>
                  <a:effectLst>
                    <a:glow rad="63500">
                      <a:schemeClr val="bg1"/>
                    </a:glow>
                  </a:effectLst>
                </a:rPr>
                <a:t>の</a:t>
              </a:r>
              <a:r>
                <a:rPr kumimoji="1" lang="en-US" altLang="ja-JP" sz="1200" b="1" dirty="0" err="1" smtClean="0">
                  <a:solidFill>
                    <a:srgbClr val="002B62"/>
                  </a:solidFill>
                  <a:effectLst>
                    <a:glow rad="63500">
                      <a:schemeClr val="bg1"/>
                    </a:glow>
                  </a:effectLst>
                </a:rPr>
                <a:t>IaC</a:t>
              </a:r>
              <a:endParaRPr kumimoji="1" lang="en-US" altLang="ja-JP" sz="1200" b="1" dirty="0" smtClean="0">
                <a:solidFill>
                  <a:srgbClr val="002B62"/>
                </a:solidFill>
                <a:effectLst>
                  <a:glow rad="63500">
                    <a:schemeClr val="bg1"/>
                  </a:glow>
                </a:effectLst>
              </a:endParaRPr>
            </a:p>
          </p:txBody>
        </p:sp>
      </p:grpSp>
      <p:sp>
        <p:nvSpPr>
          <p:cNvPr id="17" name="正方形/長方形 16"/>
          <p:cNvSpPr/>
          <p:nvPr/>
        </p:nvSpPr>
        <p:spPr bwMode="auto">
          <a:xfrm>
            <a:off x="8395063" y="1973580"/>
            <a:ext cx="568450" cy="2182165"/>
          </a:xfrm>
          <a:prstGeom prst="rect">
            <a:avLst/>
          </a:prstGeom>
          <a:solidFill>
            <a:schemeClr val="accent6"/>
          </a:solidFill>
          <a:ln>
            <a:noFill/>
          </a:ln>
          <a:effectLst/>
          <a:ex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pic>
        <p:nvPicPr>
          <p:cNvPr id="26" name="図 2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208863" y="2712711"/>
            <a:ext cx="1734055" cy="656550"/>
          </a:xfrm>
          <a:prstGeom prst="rect">
            <a:avLst/>
          </a:prstGeom>
          <a:effectLst>
            <a:glow rad="63500">
              <a:schemeClr val="bg1"/>
            </a:glow>
          </a:effectLst>
        </p:spPr>
      </p:pic>
      <p:sp>
        <p:nvSpPr>
          <p:cNvPr id="27" name="テキスト ボックス 26"/>
          <p:cNvSpPr txBox="1"/>
          <p:nvPr/>
        </p:nvSpPr>
        <p:spPr>
          <a:xfrm>
            <a:off x="7789267" y="3825700"/>
            <a:ext cx="599843" cy="415498"/>
          </a:xfrm>
          <a:prstGeom prst="rect">
            <a:avLst/>
          </a:prstGeom>
          <a:noFill/>
        </p:spPr>
        <p:txBody>
          <a:bodyPr wrap="none" rtlCol="0">
            <a:spAutoFit/>
          </a:bodyPr>
          <a:lstStyle/>
          <a:p>
            <a:pPr algn="ctr"/>
            <a:r>
              <a:rPr lang="en-US" altLang="ja-JP" sz="1050" b="1" dirty="0" err="1" smtClean="0">
                <a:solidFill>
                  <a:srgbClr val="002B62"/>
                </a:solidFill>
              </a:rPr>
              <a:t>s</a:t>
            </a:r>
            <a:r>
              <a:rPr kumimoji="1" lang="en-US" altLang="ja-JP" sz="1050" b="1" dirty="0" err="1" smtClean="0">
                <a:solidFill>
                  <a:srgbClr val="002B62"/>
                </a:solidFill>
              </a:rPr>
              <a:t>sh</a:t>
            </a:r>
            <a:endParaRPr kumimoji="1" lang="en-US" altLang="ja-JP" sz="1050" b="1" dirty="0" smtClean="0">
              <a:solidFill>
                <a:srgbClr val="002B62"/>
              </a:solidFill>
            </a:endParaRPr>
          </a:p>
          <a:p>
            <a:pPr algn="ctr"/>
            <a:r>
              <a:rPr kumimoji="1" lang="en-US" altLang="ja-JP" sz="1050" b="1" dirty="0" smtClean="0">
                <a:solidFill>
                  <a:srgbClr val="002B62"/>
                </a:solidFill>
              </a:rPr>
              <a:t>telnet</a:t>
            </a:r>
            <a:endParaRPr kumimoji="1" lang="ja-JP" altLang="en-US" sz="1050" b="1" dirty="0">
              <a:solidFill>
                <a:srgbClr val="002B62"/>
              </a:solidFill>
            </a:endParaRPr>
          </a:p>
        </p:txBody>
      </p:sp>
      <p:sp>
        <p:nvSpPr>
          <p:cNvPr id="28" name="右中かっこ 27"/>
          <p:cNvSpPr/>
          <p:nvPr/>
        </p:nvSpPr>
        <p:spPr bwMode="auto">
          <a:xfrm>
            <a:off x="7730948" y="2205321"/>
            <a:ext cx="223553" cy="1296269"/>
          </a:xfrm>
          <a:prstGeom prst="rightBrace">
            <a:avLst>
              <a:gd name="adj1" fmla="val 30702"/>
              <a:gd name="adj2" fmla="val 24527"/>
            </a:avLst>
          </a:prstGeom>
          <a:noFill/>
          <a:ln w="254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b="1" dirty="0">
              <a:solidFill>
                <a:srgbClr val="002B62"/>
              </a:solidFill>
            </a:endParaRPr>
          </a:p>
        </p:txBody>
      </p:sp>
      <p:sp>
        <p:nvSpPr>
          <p:cNvPr id="29" name="テキスト ボックス 28"/>
          <p:cNvSpPr txBox="1"/>
          <p:nvPr/>
        </p:nvSpPr>
        <p:spPr>
          <a:xfrm>
            <a:off x="7893290" y="2149592"/>
            <a:ext cx="492443" cy="1246495"/>
          </a:xfrm>
          <a:prstGeom prst="rect">
            <a:avLst/>
          </a:prstGeom>
          <a:noFill/>
        </p:spPr>
        <p:txBody>
          <a:bodyPr vert="eaVert" wrap="none" rtlCol="0">
            <a:spAutoFit/>
          </a:bodyPr>
          <a:lstStyle/>
          <a:p>
            <a:r>
              <a:rPr kumimoji="1" lang="ja-JP" altLang="en-US" sz="1000" b="1" dirty="0" smtClean="0">
                <a:solidFill>
                  <a:srgbClr val="002B62"/>
                </a:solidFill>
              </a:rPr>
              <a:t>どれを使っても</a:t>
            </a:r>
            <a:endParaRPr kumimoji="1" lang="en-US" altLang="ja-JP" sz="1000" b="1" dirty="0" smtClean="0">
              <a:solidFill>
                <a:srgbClr val="002B62"/>
              </a:solidFill>
            </a:endParaRPr>
          </a:p>
          <a:p>
            <a:r>
              <a:rPr kumimoji="1" lang="ja-JP" altLang="en-US" sz="1000" b="1" dirty="0" smtClean="0">
                <a:solidFill>
                  <a:srgbClr val="002B62"/>
                </a:solidFill>
              </a:rPr>
              <a:t>自動化できない場合</a:t>
            </a:r>
            <a:endParaRPr kumimoji="1" lang="ja-JP" altLang="en-US" sz="1000" b="1" dirty="0">
              <a:solidFill>
                <a:srgbClr val="002B62"/>
              </a:solidFill>
            </a:endParaRPr>
          </a:p>
        </p:txBody>
      </p:sp>
      <p:sp>
        <p:nvSpPr>
          <p:cNvPr id="30" name="四角形吹き出し 29"/>
          <p:cNvSpPr/>
          <p:nvPr/>
        </p:nvSpPr>
        <p:spPr bwMode="auto">
          <a:xfrm>
            <a:off x="3375025" y="3917195"/>
            <a:ext cx="4417417" cy="792000"/>
          </a:xfrm>
          <a:custGeom>
            <a:avLst/>
            <a:gdLst>
              <a:gd name="connsiteX0" fmla="*/ 0 w 4417417"/>
              <a:gd name="connsiteY0" fmla="*/ 0 h 576442"/>
              <a:gd name="connsiteX1" fmla="*/ 2576827 w 4417417"/>
              <a:gd name="connsiteY1" fmla="*/ 0 h 576442"/>
              <a:gd name="connsiteX2" fmla="*/ 3901286 w 4417417"/>
              <a:gd name="connsiteY2" fmla="*/ -238336 h 576442"/>
              <a:gd name="connsiteX3" fmla="*/ 3681181 w 4417417"/>
              <a:gd name="connsiteY3" fmla="*/ 0 h 576442"/>
              <a:gd name="connsiteX4" fmla="*/ 4417417 w 4417417"/>
              <a:gd name="connsiteY4" fmla="*/ 0 h 576442"/>
              <a:gd name="connsiteX5" fmla="*/ 4417417 w 4417417"/>
              <a:gd name="connsiteY5" fmla="*/ 96074 h 576442"/>
              <a:gd name="connsiteX6" fmla="*/ 4417417 w 4417417"/>
              <a:gd name="connsiteY6" fmla="*/ 96074 h 576442"/>
              <a:gd name="connsiteX7" fmla="*/ 4417417 w 4417417"/>
              <a:gd name="connsiteY7" fmla="*/ 240184 h 576442"/>
              <a:gd name="connsiteX8" fmla="*/ 4417417 w 4417417"/>
              <a:gd name="connsiteY8" fmla="*/ 576442 h 576442"/>
              <a:gd name="connsiteX9" fmla="*/ 3681181 w 4417417"/>
              <a:gd name="connsiteY9" fmla="*/ 576442 h 576442"/>
              <a:gd name="connsiteX10" fmla="*/ 2576827 w 4417417"/>
              <a:gd name="connsiteY10" fmla="*/ 576442 h 576442"/>
              <a:gd name="connsiteX11" fmla="*/ 2576827 w 4417417"/>
              <a:gd name="connsiteY11" fmla="*/ 576442 h 576442"/>
              <a:gd name="connsiteX12" fmla="*/ 0 w 4417417"/>
              <a:gd name="connsiteY12" fmla="*/ 576442 h 576442"/>
              <a:gd name="connsiteX13" fmla="*/ 0 w 4417417"/>
              <a:gd name="connsiteY13" fmla="*/ 240184 h 576442"/>
              <a:gd name="connsiteX14" fmla="*/ 0 w 4417417"/>
              <a:gd name="connsiteY14" fmla="*/ 96074 h 576442"/>
              <a:gd name="connsiteX15" fmla="*/ 0 w 4417417"/>
              <a:gd name="connsiteY15" fmla="*/ 96074 h 576442"/>
              <a:gd name="connsiteX16" fmla="*/ 0 w 4417417"/>
              <a:gd name="connsiteY16" fmla="*/ 0 h 576442"/>
              <a:gd name="connsiteX0" fmla="*/ 0 w 4417417"/>
              <a:gd name="connsiteY0" fmla="*/ 238336 h 814778"/>
              <a:gd name="connsiteX1" fmla="*/ 2576827 w 4417417"/>
              <a:gd name="connsiteY1" fmla="*/ 2383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 name="connsiteX0" fmla="*/ 0 w 4417417"/>
              <a:gd name="connsiteY0" fmla="*/ 238336 h 814778"/>
              <a:gd name="connsiteX1" fmla="*/ 3446777 w 4417417"/>
              <a:gd name="connsiteY1" fmla="*/ 2256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7417" h="814778">
                <a:moveTo>
                  <a:pt x="0" y="238336"/>
                </a:moveTo>
                <a:lnTo>
                  <a:pt x="3446777" y="225636"/>
                </a:lnTo>
                <a:lnTo>
                  <a:pt x="3901286" y="0"/>
                </a:lnTo>
                <a:lnTo>
                  <a:pt x="3992331" y="231986"/>
                </a:lnTo>
                <a:lnTo>
                  <a:pt x="4417417" y="238336"/>
                </a:lnTo>
                <a:lnTo>
                  <a:pt x="4417417" y="334410"/>
                </a:lnTo>
                <a:lnTo>
                  <a:pt x="4417417" y="334410"/>
                </a:lnTo>
                <a:lnTo>
                  <a:pt x="4417417" y="478520"/>
                </a:lnTo>
                <a:lnTo>
                  <a:pt x="4417417" y="814778"/>
                </a:lnTo>
                <a:lnTo>
                  <a:pt x="3681181" y="814778"/>
                </a:lnTo>
                <a:lnTo>
                  <a:pt x="2576827" y="814778"/>
                </a:lnTo>
                <a:lnTo>
                  <a:pt x="2576827" y="814778"/>
                </a:lnTo>
                <a:lnTo>
                  <a:pt x="0" y="814778"/>
                </a:lnTo>
                <a:lnTo>
                  <a:pt x="0" y="478520"/>
                </a:lnTo>
                <a:lnTo>
                  <a:pt x="0" y="334410"/>
                </a:lnTo>
                <a:lnTo>
                  <a:pt x="0" y="334410"/>
                </a:lnTo>
                <a:lnTo>
                  <a:pt x="0" y="238336"/>
                </a:lnTo>
                <a:close/>
              </a:path>
            </a:pathLst>
          </a:custGeom>
          <a:solidFill>
            <a:schemeClr val="bg1"/>
          </a:solidFill>
          <a:ln w="25400">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108000" rIns="91440" bIns="0" numCol="1" spcCol="0" rtlCol="0" fromWordArt="0" anchor="b" anchorCtr="0" forceAA="0" compatLnSpc="1">
            <a:prstTxWarp prst="textNoShape">
              <a:avLst/>
            </a:prstTxWarp>
            <a:noAutofit/>
          </a:bodyPr>
          <a:lstStyle/>
          <a:p>
            <a:pPr algn="ctr"/>
            <a:r>
              <a:rPr lang="en-US" altLang="ja-JP" sz="1600" b="1" dirty="0" smtClean="0">
                <a:solidFill>
                  <a:srgbClr val="002B62"/>
                </a:solidFill>
                <a:latin typeface="+mj-ea"/>
                <a:ea typeface="+mj-ea"/>
              </a:rPr>
              <a:t>ITA</a:t>
            </a:r>
            <a:r>
              <a:rPr lang="ja-JP" altLang="en-US" sz="1600" b="1" dirty="0" smtClean="0">
                <a:solidFill>
                  <a:srgbClr val="002B62"/>
                </a:solidFill>
                <a:latin typeface="+mj-ea"/>
                <a:ea typeface="+mj-ea"/>
              </a:rPr>
              <a:t>専用の</a:t>
            </a:r>
            <a:r>
              <a:rPr lang="en-US" altLang="ja-JP" sz="1600" b="1" dirty="0" err="1" smtClean="0">
                <a:solidFill>
                  <a:srgbClr val="002B62"/>
                </a:solidFill>
                <a:latin typeface="+mj-ea"/>
                <a:ea typeface="+mj-ea"/>
              </a:rPr>
              <a:t>Ansible</a:t>
            </a:r>
            <a:r>
              <a:rPr lang="ja-JP" altLang="en-US" sz="1600" b="1" dirty="0" smtClean="0">
                <a:solidFill>
                  <a:srgbClr val="002B62"/>
                </a:solidFill>
                <a:latin typeface="+mj-ea"/>
                <a:ea typeface="+mj-ea"/>
              </a:rPr>
              <a:t>モジュール</a:t>
            </a:r>
            <a:endParaRPr lang="en-US" altLang="ja-JP" sz="1600" b="1" dirty="0" smtClean="0">
              <a:solidFill>
                <a:srgbClr val="002B62"/>
              </a:solidFill>
              <a:latin typeface="+mj-ea"/>
              <a:ea typeface="+mj-ea"/>
            </a:endParaRPr>
          </a:p>
          <a:p>
            <a:pPr algn="ctr"/>
            <a:r>
              <a:rPr lang="en-US" altLang="ja-JP" sz="1600" b="1" dirty="0" err="1" smtClean="0">
                <a:solidFill>
                  <a:srgbClr val="002B62"/>
                </a:solidFill>
                <a:latin typeface="+mj-ea"/>
                <a:ea typeface="+mj-ea"/>
              </a:rPr>
              <a:t>s</a:t>
            </a:r>
            <a:r>
              <a:rPr kumimoji="1" lang="en-US" altLang="ja-JP" sz="1600" b="1" dirty="0" err="1" smtClean="0">
                <a:solidFill>
                  <a:srgbClr val="002B62"/>
                </a:solidFill>
                <a:latin typeface="+mj-ea"/>
                <a:ea typeface="+mj-ea"/>
              </a:rPr>
              <a:t>sh</a:t>
            </a:r>
            <a:r>
              <a:rPr kumimoji="1" lang="en-US" altLang="ja-JP" sz="1600" b="1" dirty="0" smtClean="0">
                <a:solidFill>
                  <a:srgbClr val="002B62"/>
                </a:solidFill>
                <a:latin typeface="+mj-ea"/>
                <a:ea typeface="+mj-ea"/>
              </a:rPr>
              <a:t>/telnet</a:t>
            </a:r>
            <a:r>
              <a:rPr lang="ja-JP" altLang="en-US" sz="1600" b="1" dirty="0" smtClean="0">
                <a:solidFill>
                  <a:srgbClr val="002B62"/>
                </a:solidFill>
                <a:latin typeface="+mj-ea"/>
                <a:ea typeface="+mj-ea"/>
              </a:rPr>
              <a:t>のいずれか</a:t>
            </a:r>
            <a:r>
              <a:rPr lang="en-US" altLang="ja-JP" sz="1600" b="1" dirty="0" smtClean="0">
                <a:solidFill>
                  <a:srgbClr val="002B62"/>
                </a:solidFill>
                <a:latin typeface="+mj-ea"/>
                <a:ea typeface="+mj-ea"/>
              </a:rPr>
              <a:t>OK</a:t>
            </a:r>
            <a:r>
              <a:rPr lang="ja-JP" altLang="en-US" sz="1600" b="1" dirty="0" smtClean="0">
                <a:solidFill>
                  <a:srgbClr val="002B62"/>
                </a:solidFill>
                <a:latin typeface="+mj-ea"/>
                <a:ea typeface="+mj-ea"/>
              </a:rPr>
              <a:t>であれば対話可能</a:t>
            </a:r>
            <a:endParaRPr kumimoji="1" lang="ja-JP" altLang="en-US" sz="1600" b="1" dirty="0">
              <a:solidFill>
                <a:srgbClr val="002B62"/>
              </a:solidFill>
              <a:latin typeface="+mj-ea"/>
              <a:ea typeface="+mj-ea"/>
            </a:endParaRPr>
          </a:p>
        </p:txBody>
      </p:sp>
      <p:sp>
        <p:nvSpPr>
          <p:cNvPr id="31" name="下矢印 30"/>
          <p:cNvSpPr/>
          <p:nvPr/>
        </p:nvSpPr>
        <p:spPr bwMode="auto">
          <a:xfrm rot="16200000">
            <a:off x="1625143" y="2807418"/>
            <a:ext cx="421456" cy="45194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2" name="下矢印 31"/>
          <p:cNvSpPr/>
          <p:nvPr/>
        </p:nvSpPr>
        <p:spPr bwMode="auto">
          <a:xfrm rot="16200000">
            <a:off x="4117100" y="2795729"/>
            <a:ext cx="421456" cy="47532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3" name="下矢印 32"/>
          <p:cNvSpPr/>
          <p:nvPr/>
        </p:nvSpPr>
        <p:spPr bwMode="auto">
          <a:xfrm rot="18058748">
            <a:off x="6493746" y="3355646"/>
            <a:ext cx="421456" cy="502617"/>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4" name="下矢印 33"/>
          <p:cNvSpPr/>
          <p:nvPr/>
        </p:nvSpPr>
        <p:spPr bwMode="auto">
          <a:xfrm rot="16200000">
            <a:off x="7846218" y="3407935"/>
            <a:ext cx="421456" cy="664334"/>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Tree>
    <p:extLst>
      <p:ext uri="{BB962C8B-B14F-4D97-AF65-F5344CB8AC3E}">
        <p14:creationId xmlns:p14="http://schemas.microsoft.com/office/powerpoint/2010/main" val="22591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：⑦実行状況をリアルタイムで</a:t>
            </a:r>
            <a:r>
              <a:rPr lang="ja-JP" altLang="en-US" dirty="0" smtClean="0"/>
              <a:t>監視する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手動作業と比較して遜色なく実行状況をリアルタイム把握できることを重視</a:t>
            </a:r>
            <a:r>
              <a:rPr lang="ja-JP" altLang="en-US" sz="2000" b="1" kern="0" dirty="0" smtClean="0">
                <a:solidFill>
                  <a:srgbClr val="005DD6"/>
                </a:solidFill>
                <a:effectLst>
                  <a:glow rad="152400">
                    <a:srgbClr val="FFFFFF"/>
                  </a:glow>
                </a:effectLst>
                <a:latin typeface="メイリオ"/>
              </a:rPr>
              <a:t>しています</a:t>
            </a:r>
            <a:r>
              <a:rPr lang="ja-JP" altLang="en-US" sz="2000" b="1" kern="0" dirty="0" smtClean="0">
                <a:solidFill>
                  <a:srgbClr val="005DD6"/>
                </a:solidFill>
                <a:effectLst>
                  <a:glow rad="152400">
                    <a:srgbClr val="FFFFFF"/>
                  </a:glow>
                </a:effectLst>
                <a:latin typeface="メイリオ"/>
                <a:ea typeface="メイリオ"/>
              </a:rPr>
              <a:t>。また実行結果</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作業エビデンス</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を欲しい時にダウンロードできるなど、</a:t>
            </a:r>
            <a:r>
              <a:rPr lang="ja-JP" altLang="en-US" sz="2000" b="1" kern="0" dirty="0" smtClean="0">
                <a:solidFill>
                  <a:srgbClr val="C00000"/>
                </a:solidFill>
                <a:effectLst>
                  <a:glow rad="152400">
                    <a:srgbClr val="FFFFFF"/>
                  </a:glow>
                </a:effectLst>
                <a:latin typeface="メイリオ"/>
                <a:ea typeface="メイリオ"/>
              </a:rPr>
              <a:t>作業記録をしっかりと管理</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241" y="2097741"/>
            <a:ext cx="4832346" cy="2718195"/>
          </a:xfrm>
          <a:prstGeom prst="rect">
            <a:avLst/>
          </a:prstGeom>
        </p:spPr>
      </p:pic>
      <p:sp>
        <p:nvSpPr>
          <p:cNvPr id="8" name="四角形吹き出し 7"/>
          <p:cNvSpPr/>
          <p:nvPr/>
        </p:nvSpPr>
        <p:spPr bwMode="auto">
          <a:xfrm>
            <a:off x="7112942" y="3954884"/>
            <a:ext cx="1850571" cy="827313"/>
          </a:xfrm>
          <a:prstGeom prst="wedgeRectCallout">
            <a:avLst>
              <a:gd name="adj1" fmla="val -77774"/>
              <a:gd name="adj2" fmla="val 28816"/>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自動化ソフトウェアの実行状況をリアルタイムで表示</a:t>
            </a:r>
            <a:endParaRPr kumimoji="1" lang="ja-JP" altLang="en-US" sz="1400" b="1" dirty="0">
              <a:solidFill>
                <a:srgbClr val="002B62"/>
              </a:solidFill>
              <a:latin typeface="+mj-ea"/>
              <a:ea typeface="+mj-ea"/>
            </a:endParaRPr>
          </a:p>
        </p:txBody>
      </p:sp>
      <p:sp>
        <p:nvSpPr>
          <p:cNvPr id="11" name="四角形吹き出し 10"/>
          <p:cNvSpPr/>
          <p:nvPr/>
        </p:nvSpPr>
        <p:spPr bwMode="auto">
          <a:xfrm>
            <a:off x="175261" y="1922738"/>
            <a:ext cx="1854824" cy="827313"/>
          </a:xfrm>
          <a:prstGeom prst="wedgeRectCallout">
            <a:avLst>
              <a:gd name="adj1" fmla="val 100403"/>
              <a:gd name="adj2" fmla="val 116943"/>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作業フローの途中に「保留ポイント」</a:t>
            </a:r>
            <a:endParaRPr lang="en-US" altLang="ja-JP" sz="1400" b="1" dirty="0" smtClean="0">
              <a:solidFill>
                <a:srgbClr val="002B62"/>
              </a:solidFill>
              <a:latin typeface="+mj-ea"/>
              <a:ea typeface="+mj-ea"/>
            </a:endParaRPr>
          </a:p>
          <a:p>
            <a:r>
              <a:rPr lang="ja-JP" altLang="en-US" sz="1400" b="1" dirty="0" smtClean="0">
                <a:solidFill>
                  <a:srgbClr val="002B62"/>
                </a:solidFill>
                <a:latin typeface="+mj-ea"/>
                <a:ea typeface="+mj-ea"/>
              </a:rPr>
              <a:t>を設定可能</a:t>
            </a:r>
            <a:endParaRPr lang="en-US" altLang="ja-JP" sz="1400" b="1" dirty="0" smtClean="0">
              <a:solidFill>
                <a:srgbClr val="002B62"/>
              </a:solidFill>
              <a:latin typeface="+mj-ea"/>
              <a:ea typeface="+mj-ea"/>
            </a:endParaRPr>
          </a:p>
        </p:txBody>
      </p:sp>
      <p:sp>
        <p:nvSpPr>
          <p:cNvPr id="12" name="四角形吹き出し 11"/>
          <p:cNvSpPr/>
          <p:nvPr/>
        </p:nvSpPr>
        <p:spPr bwMode="auto">
          <a:xfrm>
            <a:off x="175261" y="2938811"/>
            <a:ext cx="1854823" cy="827313"/>
          </a:xfrm>
          <a:prstGeom prst="wedgeRectCallout">
            <a:avLst>
              <a:gd name="adj1" fmla="val 98270"/>
              <a:gd name="adj2" fmla="val 16609"/>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実行状況をクリックすればドリルダウンが可能</a:t>
            </a:r>
            <a:endParaRPr lang="en-US" altLang="ja-JP" sz="1400" b="1" dirty="0" smtClean="0">
              <a:solidFill>
                <a:srgbClr val="002B62"/>
              </a:solidFill>
              <a:latin typeface="+mj-ea"/>
              <a:ea typeface="+mj-ea"/>
            </a:endParaRPr>
          </a:p>
        </p:txBody>
      </p:sp>
      <p:sp>
        <p:nvSpPr>
          <p:cNvPr id="13" name="四角形吹き出し 12"/>
          <p:cNvSpPr/>
          <p:nvPr/>
        </p:nvSpPr>
        <p:spPr bwMode="auto">
          <a:xfrm>
            <a:off x="179938" y="3954885"/>
            <a:ext cx="1850147" cy="827313"/>
          </a:xfrm>
          <a:prstGeom prst="wedgeRectCallout">
            <a:avLst>
              <a:gd name="adj1" fmla="val 95848"/>
              <a:gd name="adj2" fmla="val 6044"/>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非常時には「緊急停止」で作業をストップすることが可能</a:t>
            </a:r>
            <a:endParaRPr lang="en-US" altLang="ja-JP" sz="1400" b="1" dirty="0" smtClean="0">
              <a:solidFill>
                <a:srgbClr val="002B62"/>
              </a:solidFill>
              <a:latin typeface="+mj-ea"/>
              <a:ea typeface="+mj-ea"/>
            </a:endParaRPr>
          </a:p>
        </p:txBody>
      </p:sp>
      <p:sp>
        <p:nvSpPr>
          <p:cNvPr id="14" name="四角形吹き出し 13"/>
          <p:cNvSpPr/>
          <p:nvPr/>
        </p:nvSpPr>
        <p:spPr bwMode="auto">
          <a:xfrm>
            <a:off x="7113492" y="1918800"/>
            <a:ext cx="1850571" cy="827313"/>
          </a:xfrm>
          <a:prstGeom prst="wedgeRectCallout">
            <a:avLst>
              <a:gd name="adj1" fmla="val -71612"/>
              <a:gd name="adj2" fmla="val 132960"/>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36000" tIns="36000" rIns="0" bIns="36000" numCol="1" spcCol="0" rtlCol="0" fromWordArt="0" anchor="ctr" anchorCtr="0" forceAA="0" compatLnSpc="1">
            <a:prstTxWarp prst="textNoShape">
              <a:avLst/>
            </a:prstTxWarp>
            <a:noAutofit/>
          </a:bodyPr>
          <a:lstStyle/>
          <a:p>
            <a:r>
              <a:rPr lang="ja-JP" altLang="en-US" sz="1400" b="1" dirty="0">
                <a:solidFill>
                  <a:srgbClr val="002B62"/>
                </a:solidFill>
                <a:latin typeface="+mj-ea"/>
              </a:rPr>
              <a:t>投入データ</a:t>
            </a:r>
            <a:r>
              <a:rPr lang="en-US" altLang="ja-JP" sz="1400" b="1" dirty="0">
                <a:solidFill>
                  <a:srgbClr val="002B62"/>
                </a:solidFill>
                <a:latin typeface="+mj-ea"/>
              </a:rPr>
              <a:t>(</a:t>
            </a:r>
            <a:r>
              <a:rPr lang="ja-JP" altLang="en-US" sz="1400" b="1" dirty="0">
                <a:solidFill>
                  <a:srgbClr val="002B62"/>
                </a:solidFill>
                <a:latin typeface="+mj-ea"/>
              </a:rPr>
              <a:t>自動生成</a:t>
            </a:r>
            <a:r>
              <a:rPr lang="en-US" altLang="ja-JP" sz="1400" b="1" dirty="0">
                <a:solidFill>
                  <a:srgbClr val="002B62"/>
                </a:solidFill>
                <a:latin typeface="+mj-ea"/>
              </a:rPr>
              <a:t>)</a:t>
            </a:r>
            <a:r>
              <a:rPr lang="ja-JP" altLang="en-US" sz="1400" b="1" dirty="0">
                <a:solidFill>
                  <a:srgbClr val="002B62"/>
                </a:solidFill>
                <a:latin typeface="+mj-ea"/>
              </a:rPr>
              <a:t>がダウンロード可能</a:t>
            </a:r>
            <a:r>
              <a:rPr lang="en-US" altLang="ja-JP" sz="1400" b="1" dirty="0">
                <a:solidFill>
                  <a:srgbClr val="002B62"/>
                </a:solidFill>
                <a:latin typeface="+mj-ea"/>
              </a:rPr>
              <a:t>(zip)</a:t>
            </a:r>
            <a:endParaRPr lang="ja-JP" altLang="en-US" sz="1400" b="1" dirty="0">
              <a:solidFill>
                <a:srgbClr val="002B62"/>
              </a:solidFill>
              <a:latin typeface="+mj-ea"/>
            </a:endParaRPr>
          </a:p>
        </p:txBody>
      </p:sp>
      <p:sp>
        <p:nvSpPr>
          <p:cNvPr id="9" name="四角形吹き出し 8"/>
          <p:cNvSpPr/>
          <p:nvPr/>
        </p:nvSpPr>
        <p:spPr bwMode="auto">
          <a:xfrm>
            <a:off x="7113492" y="2937342"/>
            <a:ext cx="1850571" cy="827313"/>
          </a:xfrm>
          <a:prstGeom prst="wedgeRectCallout">
            <a:avLst>
              <a:gd name="adj1" fmla="val -72642"/>
              <a:gd name="adj2" fmla="val 63881"/>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実行結果</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作業エビデンス</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がダウンロード可能</a:t>
            </a:r>
            <a:r>
              <a:rPr kumimoji="1" lang="en-US" altLang="ja-JP" sz="1400" b="1" dirty="0" smtClean="0">
                <a:solidFill>
                  <a:srgbClr val="002B62"/>
                </a:solidFill>
                <a:latin typeface="+mj-ea"/>
                <a:ea typeface="+mj-ea"/>
              </a:rPr>
              <a:t>(zip)</a:t>
            </a:r>
            <a:endParaRPr kumimoji="1" lang="ja-JP" altLang="en-US" sz="1400" b="1" dirty="0">
              <a:solidFill>
                <a:srgbClr val="002B62"/>
              </a:solidFill>
              <a:latin typeface="+mj-ea"/>
              <a:ea typeface="+mj-ea"/>
            </a:endParaRPr>
          </a:p>
        </p:txBody>
      </p:sp>
    </p:spTree>
    <p:extLst>
      <p:ext uri="{BB962C8B-B14F-4D97-AF65-F5344CB8AC3E}">
        <p14:creationId xmlns:p14="http://schemas.microsoft.com/office/powerpoint/2010/main" val="41727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297"/>
            <a:ext cx="9144000" cy="4391025"/>
          </a:xfrm>
          <a:prstGeom prst="rect">
            <a:avLst/>
          </a:prstGeom>
        </p:spPr>
      </p:pic>
      <p:sp>
        <p:nvSpPr>
          <p:cNvPr id="33" name="タイトル 32"/>
          <p:cNvSpPr>
            <a:spLocks noGrp="1"/>
          </p:cNvSpPr>
          <p:nvPr>
            <p:ph type="title" idx="4294967295"/>
          </p:nvPr>
        </p:nvSpPr>
        <p:spPr>
          <a:xfrm>
            <a:off x="0" y="28575"/>
            <a:ext cx="8783638" cy="468313"/>
          </a:xfrm>
        </p:spPr>
        <p:txBody>
          <a:bodyPr>
            <a:normAutofit/>
          </a:bodyPr>
          <a:lstStyle/>
          <a:p>
            <a:r>
              <a:rPr lang="ja-JP" altLang="en-US" dirty="0" smtClean="0"/>
              <a:t>詳細イメージ</a:t>
            </a:r>
            <a:endParaRPr kumimoji="1" lang="ja-JP" altLang="en-US" dirty="0"/>
          </a:p>
        </p:txBody>
      </p:sp>
      <p:sp>
        <p:nvSpPr>
          <p:cNvPr id="1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0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ご紹介した「</a:t>
            </a:r>
            <a:r>
              <a:rPr lang="en-US" altLang="ja-JP" sz="2000" b="1" kern="0" dirty="0" smtClean="0">
                <a:solidFill>
                  <a:srgbClr val="005DD6"/>
                </a:solidFill>
                <a:effectLst>
                  <a:glow rad="152400">
                    <a:srgbClr val="FFFFFF"/>
                  </a:glow>
                </a:effectLst>
                <a:latin typeface="メイリオ"/>
              </a:rPr>
              <a:t>7</a:t>
            </a:r>
            <a:r>
              <a:rPr lang="ja-JP" altLang="en-US" sz="2000" b="1" kern="0" dirty="0" err="1" smtClean="0">
                <a:solidFill>
                  <a:srgbClr val="005DD6"/>
                </a:solidFill>
                <a:effectLst>
                  <a:glow rad="152400">
                    <a:srgbClr val="FFFFFF"/>
                  </a:glow>
                </a:effectLst>
                <a:latin typeface="メイリオ"/>
              </a:rPr>
              <a:t>つの</a:t>
            </a:r>
            <a:r>
              <a:rPr lang="ja-JP" altLang="en-US" sz="2000" b="1" kern="0" dirty="0" smtClean="0">
                <a:solidFill>
                  <a:srgbClr val="005DD6"/>
                </a:solidFill>
                <a:effectLst>
                  <a:glow rad="152400">
                    <a:srgbClr val="FFFFFF"/>
                  </a:glow>
                </a:effectLst>
                <a:latin typeface="メイリオ"/>
              </a:rPr>
              <a:t>特徴」の他にも様々な工夫を凝らして、</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システム</a:t>
            </a:r>
            <a:r>
              <a:rPr lang="ja-JP" altLang="en-US" sz="2000" b="1" kern="0" dirty="0">
                <a:solidFill>
                  <a:srgbClr val="C00000"/>
                </a:solidFill>
                <a:effectLst>
                  <a:glow rad="152400">
                    <a:srgbClr val="FFFFFF"/>
                  </a:glow>
                </a:effectLst>
                <a:latin typeface="メイリオ"/>
              </a:rPr>
              <a:t>情報をデジタル</a:t>
            </a:r>
            <a:r>
              <a:rPr lang="ja-JP" altLang="en-US" sz="2000" b="1" kern="0" dirty="0" smtClean="0">
                <a:solidFill>
                  <a:srgbClr val="C00000"/>
                </a:solidFill>
                <a:effectLst>
                  <a:glow rad="152400">
                    <a:srgbClr val="FFFFFF"/>
                  </a:glow>
                </a:effectLst>
                <a:latin typeface="メイリオ"/>
              </a:rPr>
              <a:t>管理できる</a:t>
            </a:r>
            <a:r>
              <a:rPr lang="ja-JP" altLang="en-US" sz="2000" b="1" kern="0" dirty="0" smtClean="0">
                <a:solidFill>
                  <a:srgbClr val="005DD6"/>
                </a:solidFill>
                <a:effectLst>
                  <a:glow rad="152400">
                    <a:srgbClr val="FFFFFF"/>
                  </a:glow>
                </a:effectLst>
                <a:latin typeface="メイリオ"/>
              </a:rPr>
              <a:t>ようにしています。</a:t>
            </a:r>
            <a:endParaRPr lang="en-US" altLang="ja-JP" sz="2000" b="1" kern="0" dirty="0" smtClean="0">
              <a:solidFill>
                <a:srgbClr val="005DD6"/>
              </a:solidFill>
              <a:effectLst>
                <a:glow rad="152400">
                  <a:srgbClr val="FFFFFF"/>
                </a:glow>
              </a:effectLst>
              <a:latin typeface="メイリオ"/>
            </a:endParaRPr>
          </a:p>
        </p:txBody>
      </p:sp>
      <p:sp>
        <p:nvSpPr>
          <p:cNvPr id="5" name="円形吹き出し 4"/>
          <p:cNvSpPr/>
          <p:nvPr/>
        </p:nvSpPr>
        <p:spPr bwMode="auto">
          <a:xfrm>
            <a:off x="544911" y="4465104"/>
            <a:ext cx="432000" cy="432000"/>
          </a:xfrm>
          <a:prstGeom prst="wedgeEllipseCallout">
            <a:avLst>
              <a:gd name="adj1" fmla="val 15179"/>
              <a:gd name="adj2" fmla="val -8743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rgbClr val="FF0000"/>
                </a:solidFill>
                <a:latin typeface="+mj-ea"/>
                <a:ea typeface="+mj-ea"/>
              </a:rPr>
              <a:t>①</a:t>
            </a:r>
            <a:endParaRPr kumimoji="1" lang="ja-JP" altLang="en-US" sz="2400" b="1" dirty="0">
              <a:solidFill>
                <a:srgbClr val="FF0000"/>
              </a:solidFill>
              <a:latin typeface="+mj-ea"/>
              <a:ea typeface="+mj-ea"/>
            </a:endParaRPr>
          </a:p>
        </p:txBody>
      </p:sp>
      <p:sp>
        <p:nvSpPr>
          <p:cNvPr id="6" name="円形吹き出し 5"/>
          <p:cNvSpPr/>
          <p:nvPr/>
        </p:nvSpPr>
        <p:spPr bwMode="auto">
          <a:xfrm>
            <a:off x="976911" y="1581782"/>
            <a:ext cx="432000" cy="432000"/>
          </a:xfrm>
          <a:prstGeom prst="wedgeEllipseCallout">
            <a:avLst>
              <a:gd name="adj1" fmla="val 41637"/>
              <a:gd name="adj2" fmla="val 95573"/>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②</a:t>
            </a:r>
            <a:endParaRPr kumimoji="1" lang="ja-JP" altLang="en-US" sz="2400" b="1" dirty="0">
              <a:solidFill>
                <a:srgbClr val="FF0000"/>
              </a:solidFill>
              <a:latin typeface="+mj-ea"/>
              <a:ea typeface="+mj-ea"/>
            </a:endParaRPr>
          </a:p>
        </p:txBody>
      </p:sp>
      <p:sp>
        <p:nvSpPr>
          <p:cNvPr id="7" name="円形吹き出し 6"/>
          <p:cNvSpPr/>
          <p:nvPr/>
        </p:nvSpPr>
        <p:spPr bwMode="auto">
          <a:xfrm>
            <a:off x="2528316" y="3439157"/>
            <a:ext cx="432000" cy="432000"/>
          </a:xfrm>
          <a:prstGeom prst="wedgeEllipseCallout">
            <a:avLst>
              <a:gd name="adj1" fmla="val 131154"/>
              <a:gd name="adj2" fmla="val -6229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③</a:t>
            </a:r>
            <a:endParaRPr kumimoji="1" lang="ja-JP" altLang="en-US" sz="2400" b="1" dirty="0">
              <a:solidFill>
                <a:srgbClr val="FF0000"/>
              </a:solidFill>
              <a:latin typeface="+mj-ea"/>
              <a:ea typeface="+mj-ea"/>
            </a:endParaRPr>
          </a:p>
        </p:txBody>
      </p:sp>
      <p:sp>
        <p:nvSpPr>
          <p:cNvPr id="8" name="円形吹き出し 7"/>
          <p:cNvSpPr/>
          <p:nvPr/>
        </p:nvSpPr>
        <p:spPr bwMode="auto">
          <a:xfrm>
            <a:off x="5082216" y="2282809"/>
            <a:ext cx="432000" cy="432000"/>
          </a:xfrm>
          <a:prstGeom prst="wedgeEllipseCallout">
            <a:avLst>
              <a:gd name="adj1" fmla="val -50967"/>
              <a:gd name="adj2" fmla="val 13746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④</a:t>
            </a:r>
            <a:endParaRPr kumimoji="1" lang="ja-JP" altLang="en-US" sz="2400" b="1" dirty="0">
              <a:solidFill>
                <a:srgbClr val="FF0000"/>
              </a:solidFill>
              <a:latin typeface="+mj-ea"/>
              <a:ea typeface="+mj-ea"/>
            </a:endParaRPr>
          </a:p>
        </p:txBody>
      </p:sp>
      <p:sp>
        <p:nvSpPr>
          <p:cNvPr id="9" name="円形吹き出し 8"/>
          <p:cNvSpPr/>
          <p:nvPr/>
        </p:nvSpPr>
        <p:spPr bwMode="auto">
          <a:xfrm>
            <a:off x="7736097" y="1581782"/>
            <a:ext cx="432000" cy="432000"/>
          </a:xfrm>
          <a:prstGeom prst="wedgeEllipseCallout">
            <a:avLst>
              <a:gd name="adj1" fmla="val -4665"/>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⑤</a:t>
            </a:r>
            <a:endParaRPr kumimoji="1" lang="ja-JP" altLang="en-US" sz="2400" b="1" dirty="0">
              <a:solidFill>
                <a:srgbClr val="FF0000"/>
              </a:solidFill>
              <a:latin typeface="+mj-ea"/>
              <a:ea typeface="+mj-ea"/>
            </a:endParaRPr>
          </a:p>
        </p:txBody>
      </p:sp>
      <p:sp>
        <p:nvSpPr>
          <p:cNvPr id="10" name="円形吹き出し 9"/>
          <p:cNvSpPr/>
          <p:nvPr/>
        </p:nvSpPr>
        <p:spPr bwMode="auto">
          <a:xfrm>
            <a:off x="8104497" y="4172582"/>
            <a:ext cx="432000" cy="432000"/>
          </a:xfrm>
          <a:prstGeom prst="wedgeEllipseCallout">
            <a:avLst>
              <a:gd name="adj1" fmla="val -9075"/>
              <a:gd name="adj2" fmla="val -17048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⑥</a:t>
            </a:r>
            <a:endParaRPr kumimoji="1" lang="ja-JP" altLang="en-US" sz="2400" b="1" dirty="0">
              <a:solidFill>
                <a:srgbClr val="FF0000"/>
              </a:solidFill>
              <a:latin typeface="+mj-ea"/>
              <a:ea typeface="+mj-ea"/>
            </a:endParaRPr>
          </a:p>
        </p:txBody>
      </p:sp>
      <p:sp>
        <p:nvSpPr>
          <p:cNvPr id="11" name="円形吹き出し 10"/>
          <p:cNvSpPr/>
          <p:nvPr/>
        </p:nvSpPr>
        <p:spPr bwMode="auto">
          <a:xfrm>
            <a:off x="6897897" y="1921607"/>
            <a:ext cx="432000" cy="432000"/>
          </a:xfrm>
          <a:prstGeom prst="wedgeEllipseCallout">
            <a:avLst>
              <a:gd name="adj1" fmla="val -17894"/>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⑦</a:t>
            </a:r>
            <a:endParaRPr kumimoji="1" lang="ja-JP" altLang="en-US" sz="2400" b="1" dirty="0">
              <a:solidFill>
                <a:srgbClr val="FF0000"/>
              </a:solidFill>
              <a:latin typeface="+mj-ea"/>
              <a:ea typeface="+mj-ea"/>
            </a:endParaRPr>
          </a:p>
        </p:txBody>
      </p:sp>
    </p:spTree>
    <p:extLst>
      <p:ext uri="{BB962C8B-B14F-4D97-AF65-F5344CB8AC3E}">
        <p14:creationId xmlns:p14="http://schemas.microsoft.com/office/powerpoint/2010/main" val="394727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32" presetClass="emph" presetSubtype="0" repeatCount="4500" fill="hold" grpId="2" nodeType="withEffect">
                                  <p:stCondLst>
                                    <p:cond delay="0"/>
                                  </p:stCondLst>
                                  <p:endCondLst>
                                    <p:cond evt="onNext" delay="0">
                                      <p:tgtEl>
                                        <p:sldTgt/>
                                      </p:tgtEl>
                                    </p:cond>
                                  </p:endCondLst>
                                  <p:childTnLst>
                                    <p:animRot by="120000">
                                      <p:cBhvr>
                                        <p:cTn id="9" dur="100" fill="hold">
                                          <p:stCondLst>
                                            <p:cond delay="0"/>
                                          </p:stCondLst>
                                        </p:cTn>
                                        <p:tgtEl>
                                          <p:spTgt spid="5"/>
                                        </p:tgtEl>
                                        <p:attrNameLst>
                                          <p:attrName>r</p:attrName>
                                        </p:attrNameLst>
                                      </p:cBhvr>
                                    </p:animRot>
                                    <p:animRot by="-240000">
                                      <p:cBhvr>
                                        <p:cTn id="10" dur="200" fill="hold">
                                          <p:stCondLst>
                                            <p:cond delay="200"/>
                                          </p:stCondLst>
                                        </p:cTn>
                                        <p:tgtEl>
                                          <p:spTgt spid="5"/>
                                        </p:tgtEl>
                                        <p:attrNameLst>
                                          <p:attrName>r</p:attrName>
                                        </p:attrNameLst>
                                      </p:cBhvr>
                                    </p:animRot>
                                    <p:animRot by="240000">
                                      <p:cBhvr>
                                        <p:cTn id="11" dur="200" fill="hold">
                                          <p:stCondLst>
                                            <p:cond delay="400"/>
                                          </p:stCondLst>
                                        </p:cTn>
                                        <p:tgtEl>
                                          <p:spTgt spid="5"/>
                                        </p:tgtEl>
                                        <p:attrNameLst>
                                          <p:attrName>r</p:attrName>
                                        </p:attrNameLst>
                                      </p:cBhvr>
                                    </p:animRot>
                                    <p:animRot by="-240000">
                                      <p:cBhvr>
                                        <p:cTn id="12" dur="200" fill="hold">
                                          <p:stCondLst>
                                            <p:cond delay="600"/>
                                          </p:stCondLst>
                                        </p:cTn>
                                        <p:tgtEl>
                                          <p:spTgt spid="5"/>
                                        </p:tgtEl>
                                        <p:attrNameLst>
                                          <p:attrName>r</p:attrName>
                                        </p:attrNameLst>
                                      </p:cBhvr>
                                    </p:animRot>
                                    <p:animRot by="120000">
                                      <p:cBhvr>
                                        <p:cTn id="13" dur="200" fill="hold">
                                          <p:stCondLst>
                                            <p:cond delay="800"/>
                                          </p:stCondLst>
                                        </p:cTn>
                                        <p:tgtEl>
                                          <p:spTgt spid="5"/>
                                        </p:tgtEl>
                                        <p:attrNameLst>
                                          <p:attrName>r</p:attrName>
                                        </p:attrNameLst>
                                      </p:cBhvr>
                                    </p:animRo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32" presetClass="emph" presetSubtype="0" repeatCount="4000" fill="hold" grpId="2" nodeType="withEffect">
                                  <p:stCondLst>
                                    <p:cond delay="500"/>
                                  </p:stCondLst>
                                  <p:endCondLst>
                                    <p:cond evt="onNext" delay="0">
                                      <p:tgtEl>
                                        <p:sldTgt/>
                                      </p:tgtEl>
                                    </p:cond>
                                  </p:end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10" presetClass="entr" presetSubtype="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ID="32" presetClass="emph" presetSubtype="0" repeatCount="3500" fill="hold" grpId="2" nodeType="withEffect">
                                  <p:stCondLst>
                                    <p:cond delay="1000"/>
                                  </p:stCondLst>
                                  <p:endCondLst>
                                    <p:cond evt="onNext" delay="0">
                                      <p:tgtEl>
                                        <p:sldTgt/>
                                      </p:tgtEl>
                                    </p:cond>
                                  </p:end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par>
                                <p:cTn id="32" presetID="10" presetClass="entr" presetSubtype="0"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par>
                                <p:cTn id="35" presetID="32" presetClass="emph" presetSubtype="0" repeatCount="3000" fill="hold" grpId="2" nodeType="withEffect">
                                  <p:stCondLst>
                                    <p:cond delay="1500"/>
                                  </p:stCondLst>
                                  <p:endCondLst>
                                    <p:cond evt="onNext" delay="0">
                                      <p:tgtEl>
                                        <p:sldTgt/>
                                      </p:tgtEl>
                                    </p:cond>
                                  </p:endCondLst>
                                  <p:childTnLst>
                                    <p:animRot by="120000">
                                      <p:cBhvr>
                                        <p:cTn id="36" dur="100" fill="hold">
                                          <p:stCondLst>
                                            <p:cond delay="0"/>
                                          </p:stCondLst>
                                        </p:cTn>
                                        <p:tgtEl>
                                          <p:spTgt spid="8"/>
                                        </p:tgtEl>
                                        <p:attrNameLst>
                                          <p:attrName>r</p:attrName>
                                        </p:attrNameLst>
                                      </p:cBhvr>
                                    </p:animRot>
                                    <p:animRot by="-240000">
                                      <p:cBhvr>
                                        <p:cTn id="37" dur="200" fill="hold">
                                          <p:stCondLst>
                                            <p:cond delay="200"/>
                                          </p:stCondLst>
                                        </p:cTn>
                                        <p:tgtEl>
                                          <p:spTgt spid="8"/>
                                        </p:tgtEl>
                                        <p:attrNameLst>
                                          <p:attrName>r</p:attrName>
                                        </p:attrNameLst>
                                      </p:cBhvr>
                                    </p:animRot>
                                    <p:animRot by="240000">
                                      <p:cBhvr>
                                        <p:cTn id="38" dur="200" fill="hold">
                                          <p:stCondLst>
                                            <p:cond delay="400"/>
                                          </p:stCondLst>
                                        </p:cTn>
                                        <p:tgtEl>
                                          <p:spTgt spid="8"/>
                                        </p:tgtEl>
                                        <p:attrNameLst>
                                          <p:attrName>r</p:attrName>
                                        </p:attrNameLst>
                                      </p:cBhvr>
                                    </p:animRot>
                                    <p:animRot by="-240000">
                                      <p:cBhvr>
                                        <p:cTn id="39" dur="200" fill="hold">
                                          <p:stCondLst>
                                            <p:cond delay="600"/>
                                          </p:stCondLst>
                                        </p:cTn>
                                        <p:tgtEl>
                                          <p:spTgt spid="8"/>
                                        </p:tgtEl>
                                        <p:attrNameLst>
                                          <p:attrName>r</p:attrName>
                                        </p:attrNameLst>
                                      </p:cBhvr>
                                    </p:animRot>
                                    <p:animRot by="120000">
                                      <p:cBhvr>
                                        <p:cTn id="40" dur="200" fill="hold">
                                          <p:stCondLst>
                                            <p:cond delay="800"/>
                                          </p:stCondLst>
                                        </p:cTn>
                                        <p:tgtEl>
                                          <p:spTgt spid="8"/>
                                        </p:tgtEl>
                                        <p:attrNameLst>
                                          <p:attrName>r</p:attrName>
                                        </p:attrNameLst>
                                      </p:cBhvr>
                                    </p:animRot>
                                  </p:childTnLst>
                                </p:cTn>
                              </p:par>
                              <p:par>
                                <p:cTn id="41" presetID="10" presetClass="entr" presetSubtype="0" fill="hold" grpId="0" nodeType="withEffect">
                                  <p:stCondLst>
                                    <p:cond delay="2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32" presetClass="emph" presetSubtype="0" repeatCount="2500" fill="hold" grpId="2" nodeType="withEffect">
                                  <p:stCondLst>
                                    <p:cond delay="2000"/>
                                  </p:stCondLst>
                                  <p:endCondLst>
                                    <p:cond evt="onNext" delay="0">
                                      <p:tgtEl>
                                        <p:sldTgt/>
                                      </p:tgtEl>
                                    </p:cond>
                                  </p:end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par>
                                <p:cTn id="50" presetID="10" presetClass="entr" presetSubtype="0" fill="hold" grpId="0" nodeType="withEffect">
                                  <p:stCondLst>
                                    <p:cond delay="2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childTnLst>
                                </p:cTn>
                              </p:par>
                              <p:par>
                                <p:cTn id="53" presetID="32" presetClass="emph" presetSubtype="0" repeatCount="2000" fill="hold" grpId="2" nodeType="withEffect">
                                  <p:stCondLst>
                                    <p:cond delay="2500"/>
                                  </p:stCondLst>
                                  <p:endCondLst>
                                    <p:cond evt="onNext" delay="0">
                                      <p:tgtEl>
                                        <p:sldTgt/>
                                      </p:tgtEl>
                                    </p:cond>
                                  </p:endCondLst>
                                  <p:childTnLst>
                                    <p:animRot by="120000">
                                      <p:cBhvr>
                                        <p:cTn id="54" dur="100" fill="hold">
                                          <p:stCondLst>
                                            <p:cond delay="0"/>
                                          </p:stCondLst>
                                        </p:cTn>
                                        <p:tgtEl>
                                          <p:spTgt spid="10"/>
                                        </p:tgtEl>
                                        <p:attrNameLst>
                                          <p:attrName>r</p:attrName>
                                        </p:attrNameLst>
                                      </p:cBhvr>
                                    </p:animRot>
                                    <p:animRot by="-240000">
                                      <p:cBhvr>
                                        <p:cTn id="55" dur="200" fill="hold">
                                          <p:stCondLst>
                                            <p:cond delay="200"/>
                                          </p:stCondLst>
                                        </p:cTn>
                                        <p:tgtEl>
                                          <p:spTgt spid="10"/>
                                        </p:tgtEl>
                                        <p:attrNameLst>
                                          <p:attrName>r</p:attrName>
                                        </p:attrNameLst>
                                      </p:cBhvr>
                                    </p:animRot>
                                    <p:animRot by="240000">
                                      <p:cBhvr>
                                        <p:cTn id="56" dur="200" fill="hold">
                                          <p:stCondLst>
                                            <p:cond delay="400"/>
                                          </p:stCondLst>
                                        </p:cTn>
                                        <p:tgtEl>
                                          <p:spTgt spid="10"/>
                                        </p:tgtEl>
                                        <p:attrNameLst>
                                          <p:attrName>r</p:attrName>
                                        </p:attrNameLst>
                                      </p:cBhvr>
                                    </p:animRot>
                                    <p:animRot by="-240000">
                                      <p:cBhvr>
                                        <p:cTn id="57" dur="200" fill="hold">
                                          <p:stCondLst>
                                            <p:cond delay="600"/>
                                          </p:stCondLst>
                                        </p:cTn>
                                        <p:tgtEl>
                                          <p:spTgt spid="10"/>
                                        </p:tgtEl>
                                        <p:attrNameLst>
                                          <p:attrName>r</p:attrName>
                                        </p:attrNameLst>
                                      </p:cBhvr>
                                    </p:animRot>
                                    <p:animRot by="120000">
                                      <p:cBhvr>
                                        <p:cTn id="58" dur="200" fill="hold">
                                          <p:stCondLst>
                                            <p:cond delay="800"/>
                                          </p:stCondLst>
                                        </p:cTn>
                                        <p:tgtEl>
                                          <p:spTgt spid="10"/>
                                        </p:tgtEl>
                                        <p:attrNameLst>
                                          <p:attrName>r</p:attrName>
                                        </p:attrNameLst>
                                      </p:cBhvr>
                                    </p:animRot>
                                  </p:childTnLst>
                                </p:cTn>
                              </p:par>
                              <p:par>
                                <p:cTn id="59" presetID="10" presetClass="entr" presetSubtype="0" fill="hold" grpId="0" nodeType="withEffect">
                                  <p:stCondLst>
                                    <p:cond delay="300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par>
                                <p:cTn id="62" presetID="32" presetClass="emph" presetSubtype="0" repeatCount="1500" fill="hold" grpId="2" nodeType="withEffect">
                                  <p:stCondLst>
                                    <p:cond delay="3000"/>
                                  </p:stCondLst>
                                  <p:childTnLst>
                                    <p:animRot by="120000">
                                      <p:cBhvr>
                                        <p:cTn id="63" dur="100" fill="hold">
                                          <p:stCondLst>
                                            <p:cond delay="0"/>
                                          </p:stCondLst>
                                        </p:cTn>
                                        <p:tgtEl>
                                          <p:spTgt spid="11"/>
                                        </p:tgtEl>
                                        <p:attrNameLst>
                                          <p:attrName>r</p:attrName>
                                        </p:attrNameLst>
                                      </p:cBhvr>
                                    </p:animRot>
                                    <p:animRot by="-240000">
                                      <p:cBhvr>
                                        <p:cTn id="64" dur="200" fill="hold">
                                          <p:stCondLst>
                                            <p:cond delay="200"/>
                                          </p:stCondLst>
                                        </p:cTn>
                                        <p:tgtEl>
                                          <p:spTgt spid="11"/>
                                        </p:tgtEl>
                                        <p:attrNameLst>
                                          <p:attrName>r</p:attrName>
                                        </p:attrNameLst>
                                      </p:cBhvr>
                                    </p:animRot>
                                    <p:animRot by="240000">
                                      <p:cBhvr>
                                        <p:cTn id="65" dur="200" fill="hold">
                                          <p:stCondLst>
                                            <p:cond delay="400"/>
                                          </p:stCondLst>
                                        </p:cTn>
                                        <p:tgtEl>
                                          <p:spTgt spid="11"/>
                                        </p:tgtEl>
                                        <p:attrNameLst>
                                          <p:attrName>r</p:attrName>
                                        </p:attrNameLst>
                                      </p:cBhvr>
                                    </p:animRot>
                                    <p:animRot by="-240000">
                                      <p:cBhvr>
                                        <p:cTn id="66" dur="200" fill="hold">
                                          <p:stCondLst>
                                            <p:cond delay="600"/>
                                          </p:stCondLst>
                                        </p:cTn>
                                        <p:tgtEl>
                                          <p:spTgt spid="11"/>
                                        </p:tgtEl>
                                        <p:attrNameLst>
                                          <p:attrName>r</p:attrName>
                                        </p:attrNameLst>
                                      </p:cBhvr>
                                    </p:animRot>
                                    <p:animRot by="120000">
                                      <p:cBhvr>
                                        <p:cTn id="67" dur="200" fill="hold">
                                          <p:stCondLst>
                                            <p:cond delay="800"/>
                                          </p:stCondLst>
                                        </p:cTn>
                                        <p:tgtEl>
                                          <p:spTgt spid="11"/>
                                        </p:tgtEl>
                                        <p:attrNameLst>
                                          <p:attrName>r</p:attrName>
                                        </p:attrNameLst>
                                      </p:cBhvr>
                                    </p:animRot>
                                  </p:childTnLst>
                                </p:cTn>
                              </p:par>
                              <p:par>
                                <p:cTn id="68" presetID="27" presetClass="emph" presetSubtype="0" fill="remove" grpId="1" nodeType="withEffect">
                                  <p:stCondLst>
                                    <p:cond delay="4000"/>
                                  </p:stCondLst>
                                  <p:childTnLst>
                                    <p:animClr clrSpc="rgb" dir="cw">
                                      <p:cBhvr override="childStyle">
                                        <p:cTn id="69" dur="500" autoRev="1" fill="remove"/>
                                        <p:tgtEl>
                                          <p:spTgt spid="5"/>
                                        </p:tgtEl>
                                        <p:attrNameLst>
                                          <p:attrName>style.color</p:attrName>
                                        </p:attrNameLst>
                                      </p:cBhvr>
                                      <p:to>
                                        <a:schemeClr val="bg1"/>
                                      </p:to>
                                    </p:animClr>
                                    <p:animClr clrSpc="rgb" dir="cw">
                                      <p:cBhvr>
                                        <p:cTn id="70" dur="500" autoRev="1" fill="remove"/>
                                        <p:tgtEl>
                                          <p:spTgt spid="5"/>
                                        </p:tgtEl>
                                        <p:attrNameLst>
                                          <p:attrName>fillcolor</p:attrName>
                                        </p:attrNameLst>
                                      </p:cBhvr>
                                      <p:to>
                                        <a:schemeClr val="bg1"/>
                                      </p:to>
                                    </p:animClr>
                                    <p:set>
                                      <p:cBhvr>
                                        <p:cTn id="71" dur="500" autoRev="1" fill="remove"/>
                                        <p:tgtEl>
                                          <p:spTgt spid="5"/>
                                        </p:tgtEl>
                                        <p:attrNameLst>
                                          <p:attrName>fill.type</p:attrName>
                                        </p:attrNameLst>
                                      </p:cBhvr>
                                      <p:to>
                                        <p:strVal val="solid"/>
                                      </p:to>
                                    </p:set>
                                    <p:set>
                                      <p:cBhvr>
                                        <p:cTn id="72" dur="500" autoRev="1" fill="remove"/>
                                        <p:tgtEl>
                                          <p:spTgt spid="5"/>
                                        </p:tgtEl>
                                        <p:attrNameLst>
                                          <p:attrName>fill.on</p:attrName>
                                        </p:attrNameLst>
                                      </p:cBhvr>
                                      <p:to>
                                        <p:strVal val="true"/>
                                      </p:to>
                                    </p:set>
                                  </p:childTnLst>
                                </p:cTn>
                              </p:par>
                              <p:par>
                                <p:cTn id="73" presetID="27" presetClass="emph" presetSubtype="0" fill="remove" grpId="1" nodeType="withEffect">
                                  <p:stCondLst>
                                    <p:cond delay="4000"/>
                                  </p:stCondLst>
                                  <p:childTnLst>
                                    <p:animClr clrSpc="rgb" dir="cw">
                                      <p:cBhvr override="childStyle">
                                        <p:cTn id="74" dur="500" autoRev="1" fill="remove"/>
                                        <p:tgtEl>
                                          <p:spTgt spid="6"/>
                                        </p:tgtEl>
                                        <p:attrNameLst>
                                          <p:attrName>style.color</p:attrName>
                                        </p:attrNameLst>
                                      </p:cBhvr>
                                      <p:to>
                                        <a:schemeClr val="bg1"/>
                                      </p:to>
                                    </p:animClr>
                                    <p:animClr clrSpc="rgb" dir="cw">
                                      <p:cBhvr>
                                        <p:cTn id="75" dur="500" autoRev="1" fill="remove"/>
                                        <p:tgtEl>
                                          <p:spTgt spid="6"/>
                                        </p:tgtEl>
                                        <p:attrNameLst>
                                          <p:attrName>fillcolor</p:attrName>
                                        </p:attrNameLst>
                                      </p:cBhvr>
                                      <p:to>
                                        <a:schemeClr val="bg1"/>
                                      </p:to>
                                    </p:animClr>
                                    <p:set>
                                      <p:cBhvr>
                                        <p:cTn id="76" dur="500" autoRev="1" fill="remove"/>
                                        <p:tgtEl>
                                          <p:spTgt spid="6"/>
                                        </p:tgtEl>
                                        <p:attrNameLst>
                                          <p:attrName>fill.type</p:attrName>
                                        </p:attrNameLst>
                                      </p:cBhvr>
                                      <p:to>
                                        <p:strVal val="solid"/>
                                      </p:to>
                                    </p:set>
                                    <p:set>
                                      <p:cBhvr>
                                        <p:cTn id="77" dur="500" autoRev="1" fill="remove"/>
                                        <p:tgtEl>
                                          <p:spTgt spid="6"/>
                                        </p:tgtEl>
                                        <p:attrNameLst>
                                          <p:attrName>fill.on</p:attrName>
                                        </p:attrNameLst>
                                      </p:cBhvr>
                                      <p:to>
                                        <p:strVal val="true"/>
                                      </p:to>
                                    </p:set>
                                  </p:childTnLst>
                                </p:cTn>
                              </p:par>
                              <p:par>
                                <p:cTn id="78" presetID="27" presetClass="emph" presetSubtype="0" fill="remove" grpId="1" nodeType="withEffect">
                                  <p:stCondLst>
                                    <p:cond delay="4000"/>
                                  </p:stCondLst>
                                  <p:childTnLst>
                                    <p:animClr clrSpc="rgb" dir="cw">
                                      <p:cBhvr override="childStyle">
                                        <p:cTn id="79" dur="500" autoRev="1" fill="remove"/>
                                        <p:tgtEl>
                                          <p:spTgt spid="7"/>
                                        </p:tgtEl>
                                        <p:attrNameLst>
                                          <p:attrName>style.color</p:attrName>
                                        </p:attrNameLst>
                                      </p:cBhvr>
                                      <p:to>
                                        <a:schemeClr val="bg1"/>
                                      </p:to>
                                    </p:animClr>
                                    <p:animClr clrSpc="rgb" dir="cw">
                                      <p:cBhvr>
                                        <p:cTn id="80" dur="500" autoRev="1" fill="remove"/>
                                        <p:tgtEl>
                                          <p:spTgt spid="7"/>
                                        </p:tgtEl>
                                        <p:attrNameLst>
                                          <p:attrName>fillcolor</p:attrName>
                                        </p:attrNameLst>
                                      </p:cBhvr>
                                      <p:to>
                                        <a:schemeClr val="bg1"/>
                                      </p:to>
                                    </p:animClr>
                                    <p:set>
                                      <p:cBhvr>
                                        <p:cTn id="81" dur="500" autoRev="1" fill="remove"/>
                                        <p:tgtEl>
                                          <p:spTgt spid="7"/>
                                        </p:tgtEl>
                                        <p:attrNameLst>
                                          <p:attrName>fill.type</p:attrName>
                                        </p:attrNameLst>
                                      </p:cBhvr>
                                      <p:to>
                                        <p:strVal val="solid"/>
                                      </p:to>
                                    </p:set>
                                    <p:set>
                                      <p:cBhvr>
                                        <p:cTn id="82" dur="500" autoRev="1" fill="remove"/>
                                        <p:tgtEl>
                                          <p:spTgt spid="7"/>
                                        </p:tgtEl>
                                        <p:attrNameLst>
                                          <p:attrName>fill.on</p:attrName>
                                        </p:attrNameLst>
                                      </p:cBhvr>
                                      <p:to>
                                        <p:strVal val="true"/>
                                      </p:to>
                                    </p:set>
                                  </p:childTnLst>
                                </p:cTn>
                              </p:par>
                              <p:par>
                                <p:cTn id="83" presetID="27" presetClass="emph" presetSubtype="0" fill="remove" grpId="1" nodeType="withEffect">
                                  <p:stCondLst>
                                    <p:cond delay="4000"/>
                                  </p:stCondLst>
                                  <p:childTnLst>
                                    <p:animClr clrSpc="rgb" dir="cw">
                                      <p:cBhvr override="childStyle">
                                        <p:cTn id="84" dur="500" autoRev="1" fill="remove"/>
                                        <p:tgtEl>
                                          <p:spTgt spid="8"/>
                                        </p:tgtEl>
                                        <p:attrNameLst>
                                          <p:attrName>style.color</p:attrName>
                                        </p:attrNameLst>
                                      </p:cBhvr>
                                      <p:to>
                                        <a:schemeClr val="bg1"/>
                                      </p:to>
                                    </p:animClr>
                                    <p:animClr clrSpc="rgb" dir="cw">
                                      <p:cBhvr>
                                        <p:cTn id="85" dur="500" autoRev="1" fill="remove"/>
                                        <p:tgtEl>
                                          <p:spTgt spid="8"/>
                                        </p:tgtEl>
                                        <p:attrNameLst>
                                          <p:attrName>fillcolor</p:attrName>
                                        </p:attrNameLst>
                                      </p:cBhvr>
                                      <p:to>
                                        <a:schemeClr val="bg1"/>
                                      </p:to>
                                    </p:animClr>
                                    <p:set>
                                      <p:cBhvr>
                                        <p:cTn id="86" dur="500" autoRev="1" fill="remove"/>
                                        <p:tgtEl>
                                          <p:spTgt spid="8"/>
                                        </p:tgtEl>
                                        <p:attrNameLst>
                                          <p:attrName>fill.type</p:attrName>
                                        </p:attrNameLst>
                                      </p:cBhvr>
                                      <p:to>
                                        <p:strVal val="solid"/>
                                      </p:to>
                                    </p:set>
                                    <p:set>
                                      <p:cBhvr>
                                        <p:cTn id="87" dur="500" autoRev="1" fill="remove"/>
                                        <p:tgtEl>
                                          <p:spTgt spid="8"/>
                                        </p:tgtEl>
                                        <p:attrNameLst>
                                          <p:attrName>fill.on</p:attrName>
                                        </p:attrNameLst>
                                      </p:cBhvr>
                                      <p:to>
                                        <p:strVal val="true"/>
                                      </p:to>
                                    </p:set>
                                  </p:childTnLst>
                                </p:cTn>
                              </p:par>
                              <p:par>
                                <p:cTn id="88" presetID="27" presetClass="emph" presetSubtype="0" fill="remove" grpId="1" nodeType="withEffect">
                                  <p:stCondLst>
                                    <p:cond delay="4000"/>
                                  </p:stCondLst>
                                  <p:childTnLst>
                                    <p:animClr clrSpc="rgb" dir="cw">
                                      <p:cBhvr override="childStyle">
                                        <p:cTn id="89" dur="500" autoRev="1" fill="remove"/>
                                        <p:tgtEl>
                                          <p:spTgt spid="9"/>
                                        </p:tgtEl>
                                        <p:attrNameLst>
                                          <p:attrName>style.color</p:attrName>
                                        </p:attrNameLst>
                                      </p:cBhvr>
                                      <p:to>
                                        <a:schemeClr val="bg1"/>
                                      </p:to>
                                    </p:animClr>
                                    <p:animClr clrSpc="rgb" dir="cw">
                                      <p:cBhvr>
                                        <p:cTn id="90" dur="500" autoRev="1" fill="remove"/>
                                        <p:tgtEl>
                                          <p:spTgt spid="9"/>
                                        </p:tgtEl>
                                        <p:attrNameLst>
                                          <p:attrName>fillcolor</p:attrName>
                                        </p:attrNameLst>
                                      </p:cBhvr>
                                      <p:to>
                                        <a:schemeClr val="bg1"/>
                                      </p:to>
                                    </p:animClr>
                                    <p:set>
                                      <p:cBhvr>
                                        <p:cTn id="91" dur="500" autoRev="1" fill="remove"/>
                                        <p:tgtEl>
                                          <p:spTgt spid="9"/>
                                        </p:tgtEl>
                                        <p:attrNameLst>
                                          <p:attrName>fill.type</p:attrName>
                                        </p:attrNameLst>
                                      </p:cBhvr>
                                      <p:to>
                                        <p:strVal val="solid"/>
                                      </p:to>
                                    </p:set>
                                    <p:set>
                                      <p:cBhvr>
                                        <p:cTn id="92" dur="500" autoRev="1" fill="remove"/>
                                        <p:tgtEl>
                                          <p:spTgt spid="9"/>
                                        </p:tgtEl>
                                        <p:attrNameLst>
                                          <p:attrName>fill.on</p:attrName>
                                        </p:attrNameLst>
                                      </p:cBhvr>
                                      <p:to>
                                        <p:strVal val="true"/>
                                      </p:to>
                                    </p:set>
                                  </p:childTnLst>
                                </p:cTn>
                              </p:par>
                              <p:par>
                                <p:cTn id="93" presetID="27" presetClass="emph" presetSubtype="0" fill="remove" grpId="1" nodeType="withEffect">
                                  <p:stCondLst>
                                    <p:cond delay="4000"/>
                                  </p:stCondLst>
                                  <p:childTnLst>
                                    <p:animClr clrSpc="rgb" dir="cw">
                                      <p:cBhvr override="childStyle">
                                        <p:cTn id="94" dur="500" autoRev="1" fill="remove"/>
                                        <p:tgtEl>
                                          <p:spTgt spid="10"/>
                                        </p:tgtEl>
                                        <p:attrNameLst>
                                          <p:attrName>style.color</p:attrName>
                                        </p:attrNameLst>
                                      </p:cBhvr>
                                      <p:to>
                                        <a:schemeClr val="bg1"/>
                                      </p:to>
                                    </p:animClr>
                                    <p:animClr clrSpc="rgb" dir="cw">
                                      <p:cBhvr>
                                        <p:cTn id="95" dur="500" autoRev="1" fill="remove"/>
                                        <p:tgtEl>
                                          <p:spTgt spid="10"/>
                                        </p:tgtEl>
                                        <p:attrNameLst>
                                          <p:attrName>fillcolor</p:attrName>
                                        </p:attrNameLst>
                                      </p:cBhvr>
                                      <p:to>
                                        <a:schemeClr val="bg1"/>
                                      </p:to>
                                    </p:animClr>
                                    <p:set>
                                      <p:cBhvr>
                                        <p:cTn id="96" dur="500" autoRev="1" fill="remove"/>
                                        <p:tgtEl>
                                          <p:spTgt spid="10"/>
                                        </p:tgtEl>
                                        <p:attrNameLst>
                                          <p:attrName>fill.type</p:attrName>
                                        </p:attrNameLst>
                                      </p:cBhvr>
                                      <p:to>
                                        <p:strVal val="solid"/>
                                      </p:to>
                                    </p:set>
                                    <p:set>
                                      <p:cBhvr>
                                        <p:cTn id="97" dur="500" autoRev="1" fill="remove"/>
                                        <p:tgtEl>
                                          <p:spTgt spid="10"/>
                                        </p:tgtEl>
                                        <p:attrNameLst>
                                          <p:attrName>fill.on</p:attrName>
                                        </p:attrNameLst>
                                      </p:cBhvr>
                                      <p:to>
                                        <p:strVal val="true"/>
                                      </p:to>
                                    </p:set>
                                  </p:childTnLst>
                                </p:cTn>
                              </p:par>
                              <p:par>
                                <p:cTn id="98" presetID="27" presetClass="emph" presetSubtype="0" fill="remove" grpId="1" nodeType="withEffect">
                                  <p:stCondLst>
                                    <p:cond delay="4000"/>
                                  </p:stCondLst>
                                  <p:childTnLst>
                                    <p:animClr clrSpc="rgb" dir="cw">
                                      <p:cBhvr override="childStyle">
                                        <p:cTn id="99" dur="500" autoRev="1" fill="remove"/>
                                        <p:tgtEl>
                                          <p:spTgt spid="11"/>
                                        </p:tgtEl>
                                        <p:attrNameLst>
                                          <p:attrName>style.color</p:attrName>
                                        </p:attrNameLst>
                                      </p:cBhvr>
                                      <p:to>
                                        <a:schemeClr val="bg1"/>
                                      </p:to>
                                    </p:animClr>
                                    <p:animClr clrSpc="rgb" dir="cw">
                                      <p:cBhvr>
                                        <p:cTn id="100" dur="500" autoRev="1" fill="remove"/>
                                        <p:tgtEl>
                                          <p:spTgt spid="11"/>
                                        </p:tgtEl>
                                        <p:attrNameLst>
                                          <p:attrName>fillcolor</p:attrName>
                                        </p:attrNameLst>
                                      </p:cBhvr>
                                      <p:to>
                                        <a:schemeClr val="bg1"/>
                                      </p:to>
                                    </p:animClr>
                                    <p:set>
                                      <p:cBhvr>
                                        <p:cTn id="101" dur="500" autoRev="1" fill="remove"/>
                                        <p:tgtEl>
                                          <p:spTgt spid="11"/>
                                        </p:tgtEl>
                                        <p:attrNameLst>
                                          <p:attrName>fill.type</p:attrName>
                                        </p:attrNameLst>
                                      </p:cBhvr>
                                      <p:to>
                                        <p:strVal val="solid"/>
                                      </p:to>
                                    </p:set>
                                    <p:set>
                                      <p:cBhvr>
                                        <p:cTn id="102" dur="50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Exastro IT Automation (ITA) </a:t>
            </a:r>
            <a:r>
              <a:rPr lang="ja-JP" altLang="en-US" dirty="0" smtClean="0"/>
              <a:t>を少しディープダイブ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プラットフォームの</a:t>
            </a:r>
            <a:r>
              <a:rPr kumimoji="1" lang="en-US" altLang="ja-JP" dirty="0" smtClean="0"/>
              <a:t>DevOps</a:t>
            </a:r>
            <a:r>
              <a:rPr kumimoji="1" lang="ja-JP" altLang="en-US" dirty="0" smtClean="0"/>
              <a:t>とパラメータの履歴管理</a:t>
            </a:r>
            <a:endParaRPr kumimoji="1" lang="en-US" altLang="ja-JP" dirty="0" smtClean="0"/>
          </a:p>
        </p:txBody>
      </p:sp>
    </p:spTree>
    <p:extLst>
      <p:ext uri="{BB962C8B-B14F-4D97-AF65-F5344CB8AC3E}">
        <p14:creationId xmlns:p14="http://schemas.microsoft.com/office/powerpoint/2010/main" val="353683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プラットフォームの設計者は数ヶ月先のシステムを設計しています。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設計と適用の時期が何ヶ月も空くので</a:t>
            </a:r>
            <a:r>
              <a:rPr lang="ja-JP" altLang="en-US" sz="2000" b="1" kern="0" dirty="0" smtClean="0">
                <a:solidFill>
                  <a:srgbClr val="C00000"/>
                </a:solidFill>
                <a:effectLst>
                  <a:glow rad="152400">
                    <a:srgbClr val="FFFFFF"/>
                  </a:glow>
                </a:effectLst>
                <a:latin typeface="メイリオ"/>
              </a:rPr>
              <a:t>通常の</a:t>
            </a:r>
            <a:r>
              <a:rPr lang="en-US" altLang="ja-JP" sz="2000" b="1" kern="0" dirty="0" smtClean="0">
                <a:solidFill>
                  <a:srgbClr val="C00000"/>
                </a:solidFill>
                <a:effectLst>
                  <a:glow rad="152400">
                    <a:srgbClr val="FFFFFF"/>
                  </a:glow>
                </a:effectLst>
                <a:latin typeface="メイリオ"/>
              </a:rPr>
              <a:t>DevOps</a:t>
            </a:r>
            <a:r>
              <a:rPr lang="ja-JP" altLang="en-US" sz="2000" b="1" kern="0" dirty="0" smtClean="0">
                <a:solidFill>
                  <a:srgbClr val="C00000"/>
                </a:solidFill>
                <a:effectLst>
                  <a:glow rad="152400">
                    <a:srgbClr val="FFFFFF"/>
                  </a:glow>
                </a:effectLst>
                <a:latin typeface="メイリオ"/>
              </a:rPr>
              <a:t>は適用できません</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99827"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pic>
        <p:nvPicPr>
          <p:cNvPr id="104" name="図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37" y="2758775"/>
            <a:ext cx="2321069" cy="1091667"/>
          </a:xfrm>
          <a:prstGeom prst="rect">
            <a:avLst/>
          </a:prstGeom>
        </p:spPr>
      </p:pic>
      <p:grpSp>
        <p:nvGrpSpPr>
          <p:cNvPr id="2" name="グループ化 1"/>
          <p:cNvGrpSpPr/>
          <p:nvPr/>
        </p:nvGrpSpPr>
        <p:grpSpPr>
          <a:xfrm>
            <a:off x="3879852" y="2472688"/>
            <a:ext cx="4884126" cy="1903909"/>
            <a:chOff x="3879852" y="2623863"/>
            <a:chExt cx="4884126" cy="1647825"/>
          </a:xfr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5400000" scaled="1"/>
            <a:tileRect/>
          </a:gradFill>
        </p:grpSpPr>
        <p:sp>
          <p:nvSpPr>
            <p:cNvPr id="107" name="上下矢印 106"/>
            <p:cNvSpPr/>
            <p:nvPr/>
          </p:nvSpPr>
          <p:spPr bwMode="auto">
            <a:xfrm>
              <a:off x="3879852"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8" name="上下矢印 107"/>
            <p:cNvSpPr/>
            <p:nvPr/>
          </p:nvSpPr>
          <p:spPr bwMode="auto">
            <a:xfrm>
              <a:off x="5349734"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9" name="上下矢印 108"/>
            <p:cNvSpPr/>
            <p:nvPr/>
          </p:nvSpPr>
          <p:spPr bwMode="auto">
            <a:xfrm>
              <a:off x="6792487"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0" name="上下矢印 109"/>
            <p:cNvSpPr/>
            <p:nvPr/>
          </p:nvSpPr>
          <p:spPr bwMode="auto">
            <a:xfrm>
              <a:off x="8106753"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sp>
        <p:nvSpPr>
          <p:cNvPr id="112" name="左大かっこ 111"/>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3" name="テキスト ボックス 112"/>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
        <p:nvSpPr>
          <p:cNvPr id="114" name="左中かっこ 113"/>
          <p:cNvSpPr/>
          <p:nvPr/>
        </p:nvSpPr>
        <p:spPr bwMode="auto">
          <a:xfrm>
            <a:off x="3080297" y="2623863"/>
            <a:ext cx="314001" cy="1509987"/>
          </a:xfrm>
          <a:prstGeom prst="leftBrace">
            <a:avLst>
              <a:gd name="adj1" fmla="val 20631"/>
              <a:gd name="adj2" fmla="val 50000"/>
            </a:avLst>
          </a:prstGeom>
          <a:noFill/>
          <a:ln w="38100" cap="flat" cmpd="sng" algn="ctr">
            <a:solidFill>
              <a:srgbClr val="C00000"/>
            </a:solidFill>
            <a:prstDash val="solid"/>
            <a:round/>
            <a:headEnd type="none" w="med" len="med"/>
            <a:tailEnd type="none" w="med" len="med"/>
          </a:ln>
          <a:effectLst/>
          <a:extLst/>
        </p:spPr>
        <p:txBody>
          <a:bodyPr rtlCol="0" anchor="ctr"/>
          <a:lstStyle/>
          <a:p>
            <a:pPr algn="ctr"/>
            <a:endParaRPr kumimoji="1" lang="ja-JP" altLang="en-US"/>
          </a:p>
        </p:txBody>
      </p:sp>
      <p:sp>
        <p:nvSpPr>
          <p:cNvPr id="115" name="テキスト ボックス 114"/>
          <p:cNvSpPr txBox="1"/>
          <p:nvPr/>
        </p:nvSpPr>
        <p:spPr>
          <a:xfrm>
            <a:off x="3651063" y="2966421"/>
            <a:ext cx="5348325" cy="1015663"/>
          </a:xfrm>
          <a:prstGeom prst="rect">
            <a:avLst/>
          </a:prstGeom>
          <a:noFill/>
        </p:spPr>
        <p:txBody>
          <a:bodyPr wrap="square" rtlCol="0">
            <a:spAutoFit/>
          </a:bodyPr>
          <a:lstStyle/>
          <a:p>
            <a:pPr algn="ctr"/>
            <a:r>
              <a:rPr kumimoji="1" lang="ja-JP" altLang="en-US" sz="2000" b="1" dirty="0" smtClean="0">
                <a:solidFill>
                  <a:srgbClr val="002B62"/>
                </a:solidFill>
                <a:effectLst>
                  <a:glow rad="228600">
                    <a:schemeClr val="bg1"/>
                  </a:glow>
                </a:effectLst>
              </a:rPr>
              <a:t>運用対象のシステム状態と最新の設計が</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何世代もずれて、システム状態をインプット</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として新たな開発をすることはできない</a:t>
            </a:r>
            <a:endParaRPr kumimoji="1" lang="ja-JP" altLang="en-US" sz="2000" b="1" dirty="0">
              <a:solidFill>
                <a:srgbClr val="002B62"/>
              </a:solidFill>
              <a:effectLst>
                <a:glow rad="228600">
                  <a:schemeClr val="bg1"/>
                </a:glow>
              </a:effectLst>
            </a:endParaRPr>
          </a:p>
        </p:txBody>
      </p:sp>
      <p:grpSp>
        <p:nvGrpSpPr>
          <p:cNvPr id="4" name="グループ化 3"/>
          <p:cNvGrpSpPr/>
          <p:nvPr/>
        </p:nvGrpSpPr>
        <p:grpSpPr>
          <a:xfrm>
            <a:off x="-415613" y="2267452"/>
            <a:ext cx="4194008" cy="2265175"/>
            <a:chOff x="-507053" y="2282692"/>
            <a:chExt cx="4194008" cy="2265175"/>
          </a:xfrm>
        </p:grpSpPr>
        <p:sp>
          <p:nvSpPr>
            <p:cNvPr id="118" name="乗算記号 117"/>
            <p:cNvSpPr/>
            <p:nvPr/>
          </p:nvSpPr>
          <p:spPr bwMode="auto">
            <a:xfrm>
              <a:off x="-507053" y="2282692"/>
              <a:ext cx="4194008" cy="2074312"/>
            </a:xfrm>
            <a:prstGeom prst="mathMultiply">
              <a:avLst>
                <a:gd name="adj1" fmla="val 4384"/>
              </a:avLst>
            </a:prstGeom>
            <a:solidFill>
              <a:srgbClr val="C00000"/>
            </a:solidFill>
            <a:ln>
              <a:no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9" name="テキスト ボックス 118"/>
            <p:cNvSpPr txBox="1"/>
            <p:nvPr/>
          </p:nvSpPr>
          <p:spPr>
            <a:xfrm>
              <a:off x="230320" y="3901536"/>
              <a:ext cx="2731838" cy="646331"/>
            </a:xfrm>
            <a:prstGeom prst="rect">
              <a:avLst/>
            </a:prstGeom>
            <a:noFill/>
          </p:spPr>
          <p:txBody>
            <a:bodyPr wrap="none" rtlCol="0">
              <a:spAutoFit/>
            </a:bodyPr>
            <a:lstStyle/>
            <a:p>
              <a:pPr algn="ctr"/>
              <a:r>
                <a:rPr kumimoji="1" lang="ja-JP" altLang="en-US" b="1" dirty="0" smtClean="0">
                  <a:solidFill>
                    <a:srgbClr val="C00000"/>
                  </a:solidFill>
                </a:rPr>
                <a:t>通常よく言われている</a:t>
              </a:r>
              <a:r>
                <a:rPr kumimoji="1" lang="en-US" altLang="ja-JP" b="1" dirty="0" smtClean="0">
                  <a:solidFill>
                    <a:srgbClr val="C00000"/>
                  </a:solidFill>
                </a:rPr>
                <a:t/>
              </a:r>
              <a:br>
                <a:rPr kumimoji="1" lang="en-US" altLang="ja-JP" b="1" dirty="0" smtClean="0">
                  <a:solidFill>
                    <a:srgbClr val="C00000"/>
                  </a:solidFill>
                </a:rPr>
              </a:br>
              <a:r>
                <a:rPr kumimoji="1" lang="en-US" altLang="ja-JP" b="1" dirty="0" smtClean="0">
                  <a:solidFill>
                    <a:srgbClr val="C00000"/>
                  </a:solidFill>
                </a:rPr>
                <a:t>DevOps</a:t>
              </a:r>
              <a:r>
                <a:rPr kumimoji="1" lang="ja-JP" altLang="en-US" b="1" dirty="0" smtClean="0">
                  <a:solidFill>
                    <a:srgbClr val="C00000"/>
                  </a:solidFill>
                </a:rPr>
                <a:t>は適用できない</a:t>
              </a:r>
              <a:endParaRPr kumimoji="1" lang="ja-JP" altLang="en-US" b="1" dirty="0">
                <a:solidFill>
                  <a:srgbClr val="C00000"/>
                </a:solidFill>
              </a:endParaRPr>
            </a:p>
          </p:txBody>
        </p:sp>
      </p:grpSp>
    </p:spTree>
    <p:extLst>
      <p:ext uri="{BB962C8B-B14F-4D97-AF65-F5344CB8AC3E}">
        <p14:creationId xmlns:p14="http://schemas.microsoft.com/office/powerpoint/2010/main" val="239890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right)">
                                      <p:cBhvr>
                                        <p:cTn id="15" dur="500"/>
                                        <p:tgtEl>
                                          <p:spTgt spid="1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36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a:t>
            </a:r>
            <a:r>
              <a:rPr lang="ja-JP" altLang="en-US" sz="2000" b="1" kern="0" dirty="0" smtClean="0">
                <a:solidFill>
                  <a:srgbClr val="C00000"/>
                </a:solidFill>
                <a:effectLst>
                  <a:glow rad="152400">
                    <a:srgbClr val="FFFFFF"/>
                  </a:glow>
                </a:effectLst>
                <a:latin typeface="メイリオ"/>
              </a:rPr>
              <a:t>設計履歴の中には現在のシステム構成と同じ状態があり</a:t>
            </a:r>
            <a:r>
              <a:rPr lang="en-US" altLang="ja-JP" sz="2000" b="1" kern="0" dirty="0" smtClean="0">
                <a:solidFill>
                  <a:srgbClr val="C00000"/>
                </a:solidFill>
                <a:effectLst>
                  <a:glow rad="152400">
                    <a:srgbClr val="FFFFFF"/>
                  </a:glow>
                </a:effectLst>
                <a:latin typeface="メイリオ"/>
              </a:rPr>
              <a:t/>
            </a:r>
            <a:br>
              <a:rPr lang="en-US" altLang="ja-JP" sz="2000" b="1" kern="0" dirty="0" smtClean="0">
                <a:solidFill>
                  <a:srgbClr val="C00000"/>
                </a:solidFill>
                <a:effectLst>
                  <a:glow rad="152400">
                    <a:srgbClr val="FFFFFF"/>
                  </a:glow>
                </a:effectLst>
                <a:latin typeface="メイリオ"/>
              </a:rPr>
            </a:br>
            <a:r>
              <a:rPr lang="ja-JP" altLang="en-US" sz="2000" b="1" kern="0" dirty="0" smtClean="0">
                <a:solidFill>
                  <a:srgbClr val="005DD6"/>
                </a:solidFill>
                <a:effectLst>
                  <a:glow rad="152400">
                    <a:srgbClr val="FFFFFF"/>
                  </a:glow>
                </a:effectLst>
                <a:latin typeface="メイリオ"/>
              </a:rPr>
              <a:t>これを使って「システム更改」や「システムの妥当性確認」ができます。</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73703"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grpSp>
        <p:nvGrpSpPr>
          <p:cNvPr id="10" name="グループ化 9"/>
          <p:cNvGrpSpPr/>
          <p:nvPr/>
        </p:nvGrpSpPr>
        <p:grpSpPr>
          <a:xfrm>
            <a:off x="60641" y="2494264"/>
            <a:ext cx="8922138" cy="1668034"/>
            <a:chOff x="60641" y="2494264"/>
            <a:chExt cx="8922138" cy="1668034"/>
          </a:xfrm>
        </p:grpSpPr>
        <p:sp>
          <p:nvSpPr>
            <p:cNvPr id="90" name="正方形/長方形 89"/>
            <p:cNvSpPr/>
            <p:nvPr/>
          </p:nvSpPr>
          <p:spPr bwMode="auto">
            <a:xfrm>
              <a:off x="6413775" y="3502291"/>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3" name="正方形/長方形 92"/>
            <p:cNvSpPr/>
            <p:nvPr/>
          </p:nvSpPr>
          <p:spPr bwMode="auto">
            <a:xfrm>
              <a:off x="7887647" y="3502291"/>
              <a:ext cx="109513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4" name="正方形/長方形 93"/>
            <p:cNvSpPr/>
            <p:nvPr/>
          </p:nvSpPr>
          <p:spPr bwMode="auto">
            <a:xfrm>
              <a:off x="7887647" y="3838298"/>
              <a:ext cx="109513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7" name="正方形/長方形 86"/>
            <p:cNvSpPr/>
            <p:nvPr/>
          </p:nvSpPr>
          <p:spPr bwMode="auto">
            <a:xfrm>
              <a:off x="4943406" y="3166282"/>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9" name="正方形/長方形 88"/>
            <p:cNvSpPr/>
            <p:nvPr/>
          </p:nvSpPr>
          <p:spPr bwMode="auto">
            <a:xfrm>
              <a:off x="6413775" y="3166282"/>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5" name="正方形/長方形 94"/>
            <p:cNvSpPr/>
            <p:nvPr/>
          </p:nvSpPr>
          <p:spPr bwMode="auto">
            <a:xfrm>
              <a:off x="7887647" y="3166282"/>
              <a:ext cx="109513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5" name="正方形/長方形 84"/>
            <p:cNvSpPr/>
            <p:nvPr/>
          </p:nvSpPr>
          <p:spPr bwMode="auto">
            <a:xfrm>
              <a:off x="3473524" y="2830273"/>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6" name="正方形/長方形 85"/>
            <p:cNvSpPr/>
            <p:nvPr/>
          </p:nvSpPr>
          <p:spPr bwMode="auto">
            <a:xfrm>
              <a:off x="4943406" y="2830273"/>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1" name="正方形/長方形 90"/>
            <p:cNvSpPr/>
            <p:nvPr/>
          </p:nvSpPr>
          <p:spPr bwMode="auto">
            <a:xfrm>
              <a:off x="6413775" y="2830273"/>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6" name="正方形/長方形 95"/>
            <p:cNvSpPr/>
            <p:nvPr/>
          </p:nvSpPr>
          <p:spPr bwMode="auto">
            <a:xfrm>
              <a:off x="7887647" y="2830273"/>
              <a:ext cx="109513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3" name="正方形/長方形 82"/>
            <p:cNvSpPr/>
            <p:nvPr/>
          </p:nvSpPr>
          <p:spPr bwMode="auto">
            <a:xfrm>
              <a:off x="2003886" y="2494264"/>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4" name="正方形/長方形 83"/>
            <p:cNvSpPr/>
            <p:nvPr/>
          </p:nvSpPr>
          <p:spPr bwMode="auto">
            <a:xfrm>
              <a:off x="3473524" y="2494264"/>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8" name="正方形/長方形 87"/>
            <p:cNvSpPr/>
            <p:nvPr/>
          </p:nvSpPr>
          <p:spPr bwMode="auto">
            <a:xfrm>
              <a:off x="4943406" y="2494264"/>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2" name="正方形/長方形 91"/>
            <p:cNvSpPr/>
            <p:nvPr/>
          </p:nvSpPr>
          <p:spPr bwMode="auto">
            <a:xfrm>
              <a:off x="6413775" y="2494264"/>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7" name="正方形/長方形 96"/>
            <p:cNvSpPr/>
            <p:nvPr/>
          </p:nvSpPr>
          <p:spPr bwMode="auto">
            <a:xfrm>
              <a:off x="7887647" y="2494264"/>
              <a:ext cx="109513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9" name="左大かっこ 98"/>
            <p:cNvSpPr/>
            <p:nvPr/>
          </p:nvSpPr>
          <p:spPr bwMode="auto">
            <a:xfrm>
              <a:off x="716054" y="2494264"/>
              <a:ext cx="107859" cy="1668034"/>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2" name="テキスト ボックス 101"/>
            <p:cNvSpPr txBox="1"/>
            <p:nvPr/>
          </p:nvSpPr>
          <p:spPr>
            <a:xfrm>
              <a:off x="60641" y="2992273"/>
              <a:ext cx="646331" cy="646331"/>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en-US" altLang="ja-JP" b="1" dirty="0" smtClean="0">
                <a:solidFill>
                  <a:srgbClr val="002B62"/>
                </a:solidFill>
              </a:endParaRPr>
            </a:p>
            <a:p>
              <a:pPr algn="ctr"/>
              <a:r>
                <a:rPr lang="ja-JP" altLang="en-US" b="1" dirty="0">
                  <a:solidFill>
                    <a:srgbClr val="002B62"/>
                  </a:solidFill>
                </a:rPr>
                <a:t>履歴</a:t>
              </a:r>
              <a:endParaRPr kumimoji="1" lang="ja-JP" altLang="en-US" b="1" dirty="0">
                <a:solidFill>
                  <a:srgbClr val="002B62"/>
                </a:solidFill>
              </a:endParaRPr>
            </a:p>
          </p:txBody>
        </p:sp>
      </p:grpSp>
      <p:sp>
        <p:nvSpPr>
          <p:cNvPr id="2" name="正方形/長方形 1"/>
          <p:cNvSpPr/>
          <p:nvPr/>
        </p:nvSpPr>
        <p:spPr bwMode="auto">
          <a:xfrm>
            <a:off x="3432987" y="2785086"/>
            <a:ext cx="5585177" cy="404277"/>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3" name="正方形/長方形 72"/>
          <p:cNvSpPr/>
          <p:nvPr/>
        </p:nvSpPr>
        <p:spPr bwMode="auto">
          <a:xfrm>
            <a:off x="3432987" y="4406805"/>
            <a:ext cx="5585177" cy="396000"/>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 name="下矢印 3"/>
          <p:cNvSpPr/>
          <p:nvPr/>
        </p:nvSpPr>
        <p:spPr bwMode="auto">
          <a:xfrm>
            <a:off x="3483058" y="3302000"/>
            <a:ext cx="656529" cy="965200"/>
          </a:xfrm>
          <a:prstGeom prst="downArrow">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8" name="上下矢印 97"/>
          <p:cNvSpPr/>
          <p:nvPr/>
        </p:nvSpPr>
        <p:spPr bwMode="auto">
          <a:xfrm>
            <a:off x="4195153" y="3302000"/>
            <a:ext cx="656529" cy="965200"/>
          </a:xfrm>
          <a:prstGeom prst="upDownArrow">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 name="グループ化 11"/>
          <p:cNvGrpSpPr/>
          <p:nvPr/>
        </p:nvGrpSpPr>
        <p:grpSpPr>
          <a:xfrm>
            <a:off x="1426742" y="3292811"/>
            <a:ext cx="2381809" cy="468497"/>
            <a:chOff x="1426742" y="3292811"/>
            <a:chExt cx="2381809" cy="468497"/>
          </a:xfrm>
        </p:grpSpPr>
        <p:sp>
          <p:nvSpPr>
            <p:cNvPr id="9" name="テキスト ボックス 8"/>
            <p:cNvSpPr txBox="1"/>
            <p:nvPr/>
          </p:nvSpPr>
          <p:spPr>
            <a:xfrm>
              <a:off x="1426742" y="3292811"/>
              <a:ext cx="1569660" cy="369332"/>
            </a:xfrm>
            <a:prstGeom prst="rect">
              <a:avLst/>
            </a:prstGeom>
            <a:noFill/>
          </p:spPr>
          <p:txBody>
            <a:bodyPr wrap="none" rtlCol="0">
              <a:spAutoFit/>
            </a:bodyPr>
            <a:lstStyle/>
            <a:p>
              <a:r>
                <a:rPr kumimoji="1" lang="ja-JP" altLang="en-US" b="1" dirty="0" smtClean="0">
                  <a:solidFill>
                    <a:srgbClr val="C00000"/>
                  </a:solidFill>
                </a:rPr>
                <a:t>システム更改</a:t>
              </a:r>
              <a:endParaRPr kumimoji="1" lang="ja-JP" altLang="en-US" b="1" dirty="0">
                <a:solidFill>
                  <a:srgbClr val="C00000"/>
                </a:solidFill>
              </a:endParaRPr>
            </a:p>
          </p:txBody>
        </p:sp>
        <p:cxnSp>
          <p:nvCxnSpPr>
            <p:cNvPr id="11" name="直線コネクタ 10"/>
            <p:cNvCxnSpPr>
              <a:stCxn id="9" idx="3"/>
            </p:cNvCxnSpPr>
            <p:nvPr/>
          </p:nvCxnSpPr>
          <p:spPr bwMode="auto">
            <a:xfrm>
              <a:off x="2996402" y="3477477"/>
              <a:ext cx="812149" cy="28383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grpSp>
        <p:nvGrpSpPr>
          <p:cNvPr id="14" name="グループ化 13"/>
          <p:cNvGrpSpPr/>
          <p:nvPr/>
        </p:nvGrpSpPr>
        <p:grpSpPr>
          <a:xfrm>
            <a:off x="4516865" y="3782626"/>
            <a:ext cx="2162287" cy="502878"/>
            <a:chOff x="4516865" y="3782626"/>
            <a:chExt cx="2162287" cy="502878"/>
          </a:xfrm>
        </p:grpSpPr>
        <p:sp>
          <p:nvSpPr>
            <p:cNvPr id="105" name="テキスト ボックス 104"/>
            <p:cNvSpPr txBox="1"/>
            <p:nvPr/>
          </p:nvSpPr>
          <p:spPr>
            <a:xfrm>
              <a:off x="5340324" y="3899450"/>
              <a:ext cx="1338828" cy="386054"/>
            </a:xfrm>
            <a:prstGeom prst="rect">
              <a:avLst/>
            </a:prstGeom>
            <a:noFill/>
          </p:spPr>
          <p:txBody>
            <a:bodyPr wrap="none" tIns="108000" bIns="0" rtlCol="0">
              <a:spAutoFit/>
            </a:bodyPr>
            <a:lstStyle/>
            <a:p>
              <a:r>
                <a:rPr kumimoji="1" lang="ja-JP" altLang="en-US" b="1" dirty="0" smtClean="0">
                  <a:solidFill>
                    <a:srgbClr val="C00000"/>
                  </a:solidFill>
                </a:rPr>
                <a:t>妥当性確認</a:t>
              </a:r>
              <a:endParaRPr kumimoji="1" lang="ja-JP" altLang="en-US" b="1" dirty="0">
                <a:solidFill>
                  <a:srgbClr val="C00000"/>
                </a:solidFill>
              </a:endParaRPr>
            </a:p>
          </p:txBody>
        </p:sp>
        <p:cxnSp>
          <p:nvCxnSpPr>
            <p:cNvPr id="106" name="直線コネクタ 105"/>
            <p:cNvCxnSpPr>
              <a:endCxn id="105" idx="1"/>
            </p:cNvCxnSpPr>
            <p:nvPr/>
          </p:nvCxnSpPr>
          <p:spPr bwMode="auto">
            <a:xfrm>
              <a:off x="4516865" y="3782626"/>
              <a:ext cx="823459" cy="30985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sp>
        <p:nvSpPr>
          <p:cNvPr id="104" name="左大かっこ 103"/>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7" name="テキスト ボックス 106"/>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Tree>
    <p:extLst>
      <p:ext uri="{BB962C8B-B14F-4D97-AF65-F5344CB8AC3E}">
        <p14:creationId xmlns:p14="http://schemas.microsoft.com/office/powerpoint/2010/main" val="52062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heel(1)">
                                      <p:cBhvr>
                                        <p:cTn id="16" dur="1000"/>
                                        <p:tgtEl>
                                          <p:spTgt spid="73"/>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000"/>
                            </p:stCondLst>
                            <p:childTnLst>
                              <p:par>
                                <p:cTn id="26" presetID="16" presetClass="entr" presetSubtype="42" fill="hold" grpId="0" nodeType="after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arn(outHorizontal)">
                                      <p:cBhvr>
                                        <p:cTn id="28" dur="500"/>
                                        <p:tgtEl>
                                          <p:spTgt spid="98"/>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3" grpId="0" animBg="1"/>
      <p:bldP spid="4" grpId="0" animBg="1"/>
      <p:bldP spid="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smtClean="0"/>
              <a:t>ITA</a:t>
            </a:r>
            <a:r>
              <a:rPr lang="ja-JP" altLang="en-US" dirty="0" err="1" smtClean="0"/>
              <a:t>での</a:t>
            </a:r>
            <a:r>
              <a:rPr lang="ja-JP" altLang="en-US" dirty="0" smtClean="0"/>
              <a:t>パラメータの履歴管理</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108000" rIns="72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err="1" smtClean="0">
                <a:solidFill>
                  <a:srgbClr val="005DD6"/>
                </a:solidFill>
                <a:effectLst>
                  <a:glow rad="152400">
                    <a:srgbClr val="FFFFFF"/>
                  </a:glow>
                </a:effectLst>
                <a:latin typeface="メイリオ"/>
              </a:rPr>
              <a:t>で提</a:t>
            </a:r>
            <a:r>
              <a:rPr lang="ja-JP" altLang="en-US" sz="2000" b="1" kern="0" dirty="0" smtClean="0">
                <a:solidFill>
                  <a:srgbClr val="005DD6"/>
                </a:solidFill>
                <a:effectLst>
                  <a:glow rad="152400">
                    <a:srgbClr val="FFFFFF"/>
                  </a:glow>
                </a:effectLst>
                <a:latin typeface="メイリオ"/>
              </a:rPr>
              <a:t>供しているパラメータシートは</a:t>
            </a:r>
            <a:r>
              <a:rPr lang="ja-JP" altLang="en-US" sz="2000" b="1" kern="0" dirty="0" smtClean="0">
                <a:solidFill>
                  <a:srgbClr val="C00000"/>
                </a:solidFill>
                <a:effectLst>
                  <a:glow rad="152400">
                    <a:srgbClr val="FFFFFF"/>
                  </a:glow>
                </a:effectLst>
                <a:latin typeface="メイリオ"/>
              </a:rPr>
              <a:t>履歴管理機能が付いています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履歴から抽出したシステムの期待値を使ってシステム更改する仕組み</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ndParaRPr>
          </a:p>
        </p:txBody>
      </p:sp>
      <p:graphicFrame>
        <p:nvGraphicFramePr>
          <p:cNvPr id="10" name="表 9"/>
          <p:cNvGraphicFramePr>
            <a:graphicFrameLocks noGrp="1"/>
          </p:cNvGraphicFramePr>
          <p:nvPr>
            <p:extLst>
              <p:ext uri="{D42A27DB-BD31-4B8C-83A1-F6EECF244321}">
                <p14:modId xmlns:p14="http://schemas.microsoft.com/office/powerpoint/2010/main" val="2230071290"/>
              </p:ext>
            </p:extLst>
          </p:nvPr>
        </p:nvGraphicFramePr>
        <p:xfrm>
          <a:off x="191133" y="1978025"/>
          <a:ext cx="4518026" cy="167748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426244">
                  <a:extLst>
                    <a:ext uri="{9D8B030D-6E8A-4147-A177-3AD203B41FA5}">
                      <a16:colId xmlns:a16="http://schemas.microsoft.com/office/drawing/2014/main" val="20005"/>
                    </a:ext>
                  </a:extLst>
                </a:gridCol>
                <a:gridCol w="426244">
                  <a:extLst>
                    <a:ext uri="{9D8B030D-6E8A-4147-A177-3AD203B41FA5}">
                      <a16:colId xmlns:a16="http://schemas.microsoft.com/office/drawing/2014/main" val="20006"/>
                    </a:ext>
                  </a:extLst>
                </a:gridCol>
                <a:gridCol w="552450">
                  <a:extLst>
                    <a:ext uri="{9D8B030D-6E8A-4147-A177-3AD203B41FA5}">
                      <a16:colId xmlns:a16="http://schemas.microsoft.com/office/drawing/2014/main" val="20007"/>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2">
                  <a:txBody>
                    <a:bodyPr/>
                    <a:lstStyle/>
                    <a:p>
                      <a:pPr algn="ctr"/>
                      <a:r>
                        <a:rPr kumimoji="1" lang="ja-JP" altLang="en-US" sz="1100" dirty="0" smtClean="0">
                          <a:solidFill>
                            <a:schemeClr val="bg1"/>
                          </a:solidFill>
                        </a:rPr>
                        <a:t>オペレーション</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ja-JP" altLang="en-US" sz="1100" dirty="0" smtClean="0">
                          <a:solidFill>
                            <a:schemeClr val="bg1"/>
                          </a:solidFill>
                        </a:rPr>
                        <a:t>日時</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ja-JP" altLang="en-US" sz="1100" dirty="0" smtClean="0">
                          <a:solidFill>
                            <a:schemeClr val="bg1"/>
                          </a:solidFill>
                        </a:rPr>
                        <a:t>作業名</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2048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9/3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システムリリース</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7/7</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04" name="表 103"/>
          <p:cNvGraphicFramePr>
            <a:graphicFrameLocks noGrp="1"/>
          </p:cNvGraphicFramePr>
          <p:nvPr>
            <p:extLst>
              <p:ext uri="{D42A27DB-BD31-4B8C-83A1-F6EECF244321}">
                <p14:modId xmlns:p14="http://schemas.microsoft.com/office/powerpoint/2010/main" val="668012727"/>
              </p:ext>
            </p:extLst>
          </p:nvPr>
        </p:nvGraphicFramePr>
        <p:xfrm>
          <a:off x="6176806" y="2337485"/>
          <a:ext cx="2765426" cy="95856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426244">
                  <a:extLst>
                    <a:ext uri="{9D8B030D-6E8A-4147-A177-3AD203B41FA5}">
                      <a16:colId xmlns:a16="http://schemas.microsoft.com/office/drawing/2014/main" val="20001"/>
                    </a:ext>
                  </a:extLst>
                </a:gridCol>
                <a:gridCol w="426244">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552450">
                  <a:extLst>
                    <a:ext uri="{9D8B030D-6E8A-4147-A177-3AD203B41FA5}">
                      <a16:colId xmlns:a16="http://schemas.microsoft.com/office/drawing/2014/main" val="20005"/>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07" name="右矢印 106"/>
          <p:cNvSpPr/>
          <p:nvPr/>
        </p:nvSpPr>
        <p:spPr bwMode="auto">
          <a:xfrm>
            <a:off x="4825514" y="2529449"/>
            <a:ext cx="1244598" cy="584586"/>
          </a:xfrm>
          <a:prstGeom prst="rightArrow">
            <a:avLst>
              <a:gd name="adj1" fmla="val 50000"/>
              <a:gd name="adj2" fmla="val 43483"/>
            </a:avLst>
          </a:prstGeom>
          <a:gradFill>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4739830" y="1836566"/>
            <a:ext cx="1372492" cy="738664"/>
          </a:xfrm>
          <a:prstGeom prst="rect">
            <a:avLst/>
          </a:prstGeom>
          <a:noFill/>
        </p:spPr>
        <p:txBody>
          <a:bodyPr wrap="none" rtlCol="0">
            <a:spAutoFit/>
          </a:bodyPr>
          <a:lstStyle/>
          <a:p>
            <a:pPr algn="ctr"/>
            <a:r>
              <a:rPr kumimoji="1" lang="ja-JP" altLang="en-US" sz="1400" b="1" dirty="0" smtClean="0">
                <a:solidFill>
                  <a:srgbClr val="002B62"/>
                </a:solidFill>
                <a:effectLst>
                  <a:glow rad="76200">
                    <a:schemeClr val="bg1"/>
                  </a:glow>
                </a:effectLst>
              </a:rPr>
              <a:t>今日</a:t>
            </a:r>
            <a:r>
              <a:rPr kumimoji="1" lang="en-US" altLang="ja-JP" sz="1400" b="1" dirty="0" smtClean="0">
                <a:solidFill>
                  <a:srgbClr val="002B62"/>
                </a:solidFill>
                <a:effectLst>
                  <a:glow rad="76200">
                    <a:schemeClr val="bg1"/>
                  </a:glow>
                </a:effectLst>
              </a:rPr>
              <a:t>(</a:t>
            </a:r>
            <a:r>
              <a:rPr kumimoji="1" lang="en-US" altLang="ja-JP" sz="1400" b="1" u="sng" dirty="0" smtClean="0">
                <a:solidFill>
                  <a:srgbClr val="FF0000"/>
                </a:solidFill>
                <a:effectLst>
                  <a:glow rad="76200">
                    <a:schemeClr val="bg1"/>
                  </a:glow>
                </a:effectLst>
              </a:rPr>
              <a:t>10/9</a:t>
            </a:r>
            <a:r>
              <a:rPr kumimoji="1" lang="en-US" altLang="ja-JP" sz="1400" b="1" dirty="0" smtClean="0">
                <a:solidFill>
                  <a:srgbClr val="002B62"/>
                </a:solidFill>
                <a:effectLst>
                  <a:glow rad="76200">
                    <a:schemeClr val="bg1"/>
                  </a:glow>
                </a:effectLst>
              </a:rPr>
              <a:t>)</a:t>
            </a:r>
            <a:r>
              <a:rPr kumimoji="1" lang="ja-JP" altLang="en-US" sz="1400" b="1" dirty="0" smtClean="0">
                <a:solidFill>
                  <a:srgbClr val="002B62"/>
                </a:solidFill>
                <a:effectLst>
                  <a:glow rad="76200">
                    <a:schemeClr val="bg1"/>
                  </a:glow>
                </a:effectLst>
              </a:rPr>
              <a:t>で</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パラメータを</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抽出すると</a:t>
            </a:r>
            <a:endParaRPr kumimoji="1" lang="ja-JP" altLang="en-US" sz="1400" b="1" dirty="0">
              <a:solidFill>
                <a:srgbClr val="002B62"/>
              </a:solidFill>
              <a:effectLst>
                <a:glow rad="76200">
                  <a:schemeClr val="bg1"/>
                </a:glow>
              </a:effectLst>
            </a:endParaRPr>
          </a:p>
        </p:txBody>
      </p:sp>
      <p:sp>
        <p:nvSpPr>
          <p:cNvPr id="14" name="テキスト ボックス 13"/>
          <p:cNvSpPr txBox="1"/>
          <p:nvPr/>
        </p:nvSpPr>
        <p:spPr>
          <a:xfrm>
            <a:off x="203666" y="1651900"/>
            <a:ext cx="4492961" cy="369332"/>
          </a:xfrm>
          <a:prstGeom prst="rect">
            <a:avLst/>
          </a:prstGeom>
          <a:noFill/>
        </p:spPr>
        <p:txBody>
          <a:bodyPr wrap="none" rtlCol="0">
            <a:spAutoFit/>
          </a:bodyPr>
          <a:lstStyle/>
          <a:p>
            <a:r>
              <a:rPr kumimoji="1" lang="en-US" altLang="ja-JP" b="1" dirty="0" smtClean="0">
                <a:solidFill>
                  <a:srgbClr val="002B62"/>
                </a:solidFill>
              </a:rPr>
              <a:t>ITA</a:t>
            </a:r>
            <a:r>
              <a:rPr kumimoji="1" lang="ja-JP" altLang="en-US" b="1" dirty="0" smtClean="0">
                <a:solidFill>
                  <a:srgbClr val="002B62"/>
                </a:solidFill>
              </a:rPr>
              <a:t>の履歴管理機能つきパラメータシート</a:t>
            </a:r>
            <a:endParaRPr kumimoji="1" lang="ja-JP" altLang="en-US" b="1" dirty="0">
              <a:solidFill>
                <a:srgbClr val="002B62"/>
              </a:solidFill>
            </a:endParaRPr>
          </a:p>
        </p:txBody>
      </p:sp>
      <p:sp>
        <p:nvSpPr>
          <p:cNvPr id="108" name="テキスト ボックス 107"/>
          <p:cNvSpPr txBox="1"/>
          <p:nvPr/>
        </p:nvSpPr>
        <p:spPr>
          <a:xfrm>
            <a:off x="6197608" y="1950866"/>
            <a:ext cx="2723823" cy="369332"/>
          </a:xfrm>
          <a:prstGeom prst="rect">
            <a:avLst/>
          </a:prstGeom>
          <a:noFill/>
        </p:spPr>
        <p:txBody>
          <a:bodyPr wrap="none" rtlCol="0">
            <a:spAutoFit/>
          </a:bodyPr>
          <a:lstStyle/>
          <a:p>
            <a:r>
              <a:rPr kumimoji="1" lang="ja-JP" altLang="en-US" b="1" dirty="0" smtClean="0">
                <a:solidFill>
                  <a:srgbClr val="002B62"/>
                </a:solidFill>
              </a:rPr>
              <a:t>本日の</a:t>
            </a:r>
            <a:r>
              <a:rPr lang="ja-JP" altLang="en-US" b="1" dirty="0" smtClean="0">
                <a:solidFill>
                  <a:srgbClr val="002B62"/>
                </a:solidFill>
              </a:rPr>
              <a:t>システムの</a:t>
            </a:r>
            <a:r>
              <a:rPr kumimoji="1" lang="ja-JP" altLang="en-US" b="1" dirty="0" smtClean="0">
                <a:solidFill>
                  <a:srgbClr val="002B62"/>
                </a:solidFill>
              </a:rPr>
              <a:t>期待値</a:t>
            </a:r>
            <a:endParaRPr kumimoji="1" lang="ja-JP" altLang="en-US" b="1" dirty="0">
              <a:solidFill>
                <a:srgbClr val="002B62"/>
              </a:solidFill>
            </a:endParaRPr>
          </a:p>
        </p:txBody>
      </p:sp>
      <p:sp>
        <p:nvSpPr>
          <p:cNvPr id="109" name="正方形/長方形 108"/>
          <p:cNvSpPr/>
          <p:nvPr/>
        </p:nvSpPr>
        <p:spPr bwMode="auto">
          <a:xfrm>
            <a:off x="6176805" y="4204005"/>
            <a:ext cx="2787257"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110" name="下矢印 109"/>
          <p:cNvSpPr/>
          <p:nvPr/>
        </p:nvSpPr>
        <p:spPr bwMode="auto">
          <a:xfrm>
            <a:off x="6518320" y="3366521"/>
            <a:ext cx="645173" cy="792000"/>
          </a:xfrm>
          <a:prstGeom prst="downArrow">
            <a:avLst>
              <a:gd name="adj1" fmla="val 50000"/>
              <a:gd name="adj2" fmla="val 33465"/>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1" name="上下矢印 110"/>
          <p:cNvSpPr/>
          <p:nvPr/>
        </p:nvSpPr>
        <p:spPr bwMode="auto">
          <a:xfrm>
            <a:off x="7911184" y="3366521"/>
            <a:ext cx="645173" cy="792000"/>
          </a:xfrm>
          <a:prstGeom prst="upDownArrow">
            <a:avLst>
              <a:gd name="adj1" fmla="val 50000"/>
              <a:gd name="adj2" fmla="val 32637"/>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4" name="テキスト ボックス 113"/>
          <p:cNvSpPr txBox="1"/>
          <p:nvPr/>
        </p:nvSpPr>
        <p:spPr>
          <a:xfrm>
            <a:off x="7598943" y="3617400"/>
            <a:ext cx="1338828"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妥当性確認</a:t>
            </a:r>
            <a:endParaRPr kumimoji="1" lang="ja-JP" altLang="en-US" b="1" dirty="0">
              <a:solidFill>
                <a:srgbClr val="C00000"/>
              </a:solidFill>
              <a:effectLst>
                <a:glow rad="177800">
                  <a:schemeClr val="bg1"/>
                </a:glow>
              </a:effectLst>
            </a:endParaRPr>
          </a:p>
        </p:txBody>
      </p:sp>
      <p:sp>
        <p:nvSpPr>
          <p:cNvPr id="116" name="テキスト ボックス 115"/>
          <p:cNvSpPr txBox="1"/>
          <p:nvPr/>
        </p:nvSpPr>
        <p:spPr>
          <a:xfrm>
            <a:off x="6049209" y="3617394"/>
            <a:ext cx="1569660"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システム更改</a:t>
            </a:r>
            <a:endParaRPr kumimoji="1" lang="ja-JP" altLang="en-US" b="1" dirty="0">
              <a:solidFill>
                <a:srgbClr val="C00000"/>
              </a:solidFill>
              <a:effectLst>
                <a:glow rad="177800">
                  <a:schemeClr val="bg1"/>
                </a:glow>
              </a:effectLst>
            </a:endParaRPr>
          </a:p>
        </p:txBody>
      </p:sp>
      <p:sp>
        <p:nvSpPr>
          <p:cNvPr id="15" name="右中かっこ 14"/>
          <p:cNvSpPr/>
          <p:nvPr/>
        </p:nvSpPr>
        <p:spPr bwMode="auto">
          <a:xfrm rot="5400000">
            <a:off x="2223755" y="1727657"/>
            <a:ext cx="428629" cy="4517114"/>
          </a:xfrm>
          <a:prstGeom prst="rightBrace">
            <a:avLst>
              <a:gd name="adj1" fmla="val 39918"/>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6" name="テキスト ボックス 15"/>
          <p:cNvSpPr txBox="1"/>
          <p:nvPr/>
        </p:nvSpPr>
        <p:spPr>
          <a:xfrm>
            <a:off x="806852" y="4335031"/>
            <a:ext cx="3262433" cy="400110"/>
          </a:xfrm>
          <a:prstGeom prst="rect">
            <a:avLst/>
          </a:prstGeom>
          <a:noFill/>
        </p:spPr>
        <p:txBody>
          <a:bodyPr wrap="none" rtlCol="0">
            <a:spAutoFit/>
          </a:bodyPr>
          <a:lstStyle/>
          <a:p>
            <a:pPr algn="ctr"/>
            <a:r>
              <a:rPr kumimoji="1" lang="ja-JP" altLang="en-US" sz="2000" b="1" dirty="0" smtClean="0">
                <a:solidFill>
                  <a:srgbClr val="002B62"/>
                </a:solidFill>
              </a:rPr>
              <a:t>設計者は設計に集中できる</a:t>
            </a:r>
            <a:endParaRPr kumimoji="1" lang="ja-JP" altLang="en-US" sz="2000" b="1" dirty="0">
              <a:solidFill>
                <a:srgbClr val="002B62"/>
              </a:solidFill>
            </a:endParaRPr>
          </a:p>
        </p:txBody>
      </p:sp>
      <p:sp>
        <p:nvSpPr>
          <p:cNvPr id="117" name="右中かっこ 116"/>
          <p:cNvSpPr/>
          <p:nvPr/>
        </p:nvSpPr>
        <p:spPr bwMode="auto">
          <a:xfrm flipH="1">
            <a:off x="5809866" y="3194507"/>
            <a:ext cx="281729" cy="1272718"/>
          </a:xfrm>
          <a:prstGeom prst="rightBrace">
            <a:avLst>
              <a:gd name="adj1" fmla="val 17696"/>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8" name="テキスト ボックス 117"/>
          <p:cNvSpPr txBox="1"/>
          <p:nvPr/>
        </p:nvSpPr>
        <p:spPr>
          <a:xfrm>
            <a:off x="4803791" y="3450487"/>
            <a:ext cx="1082348" cy="738664"/>
          </a:xfrm>
          <a:prstGeom prst="rect">
            <a:avLst/>
          </a:prstGeom>
          <a:noFill/>
        </p:spPr>
        <p:txBody>
          <a:bodyPr wrap="none" rtlCol="0">
            <a:spAutoFit/>
          </a:bodyPr>
          <a:lstStyle/>
          <a:p>
            <a:pPr algn="ctr"/>
            <a:r>
              <a:rPr kumimoji="1" lang="ja-JP" altLang="en-US" sz="1400" b="1" dirty="0" smtClean="0">
                <a:solidFill>
                  <a:srgbClr val="002B62"/>
                </a:solidFill>
              </a:rPr>
              <a:t>運用者は</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運用に</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集中できる</a:t>
            </a:r>
            <a:endParaRPr kumimoji="1" lang="ja-JP" altLang="en-US" sz="1400" b="1" dirty="0">
              <a:solidFill>
                <a:srgbClr val="002B62"/>
              </a:solidFill>
            </a:endParaRPr>
          </a:p>
        </p:txBody>
      </p:sp>
      <p:sp>
        <p:nvSpPr>
          <p:cNvPr id="21" name="正方形/長方形 20"/>
          <p:cNvSpPr/>
          <p:nvPr/>
        </p:nvSpPr>
        <p:spPr bwMode="auto">
          <a:xfrm>
            <a:off x="186509" y="2679449"/>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正方形/長方形 21"/>
          <p:cNvSpPr/>
          <p:nvPr/>
        </p:nvSpPr>
        <p:spPr bwMode="auto">
          <a:xfrm>
            <a:off x="186509" y="3395811"/>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正方形/長方形 22"/>
          <p:cNvSpPr/>
          <p:nvPr/>
        </p:nvSpPr>
        <p:spPr bwMode="auto">
          <a:xfrm>
            <a:off x="6176805" y="2813049"/>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正方形/長方形 23"/>
          <p:cNvSpPr/>
          <p:nvPr/>
        </p:nvSpPr>
        <p:spPr bwMode="auto">
          <a:xfrm>
            <a:off x="6173776" y="3065681"/>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15495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500"/>
                                        <p:tgtEl>
                                          <p:spTgt spid="108"/>
                                        </p:tgtEl>
                                      </p:cBhvr>
                                    </p:animEffect>
                                  </p:childTnLst>
                                </p:cTn>
                              </p:par>
                              <p:par>
                                <p:cTn id="15" presetID="10"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heel(1)">
                                      <p:cBhvr>
                                        <p:cTn id="25" dur="500"/>
                                        <p:tgtEl>
                                          <p:spTgt spid="23"/>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500"/>
                                        <p:tgtEl>
                                          <p:spTgt spid="2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up)">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1000"/>
                            </p:stCondLst>
                            <p:childTnLst>
                              <p:par>
                                <p:cTn id="49" presetID="16" presetClass="entr" presetSubtype="42"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barn(outHorizontal)">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right)">
                                      <p:cBhvr>
                                        <p:cTn id="66" dur="500"/>
                                        <p:tgtEl>
                                          <p:spTgt spid="1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2" grpId="0"/>
      <p:bldP spid="108" grpId="0"/>
      <p:bldP spid="109" grpId="0" animBg="1"/>
      <p:bldP spid="110" grpId="0" animBg="1"/>
      <p:bldP spid="111" grpId="0" animBg="1"/>
      <p:bldP spid="114" grpId="0"/>
      <p:bldP spid="116" grpId="0"/>
      <p:bldP spid="15" grpId="0" animBg="1"/>
      <p:bldP spid="16" grpId="0"/>
      <p:bldP spid="117" grpId="0" animBg="1"/>
      <p:bldP spid="118" grpId="0"/>
      <p:bldP spid="21" grpId="0" animBg="1"/>
      <p:bldP spid="22"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つまり、</a:t>
            </a:r>
            <a:r>
              <a:rPr lang="en-US" altLang="ja-JP" dirty="0" smtClean="0"/>
              <a:t>ITA</a:t>
            </a:r>
            <a:r>
              <a:rPr lang="ja-JP" altLang="en-US" dirty="0" smtClean="0"/>
              <a:t>で実現するプラットフォームの</a:t>
            </a:r>
            <a:r>
              <a:rPr lang="en-US" altLang="ja-JP" dirty="0" smtClean="0"/>
              <a:t>DevOps</a:t>
            </a:r>
            <a:r>
              <a:rPr lang="ja-JP" altLang="en-US" dirty="0" smtClean="0"/>
              <a:t>とは？</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1017"/>
            <a:ext cx="9144000" cy="4391025"/>
          </a:xfrm>
          <a:prstGeom prst="rect">
            <a:avLst/>
          </a:prstGeom>
        </p:spPr>
      </p:pic>
    </p:spTree>
    <p:extLst>
      <p:ext uri="{BB962C8B-B14F-4D97-AF65-F5344CB8AC3E}">
        <p14:creationId xmlns:p14="http://schemas.microsoft.com/office/powerpoint/2010/main" val="395113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2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下矢印 165"/>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grpSp>
        <p:nvGrpSpPr>
          <p:cNvPr id="150" name="グループ化 149"/>
          <p:cNvGrpSpPr/>
          <p:nvPr/>
        </p:nvGrpSpPr>
        <p:grpSpPr>
          <a:xfrm>
            <a:off x="5105739" y="1383890"/>
            <a:ext cx="3941618" cy="3122797"/>
            <a:chOff x="5105739" y="1383890"/>
            <a:chExt cx="3941618" cy="3122797"/>
          </a:xfrm>
        </p:grpSpPr>
        <p:sp>
          <p:nvSpPr>
            <p:cNvPr id="151" name="正方形/長方形 1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152" name="直線矢印コネクタ 1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3" name="テキスト ボックス 1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54" name="正方形/長方形 1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155" name="直線矢印コネクタ 1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6" name="テキスト ボックス 1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157" name="直線矢印コネクタ 156"/>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8" name="テキスト ボックス 157"/>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59" name="角丸四角形 158"/>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160" name="角丸四角形 159"/>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161" name="角丸四角形 160"/>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162" name="角丸四角形 161"/>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163" name="正方形/長方形 162"/>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164" name="直線矢印コネクタ 163"/>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5" name="テキスト ボックス 164"/>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6" name="テキスト プレースホルダー 5"/>
          <p:cNvSpPr>
            <a:spLocks noGrp="1"/>
          </p:cNvSpPr>
          <p:nvPr>
            <p:ph type="body" sz="quarter" idx="11"/>
          </p:nvPr>
        </p:nvSpPr>
        <p:spPr/>
        <p:txBody>
          <a:bodyPr/>
          <a:lstStyle/>
          <a:p>
            <a:endParaRPr kumimoji="1" lang="ja-JP" altLang="en-US"/>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クラウドネイティブなシステムを提供できる技術者は不足しています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24" name="正方形/長方形 2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25" name="正方形/長方形 24"/>
          <p:cNvSpPr/>
          <p:nvPr/>
        </p:nvSpPr>
        <p:spPr bwMode="auto">
          <a:xfrm>
            <a:off x="447241" y="3364589"/>
            <a:ext cx="3240000" cy="1122765"/>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手動構築・手動運用</a:t>
            </a:r>
            <a:endParaRPr lang="en-US" altLang="ja-JP" b="1" dirty="0" smtClean="0">
              <a:solidFill>
                <a:srgbClr val="002B62"/>
              </a:solidFill>
              <a:latin typeface="+mj-ea"/>
              <a:ea typeface="+mj-ea"/>
            </a:endParaRPr>
          </a:p>
        </p:txBody>
      </p:sp>
      <p:sp>
        <p:nvSpPr>
          <p:cNvPr id="23" name="正方形/長方形 22"/>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3" name="グループ化 2"/>
          <p:cNvGrpSpPr/>
          <p:nvPr/>
        </p:nvGrpSpPr>
        <p:grpSpPr>
          <a:xfrm>
            <a:off x="446350" y="1383890"/>
            <a:ext cx="3241782" cy="474540"/>
            <a:chOff x="446350" y="1390430"/>
            <a:chExt cx="3241782" cy="468000"/>
          </a:xfrm>
        </p:grpSpPr>
        <p:sp>
          <p:nvSpPr>
            <p:cNvPr id="30" name="角丸四角形 29"/>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1" name="角丸四角形 30"/>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2" name="角丸四角形 31"/>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4" name="角丸四角形 3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2" name="テキスト ボックス 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nvGrpSpPr>
          <p:cNvPr id="35" name="グループ化 34"/>
          <p:cNvGrpSpPr>
            <a:grpSpLocks noChangeAspect="1"/>
          </p:cNvGrpSpPr>
          <p:nvPr/>
        </p:nvGrpSpPr>
        <p:grpSpPr bwMode="gray">
          <a:xfrm>
            <a:off x="2162807" y="3709113"/>
            <a:ext cx="1404047" cy="638327"/>
            <a:chOff x="2681287" y="-2319307"/>
            <a:chExt cx="5757862" cy="2617757"/>
          </a:xfrm>
        </p:grpSpPr>
        <p:sp>
          <p:nvSpPr>
            <p:cNvPr id="36" name="フリーフォーム 35"/>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37" name="フリーフォーム 36"/>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grpSp>
        <p:nvGrpSpPr>
          <p:cNvPr id="53" name="グループ化 52"/>
          <p:cNvGrpSpPr>
            <a:grpSpLocks noChangeAspect="1"/>
          </p:cNvGrpSpPr>
          <p:nvPr/>
        </p:nvGrpSpPr>
        <p:grpSpPr>
          <a:xfrm>
            <a:off x="1062960" y="3659012"/>
            <a:ext cx="323320" cy="349785"/>
            <a:chOff x="4766112" y="1593874"/>
            <a:chExt cx="3862142" cy="4178276"/>
          </a:xfrm>
          <a:solidFill>
            <a:schemeClr val="accent6"/>
          </a:solidFill>
          <a:effectLst>
            <a:glow rad="12700">
              <a:schemeClr val="bg1"/>
            </a:glow>
          </a:effectLst>
        </p:grpSpPr>
        <p:sp>
          <p:nvSpPr>
            <p:cNvPr id="5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58" name="グループ化 57"/>
          <p:cNvGrpSpPr>
            <a:grpSpLocks noChangeAspect="1"/>
          </p:cNvGrpSpPr>
          <p:nvPr/>
        </p:nvGrpSpPr>
        <p:grpSpPr>
          <a:xfrm>
            <a:off x="1371412" y="3735453"/>
            <a:ext cx="323320" cy="349785"/>
            <a:chOff x="4766112" y="1593874"/>
            <a:chExt cx="3862142" cy="4178276"/>
          </a:xfrm>
          <a:solidFill>
            <a:schemeClr val="accent6"/>
          </a:solidFill>
          <a:effectLst>
            <a:glow rad="12700">
              <a:schemeClr val="bg1"/>
            </a:glow>
          </a:effectLst>
        </p:grpSpPr>
        <p:sp>
          <p:nvSpPr>
            <p:cNvPr id="5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3" name="グループ化 62"/>
          <p:cNvGrpSpPr>
            <a:grpSpLocks noChangeAspect="1"/>
          </p:cNvGrpSpPr>
          <p:nvPr/>
        </p:nvGrpSpPr>
        <p:grpSpPr>
          <a:xfrm>
            <a:off x="1679863" y="3811894"/>
            <a:ext cx="323320" cy="349785"/>
            <a:chOff x="4766112" y="1593874"/>
            <a:chExt cx="3862142" cy="4178276"/>
          </a:xfrm>
          <a:solidFill>
            <a:schemeClr val="accent6"/>
          </a:solidFill>
          <a:effectLst>
            <a:glow rad="12700">
              <a:schemeClr val="bg1"/>
            </a:glow>
          </a:effectLst>
        </p:grpSpPr>
        <p:sp>
          <p:nvSpPr>
            <p:cNvPr id="6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8" name="グループ化 67"/>
          <p:cNvGrpSpPr>
            <a:grpSpLocks noChangeAspect="1"/>
          </p:cNvGrpSpPr>
          <p:nvPr/>
        </p:nvGrpSpPr>
        <p:grpSpPr>
          <a:xfrm>
            <a:off x="846262" y="3811412"/>
            <a:ext cx="323320" cy="349785"/>
            <a:chOff x="4766112" y="1593874"/>
            <a:chExt cx="3862142" cy="4178276"/>
          </a:xfrm>
          <a:solidFill>
            <a:schemeClr val="accent6"/>
          </a:solidFill>
          <a:effectLst>
            <a:glow rad="12700">
              <a:schemeClr val="bg1"/>
            </a:glow>
          </a:effectLst>
        </p:grpSpPr>
        <p:sp>
          <p:nvSpPr>
            <p:cNvPr id="6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3" name="グループ化 72"/>
          <p:cNvGrpSpPr>
            <a:grpSpLocks noChangeAspect="1"/>
          </p:cNvGrpSpPr>
          <p:nvPr/>
        </p:nvGrpSpPr>
        <p:grpSpPr>
          <a:xfrm>
            <a:off x="1154714" y="3887853"/>
            <a:ext cx="323320" cy="349785"/>
            <a:chOff x="4766112" y="1593874"/>
            <a:chExt cx="3862142" cy="4178276"/>
          </a:xfrm>
          <a:solidFill>
            <a:schemeClr val="accent6"/>
          </a:solidFill>
          <a:effectLst>
            <a:glow rad="12700">
              <a:schemeClr val="bg1"/>
            </a:glow>
          </a:effectLst>
        </p:grpSpPr>
        <p:sp>
          <p:nvSpPr>
            <p:cNvPr id="7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8" name="グループ化 77"/>
          <p:cNvGrpSpPr>
            <a:grpSpLocks noChangeAspect="1"/>
          </p:cNvGrpSpPr>
          <p:nvPr/>
        </p:nvGrpSpPr>
        <p:grpSpPr>
          <a:xfrm>
            <a:off x="1463165" y="3964294"/>
            <a:ext cx="323320" cy="349785"/>
            <a:chOff x="4766112" y="1593874"/>
            <a:chExt cx="3862142" cy="4178276"/>
          </a:xfrm>
          <a:solidFill>
            <a:schemeClr val="accent6"/>
          </a:solidFill>
          <a:effectLst>
            <a:glow rad="12700">
              <a:schemeClr val="bg1"/>
            </a:glow>
          </a:effectLst>
        </p:grpSpPr>
        <p:sp>
          <p:nvSpPr>
            <p:cNvPr id="7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3" name="グループ化 82"/>
          <p:cNvGrpSpPr>
            <a:grpSpLocks noChangeAspect="1"/>
          </p:cNvGrpSpPr>
          <p:nvPr/>
        </p:nvGrpSpPr>
        <p:grpSpPr>
          <a:xfrm>
            <a:off x="629569" y="3968574"/>
            <a:ext cx="323320" cy="349785"/>
            <a:chOff x="4766112" y="1593874"/>
            <a:chExt cx="3862142" cy="4178276"/>
          </a:xfrm>
          <a:solidFill>
            <a:schemeClr val="accent6"/>
          </a:solidFill>
          <a:effectLst>
            <a:glow rad="12700">
              <a:schemeClr val="bg1"/>
            </a:glow>
          </a:effectLst>
        </p:grpSpPr>
        <p:sp>
          <p:nvSpPr>
            <p:cNvPr id="8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8" name="グループ化 87"/>
          <p:cNvGrpSpPr>
            <a:grpSpLocks noChangeAspect="1"/>
          </p:cNvGrpSpPr>
          <p:nvPr/>
        </p:nvGrpSpPr>
        <p:grpSpPr>
          <a:xfrm>
            <a:off x="938021" y="4045015"/>
            <a:ext cx="323320" cy="349785"/>
            <a:chOff x="4766112" y="1593874"/>
            <a:chExt cx="3862142" cy="4178276"/>
          </a:xfrm>
          <a:solidFill>
            <a:schemeClr val="accent6"/>
          </a:solidFill>
          <a:effectLst>
            <a:glow rad="12700">
              <a:schemeClr val="bg1"/>
            </a:glow>
          </a:effectLst>
        </p:grpSpPr>
        <p:sp>
          <p:nvSpPr>
            <p:cNvPr id="8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93" name="グループ化 92"/>
          <p:cNvGrpSpPr>
            <a:grpSpLocks noChangeAspect="1"/>
          </p:cNvGrpSpPr>
          <p:nvPr/>
        </p:nvGrpSpPr>
        <p:grpSpPr>
          <a:xfrm>
            <a:off x="1246472" y="4121456"/>
            <a:ext cx="323320" cy="349785"/>
            <a:chOff x="4766112" y="1593874"/>
            <a:chExt cx="3862142" cy="4178276"/>
          </a:xfrm>
          <a:solidFill>
            <a:schemeClr val="accent6"/>
          </a:solidFill>
          <a:effectLst>
            <a:glow rad="12700">
              <a:schemeClr val="bg1"/>
            </a:glow>
          </a:effectLst>
        </p:grpSpPr>
        <p:sp>
          <p:nvSpPr>
            <p:cNvPr id="9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17" name="テキスト ボックス 116"/>
          <p:cNvSpPr txBox="1"/>
          <p:nvPr/>
        </p:nvSpPr>
        <p:spPr>
          <a:xfrm>
            <a:off x="474777" y="3664600"/>
            <a:ext cx="3185487" cy="800219"/>
          </a:xfrm>
          <a:prstGeom prst="rect">
            <a:avLst/>
          </a:prstGeom>
          <a:solidFill>
            <a:schemeClr val="bg1">
              <a:alpha val="60000"/>
            </a:schemeClr>
          </a:solidFill>
        </p:spPr>
        <p:txBody>
          <a:bodyPr wrap="none" rtlCol="0">
            <a:spAutoFit/>
          </a:bodyPr>
          <a:lstStyle/>
          <a:p>
            <a:pPr algn="ctr"/>
            <a:r>
              <a:rPr kumimoji="1" lang="ja-JP" altLang="en-US" sz="2300" b="1" dirty="0" smtClean="0">
                <a:solidFill>
                  <a:srgbClr val="CC0000"/>
                </a:solidFill>
                <a:effectLst>
                  <a:glow rad="127000">
                    <a:schemeClr val="bg1"/>
                  </a:glow>
                </a:effectLst>
              </a:rPr>
              <a:t>多くの</a:t>
            </a:r>
            <a:r>
              <a:rPr kumimoji="1" lang="en-US" altLang="ja-JP" sz="2300" b="1" dirty="0" smtClean="0">
                <a:solidFill>
                  <a:srgbClr val="CC0000"/>
                </a:solidFill>
                <a:effectLst>
                  <a:glow rad="127000">
                    <a:schemeClr val="bg1"/>
                  </a:glow>
                </a:effectLst>
              </a:rPr>
              <a:t>IT</a:t>
            </a:r>
            <a:r>
              <a:rPr kumimoji="1" lang="ja-JP" altLang="en-US" sz="2300" b="1" dirty="0" smtClean="0">
                <a:solidFill>
                  <a:srgbClr val="CC0000"/>
                </a:solidFill>
                <a:effectLst>
                  <a:glow rad="127000">
                    <a:schemeClr val="bg1"/>
                  </a:glow>
                </a:effectLst>
              </a:rPr>
              <a:t>エンジニアが</a:t>
            </a:r>
            <a:r>
              <a:rPr kumimoji="1" lang="en-US" altLang="ja-JP" sz="2300" b="1" dirty="0" smtClean="0">
                <a:solidFill>
                  <a:srgbClr val="CC0000"/>
                </a:solidFill>
                <a:effectLst>
                  <a:glow rad="127000">
                    <a:schemeClr val="bg1"/>
                  </a:glow>
                </a:effectLst>
              </a:rPr>
              <a:t/>
            </a:r>
            <a:br>
              <a:rPr kumimoji="1" lang="en-US" altLang="ja-JP" sz="2300" b="1" dirty="0" smtClean="0">
                <a:solidFill>
                  <a:srgbClr val="CC0000"/>
                </a:solidFill>
                <a:effectLst>
                  <a:glow rad="127000">
                    <a:schemeClr val="bg1"/>
                  </a:glow>
                </a:effectLst>
              </a:rPr>
            </a:br>
            <a:r>
              <a:rPr kumimoji="1" lang="ja-JP" altLang="en-US" sz="2300" b="1" dirty="0" smtClean="0">
                <a:solidFill>
                  <a:srgbClr val="CC0000"/>
                </a:solidFill>
                <a:effectLst>
                  <a:glow rad="127000">
                    <a:schemeClr val="bg1"/>
                  </a:glow>
                </a:effectLst>
              </a:rPr>
              <a:t>張り付いている</a:t>
            </a:r>
            <a:endParaRPr kumimoji="1" lang="ja-JP" altLang="en-US" sz="2300" b="1" dirty="0">
              <a:solidFill>
                <a:srgbClr val="CC0000"/>
              </a:solidFill>
              <a:effectLst>
                <a:glow rad="127000">
                  <a:schemeClr val="bg1"/>
                </a:glow>
              </a:effectLst>
            </a:endParaRPr>
          </a:p>
        </p:txBody>
      </p:sp>
      <p:grpSp>
        <p:nvGrpSpPr>
          <p:cNvPr id="4" name="グループ化 3"/>
          <p:cNvGrpSpPr/>
          <p:nvPr/>
        </p:nvGrpSpPr>
        <p:grpSpPr>
          <a:xfrm>
            <a:off x="3036411" y="1813520"/>
            <a:ext cx="2699777" cy="2007006"/>
            <a:chOff x="3036411" y="1813520"/>
            <a:chExt cx="2699777" cy="2007006"/>
          </a:xfrm>
        </p:grpSpPr>
        <p:sp>
          <p:nvSpPr>
            <p:cNvPr id="100" name="乗算記号 99"/>
            <p:cNvSpPr/>
            <p:nvPr/>
          </p:nvSpPr>
          <p:spPr bwMode="auto">
            <a:xfrm>
              <a:off x="3405358" y="1827611"/>
              <a:ext cx="1992915" cy="1992915"/>
            </a:xfrm>
            <a:prstGeom prst="mathMultiply">
              <a:avLst>
                <a:gd name="adj1" fmla="val 4823"/>
              </a:avLst>
            </a:prstGeom>
            <a:solidFill>
              <a:srgbClr val="C00000"/>
            </a:solidFill>
            <a:ln w="57150">
              <a:solidFill>
                <a:srgbClr val="CC0000"/>
              </a:solidFill>
            </a:ln>
            <a:effectLst>
              <a:glow rad="2413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latin typeface="+mj-ea"/>
                <a:ea typeface="+mj-ea"/>
              </a:endParaRPr>
            </a:p>
          </p:txBody>
        </p:sp>
        <p:sp>
          <p:nvSpPr>
            <p:cNvPr id="101" name="テキスト ボックス 100"/>
            <p:cNvSpPr txBox="1"/>
            <p:nvPr/>
          </p:nvSpPr>
          <p:spPr>
            <a:xfrm>
              <a:off x="3036411" y="1813520"/>
              <a:ext cx="2699777" cy="461665"/>
            </a:xfrm>
            <a:prstGeom prst="rect">
              <a:avLst/>
            </a:prstGeom>
            <a:noFill/>
          </p:spPr>
          <p:txBody>
            <a:bodyPr wrap="none" rtlCol="0">
              <a:spAutoFit/>
            </a:bodyPr>
            <a:lstStyle/>
            <a:p>
              <a:pPr algn="ctr"/>
              <a:r>
                <a:rPr kumimoji="1" lang="en-US" altLang="ja-JP" sz="2400" b="1" dirty="0" smtClean="0">
                  <a:solidFill>
                    <a:srgbClr val="C00000"/>
                  </a:solidFill>
                  <a:effectLst>
                    <a:glow rad="393700">
                      <a:schemeClr val="bg1"/>
                    </a:glow>
                  </a:effectLst>
                </a:rPr>
                <a:t>IT</a:t>
              </a:r>
              <a:r>
                <a:rPr kumimoji="1" lang="ja-JP" altLang="en-US" sz="2400" b="1" dirty="0" smtClean="0">
                  <a:solidFill>
                    <a:srgbClr val="C00000"/>
                  </a:solidFill>
                  <a:effectLst>
                    <a:glow rad="393700">
                      <a:schemeClr val="bg1"/>
                    </a:glow>
                  </a:effectLst>
                </a:rPr>
                <a:t>エンジニア不足</a:t>
              </a:r>
              <a:endParaRPr kumimoji="1" lang="en-US" altLang="ja-JP" sz="2400" b="1" dirty="0" smtClean="0">
                <a:solidFill>
                  <a:srgbClr val="C00000"/>
                </a:solidFill>
                <a:effectLst>
                  <a:glow rad="393700">
                    <a:schemeClr val="bg1"/>
                  </a:glow>
                </a:effectLst>
              </a:endParaRPr>
            </a:p>
          </p:txBody>
        </p:sp>
      </p:grpSp>
    </p:spTree>
    <p:extLst>
      <p:ext uri="{BB962C8B-B14F-4D97-AF65-F5344CB8AC3E}">
        <p14:creationId xmlns:p14="http://schemas.microsoft.com/office/powerpoint/2010/main" val="35076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7">
                                            <p:bg/>
                                          </p:spTgt>
                                        </p:tgtEl>
                                        <p:attrNameLst>
                                          <p:attrName>style.visibility</p:attrName>
                                        </p:attrNameLst>
                                      </p:cBhvr>
                                      <p:to>
                                        <p:strVal val="visible"/>
                                      </p:to>
                                    </p:set>
                                    <p:animEffect transition="in" filter="fade">
                                      <p:cBhvr>
                                        <p:cTn id="11" dur="500"/>
                                        <p:tgtEl>
                                          <p:spTgt spid="117">
                                            <p:bg/>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17">
                                            <p:txEl>
                                              <p:pRg st="0" end="0"/>
                                            </p:txEl>
                                          </p:spTgt>
                                        </p:tgtEl>
                                        <p:attrNameLst>
                                          <p:attrName>style.visibility</p:attrName>
                                        </p:attrNameLst>
                                      </p:cBhvr>
                                      <p:to>
                                        <p:strVal val="visible"/>
                                      </p:to>
                                    </p:set>
                                    <p:animEffect transition="in" filter="fade">
                                      <p:cBhvr>
                                        <p:cTn id="14"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下矢印 88"/>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99" name="右矢印 98"/>
          <p:cNvSpPr/>
          <p:nvPr/>
        </p:nvSpPr>
        <p:spPr bwMode="auto">
          <a:xfrm flipH="1">
            <a:off x="3735976" y="4156344"/>
            <a:ext cx="1369761" cy="387967"/>
          </a:xfrm>
          <a:prstGeom prst="rightArrow">
            <a:avLst/>
          </a:prstGeom>
          <a:gradFill flip="none" rotWithShape="1">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tileRect/>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8" name="正方形/長方形 77"/>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79" name="正方形/長方形 78"/>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0" name="グループ化 79"/>
          <p:cNvGrpSpPr/>
          <p:nvPr/>
        </p:nvGrpSpPr>
        <p:grpSpPr>
          <a:xfrm>
            <a:off x="446350" y="1383890"/>
            <a:ext cx="3241782" cy="474540"/>
            <a:chOff x="446350" y="1390430"/>
            <a:chExt cx="3241782" cy="468000"/>
          </a:xfrm>
        </p:grpSpPr>
        <p:sp>
          <p:nvSpPr>
            <p:cNvPr id="81" name="角丸四角形 80"/>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2" name="角丸四角形 81"/>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3" name="角丸四角形 82"/>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4" name="角丸四角形 8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grpSp>
        <p:nvGrpSpPr>
          <p:cNvPr id="55" name="グループ化 54"/>
          <p:cNvGrpSpPr/>
          <p:nvPr/>
        </p:nvGrpSpPr>
        <p:grpSpPr>
          <a:xfrm>
            <a:off x="5105739" y="1383890"/>
            <a:ext cx="3941618" cy="3122797"/>
            <a:chOff x="5105739" y="1383890"/>
            <a:chExt cx="3941618" cy="3122797"/>
          </a:xfrm>
        </p:grpSpPr>
        <p:sp>
          <p:nvSpPr>
            <p:cNvPr id="56" name="正方形/長方形 55"/>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7" name="直線矢印コネクタ 56"/>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9" name="正方形/長方形 5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60" name="直線矢印コネクタ 5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テキスト ボックス 6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62" name="直線矢印コネクタ 6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64" name="角丸四角形 63"/>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65" name="角丸四角形 64"/>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66" name="角丸四角形 65"/>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67" name="角丸四角形 66"/>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68" name="正方形/長方形 67"/>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69" name="直線矢印コネクタ 68"/>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テキスト ボックス 69"/>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現行システムの構築</a:t>
            </a:r>
            <a:r>
              <a:rPr lang="ja-JP" altLang="en-US" sz="2000" b="1" kern="0" dirty="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運用を自動化して</a:t>
            </a:r>
            <a:r>
              <a:rPr lang="en-US" altLang="ja-JP" sz="2000" b="1" kern="0" dirty="0" smtClean="0">
                <a:solidFill>
                  <a:srgbClr val="005DD6"/>
                </a:solidFill>
                <a:effectLst>
                  <a:glow rad="152400">
                    <a:srgbClr val="FFFFFF"/>
                  </a:glow>
                </a:effectLst>
                <a:latin typeface="メイリオ"/>
              </a:rPr>
              <a:t>IT</a:t>
            </a:r>
            <a:r>
              <a:rPr lang="ja-JP" altLang="en-US" sz="2000" b="1" kern="0" dirty="0" smtClean="0">
                <a:solidFill>
                  <a:srgbClr val="005DD6"/>
                </a:solidFill>
                <a:effectLst>
                  <a:glow rad="152400">
                    <a:srgbClr val="FFFFFF"/>
                  </a:glow>
                </a:effectLst>
                <a:latin typeface="メイリオ"/>
              </a:rPr>
              <a:t>エンジニアを確保しましょう</a:t>
            </a:r>
            <a:endParaRPr lang="en-US" altLang="ja-JP" sz="2000" b="1" kern="0" dirty="0" smtClean="0">
              <a:solidFill>
                <a:srgbClr val="005DD6"/>
              </a:solidFill>
              <a:effectLst>
                <a:glow rad="152400">
                  <a:srgbClr val="FFFFFF"/>
                </a:glow>
              </a:effectLst>
              <a:latin typeface="メイリオ"/>
              <a:ea typeface="メイリオ"/>
            </a:endParaRPr>
          </a:p>
        </p:txBody>
      </p:sp>
      <p:sp>
        <p:nvSpPr>
          <p:cNvPr id="98" name="正方形/長方形 97"/>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grpSp>
        <p:nvGrpSpPr>
          <p:cNvPr id="6" name="グループ化 5"/>
          <p:cNvGrpSpPr/>
          <p:nvPr/>
        </p:nvGrpSpPr>
        <p:grpSpPr>
          <a:xfrm>
            <a:off x="446350" y="3366228"/>
            <a:ext cx="3240000" cy="759239"/>
            <a:chOff x="446350" y="3366228"/>
            <a:chExt cx="3240000" cy="759239"/>
          </a:xfrm>
        </p:grpSpPr>
        <p:sp>
          <p:nvSpPr>
            <p:cNvPr id="4" name="正方形/長方形 3"/>
            <p:cNvSpPr/>
            <p:nvPr/>
          </p:nvSpPr>
          <p:spPr bwMode="auto">
            <a:xfrm>
              <a:off x="446350" y="3366228"/>
              <a:ext cx="3240000" cy="759239"/>
            </a:xfrm>
            <a:prstGeom prst="rect">
              <a:avLst/>
            </a:prstGeom>
            <a:solidFill>
              <a:schemeClr val="accent4">
                <a:lumMod val="20000"/>
                <a:lumOff val="80000"/>
              </a:schemeClr>
            </a:solid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3" name="グループ化 122"/>
            <p:cNvGrpSpPr>
              <a:grpSpLocks noChangeAspect="1"/>
            </p:cNvGrpSpPr>
            <p:nvPr/>
          </p:nvGrpSpPr>
          <p:grpSpPr bwMode="gray">
            <a:xfrm>
              <a:off x="652964" y="3476706"/>
              <a:ext cx="407771" cy="528279"/>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6" name="グループ化 125"/>
            <p:cNvGrpSpPr>
              <a:grpSpLocks noChangeAspect="1"/>
            </p:cNvGrpSpPr>
            <p:nvPr/>
          </p:nvGrpSpPr>
          <p:grpSpPr bwMode="gray">
            <a:xfrm>
              <a:off x="1146809" y="3476706"/>
              <a:ext cx="407771" cy="528279"/>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9" name="グループ化 128"/>
            <p:cNvGrpSpPr>
              <a:grpSpLocks noChangeAspect="1"/>
            </p:cNvGrpSpPr>
            <p:nvPr/>
          </p:nvGrpSpPr>
          <p:grpSpPr bwMode="gray">
            <a:xfrm>
              <a:off x="1640654" y="3476706"/>
              <a:ext cx="407771" cy="528279"/>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5" name="グループ化 134"/>
            <p:cNvGrpSpPr>
              <a:grpSpLocks noChangeAspect="1"/>
            </p:cNvGrpSpPr>
            <p:nvPr/>
          </p:nvGrpSpPr>
          <p:grpSpPr bwMode="gray">
            <a:xfrm>
              <a:off x="2134499" y="3476706"/>
              <a:ext cx="407771" cy="528279"/>
              <a:chOff x="863600" y="1071564"/>
              <a:chExt cx="823913" cy="917576"/>
            </a:xfrm>
          </p:grpSpPr>
          <p:sp>
            <p:nvSpPr>
              <p:cNvPr id="136" name="フリーフォーム 13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8" name="グループ化 137"/>
            <p:cNvGrpSpPr>
              <a:grpSpLocks noChangeAspect="1"/>
            </p:cNvGrpSpPr>
            <p:nvPr/>
          </p:nvGrpSpPr>
          <p:grpSpPr bwMode="gray">
            <a:xfrm>
              <a:off x="2628344" y="3476706"/>
              <a:ext cx="407771" cy="528279"/>
              <a:chOff x="863600" y="1071564"/>
              <a:chExt cx="823913" cy="917576"/>
            </a:xfrm>
          </p:grpSpPr>
          <p:sp>
            <p:nvSpPr>
              <p:cNvPr id="139" name="フリーフォーム 1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41" name="グループ化 140"/>
            <p:cNvGrpSpPr>
              <a:grpSpLocks noChangeAspect="1"/>
            </p:cNvGrpSpPr>
            <p:nvPr/>
          </p:nvGrpSpPr>
          <p:grpSpPr bwMode="gray">
            <a:xfrm>
              <a:off x="3122189" y="3476706"/>
              <a:ext cx="407771" cy="528279"/>
              <a:chOff x="863600" y="1071564"/>
              <a:chExt cx="823913" cy="917576"/>
            </a:xfrm>
          </p:grpSpPr>
          <p:sp>
            <p:nvSpPr>
              <p:cNvPr id="142" name="フリーフォーム 14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sp>
        <p:nvSpPr>
          <p:cNvPr id="117" name="テキスト ボックス 116"/>
          <p:cNvSpPr txBox="1"/>
          <p:nvPr/>
        </p:nvSpPr>
        <p:spPr>
          <a:xfrm>
            <a:off x="73419" y="3756135"/>
            <a:ext cx="4725512" cy="369332"/>
          </a:xfrm>
          <a:prstGeom prst="rect">
            <a:avLst/>
          </a:prstGeom>
          <a:noFill/>
        </p:spPr>
        <p:txBody>
          <a:bodyPr wrap="square" rtlCol="0">
            <a:spAutoFit/>
          </a:bodyPr>
          <a:lstStyle/>
          <a:p>
            <a:r>
              <a:rPr kumimoji="1" lang="en-US" altLang="ja-JP" b="1" dirty="0" smtClean="0">
                <a:solidFill>
                  <a:srgbClr val="C00000"/>
                </a:solidFill>
                <a:effectLst>
                  <a:glow rad="317500">
                    <a:schemeClr val="bg1"/>
                  </a:glow>
                </a:effectLst>
              </a:rPr>
              <a:t>(2)</a:t>
            </a:r>
            <a:r>
              <a:rPr kumimoji="1" lang="ja-JP" altLang="en-US" b="1" dirty="0" smtClean="0">
                <a:solidFill>
                  <a:srgbClr val="C00000"/>
                </a:solidFill>
                <a:effectLst>
                  <a:glow rad="317500">
                    <a:schemeClr val="bg1"/>
                  </a:glow>
                </a:effectLst>
              </a:rPr>
              <a:t>張り付いてい</a:t>
            </a:r>
            <a:r>
              <a:rPr lang="ja-JP" altLang="en-US" b="1" dirty="0" smtClean="0">
                <a:solidFill>
                  <a:srgbClr val="C00000"/>
                </a:solidFill>
                <a:effectLst>
                  <a:glow rad="317500">
                    <a:schemeClr val="bg1"/>
                  </a:glow>
                </a:effectLst>
              </a:rPr>
              <a:t>る</a:t>
            </a:r>
            <a:r>
              <a:rPr lang="en-US" altLang="ja-JP" b="1" dirty="0" smtClean="0">
                <a:solidFill>
                  <a:srgbClr val="C00000"/>
                </a:solidFill>
                <a:effectLst>
                  <a:glow rad="317500">
                    <a:schemeClr val="bg1"/>
                  </a:glow>
                </a:effectLst>
              </a:rPr>
              <a:t>IT</a:t>
            </a:r>
            <a:r>
              <a:rPr lang="ja-JP" altLang="en-US" b="1" dirty="0" smtClean="0">
                <a:solidFill>
                  <a:srgbClr val="C00000"/>
                </a:solidFill>
                <a:effectLst>
                  <a:glow rad="317500">
                    <a:schemeClr val="bg1"/>
                  </a:glow>
                </a:effectLst>
              </a:rPr>
              <a:t>エンジニア</a:t>
            </a:r>
            <a:r>
              <a:rPr kumimoji="1" lang="ja-JP" altLang="en-US" b="1" dirty="0" smtClean="0">
                <a:solidFill>
                  <a:srgbClr val="C00000"/>
                </a:solidFill>
                <a:effectLst>
                  <a:glow rad="317500">
                    <a:schemeClr val="bg1"/>
                  </a:glow>
                </a:effectLst>
              </a:rPr>
              <a:t>を解放して</a:t>
            </a:r>
            <a:endParaRPr kumimoji="1" lang="ja-JP" altLang="en-US" b="1" dirty="0">
              <a:solidFill>
                <a:srgbClr val="C00000"/>
              </a:solidFill>
              <a:effectLst>
                <a:glow rad="317500">
                  <a:schemeClr val="bg1"/>
                </a:glow>
              </a:effectLst>
            </a:endParaRPr>
          </a:p>
        </p:txBody>
      </p:sp>
      <p:sp>
        <p:nvSpPr>
          <p:cNvPr id="145" name="右矢印 144"/>
          <p:cNvSpPr/>
          <p:nvPr/>
        </p:nvSpPr>
        <p:spPr bwMode="auto">
          <a:xfrm rot="8396681" flipH="1">
            <a:off x="3473681" y="3231884"/>
            <a:ext cx="670058" cy="387967"/>
          </a:xfrm>
          <a:prstGeom prst="rightArrow">
            <a:avLst/>
          </a:prstGeom>
          <a:gradFill>
            <a:gsLst>
              <a:gs pos="0">
                <a:srgbClr val="002B62">
                  <a:lumMod val="90000"/>
                  <a:lumOff val="10000"/>
                </a:srgbClr>
              </a:gs>
              <a:gs pos="78000">
                <a:srgbClr val="002B62">
                  <a:lumMod val="68000"/>
                  <a:lumOff val="32000"/>
                </a:srgbClr>
              </a:gs>
              <a:gs pos="100000">
                <a:srgbClr val="002B62">
                  <a:alpha val="0"/>
                  <a:lumMod val="0"/>
                  <a:lumOff val="100000"/>
                </a:srgbClr>
              </a:gs>
            </a:gsLst>
            <a:lin ang="10800000" scaled="1"/>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6" name="テキスト ボックス 145"/>
          <p:cNvSpPr txBox="1"/>
          <p:nvPr/>
        </p:nvSpPr>
        <p:spPr>
          <a:xfrm>
            <a:off x="3061709" y="2303700"/>
            <a:ext cx="2633419" cy="923330"/>
          </a:xfrm>
          <a:prstGeom prst="rect">
            <a:avLst/>
          </a:prstGeom>
          <a:noFill/>
        </p:spPr>
        <p:txBody>
          <a:bodyPr wrap="square" rtlCol="0">
            <a:spAutoFit/>
          </a:bodyPr>
          <a:lstStyle/>
          <a:p>
            <a:pPr algn="ctr"/>
            <a:r>
              <a:rPr kumimoji="1" lang="en-US" altLang="ja-JP" b="1" dirty="0" smtClean="0">
                <a:solidFill>
                  <a:srgbClr val="C00000"/>
                </a:solidFill>
                <a:effectLst>
                  <a:glow rad="317500">
                    <a:schemeClr val="bg1"/>
                  </a:glow>
                </a:effectLst>
              </a:rPr>
              <a:t>(3)</a:t>
            </a:r>
            <a:r>
              <a:rPr kumimoji="1" lang="ja-JP" altLang="en-US" b="1" dirty="0" smtClean="0">
                <a:solidFill>
                  <a:srgbClr val="C00000"/>
                </a:solidFill>
                <a:effectLst>
                  <a:glow rad="317500">
                    <a:schemeClr val="bg1"/>
                  </a:glow>
                </a:effectLst>
              </a:rPr>
              <a:t>システムの</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クラウド</a:t>
            </a:r>
            <a:r>
              <a:rPr kumimoji="1" lang="ja-JP" altLang="en-US" b="1" dirty="0" smtClean="0">
                <a:solidFill>
                  <a:srgbClr val="C00000"/>
                </a:solidFill>
                <a:effectLst>
                  <a:glow rad="317500">
                    <a:schemeClr val="bg1"/>
                  </a:glow>
                </a:effectLst>
              </a:rPr>
              <a:t>ネイティブ化</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を実現する</a:t>
            </a:r>
            <a:endParaRPr kumimoji="1" lang="ja-JP" altLang="en-US" b="1" dirty="0">
              <a:solidFill>
                <a:srgbClr val="C00000"/>
              </a:solidFill>
              <a:effectLst>
                <a:glow rad="317500">
                  <a:schemeClr val="bg1"/>
                </a:glow>
              </a:effectLst>
            </a:endParaRPr>
          </a:p>
        </p:txBody>
      </p:sp>
      <p:sp>
        <p:nvSpPr>
          <p:cNvPr id="147" name="テキスト ボックス 146"/>
          <p:cNvSpPr txBox="1"/>
          <p:nvPr/>
        </p:nvSpPr>
        <p:spPr>
          <a:xfrm>
            <a:off x="2553023" y="4570610"/>
            <a:ext cx="4037954" cy="369332"/>
          </a:xfrm>
          <a:prstGeom prst="rect">
            <a:avLst/>
          </a:prstGeom>
          <a:noFill/>
        </p:spPr>
        <p:txBody>
          <a:bodyPr wrap="square" rtlCol="0">
            <a:spAutoFit/>
          </a:bodyPr>
          <a:lstStyle/>
          <a:p>
            <a:pPr algn="ctr"/>
            <a:r>
              <a:rPr kumimoji="1" lang="en-US" altLang="ja-JP" b="1" dirty="0" smtClean="0">
                <a:solidFill>
                  <a:srgbClr val="C00000"/>
                </a:solidFill>
                <a:effectLst>
                  <a:glow rad="127000">
                    <a:schemeClr val="bg1"/>
                  </a:glow>
                </a:effectLst>
              </a:rPr>
              <a:t>(1)</a:t>
            </a:r>
            <a:r>
              <a:rPr kumimoji="1" lang="ja-JP" altLang="en-US" b="1" dirty="0" smtClean="0">
                <a:solidFill>
                  <a:srgbClr val="C00000"/>
                </a:solidFill>
                <a:effectLst>
                  <a:glow rad="127000">
                    <a:schemeClr val="bg1"/>
                  </a:glow>
                </a:effectLst>
              </a:rPr>
              <a:t>構築・運用を自動化・省力化して</a:t>
            </a:r>
            <a:endParaRPr kumimoji="1" lang="ja-JP" altLang="en-US" b="1" dirty="0">
              <a:solidFill>
                <a:srgbClr val="C00000"/>
              </a:solidFill>
              <a:effectLst>
                <a:glow rad="127000">
                  <a:schemeClr val="bg1"/>
                </a:glow>
              </a:effectLst>
            </a:endParaRPr>
          </a:p>
        </p:txBody>
      </p:sp>
      <p:sp>
        <p:nvSpPr>
          <p:cNvPr id="87" name="テキスト ボックス 86"/>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spTree>
    <p:extLst>
      <p:ext uri="{BB962C8B-B14F-4D97-AF65-F5344CB8AC3E}">
        <p14:creationId xmlns:p14="http://schemas.microsoft.com/office/powerpoint/2010/main" val="277109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righ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wipe(left)">
                                      <p:cBhvr>
                                        <p:cTn id="11" dur="500"/>
                                        <p:tgtEl>
                                          <p:spTgt spid="1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wipe(left)">
                                      <p:cBhvr>
                                        <p:cTn id="29" dur="500"/>
                                        <p:tgtEl>
                                          <p:spTgt spid="145"/>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46">
                                            <p:txEl>
                                              <p:pRg st="0" end="0"/>
                                            </p:txEl>
                                          </p:spTgt>
                                        </p:tgtEl>
                                        <p:attrNameLst>
                                          <p:attrName>style.visibility</p:attrName>
                                        </p:attrNameLst>
                                      </p:cBhvr>
                                      <p:to>
                                        <p:strVal val="visible"/>
                                      </p:to>
                                    </p:set>
                                    <p:animEffect transition="in" filter="wipe(left)">
                                      <p:cBhvr>
                                        <p:cTn id="33" dur="1000"/>
                                        <p:tgtEl>
                                          <p:spTgt spid="146">
                                            <p:txEl>
                                              <p:pRg st="0" end="0"/>
                                            </p:txEl>
                                          </p:spTgt>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46">
                                            <p:txEl>
                                              <p:pRg st="1" end="1"/>
                                            </p:txEl>
                                          </p:spTgt>
                                        </p:tgtEl>
                                        <p:attrNameLst>
                                          <p:attrName>style.visibility</p:attrName>
                                        </p:attrNameLst>
                                      </p:cBhvr>
                                      <p:to>
                                        <p:strVal val="visible"/>
                                      </p:to>
                                    </p:set>
                                    <p:animEffect transition="in" filter="wipe(left)">
                                      <p:cBhvr>
                                        <p:cTn id="36" dur="1000"/>
                                        <p:tgtEl>
                                          <p:spTgt spid="146">
                                            <p:txEl>
                                              <p:pRg st="1" end="1"/>
                                            </p:txEl>
                                          </p:spTgt>
                                        </p:tgtEl>
                                      </p:cBhvr>
                                    </p:animEffect>
                                  </p:childTnLst>
                                </p:cTn>
                              </p:par>
                              <p:par>
                                <p:cTn id="37" presetID="22" presetClass="entr" presetSubtype="8" fill="hold" grpId="0" nodeType="withEffect">
                                  <p:stCondLst>
                                    <p:cond delay="1000"/>
                                  </p:stCondLst>
                                  <p:childTnLst>
                                    <p:set>
                                      <p:cBhvr>
                                        <p:cTn id="38" dur="1" fill="hold">
                                          <p:stCondLst>
                                            <p:cond delay="0"/>
                                          </p:stCondLst>
                                        </p:cTn>
                                        <p:tgtEl>
                                          <p:spTgt spid="146">
                                            <p:txEl>
                                              <p:pRg st="2" end="2"/>
                                            </p:txEl>
                                          </p:spTgt>
                                        </p:tgtEl>
                                        <p:attrNameLst>
                                          <p:attrName>style.visibility</p:attrName>
                                        </p:attrNameLst>
                                      </p:cBhvr>
                                      <p:to>
                                        <p:strVal val="visible"/>
                                      </p:to>
                                    </p:set>
                                    <p:animEffect transition="in" filter="wipe(left)">
                                      <p:cBhvr>
                                        <p:cTn id="39" dur="10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8" grpId="0" animBg="1"/>
      <p:bldP spid="117" grpId="0"/>
      <p:bldP spid="145" grpId="0" animBg="1"/>
      <p:bldP spid="146" grpId="0" uiExpand="1" build="p"/>
      <p:bldP spid="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446350" y="1383890"/>
            <a:ext cx="3241782" cy="3135287"/>
            <a:chOff x="446350" y="1383890"/>
            <a:chExt cx="3241782" cy="3135287"/>
          </a:xfrm>
        </p:grpSpPr>
        <p:sp>
          <p:nvSpPr>
            <p:cNvPr id="94" name="正方形/長方形 93"/>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85" name="正方形/長方形 84"/>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86" name="正方形/長方形 85"/>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7" name="グループ化 86"/>
            <p:cNvGrpSpPr/>
            <p:nvPr/>
          </p:nvGrpSpPr>
          <p:grpSpPr>
            <a:xfrm>
              <a:off x="446350" y="1383890"/>
              <a:ext cx="3241782" cy="474540"/>
              <a:chOff x="446350" y="1390430"/>
              <a:chExt cx="3241782" cy="468000"/>
            </a:xfrm>
          </p:grpSpPr>
          <p:sp>
            <p:nvSpPr>
              <p:cNvPr id="88" name="角丸四角形 87"/>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9" name="角丸四角形 88"/>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0" name="角丸四角形 89"/>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1" name="角丸四角形 90"/>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92" name="テキスト ボックス 9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grpSp>
        <p:nvGrpSpPr>
          <p:cNvPr id="50" name="グループ化 49"/>
          <p:cNvGrpSpPr/>
          <p:nvPr/>
        </p:nvGrpSpPr>
        <p:grpSpPr>
          <a:xfrm>
            <a:off x="5105739" y="1383890"/>
            <a:ext cx="3941618" cy="3122797"/>
            <a:chOff x="5105739" y="1383890"/>
            <a:chExt cx="3941618" cy="3122797"/>
          </a:xfrm>
        </p:grpSpPr>
        <p:sp>
          <p:nvSpPr>
            <p:cNvPr id="51" name="正方形/長方形 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a:t>
              </a:r>
              <a:r>
                <a:rPr lang="ja-JP" altLang="en-US" dirty="0" smtClean="0">
                  <a:solidFill>
                    <a:srgbClr val="002B62"/>
                  </a:solidFill>
                  <a:latin typeface="+mj-ea"/>
                  <a:ea typeface="+mj-ea"/>
                </a:rPr>
                <a:t>環境</a:t>
              </a:r>
              <a:endParaRPr lang="en-US" altLang="ja-JP"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2" name="直線矢印コネクタ 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4" name="正方形/長方形 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55" name="直線矢印コネクタ 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テキスト ボックス 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76" name="直線矢印コネクタ 75"/>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7" name="テキスト ボックス 76"/>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78" name="角丸四角形 77"/>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79" name="角丸四角形 78"/>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0" name="角丸四角形 79"/>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1" name="角丸四角形 80"/>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82" name="正方形/長方形 81"/>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83" name="直線矢印コネクタ 82"/>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4" name="テキスト ボックス 83"/>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現行システムの構築・運用を</a:t>
            </a:r>
            <a:r>
              <a:rPr lang="ja-JP" altLang="en-US" sz="2000" b="1" kern="0" dirty="0" smtClean="0">
                <a:solidFill>
                  <a:srgbClr val="005DD6"/>
                </a:solidFill>
                <a:effectLst>
                  <a:glow rad="152400">
                    <a:srgbClr val="FFFFFF"/>
                  </a:glow>
                </a:effectLst>
                <a:latin typeface="メイリオ"/>
              </a:rPr>
              <a:t>自動化するためには</a:t>
            </a:r>
            <a:r>
              <a:rPr lang="ja-JP" altLang="en-US" sz="2000" b="1" kern="0" dirty="0">
                <a:solidFill>
                  <a:srgbClr val="005DD6"/>
                </a:solidFill>
                <a:effectLst>
                  <a:glow rad="152400">
                    <a:srgbClr val="FFFFFF"/>
                  </a:glow>
                </a:effectLst>
                <a:latin typeface="メイリオ"/>
              </a:rPr>
              <a:t>工夫</a:t>
            </a:r>
            <a:r>
              <a:rPr lang="ja-JP" altLang="en-US" sz="2000" b="1" kern="0" dirty="0" smtClean="0">
                <a:solidFill>
                  <a:srgbClr val="005DD6"/>
                </a:solidFill>
                <a:effectLst>
                  <a:glow rad="152400">
                    <a:srgbClr val="FFFFFF"/>
                  </a:glow>
                </a:effectLst>
                <a:latin typeface="メイリオ"/>
              </a:rPr>
              <a:t>が必要です</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4" name="グループ化 3"/>
          <p:cNvGrpSpPr/>
          <p:nvPr/>
        </p:nvGrpSpPr>
        <p:grpSpPr>
          <a:xfrm>
            <a:off x="5342032" y="4001362"/>
            <a:ext cx="2768600" cy="252000"/>
            <a:chOff x="5342032" y="4210358"/>
            <a:chExt cx="2768600" cy="252000"/>
          </a:xfrm>
          <a:effectLst>
            <a:glow rad="25400">
              <a:schemeClr val="bg1">
                <a:alpha val="40000"/>
              </a:schemeClr>
            </a:glow>
          </a:effectLst>
        </p:grpSpPr>
        <p:cxnSp>
          <p:nvCxnSpPr>
            <p:cNvPr id="6" name="直線矢印コネクタ 5"/>
            <p:cNvCxnSpPr/>
            <p:nvPr/>
          </p:nvCxnSpPr>
          <p:spPr bwMode="auto">
            <a:xfrm flipV="1">
              <a:off x="53420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7" name="直線矢印コネクタ 56"/>
            <p:cNvCxnSpPr/>
            <p:nvPr/>
          </p:nvCxnSpPr>
          <p:spPr bwMode="auto">
            <a:xfrm flipV="1">
              <a:off x="6528574"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8" name="直線矢印コネクタ 57"/>
            <p:cNvCxnSpPr/>
            <p:nvPr/>
          </p:nvCxnSpPr>
          <p:spPr bwMode="auto">
            <a:xfrm flipV="1">
              <a:off x="573754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9" name="直線矢印コネクタ 58"/>
            <p:cNvCxnSpPr/>
            <p:nvPr/>
          </p:nvCxnSpPr>
          <p:spPr bwMode="auto">
            <a:xfrm flipV="1">
              <a:off x="6133060"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0" name="直線矢印コネクタ 59"/>
            <p:cNvCxnSpPr/>
            <p:nvPr/>
          </p:nvCxnSpPr>
          <p:spPr bwMode="auto">
            <a:xfrm flipV="1">
              <a:off x="6924088"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1" name="直線矢印コネクタ 60"/>
            <p:cNvCxnSpPr/>
            <p:nvPr/>
          </p:nvCxnSpPr>
          <p:spPr bwMode="auto">
            <a:xfrm flipV="1">
              <a:off x="731960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2" name="直線矢印コネクタ 61"/>
            <p:cNvCxnSpPr/>
            <p:nvPr/>
          </p:nvCxnSpPr>
          <p:spPr bwMode="auto">
            <a:xfrm flipV="1">
              <a:off x="771511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3" name="直線矢印コネクタ 62"/>
            <p:cNvCxnSpPr/>
            <p:nvPr/>
          </p:nvCxnSpPr>
          <p:spPr bwMode="auto">
            <a:xfrm flipV="1">
              <a:off x="81106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grpSp>
        <p:nvGrpSpPr>
          <p:cNvPr id="5" name="グループ化 4"/>
          <p:cNvGrpSpPr/>
          <p:nvPr/>
        </p:nvGrpSpPr>
        <p:grpSpPr>
          <a:xfrm>
            <a:off x="687235" y="3142588"/>
            <a:ext cx="2768600" cy="1080000"/>
            <a:chOff x="687235" y="3403834"/>
            <a:chExt cx="2768600" cy="1080000"/>
          </a:xfrm>
          <a:effectLst>
            <a:glow rad="25400">
              <a:schemeClr val="bg1">
                <a:alpha val="40000"/>
              </a:schemeClr>
            </a:glow>
          </a:effectLst>
        </p:grpSpPr>
        <p:cxnSp>
          <p:nvCxnSpPr>
            <p:cNvPr id="64" name="直線矢印コネクタ 63"/>
            <p:cNvCxnSpPr/>
            <p:nvPr/>
          </p:nvCxnSpPr>
          <p:spPr bwMode="auto">
            <a:xfrm flipV="1">
              <a:off x="6872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sp>
        <p:nvSpPr>
          <p:cNvPr id="72" name="テキスト ボックス 71"/>
          <p:cNvSpPr txBox="1"/>
          <p:nvPr/>
        </p:nvSpPr>
        <p:spPr>
          <a:xfrm>
            <a:off x="4769174" y="3146740"/>
            <a:ext cx="3914673"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クラウドネイティブシステムは</a:t>
            </a:r>
            <a:endParaRPr lang="en-US" altLang="ja-JP" b="1" dirty="0" smtClean="0">
              <a:solidFill>
                <a:srgbClr val="C00000"/>
              </a:solidFill>
              <a:effectLst>
                <a:glow rad="444500">
                  <a:schemeClr val="bg1"/>
                </a:glow>
              </a:effectLst>
            </a:endParaRPr>
          </a:p>
          <a:p>
            <a:pPr algn="ctr"/>
            <a:r>
              <a:rPr kumimoji="1" lang="ja-JP" altLang="en-US" b="1" dirty="0" smtClean="0">
                <a:solidFill>
                  <a:srgbClr val="C00000"/>
                </a:solidFill>
                <a:effectLst>
                  <a:glow rad="444500">
                    <a:schemeClr val="bg1"/>
                  </a:glow>
                </a:effectLst>
              </a:rPr>
              <a:t>自律運用・自動構築前提で作るので</a:t>
            </a:r>
            <a:endParaRPr kumimoji="1" lang="en-US" altLang="ja-JP" b="1" dirty="0" smtClean="0">
              <a:solidFill>
                <a:srgbClr val="C00000"/>
              </a:solidFill>
              <a:effectLst>
                <a:glow rad="444500">
                  <a:schemeClr val="bg1"/>
                </a:glow>
              </a:effectLst>
            </a:endParaRPr>
          </a:p>
          <a:p>
            <a:pPr algn="ctr"/>
            <a:r>
              <a:rPr lang="ja-JP" altLang="en-US" b="1" dirty="0" smtClean="0">
                <a:solidFill>
                  <a:srgbClr val="C00000"/>
                </a:solidFill>
                <a:effectLst>
                  <a:glow rad="444500">
                    <a:schemeClr val="bg1"/>
                  </a:glow>
                </a:effectLst>
              </a:rPr>
              <a:t>親和性がよい</a:t>
            </a:r>
            <a:endParaRPr kumimoji="1" lang="en-US" altLang="ja-JP" b="1" dirty="0" smtClean="0">
              <a:solidFill>
                <a:srgbClr val="C00000"/>
              </a:solidFill>
              <a:effectLst>
                <a:glow rad="444500">
                  <a:schemeClr val="bg1"/>
                </a:glow>
              </a:effectLst>
            </a:endParaRPr>
          </a:p>
        </p:txBody>
      </p:sp>
      <p:sp>
        <p:nvSpPr>
          <p:cNvPr id="73" name="テキスト ボックス 72"/>
          <p:cNvSpPr txBox="1"/>
          <p:nvPr/>
        </p:nvSpPr>
        <p:spPr>
          <a:xfrm>
            <a:off x="21786" y="3318802"/>
            <a:ext cx="4074792"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現行システムに自律運用・自動構築を適用するためにはひと工夫いる</a:t>
            </a:r>
            <a:endParaRPr lang="en-US" altLang="ja-JP" b="1" dirty="0" smtClean="0">
              <a:solidFill>
                <a:srgbClr val="C00000"/>
              </a:solidFill>
              <a:effectLst>
                <a:glow rad="444500">
                  <a:schemeClr val="bg1"/>
                </a:glow>
              </a:effectLst>
            </a:endParaRPr>
          </a:p>
          <a:p>
            <a:pPr algn="ctr"/>
            <a:r>
              <a:rPr kumimoji="1" lang="en-US" altLang="ja-JP" b="1" dirty="0" smtClean="0">
                <a:solidFill>
                  <a:srgbClr val="C00000"/>
                </a:solidFill>
                <a:effectLst>
                  <a:glow rad="444500">
                    <a:schemeClr val="bg1"/>
                  </a:glow>
                </a:effectLst>
              </a:rPr>
              <a:t>(</a:t>
            </a:r>
            <a:r>
              <a:rPr kumimoji="1" lang="ja-JP" altLang="en-US" b="1" dirty="0" smtClean="0">
                <a:solidFill>
                  <a:srgbClr val="C00000"/>
                </a:solidFill>
                <a:effectLst>
                  <a:glow rad="444500">
                    <a:schemeClr val="bg1"/>
                  </a:glow>
                </a:effectLst>
              </a:rPr>
              <a:t>でもやらなければならない</a:t>
            </a:r>
            <a:r>
              <a:rPr kumimoji="1" lang="en-US" altLang="ja-JP" b="1" dirty="0" smtClean="0">
                <a:solidFill>
                  <a:srgbClr val="C00000"/>
                </a:solidFill>
                <a:effectLst>
                  <a:glow rad="444500">
                    <a:schemeClr val="bg1"/>
                  </a:glow>
                </a:effectLst>
              </a:rPr>
              <a:t>)</a:t>
            </a:r>
          </a:p>
        </p:txBody>
      </p:sp>
      <p:sp>
        <p:nvSpPr>
          <p:cNvPr id="74" name="左右矢印 73"/>
          <p:cNvSpPr/>
          <p:nvPr/>
        </p:nvSpPr>
        <p:spPr bwMode="auto">
          <a:xfrm flipH="1">
            <a:off x="3740912" y="4155304"/>
            <a:ext cx="1304279" cy="387967"/>
          </a:xfrm>
          <a:prstGeom prst="leftRightArrow">
            <a:avLst/>
          </a:prstGeo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0" scaled="1"/>
            <a:tileRect/>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5" name="テキスト ボックス 74"/>
          <p:cNvSpPr txBox="1"/>
          <p:nvPr/>
        </p:nvSpPr>
        <p:spPr>
          <a:xfrm>
            <a:off x="3792860" y="4543271"/>
            <a:ext cx="1270896" cy="369332"/>
          </a:xfrm>
          <a:prstGeom prst="rect">
            <a:avLst/>
          </a:prstGeom>
          <a:noFill/>
        </p:spPr>
        <p:txBody>
          <a:bodyPr wrap="square" rtlCol="0">
            <a:spAutoFit/>
          </a:bodyPr>
          <a:lstStyle/>
          <a:p>
            <a:pPr algn="ctr"/>
            <a:r>
              <a:rPr lang="ja-JP" altLang="en-US" b="1" dirty="0" smtClean="0">
                <a:solidFill>
                  <a:srgbClr val="C00000"/>
                </a:solidFill>
                <a:effectLst>
                  <a:glow rad="203200">
                    <a:schemeClr val="bg1"/>
                  </a:glow>
                </a:effectLst>
              </a:rPr>
              <a:t>違いは？</a:t>
            </a:r>
            <a:endParaRPr kumimoji="1" lang="en-US" altLang="ja-JP" b="1" dirty="0" smtClean="0">
              <a:solidFill>
                <a:srgbClr val="C00000"/>
              </a:solidFill>
              <a:effectLst>
                <a:glow rad="203200">
                  <a:schemeClr val="bg1"/>
                </a:glow>
              </a:effectLst>
            </a:endParaRPr>
          </a:p>
        </p:txBody>
      </p:sp>
    </p:spTree>
    <p:extLst>
      <p:ext uri="{BB962C8B-B14F-4D97-AF65-F5344CB8AC3E}">
        <p14:creationId xmlns:p14="http://schemas.microsoft.com/office/powerpoint/2010/main" val="158904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446350" y="1383890"/>
            <a:ext cx="3241782" cy="3135287"/>
            <a:chOff x="446350" y="1383890"/>
            <a:chExt cx="3241782" cy="3135287"/>
          </a:xfrm>
        </p:grpSpPr>
        <p:sp>
          <p:nvSpPr>
            <p:cNvPr id="53" name="正方形/長方形 52"/>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54" name="正方形/長方形 5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55" name="正方形/長方形 54"/>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56" name="グループ化 55"/>
            <p:cNvGrpSpPr/>
            <p:nvPr/>
          </p:nvGrpSpPr>
          <p:grpSpPr>
            <a:xfrm>
              <a:off x="446350" y="1383890"/>
              <a:ext cx="3241782" cy="474540"/>
              <a:chOff x="446350" y="1390430"/>
              <a:chExt cx="3241782" cy="468000"/>
            </a:xfrm>
          </p:grpSpPr>
          <p:sp>
            <p:nvSpPr>
              <p:cNvPr id="73" name="角丸四角形 72"/>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4" name="角丸四角形 73"/>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5" name="角丸四角形 74"/>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6" name="角丸四角形 75"/>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72" name="テキスト ボックス 7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cxnSp>
          <p:nvCxnSpPr>
            <p:cNvPr id="64" name="直線矢印コネクタ 63"/>
            <p:cNvCxnSpPr/>
            <p:nvPr/>
          </p:nvCxnSpPr>
          <p:spPr bwMode="auto">
            <a:xfrm flipV="1">
              <a:off x="6872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grpSp>
      <p:grpSp>
        <p:nvGrpSpPr>
          <p:cNvPr id="9" name="グループ化 8"/>
          <p:cNvGrpSpPr/>
          <p:nvPr/>
        </p:nvGrpSpPr>
        <p:grpSpPr>
          <a:xfrm>
            <a:off x="5105739" y="1383890"/>
            <a:ext cx="3941618" cy="3122797"/>
            <a:chOff x="5105739" y="1383890"/>
            <a:chExt cx="3941618" cy="3122797"/>
          </a:xfrm>
        </p:grpSpPr>
        <p:sp>
          <p:nvSpPr>
            <p:cNvPr id="78" name="正方形/長方形 77"/>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79" name="直線矢印コネクタ 7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81" name="正方形/長方形 80"/>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82" name="直線矢印コネクタ 81"/>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テキスト ボックス 82"/>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84" name="直線矢印コネクタ 83"/>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5" name="テキスト ボックス 84"/>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86" name="角丸四角形 85"/>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87" name="角丸四角形 86"/>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8" name="角丸四角形 87"/>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9" name="角丸四角形 88"/>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90" name="正方形/長方形 89"/>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91" name="直線矢印コネクタ 90"/>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テキスト ボックス 91"/>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cxnSp>
          <p:nvCxnSpPr>
            <p:cNvPr id="119" name="直線矢印コネクタ 118"/>
            <p:cNvCxnSpPr/>
            <p:nvPr/>
          </p:nvCxnSpPr>
          <p:spPr bwMode="auto">
            <a:xfrm flipV="1">
              <a:off x="53420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0" name="直線矢印コネクタ 119"/>
            <p:cNvCxnSpPr/>
            <p:nvPr/>
          </p:nvCxnSpPr>
          <p:spPr bwMode="auto">
            <a:xfrm flipV="1">
              <a:off x="6528574"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1" name="直線矢印コネクタ 120"/>
            <p:cNvCxnSpPr/>
            <p:nvPr/>
          </p:nvCxnSpPr>
          <p:spPr bwMode="auto">
            <a:xfrm flipV="1">
              <a:off x="573754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2" name="直線矢印コネクタ 121"/>
            <p:cNvCxnSpPr/>
            <p:nvPr/>
          </p:nvCxnSpPr>
          <p:spPr bwMode="auto">
            <a:xfrm flipV="1">
              <a:off x="6133060"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3" name="直線矢印コネクタ 122"/>
            <p:cNvCxnSpPr/>
            <p:nvPr/>
          </p:nvCxnSpPr>
          <p:spPr bwMode="auto">
            <a:xfrm flipV="1">
              <a:off x="6924088"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flipV="1">
              <a:off x="731960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flipV="1">
              <a:off x="771511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6" name="直線矢印コネクタ 125"/>
            <p:cNvCxnSpPr/>
            <p:nvPr/>
          </p:nvCxnSpPr>
          <p:spPr bwMode="auto">
            <a:xfrm flipV="1">
              <a:off x="81106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wrap="none" lIns="0" tIns="108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000" b="1" kern="0" dirty="0" smtClean="0">
                <a:solidFill>
                  <a:srgbClr val="005DD6"/>
                </a:solidFill>
                <a:effectLst>
                  <a:glow rad="152400">
                    <a:srgbClr val="FFFFFF"/>
                  </a:glow>
                </a:effectLst>
                <a:latin typeface="メイリオ"/>
              </a:rPr>
              <a:t>以降は</a:t>
            </a:r>
            <a:r>
              <a:rPr lang="ja-JP" altLang="en-US" sz="2000" b="1" kern="0" dirty="0">
                <a:solidFill>
                  <a:srgbClr val="005DD6"/>
                </a:solidFill>
                <a:effectLst>
                  <a:glow rad="152400">
                    <a:srgbClr val="FFFFFF"/>
                  </a:glow>
                </a:effectLst>
                <a:latin typeface="メイリオ"/>
              </a:rPr>
              <a:t>現行システムの構築・運用を自動化する</a:t>
            </a:r>
            <a:r>
              <a:rPr lang="ja-JP" altLang="en-US" sz="2000" b="1" kern="0" dirty="0" smtClean="0">
                <a:solidFill>
                  <a:srgbClr val="005DD6"/>
                </a:solidFill>
                <a:effectLst>
                  <a:glow rad="152400">
                    <a:srgbClr val="FFFFFF"/>
                  </a:glow>
                </a:effectLst>
                <a:latin typeface="メイリオ"/>
              </a:rPr>
              <a:t>ための工夫について話します</a:t>
            </a:r>
            <a:endParaRPr lang="ja-JP" altLang="en-US" sz="2000" b="1" kern="0" dirty="0">
              <a:solidFill>
                <a:srgbClr val="005DD6"/>
              </a:solidFill>
              <a:effectLst>
                <a:glow rad="152400">
                  <a:srgbClr val="FFFFFF"/>
                </a:glow>
              </a:effectLst>
              <a:latin typeface="メイリオ"/>
            </a:endParaRPr>
          </a:p>
        </p:txBody>
      </p:sp>
      <p:grpSp>
        <p:nvGrpSpPr>
          <p:cNvPr id="4" name="グループ化 3"/>
          <p:cNvGrpSpPr/>
          <p:nvPr/>
        </p:nvGrpSpPr>
        <p:grpSpPr>
          <a:xfrm>
            <a:off x="97658" y="3459678"/>
            <a:ext cx="3963354" cy="1282139"/>
            <a:chOff x="97658" y="3309882"/>
            <a:chExt cx="3963354" cy="1542687"/>
          </a:xfrm>
        </p:grpSpPr>
        <p:sp>
          <p:nvSpPr>
            <p:cNvPr id="48" name="角丸四角形 47"/>
            <p:cNvSpPr/>
            <p:nvPr/>
          </p:nvSpPr>
          <p:spPr bwMode="auto">
            <a:xfrm>
              <a:off x="97658" y="3309882"/>
              <a:ext cx="3963354" cy="1542687"/>
            </a:xfrm>
            <a:prstGeom prst="roundRect">
              <a:avLst/>
            </a:prstGeom>
            <a:noFill/>
            <a:ln w="50800">
              <a:solidFill>
                <a:srgbClr val="FF0000"/>
              </a:solidFill>
            </a:ln>
            <a:effectLst>
              <a:glow rad="889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9" name="テキスト ボックス 48"/>
            <p:cNvSpPr txBox="1"/>
            <p:nvPr/>
          </p:nvSpPr>
          <p:spPr>
            <a:xfrm>
              <a:off x="602007" y="3485023"/>
              <a:ext cx="2954655" cy="777674"/>
            </a:xfrm>
            <a:prstGeom prst="rect">
              <a:avLst/>
            </a:prstGeom>
            <a:noFill/>
          </p:spPr>
          <p:txBody>
            <a:bodyPr wrap="none" rtlCol="0">
              <a:spAutoFit/>
            </a:bodyPr>
            <a:lstStyle/>
            <a:p>
              <a:pPr algn="ctr"/>
              <a:r>
                <a:rPr kumimoji="1" lang="ja-JP" altLang="en-US" sz="3600" b="1" dirty="0" smtClean="0">
                  <a:solidFill>
                    <a:srgbClr val="FF0000"/>
                  </a:solidFill>
                  <a:effectLst>
                    <a:glow rad="152400">
                      <a:schemeClr val="bg1"/>
                    </a:glow>
                  </a:effectLst>
                </a:rPr>
                <a:t>以降のテーマ</a:t>
              </a:r>
              <a:endParaRPr kumimoji="1" lang="ja-JP" altLang="en-US" sz="3600" b="1" dirty="0">
                <a:solidFill>
                  <a:srgbClr val="FF0000"/>
                </a:solidFill>
                <a:effectLst>
                  <a:glow rad="152400">
                    <a:schemeClr val="bg1"/>
                  </a:glow>
                </a:effectLst>
              </a:endParaRPr>
            </a:p>
          </p:txBody>
        </p:sp>
      </p:grpSp>
      <p:grpSp>
        <p:nvGrpSpPr>
          <p:cNvPr id="5" name="グループ化 4"/>
          <p:cNvGrpSpPr/>
          <p:nvPr/>
        </p:nvGrpSpPr>
        <p:grpSpPr>
          <a:xfrm>
            <a:off x="4788903" y="3889632"/>
            <a:ext cx="4180082" cy="839124"/>
            <a:chOff x="4867275" y="4143375"/>
            <a:chExt cx="4223070" cy="709194"/>
          </a:xfrm>
        </p:grpSpPr>
        <p:sp>
          <p:nvSpPr>
            <p:cNvPr id="51" name="角丸四角形 50"/>
            <p:cNvSpPr/>
            <p:nvPr/>
          </p:nvSpPr>
          <p:spPr bwMode="auto">
            <a:xfrm>
              <a:off x="4867275" y="4143375"/>
              <a:ext cx="4223070" cy="709194"/>
            </a:xfrm>
            <a:prstGeom prst="roundRect">
              <a:avLst>
                <a:gd name="adj" fmla="val 24725"/>
              </a:avLst>
            </a:prstGeom>
            <a:noFill/>
            <a:ln w="50800">
              <a:solidFill>
                <a:srgbClr val="C00000"/>
              </a:solidFill>
              <a:prstDash val="sysDot"/>
            </a:ln>
            <a:effectLst>
              <a:glow rad="88900">
                <a:schemeClr val="bg1"/>
              </a:glo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effectLst>
                  <a:glow rad="317500">
                    <a:schemeClr val="bg1"/>
                  </a:glow>
                </a:effectLst>
                <a:latin typeface="+mj-ea"/>
                <a:ea typeface="+mj-ea"/>
              </a:endParaRPr>
            </a:p>
          </p:txBody>
        </p:sp>
        <p:sp>
          <p:nvSpPr>
            <p:cNvPr id="52" name="テキスト ボックス 51"/>
            <p:cNvSpPr txBox="1"/>
            <p:nvPr/>
          </p:nvSpPr>
          <p:spPr>
            <a:xfrm>
              <a:off x="5136480" y="4351406"/>
              <a:ext cx="3684660" cy="369332"/>
            </a:xfrm>
            <a:prstGeom prst="rect">
              <a:avLst/>
            </a:prstGeom>
            <a:noFill/>
          </p:spPr>
          <p:txBody>
            <a:bodyPr wrap="none" tIns="108000" rtlCol="0">
              <a:spAutoFit/>
            </a:bodyPr>
            <a:lstStyle/>
            <a:p>
              <a:pPr algn="ctr"/>
              <a:r>
                <a:rPr kumimoji="1" lang="ja-JP" altLang="en-US" b="1" dirty="0" smtClean="0">
                  <a:solidFill>
                    <a:srgbClr val="C00000"/>
                  </a:solidFill>
                  <a:effectLst>
                    <a:glow rad="317500">
                      <a:schemeClr val="bg1"/>
                    </a:glow>
                  </a:effectLst>
                </a:rPr>
                <a:t>こっちにも適用できる技術だが</a:t>
              </a:r>
              <a:r>
                <a:rPr kumimoji="1" lang="en-US" altLang="ja-JP" b="1" dirty="0" smtClean="0">
                  <a:solidFill>
                    <a:srgbClr val="C00000"/>
                  </a:solidFill>
                  <a:effectLst>
                    <a:glow rad="317500">
                      <a:schemeClr val="bg1"/>
                    </a:glow>
                  </a:effectLst>
                </a:rPr>
                <a:t>…</a:t>
              </a:r>
              <a:endParaRPr kumimoji="1" lang="ja-JP" altLang="en-US" b="1" dirty="0">
                <a:solidFill>
                  <a:srgbClr val="C00000"/>
                </a:solidFill>
                <a:effectLst>
                  <a:glow rad="317500">
                    <a:schemeClr val="bg1"/>
                  </a:glow>
                </a:effectLst>
              </a:endParaRPr>
            </a:p>
          </p:txBody>
        </p:sp>
      </p:grpSp>
    </p:spTree>
    <p:extLst>
      <p:ext uri="{BB962C8B-B14F-4D97-AF65-F5344CB8AC3E}">
        <p14:creationId xmlns:p14="http://schemas.microsoft.com/office/powerpoint/2010/main" val="28185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200" dirty="0" smtClean="0"/>
              <a:t>現行システムの構築・運用に携わる</a:t>
            </a:r>
            <a:r>
              <a:rPr lang="en-US" altLang="ja-JP" sz="3200" dirty="0" smtClean="0"/>
              <a:t/>
            </a:r>
            <a:br>
              <a:rPr lang="en-US" altLang="ja-JP" sz="3200" dirty="0" smtClean="0"/>
            </a:br>
            <a:r>
              <a:rPr lang="en-US" altLang="ja-JP" sz="3200" dirty="0" smtClean="0"/>
              <a:t>IT</a:t>
            </a:r>
            <a:r>
              <a:rPr lang="ja-JP" altLang="en-US" sz="3200" dirty="0"/>
              <a:t>エンジニア</a:t>
            </a:r>
            <a:r>
              <a:rPr lang="ja-JP" altLang="en-US" sz="3200" dirty="0" smtClean="0"/>
              <a:t>の「苦」</a:t>
            </a:r>
            <a:endParaRPr kumimoji="1" lang="ja-JP" altLang="en-US" sz="3200" dirty="0"/>
          </a:p>
        </p:txBody>
      </p:sp>
      <p:sp>
        <p:nvSpPr>
          <p:cNvPr id="13" name="テキスト プレースホルダー 1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2683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の「構築」に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a:t>
            </a:r>
            <a:r>
              <a:rPr lang="en-US" altLang="ja-JP" sz="2000" b="1" kern="0" dirty="0" smtClean="0">
                <a:solidFill>
                  <a:srgbClr val="C00000"/>
                </a:solidFill>
                <a:effectLst>
                  <a:glow rad="152400">
                    <a:srgbClr val="FFFFFF"/>
                  </a:glow>
                </a:effectLst>
                <a:latin typeface="メイリオ"/>
              </a:rPr>
              <a:t>SI</a:t>
            </a:r>
            <a:r>
              <a:rPr lang="ja-JP" altLang="en-US" sz="2000" b="1" kern="0" dirty="0" smtClean="0">
                <a:solidFill>
                  <a:srgbClr val="C00000"/>
                </a:solidFill>
                <a:effectLst>
                  <a:glow rad="152400">
                    <a:srgbClr val="FFFFFF"/>
                  </a:glow>
                </a:effectLst>
                <a:latin typeface="メイリオ"/>
              </a:rPr>
              <a:t>に携わる</a:t>
            </a:r>
            <a:r>
              <a:rPr lang="en-US" altLang="ja-JP" sz="2000" b="1" kern="0" dirty="0" smtClean="0">
                <a:solidFill>
                  <a:srgbClr val="C00000"/>
                </a:solidFill>
                <a:effectLst>
                  <a:glow rad="152400">
                    <a:srgbClr val="FFFFFF"/>
                  </a:glow>
                </a:effectLst>
                <a:latin typeface="メイリオ"/>
              </a:rPr>
              <a:t>IT</a:t>
            </a:r>
            <a:r>
              <a:rPr lang="ja-JP" altLang="en-US" sz="2000" b="1" kern="0" dirty="0" smtClean="0">
                <a:solidFill>
                  <a:srgbClr val="C00000"/>
                </a:solidFill>
                <a:effectLst>
                  <a:glow rad="152400">
                    <a:srgbClr val="FFFFFF"/>
                  </a:glow>
                </a:effectLst>
                <a:latin typeface="メイリオ"/>
              </a:rPr>
              <a:t>エンジニアの現場の声</a:t>
            </a:r>
            <a:r>
              <a:rPr lang="ja-JP" altLang="en-US" sz="2000" b="1" kern="0" dirty="0" smtClean="0">
                <a:solidFill>
                  <a:srgbClr val="005DD6"/>
                </a:solidFill>
                <a:effectLst>
                  <a:glow rad="152400">
                    <a:srgbClr val="FFFFFF"/>
                  </a:glow>
                </a:effectLst>
                <a:latin typeface="メイリオ"/>
              </a:rPr>
              <a:t>をまとめてみました</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179937" y="1389209"/>
            <a:ext cx="8783576" cy="1107996"/>
            <a:chOff x="179937" y="1389209"/>
            <a:chExt cx="8783576" cy="1107996"/>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107996"/>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a:t>
              </a:r>
              <a:r>
                <a:rPr lang="ja-JP" altLang="en-US" sz="1600" dirty="0"/>
                <a:t>情報</a:t>
              </a:r>
              <a:r>
                <a:rPr lang="ja-JP" altLang="en-US" sz="1600" dirty="0" smtClean="0"/>
                <a:t>伝達に</a:t>
              </a:r>
              <a:r>
                <a:rPr lang="ja-JP" altLang="en-US" sz="1600" u="sng" dirty="0" smtClean="0">
                  <a:solidFill>
                    <a:srgbClr val="C00000"/>
                  </a:solidFill>
                </a:rPr>
                <a:t>遅延やミス</a:t>
              </a:r>
              <a:r>
                <a:rPr lang="ja-JP" altLang="en-US" sz="1600" dirty="0" smtClean="0"/>
                <a:t>が発生する</a:t>
              </a:r>
              <a:endParaRPr lang="en-US" altLang="ja-JP" sz="1600" dirty="0" smtClean="0"/>
            </a:p>
            <a:p>
              <a:pPr marL="342900" indent="-342900">
                <a:buSzPct val="160000"/>
                <a:buBlip>
                  <a:blip r:embed="rId3"/>
                </a:buBlip>
              </a:pPr>
              <a:r>
                <a:rPr lang="ja-JP" altLang="en-US" sz="1600" dirty="0" smtClean="0"/>
                <a:t>データの二重管理や独自文言が</a:t>
              </a:r>
              <a:r>
                <a:rPr lang="ja-JP" altLang="en-US" sz="1600" u="sng" dirty="0" smtClean="0">
                  <a:solidFill>
                    <a:srgbClr val="C00000"/>
                  </a:solidFill>
                </a:rPr>
                <a:t>設計ミス</a:t>
              </a:r>
              <a:r>
                <a:rPr lang="ja-JP" altLang="en-US" sz="1600" dirty="0" smtClean="0"/>
                <a:t>につながる</a:t>
              </a:r>
              <a:endParaRPr lang="en-US" altLang="ja-JP" sz="1600" dirty="0" smtClean="0"/>
            </a:p>
            <a:p>
              <a:pPr marL="342900" indent="-342900">
                <a:buSzPct val="160000"/>
                <a:buBlip>
                  <a:blip r:embed="rId3"/>
                </a:buBlip>
              </a:pPr>
              <a:r>
                <a:rPr lang="ja-JP" altLang="en-US" sz="1600" dirty="0" smtClean="0"/>
                <a:t>多重開発により</a:t>
              </a:r>
              <a:r>
                <a:rPr lang="ja-JP" altLang="en-US" sz="1600" u="sng" dirty="0" smtClean="0">
                  <a:solidFill>
                    <a:srgbClr val="C00000"/>
                  </a:solidFill>
                </a:rPr>
                <a:t>設計書</a:t>
              </a:r>
              <a:r>
                <a:rPr lang="en-US" altLang="ja-JP" sz="1600" u="sng" dirty="0" smtClean="0">
                  <a:solidFill>
                    <a:srgbClr val="C00000"/>
                  </a:solidFill>
                </a:rPr>
                <a:t>(</a:t>
              </a:r>
              <a:r>
                <a:rPr lang="ja-JP" altLang="en-US" sz="1600" u="sng" dirty="0" smtClean="0">
                  <a:solidFill>
                    <a:srgbClr val="C00000"/>
                  </a:solidFill>
                </a:rPr>
                <a:t>帳票</a:t>
              </a:r>
              <a:r>
                <a:rPr lang="en-US" altLang="ja-JP" sz="1600" u="sng" dirty="0" smtClean="0">
                  <a:solidFill>
                    <a:srgbClr val="C00000"/>
                  </a:solidFill>
                </a:rPr>
                <a:t>)</a:t>
              </a:r>
              <a:r>
                <a:rPr lang="ja-JP" altLang="en-US" sz="1600" u="sng" dirty="0" smtClean="0">
                  <a:solidFill>
                    <a:srgbClr val="C00000"/>
                  </a:solidFill>
                </a:rPr>
                <a:t>の管理が煩雑化</a:t>
              </a:r>
              <a:r>
                <a:rPr lang="ja-JP" altLang="en-US" sz="1600" dirty="0" smtClean="0"/>
                <a:t>する</a:t>
              </a:r>
              <a:endParaRPr lang="en-US" altLang="ja-JP" sz="1600" dirty="0" smtClean="0"/>
            </a:p>
            <a:p>
              <a:pPr marL="342900" indent="-342900">
                <a:buSzPct val="160000"/>
                <a:buBlip>
                  <a:blip r:embed="rId3"/>
                </a:buBlip>
              </a:pPr>
              <a:r>
                <a:rPr lang="ja-JP" altLang="en-US" sz="1600" dirty="0" smtClean="0"/>
                <a:t>結果として</a:t>
              </a:r>
              <a:r>
                <a:rPr lang="ja-JP" altLang="en-US" sz="1600" u="sng" dirty="0" smtClean="0">
                  <a:solidFill>
                    <a:srgbClr val="C00000"/>
                  </a:solidFill>
                </a:rPr>
                <a:t>設定の前後性を確認できない</a:t>
              </a:r>
              <a:endParaRPr lang="en-US" altLang="ja-JP" sz="1600" u="sng" dirty="0" smtClean="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72000" tIns="72000" rIns="72000" bIns="36000" rtlCol="0" anchor="ctr" anchorCtr="1">
              <a:noAutofit/>
            </a:bodyPr>
            <a:lstStyle/>
            <a:p>
              <a:pPr algn="ctr"/>
              <a:r>
                <a:rPr lang="ja-JP" altLang="en-US" sz="2000"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endParaRPr lang="ja-JP" altLang="en-US" sz="2000"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8" name="グループ化 7"/>
          <p:cNvGrpSpPr/>
          <p:nvPr/>
        </p:nvGrpSpPr>
        <p:grpSpPr>
          <a:xfrm>
            <a:off x="179937" y="2571314"/>
            <a:ext cx="8784126" cy="1077218"/>
            <a:chOff x="179937" y="2571314"/>
            <a:chExt cx="8784126" cy="1077218"/>
          </a:xfrm>
        </p:grpSpPr>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チーム間の作業順序が複雑で毎回</a:t>
              </a:r>
              <a:r>
                <a:rPr lang="ja-JP" altLang="en-US" sz="1600" u="sng" dirty="0" smtClean="0">
                  <a:solidFill>
                    <a:srgbClr val="C00000"/>
                  </a:solidFill>
                </a:rPr>
                <a:t>タイムチャート</a:t>
              </a:r>
              <a:r>
                <a:rPr lang="ja-JP" altLang="en-US" sz="1600" dirty="0" smtClean="0"/>
                <a:t>を作成しては使い捨てる</a:t>
              </a:r>
              <a:endParaRPr lang="en-US" altLang="ja-JP" sz="1600" dirty="0" smtClean="0"/>
            </a:p>
            <a:p>
              <a:pPr marL="342900" indent="-342900">
                <a:buSzPct val="160000"/>
                <a:buBlip>
                  <a:blip r:embed="rId3"/>
                </a:buBlip>
              </a:pPr>
              <a:r>
                <a:rPr lang="ja-JP" altLang="en-US" sz="1600" dirty="0" smtClean="0"/>
                <a:t>作業ごとに</a:t>
              </a:r>
              <a:r>
                <a:rPr lang="ja-JP" altLang="en-US" sz="1600" u="sng" dirty="0" smtClean="0">
                  <a:solidFill>
                    <a:srgbClr val="C00000"/>
                  </a:solidFill>
                </a:rPr>
                <a:t>手順書</a:t>
              </a:r>
              <a:r>
                <a:rPr lang="ja-JP" altLang="en-US" sz="1600" dirty="0" smtClean="0"/>
                <a:t>を作成</a:t>
              </a:r>
              <a:r>
                <a:rPr lang="en-US" altLang="ja-JP" sz="1600" dirty="0" smtClean="0"/>
                <a:t>/</a:t>
              </a:r>
              <a:r>
                <a:rPr lang="ja-JP" altLang="en-US" sz="1600" dirty="0" smtClean="0"/>
                <a:t>レビューしては使い捨てる</a:t>
              </a:r>
              <a:endParaRPr lang="en-US" altLang="ja-JP" sz="1600" dirty="0" smtClean="0"/>
            </a:p>
            <a:p>
              <a:pPr marL="342900" indent="-342900">
                <a:buSzPct val="160000"/>
                <a:buBlip>
                  <a:blip r:embed="rId3"/>
                </a:buBlip>
              </a:pPr>
              <a:r>
                <a:rPr lang="ja-JP" altLang="en-US" sz="1600" dirty="0" smtClean="0"/>
                <a:t>手順ごとにコンフィグを埋め込んでいて、新機種／新</a:t>
              </a:r>
              <a:r>
                <a:rPr lang="en-US" altLang="ja-JP" sz="1600" dirty="0" smtClean="0"/>
                <a:t>OS</a:t>
              </a:r>
              <a:r>
                <a:rPr lang="ja-JP" altLang="en-US" sz="1600" dirty="0" smtClean="0"/>
                <a:t>を追加するごとに手順書のパターンが増える</a:t>
              </a:r>
              <a:r>
                <a:rPr lang="en-US" altLang="ja-JP" sz="1600" dirty="0" smtClean="0">
                  <a:solidFill>
                    <a:srgbClr val="C00000"/>
                  </a:solidFill>
                </a:rPr>
                <a:t>(</a:t>
              </a:r>
              <a:r>
                <a:rPr lang="ja-JP" altLang="en-US" sz="1600" u="sng" dirty="0" smtClean="0">
                  <a:solidFill>
                    <a:srgbClr val="C00000"/>
                  </a:solidFill>
                </a:rPr>
                <a:t>マルチベンダー対応の障壁</a:t>
              </a:r>
              <a:r>
                <a:rPr lang="en-US" altLang="ja-JP" sz="1600" u="sng" dirty="0" smtClean="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作業準備</a:t>
              </a:r>
            </a:p>
          </p:txBody>
        </p:sp>
      </p:grpSp>
      <p:grpSp>
        <p:nvGrpSpPr>
          <p:cNvPr id="9" name="グループ化 8"/>
          <p:cNvGrpSpPr/>
          <p:nvPr/>
        </p:nvGrpSpPr>
        <p:grpSpPr>
          <a:xfrm>
            <a:off x="179937" y="3722641"/>
            <a:ext cx="8784126" cy="838497"/>
            <a:chOff x="179937" y="3722641"/>
            <a:chExt cx="8784126" cy="838497"/>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30997"/>
            </a:xfrm>
            <a:prstGeom prst="rect">
              <a:avLst/>
            </a:prstGeom>
            <a:noFill/>
          </p:spPr>
          <p:txBody>
            <a:bodyPr wrap="square" rtlCol="0">
              <a:spAutoFit/>
            </a:bodyPr>
            <a:lstStyle/>
            <a:p>
              <a:pPr marL="342900" indent="-342900">
                <a:buSzPct val="160000"/>
                <a:buBlip>
                  <a:blip r:embed="rId3"/>
                </a:buBlip>
              </a:pPr>
              <a:r>
                <a:rPr lang="ja-JP" altLang="en-US" sz="1600" dirty="0" smtClean="0"/>
                <a:t>人手作業なので作業時間が一定でない</a:t>
              </a:r>
              <a:r>
                <a:rPr lang="en-US" altLang="ja-JP" sz="1600" dirty="0" smtClean="0"/>
                <a:t/>
              </a:r>
              <a:br>
                <a:rPr lang="en-US" altLang="ja-JP" sz="1600" dirty="0" smtClean="0"/>
              </a:br>
              <a:r>
                <a:rPr lang="ja-JP" altLang="en-US" sz="1600" dirty="0" smtClean="0"/>
                <a:t>⇒チーム間で</a:t>
              </a:r>
              <a:r>
                <a:rPr lang="ja-JP" altLang="en-US" sz="1600" u="sng" dirty="0" smtClean="0">
                  <a:solidFill>
                    <a:srgbClr val="C00000"/>
                  </a:solidFill>
                </a:rPr>
                <a:t>作業待ち</a:t>
              </a:r>
              <a:r>
                <a:rPr lang="ja-JP" altLang="en-US" sz="1600" dirty="0" smtClean="0"/>
                <a:t>が発生</a:t>
              </a:r>
              <a:endParaRPr lang="en-US" altLang="ja-JP" sz="1600" dirty="0" smtClean="0"/>
            </a:p>
            <a:p>
              <a:pPr marL="342900" indent="-342900">
                <a:buSzPct val="160000"/>
                <a:buBlip>
                  <a:blip r:embed="rId3"/>
                </a:buBlip>
              </a:pPr>
              <a:r>
                <a:rPr lang="ja-JP" altLang="en-US" sz="1600" dirty="0"/>
                <a:t>人手</a:t>
              </a:r>
              <a:r>
                <a:rPr lang="ja-JP" altLang="en-US" sz="1600" dirty="0" smtClean="0"/>
                <a:t>作業なので</a:t>
              </a:r>
              <a:r>
                <a:rPr lang="ja-JP" altLang="en-US" sz="1600" u="sng" dirty="0" smtClean="0">
                  <a:solidFill>
                    <a:srgbClr val="C00000"/>
                  </a:solidFill>
                </a:rPr>
                <a:t>人為ミス</a:t>
              </a:r>
              <a:r>
                <a:rPr lang="ja-JP" altLang="en-US" sz="1600" dirty="0" smtClean="0"/>
                <a:t>の懸念から逃れられない</a:t>
              </a:r>
              <a:endParaRPr lang="en-US" altLang="ja-JP" sz="1600" dirty="0" smtClean="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作業実施</a:t>
              </a:r>
            </a:p>
          </p:txBody>
        </p:sp>
      </p:grpSp>
    </p:spTree>
    <p:extLst>
      <p:ext uri="{BB962C8B-B14F-4D97-AF65-F5344CB8AC3E}">
        <p14:creationId xmlns:p14="http://schemas.microsoft.com/office/powerpoint/2010/main" val="7689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の「運用」に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a:t>
            </a:r>
            <a:r>
              <a:rPr lang="ja-JP" altLang="en-US" sz="2000" b="1" kern="0" dirty="0" smtClean="0">
                <a:solidFill>
                  <a:srgbClr val="005DD6"/>
                </a:solidFill>
                <a:effectLst>
                  <a:glow rad="152400">
                    <a:srgbClr val="FFFFFF"/>
                  </a:glow>
                </a:effectLst>
                <a:latin typeface="メイリオ"/>
              </a:rPr>
              <a:t>の</a:t>
            </a:r>
            <a:r>
              <a:rPr lang="ja-JP" altLang="en-US" sz="2000" b="1" kern="0" dirty="0" smtClean="0">
                <a:solidFill>
                  <a:srgbClr val="C00000"/>
                </a:solidFill>
                <a:effectLst>
                  <a:glow rad="152400">
                    <a:srgbClr val="FFFFFF"/>
                  </a:glow>
                </a:effectLst>
                <a:latin typeface="メイリオ"/>
              </a:rPr>
              <a:t>運用に</a:t>
            </a:r>
            <a:r>
              <a:rPr lang="ja-JP" altLang="en-US" sz="2000" b="1" kern="0" dirty="0">
                <a:solidFill>
                  <a:srgbClr val="C00000"/>
                </a:solidFill>
                <a:effectLst>
                  <a:glow rad="152400">
                    <a:srgbClr val="FFFFFF"/>
                  </a:glow>
                </a:effectLst>
                <a:latin typeface="メイリオ"/>
              </a:rPr>
              <a:t>携わる</a:t>
            </a:r>
            <a:r>
              <a:rPr lang="en-US" altLang="ja-JP" sz="2000" b="1" kern="0" dirty="0">
                <a:solidFill>
                  <a:srgbClr val="C00000"/>
                </a:solidFill>
                <a:effectLst>
                  <a:glow rad="152400">
                    <a:srgbClr val="FFFFFF"/>
                  </a:glow>
                </a:effectLst>
                <a:latin typeface="メイリオ"/>
              </a:rPr>
              <a:t>IT</a:t>
            </a:r>
            <a:r>
              <a:rPr lang="ja-JP" altLang="en-US" sz="2000" b="1" kern="0" dirty="0">
                <a:solidFill>
                  <a:srgbClr val="C00000"/>
                </a:solidFill>
                <a:effectLst>
                  <a:glow rad="152400">
                    <a:srgbClr val="FFFFFF"/>
                  </a:glow>
                </a:effectLst>
                <a:latin typeface="メイリオ"/>
              </a:rPr>
              <a:t>エンジニアの現場の声</a:t>
            </a:r>
            <a:r>
              <a:rPr lang="ja-JP" altLang="en-US" sz="2000" b="1" kern="0" dirty="0">
                <a:solidFill>
                  <a:srgbClr val="005DD6"/>
                </a:solidFill>
                <a:effectLst>
                  <a:glow rad="152400">
                    <a:srgbClr val="FFFFFF"/>
                  </a:glow>
                </a:effectLst>
                <a:latin typeface="メイリオ"/>
              </a:rPr>
              <a:t>をまとめてみました</a:t>
            </a:r>
            <a:endParaRPr lang="en-US" altLang="ja-JP" sz="2000" b="1" kern="0" dirty="0">
              <a:solidFill>
                <a:srgbClr val="005DD6"/>
              </a:solidFill>
              <a:effectLst>
                <a:glow rad="152400">
                  <a:srgbClr val="FFFFFF"/>
                </a:glow>
              </a:effectLst>
              <a:latin typeface="メイリオ"/>
            </a:endParaRPr>
          </a:p>
        </p:txBody>
      </p:sp>
      <p:grpSp>
        <p:nvGrpSpPr>
          <p:cNvPr id="8" name="グループ化 7"/>
          <p:cNvGrpSpPr/>
          <p:nvPr/>
        </p:nvGrpSpPr>
        <p:grpSpPr>
          <a:xfrm>
            <a:off x="176796" y="1389209"/>
            <a:ext cx="8786717" cy="1077218"/>
            <a:chOff x="176796" y="1389209"/>
            <a:chExt cx="8786717" cy="1077218"/>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97" y="1442606"/>
              <a:ext cx="1350000" cy="900000"/>
            </a:xfrm>
            <a:prstGeom prst="rect">
              <a:avLst/>
            </a:prstGeom>
            <a:effectLst>
              <a:softEdge rad="63500"/>
            </a:effectLst>
          </p:spPr>
        </p:pic>
        <p:sp>
          <p:nvSpPr>
            <p:cNvPr id="128" name="テキスト ボックス 127"/>
            <p:cNvSpPr txBox="1"/>
            <p:nvPr/>
          </p:nvSpPr>
          <p:spPr>
            <a:xfrm>
              <a:off x="1609721" y="1389209"/>
              <a:ext cx="7353792" cy="1077218"/>
            </a:xfrm>
            <a:prstGeom prst="rect">
              <a:avLst/>
            </a:prstGeom>
            <a:noFill/>
          </p:spPr>
          <p:txBody>
            <a:bodyPr wrap="square" rtlCol="0">
              <a:spAutoFit/>
            </a:bodyPr>
            <a:lstStyle/>
            <a:p>
              <a:pPr marL="342900" indent="-342900">
                <a:buSzPct val="160000"/>
                <a:buBlip>
                  <a:blip r:embed="rId3"/>
                </a:buBlip>
              </a:pPr>
              <a:r>
                <a:rPr lang="ja-JP" altLang="en-US" sz="1600" dirty="0" smtClean="0"/>
                <a:t>運用上変更してよいパラメータと変更してはいけないパラメータが把握できていない</a:t>
              </a:r>
              <a:endParaRPr lang="en-US" altLang="ja-JP" sz="1600" dirty="0" smtClean="0"/>
            </a:p>
            <a:p>
              <a:pPr marL="342900" indent="-342900">
                <a:buSzPct val="160000"/>
                <a:buBlip>
                  <a:blip r:embed="rId3"/>
                </a:buBlip>
              </a:pPr>
              <a:r>
                <a:rPr lang="ja-JP" altLang="en-US" sz="1600" dirty="0" smtClean="0"/>
                <a:t>システムのパラメータの現在値や過去の変更履歴を管理できていない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せっかくパラメータ化されているのに運用で利用できていない</a:t>
              </a:r>
              <a:endParaRPr lang="en-US" altLang="ja-JP" sz="1600" u="sng" dirty="0" smtClean="0">
                <a:solidFill>
                  <a:srgbClr val="C00000"/>
                </a:solidFill>
              </a:endParaRPr>
            </a:p>
          </p:txBody>
        </p:sp>
        <p:sp>
          <p:nvSpPr>
            <p:cNvPr id="129" name="テキスト ボックス 128"/>
            <p:cNvSpPr txBox="1"/>
            <p:nvPr/>
          </p:nvSpPr>
          <p:spPr>
            <a:xfrm>
              <a:off x="176796" y="1442606"/>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管理不足</a:t>
              </a:r>
            </a:p>
          </p:txBody>
        </p:sp>
      </p:grpSp>
      <p:grpSp>
        <p:nvGrpSpPr>
          <p:cNvPr id="9" name="グループ化 8"/>
          <p:cNvGrpSpPr/>
          <p:nvPr/>
        </p:nvGrpSpPr>
        <p:grpSpPr>
          <a:xfrm>
            <a:off x="176796" y="2552918"/>
            <a:ext cx="8787267" cy="1077218"/>
            <a:chOff x="176796" y="2552918"/>
            <a:chExt cx="8787267" cy="1077218"/>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96" y="2592938"/>
              <a:ext cx="1350000" cy="900000"/>
            </a:xfrm>
            <a:prstGeom prst="rect">
              <a:avLst/>
            </a:prstGeom>
            <a:effectLst>
              <a:softEdge rad="63500"/>
            </a:effectLst>
          </p:spPr>
        </p:pic>
        <p:sp>
          <p:nvSpPr>
            <p:cNvPr id="130" name="テキスト ボックス 129"/>
            <p:cNvSpPr txBox="1"/>
            <p:nvPr/>
          </p:nvSpPr>
          <p:spPr>
            <a:xfrm>
              <a:off x="1609721" y="2552918"/>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システムは複雑化の一途を辿っており作業量は増大するばかり</a:t>
              </a:r>
              <a:endParaRPr lang="en-US" altLang="ja-JP" sz="1600" dirty="0" smtClean="0"/>
            </a:p>
            <a:p>
              <a:pPr marL="342900" indent="-342900">
                <a:buSzPct val="160000"/>
                <a:buBlip>
                  <a:blip r:embed="rId3"/>
                </a:buBlip>
              </a:pPr>
              <a:r>
                <a:rPr lang="ja-JP" altLang="en-US" sz="1600" dirty="0" smtClean="0"/>
                <a:t>何か起こると</a:t>
              </a:r>
              <a:r>
                <a:rPr lang="en-US" altLang="ja-JP" sz="1600" dirty="0" smtClean="0"/>
                <a:t>Excel</a:t>
              </a:r>
              <a:r>
                <a:rPr lang="ja-JP" altLang="en-US" sz="1600" dirty="0" smtClean="0"/>
                <a:t>で書かれた大量のマニュアルを読み替えながら</a:t>
              </a:r>
              <a:r>
                <a:rPr lang="ja-JP" altLang="en-US" sz="1600" dirty="0"/>
                <a:t>複数人体制</a:t>
              </a:r>
              <a:r>
                <a:rPr lang="ja-JP" altLang="en-US" sz="1600" dirty="0" smtClean="0"/>
                <a:t>で</a:t>
              </a:r>
              <a:r>
                <a:rPr lang="en-US" altLang="ja-JP" sz="1600" dirty="0" smtClean="0"/>
                <a:t>1</a:t>
              </a:r>
              <a:r>
                <a:rPr lang="ja-JP" altLang="en-US" sz="1600" dirty="0"/>
                <a:t>作業</a:t>
              </a:r>
              <a:r>
                <a:rPr lang="ja-JP" altLang="en-US" sz="1600" dirty="0" smtClean="0"/>
                <a:t>ずつ慎重に実行するしかない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システムの故障時間が長くなりサービスにも影響が出る</a:t>
              </a:r>
              <a:endParaRPr lang="ja-JP" altLang="en-US" sz="1600" u="sng" dirty="0">
                <a:solidFill>
                  <a:srgbClr val="C00000"/>
                </a:solidFill>
              </a:endParaRPr>
            </a:p>
          </p:txBody>
        </p:sp>
        <p:sp>
          <p:nvSpPr>
            <p:cNvPr id="131" name="テキスト ボックス 130"/>
            <p:cNvSpPr txBox="1"/>
            <p:nvPr/>
          </p:nvSpPr>
          <p:spPr>
            <a:xfrm>
              <a:off x="176796" y="2592938"/>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高負荷</a:t>
              </a:r>
            </a:p>
          </p:txBody>
        </p:sp>
      </p:grpSp>
      <p:grpSp>
        <p:nvGrpSpPr>
          <p:cNvPr id="10" name="グループ化 9"/>
          <p:cNvGrpSpPr/>
          <p:nvPr/>
        </p:nvGrpSpPr>
        <p:grpSpPr>
          <a:xfrm>
            <a:off x="176796" y="3716627"/>
            <a:ext cx="8622714" cy="1077218"/>
            <a:chOff x="176796" y="3716627"/>
            <a:chExt cx="8622714" cy="1077218"/>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6796" y="3762347"/>
              <a:ext cx="1350000" cy="900113"/>
            </a:xfrm>
            <a:prstGeom prst="rect">
              <a:avLst/>
            </a:prstGeom>
            <a:effectLst>
              <a:softEdge rad="63500"/>
            </a:effectLst>
          </p:spPr>
        </p:pic>
        <p:sp>
          <p:nvSpPr>
            <p:cNvPr id="132" name="テキスト ボックス 131"/>
            <p:cNvSpPr txBox="1"/>
            <p:nvPr/>
          </p:nvSpPr>
          <p:spPr>
            <a:xfrm>
              <a:off x="1609721" y="3716627"/>
              <a:ext cx="7189789" cy="1077218"/>
            </a:xfrm>
            <a:prstGeom prst="rect">
              <a:avLst/>
            </a:prstGeom>
            <a:noFill/>
          </p:spPr>
          <p:txBody>
            <a:bodyPr wrap="none" rtlCol="0">
              <a:spAutoFit/>
            </a:bodyPr>
            <a:lstStyle/>
            <a:p>
              <a:pPr marL="342900" indent="-342900">
                <a:buSzPct val="160000"/>
                <a:buBlip>
                  <a:blip r:embed="rId3"/>
                </a:buBlip>
              </a:pPr>
              <a:r>
                <a:rPr lang="ja-JP" altLang="en-US" sz="1600" dirty="0" smtClean="0"/>
                <a:t>有識者不在により作業が進まない</a:t>
              </a:r>
              <a:endParaRPr lang="en-US" altLang="ja-JP" sz="1600" dirty="0" smtClean="0"/>
            </a:p>
            <a:p>
              <a:pPr marL="342900" indent="-342900">
                <a:buSzPct val="160000"/>
                <a:buBlip>
                  <a:blip r:embed="rId3"/>
                </a:buBlip>
              </a:pPr>
              <a:r>
                <a:rPr lang="ja-JP" altLang="en-US" sz="1600" dirty="0" smtClean="0"/>
                <a:t>有識者がいなくなるとノウハウは消失する</a:t>
              </a:r>
              <a:endParaRPr lang="en-US" altLang="ja-JP" sz="1600" dirty="0" smtClean="0"/>
            </a:p>
            <a:p>
              <a:pPr marL="342900" indent="-342900">
                <a:buSzPct val="160000"/>
                <a:buBlip>
                  <a:blip r:embed="rId3"/>
                </a:buBlip>
              </a:pPr>
              <a:r>
                <a:rPr lang="ja-JP" altLang="en-US" sz="1600" dirty="0" smtClean="0"/>
                <a:t>既知事象</a:t>
              </a:r>
              <a:r>
                <a:rPr lang="en-US" altLang="ja-JP" sz="1600" dirty="0" smtClean="0"/>
                <a:t>/</a:t>
              </a:r>
              <a:r>
                <a:rPr lang="ja-JP" altLang="en-US" sz="1600" dirty="0" smtClean="0"/>
                <a:t>未知事象の切り分けが難しく有識者の経験に頼らざるを得ない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有識者を異動させられない</a:t>
              </a:r>
              <a:endParaRPr lang="en-US" altLang="ja-JP" sz="1600" u="sng" dirty="0" smtClean="0">
                <a:solidFill>
                  <a:srgbClr val="C00000"/>
                </a:solidFill>
              </a:endParaRPr>
            </a:p>
          </p:txBody>
        </p:sp>
        <p:sp>
          <p:nvSpPr>
            <p:cNvPr id="133" name="テキスト ボックス 132"/>
            <p:cNvSpPr txBox="1"/>
            <p:nvPr/>
          </p:nvSpPr>
          <p:spPr>
            <a:xfrm>
              <a:off x="176796" y="3762347"/>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属人化</a:t>
              </a:r>
            </a:p>
          </p:txBody>
        </p:sp>
      </p:grpSp>
    </p:spTree>
    <p:extLst>
      <p:ext uri="{BB962C8B-B14F-4D97-AF65-F5344CB8AC3E}">
        <p14:creationId xmlns:p14="http://schemas.microsoft.com/office/powerpoint/2010/main" val="1686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astro">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2219</Words>
  <Application>Microsoft Office PowerPoint</Application>
  <PresentationFormat>画面に合わせる (16:9)</PresentationFormat>
  <Paragraphs>487</Paragraphs>
  <Slides>29</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HGP創英角ｺﾞｼｯｸUB</vt:lpstr>
      <vt:lpstr>ＭＳ Ｐゴシック</vt:lpstr>
      <vt:lpstr>メイリオ</vt:lpstr>
      <vt:lpstr>Arial</vt:lpstr>
      <vt:lpstr>Calibri</vt:lpstr>
      <vt:lpstr>Tahoma</vt:lpstr>
      <vt:lpstr>Verdana</vt:lpstr>
      <vt:lpstr>Wingdings</vt:lpstr>
      <vt:lpstr>Exastro</vt:lpstr>
      <vt:lpstr>PowerPoint プレゼンテーション</vt:lpstr>
      <vt:lpstr>Introduction</vt:lpstr>
      <vt:lpstr>Introduction</vt:lpstr>
      <vt:lpstr>Introduction</vt:lpstr>
      <vt:lpstr>Introduction</vt:lpstr>
      <vt:lpstr>Introduction</vt:lpstr>
      <vt:lpstr>現行システムの構築・運用に携わる ITエンジニアの「苦」</vt:lpstr>
      <vt:lpstr>現行システムの「構築」に携わるITエンジニアの「苦」</vt:lpstr>
      <vt:lpstr>現行システムの「運用」に携わるITエンジニアの「苦」</vt:lpstr>
      <vt:lpstr>ITエンジニアの「苦」の根本的な原因</vt:lpstr>
      <vt:lpstr>ITエンジニアの「苦」を解決するためには？</vt:lpstr>
      <vt:lpstr>Exastro IT Automation (OSS) が使えます！</vt:lpstr>
      <vt:lpstr>Exastro IT Automation (ITA) のご紹介</vt:lpstr>
      <vt:lpstr>概要イメージ</vt:lpstr>
      <vt:lpstr>7つの特徴</vt:lpstr>
      <vt:lpstr>7つの特徴：①マルチインタフェースとRBAC</vt:lpstr>
      <vt:lpstr>7つの特徴：②パラメータをグルーピング／履歴管理する</vt:lpstr>
      <vt:lpstr>7つの特徴：③IaCを解析して変数を刈り取る</vt:lpstr>
      <vt:lpstr>7つの特徴：④IaCをモジュール管理して再利用性を高める</vt:lpstr>
      <vt:lpstr>7つの特徴：⑤複数の自動化ソフトウェアを繋げて実行する</vt:lpstr>
      <vt:lpstr>7つの特徴：⑥自動化を止めない最後の切り札Pioneerモード</vt:lpstr>
      <vt:lpstr>7つの特徴：⑦実行状況をリアルタイムで監視する</vt:lpstr>
      <vt:lpstr>詳細イメージ</vt:lpstr>
      <vt:lpstr>Exastro IT Automation (ITA) を少しディープダイブ</vt:lpstr>
      <vt:lpstr>プラットフォームのDevOps</vt:lpstr>
      <vt:lpstr>プラットフォームのDevOps</vt:lpstr>
      <vt:lpstr>ITAでのパラメータの履歴管理</vt:lpstr>
      <vt:lpstr>つまり、ITAで実現するプラットフォームのDevOpsとは？</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2021-07-07T02:06:06Z</dcterms:created>
  <dcterms:modified xsi:type="dcterms:W3CDTF">2021-07-07T02:07:38Z</dcterms:modified>
</cp:coreProperties>
</file>