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5"/>
  </p:notesMasterIdLst>
  <p:handoutMasterIdLst>
    <p:handoutMasterId r:id="rId36"/>
  </p:handoutMasterIdLst>
  <p:sldIdLst>
    <p:sldId id="262" r:id="rId3"/>
    <p:sldId id="507" r:id="rId4"/>
    <p:sldId id="508" r:id="rId5"/>
    <p:sldId id="509" r:id="rId6"/>
    <p:sldId id="510" r:id="rId7"/>
    <p:sldId id="511" r:id="rId8"/>
    <p:sldId id="537" r:id="rId9"/>
    <p:sldId id="513" r:id="rId10"/>
    <p:sldId id="538" r:id="rId11"/>
    <p:sldId id="515" r:id="rId12"/>
    <p:sldId id="516" r:id="rId13"/>
    <p:sldId id="517" r:id="rId14"/>
    <p:sldId id="539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318" r:id="rId3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  <p14:sldId id="510"/>
            <p14:sldId id="511"/>
          </p14:sldIdLst>
        </p14:section>
        <p14:section name="2.　管理/基本コンソールの説明" id="{A8A060BF-92DF-4F47-AFEF-F5FA058AAEFB}">
          <p14:sldIdLst>
            <p14:sldId id="537"/>
            <p14:sldId id="513"/>
            <p14:sldId id="538"/>
            <p14:sldId id="515"/>
            <p14:sldId id="516"/>
            <p14:sldId id="517"/>
            <p14:sldId id="539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92" d="100"/>
          <a:sy n="92" d="100"/>
        </p:scale>
        <p:origin x="102" y="17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2021/3/2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2021/3/2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8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57935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21522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27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98345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28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658073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29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180767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30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284944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31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9008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14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2158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40765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17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2372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19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0447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21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027307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22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187683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23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14447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25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8321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BASE【</a:t>
            </a:r>
            <a:r>
              <a:rPr lang="ja-JP" altLang="en-US" sz="4800" b="1" dirty="0"/>
              <a:t>座学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en-US" altLang="ja-JP" b="1" dirty="0" smtClean="0"/>
              <a:t>RBAC</a:t>
            </a:r>
            <a:r>
              <a:rPr lang="ja-JP" altLang="en-US" b="1" dirty="0" smtClean="0"/>
              <a:t>とは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RBAC</a:t>
            </a:r>
            <a:r>
              <a:rPr lang="ja-JP" altLang="en-US" dirty="0"/>
              <a:t>は役割ごとに権限を与える方法です。</a:t>
            </a:r>
          </a:p>
          <a:p>
            <a:pPr marL="180000" lvl="1" indent="0">
              <a:buNone/>
            </a:pPr>
            <a:r>
              <a:rPr lang="ja-JP" altLang="en-US" dirty="0" smtClean="0"/>
              <a:t>ユーザ個人</a:t>
            </a:r>
            <a:r>
              <a:rPr lang="ja-JP" altLang="en-US" dirty="0"/>
              <a:t>に対して直接許可が与えられるのではなく、 </a:t>
            </a:r>
            <a:r>
              <a:rPr lang="ja-JP" altLang="en-US" dirty="0" smtClean="0"/>
              <a:t>ロール</a:t>
            </a:r>
            <a:r>
              <a:rPr lang="ja-JP" altLang="en-US" dirty="0"/>
              <a:t>を通して与えられるため、</a:t>
            </a:r>
          </a:p>
          <a:p>
            <a:pPr marL="180000" lvl="1" indent="0">
              <a:buNone/>
            </a:pPr>
            <a:r>
              <a:rPr lang="ja-JP" altLang="en-US" dirty="0"/>
              <a:t>アクセス権の管理</a:t>
            </a:r>
            <a:r>
              <a:rPr lang="ja-JP" altLang="en-US" dirty="0" smtClean="0"/>
              <a:t>は、ロール</a:t>
            </a:r>
            <a:r>
              <a:rPr lang="ja-JP" altLang="en-US" dirty="0"/>
              <a:t>へのアクセス権の割り当てという形になります。 </a:t>
            </a:r>
          </a:p>
        </p:txBody>
      </p:sp>
    </p:spTree>
    <p:extLst>
      <p:ext uri="{BB962C8B-B14F-4D97-AF65-F5344CB8AC3E}">
        <p14:creationId xmlns:p14="http://schemas.microsoft.com/office/powerpoint/2010/main" val="28053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72218" y="4170517"/>
            <a:ext cx="7849596" cy="2138883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 smtClean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A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 smtClean="0">
                <a:latin typeface="+mn-ea"/>
              </a:rPr>
              <a:t>　　ユーザ</a:t>
            </a:r>
            <a:r>
              <a:rPr lang="en-US" altLang="ja-JP" sz="1600" b="1" dirty="0" smtClean="0">
                <a:latin typeface="+mn-ea"/>
              </a:rPr>
              <a:t>1</a:t>
            </a:r>
            <a:r>
              <a:rPr lang="ja-JP" altLang="en-US" sz="1600" b="1" dirty="0" smtClean="0">
                <a:latin typeface="+mn-ea"/>
              </a:rPr>
              <a:t>のみがメンテナンス可</a:t>
            </a:r>
            <a:endParaRPr lang="ja-JP" altLang="en-US" sz="1600" b="1" dirty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B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 smtClean="0">
                <a:latin typeface="+mn-ea"/>
              </a:rPr>
              <a:t>　　ユーザ</a:t>
            </a:r>
            <a:r>
              <a:rPr lang="ja-JP" altLang="en-US" sz="1600" b="1" dirty="0">
                <a:latin typeface="+mn-ea"/>
              </a:rPr>
              <a:t>全</a:t>
            </a:r>
            <a:r>
              <a:rPr lang="ja-JP" altLang="en-US" sz="1600" b="1" dirty="0" smtClean="0">
                <a:latin typeface="+mn-ea"/>
              </a:rPr>
              <a:t>てがメンテナンス可</a:t>
            </a:r>
            <a:endParaRPr lang="ja-JP" altLang="en-US" sz="1600" b="1" dirty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・・</a:t>
            </a:r>
            <a:r>
              <a:rPr lang="ja-JP" altLang="en-US" sz="1600" b="1" dirty="0" smtClean="0">
                <a:latin typeface="+mn-ea"/>
              </a:rPr>
              <a:t>・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</a:t>
            </a:r>
            <a:r>
              <a:rPr lang="ja-JP" altLang="en-US" sz="1600" b="1" dirty="0" smtClean="0">
                <a:latin typeface="+mn-ea"/>
              </a:rPr>
              <a:t>　ユーザ</a:t>
            </a:r>
            <a:r>
              <a:rPr lang="en-US" altLang="ja-JP" sz="1600" b="1" dirty="0" smtClean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が</a:t>
            </a:r>
            <a:r>
              <a:rPr lang="ja-JP" altLang="en-US" sz="1600" b="1" dirty="0" smtClean="0">
                <a:latin typeface="+mn-ea"/>
              </a:rPr>
              <a:t>メンテナンス可、ユーザ</a:t>
            </a:r>
            <a:r>
              <a:rPr lang="en-US" altLang="ja-JP" sz="1600" b="1" dirty="0" smtClean="0">
                <a:latin typeface="+mn-ea"/>
              </a:rPr>
              <a:t>2</a:t>
            </a:r>
            <a:r>
              <a:rPr lang="ja-JP" altLang="en-US" sz="1600" b="1" dirty="0">
                <a:latin typeface="+mn-ea"/>
              </a:rPr>
              <a:t>・</a:t>
            </a:r>
            <a:r>
              <a:rPr lang="en-US" altLang="ja-JP" sz="1600" b="1" dirty="0" smtClean="0">
                <a:latin typeface="+mn-ea"/>
              </a:rPr>
              <a:t>3</a:t>
            </a:r>
            <a:r>
              <a:rPr lang="ja-JP" altLang="en-US" sz="1600" b="1" dirty="0" smtClean="0">
                <a:latin typeface="+mn-ea"/>
              </a:rPr>
              <a:t>が閲覧のみ可</a:t>
            </a:r>
            <a:endParaRPr lang="en-US" altLang="ja-JP" sz="1600" b="1" dirty="0" smtClean="0">
              <a:latin typeface="+mn-ea"/>
            </a:endParaRPr>
          </a:p>
          <a:p>
            <a:endParaRPr lang="en-US" altLang="ja-JP" sz="1600" b="1" dirty="0" smtClean="0">
              <a:latin typeface="+mn-ea"/>
            </a:endParaRPr>
          </a:p>
          <a:p>
            <a:r>
              <a:rPr lang="en-US" altLang="ja-JP" sz="1600" b="1" dirty="0" smtClean="0">
                <a:latin typeface="+mn-ea"/>
              </a:rPr>
              <a:t>※ </a:t>
            </a:r>
            <a:r>
              <a:rPr lang="ja-JP" altLang="en-US" sz="1600" b="1" dirty="0" smtClean="0">
                <a:latin typeface="+mn-ea"/>
              </a:rPr>
              <a:t>ユーザ</a:t>
            </a:r>
            <a:r>
              <a:rPr lang="en-US" altLang="ja-JP" sz="1600" b="1" dirty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は、メニュー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に対して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メンテナンス可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>
                <a:latin typeface="+mn-ea"/>
              </a:rPr>
              <a:t>と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閲覧のみ</a:t>
            </a:r>
            <a:r>
              <a:rPr lang="en-US" altLang="ja-JP" sz="1600" b="1" dirty="0" smtClean="0">
                <a:latin typeface="+mn-ea"/>
              </a:rPr>
              <a:t>』</a:t>
            </a:r>
            <a:r>
              <a:rPr lang="ja-JP" altLang="en-US" sz="1600" b="1" dirty="0" smtClean="0">
                <a:latin typeface="+mn-ea"/>
              </a:rPr>
              <a:t>両方の</a:t>
            </a:r>
            <a:endParaRPr lang="en-US" altLang="ja-JP" sz="1600" b="1" dirty="0" smtClean="0">
              <a:latin typeface="+mn-ea"/>
            </a:endParaRPr>
          </a:p>
          <a:p>
            <a:r>
              <a:rPr lang="en-US" altLang="ja-JP" sz="1600" b="1" dirty="0">
                <a:latin typeface="+mn-ea"/>
              </a:rPr>
              <a:t> </a:t>
            </a:r>
            <a:r>
              <a:rPr lang="en-US" altLang="ja-JP" sz="1600" b="1" dirty="0" smtClean="0">
                <a:latin typeface="+mn-ea"/>
              </a:rPr>
              <a:t>   </a:t>
            </a:r>
            <a:r>
              <a:rPr lang="ja-JP" altLang="en-US" sz="1600" b="1" dirty="0" smtClean="0">
                <a:latin typeface="+mn-ea"/>
              </a:rPr>
              <a:t>権限</a:t>
            </a:r>
            <a:r>
              <a:rPr lang="ja-JP" altLang="en-US" sz="1600" b="1" dirty="0">
                <a:latin typeface="+mn-ea"/>
              </a:rPr>
              <a:t>がありますが</a:t>
            </a:r>
            <a:r>
              <a:rPr lang="ja-JP" altLang="en-US" sz="1600" b="1" dirty="0" smtClean="0">
                <a:latin typeface="+mn-ea"/>
              </a:rPr>
              <a:t>、</a:t>
            </a:r>
            <a:r>
              <a:rPr lang="en-US" altLang="ja-JP" sz="1600" b="1" dirty="0" smtClean="0">
                <a:latin typeface="+mn-ea"/>
              </a:rPr>
              <a:t>『</a:t>
            </a:r>
            <a:r>
              <a:rPr lang="ja-JP" altLang="en-US" sz="1600" b="1" dirty="0" smtClean="0">
                <a:latin typeface="+mn-ea"/>
              </a:rPr>
              <a:t>メンテナンス可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 smtClean="0">
                <a:latin typeface="+mn-ea"/>
              </a:rPr>
              <a:t>の</a:t>
            </a:r>
            <a:r>
              <a:rPr lang="ja-JP" altLang="en-US" sz="1600" b="1" dirty="0">
                <a:latin typeface="+mn-ea"/>
              </a:rPr>
              <a:t>権限が優先されます</a:t>
            </a:r>
          </a:p>
        </p:txBody>
      </p:sp>
      <p:grpSp>
        <p:nvGrpSpPr>
          <p:cNvPr id="78" name="グループ化 77"/>
          <p:cNvGrpSpPr/>
          <p:nvPr/>
        </p:nvGrpSpPr>
        <p:grpSpPr>
          <a:xfrm>
            <a:off x="1097250" y="1427614"/>
            <a:ext cx="6188983" cy="2472183"/>
            <a:chOff x="947422" y="1611546"/>
            <a:chExt cx="6188983" cy="2472183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918771" y="161154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 smtClean="0"/>
                <a:t>ユーザ</a:t>
              </a:r>
              <a:endParaRPr kumimoji="1" lang="ja-JP" altLang="en-US" sz="14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566386" y="2413723"/>
              <a:ext cx="1130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/>
                <a:t>developers</a:t>
              </a:r>
              <a:endParaRPr kumimoji="1" lang="ja-JP" altLang="en-US" sz="14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647673" y="1632885"/>
              <a:ext cx="1020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ITA</a:t>
              </a:r>
              <a:r>
                <a:rPr lang="ja-JP" altLang="en-US" sz="1400" dirty="0" smtClean="0"/>
                <a:t>ロール</a:t>
              </a:r>
              <a:endParaRPr kumimoji="1" lang="ja-JP" altLang="en-US" sz="14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3622266" y="3775952"/>
              <a:ext cx="1018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operators</a:t>
              </a:r>
              <a:endParaRPr kumimoji="1" lang="ja-JP" altLang="en-US" sz="14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966174" y="2061470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ja-JP" altLang="en-US" sz="1600" dirty="0" smtClean="0"/>
                <a:t>ユーザ</a:t>
              </a:r>
              <a:r>
                <a:rPr lang="ja-JP" altLang="en-US" sz="1600" dirty="0"/>
                <a:t>１</a:t>
              </a:r>
              <a:endParaRPr kumimoji="1" lang="ja-JP" altLang="en-US" sz="16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947422" y="287356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00" dirty="0" smtClean="0"/>
                <a:t>ユーザ</a:t>
              </a:r>
              <a:r>
                <a:rPr lang="ja-JP" altLang="en-US" sz="1600" dirty="0"/>
                <a:t>２</a:t>
              </a:r>
              <a:endParaRPr kumimoji="1" lang="ja-JP" altLang="en-US" sz="1600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47422" y="365770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00" dirty="0" smtClean="0"/>
                <a:t>ユーザ</a:t>
              </a:r>
              <a:r>
                <a:rPr lang="ja-JP" altLang="en-US" sz="1600" dirty="0"/>
                <a:t>３</a:t>
              </a:r>
              <a:endParaRPr kumimoji="1" lang="ja-JP" altLang="en-US" sz="1600" dirty="0"/>
            </a:p>
          </p:txBody>
        </p:sp>
        <p:grpSp>
          <p:nvGrpSpPr>
            <p:cNvPr id="10" name="グループ化 9"/>
            <p:cNvGrpSpPr>
              <a:grpSpLocks noChangeAspect="1"/>
            </p:cNvGrpSpPr>
            <p:nvPr/>
          </p:nvGrpSpPr>
          <p:grpSpPr bwMode="gray">
            <a:xfrm>
              <a:off x="2101622" y="2810004"/>
              <a:ext cx="348830" cy="388485"/>
              <a:chOff x="863600" y="1071563"/>
              <a:chExt cx="823913" cy="917575"/>
            </a:xfrm>
          </p:grpSpPr>
          <p:sp>
            <p:nvSpPr>
              <p:cNvPr id="11" name="フリーフォーム 10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2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13" name="グループ化 12"/>
            <p:cNvGrpSpPr>
              <a:grpSpLocks noChangeAspect="1"/>
            </p:cNvGrpSpPr>
            <p:nvPr/>
          </p:nvGrpSpPr>
          <p:grpSpPr bwMode="gray">
            <a:xfrm>
              <a:off x="2066933" y="3595823"/>
              <a:ext cx="351010" cy="390912"/>
              <a:chOff x="863600" y="1071563"/>
              <a:chExt cx="823913" cy="917575"/>
            </a:xfrm>
          </p:grpSpPr>
          <p:sp>
            <p:nvSpPr>
              <p:cNvPr id="14" name="フリーフォーム 13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5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3" name="グループ化 22"/>
            <p:cNvGrpSpPr>
              <a:grpSpLocks noChangeAspect="1"/>
            </p:cNvGrpSpPr>
            <p:nvPr/>
          </p:nvGrpSpPr>
          <p:grpSpPr>
            <a:xfrm>
              <a:off x="3729603" y="2021510"/>
              <a:ext cx="831317" cy="413399"/>
              <a:chOff x="4197452" y="2618983"/>
              <a:chExt cx="2815136" cy="2715412"/>
            </a:xfrm>
          </p:grpSpPr>
          <p:sp>
            <p:nvSpPr>
              <p:cNvPr id="24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5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7" name="グループ化 26"/>
            <p:cNvGrpSpPr>
              <a:grpSpLocks noChangeAspect="1"/>
            </p:cNvGrpSpPr>
            <p:nvPr/>
          </p:nvGrpSpPr>
          <p:grpSpPr>
            <a:xfrm>
              <a:off x="3730812" y="3371007"/>
              <a:ext cx="831317" cy="413399"/>
              <a:chOff x="4197452" y="2618983"/>
              <a:chExt cx="2815136" cy="2715412"/>
            </a:xfrm>
          </p:grpSpPr>
          <p:sp>
            <p:nvSpPr>
              <p:cNvPr id="28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9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sp>
          <p:nvSpPr>
            <p:cNvPr id="58" name="正方形/長方形 57"/>
            <p:cNvSpPr/>
            <p:nvPr/>
          </p:nvSpPr>
          <p:spPr bwMode="auto">
            <a:xfrm>
              <a:off x="5955080" y="3441185"/>
              <a:ext cx="1181325" cy="329456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 smtClean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 smtClean="0">
                  <a:solidFill>
                    <a:srgbClr val="000000"/>
                  </a:solidFill>
                </a:rPr>
                <a:t>C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46324" y="2752860"/>
              <a:ext cx="1178094" cy="327349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 smtClean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B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 bwMode="auto">
            <a:xfrm>
              <a:off x="5950394" y="2080696"/>
              <a:ext cx="1169955" cy="302647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 smtClean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A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 bwMode="auto">
            <a:xfrm>
              <a:off x="4524744" y="2232020"/>
              <a:ext cx="1425650" cy="285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直線コネクタ 59"/>
            <p:cNvCxnSpPr/>
            <p:nvPr/>
          </p:nvCxnSpPr>
          <p:spPr bwMode="auto">
            <a:xfrm>
              <a:off x="4531502" y="2239985"/>
              <a:ext cx="1406590" cy="69050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/>
            <p:cNvCxnSpPr>
              <a:endCxn id="58" idx="1"/>
            </p:cNvCxnSpPr>
            <p:nvPr/>
          </p:nvCxnSpPr>
          <p:spPr bwMode="auto">
            <a:xfrm>
              <a:off x="4534185" y="2235399"/>
              <a:ext cx="1420895" cy="13705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4518623" y="3605838"/>
              <a:ext cx="1436457" cy="7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/>
            <p:nvPr/>
          </p:nvCxnSpPr>
          <p:spPr bwMode="auto">
            <a:xfrm>
              <a:off x="2509848" y="2248639"/>
              <a:ext cx="1267110" cy="1339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4" name="グループ化 63"/>
            <p:cNvGrpSpPr>
              <a:grpSpLocks noChangeAspect="1"/>
            </p:cNvGrpSpPr>
            <p:nvPr/>
          </p:nvGrpSpPr>
          <p:grpSpPr bwMode="gray">
            <a:xfrm>
              <a:off x="2107674" y="1973510"/>
              <a:ext cx="348830" cy="388485"/>
              <a:chOff x="863600" y="1071563"/>
              <a:chExt cx="823913" cy="917575"/>
            </a:xfrm>
          </p:grpSpPr>
          <p:sp>
            <p:nvSpPr>
              <p:cNvPr id="66" name="フリーフォーム 65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7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cxnSp>
          <p:nvCxnSpPr>
            <p:cNvPr id="68" name="直線コネクタ 67"/>
            <p:cNvCxnSpPr/>
            <p:nvPr/>
          </p:nvCxnSpPr>
          <p:spPr bwMode="auto">
            <a:xfrm flipV="1">
              <a:off x="2456856" y="3580482"/>
              <a:ext cx="1308922" cy="25773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/>
            <p:cNvCxnSpPr/>
            <p:nvPr/>
          </p:nvCxnSpPr>
          <p:spPr bwMode="auto">
            <a:xfrm>
              <a:off x="2496536" y="2235399"/>
              <a:ext cx="1280422" cy="108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2479230" y="3153805"/>
              <a:ext cx="1287757" cy="42207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/>
            <p:cNvCxnSpPr/>
            <p:nvPr/>
          </p:nvCxnSpPr>
          <p:spPr bwMode="auto">
            <a:xfrm flipV="1">
              <a:off x="4514514" y="2932685"/>
              <a:ext cx="1414503" cy="6778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グループ化 73"/>
          <p:cNvGrpSpPr/>
          <p:nvPr/>
        </p:nvGrpSpPr>
        <p:grpSpPr>
          <a:xfrm>
            <a:off x="6156220" y="884235"/>
            <a:ext cx="2376330" cy="615898"/>
            <a:chOff x="5868180" y="1034192"/>
            <a:chExt cx="2376330" cy="615898"/>
          </a:xfrm>
        </p:grpSpPr>
        <p:sp>
          <p:nvSpPr>
            <p:cNvPr id="83" name="正方形/長方形 82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 smtClean="0"/>
                <a:t>                   </a:t>
              </a:r>
              <a:endParaRPr lang="en-US" altLang="ja-JP" sz="1100" dirty="0" smtClean="0">
                <a:solidFill>
                  <a:srgbClr val="000000"/>
                </a:solidFill>
              </a:endParaRPr>
            </a:p>
            <a:p>
              <a:r>
                <a:rPr lang="en-US" altLang="ja-JP" sz="1100" dirty="0" smtClean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7053529" y="1323115"/>
              <a:ext cx="79211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閲覧のみ</a:t>
              </a: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823696" y="1042236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メンテナンス可</a:t>
              </a:r>
            </a:p>
          </p:txBody>
        </p:sp>
        <p:cxnSp>
          <p:nvCxnSpPr>
            <p:cNvPr id="77" name="直線コネクタ 76"/>
            <p:cNvCxnSpPr/>
            <p:nvPr/>
          </p:nvCxnSpPr>
          <p:spPr bwMode="auto">
            <a:xfrm>
              <a:off x="5975694" y="1189121"/>
              <a:ext cx="740488" cy="54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直線コネクタ 78"/>
            <p:cNvCxnSpPr/>
            <p:nvPr/>
          </p:nvCxnSpPr>
          <p:spPr bwMode="auto">
            <a:xfrm>
              <a:off x="5970839" y="1459092"/>
              <a:ext cx="745343" cy="102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9" name="テキスト ボックス 68"/>
          <p:cNvSpPr txBox="1"/>
          <p:nvPr/>
        </p:nvSpPr>
        <p:spPr>
          <a:xfrm>
            <a:off x="323410" y="889630"/>
            <a:ext cx="2736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■ </a:t>
            </a:r>
            <a:r>
              <a:rPr lang="en-US" altLang="ja-JP" sz="2000" b="1" dirty="0" smtClean="0"/>
              <a:t>RBAC</a:t>
            </a:r>
            <a:r>
              <a:rPr lang="ja-JP" altLang="en-US" sz="2000" b="1" dirty="0" smtClean="0"/>
              <a:t>の例</a:t>
            </a:r>
            <a:endParaRPr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376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 smtClean="0"/>
              <a:t>4/4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ja-JP" altLang="en-US" sz="1800" dirty="0" smtClean="0"/>
              <a:t>　○ 以下は管理</a:t>
            </a:r>
            <a:r>
              <a:rPr lang="ja-JP" altLang="en-US" sz="1800" dirty="0"/>
              <a:t>コンソール</a:t>
            </a:r>
            <a:r>
              <a:rPr lang="ja-JP" altLang="en-US" sz="1800" dirty="0" smtClean="0"/>
              <a:t>のメニューの説明になります</a:t>
            </a:r>
            <a:endParaRPr lang="en-US" altLang="ja-JP" sz="1800" dirty="0" smtClean="0"/>
          </a:p>
          <a:p>
            <a:r>
              <a:rPr lang="ja-JP" altLang="en-US" sz="1800" b="1" dirty="0"/>
              <a:t>メニューグループ</a:t>
            </a:r>
            <a:r>
              <a:rPr lang="ja-JP" altLang="en-US" sz="1800" b="1" dirty="0" smtClean="0"/>
              <a:t>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メニューを複数束ねるものです</a:t>
            </a:r>
            <a:endParaRPr lang="en-US" altLang="ja-JP" dirty="0"/>
          </a:p>
          <a:p>
            <a:r>
              <a:rPr lang="ja-JP" altLang="en-US" sz="1800" b="1" dirty="0" smtClean="0"/>
              <a:t>メニュー管理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メニュー</a:t>
            </a:r>
            <a:r>
              <a:rPr lang="ja-JP" altLang="en-US" dirty="0"/>
              <a:t>は必ず一つのメニューグループに所属</a:t>
            </a:r>
            <a:r>
              <a:rPr lang="ja-JP" altLang="en-US" dirty="0" smtClean="0"/>
              <a:t>します</a:t>
            </a:r>
            <a:endParaRPr lang="en-US" altLang="ja-JP" dirty="0"/>
          </a:p>
          <a:p>
            <a:r>
              <a:rPr lang="ja-JP" altLang="en-US" sz="1800" b="1" dirty="0"/>
              <a:t>ロール</a:t>
            </a:r>
            <a:r>
              <a:rPr lang="ja-JP" altLang="en-US" sz="1800" b="1" dirty="0" smtClean="0"/>
              <a:t>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メニュー</a:t>
            </a:r>
            <a:r>
              <a:rPr lang="ja-JP" altLang="en-US" dirty="0"/>
              <a:t>へのアクセス権限を役割定義するもの</a:t>
            </a:r>
            <a:r>
              <a:rPr lang="ja-JP" altLang="en-US" dirty="0" smtClean="0"/>
              <a:t>です</a:t>
            </a:r>
            <a:endParaRPr lang="en-US" altLang="ja-JP" sz="1800" dirty="0"/>
          </a:p>
          <a:p>
            <a:r>
              <a:rPr lang="ja-JP" altLang="en-US" sz="1800" b="1" dirty="0" smtClean="0"/>
              <a:t>ユーザ管理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ユーザ</a:t>
            </a:r>
            <a:r>
              <a:rPr lang="ja-JP" altLang="en-US" dirty="0"/>
              <a:t>は複数のロールを持つこと</a:t>
            </a:r>
            <a:r>
              <a:rPr lang="ja-JP" altLang="en-US" dirty="0" smtClean="0"/>
              <a:t>が可能です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ActiveDirectory</a:t>
            </a:r>
            <a:r>
              <a:rPr lang="ja-JP" altLang="en-US" dirty="0"/>
              <a:t>と連携し、ユーザ情報を取得することが</a:t>
            </a:r>
            <a:r>
              <a:rPr lang="ja-JP" altLang="en-US" dirty="0" smtClean="0"/>
              <a:t>可能です</a:t>
            </a:r>
            <a:endParaRPr lang="en-US" altLang="ja-JP" dirty="0"/>
          </a:p>
          <a:p>
            <a:r>
              <a:rPr lang="ja-JP" altLang="en-US" sz="1800" b="1" dirty="0" smtClean="0"/>
              <a:t>ロール・メニュー紐付管理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ロール</a:t>
            </a:r>
            <a:r>
              <a:rPr lang="ja-JP" altLang="en-US" dirty="0"/>
              <a:t>ごとにメニューへのアクセス権限を</a:t>
            </a:r>
            <a:r>
              <a:rPr lang="ja-JP" altLang="en-US" dirty="0" smtClean="0"/>
              <a:t>メンテナンスできます</a:t>
            </a:r>
            <a:endParaRPr lang="en-US" altLang="ja-JP" dirty="0" smtClean="0"/>
          </a:p>
          <a:p>
            <a:r>
              <a:rPr lang="ja-JP" altLang="en-US" sz="1800" b="1" dirty="0"/>
              <a:t>ロール</a:t>
            </a:r>
            <a:r>
              <a:rPr lang="ja-JP" altLang="en-US" sz="1800" b="1" dirty="0" smtClean="0"/>
              <a:t>・</a:t>
            </a:r>
            <a:r>
              <a:rPr lang="ja-JP" altLang="en-US" sz="1800" b="1" dirty="0"/>
              <a:t>ユーザ</a:t>
            </a:r>
            <a:r>
              <a:rPr lang="ja-JP" altLang="en-US" sz="1800" b="1" dirty="0" smtClean="0"/>
              <a:t>紐付管理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ユーザ</a:t>
            </a:r>
            <a:r>
              <a:rPr lang="ja-JP" altLang="en-US" dirty="0"/>
              <a:t>ごとに所属するユーザをメンテナンスできます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45" y="1349962"/>
            <a:ext cx="3318268" cy="161197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5640639" y="1895253"/>
            <a:ext cx="771178" cy="105726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494387" y="1724315"/>
            <a:ext cx="2484359" cy="5561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592167" y="3015255"/>
            <a:ext cx="868121" cy="351268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ー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6894046" y="2362862"/>
            <a:ext cx="1584220" cy="351268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メニューグループ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8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メニューインポート</a:t>
            </a:r>
            <a:r>
              <a:rPr lang="en-US" altLang="ja-JP" dirty="0"/>
              <a:t>/</a:t>
            </a:r>
            <a:r>
              <a:rPr lang="ja-JP" altLang="en-US" dirty="0"/>
              <a:t>エクスポート　</a:t>
            </a:r>
            <a:r>
              <a:rPr lang="en-US" altLang="ja-JP" dirty="0"/>
              <a:t>1/2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8478" y="224523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03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メニュ</a:t>
            </a:r>
            <a:r>
              <a:rPr lang="ja-JP" altLang="en-US" dirty="0" smtClean="0"/>
              <a:t>ーエクスポート</a:t>
            </a:r>
            <a:r>
              <a:rPr lang="en-US" altLang="ja-JP" dirty="0" smtClean="0"/>
              <a:t>/</a:t>
            </a:r>
            <a:r>
              <a:rPr lang="ja-JP" altLang="en-US" dirty="0"/>
              <a:t>イン</a:t>
            </a:r>
            <a:r>
              <a:rPr lang="ja-JP" altLang="en-US" dirty="0" smtClean="0"/>
              <a:t>ポート</a:t>
            </a:r>
            <a:r>
              <a:rPr lang="ja-JP" altLang="en-US" dirty="0"/>
              <a:t>　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sz="1800" b="1" dirty="0"/>
              <a:t>メニュ</a:t>
            </a:r>
            <a:r>
              <a:rPr lang="ja-JP" altLang="en-US" sz="1800" b="1" dirty="0" smtClean="0"/>
              <a:t>ーエクスポート</a:t>
            </a:r>
            <a:r>
              <a:rPr lang="en-US" altLang="ja-JP" sz="1800" b="1" dirty="0" smtClean="0"/>
              <a:t>/</a:t>
            </a:r>
            <a:r>
              <a:rPr lang="ja-JP" altLang="en-US" sz="1800" b="1" dirty="0" smtClean="0"/>
              <a:t>インポート</a:t>
            </a:r>
            <a:endParaRPr lang="en-US" altLang="ja-JP" sz="1800" b="1" dirty="0" smtClean="0"/>
          </a:p>
          <a:p>
            <a:pPr marL="0" indent="0">
              <a:buNone/>
            </a:pPr>
            <a:r>
              <a:rPr lang="en-US" altLang="ja-JP" sz="1600" b="1" dirty="0"/>
              <a:t> </a:t>
            </a:r>
            <a:r>
              <a:rPr lang="en-US" altLang="ja-JP" sz="1600" b="1" dirty="0" smtClean="0"/>
              <a:t>  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に</a:t>
            </a:r>
            <a:r>
              <a:rPr lang="ja-JP" altLang="en-US" sz="1600" dirty="0"/>
              <a:t>登録されて</a:t>
            </a:r>
            <a:r>
              <a:rPr lang="ja-JP" altLang="en-US" sz="1600" dirty="0" smtClean="0"/>
              <a:t>いる</a:t>
            </a:r>
            <a:r>
              <a:rPr lang="ja-JP" altLang="en-US" sz="1600" dirty="0"/>
              <a:t>メニュ</a:t>
            </a:r>
            <a:r>
              <a:rPr lang="ja-JP" altLang="en-US" sz="1600" dirty="0" smtClean="0"/>
              <a:t>ーのエクスポート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インポートが可能です。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操作手順等の詳細につきましては、利用</a:t>
            </a:r>
            <a:r>
              <a:rPr lang="ja-JP" altLang="en-US" sz="1600" dirty="0"/>
              <a:t>手順</a:t>
            </a:r>
            <a:r>
              <a:rPr lang="ja-JP" altLang="en-US" sz="1600" dirty="0" smtClean="0"/>
              <a:t>マニュアルをご参照下さい。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　</a:t>
            </a:r>
            <a:r>
              <a:rPr lang="en-US" altLang="ja-JP" sz="1600" dirty="0" smtClean="0"/>
              <a:t>※</a:t>
            </a:r>
            <a:r>
              <a:rPr lang="ja-JP" altLang="en-US" sz="1600" dirty="0" smtClean="0"/>
              <a:t>注意</a:t>
            </a:r>
            <a:r>
              <a:rPr lang="en-US" altLang="ja-JP" sz="1600" dirty="0" smtClean="0"/>
              <a:t>※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での、エクスポート</a:t>
            </a:r>
            <a:r>
              <a:rPr lang="en-US" altLang="ja-JP" sz="1600" dirty="0"/>
              <a:t>/</a:t>
            </a:r>
            <a:r>
              <a:rPr lang="ja-JP" altLang="en-US" sz="1600" dirty="0"/>
              <a:t>インポート</a:t>
            </a:r>
            <a:r>
              <a:rPr lang="ja-JP" altLang="en-US" sz="1600" dirty="0" smtClean="0"/>
              <a:t>は、</a:t>
            </a:r>
            <a:endParaRPr lang="ja-JP" altLang="en-US" sz="1600" dirty="0"/>
          </a:p>
          <a:p>
            <a:pPr marL="0" indent="0">
              <a:buNone/>
            </a:pPr>
            <a:r>
              <a:rPr lang="ja-JP" altLang="en-US" sz="1600" dirty="0" smtClean="0"/>
              <a:t>　　　　　　 メニュー単位の</a:t>
            </a:r>
            <a:r>
              <a:rPr lang="ja-JP" altLang="en-US" sz="1600" dirty="0"/>
              <a:t>上書きになりますので</a:t>
            </a:r>
            <a:r>
              <a:rPr lang="ja-JP" altLang="en-US" sz="1600" dirty="0" smtClean="0"/>
              <a:t>、ご注意下さい。</a:t>
            </a:r>
            <a:endParaRPr lang="en-US" altLang="ja-JP" sz="1600" dirty="0"/>
          </a:p>
        </p:txBody>
      </p:sp>
      <p:sp>
        <p:nvSpPr>
          <p:cNvPr id="33" name="フリーフォーム 32"/>
          <p:cNvSpPr>
            <a:spLocks noChangeAspect="1" noChangeArrowheads="1"/>
          </p:cNvSpPr>
          <p:nvPr/>
        </p:nvSpPr>
        <p:spPr bwMode="gray">
          <a:xfrm>
            <a:off x="6357531" y="2436048"/>
            <a:ext cx="375690" cy="771052"/>
          </a:xfrm>
          <a:custGeom>
            <a:avLst/>
            <a:gdLst>
              <a:gd name="connsiteX0" fmla="*/ 166688 w 333375"/>
              <a:gd name="connsiteY0" fmla="*/ 600075 h 684213"/>
              <a:gd name="connsiteX1" fmla="*/ 207963 w 333375"/>
              <a:gd name="connsiteY1" fmla="*/ 642144 h 684213"/>
              <a:gd name="connsiteX2" fmla="*/ 166688 w 333375"/>
              <a:gd name="connsiteY2" fmla="*/ 684213 h 684213"/>
              <a:gd name="connsiteX3" fmla="*/ 125413 w 333375"/>
              <a:gd name="connsiteY3" fmla="*/ 642144 h 684213"/>
              <a:gd name="connsiteX4" fmla="*/ 166688 w 333375"/>
              <a:gd name="connsiteY4" fmla="*/ 600075 h 684213"/>
              <a:gd name="connsiteX5" fmla="*/ 16665 w 333375"/>
              <a:gd name="connsiteY5" fmla="*/ 485775 h 684213"/>
              <a:gd name="connsiteX6" fmla="*/ 316711 w 333375"/>
              <a:gd name="connsiteY6" fmla="*/ 485775 h 684213"/>
              <a:gd name="connsiteX7" fmla="*/ 331788 w 333375"/>
              <a:gd name="connsiteY7" fmla="*/ 499696 h 684213"/>
              <a:gd name="connsiteX8" fmla="*/ 316711 w 333375"/>
              <a:gd name="connsiteY8" fmla="*/ 514350 h 684213"/>
              <a:gd name="connsiteX9" fmla="*/ 16665 w 333375"/>
              <a:gd name="connsiteY9" fmla="*/ 514350 h 684213"/>
              <a:gd name="connsiteX10" fmla="*/ 1588 w 333375"/>
              <a:gd name="connsiteY10" fmla="*/ 499696 h 684213"/>
              <a:gd name="connsiteX11" fmla="*/ 16665 w 333375"/>
              <a:gd name="connsiteY11" fmla="*/ 485775 h 684213"/>
              <a:gd name="connsiteX12" fmla="*/ 16665 w 333375"/>
              <a:gd name="connsiteY12" fmla="*/ 419100 h 684213"/>
              <a:gd name="connsiteX13" fmla="*/ 316711 w 333375"/>
              <a:gd name="connsiteY13" fmla="*/ 419100 h 684213"/>
              <a:gd name="connsiteX14" fmla="*/ 331788 w 333375"/>
              <a:gd name="connsiteY14" fmla="*/ 433021 h 684213"/>
              <a:gd name="connsiteX15" fmla="*/ 316711 w 333375"/>
              <a:gd name="connsiteY15" fmla="*/ 447675 h 684213"/>
              <a:gd name="connsiteX16" fmla="*/ 16665 w 333375"/>
              <a:gd name="connsiteY16" fmla="*/ 447675 h 684213"/>
              <a:gd name="connsiteX17" fmla="*/ 1588 w 333375"/>
              <a:gd name="connsiteY17" fmla="*/ 433021 h 684213"/>
              <a:gd name="connsiteX18" fmla="*/ 16665 w 333375"/>
              <a:gd name="connsiteY18" fmla="*/ 419100 h 684213"/>
              <a:gd name="connsiteX19" fmla="*/ 16665 w 333375"/>
              <a:gd name="connsiteY19" fmla="*/ 350837 h 684213"/>
              <a:gd name="connsiteX20" fmla="*/ 316711 w 333375"/>
              <a:gd name="connsiteY20" fmla="*/ 350837 h 684213"/>
              <a:gd name="connsiteX21" fmla="*/ 331788 w 333375"/>
              <a:gd name="connsiteY21" fmla="*/ 366305 h 684213"/>
              <a:gd name="connsiteX22" fmla="*/ 316711 w 333375"/>
              <a:gd name="connsiteY22" fmla="*/ 381000 h 684213"/>
              <a:gd name="connsiteX23" fmla="*/ 16665 w 333375"/>
              <a:gd name="connsiteY23" fmla="*/ 381000 h 684213"/>
              <a:gd name="connsiteX24" fmla="*/ 1588 w 333375"/>
              <a:gd name="connsiteY24" fmla="*/ 366305 h 684213"/>
              <a:gd name="connsiteX25" fmla="*/ 16665 w 333375"/>
              <a:gd name="connsiteY25" fmla="*/ 350837 h 684213"/>
              <a:gd name="connsiteX26" fmla="*/ 19610 w 333375"/>
              <a:gd name="connsiteY26" fmla="*/ 166687 h 684213"/>
              <a:gd name="connsiteX27" fmla="*/ 313765 w 333375"/>
              <a:gd name="connsiteY27" fmla="*/ 166687 h 684213"/>
              <a:gd name="connsiteX28" fmla="*/ 333375 w 333375"/>
              <a:gd name="connsiteY28" fmla="*/ 186990 h 684213"/>
              <a:gd name="connsiteX29" fmla="*/ 333375 w 333375"/>
              <a:gd name="connsiteY29" fmla="*/ 246397 h 684213"/>
              <a:gd name="connsiteX30" fmla="*/ 313765 w 333375"/>
              <a:gd name="connsiteY30" fmla="*/ 266700 h 684213"/>
              <a:gd name="connsiteX31" fmla="*/ 19610 w 333375"/>
              <a:gd name="connsiteY31" fmla="*/ 266700 h 684213"/>
              <a:gd name="connsiteX32" fmla="*/ 0 w 333375"/>
              <a:gd name="connsiteY32" fmla="*/ 246397 h 684213"/>
              <a:gd name="connsiteX33" fmla="*/ 0 w 333375"/>
              <a:gd name="connsiteY33" fmla="*/ 186990 h 684213"/>
              <a:gd name="connsiteX34" fmla="*/ 19610 w 333375"/>
              <a:gd name="connsiteY34" fmla="*/ 166687 h 684213"/>
              <a:gd name="connsiteX35" fmla="*/ 19610 w 333375"/>
              <a:gd name="connsiteY35" fmla="*/ 0 h 684213"/>
              <a:gd name="connsiteX36" fmla="*/ 313765 w 333375"/>
              <a:gd name="connsiteY36" fmla="*/ 0 h 684213"/>
              <a:gd name="connsiteX37" fmla="*/ 333375 w 333375"/>
              <a:gd name="connsiteY37" fmla="*/ 19551 h 684213"/>
              <a:gd name="connsiteX38" fmla="*/ 333375 w 333375"/>
              <a:gd name="connsiteY38" fmla="*/ 79710 h 684213"/>
              <a:gd name="connsiteX39" fmla="*/ 313765 w 333375"/>
              <a:gd name="connsiteY39" fmla="*/ 100013 h 684213"/>
              <a:gd name="connsiteX40" fmla="*/ 19610 w 333375"/>
              <a:gd name="connsiteY40" fmla="*/ 100013 h 684213"/>
              <a:gd name="connsiteX41" fmla="*/ 0 w 333375"/>
              <a:gd name="connsiteY41" fmla="*/ 79710 h 684213"/>
              <a:gd name="connsiteX42" fmla="*/ 0 w 333375"/>
              <a:gd name="connsiteY42" fmla="*/ 19551 h 684213"/>
              <a:gd name="connsiteX43" fmla="*/ 19610 w 333375"/>
              <a:gd name="connsiteY4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33375" h="684213">
                <a:moveTo>
                  <a:pt x="166688" y="600075"/>
                </a:moveTo>
                <a:cubicBezTo>
                  <a:pt x="189484" y="600075"/>
                  <a:pt x="207963" y="618910"/>
                  <a:pt x="207963" y="642144"/>
                </a:cubicBezTo>
                <a:cubicBezTo>
                  <a:pt x="207963" y="665378"/>
                  <a:pt x="189484" y="684213"/>
                  <a:pt x="166688" y="684213"/>
                </a:cubicBezTo>
                <a:cubicBezTo>
                  <a:pt x="143892" y="684213"/>
                  <a:pt x="125413" y="665378"/>
                  <a:pt x="125413" y="642144"/>
                </a:cubicBezTo>
                <a:cubicBezTo>
                  <a:pt x="125413" y="618910"/>
                  <a:pt x="143892" y="600075"/>
                  <a:pt x="166688" y="600075"/>
                </a:cubicBezTo>
                <a:close/>
                <a:moveTo>
                  <a:pt x="16665" y="485775"/>
                </a:moveTo>
                <a:cubicBezTo>
                  <a:pt x="16665" y="485775"/>
                  <a:pt x="16665" y="485775"/>
                  <a:pt x="316711" y="485775"/>
                </a:cubicBezTo>
                <a:cubicBezTo>
                  <a:pt x="325003" y="485775"/>
                  <a:pt x="331788" y="491636"/>
                  <a:pt x="331788" y="499696"/>
                </a:cubicBezTo>
                <a:cubicBezTo>
                  <a:pt x="331788" y="507756"/>
                  <a:pt x="325003" y="514350"/>
                  <a:pt x="316711" y="514350"/>
                </a:cubicBezTo>
                <a:cubicBezTo>
                  <a:pt x="316711" y="514350"/>
                  <a:pt x="316711" y="514350"/>
                  <a:pt x="16665" y="514350"/>
                </a:cubicBezTo>
                <a:cubicBezTo>
                  <a:pt x="8373" y="514350"/>
                  <a:pt x="1588" y="507756"/>
                  <a:pt x="1588" y="499696"/>
                </a:cubicBezTo>
                <a:cubicBezTo>
                  <a:pt x="1588" y="491636"/>
                  <a:pt x="8373" y="485775"/>
                  <a:pt x="16665" y="485775"/>
                </a:cubicBezTo>
                <a:close/>
                <a:moveTo>
                  <a:pt x="16665" y="419100"/>
                </a:moveTo>
                <a:cubicBezTo>
                  <a:pt x="16665" y="419100"/>
                  <a:pt x="16665" y="419100"/>
                  <a:pt x="316711" y="419100"/>
                </a:cubicBezTo>
                <a:cubicBezTo>
                  <a:pt x="325003" y="419100"/>
                  <a:pt x="331788" y="425694"/>
                  <a:pt x="331788" y="433021"/>
                </a:cubicBezTo>
                <a:cubicBezTo>
                  <a:pt x="331788" y="441081"/>
                  <a:pt x="325003" y="447675"/>
                  <a:pt x="316711" y="447675"/>
                </a:cubicBezTo>
                <a:cubicBezTo>
                  <a:pt x="316711" y="447675"/>
                  <a:pt x="316711" y="447675"/>
                  <a:pt x="16665" y="447675"/>
                </a:cubicBezTo>
                <a:cubicBezTo>
                  <a:pt x="8373" y="447675"/>
                  <a:pt x="1588" y="441081"/>
                  <a:pt x="1588" y="433021"/>
                </a:cubicBezTo>
                <a:cubicBezTo>
                  <a:pt x="1588" y="425694"/>
                  <a:pt x="8373" y="419100"/>
                  <a:pt x="16665" y="419100"/>
                </a:cubicBezTo>
                <a:close/>
                <a:moveTo>
                  <a:pt x="16665" y="350837"/>
                </a:moveTo>
                <a:cubicBezTo>
                  <a:pt x="16665" y="350837"/>
                  <a:pt x="16665" y="350837"/>
                  <a:pt x="316711" y="350837"/>
                </a:cubicBezTo>
                <a:cubicBezTo>
                  <a:pt x="325003" y="350837"/>
                  <a:pt x="331788" y="357798"/>
                  <a:pt x="331788" y="366305"/>
                </a:cubicBezTo>
                <a:cubicBezTo>
                  <a:pt x="331788" y="374813"/>
                  <a:pt x="325003" y="381000"/>
                  <a:pt x="316711" y="381000"/>
                </a:cubicBezTo>
                <a:cubicBezTo>
                  <a:pt x="316711" y="381000"/>
                  <a:pt x="316711" y="381000"/>
                  <a:pt x="16665" y="381000"/>
                </a:cubicBezTo>
                <a:cubicBezTo>
                  <a:pt x="8373" y="381000"/>
                  <a:pt x="1588" y="374813"/>
                  <a:pt x="1588" y="366305"/>
                </a:cubicBezTo>
                <a:cubicBezTo>
                  <a:pt x="1588" y="357798"/>
                  <a:pt x="8373" y="350837"/>
                  <a:pt x="16665" y="350837"/>
                </a:cubicBezTo>
                <a:close/>
                <a:moveTo>
                  <a:pt x="19610" y="166687"/>
                </a:moveTo>
                <a:cubicBezTo>
                  <a:pt x="19610" y="166687"/>
                  <a:pt x="19610" y="166687"/>
                  <a:pt x="313765" y="166687"/>
                </a:cubicBezTo>
                <a:cubicBezTo>
                  <a:pt x="324324" y="166687"/>
                  <a:pt x="333375" y="175711"/>
                  <a:pt x="333375" y="186990"/>
                </a:cubicBezTo>
                <a:cubicBezTo>
                  <a:pt x="333375" y="186990"/>
                  <a:pt x="333375" y="186990"/>
                  <a:pt x="333375" y="246397"/>
                </a:cubicBezTo>
                <a:cubicBezTo>
                  <a:pt x="333375" y="257676"/>
                  <a:pt x="324324" y="266700"/>
                  <a:pt x="313765" y="266700"/>
                </a:cubicBezTo>
                <a:cubicBezTo>
                  <a:pt x="313765" y="266700"/>
                  <a:pt x="313765" y="266700"/>
                  <a:pt x="19610" y="266700"/>
                </a:cubicBezTo>
                <a:cubicBezTo>
                  <a:pt x="9051" y="266700"/>
                  <a:pt x="0" y="257676"/>
                  <a:pt x="0" y="246397"/>
                </a:cubicBezTo>
                <a:cubicBezTo>
                  <a:pt x="0" y="246397"/>
                  <a:pt x="0" y="246397"/>
                  <a:pt x="0" y="186990"/>
                </a:cubicBezTo>
                <a:cubicBezTo>
                  <a:pt x="0" y="175711"/>
                  <a:pt x="9051" y="166687"/>
                  <a:pt x="19610" y="166687"/>
                </a:cubicBezTo>
                <a:close/>
                <a:moveTo>
                  <a:pt x="19610" y="0"/>
                </a:moveTo>
                <a:cubicBezTo>
                  <a:pt x="19610" y="0"/>
                  <a:pt x="19610" y="0"/>
                  <a:pt x="313765" y="0"/>
                </a:cubicBezTo>
                <a:cubicBezTo>
                  <a:pt x="324324" y="0"/>
                  <a:pt x="333375" y="9024"/>
                  <a:pt x="333375" y="19551"/>
                </a:cubicBezTo>
                <a:cubicBezTo>
                  <a:pt x="333375" y="19551"/>
                  <a:pt x="333375" y="19551"/>
                  <a:pt x="333375" y="79710"/>
                </a:cubicBezTo>
                <a:cubicBezTo>
                  <a:pt x="333375" y="90989"/>
                  <a:pt x="324324" y="100013"/>
                  <a:pt x="313765" y="100013"/>
                </a:cubicBezTo>
                <a:cubicBezTo>
                  <a:pt x="313765" y="100013"/>
                  <a:pt x="313765" y="100013"/>
                  <a:pt x="19610" y="100013"/>
                </a:cubicBezTo>
                <a:cubicBezTo>
                  <a:pt x="9051" y="100013"/>
                  <a:pt x="0" y="90989"/>
                  <a:pt x="0" y="79710"/>
                </a:cubicBezTo>
                <a:cubicBezTo>
                  <a:pt x="0" y="79710"/>
                  <a:pt x="0" y="79710"/>
                  <a:pt x="0" y="19551"/>
                </a:cubicBezTo>
                <a:cubicBezTo>
                  <a:pt x="0" y="9024"/>
                  <a:pt x="9051" y="0"/>
                  <a:pt x="196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39791" y="3367951"/>
            <a:ext cx="1041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ITA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サーバ</a:t>
            </a:r>
            <a:r>
              <a:rPr kumimoji="1" lang="en-US" altLang="ja-JP" sz="1200" b="1" dirty="0" smtClean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51914" y="6202859"/>
            <a:ext cx="1039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ITA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サーバ</a:t>
            </a:r>
            <a:r>
              <a:rPr kumimoji="1" lang="en-US" altLang="ja-JP" sz="1200" b="1" dirty="0" smtClean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36" name="右矢印 35"/>
          <p:cNvSpPr/>
          <p:nvPr/>
        </p:nvSpPr>
        <p:spPr bwMode="auto">
          <a:xfrm rot="5400000">
            <a:off x="2564230" y="4403968"/>
            <a:ext cx="2591016" cy="129360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1" name="Oval 97"/>
          <p:cNvSpPr>
            <a:spLocks noChangeAspect="1" noChangeArrowheads="1"/>
          </p:cNvSpPr>
          <p:nvPr/>
        </p:nvSpPr>
        <p:spPr bwMode="gray">
          <a:xfrm>
            <a:off x="3741833" y="2507398"/>
            <a:ext cx="573711" cy="556163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2" name="Oval 97"/>
          <p:cNvSpPr>
            <a:spLocks noChangeAspect="1" noChangeArrowheads="1"/>
          </p:cNvSpPr>
          <p:nvPr/>
        </p:nvSpPr>
        <p:spPr bwMode="gray">
          <a:xfrm>
            <a:off x="3791612" y="5827534"/>
            <a:ext cx="573711" cy="556163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4" name="フローチャート: 書類 23"/>
          <p:cNvSpPr/>
          <p:nvPr/>
        </p:nvSpPr>
        <p:spPr bwMode="auto">
          <a:xfrm>
            <a:off x="3972077" y="3569241"/>
            <a:ext cx="632974" cy="396831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2B62"/>
                </a:solidFill>
              </a:rPr>
              <a:t>kym</a:t>
            </a:r>
          </a:p>
          <a:p>
            <a:pPr algn="ctr"/>
            <a:r>
              <a:rPr lang="ja-JP" altLang="en-US" sz="1000" b="1" dirty="0">
                <a:solidFill>
                  <a:srgbClr val="002B62"/>
                </a:solidFill>
              </a:rPr>
              <a:t>ファイル</a:t>
            </a:r>
          </a:p>
        </p:txBody>
      </p:sp>
      <p:sp>
        <p:nvSpPr>
          <p:cNvPr id="25" name="右矢印 24"/>
          <p:cNvSpPr/>
          <p:nvPr/>
        </p:nvSpPr>
        <p:spPr bwMode="auto">
          <a:xfrm rot="5400000">
            <a:off x="4093427" y="3157675"/>
            <a:ext cx="312108" cy="404064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 bwMode="auto">
          <a:xfrm>
            <a:off x="4704606" y="5209345"/>
            <a:ext cx="1079305" cy="358650"/>
          </a:xfrm>
          <a:prstGeom prst="wedgeRoundRectCallout">
            <a:avLst>
              <a:gd name="adj1" fmla="val -68017"/>
              <a:gd name="adj2" fmla="val 9753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インポート</a:t>
            </a:r>
            <a:endParaRPr kumimoji="1" lang="en-US" altLang="ja-JP" sz="1200" b="1" dirty="0" smtClean="0">
              <a:solidFill>
                <a:srgbClr val="002060"/>
              </a:solidFill>
            </a:endParaRPr>
          </a:p>
        </p:txBody>
      </p:sp>
      <p:sp>
        <p:nvSpPr>
          <p:cNvPr id="44" name="角丸四角形吹き出し 43"/>
          <p:cNvSpPr/>
          <p:nvPr/>
        </p:nvSpPr>
        <p:spPr bwMode="auto">
          <a:xfrm>
            <a:off x="4745152" y="3063561"/>
            <a:ext cx="1182770" cy="358650"/>
          </a:xfrm>
          <a:prstGeom prst="wedgeRoundRectCallout">
            <a:avLst>
              <a:gd name="adj1" fmla="val -68017"/>
              <a:gd name="adj2" fmla="val 9753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エクス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ポート</a:t>
            </a:r>
            <a:endParaRPr kumimoji="1" lang="en-US" altLang="ja-JP" sz="1200" b="1" dirty="0" smtClean="0">
              <a:solidFill>
                <a:srgbClr val="002060"/>
              </a:solidFill>
            </a:endParaRPr>
          </a:p>
        </p:txBody>
      </p:sp>
      <p:sp>
        <p:nvSpPr>
          <p:cNvPr id="45" name="右矢印 44"/>
          <p:cNvSpPr/>
          <p:nvPr/>
        </p:nvSpPr>
        <p:spPr bwMode="auto">
          <a:xfrm rot="5400000">
            <a:off x="3834882" y="4368155"/>
            <a:ext cx="881137" cy="140152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フローチャート: 書類 46"/>
          <p:cNvSpPr/>
          <p:nvPr/>
        </p:nvSpPr>
        <p:spPr bwMode="auto">
          <a:xfrm>
            <a:off x="3999057" y="4934467"/>
            <a:ext cx="632974" cy="396831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2B62"/>
                </a:solidFill>
              </a:rPr>
              <a:t>kym</a:t>
            </a:r>
          </a:p>
          <a:p>
            <a:pPr algn="ctr"/>
            <a:r>
              <a:rPr lang="ja-JP" altLang="en-US" sz="1000" b="1" dirty="0">
                <a:solidFill>
                  <a:srgbClr val="002B62"/>
                </a:solidFill>
              </a:rPr>
              <a:t>ファイル</a:t>
            </a:r>
          </a:p>
        </p:txBody>
      </p:sp>
      <p:sp>
        <p:nvSpPr>
          <p:cNvPr id="48" name="右矢印 47"/>
          <p:cNvSpPr/>
          <p:nvPr/>
        </p:nvSpPr>
        <p:spPr bwMode="auto">
          <a:xfrm rot="5400000">
            <a:off x="4107975" y="5342692"/>
            <a:ext cx="312108" cy="404064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</a:endParaRPr>
          </a:p>
        </p:txBody>
      </p:sp>
      <p:grpSp>
        <p:nvGrpSpPr>
          <p:cNvPr id="19" name="グループ化 18"/>
          <p:cNvGrpSpPr>
            <a:grpSpLocks noChangeAspect="1"/>
          </p:cNvGrpSpPr>
          <p:nvPr/>
        </p:nvGrpSpPr>
        <p:grpSpPr bwMode="gray">
          <a:xfrm>
            <a:off x="2969516" y="2595551"/>
            <a:ext cx="400636" cy="689614"/>
            <a:chOff x="5936838" y="1169393"/>
            <a:chExt cx="484187" cy="833438"/>
          </a:xfrm>
        </p:grpSpPr>
        <p:sp>
          <p:nvSpPr>
            <p:cNvPr id="20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フリーフォーム 25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37" name="グループ化 36"/>
          <p:cNvGrpSpPr>
            <a:grpSpLocks noChangeAspect="1"/>
          </p:cNvGrpSpPr>
          <p:nvPr/>
        </p:nvGrpSpPr>
        <p:grpSpPr bwMode="gray">
          <a:xfrm>
            <a:off x="2968859" y="5426545"/>
            <a:ext cx="400636" cy="689614"/>
            <a:chOff x="5936838" y="1169393"/>
            <a:chExt cx="484187" cy="833438"/>
          </a:xfrm>
        </p:grpSpPr>
        <p:sp>
          <p:nvSpPr>
            <p:cNvPr id="3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" name="フリーフォーム 3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29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</a:t>
            </a:r>
            <a:r>
              <a:rPr lang="ja-JP" altLang="en-US" dirty="0" smtClean="0"/>
              <a:t>管理　</a:t>
            </a:r>
            <a:r>
              <a:rPr lang="en-US" altLang="ja-JP" dirty="0" smtClean="0"/>
              <a:t>1/3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07849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81186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14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おける機器の管理　</a:t>
            </a:r>
            <a:r>
              <a:rPr lang="en-US" altLang="ja-JP" dirty="0" smtClean="0"/>
              <a:t>2/3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</a:t>
            </a:r>
            <a:r>
              <a:rPr lang="ja-JP" altLang="en-US" b="1" dirty="0" smtClean="0"/>
              <a:t>管理（１）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「機器一覧」メニューでは、作業対象ホストの必要情報の登録を行います。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</a:t>
            </a:r>
            <a:r>
              <a:rPr lang="ja-JP" altLang="en-US" sz="1600" dirty="0"/>
              <a:t>ホスト</a:t>
            </a:r>
            <a:r>
              <a:rPr lang="ja-JP" altLang="en-US" sz="1600" dirty="0" smtClean="0"/>
              <a:t>ごとの認証情報の設定が可能で、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r>
              <a:rPr lang="ja-JP" altLang="en-US" sz="1600" b="1" dirty="0" smtClean="0"/>
              <a:t> </a:t>
            </a:r>
            <a:r>
              <a:rPr lang="ja-JP" altLang="en-US" sz="1600" dirty="0" smtClean="0"/>
              <a:t>認証方式については「パスワード認証」と「鍵認証」の２種類から選択できま</a:t>
            </a:r>
            <a:r>
              <a:rPr lang="ja-JP" altLang="en-US" sz="1600" dirty="0"/>
              <a:t>す</a:t>
            </a:r>
            <a:r>
              <a:rPr lang="ja-JP" altLang="en-US" sz="1600" dirty="0" smtClean="0"/>
              <a:t>。</a:t>
            </a:r>
            <a:endParaRPr lang="en-US" altLang="ja-JP" sz="1600" dirty="0"/>
          </a:p>
        </p:txBody>
      </p:sp>
      <p:sp>
        <p:nvSpPr>
          <p:cNvPr id="108" name="角丸四角形 107"/>
          <p:cNvSpPr/>
          <p:nvPr/>
        </p:nvSpPr>
        <p:spPr bwMode="auto">
          <a:xfrm>
            <a:off x="642595" y="2181341"/>
            <a:ext cx="6624920" cy="1784732"/>
          </a:xfrm>
          <a:prstGeom prst="roundRect">
            <a:avLst>
              <a:gd name="adj" fmla="val 1142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 smtClean="0">
                <a:sym typeface="Wingdings" panose="05000000000000000000" pitchFamily="2" charset="2"/>
              </a:rPr>
              <a:t>  主な登録項目は以下のものがあります</a:t>
            </a:r>
            <a:endParaRPr lang="en-US" altLang="ja-JP" sz="1600" b="1" dirty="0">
              <a:sym typeface="Wingdings" panose="05000000000000000000" pitchFamily="2" charset="2"/>
            </a:endParaRPr>
          </a:p>
          <a:p>
            <a:r>
              <a:rPr lang="ja-JP" altLang="en-US" sz="1600" b="1" dirty="0" smtClean="0">
                <a:sym typeface="Wingdings" panose="05000000000000000000" pitchFamily="2" charset="2"/>
              </a:rPr>
              <a:t>　　・</a:t>
            </a:r>
            <a:r>
              <a:rPr lang="en-US" altLang="ja-JP" sz="1600" b="1" dirty="0" smtClean="0">
                <a:sym typeface="Wingdings" panose="05000000000000000000" pitchFamily="2" charset="2"/>
              </a:rPr>
              <a:t>HW</a:t>
            </a:r>
            <a:r>
              <a:rPr lang="ja-JP" altLang="en-US" sz="1600" b="1" dirty="0">
                <a:sym typeface="Wingdings" panose="05000000000000000000" pitchFamily="2" charset="2"/>
              </a:rPr>
              <a:t>機器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種別</a:t>
            </a:r>
            <a:endParaRPr lang="en-US" altLang="ja-JP" sz="1600" b="1" dirty="0">
              <a:sym typeface="Wingdings" panose="05000000000000000000" pitchFamily="2" charset="2"/>
            </a:endParaRPr>
          </a:p>
          <a:p>
            <a:r>
              <a:rPr lang="ja-JP" altLang="en-US" sz="1600" b="1" dirty="0" smtClean="0">
                <a:sym typeface="Wingdings" panose="05000000000000000000" pitchFamily="2" charset="2"/>
              </a:rPr>
              <a:t>　　・ホスト名</a:t>
            </a:r>
            <a:endParaRPr lang="en-US" altLang="ja-JP" sz="1600" b="1" dirty="0" smtClean="0">
              <a:sym typeface="Wingdings" panose="05000000000000000000" pitchFamily="2" charset="2"/>
            </a:endParaRP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</a:t>
            </a:r>
            <a:r>
              <a:rPr lang="en-US" altLang="ja-JP" sz="1600" b="1" dirty="0" smtClean="0">
                <a:sym typeface="Wingdings" panose="05000000000000000000" pitchFamily="2" charset="2"/>
              </a:rPr>
              <a:t>IP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アドレス</a:t>
            </a:r>
            <a:endParaRPr lang="en-US" altLang="ja-JP" sz="16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・ログインユーザ</a:t>
            </a:r>
            <a:r>
              <a:rPr lang="en-US" altLang="ja-JP" sz="1600" b="1" dirty="0" smtClean="0">
                <a:sym typeface="Wingdings" panose="05000000000000000000" pitchFamily="2" charset="2"/>
              </a:rPr>
              <a:t>ID</a:t>
            </a: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・ログインパスワード</a:t>
            </a:r>
            <a:endParaRPr lang="en-US" altLang="ja-JP" sz="1600" b="1" dirty="0" smtClean="0">
              <a:sym typeface="Wingdings" panose="05000000000000000000" pitchFamily="2" charset="2"/>
            </a:endParaRP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・認証方式</a:t>
            </a:r>
            <a:endParaRPr lang="ja-JP" altLang="en-US" sz="1600" b="1" dirty="0"/>
          </a:p>
        </p:txBody>
      </p:sp>
      <p:pic>
        <p:nvPicPr>
          <p:cNvPr id="109" name="図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61" y="4100717"/>
            <a:ext cx="4046294" cy="2404488"/>
          </a:xfrm>
          <a:prstGeom prst="rect">
            <a:avLst/>
          </a:prstGeom>
        </p:spPr>
      </p:pic>
      <p:pic>
        <p:nvPicPr>
          <p:cNvPr id="110" name="図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30" y="4459174"/>
            <a:ext cx="4095567" cy="1446472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 bwMode="auto">
          <a:xfrm>
            <a:off x="1299990" y="4473200"/>
            <a:ext cx="1850834" cy="64964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4799046" y="4451226"/>
            <a:ext cx="1590737" cy="6275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8212438" y="4449390"/>
            <a:ext cx="634107" cy="62938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18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おける機器の管理　</a:t>
            </a:r>
            <a:r>
              <a:rPr lang="en-US" altLang="ja-JP" dirty="0" smtClean="0"/>
              <a:t>3/3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</a:t>
            </a:r>
            <a:r>
              <a:rPr lang="ja-JP" altLang="en-US" b="1" dirty="0" smtClean="0"/>
              <a:t>管理（２）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 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では、機器</a:t>
            </a:r>
            <a:r>
              <a:rPr lang="ja-JP" altLang="en-US" sz="1600" dirty="0"/>
              <a:t>情報</a:t>
            </a:r>
            <a:r>
              <a:rPr lang="ja-JP" altLang="en-US" sz="1600" dirty="0" smtClean="0"/>
              <a:t>を別管理させる</a:t>
            </a:r>
            <a:r>
              <a:rPr lang="ja-JP" altLang="en-US" sz="1600" dirty="0"/>
              <a:t>ことにより、</a:t>
            </a:r>
          </a:p>
          <a:p>
            <a:pPr marL="0" indent="0">
              <a:buNone/>
            </a:pPr>
            <a:r>
              <a:rPr lang="ja-JP" altLang="en-US" sz="1600" dirty="0" smtClean="0"/>
              <a:t>    機器</a:t>
            </a:r>
            <a:r>
              <a:rPr lang="ja-JP" altLang="en-US" sz="1600" dirty="0"/>
              <a:t>情報の再利用性を高めることが</a:t>
            </a:r>
            <a:r>
              <a:rPr lang="ja-JP" altLang="en-US" sz="1600" dirty="0" smtClean="0"/>
              <a:t>でき、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設定</a:t>
            </a:r>
            <a:r>
              <a:rPr lang="ja-JP" altLang="en-US" sz="1600" dirty="0"/>
              <a:t>情報</a:t>
            </a:r>
            <a:r>
              <a:rPr lang="ja-JP" altLang="en-US" sz="1600" dirty="0" smtClean="0"/>
              <a:t>変更など</a:t>
            </a:r>
            <a:r>
              <a:rPr lang="ja-JP" altLang="en-US" sz="1600" dirty="0"/>
              <a:t>に</a:t>
            </a:r>
            <a:r>
              <a:rPr lang="ja-JP" altLang="en-US" sz="1600" dirty="0" smtClean="0"/>
              <a:t>も</a:t>
            </a:r>
            <a:r>
              <a:rPr lang="ja-JP" altLang="en-US" sz="1600" dirty="0"/>
              <a:t>、柔軟</a:t>
            </a:r>
            <a:r>
              <a:rPr lang="ja-JP" altLang="en-US" sz="1600" dirty="0" smtClean="0"/>
              <a:t>に</a:t>
            </a:r>
            <a:r>
              <a:rPr lang="ja-JP" altLang="en-US" sz="1600" dirty="0"/>
              <a:t>対応</a:t>
            </a:r>
            <a:r>
              <a:rPr lang="ja-JP" altLang="en-US" sz="1600" dirty="0" smtClean="0"/>
              <a:t>する</a:t>
            </a:r>
            <a:r>
              <a:rPr lang="ja-JP" altLang="en-US" sz="1600" dirty="0"/>
              <a:t>ことが可能です。</a:t>
            </a:r>
            <a:endParaRPr lang="en-US" altLang="ja-JP" sz="1600" dirty="0"/>
          </a:p>
        </p:txBody>
      </p:sp>
      <p:grpSp>
        <p:nvGrpSpPr>
          <p:cNvPr id="104" name="グループ化 103"/>
          <p:cNvGrpSpPr/>
          <p:nvPr/>
        </p:nvGrpSpPr>
        <p:grpSpPr>
          <a:xfrm>
            <a:off x="971500" y="2370296"/>
            <a:ext cx="6653355" cy="2824263"/>
            <a:chOff x="971499" y="2491472"/>
            <a:chExt cx="6653355" cy="2824263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971499" y="2491472"/>
              <a:ext cx="6653355" cy="2824263"/>
              <a:chOff x="251398" y="2060810"/>
              <a:chExt cx="8442576" cy="3400866"/>
            </a:xfrm>
          </p:grpSpPr>
          <p:sp>
            <p:nvSpPr>
              <p:cNvPr id="6" name="角丸四角形 5"/>
              <p:cNvSpPr/>
              <p:nvPr/>
            </p:nvSpPr>
            <p:spPr bwMode="auto">
              <a:xfrm>
                <a:off x="467429" y="2534349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A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" name="角丸四角形 8"/>
              <p:cNvSpPr/>
              <p:nvPr/>
            </p:nvSpPr>
            <p:spPr bwMode="auto">
              <a:xfrm>
                <a:off x="480357" y="3610770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B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 bwMode="auto">
              <a:xfrm>
                <a:off x="467429" y="4659664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C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 bwMode="auto">
              <a:xfrm>
                <a:off x="3131799" y="2132821"/>
                <a:ext cx="3953030" cy="13189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 b="1" dirty="0" smtClean="0">
                  <a:latin typeface="+mn-ea"/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 bwMode="auto">
              <a:xfrm>
                <a:off x="4788028" y="2232617"/>
                <a:ext cx="2158311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6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パスワード認証</a:t>
                </a:r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A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cxnSp>
            <p:nvCxnSpPr>
              <p:cNvPr id="25" name="直線コネクタ 24"/>
              <p:cNvCxnSpPr/>
              <p:nvPr/>
            </p:nvCxnSpPr>
            <p:spPr bwMode="auto">
              <a:xfrm>
                <a:off x="2987780" y="2060810"/>
                <a:ext cx="4320600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正方形/長方形 25"/>
              <p:cNvSpPr/>
              <p:nvPr/>
            </p:nvSpPr>
            <p:spPr bwMode="auto">
              <a:xfrm>
                <a:off x="251398" y="2072077"/>
                <a:ext cx="2376330" cy="33895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cxnSp>
            <p:nvCxnSpPr>
              <p:cNvPr id="28" name="直線コネクタ 27"/>
              <p:cNvCxnSpPr>
                <a:stCxn id="6" idx="3"/>
              </p:cNvCxnSpPr>
              <p:nvPr/>
            </p:nvCxnSpPr>
            <p:spPr bwMode="auto">
              <a:xfrm flipV="1">
                <a:off x="2411699" y="2242443"/>
                <a:ext cx="814781" cy="507935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直線コネクタ 28"/>
              <p:cNvCxnSpPr>
                <a:stCxn id="6" idx="3"/>
              </p:cNvCxnSpPr>
              <p:nvPr/>
            </p:nvCxnSpPr>
            <p:spPr bwMode="auto">
              <a:xfrm flipV="1">
                <a:off x="2411699" y="2706757"/>
                <a:ext cx="898658" cy="4362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線コネクタ 29"/>
              <p:cNvCxnSpPr>
                <a:stCxn id="9" idx="3"/>
              </p:cNvCxnSpPr>
              <p:nvPr/>
            </p:nvCxnSpPr>
            <p:spPr bwMode="auto">
              <a:xfrm>
                <a:off x="2424625" y="3826801"/>
                <a:ext cx="910275" cy="21207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/>
              <p:cNvCxnSpPr/>
              <p:nvPr/>
            </p:nvCxnSpPr>
            <p:spPr bwMode="auto">
              <a:xfrm>
                <a:off x="3059790" y="5444566"/>
                <a:ext cx="4320600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フリーフォーム 53"/>
              <p:cNvSpPr>
                <a:spLocks noChangeAspect="1"/>
              </p:cNvSpPr>
              <p:nvPr/>
            </p:nvSpPr>
            <p:spPr bwMode="gray">
              <a:xfrm>
                <a:off x="8174198" y="2979542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grpSp>
            <p:nvGrpSpPr>
              <p:cNvPr id="37" name="グループ化 36"/>
              <p:cNvGrpSpPr>
                <a:grpSpLocks noChangeAspect="1"/>
              </p:cNvGrpSpPr>
              <p:nvPr/>
            </p:nvGrpSpPr>
            <p:grpSpPr bwMode="gray">
              <a:xfrm>
                <a:off x="3246662" y="2224924"/>
                <a:ext cx="5447311" cy="548482"/>
                <a:chOff x="-306055" y="788897"/>
                <a:chExt cx="8551499" cy="861024"/>
              </a:xfrm>
            </p:grpSpPr>
            <p:sp>
              <p:nvSpPr>
                <p:cNvPr id="51" name="Freeform 32"/>
                <p:cNvSpPr>
                  <a:spLocks noChangeAspect="1"/>
                </p:cNvSpPr>
                <p:nvPr/>
              </p:nvSpPr>
              <p:spPr bwMode="gray">
                <a:xfrm>
                  <a:off x="-306055" y="788897"/>
                  <a:ext cx="2254630" cy="579966"/>
                </a:xfrm>
                <a:custGeom>
                  <a:avLst/>
                  <a:gdLst>
                    <a:gd name="T0" fmla="*/ 1335 w 1335"/>
                    <a:gd name="T1" fmla="*/ 374 h 401"/>
                    <a:gd name="T2" fmla="*/ 1308 w 1335"/>
                    <a:gd name="T3" fmla="*/ 401 h 401"/>
                    <a:gd name="T4" fmla="*/ 27 w 1335"/>
                    <a:gd name="T5" fmla="*/ 401 h 401"/>
                    <a:gd name="T6" fmla="*/ 0 w 1335"/>
                    <a:gd name="T7" fmla="*/ 374 h 401"/>
                    <a:gd name="T8" fmla="*/ 0 w 1335"/>
                    <a:gd name="T9" fmla="*/ 27 h 401"/>
                    <a:gd name="T10" fmla="*/ 27 w 1335"/>
                    <a:gd name="T11" fmla="*/ 0 h 401"/>
                    <a:gd name="T12" fmla="*/ 1308 w 1335"/>
                    <a:gd name="T13" fmla="*/ 0 h 401"/>
                    <a:gd name="T14" fmla="*/ 1335 w 1335"/>
                    <a:gd name="T15" fmla="*/ 27 h 401"/>
                    <a:gd name="T16" fmla="*/ 1335 w 1335"/>
                    <a:gd name="T17" fmla="*/ 374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35" h="401">
                      <a:moveTo>
                        <a:pt x="1335" y="374"/>
                      </a:moveTo>
                      <a:cubicBezTo>
                        <a:pt x="1335" y="389"/>
                        <a:pt x="1323" y="401"/>
                        <a:pt x="1308" y="401"/>
                      </a:cubicBezTo>
                      <a:cubicBezTo>
                        <a:pt x="27" y="401"/>
                        <a:pt x="27" y="401"/>
                        <a:pt x="27" y="401"/>
                      </a:cubicBezTo>
                      <a:cubicBezTo>
                        <a:pt x="12" y="401"/>
                        <a:pt x="0" y="389"/>
                        <a:pt x="0" y="374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1308" y="0"/>
                        <a:pt x="1308" y="0"/>
                        <a:pt x="1308" y="0"/>
                      </a:cubicBezTo>
                      <a:cubicBezTo>
                        <a:pt x="1323" y="0"/>
                        <a:pt x="1335" y="12"/>
                        <a:pt x="1335" y="27"/>
                      </a:cubicBezTo>
                      <a:lnTo>
                        <a:pt x="1335" y="37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dirty="0"/>
                </a:p>
              </p:txBody>
            </p:sp>
            <p:sp>
              <p:nvSpPr>
                <p:cNvPr id="52" name="フリーフォーム 51"/>
                <p:cNvSpPr>
                  <a:spLocks noChangeAspect="1"/>
                </p:cNvSpPr>
                <p:nvPr/>
              </p:nvSpPr>
              <p:spPr bwMode="gray">
                <a:xfrm>
                  <a:off x="7429469" y="1521334"/>
                  <a:ext cx="815975" cy="128587"/>
                </a:xfrm>
                <a:custGeom>
                  <a:avLst/>
                  <a:gdLst>
                    <a:gd name="connsiteX0" fmla="*/ 369870 w 815975"/>
                    <a:gd name="connsiteY0" fmla="*/ 84138 h 128587"/>
                    <a:gd name="connsiteX1" fmla="*/ 800955 w 815975"/>
                    <a:gd name="connsiteY1" fmla="*/ 84138 h 128587"/>
                    <a:gd name="connsiteX2" fmla="*/ 815975 w 815975"/>
                    <a:gd name="connsiteY2" fmla="*/ 98832 h 128587"/>
                    <a:gd name="connsiteX3" fmla="*/ 800955 w 815975"/>
                    <a:gd name="connsiteY3" fmla="*/ 114300 h 128587"/>
                    <a:gd name="connsiteX4" fmla="*/ 369870 w 815975"/>
                    <a:gd name="connsiteY4" fmla="*/ 114300 h 128587"/>
                    <a:gd name="connsiteX5" fmla="*/ 355600 w 815975"/>
                    <a:gd name="connsiteY5" fmla="*/ 98832 h 128587"/>
                    <a:gd name="connsiteX6" fmla="*/ 369870 w 815975"/>
                    <a:gd name="connsiteY6" fmla="*/ 84138 h 128587"/>
                    <a:gd name="connsiteX7" fmla="*/ 369870 w 815975"/>
                    <a:gd name="connsiteY7" fmla="*/ 14288 h 128587"/>
                    <a:gd name="connsiteX8" fmla="*/ 800955 w 815975"/>
                    <a:gd name="connsiteY8" fmla="*/ 14288 h 128587"/>
                    <a:gd name="connsiteX9" fmla="*/ 815975 w 815975"/>
                    <a:gd name="connsiteY9" fmla="*/ 29369 h 128587"/>
                    <a:gd name="connsiteX10" fmla="*/ 800955 w 815975"/>
                    <a:gd name="connsiteY10" fmla="*/ 44450 h 128587"/>
                    <a:gd name="connsiteX11" fmla="*/ 369870 w 815975"/>
                    <a:gd name="connsiteY11" fmla="*/ 44450 h 128587"/>
                    <a:gd name="connsiteX12" fmla="*/ 355600 w 815975"/>
                    <a:gd name="connsiteY12" fmla="*/ 29369 h 128587"/>
                    <a:gd name="connsiteX13" fmla="*/ 369870 w 815975"/>
                    <a:gd name="connsiteY13" fmla="*/ 14288 h 128587"/>
                    <a:gd name="connsiteX14" fmla="*/ 0 w 815975"/>
                    <a:gd name="connsiteY14" fmla="*/ 0 h 128587"/>
                    <a:gd name="connsiteX15" fmla="*/ 123825 w 815975"/>
                    <a:gd name="connsiteY15" fmla="*/ 0 h 128587"/>
                    <a:gd name="connsiteX16" fmla="*/ 123825 w 815975"/>
                    <a:gd name="connsiteY16" fmla="*/ 128587 h 128587"/>
                    <a:gd name="connsiteX17" fmla="*/ 0 w 815975"/>
                    <a:gd name="connsiteY17" fmla="*/ 128587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15975" h="128587">
                      <a:moveTo>
                        <a:pt x="369870" y="84138"/>
                      </a:moveTo>
                      <a:cubicBezTo>
                        <a:pt x="369870" y="84138"/>
                        <a:pt x="369870" y="84138"/>
                        <a:pt x="800955" y="84138"/>
                      </a:cubicBezTo>
                      <a:cubicBezTo>
                        <a:pt x="809216" y="84138"/>
                        <a:pt x="815975" y="91099"/>
                        <a:pt x="815975" y="98832"/>
                      </a:cubicBezTo>
                      <a:cubicBezTo>
                        <a:pt x="815975" y="107340"/>
                        <a:pt x="809216" y="114300"/>
                        <a:pt x="800955" y="114300"/>
                      </a:cubicBezTo>
                      <a:cubicBezTo>
                        <a:pt x="800955" y="114300"/>
                        <a:pt x="800955" y="114300"/>
                        <a:pt x="369870" y="114300"/>
                      </a:cubicBezTo>
                      <a:cubicBezTo>
                        <a:pt x="361608" y="114300"/>
                        <a:pt x="355600" y="107340"/>
                        <a:pt x="355600" y="98832"/>
                      </a:cubicBezTo>
                      <a:cubicBezTo>
                        <a:pt x="355600" y="91099"/>
                        <a:pt x="361608" y="84138"/>
                        <a:pt x="369870" y="84138"/>
                      </a:cubicBezTo>
                      <a:close/>
                      <a:moveTo>
                        <a:pt x="369870" y="14288"/>
                      </a:moveTo>
                      <a:cubicBezTo>
                        <a:pt x="369870" y="14288"/>
                        <a:pt x="369870" y="14288"/>
                        <a:pt x="800955" y="14288"/>
                      </a:cubicBezTo>
                      <a:cubicBezTo>
                        <a:pt x="809216" y="14288"/>
                        <a:pt x="815975" y="21075"/>
                        <a:pt x="815975" y="29369"/>
                      </a:cubicBezTo>
                      <a:cubicBezTo>
                        <a:pt x="815975" y="37664"/>
                        <a:pt x="809216" y="44450"/>
                        <a:pt x="800955" y="44450"/>
                      </a:cubicBezTo>
                      <a:cubicBezTo>
                        <a:pt x="800955" y="44450"/>
                        <a:pt x="800955" y="44450"/>
                        <a:pt x="369870" y="44450"/>
                      </a:cubicBezTo>
                      <a:cubicBezTo>
                        <a:pt x="361608" y="44450"/>
                        <a:pt x="355600" y="37664"/>
                        <a:pt x="355600" y="29369"/>
                      </a:cubicBezTo>
                      <a:cubicBezTo>
                        <a:pt x="355600" y="21075"/>
                        <a:pt x="361608" y="14288"/>
                        <a:pt x="369870" y="14288"/>
                      </a:cubicBezTo>
                      <a:close/>
                      <a:moveTo>
                        <a:pt x="0" y="0"/>
                      </a:moveTo>
                      <a:lnTo>
                        <a:pt x="123825" y="0"/>
                      </a:lnTo>
                      <a:lnTo>
                        <a:pt x="123825" y="128587"/>
                      </a:lnTo>
                      <a:lnTo>
                        <a:pt x="0" y="1285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 dirty="0"/>
                </a:p>
              </p:txBody>
            </p:sp>
          </p:grpSp>
          <p:sp>
            <p:nvSpPr>
              <p:cNvPr id="50" name="フリーフォーム 49"/>
              <p:cNvSpPr>
                <a:spLocks noChangeAspect="1"/>
              </p:cNvSpPr>
              <p:nvPr/>
            </p:nvSpPr>
            <p:spPr bwMode="gray">
              <a:xfrm>
                <a:off x="8174198" y="5379764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48" name="フリーフォーム 47"/>
              <p:cNvSpPr>
                <a:spLocks noChangeAspect="1"/>
              </p:cNvSpPr>
              <p:nvPr/>
            </p:nvSpPr>
            <p:spPr bwMode="gray">
              <a:xfrm>
                <a:off x="8174198" y="5091724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</p:grpSp>
        <p:sp>
          <p:nvSpPr>
            <p:cNvPr id="57" name="正方形/長方形 56"/>
            <p:cNvSpPr/>
            <p:nvPr/>
          </p:nvSpPr>
          <p:spPr bwMode="auto">
            <a:xfrm>
              <a:off x="3467379" y="2655192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A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1" name="角丸四角形 60"/>
            <p:cNvSpPr/>
            <p:nvPr/>
          </p:nvSpPr>
          <p:spPr bwMode="auto">
            <a:xfrm>
              <a:off x="4553302" y="2962558"/>
              <a:ext cx="1704277" cy="26538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 smtClean="0">
                  <a:solidFill>
                    <a:schemeClr val="bg1"/>
                  </a:solidFill>
                  <a:latin typeface="+mn-ea"/>
                </a:rPr>
                <a:t>鍵</a:t>
              </a:r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認証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2" name="角丸四角形 61"/>
            <p:cNvSpPr/>
            <p:nvPr/>
          </p:nvSpPr>
          <p:spPr bwMode="auto">
            <a:xfrm>
              <a:off x="4552415" y="3288539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64" name="Freeform 32"/>
            <p:cNvSpPr>
              <a:spLocks noChangeAspect="1"/>
            </p:cNvSpPr>
            <p:nvPr/>
          </p:nvSpPr>
          <p:spPr bwMode="gray">
            <a:xfrm>
              <a:off x="3327082" y="2959643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65" name="正方形/長方形 64"/>
            <p:cNvSpPr/>
            <p:nvPr/>
          </p:nvSpPr>
          <p:spPr bwMode="auto">
            <a:xfrm>
              <a:off x="3481476" y="2975324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B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Freeform 32"/>
            <p:cNvSpPr>
              <a:spLocks noChangeAspect="1"/>
            </p:cNvSpPr>
            <p:nvPr/>
          </p:nvSpPr>
          <p:spPr bwMode="gray">
            <a:xfrm>
              <a:off x="3327081" y="3297124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67" name="正方形/長方形 66"/>
            <p:cNvSpPr/>
            <p:nvPr/>
          </p:nvSpPr>
          <p:spPr bwMode="auto">
            <a:xfrm>
              <a:off x="3479771" y="3312805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C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0" name="直線コネクタ 69"/>
            <p:cNvCxnSpPr>
              <a:stCxn id="6" idx="3"/>
            </p:cNvCxnSpPr>
            <p:nvPr/>
          </p:nvCxnSpPr>
          <p:spPr bwMode="auto">
            <a:xfrm>
              <a:off x="2673971" y="3064127"/>
              <a:ext cx="681307" cy="34706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" name="正方形/長方形 71"/>
            <p:cNvSpPr/>
            <p:nvPr/>
          </p:nvSpPr>
          <p:spPr bwMode="auto">
            <a:xfrm>
              <a:off x="3241462" y="3682128"/>
              <a:ext cx="3115271" cy="746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b="1" dirty="0" smtClean="0">
                <a:latin typeface="+mn-ea"/>
              </a:endParaRPr>
            </a:p>
          </p:txBody>
        </p:sp>
        <p:sp>
          <p:nvSpPr>
            <p:cNvPr id="75" name="Freeform 32"/>
            <p:cNvSpPr>
              <a:spLocks noChangeAspect="1"/>
            </p:cNvSpPr>
            <p:nvPr/>
          </p:nvSpPr>
          <p:spPr bwMode="gray">
            <a:xfrm>
              <a:off x="3339474" y="3727432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76" name="Freeform 32"/>
            <p:cNvSpPr>
              <a:spLocks noChangeAspect="1"/>
            </p:cNvSpPr>
            <p:nvPr/>
          </p:nvSpPr>
          <p:spPr bwMode="gray">
            <a:xfrm>
              <a:off x="3336187" y="4069011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 bwMode="auto">
            <a:xfrm>
              <a:off x="3476483" y="3757527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C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正方形/長方形 79"/>
            <p:cNvSpPr/>
            <p:nvPr/>
          </p:nvSpPr>
          <p:spPr bwMode="auto">
            <a:xfrm>
              <a:off x="3476483" y="4093965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D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82" name="直線コネクタ 81"/>
            <p:cNvCxnSpPr/>
            <p:nvPr/>
          </p:nvCxnSpPr>
          <p:spPr bwMode="auto">
            <a:xfrm flipV="1">
              <a:off x="2673971" y="3848719"/>
              <a:ext cx="674609" cy="12992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4" name="正方形/長方形 83"/>
            <p:cNvSpPr/>
            <p:nvPr/>
          </p:nvSpPr>
          <p:spPr bwMode="auto">
            <a:xfrm>
              <a:off x="3241461" y="4473563"/>
              <a:ext cx="3115271" cy="746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b="1" dirty="0" smtClean="0">
                <a:latin typeface="+mn-ea"/>
              </a:endParaRPr>
            </a:p>
          </p:txBody>
        </p:sp>
        <p:sp>
          <p:nvSpPr>
            <p:cNvPr id="85" name="Freeform 32"/>
            <p:cNvSpPr>
              <a:spLocks noChangeAspect="1"/>
            </p:cNvSpPr>
            <p:nvPr/>
          </p:nvSpPr>
          <p:spPr bwMode="gray">
            <a:xfrm>
              <a:off x="3336187" y="4507604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86" name="Freeform 32"/>
            <p:cNvSpPr>
              <a:spLocks noChangeAspect="1"/>
            </p:cNvSpPr>
            <p:nvPr/>
          </p:nvSpPr>
          <p:spPr bwMode="gray">
            <a:xfrm>
              <a:off x="3334339" y="484662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 bwMode="auto">
            <a:xfrm>
              <a:off x="3467377" y="4531512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C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正方形/長方形 87"/>
            <p:cNvSpPr/>
            <p:nvPr/>
          </p:nvSpPr>
          <p:spPr bwMode="auto">
            <a:xfrm>
              <a:off x="3464174" y="4886645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E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89" name="直線コネクタ 88"/>
            <p:cNvCxnSpPr/>
            <p:nvPr/>
          </p:nvCxnSpPr>
          <p:spPr bwMode="auto">
            <a:xfrm>
              <a:off x="2684159" y="4860032"/>
              <a:ext cx="629257" cy="15813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直線コネクタ 89"/>
            <p:cNvCxnSpPr>
              <a:stCxn id="10" idx="3"/>
            </p:cNvCxnSpPr>
            <p:nvPr/>
          </p:nvCxnSpPr>
          <p:spPr bwMode="auto">
            <a:xfrm flipV="1">
              <a:off x="2673971" y="4638102"/>
              <a:ext cx="675157" cy="19100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6" name="角丸四角形 95"/>
            <p:cNvSpPr/>
            <p:nvPr/>
          </p:nvSpPr>
          <p:spPr bwMode="auto">
            <a:xfrm>
              <a:off x="4562740" y="3737924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97" name="角丸四角形 96"/>
            <p:cNvSpPr/>
            <p:nvPr/>
          </p:nvSpPr>
          <p:spPr bwMode="auto">
            <a:xfrm>
              <a:off x="4556479" y="4868662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D</a:t>
              </a:r>
            </a:p>
          </p:txBody>
        </p:sp>
        <p:sp>
          <p:nvSpPr>
            <p:cNvPr id="98" name="角丸四角形 97"/>
            <p:cNvSpPr/>
            <p:nvPr/>
          </p:nvSpPr>
          <p:spPr bwMode="auto">
            <a:xfrm>
              <a:off x="4560798" y="4516842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99" name="角丸四角形 98"/>
            <p:cNvSpPr/>
            <p:nvPr/>
          </p:nvSpPr>
          <p:spPr bwMode="auto">
            <a:xfrm>
              <a:off x="4560798" y="4067710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C</a:t>
              </a:r>
            </a:p>
          </p:txBody>
        </p:sp>
        <p:sp>
          <p:nvSpPr>
            <p:cNvPr id="101" name="角丸四角形 100"/>
            <p:cNvSpPr/>
            <p:nvPr/>
          </p:nvSpPr>
          <p:spPr bwMode="auto">
            <a:xfrm>
              <a:off x="3316077" y="4516842"/>
              <a:ext cx="2941504" cy="274664"/>
            </a:xfrm>
            <a:prstGeom prst="roundRect">
              <a:avLst>
                <a:gd name="adj" fmla="val 5764"/>
              </a:avLst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02" name="角丸四角形 101"/>
            <p:cNvSpPr/>
            <p:nvPr/>
          </p:nvSpPr>
          <p:spPr bwMode="auto">
            <a:xfrm>
              <a:off x="3316077" y="3712684"/>
              <a:ext cx="2950985" cy="319489"/>
            </a:xfrm>
            <a:prstGeom prst="roundRect">
              <a:avLst>
                <a:gd name="adj" fmla="val 5764"/>
              </a:avLst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03" name="角丸四角形 102"/>
            <p:cNvSpPr/>
            <p:nvPr/>
          </p:nvSpPr>
          <p:spPr bwMode="auto">
            <a:xfrm>
              <a:off x="3316078" y="3282933"/>
              <a:ext cx="2941504" cy="301588"/>
            </a:xfrm>
            <a:prstGeom prst="roundRect">
              <a:avLst>
                <a:gd name="adj" fmla="val 5764"/>
              </a:avLst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-5940" y="5261247"/>
            <a:ext cx="31339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1200" b="1" dirty="0"/>
              <a:t> </a:t>
            </a:r>
            <a:r>
              <a:rPr lang="ja-JP" altLang="en-US" sz="1100" b="1" dirty="0">
                <a:latin typeface="+mn-ea"/>
              </a:rPr>
              <a:t>　■ </a:t>
            </a:r>
            <a:r>
              <a:rPr lang="en-US" altLang="ja-JP" sz="1100" dirty="0"/>
              <a:t>Movement</a:t>
            </a:r>
            <a:r>
              <a:rPr lang="ja-JP" altLang="en-US" sz="1100" dirty="0"/>
              <a:t>（ムーブメント）とは</a:t>
            </a:r>
            <a:endParaRPr lang="en-US" altLang="ja-JP" sz="1100" dirty="0"/>
          </a:p>
          <a:p>
            <a:pPr lvl="1"/>
            <a:r>
              <a:rPr lang="ja-JP" altLang="en-US" sz="1100" dirty="0"/>
              <a:t>　　 </a:t>
            </a:r>
            <a:r>
              <a:rPr lang="ja-JP" altLang="en-US" sz="1100" dirty="0" smtClean="0"/>
              <a:t> 作業の単位を意味します</a:t>
            </a:r>
            <a:endParaRPr lang="en-US" altLang="ja-JP" sz="1100" dirty="0" smtClean="0"/>
          </a:p>
          <a:p>
            <a:pPr lvl="1"/>
            <a:r>
              <a:rPr lang="en-US" altLang="ja-JP" sz="1100" dirty="0" smtClean="0"/>
              <a:t>    </a:t>
            </a:r>
            <a:r>
              <a:rPr lang="ja-JP" altLang="en-US" sz="1100" dirty="0" smtClean="0"/>
              <a:t>　　</a:t>
            </a:r>
            <a:r>
              <a:rPr lang="en-US" altLang="ja-JP" sz="1100" dirty="0" smtClean="0"/>
              <a:t>※ITA</a:t>
            </a:r>
            <a:r>
              <a:rPr lang="ja-JP" altLang="en-US" sz="1100" dirty="0" smtClean="0"/>
              <a:t>の独自用語</a:t>
            </a:r>
            <a:endParaRPr lang="en-US" altLang="ja-JP" sz="1100" dirty="0"/>
          </a:p>
        </p:txBody>
      </p:sp>
      <p:sp>
        <p:nvSpPr>
          <p:cNvPr id="55" name="角丸四角形 54"/>
          <p:cNvSpPr/>
          <p:nvPr/>
        </p:nvSpPr>
        <p:spPr bwMode="auto">
          <a:xfrm>
            <a:off x="3159940" y="5315621"/>
            <a:ext cx="5588640" cy="1024940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＜例＞ホスト</a:t>
            </a:r>
            <a:r>
              <a:rPr lang="en-US" altLang="ja-JP" sz="1400" b="1" dirty="0">
                <a:solidFill>
                  <a:srgbClr val="FF0000"/>
                </a:solidFill>
                <a:latin typeface="+mj-ea"/>
              </a:rPr>
              <a:t>C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のパスワード変更が必要になり、変更を実施した。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　　　　　　　　　　　　　</a:t>
            </a:r>
            <a:r>
              <a:rPr lang="ja-JP" altLang="en-US" sz="1400" dirty="0">
                <a:solidFill>
                  <a:srgbClr val="FF0000"/>
                </a:solidFill>
                <a:latin typeface="+mj-ea"/>
              </a:rPr>
              <a:t>　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↓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＜結果＞ホスト</a:t>
            </a:r>
            <a:r>
              <a:rPr lang="en-US" altLang="ja-JP" sz="1400" b="1" dirty="0">
                <a:solidFill>
                  <a:srgbClr val="FF0000"/>
                </a:solidFill>
                <a:latin typeface="+mj-ea"/>
              </a:rPr>
              <a:t>C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が紐付いている、全ての</a:t>
            </a:r>
            <a:r>
              <a:rPr lang="en-US" altLang="ja-JP" sz="1400" b="1" dirty="0">
                <a:solidFill>
                  <a:srgbClr val="FF0000"/>
                </a:solidFill>
                <a:latin typeface="+mj-ea"/>
              </a:rPr>
              <a:t>Movement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に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　　　　自動的に変更情報が反映されます。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76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</a:t>
            </a:r>
            <a:r>
              <a:rPr lang="ja-JP" altLang="en-US" dirty="0"/>
              <a:t>の概要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07849"/>
            <a:ext cx="324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/>
              <a:t>Symphony</a:t>
            </a:r>
            <a:r>
              <a:rPr lang="ja-JP" altLang="en-US" b="1" dirty="0"/>
              <a:t>作成の定義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59152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3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 bwMode="auto">
          <a:xfrm>
            <a:off x="433988" y="2599495"/>
            <a:ext cx="2408262" cy="3558933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</a:t>
            </a:r>
            <a:r>
              <a:rPr lang="ja-JP" altLang="en-US" dirty="0"/>
              <a:t>の</a:t>
            </a:r>
            <a:r>
              <a:rPr lang="ja-JP" altLang="en-US" dirty="0" smtClean="0"/>
              <a:t>概要　</a:t>
            </a:r>
            <a:r>
              <a:rPr lang="en-US" altLang="ja-JP" dirty="0" smtClean="0"/>
              <a:t>2/2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0359" y="783261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オペレーションとは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　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での</a:t>
            </a:r>
            <a:r>
              <a:rPr lang="ja-JP" altLang="en-US" sz="1600" dirty="0"/>
              <a:t>作業実行単位のことです。</a:t>
            </a:r>
          </a:p>
          <a:p>
            <a:pPr marL="0" indent="0">
              <a:buNone/>
            </a:pPr>
            <a:r>
              <a:rPr lang="ja-JP" altLang="en-US" sz="1600" dirty="0" smtClean="0"/>
              <a:t>　　作業</a:t>
            </a:r>
            <a:r>
              <a:rPr lang="ja-JP" altLang="en-US" sz="1600" dirty="0"/>
              <a:t>予定、</a:t>
            </a:r>
            <a:r>
              <a:rPr lang="ja-JP" altLang="en-US" sz="1600" dirty="0" smtClean="0"/>
              <a:t>実行履歴</a:t>
            </a:r>
            <a:r>
              <a:rPr lang="ja-JP" altLang="en-US" sz="1600" dirty="0"/>
              <a:t>などを管理することが可能です。</a:t>
            </a:r>
            <a:endParaRPr lang="en-US" altLang="ja-JP" dirty="0" smtClean="0"/>
          </a:p>
        </p:txBody>
      </p:sp>
      <p:grpSp>
        <p:nvGrpSpPr>
          <p:cNvPr id="26" name="グループ化 25"/>
          <p:cNvGrpSpPr>
            <a:grpSpLocks noChangeAspect="1"/>
          </p:cNvGrpSpPr>
          <p:nvPr/>
        </p:nvGrpSpPr>
        <p:grpSpPr bwMode="gray">
          <a:xfrm>
            <a:off x="3820247" y="3219535"/>
            <a:ext cx="400636" cy="689614"/>
            <a:chOff x="5936838" y="1169393"/>
            <a:chExt cx="484187" cy="833438"/>
          </a:xfrm>
        </p:grpSpPr>
        <p:sp>
          <p:nvSpPr>
            <p:cNvPr id="27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フリーフォーム 27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3705125" y="2898043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対象機器</a:t>
            </a:r>
            <a:r>
              <a:rPr kumimoji="1" lang="en-US" altLang="ja-JP" sz="1100" b="1" dirty="0" smtClean="0">
                <a:solidFill>
                  <a:srgbClr val="002060"/>
                </a:solidFill>
              </a:rPr>
              <a:t>A/B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799157" y="2909059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パラメータシート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967009" y="265982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①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704293" y="2853369"/>
            <a:ext cx="2495946" cy="1148018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702665" y="4937135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パラメータシート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979638" y="35344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②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3717380" y="4854758"/>
            <a:ext cx="2497896" cy="1134862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7" name="フローチャート: 代替処理 66"/>
          <p:cNvSpPr/>
          <p:nvPr/>
        </p:nvSpPr>
        <p:spPr bwMode="auto">
          <a:xfrm>
            <a:off x="3705366" y="4582349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  <a:latin typeface="+mn-ea"/>
              </a:rPr>
              <a:t>オペレーション</a:t>
            </a:r>
            <a:r>
              <a:rPr lang="en-US" altLang="ja-JP" sz="1200" b="1" dirty="0" smtClean="0">
                <a:solidFill>
                  <a:srgbClr val="002060"/>
                </a:solidFill>
                <a:latin typeface="+mn-ea"/>
              </a:rPr>
              <a:t>B</a:t>
            </a:r>
          </a:p>
        </p:txBody>
      </p:sp>
      <p:sp>
        <p:nvSpPr>
          <p:cNvPr id="100" name="フローチャート: 代替処理 99"/>
          <p:cNvSpPr/>
          <p:nvPr/>
        </p:nvSpPr>
        <p:spPr bwMode="auto">
          <a:xfrm>
            <a:off x="3663382" y="2585226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  <a:latin typeface="+mn-ea"/>
              </a:rPr>
              <a:t>オペレーション</a:t>
            </a:r>
            <a:r>
              <a:rPr lang="en-US" altLang="ja-JP" sz="1200" b="1" dirty="0">
                <a:solidFill>
                  <a:srgbClr val="002060"/>
                </a:solidFill>
                <a:latin typeface="+mn-ea"/>
              </a:rPr>
              <a:t>A</a:t>
            </a:r>
            <a:endParaRPr lang="en-US" altLang="ja-JP" sz="1200" b="1" dirty="0" smtClean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867986" y="3750151"/>
            <a:ext cx="846693" cy="616912"/>
            <a:chOff x="3626823" y="3711506"/>
            <a:chExt cx="846693" cy="616912"/>
          </a:xfrm>
        </p:grpSpPr>
        <p:sp>
          <p:nvSpPr>
            <p:cNvPr id="103" name="フローチャート: 書類 10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05" name="正方形/長方形 10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6" name="正方形/長方形 10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7" name="正方形/長方形 10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11" name="テキスト ボックス 110"/>
          <p:cNvSpPr txBox="1"/>
          <p:nvPr/>
        </p:nvSpPr>
        <p:spPr>
          <a:xfrm>
            <a:off x="3704293" y="4913983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対象機器</a:t>
            </a:r>
            <a:r>
              <a:rPr kumimoji="1" lang="en-US" altLang="ja-JP" sz="1100" b="1" dirty="0" smtClean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1972536" y="438248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③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1867566" y="2879199"/>
            <a:ext cx="846693" cy="616912"/>
            <a:chOff x="3626823" y="3711506"/>
            <a:chExt cx="846693" cy="616912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19" name="正方形/長方形 118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0" name="正方形/長方形 119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1" name="正方形/長方形 120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1870049" y="4599955"/>
            <a:ext cx="846693" cy="616912"/>
            <a:chOff x="3626823" y="3711506"/>
            <a:chExt cx="846693" cy="616912"/>
          </a:xfrm>
        </p:grpSpPr>
        <p:sp>
          <p:nvSpPr>
            <p:cNvPr id="123" name="フローチャート: 書類 12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25" name="正方形/長方形 12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6" name="正方形/長方形 12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7" name="正方形/長方形 12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72" name="フローチャート : 論理積ゲート 90"/>
          <p:cNvSpPr/>
          <p:nvPr/>
        </p:nvSpPr>
        <p:spPr bwMode="auto">
          <a:xfrm rot="16200000">
            <a:off x="832510" y="2506610"/>
            <a:ext cx="344513" cy="605376"/>
          </a:xfrm>
          <a:prstGeom prst="flowChartDelay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start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フローチャート : 論理積ゲート 91"/>
          <p:cNvSpPr/>
          <p:nvPr/>
        </p:nvSpPr>
        <p:spPr bwMode="auto">
          <a:xfrm rot="5400000">
            <a:off x="830238" y="5494764"/>
            <a:ext cx="360000" cy="616320"/>
          </a:xfrm>
          <a:prstGeom prst="flowChartDelay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270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end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74" name="フローチャート : 結合子 94"/>
          <p:cNvSpPr/>
          <p:nvPr/>
        </p:nvSpPr>
        <p:spPr bwMode="auto">
          <a:xfrm>
            <a:off x="619342" y="3220775"/>
            <a:ext cx="768043" cy="666627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</a:rPr>
              <a:t>MovementA</a:t>
            </a:r>
            <a:endParaRPr kumimoji="1" lang="ja-JP" altLang="en-US" sz="1100" dirty="0" smtClean="0">
              <a:solidFill>
                <a:schemeClr val="bg1"/>
              </a:solidFill>
            </a:endParaRPr>
          </a:p>
        </p:txBody>
      </p:sp>
      <p:sp>
        <p:nvSpPr>
          <p:cNvPr id="75" name="右矢印 74"/>
          <p:cNvSpPr/>
          <p:nvPr/>
        </p:nvSpPr>
        <p:spPr bwMode="auto">
          <a:xfrm>
            <a:off x="2952710" y="3196182"/>
            <a:ext cx="686591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cxnSp>
        <p:nvCxnSpPr>
          <p:cNvPr id="76" name="直線コネクタ 75"/>
          <p:cNvCxnSpPr/>
          <p:nvPr/>
        </p:nvCxnSpPr>
        <p:spPr bwMode="auto">
          <a:xfrm flipV="1">
            <a:off x="1338263" y="3147269"/>
            <a:ext cx="520634" cy="41031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/>
          <p:nvPr/>
        </p:nvCxnSpPr>
        <p:spPr bwMode="auto">
          <a:xfrm flipV="1">
            <a:off x="1002231" y="5211932"/>
            <a:ext cx="2010" cy="47070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フローチャート: 代替処理 65"/>
          <p:cNvSpPr/>
          <p:nvPr/>
        </p:nvSpPr>
        <p:spPr bwMode="auto">
          <a:xfrm>
            <a:off x="433988" y="229905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+mn-ea"/>
              </a:rPr>
              <a:t>Symphony</a:t>
            </a:r>
            <a:r>
              <a:rPr lang="ja-JP" altLang="en-US" sz="1200" b="1" dirty="0" smtClean="0">
                <a:solidFill>
                  <a:srgbClr val="002060"/>
                </a:solidFill>
                <a:latin typeface="+mn-ea"/>
              </a:rPr>
              <a:t>クラス</a:t>
            </a:r>
            <a:endParaRPr lang="en-US" altLang="ja-JP" sz="1200" b="1" dirty="0" smtClean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82" name="グループ化 81"/>
          <p:cNvGrpSpPr>
            <a:grpSpLocks noChangeAspect="1"/>
          </p:cNvGrpSpPr>
          <p:nvPr/>
        </p:nvGrpSpPr>
        <p:grpSpPr bwMode="gray">
          <a:xfrm>
            <a:off x="4323176" y="3229515"/>
            <a:ext cx="283147" cy="691688"/>
            <a:chOff x="3206750" y="927100"/>
            <a:chExt cx="444501" cy="1085851"/>
          </a:xfrm>
        </p:grpSpPr>
        <p:sp>
          <p:nvSpPr>
            <p:cNvPr id="83" name="フリーフォーム 82"/>
            <p:cNvSpPr>
              <a:spLocks/>
            </p:cNvSpPr>
            <p:nvPr/>
          </p:nvSpPr>
          <p:spPr bwMode="gray">
            <a:xfrm>
              <a:off x="3206750" y="927100"/>
              <a:ext cx="444501" cy="1085851"/>
            </a:xfrm>
            <a:custGeom>
              <a:avLst/>
              <a:gdLst>
                <a:gd name="connsiteX0" fmla="*/ 430213 w 444501"/>
                <a:gd name="connsiteY0" fmla="*/ 1023938 h 1085851"/>
                <a:gd name="connsiteX1" fmla="*/ 417835 w 444501"/>
                <a:gd name="connsiteY1" fmla="*/ 1070220 h 1085851"/>
                <a:gd name="connsiteX2" fmla="*/ 397410 w 444501"/>
                <a:gd name="connsiteY2" fmla="*/ 1085851 h 1085851"/>
                <a:gd name="connsiteX3" fmla="*/ 340778 w 444501"/>
                <a:gd name="connsiteY3" fmla="*/ 1085851 h 1085851"/>
                <a:gd name="connsiteX4" fmla="*/ 320044 w 444501"/>
                <a:gd name="connsiteY4" fmla="*/ 1070220 h 1085851"/>
                <a:gd name="connsiteX5" fmla="*/ 307975 w 444501"/>
                <a:gd name="connsiteY5" fmla="*/ 1024245 h 1085851"/>
                <a:gd name="connsiteX6" fmla="*/ 428666 w 444501"/>
                <a:gd name="connsiteY6" fmla="*/ 1024245 h 1085851"/>
                <a:gd name="connsiteX7" fmla="*/ 430213 w 444501"/>
                <a:gd name="connsiteY7" fmla="*/ 1023938 h 1085851"/>
                <a:gd name="connsiteX8" fmla="*/ 14288 w 444501"/>
                <a:gd name="connsiteY8" fmla="*/ 1023938 h 1085851"/>
                <a:gd name="connsiteX9" fmla="*/ 16454 w 444501"/>
                <a:gd name="connsiteY9" fmla="*/ 1024245 h 1085851"/>
                <a:gd name="connsiteX10" fmla="*/ 136526 w 444501"/>
                <a:gd name="connsiteY10" fmla="*/ 1024245 h 1085851"/>
                <a:gd name="connsiteX11" fmla="*/ 124457 w 444501"/>
                <a:gd name="connsiteY11" fmla="*/ 1070220 h 1085851"/>
                <a:gd name="connsiteX12" fmla="*/ 103723 w 444501"/>
                <a:gd name="connsiteY12" fmla="*/ 1085851 h 1085851"/>
                <a:gd name="connsiteX13" fmla="*/ 47091 w 444501"/>
                <a:gd name="connsiteY13" fmla="*/ 1085851 h 1085851"/>
                <a:gd name="connsiteX14" fmla="*/ 26667 w 444501"/>
                <a:gd name="connsiteY14" fmla="*/ 1070220 h 1085851"/>
                <a:gd name="connsiteX15" fmla="*/ 14288 w 444501"/>
                <a:gd name="connsiteY15" fmla="*/ 1023938 h 1085851"/>
                <a:gd name="connsiteX16" fmla="*/ 363037 w 444501"/>
                <a:gd name="connsiteY16" fmla="*/ 0 h 1085851"/>
                <a:gd name="connsiteX17" fmla="*/ 428208 w 444501"/>
                <a:gd name="connsiteY17" fmla="*/ 0 h 1085851"/>
                <a:gd name="connsiteX18" fmla="*/ 444501 w 444501"/>
                <a:gd name="connsiteY18" fmla="*/ 16324 h 1085851"/>
                <a:gd name="connsiteX19" fmla="*/ 444501 w 444501"/>
                <a:gd name="connsiteY19" fmla="*/ 991739 h 1085851"/>
                <a:gd name="connsiteX20" fmla="*/ 428208 w 444501"/>
                <a:gd name="connsiteY20" fmla="*/ 1008063 h 1085851"/>
                <a:gd name="connsiteX21" fmla="*/ 134938 w 444501"/>
                <a:gd name="connsiteY21" fmla="*/ 1008063 h 1085851"/>
                <a:gd name="connsiteX22" fmla="*/ 134938 w 444501"/>
                <a:gd name="connsiteY22" fmla="*/ 730561 h 1085851"/>
                <a:gd name="connsiteX23" fmla="*/ 361193 w 444501"/>
                <a:gd name="connsiteY23" fmla="*/ 314153 h 1085851"/>
                <a:gd name="connsiteX24" fmla="*/ 363037 w 444501"/>
                <a:gd name="connsiteY24" fmla="*/ 306146 h 1085851"/>
                <a:gd name="connsiteX25" fmla="*/ 363037 w 444501"/>
                <a:gd name="connsiteY25" fmla="*/ 0 h 1085851"/>
                <a:gd name="connsiteX26" fmla="*/ 16310 w 444501"/>
                <a:gd name="connsiteY26" fmla="*/ 0 h 1085851"/>
                <a:gd name="connsiteX27" fmla="*/ 330200 w 444501"/>
                <a:gd name="connsiteY27" fmla="*/ 0 h 1085851"/>
                <a:gd name="connsiteX28" fmla="*/ 330200 w 444501"/>
                <a:gd name="connsiteY28" fmla="*/ 302142 h 1085851"/>
                <a:gd name="connsiteX29" fmla="*/ 104015 w 444501"/>
                <a:gd name="connsiteY29" fmla="*/ 718857 h 1085851"/>
                <a:gd name="connsiteX30" fmla="*/ 101861 w 444501"/>
                <a:gd name="connsiteY30" fmla="*/ 726557 h 1085851"/>
                <a:gd name="connsiteX31" fmla="*/ 101861 w 444501"/>
                <a:gd name="connsiteY31" fmla="*/ 1008063 h 1085851"/>
                <a:gd name="connsiteX32" fmla="*/ 16310 w 444501"/>
                <a:gd name="connsiteY32" fmla="*/ 1008063 h 1085851"/>
                <a:gd name="connsiteX33" fmla="*/ 0 w 444501"/>
                <a:gd name="connsiteY33" fmla="*/ 991739 h 1085851"/>
                <a:gd name="connsiteX34" fmla="*/ 0 w 444501"/>
                <a:gd name="connsiteY34" fmla="*/ 16324 h 1085851"/>
                <a:gd name="connsiteX35" fmla="*/ 16310 w 444501"/>
                <a:gd name="connsiteY35" fmla="*/ 0 h 108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4501" h="1085851">
                  <a:moveTo>
                    <a:pt x="430213" y="1023938"/>
                  </a:moveTo>
                  <a:cubicBezTo>
                    <a:pt x="430213" y="1023938"/>
                    <a:pt x="430213" y="1023938"/>
                    <a:pt x="417835" y="1070220"/>
                  </a:cubicBezTo>
                  <a:cubicBezTo>
                    <a:pt x="415668" y="1078802"/>
                    <a:pt x="406384" y="1085851"/>
                    <a:pt x="397410" y="1085851"/>
                  </a:cubicBezTo>
                  <a:cubicBezTo>
                    <a:pt x="397410" y="1085851"/>
                    <a:pt x="397410" y="1085851"/>
                    <a:pt x="340778" y="1085851"/>
                  </a:cubicBezTo>
                  <a:cubicBezTo>
                    <a:pt x="331804" y="1085851"/>
                    <a:pt x="322520" y="1078802"/>
                    <a:pt x="320044" y="1070220"/>
                  </a:cubicBezTo>
                  <a:cubicBezTo>
                    <a:pt x="320044" y="1070220"/>
                    <a:pt x="320044" y="1070220"/>
                    <a:pt x="307975" y="1024245"/>
                  </a:cubicBezTo>
                  <a:cubicBezTo>
                    <a:pt x="307975" y="1024245"/>
                    <a:pt x="307975" y="1024245"/>
                    <a:pt x="428666" y="1024245"/>
                  </a:cubicBezTo>
                  <a:cubicBezTo>
                    <a:pt x="429285" y="1024245"/>
                    <a:pt x="429594" y="1023938"/>
                    <a:pt x="430213" y="1023938"/>
                  </a:cubicBezTo>
                  <a:close/>
                  <a:moveTo>
                    <a:pt x="14288" y="1023938"/>
                  </a:moveTo>
                  <a:cubicBezTo>
                    <a:pt x="15217" y="1023938"/>
                    <a:pt x="15835" y="1024245"/>
                    <a:pt x="16454" y="1024245"/>
                  </a:cubicBezTo>
                  <a:lnTo>
                    <a:pt x="136526" y="1024245"/>
                  </a:lnTo>
                  <a:cubicBezTo>
                    <a:pt x="136526" y="1024245"/>
                    <a:pt x="136526" y="1024245"/>
                    <a:pt x="124457" y="1070220"/>
                  </a:cubicBezTo>
                  <a:cubicBezTo>
                    <a:pt x="121981" y="1078802"/>
                    <a:pt x="113007" y="1085851"/>
                    <a:pt x="103723" y="1085851"/>
                  </a:cubicBezTo>
                  <a:cubicBezTo>
                    <a:pt x="103723" y="1085851"/>
                    <a:pt x="103723" y="1085851"/>
                    <a:pt x="47091" y="1085851"/>
                  </a:cubicBezTo>
                  <a:cubicBezTo>
                    <a:pt x="38117" y="1085851"/>
                    <a:pt x="28833" y="1078802"/>
                    <a:pt x="26667" y="1070220"/>
                  </a:cubicBezTo>
                  <a:cubicBezTo>
                    <a:pt x="26667" y="1070220"/>
                    <a:pt x="26667" y="1070220"/>
                    <a:pt x="14288" y="1023938"/>
                  </a:cubicBezTo>
                  <a:close/>
                  <a:moveTo>
                    <a:pt x="363037" y="0"/>
                  </a:moveTo>
                  <a:cubicBezTo>
                    <a:pt x="363037" y="0"/>
                    <a:pt x="363037" y="0"/>
                    <a:pt x="428208" y="0"/>
                  </a:cubicBezTo>
                  <a:cubicBezTo>
                    <a:pt x="437431" y="0"/>
                    <a:pt x="444501" y="7392"/>
                    <a:pt x="444501" y="16324"/>
                  </a:cubicBezTo>
                  <a:cubicBezTo>
                    <a:pt x="444501" y="16324"/>
                    <a:pt x="444501" y="16324"/>
                    <a:pt x="444501" y="991739"/>
                  </a:cubicBezTo>
                  <a:cubicBezTo>
                    <a:pt x="444501" y="1000671"/>
                    <a:pt x="437431" y="1008063"/>
                    <a:pt x="428208" y="1008063"/>
                  </a:cubicBezTo>
                  <a:cubicBezTo>
                    <a:pt x="428208" y="1008063"/>
                    <a:pt x="428208" y="1008063"/>
                    <a:pt x="134938" y="1008063"/>
                  </a:cubicBezTo>
                  <a:cubicBezTo>
                    <a:pt x="134938" y="1008063"/>
                    <a:pt x="134938" y="1008063"/>
                    <a:pt x="134938" y="730561"/>
                  </a:cubicBezTo>
                  <a:cubicBezTo>
                    <a:pt x="134938" y="730561"/>
                    <a:pt x="134938" y="730561"/>
                    <a:pt x="361193" y="314153"/>
                  </a:cubicBezTo>
                  <a:cubicBezTo>
                    <a:pt x="362422" y="311689"/>
                    <a:pt x="363037" y="308917"/>
                    <a:pt x="363037" y="306146"/>
                  </a:cubicBezTo>
                  <a:cubicBezTo>
                    <a:pt x="363037" y="306146"/>
                    <a:pt x="363037" y="306146"/>
                    <a:pt x="363037" y="0"/>
                  </a:cubicBezTo>
                  <a:close/>
                  <a:moveTo>
                    <a:pt x="16310" y="0"/>
                  </a:moveTo>
                  <a:cubicBezTo>
                    <a:pt x="16310" y="0"/>
                    <a:pt x="16310" y="0"/>
                    <a:pt x="330200" y="0"/>
                  </a:cubicBezTo>
                  <a:cubicBezTo>
                    <a:pt x="330200" y="0"/>
                    <a:pt x="330200" y="0"/>
                    <a:pt x="330200" y="302142"/>
                  </a:cubicBezTo>
                  <a:cubicBezTo>
                    <a:pt x="330200" y="302142"/>
                    <a:pt x="330200" y="302142"/>
                    <a:pt x="104015" y="718857"/>
                  </a:cubicBezTo>
                  <a:cubicBezTo>
                    <a:pt x="102784" y="721013"/>
                    <a:pt x="101861" y="723785"/>
                    <a:pt x="101861" y="726557"/>
                  </a:cubicBezTo>
                  <a:lnTo>
                    <a:pt x="101861" y="1008063"/>
                  </a:lnTo>
                  <a:cubicBezTo>
                    <a:pt x="101861" y="1008063"/>
                    <a:pt x="101861" y="1008063"/>
                    <a:pt x="16310" y="1008063"/>
                  </a:cubicBezTo>
                  <a:cubicBezTo>
                    <a:pt x="7386" y="1008063"/>
                    <a:pt x="0" y="1000671"/>
                    <a:pt x="0" y="991739"/>
                  </a:cubicBezTo>
                  <a:cubicBezTo>
                    <a:pt x="0" y="991739"/>
                    <a:pt x="0" y="991739"/>
                    <a:pt x="0" y="16324"/>
                  </a:cubicBezTo>
                  <a:cubicBezTo>
                    <a:pt x="0" y="7392"/>
                    <a:pt x="7386" y="0"/>
                    <a:pt x="16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84" name="フリーフォーム 83"/>
            <p:cNvSpPr>
              <a:spLocks/>
            </p:cNvSpPr>
            <p:nvPr/>
          </p:nvSpPr>
          <p:spPr bwMode="gray">
            <a:xfrm>
              <a:off x="3279775" y="982663"/>
              <a:ext cx="185738" cy="112713"/>
            </a:xfrm>
            <a:custGeom>
              <a:avLst/>
              <a:gdLst>
                <a:gd name="connsiteX0" fmla="*/ 16325 w 185738"/>
                <a:gd name="connsiteY0" fmla="*/ 79375 h 112713"/>
                <a:gd name="connsiteX1" fmla="*/ 169413 w 185738"/>
                <a:gd name="connsiteY1" fmla="*/ 79375 h 112713"/>
                <a:gd name="connsiteX2" fmla="*/ 185738 w 185738"/>
                <a:gd name="connsiteY2" fmla="*/ 96044 h 112713"/>
                <a:gd name="connsiteX3" fmla="*/ 169413 w 185738"/>
                <a:gd name="connsiteY3" fmla="*/ 112713 h 112713"/>
                <a:gd name="connsiteX4" fmla="*/ 16325 w 185738"/>
                <a:gd name="connsiteY4" fmla="*/ 112713 h 112713"/>
                <a:gd name="connsiteX5" fmla="*/ 0 w 185738"/>
                <a:gd name="connsiteY5" fmla="*/ 96044 h 112713"/>
                <a:gd name="connsiteX6" fmla="*/ 16325 w 185738"/>
                <a:gd name="connsiteY6" fmla="*/ 79375 h 112713"/>
                <a:gd name="connsiteX7" fmla="*/ 16325 w 185738"/>
                <a:gd name="connsiteY7" fmla="*/ 0 h 112713"/>
                <a:gd name="connsiteX8" fmla="*/ 169413 w 185738"/>
                <a:gd name="connsiteY8" fmla="*/ 0 h 112713"/>
                <a:gd name="connsiteX9" fmla="*/ 185738 w 185738"/>
                <a:gd name="connsiteY9" fmla="*/ 15875 h 112713"/>
                <a:gd name="connsiteX10" fmla="*/ 169413 w 185738"/>
                <a:gd name="connsiteY10" fmla="*/ 31750 h 112713"/>
                <a:gd name="connsiteX11" fmla="*/ 16325 w 185738"/>
                <a:gd name="connsiteY11" fmla="*/ 31750 h 112713"/>
                <a:gd name="connsiteX12" fmla="*/ 0 w 185738"/>
                <a:gd name="connsiteY12" fmla="*/ 15875 h 112713"/>
                <a:gd name="connsiteX13" fmla="*/ 16325 w 185738"/>
                <a:gd name="connsiteY13" fmla="*/ 0 h 11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5738" h="112713">
                  <a:moveTo>
                    <a:pt x="16325" y="79375"/>
                  </a:moveTo>
                  <a:cubicBezTo>
                    <a:pt x="169413" y="79375"/>
                    <a:pt x="169413" y="79375"/>
                    <a:pt x="169413" y="79375"/>
                  </a:cubicBezTo>
                  <a:cubicBezTo>
                    <a:pt x="178346" y="79375"/>
                    <a:pt x="185738" y="86609"/>
                    <a:pt x="185738" y="96044"/>
                  </a:cubicBezTo>
                  <a:cubicBezTo>
                    <a:pt x="185738" y="105165"/>
                    <a:pt x="178346" y="112713"/>
                    <a:pt x="169413" y="112713"/>
                  </a:cubicBezTo>
                  <a:cubicBezTo>
                    <a:pt x="16325" y="112713"/>
                    <a:pt x="16325" y="112713"/>
                    <a:pt x="16325" y="112713"/>
                  </a:cubicBezTo>
                  <a:cubicBezTo>
                    <a:pt x="7085" y="112713"/>
                    <a:pt x="0" y="105165"/>
                    <a:pt x="0" y="96044"/>
                  </a:cubicBezTo>
                  <a:cubicBezTo>
                    <a:pt x="0" y="86609"/>
                    <a:pt x="7085" y="79375"/>
                    <a:pt x="16325" y="79375"/>
                  </a:cubicBezTo>
                  <a:close/>
                  <a:moveTo>
                    <a:pt x="16325" y="0"/>
                  </a:moveTo>
                  <a:cubicBezTo>
                    <a:pt x="169413" y="0"/>
                    <a:pt x="169413" y="0"/>
                    <a:pt x="169413" y="0"/>
                  </a:cubicBezTo>
                  <a:cubicBezTo>
                    <a:pt x="178346" y="0"/>
                    <a:pt x="185738" y="7189"/>
                    <a:pt x="185738" y="15875"/>
                  </a:cubicBezTo>
                  <a:cubicBezTo>
                    <a:pt x="185738" y="24861"/>
                    <a:pt x="178346" y="31750"/>
                    <a:pt x="169413" y="31750"/>
                  </a:cubicBezTo>
                  <a:cubicBezTo>
                    <a:pt x="16325" y="31750"/>
                    <a:pt x="16325" y="31750"/>
                    <a:pt x="16325" y="31750"/>
                  </a:cubicBezTo>
                  <a:cubicBezTo>
                    <a:pt x="7085" y="31750"/>
                    <a:pt x="0" y="24861"/>
                    <a:pt x="0" y="15875"/>
                  </a:cubicBezTo>
                  <a:cubicBezTo>
                    <a:pt x="0" y="7189"/>
                    <a:pt x="7085" y="0"/>
                    <a:pt x="16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85" name="右矢印 84"/>
          <p:cNvSpPr/>
          <p:nvPr/>
        </p:nvSpPr>
        <p:spPr bwMode="auto">
          <a:xfrm>
            <a:off x="6300560" y="3207876"/>
            <a:ext cx="667492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cxnSp>
        <p:nvCxnSpPr>
          <p:cNvPr id="88" name="直線コネクタ 87"/>
          <p:cNvCxnSpPr/>
          <p:nvPr/>
        </p:nvCxnSpPr>
        <p:spPr bwMode="auto">
          <a:xfrm flipV="1">
            <a:off x="997844" y="4603241"/>
            <a:ext cx="3242" cy="59502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1" name="右矢印 90"/>
          <p:cNvSpPr/>
          <p:nvPr/>
        </p:nvSpPr>
        <p:spPr bwMode="auto">
          <a:xfrm>
            <a:off x="2954757" y="5129173"/>
            <a:ext cx="686591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sp>
        <p:nvSpPr>
          <p:cNvPr id="92" name="右矢印 91"/>
          <p:cNvSpPr/>
          <p:nvPr/>
        </p:nvSpPr>
        <p:spPr bwMode="auto">
          <a:xfrm>
            <a:off x="6325190" y="5194572"/>
            <a:ext cx="667492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46182"/>
              </p:ext>
            </p:extLst>
          </p:nvPr>
        </p:nvGraphicFramePr>
        <p:xfrm>
          <a:off x="4805929" y="3183376"/>
          <a:ext cx="1252622" cy="71786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…</a:t>
                      </a:r>
                      <a:endParaRPr kumimoji="1" lang="ja-JP" altLang="en-US" sz="900" dirty="0" smtClean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A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9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B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" name="表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59626"/>
              </p:ext>
            </p:extLst>
          </p:nvPr>
        </p:nvGraphicFramePr>
        <p:xfrm>
          <a:off x="4733194" y="5191766"/>
          <a:ext cx="1273309" cy="49697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2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…</a:t>
                      </a:r>
                      <a:endParaRPr kumimoji="1" lang="ja-JP" altLang="en-US" sz="900" dirty="0" smtClean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C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9" name="グループ化 98"/>
          <p:cNvGrpSpPr>
            <a:grpSpLocks noChangeAspect="1"/>
          </p:cNvGrpSpPr>
          <p:nvPr/>
        </p:nvGrpSpPr>
        <p:grpSpPr bwMode="gray">
          <a:xfrm>
            <a:off x="3958040" y="5162708"/>
            <a:ext cx="400636" cy="689614"/>
            <a:chOff x="5936838" y="1169393"/>
            <a:chExt cx="484187" cy="833438"/>
          </a:xfrm>
        </p:grpSpPr>
        <p:sp>
          <p:nvSpPr>
            <p:cNvPr id="101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" name="フリーフォーム 101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129" name="フローチャート : 結合子 94"/>
          <p:cNvSpPr/>
          <p:nvPr/>
        </p:nvSpPr>
        <p:spPr bwMode="auto">
          <a:xfrm>
            <a:off x="7028637" y="2760102"/>
            <a:ext cx="1573782" cy="1369241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rgbClr val="FFFFFF"/>
                </a:solidFill>
              </a:rPr>
              <a:t>A/B</a:t>
            </a:r>
            <a:r>
              <a:rPr lang="ja-JP" altLang="en-US" sz="1400" b="1" dirty="0">
                <a:solidFill>
                  <a:srgbClr val="FFFFFF"/>
                </a:solidFill>
              </a:rPr>
              <a:t>が設定</a:t>
            </a:r>
            <a:r>
              <a:rPr lang="ja-JP" altLang="en-US" sz="1400" b="1" dirty="0" smtClean="0">
                <a:solidFill>
                  <a:srgbClr val="FFFFFF"/>
                </a:solidFill>
              </a:rPr>
              <a:t>され</a:t>
            </a:r>
            <a:r>
              <a:rPr lang="ja-JP" altLang="en-US" sz="1400" b="1" dirty="0">
                <a:solidFill>
                  <a:srgbClr val="FFFFFF"/>
                </a:solidFill>
              </a:rPr>
              <a:t>ま</a:t>
            </a:r>
            <a:r>
              <a:rPr lang="ja-JP" altLang="en-US" sz="1400" b="1" dirty="0" smtClean="0">
                <a:solidFill>
                  <a:srgbClr val="FFFFFF"/>
                </a:solidFill>
              </a:rPr>
              <a:t>す</a:t>
            </a:r>
            <a:endParaRPr lang="en-US" altLang="ja-JP" sz="1400" b="1" dirty="0">
              <a:solidFill>
                <a:srgbClr val="FFFFFF"/>
              </a:solidFill>
            </a:endParaRPr>
          </a:p>
        </p:txBody>
      </p:sp>
      <p:sp>
        <p:nvSpPr>
          <p:cNvPr id="130" name="フローチャート : 結合子 94"/>
          <p:cNvSpPr/>
          <p:nvPr/>
        </p:nvSpPr>
        <p:spPr bwMode="auto">
          <a:xfrm>
            <a:off x="7075875" y="4785049"/>
            <a:ext cx="1573782" cy="1369241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rgbClr val="FFFFFF"/>
                </a:solidFill>
              </a:rPr>
              <a:t>C</a:t>
            </a:r>
            <a:r>
              <a:rPr lang="ja-JP" altLang="en-US" sz="1400" b="1" dirty="0" smtClean="0">
                <a:solidFill>
                  <a:srgbClr val="FFFFFF"/>
                </a:solidFill>
              </a:rPr>
              <a:t>が設定</a:t>
            </a:r>
            <a:endParaRPr lang="en-US" altLang="ja-JP" sz="1400" b="1" dirty="0" smtClean="0">
              <a:solidFill>
                <a:srgbClr val="FFFFFF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rgbClr val="FFFFFF"/>
                </a:solidFill>
              </a:rPr>
              <a:t>されます</a:t>
            </a:r>
            <a:endParaRPr lang="en-US" altLang="ja-JP" sz="1400" b="1" dirty="0">
              <a:solidFill>
                <a:srgbClr val="FFFFFF"/>
              </a:solidFill>
            </a:endParaRPr>
          </a:p>
        </p:txBody>
      </p:sp>
      <p:sp>
        <p:nvSpPr>
          <p:cNvPr id="131" name="角丸四角形 130"/>
          <p:cNvSpPr/>
          <p:nvPr/>
        </p:nvSpPr>
        <p:spPr bwMode="auto">
          <a:xfrm>
            <a:off x="4814373" y="3492263"/>
            <a:ext cx="1255921" cy="3966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3" name="角丸四角形 132"/>
          <p:cNvSpPr/>
          <p:nvPr/>
        </p:nvSpPr>
        <p:spPr bwMode="auto">
          <a:xfrm>
            <a:off x="4738689" y="5507514"/>
            <a:ext cx="1250626" cy="1947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3" name="フローチャート : 結合子 94"/>
          <p:cNvSpPr/>
          <p:nvPr/>
        </p:nvSpPr>
        <p:spPr bwMode="auto">
          <a:xfrm>
            <a:off x="613823" y="4115447"/>
            <a:ext cx="768043" cy="666627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</a:rPr>
              <a:t>MovementB</a:t>
            </a:r>
            <a:endParaRPr kumimoji="1" lang="ja-JP" altLang="en-US" sz="1100" dirty="0" smtClean="0">
              <a:solidFill>
                <a:schemeClr val="bg1"/>
              </a:solidFill>
            </a:endParaRPr>
          </a:p>
        </p:txBody>
      </p:sp>
      <p:cxnSp>
        <p:nvCxnSpPr>
          <p:cNvPr id="86" name="直線コネクタ 85"/>
          <p:cNvCxnSpPr/>
          <p:nvPr/>
        </p:nvCxnSpPr>
        <p:spPr bwMode="auto">
          <a:xfrm flipV="1">
            <a:off x="1009296" y="2913761"/>
            <a:ext cx="4655" cy="32861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直線コネクタ 86"/>
          <p:cNvCxnSpPr/>
          <p:nvPr/>
        </p:nvCxnSpPr>
        <p:spPr bwMode="auto">
          <a:xfrm flipV="1">
            <a:off x="999586" y="3838073"/>
            <a:ext cx="4655" cy="32861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9" name="グループ化 88"/>
          <p:cNvGrpSpPr/>
          <p:nvPr/>
        </p:nvGrpSpPr>
        <p:grpSpPr>
          <a:xfrm>
            <a:off x="1867566" y="5461347"/>
            <a:ext cx="846693" cy="616912"/>
            <a:chOff x="3626823" y="3711506"/>
            <a:chExt cx="846693" cy="616912"/>
          </a:xfrm>
        </p:grpSpPr>
        <p:sp>
          <p:nvSpPr>
            <p:cNvPr id="90" name="フローチャート: 書類 89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94" name="正方形/長方形 93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5" name="正方形/長方形 94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6" name="正方形/長方形 95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08" name="テキスト ボックス 107"/>
          <p:cNvSpPr txBox="1"/>
          <p:nvPr/>
        </p:nvSpPr>
        <p:spPr>
          <a:xfrm>
            <a:off x="1983217" y="523278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④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cxnSp>
        <p:nvCxnSpPr>
          <p:cNvPr id="109" name="直線コネクタ 108"/>
          <p:cNvCxnSpPr>
            <a:endCxn id="104" idx="1"/>
          </p:cNvCxnSpPr>
          <p:nvPr/>
        </p:nvCxnSpPr>
        <p:spPr bwMode="auto">
          <a:xfrm>
            <a:off x="1276166" y="3464577"/>
            <a:ext cx="591820" cy="57826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直線コネクタ 109"/>
          <p:cNvCxnSpPr>
            <a:endCxn id="124" idx="1"/>
          </p:cNvCxnSpPr>
          <p:nvPr/>
        </p:nvCxnSpPr>
        <p:spPr bwMode="auto">
          <a:xfrm>
            <a:off x="1338263" y="3481388"/>
            <a:ext cx="531786" cy="141126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直線コネクタ 76"/>
          <p:cNvCxnSpPr>
            <a:endCxn id="123" idx="1"/>
          </p:cNvCxnSpPr>
          <p:nvPr/>
        </p:nvCxnSpPr>
        <p:spPr bwMode="auto">
          <a:xfrm>
            <a:off x="1290638" y="4424363"/>
            <a:ext cx="579411" cy="48404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endCxn id="93" idx="1"/>
          </p:cNvCxnSpPr>
          <p:nvPr/>
        </p:nvCxnSpPr>
        <p:spPr bwMode="auto">
          <a:xfrm>
            <a:off x="1320897" y="4464929"/>
            <a:ext cx="546669" cy="128911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70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はじめ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本書</a:t>
            </a:r>
            <a:r>
              <a:rPr lang="ja-JP" altLang="en-US" dirty="0">
                <a:latin typeface="+mn-ea"/>
              </a:rPr>
              <a:t>に</a:t>
            </a:r>
            <a:r>
              <a:rPr lang="ja-JP" altLang="en-US" dirty="0" smtClean="0">
                <a:latin typeface="+mn-ea"/>
              </a:rPr>
              <a:t>ついて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管理</a:t>
            </a:r>
            <a:r>
              <a:rPr lang="ja-JP" altLang="en-US" dirty="0">
                <a:latin typeface="+mn-ea"/>
              </a:rPr>
              <a:t>コンソールの標準的な作業</a:t>
            </a:r>
            <a:r>
              <a:rPr lang="ja-JP" altLang="en-US" dirty="0" smtClean="0">
                <a:latin typeface="+mn-ea"/>
              </a:rPr>
              <a:t>フロー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基本</a:t>
            </a:r>
            <a:r>
              <a:rPr lang="ja-JP" altLang="en-US" dirty="0">
                <a:latin typeface="+mn-ea"/>
              </a:rPr>
              <a:t>コンソールの標準的な作業</a:t>
            </a:r>
            <a:r>
              <a:rPr lang="ja-JP" altLang="en-US" dirty="0" smtClean="0">
                <a:latin typeface="+mn-ea"/>
              </a:rPr>
              <a:t>フロー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管理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基本コンソールの</a:t>
            </a:r>
            <a:r>
              <a:rPr lang="ja-JP" altLang="en-US" dirty="0" smtClean="0">
                <a:latin typeface="+mn-ea"/>
              </a:rPr>
              <a:t>説明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システム設定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RBAC</a:t>
            </a:r>
            <a:r>
              <a:rPr lang="ja-JP" altLang="en-US" dirty="0">
                <a:latin typeface="+mn-ea"/>
              </a:rPr>
              <a:t>（ロールベースアクセス制御</a:t>
            </a:r>
            <a:r>
              <a:rPr lang="ja-JP" altLang="en-US" dirty="0" smtClean="0">
                <a:latin typeface="+mn-ea"/>
              </a:rPr>
              <a:t>）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メニューエクスポート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インポート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における機器の</a:t>
            </a:r>
            <a:r>
              <a:rPr lang="ja-JP" altLang="en-US" dirty="0" smtClean="0">
                <a:latin typeface="+mn-ea"/>
              </a:rPr>
              <a:t>管理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オペレーション</a:t>
            </a:r>
            <a:r>
              <a:rPr lang="ja-JP" altLang="en-US" dirty="0">
                <a:latin typeface="+mn-ea"/>
              </a:rPr>
              <a:t>の</a:t>
            </a:r>
            <a:r>
              <a:rPr lang="ja-JP" altLang="en-US" dirty="0" smtClean="0">
                <a:latin typeface="+mn-ea"/>
              </a:rPr>
              <a:t>概要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Symphony</a:t>
            </a:r>
            <a:r>
              <a:rPr lang="ja-JP" altLang="en-US" dirty="0">
                <a:latin typeface="+mn-ea"/>
              </a:rPr>
              <a:t>クラスの定義</a:t>
            </a:r>
            <a:endParaRPr lang="en-US" altLang="ja-JP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Symphony</a:t>
            </a:r>
            <a:r>
              <a:rPr lang="ja-JP" altLang="en-US" dirty="0">
                <a:latin typeface="+mn-ea"/>
              </a:rPr>
              <a:t>の</a:t>
            </a:r>
            <a:r>
              <a:rPr lang="ja-JP" altLang="en-US" dirty="0" smtClean="0">
                <a:latin typeface="+mn-ea"/>
              </a:rPr>
              <a:t>実行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07849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68513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13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　</a:t>
            </a:r>
            <a:r>
              <a:rPr lang="en-US" altLang="ja-JP" dirty="0" smtClean="0"/>
              <a:t>2/4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おけるワークフロー</a:t>
            </a:r>
            <a:endParaRPr lang="en-US" altLang="ja-JP" b="1" dirty="0"/>
          </a:p>
          <a:p>
            <a:pPr lvl="1"/>
            <a:r>
              <a:rPr lang="en-US" altLang="ja-JP" sz="1800" dirty="0" smtClean="0"/>
              <a:t>Symphony</a:t>
            </a:r>
            <a:r>
              <a:rPr lang="ja-JP" altLang="en-US" sz="1800" dirty="0" smtClean="0"/>
              <a:t>（</a:t>
            </a:r>
            <a:r>
              <a:rPr lang="ja-JP" altLang="en-US" sz="1800" dirty="0"/>
              <a:t>シンフォニー　</a:t>
            </a:r>
            <a:r>
              <a:rPr lang="en-US" altLang="ja-JP" sz="1800" dirty="0" smtClean="0"/>
              <a:t>※ITA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独自用語</a:t>
            </a:r>
            <a:r>
              <a:rPr lang="ja-JP" altLang="en-US" sz="1800" dirty="0" smtClean="0"/>
              <a:t>）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…</a:t>
            </a:r>
            <a:r>
              <a:rPr lang="ja-JP" altLang="en-US" sz="1800" dirty="0" smtClean="0"/>
              <a:t> 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 smtClean="0"/>
              <a:t>                  Movement</a:t>
            </a:r>
            <a:r>
              <a:rPr lang="ja-JP" altLang="en-US" sz="1800" dirty="0"/>
              <a:t>と呼ぶ作業パターンを組み合わせて、</a:t>
            </a:r>
          </a:p>
          <a:p>
            <a:pPr marL="180000" lvl="1" indent="0">
              <a:buNone/>
            </a:pPr>
            <a:r>
              <a:rPr lang="ja-JP" altLang="en-US" sz="1800" dirty="0" smtClean="0"/>
              <a:t>                  ワークフロー</a:t>
            </a:r>
            <a:r>
              <a:rPr lang="ja-JP" altLang="en-US" sz="1800" dirty="0"/>
              <a:t>を作成し</a:t>
            </a:r>
            <a:r>
              <a:rPr lang="ja-JP" altLang="en-US" sz="1800" dirty="0" smtClean="0"/>
              <a:t>、一連</a:t>
            </a:r>
            <a:r>
              <a:rPr lang="ja-JP" altLang="en-US" sz="1800" dirty="0"/>
              <a:t>の構築・設定などの作業を行います。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Movement</a:t>
            </a:r>
            <a:r>
              <a:rPr lang="ja-JP" altLang="en-US" sz="1800" dirty="0" smtClean="0"/>
              <a:t>（</a:t>
            </a:r>
            <a:r>
              <a:rPr lang="ja-JP" altLang="en-US" sz="1800" dirty="0"/>
              <a:t>ムーブメント　</a:t>
            </a:r>
            <a:r>
              <a:rPr lang="en-US" altLang="ja-JP" sz="1800" dirty="0" smtClean="0"/>
              <a:t>※ITA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独自用語）</a:t>
            </a:r>
            <a:r>
              <a:rPr lang="en-US" altLang="ja-JP" sz="1800" dirty="0" smtClean="0"/>
              <a:t>…</a:t>
            </a:r>
            <a:r>
              <a:rPr lang="ja-JP" altLang="en-US" sz="1800" dirty="0" smtClean="0"/>
              <a:t> 作業の単位</a:t>
            </a:r>
            <a:endParaRPr lang="ja-JP" altLang="en-US" sz="1800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244836" y="3068950"/>
            <a:ext cx="6653353" cy="3229253"/>
            <a:chOff x="971500" y="2431671"/>
            <a:chExt cx="6653353" cy="3229253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971500" y="2431671"/>
              <a:ext cx="6653353" cy="3229253"/>
              <a:chOff x="251399" y="1988800"/>
              <a:chExt cx="8442575" cy="3888539"/>
            </a:xfrm>
          </p:grpSpPr>
          <p:sp>
            <p:nvSpPr>
              <p:cNvPr id="20" name="下矢印 19"/>
              <p:cNvSpPr/>
              <p:nvPr/>
            </p:nvSpPr>
            <p:spPr bwMode="auto">
              <a:xfrm>
                <a:off x="1259540" y="2420860"/>
                <a:ext cx="360050" cy="3312459"/>
              </a:xfrm>
              <a:prstGeom prst="downArrow">
                <a:avLst>
                  <a:gd name="adj1" fmla="val 50000"/>
                  <a:gd name="adj2" fmla="val 9232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 bwMode="auto">
              <a:xfrm>
                <a:off x="467429" y="2708900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A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 bwMode="auto">
              <a:xfrm>
                <a:off x="3342853" y="2747198"/>
                <a:ext cx="2016280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IaC</a:t>
                </a:r>
                <a:r>
                  <a:rPr kumimoji="1"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 1</a:t>
                </a:r>
                <a:endParaRPr kumimoji="1" lang="ja-JP" altLang="en-US" sz="16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4" name="角丸四角形 23"/>
              <p:cNvSpPr/>
              <p:nvPr/>
            </p:nvSpPr>
            <p:spPr bwMode="auto">
              <a:xfrm>
                <a:off x="3356833" y="3361780"/>
                <a:ext cx="2016280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IaC</a:t>
                </a:r>
                <a:r>
                  <a:rPr kumimoji="1"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 2</a:t>
                </a:r>
                <a:endParaRPr kumimoji="1" lang="ja-JP" altLang="en-US" sz="16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 bwMode="auto">
              <a:xfrm>
                <a:off x="467429" y="3717040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B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6" name="角丸四角形 25"/>
              <p:cNvSpPr/>
              <p:nvPr/>
            </p:nvSpPr>
            <p:spPr bwMode="auto">
              <a:xfrm>
                <a:off x="467429" y="4725179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C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 bwMode="auto">
              <a:xfrm>
                <a:off x="3171906" y="2470060"/>
                <a:ext cx="2448340" cy="24011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 b="1" dirty="0" smtClean="0">
                  <a:latin typeface="+mn-ea"/>
                </a:endParaRPr>
              </a:p>
            </p:txBody>
          </p:sp>
          <p:cxnSp>
            <p:nvCxnSpPr>
              <p:cNvPr id="28" name="直線コネクタ 27"/>
              <p:cNvCxnSpPr/>
              <p:nvPr/>
            </p:nvCxnSpPr>
            <p:spPr bwMode="auto">
              <a:xfrm>
                <a:off x="4414503" y="4484837"/>
                <a:ext cx="0" cy="21603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正方形/長方形 32"/>
              <p:cNvSpPr/>
              <p:nvPr/>
            </p:nvSpPr>
            <p:spPr bwMode="auto">
              <a:xfrm>
                <a:off x="5935093" y="2651322"/>
                <a:ext cx="1547175" cy="19435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4" name="正方形/長方形 33"/>
              <p:cNvSpPr/>
              <p:nvPr/>
            </p:nvSpPr>
            <p:spPr bwMode="auto">
              <a:xfrm>
                <a:off x="5825356" y="2548690"/>
                <a:ext cx="1576929" cy="19442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 bwMode="auto">
              <a:xfrm>
                <a:off x="5727639" y="2464517"/>
                <a:ext cx="1601622" cy="19252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200" b="1" dirty="0" smtClean="0">
                  <a:latin typeface="+mn-ea"/>
                </a:endParaRPr>
              </a:p>
            </p:txBody>
          </p:sp>
          <p:sp>
            <p:nvSpPr>
              <p:cNvPr id="41" name="正方形/長方形 40"/>
              <p:cNvSpPr/>
              <p:nvPr/>
            </p:nvSpPr>
            <p:spPr bwMode="auto">
              <a:xfrm>
                <a:off x="251399" y="2204830"/>
                <a:ext cx="2376330" cy="36725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 bwMode="auto">
              <a:xfrm>
                <a:off x="467429" y="1988800"/>
                <a:ext cx="1944270" cy="43206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000" b="1" dirty="0" smtClean="0">
                    <a:latin typeface="+mn-ea"/>
                  </a:rPr>
                  <a:t>Symphony</a:t>
                </a:r>
                <a:endParaRPr kumimoji="1" lang="ja-JP" altLang="en-US" sz="2000" b="1" dirty="0" smtClean="0">
                  <a:latin typeface="+mn-ea"/>
                </a:endParaRPr>
              </a:p>
            </p:txBody>
          </p:sp>
          <p:cxnSp>
            <p:nvCxnSpPr>
              <p:cNvPr id="43" name="直線コネクタ 42"/>
              <p:cNvCxnSpPr>
                <a:stCxn id="21" idx="3"/>
                <a:endCxn id="22" idx="1"/>
              </p:cNvCxnSpPr>
              <p:nvPr/>
            </p:nvCxnSpPr>
            <p:spPr bwMode="auto">
              <a:xfrm>
                <a:off x="2411699" y="2924930"/>
                <a:ext cx="931154" cy="2294"/>
              </a:xfrm>
              <a:prstGeom prst="line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コネクタ 43"/>
              <p:cNvCxnSpPr>
                <a:stCxn id="21" idx="3"/>
                <a:endCxn id="72" idx="1"/>
              </p:cNvCxnSpPr>
              <p:nvPr/>
            </p:nvCxnSpPr>
            <p:spPr bwMode="auto">
              <a:xfrm>
                <a:off x="2411699" y="2924930"/>
                <a:ext cx="952464" cy="1223042"/>
              </a:xfrm>
              <a:prstGeom prst="line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9" name="フリーフォーム 68"/>
              <p:cNvSpPr>
                <a:spLocks noChangeAspect="1"/>
              </p:cNvSpPr>
              <p:nvPr/>
            </p:nvSpPr>
            <p:spPr bwMode="gray">
              <a:xfrm>
                <a:off x="8174198" y="2979543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7" name="フリーフォーム 66"/>
              <p:cNvSpPr>
                <a:spLocks noChangeAspect="1"/>
              </p:cNvSpPr>
              <p:nvPr/>
            </p:nvSpPr>
            <p:spPr bwMode="gray">
              <a:xfrm>
                <a:off x="8174198" y="2691503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5" name="フリーフォーム 64"/>
              <p:cNvSpPr>
                <a:spLocks noChangeAspect="1"/>
              </p:cNvSpPr>
              <p:nvPr/>
            </p:nvSpPr>
            <p:spPr bwMode="gray">
              <a:xfrm>
                <a:off x="8174198" y="5379763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5978181" y="2783984"/>
                <a:ext cx="1183418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5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bg1"/>
                    </a:solidFill>
                    <a:latin typeface="+mn-ea"/>
                  </a:rPr>
                  <a:t>VAR_a</a:t>
                </a:r>
                <a:endParaRPr kumimoji="1" lang="ja-JP" altLang="en-US" sz="16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5978181" y="3191337"/>
                <a:ext cx="1152161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5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bg1"/>
                    </a:solidFill>
                    <a:latin typeface="+mn-ea"/>
                  </a:rPr>
                  <a:t>VAR_b</a:t>
                </a:r>
                <a:endParaRPr kumimoji="1" lang="ja-JP" altLang="en-US" sz="16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5964202" y="3585425"/>
                <a:ext cx="1166140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5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bg1"/>
                    </a:solidFill>
                    <a:latin typeface="+mn-ea"/>
                  </a:rPr>
                  <a:t>VAR_c</a:t>
                </a:r>
                <a:endParaRPr kumimoji="1" lang="ja-JP" altLang="en-US" sz="16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72" name="角丸四角形 71"/>
            <p:cNvSpPr/>
            <p:nvPr/>
          </p:nvSpPr>
          <p:spPr bwMode="auto">
            <a:xfrm>
              <a:off x="3424581" y="4075261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3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4998244" y="3207544"/>
              <a:ext cx="486370" cy="33993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/>
            <p:cNvCxnSpPr>
              <a:stCxn id="22" idx="3"/>
              <a:endCxn id="59" idx="1"/>
            </p:cNvCxnSpPr>
            <p:nvPr/>
          </p:nvCxnSpPr>
          <p:spPr bwMode="auto">
            <a:xfrm>
              <a:off x="4996760" y="3210988"/>
              <a:ext cx="487854" cy="36883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/>
            <p:cNvCxnSpPr/>
            <p:nvPr/>
          </p:nvCxnSpPr>
          <p:spPr bwMode="auto">
            <a:xfrm>
              <a:off x="5012531" y="3719513"/>
              <a:ext cx="451835" cy="169441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/>
            <p:cNvCxnSpPr>
              <a:endCxn id="24" idx="1"/>
            </p:cNvCxnSpPr>
            <p:nvPr/>
          </p:nvCxnSpPr>
          <p:spPr bwMode="auto">
            <a:xfrm>
              <a:off x="2664619" y="3205163"/>
              <a:ext cx="754185" cy="51620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直線コネクタ 76"/>
            <p:cNvCxnSpPr/>
            <p:nvPr/>
          </p:nvCxnSpPr>
          <p:spPr bwMode="auto">
            <a:xfrm>
              <a:off x="5007769" y="4236244"/>
              <a:ext cx="465829" cy="11670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8" name="角丸四角形 77"/>
            <p:cNvSpPr/>
            <p:nvPr/>
          </p:nvSpPr>
          <p:spPr bwMode="auto">
            <a:xfrm>
              <a:off x="5473599" y="4098412"/>
              <a:ext cx="919000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dirty="0" smtClean="0">
                  <a:solidFill>
                    <a:schemeClr val="bg1"/>
                  </a:solidFill>
                  <a:latin typeface="+mn-ea"/>
                </a:rPr>
                <a:t>な</a:t>
              </a:r>
              <a:r>
                <a:rPr lang="ja-JP" altLang="en-US" sz="1600" dirty="0">
                  <a:solidFill>
                    <a:schemeClr val="bg1"/>
                  </a:solidFill>
                  <a:latin typeface="+mn-ea"/>
                </a:rPr>
                <a:t>し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9" name="正方形/長方形 78"/>
            <p:cNvSpPr/>
            <p:nvPr/>
          </p:nvSpPr>
          <p:spPr bwMode="auto">
            <a:xfrm>
              <a:off x="5304379" y="2857458"/>
              <a:ext cx="1315646" cy="265810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b="1" dirty="0" smtClean="0">
                  <a:latin typeface="+mn-ea"/>
                </a:rPr>
                <a:t>パラメータ（</a:t>
              </a:r>
              <a:r>
                <a:rPr lang="ja-JP" altLang="en-US" sz="1100" b="1" dirty="0">
                  <a:latin typeface="+mn-ea"/>
                </a:rPr>
                <a:t>変数）</a:t>
              </a:r>
              <a:endParaRPr lang="en-US" altLang="ja-JP" sz="1100" b="1" dirty="0">
                <a:latin typeface="+mn-ea"/>
              </a:endParaRPr>
            </a:p>
          </p:txBody>
        </p:sp>
        <p:sp>
          <p:nvSpPr>
            <p:cNvPr id="54" name="正方形/長方形 53"/>
            <p:cNvSpPr/>
            <p:nvPr/>
          </p:nvSpPr>
          <p:spPr bwMode="auto">
            <a:xfrm>
              <a:off x="3139675" y="2604851"/>
              <a:ext cx="3569018" cy="24580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81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76" y="2988963"/>
            <a:ext cx="6675699" cy="305436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　</a:t>
            </a:r>
            <a:r>
              <a:rPr lang="en-US" altLang="ja-JP" dirty="0" smtClean="0"/>
              <a:t>3/4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の追加と削除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</a:t>
            </a:r>
            <a:r>
              <a:rPr lang="ja-JP" altLang="en-US" sz="1600" dirty="0"/>
              <a:t>基本コンソール」＞「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クラス編集</a:t>
            </a:r>
            <a:r>
              <a:rPr lang="ja-JP" altLang="en-US" sz="1600" dirty="0" smtClean="0"/>
              <a:t>」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クラス編集」では</a:t>
            </a:r>
            <a:r>
              <a:rPr lang="ja-JP" altLang="en-US" sz="1600" dirty="0" smtClean="0"/>
              <a:t>、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の追加</a:t>
            </a:r>
            <a:r>
              <a:rPr lang="en-US" altLang="ja-JP" sz="1600" dirty="0"/>
              <a:t>/</a:t>
            </a:r>
            <a:r>
              <a:rPr lang="ja-JP" altLang="en-US" sz="1600" dirty="0" smtClean="0"/>
              <a:t>削除を行うことができます。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 smtClean="0"/>
              <a:t>　 また</a:t>
            </a:r>
            <a:r>
              <a:rPr lang="en-US" altLang="ja-JP" sz="1600" dirty="0" smtClean="0"/>
              <a:t>Movement </a:t>
            </a:r>
            <a:r>
              <a:rPr lang="ja-JP" altLang="en-US" sz="1600" dirty="0" smtClean="0"/>
              <a:t>領域</a:t>
            </a:r>
            <a:r>
              <a:rPr lang="ja-JP" altLang="en-US" sz="1600" dirty="0"/>
              <a:t>では</a:t>
            </a:r>
            <a:r>
              <a:rPr lang="ja-JP" altLang="en-US" sz="1600" dirty="0" smtClean="0"/>
              <a:t>、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をドラッグ</a:t>
            </a:r>
            <a:r>
              <a:rPr lang="ja-JP" altLang="en-US" sz="1600" dirty="0"/>
              <a:t>＆</a:t>
            </a:r>
            <a:r>
              <a:rPr lang="ja-JP" altLang="en-US" sz="1600" dirty="0" smtClean="0"/>
              <a:t>ドロップすることで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 </a:t>
            </a:r>
            <a:r>
              <a:rPr lang="ja-JP" altLang="en-US" sz="1600" dirty="0" smtClean="0"/>
              <a:t>   入れ替えが可能です。</a:t>
            </a:r>
            <a:endParaRPr lang="en-US" altLang="ja-JP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04320" y="2666919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クラス編集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4359588" y="4501276"/>
            <a:ext cx="2088945" cy="1105817"/>
            <a:chOff x="3032651" y="2866611"/>
            <a:chExt cx="1541070" cy="1311216"/>
          </a:xfrm>
        </p:grpSpPr>
        <p:grpSp>
          <p:nvGrpSpPr>
            <p:cNvPr id="39" name="グループ化 38"/>
            <p:cNvGrpSpPr/>
            <p:nvPr/>
          </p:nvGrpSpPr>
          <p:grpSpPr>
            <a:xfrm rot="19124835" flipH="1">
              <a:off x="3544744" y="2866611"/>
              <a:ext cx="1027724" cy="1272926"/>
              <a:chOff x="6514048" y="4947470"/>
              <a:chExt cx="2286972" cy="1824711"/>
            </a:xfrm>
          </p:grpSpPr>
          <p:sp>
            <p:nvSpPr>
              <p:cNvPr id="41" name="図形 40"/>
              <p:cNvSpPr/>
              <p:nvPr/>
            </p:nvSpPr>
            <p:spPr>
              <a:xfrm rot="21129319">
                <a:off x="6514048" y="4947470"/>
                <a:ext cx="2286972" cy="1824711"/>
              </a:xfrm>
              <a:prstGeom prst="swooshArrow">
                <a:avLst>
                  <a:gd name="adj1" fmla="val 14752"/>
                  <a:gd name="adj2" fmla="val 25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2" name="フリーフォーム 41"/>
              <p:cNvSpPr/>
              <p:nvPr/>
            </p:nvSpPr>
            <p:spPr>
              <a:xfrm>
                <a:off x="7482043" y="5069782"/>
                <a:ext cx="1141218" cy="1315967"/>
              </a:xfrm>
              <a:custGeom>
                <a:avLst/>
                <a:gdLst>
                  <a:gd name="connsiteX0" fmla="*/ 190207 w 1141218"/>
                  <a:gd name="connsiteY0" fmla="*/ 0 h 1315967"/>
                  <a:gd name="connsiteX1" fmla="*/ 1141218 w 1141218"/>
                  <a:gd name="connsiteY1" fmla="*/ 0 h 1315967"/>
                  <a:gd name="connsiteX2" fmla="*/ 1141218 w 1141218"/>
                  <a:gd name="connsiteY2" fmla="*/ 0 h 1315967"/>
                  <a:gd name="connsiteX3" fmla="*/ 1141218 w 1141218"/>
                  <a:gd name="connsiteY3" fmla="*/ 1125760 h 1315967"/>
                  <a:gd name="connsiteX4" fmla="*/ 951011 w 1141218"/>
                  <a:gd name="connsiteY4" fmla="*/ 1315967 h 1315967"/>
                  <a:gd name="connsiteX5" fmla="*/ 0 w 1141218"/>
                  <a:gd name="connsiteY5" fmla="*/ 1315967 h 1315967"/>
                  <a:gd name="connsiteX6" fmla="*/ 0 w 1141218"/>
                  <a:gd name="connsiteY6" fmla="*/ 1315967 h 1315967"/>
                  <a:gd name="connsiteX7" fmla="*/ 0 w 1141218"/>
                  <a:gd name="connsiteY7" fmla="*/ 190207 h 1315967"/>
                  <a:gd name="connsiteX8" fmla="*/ 190207 w 1141218"/>
                  <a:gd name="connsiteY8" fmla="*/ 0 h 1315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1218" h="1315967">
                    <a:moveTo>
                      <a:pt x="190207" y="0"/>
                    </a:moveTo>
                    <a:lnTo>
                      <a:pt x="1141218" y="0"/>
                    </a:lnTo>
                    <a:lnTo>
                      <a:pt x="1141218" y="0"/>
                    </a:lnTo>
                    <a:lnTo>
                      <a:pt x="1141218" y="1125760"/>
                    </a:lnTo>
                    <a:cubicBezTo>
                      <a:pt x="1141218" y="1230808"/>
                      <a:pt x="1056059" y="1315967"/>
                      <a:pt x="951011" y="1315967"/>
                    </a:cubicBezTo>
                    <a:lnTo>
                      <a:pt x="0" y="1315967"/>
                    </a:lnTo>
                    <a:lnTo>
                      <a:pt x="0" y="1315967"/>
                    </a:lnTo>
                    <a:lnTo>
                      <a:pt x="0" y="190207"/>
                    </a:lnTo>
                    <a:cubicBezTo>
                      <a:pt x="0" y="85159"/>
                      <a:pt x="85159" y="0"/>
                      <a:pt x="190207" y="0"/>
                    </a:cubicBez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5710" tIns="55710" rIns="167581" bIns="55710" numCol="1" spcCol="1270" anchor="t" anchorCtr="0">
                <a:noAutofit/>
              </a:bodyPr>
              <a:lstStyle/>
              <a:p>
                <a:pPr lvl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kumimoji="1" lang="ja-JP" altLang="en-US" sz="1400" kern="1200" dirty="0"/>
              </a:p>
            </p:txBody>
          </p:sp>
        </p:grpSp>
        <p:sp>
          <p:nvSpPr>
            <p:cNvPr id="40" name="フローチャート: 代替処理 39"/>
            <p:cNvSpPr/>
            <p:nvPr/>
          </p:nvSpPr>
          <p:spPr bwMode="auto">
            <a:xfrm>
              <a:off x="3032651" y="3805506"/>
              <a:ext cx="1541070" cy="372321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100" b="1" dirty="0">
                  <a:solidFill>
                    <a:srgbClr val="0000FF"/>
                  </a:solidFill>
                  <a:latin typeface="+mn-ea"/>
                </a:rPr>
                <a:t>　</a:t>
              </a:r>
              <a:r>
                <a:rPr lang="ja-JP" altLang="en-US" sz="1100" b="1" dirty="0" smtClean="0">
                  <a:solidFill>
                    <a:srgbClr val="0000FF"/>
                  </a:solidFill>
                  <a:latin typeface="+mn-ea"/>
                </a:rPr>
                <a:t>ドラッグ＆ドロップで</a:t>
              </a:r>
              <a:endParaRPr lang="en-US" altLang="ja-JP" sz="1100" b="1" dirty="0" smtClean="0">
                <a:solidFill>
                  <a:srgbClr val="0000FF"/>
                </a:solidFill>
                <a:latin typeface="+mn-ea"/>
              </a:endParaRPr>
            </a:p>
            <a:p>
              <a:r>
                <a:rPr lang="en-US" altLang="ja-JP" sz="1100" b="1" dirty="0" smtClean="0">
                  <a:solidFill>
                    <a:srgbClr val="0000FF"/>
                  </a:solidFill>
                  <a:latin typeface="+mn-ea"/>
                </a:rPr>
                <a:t>Movement</a:t>
              </a:r>
              <a:r>
                <a:rPr lang="ja-JP" altLang="en-US" sz="1100" b="1" dirty="0">
                  <a:solidFill>
                    <a:srgbClr val="0000FF"/>
                  </a:solidFill>
                  <a:latin typeface="+mn-ea"/>
                </a:rPr>
                <a:t>が</a:t>
              </a:r>
              <a:r>
                <a:rPr lang="ja-JP" altLang="en-US" sz="1100" b="1" dirty="0" smtClean="0">
                  <a:solidFill>
                    <a:srgbClr val="0000FF"/>
                  </a:solidFill>
                  <a:latin typeface="+mn-ea"/>
                </a:rPr>
                <a:t>追加されます</a:t>
              </a:r>
              <a:endParaRPr lang="en-US" altLang="ja-JP" sz="1100" b="1" dirty="0" smtClean="0">
                <a:solidFill>
                  <a:srgbClr val="0000FF"/>
                </a:solidFill>
                <a:latin typeface="+mn-ea"/>
              </a:endParaRPr>
            </a:p>
          </p:txBody>
        </p:sp>
      </p:grpSp>
      <p:sp>
        <p:nvSpPr>
          <p:cNvPr id="44" name="フローチャート: 代替処理 43"/>
          <p:cNvSpPr/>
          <p:nvPr/>
        </p:nvSpPr>
        <p:spPr bwMode="auto">
          <a:xfrm>
            <a:off x="4207585" y="4027418"/>
            <a:ext cx="2077826" cy="321838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「</a:t>
            </a:r>
            <a:r>
              <a:rPr lang="en-US" altLang="ja-JP" sz="1100" b="1" dirty="0" smtClean="0">
                <a:solidFill>
                  <a:srgbClr val="0000FF"/>
                </a:solidFill>
                <a:latin typeface="+mn-ea"/>
              </a:rPr>
              <a:t>×</a:t>
            </a:r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」アイコンを選択すると</a:t>
            </a:r>
            <a:endParaRPr lang="en-US" altLang="ja-JP" sz="11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ja-JP" sz="1100" b="1" dirty="0" smtClean="0">
                <a:solidFill>
                  <a:srgbClr val="0000FF"/>
                </a:solidFill>
                <a:latin typeface="+mn-ea"/>
              </a:rPr>
              <a:t>Movement</a:t>
            </a:r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が削除されます</a:t>
            </a:r>
            <a:endParaRPr lang="en-US" altLang="ja-JP" sz="11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6202496" y="4071680"/>
            <a:ext cx="169438" cy="1918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6647061" y="4962979"/>
            <a:ext cx="216448" cy="21494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2149586" y="3715653"/>
            <a:ext cx="4295281" cy="2365657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フローチャート: 代替処理 46"/>
          <p:cNvSpPr/>
          <p:nvPr/>
        </p:nvSpPr>
        <p:spPr bwMode="auto">
          <a:xfrm>
            <a:off x="2209685" y="3816793"/>
            <a:ext cx="1235266" cy="244859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b="1" u="sng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ja-JP" altLang="en-US" sz="1100" b="1" u="sng" dirty="0" smtClean="0">
                <a:solidFill>
                  <a:srgbClr val="FF0000"/>
                </a:solidFill>
                <a:latin typeface="+mn-ea"/>
              </a:rPr>
              <a:t>領域</a:t>
            </a:r>
            <a:endParaRPr lang="en-US" altLang="ja-JP" sz="1100" b="1" u="sng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234334" y="4662985"/>
            <a:ext cx="693617" cy="1954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フローチャート: 代替処理 17"/>
          <p:cNvSpPr/>
          <p:nvPr/>
        </p:nvSpPr>
        <p:spPr bwMode="auto">
          <a:xfrm>
            <a:off x="2505694" y="4477553"/>
            <a:ext cx="904472" cy="196449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入れ替え</a:t>
            </a:r>
            <a:r>
              <a:rPr lang="ja-JP" altLang="en-US" sz="1100" b="1" dirty="0">
                <a:solidFill>
                  <a:srgbClr val="0000FF"/>
                </a:solidFill>
                <a:latin typeface="+mn-ea"/>
              </a:rPr>
              <a:t>可能</a:t>
            </a:r>
            <a:endParaRPr lang="en-US" altLang="ja-JP" sz="1100" b="1" dirty="0" smtClean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 rot="910063" flipH="1" flipV="1">
            <a:off x="2618022" y="4486347"/>
            <a:ext cx="769311" cy="485172"/>
            <a:chOff x="7482043" y="4729689"/>
            <a:chExt cx="2439478" cy="1656060"/>
          </a:xfrm>
        </p:grpSpPr>
        <p:sp>
          <p:nvSpPr>
            <p:cNvPr id="26" name="図形 25"/>
            <p:cNvSpPr/>
            <p:nvPr/>
          </p:nvSpPr>
          <p:spPr>
            <a:xfrm rot="21129319">
              <a:off x="7988411" y="4729689"/>
              <a:ext cx="1933110" cy="1169379"/>
            </a:xfrm>
            <a:prstGeom prst="swooshArrow">
              <a:avLst>
                <a:gd name="adj1" fmla="val 14864"/>
                <a:gd name="adj2" fmla="val 47949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フリーフォーム 26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 rot="19024091" flipH="1">
            <a:off x="2745607" y="3976216"/>
            <a:ext cx="559020" cy="857016"/>
            <a:chOff x="7482043" y="4693815"/>
            <a:chExt cx="2444561" cy="1691934"/>
          </a:xfrm>
        </p:grpSpPr>
        <p:sp>
          <p:nvSpPr>
            <p:cNvPr id="29" name="図形 28"/>
            <p:cNvSpPr/>
            <p:nvPr/>
          </p:nvSpPr>
          <p:spPr>
            <a:xfrm rot="21129319">
              <a:off x="7986131" y="4693815"/>
              <a:ext cx="1940473" cy="1204879"/>
            </a:xfrm>
            <a:prstGeom prst="swooshArrow">
              <a:avLst>
                <a:gd name="adj1" fmla="val 10274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フリーフォーム 29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69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98" y="3001081"/>
            <a:ext cx="5779509" cy="29141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　</a:t>
            </a:r>
            <a:r>
              <a:rPr lang="en-US" altLang="ja-JP" dirty="0" smtClean="0"/>
              <a:t>4/4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/>
              <a:t>保留</a:t>
            </a:r>
            <a:r>
              <a:rPr lang="ja-JP" altLang="en-US" b="1" dirty="0" smtClean="0"/>
              <a:t>設定（</a:t>
            </a:r>
            <a:r>
              <a:rPr lang="ja-JP" altLang="en-US" b="1" dirty="0"/>
              <a:t>一時停止</a:t>
            </a:r>
            <a:r>
              <a:rPr lang="ja-JP" altLang="en-US" b="1" dirty="0" smtClean="0"/>
              <a:t>設定）</a:t>
            </a:r>
            <a:r>
              <a:rPr lang="ja-JP" altLang="en-US" b="1" dirty="0"/>
              <a:t>について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en-US" altLang="ja-JP" sz="1600" dirty="0" smtClean="0"/>
              <a:t>Symphony</a:t>
            </a:r>
            <a:r>
              <a:rPr lang="ja-JP" altLang="en-US" sz="1600" dirty="0"/>
              <a:t>クラス</a:t>
            </a:r>
            <a:r>
              <a:rPr lang="ja-JP" altLang="en-US" sz="1600" dirty="0" smtClean="0"/>
              <a:t>編集」では、設定</a:t>
            </a:r>
            <a:r>
              <a:rPr lang="ja-JP" altLang="en-US" sz="1600" dirty="0"/>
              <a:t>した</a:t>
            </a:r>
            <a:r>
              <a:rPr lang="en-US" altLang="ja-JP" sz="1600" dirty="0"/>
              <a:t>Movement </a:t>
            </a:r>
            <a:r>
              <a:rPr lang="ja-JP" altLang="en-US" sz="1600" dirty="0"/>
              <a:t>の下のチェックボックスで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「一時停止」の設定が可能です。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設定</a:t>
            </a:r>
            <a:r>
              <a:rPr lang="ja-JP" altLang="en-US" sz="1600" dirty="0"/>
              <a:t>を行うと、後続の</a:t>
            </a:r>
            <a:r>
              <a:rPr lang="ja-JP" altLang="en-US" sz="1600" dirty="0" smtClean="0"/>
              <a:t>処理を一時停止することができます。</a:t>
            </a:r>
            <a:endParaRPr lang="en-US" altLang="ja-JP" sz="1600" dirty="0" smtClean="0"/>
          </a:p>
        </p:txBody>
      </p:sp>
      <p:sp>
        <p:nvSpPr>
          <p:cNvPr id="11" name="角丸四角形 10"/>
          <p:cNvSpPr/>
          <p:nvPr/>
        </p:nvSpPr>
        <p:spPr bwMode="auto">
          <a:xfrm>
            <a:off x="2117521" y="4246180"/>
            <a:ext cx="405342" cy="17158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48388" y="2733020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クラス編集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sp>
        <p:nvSpPr>
          <p:cNvPr id="36" name="角丸四角形 35"/>
          <p:cNvSpPr/>
          <p:nvPr/>
        </p:nvSpPr>
        <p:spPr bwMode="auto">
          <a:xfrm>
            <a:off x="2667868" y="4178621"/>
            <a:ext cx="1092086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一時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停止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256369" y="4222311"/>
            <a:ext cx="616498" cy="1403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92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　</a:t>
            </a:r>
            <a:r>
              <a:rPr lang="en-US" altLang="ja-JP" dirty="0" smtClean="0"/>
              <a:t>1/8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18635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35935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38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2/8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作業実行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</a:t>
            </a:r>
            <a:r>
              <a:rPr lang="ja-JP" altLang="en-US" sz="1600" dirty="0"/>
              <a:t>基本コンソール」＞「</a:t>
            </a:r>
            <a:r>
              <a:rPr lang="en-US" altLang="ja-JP" sz="1600" dirty="0"/>
              <a:t>Symphony</a:t>
            </a:r>
            <a:r>
              <a:rPr lang="ja-JP" altLang="en-US" sz="1600" dirty="0" smtClean="0"/>
              <a:t>作業実行」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</a:t>
            </a:r>
            <a:r>
              <a:rPr lang="en-US" altLang="ja-JP" sz="1600" dirty="0" smtClean="0"/>
              <a:t>Symphony </a:t>
            </a:r>
            <a:r>
              <a:rPr lang="ja-JP" altLang="en-US" sz="1600" dirty="0"/>
              <a:t>実行の指示を行います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en-US" altLang="ja-JP" sz="1600" dirty="0"/>
              <a:t>Symphony[</a:t>
            </a:r>
            <a:r>
              <a:rPr lang="ja-JP" altLang="en-US" sz="1600" dirty="0"/>
              <a:t>一覧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」「</a:t>
            </a:r>
            <a:r>
              <a:rPr lang="ja-JP" altLang="en-US" sz="1600" dirty="0"/>
              <a:t>オペレーション</a:t>
            </a:r>
            <a:r>
              <a:rPr lang="en-US" altLang="ja-JP" sz="1600" dirty="0"/>
              <a:t>[</a:t>
            </a:r>
            <a:r>
              <a:rPr lang="ja-JP" altLang="en-US" sz="1600" dirty="0"/>
              <a:t>一覧</a:t>
            </a:r>
            <a:r>
              <a:rPr lang="en-US" altLang="ja-JP" sz="1600" dirty="0"/>
              <a:t>]</a:t>
            </a:r>
            <a:r>
              <a:rPr lang="ja-JP" altLang="en-US" sz="1600" dirty="0" smtClean="0"/>
              <a:t>」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それぞれ</a:t>
            </a:r>
            <a:r>
              <a:rPr lang="ja-JP" altLang="en-US" sz="1600" dirty="0"/>
              <a:t>選択し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「実行」を選択す</a:t>
            </a:r>
            <a:r>
              <a:rPr lang="ja-JP" altLang="en-US" sz="1600" dirty="0"/>
              <a:t>る</a:t>
            </a:r>
            <a:r>
              <a:rPr lang="ja-JP" altLang="en-US" sz="1600" dirty="0" smtClean="0"/>
              <a:t>と「</a:t>
            </a:r>
            <a:r>
              <a:rPr lang="en-US" altLang="ja-JP" sz="1600" dirty="0" smtClean="0"/>
              <a:t>Symphony </a:t>
            </a:r>
            <a:r>
              <a:rPr lang="ja-JP" altLang="en-US" sz="1600" dirty="0"/>
              <a:t>作業確認」に遷移し</a:t>
            </a:r>
            <a:r>
              <a:rPr lang="ja-JP" altLang="en-US" sz="1600" dirty="0" smtClean="0"/>
              <a:t>、作業</a:t>
            </a:r>
            <a:r>
              <a:rPr lang="ja-JP" altLang="en-US" sz="1600" dirty="0"/>
              <a:t>のトレースが始まります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予約</a:t>
            </a:r>
            <a:r>
              <a:rPr lang="ja-JP" altLang="en-US" sz="1600" dirty="0"/>
              <a:t>日時に入力</a:t>
            </a:r>
            <a:r>
              <a:rPr lang="ja-JP" altLang="en-US" sz="1600" dirty="0" smtClean="0"/>
              <a:t>して、作業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予約をすることも可能です。</a:t>
            </a:r>
            <a:endParaRPr lang="ja-JP" altLang="en-US" sz="16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3410" y="2985172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作業実行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05" y="3234934"/>
            <a:ext cx="3312947" cy="773369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9" y="3999703"/>
            <a:ext cx="3312947" cy="867538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40" y="3226487"/>
            <a:ext cx="1857458" cy="2959242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 bwMode="auto">
          <a:xfrm>
            <a:off x="3855904" y="5982158"/>
            <a:ext cx="804231" cy="18728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4718088" y="5900351"/>
            <a:ext cx="778260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実行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54460" y="4538949"/>
            <a:ext cx="194687" cy="154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41606" y="3699832"/>
            <a:ext cx="194687" cy="154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63" y="3229118"/>
            <a:ext cx="3192538" cy="1596269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5847058" y="3800818"/>
            <a:ext cx="1666446" cy="10245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761012" y="2985171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/>
              <a:t>作業実行時間予約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83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3/8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実行時間の予約について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ja-JP" altLang="en-US" sz="1600" dirty="0"/>
              <a:t>実行時間の予約」の</a:t>
            </a:r>
            <a:r>
              <a:rPr lang="ja-JP" altLang="en-US" sz="1600" dirty="0" smtClean="0"/>
              <a:t>設定を行った場合、</a:t>
            </a:r>
            <a:r>
              <a:rPr lang="en-US" altLang="ja-JP" sz="1600" dirty="0"/>
              <a:t> 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の実行後、即時実行されず、ステータスは「</a:t>
            </a:r>
            <a:r>
              <a:rPr lang="ja-JP" altLang="en-US" sz="1600" dirty="0" smtClean="0">
                <a:solidFill>
                  <a:srgbClr val="FF0000"/>
                </a:solidFill>
              </a:rPr>
              <a:t>予約中</a:t>
            </a:r>
            <a:r>
              <a:rPr lang="ja-JP" altLang="en-US" sz="1600" dirty="0" smtClean="0"/>
              <a:t>」となります。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予約を取消す場合は、「</a:t>
            </a:r>
            <a:r>
              <a:rPr lang="ja-JP" altLang="en-US" sz="1600" dirty="0" smtClean="0">
                <a:solidFill>
                  <a:srgbClr val="FF0000"/>
                </a:solidFill>
              </a:rPr>
              <a:t>予約取消</a:t>
            </a:r>
            <a:r>
              <a:rPr lang="ja-JP" altLang="en-US" sz="1600" dirty="0" smtClean="0"/>
              <a:t>」を選択します。</a:t>
            </a:r>
            <a:endParaRPr lang="en-US" altLang="ja-JP" sz="1600" dirty="0" smtClean="0"/>
          </a:p>
          <a:p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3" y="2328932"/>
            <a:ext cx="6219235" cy="308051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1349265" y="5233178"/>
            <a:ext cx="754957" cy="1540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6160105" y="2947415"/>
            <a:ext cx="1796365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ステータス：予約中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2175346" y="5123562"/>
            <a:ext cx="1152160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予約取消</a:t>
            </a:r>
            <a:endParaRPr lang="en-US" altLang="ja-JP" sz="1400" b="1" dirty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26" y="4032173"/>
            <a:ext cx="4938633" cy="2478103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 bwMode="auto">
          <a:xfrm>
            <a:off x="5696764" y="3994098"/>
            <a:ext cx="2757487" cy="54996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予約した時間を経過すると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が実行されます</a:t>
            </a:r>
            <a:endParaRPr lang="en-US" altLang="ja-JP" sz="1400" b="1" dirty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 rot="4234975">
            <a:off x="4329085" y="3169692"/>
            <a:ext cx="1260337" cy="1009889"/>
            <a:chOff x="7154262" y="4723260"/>
            <a:chExt cx="2853046" cy="1783156"/>
          </a:xfrm>
        </p:grpSpPr>
        <p:sp>
          <p:nvSpPr>
            <p:cNvPr id="18" name="図形 17"/>
            <p:cNvSpPr/>
            <p:nvPr/>
          </p:nvSpPr>
          <p:spPr>
            <a:xfrm rot="21129319">
              <a:off x="7154262" y="4723260"/>
              <a:ext cx="2853046" cy="1783156"/>
            </a:xfrm>
            <a:prstGeom prst="swooshArrow">
              <a:avLst>
                <a:gd name="adj1" fmla="val 25000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フリーフォーム 18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33" name="角丸四角形 32"/>
          <p:cNvSpPr/>
          <p:nvPr/>
        </p:nvSpPr>
        <p:spPr bwMode="auto">
          <a:xfrm>
            <a:off x="5552502" y="3051672"/>
            <a:ext cx="550843" cy="9915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8073528" y="4649118"/>
            <a:ext cx="550843" cy="13220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7219412" y="4829306"/>
            <a:ext cx="1796365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ステータス：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実行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中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473725" y="3882411"/>
            <a:ext cx="672029" cy="1828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93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4/8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作業確認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/>
              <a:t>Symphony </a:t>
            </a:r>
            <a:r>
              <a:rPr lang="ja-JP" altLang="en-US" sz="1600" dirty="0"/>
              <a:t>の実行状態を表示します。</a:t>
            </a:r>
          </a:p>
          <a:p>
            <a:pPr marL="0" indent="0">
              <a:buNone/>
            </a:pPr>
            <a:r>
              <a:rPr lang="ja-JP" altLang="en-US" sz="1600" dirty="0" smtClean="0"/>
              <a:t>　状況</a:t>
            </a:r>
            <a:r>
              <a:rPr lang="ja-JP" altLang="en-US" sz="1600" dirty="0"/>
              <a:t>に応じて</a:t>
            </a:r>
            <a:r>
              <a:rPr lang="ja-JP" altLang="en-US" sz="1600" dirty="0" smtClean="0"/>
              <a:t>「</a:t>
            </a:r>
            <a:r>
              <a:rPr lang="ja-JP" altLang="en-US" sz="1600" dirty="0" smtClean="0">
                <a:solidFill>
                  <a:srgbClr val="FF0000"/>
                </a:solidFill>
              </a:rPr>
              <a:t>保留解除</a:t>
            </a:r>
            <a:r>
              <a:rPr lang="ja-JP" altLang="en-US" sz="1600" dirty="0"/>
              <a:t>」や「</a:t>
            </a:r>
            <a:r>
              <a:rPr lang="ja-JP" altLang="en-US" sz="1600" dirty="0">
                <a:solidFill>
                  <a:srgbClr val="FF0000"/>
                </a:solidFill>
              </a:rPr>
              <a:t>緊急停止</a:t>
            </a:r>
            <a:r>
              <a:rPr lang="ja-JP" altLang="en-US" sz="1600" dirty="0"/>
              <a:t>」の投入が可能です。</a:t>
            </a:r>
          </a:p>
          <a:p>
            <a:pPr marL="0" indent="0"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Movement </a:t>
            </a:r>
            <a:r>
              <a:rPr lang="ja-JP" altLang="en-US" sz="1600" dirty="0" smtClean="0"/>
              <a:t>を</a:t>
            </a:r>
            <a:r>
              <a:rPr lang="ja-JP" altLang="en-US" sz="1600" dirty="0"/>
              <a:t>クリックすると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 「</a:t>
            </a:r>
            <a:r>
              <a:rPr lang="ja-JP" altLang="en-US" sz="1600" dirty="0" smtClean="0">
                <a:solidFill>
                  <a:srgbClr val="FF0000"/>
                </a:solidFill>
              </a:rPr>
              <a:t>作業</a:t>
            </a:r>
            <a:r>
              <a:rPr lang="ja-JP" altLang="en-US" sz="1600" dirty="0">
                <a:solidFill>
                  <a:srgbClr val="FF0000"/>
                </a:solidFill>
              </a:rPr>
              <a:t>状態確認</a:t>
            </a:r>
            <a:r>
              <a:rPr lang="ja-JP" altLang="en-US" sz="1600" dirty="0" smtClean="0">
                <a:solidFill>
                  <a:srgbClr val="FF0000"/>
                </a:solidFill>
              </a:rPr>
              <a:t>画面</a:t>
            </a:r>
            <a:r>
              <a:rPr lang="ja-JP" altLang="en-US" sz="1600" dirty="0" smtClean="0"/>
              <a:t>」に遷移</a:t>
            </a:r>
            <a:r>
              <a:rPr lang="ja-JP" altLang="en-US" sz="1600" dirty="0"/>
              <a:t>できます。</a:t>
            </a:r>
            <a:endParaRPr lang="en-US" altLang="ja-JP" sz="16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32074" y="3003732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作業確認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96" y="3256059"/>
            <a:ext cx="2661663" cy="2566320"/>
          </a:xfrm>
          <a:prstGeom prst="rect">
            <a:avLst/>
          </a:prstGeom>
        </p:spPr>
      </p:pic>
      <p:sp>
        <p:nvSpPr>
          <p:cNvPr id="21" name="角丸四角形 20"/>
          <p:cNvSpPr/>
          <p:nvPr/>
        </p:nvSpPr>
        <p:spPr bwMode="auto">
          <a:xfrm>
            <a:off x="1455272" y="5251252"/>
            <a:ext cx="505730" cy="5105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82" y="4664566"/>
            <a:ext cx="3209281" cy="1775505"/>
          </a:xfrm>
          <a:prstGeom prst="rect">
            <a:avLst/>
          </a:prstGeom>
        </p:spPr>
      </p:pic>
      <p:grpSp>
        <p:nvGrpSpPr>
          <p:cNvPr id="24" name="グループ化 23"/>
          <p:cNvGrpSpPr/>
          <p:nvPr/>
        </p:nvGrpSpPr>
        <p:grpSpPr>
          <a:xfrm rot="2154100">
            <a:off x="2219665" y="4225779"/>
            <a:ext cx="1971264" cy="1501235"/>
            <a:chOff x="7128172" y="4865481"/>
            <a:chExt cx="2796059" cy="1551175"/>
          </a:xfrm>
        </p:grpSpPr>
        <p:sp>
          <p:nvSpPr>
            <p:cNvPr id="25" name="図形 24"/>
            <p:cNvSpPr/>
            <p:nvPr/>
          </p:nvSpPr>
          <p:spPr>
            <a:xfrm rot="21129319">
              <a:off x="7128172" y="4865481"/>
              <a:ext cx="2796059" cy="1551175"/>
            </a:xfrm>
            <a:prstGeom prst="swooshArrow">
              <a:avLst>
                <a:gd name="adj1" fmla="val 14720"/>
                <a:gd name="adj2" fmla="val 2102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フリーフォーム 25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4283960" y="4400719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ja-JP" altLang="en-US" sz="1200" b="1" dirty="0" smtClean="0"/>
              <a:t>作業状態確認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sp>
        <p:nvSpPr>
          <p:cNvPr id="28" name="角丸四角形 27"/>
          <p:cNvSpPr/>
          <p:nvPr/>
        </p:nvSpPr>
        <p:spPr bwMode="auto">
          <a:xfrm>
            <a:off x="4685255" y="3788323"/>
            <a:ext cx="3095262" cy="59927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作業状態確認画面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」では、</a:t>
            </a:r>
            <a:endParaRPr lang="en-US" altLang="ja-JP" sz="11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作業のステータスや、</a:t>
            </a:r>
            <a:endParaRPr lang="en-US" altLang="ja-JP" sz="11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実行</a:t>
            </a:r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ログ・エラーログ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の確認</a:t>
            </a:r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が可能です。</a:t>
            </a:r>
            <a:endParaRPr lang="en-US" altLang="ja-JP" sz="11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5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4" y="3015356"/>
            <a:ext cx="6966737" cy="26142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5/8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保留設定解除（一時停止設定解除）について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クラス編集」にて、「</a:t>
            </a:r>
            <a:r>
              <a:rPr lang="ja-JP" altLang="en-US" sz="1600" dirty="0"/>
              <a:t>保留</a:t>
            </a:r>
            <a:r>
              <a:rPr lang="ja-JP" altLang="en-US" sz="1600" dirty="0" smtClean="0"/>
              <a:t>設定（一時</a:t>
            </a:r>
            <a:r>
              <a:rPr lang="ja-JP" altLang="en-US" sz="1600" dirty="0"/>
              <a:t>停止</a:t>
            </a:r>
            <a:r>
              <a:rPr lang="ja-JP" altLang="en-US" sz="1600" dirty="0" smtClean="0"/>
              <a:t>設定）」</a:t>
            </a:r>
            <a:r>
              <a:rPr lang="ja-JP" altLang="en-US" sz="1600" dirty="0"/>
              <a:t>を有効に</a:t>
            </a:r>
            <a:r>
              <a:rPr lang="ja-JP" altLang="en-US" sz="1600" dirty="0" smtClean="0"/>
              <a:t>していた場合、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直前</a:t>
            </a:r>
            <a:r>
              <a:rPr lang="ja-JP" altLang="en-US" sz="1600" dirty="0"/>
              <a:t>の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が完了すると、後続の処理は保留状態となります。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後続の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を実行する場合は、「</a:t>
            </a:r>
            <a:r>
              <a:rPr lang="ja-JP" altLang="en-US" sz="1600" dirty="0" smtClean="0">
                <a:solidFill>
                  <a:srgbClr val="FF0000"/>
                </a:solidFill>
              </a:rPr>
              <a:t>保留解除</a:t>
            </a:r>
            <a:r>
              <a:rPr lang="ja-JP" altLang="en-US" sz="1600" dirty="0" smtClean="0"/>
              <a:t>」を選択します。</a:t>
            </a:r>
            <a:endParaRPr lang="en-US" altLang="ja-JP" sz="16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2345467" y="4840320"/>
            <a:ext cx="1047728" cy="15032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3446298" y="4737158"/>
            <a:ext cx="1184330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保留解除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3393" y="2738066"/>
            <a:ext cx="258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ja-JP" altLang="en-US" sz="1200" b="1" dirty="0" smtClean="0"/>
              <a:t>保留状態の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実行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089483" y="5193419"/>
            <a:ext cx="882535" cy="2048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48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6/8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緊急停止機能について（１）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作業実行」中に、「</a:t>
            </a:r>
            <a:r>
              <a:rPr lang="ja-JP" altLang="en-US" sz="1600" dirty="0">
                <a:solidFill>
                  <a:srgbClr val="FF0000"/>
                </a:solidFill>
              </a:rPr>
              <a:t>緊急停止</a:t>
            </a:r>
            <a:r>
              <a:rPr lang="ja-JP" altLang="en-US" sz="1600" dirty="0"/>
              <a:t>」を実行することで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作業を</a:t>
            </a:r>
            <a:r>
              <a:rPr lang="ja-JP" altLang="en-US" sz="1600" dirty="0"/>
              <a:t>停止することが可能</a:t>
            </a:r>
            <a:r>
              <a:rPr lang="ja-JP" altLang="en-US" sz="1600" dirty="0" smtClean="0"/>
              <a:t>です。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　①「</a:t>
            </a:r>
            <a:r>
              <a:rPr lang="ja-JP" altLang="en-US" sz="1600" dirty="0" smtClean="0">
                <a:solidFill>
                  <a:srgbClr val="FF0000"/>
                </a:solidFill>
              </a:rPr>
              <a:t>緊急停止</a:t>
            </a:r>
            <a:r>
              <a:rPr lang="ja-JP" altLang="en-US" sz="1600" dirty="0" smtClean="0"/>
              <a:t>」を選択 ⇒ ② ポップアップメッセージに「</a:t>
            </a:r>
            <a:r>
              <a:rPr lang="en-US" altLang="ja-JP" sz="1600" dirty="0" smtClean="0"/>
              <a:t>OK</a:t>
            </a:r>
            <a:r>
              <a:rPr lang="ja-JP" altLang="en-US" sz="1600" dirty="0" smtClean="0"/>
              <a:t>」⇒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　③ 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緊急停止完了のメッセージ表示</a:t>
            </a:r>
            <a:endParaRPr lang="en-US" altLang="ja-JP" sz="1600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6" y="2881833"/>
            <a:ext cx="6172709" cy="307762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983" y="4638920"/>
            <a:ext cx="2438409" cy="977358"/>
          </a:xfrm>
          <a:prstGeom prst="rect">
            <a:avLst/>
          </a:prstGeom>
        </p:spPr>
      </p:pic>
      <p:sp>
        <p:nvSpPr>
          <p:cNvPr id="9" name="円形吹き出し 8"/>
          <p:cNvSpPr/>
          <p:nvPr/>
        </p:nvSpPr>
        <p:spPr bwMode="auto">
          <a:xfrm>
            <a:off x="4643914" y="5227590"/>
            <a:ext cx="301542" cy="312200"/>
          </a:xfrm>
          <a:prstGeom prst="wedgeEllipseCallout">
            <a:avLst>
              <a:gd name="adj1" fmla="val 80590"/>
              <a:gd name="adj2" fmla="val 909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5101503" y="5321148"/>
            <a:ext cx="517100" cy="2093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 rot="4234975">
            <a:off x="6317133" y="4618418"/>
            <a:ext cx="777702" cy="848725"/>
            <a:chOff x="7154262" y="4723260"/>
            <a:chExt cx="2853046" cy="1783156"/>
          </a:xfrm>
        </p:grpSpPr>
        <p:sp>
          <p:nvSpPr>
            <p:cNvPr id="16" name="図形 15"/>
            <p:cNvSpPr/>
            <p:nvPr/>
          </p:nvSpPr>
          <p:spPr>
            <a:xfrm rot="21129319">
              <a:off x="7154262" y="4723260"/>
              <a:ext cx="2853046" cy="1783156"/>
            </a:xfrm>
            <a:prstGeom prst="swooshArrow">
              <a:avLst>
                <a:gd name="adj1" fmla="val 25000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フリーフォーム 16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2117223" y="5711721"/>
            <a:ext cx="1132753" cy="36959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緊急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停止</a:t>
            </a:r>
            <a:endParaRPr lang="en-US" altLang="ja-JP" sz="1400" b="1" dirty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04" y="5309625"/>
            <a:ext cx="2525238" cy="1019705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8096384" y="6004193"/>
            <a:ext cx="540840" cy="2313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円形吹き出し 13"/>
          <p:cNvSpPr/>
          <p:nvPr/>
        </p:nvSpPr>
        <p:spPr bwMode="auto">
          <a:xfrm>
            <a:off x="7618721" y="5941912"/>
            <a:ext cx="301542" cy="312200"/>
          </a:xfrm>
          <a:prstGeom prst="wedgeEllipseCallout">
            <a:avLst>
              <a:gd name="adj1" fmla="val 95204"/>
              <a:gd name="adj2" fmla="val 556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③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 rot="1629679">
            <a:off x="2861125" y="4944848"/>
            <a:ext cx="777702" cy="855671"/>
            <a:chOff x="7154262" y="4723260"/>
            <a:chExt cx="2853046" cy="1783156"/>
          </a:xfrm>
        </p:grpSpPr>
        <p:sp>
          <p:nvSpPr>
            <p:cNvPr id="20" name="図形 19"/>
            <p:cNvSpPr/>
            <p:nvPr/>
          </p:nvSpPr>
          <p:spPr>
            <a:xfrm rot="21129319">
              <a:off x="7154262" y="4723260"/>
              <a:ext cx="2853046" cy="1783156"/>
            </a:xfrm>
            <a:prstGeom prst="swooshArrow">
              <a:avLst>
                <a:gd name="adj1" fmla="val 25000"/>
                <a:gd name="adj2" fmla="val 2038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フリーフォーム 20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8" name="円形吹き出し 7"/>
          <p:cNvSpPr/>
          <p:nvPr/>
        </p:nvSpPr>
        <p:spPr bwMode="auto">
          <a:xfrm>
            <a:off x="3400930" y="5740942"/>
            <a:ext cx="301542" cy="312200"/>
          </a:xfrm>
          <a:prstGeom prst="wedgeEllipseCallout">
            <a:avLst>
              <a:gd name="adj1" fmla="val -85175"/>
              <a:gd name="adj2" fmla="val -2605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233889" y="5771501"/>
            <a:ext cx="815250" cy="1996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395422" y="4488338"/>
            <a:ext cx="662197" cy="17179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636" y="3977620"/>
            <a:ext cx="1602022" cy="1322599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7290145" y="5045725"/>
            <a:ext cx="774202" cy="154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048647" y="3329961"/>
            <a:ext cx="1966000" cy="70838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＜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緊急停止命令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＞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の表示が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「未発令」から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「発令済」に変わります</a:t>
            </a:r>
            <a:endParaRPr lang="en-US" altLang="ja-JP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20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7/8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緊急停止機能について（２）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「</a:t>
            </a:r>
            <a:r>
              <a:rPr lang="en-US" altLang="ja-JP" sz="1600" dirty="0"/>
              <a:t>move2</a:t>
            </a:r>
            <a:r>
              <a:rPr lang="ja-JP" altLang="en-US" sz="1600" dirty="0"/>
              <a:t>」の実行中に、緊急停止を実施すると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各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のステータスは、以下のとおりです。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move1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【</a:t>
            </a:r>
            <a:r>
              <a:rPr lang="ja-JP" altLang="en-US" sz="1600" dirty="0" smtClean="0">
                <a:solidFill>
                  <a:srgbClr val="FF0000"/>
                </a:solidFill>
              </a:rPr>
              <a:t>正常終了</a:t>
            </a:r>
            <a:r>
              <a:rPr lang="en-US" altLang="ja-JP" sz="1600" dirty="0" smtClean="0"/>
              <a:t>】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move2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【</a:t>
            </a:r>
            <a:r>
              <a:rPr lang="ja-JP" altLang="en-US" sz="1600" dirty="0" smtClean="0">
                <a:solidFill>
                  <a:srgbClr val="FF0000"/>
                </a:solidFill>
              </a:rPr>
              <a:t>緊急停止</a:t>
            </a:r>
            <a:r>
              <a:rPr lang="en-US" altLang="ja-JP" sz="1600" dirty="0" smtClean="0"/>
              <a:t>】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move3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【</a:t>
            </a:r>
            <a:r>
              <a:rPr lang="ja-JP" altLang="en-US" sz="1600" dirty="0" smtClean="0">
                <a:solidFill>
                  <a:srgbClr val="FF0000"/>
                </a:solidFill>
              </a:rPr>
              <a:t>未実行</a:t>
            </a:r>
            <a:r>
              <a:rPr lang="en-US" altLang="ja-JP" sz="1600" dirty="0" smtClean="0"/>
              <a:t>】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90" y="2559410"/>
            <a:ext cx="7179205" cy="346195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3016238" y="4449092"/>
            <a:ext cx="1656230" cy="36005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move2: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緊急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停止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3016238" y="3789050"/>
            <a:ext cx="1656230" cy="36005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3366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003300"/>
                </a:solidFill>
                <a:latin typeface="+mn-ea"/>
              </a:rPr>
              <a:t>move1:</a:t>
            </a:r>
            <a:r>
              <a:rPr lang="ja-JP" altLang="en-US" sz="1400" b="1" dirty="0" smtClean="0">
                <a:solidFill>
                  <a:srgbClr val="003300"/>
                </a:solidFill>
                <a:latin typeface="+mn-ea"/>
              </a:rPr>
              <a:t>正常</a:t>
            </a:r>
            <a:r>
              <a:rPr lang="ja-JP" altLang="en-US" sz="1400" b="1" dirty="0">
                <a:solidFill>
                  <a:srgbClr val="003300"/>
                </a:solidFill>
                <a:latin typeface="+mn-ea"/>
              </a:rPr>
              <a:t>終了</a:t>
            </a:r>
            <a:endParaRPr lang="en-US" altLang="ja-JP" sz="1400" b="1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3016238" y="5115923"/>
            <a:ext cx="1656230" cy="34776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move3:</a:t>
            </a:r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未実行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891181" y="4532405"/>
            <a:ext cx="838242" cy="2061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73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95" y="4931453"/>
            <a:ext cx="4224894" cy="9693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8/8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作業一覧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ja-JP" altLang="en-US" sz="1600" dirty="0"/>
              <a:t>基本コンソール」＞「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作業一覧」＞「一覧</a:t>
            </a:r>
            <a:r>
              <a:rPr lang="ja-JP" altLang="en-US" sz="1600" dirty="0" smtClean="0"/>
              <a:t>」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 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の実行履歴の一覧が表示されます。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 smtClean="0"/>
              <a:t>　「詳細」を選択すると、「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作業確認」画面に遷移します。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 </a:t>
            </a:r>
            <a:r>
              <a:rPr lang="ja-JP" altLang="en-US" sz="1600" dirty="0" smtClean="0"/>
              <a:t> 過去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全ての実行履歴</a:t>
            </a:r>
            <a:r>
              <a:rPr lang="ja-JP" altLang="en-US" sz="1600" dirty="0"/>
              <a:t>を確認することが可能です。 </a:t>
            </a:r>
            <a:endParaRPr lang="en-US" altLang="ja-JP" sz="16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03" y="4684035"/>
            <a:ext cx="3218748" cy="1604729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356577" y="4403274"/>
            <a:ext cx="2055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作業</a:t>
            </a:r>
            <a:r>
              <a:rPr lang="ja-JP" altLang="en-US" sz="1200" b="1" dirty="0"/>
              <a:t>確認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1" y="2736908"/>
            <a:ext cx="4240223" cy="2200069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924233" y="4664609"/>
            <a:ext cx="631517" cy="1486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2428418" y="2757237"/>
            <a:ext cx="3228759" cy="48891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過去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の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Symphony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実行結果の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ステータス割合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が</a:t>
            </a:r>
          </a:p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グラフ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で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表示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されます</a:t>
            </a:r>
            <a:endParaRPr lang="en-US" altLang="ja-JP" sz="1100" b="1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566995" y="5177927"/>
            <a:ext cx="638913" cy="308473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詳細</a:t>
            </a:r>
            <a:endParaRPr lang="en-US" altLang="ja-JP" sz="1200" b="1" dirty="0">
              <a:latin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 rot="2552460">
            <a:off x="3463330" y="4675326"/>
            <a:ext cx="1626498" cy="1231515"/>
            <a:chOff x="7253962" y="5069782"/>
            <a:chExt cx="2388623" cy="1444889"/>
          </a:xfrm>
        </p:grpSpPr>
        <p:sp>
          <p:nvSpPr>
            <p:cNvPr id="9" name="図形 8"/>
            <p:cNvSpPr/>
            <p:nvPr/>
          </p:nvSpPr>
          <p:spPr>
            <a:xfrm rot="21129319">
              <a:off x="7253962" y="5203188"/>
              <a:ext cx="2388623" cy="1311483"/>
            </a:xfrm>
            <a:prstGeom prst="swooshArrow">
              <a:avLst>
                <a:gd name="adj1" fmla="val 8738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フリーフォーム 9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2324559" y="5277080"/>
            <a:ext cx="187287" cy="1101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74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kumimoji="1" lang="en-US" altLang="ja-JP" dirty="0" smtClean="0"/>
              <a:t>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本書につい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6"/>
            <a:ext cx="4474334" cy="5616575"/>
          </a:xfrm>
        </p:spPr>
        <p:txBody>
          <a:bodyPr/>
          <a:lstStyle/>
          <a:p>
            <a:r>
              <a:rPr kumimoji="1" lang="ja-JP" altLang="en-US" b="1" dirty="0" smtClean="0"/>
              <a:t>メインメニュー</a:t>
            </a:r>
            <a:endParaRPr kumimoji="1" lang="en-US" altLang="ja-JP" b="1" dirty="0" smtClean="0"/>
          </a:p>
          <a:p>
            <a:pPr lvl="1"/>
            <a:r>
              <a:rPr lang="ja-JP" altLang="en-US" dirty="0" smtClean="0"/>
              <a:t>本書は、メニューグループの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b="1" dirty="0" smtClean="0"/>
              <a:t>管理コンソール</a:t>
            </a:r>
            <a:r>
              <a:rPr lang="ja-JP" altLang="en-US" dirty="0" smtClean="0"/>
              <a:t>」と「</a:t>
            </a:r>
            <a:r>
              <a:rPr lang="ja-JP" altLang="en-US" b="1" dirty="0" smtClean="0"/>
              <a:t>基本コンソール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 について、ご説明をしております。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4849520" y="903542"/>
            <a:ext cx="4031463" cy="3312487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管理コンソール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システム</a:t>
            </a:r>
            <a:r>
              <a:rPr lang="ja-JP" altLang="en-US" dirty="0"/>
              <a:t>設定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RBAC</a:t>
            </a:r>
            <a:r>
              <a:rPr lang="ja-JP" altLang="en-US" dirty="0"/>
              <a:t>（ロールベースアクセス制御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/>
              <a:t>メニュ</a:t>
            </a:r>
            <a:r>
              <a:rPr lang="ja-JP" altLang="en-US" dirty="0" smtClean="0"/>
              <a:t>ーエクスポート</a:t>
            </a:r>
            <a:r>
              <a:rPr lang="en-US" altLang="ja-JP" dirty="0" smtClean="0"/>
              <a:t>/</a:t>
            </a:r>
            <a:r>
              <a:rPr lang="ja-JP" altLang="en-US" dirty="0"/>
              <a:t>イン</a:t>
            </a:r>
            <a:r>
              <a:rPr lang="ja-JP" altLang="en-US" dirty="0" smtClean="0"/>
              <a:t>ポート</a:t>
            </a:r>
            <a:endParaRPr lang="en-US" altLang="ja-JP" dirty="0" smtClean="0"/>
          </a:p>
          <a:p>
            <a:r>
              <a:rPr kumimoji="1" lang="ja-JP" altLang="en-US" b="1" dirty="0" smtClean="0"/>
              <a:t>基本コンソール</a:t>
            </a:r>
            <a:endParaRPr kumimoji="1" lang="en-US" altLang="ja-JP" b="1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</a:t>
            </a:r>
            <a:r>
              <a:rPr lang="ja-JP" altLang="en-US" dirty="0" smtClean="0"/>
              <a:t>管理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オペレーション</a:t>
            </a:r>
            <a:r>
              <a:rPr lang="ja-JP" altLang="en-US" dirty="0"/>
              <a:t>の</a:t>
            </a:r>
            <a:r>
              <a:rPr lang="ja-JP" altLang="en-US" dirty="0" smtClean="0"/>
              <a:t>概要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の定義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endParaRPr lang="en-US" altLang="ja-JP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6" y="2276840"/>
            <a:ext cx="4403629" cy="30381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1812786" y="2996636"/>
            <a:ext cx="1852669" cy="107215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30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1.2</a:t>
            </a: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管理コンソールの</a:t>
            </a:r>
            <a:r>
              <a:rPr lang="ja-JP" altLang="en-US" dirty="0" smtClean="0"/>
              <a:t>標準的</a:t>
            </a:r>
            <a:r>
              <a:rPr lang="ja-JP" altLang="en-US" dirty="0"/>
              <a:t>な作業</a:t>
            </a:r>
            <a:r>
              <a:rPr lang="ja-JP" altLang="en-US" dirty="0" smtClean="0"/>
              <a:t>フロー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2128" y="224269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5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1.3</a:t>
            </a: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基本コンソールの</a:t>
            </a:r>
            <a:r>
              <a:rPr lang="ja-JP" altLang="en-US" dirty="0" smtClean="0"/>
              <a:t>標準的</a:t>
            </a:r>
            <a:r>
              <a:rPr lang="ja-JP" altLang="en-US" dirty="0"/>
              <a:t>な作業</a:t>
            </a:r>
            <a:r>
              <a:rPr lang="ja-JP" altLang="en-US" dirty="0" smtClean="0"/>
              <a:t>フロー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33075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729" y="3507849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4729" y="5287091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33765" y="6014254"/>
            <a:ext cx="3236509" cy="32044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2228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58630" cy="27542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24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システム設定　</a:t>
            </a:r>
            <a:r>
              <a:rPr lang="en-US" altLang="ja-JP" dirty="0"/>
              <a:t>1/2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8478" y="224523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28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システム</a:t>
            </a:r>
            <a:r>
              <a:rPr lang="ja-JP" altLang="en-US" dirty="0" smtClean="0"/>
              <a:t>設定　</a:t>
            </a:r>
            <a:r>
              <a:rPr lang="en-US" altLang="ja-JP" dirty="0" smtClean="0"/>
              <a:t>2/2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「システム設定</a:t>
            </a:r>
            <a:r>
              <a:rPr lang="ja-JP" altLang="en-US" sz="1800" dirty="0" smtClean="0"/>
              <a:t>」メニューは</a:t>
            </a:r>
            <a:r>
              <a:rPr lang="ja-JP" altLang="en-US" sz="1800" dirty="0"/>
              <a:t>、システム導入・運用時に設定すべき</a:t>
            </a:r>
          </a:p>
          <a:p>
            <a:pPr marL="0" indent="0">
              <a:buNone/>
            </a:pPr>
            <a:r>
              <a:rPr lang="ja-JP" altLang="en-US" sz="1800" dirty="0" smtClean="0"/>
              <a:t>　各種</a:t>
            </a:r>
            <a:r>
              <a:rPr lang="ja-JP" altLang="en-US" sz="1800" dirty="0"/>
              <a:t>情報の</a:t>
            </a:r>
            <a:r>
              <a:rPr lang="ja-JP" altLang="en-US" sz="1800" dirty="0" smtClean="0"/>
              <a:t>登録を行います</a:t>
            </a:r>
            <a:r>
              <a:rPr lang="ja-JP" altLang="en-US" sz="1800" dirty="0"/>
              <a:t>。</a:t>
            </a:r>
            <a:r>
              <a:rPr lang="ja-JP" altLang="en-US" sz="1800" dirty="0" smtClean="0"/>
              <a:t>設定項目は、以下のとおりです。</a:t>
            </a:r>
            <a:endParaRPr lang="en-US" altLang="ja-JP" sz="1800" dirty="0" smtClean="0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/>
          </p:nvPr>
        </p:nvGraphicFramePr>
        <p:xfrm>
          <a:off x="1043510" y="2276840"/>
          <a:ext cx="6611537" cy="3189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1020">
                  <a:extLst>
                    <a:ext uri="{9D8B030D-6E8A-4147-A177-3AD203B41FA5}">
                      <a16:colId xmlns:a16="http://schemas.microsoft.com/office/drawing/2014/main" val="2533794625"/>
                    </a:ext>
                  </a:extLst>
                </a:gridCol>
                <a:gridCol w="443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bg1"/>
                          </a:solidFill>
                        </a:rPr>
                        <a:t>項目名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8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bg1"/>
                          </a:solidFill>
                        </a:rPr>
                        <a:t>説明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8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アドレス規制</a:t>
                      </a:r>
                      <a:endParaRPr kumimoji="1" lang="ja-JP" altLang="en-US" sz="12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アドレスを利用したアクセス規制の有効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無効を選択可能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アップロード禁止拡張子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ファイルアップロードを禁止する拡張子</a:t>
                      </a:r>
                      <a:endParaRPr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53217"/>
                  </a:ext>
                </a:extLst>
              </a:tr>
              <a:tr h="3227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アカウントロック継続期間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アカウントロック起点日時からロック状態を継続する期間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96425"/>
                  </a:ext>
                </a:extLst>
              </a:tr>
              <a:tr h="3058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パスワード誤り閾値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アカウントをロックするためのパスワード失敗閾値</a:t>
                      </a:r>
                      <a:endParaRPr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89015"/>
                  </a:ext>
                </a:extLst>
              </a:tr>
              <a:tr h="337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パスワード誤りカウント上限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パスワードの連続誤りをカウントする上限回数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90828"/>
                  </a:ext>
                </a:extLst>
              </a:tr>
              <a:tr h="3154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パスワード再登録防止期間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同一パスワードの再登録を防止する期間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59091"/>
                  </a:ext>
                </a:extLst>
              </a:tr>
              <a:tr h="3227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/>
                        <a:t>パスワード有効期間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パスワードの有効期間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91427"/>
                  </a:ext>
                </a:extLst>
              </a:tr>
              <a:tr h="330130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b="0" dirty="0" smtClean="0"/>
                        <a:t>認証継続期間：未操作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未操作時に認証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を継続する期間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90991"/>
                  </a:ext>
                </a:extLst>
              </a:tr>
              <a:tr h="349021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認証継続期間：最長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認証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を継続する最長期間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28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4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/>
              <a:t>1/4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8478" y="224523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05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2484</Words>
  <Application>Microsoft Office PowerPoint</Application>
  <PresentationFormat>画面に合わせる (4:3)</PresentationFormat>
  <Paragraphs>480</Paragraphs>
  <Slides>32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32</vt:i4>
      </vt:variant>
    </vt:vector>
  </HeadingPairs>
  <TitlesOfParts>
    <vt:vector size="44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本書について</vt:lpstr>
      <vt:lpstr>1.2　管理コンソールの標準的な作業フロー</vt:lpstr>
      <vt:lpstr>1.3　基本コンソールの標準的な作業フロー</vt:lpstr>
      <vt:lpstr>2.1　システム設定　1/2</vt:lpstr>
      <vt:lpstr>2.1　システム設定　2/2</vt:lpstr>
      <vt:lpstr>2.2　RBAC（ロールベースアクセス制御）　1/4</vt:lpstr>
      <vt:lpstr>2.2　RBAC（ロールベースアクセス制御）　2/4</vt:lpstr>
      <vt:lpstr>2.2　RBAC（ロールベースアクセス制御）　3/4</vt:lpstr>
      <vt:lpstr>2.2　RBAC（ロールベースアクセス制御）　4/4</vt:lpstr>
      <vt:lpstr>2.3　メニューインポート/エクスポート　1/2</vt:lpstr>
      <vt:lpstr>2.3　メニューエクスポート/インポート　2/2</vt:lpstr>
      <vt:lpstr>2.4　ITAにおける機器の管理　1/3</vt:lpstr>
      <vt:lpstr>2.4　ITAにおける機器の管理　2/3</vt:lpstr>
      <vt:lpstr>2.4　ITAにおける機器の管理　3/3</vt:lpstr>
      <vt:lpstr>2.5　オペレーションの概要　1/2</vt:lpstr>
      <vt:lpstr>2.5　オペレーションの概要　2/2</vt:lpstr>
      <vt:lpstr>2.6　Symphonyクラスの定義　1/4</vt:lpstr>
      <vt:lpstr>2.6　Symphonyクラスの定義　2/4</vt:lpstr>
      <vt:lpstr>2.6　Symphonyクラスの定義　3/4</vt:lpstr>
      <vt:lpstr>2.6　Symphonyクラスの定義　4/4</vt:lpstr>
      <vt:lpstr>2.7　Symphonyの実行　1/8</vt:lpstr>
      <vt:lpstr>2.7　Symphonyの実行　2/8</vt:lpstr>
      <vt:lpstr>2.7　Symphonyの実行　3/8</vt:lpstr>
      <vt:lpstr>2.7　Symphonyの実行　4/8</vt:lpstr>
      <vt:lpstr>2.7　Symphonyの実行　5/8</vt:lpstr>
      <vt:lpstr>2.7　Symphonyの実行　6/8</vt:lpstr>
      <vt:lpstr>2.7　Symphonyの実行　7/8</vt:lpstr>
      <vt:lpstr>2.7　Symphonyの実行　8/8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2021-03-02T04:54:39Z</dcterms:modified>
</cp:coreProperties>
</file>