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32" r:id="rId9"/>
    <p:sldId id="512" r:id="rId10"/>
    <p:sldId id="513" r:id="rId11"/>
    <p:sldId id="515" r:id="rId12"/>
    <p:sldId id="536" r:id="rId13"/>
    <p:sldId id="516" r:id="rId14"/>
    <p:sldId id="517" r:id="rId15"/>
    <p:sldId id="533" r:id="rId16"/>
    <p:sldId id="518" r:id="rId17"/>
    <p:sldId id="521" r:id="rId18"/>
    <p:sldId id="537" r:id="rId19"/>
    <p:sldId id="538" r:id="rId20"/>
    <p:sldId id="522" r:id="rId21"/>
    <p:sldId id="524" r:id="rId22"/>
    <p:sldId id="539" r:id="rId23"/>
    <p:sldId id="526" r:id="rId24"/>
    <p:sldId id="525" r:id="rId25"/>
    <p:sldId id="528" r:id="rId26"/>
    <p:sldId id="529" r:id="rId27"/>
    <p:sldId id="527" r:id="rId28"/>
    <p:sldId id="540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・Menu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5"/>
            <p14:sldId id="508"/>
          </p14:sldIdLst>
        </p14:section>
        <p14:section name="2.　System configuration" id="{A8A060BF-92DF-4F47-AFEF-F5FA058AAEFB}">
          <p14:sldIdLst>
            <p14:sldId id="509"/>
            <p14:sldId id="530"/>
            <p14:sldId id="532"/>
          </p14:sldIdLst>
        </p14:section>
        <p14:section name="3.　OASE environment construction procedure" id="{80AA9663-4D64-45AD-996E-69C03C14D297}">
          <p14:sldIdLst>
            <p14:sldId id="512"/>
            <p14:sldId id="513"/>
            <p14:sldId id="515"/>
            <p14:sldId id="536"/>
            <p14:sldId id="516"/>
            <p14:sldId id="517"/>
            <p14:sldId id="533"/>
            <p14:sldId id="518"/>
            <p14:sldId id="521"/>
            <p14:sldId id="537"/>
            <p14:sldId id="538"/>
            <p14:sldId id="522"/>
          </p14:sldIdLst>
        </p14:section>
        <p14:section name="4.　ITA operation check" id="{997E25C5-536A-441F-84BA-3CB1FBC6F6F3}">
          <p14:sldIdLst>
            <p14:sldId id="524"/>
            <p14:sldId id="539"/>
            <p14:sldId id="526"/>
            <p14:sldId id="525"/>
            <p14:sldId id="528"/>
            <p14:sldId id="529"/>
            <p14:sldId id="527"/>
            <p14:sldId id="54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002B62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5460" autoAdjust="0"/>
  </p:normalViewPr>
  <p:slideViewPr>
    <p:cSldViewPr>
      <p:cViewPr varScale="1">
        <p:scale>
          <a:sx n="110" d="100"/>
          <a:sy n="110" d="100"/>
        </p:scale>
        <p:origin x="798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-3049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2020/6/15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2020/6/15</a:t>
            </a:fld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2020/6/15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suite.github.io/oase-docs/document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Version </a:t>
            </a:r>
            <a:r>
              <a:rPr lang="en-US" altLang="ja-JP" dirty="0" smtClean="0"/>
              <a:t>1.0</a:t>
            </a:r>
            <a:endParaRPr lang="en-US" altLang="ja-JP" dirty="0"/>
          </a:p>
          <a:p>
            <a:r>
              <a:rPr lang="en-US" altLang="ja-JP" dirty="0" err="1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417234"/>
            <a:ext cx="9143999" cy="65190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000" b="1" dirty="0" smtClean="0"/>
              <a:t>Online</a:t>
            </a:r>
            <a:r>
              <a:rPr lang="ja-JP" altLang="en-US" sz="4000" b="1" dirty="0" smtClean="0"/>
              <a:t> </a:t>
            </a:r>
            <a:r>
              <a:rPr lang="en-US" altLang="ja-JP" sz="4000" b="1" dirty="0" smtClean="0"/>
              <a:t>installation</a:t>
            </a:r>
            <a:endParaRPr lang="en-US" altLang="ja-JP" sz="40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※”Operation Autonomy Support Engine” is referred to as “OASE” in this manual.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57398"/>
            <a:ext cx="7315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Advance preparation</a:t>
            </a:r>
            <a:r>
              <a:rPr lang="ja-JP" altLang="en-US" dirty="0" smtClean="0"/>
              <a:t>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environment construction tool list</a:t>
            </a:r>
            <a:endParaRPr lang="en-US" altLang="ja-JP" dirty="0"/>
          </a:p>
          <a:p>
            <a:pPr lvl="1"/>
            <a:r>
              <a:rPr lang="en-US" altLang="ja-JP" dirty="0" smtClean="0"/>
              <a:t>The list of OASE environment construction tool is as follows.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48832"/>
              </p:ext>
            </p:extLst>
          </p:nvPr>
        </p:nvGraphicFramePr>
        <p:xfrm>
          <a:off x="197392" y="1772771"/>
          <a:ext cx="8749216" cy="3751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</a:rPr>
                        <a:t> p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OASE</a:t>
                      </a:r>
                      <a:r>
                        <a:rPr lang="ja-JP" altLang="en-US" sz="1100" baseline="0" dirty="0" smtClean="0"/>
                        <a:t> </a:t>
                      </a:r>
                      <a:r>
                        <a:rPr lang="en-US" altLang="ja-JP" sz="1100" baseline="0" dirty="0" smtClean="0"/>
                        <a:t>installer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oase_online_installer.sh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installation file storage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>
                          <a:effectLst/>
                        </a:rPr>
                        <a:t>oase-1.0.0/</a:t>
                      </a:r>
                      <a:r>
                        <a:rPr lang="en-US" sz="900" kern="100" dirty="0" err="1">
                          <a:effectLst/>
                        </a:rPr>
                        <a:t>oase_install_package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7"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Application</a:t>
                      </a:r>
                      <a:r>
                        <a:rPr lang="en-US" altLang="ja-JP" sz="1100" baseline="0" dirty="0" smtClean="0"/>
                        <a:t> environment construction tool</a:t>
                      </a:r>
                      <a:endParaRPr lang="ja-JP" altLang="en-US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oase_app_setup_core.sh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/(installation file storage)/</a:t>
                      </a:r>
                      <a:r>
                        <a:rPr lang="en-US" altLang="ja-JP" sz="900" kern="100" dirty="0">
                          <a:effectLst/>
                        </a:rPr>
                        <a:t>oase-1.0.0/</a:t>
                      </a:r>
                      <a:r>
                        <a:rPr lang="en-US" altLang="ja-JP" sz="900" kern="100" dirty="0" err="1">
                          <a:effectLst/>
                        </a:rPr>
                        <a:t>oase_install_package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install_scripts</a:t>
                      </a:r>
                      <a:r>
                        <a:rPr lang="en-US" altLang="ja-JP" sz="900" kern="100" dirty="0">
                          <a:effectLst/>
                        </a:rPr>
                        <a:t>/bin/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Library collection script</a:t>
                      </a:r>
                      <a:endParaRPr lang="ja-JP" altLang="en-US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>
                          <a:effectLst/>
                        </a:rPr>
                        <a:t>oase_common_libs.sh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/(installation file storage)/</a:t>
                      </a:r>
                      <a:r>
                        <a:rPr lang="en-US" altLang="ja-JP" sz="900" kern="100" dirty="0">
                          <a:effectLst/>
                        </a:rPr>
                        <a:t>oase-1.0.0/</a:t>
                      </a:r>
                      <a:r>
                        <a:rPr lang="en-US" altLang="ja-JP" sz="900" kern="100" dirty="0" err="1">
                          <a:effectLst/>
                        </a:rPr>
                        <a:t>oase_install_package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install_scripts</a:t>
                      </a:r>
                      <a:r>
                        <a:rPr lang="en-US" altLang="ja-JP" sz="900" kern="100" dirty="0">
                          <a:effectLst/>
                        </a:rPr>
                        <a:t>/bin/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70"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Database</a:t>
                      </a:r>
                      <a:r>
                        <a:rPr lang="en-US" altLang="ja-JP" sz="1100" baseline="0" dirty="0" smtClean="0"/>
                        <a:t> environment construction tool</a:t>
                      </a: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>
                          <a:effectLst/>
                        </a:rPr>
                        <a:t>oase_db_setup_core.sh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/(installation file storage)/</a:t>
                      </a:r>
                      <a:r>
                        <a:rPr lang="en-US" altLang="ja-JP" sz="900" kern="100" dirty="0">
                          <a:effectLst/>
                        </a:rPr>
                        <a:t>oase-1.0.0/</a:t>
                      </a:r>
                      <a:r>
                        <a:rPr lang="en-US" altLang="ja-JP" sz="900" kern="100" dirty="0" err="1">
                          <a:effectLst/>
                        </a:rPr>
                        <a:t>oase_install_package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install_scripts</a:t>
                      </a:r>
                      <a:r>
                        <a:rPr lang="en-US" altLang="ja-JP" sz="900" kern="100" dirty="0">
                          <a:effectLst/>
                        </a:rPr>
                        <a:t>/bin/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Environment construction tool</a:t>
                      </a:r>
                      <a:endParaRPr lang="ja-JP" altLang="en-US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>
                          <a:effectLst/>
                        </a:rPr>
                        <a:t>oase_deployment_core.sh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/(installation file storage)/</a:t>
                      </a:r>
                      <a:r>
                        <a:rPr lang="en-US" altLang="ja-JP" sz="900" kern="100" dirty="0">
                          <a:effectLst/>
                        </a:rPr>
                        <a:t>oase-1.0.0/</a:t>
                      </a:r>
                      <a:r>
                        <a:rPr lang="en-US" altLang="ja-JP" sz="900" kern="100" dirty="0" err="1">
                          <a:effectLst/>
                        </a:rPr>
                        <a:t>oase_install_package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install_scripts</a:t>
                      </a:r>
                      <a:r>
                        <a:rPr lang="en-US" altLang="ja-JP" sz="900" kern="100" dirty="0">
                          <a:effectLst/>
                        </a:rPr>
                        <a:t>/bin/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r>
                        <a:rPr lang="en-US" altLang="ja-JP" sz="1100" dirty="0" smtClean="0"/>
                        <a:t>Middleware</a:t>
                      </a:r>
                      <a:r>
                        <a:rPr lang="en-US" altLang="ja-JP" sz="1100" baseline="0" dirty="0" smtClean="0"/>
                        <a:t> e</a:t>
                      </a:r>
                      <a:r>
                        <a:rPr lang="en-US" altLang="ja-JP" sz="1100" dirty="0" smtClean="0"/>
                        <a:t>nvironment construction tool</a:t>
                      </a:r>
                      <a:endParaRPr lang="ja-JP" altLang="en-US" sz="110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>
                          <a:effectLst/>
                        </a:rPr>
                        <a:t>oase_middleware_setup_core.sh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/(installation file storage)/</a:t>
                      </a:r>
                      <a:r>
                        <a:rPr lang="en-US" altLang="ja-JP" sz="900" kern="100" dirty="0">
                          <a:effectLst/>
                        </a:rPr>
                        <a:t>oase-1.0.0/</a:t>
                      </a:r>
                      <a:r>
                        <a:rPr lang="en-US" altLang="ja-JP" sz="900" kern="100" dirty="0" err="1">
                          <a:effectLst/>
                        </a:rPr>
                        <a:t>oase_install_package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install_scripts</a:t>
                      </a:r>
                      <a:r>
                        <a:rPr lang="en-US" altLang="ja-JP" sz="900" kern="100" dirty="0">
                          <a:effectLst/>
                        </a:rPr>
                        <a:t>/bin/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Advance preparation</a:t>
            </a:r>
            <a:r>
              <a:rPr lang="ja-JP" altLang="en-US" dirty="0" smtClean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OASE</a:t>
            </a:r>
            <a:r>
              <a:rPr lang="ja-JP" altLang="en-US" dirty="0"/>
              <a:t> </a:t>
            </a:r>
            <a:r>
              <a:rPr lang="en-US" altLang="ja-JP" dirty="0"/>
              <a:t>environment construction tool list</a:t>
            </a:r>
          </a:p>
          <a:p>
            <a:pPr lvl="1"/>
            <a:r>
              <a:rPr lang="en-US" altLang="ja-JP" dirty="0"/>
              <a:t>The list of OASE environment construction tool is as follows.</a:t>
            </a:r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98352"/>
              </p:ext>
            </p:extLst>
          </p:nvPr>
        </p:nvGraphicFramePr>
        <p:xfrm>
          <a:off x="197392" y="1772771"/>
          <a:ext cx="8749216" cy="26369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</a:rPr>
                        <a:t>Storage path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OASE</a:t>
                      </a:r>
                      <a:r>
                        <a:rPr kumimoji="1" lang="ja-JP" altLang="en-US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kumimoji="1" lang="en-US" altLang="ja-JP" sz="105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setup tool</a:t>
                      </a:r>
                      <a:endParaRPr kumimoji="1" lang="ja-JP" sz="10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kern="100">
                          <a:effectLst/>
                        </a:rPr>
                        <a:t>oase_service_setup_core.sh</a:t>
                      </a:r>
                      <a:endParaRPr lang="ja-JP" altLang="en-US" sz="1050"/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/(installation file storage)/</a:t>
                      </a:r>
                      <a:r>
                        <a:rPr lang="en-US" altLang="ja-JP" sz="1050" kern="100" dirty="0">
                          <a:effectLst/>
                        </a:rPr>
                        <a:t>oase-1.0.0/</a:t>
                      </a:r>
                      <a:r>
                        <a:rPr lang="en-US" altLang="ja-JP" sz="1050" kern="100" dirty="0" err="1">
                          <a:effectLst/>
                        </a:rPr>
                        <a:t>oase_install_package</a:t>
                      </a:r>
                      <a:r>
                        <a:rPr lang="en-US" altLang="ja-JP" sz="1050" kern="100" dirty="0">
                          <a:effectLst/>
                        </a:rPr>
                        <a:t>/</a:t>
                      </a:r>
                      <a:r>
                        <a:rPr lang="en-US" altLang="ja-JP" sz="1050" kern="100" dirty="0" err="1">
                          <a:effectLst/>
                        </a:rPr>
                        <a:t>install_scripts</a:t>
                      </a:r>
                      <a:r>
                        <a:rPr lang="en-US" altLang="ja-JP" sz="1050" kern="100" dirty="0">
                          <a:effectLst/>
                        </a:rPr>
                        <a:t>/bin/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7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/>
                        <a:t> </a:t>
                      </a:r>
                      <a:r>
                        <a:rPr kumimoji="1" lang="en-US" altLang="ja-JP" sz="1050" dirty="0" smtClean="0"/>
                        <a:t>OASE</a:t>
                      </a:r>
                      <a:r>
                        <a:rPr kumimoji="1" lang="ja-JP" altLang="en-US" sz="1050" baseline="0" dirty="0" smtClean="0"/>
                        <a:t> </a:t>
                      </a:r>
                      <a:r>
                        <a:rPr kumimoji="1" lang="en-US" altLang="ja-JP" sz="1050" baseline="0" dirty="0" smtClean="0"/>
                        <a:t>environment setting tool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50" dirty="0"/>
                        <a:t>oase_settings_core.sh</a:t>
                      </a:r>
                      <a:endParaRPr lang="ja-JP" altLang="en-US" sz="1050" dirty="0"/>
                    </a:p>
                  </a:txBody>
                  <a:tcPr marL="68580" marR="68580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/(installation file storage)/</a:t>
                      </a:r>
                      <a:r>
                        <a:rPr lang="en-US" altLang="ja-JP" sz="1050" kern="100" dirty="0">
                          <a:effectLst/>
                        </a:rPr>
                        <a:t>oase-1.0.0/</a:t>
                      </a:r>
                      <a:r>
                        <a:rPr lang="en-US" altLang="ja-JP" sz="1050" kern="100" dirty="0" err="1">
                          <a:effectLst/>
                        </a:rPr>
                        <a:t>oase_install_package</a:t>
                      </a:r>
                      <a:r>
                        <a:rPr lang="en-US" altLang="ja-JP" sz="1050" kern="100" dirty="0">
                          <a:effectLst/>
                        </a:rPr>
                        <a:t>/</a:t>
                      </a:r>
                      <a:r>
                        <a:rPr lang="en-US" altLang="ja-JP" sz="1050" kern="100" dirty="0" err="1">
                          <a:effectLst/>
                        </a:rPr>
                        <a:t>install_scripts</a:t>
                      </a:r>
                      <a:r>
                        <a:rPr lang="en-US" altLang="ja-JP" sz="1050" kern="100" dirty="0">
                          <a:effectLst/>
                        </a:rPr>
                        <a:t>/bin/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825660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dirty="0" smtClean="0"/>
                        <a:t>OASE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uninstall</a:t>
                      </a:r>
                      <a:r>
                        <a:rPr kumimoji="1" lang="en-US" altLang="ja-JP" sz="1050" baseline="0" dirty="0" smtClean="0"/>
                        <a:t> tool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oase_uninstall_core.sh</a:t>
                      </a:r>
                      <a:endParaRPr kumimoji="1" lang="ja-JP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/(installation file storage)/</a:t>
                      </a:r>
                      <a:r>
                        <a:rPr lang="en-US" altLang="ja-JP" sz="1050" kern="100" dirty="0">
                          <a:effectLst/>
                        </a:rPr>
                        <a:t>oase-1.0.0/</a:t>
                      </a:r>
                      <a:r>
                        <a:rPr lang="en-US" altLang="ja-JP" sz="1050" kern="100" dirty="0" err="1">
                          <a:effectLst/>
                        </a:rPr>
                        <a:t>oase_install_package</a:t>
                      </a:r>
                      <a:r>
                        <a:rPr lang="en-US" altLang="ja-JP" sz="1050" kern="100" dirty="0">
                          <a:effectLst/>
                        </a:rPr>
                        <a:t>/</a:t>
                      </a:r>
                      <a:r>
                        <a:rPr lang="en-US" altLang="ja-JP" sz="1050" kern="100" dirty="0" err="1">
                          <a:effectLst/>
                        </a:rPr>
                        <a:t>install_scripts</a:t>
                      </a:r>
                      <a:r>
                        <a:rPr lang="en-US" altLang="ja-JP" sz="1050" kern="100" dirty="0">
                          <a:effectLst/>
                        </a:rPr>
                        <a:t>/bin/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3328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Answer</a:t>
                      </a:r>
                      <a:r>
                        <a:rPr kumimoji="1" lang="en-US" altLang="ja-JP" sz="1050" baseline="0" dirty="0" smtClean="0"/>
                        <a:t> file</a:t>
                      </a:r>
                      <a:endParaRPr kumimoji="1" lang="ja-JP" altLang="en-US" sz="1050" dirty="0"/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oase_answers.txt</a:t>
                      </a:r>
                      <a:endParaRPr kumimoji="1" lang="ja-JP" altLang="en-US" sz="1050"/>
                    </a:p>
                  </a:txBody>
                  <a:tcPr marL="68580" marR="68580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/(installation file storage)/</a:t>
                      </a:r>
                      <a:r>
                        <a:rPr lang="en-US" altLang="ja-JP" sz="1050" kern="100" dirty="0">
                          <a:effectLst/>
                        </a:rPr>
                        <a:t>oase-1.0.0/</a:t>
                      </a:r>
                      <a:r>
                        <a:rPr lang="en-US" altLang="ja-JP" sz="1050" kern="100" dirty="0" err="1">
                          <a:effectLst/>
                        </a:rPr>
                        <a:t>oase_install_package</a:t>
                      </a:r>
                      <a:r>
                        <a:rPr lang="en-US" altLang="ja-JP" sz="1050" kern="100" dirty="0">
                          <a:effectLst/>
                        </a:rPr>
                        <a:t>/</a:t>
                      </a:r>
                      <a:r>
                        <a:rPr lang="en-US" altLang="ja-JP" sz="1050" kern="100" dirty="0" err="1">
                          <a:effectLst/>
                        </a:rPr>
                        <a:t>install_scripts</a:t>
                      </a:r>
                      <a:r>
                        <a:rPr lang="en-US" altLang="ja-JP" sz="1050" kern="100" dirty="0">
                          <a:effectLst/>
                        </a:rPr>
                        <a:t>/</a:t>
                      </a:r>
                      <a:endParaRPr lang="ja-JP" altLang="en-US" sz="1050" dirty="0"/>
                    </a:p>
                  </a:txBody>
                  <a:tcPr marL="68580" marR="68580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1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5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environment construction 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Environment </a:t>
            </a:r>
            <a:r>
              <a:rPr lang="en-US" altLang="ja-JP" dirty="0"/>
              <a:t>construction flow </a:t>
            </a:r>
            <a:r>
              <a:rPr kumimoji="1" lang="en-US" altLang="ja-JP" dirty="0" smtClean="0"/>
              <a:t> (Online)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The flow of environment construction is as follows.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59945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Change privilege of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installation script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8067" y="3491506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Edit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40408" y="4383553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environment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construction tool (online version)</a:t>
            </a: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Process content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Connect </a:t>
            </a:r>
            <a:r>
              <a:rPr kumimoji="0" lang="en-US" altLang="ja-JP" sz="105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RabbitMQ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Setup MySQL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Install </a:t>
            </a:r>
            <a:r>
              <a:rPr kumimoji="0" lang="en-US" altLang="ja-JP" sz="1050" dirty="0" err="1" smtClean="0">
                <a:latin typeface="+mn-ea"/>
                <a:cs typeface="Times New Roman" panose="02020603050405020304" pitchFamily="18" charset="0"/>
              </a:rPr>
              <a:t>JBoss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effectLst/>
              <a:latin typeface="+mn-ea"/>
              <a:cs typeface="Times New Roman" panose="02020603050405020304" pitchFamily="18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Setup other services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Execute OASE installer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880399" y="1403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Download</a:t>
            </a:r>
            <a:r>
              <a:rPr kumimoji="0" lang="en-US" altLang="ja-JP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 file from 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3.5</a:t>
            </a:r>
            <a:r>
              <a:rPr kumimoji="1"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1/7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Download file from </a:t>
            </a:r>
            <a:r>
              <a:rPr lang="en-US" altLang="ja-JP" dirty="0" err="1" smtClean="0"/>
              <a:t>Github</a:t>
            </a:r>
            <a:endParaRPr lang="en-US" altLang="ja-JP" dirty="0"/>
          </a:p>
          <a:p>
            <a:pPr lvl="1"/>
            <a:r>
              <a:rPr lang="en-US" altLang="ja-JP" dirty="0" smtClean="0"/>
              <a:t>Download file via the following command.</a:t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$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https://github.com/exastro-suite/oase/archive/v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※Please install </a:t>
            </a:r>
            <a:r>
              <a:rPr lang="en-US" altLang="ja-JP" dirty="0" err="1" smtClean="0"/>
              <a:t>wget</a:t>
            </a:r>
            <a:r>
              <a:rPr lang="en-US" altLang="ja-JP" dirty="0" smtClean="0"/>
              <a:t> command beforehand.</a:t>
            </a:r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en-US" altLang="ja-JP" dirty="0" smtClean="0">
                <a:solidFill>
                  <a:srgbClr val="FF0000"/>
                </a:solidFill>
              </a:rPr>
              <a:t>Please change the version(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 properly.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Change the privilege of installation script</a:t>
            </a:r>
            <a:endParaRPr lang="en-US" altLang="ja-JP" dirty="0"/>
          </a:p>
          <a:p>
            <a:pPr lvl="1"/>
            <a:r>
              <a:rPr lang="en-US" altLang="ja-JP" dirty="0" smtClean="0"/>
              <a:t>Extract zip file and change the privilege of installation script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$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r>
              <a:rPr lang="en-US" altLang="ja-JP" sz="1400" dirty="0"/>
              <a:t>$ find ./</a:t>
            </a:r>
            <a:r>
              <a:rPr lang="en-US" altLang="ja-JP" sz="1400" dirty="0" err="1"/>
              <a:t>oase-</a:t>
            </a:r>
            <a:r>
              <a:rPr lang="en-US" altLang="ja-JP" sz="1400" dirty="0" err="1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</a:t>
            </a:r>
            <a:r>
              <a:rPr lang="en-US" altLang="ja-JP" sz="1400" dirty="0" err="1"/>
              <a:t>oase_install_package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 -type f -name *.</a:t>
            </a:r>
            <a:r>
              <a:rPr lang="en-US" altLang="ja-JP" sz="1400" dirty="0" err="1"/>
              <a:t>sh</a:t>
            </a:r>
            <a:r>
              <a:rPr lang="en-US" altLang="ja-JP" sz="1400" dirty="0"/>
              <a:t> | </a:t>
            </a:r>
            <a:r>
              <a:rPr lang="en-US" altLang="ja-JP" sz="1400" dirty="0" err="1"/>
              <a:t>xargs</a:t>
            </a:r>
            <a:r>
              <a:rPr lang="en-US" altLang="ja-JP" sz="1400" dirty="0"/>
              <a:t> </a:t>
            </a:r>
            <a:r>
              <a:rPr lang="en-US" altLang="ja-JP" sz="1400" dirty="0" err="1"/>
              <a:t>chmod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755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Edit answers file</a:t>
            </a:r>
            <a:endParaRPr lang="en-US" altLang="ja-JP" dirty="0"/>
          </a:p>
          <a:p>
            <a:pPr lvl="1"/>
            <a:r>
              <a:rPr lang="en-US" altLang="ja-JP" dirty="0"/>
              <a:t>/</a:t>
            </a:r>
            <a:r>
              <a:rPr lang="en-US" altLang="ja-JP" dirty="0" err="1" smtClean="0"/>
              <a:t>oase-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oase_install_package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/oase_answers.txt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3.6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file(1/2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 smtClean="0"/>
              <a:t>The way to edit the setting file(oase_answers.txt) of OASE environment construction is as follows.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24726"/>
              </p:ext>
            </p:extLst>
          </p:nvPr>
        </p:nvGraphicFramePr>
        <p:xfrm>
          <a:off x="179513" y="1683186"/>
          <a:ext cx="8784000" cy="47040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err="1">
                          <a:solidFill>
                            <a:schemeClr val="bg1"/>
                          </a:solidFill>
                          <a:effectLst/>
                        </a:rPr>
                        <a:t>install_mode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Install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Username of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ja-JP" sz="9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Password of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RabbitMQ_queuename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ja-JP" sz="9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Queu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 name of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RabbitMQ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(Since it will be generated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ny desired name is OK)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RabbitMQ_ipaddr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ja-JP" sz="9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smtClean="0">
                          <a:effectLst/>
                        </a:rPr>
                        <a:t>IP address of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RabbitMQ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db_root_password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ja-JP" sz="9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password</a:t>
                      </a:r>
                      <a:r>
                        <a:rPr kumimoji="1" lang="en-US" altLang="ja-JP" sz="105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db_name</a:t>
                      </a:r>
                      <a:endParaRPr lang="ja-JP" alt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ja-JP" sz="9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Name of the MySQL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database for 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db_username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ja-JP" sz="9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ame of the MySQL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database for 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lang="en-US" altLang="ja-JP" sz="105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db_password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ja-JP" sz="9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Password of the MySQL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database for </a:t>
                      </a: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lang="en-US" altLang="ja-JP" sz="105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err="1">
                          <a:solidFill>
                            <a:schemeClr val="bg1"/>
                          </a:solidFill>
                          <a:effectLst/>
                        </a:rPr>
                        <a:t>db_erase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ja-JP" sz="9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Erase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or keep the database when uninstalling OASE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err="1">
                          <a:solidFill>
                            <a:schemeClr val="bg1"/>
                          </a:solidFill>
                          <a:effectLst/>
                        </a:rPr>
                        <a:t>jboss_root_directory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ja-JP" sz="9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Installation path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err="1">
                          <a:solidFill>
                            <a:schemeClr val="bg1"/>
                          </a:solidFill>
                          <a:effectLst/>
                        </a:rPr>
                        <a:t>rhdm_adminname</a:t>
                      </a:r>
                      <a:endParaRPr lang="ja-JP" sz="1000" kern="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-</a:t>
                      </a:r>
                      <a:endParaRPr lang="ja-JP" sz="9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 name of RHDM</a:t>
                      </a:r>
                      <a:endParaRPr kumimoji="1" 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answers</a:t>
            </a:r>
            <a:r>
              <a:rPr lang="ja-JP" altLang="en-US" dirty="0" smtClean="0"/>
              <a:t> </a:t>
            </a:r>
            <a:r>
              <a:rPr lang="en-US" altLang="ja-JP" dirty="0" smtClean="0"/>
              <a:t>file(2/2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The way to edit the setting file(oase_answers.txt) of OASE environment construction is as follows.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32784"/>
              </p:ext>
            </p:extLst>
          </p:nvPr>
        </p:nvGraphicFramePr>
        <p:xfrm>
          <a:off x="179513" y="1683186"/>
          <a:ext cx="8784000" cy="4578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err="1">
                          <a:solidFill>
                            <a:schemeClr val="bg1"/>
                          </a:solidFill>
                          <a:effectLst/>
                        </a:rPr>
                        <a:t>rhdm_password</a:t>
                      </a:r>
                      <a:endParaRPr lang="ja-JP" sz="11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-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of RHDM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err="1">
                          <a:solidFill>
                            <a:schemeClr val="bg1"/>
                          </a:solidFill>
                          <a:effectLst/>
                        </a:rPr>
                        <a:t>dm_ipaddrport</a:t>
                      </a:r>
                      <a:endParaRPr lang="ja-JP" sz="11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-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address and port number of 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7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err="1">
                          <a:solidFill>
                            <a:schemeClr val="bg1"/>
                          </a:solidFill>
                          <a:effectLst/>
                        </a:rPr>
                        <a:t>rulefile_rootpath</a:t>
                      </a:r>
                      <a:endParaRPr lang="ja-JP" sz="1100" kern="10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</a:rPr>
                        <a:t>○</a:t>
                      </a:r>
                      <a:endParaRPr lang="ja-JP" sz="110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-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Root path of RHDM rule setting file (Since it will be generated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ny desired path is OK)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2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apply_ipaddrport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address and port to start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mavenrep_path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 path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RHDM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Maven</a:t>
                      </a:r>
                      <a:r>
                        <a:rPr kumimoji="1" lang="ja-JP" altLang="en-US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266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oasemail_smtp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mail server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oase_directory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Installation target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directory of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endParaRPr kumimoji="1" lang="en-US" alt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oase_session_engine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way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keep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session</a:t>
                      </a:r>
                      <a:endParaRPr kumimoji="1" lang="ja-JP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781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ev_location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address to execute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clone job when </a:t>
                      </a: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connected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</a:t>
                      </a:r>
                      <a:r>
                        <a:rPr kumimoji="1" lang="en-US" altLang="ja-JP" sz="1100" kern="1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ActiveDirectory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34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oase_language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 of OASE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72">
                <a:tc>
                  <a:txBody>
                    <a:bodyPr/>
                    <a:lstStyle/>
                    <a:p>
                      <a:r>
                        <a:rPr lang="en-US" altLang="ja-JP" sz="1100" err="1"/>
                        <a:t>oase_os</a:t>
                      </a:r>
                      <a:endParaRPr lang="ja-JP" altLang="en-US" sz="110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OS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lang="en-US" altLang="ja-JP" sz="1100" dirty="0" err="1"/>
                        <a:t>oase_base</a:t>
                      </a:r>
                      <a:endParaRPr lang="ja-JP" altLang="en-US" sz="1100" dirty="0"/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kumimoji="1" lang="ja-JP" altLang="en-US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kumimoji="1" lang="ja-JP" sz="11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1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kumimoji="1" lang="en-US" altLang="ja-JP" sz="1100" kern="1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installation content</a:t>
                      </a:r>
                      <a:endParaRPr kumimoji="1" lang="ja-JP" altLang="en-US" sz="11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979" marR="55979" marT="0" marB="0" anchor="ctr"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32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Description sample of answer file(oase_answers.txt)</a:t>
            </a:r>
            <a:r>
              <a:rPr lang="ja-JP" altLang="en-US" dirty="0" smtClean="0"/>
              <a:t> </a:t>
            </a:r>
            <a:r>
              <a:rPr lang="en-US" altLang="ja-JP" dirty="0" smtClean="0"/>
              <a:t>1/3</a:t>
            </a:r>
            <a:endParaRPr lang="en-US" altLang="ja-JP" dirty="0"/>
          </a:p>
          <a:p>
            <a:pPr lvl="1"/>
            <a:r>
              <a:rPr lang="en-US" altLang="ja-JP" dirty="0" smtClean="0"/>
              <a:t>The description sample of answer file(oase_answers.txt) is as follows.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74"/>
          <a:stretch/>
        </p:blipFill>
        <p:spPr>
          <a:xfrm>
            <a:off x="2104300" y="1415895"/>
            <a:ext cx="4716615" cy="5040468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 bwMode="auto">
          <a:xfrm>
            <a:off x="3398304" y="2525255"/>
            <a:ext cx="1914207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>
            <a:off x="3436395" y="2901508"/>
            <a:ext cx="1914207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3540299" y="3258704"/>
            <a:ext cx="344286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3318328" y="3630178"/>
            <a:ext cx="892993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/>
          <p:nvPr/>
        </p:nvCxnSpPr>
        <p:spPr bwMode="auto">
          <a:xfrm>
            <a:off x="3431495" y="4363612"/>
            <a:ext cx="1438173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2759312" y="4739857"/>
            <a:ext cx="982292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3044427" y="4992264"/>
            <a:ext cx="1307430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3063467" y="5225632"/>
            <a:ext cx="1307430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/>
          <p:nvPr/>
        </p:nvCxnSpPr>
        <p:spPr bwMode="auto">
          <a:xfrm>
            <a:off x="2818305" y="5716179"/>
            <a:ext cx="416587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3699565" y="6444850"/>
            <a:ext cx="1740189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3.9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Description sample of answer file(oase_answers.txt)</a:t>
            </a:r>
            <a:r>
              <a:rPr lang="ja-JP" altLang="en-US" dirty="0"/>
              <a:t> </a:t>
            </a:r>
            <a:r>
              <a:rPr lang="en-US" altLang="ja-JP" dirty="0" smtClean="0"/>
              <a:t>2/3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2"/>
          <a:stretch/>
        </p:blipFill>
        <p:spPr>
          <a:xfrm>
            <a:off x="2170313" y="1124680"/>
            <a:ext cx="4802400" cy="5230439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 bwMode="auto">
          <a:xfrm>
            <a:off x="3245527" y="2020447"/>
            <a:ext cx="609926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/>
          <p:nvPr/>
        </p:nvCxnSpPr>
        <p:spPr bwMode="auto">
          <a:xfrm>
            <a:off x="3186449" y="2309616"/>
            <a:ext cx="670919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3164110" y="2757295"/>
            <a:ext cx="982292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3383190" y="3633609"/>
            <a:ext cx="982292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>
            <a:off x="3357878" y="4519441"/>
            <a:ext cx="1080521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3169174" y="5400520"/>
            <a:ext cx="2105629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3242540" y="6286355"/>
            <a:ext cx="3082851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53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3.10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760568"/>
          </a:xfrm>
        </p:spPr>
        <p:txBody>
          <a:bodyPr>
            <a:normAutofit/>
          </a:bodyPr>
          <a:lstStyle/>
          <a:p>
            <a:r>
              <a:rPr lang="en-US" altLang="ja-JP" dirty="0"/>
              <a:t>Description sample of answer file(oase_answers.txt)</a:t>
            </a:r>
            <a:r>
              <a:rPr lang="ja-JP" altLang="en-US" dirty="0"/>
              <a:t> </a:t>
            </a:r>
            <a:r>
              <a:rPr lang="en-US" altLang="ja-JP" dirty="0" smtClean="0"/>
              <a:t>3/3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64"/>
          <a:stretch/>
        </p:blipFill>
        <p:spPr>
          <a:xfrm>
            <a:off x="2100113" y="1196690"/>
            <a:ext cx="4942800" cy="5158429"/>
          </a:xfrm>
          <a:prstGeom prst="rect">
            <a:avLst/>
          </a:prstGeom>
        </p:spPr>
      </p:pic>
      <p:cxnSp>
        <p:nvCxnSpPr>
          <p:cNvPr id="11" name="直線コネクタ 10"/>
          <p:cNvCxnSpPr/>
          <p:nvPr/>
        </p:nvCxnSpPr>
        <p:spPr bwMode="auto">
          <a:xfrm>
            <a:off x="3429392" y="2144244"/>
            <a:ext cx="670918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3798570" y="3087227"/>
            <a:ext cx="504070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3176769" y="3549201"/>
            <a:ext cx="738010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線コネクタ 8"/>
          <p:cNvCxnSpPr/>
          <p:nvPr/>
        </p:nvCxnSpPr>
        <p:spPr bwMode="auto">
          <a:xfrm>
            <a:off x="2820045" y="4485379"/>
            <a:ext cx="554477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075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3.11</a:t>
            </a:r>
            <a:r>
              <a:rPr lang="ja-JP" altLang="en-US" dirty="0"/>
              <a:t>　</a:t>
            </a:r>
            <a:r>
              <a:rPr lang="en-US" altLang="ja-JP" dirty="0" smtClean="0"/>
              <a:t>Environment construction</a:t>
            </a:r>
            <a:r>
              <a:rPr lang="ja-JP" altLang="en-US" dirty="0" smtClean="0"/>
              <a:t>（</a:t>
            </a:r>
            <a:r>
              <a:rPr lang="en-US" altLang="ja-JP" dirty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Change directory</a:t>
            </a:r>
            <a:endParaRPr lang="en-US" altLang="ja-JP" dirty="0"/>
          </a:p>
          <a:p>
            <a:pPr lvl="1"/>
            <a:r>
              <a:rPr lang="en-US" altLang="ja-JP" dirty="0" smtClean="0"/>
              <a:t>Move to the directory which contains the settings file and shell for environment construction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500" dirty="0"/>
              <a:t>$ cd </a:t>
            </a:r>
            <a:r>
              <a:rPr lang="en-US" altLang="ja-JP" sz="1500" dirty="0" err="1"/>
              <a:t>oase-</a:t>
            </a:r>
            <a:r>
              <a:rPr lang="en-US" altLang="ja-JP" sz="1500" dirty="0" err="1">
                <a:solidFill>
                  <a:srgbClr val="FF0000"/>
                </a:solidFill>
              </a:rPr>
              <a:t>x.x.x</a:t>
            </a:r>
            <a:r>
              <a:rPr lang="en-US" altLang="ja-JP" sz="1500" dirty="0"/>
              <a:t>/</a:t>
            </a:r>
            <a:r>
              <a:rPr lang="en-US" altLang="ja-JP" sz="1500" dirty="0" err="1"/>
              <a:t>oase_install_package</a:t>
            </a:r>
            <a:r>
              <a:rPr lang="en-US" altLang="ja-JP" sz="1500" dirty="0"/>
              <a:t>/</a:t>
            </a:r>
            <a:r>
              <a:rPr lang="en-US" altLang="ja-JP" sz="1500" dirty="0" err="1"/>
              <a:t>install_scripts</a:t>
            </a:r>
            <a:endParaRPr lang="en-US" altLang="ja-JP" sz="1500" dirty="0"/>
          </a:p>
          <a:p>
            <a:endParaRPr lang="en-US" altLang="ja-JP" dirty="0" smtClean="0"/>
          </a:p>
          <a:p>
            <a:r>
              <a:rPr lang="en-US" altLang="ja-JP" dirty="0" smtClean="0"/>
              <a:t>Execute environment construction tool(</a:t>
            </a:r>
            <a:r>
              <a:rPr lang="en-US" altLang="ja-JP" dirty="0" smtClean="0"/>
              <a:t>online version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en-US" altLang="ja-JP" dirty="0" smtClean="0"/>
              <a:t>Execute environment construction tool with the following command.</a:t>
            </a:r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 smtClean="0"/>
              <a:t>$ </a:t>
            </a:r>
            <a:r>
              <a:rPr lang="en-US" altLang="ja-JP" sz="1500" dirty="0" err="1" smtClean="0"/>
              <a:t>sh</a:t>
            </a:r>
            <a:r>
              <a:rPr lang="en-US" altLang="ja-JP" sz="1500" dirty="0" smtClean="0"/>
              <a:t> </a:t>
            </a:r>
            <a:r>
              <a:rPr lang="en-US" altLang="ja-JP" sz="1500" kern="100" dirty="0"/>
              <a:t>oase_online_installer.sh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The installation of OASE is completed.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endParaRPr lang="en-US" altLang="ja-JP" sz="1600" kern="100" dirty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Introduction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About this manua</a:t>
            </a:r>
            <a:r>
              <a:rPr lang="en-US" altLang="ja-JP" sz="1400" dirty="0">
                <a:latin typeface="+mn-ea"/>
              </a:rPr>
              <a:t>l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 smtClean="0">
                <a:latin typeface="+mn-ea"/>
              </a:rPr>
              <a:t>System configuration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Requirements</a:t>
            </a:r>
            <a:r>
              <a:rPr lang="en-US" altLang="ja-JP" sz="1400" dirty="0" smtClean="0">
                <a:latin typeface="+mn-ea"/>
              </a:rPr>
              <a:t>(1/2</a:t>
            </a:r>
            <a:r>
              <a:rPr lang="en-US" altLang="ja-JP" sz="1400" dirty="0">
                <a:latin typeface="+mn-ea"/>
              </a:rPr>
              <a:t>)</a:t>
            </a:r>
          </a:p>
          <a:p>
            <a:r>
              <a:rPr lang="en-US" altLang="ja-JP" sz="1400" dirty="0">
                <a:latin typeface="+mn-ea"/>
              </a:rPr>
              <a:t>    2.2    </a:t>
            </a:r>
            <a:r>
              <a:rPr lang="en-US" altLang="ja-JP" sz="1400" dirty="0" smtClean="0">
                <a:latin typeface="+mn-ea"/>
              </a:rPr>
              <a:t>Requirements(2/2</a:t>
            </a:r>
            <a:r>
              <a:rPr lang="en-US" altLang="ja-JP" sz="1400" dirty="0">
                <a:latin typeface="+mn-ea"/>
              </a:rPr>
              <a:t>)</a:t>
            </a: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OASE environment construction procedure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Online installation</a:t>
            </a:r>
            <a:endParaRPr lang="ja-JP" altLang="en-US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Advance preparation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Advance </a:t>
            </a:r>
            <a:r>
              <a:rPr lang="en-US" altLang="ja-JP" sz="1400" dirty="0">
                <a:latin typeface="+mn-ea"/>
              </a:rPr>
              <a:t>preparation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3.4    </a:t>
            </a:r>
            <a:r>
              <a:rPr lang="en-US" altLang="ja-JP" sz="1400" dirty="0" smtClean="0">
                <a:latin typeface="+mn-ea"/>
              </a:rPr>
              <a:t>OASE</a:t>
            </a:r>
            <a:r>
              <a:rPr lang="en-US" altLang="zh-TW" sz="1400" dirty="0">
                <a:latin typeface="+mn-ea"/>
              </a:rPr>
              <a:t> environment </a:t>
            </a:r>
            <a:r>
              <a:rPr lang="en-US" altLang="zh-TW" sz="1400" dirty="0" smtClean="0">
                <a:latin typeface="+mn-ea"/>
              </a:rPr>
              <a:t>construction flow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E</a:t>
            </a:r>
            <a:r>
              <a:rPr lang="en-US" altLang="zh-TW" sz="1400" dirty="0" smtClean="0">
                <a:latin typeface="+mn-ea"/>
              </a:rPr>
              <a:t>nvironment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   </a:t>
            </a:r>
            <a:r>
              <a:rPr lang="en-US" altLang="ja-JP" sz="1400" dirty="0" smtClean="0">
                <a:latin typeface="+mn-ea"/>
              </a:rPr>
              <a:t>E</a:t>
            </a:r>
            <a:r>
              <a:rPr lang="en-US" altLang="zh-TW" sz="1400" dirty="0" smtClean="0">
                <a:latin typeface="+mn-ea"/>
              </a:rPr>
              <a:t>nvironment </a:t>
            </a:r>
            <a:r>
              <a:rPr lang="en-US" altLang="zh-TW" sz="1400" dirty="0">
                <a:latin typeface="+mn-ea"/>
              </a:rPr>
              <a:t>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3.10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3.11  </a:t>
            </a:r>
            <a:r>
              <a:rPr lang="en-US" altLang="ja-JP" sz="1400" dirty="0">
                <a:latin typeface="+mn-ea"/>
              </a:rPr>
              <a:t>E</a:t>
            </a:r>
            <a:r>
              <a:rPr lang="en-US" altLang="zh-TW" sz="1400" dirty="0">
                <a:latin typeface="+mn-ea"/>
              </a:rPr>
              <a:t>nvironment construction 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OASE 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</a:t>
            </a:r>
            <a:r>
              <a:rPr lang="en-US" altLang="ja-JP" sz="1400" dirty="0" smtClean="0">
                <a:latin typeface="+mn-ea"/>
              </a:rPr>
              <a:t>peration </a:t>
            </a:r>
            <a:r>
              <a:rPr lang="en-US" altLang="ja-JP" sz="1400" dirty="0">
                <a:latin typeface="+mn-ea"/>
              </a:rPr>
              <a:t>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1/7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</a:t>
            </a:r>
            <a:r>
              <a:rPr lang="en-US" altLang="ja-JP" sz="1400" dirty="0" smtClean="0">
                <a:latin typeface="+mn-ea"/>
              </a:rPr>
              <a:t>peration </a:t>
            </a:r>
            <a:r>
              <a:rPr lang="en-US" altLang="ja-JP" sz="1400" dirty="0">
                <a:latin typeface="+mn-ea"/>
              </a:rPr>
              <a:t>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2/7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3/7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4/7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5/7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zh-TW" sz="1400" dirty="0" smtClean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>
                <a:latin typeface="+mn-ea"/>
              </a:rPr>
              <a:t>6</a:t>
            </a:r>
            <a:r>
              <a:rPr lang="en-US" altLang="zh-TW" sz="1400" dirty="0" smtClean="0">
                <a:latin typeface="+mn-ea"/>
              </a:rPr>
              <a:t>/7</a:t>
            </a:r>
            <a:r>
              <a:rPr lang="zh-TW" altLang="en-US" sz="1400" dirty="0" smtClean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</a:t>
            </a:r>
            <a:r>
              <a:rPr lang="en-US" altLang="zh-TW" sz="1400" dirty="0" smtClean="0">
                <a:latin typeface="+mn-ea"/>
              </a:rPr>
              <a:t>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</a:t>
            </a:r>
            <a:r>
              <a:rPr lang="en-US" altLang="ja-JP" sz="1400" dirty="0">
                <a:latin typeface="+mn-ea"/>
              </a:rPr>
              <a:t>peration check </a:t>
            </a:r>
            <a:r>
              <a:rPr lang="zh-TW" altLang="en-US" sz="1400" dirty="0" smtClean="0">
                <a:latin typeface="+mn-ea"/>
              </a:rPr>
              <a:t>（</a:t>
            </a:r>
            <a:r>
              <a:rPr lang="en-US" altLang="zh-TW" sz="1400" dirty="0" smtClean="0">
                <a:latin typeface="+mn-ea"/>
              </a:rPr>
              <a:t>7/7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OASE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Check the display of main menu.</a:t>
            </a:r>
            <a:endParaRPr lang="ja-JP" altLang="en-US" dirty="0"/>
          </a:p>
          <a:p>
            <a:pPr lvl="1"/>
            <a:r>
              <a:rPr lang="en-US" altLang="ja-JP" dirty="0" smtClean="0"/>
              <a:t>Please check if OASE and drivers are displayed correctly by </a:t>
            </a:r>
            <a:r>
              <a:rPr lang="en-US" altLang="ja-JP" dirty="0"/>
              <a:t>accessing </a:t>
            </a:r>
            <a:r>
              <a:rPr lang="en-US" altLang="ja-JP" dirty="0" smtClean="0"/>
              <a:t>the </a:t>
            </a:r>
            <a:r>
              <a:rPr lang="en-US" altLang="ja-JP" dirty="0"/>
              <a:t>main </a:t>
            </a:r>
            <a:r>
              <a:rPr lang="en-US" altLang="ja-JP" dirty="0" smtClean="0"/>
              <a:t>menu of OASE system from user’s windows PC by following the steps below.</a:t>
            </a:r>
          </a:p>
          <a:p>
            <a:pPr lvl="1"/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Preparation for HTTPS</a:t>
            </a:r>
            <a:r>
              <a:rPr lang="ja-JP" altLang="en-US" dirty="0" smtClean="0"/>
              <a:t> </a:t>
            </a:r>
            <a:r>
              <a:rPr lang="en-US" altLang="ja-JP" dirty="0" smtClean="0"/>
              <a:t>access</a:t>
            </a:r>
            <a:endParaRPr lang="ja-JP" altLang="en-US" dirty="0" smtClean="0"/>
          </a:p>
          <a:p>
            <a:pPr marL="180000" lvl="1" indent="0">
              <a:buNone/>
            </a:pPr>
            <a:endParaRPr lang="ja-JP" altLang="en-US" dirty="0"/>
          </a:p>
          <a:p>
            <a:pPr lvl="1"/>
            <a:r>
              <a:rPr lang="en-US" altLang="ja-JP" dirty="0" smtClean="0"/>
              <a:t>Please add the IP address and host name of the OASE server to the hosts file in client device(Windows).</a:t>
            </a:r>
            <a:endParaRPr lang="en-US" altLang="ja-JP" dirty="0"/>
          </a:p>
          <a:p>
            <a:pPr lvl="1"/>
            <a:r>
              <a:rPr lang="en-US" altLang="ja-JP" dirty="0" smtClean="0"/>
              <a:t>For Windows10, the hosts file is as follows.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Please add the following setting to hosts file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04171"/>
              </p:ext>
            </p:extLst>
          </p:nvPr>
        </p:nvGraphicFramePr>
        <p:xfrm>
          <a:off x="1828630" y="43651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C:\Windows\System32\drivers\etc\hosts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67222"/>
              </p:ext>
            </p:extLst>
          </p:nvPr>
        </p:nvGraphicFramePr>
        <p:xfrm>
          <a:off x="1907630" y="5363155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“IP</a:t>
                      </a:r>
                      <a:r>
                        <a:rPr lang="en-US" altLang="ja-JP" sz="1050" kern="100" dirty="0" smtClean="0">
                          <a:effectLst/>
                        </a:rPr>
                        <a:t> address of OASE server</a:t>
                      </a:r>
                      <a:r>
                        <a:rPr lang="en-US" sz="1050" kern="100" dirty="0" smtClean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err="1">
                          <a:effectLst/>
                        </a:rPr>
                        <a:t>exastro</a:t>
                      </a:r>
                      <a:r>
                        <a:rPr lang="en-US" sz="1050" kern="0" dirty="0" err="1">
                          <a:effectLst/>
                        </a:rPr>
                        <a:t>-oase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Example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err="1">
                          <a:effectLst/>
                        </a:rPr>
                        <a:t>exastro-oase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/>
              <a:t>2</a:t>
            </a:r>
            <a:r>
              <a:rPr lang="en-US" altLang="ja-JP" dirty="0" smtClean="0"/>
              <a:t>/7</a:t>
            </a:r>
            <a:r>
              <a:rPr lang="ja-JP" altLang="en-US" dirty="0" smtClean="0"/>
              <a:t>）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Import certificate to client device(Windows)</a:t>
            </a:r>
            <a:endParaRPr lang="en-US" altLang="ja-JP" dirty="0"/>
          </a:p>
          <a:p>
            <a:pPr lvl="1"/>
            <a:r>
              <a:rPr lang="en-US" altLang="ja-JP" dirty="0" smtClean="0"/>
              <a:t>The certificate is stored in the following path of OASE installation package.</a:t>
            </a:r>
            <a:endParaRPr lang="ja-JP" altLang="ja-JP" dirty="0"/>
          </a:p>
          <a:p>
            <a:pPr lvl="1"/>
            <a:r>
              <a:rPr lang="en-US" altLang="ja-JP" dirty="0" smtClean="0"/>
              <a:t>Download the file to client device via tools such as FFFTP or </a:t>
            </a:r>
            <a:r>
              <a:rPr lang="en-US" altLang="ja-JP" dirty="0" err="1" smtClean="0"/>
              <a:t>WinSCP</a:t>
            </a:r>
            <a:r>
              <a:rPr lang="en-US" altLang="ja-JP" dirty="0" smtClean="0"/>
              <a:t>.</a:t>
            </a:r>
            <a:endParaRPr lang="ja-JP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Please import certificate to Web browser.</a:t>
            </a:r>
            <a:endParaRPr lang="ja-JP" altLang="ja-JP" dirty="0" smtClean="0"/>
          </a:p>
          <a:p>
            <a:pPr lvl="1"/>
            <a:r>
              <a:rPr lang="en-US" altLang="ja-JP" dirty="0" smtClean="0"/>
              <a:t>The procedure to import certificate to Google Chrome is as follows.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①　</a:t>
            </a:r>
            <a:r>
              <a:rPr lang="en-US" altLang="ja-JP" dirty="0"/>
              <a:t> Start Google Chrome and go to [Settings] from the [Settings] button at the top </a:t>
            </a:r>
          </a:p>
          <a:p>
            <a:pPr marL="180000" lvl="1" indent="0">
              <a:buNone/>
            </a:pPr>
            <a:r>
              <a:rPr lang="en-US" altLang="ja-JP" dirty="0"/>
              <a:t>          right to proceed .</a:t>
            </a:r>
          </a:p>
          <a:p>
            <a:pPr marL="180000" lvl="1" indent="0">
              <a:buNone/>
            </a:pPr>
            <a:r>
              <a:rPr lang="ja-JP" altLang="en-US" dirty="0"/>
              <a:t>　②　</a:t>
            </a:r>
            <a:r>
              <a:rPr lang="en-US" altLang="ja-JP" dirty="0"/>
              <a:t> After clicking[Advanced]at the bottom of the screen, click[Manage certificates]</a:t>
            </a:r>
          </a:p>
          <a:p>
            <a:pPr marL="180000" lvl="1" indent="0">
              <a:buNone/>
            </a:pPr>
            <a:r>
              <a:rPr lang="en-US" altLang="ja-JP" dirty="0"/>
              <a:t>          from the item displayed.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/>
              <a:t>③　</a:t>
            </a:r>
            <a:r>
              <a:rPr lang="en-US" altLang="ja-JP" dirty="0"/>
              <a:t> Go to the Trusted Root Certification Authorities tab and click Import at the bottom left.</a:t>
            </a:r>
          </a:p>
          <a:p>
            <a:pPr marL="357188" lvl="1" indent="0">
              <a:buNone/>
            </a:pPr>
            <a:r>
              <a:rPr lang="ja-JP" altLang="en-US" dirty="0"/>
              <a:t>④　</a:t>
            </a:r>
            <a:r>
              <a:rPr lang="en-US" altLang="ja-JP" dirty="0"/>
              <a:t> The import certificate wizard </a:t>
            </a:r>
            <a:r>
              <a:rPr lang="en-US" altLang="ja-JP" dirty="0" smtClean="0"/>
              <a:t>starts. </a:t>
            </a:r>
            <a:r>
              <a:rPr lang="en-US" altLang="ja-JP" dirty="0"/>
              <a:t>Click </a:t>
            </a:r>
            <a:r>
              <a:rPr lang="en-US" altLang="ja-JP" dirty="0" smtClean="0"/>
              <a:t>Next.</a:t>
            </a:r>
            <a:endParaRPr lang="en-US" altLang="ja-JP" dirty="0"/>
          </a:p>
          <a:p>
            <a:pPr marL="357188" lvl="1" indent="0">
              <a:buNone/>
            </a:pPr>
            <a:r>
              <a:rPr lang="ja-JP" altLang="en-US" dirty="0"/>
              <a:t>⑤　 </a:t>
            </a:r>
            <a:r>
              <a:rPr lang="en-US" altLang="ja-JP" dirty="0"/>
              <a:t>Specify the file name to import and click [Next].</a:t>
            </a:r>
          </a:p>
          <a:p>
            <a:pPr marL="357188" lvl="1" indent="0">
              <a:buNone/>
            </a:pPr>
            <a:r>
              <a:rPr lang="ja-JP" altLang="en-US" dirty="0"/>
              <a:t>⑥　</a:t>
            </a:r>
            <a:r>
              <a:rPr lang="en-US" altLang="ja-JP" dirty="0"/>
              <a:t> Make sure that certificates are placed in the next store (P) where it should be checked.</a:t>
            </a:r>
          </a:p>
          <a:p>
            <a:pPr marL="357188" lvl="1" indent="0">
              <a:buNone/>
            </a:pPr>
            <a:r>
              <a:rPr lang="ja-JP" altLang="en-US" dirty="0"/>
              <a:t>⑦　</a:t>
            </a:r>
            <a:r>
              <a:rPr lang="en-US" altLang="ja-JP" dirty="0"/>
              <a:t> Select [Trusted Root Certification Authorities] and click [Next].</a:t>
            </a:r>
          </a:p>
          <a:p>
            <a:pPr marL="357188" lvl="1" indent="0">
              <a:buNone/>
            </a:pPr>
            <a:r>
              <a:rPr lang="en-US" altLang="ja-JP" dirty="0"/>
              <a:t>※ If it is not selected, please select [Trusted Root Certification Authorities] from [Reference]</a:t>
            </a:r>
          </a:p>
          <a:p>
            <a:pPr marL="357188" lvl="1" indent="0">
              <a:buNone/>
            </a:pPr>
            <a:r>
              <a:rPr lang="en-US" altLang="ja-JP" dirty="0"/>
              <a:t>    on  the right side .</a:t>
            </a:r>
          </a:p>
          <a:p>
            <a:pPr marL="357188" lvl="1" indent="0">
              <a:buNone/>
            </a:pPr>
            <a:r>
              <a:rPr lang="ja-JP" altLang="en-US" dirty="0"/>
              <a:t>⑧　</a:t>
            </a:r>
            <a:r>
              <a:rPr lang="en-US" altLang="ja-JP" dirty="0"/>
              <a:t> Click [Finish].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44503"/>
              </p:ext>
            </p:extLst>
          </p:nvPr>
        </p:nvGraphicFramePr>
        <p:xfrm>
          <a:off x="1115520" y="1836779"/>
          <a:ext cx="6821021" cy="653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OS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of </a:t>
                      </a:r>
                      <a:r>
                        <a:rPr lang="en-US" altLang="ja-JP" sz="1050" kern="100" dirty="0" smtClean="0">
                          <a:effectLst/>
                        </a:rPr>
                        <a:t>OASE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7, 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en-US" sz="900" kern="100" baseline="0" dirty="0">
                          <a:effectLst/>
                        </a:rPr>
                        <a:t> </a:t>
                      </a:r>
                      <a:r>
                        <a:rPr lang="en-US" sz="900" kern="100" baseline="0" dirty="0" smtClean="0">
                          <a:effectLst/>
                        </a:rPr>
                        <a:t>series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/(installation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file path</a:t>
                      </a:r>
                      <a:r>
                        <a:rPr lang="en-US" altLang="ja-JP" sz="1000" kern="100" dirty="0" smtClean="0">
                          <a:effectLst/>
                        </a:rPr>
                        <a:t>)/</a:t>
                      </a:r>
                      <a:r>
                        <a:rPr lang="en-US" altLang="ja-JP" sz="1000" kern="100" dirty="0">
                          <a:effectLst/>
                        </a:rPr>
                        <a:t>oase-1.0.0/</a:t>
                      </a:r>
                      <a:r>
                        <a:rPr lang="en-US" altLang="ja-JP" sz="1000" kern="100" dirty="0" err="1">
                          <a:effectLst/>
                        </a:rPr>
                        <a:t>oase</a:t>
                      </a:r>
                      <a:r>
                        <a:rPr lang="en-US" altLang="ja-JP" sz="1000" kern="100" dirty="0">
                          <a:effectLst/>
                        </a:rPr>
                        <a:t>-root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exastro-oase.crt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smtClean="0"/>
              <a:t>Access </a:t>
            </a:r>
            <a:r>
              <a:rPr lang="en-US" altLang="ja-JP" dirty="0" smtClean="0"/>
              <a:t>URL</a:t>
            </a:r>
            <a:endParaRPr lang="en-US" altLang="ja-JP" dirty="0"/>
          </a:p>
          <a:p>
            <a:pPr lvl="1"/>
            <a:r>
              <a:rPr lang="en-US" altLang="ja-JP" dirty="0" smtClean="0"/>
              <a:t>Please acces</a:t>
            </a:r>
            <a:r>
              <a:rPr lang="en-US" altLang="ja-JP" dirty="0" smtClean="0"/>
              <a:t>s the login screen from the following URL.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 smtClean="0"/>
              <a:t>：</a:t>
            </a:r>
            <a:r>
              <a:rPr lang="en-US" altLang="ja-JP" b="1" dirty="0" smtClean="0">
                <a:solidFill>
                  <a:srgbClr val="FF0000"/>
                </a:solidFill>
              </a:rPr>
              <a:t>https</a:t>
            </a:r>
            <a:r>
              <a:rPr lang="en-US" altLang="ja-JP" b="1" dirty="0">
                <a:solidFill>
                  <a:srgbClr val="FF0000"/>
                </a:solidFill>
              </a:rPr>
              <a:t>://exastro-oase/oase_web/top/login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※Accessing from both HTTP and HTTPS are available after installation.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Since HTTP is insecure, accessing from HTTPS is recommended.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Please check from Operation </a:t>
            </a:r>
            <a:r>
              <a:rPr lang="en-US" altLang="ja-JP" b="1" dirty="0" smtClean="0">
                <a:solidFill>
                  <a:srgbClr val="FF0000"/>
                </a:solidFill>
              </a:rPr>
              <a:t>check(3/7) f</a:t>
            </a:r>
            <a:r>
              <a:rPr lang="en-US" altLang="ja-JP" b="1" dirty="0" smtClean="0">
                <a:solidFill>
                  <a:srgbClr val="FF0000"/>
                </a:solidFill>
              </a:rPr>
              <a:t>or the method </a:t>
            </a:r>
            <a:r>
              <a:rPr lang="en-US" altLang="ja-JP" b="1" dirty="0" smtClean="0">
                <a:solidFill>
                  <a:srgbClr val="FF0000"/>
                </a:solidFill>
              </a:rPr>
              <a:t>to access from </a:t>
            </a:r>
            <a:r>
              <a:rPr lang="en-US" altLang="ja-JP" b="1" dirty="0" smtClean="0">
                <a:solidFill>
                  <a:srgbClr val="FF0000"/>
                </a:solidFill>
              </a:rPr>
              <a:t>HTTP. </a:t>
            </a:r>
          </a:p>
          <a:p>
            <a:pPr lvl="1"/>
            <a:endParaRPr lang="en-US" altLang="ja-JP" dirty="0" smtClean="0"/>
          </a:p>
          <a:p>
            <a:pPr lvl="0"/>
            <a:r>
              <a:rPr lang="en-US" altLang="ja-JP" dirty="0" smtClean="0"/>
              <a:t>Login</a:t>
            </a:r>
            <a:endParaRPr lang="en-US" altLang="ja-JP" dirty="0"/>
          </a:p>
          <a:p>
            <a:pPr lvl="1"/>
            <a:r>
              <a:rPr lang="en-US" altLang="ja-JP" dirty="0" smtClean="0"/>
              <a:t>Please enter </a:t>
            </a:r>
            <a:r>
              <a:rPr lang="en-US" altLang="ja-JP" dirty="0" smtClean="0"/>
              <a:t>the specific Login ID and default password then click the [Login] button when the login screen of OASE is displayed.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Login ID</a:t>
            </a:r>
            <a:r>
              <a:rPr lang="ja-JP" altLang="ja-JP" dirty="0"/>
              <a:t>　　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</a:t>
            </a:r>
            <a:r>
              <a:rPr lang="ja-JP" altLang="ja-JP" dirty="0" smtClean="0"/>
              <a:t>・</a:t>
            </a:r>
            <a:r>
              <a:rPr lang="en-US" altLang="ja-JP" dirty="0" smtClean="0"/>
              <a:t>Default password</a:t>
            </a:r>
            <a:r>
              <a:rPr lang="ja-JP" altLang="ja-JP" dirty="0" smtClean="0"/>
              <a:t>： </a:t>
            </a:r>
            <a:r>
              <a:rPr lang="en-US" altLang="ja-JP" dirty="0" err="1"/>
              <a:t>oaseoaseoase</a:t>
            </a:r>
            <a:endParaRPr lang="en-US" altLang="ja-JP" dirty="0"/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en-US" altLang="ja-JP" dirty="0" smtClean="0"/>
              <a:t>The screen will move to [Change password screen] if it is the first login after installation.</a:t>
            </a:r>
            <a:endParaRPr lang="ja-JP" altLang="ja-JP" dirty="0"/>
          </a:p>
          <a:p>
            <a:pPr lvl="1"/>
            <a:r>
              <a:rPr lang="en-US" altLang="ja-JP" dirty="0" smtClean="0"/>
              <a:t>Please change the default password from the change password screen.</a:t>
            </a:r>
            <a:endParaRPr lang="ja-JP" altLang="ja-JP" dirty="0"/>
          </a:p>
          <a:p>
            <a:pPr lvl="1"/>
            <a:endParaRPr lang="ja-JP" altLang="en-US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68"/>
          <a:stretch/>
        </p:blipFill>
        <p:spPr>
          <a:xfrm>
            <a:off x="543190" y="846707"/>
            <a:ext cx="8056646" cy="40945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OASE login screen</a:t>
            </a:r>
            <a:endParaRPr kumimoji="1" lang="en-US" altLang="ja-JP" dirty="0"/>
          </a:p>
          <a:p>
            <a:pPr lvl="1"/>
            <a:r>
              <a:rPr lang="en-US" altLang="ja-JP" dirty="0" smtClean="0"/>
              <a:t>If OASE is installed properly, the following login screen will be displayed.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436535" y="3356990"/>
            <a:ext cx="983305" cy="28685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3419840" y="335699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643561" y="3633803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539440" y="3441340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Login ID</a:t>
            </a:r>
            <a:r>
              <a:rPr lang="ja-JP" altLang="en-US" sz="1000" dirty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436535" y="3933782"/>
            <a:ext cx="983306" cy="19875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3419840" y="3933782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589738" y="4127519"/>
            <a:ext cx="1854073" cy="816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74738" y="3933782"/>
            <a:ext cx="2276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Default password</a:t>
            </a:r>
            <a:r>
              <a:rPr lang="ja-JP" altLang="en-US" sz="1000" dirty="0" smtClean="0">
                <a:solidFill>
                  <a:srgbClr val="FF0000"/>
                </a:solidFill>
              </a:rPr>
              <a:t>：</a:t>
            </a:r>
            <a:r>
              <a:rPr lang="en-US" altLang="ja-JP" sz="1000" dirty="0" err="1">
                <a:solidFill>
                  <a:srgbClr val="FF0000"/>
                </a:solidFill>
              </a:rPr>
              <a:t>oaseoaseoase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Check contents according to the display of each menu</a:t>
            </a:r>
            <a:endParaRPr lang="en-US" altLang="ja-JP" dirty="0"/>
          </a:p>
          <a:p>
            <a:pPr lvl="1"/>
            <a:r>
              <a:rPr lang="en-US" altLang="ja-JP" dirty="0" smtClean="0"/>
              <a:t>Please check if the following menu are displayed after login.</a:t>
            </a:r>
            <a:endParaRPr lang="ja-JP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47295"/>
              </p:ext>
            </p:extLst>
          </p:nvPr>
        </p:nvGraphicFramePr>
        <p:xfrm>
          <a:off x="1259540" y="2276841"/>
          <a:ext cx="6624920" cy="253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Function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1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OASE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screen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DashBoard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Rule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730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altLang="ja-JP" dirty="0" smtClean="0"/>
              <a:t>Enable </a:t>
            </a:r>
            <a:r>
              <a:rPr lang="en-US" altLang="ja-JP" dirty="0" smtClean="0"/>
              <a:t>HTTP access</a:t>
            </a:r>
            <a:endParaRPr lang="en-US" altLang="ja-JP" sz="1800" dirty="0" smtClean="0"/>
          </a:p>
          <a:p>
            <a:pPr marL="0" lvl="0" indent="0">
              <a:buNone/>
            </a:pPr>
            <a:r>
              <a:rPr lang="ja-JP" altLang="en-US" sz="1800" dirty="0" smtClean="0"/>
              <a:t>　</a:t>
            </a:r>
            <a:r>
              <a:rPr lang="en-US" altLang="ja-JP" sz="1800" dirty="0" smtClean="0"/>
              <a:t>To enable </a:t>
            </a:r>
            <a:r>
              <a:rPr lang="en-US" altLang="ja-JP" sz="1700" dirty="0" smtClean="0"/>
              <a:t>HTTP access, please perform the following procedure.</a:t>
            </a:r>
            <a:endParaRPr lang="en-US" altLang="ja-JP" sz="1700" dirty="0"/>
          </a:p>
          <a:p>
            <a:pPr lvl="1"/>
            <a:r>
              <a:rPr lang="en-US" altLang="ja-JP" dirty="0" smtClean="0"/>
              <a:t>After installation, edit the generated “/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nginx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oase.conf</a:t>
            </a:r>
            <a:r>
              <a:rPr lang="en-US" altLang="ja-JP" dirty="0" smtClean="0"/>
              <a:t>” file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server {</a:t>
            </a:r>
            <a:br>
              <a:rPr lang="en-US" altLang="ja-JP" dirty="0"/>
            </a:br>
            <a:r>
              <a:rPr lang="en-US" altLang="ja-JP" dirty="0"/>
              <a:t>    listen 80;</a:t>
            </a:r>
            <a:br>
              <a:rPr lang="en-US" altLang="ja-JP" dirty="0"/>
            </a:br>
            <a:r>
              <a:rPr lang="en-US" altLang="ja-JP" dirty="0"/>
              <a:t>    server_name exastro-oase;</a:t>
            </a:r>
            <a:br>
              <a:rPr lang="en-US" altLang="ja-JP" dirty="0"/>
            </a:br>
            <a:r>
              <a:rPr lang="en-US" altLang="ja-JP" dirty="0"/>
              <a:t>    return 301 https://$host$request_uri;</a:t>
            </a:r>
            <a:br>
              <a:rPr lang="en-US" altLang="ja-JP" dirty="0"/>
            </a:br>
            <a:r>
              <a:rPr lang="en-US" altLang="ja-JP" dirty="0" smtClean="0"/>
              <a:t>}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 comment out(#) return </a:t>
            </a:r>
            <a:r>
              <a:rPr lang="en-US" altLang="ja-JP" dirty="0"/>
              <a:t>301 https://$host$request_uri</a:t>
            </a:r>
            <a:r>
              <a:rPr lang="en-US" altLang="ja-JP" dirty="0" smtClean="0"/>
              <a:t>;</a:t>
            </a:r>
          </a:p>
          <a:p>
            <a:pPr marL="180000" lvl="1" indent="0">
              <a:buNone/>
            </a:pPr>
            <a:r>
              <a:rPr lang="en-US" altLang="ja-JP" dirty="0" smtClean="0"/>
              <a:t> then add following code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server {</a:t>
            </a:r>
            <a:br>
              <a:rPr lang="en-US" altLang="ja-JP" dirty="0"/>
            </a:br>
            <a:r>
              <a:rPr lang="en-US" altLang="ja-JP" dirty="0"/>
              <a:t>    listen 80;</a:t>
            </a:r>
            <a:br>
              <a:rPr lang="en-US" altLang="ja-JP" dirty="0"/>
            </a:br>
            <a:r>
              <a:rPr lang="en-US" altLang="ja-JP" dirty="0"/>
              <a:t>    server_name exastro-oase;   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 location / {</a:t>
            </a:r>
            <a:br>
              <a:rPr lang="en-US" altLang="ja-JP" dirty="0"/>
            </a:br>
            <a:r>
              <a:rPr lang="en-US" altLang="ja-JP" dirty="0"/>
              <a:t>      </a:t>
            </a:r>
            <a:r>
              <a:rPr lang="en-US" altLang="ja-JP" dirty="0" smtClean="0"/>
              <a:t>  include </a:t>
            </a:r>
            <a:r>
              <a:rPr lang="en-US" altLang="ja-JP" dirty="0"/>
              <a:t>uwsgi_params;</a:t>
            </a:r>
            <a:br>
              <a:rPr lang="en-US" altLang="ja-JP" dirty="0"/>
            </a:br>
            <a:r>
              <a:rPr lang="en-US" altLang="ja-JP" dirty="0"/>
              <a:t>        uwsgi_pass unix:///home/uWSGI/uwsgi.sock;</a:t>
            </a:r>
            <a:br>
              <a:rPr lang="en-US" altLang="ja-JP" dirty="0"/>
            </a:br>
            <a:r>
              <a:rPr lang="en-US" altLang="ja-JP" dirty="0"/>
              <a:t>    }    </a:t>
            </a:r>
          </a:p>
          <a:p>
            <a:pPr marL="180000" lvl="1" indent="0">
              <a:buNone/>
            </a:pPr>
            <a:r>
              <a:rPr lang="en-US" altLang="ja-JP" dirty="0" smtClean="0"/>
              <a:t>    location </a:t>
            </a:r>
            <a:r>
              <a:rPr lang="en-US" altLang="ja-JP" dirty="0"/>
              <a:t>= / {</a:t>
            </a:r>
            <a:br>
              <a:rPr lang="en-US" altLang="ja-JP" dirty="0"/>
            </a:br>
            <a:r>
              <a:rPr lang="en-US" altLang="ja-JP" dirty="0"/>
              <a:t>        include uwsgi_params;</a:t>
            </a:r>
            <a:br>
              <a:rPr lang="en-US" altLang="ja-JP" dirty="0"/>
            </a:br>
            <a:r>
              <a:rPr lang="en-US" altLang="ja-JP" dirty="0"/>
              <a:t>        uwsgi_pass unix:///home/uWSGI/uwsgi.sock;</a:t>
            </a:r>
            <a:br>
              <a:rPr lang="en-US" altLang="ja-JP" dirty="0"/>
            </a:br>
            <a:r>
              <a:rPr lang="en-US" altLang="ja-JP" dirty="0"/>
              <a:t>        return 301 /oase_web/top/login;</a:t>
            </a:r>
            <a:br>
              <a:rPr lang="en-US" altLang="ja-JP" dirty="0"/>
            </a:br>
            <a:r>
              <a:rPr lang="en-US" altLang="ja-JP" dirty="0"/>
              <a:t>    }    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location </a:t>
            </a:r>
            <a:r>
              <a:rPr lang="en-US" altLang="ja-JP" dirty="0"/>
              <a:t>/static {</a:t>
            </a:r>
            <a:br>
              <a:rPr lang="en-US" altLang="ja-JP" dirty="0"/>
            </a:br>
            <a:r>
              <a:rPr lang="en-US" altLang="ja-JP" dirty="0"/>
              <a:t>        alias /exastro/OASE/oase-root/web_app/static;</a:t>
            </a:r>
            <a:br>
              <a:rPr lang="en-US" altLang="ja-JP" dirty="0"/>
            </a:br>
            <a:r>
              <a:rPr lang="en-US" altLang="ja-JP" dirty="0"/>
              <a:t>    }    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error_page</a:t>
            </a:r>
            <a:r>
              <a:rPr lang="en-US" altLang="ja-JP" dirty="0"/>
              <a:t>   500 502 503 504  /50x.html;</a:t>
            </a:r>
            <a:br>
              <a:rPr lang="en-US" altLang="ja-JP" dirty="0"/>
            </a:br>
            <a:r>
              <a:rPr lang="en-US" altLang="ja-JP" dirty="0"/>
              <a:t>    location = /50x.html {</a:t>
            </a:r>
            <a:br>
              <a:rPr lang="en-US" altLang="ja-JP" dirty="0"/>
            </a:br>
            <a:r>
              <a:rPr lang="en-US" altLang="ja-JP" dirty="0"/>
              <a:t>        root   /usr/share/nginx/html;</a:t>
            </a:r>
            <a:br>
              <a:rPr lang="en-US" altLang="ja-JP" dirty="0"/>
            </a:br>
            <a:r>
              <a:rPr lang="en-US" altLang="ja-JP" dirty="0"/>
              <a:t>    }</a:t>
            </a:r>
            <a:br>
              <a:rPr lang="en-US" altLang="ja-JP" dirty="0"/>
            </a:br>
            <a:r>
              <a:rPr lang="en-US" altLang="ja-JP" dirty="0"/>
              <a:t>}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dirty="0" smtClean="0"/>
              <a:t>Restart </a:t>
            </a:r>
            <a:r>
              <a:rPr lang="en-US" altLang="ja-JP" dirty="0" err="1" smtClean="0"/>
              <a:t>nginx</a:t>
            </a:r>
            <a:r>
              <a:rPr lang="en-US" altLang="ja-JP" dirty="0" smtClean="0"/>
              <a:t> with the following command.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# </a:t>
            </a: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nginx</a:t>
            </a:r>
            <a:endParaRPr lang="ja-JP" altLang="ja-JP" dirty="0"/>
          </a:p>
          <a:p>
            <a:pPr marL="0" lvl="0" indent="0">
              <a:buNone/>
            </a:pPr>
            <a:endParaRPr lang="en-US" altLang="ja-JP" dirty="0" smtClean="0"/>
          </a:p>
          <a:p>
            <a:pPr lvl="0"/>
            <a:r>
              <a:rPr lang="en-US" altLang="ja-JP" dirty="0" smtClean="0"/>
              <a:t>Access URL </a:t>
            </a:r>
            <a:r>
              <a:rPr lang="en-US" altLang="ja-JP" dirty="0" smtClean="0"/>
              <a:t>via </a:t>
            </a:r>
            <a:r>
              <a:rPr lang="en-US" altLang="ja-JP" dirty="0" smtClean="0"/>
              <a:t>HTTP</a:t>
            </a:r>
          </a:p>
          <a:p>
            <a:pPr lvl="1"/>
            <a:r>
              <a:rPr lang="en-US" altLang="ja-JP" dirty="0" smtClean="0"/>
              <a:t>Please access the login screen via the following URL</a:t>
            </a:r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 smtClean="0">
                <a:solidFill>
                  <a:srgbClr val="FF0000"/>
                </a:solidFill>
              </a:rPr>
              <a:t>http://</a:t>
            </a:r>
            <a:r>
              <a:rPr lang="ja-JP" altLang="en-US" dirty="0" smtClean="0">
                <a:solidFill>
                  <a:srgbClr val="FF0000"/>
                </a:solidFill>
              </a:rPr>
              <a:t>（</a:t>
            </a:r>
            <a:r>
              <a:rPr lang="en-US" altLang="ja-JP" dirty="0" smtClean="0">
                <a:solidFill>
                  <a:srgbClr val="FF0000"/>
                </a:solidFill>
              </a:rPr>
              <a:t>IP address of server</a:t>
            </a:r>
            <a:r>
              <a:rPr lang="ja-JP" altLang="en-US" dirty="0" smtClean="0">
                <a:solidFill>
                  <a:srgbClr val="FF0000"/>
                </a:solidFill>
              </a:rPr>
              <a:t>）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/>
              <a:t>The steps after connection is the same as HTTPS.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</a:t>
            </a:r>
            <a:r>
              <a:rPr kumimoji="1" lang="ja-JP" altLang="en-US" dirty="0"/>
              <a:t>　</a:t>
            </a:r>
            <a:r>
              <a:rPr lang="en-US" altLang="ja-JP" dirty="0" smtClean="0"/>
              <a:t>About this manual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/>
              <a:t>About this manual</a:t>
            </a:r>
            <a:endParaRPr lang="en-US" altLang="ja-JP" dirty="0"/>
          </a:p>
          <a:p>
            <a:pPr lvl="1"/>
            <a:r>
              <a:rPr lang="en-US" altLang="ja-JP" dirty="0" smtClean="0"/>
              <a:t>This manual describes the procedure to construct OASE in all-in-one configuration(described later) with installer using external repository.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System configuration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zh-TW" dirty="0" smtClean="0"/>
              <a:t>Requirements(1/2</a:t>
            </a:r>
            <a:r>
              <a:rPr lang="en-US" altLang="zh-TW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To </a:t>
            </a:r>
            <a:r>
              <a:rPr lang="en-US" altLang="ja-JP" dirty="0" smtClean="0"/>
              <a:t>operate </a:t>
            </a:r>
            <a:r>
              <a:rPr lang="en-US" altLang="ja-JP" dirty="0" smtClean="0"/>
              <a:t>OASE, the following environment is required.</a:t>
            </a:r>
            <a:endParaRPr lang="en-US" altLang="ja-JP" dirty="0"/>
          </a:p>
          <a:p>
            <a:pPr lvl="1"/>
            <a:r>
              <a:rPr lang="en-US" altLang="ja-JP" dirty="0" smtClean="0"/>
              <a:t>Server requirements</a:t>
            </a:r>
          </a:p>
          <a:p>
            <a:pPr lvl="1"/>
            <a:r>
              <a:rPr lang="en-US" altLang="ja-JP" dirty="0"/>
              <a:t>(</a:t>
            </a:r>
            <a:r>
              <a:rPr lang="en-US" altLang="ja-JP" dirty="0" smtClean="0"/>
              <a:t>Please refer to Documents for the construction method of middleware.)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>
                <a:hlinkClick r:id="rId2"/>
              </a:rPr>
              <a:t>https://exastro-suite.github.io/oase-docs/documents.html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　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marL="180000" lvl="1" indent="0">
              <a:buNone/>
            </a:pPr>
            <a:endParaRPr lang="en-US" altLang="ja-JP" sz="10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70003"/>
              </p:ext>
            </p:extLst>
          </p:nvPr>
        </p:nvGraphicFramePr>
        <p:xfrm>
          <a:off x="1283268" y="2852920"/>
          <a:ext cx="6576490" cy="272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350">
                  <a:extLst>
                    <a:ext uri="{9D8B030D-6E8A-4147-A177-3AD203B41FA5}">
                      <a16:colId xmlns:a16="http://schemas.microsoft.com/office/drawing/2014/main" val="612991517"/>
                    </a:ext>
                  </a:extLst>
                </a:gridCol>
                <a:gridCol w="2711678">
                  <a:extLst>
                    <a:ext uri="{9D8B030D-6E8A-4147-A177-3AD203B41FA5}">
                      <a16:colId xmlns:a16="http://schemas.microsoft.com/office/drawing/2014/main" val="2281951707"/>
                    </a:ext>
                  </a:extLst>
                </a:gridCol>
              </a:tblGrid>
              <a:tr h="323469">
                <a:tc>
                  <a:txBody>
                    <a:bodyPr/>
                    <a:lstStyle/>
                    <a:p>
                      <a:r>
                        <a:rPr kumimoji="1" lang="en-US" altLang="ja-JP" sz="1050" b="0">
                          <a:solidFill>
                            <a:schemeClr val="bg1"/>
                          </a:solidFill>
                        </a:rPr>
                        <a:t>OS</a:t>
                      </a:r>
                      <a:endParaRPr kumimoji="1" lang="ja-JP" altLang="en-US" sz="105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CentOS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7.5.1804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chemeClr val="bg1"/>
                          </a:solidFill>
                        </a:rPr>
                        <a:t>Web</a:t>
                      </a:r>
                      <a:r>
                        <a:rPr kumimoji="1" lang="ja-JP" altLang="en-US" sz="105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1" lang="en-US" altLang="ja-JP" sz="1050" b="0" baseline="0" dirty="0" smtClean="0">
                          <a:solidFill>
                            <a:schemeClr val="bg1"/>
                          </a:solidFill>
                        </a:rPr>
                        <a:t>server</a:t>
                      </a:r>
                      <a:endParaRPr kumimoji="1" lang="ja-JP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Nginx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1.17.1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3557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chemeClr val="bg1"/>
                          </a:solidFill>
                        </a:rPr>
                        <a:t>Framework</a:t>
                      </a: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Django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2.1.3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618541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kumimoji="1" lang="ja-JP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MySQL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8.0.16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61152"/>
                  </a:ext>
                </a:extLst>
              </a:tr>
              <a:tr h="216030">
                <a:tc rowSpan="2"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chemeClr val="bg1"/>
                          </a:solidFill>
                        </a:rPr>
                        <a:t>Language</a:t>
                      </a:r>
                      <a:endParaRPr kumimoji="1" lang="ja-JP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python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3.6.5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475567"/>
                  </a:ext>
                </a:extLst>
              </a:tr>
              <a:tr h="216030">
                <a:tc vMerge="1">
                  <a:txBody>
                    <a:bodyPr/>
                    <a:lstStyle/>
                    <a:p>
                      <a:endParaRPr kumimoji="1" lang="ja-JP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050" b="0" err="1">
                          <a:solidFill>
                            <a:schemeClr val="tx1"/>
                          </a:solidFill>
                        </a:rPr>
                        <a:t>OpenJDK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1.8.0_212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062857"/>
                  </a:ext>
                </a:extLst>
              </a:tr>
              <a:tr h="324620"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>
                          <a:solidFill>
                            <a:schemeClr val="bg1"/>
                          </a:solidFill>
                        </a:rPr>
                        <a:t>Python</a:t>
                      </a:r>
                      <a:r>
                        <a:rPr kumimoji="1" lang="ja-JP" altLang="en-US" sz="1050" b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1" lang="en-US" altLang="ja-JP" sz="1050" b="0" dirty="0" smtClean="0">
                          <a:solidFill>
                            <a:schemeClr val="bg1"/>
                          </a:solidFill>
                        </a:rPr>
                        <a:t>Library</a:t>
                      </a:r>
                      <a:endParaRPr kumimoji="1" lang="ja-JP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050" b="0" err="1">
                          <a:solidFill>
                            <a:schemeClr val="tx1"/>
                          </a:solidFill>
                        </a:rPr>
                        <a:t>openpyxl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2.5.14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69561"/>
                  </a:ext>
                </a:extLst>
              </a:tr>
              <a:tr h="288040">
                <a:tc rowSpan="2">
                  <a:txBody>
                    <a:bodyPr/>
                    <a:lstStyle/>
                    <a:p>
                      <a:r>
                        <a:rPr kumimoji="1" lang="en-US" altLang="ja-JP" sz="1050" b="0">
                          <a:solidFill>
                            <a:schemeClr val="bg1"/>
                          </a:solidFill>
                        </a:rPr>
                        <a:t>Red</a:t>
                      </a:r>
                      <a:r>
                        <a:rPr kumimoji="1" lang="ja-JP" altLang="en-US" sz="1050" b="0" baseline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1" lang="en-US" altLang="ja-JP" sz="1050" b="0" baseline="0">
                          <a:solidFill>
                            <a:schemeClr val="bg1"/>
                          </a:solidFill>
                        </a:rPr>
                        <a:t>Hat</a:t>
                      </a:r>
                      <a:endParaRPr kumimoji="1" lang="ja-JP" altLang="en-US" sz="105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kumimoji="1" lang="en-US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Manager</a:t>
                      </a:r>
                    </a:p>
                  </a:txBody>
                  <a:tcPr marL="152400" marR="152400" marT="76200" marB="7620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kumimoji="1" lang="en-US" altLang="ja-JP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7.3.1</a:t>
                      </a:r>
                      <a:endParaRPr kumimoji="1" lang="ja-JP" altLang="en-US" sz="105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2400" marR="152400" marT="76200" marB="7620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94794"/>
                  </a:ext>
                </a:extLst>
              </a:tr>
              <a:tr h="216030">
                <a:tc vMerge="1">
                  <a:txBody>
                    <a:bodyPr/>
                    <a:lstStyle/>
                    <a:p>
                      <a:endParaRPr kumimoji="1" lang="ja-JP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0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JBoss</a:t>
                      </a:r>
                      <a:r>
                        <a:rPr kumimoji="1" lang="en-US" altLang="ja-JP" sz="10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EAP</a:t>
                      </a:r>
                      <a:endParaRPr kumimoji="1" lang="ja-JP" altLang="en-US" sz="105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7.2.0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0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zh-TW" dirty="0" smtClean="0"/>
              <a:t>Requirements(2/2</a:t>
            </a:r>
            <a:r>
              <a:rPr lang="en-US" altLang="zh-TW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System requirements(For reference)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Client side PC</a:t>
            </a:r>
            <a:r>
              <a:rPr lang="ja-JP" altLang="en-US" dirty="0" smtClean="0"/>
              <a:t> </a:t>
            </a:r>
            <a:r>
              <a:rPr lang="en-US" altLang="ja-JP" dirty="0" smtClean="0"/>
              <a:t>requirements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2512"/>
              </p:ext>
            </p:extLst>
          </p:nvPr>
        </p:nvGraphicFramePr>
        <p:xfrm>
          <a:off x="1283268" y="4509150"/>
          <a:ext cx="6576490" cy="18447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155">
                  <a:extLst>
                    <a:ext uri="{9D8B030D-6E8A-4147-A177-3AD203B41FA5}">
                      <a16:colId xmlns:a16="http://schemas.microsoft.com/office/drawing/2014/main" val="1334198163"/>
                    </a:ext>
                  </a:extLst>
                </a:gridCol>
              </a:tblGrid>
              <a:tr h="36142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/>
                        <a:t>OS</a:t>
                      </a:r>
                      <a:endParaRPr kumimoji="1" lang="ja-JP" altLang="en-US" sz="11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windows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Windows7 </a:t>
                      </a:r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</a:rPr>
                        <a:t>or higher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 Office 2016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solidFill>
                            <a:schemeClr val="bg1"/>
                          </a:solidFill>
                        </a:rPr>
                        <a:t>Browser</a:t>
                      </a:r>
                      <a:endParaRPr kumimoji="1" lang="ja-JP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InternetExplorer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>
                          <a:solidFill>
                            <a:schemeClr val="tx1"/>
                          </a:solidFill>
                        </a:rPr>
                        <a:t>64.0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72.x</a:t>
                      </a:r>
                      <a:r>
                        <a:rPr kumimoji="1" lang="ja-JP" alt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higher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18" y="1704936"/>
            <a:ext cx="6602540" cy="188382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331550" y="2492870"/>
            <a:ext cx="1152160" cy="216030"/>
          </a:xfrm>
          <a:prstGeom prst="rect">
            <a:avLst/>
          </a:prstGeom>
          <a:solidFill>
            <a:srgbClr val="002B62"/>
          </a:solidFill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ja-JP" sz="1050" b="1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40458" y="2539251"/>
            <a:ext cx="1152160" cy="34347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kern="1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CPU cores</a:t>
            </a:r>
            <a:endParaRPr kumimoji="0" lang="ja-JP" altLang="en-US" sz="105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27730" y="2539251"/>
            <a:ext cx="542356" cy="153140"/>
          </a:xfrm>
          <a:prstGeom prst="rect">
            <a:avLst/>
          </a:prstGeom>
          <a:solidFill>
            <a:srgbClr val="E7E8EA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78911" y="2542623"/>
            <a:ext cx="1152160" cy="34347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kern="1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6 core</a:t>
            </a:r>
            <a:endParaRPr kumimoji="0" lang="ja-JP" altLang="en-US" sz="1100" b="1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6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 </a:t>
            </a:r>
            <a:r>
              <a:rPr lang="en-US" altLang="ja-JP" dirty="0" smtClean="0"/>
              <a:t>environ</a:t>
            </a:r>
            <a:r>
              <a:rPr lang="en-US" altLang="ja-JP" dirty="0" smtClean="0"/>
              <a:t>ment construction procedure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Online installation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About the installation procedure</a:t>
            </a:r>
            <a:endParaRPr lang="ja-JP" altLang="en-US" dirty="0"/>
          </a:p>
          <a:p>
            <a:pPr lvl="1"/>
            <a:r>
              <a:rPr lang="en-US" altLang="ja-JP" dirty="0" smtClean="0"/>
              <a:t>If the </a:t>
            </a:r>
            <a:r>
              <a:rPr lang="en-US" altLang="ja-JP" dirty="0" smtClean="0"/>
              <a:t>OASE server is in online environment, the system configuration is performed by installing required library from internet and executing OASE installer.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195670" y="2276840"/>
            <a:ext cx="4261332" cy="4137450"/>
            <a:chOff x="0" y="0"/>
            <a:chExt cx="3052859" cy="2569467"/>
          </a:xfrm>
        </p:grpSpPr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2123737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OASE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1218732" y="2314870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Online</a:t>
              </a: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OASE</a:t>
                </a:r>
                <a:r>
                  <a:rPr kumimoji="0" lang="en-US" altLang="ja-JP" sz="1000" kern="100" dirty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ja-JP" sz="1000" kern="10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altLang="ja-JP" sz="1050" kern="100" err="1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RabbitMQ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 Server</a:t>
                </a:r>
                <a:r>
                  <a:rPr kumimoji="0" lang="ja-JP" altLang="en-US" sz="1050" kern="100" err="1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MySQL Server</a:t>
                </a:r>
                <a:r>
                  <a:rPr kumimoji="0" lang="ja-JP" altLang="en-US" sz="1050" kern="100" err="1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Nginx</a:t>
                </a:r>
                <a:endParaRPr kumimoji="0" lang="ja-JP" altLang="en-US" sz="1050" kern="100"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err="1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memcached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, </a:t>
                </a: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b="0" i="0" u="none" strike="noStrike" kern="1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JAVA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ja-JP" sz="1050" b="0" i="0" u="none" strike="noStrike" kern="100" cap="none" spc="0" normalizeH="0" baseline="0" noProof="0" err="1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openJDK</a:t>
                </a:r>
                <a:r>
                  <a:rPr kumimoji="0" lang="en-US" altLang="ja-JP" sz="1050" b="0" i="0" u="none" strike="noStrike" kern="1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)</a:t>
                </a:r>
                <a:r>
                  <a:rPr kumimoji="0" lang="ja-JP" altLang="en-US" sz="1050" b="0" i="0" u="none" strike="noStrike" kern="100" cap="none" spc="0" normalizeH="0" baseline="0" noProof="0" err="1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ja-JP" sz="1050" b="0" i="0" u="none" strike="noStrike" kern="100" cap="none" spc="0" normalizeH="0" baseline="0" noProof="0" err="1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Jboss</a:t>
                </a:r>
                <a:r>
                  <a:rPr kumimoji="0" lang="en-US" altLang="ja-JP" sz="1050" b="0" i="0" u="none" strike="noStrike" kern="100" cap="none" spc="0" normalizeH="0" noProof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 EAP</a:t>
                </a:r>
                <a:r>
                  <a:rPr kumimoji="0" lang="ja-JP" altLang="en-US" sz="1050" b="0" i="0" u="none" strike="noStrike" kern="100" cap="none" spc="0" normalizeH="0" noProof="0" err="1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、</a:t>
                </a:r>
                <a:endParaRPr kumimoji="0" lang="en-US" altLang="ja-JP" sz="1050" b="0" i="0" u="none" strike="noStrike" kern="100" cap="none" spc="0" normalizeH="0" baseline="0" noProof="0">
                  <a:ln>
                    <a:noFill/>
                  </a:ln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b="0" i="0" u="none" strike="noStrike" kern="1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Python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ja-JP" sz="1050" b="0" i="0" u="none" strike="noStrike" kern="100" cap="none" spc="0" normalizeH="0" baseline="0" noProof="0" err="1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uWSGI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)</a:t>
                </a:r>
                <a:r>
                  <a:rPr kumimoji="0" lang="ja-JP" altLang="en-US" sz="1050" kern="100" err="1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、</a:t>
                </a:r>
                <a:r>
                  <a:rPr kumimoji="0" lang="ja-JP" altLang="en-US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ja-JP" sz="1050" kern="100"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Django</a:t>
                </a:r>
                <a:endParaRPr kumimoji="0" lang="ja-JP" altLang="en-US" sz="1050" b="0" i="0" u="none" strike="noStrike" kern="100" cap="none" spc="0" normalizeH="0" baseline="0" noProof="0">
                  <a:ln>
                    <a:noFill/>
                  </a:ln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b="0" i="0" u="none" strike="noStrike" kern="1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OASE</a:t>
                </a:r>
                <a:endParaRPr kumimoji="0" lang="ja-JP" altLang="en-US" sz="1050" b="0" i="0" u="none" strike="noStrike" kern="100" cap="none" spc="0" normalizeH="0" baseline="0" noProof="0">
                  <a:ln>
                    <a:noFill/>
                  </a:ln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525779"/>
            </a:xfrm>
            <a:prstGeom prst="rightBrace">
              <a:avLst>
                <a:gd name="adj1" fmla="val 8333"/>
                <a:gd name="adj2" fmla="val 50972"/>
              </a:avLst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5012393" y="4379816"/>
            <a:ext cx="914400" cy="1130233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Advance</a:t>
            </a:r>
            <a:r>
              <a:rPr kumimoji="0" lang="en-US" altLang="ja-JP" sz="1050" b="0" i="0" u="none" strike="noStrike" kern="1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 installation</a:t>
            </a:r>
          </a:p>
          <a:p>
            <a:pPr marL="0" marR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kern="100" noProof="0" dirty="0" smtClean="0">
                <a:solidFill>
                  <a:sysClr val="windowText" lastClr="000000"/>
                </a:solidFill>
                <a:latin typeface="+mn-ea"/>
                <a:cs typeface="Times New Roman" panose="02020603050405020304" pitchFamily="18" charset="0"/>
              </a:rPr>
              <a:t>and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384350" y="5249312"/>
            <a:ext cx="2213252" cy="521475"/>
          </a:xfrm>
          <a:prstGeom prst="rect">
            <a:avLst/>
          </a:prstGeom>
          <a:noFill/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kumimoji="0" lang="en-US" altLang="ja-JP" sz="1050" kern="10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Decision Manager</a:t>
            </a:r>
            <a:r>
              <a:rPr kumimoji="0" lang="ja-JP" altLang="en-US" sz="1050" kern="100" err="1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kumimoji="0" lang="ja-JP" altLang="en-US" sz="1050" kern="10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　</a:t>
            </a:r>
            <a:r>
              <a:rPr kumimoji="0" lang="en-US" altLang="ja-JP" sz="1050" kern="100"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Maven</a:t>
            </a:r>
            <a:endParaRPr kumimoji="0" lang="ja-JP" altLang="en-US" sz="1050" kern="100"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  <a:prstDash val="sysDash"/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  <a:txDef>
      <a:spPr>
        <a:solidFill>
          <a:sysClr val="window" lastClr="FFFFFF"/>
        </a:solidFill>
        <a:ln w="6350">
          <a:noFill/>
        </a:ln>
        <a:effectLst/>
      </a:spPr>
      <a:bodyPr rot="0" spcFirstLastPara="0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just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0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ea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1074</Words>
  <Application>Microsoft Office PowerPoint</Application>
  <PresentationFormat>画面に合わせる (4:3)</PresentationFormat>
  <Paragraphs>434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2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manual</vt:lpstr>
      <vt:lpstr>2.　System configuration</vt:lpstr>
      <vt:lpstr>2.1　Requirements(1/2)</vt:lpstr>
      <vt:lpstr>2.2　Requirements(2/2)</vt:lpstr>
      <vt:lpstr>3.　OASE environment construction procedure</vt:lpstr>
      <vt:lpstr>3.1　Online installation</vt:lpstr>
      <vt:lpstr>3.2　Advance preparation（1/2）</vt:lpstr>
      <vt:lpstr>3.3　Advance preparation（2/2）</vt:lpstr>
      <vt:lpstr>3.4　OASE environment construction flow</vt:lpstr>
      <vt:lpstr>3.5　Environment construction（1/7）</vt:lpstr>
      <vt:lpstr>3.6　Environment construction（2/7）</vt:lpstr>
      <vt:lpstr>3.7　Environment construction（3/7）</vt:lpstr>
      <vt:lpstr>3.8　Environment construction（4/7）</vt:lpstr>
      <vt:lpstr>3.9　Environment construction（5/7）</vt:lpstr>
      <vt:lpstr>3.10　Environment construction（6/7）</vt:lpstr>
      <vt:lpstr>3.11　Environment construction（7/7）</vt:lpstr>
      <vt:lpstr>4.　OASE operation check</vt:lpstr>
      <vt:lpstr>4.1　Operation check（1/7）</vt:lpstr>
      <vt:lpstr>4.2　Operation check（2/7） </vt:lpstr>
      <vt:lpstr>4.1　Operation check（3/7）</vt:lpstr>
      <vt:lpstr>4.4　Operation check（4/7）</vt:lpstr>
      <vt:lpstr>4.5　Operation check（5/7）</vt:lpstr>
      <vt:lpstr>4.3　Operation check（6/7）</vt:lpstr>
      <vt:lpstr>4.3　Operation check（7/7）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2020-06-16T02:54:55Z</dcterms:modified>
</cp:coreProperties>
</file>