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31"/>
  </p:notesMasterIdLst>
  <p:handoutMasterIdLst>
    <p:handoutMasterId r:id="rId32"/>
  </p:handoutMasterIdLst>
  <p:sldIdLst>
    <p:sldId id="262" r:id="rId3"/>
    <p:sldId id="507" r:id="rId4"/>
    <p:sldId id="505" r:id="rId5"/>
    <p:sldId id="508" r:id="rId6"/>
    <p:sldId id="509" r:id="rId7"/>
    <p:sldId id="530" r:id="rId8"/>
    <p:sldId id="532" r:id="rId9"/>
    <p:sldId id="512" r:id="rId10"/>
    <p:sldId id="513" r:id="rId11"/>
    <p:sldId id="515" r:id="rId12"/>
    <p:sldId id="536" r:id="rId13"/>
    <p:sldId id="516" r:id="rId14"/>
    <p:sldId id="517" r:id="rId15"/>
    <p:sldId id="533" r:id="rId16"/>
    <p:sldId id="518" r:id="rId17"/>
    <p:sldId id="521" r:id="rId18"/>
    <p:sldId id="537" r:id="rId19"/>
    <p:sldId id="538" r:id="rId20"/>
    <p:sldId id="522" r:id="rId21"/>
    <p:sldId id="524" r:id="rId22"/>
    <p:sldId id="539" r:id="rId23"/>
    <p:sldId id="526" r:id="rId24"/>
    <p:sldId id="525" r:id="rId25"/>
    <p:sldId id="528" r:id="rId26"/>
    <p:sldId id="529" r:id="rId27"/>
    <p:sldId id="527" r:id="rId28"/>
    <p:sldId id="540" r:id="rId29"/>
    <p:sldId id="318" r:id="rId30"/>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507"/>
          </p14:sldIdLst>
        </p14:section>
        <p14:section name="1.　はじめに" id="{B81141D6-5160-4643-8D51-022CC5C4BDB9}">
          <p14:sldIdLst>
            <p14:sldId id="505"/>
            <p14:sldId id="508"/>
          </p14:sldIdLst>
        </p14:section>
        <p14:section name="2.　システム構成" id="{A8A060BF-92DF-4F47-AFEF-F5FA058AAEFB}">
          <p14:sldIdLst>
            <p14:sldId id="509"/>
            <p14:sldId id="530"/>
            <p14:sldId id="532"/>
          </p14:sldIdLst>
        </p14:section>
        <p14:section name="3.　ITA環境構築手順" id="{80AA9663-4D64-45AD-996E-69C03C14D297}">
          <p14:sldIdLst>
            <p14:sldId id="512"/>
            <p14:sldId id="513"/>
            <p14:sldId id="515"/>
            <p14:sldId id="536"/>
            <p14:sldId id="516"/>
            <p14:sldId id="517"/>
            <p14:sldId id="533"/>
            <p14:sldId id="518"/>
            <p14:sldId id="521"/>
            <p14:sldId id="537"/>
            <p14:sldId id="538"/>
            <p14:sldId id="522"/>
          </p14:sldIdLst>
        </p14:section>
        <p14:section name="4.　ITA動作確認" id="{997E25C5-536A-441F-84BA-3CB1FBC6F6F3}">
          <p14:sldIdLst>
            <p14:sldId id="524"/>
            <p14:sldId id="539"/>
            <p14:sldId id="526"/>
            <p14:sldId id="525"/>
            <p14:sldId id="528"/>
            <p14:sldId id="529"/>
            <p14:sldId id="527"/>
            <p14:sldId id="540"/>
            <p14:sldId id="31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336600"/>
    <a:srgbClr val="003300"/>
    <a:srgbClr val="008000"/>
    <a:srgbClr val="FF99CC"/>
    <a:srgbClr val="00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5473" autoAdjust="0"/>
  </p:normalViewPr>
  <p:slideViewPr>
    <p:cSldViewPr>
      <p:cViewPr varScale="1">
        <p:scale>
          <a:sx n="79" d="100"/>
          <a:sy n="79" d="100"/>
        </p:scale>
        <p:origin x="90" y="768"/>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4-22T13:22:13.425" idx="1">
    <p:pos x="10" y="10"/>
    <p:text/>
    <p:extLst>
      <p:ext uri="{C676402C-5697-4E1C-873F-D02D1690AC5C}">
        <p15:threadingInfo xmlns:p15="http://schemas.microsoft.com/office/powerpoint/2012/main" timeZoneBias="-5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2020/5/21</a:t>
            </a:fld>
            <a:endParaRPr kumimoji="1" lang="ja-JP" altLang="en-US">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2020/5/21</a:t>
            </a:fld>
            <a:endParaRPr lang="ja-JP" altLang="en-US"/>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a:t>タイトルを入力</a:t>
            </a:r>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a:t>宛先がある場合は入力</a:t>
            </a:r>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2988715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2020/5/21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2020/5/21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2020/5/21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2020/5/21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2020/5/21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2020/5/21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2020/5/21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2020/5/21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2020/5/21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a:t>タイトルを入力</a:t>
            </a:r>
          </a:p>
        </p:txBody>
      </p:sp>
    </p:spTree>
    <p:extLst>
      <p:ext uri="{BB962C8B-B14F-4D97-AF65-F5344CB8AC3E}">
        <p14:creationId xmlns:p14="http://schemas.microsoft.com/office/powerpoint/2010/main" val="33990098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2020/5/21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2020/5/21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1</a:t>
            </a:r>
            <a:r>
              <a:rPr kumimoji="1" lang="ja-JP" altLang="en-US" dirty="0"/>
              <a:t>行でおさまる場合はこのレイアウトで入力</a:t>
            </a:r>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2</a:t>
            </a:r>
            <a:r>
              <a:rPr kumimoji="1" lang="ja-JP" altLang="en-US" dirty="0"/>
              <a:t>行にわたる場合は</a:t>
            </a:r>
            <a:r>
              <a:rPr kumimoji="1" lang="en-US" altLang="ja-JP" dirty="0"/>
              <a:t/>
            </a:r>
            <a:br>
              <a:rPr kumimoji="1" lang="en-US" altLang="ja-JP" dirty="0"/>
            </a:br>
            <a:r>
              <a:rPr kumimoji="1" lang="ja-JP" altLang="en-US" dirty="0"/>
              <a:t>このレイアウトで入力</a:t>
            </a:r>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a:t>本文を入力</a:t>
            </a:r>
          </a:p>
          <a:p>
            <a:pPr marR="0" lvl="1" defTabSz="914400" eaLnBrk="0" latinLnBrk="0">
              <a:lnSpc>
                <a:spcPct val="100000"/>
              </a:lnSpc>
              <a:buClr>
                <a:srgbClr val="002B62"/>
              </a:buClr>
              <a:buSzTx/>
              <a:tabLst/>
            </a:pPr>
            <a:r>
              <a:rPr kumimoji="1" lang="ja-JP" altLang="en-US" dirty="0"/>
              <a:t>第</a:t>
            </a:r>
            <a:r>
              <a:rPr kumimoji="1" lang="en-US" altLang="ja-JP" dirty="0"/>
              <a:t>2</a:t>
            </a:r>
            <a:r>
              <a:rPr kumimoji="1" lang="ja-JP" altLang="en-US" dirty="0"/>
              <a:t>レベル</a:t>
            </a:r>
          </a:p>
          <a:p>
            <a:pPr marR="0" lvl="2" defTabSz="914400" eaLnBrk="0" latinLnBrk="0">
              <a:lnSpc>
                <a:spcPct val="100000"/>
              </a:lnSpc>
              <a:buClr>
                <a:srgbClr val="002B62"/>
              </a:buClr>
              <a:buSzTx/>
              <a:tabLst/>
            </a:pPr>
            <a:r>
              <a:rPr kumimoji="1" lang="ja-JP" altLang="en-US" dirty="0"/>
              <a:t>第</a:t>
            </a:r>
            <a:r>
              <a:rPr kumimoji="1" lang="en-US" altLang="ja-JP" dirty="0"/>
              <a:t>3</a:t>
            </a:r>
            <a:r>
              <a:rPr kumimoji="1" lang="ja-JP" altLang="en-US" dirty="0"/>
              <a:t>レベル</a:t>
            </a:r>
          </a:p>
          <a:p>
            <a:pPr marR="0" lvl="3" defTabSz="914400" eaLnBrk="0" latinLnBrk="0">
              <a:lnSpc>
                <a:spcPct val="100000"/>
              </a:lnSpc>
              <a:buClr>
                <a:srgbClr val="002B62"/>
              </a:buClr>
              <a:buSzTx/>
              <a:tabLst/>
            </a:pPr>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18692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a:t>タイトルを入力</a:t>
            </a:r>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a:t>サブタイトルを入力</a:t>
            </a:r>
            <a:endParaRPr kumimoji="1" lang="en-US" altLang="ja-JP"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p:txBody>
      </p:sp>
    </p:spTree>
    <p:extLst>
      <p:ext uri="{BB962C8B-B14F-4D97-AF65-F5344CB8AC3E}">
        <p14:creationId xmlns:p14="http://schemas.microsoft.com/office/powerpoint/2010/main" val="312308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a:t>目次 のタイトルを入力</a:t>
            </a:r>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a:t>項目を入力</a:t>
            </a:r>
            <a:endParaRPr kumimoji="1" lang="en-US" altLang="ja-JP" dirty="0"/>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90321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a:t>マスター タイトルの書式設定</a:t>
            </a:r>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2020/5/21</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hyperlink" Target="https://$host$request_uri/"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s://exastro-suite.github.io/oase-docs/documents_ja.html"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ja-JP" altLang="en-US"/>
              <a:t>第</a:t>
            </a:r>
            <a:r>
              <a:rPr lang="en-US" altLang="ja-JP"/>
              <a:t>1.0</a:t>
            </a:r>
            <a:r>
              <a:rPr lang="ja-JP" altLang="en-US"/>
              <a:t>版</a:t>
            </a:r>
            <a:endParaRPr lang="en-US" altLang="ja-JP"/>
          </a:p>
          <a:p>
            <a:r>
              <a:rPr lang="en-US" altLang="ja-JP"/>
              <a:t>Exastro</a:t>
            </a:r>
            <a:r>
              <a:rPr lang="ja-JP" altLang="en-US"/>
              <a:t> </a:t>
            </a:r>
            <a:r>
              <a:rPr lang="en-US" altLang="ja-JP"/>
              <a:t>developer</a:t>
            </a:r>
            <a:endParaRPr kumimoji="1" lang="ja-JP" altLang="en-US"/>
          </a:p>
        </p:txBody>
      </p:sp>
      <p:sp>
        <p:nvSpPr>
          <p:cNvPr id="5" name="タイトル 1"/>
          <p:cNvSpPr txBox="1">
            <a:spLocks/>
          </p:cNvSpPr>
          <p:nvPr/>
        </p:nvSpPr>
        <p:spPr bwMode="gray">
          <a:xfrm>
            <a:off x="0" y="1816796"/>
            <a:ext cx="9143999" cy="2252343"/>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en-US" altLang="ja-JP" sz="4800" b="1"/>
              <a:t>Operation</a:t>
            </a:r>
            <a:r>
              <a:rPr lang="en-US" altLang="ja-JP" sz="4800" b="1" kern="0">
                <a:solidFill>
                  <a:schemeClr val="tx2">
                    <a:lumMod val="75000"/>
                    <a:lumOff val="25000"/>
                  </a:schemeClr>
                </a:solidFill>
              </a:rPr>
              <a:t> </a:t>
            </a:r>
            <a:r>
              <a:rPr lang="en-US" altLang="ja-JP" sz="4800" b="1"/>
              <a:t>Autonomy Support Engine</a:t>
            </a:r>
          </a:p>
          <a:p>
            <a:r>
              <a:rPr lang="ja-JP" altLang="en-US" sz="4800" b="1"/>
              <a:t>オンラインインストール</a:t>
            </a:r>
            <a:endParaRPr lang="en-US" altLang="ja-JP" sz="4800" b="1" kern="0" spc="-15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a:solidFill>
                  <a:schemeClr val="tx2">
                    <a:lumMod val="75000"/>
                    <a:lumOff val="25000"/>
                  </a:schemeClr>
                </a:solidFill>
                <a:latin typeface="+mn-lt"/>
              </a:rPr>
              <a:t>※</a:t>
            </a:r>
            <a:r>
              <a:rPr lang="ja-JP" altLang="en-US" sz="1400" b="1" kern="0">
                <a:solidFill>
                  <a:schemeClr val="tx2">
                    <a:lumMod val="75000"/>
                    <a:lumOff val="25000"/>
                  </a:schemeClr>
                </a:solidFill>
                <a:latin typeface="+mn-lt"/>
              </a:rPr>
              <a:t>本書では「</a:t>
            </a:r>
            <a:r>
              <a:rPr lang="en-US" altLang="ja-JP" sz="1400" b="1" kern="0">
                <a:solidFill>
                  <a:schemeClr val="tx2">
                    <a:lumMod val="75000"/>
                    <a:lumOff val="25000"/>
                  </a:schemeClr>
                </a:solidFill>
                <a:latin typeface="+mn-lt"/>
              </a:rPr>
              <a:t>Operation Autonomy Support Engine</a:t>
            </a:r>
            <a:r>
              <a:rPr lang="ja-JP" altLang="en-US" sz="1400" b="1" kern="0">
                <a:solidFill>
                  <a:schemeClr val="tx2">
                    <a:lumMod val="75000"/>
                    <a:lumOff val="25000"/>
                  </a:schemeClr>
                </a:solidFill>
                <a:latin typeface="+mn-lt"/>
              </a:rPr>
              <a:t>」を「</a:t>
            </a:r>
            <a:r>
              <a:rPr lang="en-US" altLang="ja-JP" sz="1400" b="1" kern="0">
                <a:solidFill>
                  <a:schemeClr val="tx2">
                    <a:lumMod val="75000"/>
                    <a:lumOff val="25000"/>
                  </a:schemeClr>
                </a:solidFill>
                <a:latin typeface="+mn-lt"/>
              </a:rPr>
              <a:t>OASE</a:t>
            </a:r>
            <a:r>
              <a:rPr lang="ja-JP" altLang="en-US" sz="1400" b="1" kern="0">
                <a:solidFill>
                  <a:schemeClr val="tx2">
                    <a:lumMod val="75000"/>
                    <a:lumOff val="25000"/>
                  </a:schemeClr>
                </a:solidFill>
                <a:latin typeface="+mn-lt"/>
              </a:rPr>
              <a:t>」として記載します。</a:t>
            </a:r>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3208162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3.2</a:t>
            </a:r>
            <a:r>
              <a:rPr lang="ja-JP" altLang="en-US"/>
              <a:t>　事前準備（</a:t>
            </a:r>
            <a:r>
              <a:rPr lang="en-US" altLang="ja-JP"/>
              <a:t>1/2</a:t>
            </a:r>
            <a:r>
              <a:rPr lang="ja-JP" altLang="en-US"/>
              <a:t>）</a:t>
            </a:r>
            <a:endParaRPr kumimoji="1" lang="ja-JP" altLang="en-US"/>
          </a:p>
        </p:txBody>
      </p:sp>
      <p:sp>
        <p:nvSpPr>
          <p:cNvPr id="3" name="コンテンツ プレースホルダー 2"/>
          <p:cNvSpPr>
            <a:spLocks noGrp="1"/>
          </p:cNvSpPr>
          <p:nvPr>
            <p:ph sz="quarter" idx="10"/>
          </p:nvPr>
        </p:nvSpPr>
        <p:spPr/>
        <p:txBody>
          <a:bodyPr/>
          <a:lstStyle/>
          <a:p>
            <a:r>
              <a:rPr lang="en-US" altLang="ja-JP"/>
              <a:t>OASE</a:t>
            </a:r>
            <a:r>
              <a:rPr lang="ja-JP" altLang="en-US"/>
              <a:t>環境構築ツール一覧</a:t>
            </a:r>
            <a:endParaRPr lang="en-US" altLang="ja-JP"/>
          </a:p>
          <a:p>
            <a:pPr lvl="1"/>
            <a:r>
              <a:rPr lang="en-US" altLang="ja-JP"/>
              <a:t>OASE</a:t>
            </a:r>
            <a:r>
              <a:rPr lang="ja-JP" altLang="en-US"/>
              <a:t>環境構築ツール一覧は以下となります。</a:t>
            </a:r>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1552293765"/>
              </p:ext>
            </p:extLst>
          </p:nvPr>
        </p:nvGraphicFramePr>
        <p:xfrm>
          <a:off x="197392" y="1772771"/>
          <a:ext cx="8749216" cy="3751568"/>
        </p:xfrm>
        <a:graphic>
          <a:graphicData uri="http://schemas.openxmlformats.org/drawingml/2006/table">
            <a:tbl>
              <a:tblPr firstRow="1" firstCol="1" bandRow="1">
                <a:tableStyleId>{5C22544A-7EE6-4342-B048-85BDC9FD1C3A}</a:tableStyleId>
              </a:tblPr>
              <a:tblGrid>
                <a:gridCol w="2586972">
                  <a:extLst>
                    <a:ext uri="{9D8B030D-6E8A-4147-A177-3AD203B41FA5}">
                      <a16:colId xmlns:a16="http://schemas.microsoft.com/office/drawing/2014/main" val="20000"/>
                    </a:ext>
                  </a:extLst>
                </a:gridCol>
                <a:gridCol w="2389134">
                  <a:extLst>
                    <a:ext uri="{9D8B030D-6E8A-4147-A177-3AD203B41FA5}">
                      <a16:colId xmlns:a16="http://schemas.microsoft.com/office/drawing/2014/main" val="20001"/>
                    </a:ext>
                  </a:extLst>
                </a:gridCol>
                <a:gridCol w="3773110">
                  <a:extLst>
                    <a:ext uri="{9D8B030D-6E8A-4147-A177-3AD203B41FA5}">
                      <a16:colId xmlns:a16="http://schemas.microsoft.com/office/drawing/2014/main" val="20002"/>
                    </a:ext>
                  </a:extLst>
                </a:gridCol>
              </a:tblGrid>
              <a:tr h="432059">
                <a:tc>
                  <a:txBody>
                    <a:bodyPr/>
                    <a:lstStyle/>
                    <a:p>
                      <a:pPr algn="ctr">
                        <a:spcAft>
                          <a:spcPts val="0"/>
                        </a:spcAft>
                      </a:pPr>
                      <a:r>
                        <a:rPr lang="ja-JP" sz="1050" kern="100">
                          <a:effectLst/>
                          <a:latin typeface="+mn-ea"/>
                          <a:ea typeface="+mn-ea"/>
                        </a:rPr>
                        <a:t>説明</a:t>
                      </a:r>
                      <a:endParaRPr lang="ja-JP" sz="1050" kern="10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a:effectLst/>
                          <a:latin typeface="+mn-ea"/>
                          <a:ea typeface="+mn-ea"/>
                        </a:rPr>
                        <a:t>ファイル</a:t>
                      </a:r>
                      <a:endParaRPr lang="ja-JP" sz="1050" kern="10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100" kern="100">
                          <a:effectLst/>
                          <a:latin typeface="+mn-ea"/>
                          <a:ea typeface="+mn-ea"/>
                        </a:rPr>
                        <a:t>格納先</a:t>
                      </a:r>
                      <a:endParaRPr lang="ja-JP" sz="1100" kern="100">
                        <a:effectLst/>
                        <a:latin typeface="+mn-ea"/>
                        <a:ea typeface="+mn-ea"/>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513093">
                <a:tc>
                  <a:txBody>
                    <a:bodyPr/>
                    <a:lstStyle/>
                    <a:p>
                      <a:r>
                        <a:rPr lang="en-US" altLang="ja-JP" sz="1100"/>
                        <a:t>OASE</a:t>
                      </a:r>
                      <a:r>
                        <a:rPr lang="ja-JP" altLang="en-US" sz="1100"/>
                        <a:t>インストーラー</a:t>
                      </a:r>
                      <a:endParaRPr lang="en-US" altLang="ja-JP" sz="1100"/>
                    </a:p>
                  </a:txBody>
                  <a:tcPr marL="68580" marR="68580" marT="0" marB="0" anchor="ctr">
                    <a:solidFill>
                      <a:srgbClr val="002B62"/>
                    </a:solidFill>
                  </a:tcPr>
                </a:tc>
                <a:tc>
                  <a:txBody>
                    <a:bodyPr/>
                    <a:lstStyle/>
                    <a:p>
                      <a:pPr algn="just" latinLnBrk="1">
                        <a:spcAft>
                          <a:spcPts val="0"/>
                        </a:spcAft>
                      </a:pPr>
                      <a:r>
                        <a:rPr lang="en-US" altLang="ja-JP" sz="1050" kern="100">
                          <a:effectLst/>
                          <a:latin typeface="Century" panose="02040604050505020304" pitchFamily="18" charset="0"/>
                          <a:ea typeface="ＭＳ 明朝" panose="02020609040205080304" pitchFamily="17" charset="-128"/>
                          <a:cs typeface="Times New Roman" panose="02020603050405020304" pitchFamily="18" charset="0"/>
                        </a:rPr>
                        <a:t>oase_online_installer.sh</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900" kern="100">
                          <a:effectLst/>
                        </a:rPr>
                        <a:t>/(</a:t>
                      </a:r>
                      <a:r>
                        <a:rPr lang="ja-JP" sz="900" kern="100">
                          <a:effectLst/>
                        </a:rPr>
                        <a:t>インストール資材展開先</a:t>
                      </a:r>
                      <a:r>
                        <a:rPr lang="en-US" sz="900" kern="100">
                          <a:effectLst/>
                        </a:rPr>
                        <a:t>)/oase-1.0.0/</a:t>
                      </a:r>
                      <a:r>
                        <a:rPr lang="en-US" sz="900" kern="100" err="1">
                          <a:effectLst/>
                        </a:rPr>
                        <a:t>oase_install_package</a:t>
                      </a:r>
                      <a:r>
                        <a:rPr lang="en-US" sz="900" kern="100">
                          <a:effectLst/>
                        </a:rPr>
                        <a:t>/</a:t>
                      </a:r>
                      <a:r>
                        <a:rPr lang="en-US" sz="900" kern="100" err="1">
                          <a:effectLst/>
                        </a:rPr>
                        <a:t>install_scripts</a:t>
                      </a:r>
                      <a:r>
                        <a:rPr lang="en-US" sz="900" kern="100">
                          <a:effectLst/>
                        </a:rPr>
                        <a:t>/</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1"/>
                  </a:ext>
                </a:extLst>
              </a:tr>
              <a:tr h="567057">
                <a:tc>
                  <a:txBody>
                    <a:bodyPr/>
                    <a:lstStyle/>
                    <a:p>
                      <a:r>
                        <a:rPr lang="ja-JP" altLang="en-US" sz="1100"/>
                        <a:t>アプリケーション環境構築ツール</a:t>
                      </a:r>
                    </a:p>
                  </a:txBody>
                  <a:tcPr marL="68580" marR="68580" marT="0" marB="0" anchor="ctr">
                    <a:solidFill>
                      <a:srgbClr val="002B62"/>
                    </a:solidFill>
                  </a:tcPr>
                </a:tc>
                <a:tc>
                  <a:txBody>
                    <a:bodyPr/>
                    <a:lstStyle/>
                    <a:p>
                      <a:pPr algn="just" latinLnBrk="1">
                        <a:spcAft>
                          <a:spcPts val="0"/>
                        </a:spcAft>
                      </a:pPr>
                      <a:r>
                        <a:rPr lang="en-US" altLang="ja-JP" sz="1050" kern="100">
                          <a:effectLst/>
                        </a:rPr>
                        <a:t>oase_app_setup_core.sh</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pPr>
                      <a:r>
                        <a:rPr lang="en-US" altLang="ja-JP" sz="900" kern="100">
                          <a:effectLst/>
                        </a:rPr>
                        <a:t>/(</a:t>
                      </a:r>
                      <a:r>
                        <a:rPr lang="ja-JP" altLang="ja-JP" sz="900" kern="100">
                          <a:effectLst/>
                        </a:rPr>
                        <a:t>インストール資材展開先</a:t>
                      </a:r>
                      <a:r>
                        <a:rPr lang="en-US" altLang="ja-JP" sz="900" kern="100">
                          <a:effectLst/>
                        </a:rPr>
                        <a:t>)/oase-1.0.0/</a:t>
                      </a:r>
                      <a:r>
                        <a:rPr lang="en-US" altLang="ja-JP" sz="900" kern="100" err="1">
                          <a:effectLst/>
                        </a:rPr>
                        <a:t>oase_install_package</a:t>
                      </a:r>
                      <a:r>
                        <a:rPr lang="en-US" altLang="ja-JP" sz="900" kern="100">
                          <a:effectLst/>
                        </a:rPr>
                        <a:t>/</a:t>
                      </a:r>
                      <a:r>
                        <a:rPr lang="en-US" altLang="ja-JP" sz="900" kern="100" err="1">
                          <a:effectLst/>
                        </a:rPr>
                        <a:t>install_scripts</a:t>
                      </a:r>
                      <a:r>
                        <a:rPr lang="en-US" altLang="ja-JP" sz="900" kern="100">
                          <a:effectLst/>
                        </a:rPr>
                        <a:t>/bin/</a:t>
                      </a:r>
                      <a:endParaRPr lang="ja-JP" alt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2"/>
                  </a:ext>
                </a:extLst>
              </a:tr>
              <a:tr h="576080">
                <a:tc>
                  <a:txBody>
                    <a:bodyPr/>
                    <a:lstStyle/>
                    <a:p>
                      <a:r>
                        <a:rPr lang="ja-JP" altLang="en-US" sz="1100"/>
                        <a:t>ライブラリ収集スクリプト</a:t>
                      </a:r>
                    </a:p>
                  </a:txBody>
                  <a:tcPr marL="68580" marR="68580" marT="0" marB="0" anchor="ctr">
                    <a:solidFill>
                      <a:srgbClr val="002B62"/>
                    </a:solidFill>
                  </a:tcPr>
                </a:tc>
                <a:tc>
                  <a:txBody>
                    <a:bodyPr/>
                    <a:lstStyle/>
                    <a:p>
                      <a:pPr algn="just" latinLnBrk="1">
                        <a:spcAft>
                          <a:spcPts val="0"/>
                        </a:spcAft>
                      </a:pPr>
                      <a:r>
                        <a:rPr lang="en-US" altLang="ja-JP" sz="1050" kern="100">
                          <a:effectLst/>
                        </a:rPr>
                        <a:t>oase_common_libs.sh</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altLang="ja-JP" sz="900" kern="100">
                          <a:effectLst/>
                        </a:rPr>
                        <a:t>/(</a:t>
                      </a:r>
                      <a:r>
                        <a:rPr lang="ja-JP" altLang="ja-JP" sz="900" kern="100">
                          <a:effectLst/>
                        </a:rPr>
                        <a:t>インストール資材展開先</a:t>
                      </a:r>
                      <a:r>
                        <a:rPr lang="en-US" altLang="ja-JP" sz="900" kern="100">
                          <a:effectLst/>
                        </a:rPr>
                        <a:t>)/oase-1.0.0/</a:t>
                      </a:r>
                      <a:r>
                        <a:rPr lang="en-US" altLang="ja-JP" sz="900" kern="100" err="1">
                          <a:effectLst/>
                        </a:rPr>
                        <a:t>oase_install_package</a:t>
                      </a:r>
                      <a:r>
                        <a:rPr lang="en-US" altLang="ja-JP" sz="900" kern="100">
                          <a:effectLst/>
                        </a:rPr>
                        <a:t>/</a:t>
                      </a:r>
                      <a:r>
                        <a:rPr lang="en-US" altLang="ja-JP" sz="900" kern="100" err="1">
                          <a:effectLst/>
                        </a:rPr>
                        <a:t>install_scripts</a:t>
                      </a:r>
                      <a:r>
                        <a:rPr lang="en-US" altLang="ja-JP" sz="900" kern="100">
                          <a:effectLst/>
                        </a:rPr>
                        <a:t>/bin/</a:t>
                      </a:r>
                      <a:endParaRPr lang="ja-JP" alt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3"/>
                  </a:ext>
                </a:extLst>
              </a:tr>
              <a:tr h="504070">
                <a:tc>
                  <a:txBody>
                    <a:bodyPr/>
                    <a:lstStyle/>
                    <a:p>
                      <a:r>
                        <a:rPr lang="ja-JP" altLang="en-US" sz="1100"/>
                        <a:t>データベース環境構築ツール</a:t>
                      </a:r>
                    </a:p>
                  </a:txBody>
                  <a:tcPr marL="68580" marR="68580" marT="0" marB="0" anchor="ctr">
                    <a:solidFill>
                      <a:srgbClr val="002B62"/>
                    </a:solidFill>
                  </a:tcPr>
                </a:tc>
                <a:tc>
                  <a:txBody>
                    <a:bodyPr/>
                    <a:lstStyle/>
                    <a:p>
                      <a:pPr algn="just" latinLnBrk="1">
                        <a:spcAft>
                          <a:spcPts val="0"/>
                        </a:spcAft>
                      </a:pPr>
                      <a:r>
                        <a:rPr lang="en-US" altLang="ja-JP" sz="1050" kern="100">
                          <a:effectLst/>
                        </a:rPr>
                        <a:t>oase_db_setup_core.sh</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pPr>
                      <a:r>
                        <a:rPr lang="en-US" altLang="ja-JP" sz="900" kern="100">
                          <a:effectLst/>
                        </a:rPr>
                        <a:t>/(</a:t>
                      </a:r>
                      <a:r>
                        <a:rPr lang="ja-JP" altLang="ja-JP" sz="900" kern="100">
                          <a:effectLst/>
                        </a:rPr>
                        <a:t>インストール資材展開先</a:t>
                      </a:r>
                      <a:r>
                        <a:rPr lang="en-US" altLang="ja-JP" sz="900" kern="100">
                          <a:effectLst/>
                        </a:rPr>
                        <a:t>)/oase-1.0.0/</a:t>
                      </a:r>
                      <a:r>
                        <a:rPr lang="en-US" altLang="ja-JP" sz="900" kern="100" err="1">
                          <a:effectLst/>
                        </a:rPr>
                        <a:t>oase_install_package</a:t>
                      </a:r>
                      <a:r>
                        <a:rPr lang="en-US" altLang="ja-JP" sz="900" kern="100">
                          <a:effectLst/>
                        </a:rPr>
                        <a:t>/</a:t>
                      </a:r>
                      <a:r>
                        <a:rPr lang="en-US" altLang="ja-JP" sz="900" kern="100" err="1">
                          <a:effectLst/>
                        </a:rPr>
                        <a:t>install_scripts</a:t>
                      </a:r>
                      <a:r>
                        <a:rPr lang="en-US" altLang="ja-JP" sz="900" kern="100">
                          <a:effectLst/>
                        </a:rPr>
                        <a:t>/bin/</a:t>
                      </a:r>
                      <a:endParaRPr lang="ja-JP" alt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4"/>
                  </a:ext>
                </a:extLst>
              </a:tr>
              <a:tr h="513093">
                <a:tc>
                  <a:txBody>
                    <a:bodyPr/>
                    <a:lstStyle/>
                    <a:p>
                      <a:r>
                        <a:rPr lang="ja-JP" altLang="en-US" sz="1100"/>
                        <a:t>環境構築ツール</a:t>
                      </a:r>
                    </a:p>
                  </a:txBody>
                  <a:tcPr marL="68580" marR="68580" marT="0" marB="0" anchor="ctr">
                    <a:solidFill>
                      <a:srgbClr val="002B62"/>
                    </a:solidFill>
                  </a:tcPr>
                </a:tc>
                <a:tc>
                  <a:txBody>
                    <a:bodyPr/>
                    <a:lstStyle/>
                    <a:p>
                      <a:pPr algn="just" latinLnBrk="1">
                        <a:spcAft>
                          <a:spcPts val="0"/>
                        </a:spcAft>
                      </a:pPr>
                      <a:r>
                        <a:rPr lang="en-US" altLang="ja-JP" sz="1050" kern="100">
                          <a:effectLst/>
                        </a:rPr>
                        <a:t>oase_deployment_core.sh</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altLang="ja-JP" sz="900" kern="100">
                          <a:effectLst/>
                        </a:rPr>
                        <a:t>/(</a:t>
                      </a:r>
                      <a:r>
                        <a:rPr lang="ja-JP" altLang="ja-JP" sz="900" kern="100">
                          <a:effectLst/>
                        </a:rPr>
                        <a:t>インストール資材展開先</a:t>
                      </a:r>
                      <a:r>
                        <a:rPr lang="en-US" altLang="ja-JP" sz="900" kern="100">
                          <a:effectLst/>
                        </a:rPr>
                        <a:t>)/oase-1.0.0/</a:t>
                      </a:r>
                      <a:r>
                        <a:rPr lang="en-US" altLang="ja-JP" sz="900" kern="100" err="1">
                          <a:effectLst/>
                        </a:rPr>
                        <a:t>oase_install_package</a:t>
                      </a:r>
                      <a:r>
                        <a:rPr lang="en-US" altLang="ja-JP" sz="900" kern="100">
                          <a:effectLst/>
                        </a:rPr>
                        <a:t>/</a:t>
                      </a:r>
                      <a:r>
                        <a:rPr lang="en-US" altLang="ja-JP" sz="900" kern="100" err="1">
                          <a:effectLst/>
                        </a:rPr>
                        <a:t>install_scripts</a:t>
                      </a:r>
                      <a:r>
                        <a:rPr lang="en-US" altLang="ja-JP" sz="900" kern="100">
                          <a:effectLst/>
                        </a:rPr>
                        <a:t>/bin/</a:t>
                      </a:r>
                      <a:endParaRPr lang="ja-JP" alt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5"/>
                  </a:ext>
                </a:extLst>
              </a:tr>
              <a:tr h="646116">
                <a:tc>
                  <a:txBody>
                    <a:bodyPr/>
                    <a:lstStyle/>
                    <a:p>
                      <a:r>
                        <a:rPr lang="ja-JP" altLang="en-US" sz="1100"/>
                        <a:t>ミドルウェア環境構築ツール</a:t>
                      </a:r>
                      <a:endParaRPr lang="en-US" altLang="ja-JP" sz="1100"/>
                    </a:p>
                  </a:txBody>
                  <a:tcPr marL="68580" marR="68580" marT="0" marB="0" anchor="ctr">
                    <a:solidFill>
                      <a:srgbClr val="002B62"/>
                    </a:solidFill>
                  </a:tcPr>
                </a:tc>
                <a:tc>
                  <a:txBody>
                    <a:bodyPr/>
                    <a:lstStyle/>
                    <a:p>
                      <a:pPr algn="just" latinLnBrk="1">
                        <a:spcAft>
                          <a:spcPts val="0"/>
                        </a:spcAft>
                      </a:pPr>
                      <a:r>
                        <a:rPr lang="en-US" altLang="ja-JP" sz="1050" kern="100">
                          <a:effectLst/>
                        </a:rPr>
                        <a:t>oase_middleware_setup_core.sh</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pPr>
                      <a:r>
                        <a:rPr lang="en-US" altLang="ja-JP" sz="900" kern="100">
                          <a:effectLst/>
                        </a:rPr>
                        <a:t>/(</a:t>
                      </a:r>
                      <a:r>
                        <a:rPr lang="ja-JP" altLang="ja-JP" sz="900" kern="100">
                          <a:effectLst/>
                        </a:rPr>
                        <a:t>インストール資材展開先</a:t>
                      </a:r>
                      <a:r>
                        <a:rPr lang="en-US" altLang="ja-JP" sz="900" kern="100">
                          <a:effectLst/>
                        </a:rPr>
                        <a:t>)/oase-1.0.0/</a:t>
                      </a:r>
                      <a:r>
                        <a:rPr lang="en-US" altLang="ja-JP" sz="900" kern="100" err="1">
                          <a:effectLst/>
                        </a:rPr>
                        <a:t>oase_install_package</a:t>
                      </a:r>
                      <a:r>
                        <a:rPr lang="en-US" altLang="ja-JP" sz="900" kern="100">
                          <a:effectLst/>
                        </a:rPr>
                        <a:t>/</a:t>
                      </a:r>
                      <a:r>
                        <a:rPr lang="en-US" altLang="ja-JP" sz="900" kern="100" err="1">
                          <a:effectLst/>
                        </a:rPr>
                        <a:t>install_scripts</a:t>
                      </a:r>
                      <a:r>
                        <a:rPr lang="en-US" altLang="ja-JP" sz="900" kern="100">
                          <a:effectLst/>
                        </a:rPr>
                        <a:t>/bin/</a:t>
                      </a:r>
                      <a:endParaRPr lang="ja-JP" alt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13191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3.3</a:t>
            </a:r>
            <a:r>
              <a:rPr lang="ja-JP" altLang="en-US"/>
              <a:t>　事前準備（</a:t>
            </a:r>
            <a:r>
              <a:rPr lang="en-US" altLang="ja-JP"/>
              <a:t>2/2</a:t>
            </a:r>
            <a:r>
              <a:rPr lang="ja-JP" altLang="en-US"/>
              <a:t>）</a:t>
            </a:r>
            <a:endParaRPr kumimoji="1" lang="ja-JP" altLang="en-US"/>
          </a:p>
        </p:txBody>
      </p:sp>
      <p:sp>
        <p:nvSpPr>
          <p:cNvPr id="3" name="コンテンツ プレースホルダー 2"/>
          <p:cNvSpPr>
            <a:spLocks noGrp="1"/>
          </p:cNvSpPr>
          <p:nvPr>
            <p:ph sz="quarter" idx="10"/>
          </p:nvPr>
        </p:nvSpPr>
        <p:spPr/>
        <p:txBody>
          <a:bodyPr/>
          <a:lstStyle/>
          <a:p>
            <a:r>
              <a:rPr lang="en-US" altLang="ja-JP"/>
              <a:t>OASE</a:t>
            </a:r>
            <a:r>
              <a:rPr lang="ja-JP" altLang="en-US"/>
              <a:t>環境構築ツール一覧</a:t>
            </a:r>
            <a:endParaRPr lang="en-US" altLang="ja-JP"/>
          </a:p>
          <a:p>
            <a:pPr lvl="1"/>
            <a:r>
              <a:rPr lang="en-US" altLang="ja-JP"/>
              <a:t>OASE</a:t>
            </a:r>
            <a:r>
              <a:rPr lang="ja-JP" altLang="en-US"/>
              <a:t>環境構築ツール一覧は以下となります。</a:t>
            </a:r>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137039932"/>
              </p:ext>
            </p:extLst>
          </p:nvPr>
        </p:nvGraphicFramePr>
        <p:xfrm>
          <a:off x="197392" y="1772771"/>
          <a:ext cx="8749216" cy="2636929"/>
        </p:xfrm>
        <a:graphic>
          <a:graphicData uri="http://schemas.openxmlformats.org/drawingml/2006/table">
            <a:tbl>
              <a:tblPr firstRow="1" firstCol="1" bandRow="1">
                <a:tableStyleId>{5C22544A-7EE6-4342-B048-85BDC9FD1C3A}</a:tableStyleId>
              </a:tblPr>
              <a:tblGrid>
                <a:gridCol w="2586972">
                  <a:extLst>
                    <a:ext uri="{9D8B030D-6E8A-4147-A177-3AD203B41FA5}">
                      <a16:colId xmlns:a16="http://schemas.microsoft.com/office/drawing/2014/main" val="20000"/>
                    </a:ext>
                  </a:extLst>
                </a:gridCol>
                <a:gridCol w="2389134">
                  <a:extLst>
                    <a:ext uri="{9D8B030D-6E8A-4147-A177-3AD203B41FA5}">
                      <a16:colId xmlns:a16="http://schemas.microsoft.com/office/drawing/2014/main" val="20001"/>
                    </a:ext>
                  </a:extLst>
                </a:gridCol>
                <a:gridCol w="3773110">
                  <a:extLst>
                    <a:ext uri="{9D8B030D-6E8A-4147-A177-3AD203B41FA5}">
                      <a16:colId xmlns:a16="http://schemas.microsoft.com/office/drawing/2014/main" val="20002"/>
                    </a:ext>
                  </a:extLst>
                </a:gridCol>
              </a:tblGrid>
              <a:tr h="432059">
                <a:tc>
                  <a:txBody>
                    <a:bodyPr/>
                    <a:lstStyle/>
                    <a:p>
                      <a:pPr algn="ctr">
                        <a:spcAft>
                          <a:spcPts val="0"/>
                        </a:spcAft>
                      </a:pPr>
                      <a:r>
                        <a:rPr lang="ja-JP" sz="1050" kern="100">
                          <a:effectLst/>
                          <a:latin typeface="+mn-ea"/>
                          <a:ea typeface="+mn-ea"/>
                        </a:rPr>
                        <a:t>説明</a:t>
                      </a:r>
                      <a:endParaRPr lang="ja-JP" sz="1050" kern="10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a:effectLst/>
                          <a:latin typeface="+mn-ea"/>
                          <a:ea typeface="+mn-ea"/>
                        </a:rPr>
                        <a:t>ファイル</a:t>
                      </a:r>
                      <a:endParaRPr lang="ja-JP" sz="1050" kern="10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100" kern="100">
                          <a:effectLst/>
                          <a:latin typeface="+mn-ea"/>
                          <a:ea typeface="+mn-ea"/>
                        </a:rPr>
                        <a:t>格納先</a:t>
                      </a:r>
                      <a:endParaRPr lang="ja-JP" sz="1100" kern="100">
                        <a:effectLst/>
                        <a:latin typeface="+mn-ea"/>
                        <a:ea typeface="+mn-ea"/>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576080">
                <a:tc>
                  <a:txBody>
                    <a:bodyPr/>
                    <a:lstStyle/>
                    <a:p>
                      <a:pPr algn="l" latinLnBrk="1">
                        <a:spcAft>
                          <a:spcPts val="0"/>
                        </a:spcAft>
                      </a:pPr>
                      <a:r>
                        <a:rPr lang="en-US" altLang="ja-JP" sz="1050" kern="100">
                          <a:effectLst/>
                          <a:latin typeface="+mn-lt"/>
                          <a:ea typeface="ＭＳ 明朝" panose="02020609040205080304" pitchFamily="17" charset="-128"/>
                          <a:cs typeface="Times New Roman" panose="02020603050405020304" pitchFamily="18" charset="0"/>
                        </a:rPr>
                        <a:t>OASE</a:t>
                      </a:r>
                      <a:r>
                        <a:rPr kumimoji="1" lang="ja-JP" altLang="en-US" sz="1050" b="1" kern="1200">
                          <a:solidFill>
                            <a:schemeClr val="lt1"/>
                          </a:solidFill>
                          <a:latin typeface="+mn-lt"/>
                          <a:ea typeface="+mn-ea"/>
                          <a:cs typeface="+mn-cs"/>
                        </a:rPr>
                        <a:t>サービス登録ツール</a:t>
                      </a:r>
                      <a:endParaRPr kumimoji="1" lang="ja-JP" sz="1050" b="1" kern="1200">
                        <a:solidFill>
                          <a:schemeClr val="lt1"/>
                        </a:solidFill>
                        <a:latin typeface="+mn-lt"/>
                        <a:ea typeface="+mn-ea"/>
                        <a:cs typeface="+mn-cs"/>
                      </a:endParaRPr>
                    </a:p>
                  </a:txBody>
                  <a:tcPr marL="68580" marR="68580" marT="0" marB="0" anchor="ctr">
                    <a:solidFill>
                      <a:srgbClr val="002B62"/>
                    </a:solidFill>
                  </a:tcPr>
                </a:tc>
                <a:tc>
                  <a:txBody>
                    <a:bodyPr/>
                    <a:lstStyle/>
                    <a:p>
                      <a:r>
                        <a:rPr lang="en-US" altLang="ja-JP" sz="1050" kern="100">
                          <a:effectLst/>
                        </a:rPr>
                        <a:t>oase_service_setup_core.sh</a:t>
                      </a:r>
                      <a:endParaRPr lang="ja-JP" altLang="en-US" sz="1050"/>
                    </a:p>
                  </a:txBody>
                  <a:tcPr marL="68580" marR="68580" marT="0" marB="0"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a:effectLst/>
                        </a:rPr>
                        <a:t>/(</a:t>
                      </a:r>
                      <a:r>
                        <a:rPr lang="ja-JP" altLang="ja-JP" sz="1050" kern="100">
                          <a:effectLst/>
                        </a:rPr>
                        <a:t>インストール資材展開先</a:t>
                      </a:r>
                      <a:r>
                        <a:rPr lang="en-US" altLang="ja-JP" sz="1050" kern="100">
                          <a:effectLst/>
                        </a:rPr>
                        <a:t>)/oase-1.0.0/</a:t>
                      </a:r>
                      <a:r>
                        <a:rPr lang="en-US" altLang="ja-JP" sz="1050" kern="100" err="1">
                          <a:effectLst/>
                        </a:rPr>
                        <a:t>oase_install_package</a:t>
                      </a:r>
                      <a:r>
                        <a:rPr lang="en-US" altLang="ja-JP" sz="1050" kern="100">
                          <a:effectLst/>
                        </a:rPr>
                        <a:t>/</a:t>
                      </a:r>
                      <a:r>
                        <a:rPr lang="en-US" altLang="ja-JP" sz="1050" kern="100" err="1">
                          <a:effectLst/>
                        </a:rPr>
                        <a:t>install_scripts</a:t>
                      </a:r>
                      <a:r>
                        <a:rPr lang="en-US" altLang="ja-JP" sz="1050" kern="100">
                          <a:effectLst/>
                        </a:rPr>
                        <a:t>/bin/</a:t>
                      </a:r>
                      <a:endParaRPr lang="ja-JP" alt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1"/>
                  </a:ext>
                </a:extLst>
              </a:tr>
              <a:tr h="504070">
                <a:tc>
                  <a:txBody>
                    <a:bodyPr/>
                    <a:lstStyle/>
                    <a:p>
                      <a:pPr algn="l"/>
                      <a:r>
                        <a:rPr kumimoji="1" lang="ja-JP" altLang="en-US" sz="1050"/>
                        <a:t> </a:t>
                      </a:r>
                      <a:r>
                        <a:rPr kumimoji="1" lang="en-US" altLang="ja-JP" sz="1050"/>
                        <a:t>OASE</a:t>
                      </a:r>
                      <a:r>
                        <a:rPr kumimoji="1" lang="ja-JP" altLang="en-US" sz="1050"/>
                        <a:t>環境設定ツール</a:t>
                      </a:r>
                    </a:p>
                  </a:txBody>
                  <a:tcPr marL="68580" marR="68580" marT="0" marB="0" anchor="ctr">
                    <a:solidFill>
                      <a:srgbClr val="002B62"/>
                    </a:solidFill>
                  </a:tcPr>
                </a:tc>
                <a:tc>
                  <a:txBody>
                    <a:bodyPr/>
                    <a:lstStyle/>
                    <a:p>
                      <a:r>
                        <a:rPr lang="en-US" altLang="ja-JP" sz="1050"/>
                        <a:t>oase_settings_core.sh</a:t>
                      </a:r>
                      <a:endParaRPr lang="ja-JP" altLang="en-US" sz="1050"/>
                    </a:p>
                  </a:txBody>
                  <a:tcPr marL="68580" marR="68580" marT="0" marB="0" anchor="ctr">
                    <a:solidFill>
                      <a:schemeClr val="bg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a:effectLst/>
                        </a:rPr>
                        <a:t>/(</a:t>
                      </a:r>
                      <a:r>
                        <a:rPr lang="ja-JP" altLang="ja-JP" sz="1050" kern="100">
                          <a:effectLst/>
                        </a:rPr>
                        <a:t>インストール資材展開先</a:t>
                      </a:r>
                      <a:r>
                        <a:rPr lang="en-US" altLang="ja-JP" sz="1050" kern="100">
                          <a:effectLst/>
                        </a:rPr>
                        <a:t>)/oase-1.0.0/</a:t>
                      </a:r>
                      <a:r>
                        <a:rPr lang="en-US" altLang="ja-JP" sz="1050" kern="100" err="1">
                          <a:effectLst/>
                        </a:rPr>
                        <a:t>oase_install_package</a:t>
                      </a:r>
                      <a:r>
                        <a:rPr lang="en-US" altLang="ja-JP" sz="1050" kern="100">
                          <a:effectLst/>
                        </a:rPr>
                        <a:t>/</a:t>
                      </a:r>
                      <a:r>
                        <a:rPr lang="en-US" altLang="ja-JP" sz="1050" kern="100" err="1">
                          <a:effectLst/>
                        </a:rPr>
                        <a:t>install_scripts</a:t>
                      </a:r>
                      <a:r>
                        <a:rPr lang="en-US" altLang="ja-JP" sz="1050" kern="100">
                          <a:effectLst/>
                        </a:rPr>
                        <a:t>/bin/</a:t>
                      </a:r>
                      <a:endParaRPr lang="ja-JP" alt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chemeClr val="bg2">
                        <a:lumMod val="95000"/>
                      </a:schemeClr>
                    </a:solidFill>
                  </a:tcPr>
                </a:tc>
                <a:extLst>
                  <a:ext uri="{0D108BD9-81ED-4DB2-BD59-A6C34878D82A}">
                    <a16:rowId xmlns:a16="http://schemas.microsoft.com/office/drawing/2014/main" val="2489825660"/>
                  </a:ext>
                </a:extLst>
              </a:tr>
              <a:tr h="576080">
                <a:tc>
                  <a:txBody>
                    <a:bodyPr/>
                    <a:lstStyle/>
                    <a:p>
                      <a:pPr algn="l"/>
                      <a:r>
                        <a:rPr kumimoji="1" lang="en-US" altLang="ja-JP" sz="1050"/>
                        <a:t>OASE</a:t>
                      </a:r>
                      <a:r>
                        <a:rPr kumimoji="1" lang="ja-JP" altLang="en-US" sz="1050"/>
                        <a:t>アンインストールツール</a:t>
                      </a:r>
                    </a:p>
                  </a:txBody>
                  <a:tcPr marL="68580" marR="68580" marT="0" marB="0" anchor="ctr">
                    <a:solidFill>
                      <a:srgbClr val="002B62"/>
                    </a:solidFill>
                  </a:tcPr>
                </a:tc>
                <a:tc>
                  <a:txBody>
                    <a:bodyPr/>
                    <a:lstStyle/>
                    <a:p>
                      <a:pPr algn="dist"/>
                      <a:r>
                        <a:rPr lang="en-US" altLang="ja-JP" sz="1050"/>
                        <a:t>oase_uninstall_core.sh</a:t>
                      </a:r>
                      <a:endParaRPr lang="ja-JP" altLang="en-US" sz="1050"/>
                    </a:p>
                  </a:txBody>
                  <a:tcPr marL="68580" marR="68580" marT="0" marB="0"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a:effectLst/>
                        </a:rPr>
                        <a:t>/(</a:t>
                      </a:r>
                      <a:r>
                        <a:rPr lang="ja-JP" altLang="ja-JP" sz="1050" kern="100">
                          <a:effectLst/>
                        </a:rPr>
                        <a:t>インストール資材展開先</a:t>
                      </a:r>
                      <a:r>
                        <a:rPr lang="en-US" altLang="ja-JP" sz="1050" kern="100">
                          <a:effectLst/>
                        </a:rPr>
                        <a:t>)/oase-1.0.0/</a:t>
                      </a:r>
                      <a:r>
                        <a:rPr lang="en-US" altLang="ja-JP" sz="1050" kern="100" err="1">
                          <a:effectLst/>
                        </a:rPr>
                        <a:t>oase_install_package</a:t>
                      </a:r>
                      <a:r>
                        <a:rPr lang="en-US" altLang="ja-JP" sz="1050" kern="100">
                          <a:effectLst/>
                        </a:rPr>
                        <a:t>/</a:t>
                      </a:r>
                      <a:r>
                        <a:rPr lang="en-US" altLang="ja-JP" sz="1050" kern="100" err="1">
                          <a:effectLst/>
                        </a:rPr>
                        <a:t>install_scripts</a:t>
                      </a:r>
                      <a:r>
                        <a:rPr lang="en-US" altLang="ja-JP" sz="1050" kern="100">
                          <a:effectLst/>
                        </a:rPr>
                        <a:t>/bin/</a:t>
                      </a:r>
                      <a:endParaRPr lang="ja-JP" alt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3470833284"/>
                  </a:ext>
                </a:extLst>
              </a:tr>
              <a:tr h="548640">
                <a:tc>
                  <a:txBody>
                    <a:bodyPr/>
                    <a:lstStyle/>
                    <a:p>
                      <a:r>
                        <a:rPr kumimoji="1" lang="ja-JP" altLang="en-US" sz="1050"/>
                        <a:t>アンサーファイル</a:t>
                      </a:r>
                    </a:p>
                  </a:txBody>
                  <a:tcPr marL="68580" marR="68580" marT="0" marB="0" anchor="ctr">
                    <a:solidFill>
                      <a:srgbClr val="002B62"/>
                    </a:solidFill>
                  </a:tcPr>
                </a:tc>
                <a:tc>
                  <a:txBody>
                    <a:bodyPr/>
                    <a:lstStyle/>
                    <a:p>
                      <a:r>
                        <a:rPr kumimoji="1" lang="en-US" altLang="ja-JP" sz="1050"/>
                        <a:t>oase_answers.txt</a:t>
                      </a:r>
                      <a:endParaRPr kumimoji="1" lang="ja-JP" altLang="en-US" sz="1050"/>
                    </a:p>
                  </a:txBody>
                  <a:tcPr marL="68580" marR="68580" marT="0" marB="0" anchor="ctr">
                    <a:solidFill>
                      <a:schemeClr val="bg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a:effectLst/>
                        </a:rPr>
                        <a:t>/(</a:t>
                      </a:r>
                      <a:r>
                        <a:rPr lang="ja-JP" altLang="ja-JP" sz="1050" kern="100">
                          <a:effectLst/>
                        </a:rPr>
                        <a:t>インストール資材展開先</a:t>
                      </a:r>
                      <a:r>
                        <a:rPr lang="en-US" altLang="ja-JP" sz="1050" kern="100">
                          <a:effectLst/>
                        </a:rPr>
                        <a:t>)/oase-1.0.0/</a:t>
                      </a:r>
                      <a:r>
                        <a:rPr lang="en-US" altLang="ja-JP" sz="1050" kern="100" err="1">
                          <a:effectLst/>
                        </a:rPr>
                        <a:t>oase_install_package</a:t>
                      </a:r>
                      <a:r>
                        <a:rPr lang="en-US" altLang="ja-JP" sz="1050" kern="100">
                          <a:effectLst/>
                        </a:rPr>
                        <a:t>/</a:t>
                      </a:r>
                      <a:r>
                        <a:rPr lang="en-US" altLang="ja-JP" sz="1050" kern="100" err="1">
                          <a:effectLst/>
                        </a:rPr>
                        <a:t>install_scripts</a:t>
                      </a:r>
                      <a:r>
                        <a:rPr lang="en-US" altLang="ja-JP" sz="1050" kern="100">
                          <a:effectLst/>
                        </a:rPr>
                        <a:t>/</a:t>
                      </a:r>
                      <a:endParaRPr lang="ja-JP" altLang="en-US" sz="1050"/>
                    </a:p>
                  </a:txBody>
                  <a:tcPr marL="68580" marR="68580" marT="0" marB="0" anchor="ctr">
                    <a:solidFill>
                      <a:schemeClr val="bg2">
                        <a:lumMod val="95000"/>
                      </a:schemeClr>
                    </a:solidFill>
                  </a:tcPr>
                </a:tc>
                <a:extLst>
                  <a:ext uri="{0D108BD9-81ED-4DB2-BD59-A6C34878D82A}">
                    <a16:rowId xmlns:a16="http://schemas.microsoft.com/office/drawing/2014/main" val="1061719842"/>
                  </a:ext>
                </a:extLst>
              </a:tr>
            </a:tbl>
          </a:graphicData>
        </a:graphic>
      </p:graphicFrame>
    </p:spTree>
    <p:extLst>
      <p:ext uri="{BB962C8B-B14F-4D97-AF65-F5344CB8AC3E}">
        <p14:creationId xmlns:p14="http://schemas.microsoft.com/office/powerpoint/2010/main" val="2339584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3.4</a:t>
            </a:r>
            <a:r>
              <a:rPr lang="ja-JP" altLang="en-US"/>
              <a:t>　</a:t>
            </a:r>
            <a:r>
              <a:rPr lang="en-US" altLang="ja-JP"/>
              <a:t>OASE</a:t>
            </a:r>
            <a:r>
              <a:rPr lang="ja-JP" altLang="en-US"/>
              <a:t>環境構築フロー</a:t>
            </a:r>
            <a:endParaRPr kumimoji="1" lang="ja-JP" altLang="en-US"/>
          </a:p>
        </p:txBody>
      </p:sp>
      <p:sp>
        <p:nvSpPr>
          <p:cNvPr id="3" name="コンテンツ プレースホルダー 2"/>
          <p:cNvSpPr>
            <a:spLocks noGrp="1"/>
          </p:cNvSpPr>
          <p:nvPr>
            <p:ph sz="quarter" idx="10"/>
          </p:nvPr>
        </p:nvSpPr>
        <p:spPr/>
        <p:txBody>
          <a:bodyPr/>
          <a:lstStyle/>
          <a:p>
            <a:r>
              <a:rPr kumimoji="1" lang="ja-JP" altLang="en-US"/>
              <a:t>環境構築フロー（オンライン）</a:t>
            </a:r>
            <a:endParaRPr kumimoji="1" lang="en-US" altLang="ja-JP"/>
          </a:p>
          <a:p>
            <a:pPr lvl="1"/>
            <a:r>
              <a:rPr lang="ja-JP" altLang="en-US"/>
              <a:t>環境構築は以下のフローとなっています。</a:t>
            </a:r>
            <a:endParaRPr kumimoji="1" lang="ja-JP" altLang="en-US"/>
          </a:p>
        </p:txBody>
      </p:sp>
      <p:cxnSp>
        <p:nvCxnSpPr>
          <p:cNvPr id="5" name="直線コネクタ 4"/>
          <p:cNvCxnSpPr/>
          <p:nvPr/>
        </p:nvCxnSpPr>
        <p:spPr>
          <a:xfrm flipH="1">
            <a:off x="4564123" y="1928558"/>
            <a:ext cx="7390" cy="3727111"/>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正方形/長方形 5"/>
          <p:cNvSpPr/>
          <p:nvPr/>
        </p:nvSpPr>
        <p:spPr>
          <a:xfrm>
            <a:off x="1691600" y="1556740"/>
            <a:ext cx="5760799" cy="4896680"/>
          </a:xfrm>
          <a:prstGeom prst="rect">
            <a:avLst/>
          </a:prstGeom>
          <a:no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1" name="正方形/長方形 92"/>
          <p:cNvSpPr>
            <a:spLocks noChangeArrowheads="1"/>
          </p:cNvSpPr>
          <p:nvPr/>
        </p:nvSpPr>
        <p:spPr bwMode="auto">
          <a:xfrm>
            <a:off x="3029508" y="2599459"/>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ja-JP" altLang="en-US" sz="1200">
                <a:solidFill>
                  <a:srgbClr val="000000"/>
                </a:solidFill>
                <a:latin typeface="+mn-ea"/>
                <a:cs typeface="Times New Roman" panose="02020603050405020304" pitchFamily="18" charset="0"/>
              </a:rPr>
              <a:t>②インストールスクリプトの権限変更</a:t>
            </a:r>
          </a:p>
        </p:txBody>
      </p:sp>
      <p:sp>
        <p:nvSpPr>
          <p:cNvPr id="13" name="正方形/長方形 94"/>
          <p:cNvSpPr>
            <a:spLocks noChangeArrowheads="1"/>
          </p:cNvSpPr>
          <p:nvPr/>
        </p:nvSpPr>
        <p:spPr bwMode="auto">
          <a:xfrm>
            <a:off x="3038067" y="3491506"/>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smtClean="0">
                <a:solidFill>
                  <a:srgbClr val="000000"/>
                </a:solidFill>
                <a:latin typeface="+mn-ea"/>
                <a:cs typeface="Times New Roman" panose="02020603050405020304" pitchFamily="18" charset="0"/>
              </a:rPr>
              <a:t>③</a:t>
            </a:r>
            <a:r>
              <a:rPr kumimoji="0" lang="ja-JP" altLang="ja-JP" sz="1200" b="0" i="0" u="none" strike="noStrike" cap="none" normalizeH="0" baseline="0" smtClean="0">
                <a:ln>
                  <a:noFill/>
                </a:ln>
                <a:solidFill>
                  <a:srgbClr val="000000"/>
                </a:solidFill>
                <a:effectLst/>
                <a:latin typeface="+mn-ea"/>
                <a:cs typeface="Times New Roman" panose="02020603050405020304" pitchFamily="18" charset="0"/>
              </a:rPr>
              <a:t>アンサーファイル</a:t>
            </a:r>
            <a:r>
              <a:rPr kumimoji="0" lang="ja-JP" altLang="ja-JP" sz="1200" b="0" i="0" u="none" strike="noStrike" cap="none" normalizeH="0" baseline="0">
                <a:ln>
                  <a:noFill/>
                </a:ln>
                <a:solidFill>
                  <a:srgbClr val="000000"/>
                </a:solidFill>
                <a:effectLst/>
                <a:latin typeface="+mn-ea"/>
                <a:cs typeface="Times New Roman" panose="02020603050405020304" pitchFamily="18" charset="0"/>
              </a:rPr>
              <a:t>編集</a:t>
            </a:r>
            <a:endParaRPr kumimoji="0" lang="ja-JP" altLang="ja-JP" sz="2800" b="0" i="0" u="none" strike="noStrike" cap="none" normalizeH="0" baseline="0">
              <a:ln>
                <a:noFill/>
              </a:ln>
              <a:solidFill>
                <a:schemeClr val="tx1"/>
              </a:solidFill>
              <a:effectLst/>
              <a:latin typeface="+mn-ea"/>
            </a:endParaRPr>
          </a:p>
        </p:txBody>
      </p:sp>
      <p:sp>
        <p:nvSpPr>
          <p:cNvPr id="14" name="正方形/長方形 95"/>
          <p:cNvSpPr>
            <a:spLocks noChangeArrowheads="1"/>
          </p:cNvSpPr>
          <p:nvPr/>
        </p:nvSpPr>
        <p:spPr bwMode="auto">
          <a:xfrm>
            <a:off x="3040408" y="4383553"/>
            <a:ext cx="3066892" cy="1783815"/>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a:solidFill>
                  <a:srgbClr val="000000"/>
                </a:solidFill>
                <a:latin typeface="+mn-ea"/>
                <a:cs typeface="Times New Roman" panose="02020603050405020304" pitchFamily="18" charset="0"/>
              </a:rPr>
              <a:t>④</a:t>
            </a:r>
            <a:r>
              <a:rPr kumimoji="0" lang="ja-JP" altLang="ja-JP" sz="1200" b="0" i="0" u="none" strike="noStrike" cap="none" normalizeH="0" baseline="0" smtClean="0">
                <a:ln>
                  <a:noFill/>
                </a:ln>
                <a:solidFill>
                  <a:srgbClr val="000000"/>
                </a:solidFill>
                <a:effectLst/>
                <a:latin typeface="+mn-ea"/>
                <a:cs typeface="Times New Roman" panose="02020603050405020304" pitchFamily="18" charset="0"/>
              </a:rPr>
              <a:t>環境</a:t>
            </a:r>
            <a:r>
              <a:rPr kumimoji="0" lang="ja-JP" altLang="ja-JP" sz="1200" b="0" i="0" u="none" strike="noStrike" cap="none" normalizeH="0" baseline="0">
                <a:ln>
                  <a:noFill/>
                </a:ln>
                <a:solidFill>
                  <a:srgbClr val="000000"/>
                </a:solidFill>
                <a:effectLst/>
                <a:latin typeface="+mn-ea"/>
                <a:cs typeface="Times New Roman" panose="02020603050405020304" pitchFamily="18" charset="0"/>
              </a:rPr>
              <a:t>構築ツール</a:t>
            </a:r>
            <a:r>
              <a:rPr kumimoji="0" lang="en-US" altLang="ja-JP" sz="1200" b="0" i="0" u="none" strike="noStrike" cap="none" normalizeH="0" baseline="0">
                <a:ln>
                  <a:noFill/>
                </a:ln>
                <a:solidFill>
                  <a:srgbClr val="000000"/>
                </a:solidFill>
                <a:effectLst/>
                <a:latin typeface="+mn-ea"/>
                <a:cs typeface="Times New Roman" panose="02020603050405020304" pitchFamily="18" charset="0"/>
              </a:rPr>
              <a:t>(</a:t>
            </a:r>
            <a:r>
              <a:rPr kumimoji="0" lang="ja-JP" altLang="en-US" sz="1200" b="0" i="0" u="none" strike="noStrike" cap="none" normalizeH="0" baseline="0">
                <a:ln>
                  <a:noFill/>
                </a:ln>
                <a:solidFill>
                  <a:srgbClr val="000000"/>
                </a:solidFill>
                <a:effectLst/>
                <a:latin typeface="+mn-ea"/>
                <a:cs typeface="Times New Roman" panose="02020603050405020304" pitchFamily="18" charset="0"/>
              </a:rPr>
              <a:t>オンライン版</a:t>
            </a:r>
            <a:r>
              <a:rPr kumimoji="0" lang="en-US" altLang="ja-JP" sz="1200" b="0" i="0" u="none" strike="noStrike" cap="none" normalizeH="0" baseline="0">
                <a:ln>
                  <a:noFill/>
                </a:ln>
                <a:solidFill>
                  <a:srgbClr val="000000"/>
                </a:solidFill>
                <a:effectLst/>
                <a:latin typeface="+mn-ea"/>
                <a:cs typeface="Times New Roman" panose="02020603050405020304" pitchFamily="18" charset="0"/>
              </a:rPr>
              <a:t>)</a:t>
            </a:r>
            <a:r>
              <a:rPr kumimoji="0" lang="ja-JP" altLang="en-US" sz="1200" b="0" i="0" u="none" strike="noStrike" cap="none" normalizeH="0" baseline="0">
                <a:ln>
                  <a:noFill/>
                </a:ln>
                <a:solidFill>
                  <a:srgbClr val="000000"/>
                </a:solidFill>
                <a:effectLst/>
                <a:latin typeface="+mn-ea"/>
                <a:cs typeface="Times New Roman" panose="02020603050405020304" pitchFamily="18" charset="0"/>
              </a:rPr>
              <a:t>実行</a:t>
            </a:r>
            <a:endParaRPr kumimoji="0" lang="ja-JP" altLang="en-US" sz="1200" b="0" i="0" u="none" strike="noStrike" cap="none" normalizeH="0" baseline="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50" b="0" i="0" u="none" strike="noStrike" cap="none" normalizeH="0" baseline="0">
              <a:ln>
                <a:noFill/>
              </a:ln>
              <a:solidFill>
                <a:srgbClr val="000000"/>
              </a:solidFill>
              <a:effectLst/>
              <a:latin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050">
                <a:solidFill>
                  <a:srgbClr val="000000"/>
                </a:solidFill>
                <a:latin typeface="+mn-ea"/>
                <a:cs typeface="Times New Roman" panose="02020603050405020304" pitchFamily="18" charset="0"/>
              </a:rPr>
              <a:t> </a:t>
            </a:r>
            <a:r>
              <a:rPr kumimoji="0" lang="ja-JP" altLang="en-US" sz="1050" b="1" i="0" u="none" strike="noStrike" cap="none" normalizeH="0" baseline="0">
                <a:ln>
                  <a:noFill/>
                </a:ln>
                <a:solidFill>
                  <a:srgbClr val="000000"/>
                </a:solidFill>
                <a:effectLst/>
                <a:latin typeface="+mn-ea"/>
                <a:cs typeface="Times New Roman" panose="02020603050405020304" pitchFamily="18" charset="0"/>
              </a:rPr>
              <a:t>処理内容</a:t>
            </a:r>
            <a:endParaRPr kumimoji="0" lang="ja-JP" altLang="en-US" sz="1050" b="1" i="0" u="none" strike="noStrike" cap="none" normalizeH="0" baseline="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err="1">
                <a:solidFill>
                  <a:srgbClr val="000000"/>
                </a:solidFill>
                <a:latin typeface="+mn-ea"/>
                <a:cs typeface="Times New Roman" panose="02020603050405020304" pitchFamily="18" charset="0"/>
              </a:rPr>
              <a:t>RabbitMQ</a:t>
            </a:r>
            <a:r>
              <a:rPr kumimoji="0" lang="ja-JP" altLang="en-US" sz="1050">
                <a:solidFill>
                  <a:srgbClr val="000000"/>
                </a:solidFill>
                <a:latin typeface="+mn-ea"/>
                <a:cs typeface="Times New Roman" panose="02020603050405020304" pitchFamily="18" charset="0"/>
              </a:rPr>
              <a:t>接続</a:t>
            </a:r>
            <a:endParaRPr kumimoji="0" lang="ja-JP" altLang="en-US" sz="1050" b="0" i="0" u="none" strike="noStrike" cap="none" normalizeH="0" baseline="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a:solidFill>
                  <a:srgbClr val="000000"/>
                </a:solidFill>
                <a:latin typeface="+mn-ea"/>
                <a:cs typeface="Times New Roman" panose="02020603050405020304" pitchFamily="18" charset="0"/>
              </a:rPr>
              <a:t>MySQL</a:t>
            </a:r>
            <a:r>
              <a:rPr kumimoji="0" lang="ja-JP" altLang="en-US" sz="1050" b="0" i="0" u="none" strike="noStrike" cap="none" normalizeH="0" baseline="0">
                <a:ln>
                  <a:noFill/>
                </a:ln>
                <a:solidFill>
                  <a:srgbClr val="000000"/>
                </a:solidFill>
                <a:effectLst/>
                <a:latin typeface="+mn-ea"/>
                <a:cs typeface="Times New Roman" panose="02020603050405020304" pitchFamily="18" charset="0"/>
              </a:rPr>
              <a:t>の設定</a:t>
            </a:r>
            <a:endParaRPr kumimoji="0" lang="ja-JP" altLang="en-US" sz="1050" b="0" i="0" u="none" strike="noStrike" cap="none" normalizeH="0" baseline="0">
              <a:ln>
                <a:noFill/>
              </a:ln>
              <a:solidFill>
                <a:schemeClr val="tx1"/>
              </a:solidFill>
              <a:effectLst/>
              <a:latin typeface="+mn-ea"/>
            </a:endParaRPr>
          </a:p>
          <a:p>
            <a:pPr marL="268288" lvl="0" indent="-179388" eaLnBrk="0" fontAlgn="base" hangingPunct="0">
              <a:spcBef>
                <a:spcPct val="0"/>
              </a:spcBef>
              <a:spcAft>
                <a:spcPct val="0"/>
              </a:spcAft>
              <a:buFont typeface="Wingdings" panose="05000000000000000000" pitchFamily="2" charset="2"/>
              <a:buChar char="ü"/>
            </a:pPr>
            <a:r>
              <a:rPr kumimoji="0" lang="en-US" altLang="ja-JP" sz="1050" err="1">
                <a:latin typeface="+mn-ea"/>
                <a:cs typeface="Times New Roman" panose="02020603050405020304" pitchFamily="18" charset="0"/>
              </a:rPr>
              <a:t>JBoss</a:t>
            </a:r>
            <a:r>
              <a:rPr kumimoji="0" lang="ja-JP" altLang="en-US" sz="1050" b="0" i="0" u="none" strike="noStrike" cap="none" normalizeH="0" baseline="0">
                <a:ln>
                  <a:noFill/>
                </a:ln>
                <a:effectLst/>
                <a:latin typeface="+mn-ea"/>
                <a:cs typeface="Times New Roman" panose="02020603050405020304" pitchFamily="18" charset="0"/>
              </a:rPr>
              <a:t>インストール</a:t>
            </a:r>
            <a:endParaRPr kumimoji="0" lang="en-US" altLang="ja-JP" sz="1050" b="0" i="0" u="none" strike="noStrike" cap="none" normalizeH="0" baseline="0">
              <a:ln>
                <a:noFill/>
              </a:ln>
              <a:effectLst/>
              <a:latin typeface="+mn-ea"/>
              <a:cs typeface="Times New Roman" panose="02020603050405020304" pitchFamily="18" charset="0"/>
            </a:endParaRPr>
          </a:p>
          <a:p>
            <a:pPr marL="268288" lvl="0" indent="-179388" eaLnBrk="0" fontAlgn="base" hangingPunct="0">
              <a:spcBef>
                <a:spcPct val="0"/>
              </a:spcBef>
              <a:spcAft>
                <a:spcPct val="0"/>
              </a:spcAft>
              <a:buFont typeface="Wingdings" panose="05000000000000000000" pitchFamily="2" charset="2"/>
              <a:buChar char="ü"/>
            </a:pPr>
            <a:r>
              <a:rPr kumimoji="0" lang="ja-JP" altLang="en-US" sz="1050" b="0" i="0" u="none" strike="noStrike" cap="none" normalizeH="0" baseline="0">
                <a:ln>
                  <a:noFill/>
                </a:ln>
                <a:effectLst/>
                <a:latin typeface="+mn-ea"/>
              </a:rPr>
              <a:t>他各種サービス設定</a:t>
            </a: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a:solidFill>
                  <a:srgbClr val="000000"/>
                </a:solidFill>
                <a:latin typeface="+mn-ea"/>
                <a:cs typeface="Times New Roman" panose="02020603050405020304" pitchFamily="18" charset="0"/>
              </a:rPr>
              <a:t>OASE</a:t>
            </a:r>
            <a:r>
              <a:rPr kumimoji="0" lang="ja-JP" altLang="en-US" sz="1050" b="0" i="0" u="none" strike="noStrike" cap="none" normalizeH="0" baseline="0">
                <a:ln>
                  <a:noFill/>
                </a:ln>
                <a:solidFill>
                  <a:srgbClr val="000000"/>
                </a:solidFill>
                <a:effectLst/>
                <a:latin typeface="+mn-ea"/>
                <a:cs typeface="Times New Roman" panose="02020603050405020304" pitchFamily="18" charset="0"/>
              </a:rPr>
              <a:t>インストーラー実行</a:t>
            </a:r>
            <a:endParaRPr kumimoji="0" lang="ja-JP" altLang="en-US" sz="1050" b="0" i="0" u="none" strike="noStrike" cap="none" normalizeH="0" baseline="0">
              <a:ln>
                <a:noFill/>
              </a:ln>
              <a:solidFill>
                <a:schemeClr val="tx1"/>
              </a:solidFill>
              <a:effectLst/>
              <a:latin typeface="+mn-ea"/>
            </a:endParaRPr>
          </a:p>
        </p:txBody>
      </p:sp>
      <p:sp>
        <p:nvSpPr>
          <p:cNvPr id="16" name="Rectangle 20"/>
          <p:cNvSpPr>
            <a:spLocks noChangeArrowheads="1"/>
          </p:cNvSpPr>
          <p:nvPr/>
        </p:nvSpPr>
        <p:spPr bwMode="auto">
          <a:xfrm>
            <a:off x="2880399" y="14034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00" b="0" i="0" u="none" strike="noStrike" cap="none" normalizeH="0" baseline="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rPr>
              <a:t/>
            </a:r>
            <a:br>
              <a:rPr kumimoji="0" lang="en-US" altLang="ja-JP" sz="1000" b="0" i="0" u="none" strike="noStrike" cap="none" normalizeH="0" baseline="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rPr>
            </a:br>
            <a:endParaRPr kumimoji="0" lang="en-US" altLang="ja-JP" sz="1800" b="0" i="0" u="none" strike="noStrike" cap="none" normalizeH="0" baseline="0">
              <a:ln>
                <a:noFill/>
              </a:ln>
              <a:solidFill>
                <a:schemeClr val="tx1"/>
              </a:solidFill>
              <a:effectLst/>
              <a:latin typeface="Arial" panose="020B0604020202020204" pitchFamily="34" charset="0"/>
            </a:endParaRPr>
          </a:p>
        </p:txBody>
      </p:sp>
      <p:sp>
        <p:nvSpPr>
          <p:cNvPr id="23" name="正方形/長方形 92"/>
          <p:cNvSpPr>
            <a:spLocks noChangeArrowheads="1"/>
          </p:cNvSpPr>
          <p:nvPr/>
        </p:nvSpPr>
        <p:spPr bwMode="auto">
          <a:xfrm>
            <a:off x="3029508" y="1707412"/>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ja-JP" altLang="en-US" sz="1200" b="0" i="0" u="none" strike="noStrike" cap="none" normalizeH="0" baseline="0">
                <a:ln>
                  <a:noFill/>
                </a:ln>
                <a:solidFill>
                  <a:srgbClr val="000000"/>
                </a:solidFill>
                <a:effectLst/>
                <a:latin typeface="+mn-ea"/>
                <a:cs typeface="Times New Roman" panose="02020603050405020304" pitchFamily="18" charset="0"/>
              </a:rPr>
              <a:t>①</a:t>
            </a:r>
            <a:r>
              <a:rPr kumimoji="0" lang="en-US" altLang="ja-JP" sz="1200">
                <a:solidFill>
                  <a:srgbClr val="000000"/>
                </a:solidFill>
                <a:latin typeface="+mn-ea"/>
                <a:cs typeface="Times New Roman" panose="02020603050405020304" pitchFamily="18" charset="0"/>
              </a:rPr>
              <a:t>Github</a:t>
            </a:r>
            <a:r>
              <a:rPr kumimoji="0" lang="ja-JP" altLang="en-US" sz="1200">
                <a:solidFill>
                  <a:srgbClr val="000000"/>
                </a:solidFill>
                <a:latin typeface="+mn-ea"/>
                <a:cs typeface="Times New Roman" panose="02020603050405020304" pitchFamily="18" charset="0"/>
              </a:rPr>
              <a:t>からの資材ダウンロード</a:t>
            </a:r>
          </a:p>
        </p:txBody>
      </p:sp>
    </p:spTree>
    <p:extLst>
      <p:ext uri="{BB962C8B-B14F-4D97-AF65-F5344CB8AC3E}">
        <p14:creationId xmlns:p14="http://schemas.microsoft.com/office/powerpoint/2010/main" val="3996586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a:t>3.5</a:t>
            </a:r>
            <a:r>
              <a:rPr kumimoji="1" lang="ja-JP" altLang="en-US"/>
              <a:t>　</a:t>
            </a:r>
            <a:r>
              <a:rPr lang="ja-JP" altLang="en-US"/>
              <a:t>環境構築（</a:t>
            </a:r>
            <a:r>
              <a:rPr lang="en-US" altLang="ja-JP"/>
              <a:t>1/7</a:t>
            </a:r>
            <a:r>
              <a:rPr lang="ja-JP" altLang="en-US"/>
              <a:t>）</a:t>
            </a:r>
            <a:endParaRPr kumimoji="1" lang="ja-JP" altLang="en-US"/>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en-US" altLang="ja-JP"/>
              <a:t>Github</a:t>
            </a:r>
            <a:r>
              <a:rPr lang="ja-JP" altLang="en-US"/>
              <a:t>からの資材ダウンロード</a:t>
            </a:r>
            <a:endParaRPr lang="en-US" altLang="ja-JP"/>
          </a:p>
          <a:p>
            <a:pPr lvl="1"/>
            <a:r>
              <a:rPr lang="ja-JP" altLang="en-US"/>
              <a:t>以下のコマンドで資材を</a:t>
            </a:r>
            <a:r>
              <a:rPr lang="en-US" altLang="ja-JP"/>
              <a:t>DL</a:t>
            </a:r>
            <a:r>
              <a:rPr lang="ja-JP" altLang="en-US"/>
              <a:t>します。</a:t>
            </a:r>
            <a:r>
              <a:rPr lang="en-US" altLang="ja-JP"/>
              <a:t/>
            </a:r>
            <a:br>
              <a:rPr lang="en-US" altLang="ja-JP"/>
            </a:br>
            <a:r>
              <a:rPr lang="en-US" altLang="ja-JP"/>
              <a:t/>
            </a:r>
            <a:br>
              <a:rPr lang="en-US" altLang="ja-JP"/>
            </a:br>
            <a:r>
              <a:rPr lang="en-US" altLang="ja-JP" sz="1400"/>
              <a:t>$ wget https://github.com/exastro-suite/oase/archive/v</a:t>
            </a:r>
            <a:r>
              <a:rPr lang="en-US" altLang="ja-JP" sz="1400">
                <a:solidFill>
                  <a:srgbClr val="FF0000"/>
                </a:solidFill>
              </a:rPr>
              <a:t>x.x.x</a:t>
            </a:r>
            <a:r>
              <a:rPr lang="en-US" altLang="ja-JP" sz="1400"/>
              <a:t>.tar.gz</a:t>
            </a:r>
            <a:r>
              <a:rPr lang="en-US" altLang="ja-JP"/>
              <a:t/>
            </a:r>
            <a:br>
              <a:rPr lang="en-US" altLang="ja-JP"/>
            </a:br>
            <a:r>
              <a:rPr lang="en-US" altLang="ja-JP"/>
              <a:t/>
            </a:r>
            <a:br>
              <a:rPr lang="en-US" altLang="ja-JP"/>
            </a:br>
            <a:r>
              <a:rPr lang="en-US" altLang="ja-JP"/>
              <a:t>※wget</a:t>
            </a:r>
            <a:r>
              <a:rPr lang="ja-JP" altLang="en-US"/>
              <a:t>コマンドは事前にインストールしてください。</a:t>
            </a:r>
            <a:endParaRPr lang="en-US" altLang="ja-JP"/>
          </a:p>
          <a:p>
            <a:pPr marL="180000" lvl="1" indent="0">
              <a:buNone/>
            </a:pPr>
            <a:r>
              <a:rPr lang="ja-JP" altLang="en-US"/>
              <a:t>　</a:t>
            </a:r>
            <a:r>
              <a:rPr lang="en-US" altLang="ja-JP"/>
              <a:t>※</a:t>
            </a:r>
            <a:r>
              <a:rPr lang="ja-JP" altLang="en-US">
                <a:solidFill>
                  <a:srgbClr val="FF0000"/>
                </a:solidFill>
              </a:rPr>
              <a:t>バージョン</a:t>
            </a:r>
            <a:r>
              <a:rPr lang="en-US" altLang="ja-JP">
                <a:solidFill>
                  <a:srgbClr val="FF0000"/>
                </a:solidFill>
              </a:rPr>
              <a:t>(x.x.x)</a:t>
            </a:r>
            <a:r>
              <a:rPr lang="ja-JP" altLang="en-US">
                <a:solidFill>
                  <a:srgbClr val="FF0000"/>
                </a:solidFill>
              </a:rPr>
              <a:t>は適宜変更してください。</a:t>
            </a:r>
            <a:r>
              <a:rPr lang="en-US" altLang="ja-JP"/>
              <a:t/>
            </a:r>
            <a:br>
              <a:rPr lang="en-US" altLang="ja-JP"/>
            </a:br>
            <a:endParaRPr lang="en-US" altLang="ja-JP"/>
          </a:p>
          <a:p>
            <a:r>
              <a:rPr lang="ja-JP" altLang="en-US" smtClean="0"/>
              <a:t>インストールスクリプトの権限変更</a:t>
            </a:r>
            <a:endParaRPr lang="en-US" altLang="ja-JP"/>
          </a:p>
          <a:p>
            <a:pPr lvl="1"/>
            <a:r>
              <a:rPr lang="en-US" altLang="ja-JP"/>
              <a:t>Zip</a:t>
            </a:r>
            <a:r>
              <a:rPr lang="ja-JP" altLang="en-US"/>
              <a:t>ファイルを解凍し、インストールスクリプトの権限を変更します。</a:t>
            </a:r>
            <a:r>
              <a:rPr lang="en-US" altLang="ja-JP"/>
              <a:t/>
            </a:r>
            <a:br>
              <a:rPr lang="en-US" altLang="ja-JP"/>
            </a:br>
            <a:r>
              <a:rPr lang="en-US" altLang="ja-JP"/>
              <a:t/>
            </a:r>
            <a:br>
              <a:rPr lang="en-US" altLang="ja-JP"/>
            </a:br>
            <a:r>
              <a:rPr lang="en-US" altLang="ja-JP" sz="1400"/>
              <a:t>$ tar zxf</a:t>
            </a:r>
            <a:r>
              <a:rPr lang="ja-JP" altLang="en-US" sz="1400"/>
              <a:t> </a:t>
            </a:r>
            <a:r>
              <a:rPr lang="en-US" altLang="ja-JP" sz="1400"/>
              <a:t>v</a:t>
            </a:r>
            <a:r>
              <a:rPr lang="en-US" altLang="ja-JP" sz="1400">
                <a:solidFill>
                  <a:srgbClr val="FF0000"/>
                </a:solidFill>
              </a:rPr>
              <a:t>x.x.x</a:t>
            </a:r>
            <a:r>
              <a:rPr lang="en-US" altLang="ja-JP" sz="1400"/>
              <a:t>.tar.gz</a:t>
            </a:r>
            <a:br>
              <a:rPr lang="en-US" altLang="ja-JP" sz="1400"/>
            </a:br>
            <a:r>
              <a:rPr lang="en-US" altLang="ja-JP" sz="1400"/>
              <a:t>$ find ./</a:t>
            </a:r>
            <a:r>
              <a:rPr lang="en-US" altLang="ja-JP" sz="1400" err="1"/>
              <a:t>oase-</a:t>
            </a:r>
            <a:r>
              <a:rPr lang="en-US" altLang="ja-JP" sz="1400" err="1">
                <a:solidFill>
                  <a:srgbClr val="FF0000"/>
                </a:solidFill>
              </a:rPr>
              <a:t>x.x.x</a:t>
            </a:r>
            <a:r>
              <a:rPr lang="en-US" altLang="ja-JP" sz="1400"/>
              <a:t>/</a:t>
            </a:r>
            <a:r>
              <a:rPr lang="en-US" altLang="ja-JP" sz="1400" err="1"/>
              <a:t>oase_install_package</a:t>
            </a:r>
            <a:r>
              <a:rPr lang="en-US" altLang="ja-JP" sz="1400"/>
              <a:t>/</a:t>
            </a:r>
            <a:r>
              <a:rPr lang="en-US" altLang="ja-JP" sz="1400" err="1"/>
              <a:t>install_scripts</a:t>
            </a:r>
            <a:r>
              <a:rPr lang="en-US" altLang="ja-JP" sz="1400"/>
              <a:t>/ -type f -name *.sh | xargs chmod </a:t>
            </a:r>
            <a:r>
              <a:rPr lang="en-US" altLang="ja-JP" sz="1400" smtClean="0"/>
              <a:t>755</a:t>
            </a:r>
            <a:endParaRPr lang="en-US" altLang="ja-JP"/>
          </a:p>
          <a:p>
            <a:pPr marL="180000" lvl="1" indent="0">
              <a:buNone/>
            </a:pPr>
            <a:endParaRPr lang="en-US" altLang="ja-JP" smtClean="0"/>
          </a:p>
          <a:p>
            <a:r>
              <a:rPr lang="en-US" altLang="ja-JP"/>
              <a:t>answers</a:t>
            </a:r>
            <a:r>
              <a:rPr lang="ja-JP" altLang="en-US" smtClean="0"/>
              <a:t>ファイルの編集</a:t>
            </a:r>
            <a:endParaRPr lang="en-US" altLang="ja-JP"/>
          </a:p>
          <a:p>
            <a:pPr lvl="1"/>
            <a:r>
              <a:rPr lang="en-US" altLang="ja-JP"/>
              <a:t>/</a:t>
            </a:r>
            <a:r>
              <a:rPr lang="en-US" altLang="ja-JP" smtClean="0"/>
              <a:t>oase-</a:t>
            </a:r>
            <a:r>
              <a:rPr lang="en-US" altLang="ja-JP" smtClean="0">
                <a:solidFill>
                  <a:srgbClr val="FF0000"/>
                </a:solidFill>
              </a:rPr>
              <a:t>x.x.x</a:t>
            </a:r>
            <a:r>
              <a:rPr lang="en-US" altLang="ja-JP" smtClean="0"/>
              <a:t>/oase_install_package/install_scripts/oase_answers.txt</a:t>
            </a:r>
            <a:endParaRPr lang="en-US" altLang="ja-JP"/>
          </a:p>
        </p:txBody>
      </p:sp>
    </p:spTree>
    <p:extLst>
      <p:ext uri="{BB962C8B-B14F-4D97-AF65-F5344CB8AC3E}">
        <p14:creationId xmlns:p14="http://schemas.microsoft.com/office/powerpoint/2010/main" val="143796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3.6</a:t>
            </a:r>
            <a:r>
              <a:rPr lang="ja-JP" altLang="en-US"/>
              <a:t>　環境構築（</a:t>
            </a:r>
            <a:r>
              <a:rPr lang="en-US" altLang="ja-JP"/>
              <a:t>2/7</a:t>
            </a:r>
            <a:r>
              <a:rPr lang="ja-JP" altLang="en-US"/>
              <a:t>）</a:t>
            </a:r>
            <a:endParaRPr kumimoji="1" lang="ja-JP" altLang="en-US"/>
          </a:p>
        </p:txBody>
      </p:sp>
      <p:sp>
        <p:nvSpPr>
          <p:cNvPr id="3" name="コンテンツ プレースホルダー 2"/>
          <p:cNvSpPr>
            <a:spLocks noGrp="1"/>
          </p:cNvSpPr>
          <p:nvPr>
            <p:ph sz="quarter" idx="10"/>
          </p:nvPr>
        </p:nvSpPr>
        <p:spPr>
          <a:xfrm>
            <a:off x="179513" y="692620"/>
            <a:ext cx="8964487" cy="5616476"/>
          </a:xfrm>
        </p:spPr>
        <p:txBody>
          <a:bodyPr>
            <a:normAutofit/>
          </a:bodyPr>
          <a:lstStyle/>
          <a:p>
            <a:r>
              <a:rPr lang="en-US" altLang="ja-JP"/>
              <a:t>answers</a:t>
            </a:r>
            <a:r>
              <a:rPr lang="ja-JP" altLang="en-US"/>
              <a:t>ファイル編集</a:t>
            </a:r>
            <a:r>
              <a:rPr lang="en-US" altLang="ja-JP"/>
              <a:t>(1/2)</a:t>
            </a:r>
            <a:endParaRPr lang="ja-JP" altLang="en-US"/>
          </a:p>
          <a:p>
            <a:pPr lvl="1"/>
            <a:r>
              <a:rPr lang="en-US" altLang="ja-JP"/>
              <a:t>OASE</a:t>
            </a:r>
            <a:r>
              <a:rPr lang="ja-JP" altLang="en-US"/>
              <a:t>環境構築の設定を行うセッティングファイル</a:t>
            </a:r>
            <a:r>
              <a:rPr lang="en-US" altLang="ja-JP"/>
              <a:t>(oase_answers.txt)</a:t>
            </a:r>
            <a:r>
              <a:rPr lang="ja-JP" altLang="en-US"/>
              <a:t>の</a:t>
            </a:r>
            <a:endParaRPr lang="en-US" altLang="ja-JP"/>
          </a:p>
          <a:p>
            <a:pPr marL="180000" lvl="1" indent="0">
              <a:buNone/>
            </a:pPr>
            <a:r>
              <a:rPr lang="en-US" altLang="ja-JP"/>
              <a:t>  </a:t>
            </a:r>
            <a:r>
              <a:rPr lang="ja-JP" altLang="en-US"/>
              <a:t>編集方法を以下に示します。</a:t>
            </a:r>
            <a:r>
              <a:rPr lang="en-US" altLang="ja-JP"/>
              <a:t/>
            </a:r>
            <a:br>
              <a:rPr lang="en-US" altLang="ja-JP"/>
            </a:br>
            <a:r>
              <a:rPr lang="en-US" altLang="ja-JP"/>
              <a:t/>
            </a:r>
            <a:br>
              <a:rPr lang="en-US" altLang="ja-JP"/>
            </a:br>
            <a:r>
              <a:rPr lang="en-US" altLang="ja-JP"/>
              <a:t/>
            </a:r>
            <a:br>
              <a:rPr lang="en-US" altLang="ja-JP"/>
            </a:br>
            <a:endParaRPr lang="en-US" altLang="ja-JP"/>
          </a:p>
          <a:p>
            <a:endParaRPr lang="en-US" altLang="ja-JP"/>
          </a:p>
          <a:p>
            <a:pPr lvl="1"/>
            <a:endParaRPr lang="en-US" altLang="ja-JP"/>
          </a:p>
        </p:txBody>
      </p:sp>
      <p:graphicFrame>
        <p:nvGraphicFramePr>
          <p:cNvPr id="6" name="表 5"/>
          <p:cNvGraphicFramePr>
            <a:graphicFrameLocks noGrp="1"/>
          </p:cNvGraphicFramePr>
          <p:nvPr>
            <p:extLst>
              <p:ext uri="{D42A27DB-BD31-4B8C-83A1-F6EECF244321}">
                <p14:modId xmlns:p14="http://schemas.microsoft.com/office/powerpoint/2010/main" val="3172084951"/>
              </p:ext>
            </p:extLst>
          </p:nvPr>
        </p:nvGraphicFramePr>
        <p:xfrm>
          <a:off x="179513" y="1683186"/>
          <a:ext cx="8784000" cy="4704014"/>
        </p:xfrm>
        <a:graphic>
          <a:graphicData uri="http://schemas.openxmlformats.org/drawingml/2006/table">
            <a:tbl>
              <a:tblPr firstRow="1" firstCol="1" bandRow="1">
                <a:tableStyleId>{5C22544A-7EE6-4342-B048-85BDC9FD1C3A}</a:tableStyleId>
              </a:tblPr>
              <a:tblGrid>
                <a:gridCol w="1800128">
                  <a:extLst>
                    <a:ext uri="{9D8B030D-6E8A-4147-A177-3AD203B41FA5}">
                      <a16:colId xmlns:a16="http://schemas.microsoft.com/office/drawing/2014/main" val="20000"/>
                    </a:ext>
                  </a:extLst>
                </a:gridCol>
                <a:gridCol w="2139459">
                  <a:extLst>
                    <a:ext uri="{9D8B030D-6E8A-4147-A177-3AD203B41FA5}">
                      <a16:colId xmlns:a16="http://schemas.microsoft.com/office/drawing/2014/main" val="20001"/>
                    </a:ext>
                  </a:extLst>
                </a:gridCol>
                <a:gridCol w="596921">
                  <a:extLst>
                    <a:ext uri="{9D8B030D-6E8A-4147-A177-3AD203B41FA5}">
                      <a16:colId xmlns:a16="http://schemas.microsoft.com/office/drawing/2014/main" val="20002"/>
                    </a:ext>
                  </a:extLst>
                </a:gridCol>
                <a:gridCol w="4247492">
                  <a:extLst>
                    <a:ext uri="{9D8B030D-6E8A-4147-A177-3AD203B41FA5}">
                      <a16:colId xmlns:a16="http://schemas.microsoft.com/office/drawing/2014/main" val="20003"/>
                    </a:ext>
                  </a:extLst>
                </a:gridCol>
              </a:tblGrid>
              <a:tr h="321517">
                <a:tc>
                  <a:txBody>
                    <a:bodyPr/>
                    <a:lstStyle/>
                    <a:p>
                      <a:pPr algn="ctr">
                        <a:spcAft>
                          <a:spcPts val="0"/>
                        </a:spcAft>
                      </a:pPr>
                      <a:r>
                        <a:rPr lang="ja-JP" sz="1000" kern="100">
                          <a:solidFill>
                            <a:schemeClr val="bg1"/>
                          </a:solidFill>
                          <a:effectLst/>
                        </a:rPr>
                        <a:t>種目</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必須</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初期値</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説明</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extLst>
                  <a:ext uri="{0D108BD9-81ED-4DB2-BD59-A6C34878D82A}">
                    <a16:rowId xmlns:a16="http://schemas.microsoft.com/office/drawing/2014/main" val="10000"/>
                  </a:ext>
                </a:extLst>
              </a:tr>
              <a:tr h="321517">
                <a:tc>
                  <a:txBody>
                    <a:bodyPr/>
                    <a:lstStyle/>
                    <a:p>
                      <a:pPr algn="just">
                        <a:spcAft>
                          <a:spcPts val="0"/>
                        </a:spcAft>
                      </a:pPr>
                      <a:r>
                        <a:rPr lang="en-US" sz="1000" kern="100" err="1">
                          <a:solidFill>
                            <a:schemeClr val="bg1"/>
                          </a:solidFill>
                          <a:effectLst/>
                        </a:rPr>
                        <a:t>install_mode</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altLang="ja-JP" sz="900" kern="100">
                          <a:effectLst/>
                          <a:latin typeface="+mn-lt"/>
                          <a:ea typeface="+mn-ea"/>
                          <a:cs typeface="+mn-cs"/>
                        </a:rPr>
                        <a:t>Install</a:t>
                      </a:r>
                      <a:endParaRPr lang="ja-JP"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1"/>
                  </a:ext>
                </a:extLst>
              </a:tr>
              <a:tr h="428689">
                <a:tc>
                  <a:txBody>
                    <a:bodyPr/>
                    <a:lstStyle/>
                    <a:p>
                      <a:pPr algn="just">
                        <a:spcAft>
                          <a:spcPts val="0"/>
                        </a:spcAft>
                      </a:pPr>
                      <a:r>
                        <a:rPr lang="en-US" altLang="ja-JP" sz="1000" kern="100" err="1">
                          <a:solidFill>
                            <a:schemeClr val="bg1"/>
                          </a:solidFill>
                          <a:effectLst/>
                        </a:rPr>
                        <a:t>RabbitMQ_username</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altLang="ja-JP"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lang="en-US" sz="900" kern="100">
                          <a:effectLst/>
                        </a:rPr>
                        <a:t>-</a:t>
                      </a:r>
                      <a:endParaRPr lang="ja-JP"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50" kern="100" err="1">
                          <a:effectLst/>
                        </a:rPr>
                        <a:t>RabbitMQ</a:t>
                      </a:r>
                      <a:r>
                        <a:rPr lang="ja-JP" altLang="en-US" sz="1050" kern="100">
                          <a:effectLst/>
                        </a:rPr>
                        <a:t>のユーザー名</a:t>
                      </a:r>
                      <a:endParaRPr lang="ja-JP" alt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02"/>
                  </a:ext>
                </a:extLst>
              </a:tr>
              <a:tr h="428689">
                <a:tc>
                  <a:txBody>
                    <a:bodyPr/>
                    <a:lstStyle/>
                    <a:p>
                      <a:pPr algn="just">
                        <a:spcAft>
                          <a:spcPts val="0"/>
                        </a:spcAft>
                      </a:pPr>
                      <a:r>
                        <a:rPr lang="en-US" altLang="ja-JP" sz="1000" kern="100" err="1">
                          <a:solidFill>
                            <a:schemeClr val="bg1"/>
                          </a:solidFill>
                          <a:effectLst/>
                        </a:rPr>
                        <a:t>RabbitMQ_password</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altLang="ja-JP"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sz="900" kern="100">
                          <a:effectLst/>
                        </a:rPr>
                        <a:t>-</a:t>
                      </a:r>
                      <a:endParaRPr lang="ja-JP"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50" kern="100" err="1">
                          <a:effectLst/>
                        </a:rPr>
                        <a:t>RabbitMQ</a:t>
                      </a:r>
                      <a:r>
                        <a:rPr lang="ja-JP" altLang="en-US" sz="1050" kern="100">
                          <a:effectLst/>
                        </a:rPr>
                        <a:t>のパスワード</a:t>
                      </a:r>
                      <a:endParaRPr lang="ja-JP" alt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3"/>
                  </a:ext>
                </a:extLst>
              </a:tr>
              <a:tr h="428689">
                <a:tc>
                  <a:txBody>
                    <a:bodyPr/>
                    <a:lstStyle/>
                    <a:p>
                      <a:pPr algn="just">
                        <a:spcAft>
                          <a:spcPts val="0"/>
                        </a:spcAft>
                      </a:pPr>
                      <a:r>
                        <a:rPr lang="en-US" altLang="ja-JP" sz="1000" kern="100" err="1">
                          <a:solidFill>
                            <a:schemeClr val="bg1"/>
                          </a:solidFill>
                          <a:effectLst/>
                        </a:rPr>
                        <a:t>RabbitMQ_queuename</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altLang="ja-JP"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lang="en-US" sz="900" kern="100">
                          <a:effectLst/>
                        </a:rPr>
                        <a:t>-</a:t>
                      </a:r>
                      <a:endParaRPr lang="ja-JP"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50" kern="100" err="1">
                          <a:effectLst/>
                          <a:latin typeface="+mn-lt"/>
                          <a:ea typeface="+mn-ea"/>
                          <a:cs typeface="+mn-cs"/>
                        </a:rPr>
                        <a:t>RabbitMQ</a:t>
                      </a:r>
                      <a:r>
                        <a:rPr lang="ja-JP" altLang="en-US" sz="1050" kern="100">
                          <a:effectLst/>
                          <a:latin typeface="+mn-lt"/>
                          <a:ea typeface="+mn-ea"/>
                          <a:cs typeface="+mn-cs"/>
                        </a:rPr>
                        <a:t>のキューの</a:t>
                      </a:r>
                      <a:r>
                        <a:rPr lang="ja-JP" altLang="en-US" sz="1050" kern="100" smtClean="0">
                          <a:effectLst/>
                          <a:latin typeface="+mn-lt"/>
                          <a:ea typeface="+mn-ea"/>
                          <a:cs typeface="+mn-cs"/>
                        </a:rPr>
                        <a:t>名前（生成されるので任意のもの）</a:t>
                      </a:r>
                      <a:endParaRPr lang="ja-JP" alt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04"/>
                  </a:ext>
                </a:extLst>
              </a:tr>
              <a:tr h="321517">
                <a:tc>
                  <a:txBody>
                    <a:bodyPr/>
                    <a:lstStyle/>
                    <a:p>
                      <a:pPr algn="just">
                        <a:spcAft>
                          <a:spcPts val="0"/>
                        </a:spcAft>
                      </a:pPr>
                      <a:r>
                        <a:rPr lang="en-US" altLang="ja-JP" sz="1000" kern="100" err="1">
                          <a:solidFill>
                            <a:schemeClr val="bg1"/>
                          </a:solidFill>
                          <a:effectLst/>
                        </a:rPr>
                        <a:t>RabbitMQ_ipaddr</a:t>
                      </a:r>
                      <a:endParaRPr lang="ja-JP" sz="1000" kern="100">
                        <a:solidFill>
                          <a:schemeClr val="bg1"/>
                        </a:solidFill>
                        <a:effectLst/>
                      </a:endParaRPr>
                    </a:p>
                  </a:txBody>
                  <a:tcPr marL="55979" marR="55979" marT="0" marB="0" anchor="ctr">
                    <a:solidFill>
                      <a:srgbClr val="002B62"/>
                    </a:solidFill>
                  </a:tcPr>
                </a:tc>
                <a:tc>
                  <a:txBody>
                    <a:bodyPr/>
                    <a:lstStyle/>
                    <a:p>
                      <a:pPr algn="l">
                        <a:spcAft>
                          <a:spcPts val="0"/>
                        </a:spcAft>
                      </a:pPr>
                      <a:r>
                        <a:rPr lang="en-US" altLang="ja-JP"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sz="900" kern="100">
                          <a:effectLst/>
                        </a:rPr>
                        <a:t>-</a:t>
                      </a:r>
                      <a:endParaRPr lang="ja-JP"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50" kern="100" err="1">
                          <a:effectLst/>
                        </a:rPr>
                        <a:t>RabbitMQ</a:t>
                      </a:r>
                      <a:r>
                        <a:rPr lang="ja-JP" altLang="en-US" sz="1050" kern="100">
                          <a:effectLst/>
                        </a:rPr>
                        <a:t>の</a:t>
                      </a:r>
                      <a:r>
                        <a:rPr lang="en-US" altLang="ja-JP" sz="1050" kern="100">
                          <a:effectLst/>
                        </a:rPr>
                        <a:t>IP</a:t>
                      </a:r>
                      <a:r>
                        <a:rPr lang="ja-JP" altLang="en-US" sz="1050" kern="100">
                          <a:effectLst/>
                        </a:rPr>
                        <a:t>アドレス</a:t>
                      </a:r>
                      <a:endParaRPr lang="ja-JP" alt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5"/>
                  </a:ext>
                </a:extLst>
              </a:tr>
              <a:tr h="428689">
                <a:tc>
                  <a:txBody>
                    <a:bodyPr/>
                    <a:lstStyle/>
                    <a:p>
                      <a:pPr algn="just">
                        <a:spcAft>
                          <a:spcPts val="0"/>
                        </a:spcAft>
                      </a:pPr>
                      <a:r>
                        <a:rPr lang="en-US" altLang="ja-JP" sz="1000" kern="100" err="1">
                          <a:solidFill>
                            <a:schemeClr val="bg1"/>
                          </a:solidFill>
                          <a:effectLst/>
                        </a:rPr>
                        <a:t>db_root_password</a:t>
                      </a:r>
                      <a:endParaRPr lang="ja-JP" sz="1000" kern="10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algn="just">
                        <a:spcAft>
                          <a:spcPts val="0"/>
                        </a:spcAft>
                      </a:pPr>
                      <a:r>
                        <a:rPr lang="en-US" sz="900" kern="100">
                          <a:effectLst/>
                        </a:rPr>
                        <a:t>-</a:t>
                      </a:r>
                      <a:endParaRPr lang="ja-JP"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1050" kern="100">
                          <a:solidFill>
                            <a:schemeClr val="dk1"/>
                          </a:solidFill>
                          <a:effectLst/>
                          <a:latin typeface="+mn-lt"/>
                          <a:ea typeface="+mn-ea"/>
                          <a:cs typeface="+mn-cs"/>
                        </a:rPr>
                        <a:t>MySQL</a:t>
                      </a:r>
                      <a:r>
                        <a:rPr kumimoji="1" lang="ja-JP" altLang="en-US" sz="1050" kern="100">
                          <a:solidFill>
                            <a:schemeClr val="dk1"/>
                          </a:solidFill>
                          <a:effectLst/>
                          <a:latin typeface="+mn-lt"/>
                          <a:ea typeface="+mn-ea"/>
                          <a:cs typeface="+mn-cs"/>
                        </a:rPr>
                        <a:t>の</a:t>
                      </a:r>
                      <a:r>
                        <a:rPr kumimoji="1" lang="en-US" altLang="ja-JP" sz="1050" kern="100">
                          <a:solidFill>
                            <a:schemeClr val="dk1"/>
                          </a:solidFill>
                          <a:effectLst/>
                          <a:latin typeface="+mn-lt"/>
                          <a:ea typeface="+mn-ea"/>
                          <a:cs typeface="+mn-cs"/>
                        </a:rPr>
                        <a:t>root</a:t>
                      </a:r>
                      <a:r>
                        <a:rPr kumimoji="1" lang="ja-JP" altLang="en-US" sz="1050" kern="100">
                          <a:solidFill>
                            <a:schemeClr val="dk1"/>
                          </a:solidFill>
                          <a:effectLst/>
                          <a:latin typeface="+mn-lt"/>
                          <a:ea typeface="+mn-ea"/>
                          <a:cs typeface="+mn-cs"/>
                        </a:rPr>
                        <a:t>パスワード</a:t>
                      </a:r>
                      <a:endParaRPr kumimoji="1" lang="ja-JP" altLang="ja-JP" sz="1050" kern="100">
                        <a:solidFill>
                          <a:schemeClr val="dk1"/>
                        </a:solidFill>
                        <a:effectLst/>
                        <a:latin typeface="+mn-lt"/>
                        <a:ea typeface="+mn-ea"/>
                        <a:cs typeface="+mn-cs"/>
                      </a:endParaRPr>
                    </a:p>
                  </a:txBody>
                  <a:tcPr marL="55979" marR="55979" marT="0" marB="0" anchor="ctr">
                    <a:solidFill>
                      <a:srgbClr val="E7E8EA"/>
                    </a:solidFill>
                  </a:tcPr>
                </a:tc>
                <a:extLst>
                  <a:ext uri="{0D108BD9-81ED-4DB2-BD59-A6C34878D82A}">
                    <a16:rowId xmlns:a16="http://schemas.microsoft.com/office/drawing/2014/main" val="10006"/>
                  </a:ext>
                </a:extLst>
              </a:tr>
              <a:tr h="4171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kern="100" err="1">
                          <a:solidFill>
                            <a:schemeClr val="bg1"/>
                          </a:solidFill>
                          <a:effectLst/>
                        </a:rPr>
                        <a:t>db_name</a:t>
                      </a:r>
                      <a:endParaRPr lang="ja-JP" altLang="ja-JP" sz="1000" kern="10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algn="just">
                        <a:spcAft>
                          <a:spcPts val="0"/>
                        </a:spcAft>
                      </a:pPr>
                      <a:r>
                        <a:rPr lang="en-US" sz="900" kern="100">
                          <a:effectLst/>
                        </a:rPr>
                        <a:t>-</a:t>
                      </a:r>
                      <a:endParaRPr lang="ja-JP"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altLang="ja-JP" sz="1050" kern="100">
                          <a:effectLst/>
                          <a:latin typeface="+mn-lt"/>
                          <a:ea typeface="+mn-ea"/>
                          <a:cs typeface="+mn-cs"/>
                        </a:rPr>
                        <a:t>OASE</a:t>
                      </a:r>
                      <a:r>
                        <a:rPr lang="ja-JP" altLang="en-US" sz="1050" kern="100">
                          <a:effectLst/>
                          <a:latin typeface="+mn-lt"/>
                          <a:ea typeface="+mn-ea"/>
                          <a:cs typeface="+mn-cs"/>
                        </a:rPr>
                        <a:t>用</a:t>
                      </a:r>
                      <a:r>
                        <a:rPr lang="en-US" altLang="ja-JP" sz="1050" kern="100">
                          <a:effectLst/>
                          <a:latin typeface="+mn-lt"/>
                          <a:ea typeface="+mn-ea"/>
                          <a:cs typeface="+mn-cs"/>
                        </a:rPr>
                        <a:t>MySQL</a:t>
                      </a:r>
                      <a:r>
                        <a:rPr lang="ja-JP" altLang="en-US" sz="1050" kern="100">
                          <a:effectLst/>
                          <a:latin typeface="+mn-lt"/>
                          <a:ea typeface="+mn-ea"/>
                          <a:cs typeface="+mn-cs"/>
                        </a:rPr>
                        <a:t>データベースの名前</a:t>
                      </a:r>
                      <a:endParaRPr lang="ja-JP" alt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7"/>
                  </a:ext>
                </a:extLst>
              </a:tr>
              <a:tr h="321517">
                <a:tc>
                  <a:txBody>
                    <a:bodyPr/>
                    <a:lstStyle/>
                    <a:p>
                      <a:pPr algn="just">
                        <a:spcAft>
                          <a:spcPts val="0"/>
                        </a:spcAft>
                      </a:pPr>
                      <a:r>
                        <a:rPr lang="en-US" altLang="ja-JP" sz="1000" kern="100" err="1">
                          <a:solidFill>
                            <a:schemeClr val="bg1"/>
                          </a:solidFill>
                          <a:effectLst/>
                        </a:rPr>
                        <a:t>db_username</a:t>
                      </a:r>
                      <a:endParaRPr lang="ja-JP" sz="1000" kern="10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algn="just">
                        <a:spcAft>
                          <a:spcPts val="0"/>
                        </a:spcAft>
                      </a:pPr>
                      <a:r>
                        <a:rPr lang="en-US" sz="900" kern="100">
                          <a:effectLst/>
                        </a:rPr>
                        <a:t>-</a:t>
                      </a:r>
                      <a:endParaRPr lang="ja-JP"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lang="en-US" altLang="ja-JP" sz="1050" kern="100">
                          <a:effectLst/>
                          <a:latin typeface="+mn-lt"/>
                          <a:ea typeface="+mn-ea"/>
                          <a:cs typeface="+mn-cs"/>
                        </a:rPr>
                        <a:t>OASE</a:t>
                      </a:r>
                      <a:r>
                        <a:rPr lang="ja-JP" altLang="en-US" sz="1050" kern="100">
                          <a:effectLst/>
                          <a:latin typeface="+mn-lt"/>
                          <a:ea typeface="+mn-ea"/>
                          <a:cs typeface="+mn-cs"/>
                        </a:rPr>
                        <a:t>用</a:t>
                      </a:r>
                      <a:r>
                        <a:rPr lang="en-US" altLang="ja-JP" sz="1050" kern="100">
                          <a:effectLst/>
                          <a:latin typeface="+mn-lt"/>
                          <a:ea typeface="+mn-ea"/>
                          <a:cs typeface="+mn-cs"/>
                        </a:rPr>
                        <a:t>MySQL</a:t>
                      </a:r>
                      <a:r>
                        <a:rPr lang="ja-JP" altLang="en-US" sz="1050" kern="100">
                          <a:effectLst/>
                          <a:latin typeface="+mn-lt"/>
                          <a:ea typeface="+mn-ea"/>
                          <a:cs typeface="+mn-cs"/>
                        </a:rPr>
                        <a:t>データベースのユーザー名</a:t>
                      </a:r>
                      <a:endParaRPr lang="ja-JP" alt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08"/>
                  </a:ext>
                </a:extLst>
              </a:tr>
              <a:tr h="321517">
                <a:tc>
                  <a:txBody>
                    <a:bodyPr/>
                    <a:lstStyle/>
                    <a:p>
                      <a:pPr algn="just">
                        <a:spcAft>
                          <a:spcPts val="0"/>
                        </a:spcAft>
                      </a:pPr>
                      <a:r>
                        <a:rPr lang="en-US" altLang="ja-JP" sz="1000" kern="100" err="1">
                          <a:solidFill>
                            <a:schemeClr val="bg1"/>
                          </a:solidFill>
                          <a:effectLst/>
                        </a:rPr>
                        <a:t>db_password</a:t>
                      </a:r>
                      <a:endParaRPr lang="ja-JP" sz="1000" kern="10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algn="just">
                        <a:spcAft>
                          <a:spcPts val="0"/>
                        </a:spcAft>
                      </a:pPr>
                      <a:r>
                        <a:rPr lang="en-US" sz="900" kern="100">
                          <a:effectLst/>
                        </a:rPr>
                        <a:t>-</a:t>
                      </a:r>
                      <a:endParaRPr lang="ja-JP"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altLang="ja-JP" sz="1050" kern="100">
                          <a:effectLst/>
                          <a:latin typeface="+mn-lt"/>
                          <a:ea typeface="+mn-ea"/>
                          <a:cs typeface="+mn-cs"/>
                        </a:rPr>
                        <a:t>OASE</a:t>
                      </a:r>
                      <a:r>
                        <a:rPr lang="ja-JP" altLang="en-US" sz="1050" kern="100">
                          <a:effectLst/>
                          <a:latin typeface="+mn-lt"/>
                          <a:ea typeface="+mn-ea"/>
                          <a:cs typeface="+mn-cs"/>
                        </a:rPr>
                        <a:t>用</a:t>
                      </a:r>
                      <a:r>
                        <a:rPr lang="en-US" altLang="ja-JP" sz="1050" kern="100">
                          <a:effectLst/>
                          <a:latin typeface="+mn-lt"/>
                          <a:ea typeface="+mn-ea"/>
                          <a:cs typeface="+mn-cs"/>
                        </a:rPr>
                        <a:t>MySQL</a:t>
                      </a:r>
                      <a:r>
                        <a:rPr lang="ja-JP" altLang="en-US" sz="1050" kern="100">
                          <a:effectLst/>
                          <a:latin typeface="+mn-lt"/>
                          <a:ea typeface="+mn-ea"/>
                          <a:cs typeface="+mn-cs"/>
                        </a:rPr>
                        <a:t>データベースのパスワード</a:t>
                      </a:r>
                      <a:endParaRPr lang="ja-JP" alt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9"/>
                  </a:ext>
                </a:extLst>
              </a:tr>
              <a:tr h="321517">
                <a:tc>
                  <a:txBody>
                    <a:bodyPr/>
                    <a:lstStyle/>
                    <a:p>
                      <a:pPr algn="just">
                        <a:spcAft>
                          <a:spcPts val="0"/>
                        </a:spcAft>
                      </a:pPr>
                      <a:r>
                        <a:rPr lang="en-US" altLang="ja-JP" sz="1000" kern="100" err="1">
                          <a:solidFill>
                            <a:schemeClr val="bg1"/>
                          </a:solidFill>
                          <a:effectLst/>
                        </a:rPr>
                        <a:t>db_erase</a:t>
                      </a:r>
                      <a:endParaRPr lang="ja-JP" sz="1000" kern="10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algn="just">
                        <a:spcAft>
                          <a:spcPts val="0"/>
                        </a:spcAft>
                      </a:pPr>
                      <a:r>
                        <a:rPr lang="en-US" sz="900" kern="100">
                          <a:effectLst/>
                        </a:rPr>
                        <a:t>-</a:t>
                      </a:r>
                      <a:endParaRPr lang="ja-JP"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lang="ja-JP" altLang="en-US" sz="1050" kern="100">
                          <a:effectLst/>
                          <a:latin typeface="+mn-lt"/>
                          <a:ea typeface="+mn-ea"/>
                          <a:cs typeface="+mn-cs"/>
                        </a:rPr>
                        <a:t>接続時の</a:t>
                      </a:r>
                      <a:r>
                        <a:rPr lang="en-US" altLang="ja-JP" sz="1050" kern="100">
                          <a:effectLst/>
                          <a:latin typeface="+mn-lt"/>
                          <a:ea typeface="+mn-ea"/>
                          <a:cs typeface="+mn-cs"/>
                        </a:rPr>
                        <a:t>DB</a:t>
                      </a:r>
                      <a:r>
                        <a:rPr lang="ja-JP" altLang="en-US" sz="1050" kern="100">
                          <a:effectLst/>
                          <a:latin typeface="+mn-lt"/>
                          <a:ea typeface="+mn-ea"/>
                          <a:cs typeface="+mn-cs"/>
                        </a:rPr>
                        <a:t>の有無選択</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10"/>
                  </a:ext>
                </a:extLst>
              </a:tr>
              <a:tr h="321517">
                <a:tc>
                  <a:txBody>
                    <a:bodyPr/>
                    <a:lstStyle/>
                    <a:p>
                      <a:pPr algn="just">
                        <a:spcAft>
                          <a:spcPts val="0"/>
                        </a:spcAft>
                      </a:pPr>
                      <a:r>
                        <a:rPr lang="en-US" sz="1000" kern="100" err="1">
                          <a:solidFill>
                            <a:schemeClr val="bg1"/>
                          </a:solidFill>
                          <a:effectLst/>
                        </a:rPr>
                        <a:t>jboss_root_directory</a:t>
                      </a:r>
                      <a:endParaRPr lang="ja-JP" sz="1000" kern="10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algn="just">
                        <a:spcAft>
                          <a:spcPts val="0"/>
                        </a:spcAft>
                      </a:pPr>
                      <a:r>
                        <a:rPr lang="en-US" sz="900" kern="100">
                          <a:effectLst/>
                        </a:rPr>
                        <a:t>-</a:t>
                      </a:r>
                      <a:endParaRPr lang="ja-JP"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altLang="ja-JP" sz="1050" kern="100" err="1">
                          <a:effectLst/>
                          <a:latin typeface="+mn-lt"/>
                          <a:ea typeface="+mn-ea"/>
                          <a:cs typeface="+mn-cs"/>
                        </a:rPr>
                        <a:t>Jboss</a:t>
                      </a:r>
                      <a:r>
                        <a:rPr lang="ja-JP" altLang="en-US" sz="1050" kern="100">
                          <a:effectLst/>
                          <a:latin typeface="+mn-lt"/>
                          <a:ea typeface="+mn-ea"/>
                          <a:cs typeface="+mn-cs"/>
                        </a:rPr>
                        <a:t>のインストール先</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11"/>
                  </a:ext>
                </a:extLst>
              </a:tr>
              <a:tr h="321517">
                <a:tc>
                  <a:txBody>
                    <a:bodyPr/>
                    <a:lstStyle/>
                    <a:p>
                      <a:pPr algn="just">
                        <a:spcAft>
                          <a:spcPts val="0"/>
                        </a:spcAft>
                      </a:pPr>
                      <a:r>
                        <a:rPr lang="en-US" sz="1000" kern="100" err="1">
                          <a:solidFill>
                            <a:schemeClr val="bg1"/>
                          </a:solidFill>
                          <a:effectLst/>
                        </a:rPr>
                        <a:t>rhdm_adminname</a:t>
                      </a:r>
                      <a:endParaRPr lang="ja-JP" sz="1000" kern="10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algn="just">
                        <a:spcAft>
                          <a:spcPts val="0"/>
                        </a:spcAft>
                      </a:pPr>
                      <a:r>
                        <a:rPr lang="en-US" sz="900" kern="100">
                          <a:effectLst/>
                        </a:rPr>
                        <a:t>-</a:t>
                      </a:r>
                      <a:endParaRPr lang="ja-JP"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lang="en-US" altLang="ja-JP" sz="1050" kern="100">
                          <a:effectLst/>
                          <a:latin typeface="Century" panose="02040604050505020304" pitchFamily="18" charset="0"/>
                          <a:ea typeface="ＭＳ 明朝" panose="02020609040205080304" pitchFamily="17" charset="-128"/>
                          <a:cs typeface="Times New Roman" panose="02020603050405020304" pitchFamily="18" charset="0"/>
                        </a:rPr>
                        <a:t>RHDM</a:t>
                      </a:r>
                      <a:r>
                        <a:rPr lang="ja-JP" altLang="en-US" sz="1050" kern="100">
                          <a:effectLst/>
                          <a:latin typeface="Century" panose="02040604050505020304" pitchFamily="18" charset="0"/>
                          <a:ea typeface="ＭＳ 明朝" panose="02020609040205080304" pitchFamily="17" charset="-128"/>
                          <a:cs typeface="Times New Roman" panose="02020603050405020304" pitchFamily="18" charset="0"/>
                        </a:rPr>
                        <a:t>の</a:t>
                      </a:r>
                      <a:r>
                        <a:rPr kumimoji="1" lang="ja-JP" altLang="en-US" sz="1050" kern="100">
                          <a:solidFill>
                            <a:schemeClr val="dk1"/>
                          </a:solidFill>
                          <a:effectLst/>
                          <a:latin typeface="+mn-lt"/>
                          <a:ea typeface="+mn-ea"/>
                          <a:cs typeface="+mn-cs"/>
                        </a:rPr>
                        <a:t>管理者名</a:t>
                      </a:r>
                      <a:endParaRPr kumimoji="1" lang="ja-JP" sz="1050" kern="100">
                        <a:solidFill>
                          <a:schemeClr val="dk1"/>
                        </a:solidFill>
                        <a:effectLst/>
                        <a:latin typeface="+mn-lt"/>
                        <a:ea typeface="+mn-ea"/>
                        <a:cs typeface="+mn-cs"/>
                      </a:endParaRPr>
                    </a:p>
                  </a:txBody>
                  <a:tcPr marL="55979" marR="55979" marT="0" marB="0" anchor="ctr">
                    <a:solidFill>
                      <a:srgbClr val="E7E8EA"/>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999058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3.7</a:t>
            </a:r>
            <a:r>
              <a:rPr lang="ja-JP" altLang="en-US"/>
              <a:t>　環境構築（</a:t>
            </a:r>
            <a:r>
              <a:rPr lang="en-US" altLang="ja-JP"/>
              <a:t>3/7</a:t>
            </a:r>
            <a:r>
              <a:rPr lang="ja-JP" altLang="en-US"/>
              <a:t>）</a:t>
            </a:r>
            <a:endParaRPr kumimoji="1" lang="ja-JP" altLang="en-US"/>
          </a:p>
        </p:txBody>
      </p:sp>
      <p:sp>
        <p:nvSpPr>
          <p:cNvPr id="3" name="コンテンツ プレースホルダー 2"/>
          <p:cNvSpPr>
            <a:spLocks noGrp="1"/>
          </p:cNvSpPr>
          <p:nvPr>
            <p:ph sz="quarter" idx="10"/>
          </p:nvPr>
        </p:nvSpPr>
        <p:spPr>
          <a:xfrm>
            <a:off x="179513" y="692620"/>
            <a:ext cx="8964487" cy="5616476"/>
          </a:xfrm>
        </p:spPr>
        <p:txBody>
          <a:bodyPr>
            <a:normAutofit/>
          </a:bodyPr>
          <a:lstStyle/>
          <a:p>
            <a:r>
              <a:rPr lang="en-US" altLang="ja-JP"/>
              <a:t>answers</a:t>
            </a:r>
            <a:r>
              <a:rPr lang="ja-JP" altLang="en-US"/>
              <a:t>ファイル編集</a:t>
            </a:r>
            <a:r>
              <a:rPr lang="en-US" altLang="ja-JP"/>
              <a:t>(2/2)</a:t>
            </a:r>
            <a:endParaRPr lang="ja-JP" altLang="en-US"/>
          </a:p>
          <a:p>
            <a:pPr lvl="1"/>
            <a:r>
              <a:rPr lang="en-US" altLang="ja-JP"/>
              <a:t>OASE</a:t>
            </a:r>
            <a:r>
              <a:rPr lang="ja-JP" altLang="en-US"/>
              <a:t>環境構築の設定を行うセッティングファイル</a:t>
            </a:r>
            <a:r>
              <a:rPr lang="en-US" altLang="ja-JP"/>
              <a:t>(oase_answers.txt)</a:t>
            </a:r>
            <a:r>
              <a:rPr lang="ja-JP" altLang="en-US"/>
              <a:t>の</a:t>
            </a:r>
            <a:endParaRPr lang="en-US" altLang="ja-JP"/>
          </a:p>
          <a:p>
            <a:pPr marL="180000" lvl="1" indent="0">
              <a:buNone/>
            </a:pPr>
            <a:r>
              <a:rPr lang="en-US" altLang="ja-JP"/>
              <a:t>  </a:t>
            </a:r>
            <a:r>
              <a:rPr lang="ja-JP" altLang="en-US"/>
              <a:t>編集方法を以下に示します。</a:t>
            </a:r>
            <a:r>
              <a:rPr lang="en-US" altLang="ja-JP"/>
              <a:t/>
            </a:r>
            <a:br>
              <a:rPr lang="en-US" altLang="ja-JP"/>
            </a:br>
            <a:r>
              <a:rPr lang="en-US" altLang="ja-JP"/>
              <a:t/>
            </a:r>
            <a:br>
              <a:rPr lang="en-US" altLang="ja-JP"/>
            </a:br>
            <a:r>
              <a:rPr lang="en-US" altLang="ja-JP"/>
              <a:t/>
            </a:r>
            <a:br>
              <a:rPr lang="en-US" altLang="ja-JP"/>
            </a:br>
            <a:endParaRPr lang="en-US" altLang="ja-JP"/>
          </a:p>
          <a:p>
            <a:endParaRPr lang="en-US" altLang="ja-JP"/>
          </a:p>
          <a:p>
            <a:pPr lvl="1"/>
            <a:endParaRPr lang="en-US" altLang="ja-JP"/>
          </a:p>
        </p:txBody>
      </p:sp>
      <p:graphicFrame>
        <p:nvGraphicFramePr>
          <p:cNvPr id="6" name="表 5"/>
          <p:cNvGraphicFramePr>
            <a:graphicFrameLocks noGrp="1"/>
          </p:cNvGraphicFramePr>
          <p:nvPr>
            <p:extLst>
              <p:ext uri="{D42A27DB-BD31-4B8C-83A1-F6EECF244321}">
                <p14:modId xmlns:p14="http://schemas.microsoft.com/office/powerpoint/2010/main" val="2980533760"/>
              </p:ext>
            </p:extLst>
          </p:nvPr>
        </p:nvGraphicFramePr>
        <p:xfrm>
          <a:off x="179513" y="1683186"/>
          <a:ext cx="8784000" cy="4554204"/>
        </p:xfrm>
        <a:graphic>
          <a:graphicData uri="http://schemas.openxmlformats.org/drawingml/2006/table">
            <a:tbl>
              <a:tblPr firstRow="1" firstCol="1" bandRow="1">
                <a:tableStyleId>{5C22544A-7EE6-4342-B048-85BDC9FD1C3A}</a:tableStyleId>
              </a:tblPr>
              <a:tblGrid>
                <a:gridCol w="1800128">
                  <a:extLst>
                    <a:ext uri="{9D8B030D-6E8A-4147-A177-3AD203B41FA5}">
                      <a16:colId xmlns:a16="http://schemas.microsoft.com/office/drawing/2014/main" val="20000"/>
                    </a:ext>
                  </a:extLst>
                </a:gridCol>
                <a:gridCol w="1800249">
                  <a:extLst>
                    <a:ext uri="{9D8B030D-6E8A-4147-A177-3AD203B41FA5}">
                      <a16:colId xmlns:a16="http://schemas.microsoft.com/office/drawing/2014/main" val="20001"/>
                    </a:ext>
                  </a:extLst>
                </a:gridCol>
                <a:gridCol w="936131">
                  <a:extLst>
                    <a:ext uri="{9D8B030D-6E8A-4147-A177-3AD203B41FA5}">
                      <a16:colId xmlns:a16="http://schemas.microsoft.com/office/drawing/2014/main" val="20002"/>
                    </a:ext>
                  </a:extLst>
                </a:gridCol>
                <a:gridCol w="4247492">
                  <a:extLst>
                    <a:ext uri="{9D8B030D-6E8A-4147-A177-3AD203B41FA5}">
                      <a16:colId xmlns:a16="http://schemas.microsoft.com/office/drawing/2014/main" val="20003"/>
                    </a:ext>
                  </a:extLst>
                </a:gridCol>
              </a:tblGrid>
              <a:tr h="335834">
                <a:tc>
                  <a:txBody>
                    <a:bodyPr/>
                    <a:lstStyle/>
                    <a:p>
                      <a:pPr algn="ctr">
                        <a:spcAft>
                          <a:spcPts val="0"/>
                        </a:spcAft>
                      </a:pPr>
                      <a:r>
                        <a:rPr lang="ja-JP" sz="1000" kern="100">
                          <a:solidFill>
                            <a:schemeClr val="bg1"/>
                          </a:solidFill>
                          <a:effectLst/>
                        </a:rPr>
                        <a:t>種目</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必須</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初期値</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説明</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extLst>
                  <a:ext uri="{0D108BD9-81ED-4DB2-BD59-A6C34878D82A}">
                    <a16:rowId xmlns:a16="http://schemas.microsoft.com/office/drawing/2014/main" val="10000"/>
                  </a:ext>
                </a:extLst>
              </a:tr>
              <a:tr h="335834">
                <a:tc>
                  <a:txBody>
                    <a:bodyPr/>
                    <a:lstStyle/>
                    <a:p>
                      <a:pPr algn="just">
                        <a:spcAft>
                          <a:spcPts val="0"/>
                        </a:spcAft>
                      </a:pPr>
                      <a:r>
                        <a:rPr lang="en-US" sz="1100" kern="100" err="1">
                          <a:solidFill>
                            <a:schemeClr val="bg1"/>
                          </a:solidFill>
                          <a:effectLst/>
                        </a:rPr>
                        <a:t>rhdm_password</a:t>
                      </a:r>
                      <a:endParaRPr lang="ja-JP" sz="11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kumimoji="1" lang="en-US" altLang="ja-JP" sz="1100" kern="100">
                          <a:solidFill>
                            <a:schemeClr val="dk1"/>
                          </a:solidFill>
                          <a:effectLst/>
                          <a:latin typeface="+mn-lt"/>
                          <a:ea typeface="+mn-ea"/>
                          <a:cs typeface="+mn-cs"/>
                        </a:rPr>
                        <a:t>RHDM</a:t>
                      </a:r>
                      <a:r>
                        <a:rPr kumimoji="1" lang="ja-JP" altLang="en-US" sz="1100" kern="100">
                          <a:solidFill>
                            <a:schemeClr val="dk1"/>
                          </a:solidFill>
                          <a:effectLst/>
                          <a:latin typeface="+mn-lt"/>
                          <a:ea typeface="+mn-ea"/>
                          <a:cs typeface="+mn-cs"/>
                        </a:rPr>
                        <a:t>のパスワード</a:t>
                      </a:r>
                      <a:endParaRPr kumimoji="1" lang="ja-JP" sz="1100" kern="100">
                        <a:solidFill>
                          <a:schemeClr val="dk1"/>
                        </a:solidFill>
                        <a:effectLst/>
                        <a:latin typeface="+mn-lt"/>
                        <a:ea typeface="+mn-ea"/>
                        <a:cs typeface="+mn-cs"/>
                      </a:endParaRPr>
                    </a:p>
                  </a:txBody>
                  <a:tcPr marL="55979" marR="55979" marT="0" marB="0" anchor="ctr">
                    <a:solidFill>
                      <a:srgbClr val="CBCDD3"/>
                    </a:solidFill>
                  </a:tcPr>
                </a:tc>
                <a:extLst>
                  <a:ext uri="{0D108BD9-81ED-4DB2-BD59-A6C34878D82A}">
                    <a16:rowId xmlns:a16="http://schemas.microsoft.com/office/drawing/2014/main" val="10001"/>
                  </a:ext>
                </a:extLst>
              </a:tr>
              <a:tr h="447777">
                <a:tc>
                  <a:txBody>
                    <a:bodyPr/>
                    <a:lstStyle/>
                    <a:p>
                      <a:pPr algn="just">
                        <a:spcAft>
                          <a:spcPts val="0"/>
                        </a:spcAft>
                      </a:pPr>
                      <a:r>
                        <a:rPr lang="en-US" sz="1100" kern="100" err="1">
                          <a:solidFill>
                            <a:schemeClr val="bg1"/>
                          </a:solidFill>
                          <a:effectLst/>
                        </a:rPr>
                        <a:t>dm_ipaddrport</a:t>
                      </a:r>
                      <a:endParaRPr lang="ja-JP" sz="11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altLang="ja-JP"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lang="en-US"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lang="en-US" altLang="ja-JP" sz="1100" kern="100">
                          <a:effectLst/>
                          <a:latin typeface="+mn-lt"/>
                          <a:ea typeface="+mn-ea"/>
                          <a:cs typeface="+mn-cs"/>
                        </a:rPr>
                        <a:t>RHDM</a:t>
                      </a:r>
                      <a:r>
                        <a:rPr lang="ja-JP" altLang="en-US" sz="1100" kern="100">
                          <a:effectLst/>
                          <a:latin typeface="+mn-lt"/>
                          <a:ea typeface="+mn-ea"/>
                          <a:cs typeface="+mn-cs"/>
                        </a:rPr>
                        <a:t>の</a:t>
                      </a:r>
                      <a:r>
                        <a:rPr lang="en-US" altLang="ja-JP" sz="1100" kern="100">
                          <a:effectLst/>
                          <a:latin typeface="+mn-lt"/>
                          <a:ea typeface="+mn-ea"/>
                          <a:cs typeface="+mn-cs"/>
                        </a:rPr>
                        <a:t>IP</a:t>
                      </a:r>
                      <a:r>
                        <a:rPr lang="ja-JP" altLang="en-US" sz="1100" kern="100">
                          <a:effectLst/>
                          <a:latin typeface="+mn-lt"/>
                          <a:ea typeface="+mn-ea"/>
                          <a:cs typeface="+mn-cs"/>
                        </a:rPr>
                        <a:t>アドレスとポート番号</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02"/>
                  </a:ext>
                </a:extLst>
              </a:tr>
              <a:tr h="447777">
                <a:tc>
                  <a:txBody>
                    <a:bodyPr/>
                    <a:lstStyle/>
                    <a:p>
                      <a:pPr algn="just">
                        <a:spcAft>
                          <a:spcPts val="0"/>
                        </a:spcAft>
                      </a:pPr>
                      <a:r>
                        <a:rPr lang="en-US" sz="1100" kern="100" err="1">
                          <a:solidFill>
                            <a:schemeClr val="bg1"/>
                          </a:solidFill>
                          <a:effectLst/>
                        </a:rPr>
                        <a:t>rulefile_rootpath</a:t>
                      </a:r>
                      <a:endParaRPr lang="ja-JP" sz="11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altLang="ja-JP"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altLang="ja-JP" sz="1100" kern="100">
                          <a:effectLst/>
                          <a:latin typeface="+mn-lt"/>
                          <a:ea typeface="+mn-ea"/>
                          <a:cs typeface="+mn-cs"/>
                        </a:rPr>
                        <a:t>RHDM</a:t>
                      </a:r>
                      <a:r>
                        <a:rPr lang="ja-JP" altLang="en-US" sz="1100" kern="100">
                          <a:effectLst/>
                          <a:latin typeface="+mn-lt"/>
                          <a:ea typeface="+mn-ea"/>
                          <a:cs typeface="+mn-cs"/>
                        </a:rPr>
                        <a:t>のルール設定</a:t>
                      </a:r>
                      <a:r>
                        <a:rPr lang="ja-JP" altLang="en-US" sz="1100" kern="100" smtClean="0">
                          <a:effectLst/>
                          <a:latin typeface="+mn-lt"/>
                          <a:ea typeface="+mn-ea"/>
                          <a:cs typeface="+mn-cs"/>
                        </a:rPr>
                        <a:t>ファイルパス（生成されるので任意の場所）</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3"/>
                  </a:ext>
                </a:extLst>
              </a:tr>
              <a:tr h="322612">
                <a:tc>
                  <a:txBody>
                    <a:bodyPr/>
                    <a:lstStyle/>
                    <a:p>
                      <a:r>
                        <a:rPr lang="en-US" altLang="ja-JP" sz="1100" err="1"/>
                        <a:t>apply_ipaddrport</a:t>
                      </a:r>
                      <a:endParaRPr lang="ja-JP" altLang="en-US" sz="110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sz="1100" kern="100">
                          <a:solidFill>
                            <a:schemeClr val="dk1"/>
                          </a:solidFill>
                          <a:effectLst/>
                          <a:latin typeface="+mn-lt"/>
                          <a:ea typeface="+mn-ea"/>
                          <a:cs typeface="+mn-cs"/>
                        </a:rPr>
                        <a:t>-</a:t>
                      </a:r>
                      <a:endParaRPr kumimoji="1" lang="ja-JP"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Apply</a:t>
                      </a:r>
                      <a:r>
                        <a:rPr kumimoji="1" lang="ja-JP" altLang="en-US" sz="1100" kern="100">
                          <a:solidFill>
                            <a:schemeClr val="dk1"/>
                          </a:solidFill>
                          <a:effectLst/>
                          <a:latin typeface="+mn-lt"/>
                          <a:ea typeface="+mn-ea"/>
                          <a:cs typeface="+mn-cs"/>
                        </a:rPr>
                        <a:t>サービスが起動する</a:t>
                      </a:r>
                      <a:r>
                        <a:rPr kumimoji="1" lang="en-US" altLang="ja-JP" sz="1100" kern="100">
                          <a:solidFill>
                            <a:schemeClr val="dk1"/>
                          </a:solidFill>
                          <a:effectLst/>
                          <a:latin typeface="+mn-lt"/>
                          <a:ea typeface="+mn-ea"/>
                          <a:cs typeface="+mn-cs"/>
                        </a:rPr>
                        <a:t>IP</a:t>
                      </a:r>
                      <a:r>
                        <a:rPr kumimoji="1" lang="ja-JP" altLang="en-US" sz="1100" kern="100">
                          <a:solidFill>
                            <a:schemeClr val="dk1"/>
                          </a:solidFill>
                          <a:effectLst/>
                          <a:latin typeface="+mn-lt"/>
                          <a:ea typeface="+mn-ea"/>
                          <a:cs typeface="+mn-cs"/>
                        </a:rPr>
                        <a:t>とポート</a:t>
                      </a:r>
                      <a:endParaRPr kumimoji="1" lang="ja-JP" sz="1100" kern="100">
                        <a:solidFill>
                          <a:schemeClr val="dk1"/>
                        </a:solidFill>
                        <a:effectLst/>
                        <a:latin typeface="+mn-lt"/>
                        <a:ea typeface="+mn-ea"/>
                        <a:cs typeface="+mn-cs"/>
                      </a:endParaRPr>
                    </a:p>
                  </a:txBody>
                  <a:tcPr marL="55979" marR="55979" marT="0" marB="0" anchor="ctr">
                    <a:solidFill>
                      <a:srgbClr val="E7E8EA"/>
                    </a:solidFill>
                  </a:tcPr>
                </a:tc>
                <a:extLst>
                  <a:ext uri="{0D108BD9-81ED-4DB2-BD59-A6C34878D82A}">
                    <a16:rowId xmlns:a16="http://schemas.microsoft.com/office/drawing/2014/main" val="10004"/>
                  </a:ext>
                </a:extLst>
              </a:tr>
              <a:tr h="335834">
                <a:tc>
                  <a:txBody>
                    <a:bodyPr/>
                    <a:lstStyle/>
                    <a:p>
                      <a:r>
                        <a:rPr lang="en-US" altLang="ja-JP" sz="1100" err="1"/>
                        <a:t>mavenrep_path</a:t>
                      </a:r>
                      <a:endParaRPr lang="ja-JP" altLang="en-US" sz="110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sz="1100" kern="100">
                          <a:solidFill>
                            <a:schemeClr val="dk1"/>
                          </a:solidFill>
                          <a:effectLst/>
                          <a:latin typeface="+mn-lt"/>
                          <a:ea typeface="+mn-ea"/>
                          <a:cs typeface="+mn-cs"/>
                        </a:rPr>
                        <a:t>-</a:t>
                      </a:r>
                      <a:endParaRPr kumimoji="1" lang="ja-JP"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RHDM</a:t>
                      </a:r>
                      <a:r>
                        <a:rPr kumimoji="1" lang="ja-JP" altLang="en-US" sz="1100" kern="100">
                          <a:solidFill>
                            <a:schemeClr val="dk1"/>
                          </a:solidFill>
                          <a:effectLst/>
                          <a:latin typeface="+mn-lt"/>
                          <a:ea typeface="+mn-ea"/>
                          <a:cs typeface="+mn-cs"/>
                        </a:rPr>
                        <a:t>　</a:t>
                      </a:r>
                      <a:r>
                        <a:rPr kumimoji="1" lang="en-US" altLang="ja-JP" sz="1100" kern="100">
                          <a:solidFill>
                            <a:schemeClr val="dk1"/>
                          </a:solidFill>
                          <a:effectLst/>
                          <a:latin typeface="+mn-lt"/>
                          <a:ea typeface="+mn-ea"/>
                          <a:cs typeface="+mn-cs"/>
                        </a:rPr>
                        <a:t>Maven</a:t>
                      </a:r>
                      <a:r>
                        <a:rPr kumimoji="1" lang="ja-JP" altLang="en-US" sz="1100" kern="100">
                          <a:solidFill>
                            <a:schemeClr val="dk1"/>
                          </a:solidFill>
                          <a:effectLst/>
                          <a:latin typeface="+mn-lt"/>
                          <a:ea typeface="+mn-ea"/>
                          <a:cs typeface="+mn-cs"/>
                        </a:rPr>
                        <a:t>　</a:t>
                      </a:r>
                      <a:r>
                        <a:rPr kumimoji="1" lang="en-US" altLang="ja-JP" sz="1100" kern="100">
                          <a:solidFill>
                            <a:schemeClr val="dk1"/>
                          </a:solidFill>
                          <a:effectLst/>
                          <a:latin typeface="+mn-lt"/>
                          <a:ea typeface="+mn-ea"/>
                          <a:cs typeface="+mn-cs"/>
                        </a:rPr>
                        <a:t>jar</a:t>
                      </a:r>
                      <a:r>
                        <a:rPr kumimoji="1" lang="ja-JP" altLang="en-US" sz="1100" kern="100">
                          <a:solidFill>
                            <a:schemeClr val="dk1"/>
                          </a:solidFill>
                          <a:effectLst/>
                          <a:latin typeface="+mn-lt"/>
                          <a:ea typeface="+mn-ea"/>
                          <a:cs typeface="+mn-cs"/>
                        </a:rPr>
                        <a:t>ファイルの格納場所</a:t>
                      </a:r>
                      <a:endParaRPr kumimoji="1" lang="ja-JP" sz="1100" kern="100">
                        <a:solidFill>
                          <a:schemeClr val="dk1"/>
                        </a:solidFill>
                        <a:effectLst/>
                        <a:latin typeface="+mn-lt"/>
                        <a:ea typeface="+mn-ea"/>
                        <a:cs typeface="+mn-cs"/>
                      </a:endParaRPr>
                    </a:p>
                  </a:txBody>
                  <a:tcPr marL="55979" marR="55979" marT="0" marB="0" anchor="ctr">
                    <a:solidFill>
                      <a:srgbClr val="CBCDD3"/>
                    </a:solidFill>
                  </a:tcPr>
                </a:tc>
                <a:extLst>
                  <a:ext uri="{0D108BD9-81ED-4DB2-BD59-A6C34878D82A}">
                    <a16:rowId xmlns:a16="http://schemas.microsoft.com/office/drawing/2014/main" val="10005"/>
                  </a:ext>
                </a:extLst>
              </a:tr>
              <a:tr h="384266">
                <a:tc>
                  <a:txBody>
                    <a:bodyPr/>
                    <a:lstStyle/>
                    <a:p>
                      <a:r>
                        <a:rPr lang="en-US" altLang="ja-JP" sz="1100" err="1"/>
                        <a:t>oasemail_smtp</a:t>
                      </a:r>
                      <a:endParaRPr lang="ja-JP" altLang="en-US" sz="110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sz="1100" kern="100">
                          <a:solidFill>
                            <a:schemeClr val="dk1"/>
                          </a:solidFill>
                          <a:effectLst/>
                          <a:latin typeface="+mn-lt"/>
                          <a:ea typeface="+mn-ea"/>
                          <a:cs typeface="+mn-cs"/>
                        </a:rPr>
                        <a:t>-</a:t>
                      </a:r>
                      <a:endParaRPr kumimoji="1" lang="ja-JP"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OASE</a:t>
                      </a:r>
                      <a:r>
                        <a:rPr kumimoji="1" lang="ja-JP" altLang="en-US" sz="1100" kern="100">
                          <a:solidFill>
                            <a:schemeClr val="dk1"/>
                          </a:solidFill>
                          <a:effectLst/>
                          <a:latin typeface="+mn-lt"/>
                          <a:ea typeface="+mn-ea"/>
                          <a:cs typeface="+mn-cs"/>
                        </a:rPr>
                        <a:t>のメールサーバー設定</a:t>
                      </a:r>
                      <a:endParaRPr kumimoji="1" lang="ja-JP" sz="1100" kern="100">
                        <a:solidFill>
                          <a:schemeClr val="dk1"/>
                        </a:solidFill>
                        <a:effectLst/>
                        <a:latin typeface="+mn-lt"/>
                        <a:ea typeface="+mn-ea"/>
                        <a:cs typeface="+mn-cs"/>
                      </a:endParaRPr>
                    </a:p>
                  </a:txBody>
                  <a:tcPr marL="55979" marR="55979" marT="0" marB="0" anchor="ctr">
                    <a:solidFill>
                      <a:srgbClr val="E7E8EA"/>
                    </a:solidFill>
                  </a:tcPr>
                </a:tc>
                <a:extLst>
                  <a:ext uri="{0D108BD9-81ED-4DB2-BD59-A6C34878D82A}">
                    <a16:rowId xmlns:a16="http://schemas.microsoft.com/office/drawing/2014/main" val="10006"/>
                  </a:ext>
                </a:extLst>
              </a:tr>
              <a:tr h="360050">
                <a:tc>
                  <a:txBody>
                    <a:bodyPr/>
                    <a:lstStyle/>
                    <a:p>
                      <a:r>
                        <a:rPr lang="en-US" altLang="ja-JP" sz="1100" err="1"/>
                        <a:t>oase_directory</a:t>
                      </a:r>
                      <a:endParaRPr lang="ja-JP" altLang="en-US" sz="110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sz="1100" kern="100">
                          <a:solidFill>
                            <a:schemeClr val="dk1"/>
                          </a:solidFill>
                          <a:effectLst/>
                          <a:latin typeface="+mn-lt"/>
                          <a:ea typeface="+mn-ea"/>
                          <a:cs typeface="+mn-cs"/>
                        </a:rPr>
                        <a:t>-</a:t>
                      </a:r>
                      <a:endParaRPr kumimoji="1" lang="ja-JP"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OASE</a:t>
                      </a:r>
                      <a:r>
                        <a:rPr kumimoji="1" lang="ja-JP" altLang="en-US" sz="1100" kern="100">
                          <a:solidFill>
                            <a:schemeClr val="dk1"/>
                          </a:solidFill>
                          <a:effectLst/>
                          <a:latin typeface="+mn-lt"/>
                          <a:ea typeface="+mn-ea"/>
                          <a:cs typeface="+mn-cs"/>
                        </a:rPr>
                        <a:t>のインストール先パス</a:t>
                      </a:r>
                      <a:endParaRPr kumimoji="1" lang="en-US" altLang="ja-JP" sz="1100" kern="100">
                        <a:solidFill>
                          <a:schemeClr val="dk1"/>
                        </a:solidFill>
                        <a:effectLst/>
                        <a:latin typeface="+mn-lt"/>
                        <a:ea typeface="+mn-ea"/>
                        <a:cs typeface="+mn-cs"/>
                      </a:endParaRPr>
                    </a:p>
                  </a:txBody>
                  <a:tcPr marL="55979" marR="55979" marT="0" marB="0" anchor="ctr">
                    <a:solidFill>
                      <a:srgbClr val="CBCDD3"/>
                    </a:solidFill>
                  </a:tcPr>
                </a:tc>
                <a:extLst>
                  <a:ext uri="{0D108BD9-81ED-4DB2-BD59-A6C34878D82A}">
                    <a16:rowId xmlns:a16="http://schemas.microsoft.com/office/drawing/2014/main" val="10007"/>
                  </a:ext>
                </a:extLst>
              </a:tr>
              <a:tr h="288040">
                <a:tc>
                  <a:txBody>
                    <a:bodyPr/>
                    <a:lstStyle/>
                    <a:p>
                      <a:r>
                        <a:rPr lang="en-US" altLang="ja-JP" sz="1100" err="1"/>
                        <a:t>oase_session_engine</a:t>
                      </a:r>
                      <a:endParaRPr lang="ja-JP" altLang="en-US" sz="110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sz="1100" kern="100">
                          <a:solidFill>
                            <a:schemeClr val="dk1"/>
                          </a:solidFill>
                          <a:effectLst/>
                          <a:latin typeface="+mn-lt"/>
                          <a:ea typeface="+mn-ea"/>
                          <a:cs typeface="+mn-cs"/>
                        </a:rPr>
                        <a:t>-</a:t>
                      </a:r>
                      <a:endParaRPr kumimoji="1" lang="ja-JP"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1100" kern="100" smtClean="0">
                          <a:solidFill>
                            <a:schemeClr val="dk1"/>
                          </a:solidFill>
                          <a:effectLst/>
                          <a:latin typeface="+mn-lt"/>
                          <a:ea typeface="+mn-ea"/>
                          <a:cs typeface="+mn-cs"/>
                        </a:rPr>
                        <a:t>OASE</a:t>
                      </a:r>
                      <a:r>
                        <a:rPr kumimoji="1" lang="ja-JP" altLang="en-US" sz="1100" kern="100" smtClean="0">
                          <a:solidFill>
                            <a:schemeClr val="dk1"/>
                          </a:solidFill>
                          <a:effectLst/>
                          <a:latin typeface="+mn-lt"/>
                          <a:ea typeface="+mn-ea"/>
                          <a:cs typeface="+mn-cs"/>
                        </a:rPr>
                        <a:t>セッション</a:t>
                      </a:r>
                      <a:r>
                        <a:rPr kumimoji="1" lang="ja-JP" altLang="en-US" sz="1100" kern="100">
                          <a:solidFill>
                            <a:schemeClr val="dk1"/>
                          </a:solidFill>
                          <a:effectLst/>
                          <a:latin typeface="+mn-lt"/>
                          <a:ea typeface="+mn-ea"/>
                          <a:cs typeface="+mn-cs"/>
                        </a:rPr>
                        <a:t>の保持方法</a:t>
                      </a:r>
                      <a:endParaRPr kumimoji="1" lang="ja-JP" sz="1100" kern="100">
                        <a:solidFill>
                          <a:schemeClr val="dk1"/>
                        </a:solidFill>
                        <a:effectLst/>
                        <a:latin typeface="+mn-lt"/>
                        <a:ea typeface="+mn-ea"/>
                        <a:cs typeface="+mn-cs"/>
                      </a:endParaRPr>
                    </a:p>
                  </a:txBody>
                  <a:tcPr marL="55979" marR="55979" marT="0" marB="0" anchor="ctr">
                    <a:solidFill>
                      <a:srgbClr val="E7E8EA"/>
                    </a:solidFill>
                  </a:tcPr>
                </a:tc>
                <a:extLst>
                  <a:ext uri="{0D108BD9-81ED-4DB2-BD59-A6C34878D82A}">
                    <a16:rowId xmlns:a16="http://schemas.microsoft.com/office/drawing/2014/main" val="10008"/>
                  </a:ext>
                </a:extLst>
              </a:tr>
              <a:tr h="335834">
                <a:tc>
                  <a:txBody>
                    <a:bodyPr/>
                    <a:lstStyle/>
                    <a:p>
                      <a:r>
                        <a:rPr lang="en-US" altLang="ja-JP" sz="1100" err="1"/>
                        <a:t>ev_location</a:t>
                      </a:r>
                      <a:endParaRPr lang="ja-JP" altLang="en-US" sz="110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sz="1100" kern="100">
                          <a:solidFill>
                            <a:schemeClr val="dk1"/>
                          </a:solidFill>
                          <a:effectLst/>
                          <a:latin typeface="+mn-lt"/>
                          <a:ea typeface="+mn-ea"/>
                          <a:cs typeface="+mn-cs"/>
                        </a:rPr>
                        <a:t>-</a:t>
                      </a:r>
                      <a:endParaRPr kumimoji="1" lang="ja-JP"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AD</a:t>
                      </a:r>
                      <a:r>
                        <a:rPr kumimoji="1" lang="ja-JP" altLang="en-US" sz="1100" kern="100">
                          <a:solidFill>
                            <a:schemeClr val="dk1"/>
                          </a:solidFill>
                          <a:effectLst/>
                          <a:latin typeface="+mn-lt"/>
                          <a:ea typeface="+mn-ea"/>
                          <a:cs typeface="+mn-cs"/>
                        </a:rPr>
                        <a:t>連携時、クローン</a:t>
                      </a:r>
                      <a:r>
                        <a:rPr kumimoji="1" lang="en-US" altLang="ja-JP" sz="1100" kern="100">
                          <a:solidFill>
                            <a:schemeClr val="dk1"/>
                          </a:solidFill>
                          <a:effectLst/>
                          <a:latin typeface="+mn-lt"/>
                          <a:ea typeface="+mn-ea"/>
                          <a:cs typeface="+mn-cs"/>
                        </a:rPr>
                        <a:t>Job</a:t>
                      </a:r>
                      <a:r>
                        <a:rPr kumimoji="1" lang="ja-JP" altLang="en-US" sz="1100" kern="100">
                          <a:solidFill>
                            <a:schemeClr val="dk1"/>
                          </a:solidFill>
                          <a:effectLst/>
                          <a:latin typeface="+mn-lt"/>
                          <a:ea typeface="+mn-ea"/>
                          <a:cs typeface="+mn-cs"/>
                        </a:rPr>
                        <a:t>実行するときの</a:t>
                      </a:r>
                      <a:r>
                        <a:rPr kumimoji="1" lang="en-US" altLang="ja-JP" sz="1100" kern="100">
                          <a:solidFill>
                            <a:schemeClr val="dk1"/>
                          </a:solidFill>
                          <a:effectLst/>
                          <a:latin typeface="+mn-lt"/>
                          <a:ea typeface="+mn-ea"/>
                          <a:cs typeface="+mn-cs"/>
                        </a:rPr>
                        <a:t>IP</a:t>
                      </a:r>
                      <a:r>
                        <a:rPr kumimoji="1" lang="ja-JP" altLang="en-US" sz="1100" kern="100">
                          <a:solidFill>
                            <a:schemeClr val="dk1"/>
                          </a:solidFill>
                          <a:effectLst/>
                          <a:latin typeface="+mn-lt"/>
                          <a:ea typeface="+mn-ea"/>
                          <a:cs typeface="+mn-cs"/>
                        </a:rPr>
                        <a:t>アドレス</a:t>
                      </a:r>
                    </a:p>
                  </a:txBody>
                  <a:tcPr marL="55979" marR="55979" marT="0" marB="0" anchor="ctr">
                    <a:solidFill>
                      <a:srgbClr val="CBCDD3"/>
                    </a:solidFill>
                  </a:tcPr>
                </a:tc>
                <a:extLst>
                  <a:ext uri="{0D108BD9-81ED-4DB2-BD59-A6C34878D82A}">
                    <a16:rowId xmlns:a16="http://schemas.microsoft.com/office/drawing/2014/main" val="10009"/>
                  </a:ext>
                </a:extLst>
              </a:tr>
              <a:tr h="335834">
                <a:tc>
                  <a:txBody>
                    <a:bodyPr/>
                    <a:lstStyle/>
                    <a:p>
                      <a:r>
                        <a:rPr lang="en-US" altLang="ja-JP" sz="1100" err="1"/>
                        <a:t>oase_language</a:t>
                      </a:r>
                      <a:endParaRPr lang="ja-JP" altLang="en-US" sz="110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ja</a:t>
                      </a:r>
                      <a:endParaRPr kumimoji="1" lang="ja-JP"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ja-JP" altLang="en-US" sz="1100" kern="100">
                          <a:solidFill>
                            <a:schemeClr val="dk1"/>
                          </a:solidFill>
                          <a:effectLst/>
                          <a:latin typeface="+mn-lt"/>
                          <a:ea typeface="+mn-ea"/>
                          <a:cs typeface="+mn-cs"/>
                        </a:rPr>
                        <a:t>使用する言語</a:t>
                      </a:r>
                    </a:p>
                  </a:txBody>
                  <a:tcPr marL="55979" marR="55979" marT="0" marB="0" anchor="ctr">
                    <a:solidFill>
                      <a:srgbClr val="E7E8EA"/>
                    </a:solidFill>
                  </a:tcPr>
                </a:tc>
                <a:extLst>
                  <a:ext uri="{0D108BD9-81ED-4DB2-BD59-A6C34878D82A}">
                    <a16:rowId xmlns:a16="http://schemas.microsoft.com/office/drawing/2014/main" val="10010"/>
                  </a:ext>
                </a:extLst>
              </a:tr>
              <a:tr h="336472">
                <a:tc>
                  <a:txBody>
                    <a:bodyPr/>
                    <a:lstStyle/>
                    <a:p>
                      <a:r>
                        <a:rPr lang="en-US" altLang="ja-JP" sz="1100" err="1"/>
                        <a:t>oase_os</a:t>
                      </a:r>
                      <a:endParaRPr lang="ja-JP" altLang="en-US" sz="110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sz="1100" kern="100">
                          <a:solidFill>
                            <a:schemeClr val="dk1"/>
                          </a:solidFill>
                          <a:effectLst/>
                          <a:latin typeface="+mn-lt"/>
                          <a:ea typeface="+mn-ea"/>
                          <a:cs typeface="+mn-cs"/>
                        </a:rPr>
                        <a:t>-</a:t>
                      </a:r>
                      <a:endParaRPr kumimoji="1" lang="ja-JP"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ja-JP" altLang="en-US" sz="1100" kern="100">
                          <a:solidFill>
                            <a:schemeClr val="dk1"/>
                          </a:solidFill>
                          <a:effectLst/>
                          <a:latin typeface="+mn-lt"/>
                          <a:ea typeface="+mn-ea"/>
                          <a:cs typeface="+mn-cs"/>
                        </a:rPr>
                        <a:t>使用する</a:t>
                      </a:r>
                      <a:r>
                        <a:rPr kumimoji="1" lang="en-US" altLang="ja-JP" sz="1100" kern="100">
                          <a:solidFill>
                            <a:schemeClr val="dk1"/>
                          </a:solidFill>
                          <a:effectLst/>
                          <a:latin typeface="+mn-lt"/>
                          <a:ea typeface="+mn-ea"/>
                          <a:cs typeface="+mn-cs"/>
                        </a:rPr>
                        <a:t>OS</a:t>
                      </a:r>
                      <a:endParaRPr kumimoji="1" lang="ja-JP" altLang="en-US" sz="1100" kern="100">
                        <a:solidFill>
                          <a:schemeClr val="dk1"/>
                        </a:solidFill>
                        <a:effectLst/>
                        <a:latin typeface="+mn-lt"/>
                        <a:ea typeface="+mn-ea"/>
                        <a:cs typeface="+mn-cs"/>
                      </a:endParaRPr>
                    </a:p>
                  </a:txBody>
                  <a:tcPr marL="55979" marR="55979" marT="0" marB="0" anchor="ctr">
                    <a:solidFill>
                      <a:srgbClr val="CBCDD3"/>
                    </a:solidFill>
                  </a:tcPr>
                </a:tc>
                <a:extLst>
                  <a:ext uri="{0D108BD9-81ED-4DB2-BD59-A6C34878D82A}">
                    <a16:rowId xmlns:a16="http://schemas.microsoft.com/office/drawing/2014/main" val="10011"/>
                  </a:ext>
                </a:extLst>
              </a:tr>
              <a:tr h="288040">
                <a:tc>
                  <a:txBody>
                    <a:bodyPr/>
                    <a:lstStyle/>
                    <a:p>
                      <a:r>
                        <a:rPr lang="en-US" altLang="ja-JP" sz="1100" err="1"/>
                        <a:t>oase_base</a:t>
                      </a:r>
                      <a:endParaRPr lang="ja-JP" altLang="en-US" sz="110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chemeClr val="bg2">
                        <a:lumMod val="95000"/>
                      </a:schemeClr>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yes</a:t>
                      </a:r>
                      <a:endParaRPr kumimoji="1" lang="ja-JP" sz="1100" kern="100">
                        <a:solidFill>
                          <a:schemeClr val="dk1"/>
                        </a:solidFill>
                        <a:effectLst/>
                        <a:latin typeface="+mn-lt"/>
                        <a:ea typeface="+mn-ea"/>
                        <a:cs typeface="+mn-cs"/>
                      </a:endParaRPr>
                    </a:p>
                  </a:txBody>
                  <a:tcPr marL="55979" marR="55979" marT="0" marB="0" anchor="ctr">
                    <a:solidFill>
                      <a:schemeClr val="bg2">
                        <a:lumMod val="95000"/>
                      </a:schemeClr>
                    </a:solidFill>
                  </a:tcPr>
                </a:tc>
                <a:tc>
                  <a:txBody>
                    <a:bodyPr/>
                    <a:lstStyle/>
                    <a:p>
                      <a:pPr marL="0" algn="just" defTabSz="914400" rtl="0" eaLnBrk="1" latinLnBrk="0" hangingPunct="1">
                        <a:spcAft>
                          <a:spcPts val="0"/>
                        </a:spcAft>
                      </a:pPr>
                      <a:r>
                        <a:rPr kumimoji="1" lang="ja-JP" altLang="en-US" sz="1100" kern="100">
                          <a:solidFill>
                            <a:schemeClr val="dk1"/>
                          </a:solidFill>
                          <a:effectLst/>
                          <a:latin typeface="+mn-lt"/>
                          <a:ea typeface="+mn-ea"/>
                          <a:cs typeface="+mn-cs"/>
                        </a:rPr>
                        <a:t>インストールするものを選択</a:t>
                      </a:r>
                    </a:p>
                  </a:txBody>
                  <a:tcPr marL="55979" marR="55979" marT="0" marB="0" anchor="ctr">
                    <a:solidFill>
                      <a:schemeClr val="bg2">
                        <a:lumMod val="95000"/>
                      </a:schemeClr>
                    </a:solidFill>
                  </a:tcPr>
                </a:tc>
                <a:extLst>
                  <a:ext uri="{0D108BD9-81ED-4DB2-BD59-A6C34878D82A}">
                    <a16:rowId xmlns:a16="http://schemas.microsoft.com/office/drawing/2014/main" val="4175326853"/>
                  </a:ext>
                </a:extLst>
              </a:tr>
            </a:tbl>
          </a:graphicData>
        </a:graphic>
      </p:graphicFrame>
    </p:spTree>
    <p:extLst>
      <p:ext uri="{BB962C8B-B14F-4D97-AF65-F5344CB8AC3E}">
        <p14:creationId xmlns:p14="http://schemas.microsoft.com/office/powerpoint/2010/main" val="1662134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3.8</a:t>
            </a:r>
            <a:r>
              <a:rPr lang="ja-JP" altLang="en-US"/>
              <a:t>　環境構築（</a:t>
            </a:r>
            <a:r>
              <a:rPr lang="en-US" altLang="ja-JP"/>
              <a:t>4/7</a:t>
            </a:r>
            <a:r>
              <a:rPr lang="ja-JP" altLang="en-US"/>
              <a:t>）</a:t>
            </a:r>
            <a:endParaRPr kumimoji="1" lang="ja-JP" altLang="en-US"/>
          </a:p>
        </p:txBody>
      </p:sp>
      <p:sp>
        <p:nvSpPr>
          <p:cNvPr id="3" name="コンテンツ プレースホルダー 2"/>
          <p:cNvSpPr>
            <a:spLocks noGrp="1"/>
          </p:cNvSpPr>
          <p:nvPr>
            <p:ph sz="quarter" idx="10"/>
          </p:nvPr>
        </p:nvSpPr>
        <p:spPr>
          <a:xfrm>
            <a:off x="179512" y="692620"/>
            <a:ext cx="8964487" cy="5760568"/>
          </a:xfrm>
        </p:spPr>
        <p:txBody>
          <a:bodyPr>
            <a:normAutofit/>
          </a:bodyPr>
          <a:lstStyle/>
          <a:p>
            <a:r>
              <a:rPr lang="ja-JP" altLang="en-US"/>
              <a:t>アンサーファイル</a:t>
            </a:r>
            <a:r>
              <a:rPr lang="en-US" altLang="ja-JP"/>
              <a:t>(oase_answers.txt)</a:t>
            </a:r>
            <a:r>
              <a:rPr lang="ja-JP" altLang="en-US"/>
              <a:t>の記述サンプル </a:t>
            </a:r>
            <a:r>
              <a:rPr lang="en-US" altLang="ja-JP"/>
              <a:t>1/3</a:t>
            </a:r>
          </a:p>
          <a:p>
            <a:pPr lvl="1"/>
            <a:r>
              <a:rPr lang="ja-JP" altLang="en-US"/>
              <a:t>アンサーファイル</a:t>
            </a:r>
            <a:r>
              <a:rPr lang="en-US" altLang="ja-JP"/>
              <a:t>(oase_answers.txt)</a:t>
            </a:r>
            <a:r>
              <a:rPr lang="ja-JP" altLang="en-US"/>
              <a:t>の記述サンプルを以下に示します</a:t>
            </a:r>
            <a:r>
              <a:rPr lang="en-US" altLang="ja-JP"/>
              <a:t/>
            </a:r>
            <a:br>
              <a:rPr lang="en-US" altLang="ja-JP"/>
            </a:br>
            <a:endParaRPr lang="en-US" altLang="ja-JP"/>
          </a:p>
          <a:p>
            <a:endParaRPr lang="en-US" altLang="ja-JP"/>
          </a:p>
          <a:p>
            <a:pPr lvl="1"/>
            <a:endParaRPr lang="en-US" altLang="ja-JP"/>
          </a:p>
        </p:txBody>
      </p:sp>
      <p:pic>
        <p:nvPicPr>
          <p:cNvPr id="4" name="図 3"/>
          <p:cNvPicPr>
            <a:picLocks noChangeAspect="1"/>
          </p:cNvPicPr>
          <p:nvPr/>
        </p:nvPicPr>
        <p:blipFill rotWithShape="1">
          <a:blip r:embed="rId2">
            <a:extLst>
              <a:ext uri="{28A0092B-C50C-407E-A947-70E740481C1C}">
                <a14:useLocalDpi xmlns:a14="http://schemas.microsoft.com/office/drawing/2010/main" val="0"/>
              </a:ext>
            </a:extLst>
          </a:blip>
          <a:srcRect r="17074"/>
          <a:stretch/>
        </p:blipFill>
        <p:spPr>
          <a:xfrm>
            <a:off x="2104300" y="1415895"/>
            <a:ext cx="4716615" cy="5040468"/>
          </a:xfrm>
          <a:prstGeom prst="rect">
            <a:avLst/>
          </a:prstGeom>
        </p:spPr>
      </p:pic>
      <p:cxnSp>
        <p:nvCxnSpPr>
          <p:cNvPr id="10" name="直線コネクタ 9"/>
          <p:cNvCxnSpPr/>
          <p:nvPr/>
        </p:nvCxnSpPr>
        <p:spPr bwMode="auto">
          <a:xfrm>
            <a:off x="3398304" y="2525255"/>
            <a:ext cx="1914207"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 name="直線コネクタ 13"/>
          <p:cNvCxnSpPr/>
          <p:nvPr/>
        </p:nvCxnSpPr>
        <p:spPr bwMode="auto">
          <a:xfrm>
            <a:off x="3436395" y="2901508"/>
            <a:ext cx="1914207"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5" name="直線コネクタ 14"/>
          <p:cNvCxnSpPr/>
          <p:nvPr/>
        </p:nvCxnSpPr>
        <p:spPr bwMode="auto">
          <a:xfrm>
            <a:off x="3540299" y="3258704"/>
            <a:ext cx="344286"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6" name="直線コネクタ 15"/>
          <p:cNvCxnSpPr/>
          <p:nvPr/>
        </p:nvCxnSpPr>
        <p:spPr bwMode="auto">
          <a:xfrm>
            <a:off x="3318328" y="3630178"/>
            <a:ext cx="892993"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7" name="直線コネクタ 16"/>
          <p:cNvCxnSpPr/>
          <p:nvPr/>
        </p:nvCxnSpPr>
        <p:spPr bwMode="auto">
          <a:xfrm>
            <a:off x="3431495" y="4363612"/>
            <a:ext cx="1438173"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8" name="直線コネクタ 17"/>
          <p:cNvCxnSpPr/>
          <p:nvPr/>
        </p:nvCxnSpPr>
        <p:spPr bwMode="auto">
          <a:xfrm>
            <a:off x="2759312" y="4739857"/>
            <a:ext cx="982292"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9" name="直線コネクタ 18"/>
          <p:cNvCxnSpPr/>
          <p:nvPr/>
        </p:nvCxnSpPr>
        <p:spPr bwMode="auto">
          <a:xfrm>
            <a:off x="3044427" y="4992264"/>
            <a:ext cx="1307430"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0" name="直線コネクタ 19"/>
          <p:cNvCxnSpPr/>
          <p:nvPr/>
        </p:nvCxnSpPr>
        <p:spPr bwMode="auto">
          <a:xfrm>
            <a:off x="3063467" y="5225632"/>
            <a:ext cx="1307430"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1" name="直線コネクタ 20"/>
          <p:cNvCxnSpPr/>
          <p:nvPr/>
        </p:nvCxnSpPr>
        <p:spPr bwMode="auto">
          <a:xfrm>
            <a:off x="2818305" y="5716179"/>
            <a:ext cx="416587"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2" name="直線コネクタ 21"/>
          <p:cNvCxnSpPr/>
          <p:nvPr/>
        </p:nvCxnSpPr>
        <p:spPr bwMode="auto">
          <a:xfrm>
            <a:off x="3699565" y="6444850"/>
            <a:ext cx="1740189"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1030943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3.9</a:t>
            </a:r>
            <a:r>
              <a:rPr lang="ja-JP" altLang="en-US"/>
              <a:t>　環境構築（</a:t>
            </a:r>
            <a:r>
              <a:rPr lang="en-US" altLang="ja-JP"/>
              <a:t>5/7</a:t>
            </a:r>
            <a:r>
              <a:rPr lang="ja-JP" altLang="en-US"/>
              <a:t>）</a:t>
            </a:r>
            <a:endParaRPr kumimoji="1" lang="ja-JP" altLang="en-US"/>
          </a:p>
        </p:txBody>
      </p:sp>
      <p:sp>
        <p:nvSpPr>
          <p:cNvPr id="3" name="コンテンツ プレースホルダー 2"/>
          <p:cNvSpPr>
            <a:spLocks noGrp="1"/>
          </p:cNvSpPr>
          <p:nvPr>
            <p:ph sz="quarter" idx="10"/>
          </p:nvPr>
        </p:nvSpPr>
        <p:spPr>
          <a:xfrm>
            <a:off x="179512" y="692620"/>
            <a:ext cx="8964487" cy="5760568"/>
          </a:xfrm>
        </p:spPr>
        <p:txBody>
          <a:bodyPr>
            <a:normAutofit/>
          </a:bodyPr>
          <a:lstStyle/>
          <a:p>
            <a:r>
              <a:rPr lang="ja-JP" altLang="en-US"/>
              <a:t>アンサーファイル</a:t>
            </a:r>
            <a:r>
              <a:rPr lang="en-US" altLang="ja-JP"/>
              <a:t>(oase_answers.txt)</a:t>
            </a:r>
            <a:r>
              <a:rPr lang="ja-JP" altLang="en-US"/>
              <a:t>の記述サンプル</a:t>
            </a:r>
            <a:r>
              <a:rPr lang="en-US" altLang="ja-JP"/>
              <a:t> 2/3</a:t>
            </a:r>
          </a:p>
          <a:p>
            <a:pPr lvl="1"/>
            <a:endParaRPr lang="en-US" altLang="ja-JP"/>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r="11262"/>
          <a:stretch/>
        </p:blipFill>
        <p:spPr>
          <a:xfrm>
            <a:off x="2170313" y="1124680"/>
            <a:ext cx="4802400" cy="5230439"/>
          </a:xfrm>
          <a:prstGeom prst="rect">
            <a:avLst/>
          </a:prstGeom>
        </p:spPr>
      </p:pic>
      <p:cxnSp>
        <p:nvCxnSpPr>
          <p:cNvPr id="10" name="直線コネクタ 9"/>
          <p:cNvCxnSpPr/>
          <p:nvPr/>
        </p:nvCxnSpPr>
        <p:spPr bwMode="auto">
          <a:xfrm>
            <a:off x="3245527" y="2020447"/>
            <a:ext cx="609926"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1" name="直線コネクタ 10"/>
          <p:cNvCxnSpPr/>
          <p:nvPr/>
        </p:nvCxnSpPr>
        <p:spPr bwMode="auto">
          <a:xfrm>
            <a:off x="3186449" y="2309616"/>
            <a:ext cx="670919"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 name="直線コネクタ 11"/>
          <p:cNvCxnSpPr/>
          <p:nvPr/>
        </p:nvCxnSpPr>
        <p:spPr bwMode="auto">
          <a:xfrm>
            <a:off x="3164110" y="2757295"/>
            <a:ext cx="982292"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 name="直線コネクタ 12"/>
          <p:cNvCxnSpPr/>
          <p:nvPr/>
        </p:nvCxnSpPr>
        <p:spPr bwMode="auto">
          <a:xfrm>
            <a:off x="3383190" y="3633609"/>
            <a:ext cx="982292"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 name="直線コネクタ 13"/>
          <p:cNvCxnSpPr/>
          <p:nvPr/>
        </p:nvCxnSpPr>
        <p:spPr bwMode="auto">
          <a:xfrm>
            <a:off x="3357878" y="4519441"/>
            <a:ext cx="1080521"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5" name="直線コネクタ 14"/>
          <p:cNvCxnSpPr/>
          <p:nvPr/>
        </p:nvCxnSpPr>
        <p:spPr bwMode="auto">
          <a:xfrm>
            <a:off x="3169174" y="5400520"/>
            <a:ext cx="2105629"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6" name="直線コネクタ 15"/>
          <p:cNvCxnSpPr/>
          <p:nvPr/>
        </p:nvCxnSpPr>
        <p:spPr bwMode="auto">
          <a:xfrm>
            <a:off x="3242540" y="6286355"/>
            <a:ext cx="3082851"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3905307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3.10</a:t>
            </a:r>
            <a:r>
              <a:rPr lang="ja-JP" altLang="en-US"/>
              <a:t>　環境構築（</a:t>
            </a:r>
            <a:r>
              <a:rPr lang="en-US" altLang="ja-JP"/>
              <a:t>6/7</a:t>
            </a:r>
            <a:r>
              <a:rPr lang="ja-JP" altLang="en-US"/>
              <a:t>）</a:t>
            </a:r>
            <a:endParaRPr kumimoji="1" lang="ja-JP" altLang="en-US"/>
          </a:p>
        </p:txBody>
      </p:sp>
      <p:sp>
        <p:nvSpPr>
          <p:cNvPr id="3" name="コンテンツ プレースホルダー 2"/>
          <p:cNvSpPr>
            <a:spLocks noGrp="1"/>
          </p:cNvSpPr>
          <p:nvPr>
            <p:ph sz="quarter" idx="10"/>
          </p:nvPr>
        </p:nvSpPr>
        <p:spPr>
          <a:xfrm>
            <a:off x="179512" y="692620"/>
            <a:ext cx="8964487" cy="5760568"/>
          </a:xfrm>
        </p:spPr>
        <p:txBody>
          <a:bodyPr>
            <a:normAutofit/>
          </a:bodyPr>
          <a:lstStyle/>
          <a:p>
            <a:r>
              <a:rPr lang="ja-JP" altLang="en-US"/>
              <a:t>アンサーファイル</a:t>
            </a:r>
            <a:r>
              <a:rPr lang="en-US" altLang="ja-JP"/>
              <a:t>(oase_answers.txt)</a:t>
            </a:r>
            <a:r>
              <a:rPr lang="ja-JP" altLang="en-US"/>
              <a:t>の記述サンプル</a:t>
            </a:r>
            <a:r>
              <a:rPr lang="en-US" altLang="ja-JP"/>
              <a:t> 3/3</a:t>
            </a:r>
          </a:p>
          <a:p>
            <a:pPr lvl="1"/>
            <a:endParaRPr lang="en-US" altLang="ja-JP"/>
          </a:p>
        </p:txBody>
      </p:sp>
      <p:pic>
        <p:nvPicPr>
          <p:cNvPr id="4" name="図 3"/>
          <p:cNvPicPr>
            <a:picLocks noChangeAspect="1"/>
          </p:cNvPicPr>
          <p:nvPr/>
        </p:nvPicPr>
        <p:blipFill rotWithShape="1">
          <a:blip r:embed="rId2">
            <a:extLst>
              <a:ext uri="{28A0092B-C50C-407E-A947-70E740481C1C}">
                <a14:useLocalDpi xmlns:a14="http://schemas.microsoft.com/office/drawing/2010/main" val="0"/>
              </a:ext>
            </a:extLst>
          </a:blip>
          <a:srcRect r="15664"/>
          <a:stretch/>
        </p:blipFill>
        <p:spPr>
          <a:xfrm>
            <a:off x="2100113" y="1196690"/>
            <a:ext cx="4942800" cy="5158429"/>
          </a:xfrm>
          <a:prstGeom prst="rect">
            <a:avLst/>
          </a:prstGeom>
        </p:spPr>
      </p:pic>
      <p:cxnSp>
        <p:nvCxnSpPr>
          <p:cNvPr id="11" name="直線コネクタ 10"/>
          <p:cNvCxnSpPr/>
          <p:nvPr/>
        </p:nvCxnSpPr>
        <p:spPr bwMode="auto">
          <a:xfrm>
            <a:off x="3429392" y="2144244"/>
            <a:ext cx="670918"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 name="直線コネクタ 11"/>
          <p:cNvCxnSpPr/>
          <p:nvPr/>
        </p:nvCxnSpPr>
        <p:spPr bwMode="auto">
          <a:xfrm>
            <a:off x="3798570" y="3087227"/>
            <a:ext cx="504070"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 name="直線コネクタ 12"/>
          <p:cNvCxnSpPr/>
          <p:nvPr/>
        </p:nvCxnSpPr>
        <p:spPr bwMode="auto">
          <a:xfrm>
            <a:off x="3176769" y="3549201"/>
            <a:ext cx="738010"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 name="直線コネクタ 8"/>
          <p:cNvCxnSpPr/>
          <p:nvPr/>
        </p:nvCxnSpPr>
        <p:spPr bwMode="auto">
          <a:xfrm>
            <a:off x="2820045" y="4485379"/>
            <a:ext cx="554477"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3270756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3.11</a:t>
            </a:r>
            <a:r>
              <a:rPr lang="ja-JP" altLang="en-US"/>
              <a:t>　環境構築（</a:t>
            </a:r>
            <a:r>
              <a:rPr lang="en-US" altLang="ja-JP"/>
              <a:t>7/7</a:t>
            </a:r>
            <a:r>
              <a:rPr lang="ja-JP" altLang="en-US"/>
              <a:t>）</a:t>
            </a:r>
            <a:endParaRPr kumimoji="1" lang="ja-JP" altLang="en-US"/>
          </a:p>
        </p:txBody>
      </p:sp>
      <p:sp>
        <p:nvSpPr>
          <p:cNvPr id="3" name="コンテンツ プレースホルダー 2"/>
          <p:cNvSpPr>
            <a:spLocks noGrp="1"/>
          </p:cNvSpPr>
          <p:nvPr>
            <p:ph sz="quarter" idx="10"/>
          </p:nvPr>
        </p:nvSpPr>
        <p:spPr>
          <a:xfrm>
            <a:off x="179512" y="836712"/>
            <a:ext cx="8964487" cy="5616476"/>
          </a:xfrm>
        </p:spPr>
        <p:txBody>
          <a:bodyPr rIns="0">
            <a:normAutofit fontScale="92500" lnSpcReduction="20000"/>
          </a:bodyPr>
          <a:lstStyle/>
          <a:p>
            <a:r>
              <a:rPr lang="ja-JP" altLang="en-US"/>
              <a:t>ディレクトリ移動</a:t>
            </a:r>
            <a:endParaRPr lang="en-US" altLang="ja-JP"/>
          </a:p>
          <a:p>
            <a:pPr lvl="1"/>
            <a:r>
              <a:rPr lang="ja-JP" altLang="en-US"/>
              <a:t>環境構築を設定を行うセッティングファイルとシェルのあるディレクトリに移動します。</a:t>
            </a:r>
            <a:r>
              <a:rPr lang="en-US" altLang="ja-JP"/>
              <a:t/>
            </a:r>
            <a:br>
              <a:rPr lang="en-US" altLang="ja-JP"/>
            </a:br>
            <a:r>
              <a:rPr lang="en-US" altLang="ja-JP"/>
              <a:t/>
            </a:r>
            <a:br>
              <a:rPr lang="en-US" altLang="ja-JP"/>
            </a:br>
            <a:r>
              <a:rPr lang="en-US" altLang="ja-JP" sz="1400"/>
              <a:t>$ cd oase-</a:t>
            </a:r>
            <a:r>
              <a:rPr lang="en-US" altLang="ja-JP" sz="1400">
                <a:solidFill>
                  <a:srgbClr val="FF0000"/>
                </a:solidFill>
              </a:rPr>
              <a:t>x.x.x</a:t>
            </a:r>
            <a:r>
              <a:rPr lang="en-US" altLang="ja-JP" sz="1400"/>
              <a:t>/oase_install_package/install_scripts</a:t>
            </a:r>
            <a:endParaRPr lang="en-US" altLang="ja-JP"/>
          </a:p>
          <a:p>
            <a:endParaRPr lang="en-US" altLang="ja-JP" smtClean="0"/>
          </a:p>
          <a:p>
            <a:r>
              <a:rPr lang="ja-JP" altLang="en-US" smtClean="0"/>
              <a:t>環境</a:t>
            </a:r>
            <a:r>
              <a:rPr lang="ja-JP" altLang="en-US"/>
              <a:t>構築ツール</a:t>
            </a:r>
            <a:r>
              <a:rPr lang="en-US" altLang="ja-JP"/>
              <a:t>(</a:t>
            </a:r>
            <a:r>
              <a:rPr lang="ja-JP" altLang="en-US"/>
              <a:t>オンライン版</a:t>
            </a:r>
            <a:r>
              <a:rPr lang="en-US" altLang="ja-JP"/>
              <a:t>)</a:t>
            </a:r>
            <a:r>
              <a:rPr lang="ja-JP" altLang="en-US"/>
              <a:t>実行</a:t>
            </a:r>
            <a:endParaRPr lang="en-US" altLang="ja-JP"/>
          </a:p>
          <a:p>
            <a:pPr lvl="1"/>
            <a:r>
              <a:rPr lang="ja-JP" altLang="en-US"/>
              <a:t>以下のコマンドで、環境構築ツールを実行します。</a:t>
            </a:r>
            <a:endParaRPr lang="en-US" altLang="ja-JP"/>
          </a:p>
          <a:p>
            <a:pPr lvl="1"/>
            <a:endParaRPr lang="en-US" altLang="ja-JP"/>
          </a:p>
          <a:p>
            <a:pPr lvl="1"/>
            <a:endParaRPr lang="en-US" altLang="ja-JP"/>
          </a:p>
          <a:p>
            <a:pPr marL="180000" lvl="1" indent="0">
              <a:buNone/>
            </a:pPr>
            <a:r>
              <a:rPr lang="ja-JP" altLang="en-US"/>
              <a:t>　</a:t>
            </a:r>
            <a:r>
              <a:rPr lang="en-US" altLang="ja-JP"/>
              <a:t>#</a:t>
            </a:r>
            <a:r>
              <a:rPr lang="en-US" altLang="ja-JP" err="1"/>
              <a:t>sh</a:t>
            </a:r>
            <a:r>
              <a:rPr lang="en-US" altLang="ja-JP"/>
              <a:t> </a:t>
            </a:r>
            <a:r>
              <a:rPr lang="en-US" altLang="ja-JP" kern="100"/>
              <a:t>oase_online_installer.sh</a:t>
            </a:r>
          </a:p>
          <a:p>
            <a:pPr lvl="1"/>
            <a:endParaRPr lang="en-US" altLang="ja-JP"/>
          </a:p>
          <a:p>
            <a:pPr lvl="1"/>
            <a:endParaRPr lang="en-US" altLang="ja-JP"/>
          </a:p>
          <a:p>
            <a:pPr lvl="1"/>
            <a:r>
              <a:rPr lang="ja-JP" altLang="en-US"/>
              <a:t>以上で</a:t>
            </a:r>
            <a:r>
              <a:rPr lang="en-US" altLang="ja-JP"/>
              <a:t>OASE</a:t>
            </a:r>
            <a:r>
              <a:rPr lang="ja-JP" altLang="en-US"/>
              <a:t>インストールは完了となります。</a:t>
            </a:r>
            <a:endParaRPr lang="en-US" altLang="ja-JP"/>
          </a:p>
          <a:p>
            <a:pPr marL="180000" lvl="1" indent="0">
              <a:buNone/>
            </a:pPr>
            <a:endParaRPr lang="en-US" altLang="ja-JP"/>
          </a:p>
          <a:p>
            <a:pPr marL="180000" lvl="1" indent="0">
              <a:buNone/>
            </a:pPr>
            <a:endParaRPr lang="en-US" altLang="ja-JP"/>
          </a:p>
          <a:p>
            <a:pPr marL="360000" lvl="2" indent="0">
              <a:buNone/>
            </a:pPr>
            <a:endParaRPr lang="en-US" altLang="ja-JP" sz="1600"/>
          </a:p>
          <a:p>
            <a:pPr marL="360000" lvl="2" indent="0">
              <a:buNone/>
            </a:pPr>
            <a:endParaRPr lang="en-US" altLang="ja-JP" sz="1600" kern="100"/>
          </a:p>
          <a:p>
            <a:pPr marL="360000" lvl="2" indent="0">
              <a:buNone/>
            </a:pPr>
            <a:endParaRPr lang="en-US" altLang="ja-JP"/>
          </a:p>
          <a:p>
            <a:pPr marL="360000" lvl="2" indent="0">
              <a:buNone/>
            </a:pPr>
            <a:endParaRPr lang="en-US" altLang="ja-JP"/>
          </a:p>
          <a:p>
            <a:pPr marL="0" indent="0">
              <a:buNone/>
            </a:pPr>
            <a:endParaRPr lang="en-US" altLang="ja-JP"/>
          </a:p>
          <a:p>
            <a:pPr marL="0" indent="0">
              <a:buNone/>
            </a:pPr>
            <a:r>
              <a:rPr lang="en-US" altLang="ja-JP"/>
              <a:t/>
            </a:r>
            <a:br>
              <a:rPr lang="en-US" altLang="ja-JP"/>
            </a:br>
            <a:endParaRPr lang="en-US" altLang="ja-JP"/>
          </a:p>
        </p:txBody>
      </p:sp>
    </p:spTree>
    <p:extLst>
      <p:ext uri="{BB962C8B-B14F-4D97-AF65-F5344CB8AC3E}">
        <p14:creationId xmlns:p14="http://schemas.microsoft.com/office/powerpoint/2010/main" val="1564103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116540"/>
            <a:ext cx="7344000" cy="405683"/>
          </a:xfrm>
        </p:spPr>
        <p:txBody>
          <a:bodyPr/>
          <a:lstStyle/>
          <a:p>
            <a:r>
              <a:rPr kumimoji="1" lang="ja-JP" altLang="en-US"/>
              <a:t>目次</a:t>
            </a:r>
          </a:p>
        </p:txBody>
      </p:sp>
      <p:sp>
        <p:nvSpPr>
          <p:cNvPr id="4" name="正方形/長方形 3"/>
          <p:cNvSpPr/>
          <p:nvPr/>
        </p:nvSpPr>
        <p:spPr bwMode="auto">
          <a:xfrm>
            <a:off x="1619590" y="522116"/>
            <a:ext cx="7345020" cy="6335884"/>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a:pPr>
            <a:r>
              <a:rPr lang="ja-JP" altLang="en-US" sz="1400">
                <a:latin typeface="+mn-ea"/>
              </a:rPr>
              <a:t>はじめに</a:t>
            </a:r>
            <a:endParaRPr lang="en-US" altLang="ja-JP" sz="1400">
              <a:latin typeface="+mn-ea"/>
            </a:endParaRPr>
          </a:p>
          <a:p>
            <a:r>
              <a:rPr lang="ja-JP" altLang="en-US" sz="1400">
                <a:latin typeface="+mn-ea"/>
              </a:rPr>
              <a:t>　</a:t>
            </a:r>
            <a:r>
              <a:rPr lang="en-US" altLang="ja-JP" sz="1400">
                <a:latin typeface="+mn-ea"/>
              </a:rPr>
              <a:t> 1.1</a:t>
            </a:r>
            <a:r>
              <a:rPr lang="ja-JP" altLang="en-US" sz="1400">
                <a:latin typeface="+mn-ea"/>
              </a:rPr>
              <a:t>　 本資料について</a:t>
            </a:r>
            <a:endParaRPr lang="en-US" altLang="ja-JP" sz="1400">
              <a:latin typeface="+mn-ea"/>
            </a:endParaRPr>
          </a:p>
          <a:p>
            <a:endParaRPr lang="en-US" altLang="ja-JP" sz="1400">
              <a:latin typeface="+mn-ea"/>
            </a:endParaRPr>
          </a:p>
          <a:p>
            <a:pPr marL="342900" indent="-342900">
              <a:buFont typeface="+mj-lt"/>
              <a:buAutoNum type="arabicPeriod" startAt="2"/>
            </a:pPr>
            <a:r>
              <a:rPr lang="ja-JP" altLang="en-US" sz="1400">
                <a:latin typeface="+mn-ea"/>
              </a:rPr>
              <a:t>システム構成</a:t>
            </a:r>
            <a:endParaRPr lang="en-US" altLang="ja-JP" sz="1400">
              <a:latin typeface="+mn-ea"/>
            </a:endParaRPr>
          </a:p>
          <a:p>
            <a:r>
              <a:rPr lang="ja-JP" altLang="en-US" sz="1400">
                <a:latin typeface="+mn-ea"/>
              </a:rPr>
              <a:t>　 </a:t>
            </a:r>
            <a:r>
              <a:rPr lang="en-US" altLang="ja-JP" sz="1400">
                <a:latin typeface="+mn-ea"/>
              </a:rPr>
              <a:t>2.1</a:t>
            </a:r>
            <a:r>
              <a:rPr lang="ja-JP" altLang="en-US" sz="1400">
                <a:latin typeface="+mn-ea"/>
              </a:rPr>
              <a:t>　 動作環境・条件</a:t>
            </a:r>
            <a:r>
              <a:rPr lang="en-US" altLang="ja-JP" sz="1400">
                <a:latin typeface="+mn-ea"/>
              </a:rPr>
              <a:t>(1/2)</a:t>
            </a:r>
          </a:p>
          <a:p>
            <a:r>
              <a:rPr lang="en-US" altLang="ja-JP" sz="1400">
                <a:latin typeface="+mn-ea"/>
              </a:rPr>
              <a:t>    2.2    </a:t>
            </a:r>
            <a:r>
              <a:rPr lang="ja-JP" altLang="en-US" sz="1400">
                <a:latin typeface="+mn-ea"/>
              </a:rPr>
              <a:t>動作環境・条件</a:t>
            </a:r>
            <a:r>
              <a:rPr lang="en-US" altLang="ja-JP" sz="1400">
                <a:latin typeface="+mn-ea"/>
              </a:rPr>
              <a:t>(2/2)</a:t>
            </a:r>
          </a:p>
          <a:p>
            <a:endParaRPr lang="en-US" altLang="ja-JP" sz="1400">
              <a:latin typeface="+mn-ea"/>
            </a:endParaRPr>
          </a:p>
          <a:p>
            <a:pPr marL="342900" indent="-342900">
              <a:buFont typeface="+mj-lt"/>
              <a:buAutoNum type="arabicPeriod" startAt="3"/>
            </a:pPr>
            <a:r>
              <a:rPr lang="en-US" altLang="zh-TW" sz="1400">
                <a:latin typeface="+mn-ea"/>
              </a:rPr>
              <a:t>OASE</a:t>
            </a:r>
            <a:r>
              <a:rPr lang="zh-TW" altLang="en-US" sz="1400">
                <a:latin typeface="+mn-ea"/>
              </a:rPr>
              <a:t>環境構築手順</a:t>
            </a:r>
            <a:endParaRPr lang="en-US" altLang="ja-JP" sz="1400">
              <a:latin typeface="+mn-ea"/>
            </a:endParaRPr>
          </a:p>
          <a:p>
            <a:r>
              <a:rPr lang="en-US" altLang="ja-JP" sz="1400">
                <a:latin typeface="+mn-ea"/>
              </a:rPr>
              <a:t> </a:t>
            </a:r>
            <a:r>
              <a:rPr lang="ja-JP" altLang="en-US" sz="1400">
                <a:latin typeface="+mn-ea"/>
              </a:rPr>
              <a:t>   </a:t>
            </a:r>
            <a:r>
              <a:rPr lang="en-US" altLang="ja-JP" sz="1400">
                <a:latin typeface="+mn-ea"/>
              </a:rPr>
              <a:t>3.1</a:t>
            </a:r>
            <a:r>
              <a:rPr lang="ja-JP" altLang="en-US" sz="1400">
                <a:latin typeface="+mn-ea"/>
              </a:rPr>
              <a:t>　 オンラインインストール</a:t>
            </a:r>
          </a:p>
          <a:p>
            <a:r>
              <a:rPr lang="ja-JP" altLang="en-US" sz="1400">
                <a:latin typeface="+mn-ea"/>
              </a:rPr>
              <a:t>　 </a:t>
            </a:r>
            <a:r>
              <a:rPr lang="en-US" altLang="ja-JP" sz="1400">
                <a:latin typeface="+mn-ea"/>
              </a:rPr>
              <a:t>3.2</a:t>
            </a:r>
            <a:r>
              <a:rPr lang="ja-JP" altLang="en-US" sz="1400">
                <a:latin typeface="+mn-ea"/>
              </a:rPr>
              <a:t>　 事前準備（</a:t>
            </a:r>
            <a:r>
              <a:rPr lang="en-US" altLang="ja-JP" sz="1400">
                <a:latin typeface="+mn-ea"/>
              </a:rPr>
              <a:t>1/2</a:t>
            </a:r>
            <a:r>
              <a:rPr lang="ja-JP" altLang="en-US" sz="1400">
                <a:latin typeface="+mn-ea"/>
              </a:rPr>
              <a:t>）</a:t>
            </a:r>
          </a:p>
          <a:p>
            <a:r>
              <a:rPr lang="en-US" altLang="ja-JP" sz="1400">
                <a:latin typeface="+mn-ea"/>
              </a:rPr>
              <a:t>    3.3</a:t>
            </a:r>
            <a:r>
              <a:rPr lang="ja-JP" altLang="en-US" sz="1400">
                <a:latin typeface="+mn-ea"/>
              </a:rPr>
              <a:t>　 事前準備（</a:t>
            </a:r>
            <a:r>
              <a:rPr lang="en-US" altLang="ja-JP" sz="1400">
                <a:latin typeface="+mn-ea"/>
              </a:rPr>
              <a:t>2/2</a:t>
            </a:r>
            <a:r>
              <a:rPr lang="ja-JP" altLang="en-US" sz="1400">
                <a:latin typeface="+mn-ea"/>
              </a:rPr>
              <a:t>）</a:t>
            </a:r>
            <a:endParaRPr lang="en-US" altLang="ja-JP" sz="1400">
              <a:latin typeface="+mn-ea"/>
            </a:endParaRPr>
          </a:p>
          <a:p>
            <a:r>
              <a:rPr lang="en-US" altLang="ja-JP" sz="1400">
                <a:latin typeface="+mn-ea"/>
              </a:rPr>
              <a:t>    3.4    OASE</a:t>
            </a:r>
            <a:r>
              <a:rPr lang="ja-JP" altLang="en-US" sz="1400">
                <a:latin typeface="+mn-ea"/>
              </a:rPr>
              <a:t>環境構築フロー</a:t>
            </a:r>
          </a:p>
          <a:p>
            <a:r>
              <a:rPr lang="en-US" altLang="ja-JP" sz="1400">
                <a:latin typeface="+mn-ea"/>
              </a:rPr>
              <a:t>    3.5</a:t>
            </a:r>
            <a:r>
              <a:rPr lang="ja-JP" altLang="en-US" sz="1400">
                <a:latin typeface="+mn-ea"/>
              </a:rPr>
              <a:t>　 環境構築（</a:t>
            </a:r>
            <a:r>
              <a:rPr lang="en-US" altLang="ja-JP" sz="1400">
                <a:latin typeface="+mn-ea"/>
              </a:rPr>
              <a:t>1/7</a:t>
            </a:r>
            <a:r>
              <a:rPr lang="ja-JP" altLang="en-US" sz="1400">
                <a:latin typeface="+mn-ea"/>
              </a:rPr>
              <a:t>）</a:t>
            </a:r>
          </a:p>
          <a:p>
            <a:r>
              <a:rPr lang="en-US" altLang="ja-JP" sz="1400">
                <a:latin typeface="+mn-ea"/>
              </a:rPr>
              <a:t>    3.6</a:t>
            </a:r>
            <a:r>
              <a:rPr lang="ja-JP" altLang="en-US" sz="1400">
                <a:latin typeface="+mn-ea"/>
              </a:rPr>
              <a:t>　 環境構築（</a:t>
            </a:r>
            <a:r>
              <a:rPr lang="en-US" altLang="ja-JP" sz="1400">
                <a:latin typeface="+mn-ea"/>
              </a:rPr>
              <a:t>2/7</a:t>
            </a:r>
            <a:r>
              <a:rPr lang="ja-JP" altLang="en-US" sz="1400">
                <a:latin typeface="+mn-ea"/>
              </a:rPr>
              <a:t>）</a:t>
            </a:r>
          </a:p>
          <a:p>
            <a:r>
              <a:rPr lang="en-US" altLang="ja-JP" sz="1400">
                <a:latin typeface="+mn-ea"/>
              </a:rPr>
              <a:t>    3.7</a:t>
            </a:r>
            <a:r>
              <a:rPr lang="ja-JP" altLang="en-US" sz="1400">
                <a:latin typeface="+mn-ea"/>
              </a:rPr>
              <a:t>　 環境構築（</a:t>
            </a:r>
            <a:r>
              <a:rPr lang="en-US" altLang="ja-JP" sz="1400">
                <a:latin typeface="+mn-ea"/>
              </a:rPr>
              <a:t>3/7</a:t>
            </a:r>
            <a:r>
              <a:rPr lang="ja-JP" altLang="en-US" sz="1400">
                <a:latin typeface="+mn-ea"/>
              </a:rPr>
              <a:t>）</a:t>
            </a:r>
          </a:p>
          <a:p>
            <a:r>
              <a:rPr lang="en-US" altLang="ja-JP" sz="1400">
                <a:latin typeface="+mn-ea"/>
              </a:rPr>
              <a:t>    3.8</a:t>
            </a:r>
            <a:r>
              <a:rPr lang="ja-JP" altLang="en-US" sz="1400">
                <a:latin typeface="+mn-ea"/>
              </a:rPr>
              <a:t>　 環境構築（</a:t>
            </a:r>
            <a:r>
              <a:rPr lang="en-US" altLang="ja-JP" sz="1400">
                <a:latin typeface="+mn-ea"/>
              </a:rPr>
              <a:t>4/7</a:t>
            </a:r>
            <a:r>
              <a:rPr lang="ja-JP" altLang="en-US" sz="1400">
                <a:latin typeface="+mn-ea"/>
              </a:rPr>
              <a:t>）</a:t>
            </a:r>
          </a:p>
          <a:p>
            <a:r>
              <a:rPr lang="en-US" altLang="ja-JP" sz="1400">
                <a:latin typeface="+mn-ea"/>
              </a:rPr>
              <a:t>    3.9</a:t>
            </a:r>
            <a:r>
              <a:rPr lang="ja-JP" altLang="en-US" sz="1400">
                <a:latin typeface="+mn-ea"/>
              </a:rPr>
              <a:t>    環境構築（</a:t>
            </a:r>
            <a:r>
              <a:rPr lang="en-US" altLang="ja-JP" sz="1400">
                <a:latin typeface="+mn-ea"/>
              </a:rPr>
              <a:t>5/7</a:t>
            </a:r>
            <a:r>
              <a:rPr lang="ja-JP" altLang="en-US" sz="1400">
                <a:latin typeface="+mn-ea"/>
              </a:rPr>
              <a:t>）</a:t>
            </a:r>
          </a:p>
          <a:p>
            <a:r>
              <a:rPr lang="en-US" altLang="ja-JP" sz="1400">
                <a:latin typeface="+mn-ea"/>
              </a:rPr>
              <a:t>    3.10</a:t>
            </a:r>
            <a:r>
              <a:rPr lang="ja-JP" altLang="en-US" sz="1400">
                <a:latin typeface="+mn-ea"/>
              </a:rPr>
              <a:t>  環境構築（</a:t>
            </a:r>
            <a:r>
              <a:rPr lang="en-US" altLang="ja-JP" sz="1400">
                <a:latin typeface="+mn-ea"/>
              </a:rPr>
              <a:t>6/7</a:t>
            </a:r>
            <a:r>
              <a:rPr lang="ja-JP" altLang="en-US" sz="1400">
                <a:latin typeface="+mn-ea"/>
              </a:rPr>
              <a:t>）</a:t>
            </a:r>
          </a:p>
          <a:p>
            <a:r>
              <a:rPr lang="en-US" altLang="ja-JP" sz="1400">
                <a:latin typeface="+mn-ea"/>
              </a:rPr>
              <a:t>    3.11  </a:t>
            </a:r>
            <a:r>
              <a:rPr lang="ja-JP" altLang="en-US" sz="1400">
                <a:latin typeface="+mn-ea"/>
              </a:rPr>
              <a:t>環境構築（</a:t>
            </a:r>
            <a:r>
              <a:rPr lang="en-US" altLang="ja-JP" sz="1400">
                <a:latin typeface="+mn-ea"/>
              </a:rPr>
              <a:t>7/7</a:t>
            </a:r>
            <a:r>
              <a:rPr lang="ja-JP" altLang="en-US" sz="1400">
                <a:latin typeface="+mn-ea"/>
              </a:rPr>
              <a:t>）</a:t>
            </a:r>
            <a:endParaRPr lang="en-US" altLang="ja-JP" sz="1400">
              <a:latin typeface="+mn-ea"/>
            </a:endParaRPr>
          </a:p>
          <a:p>
            <a:pPr marL="342900" indent="-342900">
              <a:buFont typeface="+mj-lt"/>
              <a:buAutoNum type="arabicPeriod" startAt="3"/>
            </a:pPr>
            <a:endParaRPr lang="en-US" altLang="ja-JP" sz="1400">
              <a:latin typeface="+mn-ea"/>
            </a:endParaRPr>
          </a:p>
          <a:p>
            <a:pPr marL="342900" indent="-342900">
              <a:buFont typeface="+mj-lt"/>
              <a:buAutoNum type="arabicPeriod" startAt="4"/>
            </a:pPr>
            <a:r>
              <a:rPr lang="en-US" altLang="ja-JP" sz="1400">
                <a:latin typeface="+mn-ea"/>
              </a:rPr>
              <a:t>OASE</a:t>
            </a:r>
            <a:r>
              <a:rPr lang="ja-JP" altLang="en-US" sz="1400">
                <a:latin typeface="+mn-ea"/>
              </a:rPr>
              <a:t>動作確認</a:t>
            </a:r>
            <a:endParaRPr lang="en-US" altLang="ja-JP" sz="1400">
              <a:latin typeface="+mn-ea"/>
            </a:endParaRPr>
          </a:p>
          <a:p>
            <a:r>
              <a:rPr lang="en-US" altLang="zh-TW" sz="1400">
                <a:latin typeface="+mn-ea"/>
              </a:rPr>
              <a:t>    4.1</a:t>
            </a:r>
            <a:r>
              <a:rPr lang="zh-TW" altLang="en-US" sz="1400">
                <a:latin typeface="+mn-ea"/>
              </a:rPr>
              <a:t>　 動作確認（</a:t>
            </a:r>
            <a:r>
              <a:rPr lang="en-US" altLang="zh-TW" sz="1400" smtClean="0">
                <a:latin typeface="+mn-ea"/>
              </a:rPr>
              <a:t>1/7</a:t>
            </a:r>
            <a:r>
              <a:rPr lang="zh-TW" altLang="en-US" sz="1400" smtClean="0">
                <a:latin typeface="+mn-ea"/>
              </a:rPr>
              <a:t>）</a:t>
            </a:r>
            <a:endParaRPr lang="zh-TW" altLang="en-US" sz="1400">
              <a:latin typeface="+mn-ea"/>
            </a:endParaRPr>
          </a:p>
          <a:p>
            <a:r>
              <a:rPr lang="en-US" altLang="zh-TW" sz="1400">
                <a:latin typeface="+mn-ea"/>
              </a:rPr>
              <a:t>    4.2</a:t>
            </a:r>
            <a:r>
              <a:rPr lang="zh-TW" altLang="en-US" sz="1400">
                <a:latin typeface="+mn-ea"/>
              </a:rPr>
              <a:t>　 動作確認（</a:t>
            </a:r>
            <a:r>
              <a:rPr lang="en-US" altLang="zh-TW" sz="1400" smtClean="0">
                <a:latin typeface="+mn-ea"/>
              </a:rPr>
              <a:t>2/7</a:t>
            </a:r>
            <a:r>
              <a:rPr lang="zh-TW" altLang="en-US" sz="1400" smtClean="0">
                <a:latin typeface="+mn-ea"/>
              </a:rPr>
              <a:t>）</a:t>
            </a:r>
            <a:endParaRPr lang="zh-TW" altLang="en-US" sz="1400">
              <a:latin typeface="+mn-ea"/>
            </a:endParaRPr>
          </a:p>
          <a:p>
            <a:r>
              <a:rPr lang="en-US" altLang="zh-TW" sz="1400">
                <a:latin typeface="+mn-ea"/>
              </a:rPr>
              <a:t>    4.3</a:t>
            </a:r>
            <a:r>
              <a:rPr lang="zh-TW" altLang="en-US" sz="1400">
                <a:latin typeface="+mn-ea"/>
              </a:rPr>
              <a:t>　 動作確認（</a:t>
            </a:r>
            <a:r>
              <a:rPr lang="en-US" altLang="zh-TW" sz="1400" smtClean="0">
                <a:latin typeface="+mn-ea"/>
              </a:rPr>
              <a:t>3/7</a:t>
            </a:r>
            <a:r>
              <a:rPr lang="zh-TW" altLang="en-US" sz="1400" smtClean="0">
                <a:latin typeface="+mn-ea"/>
              </a:rPr>
              <a:t>）</a:t>
            </a:r>
            <a:endParaRPr lang="zh-TW" altLang="en-US" sz="1400">
              <a:latin typeface="+mn-ea"/>
            </a:endParaRPr>
          </a:p>
          <a:p>
            <a:r>
              <a:rPr lang="en-US" altLang="zh-TW" sz="1400">
                <a:latin typeface="+mn-ea"/>
              </a:rPr>
              <a:t>    4.4</a:t>
            </a:r>
            <a:r>
              <a:rPr lang="zh-TW" altLang="en-US" sz="1400">
                <a:latin typeface="+mn-ea"/>
              </a:rPr>
              <a:t>　 動作確認（</a:t>
            </a:r>
            <a:r>
              <a:rPr lang="en-US" altLang="zh-TW" sz="1400" smtClean="0">
                <a:latin typeface="+mn-ea"/>
              </a:rPr>
              <a:t>4/7</a:t>
            </a:r>
            <a:r>
              <a:rPr lang="zh-TW" altLang="en-US" sz="1400" smtClean="0">
                <a:latin typeface="+mn-ea"/>
              </a:rPr>
              <a:t>）</a:t>
            </a:r>
            <a:endParaRPr lang="zh-TW" altLang="en-US" sz="1400">
              <a:latin typeface="+mn-ea"/>
            </a:endParaRPr>
          </a:p>
          <a:p>
            <a:r>
              <a:rPr lang="en-US" altLang="zh-TW" sz="1400">
                <a:latin typeface="+mn-ea"/>
              </a:rPr>
              <a:t>    4.5</a:t>
            </a:r>
            <a:r>
              <a:rPr lang="zh-TW" altLang="en-US" sz="1400">
                <a:latin typeface="+mn-ea"/>
              </a:rPr>
              <a:t>　 動作確認（</a:t>
            </a:r>
            <a:r>
              <a:rPr lang="en-US" altLang="zh-TW" sz="1400" smtClean="0">
                <a:latin typeface="+mn-ea"/>
              </a:rPr>
              <a:t>5/7</a:t>
            </a:r>
            <a:r>
              <a:rPr lang="zh-TW" altLang="en-US" sz="1400" smtClean="0">
                <a:latin typeface="+mn-ea"/>
              </a:rPr>
              <a:t>）</a:t>
            </a:r>
            <a:endParaRPr lang="en-US" altLang="zh-TW" sz="1400" smtClean="0">
              <a:latin typeface="+mn-ea"/>
            </a:endParaRPr>
          </a:p>
          <a:p>
            <a:r>
              <a:rPr lang="en-US" altLang="ja-JP" sz="1400" smtClean="0">
                <a:latin typeface="+mn-ea"/>
              </a:rPr>
              <a:t>    </a:t>
            </a:r>
            <a:r>
              <a:rPr lang="en-US" altLang="zh-TW" sz="1400" smtClean="0">
                <a:latin typeface="+mn-ea"/>
              </a:rPr>
              <a:t>4.6</a:t>
            </a:r>
            <a:r>
              <a:rPr lang="zh-TW" altLang="en-US" sz="1400">
                <a:latin typeface="+mn-ea"/>
              </a:rPr>
              <a:t>　 動作確認</a:t>
            </a:r>
            <a:r>
              <a:rPr lang="zh-TW" altLang="en-US" sz="1400" smtClean="0">
                <a:latin typeface="+mn-ea"/>
              </a:rPr>
              <a:t>（</a:t>
            </a:r>
            <a:r>
              <a:rPr lang="en-US" altLang="zh-TW" sz="1400">
                <a:latin typeface="+mn-ea"/>
              </a:rPr>
              <a:t>6</a:t>
            </a:r>
            <a:r>
              <a:rPr lang="en-US" altLang="zh-TW" sz="1400" smtClean="0">
                <a:latin typeface="+mn-ea"/>
              </a:rPr>
              <a:t>/7</a:t>
            </a:r>
            <a:r>
              <a:rPr lang="zh-TW" altLang="en-US" sz="1400" smtClean="0">
                <a:latin typeface="+mn-ea"/>
              </a:rPr>
              <a:t>）</a:t>
            </a:r>
            <a:endParaRPr lang="en-US" altLang="zh-TW" sz="1400">
              <a:latin typeface="+mn-ea"/>
            </a:endParaRPr>
          </a:p>
          <a:p>
            <a:r>
              <a:rPr lang="en-US" altLang="ja-JP" sz="1400" smtClean="0">
                <a:latin typeface="+mn-ea"/>
              </a:rPr>
              <a:t>    </a:t>
            </a:r>
            <a:r>
              <a:rPr lang="en-US" altLang="zh-TW" sz="1400" smtClean="0">
                <a:latin typeface="+mn-ea"/>
              </a:rPr>
              <a:t>4.7</a:t>
            </a:r>
            <a:r>
              <a:rPr lang="zh-TW" altLang="en-US" sz="1400">
                <a:latin typeface="+mn-ea"/>
              </a:rPr>
              <a:t>　 動作確認</a:t>
            </a:r>
            <a:r>
              <a:rPr lang="zh-TW" altLang="en-US" sz="1400" smtClean="0">
                <a:latin typeface="+mn-ea"/>
              </a:rPr>
              <a:t>（</a:t>
            </a:r>
            <a:r>
              <a:rPr lang="en-US" altLang="zh-TW" sz="1400" smtClean="0">
                <a:latin typeface="+mn-ea"/>
              </a:rPr>
              <a:t>7/7</a:t>
            </a:r>
            <a:r>
              <a:rPr lang="zh-TW" altLang="en-US" sz="1400">
                <a:latin typeface="+mn-ea"/>
              </a:rPr>
              <a:t>）</a:t>
            </a:r>
            <a:endParaRPr lang="en-US" altLang="zh-TW" sz="1400">
              <a:latin typeface="+mn-ea"/>
            </a:endParaRPr>
          </a:p>
          <a:p>
            <a:r>
              <a:rPr lang="en-US" altLang="ja-JP" sz="1400" smtClean="0">
                <a:latin typeface="+mn-ea"/>
              </a:rPr>
              <a:t> </a:t>
            </a:r>
            <a:endParaRPr lang="en-US" altLang="ja-JP" sz="1400">
              <a:latin typeface="+mn-ea"/>
            </a:endParaRPr>
          </a:p>
        </p:txBody>
      </p:sp>
    </p:spTree>
    <p:extLst>
      <p:ext uri="{BB962C8B-B14F-4D97-AF65-F5344CB8AC3E}">
        <p14:creationId xmlns:p14="http://schemas.microsoft.com/office/powerpoint/2010/main" val="497929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a:t>4.</a:t>
            </a:r>
            <a:r>
              <a:rPr lang="ja-JP" altLang="en-US"/>
              <a:t>　</a:t>
            </a:r>
            <a:r>
              <a:rPr lang="en-US" altLang="ja-JP"/>
              <a:t>OASE</a:t>
            </a:r>
            <a:r>
              <a:rPr lang="ja-JP" altLang="en-US"/>
              <a:t>動作確認</a:t>
            </a:r>
            <a:endParaRPr kumimoji="1" lang="ja-JP" altLang="en-US"/>
          </a:p>
        </p:txBody>
      </p:sp>
    </p:spTree>
    <p:extLst>
      <p:ext uri="{BB962C8B-B14F-4D97-AF65-F5344CB8AC3E}">
        <p14:creationId xmlns:p14="http://schemas.microsoft.com/office/powerpoint/2010/main" val="3066568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4.1</a:t>
            </a:r>
            <a:r>
              <a:rPr lang="ja-JP" altLang="en-US"/>
              <a:t>　動作確認</a:t>
            </a:r>
            <a:r>
              <a:rPr lang="ja-JP" altLang="en-US" smtClean="0"/>
              <a:t>（</a:t>
            </a:r>
            <a:r>
              <a:rPr lang="en-US" altLang="ja-JP" smtClean="0"/>
              <a:t>1/7</a:t>
            </a:r>
            <a:r>
              <a:rPr lang="ja-JP" altLang="en-US" smtClean="0"/>
              <a:t>）</a:t>
            </a:r>
            <a:endParaRPr kumimoji="1" lang="ja-JP" altLang="en-US"/>
          </a:p>
        </p:txBody>
      </p:sp>
      <p:sp>
        <p:nvSpPr>
          <p:cNvPr id="3" name="コンテンツ プレースホルダー 2"/>
          <p:cNvSpPr>
            <a:spLocks noGrp="1"/>
          </p:cNvSpPr>
          <p:nvPr>
            <p:ph sz="quarter" idx="10"/>
          </p:nvPr>
        </p:nvSpPr>
        <p:spPr/>
        <p:txBody>
          <a:bodyPr/>
          <a:lstStyle/>
          <a:p>
            <a:r>
              <a:rPr lang="ja-JP" altLang="en-US"/>
              <a:t>メインメニューの表示による確認</a:t>
            </a:r>
          </a:p>
          <a:p>
            <a:pPr lvl="1"/>
            <a:r>
              <a:rPr lang="ja-JP" altLang="en-US"/>
              <a:t>インストール処理終了後、自端末の</a:t>
            </a:r>
            <a:r>
              <a:rPr lang="en-US" altLang="ja-JP"/>
              <a:t>WindowsPC</a:t>
            </a:r>
            <a:r>
              <a:rPr lang="ja-JP" altLang="en-US"/>
              <a:t>から下記の手順により、</a:t>
            </a:r>
            <a:r>
              <a:rPr lang="en-US" altLang="ja-JP"/>
              <a:t>OASE</a:t>
            </a:r>
            <a:r>
              <a:rPr lang="ja-JP" altLang="en-US"/>
              <a:t>システムメインメニューにアクセスし、</a:t>
            </a:r>
            <a:r>
              <a:rPr lang="en-US" altLang="ja-JP"/>
              <a:t>OASE</a:t>
            </a:r>
            <a:r>
              <a:rPr lang="ja-JP" altLang="en-US"/>
              <a:t>本体、各ドライバーが正常に表示されたことを確認してください。</a:t>
            </a:r>
            <a:endParaRPr lang="en-US" altLang="ja-JP"/>
          </a:p>
          <a:p>
            <a:endParaRPr lang="en-US" altLang="ja-JP" smtClean="0"/>
          </a:p>
          <a:p>
            <a:pPr marL="0" indent="0">
              <a:buNone/>
            </a:pPr>
            <a:endParaRPr lang="en-US" altLang="ja-JP"/>
          </a:p>
          <a:p>
            <a:r>
              <a:rPr lang="en-US" altLang="ja-JP" smtClean="0"/>
              <a:t>HTTPS</a:t>
            </a:r>
            <a:r>
              <a:rPr lang="ja-JP" altLang="en-US" smtClean="0"/>
              <a:t>でアクセスするための準備作業</a:t>
            </a:r>
          </a:p>
          <a:p>
            <a:pPr marL="180000" lvl="1" indent="0">
              <a:buNone/>
            </a:pPr>
            <a:endParaRPr lang="ja-JP" altLang="en-US"/>
          </a:p>
          <a:p>
            <a:pPr lvl="1"/>
            <a:r>
              <a:rPr lang="ja-JP" altLang="en-US" smtClean="0"/>
              <a:t>操作</a:t>
            </a:r>
            <a:r>
              <a:rPr lang="ja-JP" altLang="en-US"/>
              <a:t>端末（</a:t>
            </a:r>
            <a:r>
              <a:rPr lang="en-US" altLang="ja-JP"/>
              <a:t>Windows</a:t>
            </a:r>
            <a:r>
              <a:rPr lang="ja-JP" altLang="en-US"/>
              <a:t>）の</a:t>
            </a:r>
            <a:r>
              <a:rPr lang="en-US" altLang="ja-JP"/>
              <a:t>hosts</a:t>
            </a:r>
            <a:r>
              <a:rPr lang="ja-JP" altLang="en-US"/>
              <a:t>ファイルへ</a:t>
            </a:r>
            <a:r>
              <a:rPr lang="en-US" altLang="ja-JP"/>
              <a:t>OASE</a:t>
            </a:r>
            <a:r>
              <a:rPr lang="ja-JP" altLang="en-US"/>
              <a:t>実装サーバの</a:t>
            </a:r>
            <a:r>
              <a:rPr lang="en-US" altLang="ja-JP"/>
              <a:t>IP</a:t>
            </a:r>
            <a:r>
              <a:rPr lang="ja-JP" altLang="en-US"/>
              <a:t>アドレスとホスト名を設定してください。</a:t>
            </a:r>
            <a:endParaRPr lang="en-US" altLang="ja-JP"/>
          </a:p>
          <a:p>
            <a:pPr lvl="1"/>
            <a:r>
              <a:rPr lang="en-US" altLang="ja-JP" smtClean="0"/>
              <a:t>Windows10</a:t>
            </a:r>
            <a:r>
              <a:rPr lang="ja-JP" altLang="ja-JP" smtClean="0"/>
              <a:t>の</a:t>
            </a:r>
            <a:r>
              <a:rPr lang="ja-JP" altLang="ja-JP"/>
              <a:t>場合、以下の</a:t>
            </a:r>
            <a:r>
              <a:rPr lang="en-US" altLang="ja-JP"/>
              <a:t>hosts</a:t>
            </a:r>
            <a:r>
              <a:rPr lang="ja-JP" altLang="ja-JP"/>
              <a:t>ファイルとなります。</a:t>
            </a:r>
            <a:endParaRPr lang="en-US" altLang="ja-JP"/>
          </a:p>
          <a:p>
            <a:pPr lvl="1"/>
            <a:endParaRPr lang="en-US" altLang="ja-JP"/>
          </a:p>
          <a:p>
            <a:pPr lvl="1"/>
            <a:endParaRPr lang="en-US" altLang="ja-JP"/>
          </a:p>
          <a:p>
            <a:pPr lvl="1"/>
            <a:r>
              <a:rPr lang="en-US" altLang="ja-JP"/>
              <a:t>hosts</a:t>
            </a:r>
            <a:r>
              <a:rPr lang="ja-JP" altLang="ja-JP"/>
              <a:t>ファイルに以下の設定を追加してください。</a:t>
            </a:r>
            <a:endParaRPr lang="ja-JP" altLang="en-US"/>
          </a:p>
          <a:p>
            <a:pPr lvl="1"/>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3645004171"/>
              </p:ext>
            </p:extLst>
          </p:nvPr>
        </p:nvGraphicFramePr>
        <p:xfrm>
          <a:off x="1828630" y="4365130"/>
          <a:ext cx="5485765" cy="316230"/>
        </p:xfrm>
        <a:graphic>
          <a:graphicData uri="http://schemas.openxmlformats.org/drawingml/2006/table">
            <a:tbl>
              <a:tblPr firstRow="1" firstCol="1" bandRow="1">
                <a:tableStyleId>{5C22544A-7EE6-4342-B048-85BDC9FD1C3A}</a:tableStyleId>
              </a:tblPr>
              <a:tblGrid>
                <a:gridCol w="5485765">
                  <a:extLst>
                    <a:ext uri="{9D8B030D-6E8A-4147-A177-3AD203B41FA5}">
                      <a16:colId xmlns:a16="http://schemas.microsoft.com/office/drawing/2014/main" val="20000"/>
                    </a:ext>
                  </a:extLst>
                </a:gridCol>
              </a:tblGrid>
              <a:tr h="316230">
                <a:tc>
                  <a:txBody>
                    <a:bodyPr/>
                    <a:lstStyle/>
                    <a:p>
                      <a:pPr algn="just">
                        <a:spcAft>
                          <a:spcPts val="0"/>
                        </a:spcAft>
                      </a:pPr>
                      <a:r>
                        <a:rPr lang="en-US" sz="1050" kern="100">
                          <a:effectLst/>
                        </a:rPr>
                        <a:t>C:\Windows\System32\drivers\etc\hosts</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350487754"/>
              </p:ext>
            </p:extLst>
          </p:nvPr>
        </p:nvGraphicFramePr>
        <p:xfrm>
          <a:off x="1907630" y="5363155"/>
          <a:ext cx="5485765" cy="936130"/>
        </p:xfrm>
        <a:graphic>
          <a:graphicData uri="http://schemas.openxmlformats.org/drawingml/2006/table">
            <a:tbl>
              <a:tblPr firstRow="1" firstCol="1" bandRow="1">
                <a:tableStyleId>{5C22544A-7EE6-4342-B048-85BDC9FD1C3A}</a:tableStyleId>
              </a:tblPr>
              <a:tblGrid>
                <a:gridCol w="5485765">
                  <a:extLst>
                    <a:ext uri="{9D8B030D-6E8A-4147-A177-3AD203B41FA5}">
                      <a16:colId xmlns:a16="http://schemas.microsoft.com/office/drawing/2014/main" val="20000"/>
                    </a:ext>
                  </a:extLst>
                </a:gridCol>
              </a:tblGrid>
              <a:tr h="936130">
                <a:tc>
                  <a:txBody>
                    <a:bodyPr/>
                    <a:lstStyle/>
                    <a:p>
                      <a:pPr algn="l">
                        <a:spcAft>
                          <a:spcPts val="0"/>
                        </a:spcAft>
                      </a:pPr>
                      <a:r>
                        <a:rPr lang="en-US" sz="1050" kern="100">
                          <a:effectLst/>
                        </a:rPr>
                        <a:t>“OASE</a:t>
                      </a:r>
                      <a:r>
                        <a:rPr lang="ja-JP" sz="1050" kern="100">
                          <a:effectLst/>
                        </a:rPr>
                        <a:t>実装サーバの</a:t>
                      </a:r>
                      <a:r>
                        <a:rPr lang="en-US" sz="1050" kern="100">
                          <a:effectLst/>
                        </a:rPr>
                        <a:t>IP</a:t>
                      </a:r>
                      <a:r>
                        <a:rPr lang="ja-JP" sz="1050" kern="100">
                          <a:effectLst/>
                        </a:rPr>
                        <a:t>アドレス</a:t>
                      </a:r>
                      <a:r>
                        <a:rPr lang="en-US" sz="1050" kern="100">
                          <a:effectLst/>
                        </a:rPr>
                        <a:t>”</a:t>
                      </a:r>
                      <a:r>
                        <a:rPr lang="ja-JP" sz="1050" kern="100">
                          <a:effectLst/>
                        </a:rPr>
                        <a:t>　</a:t>
                      </a:r>
                      <a:r>
                        <a:rPr lang="ja-JP" sz="1050" kern="0">
                          <a:effectLst/>
                        </a:rPr>
                        <a:t> </a:t>
                      </a:r>
                      <a:r>
                        <a:rPr lang="en-US" altLang="ja-JP" sz="1050" kern="0" err="1">
                          <a:effectLst/>
                        </a:rPr>
                        <a:t>exastro</a:t>
                      </a:r>
                      <a:r>
                        <a:rPr lang="en-US" sz="1050" kern="0" err="1">
                          <a:effectLst/>
                        </a:rPr>
                        <a:t>-oase</a:t>
                      </a:r>
                      <a:r>
                        <a:rPr lang="en-US" sz="1050" kern="0">
                          <a:effectLst/>
                        </a:rPr>
                        <a:t/>
                      </a:r>
                      <a:br>
                        <a:rPr lang="en-US" sz="1050" kern="0">
                          <a:effectLst/>
                        </a:rPr>
                      </a:br>
                      <a:r>
                        <a:rPr lang="en-US" sz="1050" kern="0">
                          <a:effectLst/>
                        </a:rPr>
                        <a:t/>
                      </a:r>
                      <a:br>
                        <a:rPr lang="en-US" sz="1050" kern="0">
                          <a:effectLst/>
                        </a:rPr>
                      </a:br>
                      <a:r>
                        <a:rPr lang="ja-JP" sz="1050" kern="0">
                          <a:effectLst/>
                        </a:rPr>
                        <a:t>例</a:t>
                      </a:r>
                      <a:r>
                        <a:rPr lang="ja-JP" altLang="en-US" sz="1050" kern="0">
                          <a:effectLst/>
                        </a:rPr>
                        <a:t>）</a:t>
                      </a:r>
                      <a:r>
                        <a:rPr lang="en-US" sz="1050" kern="0">
                          <a:effectLst/>
                        </a:rPr>
                        <a:t/>
                      </a:r>
                      <a:br>
                        <a:rPr lang="en-US" sz="1050" kern="0">
                          <a:effectLst/>
                        </a:rPr>
                      </a:br>
                      <a:r>
                        <a:rPr lang="en-US" sz="1050" kern="0">
                          <a:effectLst/>
                        </a:rPr>
                        <a:t>192.168.0.3 </a:t>
                      </a:r>
                      <a:r>
                        <a:rPr lang="ja-JP" sz="1050" kern="0">
                          <a:effectLst/>
                        </a:rPr>
                        <a:t>　</a:t>
                      </a:r>
                      <a:r>
                        <a:rPr lang="en-US" altLang="ja-JP" sz="1050" kern="0" err="1">
                          <a:effectLst/>
                        </a:rPr>
                        <a:t>exastro-oase</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2228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4.2</a:t>
            </a:r>
            <a:r>
              <a:rPr lang="ja-JP" altLang="en-US"/>
              <a:t>　動作確認</a:t>
            </a:r>
            <a:r>
              <a:rPr lang="ja-JP" altLang="en-US" smtClean="0"/>
              <a:t>（</a:t>
            </a:r>
            <a:r>
              <a:rPr lang="en-US" altLang="ja-JP"/>
              <a:t>2</a:t>
            </a:r>
            <a:r>
              <a:rPr lang="en-US" altLang="ja-JP" smtClean="0"/>
              <a:t>/7</a:t>
            </a:r>
            <a:r>
              <a:rPr lang="ja-JP" altLang="en-US" smtClean="0"/>
              <a:t>） </a:t>
            </a:r>
            <a:endParaRPr kumimoji="1" lang="ja-JP" altLang="en-US"/>
          </a:p>
        </p:txBody>
      </p:sp>
      <p:sp>
        <p:nvSpPr>
          <p:cNvPr id="3" name="コンテンツ プレースホルダー 2"/>
          <p:cNvSpPr>
            <a:spLocks noGrp="1"/>
          </p:cNvSpPr>
          <p:nvPr>
            <p:ph sz="quarter" idx="10"/>
          </p:nvPr>
        </p:nvSpPr>
        <p:spPr>
          <a:xfrm>
            <a:off x="179512" y="836712"/>
            <a:ext cx="8964488" cy="5616476"/>
          </a:xfrm>
        </p:spPr>
        <p:txBody>
          <a:bodyPr>
            <a:normAutofit fontScale="92500" lnSpcReduction="20000"/>
          </a:bodyPr>
          <a:lstStyle/>
          <a:p>
            <a:r>
              <a:rPr lang="ja-JP" altLang="ja-JP"/>
              <a:t>操作端末（</a:t>
            </a:r>
            <a:r>
              <a:rPr lang="en-US" altLang="ja-JP"/>
              <a:t>Windows</a:t>
            </a:r>
            <a:r>
              <a:rPr lang="ja-JP" altLang="ja-JP"/>
              <a:t>）</a:t>
            </a:r>
            <a:r>
              <a:rPr lang="ja-JP" altLang="en-US"/>
              <a:t>への</a:t>
            </a:r>
            <a:r>
              <a:rPr lang="ja-JP" altLang="ja-JP"/>
              <a:t>証明書インポート</a:t>
            </a:r>
            <a:endParaRPr lang="en-US" altLang="ja-JP"/>
          </a:p>
          <a:p>
            <a:pPr lvl="1"/>
            <a:r>
              <a:rPr lang="ja-JP" altLang="ja-JP"/>
              <a:t>証明書は</a:t>
            </a:r>
            <a:r>
              <a:rPr lang="en-US" altLang="ja-JP"/>
              <a:t>OASE</a:t>
            </a:r>
            <a:r>
              <a:rPr lang="ja-JP" altLang="ja-JP"/>
              <a:t>インストールパッケージの以下のパスに格納されています。</a:t>
            </a:r>
          </a:p>
          <a:p>
            <a:pPr lvl="1"/>
            <a:r>
              <a:rPr lang="en-US" altLang="ja-JP"/>
              <a:t>FFFTP </a:t>
            </a:r>
            <a:r>
              <a:rPr lang="ja-JP" altLang="ja-JP"/>
              <a:t>、</a:t>
            </a:r>
            <a:r>
              <a:rPr lang="en-US" altLang="ja-JP"/>
              <a:t>WinSCP</a:t>
            </a:r>
            <a:r>
              <a:rPr lang="ja-JP" altLang="ja-JP"/>
              <a:t>などのツールを利用し操作端末にダウンロードします。</a:t>
            </a:r>
          </a:p>
          <a:p>
            <a:pPr marL="180000" lvl="1" indent="0">
              <a:buNone/>
            </a:pPr>
            <a:endParaRPr lang="en-US" altLang="ja-JP"/>
          </a:p>
          <a:p>
            <a:pPr marL="180000" lvl="1" indent="0">
              <a:buNone/>
            </a:pPr>
            <a:endParaRPr lang="en-US" altLang="ja-JP"/>
          </a:p>
          <a:p>
            <a:pPr marL="180000" lvl="1" indent="0">
              <a:buNone/>
            </a:pPr>
            <a:endParaRPr lang="en-US" altLang="ja-JP"/>
          </a:p>
          <a:p>
            <a:pPr marL="180000" lvl="1" indent="0">
              <a:buNone/>
            </a:pPr>
            <a:endParaRPr lang="en-US" altLang="ja-JP"/>
          </a:p>
          <a:p>
            <a:pPr marL="180000" lvl="1" indent="0">
              <a:buNone/>
            </a:pPr>
            <a:endParaRPr lang="en-US" altLang="ja-JP"/>
          </a:p>
          <a:p>
            <a:pPr lvl="1"/>
            <a:r>
              <a:rPr lang="en-US" altLang="ja-JP"/>
              <a:t>Web</a:t>
            </a:r>
            <a:r>
              <a:rPr lang="ja-JP" altLang="ja-JP"/>
              <a:t>ブラウザに証明書のインポートをしてください。</a:t>
            </a:r>
          </a:p>
          <a:p>
            <a:pPr lvl="1"/>
            <a:r>
              <a:rPr lang="en-US" altLang="ja-JP"/>
              <a:t>Google Chrome</a:t>
            </a:r>
            <a:r>
              <a:rPr lang="ja-JP" altLang="ja-JP"/>
              <a:t>にインポートする手順</a:t>
            </a:r>
            <a:r>
              <a:rPr lang="ja-JP" altLang="en-US"/>
              <a:t>を</a:t>
            </a:r>
            <a:r>
              <a:rPr lang="ja-JP" altLang="ja-JP"/>
              <a:t>以下</a:t>
            </a:r>
            <a:r>
              <a:rPr lang="ja-JP" altLang="en-US"/>
              <a:t>に示します。</a:t>
            </a:r>
            <a:endParaRPr lang="en-US" altLang="ja-JP"/>
          </a:p>
          <a:p>
            <a:pPr marL="180000" lvl="1" indent="0">
              <a:buNone/>
            </a:pPr>
            <a:endParaRPr lang="en-US" altLang="ja-JP"/>
          </a:p>
          <a:p>
            <a:pPr marL="180000" lvl="1" indent="0">
              <a:buNone/>
            </a:pPr>
            <a:r>
              <a:rPr lang="ja-JP" altLang="en-US"/>
              <a:t>　①　</a:t>
            </a:r>
            <a:r>
              <a:rPr lang="en-US" altLang="ja-JP"/>
              <a:t>Google Chrome</a:t>
            </a:r>
            <a:r>
              <a:rPr lang="ja-JP" altLang="en-US"/>
              <a:t>を起動し、右上の</a:t>
            </a:r>
            <a:r>
              <a:rPr lang="en-US" altLang="ja-JP"/>
              <a:t>[</a:t>
            </a:r>
            <a:r>
              <a:rPr lang="ja-JP" altLang="en-US"/>
              <a:t>設定</a:t>
            </a:r>
            <a:r>
              <a:rPr lang="en-US" altLang="ja-JP"/>
              <a:t>]</a:t>
            </a:r>
            <a:r>
              <a:rPr lang="ja-JP" altLang="en-US"/>
              <a:t>ボタンから</a:t>
            </a:r>
            <a:r>
              <a:rPr lang="en-US" altLang="ja-JP"/>
              <a:t>[</a:t>
            </a:r>
            <a:r>
              <a:rPr lang="ja-JP" altLang="en-US"/>
              <a:t>設定</a:t>
            </a:r>
            <a:r>
              <a:rPr lang="en-US" altLang="ja-JP"/>
              <a:t>(S)]</a:t>
            </a:r>
            <a:r>
              <a:rPr lang="ja-JP" altLang="en-US"/>
              <a:t>へ進みます。</a:t>
            </a:r>
            <a:endParaRPr lang="en-US" altLang="ja-JP"/>
          </a:p>
          <a:p>
            <a:pPr marL="180000" lvl="1" indent="0">
              <a:buNone/>
            </a:pPr>
            <a:r>
              <a:rPr lang="ja-JP" altLang="en-US"/>
              <a:t>　②　</a:t>
            </a:r>
            <a:r>
              <a:rPr lang="ja-JP" altLang="en-US"/>
              <a:t>プライバシ</a:t>
            </a:r>
            <a:r>
              <a:rPr lang="ja-JP" altLang="en-US" smtClean="0"/>
              <a:t>ーとセキュリティの</a:t>
            </a:r>
            <a:r>
              <a:rPr lang="en-US" altLang="ja-JP" smtClean="0"/>
              <a:t>[</a:t>
            </a:r>
            <a:r>
              <a:rPr lang="ja-JP" altLang="en-US" smtClean="0"/>
              <a:t>もっと</a:t>
            </a:r>
            <a:r>
              <a:rPr lang="ja-JP" altLang="en-US"/>
              <a:t>見</a:t>
            </a:r>
            <a:r>
              <a:rPr lang="ja-JP" altLang="en-US" smtClean="0"/>
              <a:t>る</a:t>
            </a:r>
            <a:r>
              <a:rPr lang="en-US" altLang="ja-JP" smtClean="0"/>
              <a:t>]</a:t>
            </a:r>
            <a:r>
              <a:rPr lang="ja-JP" altLang="en-US"/>
              <a:t>をクリック後、表示される項目から</a:t>
            </a:r>
            <a:r>
              <a:rPr lang="en-US" altLang="ja-JP"/>
              <a:t>[</a:t>
            </a:r>
            <a:r>
              <a:rPr lang="ja-JP" altLang="en-US"/>
              <a:t>証明書の</a:t>
            </a:r>
            <a:r>
              <a:rPr lang="ja-JP" altLang="en-US" smtClean="0"/>
              <a:t>管</a:t>
            </a:r>
            <a:endParaRPr lang="en-US" altLang="ja-JP" smtClean="0"/>
          </a:p>
          <a:p>
            <a:pPr marL="180000" lvl="1" indent="0">
              <a:buNone/>
            </a:pPr>
            <a:r>
              <a:rPr lang="ja-JP" altLang="en-US"/>
              <a:t>　</a:t>
            </a:r>
            <a:r>
              <a:rPr lang="ja-JP" altLang="en-US" smtClean="0"/>
              <a:t>　　</a:t>
            </a:r>
            <a:r>
              <a:rPr lang="ja-JP" altLang="en-US" smtClean="0"/>
              <a:t>理</a:t>
            </a:r>
            <a:r>
              <a:rPr lang="en-US" altLang="ja-JP"/>
              <a:t>]</a:t>
            </a:r>
            <a:r>
              <a:rPr lang="ja-JP" altLang="en-US"/>
              <a:t>をクリックします。</a:t>
            </a:r>
            <a:endParaRPr lang="ja-JP" altLang="ja-JP"/>
          </a:p>
          <a:p>
            <a:pPr marL="357188" lvl="1" indent="0">
              <a:buNone/>
            </a:pPr>
            <a:r>
              <a:rPr lang="ja-JP" altLang="en-US"/>
              <a:t>③　</a:t>
            </a:r>
            <a:r>
              <a:rPr lang="en-US" altLang="ja-JP"/>
              <a:t>[</a:t>
            </a:r>
            <a:r>
              <a:rPr lang="ja-JP" altLang="en-US"/>
              <a:t>信頼されたルート証明機関</a:t>
            </a:r>
            <a:r>
              <a:rPr lang="en-US" altLang="ja-JP"/>
              <a:t>]</a:t>
            </a:r>
            <a:r>
              <a:rPr lang="ja-JP" altLang="en-US"/>
              <a:t>タブへ進み、左下の</a:t>
            </a:r>
            <a:r>
              <a:rPr lang="en-US" altLang="ja-JP"/>
              <a:t>[</a:t>
            </a:r>
            <a:r>
              <a:rPr lang="ja-JP" altLang="en-US"/>
              <a:t>インポート</a:t>
            </a:r>
            <a:r>
              <a:rPr lang="en-US" altLang="ja-JP"/>
              <a:t>]</a:t>
            </a:r>
            <a:r>
              <a:rPr lang="ja-JP" altLang="en-US"/>
              <a:t>をクリックします。</a:t>
            </a:r>
            <a:endParaRPr lang="en-US" altLang="ja-JP"/>
          </a:p>
          <a:p>
            <a:pPr marL="357188" lvl="1" indent="0">
              <a:buNone/>
            </a:pPr>
            <a:r>
              <a:rPr lang="ja-JP" altLang="en-US"/>
              <a:t>④　証明書のインポートウィザードが起動します。</a:t>
            </a:r>
            <a:r>
              <a:rPr lang="en-US" altLang="ja-JP"/>
              <a:t>[</a:t>
            </a:r>
            <a:r>
              <a:rPr lang="ja-JP" altLang="en-US"/>
              <a:t>次へ</a:t>
            </a:r>
            <a:r>
              <a:rPr lang="en-US" altLang="ja-JP"/>
              <a:t>]</a:t>
            </a:r>
            <a:r>
              <a:rPr lang="ja-JP" altLang="en-US"/>
              <a:t>をクリックします。</a:t>
            </a:r>
            <a:endParaRPr lang="en-US" altLang="ja-JP"/>
          </a:p>
          <a:p>
            <a:pPr marL="357188" lvl="1" indent="0">
              <a:buNone/>
            </a:pPr>
            <a:r>
              <a:rPr lang="ja-JP" altLang="en-US"/>
              <a:t>⑤　インポートするファイル名を指定し、</a:t>
            </a:r>
            <a:r>
              <a:rPr lang="en-US" altLang="ja-JP"/>
              <a:t>[</a:t>
            </a:r>
            <a:r>
              <a:rPr lang="ja-JP" altLang="en-US"/>
              <a:t>次へ</a:t>
            </a:r>
            <a:r>
              <a:rPr lang="en-US" altLang="ja-JP"/>
              <a:t>]</a:t>
            </a:r>
            <a:r>
              <a:rPr lang="ja-JP" altLang="en-US"/>
              <a:t>をクリックします。</a:t>
            </a:r>
            <a:endParaRPr lang="en-US" altLang="ja-JP"/>
          </a:p>
          <a:p>
            <a:pPr marL="357188" lvl="1" indent="0">
              <a:buNone/>
            </a:pPr>
            <a:r>
              <a:rPr lang="ja-JP" altLang="en-US"/>
              <a:t>⑥　</a:t>
            </a:r>
            <a:r>
              <a:rPr lang="en-US" altLang="ja-JP"/>
              <a:t>[</a:t>
            </a:r>
            <a:r>
              <a:rPr lang="ja-JP" altLang="en-US"/>
              <a:t>証明書をすべての次のストアに配置する</a:t>
            </a:r>
            <a:r>
              <a:rPr lang="en-US" altLang="ja-JP"/>
              <a:t>(P)]</a:t>
            </a:r>
            <a:r>
              <a:rPr lang="ja-JP" altLang="en-US"/>
              <a:t>をチェックされている状態を確認します。</a:t>
            </a:r>
            <a:endParaRPr lang="en-US" altLang="ja-JP"/>
          </a:p>
          <a:p>
            <a:pPr marL="357188" lvl="1" indent="0">
              <a:buNone/>
            </a:pPr>
            <a:r>
              <a:rPr lang="ja-JP" altLang="en-US"/>
              <a:t>⑦　</a:t>
            </a:r>
            <a:r>
              <a:rPr lang="en-US" altLang="ja-JP"/>
              <a:t>[</a:t>
            </a:r>
            <a:r>
              <a:rPr lang="ja-JP" altLang="en-US"/>
              <a:t>信頼されたルート証明機関</a:t>
            </a:r>
            <a:r>
              <a:rPr lang="en-US" altLang="ja-JP"/>
              <a:t>]</a:t>
            </a:r>
            <a:r>
              <a:rPr lang="ja-JP" altLang="en-US"/>
              <a:t>を選択し、</a:t>
            </a:r>
            <a:r>
              <a:rPr lang="en-US" altLang="ja-JP"/>
              <a:t>[</a:t>
            </a:r>
            <a:r>
              <a:rPr lang="ja-JP" altLang="en-US"/>
              <a:t>次へ</a:t>
            </a:r>
            <a:r>
              <a:rPr lang="en-US" altLang="ja-JP"/>
              <a:t>]</a:t>
            </a:r>
            <a:r>
              <a:rPr lang="ja-JP" altLang="en-US"/>
              <a:t>をクリックします。</a:t>
            </a:r>
            <a:endParaRPr lang="en-US" altLang="ja-JP"/>
          </a:p>
          <a:p>
            <a:pPr marL="357188" lvl="1" indent="0">
              <a:buNone/>
            </a:pPr>
            <a:r>
              <a:rPr lang="en-US" altLang="ja-JP"/>
              <a:t>※</a:t>
            </a:r>
            <a:r>
              <a:rPr lang="ja-JP" altLang="en-US"/>
              <a:t>選択されていない場合は右の</a:t>
            </a:r>
            <a:r>
              <a:rPr lang="en-US" altLang="ja-JP"/>
              <a:t>[</a:t>
            </a:r>
            <a:r>
              <a:rPr lang="ja-JP" altLang="en-US"/>
              <a:t>参照</a:t>
            </a:r>
            <a:r>
              <a:rPr lang="en-US" altLang="ja-JP"/>
              <a:t>(R)]</a:t>
            </a:r>
            <a:r>
              <a:rPr lang="ja-JP" altLang="en-US"/>
              <a:t>から</a:t>
            </a:r>
            <a:r>
              <a:rPr lang="en-US" altLang="ja-JP"/>
              <a:t>[</a:t>
            </a:r>
            <a:r>
              <a:rPr lang="ja-JP" altLang="ja-JP"/>
              <a:t>信頼されたルート証明機関</a:t>
            </a:r>
            <a:r>
              <a:rPr lang="en-US" altLang="ja-JP"/>
              <a:t>]</a:t>
            </a:r>
            <a:r>
              <a:rPr lang="ja-JP" altLang="en-US"/>
              <a:t>を選択してください。</a:t>
            </a:r>
            <a:endParaRPr lang="en-US" altLang="ja-JP"/>
          </a:p>
          <a:p>
            <a:pPr marL="357188" lvl="1" indent="0">
              <a:buNone/>
            </a:pPr>
            <a:r>
              <a:rPr lang="ja-JP" altLang="en-US"/>
              <a:t>⑧　</a:t>
            </a:r>
            <a:r>
              <a:rPr lang="en-US" altLang="ja-JP"/>
              <a:t>[</a:t>
            </a:r>
            <a:r>
              <a:rPr lang="ja-JP" altLang="en-US"/>
              <a:t>完了</a:t>
            </a:r>
            <a:r>
              <a:rPr lang="en-US" altLang="ja-JP"/>
              <a:t>]</a:t>
            </a:r>
            <a:r>
              <a:rPr lang="ja-JP" altLang="en-US"/>
              <a:t>をクリックします。</a:t>
            </a:r>
            <a:endParaRPr lang="ja-JP" altLang="ja-JP"/>
          </a:p>
        </p:txBody>
      </p:sp>
      <p:graphicFrame>
        <p:nvGraphicFramePr>
          <p:cNvPr id="6" name="表 5"/>
          <p:cNvGraphicFramePr>
            <a:graphicFrameLocks noGrp="1"/>
          </p:cNvGraphicFramePr>
          <p:nvPr>
            <p:extLst>
              <p:ext uri="{D42A27DB-BD31-4B8C-83A1-F6EECF244321}">
                <p14:modId xmlns:p14="http://schemas.microsoft.com/office/powerpoint/2010/main" val="25810922"/>
              </p:ext>
            </p:extLst>
          </p:nvPr>
        </p:nvGraphicFramePr>
        <p:xfrm>
          <a:off x="1207459" y="1836779"/>
          <a:ext cx="6729082" cy="653247"/>
        </p:xfrm>
        <a:graphic>
          <a:graphicData uri="http://schemas.openxmlformats.org/drawingml/2006/table">
            <a:tbl>
              <a:tblPr firstRow="1" firstCol="1" bandRow="1">
                <a:tableStyleId>{5C22544A-7EE6-4342-B048-85BDC9FD1C3A}</a:tableStyleId>
              </a:tblPr>
              <a:tblGrid>
                <a:gridCol w="1581792">
                  <a:extLst>
                    <a:ext uri="{9D8B030D-6E8A-4147-A177-3AD203B41FA5}">
                      <a16:colId xmlns:a16="http://schemas.microsoft.com/office/drawing/2014/main" val="20000"/>
                    </a:ext>
                  </a:extLst>
                </a:gridCol>
                <a:gridCol w="3269829">
                  <a:extLst>
                    <a:ext uri="{9D8B030D-6E8A-4147-A177-3AD203B41FA5}">
                      <a16:colId xmlns:a16="http://schemas.microsoft.com/office/drawing/2014/main" val="20001"/>
                    </a:ext>
                  </a:extLst>
                </a:gridCol>
                <a:gridCol w="1877461">
                  <a:extLst>
                    <a:ext uri="{9D8B030D-6E8A-4147-A177-3AD203B41FA5}">
                      <a16:colId xmlns:a16="http://schemas.microsoft.com/office/drawing/2014/main" val="20002"/>
                    </a:ext>
                  </a:extLst>
                </a:gridCol>
              </a:tblGrid>
              <a:tr h="288039">
                <a:tc>
                  <a:txBody>
                    <a:bodyPr/>
                    <a:lstStyle/>
                    <a:p>
                      <a:pPr algn="ctr">
                        <a:spcAft>
                          <a:spcPts val="0"/>
                        </a:spcAft>
                      </a:pPr>
                      <a:r>
                        <a:rPr lang="en-US" altLang="ja-JP" sz="1050" kern="100">
                          <a:effectLst/>
                        </a:rPr>
                        <a:t>OASE</a:t>
                      </a:r>
                      <a:r>
                        <a:rPr lang="ja-JP" sz="1050" kern="100">
                          <a:effectLst/>
                        </a:rPr>
                        <a:t>サーバの</a:t>
                      </a:r>
                      <a:r>
                        <a:rPr lang="en-US" sz="1050" kern="100">
                          <a:effectLst/>
                        </a:rPr>
                        <a:t>OS</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a:effectLst/>
                        </a:rPr>
                        <a:t>ファイルパス</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a:effectLst/>
                        </a:rPr>
                        <a:t>ファイル名</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365208">
                <a:tc>
                  <a:txBody>
                    <a:bodyPr/>
                    <a:lstStyle/>
                    <a:p>
                      <a:pPr algn="l" latinLnBrk="1">
                        <a:spcAft>
                          <a:spcPts val="0"/>
                        </a:spcAft>
                      </a:pPr>
                      <a:r>
                        <a:rPr lang="en-US" sz="900" kern="100">
                          <a:effectLst/>
                        </a:rPr>
                        <a:t>RHEL 7, CentOS 7</a:t>
                      </a:r>
                      <a:r>
                        <a:rPr lang="ja-JP" sz="900" kern="100">
                          <a:effectLst/>
                        </a:rPr>
                        <a:t>系</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latinLnBrk="1">
                        <a:spcAft>
                          <a:spcPts val="0"/>
                        </a:spcAft>
                      </a:pPr>
                      <a:r>
                        <a:rPr lang="en-US" altLang="ja-JP" sz="1000" kern="100">
                          <a:effectLst/>
                        </a:rPr>
                        <a:t>/(</a:t>
                      </a:r>
                      <a:r>
                        <a:rPr lang="ja-JP" altLang="ja-JP" sz="1000" kern="100">
                          <a:effectLst/>
                        </a:rPr>
                        <a:t>インストール資材展開先</a:t>
                      </a:r>
                      <a:r>
                        <a:rPr lang="en-US" altLang="ja-JP" sz="1000" kern="100">
                          <a:effectLst/>
                        </a:rPr>
                        <a:t>)/oase-1.0.0/</a:t>
                      </a:r>
                      <a:r>
                        <a:rPr lang="en-US" altLang="ja-JP" sz="1000" kern="100" err="1">
                          <a:effectLst/>
                        </a:rPr>
                        <a:t>oase</a:t>
                      </a:r>
                      <a:r>
                        <a:rPr lang="en-US" altLang="ja-JP" sz="1000" kern="100">
                          <a:effectLst/>
                        </a:rPr>
                        <a:t>-root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solidFill>
                      <a:srgbClr val="E7E8EA"/>
                    </a:solidFill>
                  </a:tcPr>
                </a:tc>
                <a:tc>
                  <a:txBody>
                    <a:bodyPr/>
                    <a:lstStyle/>
                    <a:p>
                      <a:pPr algn="l">
                        <a:spcAft>
                          <a:spcPts val="0"/>
                        </a:spcAft>
                      </a:pPr>
                      <a:r>
                        <a:rPr lang="en-US" sz="1100" kern="100">
                          <a:effectLst/>
                        </a:rPr>
                        <a:t>exastro-oase.crt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solidFill>
                      <a:srgbClr val="E7E8EA"/>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06087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4.1</a:t>
            </a:r>
            <a:r>
              <a:rPr lang="ja-JP" altLang="en-US"/>
              <a:t>　動作確認</a:t>
            </a:r>
            <a:r>
              <a:rPr lang="ja-JP" altLang="en-US" smtClean="0"/>
              <a:t>（</a:t>
            </a:r>
            <a:r>
              <a:rPr lang="en-US" altLang="ja-JP" smtClean="0"/>
              <a:t>3/7</a:t>
            </a:r>
            <a:r>
              <a:rPr lang="ja-JP" altLang="en-US" smtClean="0"/>
              <a:t>）</a:t>
            </a:r>
            <a:endParaRPr kumimoji="1" lang="ja-JP" altLang="en-US"/>
          </a:p>
        </p:txBody>
      </p:sp>
      <p:sp>
        <p:nvSpPr>
          <p:cNvPr id="3" name="コンテンツ プレースホルダー 2"/>
          <p:cNvSpPr>
            <a:spLocks noGrp="1"/>
          </p:cNvSpPr>
          <p:nvPr>
            <p:ph sz="quarter" idx="10"/>
          </p:nvPr>
        </p:nvSpPr>
        <p:spPr/>
        <p:txBody>
          <a:bodyPr>
            <a:normAutofit/>
          </a:bodyPr>
          <a:lstStyle/>
          <a:p>
            <a:pPr lvl="0"/>
            <a:r>
              <a:rPr lang="en-US" altLang="ja-JP" smtClean="0"/>
              <a:t>URL</a:t>
            </a:r>
            <a:r>
              <a:rPr lang="ja-JP" altLang="en-US"/>
              <a:t>接続</a:t>
            </a:r>
            <a:endParaRPr lang="en-US" altLang="ja-JP"/>
          </a:p>
          <a:p>
            <a:pPr lvl="1"/>
            <a:r>
              <a:rPr lang="ja-JP" altLang="en-US"/>
              <a:t>以下の</a:t>
            </a:r>
            <a:r>
              <a:rPr lang="en-US" altLang="ja-JP"/>
              <a:t>URL</a:t>
            </a:r>
            <a:r>
              <a:rPr lang="ja-JP" altLang="en-US"/>
              <a:t>より、ログイン画面にアクセスしてください。</a:t>
            </a:r>
            <a:endParaRPr lang="en-US" altLang="ja-JP"/>
          </a:p>
          <a:p>
            <a:pPr lvl="1"/>
            <a:r>
              <a:rPr lang="en-US" altLang="ja-JP"/>
              <a:t>URL</a:t>
            </a:r>
            <a:r>
              <a:rPr lang="ja-JP" altLang="ja-JP" smtClean="0"/>
              <a:t>：</a:t>
            </a:r>
            <a:r>
              <a:rPr lang="en-US" altLang="ja-JP" b="1" smtClean="0">
                <a:solidFill>
                  <a:srgbClr val="FF0000"/>
                </a:solidFill>
              </a:rPr>
              <a:t>https</a:t>
            </a:r>
            <a:r>
              <a:rPr lang="en-US" altLang="ja-JP" b="1">
                <a:solidFill>
                  <a:srgbClr val="FF0000"/>
                </a:solidFill>
              </a:rPr>
              <a:t>://exastro-oase/oase_web/top/login</a:t>
            </a:r>
          </a:p>
          <a:p>
            <a:pPr marL="180000" lvl="1" indent="0">
              <a:buNone/>
            </a:pPr>
            <a:r>
              <a:rPr lang="en-US" altLang="ja-JP" b="1" smtClean="0">
                <a:solidFill>
                  <a:srgbClr val="FF0000"/>
                </a:solidFill>
              </a:rPr>
              <a:t> ※</a:t>
            </a:r>
            <a:r>
              <a:rPr lang="ja-JP" altLang="en-US" b="1" smtClean="0">
                <a:solidFill>
                  <a:srgbClr val="FF0000"/>
                </a:solidFill>
              </a:rPr>
              <a:t>インストール後は</a:t>
            </a:r>
            <a:r>
              <a:rPr lang="en-US" altLang="ja-JP" b="1" smtClean="0">
                <a:solidFill>
                  <a:srgbClr val="FF0000"/>
                </a:solidFill>
              </a:rPr>
              <a:t>HTTP</a:t>
            </a:r>
            <a:r>
              <a:rPr lang="ja-JP" altLang="en-US" b="1" smtClean="0">
                <a:solidFill>
                  <a:srgbClr val="FF0000"/>
                </a:solidFill>
              </a:rPr>
              <a:t>と</a:t>
            </a:r>
            <a:r>
              <a:rPr lang="en-US" altLang="ja-JP" b="1" smtClean="0">
                <a:solidFill>
                  <a:srgbClr val="FF0000"/>
                </a:solidFill>
              </a:rPr>
              <a:t>HTTPS</a:t>
            </a:r>
            <a:r>
              <a:rPr lang="ja-JP" altLang="en-US" b="1" smtClean="0">
                <a:solidFill>
                  <a:srgbClr val="FF0000"/>
                </a:solidFill>
              </a:rPr>
              <a:t>の両方のアクセスが可能です。</a:t>
            </a:r>
            <a:endParaRPr lang="en-US" altLang="ja-JP" b="1">
              <a:solidFill>
                <a:srgbClr val="FF0000"/>
              </a:solidFill>
            </a:endParaRPr>
          </a:p>
          <a:p>
            <a:pPr marL="180000" lvl="1" indent="0">
              <a:buNone/>
            </a:pPr>
            <a:r>
              <a:rPr lang="en-US" altLang="ja-JP" b="1" smtClean="0">
                <a:solidFill>
                  <a:srgbClr val="FF0000"/>
                </a:solidFill>
              </a:rPr>
              <a:t> HTTP</a:t>
            </a:r>
            <a:r>
              <a:rPr lang="ja-JP" altLang="en-US" b="1" smtClean="0">
                <a:solidFill>
                  <a:srgbClr val="FF0000"/>
                </a:solidFill>
              </a:rPr>
              <a:t>はセキュリティ的に脆弱なので、</a:t>
            </a:r>
            <a:r>
              <a:rPr lang="en-US" altLang="ja-JP" b="1" smtClean="0">
                <a:solidFill>
                  <a:srgbClr val="FF0000"/>
                </a:solidFill>
              </a:rPr>
              <a:t>HTTPS</a:t>
            </a:r>
            <a:r>
              <a:rPr lang="ja-JP" altLang="en-US" b="1" smtClean="0">
                <a:solidFill>
                  <a:srgbClr val="FF0000"/>
                </a:solidFill>
              </a:rPr>
              <a:t>でのアクセスを推奨します。</a:t>
            </a:r>
            <a:endParaRPr lang="en-US" altLang="ja-JP" b="1" smtClean="0">
              <a:solidFill>
                <a:srgbClr val="FF0000"/>
              </a:solidFill>
            </a:endParaRPr>
          </a:p>
          <a:p>
            <a:pPr marL="180000" lvl="1" indent="0">
              <a:buNone/>
            </a:pPr>
            <a:r>
              <a:rPr lang="en-US" altLang="ja-JP" b="1" smtClean="0">
                <a:solidFill>
                  <a:srgbClr val="FF0000"/>
                </a:solidFill>
              </a:rPr>
              <a:t> HTTP</a:t>
            </a:r>
            <a:r>
              <a:rPr lang="ja-JP" altLang="en-US" b="1" smtClean="0">
                <a:solidFill>
                  <a:srgbClr val="FF0000"/>
                </a:solidFill>
              </a:rPr>
              <a:t>でのアクセス方法は、動作確認（</a:t>
            </a:r>
            <a:r>
              <a:rPr lang="en-US" altLang="ja-JP" b="1" smtClean="0">
                <a:solidFill>
                  <a:srgbClr val="FF0000"/>
                </a:solidFill>
              </a:rPr>
              <a:t>6/7</a:t>
            </a:r>
            <a:r>
              <a:rPr lang="ja-JP" altLang="en-US" b="1" smtClean="0">
                <a:solidFill>
                  <a:srgbClr val="FF0000"/>
                </a:solidFill>
              </a:rPr>
              <a:t>）以降を確認ください。</a:t>
            </a:r>
            <a:endParaRPr lang="en-US" altLang="ja-JP" b="1">
              <a:solidFill>
                <a:srgbClr val="FF0000"/>
              </a:solidFill>
            </a:endParaRPr>
          </a:p>
          <a:p>
            <a:pPr lvl="1"/>
            <a:endParaRPr lang="en-US" altLang="ja-JP" smtClean="0"/>
          </a:p>
          <a:p>
            <a:pPr lvl="0"/>
            <a:r>
              <a:rPr lang="ja-JP" altLang="en-US"/>
              <a:t>ログイン</a:t>
            </a:r>
            <a:endParaRPr lang="en-US" altLang="ja-JP"/>
          </a:p>
          <a:p>
            <a:pPr lvl="1"/>
            <a:r>
              <a:rPr lang="en-US" altLang="ja-JP"/>
              <a:t>OASE</a:t>
            </a:r>
            <a:r>
              <a:rPr lang="ja-JP" altLang="ja-JP"/>
              <a:t>のログイン画面が表示されたら、指定のログイン</a:t>
            </a:r>
            <a:r>
              <a:rPr lang="en-US" altLang="ja-JP"/>
              <a:t>ID</a:t>
            </a:r>
            <a:r>
              <a:rPr lang="ja-JP" altLang="ja-JP"/>
              <a:t>、初期パスワードを入力して、</a:t>
            </a:r>
            <a:r>
              <a:rPr lang="en-US" altLang="ja-JP"/>
              <a:t>[</a:t>
            </a:r>
            <a:r>
              <a:rPr lang="ja-JP" altLang="ja-JP"/>
              <a:t>ログイン</a:t>
            </a:r>
            <a:r>
              <a:rPr lang="en-US" altLang="ja-JP"/>
              <a:t>]</a:t>
            </a:r>
            <a:r>
              <a:rPr lang="ja-JP" altLang="ja-JP"/>
              <a:t>ボタンをクリックしてください。</a:t>
            </a:r>
          </a:p>
          <a:p>
            <a:pPr marL="180000" lvl="1" indent="0">
              <a:buNone/>
            </a:pPr>
            <a:r>
              <a:rPr lang="ja-JP" altLang="ja-JP"/>
              <a:t>　　・ログイン</a:t>
            </a:r>
            <a:r>
              <a:rPr lang="en-US" altLang="ja-JP"/>
              <a:t>ID</a:t>
            </a:r>
            <a:r>
              <a:rPr lang="ja-JP" altLang="ja-JP"/>
              <a:t>　　：</a:t>
            </a:r>
            <a:r>
              <a:rPr lang="ja-JP" altLang="en-US"/>
              <a:t> </a:t>
            </a:r>
            <a:r>
              <a:rPr lang="en-US" altLang="ja-JP"/>
              <a:t>administrator</a:t>
            </a:r>
            <a:endParaRPr lang="ja-JP" altLang="ja-JP"/>
          </a:p>
          <a:p>
            <a:pPr marL="180000" lvl="1" indent="0">
              <a:buNone/>
            </a:pPr>
            <a:r>
              <a:rPr lang="ja-JP" altLang="ja-JP"/>
              <a:t>　　・初期パスワード ： </a:t>
            </a:r>
            <a:r>
              <a:rPr lang="en-US" altLang="ja-JP"/>
              <a:t>oaseoaseoase</a:t>
            </a:r>
          </a:p>
          <a:p>
            <a:pPr marL="180000" lvl="1" indent="0">
              <a:buNone/>
            </a:pPr>
            <a:endParaRPr lang="ja-JP" altLang="ja-JP"/>
          </a:p>
          <a:p>
            <a:pPr lvl="1"/>
            <a:r>
              <a:rPr lang="ja-JP" altLang="ja-JP"/>
              <a:t>インストール後に初めてログインした場合は、「パスワード変更画面」に遷移します。</a:t>
            </a:r>
          </a:p>
          <a:p>
            <a:pPr lvl="1"/>
            <a:r>
              <a:rPr lang="ja-JP" altLang="ja-JP"/>
              <a:t>パスワード変更画面から、初期パスワードを変更してください。</a:t>
            </a:r>
          </a:p>
          <a:p>
            <a:pPr lvl="1"/>
            <a:endParaRPr lang="ja-JP" altLang="en-US"/>
          </a:p>
          <a:p>
            <a:pPr lvl="1"/>
            <a:endParaRPr lang="ja-JP" altLang="en-US"/>
          </a:p>
        </p:txBody>
      </p:sp>
    </p:spTree>
    <p:extLst>
      <p:ext uri="{BB962C8B-B14F-4D97-AF65-F5344CB8AC3E}">
        <p14:creationId xmlns:p14="http://schemas.microsoft.com/office/powerpoint/2010/main" val="897253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190" y="846706"/>
            <a:ext cx="8056646" cy="5161193"/>
          </a:xfrm>
          <a:prstGeom prst="rect">
            <a:avLst/>
          </a:prstGeom>
        </p:spPr>
      </p:pic>
      <p:sp>
        <p:nvSpPr>
          <p:cNvPr id="2" name="タイトル 1"/>
          <p:cNvSpPr>
            <a:spLocks noGrp="1"/>
          </p:cNvSpPr>
          <p:nvPr>
            <p:ph type="title"/>
          </p:nvPr>
        </p:nvSpPr>
        <p:spPr/>
        <p:txBody>
          <a:bodyPr/>
          <a:lstStyle/>
          <a:p>
            <a:r>
              <a:rPr lang="en-US" altLang="ja-JP"/>
              <a:t>4.4</a:t>
            </a:r>
            <a:r>
              <a:rPr lang="ja-JP" altLang="en-US"/>
              <a:t>　動作確認</a:t>
            </a:r>
            <a:r>
              <a:rPr lang="ja-JP" altLang="en-US" smtClean="0"/>
              <a:t>（</a:t>
            </a:r>
            <a:r>
              <a:rPr lang="en-US" altLang="ja-JP"/>
              <a:t>4</a:t>
            </a:r>
            <a:r>
              <a:rPr lang="en-US" altLang="ja-JP" smtClean="0"/>
              <a:t>/7</a:t>
            </a:r>
            <a:r>
              <a:rPr lang="ja-JP" altLang="en-US" smtClean="0"/>
              <a:t>）</a:t>
            </a:r>
            <a:endParaRPr kumimoji="1" lang="ja-JP" altLang="en-US"/>
          </a:p>
        </p:txBody>
      </p:sp>
      <p:sp>
        <p:nvSpPr>
          <p:cNvPr id="3" name="コンテンツ プレースホルダー 2"/>
          <p:cNvSpPr>
            <a:spLocks noGrp="1"/>
          </p:cNvSpPr>
          <p:nvPr>
            <p:ph sz="quarter" idx="10"/>
          </p:nvPr>
        </p:nvSpPr>
        <p:spPr/>
        <p:txBody>
          <a:bodyPr/>
          <a:lstStyle/>
          <a:p>
            <a:r>
              <a:rPr kumimoji="1" lang="en-US" altLang="ja-JP"/>
              <a:t>OASE</a:t>
            </a:r>
            <a:r>
              <a:rPr kumimoji="1" lang="ja-JP" altLang="en-US"/>
              <a:t>ログイン画面</a:t>
            </a:r>
            <a:endParaRPr kumimoji="1" lang="en-US" altLang="ja-JP"/>
          </a:p>
          <a:p>
            <a:pPr lvl="1"/>
            <a:r>
              <a:rPr lang="ja-JP" altLang="en-US"/>
              <a:t>正常にインストールされている場合、以下のようなログイン画面が表示されます。</a:t>
            </a:r>
            <a:endParaRPr kumimoji="1" lang="ja-JP" altLang="en-US"/>
          </a:p>
        </p:txBody>
      </p:sp>
      <p:cxnSp>
        <p:nvCxnSpPr>
          <p:cNvPr id="5" name="直線コネクタ 4"/>
          <p:cNvCxnSpPr/>
          <p:nvPr/>
        </p:nvCxnSpPr>
        <p:spPr bwMode="auto">
          <a:xfrm flipH="1">
            <a:off x="2436535" y="3356990"/>
            <a:ext cx="983305" cy="286851"/>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 name="直線コネクタ 5"/>
          <p:cNvCxnSpPr/>
          <p:nvPr/>
        </p:nvCxnSpPr>
        <p:spPr bwMode="auto">
          <a:xfrm>
            <a:off x="3419840" y="3356990"/>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 name="直線コネクタ 6"/>
          <p:cNvCxnSpPr/>
          <p:nvPr/>
        </p:nvCxnSpPr>
        <p:spPr bwMode="auto">
          <a:xfrm>
            <a:off x="643561" y="3633803"/>
            <a:ext cx="1800250" cy="1003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 name="テキスト ボックス 7"/>
          <p:cNvSpPr txBox="1"/>
          <p:nvPr/>
        </p:nvSpPr>
        <p:spPr>
          <a:xfrm>
            <a:off x="539440" y="3441340"/>
            <a:ext cx="2023017" cy="246221"/>
          </a:xfrm>
          <a:prstGeom prst="rect">
            <a:avLst/>
          </a:prstGeom>
          <a:noFill/>
        </p:spPr>
        <p:txBody>
          <a:bodyPr wrap="square" rtlCol="0">
            <a:spAutoFit/>
          </a:bodyPr>
          <a:lstStyle/>
          <a:p>
            <a:pPr algn="ctr"/>
            <a:r>
              <a:rPr lang="ja-JP" altLang="en-US" sz="1000">
                <a:solidFill>
                  <a:srgbClr val="FF0000"/>
                </a:solidFill>
              </a:rPr>
              <a:t>ログイン</a:t>
            </a:r>
            <a:r>
              <a:rPr lang="en-US" altLang="ja-JP" sz="1000">
                <a:solidFill>
                  <a:srgbClr val="FF0000"/>
                </a:solidFill>
              </a:rPr>
              <a:t>ID</a:t>
            </a:r>
            <a:r>
              <a:rPr lang="ja-JP" altLang="en-US" sz="1000">
                <a:solidFill>
                  <a:srgbClr val="FF0000"/>
                </a:solidFill>
              </a:rPr>
              <a:t>： </a:t>
            </a:r>
            <a:r>
              <a:rPr lang="en-US" altLang="ja-JP" sz="1000">
                <a:solidFill>
                  <a:srgbClr val="FF0000"/>
                </a:solidFill>
              </a:rPr>
              <a:t>administrator</a:t>
            </a:r>
            <a:endParaRPr kumimoji="1" lang="ja-JP" altLang="en-US" sz="1000">
              <a:solidFill>
                <a:srgbClr val="FF0000"/>
              </a:solidFill>
            </a:endParaRPr>
          </a:p>
        </p:txBody>
      </p:sp>
      <p:cxnSp>
        <p:nvCxnSpPr>
          <p:cNvPr id="11" name="直線コネクタ 10"/>
          <p:cNvCxnSpPr/>
          <p:nvPr/>
        </p:nvCxnSpPr>
        <p:spPr bwMode="auto">
          <a:xfrm flipH="1">
            <a:off x="2436535" y="3933782"/>
            <a:ext cx="983306" cy="198755"/>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 name="直線コネクタ 11"/>
          <p:cNvCxnSpPr/>
          <p:nvPr/>
        </p:nvCxnSpPr>
        <p:spPr bwMode="auto">
          <a:xfrm>
            <a:off x="3419840" y="3933782"/>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 name="直線コネクタ 12"/>
          <p:cNvCxnSpPr/>
          <p:nvPr/>
        </p:nvCxnSpPr>
        <p:spPr bwMode="auto">
          <a:xfrm>
            <a:off x="589738" y="4127519"/>
            <a:ext cx="1854073" cy="8163"/>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4" name="テキスト ボックス 13"/>
          <p:cNvSpPr txBox="1"/>
          <p:nvPr/>
        </p:nvSpPr>
        <p:spPr>
          <a:xfrm>
            <a:off x="374738" y="3933782"/>
            <a:ext cx="2276797" cy="246221"/>
          </a:xfrm>
          <a:prstGeom prst="rect">
            <a:avLst/>
          </a:prstGeom>
          <a:noFill/>
        </p:spPr>
        <p:txBody>
          <a:bodyPr wrap="square" rtlCol="0">
            <a:spAutoFit/>
          </a:bodyPr>
          <a:lstStyle/>
          <a:p>
            <a:pPr algn="ctr"/>
            <a:r>
              <a:rPr lang="ja-JP" altLang="en-US" sz="1000">
                <a:solidFill>
                  <a:srgbClr val="FF0000"/>
                </a:solidFill>
              </a:rPr>
              <a:t>初期パスワード ：</a:t>
            </a:r>
            <a:r>
              <a:rPr lang="en-US" altLang="ja-JP" sz="1000" err="1">
                <a:solidFill>
                  <a:srgbClr val="FF0000"/>
                </a:solidFill>
              </a:rPr>
              <a:t>oaseoaseoase</a:t>
            </a:r>
            <a:endParaRPr lang="en-US" altLang="ja-JP" sz="1000">
              <a:solidFill>
                <a:srgbClr val="FF0000"/>
              </a:solidFill>
            </a:endParaRPr>
          </a:p>
        </p:txBody>
      </p:sp>
    </p:spTree>
    <p:extLst>
      <p:ext uri="{BB962C8B-B14F-4D97-AF65-F5344CB8AC3E}">
        <p14:creationId xmlns:p14="http://schemas.microsoft.com/office/powerpoint/2010/main" val="1650538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a:t>4.5</a:t>
            </a:r>
            <a:r>
              <a:rPr lang="ja-JP" altLang="en-US"/>
              <a:t>　動作確認</a:t>
            </a:r>
            <a:r>
              <a:rPr lang="ja-JP" altLang="en-US" smtClean="0"/>
              <a:t>（</a:t>
            </a:r>
            <a:r>
              <a:rPr lang="en-US" altLang="ja-JP"/>
              <a:t>5</a:t>
            </a:r>
            <a:r>
              <a:rPr lang="en-US" altLang="ja-JP" smtClean="0"/>
              <a:t>/7</a:t>
            </a:r>
            <a:r>
              <a:rPr lang="ja-JP" altLang="en-US" smtClean="0"/>
              <a:t>）</a:t>
            </a:r>
            <a:endParaRPr kumimoji="1" lang="ja-JP" altLang="en-US"/>
          </a:p>
        </p:txBody>
      </p:sp>
      <p:sp>
        <p:nvSpPr>
          <p:cNvPr id="3" name="コンテンツ プレースホルダー 2"/>
          <p:cNvSpPr>
            <a:spLocks noGrp="1"/>
          </p:cNvSpPr>
          <p:nvPr>
            <p:ph sz="quarter" idx="10"/>
          </p:nvPr>
        </p:nvSpPr>
        <p:spPr/>
        <p:txBody>
          <a:bodyPr>
            <a:normAutofit/>
          </a:bodyPr>
          <a:lstStyle/>
          <a:p>
            <a:pPr lvl="0"/>
            <a:r>
              <a:rPr lang="ja-JP" altLang="ja-JP"/>
              <a:t>各メニューの表示による内容確認</a:t>
            </a:r>
            <a:endParaRPr lang="en-US" altLang="ja-JP"/>
          </a:p>
          <a:p>
            <a:pPr lvl="1"/>
            <a:r>
              <a:rPr lang="ja-JP" altLang="en-US"/>
              <a:t>ログイン後、</a:t>
            </a:r>
            <a:r>
              <a:rPr lang="ja-JP" altLang="ja-JP"/>
              <a:t>以下のメニューが正常に表示されることを確認してください。</a:t>
            </a:r>
          </a:p>
          <a:p>
            <a:pPr lvl="1"/>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192333308"/>
              </p:ext>
            </p:extLst>
          </p:nvPr>
        </p:nvGraphicFramePr>
        <p:xfrm>
          <a:off x="1259540" y="2276841"/>
          <a:ext cx="6624920" cy="2533999"/>
        </p:xfrm>
        <a:graphic>
          <a:graphicData uri="http://schemas.openxmlformats.org/drawingml/2006/table">
            <a:tbl>
              <a:tblPr firstRow="1" firstCol="1" bandRow="1">
                <a:tableStyleId>{5C22544A-7EE6-4342-B048-85BDC9FD1C3A}</a:tableStyleId>
              </a:tblPr>
              <a:tblGrid>
                <a:gridCol w="1368190">
                  <a:extLst>
                    <a:ext uri="{9D8B030D-6E8A-4147-A177-3AD203B41FA5}">
                      <a16:colId xmlns:a16="http://schemas.microsoft.com/office/drawing/2014/main" val="20000"/>
                    </a:ext>
                  </a:extLst>
                </a:gridCol>
                <a:gridCol w="5256730">
                  <a:extLst>
                    <a:ext uri="{9D8B030D-6E8A-4147-A177-3AD203B41FA5}">
                      <a16:colId xmlns:a16="http://schemas.microsoft.com/office/drawing/2014/main" val="20001"/>
                    </a:ext>
                  </a:extLst>
                </a:gridCol>
              </a:tblGrid>
              <a:tr h="333494">
                <a:tc>
                  <a:txBody>
                    <a:bodyPr/>
                    <a:lstStyle/>
                    <a:p>
                      <a:pPr algn="ctr">
                        <a:spcAft>
                          <a:spcPts val="0"/>
                        </a:spcAft>
                      </a:pPr>
                      <a:r>
                        <a:rPr lang="ja-JP" sz="1050" kern="100">
                          <a:effectLst/>
                        </a:rPr>
                        <a:t>機能</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a:effectLst/>
                        </a:rPr>
                        <a:t>メニュー</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458615">
                <a:tc rowSpan="4">
                  <a:txBody>
                    <a:bodyPr/>
                    <a:lstStyle/>
                    <a:p>
                      <a:pPr algn="ctr">
                        <a:spcAft>
                          <a:spcPts val="0"/>
                        </a:spcAft>
                      </a:pPr>
                      <a:r>
                        <a:rPr lang="en-US" altLang="ja-JP" sz="1050" kern="100">
                          <a:effectLst/>
                          <a:latin typeface="+mn-lt"/>
                          <a:ea typeface="+mn-ea"/>
                          <a:cs typeface="+mn-cs"/>
                        </a:rPr>
                        <a:t>OASE</a:t>
                      </a:r>
                      <a:r>
                        <a:rPr lang="ja-JP" altLang="en-US" sz="1050" kern="100">
                          <a:effectLst/>
                          <a:latin typeface="+mn-lt"/>
                          <a:ea typeface="+mn-ea"/>
                          <a:cs typeface="+mn-cs"/>
                        </a:rPr>
                        <a:t>画面</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en-US" altLang="ja-JP" sz="1050" kern="100" err="1">
                          <a:effectLst/>
                          <a:latin typeface="Century" panose="02040604050505020304" pitchFamily="18" charset="0"/>
                          <a:ea typeface="ＭＳ 明朝" panose="02020609040205080304" pitchFamily="17" charset="-128"/>
                          <a:cs typeface="Times New Roman" panose="02020603050405020304" pitchFamily="18" charset="0"/>
                        </a:rPr>
                        <a:t>DashBoard</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1"/>
                  </a:ext>
                </a:extLst>
              </a:tr>
              <a:tr h="504070">
                <a:tc vMerge="1">
                  <a:txBody>
                    <a:bodyPr/>
                    <a:lstStyle/>
                    <a:p>
                      <a:endParaRPr kumimoji="1" lang="ja-JP" altLang="en-US"/>
                    </a:p>
                  </a:txBody>
                  <a:tcPr/>
                </a:tc>
                <a:tc>
                  <a:txBody>
                    <a:bodyPr/>
                    <a:lstStyle/>
                    <a:p>
                      <a:pPr algn="l">
                        <a:spcAft>
                          <a:spcPts val="0"/>
                        </a:spcAft>
                      </a:pPr>
                      <a:r>
                        <a:rPr lang="ja-JP" altLang="en-US" sz="1050" kern="100">
                          <a:effectLst/>
                          <a:latin typeface="+mn-lt"/>
                          <a:ea typeface="+mn-ea"/>
                          <a:cs typeface="+mn-cs"/>
                        </a:rPr>
                        <a:t>ルール</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2"/>
                  </a:ext>
                </a:extLst>
              </a:tr>
              <a:tr h="589730">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1050" kern="100">
                          <a:effectLst/>
                          <a:latin typeface="+mn-lt"/>
                          <a:ea typeface="+mn-ea"/>
                          <a:cs typeface="+mn-cs"/>
                        </a:rPr>
                        <a:t>システム</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3"/>
                  </a:ext>
                </a:extLst>
              </a:tr>
              <a:tr h="648090">
                <a:tc vMerge="1">
                  <a:txBody>
                    <a:bodyPr/>
                    <a:lstStyle/>
                    <a:p>
                      <a:endParaRPr kumimoji="1" lang="ja-JP" altLang="en-US"/>
                    </a:p>
                  </a:txBody>
                  <a:tcPr/>
                </a:tc>
                <a:tc>
                  <a:txBody>
                    <a:bodyPr/>
                    <a:lstStyle/>
                    <a:p>
                      <a:pPr algn="l">
                        <a:spcAft>
                          <a:spcPts val="0"/>
                        </a:spcAft>
                      </a:pPr>
                      <a:r>
                        <a:rPr lang="ja-JP" altLang="en-US" sz="1050" kern="100">
                          <a:effectLst/>
                          <a:latin typeface="+mn-lt"/>
                          <a:ea typeface="+mn-ea"/>
                          <a:cs typeface="+mn-cs"/>
                        </a:rPr>
                        <a:t>管理</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10859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4.3</a:t>
            </a:r>
            <a:r>
              <a:rPr lang="ja-JP" altLang="en-US"/>
              <a:t>　動作確認</a:t>
            </a:r>
            <a:r>
              <a:rPr lang="ja-JP" altLang="en-US" smtClean="0"/>
              <a:t>（</a:t>
            </a:r>
            <a:r>
              <a:rPr lang="en-US" altLang="ja-JP"/>
              <a:t>6</a:t>
            </a:r>
            <a:r>
              <a:rPr lang="en-US" altLang="ja-JP" smtClean="0"/>
              <a:t>/7</a:t>
            </a:r>
            <a:r>
              <a:rPr lang="ja-JP" altLang="en-US" smtClean="0"/>
              <a:t>）</a:t>
            </a:r>
            <a:endParaRPr kumimoji="1" lang="ja-JP" altLang="en-US"/>
          </a:p>
        </p:txBody>
      </p:sp>
      <p:sp>
        <p:nvSpPr>
          <p:cNvPr id="3" name="コンテンツ プレースホルダー 2"/>
          <p:cNvSpPr>
            <a:spLocks noGrp="1"/>
          </p:cNvSpPr>
          <p:nvPr>
            <p:ph sz="quarter" idx="10"/>
          </p:nvPr>
        </p:nvSpPr>
        <p:spPr/>
        <p:txBody>
          <a:bodyPr>
            <a:normAutofit fontScale="77500" lnSpcReduction="20000"/>
          </a:bodyPr>
          <a:lstStyle/>
          <a:p>
            <a:pPr lvl="0"/>
            <a:r>
              <a:rPr lang="en-US" altLang="ja-JP" smtClean="0"/>
              <a:t>HTTP</a:t>
            </a:r>
            <a:r>
              <a:rPr lang="ja-JP" altLang="en-US" smtClean="0"/>
              <a:t>アクセスの許可</a:t>
            </a:r>
            <a:endParaRPr lang="en-US" altLang="ja-JP" sz="1800" smtClean="0"/>
          </a:p>
          <a:p>
            <a:pPr marL="0" lvl="0" indent="0">
              <a:buNone/>
            </a:pPr>
            <a:r>
              <a:rPr lang="ja-JP" altLang="en-US" sz="1800" smtClean="0"/>
              <a:t>　</a:t>
            </a:r>
            <a:r>
              <a:rPr lang="en-US" altLang="ja-JP" sz="1700" smtClean="0"/>
              <a:t>HTTP</a:t>
            </a:r>
            <a:r>
              <a:rPr lang="ja-JP" altLang="en-US" sz="1700" smtClean="0"/>
              <a:t>アクセスを許可する場合は、以下の手順を実施してください。</a:t>
            </a:r>
            <a:endParaRPr lang="en-US" altLang="ja-JP" sz="1700"/>
          </a:p>
          <a:p>
            <a:pPr lvl="1"/>
            <a:r>
              <a:rPr lang="ja-JP" altLang="en-US" smtClean="0"/>
              <a:t>インストール後、生成されるファイル「</a:t>
            </a:r>
            <a:r>
              <a:rPr lang="en-US" altLang="ja-JP" dirty="0"/>
              <a:t>/</a:t>
            </a:r>
            <a:r>
              <a:rPr lang="en-US" altLang="ja-JP"/>
              <a:t>etc/nginx/conf.d/oase.conf</a:t>
            </a:r>
            <a:r>
              <a:rPr lang="ja-JP" altLang="en-US" smtClean="0"/>
              <a:t>」を編集する。</a:t>
            </a:r>
            <a:endParaRPr lang="en-US" altLang="ja-JP" smtClean="0"/>
          </a:p>
          <a:p>
            <a:pPr marL="180000" lvl="1" indent="0">
              <a:buNone/>
            </a:pPr>
            <a:r>
              <a:rPr lang="ja-JP" altLang="en-US"/>
              <a:t>　</a:t>
            </a:r>
            <a:r>
              <a:rPr lang="en-US" altLang="ja-JP" dirty="0"/>
              <a:t>server {</a:t>
            </a:r>
            <a:r>
              <a:rPr lang="en-US" altLang="ja-JP"/>
              <a:t/>
            </a:r>
            <a:br>
              <a:rPr lang="en-US" altLang="ja-JP"/>
            </a:br>
            <a:r>
              <a:rPr lang="en-US" altLang="ja-JP" dirty="0"/>
              <a:t>    listen 80;</a:t>
            </a:r>
            <a:r>
              <a:rPr lang="en-US" altLang="ja-JP"/>
              <a:t/>
            </a:r>
            <a:br>
              <a:rPr lang="en-US" altLang="ja-JP"/>
            </a:br>
            <a:r>
              <a:rPr lang="en-US" altLang="ja-JP" dirty="0"/>
              <a:t>    server_name exastro-oase;</a:t>
            </a:r>
            <a:r>
              <a:rPr lang="en-US" altLang="ja-JP"/>
              <a:t/>
            </a:r>
            <a:br>
              <a:rPr lang="en-US" altLang="ja-JP"/>
            </a:br>
            <a:r>
              <a:rPr lang="en-US" altLang="ja-JP" dirty="0"/>
              <a:t>    return 301 https://$host$request_uri;</a:t>
            </a:r>
            <a:r>
              <a:rPr lang="en-US" altLang="ja-JP"/>
              <a:t/>
            </a:r>
            <a:br>
              <a:rPr lang="en-US" altLang="ja-JP"/>
            </a:br>
            <a:r>
              <a:rPr lang="en-US" altLang="ja-JP" smtClean="0"/>
              <a:t>}</a:t>
            </a:r>
            <a:endParaRPr lang="en-US" altLang="ja-JP"/>
          </a:p>
          <a:p>
            <a:pPr marL="180000" lvl="1" indent="0">
              <a:buNone/>
            </a:pPr>
            <a:r>
              <a:rPr lang="en-US" altLang="ja-JP" dirty="0"/>
              <a:t>return 301 </a:t>
            </a:r>
            <a:r>
              <a:rPr lang="en-US" altLang="ja-JP" dirty="0">
                <a:hlinkClick r:id="rId2"/>
              </a:rPr>
              <a:t>https://$</a:t>
            </a:r>
            <a:r>
              <a:rPr lang="en-US" altLang="ja-JP">
                <a:hlinkClick r:id="rId2"/>
              </a:rPr>
              <a:t>host$request_uri</a:t>
            </a:r>
            <a:r>
              <a:rPr lang="en-US" altLang="ja-JP" smtClean="0"/>
              <a:t>;</a:t>
            </a:r>
            <a:r>
              <a:rPr lang="ja-JP" altLang="en-US" smtClean="0"/>
              <a:t>　をコメントアウト（</a:t>
            </a:r>
            <a:r>
              <a:rPr lang="en-US" altLang="ja-JP" smtClean="0"/>
              <a:t>#</a:t>
            </a:r>
            <a:r>
              <a:rPr lang="ja-JP" altLang="en-US" smtClean="0"/>
              <a:t>）し、以下を追記する。</a:t>
            </a:r>
            <a:endParaRPr lang="en-US" altLang="ja-JP" smtClean="0"/>
          </a:p>
          <a:p>
            <a:pPr marL="180000" lvl="1" indent="0">
              <a:buNone/>
            </a:pPr>
            <a:endParaRPr lang="en-US" altLang="ja-JP" smtClean="0"/>
          </a:p>
          <a:p>
            <a:pPr marL="180000" lvl="1" indent="0">
              <a:buNone/>
            </a:pPr>
            <a:r>
              <a:rPr lang="en-US" altLang="ja-JP" dirty="0"/>
              <a:t>server {</a:t>
            </a:r>
            <a:r>
              <a:rPr lang="en-US" altLang="ja-JP"/>
              <a:t/>
            </a:r>
            <a:br>
              <a:rPr lang="en-US" altLang="ja-JP"/>
            </a:br>
            <a:r>
              <a:rPr lang="en-US" altLang="ja-JP" dirty="0"/>
              <a:t>    listen 80;</a:t>
            </a:r>
            <a:r>
              <a:rPr lang="en-US" altLang="ja-JP"/>
              <a:t/>
            </a:r>
            <a:br>
              <a:rPr lang="en-US" altLang="ja-JP"/>
            </a:br>
            <a:r>
              <a:rPr lang="en-US" altLang="ja-JP" dirty="0"/>
              <a:t>    server_name exastro-oase;  </a:t>
            </a:r>
            <a:r>
              <a:rPr lang="en-US" altLang="ja-JP"/>
              <a:t> </a:t>
            </a:r>
            <a:endParaRPr lang="en-US" altLang="ja-JP" smtClean="0"/>
          </a:p>
          <a:p>
            <a:pPr marL="180000" lvl="1" indent="0">
              <a:buNone/>
            </a:pPr>
            <a:r>
              <a:rPr lang="ja-JP" altLang="en-US"/>
              <a:t>　</a:t>
            </a:r>
            <a:r>
              <a:rPr lang="en-US" altLang="ja-JP" dirty="0"/>
              <a:t> location / {</a:t>
            </a:r>
            <a:r>
              <a:rPr lang="en-US" altLang="ja-JP"/>
              <a:t/>
            </a:r>
            <a:br>
              <a:rPr lang="en-US" altLang="ja-JP"/>
            </a:br>
            <a:r>
              <a:rPr lang="en-US" altLang="ja-JP" dirty="0"/>
              <a:t>     </a:t>
            </a:r>
            <a:r>
              <a:rPr lang="en-US" altLang="ja-JP"/>
              <a:t> </a:t>
            </a:r>
            <a:r>
              <a:rPr lang="en-US" altLang="ja-JP" smtClean="0"/>
              <a:t>  include </a:t>
            </a:r>
            <a:r>
              <a:rPr lang="en-US" altLang="ja-JP" dirty="0"/>
              <a:t>uwsgi_params;</a:t>
            </a:r>
            <a:r>
              <a:rPr lang="en-US" altLang="ja-JP"/>
              <a:t/>
            </a:r>
            <a:br>
              <a:rPr lang="en-US" altLang="ja-JP"/>
            </a:br>
            <a:r>
              <a:rPr lang="en-US" altLang="ja-JP" dirty="0"/>
              <a:t>        uwsgi_pass unix:///home/uWSGI/uwsgi.sock;</a:t>
            </a:r>
            <a:r>
              <a:rPr lang="en-US" altLang="ja-JP"/>
              <a:t/>
            </a:r>
            <a:br>
              <a:rPr lang="en-US" altLang="ja-JP"/>
            </a:br>
            <a:r>
              <a:rPr lang="en-US" altLang="ja-JP" dirty="0"/>
              <a:t>    }   </a:t>
            </a:r>
            <a:r>
              <a:rPr lang="en-US" altLang="ja-JP"/>
              <a:t> </a:t>
            </a:r>
          </a:p>
          <a:p>
            <a:pPr marL="180000" lvl="1" indent="0">
              <a:buNone/>
            </a:pPr>
            <a:r>
              <a:rPr lang="en-US" altLang="ja-JP" smtClean="0"/>
              <a:t>    location </a:t>
            </a:r>
            <a:r>
              <a:rPr lang="en-US" altLang="ja-JP" dirty="0"/>
              <a:t>= / {</a:t>
            </a:r>
            <a:r>
              <a:rPr lang="en-US" altLang="ja-JP"/>
              <a:t/>
            </a:r>
            <a:br>
              <a:rPr lang="en-US" altLang="ja-JP"/>
            </a:br>
            <a:r>
              <a:rPr lang="en-US" altLang="ja-JP" dirty="0"/>
              <a:t>        include uwsgi_params;</a:t>
            </a:r>
            <a:r>
              <a:rPr lang="en-US" altLang="ja-JP"/>
              <a:t/>
            </a:r>
            <a:br>
              <a:rPr lang="en-US" altLang="ja-JP"/>
            </a:br>
            <a:r>
              <a:rPr lang="en-US" altLang="ja-JP" dirty="0"/>
              <a:t>        uwsgi_pass unix:///home/uWSGI/uwsgi.sock;</a:t>
            </a:r>
            <a:r>
              <a:rPr lang="en-US" altLang="ja-JP"/>
              <a:t/>
            </a:r>
            <a:br>
              <a:rPr lang="en-US" altLang="ja-JP"/>
            </a:br>
            <a:r>
              <a:rPr lang="en-US" altLang="ja-JP" dirty="0"/>
              <a:t>        return 301 /oase_web/top/login;</a:t>
            </a:r>
            <a:r>
              <a:rPr lang="en-US" altLang="ja-JP"/>
              <a:t/>
            </a:r>
            <a:br>
              <a:rPr lang="en-US" altLang="ja-JP"/>
            </a:br>
            <a:r>
              <a:rPr lang="en-US" altLang="ja-JP" dirty="0"/>
              <a:t>    }   </a:t>
            </a:r>
            <a:r>
              <a:rPr lang="en-US" altLang="ja-JP"/>
              <a:t> </a:t>
            </a:r>
            <a:endParaRPr lang="en-US" altLang="ja-JP" smtClean="0"/>
          </a:p>
          <a:p>
            <a:pPr marL="180000" lvl="1" indent="0">
              <a:buNone/>
            </a:pPr>
            <a:r>
              <a:rPr lang="en-US" altLang="ja-JP"/>
              <a:t> </a:t>
            </a:r>
            <a:r>
              <a:rPr lang="en-US" altLang="ja-JP" smtClean="0"/>
              <a:t>   location </a:t>
            </a:r>
            <a:r>
              <a:rPr lang="en-US" altLang="ja-JP" dirty="0"/>
              <a:t>/static {</a:t>
            </a:r>
            <a:r>
              <a:rPr lang="en-US" altLang="ja-JP"/>
              <a:t/>
            </a:r>
            <a:br>
              <a:rPr lang="en-US" altLang="ja-JP"/>
            </a:br>
            <a:r>
              <a:rPr lang="en-US" altLang="ja-JP" dirty="0"/>
              <a:t>        alias /exastro/OASE/oase-root/web_app/static;</a:t>
            </a:r>
            <a:r>
              <a:rPr lang="en-US" altLang="ja-JP"/>
              <a:t/>
            </a:r>
            <a:br>
              <a:rPr lang="en-US" altLang="ja-JP"/>
            </a:br>
            <a:r>
              <a:rPr lang="en-US" altLang="ja-JP" dirty="0"/>
              <a:t>    }   </a:t>
            </a:r>
            <a:r>
              <a:rPr lang="en-US" altLang="ja-JP"/>
              <a:t> </a:t>
            </a:r>
            <a:endParaRPr lang="en-US" altLang="ja-JP" smtClean="0"/>
          </a:p>
          <a:p>
            <a:pPr marL="180000" lvl="1" indent="0">
              <a:buNone/>
            </a:pPr>
            <a:r>
              <a:rPr lang="en-US" altLang="ja-JP"/>
              <a:t> </a:t>
            </a:r>
            <a:r>
              <a:rPr lang="en-US" altLang="ja-JP" smtClean="0"/>
              <a:t>   error_page</a:t>
            </a:r>
            <a:r>
              <a:rPr lang="en-US" altLang="ja-JP" dirty="0"/>
              <a:t>   500 502 503 504  /50x.html;</a:t>
            </a:r>
            <a:r>
              <a:rPr lang="en-US" altLang="ja-JP"/>
              <a:t/>
            </a:r>
            <a:br>
              <a:rPr lang="en-US" altLang="ja-JP"/>
            </a:br>
            <a:r>
              <a:rPr lang="en-US" altLang="ja-JP" dirty="0"/>
              <a:t>    location = /50x.html {</a:t>
            </a:r>
            <a:r>
              <a:rPr lang="en-US" altLang="ja-JP"/>
              <a:t/>
            </a:r>
            <a:br>
              <a:rPr lang="en-US" altLang="ja-JP"/>
            </a:br>
            <a:r>
              <a:rPr lang="en-US" altLang="ja-JP" dirty="0"/>
              <a:t>        root   /usr/share/nginx/html;</a:t>
            </a:r>
            <a:r>
              <a:rPr lang="en-US" altLang="ja-JP"/>
              <a:t/>
            </a:r>
            <a:br>
              <a:rPr lang="en-US" altLang="ja-JP"/>
            </a:br>
            <a:r>
              <a:rPr lang="en-US" altLang="ja-JP" dirty="0"/>
              <a:t>    }</a:t>
            </a:r>
            <a:r>
              <a:rPr lang="en-US" altLang="ja-JP"/>
              <a:t/>
            </a:r>
            <a:br>
              <a:rPr lang="en-US" altLang="ja-JP"/>
            </a:br>
            <a:r>
              <a:rPr lang="en-US" altLang="ja-JP" dirty="0"/>
              <a:t>}</a:t>
            </a:r>
            <a:endParaRPr lang="en-US" altLang="ja-JP" smtClean="0"/>
          </a:p>
          <a:p>
            <a:pPr marL="180000" lvl="1" indent="0">
              <a:buNone/>
            </a:pPr>
            <a:endParaRPr kumimoji="1" lang="ja-JP" altLang="en-US"/>
          </a:p>
        </p:txBody>
      </p:sp>
    </p:spTree>
    <p:extLst>
      <p:ext uri="{BB962C8B-B14F-4D97-AF65-F5344CB8AC3E}">
        <p14:creationId xmlns:p14="http://schemas.microsoft.com/office/powerpoint/2010/main" val="3139446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4.3</a:t>
            </a:r>
            <a:r>
              <a:rPr lang="ja-JP" altLang="en-US"/>
              <a:t>　動作確認</a:t>
            </a:r>
            <a:r>
              <a:rPr lang="ja-JP" altLang="en-US" smtClean="0"/>
              <a:t>（</a:t>
            </a:r>
            <a:r>
              <a:rPr lang="en-US" altLang="ja-JP"/>
              <a:t>7</a:t>
            </a:r>
            <a:r>
              <a:rPr lang="en-US" altLang="ja-JP" smtClean="0"/>
              <a:t>/7</a:t>
            </a:r>
            <a:r>
              <a:rPr lang="ja-JP" altLang="en-US" smtClean="0"/>
              <a:t>）</a:t>
            </a:r>
            <a:endParaRPr kumimoji="1" lang="ja-JP" altLang="en-US"/>
          </a:p>
        </p:txBody>
      </p:sp>
      <p:sp>
        <p:nvSpPr>
          <p:cNvPr id="3" name="コンテンツ プレースホルダー 2"/>
          <p:cNvSpPr>
            <a:spLocks noGrp="1"/>
          </p:cNvSpPr>
          <p:nvPr>
            <p:ph sz="quarter" idx="10"/>
          </p:nvPr>
        </p:nvSpPr>
        <p:spPr/>
        <p:txBody>
          <a:bodyPr>
            <a:normAutofit/>
          </a:bodyPr>
          <a:lstStyle/>
          <a:p>
            <a:pPr lvl="1"/>
            <a:r>
              <a:rPr lang="ja-JP" altLang="en-US"/>
              <a:t>以下のコマンドにより</a:t>
            </a:r>
            <a:r>
              <a:rPr lang="en-US" altLang="ja-JP"/>
              <a:t>Nginx</a:t>
            </a:r>
            <a:r>
              <a:rPr lang="ja-JP" altLang="en-US"/>
              <a:t>を再起動する。</a:t>
            </a:r>
            <a:endParaRPr lang="en-US" altLang="ja-JP"/>
          </a:p>
          <a:p>
            <a:pPr marL="180000" lvl="1" indent="0">
              <a:buNone/>
            </a:pPr>
            <a:r>
              <a:rPr lang="ja-JP" altLang="en-US"/>
              <a:t>　</a:t>
            </a:r>
            <a:r>
              <a:rPr lang="en-US" altLang="ja-JP"/>
              <a:t># systemctl restart nginx</a:t>
            </a:r>
            <a:endParaRPr lang="ja-JP" altLang="ja-JP"/>
          </a:p>
          <a:p>
            <a:pPr marL="0" lvl="0" indent="0">
              <a:buNone/>
            </a:pPr>
            <a:endParaRPr lang="en-US" altLang="ja-JP" smtClean="0"/>
          </a:p>
          <a:p>
            <a:pPr lvl="0"/>
            <a:r>
              <a:rPr lang="en-US" altLang="ja-JP" smtClean="0"/>
              <a:t>HTTP</a:t>
            </a:r>
            <a:r>
              <a:rPr lang="ja-JP" altLang="en-US" smtClean="0"/>
              <a:t>での</a:t>
            </a:r>
            <a:r>
              <a:rPr lang="en-US" altLang="ja-JP" smtClean="0"/>
              <a:t>URL</a:t>
            </a:r>
            <a:r>
              <a:rPr lang="ja-JP" altLang="en-US"/>
              <a:t>接続</a:t>
            </a:r>
            <a:endParaRPr lang="en-US" altLang="ja-JP"/>
          </a:p>
          <a:p>
            <a:pPr lvl="1"/>
            <a:r>
              <a:rPr lang="ja-JP" altLang="en-US"/>
              <a:t>以下の</a:t>
            </a:r>
            <a:r>
              <a:rPr lang="en-US" altLang="ja-JP"/>
              <a:t>URL</a:t>
            </a:r>
            <a:r>
              <a:rPr lang="ja-JP" altLang="en-US"/>
              <a:t>より、ログイン画面にアクセスしてください。</a:t>
            </a:r>
            <a:endParaRPr lang="en-US" altLang="ja-JP"/>
          </a:p>
          <a:p>
            <a:pPr lvl="1"/>
            <a:r>
              <a:rPr lang="en-US" altLang="ja-JP"/>
              <a:t>URL</a:t>
            </a:r>
            <a:r>
              <a:rPr lang="ja-JP" altLang="ja-JP"/>
              <a:t>：</a:t>
            </a:r>
            <a:r>
              <a:rPr lang="en-US" altLang="ja-JP" smtClean="0">
                <a:solidFill>
                  <a:srgbClr val="FF0000"/>
                </a:solidFill>
              </a:rPr>
              <a:t>http://</a:t>
            </a:r>
            <a:r>
              <a:rPr lang="ja-JP" altLang="en-US" smtClean="0">
                <a:solidFill>
                  <a:srgbClr val="FF0000"/>
                </a:solidFill>
              </a:rPr>
              <a:t>（サーバの</a:t>
            </a:r>
            <a:r>
              <a:rPr lang="en-US" altLang="ja-JP" smtClean="0">
                <a:solidFill>
                  <a:srgbClr val="FF0000"/>
                </a:solidFill>
              </a:rPr>
              <a:t>IP</a:t>
            </a:r>
            <a:r>
              <a:rPr lang="ja-JP" altLang="en-US" smtClean="0">
                <a:solidFill>
                  <a:srgbClr val="FF0000"/>
                </a:solidFill>
              </a:rPr>
              <a:t>アドレス）</a:t>
            </a:r>
            <a:endParaRPr kumimoji="1" lang="en-US" altLang="ja-JP">
              <a:solidFill>
                <a:srgbClr val="FF0000"/>
              </a:solidFill>
            </a:endParaRPr>
          </a:p>
          <a:p>
            <a:pPr lvl="1"/>
            <a:endParaRPr kumimoji="1" lang="en-US" altLang="ja-JP" smtClean="0"/>
          </a:p>
          <a:p>
            <a:pPr marL="180000" lvl="1" indent="0">
              <a:buNone/>
            </a:pPr>
            <a:r>
              <a:rPr kumimoji="1" lang="ja-JP" altLang="en-US" smtClean="0"/>
              <a:t>接続後は</a:t>
            </a:r>
            <a:r>
              <a:rPr kumimoji="1" lang="en-US" altLang="ja-JP" smtClean="0"/>
              <a:t>HTTPS</a:t>
            </a:r>
            <a:r>
              <a:rPr kumimoji="1" lang="ja-JP" altLang="en-US" smtClean="0"/>
              <a:t>の場合と同様となります。</a:t>
            </a:r>
            <a:endParaRPr kumimoji="1" lang="ja-JP" altLang="en-US"/>
          </a:p>
        </p:txBody>
      </p:sp>
    </p:spTree>
    <p:extLst>
      <p:ext uri="{BB962C8B-B14F-4D97-AF65-F5344CB8AC3E}">
        <p14:creationId xmlns:p14="http://schemas.microsoft.com/office/powerpoint/2010/main" val="3910586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a:t>1.</a:t>
            </a:r>
            <a:r>
              <a:rPr lang="ja-JP" altLang="en-US"/>
              <a:t>　はじめに</a:t>
            </a:r>
            <a:endParaRPr kumimoji="1" lang="ja-JP" altLang="en-US"/>
          </a:p>
        </p:txBody>
      </p:sp>
    </p:spTree>
    <p:extLst>
      <p:ext uri="{BB962C8B-B14F-4D97-AF65-F5344CB8AC3E}">
        <p14:creationId xmlns:p14="http://schemas.microsoft.com/office/powerpoint/2010/main" val="4241673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1.1</a:t>
            </a:r>
            <a:r>
              <a:rPr kumimoji="1" lang="ja-JP" altLang="en-US"/>
              <a:t>　</a:t>
            </a:r>
            <a:r>
              <a:rPr lang="ja-JP" altLang="en-US"/>
              <a:t>本資料について</a:t>
            </a:r>
            <a:endParaRPr kumimoji="1" lang="ja-JP" altLang="en-US"/>
          </a:p>
        </p:txBody>
      </p:sp>
      <p:sp>
        <p:nvSpPr>
          <p:cNvPr id="3" name="コンテンツ プレースホルダー 2"/>
          <p:cNvSpPr>
            <a:spLocks noGrp="1"/>
          </p:cNvSpPr>
          <p:nvPr>
            <p:ph sz="quarter" idx="10"/>
          </p:nvPr>
        </p:nvSpPr>
        <p:spPr>
          <a:xfrm>
            <a:off x="179512" y="836712"/>
            <a:ext cx="8964487" cy="5616476"/>
          </a:xfrm>
        </p:spPr>
        <p:txBody>
          <a:bodyPr/>
          <a:lstStyle/>
          <a:p>
            <a:r>
              <a:rPr lang="ja-JP" altLang="en-US"/>
              <a:t>本資料について</a:t>
            </a:r>
            <a:endParaRPr lang="en-US" altLang="ja-JP"/>
          </a:p>
          <a:p>
            <a:pPr lvl="1"/>
            <a:r>
              <a:rPr lang="ja-JP" altLang="en-US"/>
              <a:t>本資料では、外部のリポジトリを使用する場合に、インストーラーを使ってオールインワン構成（後述）で</a:t>
            </a:r>
            <a:r>
              <a:rPr lang="en-US" altLang="ja-JP"/>
              <a:t>OASE</a:t>
            </a:r>
            <a:r>
              <a:rPr lang="ja-JP" altLang="en-US"/>
              <a:t>を構築する手順について記載しています。</a:t>
            </a:r>
            <a:endParaRPr lang="en-US" altLang="ja-JP"/>
          </a:p>
        </p:txBody>
      </p:sp>
    </p:spTree>
    <p:extLst>
      <p:ext uri="{BB962C8B-B14F-4D97-AF65-F5344CB8AC3E}">
        <p14:creationId xmlns:p14="http://schemas.microsoft.com/office/powerpoint/2010/main" val="1054369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a:t>2.</a:t>
            </a:r>
            <a:r>
              <a:rPr lang="ja-JP" altLang="en-US"/>
              <a:t>　システム構成</a:t>
            </a:r>
            <a:endParaRPr kumimoji="1" lang="ja-JP" altLang="en-US"/>
          </a:p>
        </p:txBody>
      </p:sp>
    </p:spTree>
    <p:extLst>
      <p:ext uri="{BB962C8B-B14F-4D97-AF65-F5344CB8AC3E}">
        <p14:creationId xmlns:p14="http://schemas.microsoft.com/office/powerpoint/2010/main" val="3705397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a:t>2.1</a:t>
            </a:r>
            <a:r>
              <a:rPr lang="ja-JP" altLang="en-US"/>
              <a:t>　</a:t>
            </a:r>
            <a:r>
              <a:rPr lang="zh-TW" altLang="en-US"/>
              <a:t>動作環境</a:t>
            </a:r>
            <a:r>
              <a:rPr lang="ja-JP" altLang="en-US"/>
              <a:t>・</a:t>
            </a:r>
            <a:r>
              <a:rPr lang="zh-TW" altLang="en-US"/>
              <a:t>条件</a:t>
            </a:r>
            <a:r>
              <a:rPr lang="en-US" altLang="zh-TW"/>
              <a:t>(1/2)</a:t>
            </a:r>
            <a:endParaRPr kumimoji="1" lang="ja-JP" altLang="en-US"/>
          </a:p>
        </p:txBody>
      </p:sp>
      <p:sp>
        <p:nvSpPr>
          <p:cNvPr id="3" name="コンテンツ プレースホルダー 2"/>
          <p:cNvSpPr>
            <a:spLocks noGrp="1"/>
          </p:cNvSpPr>
          <p:nvPr>
            <p:ph sz="quarter" idx="10"/>
          </p:nvPr>
        </p:nvSpPr>
        <p:spPr/>
        <p:txBody>
          <a:bodyPr>
            <a:normAutofit/>
          </a:bodyPr>
          <a:lstStyle/>
          <a:p>
            <a:r>
              <a:rPr lang="en-US" altLang="ja-JP"/>
              <a:t>OASE</a:t>
            </a:r>
            <a:r>
              <a:rPr lang="ja-JP" altLang="en-US"/>
              <a:t>をご利用いただくには、以下の環境が必要となります。</a:t>
            </a:r>
            <a:endParaRPr lang="en-US" altLang="ja-JP"/>
          </a:p>
          <a:p>
            <a:pPr lvl="1"/>
            <a:r>
              <a:rPr lang="ja-JP" altLang="en-US" smtClean="0"/>
              <a:t>サーバ動作要件</a:t>
            </a:r>
            <a:endParaRPr lang="en-US" altLang="ja-JP" smtClean="0"/>
          </a:p>
          <a:p>
            <a:pPr lvl="1"/>
            <a:r>
              <a:rPr lang="ja-JP" altLang="en-US" smtClean="0"/>
              <a:t>（ミドルウェアの構築方法は</a:t>
            </a:r>
            <a:r>
              <a:rPr lang="en-US" altLang="ja-JP" smtClean="0"/>
              <a:t>Documents</a:t>
            </a:r>
            <a:r>
              <a:rPr lang="ja-JP" altLang="en-US"/>
              <a:t>をご参照下さい。</a:t>
            </a:r>
            <a:r>
              <a:rPr lang="ja-JP" altLang="en-US" smtClean="0"/>
              <a:t>）</a:t>
            </a:r>
            <a:endParaRPr lang="en-US" altLang="ja-JP" smtClean="0"/>
          </a:p>
          <a:p>
            <a:pPr marL="180000" lvl="1" indent="0">
              <a:buNone/>
            </a:pPr>
            <a:r>
              <a:rPr lang="ja-JP" altLang="en-US"/>
              <a:t>　</a:t>
            </a:r>
            <a:r>
              <a:rPr lang="ja-JP" altLang="en-US" smtClean="0"/>
              <a:t>　　</a:t>
            </a:r>
            <a:r>
              <a:rPr lang="en-US" altLang="ja-JP" smtClean="0">
                <a:hlinkClick r:id="rId2"/>
              </a:rPr>
              <a:t>https</a:t>
            </a:r>
            <a:r>
              <a:rPr lang="en-US" altLang="ja-JP">
                <a:hlinkClick r:id="rId2"/>
              </a:rPr>
              <a:t>://</a:t>
            </a:r>
            <a:r>
              <a:rPr lang="en-US" altLang="ja-JP" smtClean="0">
                <a:hlinkClick r:id="rId2"/>
              </a:rPr>
              <a:t>exastro-suite.github.io/oase-docs/documents_ja.html</a:t>
            </a:r>
            <a:endParaRPr lang="en-US" altLang="ja-JP" smtClean="0"/>
          </a:p>
          <a:p>
            <a:pPr marL="180000" lvl="1" indent="0">
              <a:buNone/>
            </a:pPr>
            <a:r>
              <a:rPr lang="ja-JP" altLang="en-US" smtClean="0"/>
              <a:t>　　</a:t>
            </a:r>
            <a:endParaRPr lang="en-US" altLang="ja-JP"/>
          </a:p>
          <a:p>
            <a:pPr lvl="1"/>
            <a:endParaRPr lang="en-US" altLang="ja-JP" smtClean="0"/>
          </a:p>
          <a:p>
            <a:pPr lvl="1"/>
            <a:endParaRPr lang="en-US" altLang="ja-JP"/>
          </a:p>
          <a:p>
            <a:pPr lvl="1"/>
            <a:endParaRPr lang="en-US" altLang="ja-JP" smtClean="0"/>
          </a:p>
          <a:p>
            <a:pPr lvl="1"/>
            <a:endParaRPr lang="en-US" altLang="ja-JP"/>
          </a:p>
          <a:p>
            <a:pPr lvl="1"/>
            <a:endParaRPr lang="en-US" altLang="ja-JP" smtClean="0"/>
          </a:p>
          <a:p>
            <a:pPr lvl="1"/>
            <a:endParaRPr lang="en-US" altLang="ja-JP"/>
          </a:p>
          <a:p>
            <a:pPr lvl="1"/>
            <a:endParaRPr lang="en-US" altLang="ja-JP" smtClean="0"/>
          </a:p>
          <a:p>
            <a:pPr lvl="1"/>
            <a:endParaRPr lang="en-US" altLang="ja-JP"/>
          </a:p>
          <a:p>
            <a:pPr marL="180000" lvl="1" indent="0">
              <a:buNone/>
            </a:pPr>
            <a:endParaRPr lang="en-US" altLang="ja-JP"/>
          </a:p>
          <a:p>
            <a:pPr marL="180000" lvl="1" indent="0">
              <a:buNone/>
            </a:pPr>
            <a:endParaRPr lang="en-US" altLang="ja-JP"/>
          </a:p>
          <a:p>
            <a:pPr marL="180000" lvl="1" indent="0">
              <a:buNone/>
            </a:pPr>
            <a:endParaRPr lang="en-US" altLang="ja-JP"/>
          </a:p>
          <a:p>
            <a:pPr marL="180000" lvl="1" indent="0">
              <a:buNone/>
            </a:pPr>
            <a:endParaRPr lang="en-US" altLang="ja-JP"/>
          </a:p>
          <a:p>
            <a:pPr marL="180000" lvl="1" indent="0">
              <a:buNone/>
            </a:pPr>
            <a:endParaRPr lang="en-US" altLang="ja-JP"/>
          </a:p>
          <a:p>
            <a:pPr lvl="1"/>
            <a:endParaRPr lang="en-US" altLang="ja-JP"/>
          </a:p>
          <a:p>
            <a:pPr lvl="1"/>
            <a:endParaRPr lang="en-US" altLang="ja-JP"/>
          </a:p>
          <a:p>
            <a:pPr marL="180000" lvl="1" indent="0">
              <a:buNone/>
            </a:pPr>
            <a:endParaRPr lang="en-US" altLang="ja-JP" sz="1000" smtClean="0"/>
          </a:p>
          <a:p>
            <a:pPr marL="180000" lvl="1" indent="0">
              <a:buNone/>
            </a:pPr>
            <a:endParaRPr lang="en-US" altLang="ja-JP" sz="1000"/>
          </a:p>
        </p:txBody>
      </p:sp>
      <p:graphicFrame>
        <p:nvGraphicFramePr>
          <p:cNvPr id="5" name="表 4"/>
          <p:cNvGraphicFramePr>
            <a:graphicFrameLocks noGrp="1"/>
          </p:cNvGraphicFramePr>
          <p:nvPr>
            <p:extLst>
              <p:ext uri="{D42A27DB-BD31-4B8C-83A1-F6EECF244321}">
                <p14:modId xmlns:p14="http://schemas.microsoft.com/office/powerpoint/2010/main" val="3493355496"/>
              </p:ext>
            </p:extLst>
          </p:nvPr>
        </p:nvGraphicFramePr>
        <p:xfrm>
          <a:off x="1283268" y="2852920"/>
          <a:ext cx="6576490" cy="2723029"/>
        </p:xfrm>
        <a:graphic>
          <a:graphicData uri="http://schemas.openxmlformats.org/drawingml/2006/table">
            <a:tbl>
              <a:tblPr firstRow="1" bandRow="1">
                <a:tableStyleId>{5C22544A-7EE6-4342-B048-85BDC9FD1C3A}</a:tableStyleId>
              </a:tblPr>
              <a:tblGrid>
                <a:gridCol w="1344462">
                  <a:extLst>
                    <a:ext uri="{9D8B030D-6E8A-4147-A177-3AD203B41FA5}">
                      <a16:colId xmlns:a16="http://schemas.microsoft.com/office/drawing/2014/main" val="20000"/>
                    </a:ext>
                  </a:extLst>
                </a:gridCol>
                <a:gridCol w="2520350">
                  <a:extLst>
                    <a:ext uri="{9D8B030D-6E8A-4147-A177-3AD203B41FA5}">
                      <a16:colId xmlns:a16="http://schemas.microsoft.com/office/drawing/2014/main" val="612991517"/>
                    </a:ext>
                  </a:extLst>
                </a:gridCol>
                <a:gridCol w="2711678">
                  <a:extLst>
                    <a:ext uri="{9D8B030D-6E8A-4147-A177-3AD203B41FA5}">
                      <a16:colId xmlns:a16="http://schemas.microsoft.com/office/drawing/2014/main" val="2281951707"/>
                    </a:ext>
                  </a:extLst>
                </a:gridCol>
              </a:tblGrid>
              <a:tr h="323469">
                <a:tc>
                  <a:txBody>
                    <a:bodyPr/>
                    <a:lstStyle/>
                    <a:p>
                      <a:r>
                        <a:rPr kumimoji="1" lang="en-US" altLang="ja-JP" sz="1050" b="0">
                          <a:solidFill>
                            <a:schemeClr val="bg1"/>
                          </a:solidFill>
                        </a:rPr>
                        <a:t>OS</a:t>
                      </a:r>
                      <a:endParaRPr kumimoji="1" lang="ja-JP" altLang="en-US" sz="1050" b="0">
                        <a:solidFill>
                          <a:schemeClr val="bg1"/>
                        </a:solidFill>
                      </a:endParaRPr>
                    </a:p>
                  </a:txBody>
                  <a:tcPr anchor="ctr">
                    <a:solidFill>
                      <a:srgbClr val="002B62"/>
                    </a:solidFill>
                  </a:tcPr>
                </a:tc>
                <a:tc>
                  <a:txBody>
                    <a:bodyPr/>
                    <a:lstStyle/>
                    <a:p>
                      <a:r>
                        <a:rPr kumimoji="1" lang="en-US" altLang="ja-JP" sz="1050" b="0">
                          <a:solidFill>
                            <a:schemeClr val="tx1"/>
                          </a:solidFill>
                        </a:rPr>
                        <a:t> CentOS</a:t>
                      </a:r>
                      <a:endParaRPr kumimoji="1" lang="ja-JP" altLang="en-US" sz="1050" b="0">
                        <a:solidFill>
                          <a:schemeClr val="tx1"/>
                        </a:solidFill>
                      </a:endParaRPr>
                    </a:p>
                  </a:txBody>
                  <a:tcPr anchor="ctr">
                    <a:solidFill>
                      <a:schemeClr val="bg2">
                        <a:lumMod val="85000"/>
                      </a:schemeClr>
                    </a:solidFill>
                  </a:tcPr>
                </a:tc>
                <a:tc>
                  <a:txBody>
                    <a:bodyPr/>
                    <a:lstStyle/>
                    <a:p>
                      <a:r>
                        <a:rPr kumimoji="1" lang="en-US" altLang="ja-JP" sz="1050" b="0">
                          <a:solidFill>
                            <a:schemeClr val="tx1"/>
                          </a:solidFill>
                        </a:rPr>
                        <a:t>7.5.1804</a:t>
                      </a:r>
                      <a:endParaRPr kumimoji="1" lang="ja-JP" altLang="en-US" sz="1050" b="0">
                        <a:solidFill>
                          <a:schemeClr val="tx1"/>
                        </a:solidFill>
                      </a:endParaRPr>
                    </a:p>
                  </a:txBody>
                  <a:tcPr anchor="ctr">
                    <a:solidFill>
                      <a:schemeClr val="bg2">
                        <a:lumMod val="85000"/>
                      </a:schemeClr>
                    </a:solidFill>
                  </a:tcPr>
                </a:tc>
                <a:extLst>
                  <a:ext uri="{0D108BD9-81ED-4DB2-BD59-A6C34878D82A}">
                    <a16:rowId xmlns:a16="http://schemas.microsoft.com/office/drawing/2014/main" val="10000"/>
                  </a:ext>
                </a:extLst>
              </a:tr>
              <a:tr h="360050">
                <a:tc>
                  <a:txBody>
                    <a:bodyPr/>
                    <a:lstStyle/>
                    <a:p>
                      <a:r>
                        <a:rPr kumimoji="1" lang="en-US" altLang="ja-JP" sz="1050" b="0">
                          <a:solidFill>
                            <a:schemeClr val="bg1"/>
                          </a:solidFill>
                        </a:rPr>
                        <a:t>Web</a:t>
                      </a:r>
                      <a:r>
                        <a:rPr kumimoji="1" lang="ja-JP" altLang="en-US" sz="1050" b="0">
                          <a:solidFill>
                            <a:schemeClr val="bg1"/>
                          </a:solidFill>
                        </a:rPr>
                        <a:t>サーバー</a:t>
                      </a:r>
                    </a:p>
                  </a:txBody>
                  <a:tcPr anchor="ctr">
                    <a:solidFill>
                      <a:srgbClr val="002B62"/>
                    </a:solidFill>
                  </a:tcPr>
                </a:tc>
                <a:tc>
                  <a:txBody>
                    <a:bodyPr/>
                    <a:lstStyle/>
                    <a:p>
                      <a:r>
                        <a:rPr kumimoji="1" lang="en-US" altLang="ja-JP" sz="1050" b="0">
                          <a:solidFill>
                            <a:schemeClr val="tx1"/>
                          </a:solidFill>
                        </a:rPr>
                        <a:t> Nginx</a:t>
                      </a:r>
                      <a:endParaRPr kumimoji="1" lang="ja-JP" altLang="en-US" sz="1050" b="0">
                        <a:solidFill>
                          <a:schemeClr val="tx1"/>
                        </a:solidFill>
                      </a:endParaRPr>
                    </a:p>
                  </a:txBody>
                  <a:tcPr anchor="ctr">
                    <a:solidFill>
                      <a:schemeClr val="bg2">
                        <a:lumMod val="75000"/>
                      </a:schemeClr>
                    </a:solidFill>
                  </a:tcPr>
                </a:tc>
                <a:tc>
                  <a:txBody>
                    <a:bodyPr/>
                    <a:lstStyle/>
                    <a:p>
                      <a:r>
                        <a:rPr kumimoji="1" lang="en-US" altLang="ja-JP" sz="1050" b="0" i="0" kern="1200">
                          <a:solidFill>
                            <a:schemeClr val="dk1"/>
                          </a:solidFill>
                          <a:effectLst/>
                          <a:latin typeface="+mn-lt"/>
                          <a:ea typeface="+mn-ea"/>
                          <a:cs typeface="+mn-cs"/>
                        </a:rPr>
                        <a:t>1.17.1</a:t>
                      </a:r>
                      <a:endParaRPr kumimoji="1" lang="ja-JP" altLang="en-US" sz="1050" b="0">
                        <a:solidFill>
                          <a:schemeClr val="tx1"/>
                        </a:solidFill>
                      </a:endParaRPr>
                    </a:p>
                  </a:txBody>
                  <a:tcPr anchor="ctr">
                    <a:solidFill>
                      <a:schemeClr val="bg2">
                        <a:lumMod val="75000"/>
                      </a:schemeClr>
                    </a:solidFill>
                  </a:tcPr>
                </a:tc>
                <a:extLst>
                  <a:ext uri="{0D108BD9-81ED-4DB2-BD59-A6C34878D82A}">
                    <a16:rowId xmlns:a16="http://schemas.microsoft.com/office/drawing/2014/main" val="299553557"/>
                  </a:ext>
                </a:extLst>
              </a:tr>
              <a:tr h="360050">
                <a:tc>
                  <a:txBody>
                    <a:bodyPr/>
                    <a:lstStyle/>
                    <a:p>
                      <a:r>
                        <a:rPr kumimoji="1" lang="ja-JP" altLang="en-US" sz="1050" b="0">
                          <a:solidFill>
                            <a:schemeClr val="bg1"/>
                          </a:solidFill>
                        </a:rPr>
                        <a:t>フレームワーク</a:t>
                      </a:r>
                    </a:p>
                  </a:txBody>
                  <a:tcPr anchor="ctr">
                    <a:solidFill>
                      <a:srgbClr val="002B62"/>
                    </a:solidFill>
                  </a:tcPr>
                </a:tc>
                <a:tc>
                  <a:txBody>
                    <a:bodyPr/>
                    <a:lstStyle/>
                    <a:p>
                      <a:r>
                        <a:rPr kumimoji="1" lang="en-US" altLang="ja-JP" sz="1050" b="0" i="0" kern="1200">
                          <a:solidFill>
                            <a:schemeClr val="dk1"/>
                          </a:solidFill>
                          <a:effectLst/>
                          <a:latin typeface="+mn-lt"/>
                          <a:ea typeface="+mn-ea"/>
                          <a:cs typeface="+mn-cs"/>
                        </a:rPr>
                        <a:t> Django</a:t>
                      </a:r>
                      <a:endParaRPr kumimoji="1" lang="ja-JP" altLang="en-US" sz="1050" b="0">
                        <a:solidFill>
                          <a:schemeClr val="tx1"/>
                        </a:solidFill>
                      </a:endParaRPr>
                    </a:p>
                  </a:txBody>
                  <a:tcPr anchor="ctr">
                    <a:solidFill>
                      <a:schemeClr val="bg2">
                        <a:lumMod val="85000"/>
                      </a:schemeClr>
                    </a:solidFill>
                  </a:tcPr>
                </a:tc>
                <a:tc>
                  <a:txBody>
                    <a:bodyPr/>
                    <a:lstStyle/>
                    <a:p>
                      <a:r>
                        <a:rPr kumimoji="1" lang="en-US" altLang="ja-JP" sz="1050" b="0" i="0" kern="1200">
                          <a:solidFill>
                            <a:schemeClr val="dk1"/>
                          </a:solidFill>
                          <a:effectLst/>
                          <a:latin typeface="+mn-lt"/>
                          <a:ea typeface="+mn-ea"/>
                          <a:cs typeface="+mn-cs"/>
                        </a:rPr>
                        <a:t>2.1.3</a:t>
                      </a:r>
                      <a:endParaRPr kumimoji="1" lang="ja-JP" altLang="en-US" sz="1050" b="0">
                        <a:solidFill>
                          <a:schemeClr val="tx1"/>
                        </a:solidFill>
                      </a:endParaRPr>
                    </a:p>
                  </a:txBody>
                  <a:tcPr anchor="ctr">
                    <a:solidFill>
                      <a:schemeClr val="bg2">
                        <a:lumMod val="85000"/>
                      </a:schemeClr>
                    </a:solidFill>
                  </a:tcPr>
                </a:tc>
                <a:extLst>
                  <a:ext uri="{0D108BD9-81ED-4DB2-BD59-A6C34878D82A}">
                    <a16:rowId xmlns:a16="http://schemas.microsoft.com/office/drawing/2014/main" val="1311618541"/>
                  </a:ext>
                </a:extLst>
              </a:tr>
              <a:tr h="288040">
                <a:tc>
                  <a:txBody>
                    <a:bodyPr/>
                    <a:lstStyle/>
                    <a:p>
                      <a:r>
                        <a:rPr kumimoji="1" lang="ja-JP" altLang="en-US" sz="1050" b="0">
                          <a:solidFill>
                            <a:schemeClr val="bg1"/>
                          </a:solidFill>
                        </a:rPr>
                        <a:t>データベース</a:t>
                      </a:r>
                    </a:p>
                  </a:txBody>
                  <a:tcPr anchor="ctr">
                    <a:solidFill>
                      <a:srgbClr val="002B62"/>
                    </a:solidFill>
                  </a:tcPr>
                </a:tc>
                <a:tc>
                  <a:txBody>
                    <a:bodyPr/>
                    <a:lstStyle/>
                    <a:p>
                      <a:r>
                        <a:rPr kumimoji="1" lang="en-US" altLang="ja-JP" sz="1050" b="0" i="0" kern="1200">
                          <a:solidFill>
                            <a:schemeClr val="dk1"/>
                          </a:solidFill>
                          <a:effectLst/>
                          <a:latin typeface="+mn-lt"/>
                          <a:ea typeface="+mn-ea"/>
                          <a:cs typeface="+mn-cs"/>
                        </a:rPr>
                        <a:t> MySQL</a:t>
                      </a:r>
                      <a:endParaRPr kumimoji="1" lang="ja-JP" altLang="en-US" sz="1050" b="0">
                        <a:solidFill>
                          <a:schemeClr val="tx1"/>
                        </a:solidFill>
                      </a:endParaRPr>
                    </a:p>
                  </a:txBody>
                  <a:tcPr anchor="ctr">
                    <a:solidFill>
                      <a:schemeClr val="bg2">
                        <a:lumMod val="75000"/>
                      </a:schemeClr>
                    </a:solidFill>
                  </a:tcPr>
                </a:tc>
                <a:tc>
                  <a:txBody>
                    <a:bodyPr/>
                    <a:lstStyle/>
                    <a:p>
                      <a:r>
                        <a:rPr kumimoji="1" lang="en-US" altLang="ja-JP" sz="1050" b="0" i="0" kern="1200">
                          <a:solidFill>
                            <a:schemeClr val="dk1"/>
                          </a:solidFill>
                          <a:effectLst/>
                          <a:latin typeface="+mn-lt"/>
                          <a:ea typeface="+mn-ea"/>
                          <a:cs typeface="+mn-cs"/>
                        </a:rPr>
                        <a:t>8.0.16</a:t>
                      </a:r>
                      <a:endParaRPr kumimoji="1" lang="ja-JP" altLang="en-US" sz="1050" b="0">
                        <a:solidFill>
                          <a:schemeClr val="tx1"/>
                        </a:solidFill>
                      </a:endParaRPr>
                    </a:p>
                  </a:txBody>
                  <a:tcPr anchor="ctr">
                    <a:solidFill>
                      <a:schemeClr val="bg2">
                        <a:lumMod val="75000"/>
                      </a:schemeClr>
                    </a:solidFill>
                  </a:tcPr>
                </a:tc>
                <a:extLst>
                  <a:ext uri="{0D108BD9-81ED-4DB2-BD59-A6C34878D82A}">
                    <a16:rowId xmlns:a16="http://schemas.microsoft.com/office/drawing/2014/main" val="1594761152"/>
                  </a:ext>
                </a:extLst>
              </a:tr>
              <a:tr h="216030">
                <a:tc rowSpan="2">
                  <a:txBody>
                    <a:bodyPr/>
                    <a:lstStyle/>
                    <a:p>
                      <a:r>
                        <a:rPr kumimoji="1" lang="ja-JP" altLang="en-US" sz="1050" b="0">
                          <a:solidFill>
                            <a:schemeClr val="bg1"/>
                          </a:solidFill>
                        </a:rPr>
                        <a:t>言語</a:t>
                      </a:r>
                    </a:p>
                  </a:txBody>
                  <a:tcPr anchor="ctr">
                    <a:solidFill>
                      <a:srgbClr val="002B62"/>
                    </a:solidFill>
                  </a:tcPr>
                </a:tc>
                <a:tc>
                  <a:txBody>
                    <a:bodyPr/>
                    <a:lstStyle/>
                    <a:p>
                      <a:r>
                        <a:rPr kumimoji="1" lang="en-US" altLang="ja-JP" sz="1050" b="0">
                          <a:solidFill>
                            <a:schemeClr val="tx1"/>
                          </a:solidFill>
                        </a:rPr>
                        <a:t> python</a:t>
                      </a:r>
                      <a:endParaRPr kumimoji="1" lang="ja-JP" altLang="en-US" sz="1050" b="0">
                        <a:solidFill>
                          <a:schemeClr val="tx1"/>
                        </a:solidFill>
                      </a:endParaRPr>
                    </a:p>
                  </a:txBody>
                  <a:tcPr anchor="ctr">
                    <a:solidFill>
                      <a:schemeClr val="bg2">
                        <a:lumMod val="85000"/>
                      </a:schemeClr>
                    </a:solidFill>
                  </a:tcPr>
                </a:tc>
                <a:tc>
                  <a:txBody>
                    <a:bodyPr/>
                    <a:lstStyle/>
                    <a:p>
                      <a:r>
                        <a:rPr kumimoji="1" lang="en-US" altLang="ja-JP" sz="1050" b="0" i="0" kern="1200">
                          <a:solidFill>
                            <a:schemeClr val="dk1"/>
                          </a:solidFill>
                          <a:effectLst/>
                          <a:latin typeface="+mn-lt"/>
                          <a:ea typeface="+mn-ea"/>
                          <a:cs typeface="+mn-cs"/>
                        </a:rPr>
                        <a:t>3.6.5</a:t>
                      </a:r>
                      <a:endParaRPr kumimoji="1" lang="ja-JP" altLang="en-US" sz="1050" b="0">
                        <a:solidFill>
                          <a:schemeClr val="tx1"/>
                        </a:solidFill>
                      </a:endParaRPr>
                    </a:p>
                  </a:txBody>
                  <a:tcPr anchor="ctr">
                    <a:solidFill>
                      <a:schemeClr val="bg2">
                        <a:lumMod val="85000"/>
                      </a:schemeClr>
                    </a:solidFill>
                  </a:tcPr>
                </a:tc>
                <a:extLst>
                  <a:ext uri="{0D108BD9-81ED-4DB2-BD59-A6C34878D82A}">
                    <a16:rowId xmlns:a16="http://schemas.microsoft.com/office/drawing/2014/main" val="1041475567"/>
                  </a:ext>
                </a:extLst>
              </a:tr>
              <a:tr h="216030">
                <a:tc vMerge="1">
                  <a:txBody>
                    <a:bodyPr/>
                    <a:lstStyle/>
                    <a:p>
                      <a:endParaRPr kumimoji="1" lang="ja-JP" altLang="en-US" sz="1050" b="0" dirty="0">
                        <a:solidFill>
                          <a:schemeClr val="bg1"/>
                        </a:solidFill>
                      </a:endParaRPr>
                    </a:p>
                  </a:txBody>
                  <a:tcPr anchor="ctr">
                    <a:solidFill>
                      <a:srgbClr val="002B62"/>
                    </a:solidFill>
                  </a:tcPr>
                </a:tc>
                <a:tc>
                  <a:txBody>
                    <a:bodyPr/>
                    <a:lstStyle/>
                    <a:p>
                      <a:r>
                        <a:rPr kumimoji="1" lang="en-US" altLang="ja-JP" sz="1050" b="0">
                          <a:solidFill>
                            <a:schemeClr val="tx1"/>
                          </a:solidFill>
                        </a:rPr>
                        <a:t> </a:t>
                      </a:r>
                      <a:r>
                        <a:rPr kumimoji="1" lang="en-US" altLang="ja-JP" sz="1050" b="0" err="1">
                          <a:solidFill>
                            <a:schemeClr val="tx1"/>
                          </a:solidFill>
                        </a:rPr>
                        <a:t>OpenJDK</a:t>
                      </a:r>
                      <a:endParaRPr kumimoji="1" lang="ja-JP" altLang="en-US" sz="1050" b="0">
                        <a:solidFill>
                          <a:schemeClr val="tx1"/>
                        </a:solidFill>
                      </a:endParaRPr>
                    </a:p>
                  </a:txBody>
                  <a:tcPr anchor="ctr">
                    <a:solidFill>
                      <a:schemeClr val="bg2">
                        <a:lumMod val="75000"/>
                      </a:schemeClr>
                    </a:solidFill>
                  </a:tcPr>
                </a:tc>
                <a:tc>
                  <a:txBody>
                    <a:bodyPr/>
                    <a:lstStyle/>
                    <a:p>
                      <a:r>
                        <a:rPr kumimoji="1" lang="en-US" altLang="ja-JP" sz="1050" b="0" i="0" kern="1200">
                          <a:solidFill>
                            <a:schemeClr val="dk1"/>
                          </a:solidFill>
                          <a:effectLst/>
                          <a:latin typeface="+mn-lt"/>
                          <a:ea typeface="+mn-ea"/>
                          <a:cs typeface="+mn-cs"/>
                        </a:rPr>
                        <a:t>1.8.0_212</a:t>
                      </a:r>
                      <a:endParaRPr kumimoji="1" lang="ja-JP" altLang="en-US" sz="1050" b="0">
                        <a:solidFill>
                          <a:schemeClr val="tx1"/>
                        </a:solidFill>
                      </a:endParaRPr>
                    </a:p>
                  </a:txBody>
                  <a:tcPr anchor="ctr">
                    <a:solidFill>
                      <a:schemeClr val="bg2">
                        <a:lumMod val="75000"/>
                      </a:schemeClr>
                    </a:solidFill>
                  </a:tcPr>
                </a:tc>
                <a:extLst>
                  <a:ext uri="{0D108BD9-81ED-4DB2-BD59-A6C34878D82A}">
                    <a16:rowId xmlns:a16="http://schemas.microsoft.com/office/drawing/2014/main" val="1733062857"/>
                  </a:ext>
                </a:extLst>
              </a:tr>
              <a:tr h="324620">
                <a:tc>
                  <a:txBody>
                    <a:bodyPr/>
                    <a:lstStyle/>
                    <a:p>
                      <a:r>
                        <a:rPr kumimoji="1" lang="en-US" altLang="ja-JP" sz="1050" b="0">
                          <a:solidFill>
                            <a:schemeClr val="bg1"/>
                          </a:solidFill>
                        </a:rPr>
                        <a:t>Python</a:t>
                      </a:r>
                      <a:r>
                        <a:rPr kumimoji="1" lang="ja-JP" altLang="en-US" sz="1050" b="0">
                          <a:solidFill>
                            <a:schemeClr val="bg1"/>
                          </a:solidFill>
                        </a:rPr>
                        <a:t>ライブラリ</a:t>
                      </a:r>
                    </a:p>
                  </a:txBody>
                  <a:tcPr anchor="ctr">
                    <a:solidFill>
                      <a:srgbClr val="002B62"/>
                    </a:solidFill>
                  </a:tcPr>
                </a:tc>
                <a:tc>
                  <a:txBody>
                    <a:bodyPr/>
                    <a:lstStyle/>
                    <a:p>
                      <a:r>
                        <a:rPr kumimoji="1" lang="en-US" altLang="ja-JP" sz="1050" b="0">
                          <a:solidFill>
                            <a:schemeClr val="tx1"/>
                          </a:solidFill>
                        </a:rPr>
                        <a:t> </a:t>
                      </a:r>
                      <a:r>
                        <a:rPr kumimoji="1" lang="en-US" altLang="ja-JP" sz="1050" b="0" err="1">
                          <a:solidFill>
                            <a:schemeClr val="tx1"/>
                          </a:solidFill>
                        </a:rPr>
                        <a:t>openpyxl</a:t>
                      </a:r>
                      <a:endParaRPr kumimoji="1" lang="ja-JP" altLang="en-US" sz="1050" b="0">
                        <a:solidFill>
                          <a:schemeClr val="tx1"/>
                        </a:solidFill>
                      </a:endParaRPr>
                    </a:p>
                  </a:txBody>
                  <a:tcPr anchor="ctr">
                    <a:solidFill>
                      <a:schemeClr val="bg2">
                        <a:lumMod val="85000"/>
                      </a:schemeClr>
                    </a:solidFill>
                  </a:tcPr>
                </a:tc>
                <a:tc>
                  <a:txBody>
                    <a:bodyPr/>
                    <a:lstStyle/>
                    <a:p>
                      <a:r>
                        <a:rPr kumimoji="1" lang="en-US" altLang="ja-JP" sz="1050" b="0" i="0" kern="1200">
                          <a:solidFill>
                            <a:schemeClr val="dk1"/>
                          </a:solidFill>
                          <a:effectLst/>
                          <a:latin typeface="+mn-lt"/>
                          <a:ea typeface="+mn-ea"/>
                          <a:cs typeface="+mn-cs"/>
                        </a:rPr>
                        <a:t>2.5.14</a:t>
                      </a:r>
                      <a:endParaRPr kumimoji="1" lang="ja-JP" altLang="en-US" sz="1050" b="0">
                        <a:solidFill>
                          <a:schemeClr val="tx1"/>
                        </a:solidFill>
                      </a:endParaRPr>
                    </a:p>
                  </a:txBody>
                  <a:tcPr anchor="ctr">
                    <a:solidFill>
                      <a:schemeClr val="bg2">
                        <a:lumMod val="85000"/>
                      </a:schemeClr>
                    </a:solidFill>
                  </a:tcPr>
                </a:tc>
                <a:extLst>
                  <a:ext uri="{0D108BD9-81ED-4DB2-BD59-A6C34878D82A}">
                    <a16:rowId xmlns:a16="http://schemas.microsoft.com/office/drawing/2014/main" val="675469561"/>
                  </a:ext>
                </a:extLst>
              </a:tr>
              <a:tr h="288040">
                <a:tc rowSpan="2">
                  <a:txBody>
                    <a:bodyPr/>
                    <a:lstStyle/>
                    <a:p>
                      <a:r>
                        <a:rPr kumimoji="1" lang="en-US" altLang="ja-JP" sz="1050" b="0">
                          <a:solidFill>
                            <a:schemeClr val="bg1"/>
                          </a:solidFill>
                        </a:rPr>
                        <a:t>Red</a:t>
                      </a:r>
                      <a:r>
                        <a:rPr kumimoji="1" lang="ja-JP" altLang="en-US" sz="1050" b="0" baseline="0">
                          <a:solidFill>
                            <a:schemeClr val="bg1"/>
                          </a:solidFill>
                        </a:rPr>
                        <a:t> </a:t>
                      </a:r>
                      <a:r>
                        <a:rPr kumimoji="1" lang="en-US" altLang="ja-JP" sz="1050" b="0" baseline="0">
                          <a:solidFill>
                            <a:schemeClr val="bg1"/>
                          </a:solidFill>
                        </a:rPr>
                        <a:t>Hat</a:t>
                      </a:r>
                      <a:endParaRPr kumimoji="1" lang="ja-JP" altLang="en-US" sz="1050" b="0">
                        <a:solidFill>
                          <a:schemeClr val="bg1"/>
                        </a:solidFill>
                      </a:endParaRPr>
                    </a:p>
                  </a:txBody>
                  <a:tcPr anchor="ctr">
                    <a:solidFill>
                      <a:srgbClr val="002B62"/>
                    </a:solidFill>
                  </a:tcPr>
                </a:tc>
                <a:tc>
                  <a:txBody>
                    <a:bodyPr/>
                    <a:lstStyle/>
                    <a:p>
                      <a:pPr marL="0" algn="l" defTabSz="914400" rtl="0" eaLnBrk="1" fontAlgn="base" latinLnBrk="0" hangingPunct="1"/>
                      <a:r>
                        <a:rPr kumimoji="1" lang="en-US" sz="1050" b="0" i="0" kern="1200">
                          <a:solidFill>
                            <a:schemeClr val="dk1"/>
                          </a:solidFill>
                          <a:effectLst/>
                          <a:latin typeface="+mn-lt"/>
                          <a:ea typeface="+mn-ea"/>
                          <a:cs typeface="+mn-cs"/>
                        </a:rPr>
                        <a:t>Decision Manager</a:t>
                      </a:r>
                    </a:p>
                  </a:txBody>
                  <a:tcPr marL="152400" marR="152400" marT="76200" marB="76200" anchor="ctr">
                    <a:solidFill>
                      <a:schemeClr val="bg2">
                        <a:lumMod val="75000"/>
                      </a:schemeClr>
                    </a:solidFill>
                  </a:tcPr>
                </a:tc>
                <a:tc>
                  <a:txBody>
                    <a:bodyPr/>
                    <a:lstStyle/>
                    <a:p>
                      <a:pPr marL="0" algn="l" defTabSz="914400" rtl="0" eaLnBrk="1" fontAlgn="base" latinLnBrk="0" hangingPunct="1"/>
                      <a:r>
                        <a:rPr kumimoji="1" lang="en-US" altLang="ja-JP" sz="1050" b="0" i="0" kern="1200">
                          <a:solidFill>
                            <a:schemeClr val="dk1"/>
                          </a:solidFill>
                          <a:effectLst/>
                          <a:latin typeface="+mn-lt"/>
                          <a:ea typeface="+mn-ea"/>
                          <a:cs typeface="+mn-cs"/>
                        </a:rPr>
                        <a:t>7.3.1</a:t>
                      </a:r>
                      <a:endParaRPr kumimoji="1" lang="ja-JP" altLang="en-US" sz="1050" b="0" i="0" kern="1200">
                        <a:solidFill>
                          <a:schemeClr val="dk1"/>
                        </a:solidFill>
                        <a:effectLst/>
                        <a:latin typeface="+mn-lt"/>
                        <a:ea typeface="+mn-ea"/>
                        <a:cs typeface="+mn-cs"/>
                      </a:endParaRPr>
                    </a:p>
                  </a:txBody>
                  <a:tcPr marL="152400" marR="152400" marT="76200" marB="76200" anchor="ctr">
                    <a:solidFill>
                      <a:schemeClr val="bg2">
                        <a:lumMod val="75000"/>
                      </a:schemeClr>
                    </a:solidFill>
                  </a:tcPr>
                </a:tc>
                <a:extLst>
                  <a:ext uri="{0D108BD9-81ED-4DB2-BD59-A6C34878D82A}">
                    <a16:rowId xmlns:a16="http://schemas.microsoft.com/office/drawing/2014/main" val="1540294794"/>
                  </a:ext>
                </a:extLst>
              </a:tr>
              <a:tr h="216030">
                <a:tc vMerge="1">
                  <a:txBody>
                    <a:bodyPr/>
                    <a:lstStyle/>
                    <a:p>
                      <a:endParaRPr kumimoji="1" lang="ja-JP" altLang="en-US" sz="1050" b="0" dirty="0">
                        <a:solidFill>
                          <a:schemeClr val="bg1"/>
                        </a:solidFill>
                      </a:endParaRPr>
                    </a:p>
                  </a:txBody>
                  <a:tcPr anchor="ctr">
                    <a:solidFill>
                      <a:srgbClr val="002B62"/>
                    </a:solidFill>
                  </a:tcPr>
                </a:tc>
                <a:tc>
                  <a:txBody>
                    <a:bodyPr/>
                    <a:lstStyle/>
                    <a:p>
                      <a:r>
                        <a:rPr kumimoji="1" lang="en-US" altLang="ja-JP" sz="1050" b="0" i="0" kern="1200">
                          <a:solidFill>
                            <a:schemeClr val="dk1"/>
                          </a:solidFill>
                          <a:effectLst/>
                          <a:latin typeface="+mn-lt"/>
                          <a:ea typeface="+mn-ea"/>
                          <a:cs typeface="+mn-cs"/>
                        </a:rPr>
                        <a:t> </a:t>
                      </a:r>
                      <a:r>
                        <a:rPr kumimoji="1" lang="en-US" altLang="ja-JP" sz="1050" b="0" i="0" kern="1200" err="1">
                          <a:solidFill>
                            <a:schemeClr val="dk1"/>
                          </a:solidFill>
                          <a:effectLst/>
                          <a:latin typeface="+mn-lt"/>
                          <a:ea typeface="+mn-ea"/>
                          <a:cs typeface="+mn-cs"/>
                        </a:rPr>
                        <a:t>JBoss</a:t>
                      </a:r>
                      <a:r>
                        <a:rPr kumimoji="1" lang="en-US" altLang="ja-JP" sz="1050" b="0" i="0" kern="1200">
                          <a:solidFill>
                            <a:schemeClr val="dk1"/>
                          </a:solidFill>
                          <a:effectLst/>
                          <a:latin typeface="+mn-lt"/>
                          <a:ea typeface="+mn-ea"/>
                          <a:cs typeface="+mn-cs"/>
                        </a:rPr>
                        <a:t> EAP</a:t>
                      </a:r>
                      <a:endParaRPr kumimoji="1" lang="ja-JP" altLang="en-US" sz="1050" b="0">
                        <a:solidFill>
                          <a:schemeClr val="tx1"/>
                        </a:solidFill>
                      </a:endParaRPr>
                    </a:p>
                  </a:txBody>
                  <a:tcPr anchor="ctr">
                    <a:solidFill>
                      <a:schemeClr val="bg2">
                        <a:lumMod val="85000"/>
                      </a:schemeClr>
                    </a:solidFill>
                  </a:tcPr>
                </a:tc>
                <a:tc>
                  <a:txBody>
                    <a:bodyPr/>
                    <a:lstStyle/>
                    <a:p>
                      <a:r>
                        <a:rPr kumimoji="1" lang="en-US" altLang="ja-JP" sz="1050" b="0" i="0" kern="1200">
                          <a:solidFill>
                            <a:schemeClr val="dk1"/>
                          </a:solidFill>
                          <a:effectLst/>
                          <a:latin typeface="+mn-lt"/>
                          <a:ea typeface="+mn-ea"/>
                          <a:cs typeface="+mn-cs"/>
                        </a:rPr>
                        <a:t>7.2.0</a:t>
                      </a:r>
                      <a:endParaRPr kumimoji="1" lang="ja-JP" altLang="en-US" sz="1050" b="0">
                        <a:solidFill>
                          <a:schemeClr val="tx1"/>
                        </a:solidFill>
                      </a:endParaRPr>
                    </a:p>
                  </a:txBody>
                  <a:tcPr anchor="ctr">
                    <a:solidFill>
                      <a:schemeClr val="bg2">
                        <a:lumMod val="85000"/>
                      </a:schemeClr>
                    </a:solidFill>
                  </a:tcPr>
                </a:tc>
                <a:extLst>
                  <a:ext uri="{0D108BD9-81ED-4DB2-BD59-A6C34878D82A}">
                    <a16:rowId xmlns:a16="http://schemas.microsoft.com/office/drawing/2014/main" val="3113607153"/>
                  </a:ext>
                </a:extLst>
              </a:tr>
            </a:tbl>
          </a:graphicData>
        </a:graphic>
      </p:graphicFrame>
    </p:spTree>
    <p:extLst>
      <p:ext uri="{BB962C8B-B14F-4D97-AF65-F5344CB8AC3E}">
        <p14:creationId xmlns:p14="http://schemas.microsoft.com/office/powerpoint/2010/main" val="1787564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a:t>2.2</a:t>
            </a:r>
            <a:r>
              <a:rPr lang="ja-JP" altLang="en-US"/>
              <a:t>　</a:t>
            </a:r>
            <a:r>
              <a:rPr lang="zh-TW" altLang="en-US"/>
              <a:t>動作環境</a:t>
            </a:r>
            <a:r>
              <a:rPr lang="ja-JP" altLang="en-US"/>
              <a:t>・</a:t>
            </a:r>
            <a:r>
              <a:rPr lang="zh-TW" altLang="en-US"/>
              <a:t>条件</a:t>
            </a:r>
            <a:r>
              <a:rPr lang="en-US" altLang="zh-TW"/>
              <a:t>(2/2)</a:t>
            </a:r>
            <a:endParaRPr kumimoji="1" lang="ja-JP" altLang="en-US"/>
          </a:p>
        </p:txBody>
      </p:sp>
      <p:sp>
        <p:nvSpPr>
          <p:cNvPr id="3" name="コンテンツ プレースホルダー 2"/>
          <p:cNvSpPr>
            <a:spLocks noGrp="1"/>
          </p:cNvSpPr>
          <p:nvPr>
            <p:ph sz="quarter" idx="10"/>
          </p:nvPr>
        </p:nvSpPr>
        <p:spPr/>
        <p:txBody>
          <a:bodyPr/>
          <a:lstStyle/>
          <a:p>
            <a:pPr lvl="1"/>
            <a:endParaRPr lang="en-US" altLang="ja-JP" smtClean="0"/>
          </a:p>
          <a:p>
            <a:pPr lvl="1"/>
            <a:r>
              <a:rPr lang="ja-JP" altLang="en-US" smtClean="0"/>
              <a:t>環境スペック参考値</a:t>
            </a:r>
            <a:endParaRPr lang="en-US" altLang="ja-JP" smtClean="0"/>
          </a:p>
          <a:p>
            <a:pPr lvl="1"/>
            <a:endParaRPr lang="en-US" altLang="ja-JP" smtClean="0"/>
          </a:p>
          <a:p>
            <a:pPr lvl="1"/>
            <a:endParaRPr lang="en-US" altLang="ja-JP" smtClean="0"/>
          </a:p>
          <a:p>
            <a:pPr lvl="1"/>
            <a:endParaRPr lang="en-US" altLang="ja-JP" smtClean="0"/>
          </a:p>
          <a:p>
            <a:pPr lvl="1"/>
            <a:endParaRPr lang="en-US" altLang="ja-JP"/>
          </a:p>
          <a:p>
            <a:pPr lvl="1"/>
            <a:endParaRPr lang="en-US" altLang="ja-JP" smtClean="0"/>
          </a:p>
          <a:p>
            <a:pPr lvl="1"/>
            <a:endParaRPr lang="en-US" altLang="ja-JP"/>
          </a:p>
          <a:p>
            <a:pPr lvl="1"/>
            <a:endParaRPr lang="en-US" altLang="ja-JP" smtClean="0"/>
          </a:p>
          <a:p>
            <a:pPr lvl="1"/>
            <a:endParaRPr lang="en-US" altLang="ja-JP"/>
          </a:p>
          <a:p>
            <a:pPr lvl="1"/>
            <a:endParaRPr lang="en-US" altLang="ja-JP" smtClean="0"/>
          </a:p>
          <a:p>
            <a:pPr lvl="1"/>
            <a:r>
              <a:rPr lang="ja-JP" altLang="en-US" smtClean="0"/>
              <a:t>クライアント側</a:t>
            </a:r>
            <a:r>
              <a:rPr lang="en-US" altLang="ja-JP"/>
              <a:t>PC</a:t>
            </a:r>
            <a:r>
              <a:rPr lang="ja-JP" altLang="en-US"/>
              <a:t>動作要件</a:t>
            </a:r>
            <a:endParaRPr lang="en-US" altLang="ja-JP"/>
          </a:p>
          <a:p>
            <a:pPr lvl="1"/>
            <a:endParaRPr lang="en-US" altLang="ja-JP"/>
          </a:p>
          <a:p>
            <a:pPr lvl="1"/>
            <a:endParaRPr lang="en-US" altLang="ja-JP"/>
          </a:p>
          <a:p>
            <a:pPr marL="180000" lvl="1" indent="0">
              <a:buNone/>
            </a:pPr>
            <a:endParaRPr lang="en-US" altLang="ja-JP"/>
          </a:p>
          <a:p>
            <a:pPr marL="180000" lvl="1" indent="0">
              <a:buNone/>
            </a:pPr>
            <a:endParaRPr lang="en-US" altLang="ja-JP"/>
          </a:p>
          <a:p>
            <a:pPr marL="180000" lvl="1" indent="0">
              <a:buNone/>
            </a:pPr>
            <a:endParaRPr lang="en-US" altLang="ja-JP"/>
          </a:p>
          <a:p>
            <a:pPr lvl="1"/>
            <a:endParaRPr lang="en-US" altLang="ja-JP"/>
          </a:p>
          <a:p>
            <a:pPr lvl="1"/>
            <a:endParaRPr lang="en-US" altLang="ja-JP"/>
          </a:p>
          <a:p>
            <a:pPr lvl="1"/>
            <a:endParaRPr lang="en-US" altLang="ja-JP"/>
          </a:p>
        </p:txBody>
      </p:sp>
      <p:graphicFrame>
        <p:nvGraphicFramePr>
          <p:cNvPr id="7" name="表 6"/>
          <p:cNvGraphicFramePr>
            <a:graphicFrameLocks noGrp="1"/>
          </p:cNvGraphicFramePr>
          <p:nvPr>
            <p:extLst>
              <p:ext uri="{D42A27DB-BD31-4B8C-83A1-F6EECF244321}">
                <p14:modId xmlns:p14="http://schemas.microsoft.com/office/powerpoint/2010/main" val="3160359160"/>
              </p:ext>
            </p:extLst>
          </p:nvPr>
        </p:nvGraphicFramePr>
        <p:xfrm>
          <a:off x="1283268" y="4509150"/>
          <a:ext cx="6576490" cy="1844785"/>
        </p:xfrm>
        <a:graphic>
          <a:graphicData uri="http://schemas.openxmlformats.org/drawingml/2006/table">
            <a:tbl>
              <a:tblPr firstRow="1" bandRow="1">
                <a:tableStyleId>{93296810-A885-4BE3-A3E7-6D5BEEA58F35}</a:tableStyleId>
              </a:tblPr>
              <a:tblGrid>
                <a:gridCol w="1296180">
                  <a:extLst>
                    <a:ext uri="{9D8B030D-6E8A-4147-A177-3AD203B41FA5}">
                      <a16:colId xmlns:a16="http://schemas.microsoft.com/office/drawing/2014/main" val="20000"/>
                    </a:ext>
                  </a:extLst>
                </a:gridCol>
                <a:gridCol w="2640155">
                  <a:extLst>
                    <a:ext uri="{9D8B030D-6E8A-4147-A177-3AD203B41FA5}">
                      <a16:colId xmlns:a16="http://schemas.microsoft.com/office/drawing/2014/main" val="20001"/>
                    </a:ext>
                  </a:extLst>
                </a:gridCol>
                <a:gridCol w="2640155">
                  <a:extLst>
                    <a:ext uri="{9D8B030D-6E8A-4147-A177-3AD203B41FA5}">
                      <a16:colId xmlns:a16="http://schemas.microsoft.com/office/drawing/2014/main" val="1334198163"/>
                    </a:ext>
                  </a:extLst>
                </a:gridCol>
              </a:tblGrid>
              <a:tr h="361425">
                <a:tc>
                  <a:txBody>
                    <a:bodyPr/>
                    <a:lstStyle/>
                    <a:p>
                      <a:pPr algn="l"/>
                      <a:r>
                        <a:rPr kumimoji="1" lang="en-US" altLang="ja-JP" sz="1100"/>
                        <a:t>OS</a:t>
                      </a:r>
                      <a:endParaRPr kumimoji="1" lang="ja-JP" altLang="en-US" sz="1100"/>
                    </a:p>
                  </a:txBody>
                  <a:tcPr anchor="ctr">
                    <a:lnR w="38100" cap="flat" cmpd="sng" algn="ctr">
                      <a:solidFill>
                        <a:schemeClr val="bg1"/>
                      </a:solidFill>
                      <a:prstDash val="solid"/>
                      <a:round/>
                      <a:headEnd type="none" w="med" len="med"/>
                      <a:tailEnd type="none" w="med" len="med"/>
                    </a:lnR>
                  </a:tcPr>
                </a:tc>
                <a:tc>
                  <a:txBody>
                    <a:bodyPr/>
                    <a:lstStyle/>
                    <a:p>
                      <a:r>
                        <a:rPr kumimoji="1" lang="en-US" altLang="ja-JP" sz="1100" b="0">
                          <a:solidFill>
                            <a:schemeClr val="tx1"/>
                          </a:solidFill>
                        </a:rPr>
                        <a:t>windows</a:t>
                      </a:r>
                      <a:endParaRPr kumimoji="1" lang="ja-JP" altLang="en-US" sz="1100" b="0">
                        <a:solidFill>
                          <a:schemeClr val="tx1"/>
                        </a:solidFill>
                      </a:endParaRPr>
                    </a:p>
                  </a:txBody>
                  <a:tcPr anchor="ctr">
                    <a:lnL w="381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rgbClr val="E7E8EA"/>
                    </a:solidFill>
                  </a:tcPr>
                </a:tc>
                <a:tc>
                  <a:txBody>
                    <a:bodyPr/>
                    <a:lstStyle/>
                    <a:p>
                      <a:r>
                        <a:rPr kumimoji="1" lang="en-US" altLang="ja-JP" sz="1100" b="0">
                          <a:solidFill>
                            <a:schemeClr val="tx1"/>
                          </a:solidFill>
                        </a:rPr>
                        <a:t>Windows7 </a:t>
                      </a:r>
                      <a:r>
                        <a:rPr kumimoji="1" lang="ja-JP" altLang="en-US" sz="1100" b="0">
                          <a:solidFill>
                            <a:schemeClr val="tx1"/>
                          </a:solidFill>
                        </a:rPr>
                        <a:t>以上</a:t>
                      </a:r>
                    </a:p>
                  </a:txBody>
                  <a:tcPr anchor="ctr">
                    <a:lnB w="12700" cap="flat" cmpd="sng" algn="ctr">
                      <a:solidFill>
                        <a:schemeClr val="bg1"/>
                      </a:solidFill>
                      <a:prstDash val="solid"/>
                      <a:round/>
                      <a:headEnd type="none" w="med" len="med"/>
                      <a:tailEnd type="none" w="med" len="med"/>
                    </a:lnB>
                    <a:solidFill>
                      <a:srgbClr val="E7E8EA"/>
                    </a:solidFill>
                  </a:tcPr>
                </a:tc>
                <a:extLst>
                  <a:ext uri="{0D108BD9-81ED-4DB2-BD59-A6C34878D82A}">
                    <a16:rowId xmlns:a16="http://schemas.microsoft.com/office/drawing/2014/main" val="10000"/>
                  </a:ext>
                </a:extLst>
              </a:tr>
              <a:tr h="370840">
                <a:tc>
                  <a:txBody>
                    <a:bodyPr/>
                    <a:lstStyle/>
                    <a:p>
                      <a:pPr algn="l"/>
                      <a:r>
                        <a:rPr kumimoji="1" lang="ja-JP" altLang="en-US" sz="1100" b="1">
                          <a:solidFill>
                            <a:schemeClr val="bg1"/>
                          </a:solidFill>
                        </a:rPr>
                        <a:t>ソフトウェア</a:t>
                      </a:r>
                    </a:p>
                  </a:txBody>
                  <a:tcPr anchor="ct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002B62"/>
                    </a:solidFill>
                  </a:tcPr>
                </a:tc>
                <a:tc>
                  <a:txBody>
                    <a:bodyPr/>
                    <a:lstStyle/>
                    <a:p>
                      <a:r>
                        <a:rPr kumimoji="1" lang="en-US" altLang="ja-JP" sz="1100" b="0" i="0" kern="1200">
                          <a:solidFill>
                            <a:schemeClr val="dk1"/>
                          </a:solidFill>
                          <a:effectLst/>
                          <a:latin typeface="+mn-lt"/>
                          <a:ea typeface="+mn-ea"/>
                          <a:cs typeface="+mn-cs"/>
                        </a:rPr>
                        <a:t>Excel</a:t>
                      </a:r>
                      <a:endParaRPr kumimoji="1" lang="ja-JP" altLang="en-US" sz="1100" b="0">
                        <a:solidFill>
                          <a:schemeClr val="tx1"/>
                        </a:solidFill>
                      </a:endParaRPr>
                    </a:p>
                  </a:txBody>
                  <a:tcPr anchor="ctr">
                    <a:lnL w="381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1" lang="en-US" altLang="ja-JP" sz="1100" b="0" i="0" kern="1200">
                          <a:solidFill>
                            <a:schemeClr val="dk1"/>
                          </a:solidFill>
                          <a:effectLst/>
                          <a:latin typeface="+mn-lt"/>
                          <a:ea typeface="+mn-ea"/>
                          <a:cs typeface="+mn-cs"/>
                        </a:rPr>
                        <a:t>MS Office 2016</a:t>
                      </a:r>
                      <a:endParaRPr kumimoji="1" lang="ja-JP" altLang="en-US" sz="1100" b="0">
                        <a:solidFill>
                          <a:schemeClr val="tx1"/>
                        </a:solidFill>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370840">
                <a:tc rowSpan="3">
                  <a:txBody>
                    <a:bodyPr/>
                    <a:lstStyle/>
                    <a:p>
                      <a:pPr algn="l"/>
                      <a:r>
                        <a:rPr kumimoji="1" lang="ja-JP" altLang="en-US" sz="1100" b="1">
                          <a:solidFill>
                            <a:schemeClr val="bg1"/>
                          </a:solidFill>
                        </a:rPr>
                        <a:t>ブラウザ</a:t>
                      </a:r>
                    </a:p>
                  </a:txBody>
                  <a:tcPr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rgbClr val="002B62"/>
                    </a:solidFill>
                  </a:tcPr>
                </a:tc>
                <a:tc>
                  <a:txBody>
                    <a:bodyPr/>
                    <a:lstStyle/>
                    <a:p>
                      <a:r>
                        <a:rPr kumimoji="1" lang="en-US" altLang="ja-JP" sz="1100" b="0" i="0" kern="1200" err="1">
                          <a:solidFill>
                            <a:schemeClr val="dk1"/>
                          </a:solidFill>
                          <a:effectLst/>
                          <a:latin typeface="+mn-lt"/>
                          <a:ea typeface="+mn-ea"/>
                          <a:cs typeface="+mn-cs"/>
                        </a:rPr>
                        <a:t>InternetExplorer</a:t>
                      </a:r>
                      <a:endParaRPr kumimoji="1" lang="ja-JP" altLang="en-US" sz="1100" b="0">
                        <a:solidFill>
                          <a:schemeClr val="tx1"/>
                        </a:solidFill>
                      </a:endParaRPr>
                    </a:p>
                  </a:txBody>
                  <a:tcPr anchor="ctr">
                    <a:lnL w="381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1" lang="en-US" altLang="ja-JP" sz="1100" b="0">
                          <a:solidFill>
                            <a:schemeClr val="tx1"/>
                          </a:solidFill>
                        </a:rPr>
                        <a:t>11</a:t>
                      </a:r>
                      <a:endParaRPr kumimoji="1" lang="ja-JP" altLang="en-US" sz="1100" b="0">
                        <a:solidFill>
                          <a:schemeClr val="tx1"/>
                        </a:solidFill>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370840">
                <a:tc vMerge="1">
                  <a:txBody>
                    <a:bodyPr/>
                    <a:lstStyle/>
                    <a:p>
                      <a:pPr algn="l"/>
                      <a:endParaRPr kumimoji="1" lang="ja-JP" altLang="en-US" sz="1000" b="1" dirty="0">
                        <a:solidFill>
                          <a:schemeClr val="bg1"/>
                        </a:solidFill>
                      </a:endParaRPr>
                    </a:p>
                  </a:txBody>
                  <a:tcPr anchor="ctr">
                    <a:lnR w="38100" cap="flat" cmpd="sng" algn="ctr">
                      <a:solidFill>
                        <a:schemeClr val="bg1"/>
                      </a:solidFill>
                      <a:prstDash val="solid"/>
                      <a:round/>
                      <a:headEnd type="none" w="med" len="med"/>
                      <a:tailEnd type="none" w="med" len="med"/>
                    </a:lnR>
                    <a:solidFill>
                      <a:srgbClr val="002B62"/>
                    </a:solidFill>
                  </a:tcPr>
                </a:tc>
                <a:tc>
                  <a:txBody>
                    <a:bodyPr/>
                    <a:lstStyle/>
                    <a:p>
                      <a:r>
                        <a:rPr kumimoji="1" lang="en-US" altLang="ja-JP" sz="1100" b="0" i="0" kern="1200" err="1">
                          <a:solidFill>
                            <a:schemeClr val="dk1"/>
                          </a:solidFill>
                          <a:effectLst/>
                          <a:latin typeface="+mn-lt"/>
                          <a:ea typeface="+mn-ea"/>
                          <a:cs typeface="+mn-cs"/>
                        </a:rPr>
                        <a:t>FireFox</a:t>
                      </a:r>
                      <a:endParaRPr kumimoji="1" lang="ja-JP" altLang="en-US" sz="1100" b="0">
                        <a:solidFill>
                          <a:schemeClr val="tx1"/>
                        </a:solidFill>
                      </a:endParaRPr>
                    </a:p>
                  </a:txBody>
                  <a:tcPr anchor="ctr">
                    <a:lnL w="381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1" lang="en-US" altLang="ja-JP" sz="1100" b="0">
                          <a:solidFill>
                            <a:schemeClr val="tx1"/>
                          </a:solidFill>
                        </a:rPr>
                        <a:t>64.0</a:t>
                      </a:r>
                      <a:endParaRPr kumimoji="1" lang="ja-JP" altLang="en-US" sz="1100" b="0">
                        <a:solidFill>
                          <a:schemeClr val="tx1"/>
                        </a:solidFill>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370840">
                <a:tc vMerge="1">
                  <a:txBody>
                    <a:bodyPr/>
                    <a:lstStyle/>
                    <a:p>
                      <a:pPr algn="l"/>
                      <a:endParaRPr kumimoji="1" lang="ja-JP" altLang="en-US" sz="1000" b="1" dirty="0">
                        <a:solidFill>
                          <a:schemeClr val="bg1"/>
                        </a:solidFill>
                      </a:endParaRPr>
                    </a:p>
                  </a:txBody>
                  <a:tcPr anchor="ctr">
                    <a:lnR w="38100" cap="flat" cmpd="sng" algn="ctr">
                      <a:solidFill>
                        <a:schemeClr val="bg1"/>
                      </a:solidFill>
                      <a:prstDash val="solid"/>
                      <a:round/>
                      <a:headEnd type="none" w="med" len="med"/>
                      <a:tailEnd type="none" w="med" len="med"/>
                    </a:lnR>
                    <a:solidFill>
                      <a:srgbClr val="002B62"/>
                    </a:solidFill>
                  </a:tcPr>
                </a:tc>
                <a:tc>
                  <a:txBody>
                    <a:bodyPr/>
                    <a:lstStyle/>
                    <a:p>
                      <a:r>
                        <a:rPr kumimoji="1" lang="en-US" altLang="ja-JP" sz="1100" b="0" i="0" kern="1200">
                          <a:solidFill>
                            <a:schemeClr val="dk1"/>
                          </a:solidFill>
                          <a:effectLst/>
                          <a:latin typeface="+mn-lt"/>
                          <a:ea typeface="+mn-ea"/>
                          <a:cs typeface="+mn-cs"/>
                        </a:rPr>
                        <a:t>Chrome</a:t>
                      </a:r>
                      <a:endParaRPr kumimoji="1" lang="ja-JP" altLang="en-US" sz="1100" b="0">
                        <a:solidFill>
                          <a:schemeClr val="tx1"/>
                        </a:solidFill>
                      </a:endParaRPr>
                    </a:p>
                  </a:txBody>
                  <a:tcPr anchor="ctr">
                    <a:lnL w="381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1" lang="en-US" altLang="ja-JP" sz="1100" b="0" i="0" kern="1200">
                          <a:solidFill>
                            <a:schemeClr val="dk1"/>
                          </a:solidFill>
                          <a:effectLst/>
                          <a:latin typeface="+mn-lt"/>
                          <a:ea typeface="+mn-ea"/>
                          <a:cs typeface="+mn-cs"/>
                        </a:rPr>
                        <a:t>72.x</a:t>
                      </a:r>
                      <a:r>
                        <a:rPr kumimoji="1" lang="ja-JP" altLang="en-US" sz="1100" b="0" i="0" kern="1200">
                          <a:solidFill>
                            <a:schemeClr val="dk1"/>
                          </a:solidFill>
                          <a:effectLst/>
                          <a:latin typeface="+mn-lt"/>
                          <a:ea typeface="+mn-ea"/>
                          <a:cs typeface="+mn-cs"/>
                        </a:rPr>
                        <a:t>以上</a:t>
                      </a:r>
                      <a:endParaRPr kumimoji="1" lang="ja-JP" altLang="en-US" sz="1100" b="0">
                        <a:solidFill>
                          <a:schemeClr val="tx1"/>
                        </a:solidFill>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218" y="1704936"/>
            <a:ext cx="6602540" cy="1883827"/>
          </a:xfrm>
          <a:prstGeom prst="rect">
            <a:avLst/>
          </a:prstGeom>
        </p:spPr>
      </p:pic>
    </p:spTree>
    <p:extLst>
      <p:ext uri="{BB962C8B-B14F-4D97-AF65-F5344CB8AC3E}">
        <p14:creationId xmlns:p14="http://schemas.microsoft.com/office/powerpoint/2010/main" val="451069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a:t>3.</a:t>
            </a:r>
            <a:r>
              <a:rPr lang="ja-JP" altLang="en-US"/>
              <a:t>　</a:t>
            </a:r>
            <a:r>
              <a:rPr lang="en-US" altLang="ja-JP"/>
              <a:t>OASE</a:t>
            </a:r>
            <a:r>
              <a:rPr lang="ja-JP" altLang="en-US"/>
              <a:t>環境構築手順</a:t>
            </a:r>
            <a:endParaRPr kumimoji="1" lang="ja-JP" altLang="en-US"/>
          </a:p>
        </p:txBody>
      </p:sp>
    </p:spTree>
    <p:extLst>
      <p:ext uri="{BB962C8B-B14F-4D97-AF65-F5344CB8AC3E}">
        <p14:creationId xmlns:p14="http://schemas.microsoft.com/office/powerpoint/2010/main" val="400066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3.1</a:t>
            </a:r>
            <a:r>
              <a:rPr lang="ja-JP" altLang="en-US"/>
              <a:t>　オンラインインストール</a:t>
            </a:r>
            <a:endParaRPr kumimoji="1" lang="ja-JP" altLang="en-US"/>
          </a:p>
        </p:txBody>
      </p:sp>
      <p:sp>
        <p:nvSpPr>
          <p:cNvPr id="3" name="コンテンツ プレースホルダー 2"/>
          <p:cNvSpPr>
            <a:spLocks noGrp="1"/>
          </p:cNvSpPr>
          <p:nvPr>
            <p:ph sz="quarter" idx="10"/>
          </p:nvPr>
        </p:nvSpPr>
        <p:spPr/>
        <p:txBody>
          <a:bodyPr/>
          <a:lstStyle/>
          <a:p>
            <a:r>
              <a:rPr lang="ja-JP" altLang="en-US"/>
              <a:t>インストール手順について</a:t>
            </a:r>
          </a:p>
          <a:p>
            <a:pPr lvl="1"/>
            <a:r>
              <a:rPr lang="en-US" altLang="ja-JP"/>
              <a:t>OASE</a:t>
            </a:r>
            <a:r>
              <a:rPr lang="ja-JP" altLang="en-US"/>
              <a:t>サーバがオンライン環境の場合、インターネット経由で必要なライブラリのインストールと、</a:t>
            </a:r>
            <a:r>
              <a:rPr lang="en-US" altLang="ja-JP"/>
              <a:t>OASE</a:t>
            </a:r>
            <a:r>
              <a:rPr lang="ja-JP" altLang="en-US"/>
              <a:t>インストーラーを実行して環境構築を行います。</a:t>
            </a:r>
            <a:endParaRPr kumimoji="1" lang="ja-JP" altLang="en-US"/>
          </a:p>
        </p:txBody>
      </p:sp>
      <p:grpSp>
        <p:nvGrpSpPr>
          <p:cNvPr id="5" name="グループ化 4"/>
          <p:cNvGrpSpPr/>
          <p:nvPr/>
        </p:nvGrpSpPr>
        <p:grpSpPr>
          <a:xfrm>
            <a:off x="2195670" y="2276840"/>
            <a:ext cx="4261332" cy="4137450"/>
            <a:chOff x="0" y="0"/>
            <a:chExt cx="3052859" cy="2569467"/>
          </a:xfrm>
        </p:grpSpPr>
        <p:sp>
          <p:nvSpPr>
            <p:cNvPr id="7" name="正方形/長方形 6"/>
            <p:cNvSpPr/>
            <p:nvPr/>
          </p:nvSpPr>
          <p:spPr>
            <a:xfrm>
              <a:off x="0" y="166977"/>
              <a:ext cx="3052859" cy="2123737"/>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2060"/>
                </a:solidFill>
                <a:effectLst/>
                <a:uLnTx/>
                <a:uFillTx/>
                <a:latin typeface="Century"/>
                <a:ea typeface="ＭＳ 明朝" panose="02020609040205080304" pitchFamily="17" charset="-128"/>
                <a:cs typeface="+mn-cs"/>
              </a:endParaRPr>
            </a:p>
          </p:txBody>
        </p:sp>
        <p:sp>
          <p:nvSpPr>
            <p:cNvPr id="10" name="テキスト ボックス 348"/>
            <p:cNvSpPr txBox="1"/>
            <p:nvPr/>
          </p:nvSpPr>
          <p:spPr>
            <a:xfrm>
              <a:off x="135174" y="0"/>
              <a:ext cx="960120" cy="256540"/>
            </a:xfrm>
            <a:prstGeom prst="rect">
              <a:avLst/>
            </a:prstGeom>
            <a:solidFill>
              <a:sysClr val="window" lastClr="FFFFFF"/>
            </a:solidFill>
            <a:ln w="12700">
              <a:solidFill>
                <a:srgbClr val="002060"/>
              </a:solidFill>
            </a:ln>
            <a:effectLst/>
          </p:spPr>
          <p:txBody>
            <a:bodyPr rot="0" spcFirstLastPara="0" vert="horz" wrap="none" lIns="91440" tIns="45720" rIns="91440" bIns="45720" numCol="1" spcCol="0" rtlCol="0" fromWordArt="0" anchor="ctr" anchorCtr="0" forceAA="0" compatLnSpc="1">
              <a:prstTxWarp prst="textNoShape">
                <a:avLst/>
              </a:prstTxWarp>
              <a:noAutofit/>
            </a:bodyPr>
            <a:lstStyle/>
            <a:p>
              <a:pPr lvl="0" algn="ctr">
                <a:defRPr/>
              </a:pPr>
              <a:r>
                <a:rPr kumimoji="0" lang="en-US" altLang="ja-JP" sz="1000" b="0" i="0" u="none" strike="noStrike" kern="100" cap="none" spc="0" normalizeH="0" baseline="0" noProof="0">
                  <a:ln>
                    <a:noFill/>
                  </a:ln>
                  <a:effectLst/>
                  <a:uLnTx/>
                  <a:uFillTx/>
                  <a:latin typeface="+mn-ea"/>
                  <a:cs typeface="Times New Roman" panose="02020603050405020304" pitchFamily="18" charset="0"/>
                </a:rPr>
                <a:t>OASE </a:t>
              </a:r>
              <a:r>
                <a:rPr kumimoji="0" lang="ja-JP" altLang="en-US" sz="1000" b="0" i="0" u="none" strike="noStrike" kern="100" cap="none" spc="0" normalizeH="0" baseline="0" noProof="0">
                  <a:ln>
                    <a:noFill/>
                  </a:ln>
                  <a:effectLst/>
                  <a:uLnTx/>
                  <a:uFillTx/>
                  <a:latin typeface="+mn-ea"/>
                  <a:cs typeface="Times New Roman" panose="02020603050405020304" pitchFamily="18" charset="0"/>
                </a:rPr>
                <a:t>サーバ</a:t>
              </a:r>
            </a:p>
          </p:txBody>
        </p:sp>
        <p:sp>
          <p:nvSpPr>
            <p:cNvPr id="12" name="テキスト ボックス 340"/>
            <p:cNvSpPr txBox="1"/>
            <p:nvPr/>
          </p:nvSpPr>
          <p:spPr>
            <a:xfrm>
              <a:off x="1218732" y="2314870"/>
              <a:ext cx="856521" cy="254597"/>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100" cap="none" spc="0" normalizeH="0" baseline="0" noProof="0">
                  <a:ln>
                    <a:noFill/>
                  </a:ln>
                  <a:solidFill>
                    <a:sysClr val="windowText" lastClr="000000"/>
                  </a:solidFill>
                  <a:effectLst/>
                  <a:uLnTx/>
                  <a:uFillTx/>
                  <a:latin typeface="+mn-ea"/>
                  <a:cs typeface="Times New Roman" panose="02020603050405020304" pitchFamily="18" charset="0"/>
                </a:rPr>
                <a:t>オンライン</a:t>
              </a:r>
            </a:p>
          </p:txBody>
        </p:sp>
        <p:grpSp>
          <p:nvGrpSpPr>
            <p:cNvPr id="18" name="グループ化 17"/>
            <p:cNvGrpSpPr/>
            <p:nvPr/>
          </p:nvGrpSpPr>
          <p:grpSpPr>
            <a:xfrm>
              <a:off x="1995682" y="222636"/>
              <a:ext cx="1001393" cy="508884"/>
              <a:chOff x="-95" y="15902"/>
              <a:chExt cx="1001864" cy="509652"/>
            </a:xfrm>
          </p:grpSpPr>
          <p:sp>
            <p:nvSpPr>
              <p:cNvPr id="26" name="台形 25"/>
              <p:cNvSpPr/>
              <p:nvPr/>
            </p:nvSpPr>
            <p:spPr>
              <a:xfrm>
                <a:off x="79513" y="15902"/>
                <a:ext cx="270344" cy="191770"/>
              </a:xfrm>
              <a:prstGeom prst="trapezoid">
                <a:avLst>
                  <a:gd name="adj" fmla="val 32887"/>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 lastClr="FFFFFF"/>
                  </a:solidFill>
                  <a:effectLst/>
                  <a:uLnTx/>
                  <a:uFillTx/>
                  <a:latin typeface="Century"/>
                  <a:ea typeface="ＭＳ 明朝" panose="02020609040205080304" pitchFamily="17" charset="-128"/>
                  <a:cs typeface="+mn-cs"/>
                </a:endParaRPr>
              </a:p>
            </p:txBody>
          </p:sp>
          <p:sp>
            <p:nvSpPr>
              <p:cNvPr id="27" name="正方形/長方形 26"/>
              <p:cNvSpPr/>
              <p:nvPr/>
            </p:nvSpPr>
            <p:spPr>
              <a:xfrm>
                <a:off x="-95" y="103322"/>
                <a:ext cx="1001864" cy="422232"/>
              </a:xfrm>
              <a:prstGeom prst="rect">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just">
                  <a:defRPr/>
                </a:pPr>
                <a:r>
                  <a:rPr kumimoji="0" lang="en-US" altLang="ja-JP" sz="1000" kern="100">
                    <a:solidFill>
                      <a:srgbClr val="000000"/>
                    </a:solidFill>
                    <a:ea typeface="ＭＳ Ｐゴシック" panose="020B0600070205080204" pitchFamily="50" charset="-128"/>
                    <a:cs typeface="Times New Roman" panose="02020603050405020304" pitchFamily="18" charset="0"/>
                  </a:rPr>
                  <a:t>OASE</a:t>
                </a:r>
                <a:r>
                  <a:rPr kumimoji="0" lang="ja-JP" altLang="en-US" sz="1000" b="0" i="0" u="none" strike="noStrike" kern="100" cap="none" spc="0" normalizeH="0" baseline="0" noProof="0">
                    <a:ln>
                      <a:noFill/>
                    </a:ln>
                    <a:solidFill>
                      <a:srgbClr val="000000"/>
                    </a:solidFill>
                    <a:effectLst/>
                    <a:uLnTx/>
                    <a:uFillTx/>
                    <a:ea typeface="ＭＳ Ｐゴシック" panose="020B0600070205080204" pitchFamily="50" charset="-128"/>
                    <a:cs typeface="Times New Roman" panose="02020603050405020304" pitchFamily="18" charset="0"/>
                  </a:rPr>
                  <a:t>インストールパッケージ</a:t>
                </a:r>
                <a:endParaRPr kumimoji="0" lang="ja-JP" altLang="en-US" sz="1100" b="0" i="0" u="none" strike="noStrike" kern="100" cap="none" spc="0" normalizeH="0" baseline="0" noProof="0">
                  <a:ln>
                    <a:noFill/>
                  </a:ln>
                  <a:solidFill>
                    <a:sysClr val="window" lastClr="FFFFFF"/>
                  </a:solidFill>
                  <a:effectLst/>
                  <a:uLnTx/>
                  <a:uFillTx/>
                  <a:ea typeface="ＭＳ 明朝" panose="02020609040205080304" pitchFamily="17" charset="-128"/>
                  <a:cs typeface="Times New Roman" panose="02020603050405020304" pitchFamily="18" charset="0"/>
                </a:endParaRPr>
              </a:p>
            </p:txBody>
          </p:sp>
        </p:grpSp>
        <p:sp>
          <p:nvSpPr>
            <p:cNvPr id="19" name="右矢印 18"/>
            <p:cNvSpPr/>
            <p:nvPr/>
          </p:nvSpPr>
          <p:spPr>
            <a:xfrm rot="10800000">
              <a:off x="1769898" y="393384"/>
              <a:ext cx="180000" cy="170181"/>
            </a:xfrm>
            <a:prstGeom prst="rightArrow">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 lastClr="FFFFFF"/>
                </a:solidFill>
                <a:effectLst/>
                <a:uLnTx/>
                <a:uFillTx/>
                <a:latin typeface="Century"/>
                <a:ea typeface="ＭＳ 明朝" panose="02020609040205080304" pitchFamily="17" charset="-128"/>
                <a:cs typeface="+mn-cs"/>
              </a:endParaRPr>
            </a:p>
          </p:txBody>
        </p:sp>
        <p:grpSp>
          <p:nvGrpSpPr>
            <p:cNvPr id="20" name="グループ化 19"/>
            <p:cNvGrpSpPr/>
            <p:nvPr/>
          </p:nvGrpSpPr>
          <p:grpSpPr>
            <a:xfrm>
              <a:off x="135172" y="318052"/>
              <a:ext cx="1585595" cy="1437033"/>
              <a:chOff x="0" y="0"/>
              <a:chExt cx="1585595" cy="1437033"/>
            </a:xfrm>
          </p:grpSpPr>
          <p:sp>
            <p:nvSpPr>
              <p:cNvPr id="22" name="正方形/長方形 21"/>
              <p:cNvSpPr/>
              <p:nvPr/>
            </p:nvSpPr>
            <p:spPr>
              <a:xfrm>
                <a:off x="0" y="1113183"/>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a:defRPr/>
                </a:pPr>
                <a:r>
                  <a:rPr kumimoji="0" lang="en-US" altLang="ja-JP" sz="1050" kern="100" err="1">
                    <a:latin typeface="Century"/>
                    <a:ea typeface="ＭＳ 明朝" panose="02020609040205080304" pitchFamily="17" charset="-128"/>
                    <a:cs typeface="Times New Roman" panose="02020603050405020304" pitchFamily="18" charset="0"/>
                  </a:rPr>
                  <a:t>RabbitMQ</a:t>
                </a:r>
                <a:r>
                  <a:rPr kumimoji="0" lang="en-US" altLang="ja-JP" sz="1050" kern="100">
                    <a:latin typeface="Century"/>
                    <a:ea typeface="ＭＳ 明朝" panose="02020609040205080304" pitchFamily="17" charset="-128"/>
                    <a:cs typeface="Times New Roman" panose="02020603050405020304" pitchFamily="18" charset="0"/>
                  </a:rPr>
                  <a:t> Server</a:t>
                </a:r>
                <a:r>
                  <a:rPr kumimoji="0" lang="ja-JP" altLang="en-US" sz="1050" kern="100" err="1">
                    <a:latin typeface="Century"/>
                    <a:ea typeface="ＭＳ 明朝" panose="02020609040205080304" pitchFamily="17" charset="-128"/>
                    <a:cs typeface="Times New Roman" panose="02020603050405020304" pitchFamily="18" charset="0"/>
                  </a:rPr>
                  <a:t>、</a:t>
                </a:r>
                <a:r>
                  <a:rPr kumimoji="0" lang="en-US" altLang="ja-JP" sz="1050" kern="100">
                    <a:latin typeface="Century"/>
                    <a:ea typeface="ＭＳ 明朝" panose="02020609040205080304" pitchFamily="17" charset="-128"/>
                    <a:cs typeface="Times New Roman" panose="02020603050405020304" pitchFamily="18" charset="0"/>
                  </a:rPr>
                  <a:t>MySQL Server</a:t>
                </a:r>
                <a:r>
                  <a:rPr kumimoji="0" lang="ja-JP" altLang="en-US" sz="1050" kern="100" err="1">
                    <a:latin typeface="Century"/>
                    <a:ea typeface="ＭＳ 明朝" panose="02020609040205080304" pitchFamily="17" charset="-128"/>
                    <a:cs typeface="Times New Roman" panose="02020603050405020304" pitchFamily="18" charset="0"/>
                  </a:rPr>
                  <a:t>、</a:t>
                </a:r>
                <a:r>
                  <a:rPr kumimoji="0" lang="en-US" altLang="ja-JP" sz="1050" kern="100">
                    <a:latin typeface="Century"/>
                    <a:ea typeface="ＭＳ 明朝" panose="02020609040205080304" pitchFamily="17" charset="-128"/>
                    <a:cs typeface="Times New Roman" panose="02020603050405020304" pitchFamily="18" charset="0"/>
                  </a:rPr>
                  <a:t>Nginx</a:t>
                </a:r>
                <a:endParaRPr kumimoji="0" lang="ja-JP" altLang="en-US" sz="1050" kern="100">
                  <a:latin typeface="Century"/>
                  <a:ea typeface="ＭＳ 明朝" panose="02020609040205080304" pitchFamily="17" charset="-128"/>
                  <a:cs typeface="Times New Roman" panose="02020603050405020304" pitchFamily="18" charset="0"/>
                </a:endParaRPr>
              </a:p>
            </p:txBody>
          </p:sp>
          <p:sp>
            <p:nvSpPr>
              <p:cNvPr id="23" name="正方形/長方形 22"/>
              <p:cNvSpPr/>
              <p:nvPr/>
            </p:nvSpPr>
            <p:spPr>
              <a:xfrm>
                <a:off x="0" y="73152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kern="100" err="1">
                    <a:latin typeface="Century"/>
                    <a:ea typeface="ＭＳ 明朝" panose="02020609040205080304" pitchFamily="17" charset="-128"/>
                    <a:cs typeface="Times New Roman" panose="02020603050405020304" pitchFamily="18" charset="0"/>
                  </a:rPr>
                  <a:t>memcached</a:t>
                </a:r>
                <a:r>
                  <a:rPr kumimoji="0" lang="en-US" altLang="ja-JP" sz="1050" kern="100">
                    <a:latin typeface="Century"/>
                    <a:ea typeface="ＭＳ 明朝" panose="02020609040205080304" pitchFamily="17" charset="-128"/>
                    <a:cs typeface="Times New Roman" panose="02020603050405020304" pitchFamily="18" charset="0"/>
                  </a:rPr>
                  <a:t>, </a:t>
                </a:r>
              </a:p>
            </p:txBody>
          </p:sp>
          <p:sp>
            <p:nvSpPr>
              <p:cNvPr id="24" name="正方形/長方形 23"/>
              <p:cNvSpPr/>
              <p:nvPr/>
            </p:nvSpPr>
            <p:spPr>
              <a:xfrm>
                <a:off x="0" y="36576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100" cap="none" spc="0" normalizeH="0" baseline="0" noProof="0">
                    <a:ln>
                      <a:noFill/>
                    </a:ln>
                    <a:effectLst/>
                    <a:uLnTx/>
                    <a:uFillTx/>
                    <a:latin typeface="Century"/>
                    <a:ea typeface="ＭＳ 明朝" panose="02020609040205080304" pitchFamily="17" charset="-128"/>
                    <a:cs typeface="Times New Roman" panose="02020603050405020304" pitchFamily="18" charset="0"/>
                  </a:rPr>
                  <a:t>JAVA</a:t>
                </a:r>
                <a:r>
                  <a:rPr kumimoji="0" lang="en-US" altLang="ja-JP" sz="1050" kern="100">
                    <a:latin typeface="Century"/>
                    <a:ea typeface="ＭＳ 明朝" panose="02020609040205080304" pitchFamily="17" charset="-128"/>
                    <a:cs typeface="Times New Roman" panose="02020603050405020304" pitchFamily="18" charset="0"/>
                  </a:rPr>
                  <a:t>(</a:t>
                </a:r>
                <a:r>
                  <a:rPr kumimoji="0" lang="en-US" altLang="ja-JP" sz="1050" b="0" i="0" u="none" strike="noStrike" kern="100" cap="none" spc="0" normalizeH="0" baseline="0" noProof="0" err="1">
                    <a:ln>
                      <a:noFill/>
                    </a:ln>
                    <a:effectLst/>
                    <a:uLnTx/>
                    <a:uFillTx/>
                    <a:latin typeface="Century"/>
                    <a:ea typeface="ＭＳ 明朝" panose="02020609040205080304" pitchFamily="17" charset="-128"/>
                    <a:cs typeface="Times New Roman" panose="02020603050405020304" pitchFamily="18" charset="0"/>
                  </a:rPr>
                  <a:t>openJDK</a:t>
                </a:r>
                <a:r>
                  <a:rPr kumimoji="0" lang="en-US" altLang="ja-JP" sz="1050" b="0" i="0" u="none" strike="noStrike" kern="100" cap="none" spc="0" normalizeH="0" baseline="0" noProof="0">
                    <a:ln>
                      <a:noFill/>
                    </a:ln>
                    <a:effectLst/>
                    <a:uLnTx/>
                    <a:uFillTx/>
                    <a:latin typeface="Century"/>
                    <a:ea typeface="ＭＳ 明朝" panose="02020609040205080304" pitchFamily="17" charset="-128"/>
                    <a:cs typeface="Times New Roman" panose="02020603050405020304" pitchFamily="18" charset="0"/>
                  </a:rPr>
                  <a:t>)</a:t>
                </a:r>
                <a:r>
                  <a:rPr kumimoji="0" lang="ja-JP" altLang="en-US" sz="1050" b="0" i="0" u="none" strike="noStrike" kern="100" cap="none" spc="0" normalizeH="0" baseline="0" noProof="0" err="1">
                    <a:ln>
                      <a:noFill/>
                    </a:ln>
                    <a:effectLst/>
                    <a:uLnTx/>
                    <a:uFillTx/>
                    <a:latin typeface="Century"/>
                    <a:ea typeface="ＭＳ 明朝" panose="02020609040205080304" pitchFamily="17" charset="-128"/>
                    <a:cs typeface="Times New Roman" panose="02020603050405020304" pitchFamily="18" charset="0"/>
                  </a:rPr>
                  <a:t>、</a:t>
                </a:r>
                <a:r>
                  <a:rPr kumimoji="0" lang="en-US" altLang="ja-JP" sz="1050" b="0" i="0" u="none" strike="noStrike" kern="100" cap="none" spc="0" normalizeH="0" baseline="0" noProof="0" err="1">
                    <a:ln>
                      <a:noFill/>
                    </a:ln>
                    <a:effectLst/>
                    <a:uLnTx/>
                    <a:uFillTx/>
                    <a:latin typeface="Century"/>
                    <a:ea typeface="ＭＳ 明朝" panose="02020609040205080304" pitchFamily="17" charset="-128"/>
                    <a:cs typeface="Times New Roman" panose="02020603050405020304" pitchFamily="18" charset="0"/>
                  </a:rPr>
                  <a:t>Jboss</a:t>
                </a:r>
                <a:r>
                  <a:rPr kumimoji="0" lang="en-US" altLang="ja-JP" sz="1050" b="0" i="0" u="none" strike="noStrike" kern="100" cap="none" spc="0" normalizeH="0" noProof="0">
                    <a:ln>
                      <a:noFill/>
                    </a:ln>
                    <a:effectLst/>
                    <a:uLnTx/>
                    <a:uFillTx/>
                    <a:latin typeface="Century"/>
                    <a:ea typeface="ＭＳ 明朝" panose="02020609040205080304" pitchFamily="17" charset="-128"/>
                    <a:cs typeface="Times New Roman" panose="02020603050405020304" pitchFamily="18" charset="0"/>
                  </a:rPr>
                  <a:t> EAP</a:t>
                </a:r>
                <a:r>
                  <a:rPr kumimoji="0" lang="ja-JP" altLang="en-US" sz="1050" b="0" i="0" u="none" strike="noStrike" kern="100" cap="none" spc="0" normalizeH="0" noProof="0" err="1">
                    <a:ln>
                      <a:noFill/>
                    </a:ln>
                    <a:effectLst/>
                    <a:uLnTx/>
                    <a:uFillTx/>
                    <a:latin typeface="Century"/>
                    <a:ea typeface="ＭＳ 明朝" panose="02020609040205080304" pitchFamily="17" charset="-128"/>
                    <a:cs typeface="Times New Roman" panose="02020603050405020304" pitchFamily="18" charset="0"/>
                  </a:rPr>
                  <a:t>、</a:t>
                </a:r>
                <a:endParaRPr kumimoji="0" lang="en-US" altLang="ja-JP" sz="1050" b="0" i="0" u="none" strike="noStrike" kern="100" cap="none" spc="0" normalizeH="0" baseline="0" noProof="0">
                  <a:ln>
                    <a:noFill/>
                  </a:ln>
                  <a:effectLst/>
                  <a:uLnTx/>
                  <a:uFillTx/>
                  <a:latin typeface="Century"/>
                  <a:ea typeface="ＭＳ 明朝" panose="02020609040205080304" pitchFamily="17" charset="-128"/>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100" cap="none" spc="0" normalizeH="0" baseline="0" noProof="0">
                    <a:ln>
                      <a:noFill/>
                    </a:ln>
                    <a:effectLst/>
                    <a:uLnTx/>
                    <a:uFillTx/>
                    <a:latin typeface="Century"/>
                    <a:ea typeface="ＭＳ 明朝" panose="02020609040205080304" pitchFamily="17" charset="-128"/>
                    <a:cs typeface="Times New Roman" panose="02020603050405020304" pitchFamily="18" charset="0"/>
                  </a:rPr>
                  <a:t>Python</a:t>
                </a:r>
                <a:r>
                  <a:rPr kumimoji="0" lang="en-US" altLang="ja-JP" sz="1050" kern="100">
                    <a:latin typeface="Century"/>
                    <a:ea typeface="ＭＳ 明朝" panose="02020609040205080304" pitchFamily="17" charset="-128"/>
                    <a:cs typeface="Times New Roman" panose="02020603050405020304" pitchFamily="18" charset="0"/>
                  </a:rPr>
                  <a:t>(</a:t>
                </a:r>
                <a:r>
                  <a:rPr kumimoji="0" lang="en-US" altLang="ja-JP" sz="1050" b="0" i="0" u="none" strike="noStrike" kern="100" cap="none" spc="0" normalizeH="0" baseline="0" noProof="0" err="1">
                    <a:ln>
                      <a:noFill/>
                    </a:ln>
                    <a:effectLst/>
                    <a:uLnTx/>
                    <a:uFillTx/>
                    <a:latin typeface="Century"/>
                    <a:ea typeface="ＭＳ 明朝" panose="02020609040205080304" pitchFamily="17" charset="-128"/>
                    <a:cs typeface="Times New Roman" panose="02020603050405020304" pitchFamily="18" charset="0"/>
                  </a:rPr>
                  <a:t>uWSGI</a:t>
                </a:r>
                <a:r>
                  <a:rPr kumimoji="0" lang="en-US" altLang="ja-JP" sz="1050" kern="100">
                    <a:latin typeface="Century"/>
                    <a:ea typeface="ＭＳ 明朝" panose="02020609040205080304" pitchFamily="17" charset="-128"/>
                    <a:cs typeface="Times New Roman" panose="02020603050405020304" pitchFamily="18" charset="0"/>
                  </a:rPr>
                  <a:t>)</a:t>
                </a:r>
                <a:r>
                  <a:rPr kumimoji="0" lang="ja-JP" altLang="en-US" sz="1050" kern="100" err="1">
                    <a:latin typeface="Century"/>
                    <a:ea typeface="ＭＳ 明朝" panose="02020609040205080304" pitchFamily="17" charset="-128"/>
                    <a:cs typeface="Times New Roman" panose="02020603050405020304" pitchFamily="18" charset="0"/>
                  </a:rPr>
                  <a:t>、</a:t>
                </a:r>
                <a:r>
                  <a:rPr kumimoji="0" lang="ja-JP" altLang="en-US" sz="1050" kern="100">
                    <a:latin typeface="Century"/>
                    <a:ea typeface="ＭＳ 明朝" panose="02020609040205080304" pitchFamily="17" charset="-128"/>
                    <a:cs typeface="Times New Roman" panose="02020603050405020304" pitchFamily="18" charset="0"/>
                  </a:rPr>
                  <a:t> </a:t>
                </a:r>
                <a:r>
                  <a:rPr kumimoji="0" lang="en-US" altLang="ja-JP" sz="1050" kern="100">
                    <a:latin typeface="Century"/>
                    <a:ea typeface="ＭＳ 明朝" panose="02020609040205080304" pitchFamily="17" charset="-128"/>
                    <a:cs typeface="Times New Roman" panose="02020603050405020304" pitchFamily="18" charset="0"/>
                  </a:rPr>
                  <a:t>Django</a:t>
                </a:r>
                <a:endParaRPr kumimoji="0" lang="ja-JP" altLang="en-US" sz="1050" b="0" i="0" u="none" strike="noStrike" kern="100" cap="none" spc="0" normalizeH="0" baseline="0" noProof="0">
                  <a:ln>
                    <a:noFill/>
                  </a:ln>
                  <a:effectLst/>
                  <a:uLnTx/>
                  <a:uFillTx/>
                  <a:latin typeface="Century"/>
                  <a:ea typeface="ＭＳ 明朝" panose="02020609040205080304" pitchFamily="17" charset="-128"/>
                  <a:cs typeface="Times New Roman" panose="02020603050405020304" pitchFamily="18" charset="0"/>
                </a:endParaRPr>
              </a:p>
            </p:txBody>
          </p:sp>
          <p:sp>
            <p:nvSpPr>
              <p:cNvPr id="25" name="正方形/長方形 24"/>
              <p:cNvSpPr/>
              <p:nvPr/>
            </p:nvSpPr>
            <p:spPr>
              <a:xfrm>
                <a:off x="0" y="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100" cap="none" spc="0" normalizeH="0" baseline="0" noProof="0">
                    <a:ln>
                      <a:noFill/>
                    </a:ln>
                    <a:effectLst/>
                    <a:uLnTx/>
                    <a:uFillTx/>
                    <a:latin typeface="Century"/>
                    <a:ea typeface="ＭＳ 明朝" panose="02020609040205080304" pitchFamily="17" charset="-128"/>
                    <a:cs typeface="Times New Roman" panose="02020603050405020304" pitchFamily="18" charset="0"/>
                  </a:rPr>
                  <a:t>OASE</a:t>
                </a:r>
                <a:endParaRPr kumimoji="0" lang="ja-JP" altLang="en-US" sz="1050" b="0" i="0" u="none" strike="noStrike" kern="100" cap="none" spc="0" normalizeH="0" baseline="0" noProof="0">
                  <a:ln>
                    <a:noFill/>
                  </a:ln>
                  <a:effectLst/>
                  <a:uLnTx/>
                  <a:uFillTx/>
                  <a:latin typeface="Century"/>
                  <a:ea typeface="ＭＳ 明朝" panose="02020609040205080304" pitchFamily="17" charset="-128"/>
                  <a:cs typeface="Times New Roman" panose="02020603050405020304" pitchFamily="18" charset="0"/>
                </a:endParaRPr>
              </a:p>
            </p:txBody>
          </p:sp>
        </p:grpSp>
        <p:sp>
          <p:nvSpPr>
            <p:cNvPr id="21" name="右中かっこ 20"/>
            <p:cNvSpPr/>
            <p:nvPr/>
          </p:nvSpPr>
          <p:spPr>
            <a:xfrm>
              <a:off x="1796995" y="644055"/>
              <a:ext cx="198782" cy="1525779"/>
            </a:xfrm>
            <a:prstGeom prst="rightBrace">
              <a:avLst>
                <a:gd name="adj1" fmla="val 8333"/>
                <a:gd name="adj2" fmla="val 50972"/>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solidFill>
                <a:effectLst/>
                <a:uLnTx/>
                <a:uFillTx/>
                <a:latin typeface="Century"/>
                <a:ea typeface="ＭＳ 明朝" panose="02020609040205080304" pitchFamily="17" charset="-128"/>
                <a:cs typeface="+mn-cs"/>
              </a:endParaRPr>
            </a:p>
          </p:txBody>
        </p:sp>
      </p:grpSp>
      <p:sp>
        <p:nvSpPr>
          <p:cNvPr id="31" name="テキスト ボックス 30"/>
          <p:cNvSpPr txBox="1"/>
          <p:nvPr/>
        </p:nvSpPr>
        <p:spPr>
          <a:xfrm>
            <a:off x="5012393" y="4379816"/>
            <a:ext cx="914400" cy="1130233"/>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indent="0" algn="just" defTabSz="914400" eaLnBrk="1" fontAlgn="auto" latinLnBrk="0" hangingPunct="1">
              <a:lnSpc>
                <a:spcPct val="100000"/>
              </a:lnSpc>
              <a:spcBef>
                <a:spcPts val="0"/>
              </a:spcBef>
              <a:spcAft>
                <a:spcPts val="0"/>
              </a:spcAft>
              <a:buClrTx/>
              <a:buSzTx/>
              <a:buFontTx/>
              <a:buNone/>
              <a:tabLst/>
            </a:pPr>
            <a:r>
              <a:rPr kumimoji="0" lang="ja-JP" altLang="en-US" sz="1050" b="0" i="0" u="none" strike="noStrike" kern="100" cap="none" spc="0" normalizeH="0" baseline="0" noProof="0">
                <a:ln>
                  <a:noFill/>
                </a:ln>
                <a:solidFill>
                  <a:sysClr val="windowText" lastClr="000000"/>
                </a:solidFill>
                <a:effectLst/>
                <a:uLnTx/>
                <a:uFillTx/>
                <a:latin typeface="+mn-ea"/>
                <a:cs typeface="Times New Roman" panose="02020603050405020304" pitchFamily="18" charset="0"/>
              </a:rPr>
              <a:t>事前インストール</a:t>
            </a:r>
            <a:r>
              <a:rPr kumimoji="0" lang="ja-JP" altLang="en-US" sz="1050" kern="100">
                <a:solidFill>
                  <a:sysClr val="windowText" lastClr="000000"/>
                </a:solidFill>
                <a:latin typeface="+mn-ea"/>
                <a:cs typeface="Times New Roman" panose="02020603050405020304" pitchFamily="18" charset="0"/>
              </a:rPr>
              <a:t>と</a:t>
            </a:r>
            <a:endParaRPr kumimoji="0" lang="en-US" altLang="ja-JP" sz="1050" kern="100">
              <a:solidFill>
                <a:sysClr val="windowText" lastClr="000000"/>
              </a:solidFill>
              <a:latin typeface="+mn-ea"/>
              <a:cs typeface="Times New Roman" panose="02020603050405020304" pitchFamily="18" charset="0"/>
            </a:endParaRPr>
          </a:p>
          <a:p>
            <a:pPr marL="0" marR="0" indent="0" algn="just" defTabSz="914400" eaLnBrk="1" fontAlgn="auto" latinLnBrk="0" hangingPunct="1">
              <a:lnSpc>
                <a:spcPct val="100000"/>
              </a:lnSpc>
              <a:spcBef>
                <a:spcPts val="0"/>
              </a:spcBef>
              <a:spcAft>
                <a:spcPts val="0"/>
              </a:spcAft>
              <a:buClrTx/>
              <a:buSzTx/>
              <a:buFontTx/>
              <a:buNone/>
              <a:tabLst/>
            </a:pPr>
            <a:r>
              <a:rPr kumimoji="0" lang="ja-JP" altLang="en-US" sz="1050" kern="100">
                <a:solidFill>
                  <a:sysClr val="windowText" lastClr="000000"/>
                </a:solidFill>
                <a:latin typeface="+mn-ea"/>
                <a:cs typeface="Times New Roman" panose="02020603050405020304" pitchFamily="18" charset="0"/>
              </a:rPr>
              <a:t>設定</a:t>
            </a:r>
            <a:endParaRPr kumimoji="0" lang="ja-JP" altLang="en-US" sz="1050" b="0" i="0" u="none" strike="noStrike" kern="100" cap="none" spc="0" normalizeH="0" baseline="0" noProof="0">
              <a:ln>
                <a:noFill/>
              </a:ln>
              <a:solidFill>
                <a:sysClr val="windowText" lastClr="000000"/>
              </a:solidFill>
              <a:effectLst/>
              <a:uLnTx/>
              <a:uFillTx/>
              <a:latin typeface="+mn-ea"/>
              <a:cs typeface="Times New Roman" panose="02020603050405020304" pitchFamily="18" charset="0"/>
            </a:endParaRPr>
          </a:p>
        </p:txBody>
      </p:sp>
      <p:sp>
        <p:nvSpPr>
          <p:cNvPr id="32" name="正方形/長方形 31"/>
          <p:cNvSpPr/>
          <p:nvPr/>
        </p:nvSpPr>
        <p:spPr>
          <a:xfrm>
            <a:off x="2384350" y="5249312"/>
            <a:ext cx="2213252" cy="521475"/>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a:defRPr/>
            </a:pPr>
            <a:r>
              <a:rPr kumimoji="0" lang="en-US" altLang="ja-JP" sz="1050" kern="100">
                <a:latin typeface="Century"/>
                <a:ea typeface="ＭＳ 明朝" panose="02020609040205080304" pitchFamily="17" charset="-128"/>
                <a:cs typeface="Times New Roman" panose="02020603050405020304" pitchFamily="18" charset="0"/>
              </a:rPr>
              <a:t>Decision Manager</a:t>
            </a:r>
            <a:r>
              <a:rPr kumimoji="0" lang="ja-JP" altLang="en-US" sz="1050" kern="100" err="1">
                <a:latin typeface="Century"/>
                <a:ea typeface="ＭＳ 明朝" panose="02020609040205080304" pitchFamily="17" charset="-128"/>
                <a:cs typeface="Times New Roman" panose="02020603050405020304" pitchFamily="18" charset="0"/>
              </a:rPr>
              <a:t>、</a:t>
            </a:r>
            <a:r>
              <a:rPr kumimoji="0" lang="ja-JP" altLang="en-US" sz="1050" kern="100">
                <a:latin typeface="Century"/>
                <a:ea typeface="ＭＳ 明朝" panose="02020609040205080304" pitchFamily="17" charset="-128"/>
                <a:cs typeface="Times New Roman" panose="02020603050405020304" pitchFamily="18" charset="0"/>
              </a:rPr>
              <a:t>　</a:t>
            </a:r>
            <a:r>
              <a:rPr kumimoji="0" lang="en-US" altLang="ja-JP" sz="1050" kern="100">
                <a:latin typeface="Century"/>
                <a:ea typeface="ＭＳ 明朝" panose="02020609040205080304" pitchFamily="17" charset="-128"/>
                <a:cs typeface="Times New Roman" panose="02020603050405020304" pitchFamily="18" charset="0"/>
              </a:rPr>
              <a:t>Maven</a:t>
            </a:r>
            <a:endParaRPr kumimoji="0" lang="ja-JP" altLang="en-US" sz="1050" kern="100">
              <a:latin typeface="Century"/>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310380799"/>
      </p:ext>
    </p:extLst>
  </p:cSld>
  <p:clrMapOvr>
    <a:masterClrMapping/>
  </p:clrMapOvr>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prstDash val="sysDash"/>
        </a:ln>
      </a:spPr>
      <a:bodyPr rot="0" spcFirstLastPara="0" vert="horz" wrap="square" lIns="91440" tIns="45720" rIns="91440" bIns="45720" numCol="1" spcCol="0" rtlCol="0" fromWordArt="0" anchor="ctr" anchorCtr="0" forceAA="0" compatLnSpc="1">
        <a:prstTxWarp prst="textNoShape">
          <a:avLst/>
        </a:prstTxWarp>
        <a:noAutofit/>
      </a:bodyPr>
      <a:lstStyle>
        <a:defPPr>
          <a:defRPr dirty="0"/>
        </a:defPPr>
      </a:lstStyle>
      <a:style>
        <a:lnRef idx="2">
          <a:schemeClr val="accent1">
            <a:shade val="50000"/>
          </a:schemeClr>
        </a:lnRef>
        <a:fillRef idx="1">
          <a:schemeClr val="accent1"/>
        </a:fillRef>
        <a:effectRef idx="0">
          <a:schemeClr val="accent1"/>
        </a:effectRef>
        <a:fontRef idx="minor">
          <a:schemeClr val="lt1"/>
        </a:fontRef>
      </a: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txDef>
      <a:spPr>
        <a:solidFill>
          <a:sysClr val="window" lastClr="FFFFFF"/>
        </a:solidFill>
        <a:ln w="6350">
          <a:noFill/>
        </a:ln>
        <a:effectLst/>
      </a:spPr>
      <a:bodyPr rot="0" spcFirstLastPara="0" vert="horz" wrap="none" lIns="91440" tIns="45720" rIns="91440" bIns="45720" numCol="1" spcCol="0" rtlCol="0" fromWordArt="0" anchor="t" anchorCtr="0" forceAA="0" compatLnSpc="1">
        <a:prstTxWarp prst="textNoShape">
          <a:avLst/>
        </a:prstTxWarp>
        <a:noAutofit/>
      </a:bodyPr>
      <a:lstStyle>
        <a:defPPr marL="0" marR="0" indent="0" algn="just" defTabSz="914400" eaLnBrk="1" fontAlgn="auto" latinLnBrk="0" hangingPunct="1">
          <a:lnSpc>
            <a:spcPct val="100000"/>
          </a:lnSpc>
          <a:spcBef>
            <a:spcPts val="0"/>
          </a:spcBef>
          <a:spcAft>
            <a:spcPts val="0"/>
          </a:spcAft>
          <a:buClrTx/>
          <a:buSzTx/>
          <a:buFontTx/>
          <a:buNone/>
          <a:tabLst/>
          <a:defRPr kumimoji="0" sz="105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defRPr>
        </a:defPPr>
      </a:lstStyle>
    </a:tx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2160</Words>
  <Application>Microsoft Office PowerPoint</Application>
  <PresentationFormat>画面に合わせる (4:3)</PresentationFormat>
  <Paragraphs>432</Paragraphs>
  <Slides>28</Slides>
  <Notes>0</Notes>
  <HiddenSlides>0</HiddenSlides>
  <MMClips>0</MMClips>
  <ScaleCrop>false</ScaleCrop>
  <HeadingPairs>
    <vt:vector size="6" baseType="variant">
      <vt:variant>
        <vt:lpstr>使用されているフォント</vt:lpstr>
      </vt:variant>
      <vt:variant>
        <vt:i4>12</vt:i4>
      </vt:variant>
      <vt:variant>
        <vt:lpstr>テーマ</vt:lpstr>
      </vt:variant>
      <vt:variant>
        <vt:i4>2</vt:i4>
      </vt:variant>
      <vt:variant>
        <vt:lpstr>スライド タイトル</vt:lpstr>
      </vt:variant>
      <vt:variant>
        <vt:i4>28</vt:i4>
      </vt:variant>
    </vt:vector>
  </HeadingPairs>
  <TitlesOfParts>
    <vt:vector size="42" baseType="lpstr">
      <vt:lpstr>HGP創英角ｺﾞｼｯｸUB</vt:lpstr>
      <vt:lpstr>ＭＳ Ｐゴシック</vt:lpstr>
      <vt:lpstr>ＭＳ 明朝</vt:lpstr>
      <vt:lpstr>メイリオ</vt:lpstr>
      <vt:lpstr>游ゴシック</vt:lpstr>
      <vt:lpstr>游ゴシック Light</vt:lpstr>
      <vt:lpstr>Arial</vt:lpstr>
      <vt:lpstr>Calibri</vt:lpstr>
      <vt:lpstr>Century</vt:lpstr>
      <vt:lpstr>Tahoma</vt:lpstr>
      <vt:lpstr>Times New Roman</vt:lpstr>
      <vt:lpstr>Wingdings</vt:lpstr>
      <vt:lpstr>NEC_standard4_3</vt:lpstr>
      <vt:lpstr>デザインの設定</vt:lpstr>
      <vt:lpstr>PowerPoint プレゼンテーション</vt:lpstr>
      <vt:lpstr>目次</vt:lpstr>
      <vt:lpstr>1.　はじめに</vt:lpstr>
      <vt:lpstr>1.1　本資料について</vt:lpstr>
      <vt:lpstr>2.　システム構成</vt:lpstr>
      <vt:lpstr>2.1　動作環境・条件(1/2)</vt:lpstr>
      <vt:lpstr>2.2　動作環境・条件(2/2)</vt:lpstr>
      <vt:lpstr>3.　OASE環境構築手順</vt:lpstr>
      <vt:lpstr>3.1　オンラインインストール</vt:lpstr>
      <vt:lpstr>3.2　事前準備（1/2）</vt:lpstr>
      <vt:lpstr>3.3　事前準備（2/2）</vt:lpstr>
      <vt:lpstr>3.4　OASE環境構築フロー</vt:lpstr>
      <vt:lpstr>3.5　環境構築（1/7）</vt:lpstr>
      <vt:lpstr>3.6　環境構築（2/7）</vt:lpstr>
      <vt:lpstr>3.7　環境構築（3/7）</vt:lpstr>
      <vt:lpstr>3.8　環境構築（4/7）</vt:lpstr>
      <vt:lpstr>3.9　環境構築（5/7）</vt:lpstr>
      <vt:lpstr>3.10　環境構築（6/7）</vt:lpstr>
      <vt:lpstr>3.11　環境構築（7/7）</vt:lpstr>
      <vt:lpstr>4.　OASE動作確認</vt:lpstr>
      <vt:lpstr>4.1　動作確認（1/7）</vt:lpstr>
      <vt:lpstr>4.2　動作確認（2/7） </vt:lpstr>
      <vt:lpstr>4.1　動作確認（3/7）</vt:lpstr>
      <vt:lpstr>4.4　動作確認（4/7）</vt:lpstr>
      <vt:lpstr>4.5　動作確認（5/7）</vt:lpstr>
      <vt:lpstr>4.3　動作確認（6/7）</vt:lpstr>
      <vt:lpstr>4.3　動作確認（7/7）</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2020-05-26T07:25:33Z</dcterms:modified>
</cp:coreProperties>
</file>