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43"/>
  </p:notesMasterIdLst>
  <p:handoutMasterIdLst>
    <p:handoutMasterId r:id="rId44"/>
  </p:handoutMasterIdLst>
  <p:sldIdLst>
    <p:sldId id="262" r:id="rId3"/>
    <p:sldId id="507" r:id="rId4"/>
    <p:sldId id="508" r:id="rId5"/>
    <p:sldId id="597" r:id="rId6"/>
    <p:sldId id="601" r:id="rId7"/>
    <p:sldId id="509" r:id="rId8"/>
    <p:sldId id="558" r:id="rId9"/>
    <p:sldId id="559" r:id="rId10"/>
    <p:sldId id="602" r:id="rId11"/>
    <p:sldId id="560" r:id="rId12"/>
    <p:sldId id="583" r:id="rId13"/>
    <p:sldId id="561" r:id="rId14"/>
    <p:sldId id="584" r:id="rId15"/>
    <p:sldId id="562" r:id="rId16"/>
    <p:sldId id="513" r:id="rId17"/>
    <p:sldId id="547" r:id="rId18"/>
    <p:sldId id="515" r:id="rId19"/>
    <p:sldId id="548" r:id="rId20"/>
    <p:sldId id="576" r:id="rId21"/>
    <p:sldId id="577" r:id="rId22"/>
    <p:sldId id="603" r:id="rId23"/>
    <p:sldId id="605" r:id="rId24"/>
    <p:sldId id="549" r:id="rId25"/>
    <p:sldId id="550" r:id="rId26"/>
    <p:sldId id="595" r:id="rId27"/>
    <p:sldId id="551" r:id="rId28"/>
    <p:sldId id="582" r:id="rId29"/>
    <p:sldId id="581" r:id="rId30"/>
    <p:sldId id="598" r:id="rId31"/>
    <p:sldId id="599" r:id="rId32"/>
    <p:sldId id="521" r:id="rId33"/>
    <p:sldId id="556" r:id="rId34"/>
    <p:sldId id="591" r:id="rId35"/>
    <p:sldId id="557" r:id="rId36"/>
    <p:sldId id="585" r:id="rId37"/>
    <p:sldId id="600" r:id="rId38"/>
    <p:sldId id="604" r:id="rId39"/>
    <p:sldId id="593" r:id="rId40"/>
    <p:sldId id="594" r:id="rId41"/>
    <p:sldId id="596" r:id="rId4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97"/>
            <p14:sldId id="601"/>
            <p14:sldId id="509"/>
            <p14:sldId id="558"/>
            <p14:sldId id="559"/>
            <p14:sldId id="602"/>
            <p14:sldId id="560"/>
            <p14:sldId id="583"/>
            <p14:sldId id="561"/>
            <p14:sldId id="584"/>
            <p14:sldId id="562"/>
          </p14:sldIdLst>
        </p14:section>
        <p14:section name="2.　シナリオ説明" id="{A8A060BF-92DF-4F47-AFEF-F5FA058AAEFB}">
          <p14:sldIdLst>
            <p14:sldId id="513"/>
            <p14:sldId id="547"/>
          </p14:sldIdLst>
        </p14:section>
        <p14:section name="3.　実行前準備" id="{F371CF2D-8915-4A64-8E16-4779225EF33B}">
          <p14:sldIdLst>
            <p14:sldId id="515"/>
            <p14:sldId id="548"/>
            <p14:sldId id="576"/>
            <p14:sldId id="577"/>
            <p14:sldId id="603"/>
            <p14:sldId id="605"/>
            <p14:sldId id="549"/>
            <p14:sldId id="550"/>
            <p14:sldId id="595"/>
            <p14:sldId id="551"/>
            <p14:sldId id="582"/>
            <p14:sldId id="581"/>
            <p14:sldId id="598"/>
            <p14:sldId id="599"/>
          </p14:sldIdLst>
        </p14:section>
        <p14:section name="4.　実行操作" id="{20E0CE64-C4E1-4AA3-A801-B968E7AAE85B}">
          <p14:sldIdLst>
            <p14:sldId id="521"/>
            <p14:sldId id="556"/>
            <p14:sldId id="591"/>
            <p14:sldId id="557"/>
          </p14:sldIdLst>
        </p14:section>
        <p14:section name="A　付録" id="{321A0D05-A381-48E4-9F50-11722539195D}">
          <p14:sldIdLst>
            <p14:sldId id="585"/>
            <p14:sldId id="600"/>
            <p14:sldId id="604"/>
            <p14:sldId id="593"/>
            <p14:sldId id="594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368"/>
    <a:srgbClr val="9933FF"/>
    <a:srgbClr val="CC00FF"/>
    <a:srgbClr val="FFFF99"/>
    <a:srgbClr val="FFFFCC"/>
    <a:srgbClr val="CCFFFF"/>
    <a:srgbClr val="B0DD7F"/>
    <a:srgbClr val="ECF5E7"/>
    <a:srgbClr val="FAFBFC"/>
    <a:srgbClr val="FC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0" autoAdjust="0"/>
    <p:restoredTop sz="95421" autoAdjust="0"/>
  </p:normalViewPr>
  <p:slideViewPr>
    <p:cSldViewPr>
      <p:cViewPr>
        <p:scale>
          <a:sx n="100" d="100"/>
          <a:sy n="100" d="100"/>
        </p:scale>
        <p:origin x="1236" y="-22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88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2021/5/26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2021/5/26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xastro-suite.github.io/oase-docs/OASE_documents_ja/html/driver_instal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slide" Target="slide2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slide" Target="slide3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xastro-suite.github.io/oase-docs/OASE_documents_ja/html/rule/02_screen_structure.html#label-stg-butt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exastro-suite.github.io/oase-docs/OASE_documents_ja/html/rule/02_screen_structure.html#label-prd-butto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OASE_documents_ja/html/api/index.html" TargetMode="External"/><Relationship Id="rId2" Type="http://schemas.openxmlformats.org/officeDocument/2006/relationships/slide" Target="slide3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oase-docs/asset/Learn_ja/OASE-online-install_ja.pdf" TargetMode="External"/><Relationship Id="rId2" Type="http://schemas.openxmlformats.org/officeDocument/2006/relationships/hyperlink" Target="https://exastro-suite.github.io/oase-docs/OASE_documents_ja/html/settings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oase-docs/OASE_documents_ja/html/driver_install/index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xastro-oase/oase_web/top/logi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1"/>
            <a:ext cx="7632937" cy="836640"/>
          </a:xfrm>
        </p:spPr>
        <p:txBody>
          <a:bodyPr/>
          <a:lstStyle/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Autonomy</a:t>
            </a:r>
            <a:r>
              <a:rPr lang="ja-JP" altLang="en-US" dirty="0" smtClean="0"/>
              <a:t> </a:t>
            </a:r>
            <a:r>
              <a:rPr lang="en-US" altLang="ja-JP" dirty="0" smtClean="0"/>
              <a:t>Support</a:t>
            </a:r>
            <a:r>
              <a:rPr lang="ja-JP" altLang="en-US" dirty="0" smtClean="0"/>
              <a:t> </a:t>
            </a:r>
            <a:r>
              <a:rPr lang="en-US" altLang="ja-JP" dirty="0" smtClean="0"/>
              <a:t>Engine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Version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1.3.1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525379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クイックスタート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48850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機能説明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/>
              <a:t>に登録済の</a:t>
            </a:r>
            <a:r>
              <a:rPr lang="ja-JP" altLang="en-US" dirty="0" smtClean="0"/>
              <a:t>ディシジョンテーブルの一覧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ディシジョンテーブルファイル</a:t>
            </a:r>
            <a:r>
              <a:rPr lang="ja-JP" altLang="en-US" dirty="0"/>
              <a:t>の</a:t>
            </a:r>
            <a:r>
              <a:rPr lang="ja-JP" altLang="en-US" dirty="0" smtClean="0"/>
              <a:t>ダウンロードボタン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新規</a:t>
            </a:r>
            <a:r>
              <a:rPr lang="ja-JP" altLang="en-US" dirty="0"/>
              <a:t>追加画面に遷移し、ディシジョンテーブルを作成するボタン</a:t>
            </a:r>
          </a:p>
          <a:p>
            <a:pPr marL="702900" lvl="2" indent="-342900">
              <a:buFont typeface="+mj-ea"/>
              <a:buAutoNum type="circleNumDbPlain"/>
            </a:pP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1.6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/>
              <a:t>_</a:t>
            </a:r>
            <a:r>
              <a:rPr lang="ja-JP" altLang="en-US" dirty="0" smtClean="0"/>
              <a:t>ディシジョンテーブル</a:t>
            </a:r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827480" y="2929497"/>
            <a:ext cx="7920915" cy="3449265"/>
            <a:chOff x="827480" y="2929497"/>
            <a:chExt cx="7920915" cy="3449265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45" name="角丸四角形 44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46" name="グループ化 45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47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827480" y="2929497"/>
              <a:ext cx="7455042" cy="2659803"/>
              <a:chOff x="827480" y="2929497"/>
              <a:chExt cx="7455042" cy="2659803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7480" y="2929497"/>
                <a:ext cx="7200000" cy="2659803"/>
              </a:xfrm>
              <a:prstGeom prst="rect">
                <a:avLst/>
              </a:prstGeom>
            </p:spPr>
          </p:pic>
          <p:grpSp>
            <p:nvGrpSpPr>
              <p:cNvPr id="3" name="グループ化 2"/>
              <p:cNvGrpSpPr/>
              <p:nvPr/>
            </p:nvGrpSpPr>
            <p:grpSpPr>
              <a:xfrm>
                <a:off x="951239" y="3288348"/>
                <a:ext cx="7331283" cy="1840715"/>
                <a:chOff x="845695" y="2071802"/>
                <a:chExt cx="7331283" cy="1840715"/>
              </a:xfrm>
            </p:grpSpPr>
            <p:sp>
              <p:nvSpPr>
                <p:cNvPr id="26" name="正方形/長方形 25"/>
                <p:cNvSpPr/>
                <p:nvPr/>
              </p:nvSpPr>
              <p:spPr bwMode="auto">
                <a:xfrm>
                  <a:off x="845695" y="2414568"/>
                  <a:ext cx="6995738" cy="143659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7" name="正方形/長方形 26"/>
                <p:cNvSpPr/>
                <p:nvPr/>
              </p:nvSpPr>
              <p:spPr bwMode="auto">
                <a:xfrm>
                  <a:off x="7108127" y="2113826"/>
                  <a:ext cx="733306" cy="24758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3983902" y="2102009"/>
                  <a:ext cx="335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7787128" y="2071802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③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 bwMode="auto">
                <a:xfrm>
                  <a:off x="1081400" y="2673050"/>
                  <a:ext cx="216616" cy="90759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994783" y="3573963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2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/>
              <a:t>_</a:t>
            </a:r>
            <a:r>
              <a:rPr lang="ja-JP" altLang="en-US" dirty="0" smtClean="0"/>
              <a:t>ルール　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83273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機能説明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ディシジョンテーブルファイル</a:t>
            </a:r>
            <a:r>
              <a:rPr lang="ja-JP" altLang="en-US" dirty="0"/>
              <a:t>を操作するボタン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アップロードしたディシジョンテーブルファイルとそのステータスの一覧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ステージングからプロダクションへの適用</a:t>
            </a:r>
            <a:r>
              <a:rPr lang="ja-JP" altLang="en-US" dirty="0" smtClean="0"/>
              <a:t>ボタン</a:t>
            </a:r>
            <a:endParaRPr lang="en-US" altLang="ja-JP" dirty="0" smtClean="0"/>
          </a:p>
          <a:p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 smtClean="0"/>
          </a:p>
          <a:p>
            <a:pPr marL="180000" lvl="1" indent="0">
              <a:buNone/>
            </a:pPr>
            <a:endParaRPr lang="en-US" altLang="ja-JP" spc="-150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marL="180000" lvl="1" indent="0">
              <a:buNone/>
            </a:pPr>
            <a:r>
              <a:rPr lang="ja-JP" altLang="en-US" dirty="0" smtClean="0"/>
              <a:t>①でディシジョンテーブルファイル</a:t>
            </a:r>
            <a:r>
              <a:rPr lang="ja-JP" altLang="en-US" dirty="0"/>
              <a:t>をステージング環境にアップロード</a:t>
            </a:r>
            <a:r>
              <a:rPr lang="ja-JP" altLang="en-US" dirty="0" smtClean="0"/>
              <a:t>しテストリクエストを実施</a:t>
            </a:r>
            <a:r>
              <a:rPr lang="ja-JP" altLang="en-US" dirty="0"/>
              <a:t>の結果</a:t>
            </a:r>
            <a:r>
              <a:rPr lang="ja-JP" altLang="en-US" dirty="0" smtClean="0"/>
              <a:t>、運用可能なルールで</a:t>
            </a:r>
            <a:r>
              <a:rPr lang="ja-JP" altLang="en-US" dirty="0"/>
              <a:t>あると</a:t>
            </a:r>
            <a:r>
              <a:rPr lang="ja-JP" altLang="en-US" dirty="0" smtClean="0"/>
              <a:t>検証が完了した場合（②のステータス次第）、③の適用</a:t>
            </a:r>
            <a:r>
              <a:rPr lang="ja-JP" altLang="en-US" dirty="0"/>
              <a:t>ボタンが有効に</a:t>
            </a:r>
            <a:r>
              <a:rPr lang="ja-JP" altLang="en-US" dirty="0" smtClean="0"/>
              <a:t>なる。</a:t>
            </a:r>
            <a:endParaRPr lang="en-US" altLang="ja-JP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46083" y="2587366"/>
            <a:ext cx="8026089" cy="2821943"/>
            <a:chOff x="746083" y="2587366"/>
            <a:chExt cx="8026089" cy="2821943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746083" y="2587366"/>
              <a:ext cx="7552019" cy="2692628"/>
              <a:chOff x="746083" y="2587366"/>
              <a:chExt cx="7552019" cy="2692628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2"/>
              <a:srcRect t="1" b="2633"/>
              <a:stretch/>
            </p:blipFill>
            <p:spPr>
              <a:xfrm>
                <a:off x="752313" y="2587366"/>
                <a:ext cx="7200000" cy="2692628"/>
              </a:xfrm>
              <a:prstGeom prst="rect">
                <a:avLst/>
              </a:prstGeom>
            </p:spPr>
          </p:pic>
          <p:grpSp>
            <p:nvGrpSpPr>
              <p:cNvPr id="10" name="グループ化 9"/>
              <p:cNvGrpSpPr/>
              <p:nvPr/>
            </p:nvGrpSpPr>
            <p:grpSpPr>
              <a:xfrm>
                <a:off x="746083" y="2947629"/>
                <a:ext cx="7552019" cy="2321733"/>
                <a:chOff x="849605" y="1996171"/>
                <a:chExt cx="7552019" cy="2321733"/>
              </a:xfrm>
            </p:grpSpPr>
            <p:sp>
              <p:nvSpPr>
                <p:cNvPr id="12" name="正方形/長方形 11"/>
                <p:cNvSpPr/>
                <p:nvPr/>
              </p:nvSpPr>
              <p:spPr bwMode="auto">
                <a:xfrm>
                  <a:off x="971513" y="2349426"/>
                  <a:ext cx="7052423" cy="110403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3" name="正方形/長方形 12"/>
                <p:cNvSpPr/>
                <p:nvPr/>
              </p:nvSpPr>
              <p:spPr bwMode="auto">
                <a:xfrm>
                  <a:off x="3037977" y="2049757"/>
                  <a:ext cx="3725835" cy="23138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2680026" y="1996171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8023936" y="2293036"/>
                  <a:ext cx="3776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" name="正方形/長方形 3"/>
                <p:cNvSpPr/>
                <p:nvPr/>
              </p:nvSpPr>
              <p:spPr bwMode="auto">
                <a:xfrm>
                  <a:off x="849605" y="3706974"/>
                  <a:ext cx="7200000" cy="61093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4000"/>
                  </a:schemeClr>
                </a:solidFill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  <p:grpSp>
              <p:nvGrpSpPr>
                <p:cNvPr id="9" name="グループ化 8"/>
                <p:cNvGrpSpPr/>
                <p:nvPr/>
              </p:nvGrpSpPr>
              <p:grpSpPr>
                <a:xfrm>
                  <a:off x="1027380" y="2574719"/>
                  <a:ext cx="576000" cy="1327383"/>
                  <a:chOff x="1027380" y="2574719"/>
                  <a:chExt cx="576000" cy="1327383"/>
                </a:xfrm>
              </p:grpSpPr>
              <p:sp>
                <p:nvSpPr>
                  <p:cNvPr id="28" name="正方形/長方形 27"/>
                  <p:cNvSpPr/>
                  <p:nvPr/>
                </p:nvSpPr>
                <p:spPr bwMode="auto">
                  <a:xfrm>
                    <a:off x="1189380" y="2574719"/>
                    <a:ext cx="252000" cy="252000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400" b="1" dirty="0" smtClean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8" name="下矢印 7"/>
                  <p:cNvSpPr/>
                  <p:nvPr/>
                </p:nvSpPr>
                <p:spPr bwMode="auto">
                  <a:xfrm>
                    <a:off x="1027380" y="2831329"/>
                    <a:ext cx="576000" cy="1070773"/>
                  </a:xfrm>
                  <a:prstGeom prst="downArrow">
                    <a:avLst/>
                  </a:prstGeom>
                  <a:solidFill>
                    <a:srgbClr val="FF0000"/>
                  </a:solidFill>
                  <a:ln w="12700">
                    <a:noFill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 smtClean="0">
                      <a:latin typeface="+mn-ea"/>
                    </a:endParaRPr>
                  </a:p>
                </p:txBody>
              </p:sp>
            </p:grpSp>
            <p:sp>
              <p:nvSpPr>
                <p:cNvPr id="29" name="テキスト ボックス 28"/>
                <p:cNvSpPr txBox="1"/>
                <p:nvPr/>
              </p:nvSpPr>
              <p:spPr>
                <a:xfrm>
                  <a:off x="1123489" y="2859991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chemeClr val="bg1"/>
                      </a:solidFill>
                    </a:rPr>
                    <a:t>③</a:t>
                  </a:r>
                  <a:endParaRPr kumimoji="1" lang="ja-JP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7" name="グループ化 36"/>
            <p:cNvGrpSpPr/>
            <p:nvPr/>
          </p:nvGrpSpPr>
          <p:grpSpPr>
            <a:xfrm>
              <a:off x="4091707" y="4692522"/>
              <a:ext cx="4680465" cy="716787"/>
              <a:chOff x="5447905" y="5182167"/>
              <a:chExt cx="4680465" cy="716787"/>
            </a:xfrm>
          </p:grpSpPr>
          <p:sp>
            <p:nvSpPr>
              <p:cNvPr id="38" name="角丸四角形 37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39" name="グループ化 38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40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1" name="テキスト ボックス 40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3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機能説明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637200" lvl="1" indent="-457200">
              <a:buFont typeface="+mj-ea"/>
              <a:buAutoNum type="circleNumDbPlain"/>
            </a:pPr>
            <a:r>
              <a:rPr lang="en-US" altLang="ja-JP" dirty="0"/>
              <a:t>OASE</a:t>
            </a:r>
            <a:r>
              <a:rPr lang="ja-JP" altLang="en-US" dirty="0"/>
              <a:t>にメッセージが飛んできた</a:t>
            </a:r>
            <a:r>
              <a:rPr lang="ja-JP" altLang="en-US" dirty="0" smtClean="0"/>
              <a:t>とき実際</a:t>
            </a:r>
            <a:r>
              <a:rPr lang="ja-JP" altLang="en-US" dirty="0"/>
              <a:t>に運用されることが決定したルールの一覧</a:t>
            </a:r>
          </a:p>
          <a:p>
            <a:endParaRPr lang="en-US" altLang="ja-JP" dirty="0"/>
          </a:p>
        </p:txBody>
      </p: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1.7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/>
              <a:t>_</a:t>
            </a:r>
            <a:r>
              <a:rPr lang="ja-JP" altLang="en-US" dirty="0" smtClean="0"/>
              <a:t>ルール　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956775" y="2041345"/>
            <a:ext cx="7791620" cy="4337417"/>
            <a:chOff x="956775" y="2041345"/>
            <a:chExt cx="7791620" cy="4337417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956775" y="2041345"/>
              <a:ext cx="7204104" cy="3643703"/>
              <a:chOff x="956775" y="2041345"/>
              <a:chExt cx="7204104" cy="3643703"/>
            </a:xfrm>
          </p:grpSpPr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6775" y="2041345"/>
                <a:ext cx="7200000" cy="3643703"/>
              </a:xfrm>
              <a:prstGeom prst="rect">
                <a:avLst/>
              </a:prstGeom>
            </p:spPr>
          </p:pic>
          <p:grpSp>
            <p:nvGrpSpPr>
              <p:cNvPr id="4" name="グループ化 3"/>
              <p:cNvGrpSpPr/>
              <p:nvPr/>
            </p:nvGrpSpPr>
            <p:grpSpPr>
              <a:xfrm>
                <a:off x="960879" y="2393833"/>
                <a:ext cx="7200000" cy="2589240"/>
                <a:chOff x="960879" y="1966768"/>
                <a:chExt cx="7200000" cy="2589240"/>
              </a:xfrm>
            </p:grpSpPr>
            <p:sp>
              <p:nvSpPr>
                <p:cNvPr id="25" name="正方形/長方形 24"/>
                <p:cNvSpPr/>
                <p:nvPr/>
              </p:nvSpPr>
              <p:spPr bwMode="auto">
                <a:xfrm>
                  <a:off x="1043510" y="4011256"/>
                  <a:ext cx="7046585" cy="54475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4158431" y="3726796"/>
                  <a:ext cx="3776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" name="正方形/長方形 29"/>
                <p:cNvSpPr/>
                <p:nvPr/>
              </p:nvSpPr>
              <p:spPr bwMode="auto">
                <a:xfrm>
                  <a:off x="960879" y="1966768"/>
                  <a:ext cx="7200000" cy="1692000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4000"/>
                  </a:schemeClr>
                </a:solidFill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</p:grpSp>
        </p:grpSp>
        <p:grpSp>
          <p:nvGrpSpPr>
            <p:cNvPr id="29" name="グループ化 28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31" name="角丸四角形 30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32" name="グループ化 31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33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11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1.8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 smtClean="0"/>
              <a:t>_</a:t>
            </a:r>
            <a:r>
              <a:rPr lang="ja-JP" altLang="en-US" dirty="0" smtClean="0"/>
              <a:t>リクエスト履歴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機能説明 </a:t>
            </a:r>
            <a:endParaRPr lang="en-US" altLang="ja-JP" dirty="0" smtClean="0"/>
          </a:p>
          <a:p>
            <a:pPr marL="637200" lvl="1" indent="-457200">
              <a:buFont typeface="+mj-ea"/>
              <a:buAutoNum type="circleNumDbPlain"/>
            </a:pPr>
            <a:endParaRPr lang="en-US" altLang="ja-JP" dirty="0" smtClean="0">
              <a:latin typeface="+mn-ea"/>
            </a:endParaRPr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 smtClean="0">
                <a:latin typeface="+mn-ea"/>
              </a:rPr>
              <a:t>ヒット</a:t>
            </a:r>
            <a:r>
              <a:rPr lang="ja-JP" altLang="en-US" dirty="0">
                <a:latin typeface="+mn-ea"/>
              </a:rPr>
              <a:t>したルールとそのステータス一覧</a:t>
            </a:r>
            <a:endParaRPr lang="en-US" altLang="ja-JP" dirty="0">
              <a:latin typeface="+mn-ea"/>
            </a:endParaRPr>
          </a:p>
          <a:p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930691" y="2017674"/>
            <a:ext cx="7817704" cy="4361088"/>
            <a:chOff x="930691" y="2017674"/>
            <a:chExt cx="7817704" cy="4361088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930691" y="2017674"/>
              <a:ext cx="7200000" cy="3643636"/>
              <a:chOff x="930691" y="2017674"/>
              <a:chExt cx="7200000" cy="3643636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30691" y="2017674"/>
                <a:ext cx="7200000" cy="3643636"/>
              </a:xfrm>
              <a:prstGeom prst="rect">
                <a:avLst/>
              </a:prstGeom>
            </p:spPr>
          </p:pic>
          <p:grpSp>
            <p:nvGrpSpPr>
              <p:cNvPr id="4" name="グループ化 3"/>
              <p:cNvGrpSpPr/>
              <p:nvPr/>
            </p:nvGrpSpPr>
            <p:grpSpPr>
              <a:xfrm>
                <a:off x="1035298" y="2391753"/>
                <a:ext cx="6975768" cy="2799205"/>
                <a:chOff x="1121891" y="1796353"/>
                <a:chExt cx="6975768" cy="2799205"/>
              </a:xfrm>
            </p:grpSpPr>
            <p:sp>
              <p:nvSpPr>
                <p:cNvPr id="25" name="正方形/長方形 24"/>
                <p:cNvSpPr/>
                <p:nvPr/>
              </p:nvSpPr>
              <p:spPr bwMode="auto">
                <a:xfrm>
                  <a:off x="1121891" y="2120705"/>
                  <a:ext cx="6975768" cy="247485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4463181" y="1796353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6" name="グループ化 25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28" name="角丸四角形 27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29" name="グループ化 28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30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1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116540"/>
            <a:ext cx="8784000" cy="468000"/>
          </a:xfrm>
        </p:spPr>
        <p:txBody>
          <a:bodyPr/>
          <a:lstStyle/>
          <a:p>
            <a:r>
              <a:rPr lang="en-US" altLang="ja-JP" dirty="0" smtClean="0"/>
              <a:t>1.9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 smtClean="0"/>
              <a:t>_</a:t>
            </a:r>
            <a:r>
              <a:rPr lang="ja-JP" altLang="en-US" dirty="0" smtClean="0"/>
              <a:t>アクション履歴</a:t>
            </a:r>
            <a:endParaRPr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機能説明</a:t>
            </a:r>
            <a:endParaRPr lang="en-US" altLang="ja-JP" dirty="0" smtClean="0"/>
          </a:p>
          <a:p>
            <a:pPr marL="637200" lvl="1" indent="-457200">
              <a:buFont typeface="+mj-ea"/>
              <a:buAutoNum type="circleNumDbPlain"/>
            </a:pPr>
            <a:endParaRPr lang="en-US" altLang="ja-JP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dirty="0" smtClean="0"/>
              <a:t>ヒット</a:t>
            </a:r>
            <a:r>
              <a:rPr lang="ja-JP" altLang="en-US" dirty="0"/>
              <a:t>したルールとそのステータス一覧</a:t>
            </a:r>
          </a:p>
          <a:p>
            <a:endParaRPr lang="en-US" altLang="ja-JP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072388" y="2016455"/>
            <a:ext cx="7676007" cy="4362307"/>
            <a:chOff x="1072388" y="2016455"/>
            <a:chExt cx="7676007" cy="436230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1072388" y="2016455"/>
              <a:ext cx="7200000" cy="3613626"/>
              <a:chOff x="1072388" y="2016455"/>
              <a:chExt cx="7200000" cy="3613626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2388" y="2016455"/>
                <a:ext cx="7200000" cy="3613626"/>
              </a:xfrm>
              <a:prstGeom prst="rect">
                <a:avLst/>
              </a:prstGeom>
            </p:spPr>
          </p:pic>
          <p:grpSp>
            <p:nvGrpSpPr>
              <p:cNvPr id="4" name="グループ化 3"/>
              <p:cNvGrpSpPr/>
              <p:nvPr/>
            </p:nvGrpSpPr>
            <p:grpSpPr>
              <a:xfrm>
                <a:off x="1187530" y="2393311"/>
                <a:ext cx="6912959" cy="2024984"/>
                <a:chOff x="1187530" y="2206884"/>
                <a:chExt cx="6912959" cy="2024984"/>
              </a:xfrm>
            </p:grpSpPr>
            <p:sp>
              <p:nvSpPr>
                <p:cNvPr id="25" name="正方形/長方形 24"/>
                <p:cNvSpPr/>
                <p:nvPr/>
              </p:nvSpPr>
              <p:spPr bwMode="auto">
                <a:xfrm>
                  <a:off x="1187530" y="2502906"/>
                  <a:ext cx="6912959" cy="172896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4466830" y="2206884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6" name="グループ化 25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28" name="角丸四角形 27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29" name="グループ化 28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30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49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シナリオ</a:t>
            </a:r>
            <a:r>
              <a:rPr lang="ja-JP" altLang="en-US" dirty="0"/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9783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本書の</a:t>
            </a:r>
            <a:r>
              <a:rPr lang="ja-JP" altLang="en-US" dirty="0" smtClean="0"/>
              <a:t>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0708" y="802730"/>
            <a:ext cx="8964487" cy="110035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インストール後からアクション履歴が詰まれるまでのシナリオ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79512" y="1252519"/>
            <a:ext cx="8796254" cy="5243463"/>
            <a:chOff x="179512" y="1252519"/>
            <a:chExt cx="8796254" cy="5243463"/>
          </a:xfrm>
        </p:grpSpPr>
        <p:sp>
          <p:nvSpPr>
            <p:cNvPr id="42" name="正方形/長方形 41"/>
            <p:cNvSpPr/>
            <p:nvPr/>
          </p:nvSpPr>
          <p:spPr bwMode="auto">
            <a:xfrm>
              <a:off x="179512" y="4767982"/>
              <a:ext cx="8784000" cy="1728000"/>
            </a:xfrm>
            <a:prstGeom prst="rect">
              <a:avLst/>
            </a:prstGeom>
            <a:solidFill>
              <a:srgbClr val="B0DD7F">
                <a:alpha val="49804"/>
              </a:srgb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191766" y="1252519"/>
              <a:ext cx="8784000" cy="3515596"/>
            </a:xfrm>
            <a:prstGeom prst="rect">
              <a:avLst/>
            </a:prstGeom>
            <a:solidFill>
              <a:srgbClr val="F7D5D7">
                <a:alpha val="49804"/>
              </a:srgbClr>
            </a:soli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cxnSp>
          <p:nvCxnSpPr>
            <p:cNvPr id="25" name="直線コネクタ 24"/>
            <p:cNvCxnSpPr/>
            <p:nvPr/>
          </p:nvCxnSpPr>
          <p:spPr bwMode="auto">
            <a:xfrm>
              <a:off x="179512" y="4775674"/>
              <a:ext cx="878400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0A3368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7" name="角丸四角形 26"/>
            <p:cNvSpPr/>
            <p:nvPr/>
          </p:nvSpPr>
          <p:spPr bwMode="auto">
            <a:xfrm>
              <a:off x="323410" y="1349909"/>
              <a:ext cx="1872000" cy="3353745"/>
            </a:xfrm>
            <a:prstGeom prst="roundRect">
              <a:avLst>
                <a:gd name="adj" fmla="val 877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  <a:effectLst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lang="ja-JP" altLang="en-US" b="1" dirty="0" smtClean="0">
                  <a:solidFill>
                    <a:schemeClr val="tx1"/>
                  </a:solidFill>
                  <a:latin typeface="+mn-ea"/>
                </a:rPr>
                <a:t>実行前準備</a:t>
              </a:r>
              <a:r>
                <a:rPr lang="en-US" altLang="ja-JP" b="1" dirty="0" smtClean="0">
                  <a:solidFill>
                    <a:schemeClr val="tx1"/>
                  </a:solidFill>
                  <a:latin typeface="+mn-ea"/>
                </a:rPr>
                <a:t>】</a:t>
              </a:r>
            </a:p>
            <a:p>
              <a:pPr algn="ctr"/>
              <a:endParaRPr kumimoji="1" lang="en-US" altLang="ja-JP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  <a:latin typeface="+mn-ea"/>
                </a:rPr>
                <a:t>各種</a:t>
              </a:r>
              <a:r>
                <a:rPr kumimoji="1" lang="ja-JP" altLang="en-US" sz="1400" dirty="0" smtClean="0">
                  <a:solidFill>
                    <a:schemeClr val="tx1"/>
                  </a:solidFill>
                  <a:latin typeface="+mn-ea"/>
                </a:rPr>
                <a:t>設定</a:t>
              </a:r>
              <a:endParaRPr kumimoji="1" lang="en-US" altLang="ja-JP" sz="14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+mn-ea"/>
                </a:rPr>
                <a:t>およ</a:t>
              </a:r>
              <a:r>
                <a:rPr lang="ja-JP" altLang="en-US" sz="1400" dirty="0">
                  <a:solidFill>
                    <a:schemeClr val="tx1"/>
                  </a:solidFill>
                  <a:latin typeface="+mn-ea"/>
                </a:rPr>
                <a:t>び</a:t>
              </a:r>
              <a:endParaRPr kumimoji="1" lang="en-US" altLang="ja-JP" sz="14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  <a:latin typeface="+mn-ea"/>
                </a:rPr>
                <a:t>ルールの登録</a:t>
              </a: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323410" y="4900949"/>
              <a:ext cx="1872000" cy="1512000"/>
            </a:xfrm>
            <a:prstGeom prst="roundRect">
              <a:avLst>
                <a:gd name="adj" fmla="val 8410"/>
              </a:avLst>
            </a:prstGeom>
            <a:solidFill>
              <a:srgbClr val="B0DD7F"/>
            </a:solidFill>
            <a:ln/>
            <a:effectLst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kumimoji="1" lang="ja-JP" altLang="en-US" b="1" dirty="0" smtClean="0">
                  <a:solidFill>
                    <a:schemeClr val="tx1"/>
                  </a:solidFill>
                  <a:latin typeface="+mn-ea"/>
                </a:rPr>
                <a:t>実行操作</a:t>
              </a:r>
              <a:r>
                <a:rPr kumimoji="1" lang="en-US" altLang="ja-JP" b="1" dirty="0" smtClean="0">
                  <a:solidFill>
                    <a:schemeClr val="tx1"/>
                  </a:solidFill>
                  <a:latin typeface="+mn-ea"/>
                </a:rPr>
                <a:t>】</a:t>
              </a:r>
            </a:p>
            <a:p>
              <a:pPr algn="ctr"/>
              <a:endParaRPr kumimoji="1" lang="en-US" altLang="ja-JP" sz="8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+mn-ea"/>
                </a:rPr>
                <a:t>メッセージ投入し</a:t>
              </a:r>
              <a:endParaRPr lang="en-US" altLang="ja-JP" sz="14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+mn-ea"/>
                </a:rPr>
                <a:t>ルールマッチング</a:t>
              </a:r>
              <a:endParaRPr lang="en-US" altLang="ja-JP" sz="14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+mn-ea"/>
                </a:rPr>
                <a:t>およ</a:t>
              </a:r>
              <a:r>
                <a:rPr lang="ja-JP" altLang="en-US" sz="1400" dirty="0">
                  <a:solidFill>
                    <a:schemeClr val="tx1"/>
                  </a:solidFill>
                  <a:latin typeface="+mn-ea"/>
                </a:rPr>
                <a:t>び</a:t>
              </a:r>
              <a:endParaRPr lang="en-US" altLang="ja-JP" sz="1400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  <a:latin typeface="+mn-ea"/>
                </a:rPr>
                <a:t>アクションの実行</a:t>
              </a:r>
              <a:endParaRPr lang="en-US" altLang="ja-JP" sz="14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角丸四角形 25"/>
            <p:cNvSpPr/>
            <p:nvPr/>
          </p:nvSpPr>
          <p:spPr bwMode="auto">
            <a:xfrm>
              <a:off x="2585548" y="1349909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latin typeface="+mn-ea"/>
                </a:rPr>
                <a:t>メールドライバの設定とメールテンプレートの作成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7" name="片側の 2 つの角を丸めた四角形 6"/>
            <p:cNvSpPr/>
            <p:nvPr/>
          </p:nvSpPr>
          <p:spPr bwMode="auto">
            <a:xfrm rot="16200000">
              <a:off x="2310770" y="134990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１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2585548" y="2323825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ディシジョンテーブルの</a:t>
              </a:r>
              <a:r>
                <a:rPr lang="ja-JP" altLang="en-US" b="1" dirty="0" smtClean="0">
                  <a:latin typeface="+mn-ea"/>
                </a:rPr>
                <a:t>作成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55" name="角丸四角形 54"/>
            <p:cNvSpPr/>
            <p:nvPr/>
          </p:nvSpPr>
          <p:spPr bwMode="auto">
            <a:xfrm>
              <a:off x="2585548" y="2810783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ディシジョンテーブルファイルの</a:t>
              </a:r>
              <a:r>
                <a:rPr lang="ja-JP" altLang="en-US" b="1" dirty="0" smtClean="0">
                  <a:latin typeface="+mn-ea"/>
                </a:rPr>
                <a:t>作成 </a:t>
              </a:r>
              <a:r>
                <a:rPr lang="en-US" altLang="ja-JP" b="1" dirty="0" smtClean="0">
                  <a:latin typeface="+mn-ea"/>
                </a:rPr>
                <a:t>※</a:t>
              </a:r>
              <a:r>
                <a:rPr lang="ja-JP" altLang="en-US" b="1" dirty="0" smtClean="0">
                  <a:latin typeface="+mn-ea"/>
                </a:rPr>
                <a:t>エクセル操作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58" name="角丸四角形 57"/>
            <p:cNvSpPr/>
            <p:nvPr/>
          </p:nvSpPr>
          <p:spPr bwMode="auto">
            <a:xfrm>
              <a:off x="2585548" y="3297741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ディシジョンテーブルファイルのアップロード</a:t>
              </a:r>
            </a:p>
          </p:txBody>
        </p:sp>
        <p:sp>
          <p:nvSpPr>
            <p:cNvPr id="71" name="角丸四角形 70"/>
            <p:cNvSpPr/>
            <p:nvPr/>
          </p:nvSpPr>
          <p:spPr bwMode="auto">
            <a:xfrm>
              <a:off x="2585548" y="3784699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テストリクエスト</a:t>
              </a: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2585548" y="4271654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プロダクション適用</a:t>
              </a:r>
            </a:p>
          </p:txBody>
        </p:sp>
        <p:sp>
          <p:nvSpPr>
            <p:cNvPr id="77" name="角丸四角形 76"/>
            <p:cNvSpPr/>
            <p:nvPr/>
          </p:nvSpPr>
          <p:spPr bwMode="auto">
            <a:xfrm>
              <a:off x="2585548" y="4900951"/>
              <a:ext cx="6120000" cy="720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latin typeface="+mn-ea"/>
                </a:rPr>
                <a:t>curl</a:t>
              </a:r>
              <a:r>
                <a:rPr lang="ja-JP" altLang="en-US" b="1" dirty="0">
                  <a:latin typeface="+mn-ea"/>
                </a:rPr>
                <a:t>コマンドによるリクエスト送信</a:t>
              </a:r>
            </a:p>
          </p:txBody>
        </p:sp>
        <p:sp>
          <p:nvSpPr>
            <p:cNvPr id="78" name="片側の 2 つの角を丸めた四角形 77"/>
            <p:cNvSpPr/>
            <p:nvPr/>
          </p:nvSpPr>
          <p:spPr bwMode="auto">
            <a:xfrm rot="16200000">
              <a:off x="2166771" y="5048870"/>
              <a:ext cx="720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8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角丸四角形 79"/>
            <p:cNvSpPr/>
            <p:nvPr/>
          </p:nvSpPr>
          <p:spPr bwMode="auto">
            <a:xfrm>
              <a:off x="2585548" y="5689618"/>
              <a:ext cx="6120000" cy="720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latin typeface="+mn-ea"/>
                </a:rPr>
                <a:t>アクション実行結果の確認</a:t>
              </a:r>
            </a:p>
          </p:txBody>
        </p:sp>
        <p:sp>
          <p:nvSpPr>
            <p:cNvPr id="81" name="片側の 2 つの角を丸めた四角形 80"/>
            <p:cNvSpPr/>
            <p:nvPr/>
          </p:nvSpPr>
          <p:spPr bwMode="auto">
            <a:xfrm rot="16200000">
              <a:off x="2166771" y="5830421"/>
              <a:ext cx="720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9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2585548" y="1836867"/>
              <a:ext cx="6120000" cy="432000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latin typeface="+mn-ea"/>
                </a:rPr>
                <a:t>トークンの払い出し</a:t>
              </a:r>
              <a:endParaRPr lang="ja-JP" altLang="en-US" b="1" dirty="0">
                <a:latin typeface="+mn-ea"/>
              </a:endParaRPr>
            </a:p>
          </p:txBody>
        </p:sp>
        <p:sp>
          <p:nvSpPr>
            <p:cNvPr id="49" name="片側の 2 つの角を丸めた四角形 48"/>
            <p:cNvSpPr/>
            <p:nvPr/>
          </p:nvSpPr>
          <p:spPr bwMode="auto">
            <a:xfrm rot="16200000">
              <a:off x="2310770" y="183714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２</a:t>
              </a:r>
            </a:p>
          </p:txBody>
        </p:sp>
        <p:sp>
          <p:nvSpPr>
            <p:cNvPr id="56" name="片側の 2 つの角を丸めた四角形 55"/>
            <p:cNvSpPr/>
            <p:nvPr/>
          </p:nvSpPr>
          <p:spPr bwMode="auto">
            <a:xfrm rot="16200000">
              <a:off x="2310770" y="232437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３</a:t>
              </a:r>
            </a:p>
          </p:txBody>
        </p:sp>
        <p:sp>
          <p:nvSpPr>
            <p:cNvPr id="59" name="片側の 2 つの角を丸めた四角形 58"/>
            <p:cNvSpPr/>
            <p:nvPr/>
          </p:nvSpPr>
          <p:spPr bwMode="auto">
            <a:xfrm rot="16200000">
              <a:off x="2310770" y="281161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>
                  <a:solidFill>
                    <a:schemeClr val="bg1"/>
                  </a:solidFill>
                  <a:latin typeface="+mn-ea"/>
                </a:rPr>
                <a:t>４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片側の 2 つの角を丸めた四角形 71"/>
            <p:cNvSpPr/>
            <p:nvPr/>
          </p:nvSpPr>
          <p:spPr bwMode="auto">
            <a:xfrm rot="16200000">
              <a:off x="2310770" y="329884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５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片側の 2 つの角を丸めた四角形 74"/>
            <p:cNvSpPr/>
            <p:nvPr/>
          </p:nvSpPr>
          <p:spPr bwMode="auto">
            <a:xfrm rot="16200000">
              <a:off x="2310771" y="3786084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６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片側の 2 つの角を丸めた四角形 36"/>
            <p:cNvSpPr/>
            <p:nvPr/>
          </p:nvSpPr>
          <p:spPr bwMode="auto">
            <a:xfrm rot="16200000">
              <a:off x="2310771" y="4273319"/>
              <a:ext cx="432000" cy="432000"/>
            </a:xfrm>
            <a:prstGeom prst="round2SameRect">
              <a:avLst/>
            </a:prstGeom>
            <a:solidFill>
              <a:srgbClr val="0A3368"/>
            </a:solidFill>
            <a:ln w="25400">
              <a:solidFill>
                <a:srgbClr val="0A3368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7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0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実行前</a:t>
            </a:r>
            <a:r>
              <a:rPr lang="zh-TW" altLang="en-US" dirty="0" smtClean="0">
                <a:latin typeface="+mn-ea"/>
              </a:rPr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4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アクション先の追加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「アクション設定」画面上の「アクション先の追加」ボタンを押下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「アクション先の選択」欄で「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」を選択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/>
              <a:t>ドライバをインストールしていない</a:t>
            </a:r>
            <a:r>
              <a:rPr lang="ja-JP" altLang="en-US" dirty="0" smtClean="0"/>
              <a:t>場合、上記の画面は</a:t>
            </a:r>
            <a:r>
              <a:rPr lang="ja-JP" altLang="en-US" dirty="0" smtClean="0">
                <a:solidFill>
                  <a:srgbClr val="FF0000"/>
                </a:solidFill>
              </a:rPr>
              <a:t>表示され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ません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899490" y="1845766"/>
            <a:ext cx="8064023" cy="4578560"/>
            <a:chOff x="899490" y="1845766"/>
            <a:chExt cx="8064023" cy="4578560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821435" y="5603169"/>
              <a:ext cx="6142078" cy="821157"/>
              <a:chOff x="2857633" y="5561841"/>
              <a:chExt cx="6142078" cy="821157"/>
            </a:xfrm>
          </p:grpSpPr>
          <p:sp>
            <p:nvSpPr>
              <p:cNvPr id="25" name="角丸四角形 24"/>
              <p:cNvSpPr/>
              <p:nvPr/>
            </p:nvSpPr>
            <p:spPr bwMode="auto">
              <a:xfrm>
                <a:off x="3059790" y="5770998"/>
                <a:ext cx="5939921" cy="612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300" dirty="0" smtClean="0">
                  <a:latin typeface="+mn-ea"/>
                </a:endParaRPr>
              </a:p>
            </p:txBody>
          </p:sp>
          <p:grpSp>
            <p:nvGrpSpPr>
              <p:cNvPr id="26" name="グループ化 25"/>
              <p:cNvGrpSpPr/>
              <p:nvPr/>
            </p:nvGrpSpPr>
            <p:grpSpPr>
              <a:xfrm>
                <a:off x="2857633" y="5561841"/>
                <a:ext cx="565503" cy="549789"/>
                <a:chOff x="2595288" y="3692953"/>
                <a:chExt cx="565503" cy="549789"/>
              </a:xfrm>
            </p:grpSpPr>
            <p:sp>
              <p:nvSpPr>
                <p:cNvPr id="27" name="円/楕円 44"/>
                <p:cNvSpPr/>
                <p:nvPr/>
              </p:nvSpPr>
              <p:spPr bwMode="auto">
                <a:xfrm>
                  <a:off x="2595288" y="3692953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2665733" y="3914437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10" name="グループ化 9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" name="正方形/長方形 3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8" name="角丸四角形 7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r>
                  <a:rPr lang="ja-JP" altLang="en-US" sz="900" b="1" dirty="0">
                    <a:latin typeface="+mn-ea"/>
                  </a:rPr>
                  <a:t>払い出</a:t>
                </a:r>
                <a:r>
                  <a:rPr lang="ja-JP" altLang="en-US" sz="900" b="1" dirty="0" smtClean="0">
                    <a:latin typeface="+mn-ea"/>
                  </a:rPr>
                  <a:t>し</a:t>
                </a:r>
                <a:endParaRPr lang="ja-JP" altLang="en-US" sz="900" b="1" dirty="0">
                  <a:latin typeface="+mn-ea"/>
                </a:endParaRPr>
              </a:p>
            </p:txBody>
          </p:sp>
        </p:grpSp>
        <p:sp>
          <p:nvSpPr>
            <p:cNvPr id="37" name="角丸四角形 36"/>
            <p:cNvSpPr/>
            <p:nvPr/>
          </p:nvSpPr>
          <p:spPr bwMode="auto">
            <a:xfrm>
              <a:off x="3316491" y="5832701"/>
              <a:ext cx="5647021" cy="573769"/>
            </a:xfrm>
            <a:prstGeom prst="roundRect">
              <a:avLst/>
            </a:prstGeom>
            <a:noFill/>
            <a:ln w="19050">
              <a:noFill/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300" dirty="0" smtClean="0">
                  <a:latin typeface="+mn-ea"/>
                </a:rPr>
                <a:t>事前に</a:t>
              </a:r>
              <a:r>
                <a:rPr lang="en-US" altLang="ja-JP" sz="1300" b="1" u="sng" dirty="0" smtClean="0">
                  <a:latin typeface="+mn-ea"/>
                  <a:hlinkClick r:id="rId2"/>
                </a:rPr>
                <a:t>&lt;</a:t>
              </a:r>
              <a:r>
                <a:rPr lang="ja-JP" altLang="en-US" sz="1300" b="1" u="sng" dirty="0" smtClean="0">
                  <a:latin typeface="+mn-ea"/>
                  <a:hlinkClick r:id="rId2"/>
                </a:rPr>
                <a:t>環境</a:t>
              </a:r>
              <a:r>
                <a:rPr lang="ja-JP" altLang="en-US" sz="1300" b="1" u="sng" dirty="0">
                  <a:latin typeface="+mn-ea"/>
                  <a:hlinkClick r:id="rId2"/>
                </a:rPr>
                <a:t>構築マニュアル </a:t>
              </a:r>
              <a:r>
                <a:rPr lang="en-US" altLang="ja-JP" sz="1300" b="1" u="sng" dirty="0">
                  <a:latin typeface="+mn-ea"/>
                  <a:hlinkClick r:id="rId2"/>
                </a:rPr>
                <a:t>-</a:t>
              </a:r>
              <a:r>
                <a:rPr lang="ja-JP" altLang="en-US" sz="1300" b="1" u="sng" dirty="0">
                  <a:latin typeface="+mn-ea"/>
                  <a:hlinkClick r:id="rId2"/>
                </a:rPr>
                <a:t>ドライバインストール編</a:t>
              </a:r>
              <a:r>
                <a:rPr lang="en-US" altLang="ja-JP" sz="1300" b="1" u="sng" dirty="0" smtClean="0">
                  <a:latin typeface="+mn-ea"/>
                  <a:hlinkClick r:id="rId2"/>
                </a:rPr>
                <a:t>-&gt;</a:t>
              </a:r>
              <a:r>
                <a:rPr lang="ja-JP" altLang="en-US" sz="1300" dirty="0" smtClean="0">
                  <a:latin typeface="+mn-ea"/>
                </a:rPr>
                <a:t>を参照のうえ</a:t>
              </a:r>
              <a:endParaRPr lang="en-US" altLang="ja-JP" sz="1300" dirty="0" smtClean="0">
                <a:latin typeface="+mn-ea"/>
              </a:endParaRPr>
            </a:p>
            <a:p>
              <a:pPr algn="ctr"/>
              <a:r>
                <a:rPr lang="ja-JP" altLang="en-US" sz="1300" dirty="0" smtClean="0">
                  <a:latin typeface="+mn-ea"/>
                </a:rPr>
                <a:t>メールドライバをインストールしてください。</a:t>
              </a:r>
              <a:endParaRPr kumimoji="1" lang="ja-JP" altLang="en-US" sz="1300" dirty="0" smtClean="0">
                <a:latin typeface="+mn-ea"/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899490" y="1931650"/>
              <a:ext cx="5596613" cy="3145809"/>
              <a:chOff x="899490" y="1931650"/>
              <a:chExt cx="5596613" cy="3145809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490" y="1931650"/>
                <a:ext cx="5596613" cy="3145809"/>
              </a:xfrm>
              <a:prstGeom prst="rect">
                <a:avLst/>
              </a:prstGeom>
            </p:spPr>
          </p:pic>
          <p:sp>
            <p:nvSpPr>
              <p:cNvPr id="30" name="正方形/長方形 29"/>
              <p:cNvSpPr/>
              <p:nvPr/>
            </p:nvSpPr>
            <p:spPr bwMode="auto">
              <a:xfrm>
                <a:off x="5567560" y="2220199"/>
                <a:ext cx="864000" cy="2497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1" name="円形吹き出し 30"/>
              <p:cNvSpPr/>
              <p:nvPr/>
            </p:nvSpPr>
            <p:spPr bwMode="auto">
              <a:xfrm>
                <a:off x="5135560" y="2165072"/>
                <a:ext cx="360000" cy="360000"/>
              </a:xfrm>
              <a:prstGeom prst="wedgeEllipseCallout">
                <a:avLst>
                  <a:gd name="adj1" fmla="val 76782"/>
                  <a:gd name="adj2" fmla="val -8462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3242" y="2775112"/>
                <a:ext cx="3236115" cy="1805922"/>
              </a:xfrm>
              <a:prstGeom prst="rect">
                <a:avLst/>
              </a:prstGeom>
            </p:spPr>
          </p:pic>
          <p:sp>
            <p:nvSpPr>
              <p:cNvPr id="32" name="正方形/長方形 31"/>
              <p:cNvSpPr/>
              <p:nvPr/>
            </p:nvSpPr>
            <p:spPr bwMode="auto">
              <a:xfrm>
                <a:off x="2874542" y="3371770"/>
                <a:ext cx="970827" cy="71648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3" name="円形吹き出し 32"/>
              <p:cNvSpPr/>
              <p:nvPr/>
            </p:nvSpPr>
            <p:spPr bwMode="auto">
              <a:xfrm>
                <a:off x="3897363" y="3019667"/>
                <a:ext cx="360000" cy="360000"/>
              </a:xfrm>
              <a:prstGeom prst="wedgeEllipseCallout">
                <a:avLst>
                  <a:gd name="adj1" fmla="val -79734"/>
                  <a:gd name="adj2" fmla="val 67649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112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アクション先の</a:t>
            </a:r>
            <a:r>
              <a:rPr lang="ja-JP" altLang="en-US" dirty="0"/>
              <a:t>設定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/>
              <a:t> </a:t>
            </a:r>
            <a:r>
              <a:rPr lang="en-US" altLang="ja-JP" dirty="0" smtClean="0"/>
              <a:t>ver1</a:t>
            </a:r>
            <a:r>
              <a:rPr lang="ja-JP" altLang="en-US" dirty="0" smtClean="0"/>
              <a:t>」画面の必要情報を入力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「保存」ボタンを押下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19512" y="1845766"/>
            <a:ext cx="8377189" cy="4618412"/>
            <a:chOff x="619512" y="1845766"/>
            <a:chExt cx="8377189" cy="4618412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6814887" y="5819498"/>
              <a:ext cx="2181814" cy="616338"/>
              <a:chOff x="6814887" y="5819498"/>
              <a:chExt cx="2181814" cy="616338"/>
            </a:xfrm>
          </p:grpSpPr>
          <p:sp>
            <p:nvSpPr>
              <p:cNvPr id="33" name="角丸四角形 32"/>
              <p:cNvSpPr/>
              <p:nvPr/>
            </p:nvSpPr>
            <p:spPr bwMode="auto">
              <a:xfrm>
                <a:off x="7092350" y="5819498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34" name="グループ化 33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36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39" name="角丸四角形 38"/>
              <p:cNvSpPr/>
              <p:nvPr/>
            </p:nvSpPr>
            <p:spPr bwMode="auto">
              <a:xfrm>
                <a:off x="7125539" y="5838204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ja-JP" altLang="en-US" sz="1400" dirty="0" smtClean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ja-JP" altLang="en-US" sz="1400" dirty="0" smtClean="0">
                    <a:latin typeface="+mn-ea"/>
                  </a:rPr>
                  <a:t>のつく項目は</a:t>
                </a:r>
                <a:endParaRPr lang="en-US" altLang="ja-JP" sz="1400" dirty="0" smtClean="0">
                  <a:latin typeface="+mn-ea"/>
                </a:endParaRPr>
              </a:p>
              <a:p>
                <a:pPr algn="ctr"/>
                <a:r>
                  <a:rPr lang="ja-JP" altLang="en-US" sz="1400" dirty="0" smtClean="0">
                    <a:latin typeface="+mn-ea"/>
                  </a:rPr>
                  <a:t>入力必須です。</a:t>
                </a:r>
                <a:endParaRPr kumimoji="1" lang="ja-JP" altLang="en-US" sz="1400" dirty="0" smtClean="0">
                  <a:latin typeface="+mn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3832179" y="1905764"/>
              <a:ext cx="2887694" cy="1618840"/>
              <a:chOff x="3885466" y="3074180"/>
              <a:chExt cx="2887694" cy="1618840"/>
            </a:xfrm>
          </p:grpSpPr>
          <p:sp>
            <p:nvSpPr>
              <p:cNvPr id="41" name="角丸四角形 40"/>
              <p:cNvSpPr/>
              <p:nvPr/>
            </p:nvSpPr>
            <p:spPr bwMode="auto">
              <a:xfrm>
                <a:off x="4086673" y="3262525"/>
                <a:ext cx="2656918" cy="1430495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42" name="グループ化 41"/>
              <p:cNvGrpSpPr/>
              <p:nvPr/>
            </p:nvGrpSpPr>
            <p:grpSpPr>
              <a:xfrm>
                <a:off x="3885466" y="3074180"/>
                <a:ext cx="565503" cy="549789"/>
                <a:chOff x="-964554" y="3889418"/>
                <a:chExt cx="565503" cy="549789"/>
              </a:xfrm>
            </p:grpSpPr>
            <p:sp>
              <p:nvSpPr>
                <p:cNvPr id="43" name="円/楕円 44"/>
                <p:cNvSpPr/>
                <p:nvPr/>
              </p:nvSpPr>
              <p:spPr bwMode="auto">
                <a:xfrm>
                  <a:off x="-964554" y="388941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-887272" y="408829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45" name="角丸四角形 44"/>
              <p:cNvSpPr/>
              <p:nvPr/>
            </p:nvSpPr>
            <p:spPr bwMode="auto">
              <a:xfrm>
                <a:off x="4086673" y="3379945"/>
                <a:ext cx="2686487" cy="1217471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「名前」は後述する</a:t>
                </a:r>
                <a:endParaRPr lang="en-US" altLang="ja-JP" sz="1200" dirty="0" smtClean="0">
                  <a:solidFill>
                    <a:sysClr val="windowText" lastClr="000000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ja-JP" sz="1200" b="1" dirty="0" smtClean="0">
                    <a:solidFill>
                      <a:sysClr val="windowText" lastClr="000000"/>
                    </a:solidFill>
                    <a:hlinkClick r:id="rId2" action="ppaction://hlinksldjump"/>
                  </a:rPr>
                  <a:t>&lt;</a:t>
                </a:r>
                <a:r>
                  <a:rPr lang="ja-JP" altLang="en-US" sz="1200" b="1" dirty="0" smtClean="0">
                    <a:solidFill>
                      <a:sysClr val="windowText" lastClr="000000"/>
                    </a:solidFill>
                    <a:hlinkClick r:id="rId2" action="ppaction://hlinksldjump"/>
                  </a:rPr>
                  <a:t>ディシジョンテーブルファイル作成</a:t>
                </a:r>
                <a:r>
                  <a:rPr lang="en-US" altLang="ja-JP" sz="1200" b="1" dirty="0" smtClean="0">
                    <a:solidFill>
                      <a:sysClr val="windowText" lastClr="000000"/>
                    </a:solidFill>
                    <a:hlinkClick r:id="rId2" action="ppaction://hlinksldjump"/>
                  </a:rPr>
                  <a:t>&gt;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時</a:t>
                </a:r>
                <a:r>
                  <a:rPr lang="ja-JP" altLang="en-US" sz="1200" dirty="0">
                    <a:solidFill>
                      <a:sysClr val="windowText" lastClr="000000"/>
                    </a:solidFill>
                  </a:rPr>
                  <a:t>に「どの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アクション先に対してアクション実行する</a:t>
                </a:r>
                <a:r>
                  <a:rPr lang="ja-JP" altLang="en-US" sz="1200" dirty="0">
                    <a:solidFill>
                      <a:sysClr val="windowText" lastClr="000000"/>
                    </a:solidFill>
                  </a:rPr>
                  <a:t>のか」指定するため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に</a:t>
                </a:r>
                <a:r>
                  <a:rPr lang="ja-JP" altLang="en-US" sz="1200" dirty="0">
                    <a:solidFill>
                      <a:sysClr val="windowText" lastClr="000000"/>
                    </a:solidFill>
                  </a:rPr>
                  <a:t>必要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です</a:t>
                </a:r>
                <a:r>
                  <a:rPr lang="ja-JP" altLang="en-US" sz="1200" dirty="0" smtClean="0"/>
                  <a:t>。</a:t>
                </a:r>
                <a:endParaRPr lang="ja-JP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19512" y="1916789"/>
              <a:ext cx="4456558" cy="4547389"/>
              <a:chOff x="619512" y="1916789"/>
              <a:chExt cx="4456558" cy="4547389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643723" y="1916789"/>
                <a:ext cx="3060000" cy="1713841"/>
                <a:chOff x="675530" y="1957814"/>
                <a:chExt cx="3060000" cy="1713841"/>
              </a:xfrm>
            </p:grpSpPr>
            <p:grpSp>
              <p:nvGrpSpPr>
                <p:cNvPr id="21" name="グループ化 20"/>
                <p:cNvGrpSpPr>
                  <a:grpSpLocks noChangeAspect="1"/>
                </p:cNvGrpSpPr>
                <p:nvPr/>
              </p:nvGrpSpPr>
              <p:grpSpPr>
                <a:xfrm>
                  <a:off x="675530" y="1957814"/>
                  <a:ext cx="3060000" cy="1713841"/>
                  <a:chOff x="661700" y="2100345"/>
                  <a:chExt cx="3867768" cy="2166256"/>
                </a:xfrm>
              </p:grpSpPr>
              <p:pic>
                <p:nvPicPr>
                  <p:cNvPr id="15" name="図 1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1700" y="2100345"/>
                    <a:ext cx="3867768" cy="2166256"/>
                  </a:xfrm>
                  <a:prstGeom prst="rect">
                    <a:avLst/>
                  </a:prstGeom>
                </p:spPr>
              </p:pic>
              <p:sp>
                <p:nvSpPr>
                  <p:cNvPr id="35" name="正方形/長方形 34"/>
                  <p:cNvSpPr/>
                  <p:nvPr/>
                </p:nvSpPr>
                <p:spPr bwMode="auto">
                  <a:xfrm>
                    <a:off x="2923577" y="3935593"/>
                    <a:ext cx="514379" cy="260939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400" b="1" dirty="0" smtClean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52" name="正方形/長方形 51"/>
                <p:cNvSpPr/>
                <p:nvPr/>
              </p:nvSpPr>
              <p:spPr bwMode="auto">
                <a:xfrm>
                  <a:off x="786198" y="2234691"/>
                  <a:ext cx="2809469" cy="987097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" name="角丸四角形 13"/>
              <p:cNvSpPr/>
              <p:nvPr/>
            </p:nvSpPr>
            <p:spPr bwMode="auto">
              <a:xfrm>
                <a:off x="629685" y="3755602"/>
                <a:ext cx="4446385" cy="2708576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ja-JP" altLang="en-US" sz="1200" b="1" dirty="0" smtClean="0">
                    <a:latin typeface="+mn-ea"/>
                  </a:rPr>
                  <a:t>　　以下の値を入力する</a:t>
                </a:r>
              </a:p>
            </p:txBody>
          </p:sp>
          <p:sp>
            <p:nvSpPr>
              <p:cNvPr id="31" name="円形吹き出し 30"/>
              <p:cNvSpPr/>
              <p:nvPr/>
            </p:nvSpPr>
            <p:spPr bwMode="auto">
              <a:xfrm>
                <a:off x="619512" y="3732959"/>
                <a:ext cx="360000" cy="360000"/>
              </a:xfrm>
              <a:prstGeom prst="wedgeEllipseCallout">
                <a:avLst>
                  <a:gd name="adj1" fmla="val 161449"/>
                  <a:gd name="adj2" fmla="val -23034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54" name="円形吹き出し 53"/>
              <p:cNvSpPr/>
              <p:nvPr/>
            </p:nvSpPr>
            <p:spPr bwMode="auto">
              <a:xfrm>
                <a:off x="2957490" y="3284950"/>
                <a:ext cx="360000" cy="360000"/>
              </a:xfrm>
              <a:prstGeom prst="wedgeEllipseCallout">
                <a:avLst>
                  <a:gd name="adj1" fmla="val -98528"/>
                  <a:gd name="adj2" fmla="val -324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5147948" y="3746051"/>
              <a:ext cx="1542356" cy="1555209"/>
              <a:chOff x="3885466" y="3074180"/>
              <a:chExt cx="1542356" cy="1555209"/>
            </a:xfrm>
          </p:grpSpPr>
          <p:sp>
            <p:nvSpPr>
              <p:cNvPr id="56" name="角丸四角形 55"/>
              <p:cNvSpPr/>
              <p:nvPr/>
            </p:nvSpPr>
            <p:spPr bwMode="auto">
              <a:xfrm>
                <a:off x="4086673" y="3262525"/>
                <a:ext cx="1341149" cy="1366864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7" name="グループ化 56"/>
              <p:cNvGrpSpPr/>
              <p:nvPr/>
            </p:nvGrpSpPr>
            <p:grpSpPr>
              <a:xfrm>
                <a:off x="3885466" y="3074180"/>
                <a:ext cx="565503" cy="549789"/>
                <a:chOff x="-964554" y="3889418"/>
                <a:chExt cx="565503" cy="549789"/>
              </a:xfrm>
            </p:grpSpPr>
            <p:sp>
              <p:nvSpPr>
                <p:cNvPr id="59" name="円/楕円 44"/>
                <p:cNvSpPr/>
                <p:nvPr/>
              </p:nvSpPr>
              <p:spPr bwMode="auto">
                <a:xfrm>
                  <a:off x="-964554" y="388941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-887272" y="408829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8" name="角丸四角形 57"/>
              <p:cNvSpPr/>
              <p:nvPr/>
            </p:nvSpPr>
            <p:spPr bwMode="auto">
              <a:xfrm>
                <a:off x="4086673" y="3498249"/>
                <a:ext cx="1341149" cy="105057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「ユーザ名</a:t>
                </a:r>
                <a:r>
                  <a:rPr lang="ja-JP" altLang="en-US" sz="1200" dirty="0">
                    <a:solidFill>
                      <a:sysClr val="windowText" lastClr="000000"/>
                    </a:solidFill>
                  </a:rPr>
                  <a:t>」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はメール</a:t>
                </a:r>
                <a:r>
                  <a:rPr lang="ja-JP" altLang="en-US" sz="1200" dirty="0">
                    <a:solidFill>
                      <a:sysClr val="windowText" lastClr="000000"/>
                    </a:solidFill>
                  </a:rPr>
                  <a:t>の送信元と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して表示されます。</a:t>
                </a:r>
                <a:endParaRPr lang="en-US" altLang="ja-JP" sz="1200" dirty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r>
                  <a:rPr lang="ja-JP" altLang="en-US" sz="900" b="1" dirty="0">
                    <a:latin typeface="+mn-ea"/>
                  </a:rPr>
                  <a:t>払い出</a:t>
                </a:r>
                <a:r>
                  <a:rPr lang="ja-JP" altLang="en-US" sz="900" b="1" dirty="0" smtClean="0">
                    <a:latin typeface="+mn-ea"/>
                  </a:rPr>
                  <a:t>し</a:t>
                </a:r>
                <a:endParaRPr lang="ja-JP" altLang="en-US" sz="900" b="1" dirty="0">
                  <a:latin typeface="+mn-ea"/>
                </a:endParaRPr>
              </a:p>
            </p:txBody>
          </p:sp>
        </p:grpSp>
      </p:grp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15614"/>
              </p:ext>
            </p:extLst>
          </p:nvPr>
        </p:nvGraphicFramePr>
        <p:xfrm>
          <a:off x="741431" y="4190597"/>
          <a:ext cx="4188461" cy="214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4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261043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87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7391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名前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任意のアクション先名を入力　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プロトコル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「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」または「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smtp_auth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58798">
                <a:tc>
                  <a:txBody>
                    <a:bodyPr/>
                    <a:lstStyle/>
                    <a:p>
                      <a:r>
                        <a:rPr kumimoji="1" lang="en-US" altLang="ja-JP" sz="1100" b="1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サーバ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プライベート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もしくはグローバル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前提として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SMTP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サーバが用意されていること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ポート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通信に用いるポート番号を入力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ユーザ名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空白可、メールの送信元となるユーザ名を入力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2803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パスワード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空白可、認証に必要なパスワードを入力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6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3195" y="214927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692620"/>
            <a:ext cx="7345020" cy="616538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300" dirty="0" smtClean="0">
                <a:latin typeface="+mn-ea"/>
              </a:rPr>
              <a:t>はじめに</a:t>
            </a:r>
            <a:endParaRPr lang="ja-JP" altLang="en-US" sz="1300" dirty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1.1</a:t>
            </a:r>
            <a:r>
              <a:rPr lang="ja-JP" altLang="en-US" sz="1300" dirty="0" smtClean="0">
                <a:latin typeface="+mn-ea"/>
              </a:rPr>
              <a:t>　クイックスタートについて</a:t>
            </a:r>
            <a:r>
              <a:rPr lang="ja-JP" altLang="en-US" sz="1300" dirty="0">
                <a:latin typeface="+mn-ea"/>
              </a:rPr>
              <a:t>　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1.2</a:t>
            </a:r>
            <a:r>
              <a:rPr lang="ja-JP" altLang="en-US" sz="1300" dirty="0" smtClean="0">
                <a:latin typeface="+mn-ea"/>
              </a:rPr>
              <a:t>　画面説明（ログイン画面）</a:t>
            </a:r>
            <a:endParaRPr lang="ja-JP" altLang="en-US" sz="1300" dirty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1.3</a:t>
            </a:r>
            <a:r>
              <a:rPr lang="ja-JP" altLang="en-US" sz="1300" dirty="0">
                <a:latin typeface="+mn-ea"/>
              </a:rPr>
              <a:t>　画面説明（</a:t>
            </a:r>
            <a:r>
              <a:rPr lang="en-US" altLang="ja-JP" sz="1300" dirty="0">
                <a:latin typeface="+mn-ea"/>
              </a:rPr>
              <a:t>Dashboard</a:t>
            </a:r>
            <a:r>
              <a:rPr lang="ja-JP" altLang="en-US" sz="1300" dirty="0">
                <a:latin typeface="+mn-ea"/>
              </a:rPr>
              <a:t>画面）</a:t>
            </a:r>
          </a:p>
          <a:p>
            <a:pPr lvl="1"/>
            <a:r>
              <a:rPr lang="en-US" altLang="ja-JP" sz="1300" dirty="0" smtClean="0">
                <a:latin typeface="+mn-ea"/>
              </a:rPr>
              <a:t>1.4</a:t>
            </a:r>
            <a:r>
              <a:rPr lang="ja-JP" altLang="en-US" sz="1300" dirty="0">
                <a:latin typeface="+mn-ea"/>
              </a:rPr>
              <a:t>　画面説明（アクション設定画面</a:t>
            </a:r>
            <a:r>
              <a:rPr lang="ja-JP" altLang="en-US" sz="1300" dirty="0" smtClean="0">
                <a:latin typeface="+mn-ea"/>
              </a:rPr>
              <a:t>）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1.5</a:t>
            </a:r>
            <a:r>
              <a:rPr lang="ja-JP" altLang="en-US" sz="1300" dirty="0" smtClean="0">
                <a:latin typeface="+mn-ea"/>
              </a:rPr>
              <a:t>　</a:t>
            </a:r>
            <a:r>
              <a:rPr lang="ja-JP" altLang="en-US" sz="1300" dirty="0">
                <a:latin typeface="+mn-ea"/>
              </a:rPr>
              <a:t>画面説明</a:t>
            </a:r>
            <a:r>
              <a:rPr lang="ja-JP" altLang="en-US" sz="1300" dirty="0" smtClean="0">
                <a:latin typeface="+mn-ea"/>
              </a:rPr>
              <a:t>（トークン</a:t>
            </a:r>
            <a:r>
              <a:rPr lang="ja-JP" altLang="en-US" sz="1300" dirty="0">
                <a:latin typeface="+mn-ea"/>
              </a:rPr>
              <a:t>払い出</a:t>
            </a:r>
            <a:r>
              <a:rPr lang="ja-JP" altLang="en-US" sz="1300" dirty="0" smtClean="0">
                <a:latin typeface="+mn-ea"/>
              </a:rPr>
              <a:t>し画面</a:t>
            </a:r>
            <a:r>
              <a:rPr lang="ja-JP" altLang="en-US" sz="1300" dirty="0">
                <a:latin typeface="+mn-ea"/>
              </a:rPr>
              <a:t>）</a:t>
            </a:r>
          </a:p>
          <a:p>
            <a:pPr lvl="1"/>
            <a:r>
              <a:rPr lang="en-US" altLang="ja-JP" sz="1300" dirty="0" smtClean="0">
                <a:latin typeface="+mn-ea"/>
              </a:rPr>
              <a:t>1.6</a:t>
            </a:r>
            <a:r>
              <a:rPr lang="ja-JP" altLang="en-US" sz="1300" dirty="0">
                <a:latin typeface="+mn-ea"/>
              </a:rPr>
              <a:t>　画面説明（ディシジョンテーブル画面）</a:t>
            </a:r>
          </a:p>
          <a:p>
            <a:pPr lvl="1"/>
            <a:r>
              <a:rPr lang="en-US" altLang="ja-JP" sz="1300" dirty="0" smtClean="0">
                <a:latin typeface="+mn-ea"/>
              </a:rPr>
              <a:t>1.7</a:t>
            </a:r>
            <a:r>
              <a:rPr lang="ja-JP" altLang="en-US" sz="1300" dirty="0">
                <a:latin typeface="+mn-ea"/>
              </a:rPr>
              <a:t>　画面説明（ルール画面</a:t>
            </a:r>
            <a:r>
              <a:rPr lang="ja-JP" altLang="en-US" sz="1300" dirty="0" smtClean="0">
                <a:latin typeface="+mn-ea"/>
              </a:rPr>
              <a:t>）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1.8</a:t>
            </a:r>
            <a:r>
              <a:rPr lang="ja-JP" altLang="en-US" sz="1300" dirty="0">
                <a:latin typeface="+mn-ea"/>
              </a:rPr>
              <a:t>　画面説明</a:t>
            </a:r>
            <a:r>
              <a:rPr lang="ja-JP" altLang="en-US" sz="1300" dirty="0" smtClean="0">
                <a:latin typeface="+mn-ea"/>
              </a:rPr>
              <a:t>（リクエスト履歴</a:t>
            </a:r>
            <a:r>
              <a:rPr lang="ja-JP" altLang="en-US" sz="1300" dirty="0">
                <a:latin typeface="+mn-ea"/>
              </a:rPr>
              <a:t>画面</a:t>
            </a:r>
            <a:r>
              <a:rPr lang="ja-JP" altLang="en-US" sz="1300" dirty="0" smtClean="0">
                <a:latin typeface="+mn-ea"/>
              </a:rPr>
              <a:t>）</a:t>
            </a:r>
            <a:endParaRPr lang="ja-JP" altLang="en-US" sz="1300" dirty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1.9</a:t>
            </a:r>
            <a:r>
              <a:rPr lang="ja-JP" altLang="en-US" sz="1300" dirty="0">
                <a:latin typeface="+mn-ea"/>
              </a:rPr>
              <a:t>　画面説明（アクション履歴画面</a:t>
            </a:r>
            <a:r>
              <a:rPr lang="ja-JP" altLang="en-US" sz="1300" dirty="0" smtClean="0">
                <a:latin typeface="+mn-ea"/>
              </a:rPr>
              <a:t>）</a:t>
            </a:r>
            <a:endParaRPr lang="ja-JP" altLang="en-US" sz="13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3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300" dirty="0" smtClean="0">
                <a:latin typeface="+mn-ea"/>
              </a:rPr>
              <a:t>シナリオ</a:t>
            </a:r>
            <a:r>
              <a:rPr lang="ja-JP" altLang="en-US" sz="1300" dirty="0">
                <a:latin typeface="+mn-ea"/>
              </a:rPr>
              <a:t>説明</a:t>
            </a:r>
          </a:p>
          <a:p>
            <a:pPr lvl="1"/>
            <a:r>
              <a:rPr lang="en-US" altLang="ja-JP" sz="1300" dirty="0">
                <a:latin typeface="+mn-ea"/>
              </a:rPr>
              <a:t>2.1</a:t>
            </a:r>
            <a:r>
              <a:rPr lang="ja-JP" altLang="en-US" sz="1300" dirty="0">
                <a:latin typeface="+mn-ea"/>
              </a:rPr>
              <a:t>　本書の</a:t>
            </a:r>
            <a:r>
              <a:rPr lang="ja-JP" altLang="en-US" sz="1300" dirty="0" smtClean="0">
                <a:latin typeface="+mn-ea"/>
              </a:rPr>
              <a:t>シナリオ</a:t>
            </a:r>
            <a:endParaRPr lang="ja-JP" altLang="en-US" sz="13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ja-JP" altLang="en-US" sz="13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300" dirty="0" smtClean="0">
                <a:latin typeface="+mn-ea"/>
              </a:rPr>
              <a:t>実行前</a:t>
            </a:r>
            <a:r>
              <a:rPr lang="ja-JP" altLang="en-US" sz="1300" dirty="0">
                <a:latin typeface="+mn-ea"/>
              </a:rPr>
              <a:t>準備</a:t>
            </a:r>
          </a:p>
          <a:p>
            <a:pPr lvl="1"/>
            <a:r>
              <a:rPr lang="en-US" altLang="ja-JP" sz="1300" dirty="0">
                <a:latin typeface="+mn-ea"/>
              </a:rPr>
              <a:t>3.1</a:t>
            </a:r>
            <a:r>
              <a:rPr lang="ja-JP" altLang="en-US" sz="1300" dirty="0">
                <a:latin typeface="+mn-ea"/>
              </a:rPr>
              <a:t>　メールドライバの設定</a:t>
            </a:r>
            <a:r>
              <a:rPr lang="ja-JP" altLang="en-US" sz="1300" dirty="0" smtClean="0">
                <a:latin typeface="+mn-ea"/>
              </a:rPr>
              <a:t>とメールテンプレート</a:t>
            </a:r>
            <a:r>
              <a:rPr lang="ja-JP" altLang="en-US" sz="1300" dirty="0">
                <a:latin typeface="+mn-ea"/>
              </a:rPr>
              <a:t>の</a:t>
            </a:r>
            <a:r>
              <a:rPr lang="ja-JP" altLang="en-US" sz="1300" dirty="0" smtClean="0">
                <a:latin typeface="+mn-ea"/>
              </a:rPr>
              <a:t>作成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3.2</a:t>
            </a:r>
            <a:r>
              <a:rPr lang="ja-JP" altLang="en-US" sz="1300" dirty="0" smtClean="0">
                <a:latin typeface="+mn-ea"/>
              </a:rPr>
              <a:t>　トークンの払い出し</a:t>
            </a:r>
            <a:r>
              <a:rPr lang="ja-JP" altLang="en-US" sz="1300" dirty="0">
                <a:latin typeface="+mn-ea"/>
              </a:rPr>
              <a:t>　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3.3</a:t>
            </a:r>
            <a:r>
              <a:rPr lang="ja-JP" altLang="en-US" sz="1300" dirty="0" smtClean="0">
                <a:latin typeface="+mn-ea"/>
              </a:rPr>
              <a:t>　ディシジョンテーブル</a:t>
            </a:r>
            <a:r>
              <a:rPr lang="ja-JP" altLang="en-US" sz="1300" dirty="0">
                <a:latin typeface="+mn-ea"/>
              </a:rPr>
              <a:t>の</a:t>
            </a:r>
            <a:r>
              <a:rPr lang="ja-JP" altLang="en-US" sz="1300" dirty="0" smtClean="0">
                <a:latin typeface="+mn-ea"/>
              </a:rPr>
              <a:t>作成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3.4</a:t>
            </a:r>
            <a:r>
              <a:rPr lang="ja-JP" altLang="en-US" sz="1300" dirty="0">
                <a:latin typeface="+mn-ea"/>
              </a:rPr>
              <a:t>　ディシジョンテーブルファイルの作成 </a:t>
            </a:r>
            <a:r>
              <a:rPr lang="en-US" altLang="ja-JP" sz="1300" dirty="0" smtClean="0">
                <a:latin typeface="+mn-ea"/>
              </a:rPr>
              <a:t>※</a:t>
            </a:r>
            <a:r>
              <a:rPr lang="ja-JP" altLang="en-US" sz="1300" dirty="0">
                <a:latin typeface="+mn-ea"/>
              </a:rPr>
              <a:t>エクセル</a:t>
            </a:r>
            <a:r>
              <a:rPr lang="ja-JP" altLang="en-US" sz="1300" dirty="0" smtClean="0">
                <a:latin typeface="+mn-ea"/>
              </a:rPr>
              <a:t>操作</a:t>
            </a:r>
            <a:endParaRPr lang="en-US" altLang="ja-JP" sz="1300" dirty="0" smtClean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3.5</a:t>
            </a:r>
            <a:r>
              <a:rPr lang="ja-JP" altLang="en-US" sz="1300" dirty="0">
                <a:latin typeface="+mn-ea"/>
              </a:rPr>
              <a:t>　ディシジョンテーブルファイルのアップロード</a:t>
            </a:r>
          </a:p>
          <a:p>
            <a:pPr lvl="1"/>
            <a:r>
              <a:rPr lang="en-US" altLang="ja-JP" sz="1300" dirty="0" smtClean="0">
                <a:latin typeface="+mn-ea"/>
              </a:rPr>
              <a:t>3.6</a:t>
            </a:r>
            <a:r>
              <a:rPr lang="ja-JP" altLang="en-US" sz="1300" dirty="0">
                <a:latin typeface="+mn-ea"/>
              </a:rPr>
              <a:t>　</a:t>
            </a:r>
            <a:r>
              <a:rPr lang="ja-JP" altLang="en-US" sz="1300" dirty="0" smtClean="0">
                <a:latin typeface="+mn-ea"/>
              </a:rPr>
              <a:t>テストリクエスト</a:t>
            </a:r>
            <a:endParaRPr lang="ja-JP" altLang="en-US" sz="1300" dirty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3.7</a:t>
            </a:r>
            <a:r>
              <a:rPr lang="ja-JP" altLang="en-US" sz="1300" dirty="0">
                <a:latin typeface="+mn-ea"/>
              </a:rPr>
              <a:t>　プロダクション適用</a:t>
            </a:r>
          </a:p>
          <a:p>
            <a:pPr marL="342900" indent="-342900">
              <a:buFont typeface="+mj-lt"/>
              <a:buAutoNum type="arabicPeriod"/>
            </a:pPr>
            <a:endParaRPr lang="ja-JP" altLang="en-US" sz="13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300" dirty="0" smtClean="0">
                <a:latin typeface="+mn-ea"/>
              </a:rPr>
              <a:t>実行</a:t>
            </a:r>
            <a:r>
              <a:rPr lang="ja-JP" altLang="en-US" sz="1300" dirty="0">
                <a:latin typeface="+mn-ea"/>
              </a:rPr>
              <a:t>操作</a:t>
            </a:r>
          </a:p>
          <a:p>
            <a:pPr lvl="1"/>
            <a:r>
              <a:rPr lang="en-US" altLang="ja-JP" sz="1300" dirty="0" smtClean="0">
                <a:latin typeface="+mn-ea"/>
              </a:rPr>
              <a:t>4.1</a:t>
            </a:r>
            <a:r>
              <a:rPr lang="ja-JP" altLang="en-US" sz="1300" dirty="0" smtClean="0">
                <a:latin typeface="+mn-ea"/>
              </a:rPr>
              <a:t>　</a:t>
            </a:r>
            <a:r>
              <a:rPr lang="en-US" altLang="ja-JP" sz="1300" dirty="0">
                <a:latin typeface="+mn-ea"/>
              </a:rPr>
              <a:t>curl</a:t>
            </a:r>
            <a:r>
              <a:rPr lang="ja-JP" altLang="en-US" sz="1300" dirty="0">
                <a:latin typeface="+mn-ea"/>
              </a:rPr>
              <a:t>コマンドに</a:t>
            </a:r>
            <a:r>
              <a:rPr lang="ja-JP" altLang="en-US" sz="1300" dirty="0" smtClean="0">
                <a:latin typeface="+mn-ea"/>
              </a:rPr>
              <a:t>よるリクエスト送信</a:t>
            </a:r>
            <a:endParaRPr lang="en-US" altLang="ja-JP" sz="1300" dirty="0">
              <a:latin typeface="+mn-ea"/>
            </a:endParaRPr>
          </a:p>
          <a:p>
            <a:pPr lvl="1"/>
            <a:r>
              <a:rPr lang="en-US" altLang="ja-JP" sz="1300" dirty="0" smtClean="0">
                <a:latin typeface="+mn-ea"/>
              </a:rPr>
              <a:t>4.2</a:t>
            </a:r>
            <a:r>
              <a:rPr lang="ja-JP" altLang="en-US" sz="1300" dirty="0" smtClean="0">
                <a:latin typeface="+mn-ea"/>
              </a:rPr>
              <a:t>　</a:t>
            </a:r>
            <a:r>
              <a:rPr lang="ja-JP" altLang="en-US" sz="1300" dirty="0"/>
              <a:t>アクション実行結果（アクション履歴）の確認</a:t>
            </a:r>
            <a:r>
              <a:rPr lang="ja-JP" altLang="en-US" sz="1300" dirty="0" smtClean="0">
                <a:latin typeface="+mn-ea"/>
              </a:rPr>
              <a:t>　</a:t>
            </a:r>
            <a:endParaRPr lang="en-US" altLang="ja-JP" sz="1300" dirty="0" smtClean="0">
              <a:latin typeface="+mn-ea"/>
            </a:endParaRPr>
          </a:p>
          <a:p>
            <a:pPr lvl="1"/>
            <a:endParaRPr lang="en-US" altLang="ja-JP" sz="1300" dirty="0">
              <a:latin typeface="+mn-ea"/>
            </a:endParaRPr>
          </a:p>
          <a:p>
            <a:r>
              <a:rPr lang="en-US" altLang="ja-JP" sz="1300" dirty="0" smtClean="0">
                <a:latin typeface="+mn-ea"/>
              </a:rPr>
              <a:t>A</a:t>
            </a:r>
            <a:r>
              <a:rPr lang="ja-JP" altLang="en-US" sz="1300" dirty="0">
                <a:latin typeface="+mn-ea"/>
              </a:rPr>
              <a:t>　</a:t>
            </a:r>
            <a:r>
              <a:rPr lang="ja-JP" altLang="en-US" sz="1300" dirty="0" smtClean="0">
                <a:latin typeface="+mn-ea"/>
              </a:rPr>
              <a:t>付録</a:t>
            </a:r>
            <a:endParaRPr lang="ja-JP" altLang="en-US" sz="1300" dirty="0">
              <a:latin typeface="+mn-ea"/>
            </a:endParaRPr>
          </a:p>
          <a:p>
            <a:pPr lvl="1"/>
            <a:r>
              <a:rPr lang="ja-JP" altLang="en-US" sz="1300" dirty="0" smtClean="0">
                <a:latin typeface="+mn-ea"/>
              </a:rPr>
              <a:t>サンプル</a:t>
            </a:r>
            <a:r>
              <a:rPr lang="en-US" altLang="ja-JP" sz="1300" dirty="0" smtClean="0">
                <a:latin typeface="+mn-ea"/>
              </a:rPr>
              <a:t>1</a:t>
            </a:r>
            <a:endParaRPr lang="ja-JP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3.1</a:t>
            </a:r>
            <a:r>
              <a:rPr lang="ja-JP" altLang="en-US" dirty="0"/>
              <a:t>　メールドライバの設定とメールテンプレートの</a:t>
            </a:r>
            <a:r>
              <a:rPr lang="ja-JP" altLang="en-US" dirty="0" smtClean="0"/>
              <a:t>作成</a:t>
            </a:r>
            <a:r>
              <a:rPr lang="en-US" altLang="ja-JP" dirty="0" smtClean="0"/>
              <a:t>(3/3)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メール</a:t>
            </a:r>
            <a:r>
              <a:rPr lang="ja-JP" altLang="en-US" dirty="0"/>
              <a:t>テンプレート</a:t>
            </a:r>
            <a:r>
              <a:rPr lang="ja-JP" altLang="en-US" dirty="0" smtClean="0"/>
              <a:t>の</a:t>
            </a:r>
            <a:r>
              <a:rPr lang="ja-JP" altLang="en-US" dirty="0"/>
              <a:t>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「メールテンプレート」ボタンを押下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「新規追加」ボタンを押下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「メールテンプレート新規追加」画面で必要情報を入力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「保存」ボタンを押下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552501" y="1845766"/>
            <a:ext cx="8444200" cy="4601379"/>
            <a:chOff x="552501" y="1845766"/>
            <a:chExt cx="8444200" cy="4601379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6814887" y="5820620"/>
              <a:ext cx="2181814" cy="614094"/>
              <a:chOff x="6814887" y="5820620"/>
              <a:chExt cx="2181814" cy="614094"/>
            </a:xfrm>
          </p:grpSpPr>
          <p:sp>
            <p:nvSpPr>
              <p:cNvPr id="46" name="角丸四角形 45"/>
              <p:cNvSpPr/>
              <p:nvPr/>
            </p:nvSpPr>
            <p:spPr bwMode="auto">
              <a:xfrm>
                <a:off x="7092350" y="5820620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47" name="グループ化 46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48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0" name="角丸四角形 49"/>
              <p:cNvSpPr/>
              <p:nvPr/>
            </p:nvSpPr>
            <p:spPr bwMode="auto">
              <a:xfrm>
                <a:off x="7125539" y="5837082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ja-JP" altLang="en-US" sz="1400" dirty="0" smtClean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ja-JP" altLang="en-US" sz="1400" dirty="0" smtClean="0">
                    <a:latin typeface="+mn-ea"/>
                  </a:rPr>
                  <a:t>のつく項目は</a:t>
                </a:r>
                <a:endParaRPr lang="en-US" altLang="ja-JP" sz="1400" dirty="0" smtClean="0">
                  <a:latin typeface="+mn-ea"/>
                </a:endParaRPr>
              </a:p>
              <a:p>
                <a:pPr algn="ctr"/>
                <a:r>
                  <a:rPr lang="ja-JP" altLang="en-US" sz="1400" dirty="0" smtClean="0">
                    <a:latin typeface="+mn-ea"/>
                  </a:rPr>
                  <a:t>入力必須です。</a:t>
                </a:r>
                <a:endParaRPr kumimoji="1" lang="ja-JP" altLang="en-US" sz="1400" dirty="0" smtClean="0">
                  <a:latin typeface="+mn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61" name="正方形/長方形 60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68" name="角丸四角形 67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69" name="角丸四角形 68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70" name="角丸四角形 69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r>
                  <a:rPr lang="ja-JP" altLang="en-US" sz="900" b="1" dirty="0">
                    <a:latin typeface="+mn-ea"/>
                  </a:rPr>
                  <a:t>払い出</a:t>
                </a:r>
                <a:r>
                  <a:rPr lang="ja-JP" altLang="en-US" sz="900" b="1" dirty="0" smtClean="0">
                    <a:latin typeface="+mn-ea"/>
                  </a:rPr>
                  <a:t>し</a:t>
                </a:r>
                <a:endParaRPr lang="ja-JP" altLang="en-US" sz="900" b="1" dirty="0">
                  <a:latin typeface="+mn-ea"/>
                </a:endParaRP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552501" y="2533350"/>
              <a:ext cx="6074923" cy="3884902"/>
              <a:chOff x="552501" y="2533350"/>
              <a:chExt cx="6074923" cy="3884902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27700" y="2702869"/>
                <a:ext cx="1899724" cy="1781581"/>
              </a:xfrm>
              <a:prstGeom prst="rect">
                <a:avLst/>
              </a:prstGeom>
            </p:spPr>
          </p:pic>
          <p:pic>
            <p:nvPicPr>
              <p:cNvPr id="13" name="図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659" y="2533350"/>
                <a:ext cx="3272727" cy="18241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図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5361" y="3289119"/>
                <a:ext cx="3272727" cy="184233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1" name="正方形/長方形 30"/>
              <p:cNvSpPr/>
              <p:nvPr/>
            </p:nvSpPr>
            <p:spPr bwMode="auto">
              <a:xfrm>
                <a:off x="3364005" y="2966060"/>
                <a:ext cx="580381" cy="1764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 bwMode="auto">
              <a:xfrm>
                <a:off x="4088826" y="3443164"/>
                <a:ext cx="386170" cy="15625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 bwMode="auto">
              <a:xfrm>
                <a:off x="4837866" y="2867803"/>
                <a:ext cx="1678403" cy="134271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5703015" y="4326378"/>
                <a:ext cx="290135" cy="1386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6" name="円形吹き出し 55"/>
              <p:cNvSpPr/>
              <p:nvPr/>
            </p:nvSpPr>
            <p:spPr bwMode="auto">
              <a:xfrm>
                <a:off x="2887195" y="2857609"/>
                <a:ext cx="360000" cy="360000"/>
              </a:xfrm>
              <a:prstGeom prst="wedgeEllipseCallout">
                <a:avLst>
                  <a:gd name="adj1" fmla="val 90011"/>
                  <a:gd name="adj2" fmla="val -3170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57" name="円形吹き出し 56"/>
              <p:cNvSpPr/>
              <p:nvPr/>
            </p:nvSpPr>
            <p:spPr bwMode="auto">
              <a:xfrm>
                <a:off x="3614861" y="3330495"/>
                <a:ext cx="360000" cy="360000"/>
              </a:xfrm>
              <a:prstGeom prst="wedgeEllipseCallout">
                <a:avLst>
                  <a:gd name="adj1" fmla="val 82074"/>
                  <a:gd name="adj2" fmla="val 212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552501" y="3937640"/>
                <a:ext cx="2484000" cy="2480612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kumimoji="1" lang="ja-JP" altLang="en-US" sz="1200" b="1" dirty="0" smtClean="0">
                    <a:latin typeface="+mn-ea"/>
                  </a:rPr>
                  <a:t>以下の値を入力する</a:t>
                </a:r>
              </a:p>
            </p:txBody>
          </p:sp>
          <p:sp>
            <p:nvSpPr>
              <p:cNvPr id="59" name="円形吹き出し 58"/>
              <p:cNvSpPr/>
              <p:nvPr/>
            </p:nvSpPr>
            <p:spPr bwMode="auto">
              <a:xfrm>
                <a:off x="5235372" y="4240349"/>
                <a:ext cx="360000" cy="360000"/>
              </a:xfrm>
              <a:prstGeom prst="wedgeEllipseCallout">
                <a:avLst>
                  <a:gd name="adj1" fmla="val 99318"/>
                  <a:gd name="adj2" fmla="val -567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8" name="円形吹き出し 57"/>
              <p:cNvSpPr/>
              <p:nvPr/>
            </p:nvSpPr>
            <p:spPr bwMode="auto">
              <a:xfrm>
                <a:off x="2678720" y="3936110"/>
                <a:ext cx="360000" cy="344050"/>
              </a:xfrm>
              <a:prstGeom prst="wedgeEllipseCallout">
                <a:avLst>
                  <a:gd name="adj1" fmla="val 617221"/>
                  <a:gd name="adj2" fmla="val -128419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3142790" y="4406539"/>
              <a:ext cx="3559682" cy="2040606"/>
              <a:chOff x="3142790" y="4406539"/>
              <a:chExt cx="3559682" cy="2040606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3142790" y="4406539"/>
                <a:ext cx="3506134" cy="2040606"/>
                <a:chOff x="3752554" y="5293231"/>
                <a:chExt cx="3506134" cy="2040606"/>
              </a:xfrm>
            </p:grpSpPr>
            <p:sp>
              <p:nvSpPr>
                <p:cNvPr id="51" name="角丸四角形 50"/>
                <p:cNvSpPr/>
                <p:nvPr/>
              </p:nvSpPr>
              <p:spPr bwMode="auto">
                <a:xfrm>
                  <a:off x="3966691" y="5553195"/>
                  <a:ext cx="3291997" cy="1780642"/>
                </a:xfrm>
                <a:prstGeom prst="roundRect">
                  <a:avLst>
                    <a:gd name="adj" fmla="val 8479"/>
                  </a:avLst>
                </a:prstGeom>
                <a:solidFill>
                  <a:schemeClr val="bg2"/>
                </a:solidFill>
                <a:ln w="19050">
                  <a:solidFill>
                    <a:srgbClr val="C0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r"/>
                  <a:endParaRPr kumimoji="1" lang="ja-JP" altLang="en-US" sz="1200" dirty="0" smtClean="0">
                    <a:latin typeface="+mn-ea"/>
                  </a:endParaRPr>
                </a:p>
              </p:txBody>
            </p:sp>
            <p:grpSp>
              <p:nvGrpSpPr>
                <p:cNvPr id="52" name="グループ化 51"/>
                <p:cNvGrpSpPr/>
                <p:nvPr/>
              </p:nvGrpSpPr>
              <p:grpSpPr>
                <a:xfrm>
                  <a:off x="3752554" y="5293231"/>
                  <a:ext cx="565503" cy="549789"/>
                  <a:chOff x="134220" y="3802271"/>
                  <a:chExt cx="565503" cy="549789"/>
                </a:xfrm>
              </p:grpSpPr>
              <p:sp>
                <p:nvSpPr>
                  <p:cNvPr id="53" name="円/楕円 44"/>
                  <p:cNvSpPr/>
                  <p:nvPr/>
                </p:nvSpPr>
                <p:spPr bwMode="auto">
                  <a:xfrm>
                    <a:off x="134220" y="3802271"/>
                    <a:ext cx="565503" cy="54978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/>
                      </a:gs>
                      <a:gs pos="41000">
                        <a:schemeClr val="accent2">
                          <a:lumMod val="60000"/>
                          <a:lumOff val="40000"/>
                          <a:shade val="67500"/>
                          <a:satMod val="115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16200000" scaled="0"/>
                    <a:tileRect/>
                  </a:gradFill>
                  <a:ln>
                    <a:noFill/>
                  </a:ln>
                  <a:effectLst/>
                  <a:extLst/>
                </p:spPr>
                <p:txBody>
  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ja-JP" altLang="en-US" sz="1200" b="1" dirty="0">
                      <a:solidFill>
                        <a:schemeClr val="bg1"/>
                      </a:solidFill>
                      <a:latin typeface="+mj-ea"/>
                    </a:endParaRPr>
                  </a:p>
                </p:txBody>
              </p:sp>
              <p:sp>
                <p:nvSpPr>
                  <p:cNvPr id="54" name="テキスト ボックス 53"/>
                  <p:cNvSpPr txBox="1"/>
                  <p:nvPr/>
                </p:nvSpPr>
                <p:spPr>
                  <a:xfrm>
                    <a:off x="211303" y="4025920"/>
                    <a:ext cx="424611" cy="106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611" h="106893">
                        <a:moveTo>
                          <a:pt x="20512" y="18247"/>
                        </a:moveTo>
                        <a:cubicBezTo>
                          <a:pt x="20512" y="30003"/>
                          <a:pt x="20512" y="41759"/>
                          <a:pt x="20512" y="53515"/>
                        </a:cubicBezTo>
                        <a:cubicBezTo>
                          <a:pt x="22346" y="53515"/>
                          <a:pt x="24180" y="53515"/>
                          <a:pt x="26015" y="53515"/>
                        </a:cubicBezTo>
                        <a:cubicBezTo>
                          <a:pt x="36354" y="53515"/>
                          <a:pt x="43201" y="51960"/>
                          <a:pt x="46557" y="48851"/>
                        </a:cubicBezTo>
                        <a:cubicBezTo>
                          <a:pt x="49913" y="45742"/>
                          <a:pt x="51591" y="40965"/>
                          <a:pt x="51591" y="34519"/>
                        </a:cubicBezTo>
                        <a:cubicBezTo>
                          <a:pt x="51591" y="29209"/>
                          <a:pt x="49976" y="25169"/>
                          <a:pt x="46745" y="22400"/>
                        </a:cubicBezTo>
                        <a:cubicBezTo>
                          <a:pt x="43514" y="19631"/>
                          <a:pt x="37125" y="18247"/>
                          <a:pt x="27578" y="18247"/>
                        </a:cubicBezTo>
                        <a:cubicBezTo>
                          <a:pt x="25222" y="18247"/>
                          <a:pt x="22867" y="18247"/>
                          <a:pt x="20512" y="18247"/>
                        </a:cubicBezTo>
                        <a:close/>
                        <a:moveTo>
                          <a:pt x="125528" y="16204"/>
                        </a:moveTo>
                        <a:cubicBezTo>
                          <a:pt x="118066" y="16204"/>
                          <a:pt x="112125" y="19450"/>
                          <a:pt x="107706" y="25941"/>
                        </a:cubicBezTo>
                        <a:cubicBezTo>
                          <a:pt x="103287" y="32431"/>
                          <a:pt x="101077" y="41623"/>
                          <a:pt x="101077" y="53515"/>
                        </a:cubicBezTo>
                        <a:cubicBezTo>
                          <a:pt x="101077" y="65362"/>
                          <a:pt x="103287" y="74519"/>
                          <a:pt x="107706" y="80987"/>
                        </a:cubicBezTo>
                        <a:cubicBezTo>
                          <a:pt x="112125" y="87455"/>
                          <a:pt x="118066" y="90689"/>
                          <a:pt x="125528" y="90689"/>
                        </a:cubicBezTo>
                        <a:cubicBezTo>
                          <a:pt x="132949" y="90689"/>
                          <a:pt x="138869" y="87432"/>
                          <a:pt x="143288" y="80919"/>
                        </a:cubicBezTo>
                        <a:cubicBezTo>
                          <a:pt x="147707" y="74405"/>
                          <a:pt x="149917" y="65248"/>
                          <a:pt x="149917" y="53447"/>
                        </a:cubicBezTo>
                        <a:cubicBezTo>
                          <a:pt x="149917" y="41600"/>
                          <a:pt x="147718" y="32431"/>
                          <a:pt x="143319" y="25941"/>
                        </a:cubicBezTo>
                        <a:cubicBezTo>
                          <a:pt x="138921" y="19450"/>
                          <a:pt x="132991" y="16204"/>
                          <a:pt x="125528" y="16204"/>
                        </a:cubicBezTo>
                        <a:close/>
                        <a:moveTo>
                          <a:pt x="342065" y="2111"/>
                        </a:moveTo>
                        <a:cubicBezTo>
                          <a:pt x="369581" y="2111"/>
                          <a:pt x="397096" y="2111"/>
                          <a:pt x="424611" y="2111"/>
                        </a:cubicBezTo>
                        <a:cubicBezTo>
                          <a:pt x="424611" y="7785"/>
                          <a:pt x="424611" y="13458"/>
                          <a:pt x="424611" y="19132"/>
                        </a:cubicBezTo>
                        <a:cubicBezTo>
                          <a:pt x="414293" y="19132"/>
                          <a:pt x="403975" y="19132"/>
                          <a:pt x="393656" y="19132"/>
                        </a:cubicBezTo>
                        <a:cubicBezTo>
                          <a:pt x="393656" y="47660"/>
                          <a:pt x="393656" y="76187"/>
                          <a:pt x="393656" y="104715"/>
                        </a:cubicBezTo>
                        <a:cubicBezTo>
                          <a:pt x="386778" y="104715"/>
                          <a:pt x="379899" y="104715"/>
                          <a:pt x="373020" y="104715"/>
                        </a:cubicBezTo>
                        <a:cubicBezTo>
                          <a:pt x="373020" y="76187"/>
                          <a:pt x="373020" y="47660"/>
                          <a:pt x="373020" y="19132"/>
                        </a:cubicBezTo>
                        <a:cubicBezTo>
                          <a:pt x="362702" y="19132"/>
                          <a:pt x="352384" y="19132"/>
                          <a:pt x="342065" y="19132"/>
                        </a:cubicBezTo>
                        <a:cubicBezTo>
                          <a:pt x="342065" y="13458"/>
                          <a:pt x="342065" y="7785"/>
                          <a:pt x="342065" y="2111"/>
                        </a:cubicBezTo>
                        <a:close/>
                        <a:moveTo>
                          <a:pt x="250806" y="2111"/>
                        </a:moveTo>
                        <a:cubicBezTo>
                          <a:pt x="259144" y="2111"/>
                          <a:pt x="267482" y="2111"/>
                          <a:pt x="275820" y="2111"/>
                        </a:cubicBezTo>
                        <a:cubicBezTo>
                          <a:pt x="288202" y="24216"/>
                          <a:pt x="300584" y="46321"/>
                          <a:pt x="312966" y="68425"/>
                        </a:cubicBezTo>
                        <a:cubicBezTo>
                          <a:pt x="312966" y="46321"/>
                          <a:pt x="312966" y="24216"/>
                          <a:pt x="312966" y="2111"/>
                        </a:cubicBezTo>
                        <a:cubicBezTo>
                          <a:pt x="319344" y="2111"/>
                          <a:pt x="325723" y="2111"/>
                          <a:pt x="332101" y="2111"/>
                        </a:cubicBezTo>
                        <a:cubicBezTo>
                          <a:pt x="332101" y="36312"/>
                          <a:pt x="332101" y="70513"/>
                          <a:pt x="332101" y="104715"/>
                        </a:cubicBezTo>
                        <a:cubicBezTo>
                          <a:pt x="325473" y="104715"/>
                          <a:pt x="318844" y="104715"/>
                          <a:pt x="312215" y="104715"/>
                        </a:cubicBezTo>
                        <a:cubicBezTo>
                          <a:pt x="298124" y="79637"/>
                          <a:pt x="284033" y="54559"/>
                          <a:pt x="269942" y="29481"/>
                        </a:cubicBezTo>
                        <a:cubicBezTo>
                          <a:pt x="269942" y="54559"/>
                          <a:pt x="269942" y="79637"/>
                          <a:pt x="269942" y="104715"/>
                        </a:cubicBezTo>
                        <a:cubicBezTo>
                          <a:pt x="263563" y="104715"/>
                          <a:pt x="257185" y="104715"/>
                          <a:pt x="250806" y="104715"/>
                        </a:cubicBezTo>
                        <a:cubicBezTo>
                          <a:pt x="250806" y="70513"/>
                          <a:pt x="250806" y="36312"/>
                          <a:pt x="250806" y="2111"/>
                        </a:cubicBezTo>
                        <a:close/>
                        <a:moveTo>
                          <a:pt x="182456" y="2111"/>
                        </a:moveTo>
                        <a:cubicBezTo>
                          <a:pt x="199590" y="2111"/>
                          <a:pt x="216725" y="2111"/>
                          <a:pt x="233859" y="2111"/>
                        </a:cubicBezTo>
                        <a:cubicBezTo>
                          <a:pt x="233859" y="7217"/>
                          <a:pt x="233859" y="12324"/>
                          <a:pt x="233859" y="17430"/>
                        </a:cubicBezTo>
                        <a:cubicBezTo>
                          <a:pt x="228731" y="17430"/>
                          <a:pt x="223604" y="17430"/>
                          <a:pt x="218476" y="17430"/>
                        </a:cubicBezTo>
                        <a:cubicBezTo>
                          <a:pt x="218476" y="41418"/>
                          <a:pt x="218476" y="65407"/>
                          <a:pt x="218476" y="89395"/>
                        </a:cubicBezTo>
                        <a:cubicBezTo>
                          <a:pt x="223604" y="89395"/>
                          <a:pt x="228731" y="89395"/>
                          <a:pt x="233859" y="89395"/>
                        </a:cubicBezTo>
                        <a:cubicBezTo>
                          <a:pt x="233859" y="94502"/>
                          <a:pt x="233859" y="99608"/>
                          <a:pt x="233859" y="104715"/>
                        </a:cubicBezTo>
                        <a:cubicBezTo>
                          <a:pt x="216725" y="104715"/>
                          <a:pt x="199590" y="104715"/>
                          <a:pt x="182456" y="104715"/>
                        </a:cubicBezTo>
                        <a:cubicBezTo>
                          <a:pt x="182456" y="99608"/>
                          <a:pt x="182456" y="94502"/>
                          <a:pt x="182456" y="89395"/>
                        </a:cubicBezTo>
                        <a:cubicBezTo>
                          <a:pt x="187584" y="89395"/>
                          <a:pt x="192711" y="89395"/>
                          <a:pt x="197839" y="89395"/>
                        </a:cubicBezTo>
                        <a:cubicBezTo>
                          <a:pt x="197839" y="65407"/>
                          <a:pt x="197839" y="41418"/>
                          <a:pt x="197839" y="17430"/>
                        </a:cubicBezTo>
                        <a:cubicBezTo>
                          <a:pt x="192711" y="17430"/>
                          <a:pt x="187584" y="17430"/>
                          <a:pt x="182456" y="17430"/>
                        </a:cubicBezTo>
                        <a:cubicBezTo>
                          <a:pt x="182456" y="12324"/>
                          <a:pt x="182456" y="7217"/>
                          <a:pt x="182456" y="2111"/>
                        </a:cubicBezTo>
                        <a:close/>
                        <a:moveTo>
                          <a:pt x="0" y="2111"/>
                        </a:moveTo>
                        <a:cubicBezTo>
                          <a:pt x="11882" y="2111"/>
                          <a:pt x="23763" y="2111"/>
                          <a:pt x="35645" y="2111"/>
                        </a:cubicBezTo>
                        <a:cubicBezTo>
                          <a:pt x="47860" y="2111"/>
                          <a:pt x="57136" y="4823"/>
                          <a:pt x="63473" y="10247"/>
                        </a:cubicBezTo>
                        <a:cubicBezTo>
                          <a:pt x="69810" y="15671"/>
                          <a:pt x="72978" y="23603"/>
                          <a:pt x="72978" y="34043"/>
                        </a:cubicBezTo>
                        <a:cubicBezTo>
                          <a:pt x="72978" y="44936"/>
                          <a:pt x="69476" y="53617"/>
                          <a:pt x="62472" y="60085"/>
                        </a:cubicBezTo>
                        <a:cubicBezTo>
                          <a:pt x="55468" y="66553"/>
                          <a:pt x="46338" y="69787"/>
                          <a:pt x="35082" y="69787"/>
                        </a:cubicBezTo>
                        <a:cubicBezTo>
                          <a:pt x="30267" y="69787"/>
                          <a:pt x="25452" y="69787"/>
                          <a:pt x="20637" y="69787"/>
                        </a:cubicBezTo>
                        <a:cubicBezTo>
                          <a:pt x="20637" y="81430"/>
                          <a:pt x="20637" y="93072"/>
                          <a:pt x="20637" y="104715"/>
                        </a:cubicBezTo>
                        <a:cubicBezTo>
                          <a:pt x="13758" y="104715"/>
                          <a:pt x="6879" y="104715"/>
                          <a:pt x="0" y="104715"/>
                        </a:cubicBezTo>
                        <a:cubicBezTo>
                          <a:pt x="0" y="70513"/>
                          <a:pt x="0" y="36312"/>
                          <a:pt x="0" y="2111"/>
                        </a:cubicBezTo>
                        <a:close/>
                        <a:moveTo>
                          <a:pt x="125466" y="0"/>
                        </a:moveTo>
                        <a:cubicBezTo>
                          <a:pt x="139849" y="0"/>
                          <a:pt x="151136" y="4766"/>
                          <a:pt x="159328" y="14298"/>
                        </a:cubicBezTo>
                        <a:cubicBezTo>
                          <a:pt x="167520" y="23830"/>
                          <a:pt x="171616" y="36902"/>
                          <a:pt x="171616" y="53515"/>
                        </a:cubicBezTo>
                        <a:cubicBezTo>
                          <a:pt x="171616" y="69991"/>
                          <a:pt x="167541" y="83007"/>
                          <a:pt x="159391" y="92561"/>
                        </a:cubicBezTo>
                        <a:cubicBezTo>
                          <a:pt x="151240" y="102116"/>
                          <a:pt x="139932" y="106893"/>
                          <a:pt x="125466" y="106893"/>
                        </a:cubicBezTo>
                        <a:cubicBezTo>
                          <a:pt x="111124" y="106893"/>
                          <a:pt x="99858" y="102139"/>
                          <a:pt x="91666" y="92629"/>
                        </a:cubicBezTo>
                        <a:cubicBezTo>
                          <a:pt x="83474" y="83120"/>
                          <a:pt x="79378" y="70082"/>
                          <a:pt x="79378" y="53515"/>
                        </a:cubicBezTo>
                        <a:cubicBezTo>
                          <a:pt x="79378" y="36857"/>
                          <a:pt x="83453" y="23773"/>
                          <a:pt x="91603" y="14264"/>
                        </a:cubicBezTo>
                        <a:cubicBezTo>
                          <a:pt x="99753" y="4755"/>
                          <a:pt x="111041" y="0"/>
                          <a:pt x="12546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>
                    <a:glow rad="12700">
                      <a:schemeClr val="accent2">
                        <a:alpha val="84000"/>
                      </a:schemeClr>
                    </a:glo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b="1" dirty="0">
                      <a:solidFill>
                        <a:schemeClr val="bg1"/>
                      </a:solidFill>
                      <a:effectLst>
                        <a:glow rad="38100">
                          <a:schemeClr val="accent2">
                            <a:alpha val="84000"/>
                          </a:schemeClr>
                        </a:glow>
                      </a:effectLst>
                    </a:endParaRPr>
                  </a:p>
                </p:txBody>
              </p:sp>
            </p:grpSp>
            <p:sp>
              <p:nvSpPr>
                <p:cNvPr id="55" name="角丸四角形 54"/>
                <p:cNvSpPr/>
                <p:nvPr/>
              </p:nvSpPr>
              <p:spPr bwMode="auto">
                <a:xfrm>
                  <a:off x="4038570" y="5438091"/>
                  <a:ext cx="2425934" cy="1055172"/>
                </a:xfrm>
                <a:prstGeom prst="roundRect">
                  <a:avLst/>
                </a:prstGeom>
                <a:noFill/>
                <a:ln w="1905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ja-JP" altLang="en-US" sz="115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1" name="角丸四角形 40"/>
              <p:cNvSpPr/>
              <p:nvPr/>
            </p:nvSpPr>
            <p:spPr bwMode="auto">
              <a:xfrm>
                <a:off x="3389012" y="4815993"/>
                <a:ext cx="3313460" cy="1603917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200" dirty="0" smtClean="0">
                    <a:latin typeface="+mn-ea"/>
                  </a:rPr>
                  <a:t>「テンプレート名」は、後述する</a:t>
                </a:r>
                <a:endParaRPr kumimoji="1" lang="en-US" altLang="ja-JP" sz="1200" dirty="0" smtClean="0">
                  <a:latin typeface="+mn-ea"/>
                </a:endParaRPr>
              </a:p>
              <a:p>
                <a:pPr algn="ctr"/>
                <a:r>
                  <a:rPr kumimoji="1" lang="en-US" altLang="ja-JP" sz="1200" b="1" dirty="0" smtClean="0">
                    <a:latin typeface="+mn-ea"/>
                    <a:hlinkClick r:id="rId5" action="ppaction://hlinksldjump"/>
                  </a:rPr>
                  <a:t>&lt;</a:t>
                </a:r>
                <a:r>
                  <a:rPr kumimoji="1" lang="ja-JP" altLang="en-US" sz="1200" b="1" dirty="0" smtClean="0">
                    <a:latin typeface="+mn-ea"/>
                    <a:hlinkClick r:id="rId5" action="ppaction://hlinksldjump"/>
                  </a:rPr>
                  <a:t>ディシジョンテーブルファイルの作成</a:t>
                </a:r>
                <a:r>
                  <a:rPr kumimoji="1" lang="en-US" altLang="ja-JP" sz="1200" b="1" dirty="0" smtClean="0">
                    <a:latin typeface="+mn-ea"/>
                    <a:hlinkClick r:id="rId5" action="ppaction://hlinksldjump"/>
                  </a:rPr>
                  <a:t>&gt;</a:t>
                </a:r>
                <a:r>
                  <a:rPr kumimoji="1" lang="ja-JP" altLang="en-US" sz="1200" dirty="0" smtClean="0">
                    <a:latin typeface="+mn-ea"/>
                  </a:rPr>
                  <a:t>時に、どのメールテンプレートを使用するか指定するために必要です。</a:t>
                </a:r>
                <a:endParaRPr kumimoji="1" lang="en-US" altLang="ja-JP" sz="1200" dirty="0" smtClean="0">
                  <a:latin typeface="+mn-ea"/>
                </a:endParaRPr>
              </a:p>
              <a:p>
                <a:pPr algn="ctr"/>
                <a:r>
                  <a:rPr kumimoji="1" lang="ja-JP" altLang="en-US" sz="1200" dirty="0" smtClean="0">
                    <a:latin typeface="+mn-ea"/>
                  </a:rPr>
                  <a:t>「本文」に</a:t>
                </a:r>
                <a:r>
                  <a:rPr kumimoji="1" lang="en-US" altLang="ja-JP" sz="1200" dirty="0" smtClean="0">
                    <a:latin typeface="+mn-ea"/>
                  </a:rPr>
                  <a:t>[</a:t>
                </a:r>
                <a:r>
                  <a:rPr lang="en-US" altLang="ja-JP" sz="1200" dirty="0" smtClean="0">
                    <a:latin typeface="+mn-ea"/>
                  </a:rPr>
                  <a:t>ACTION_INFO]</a:t>
                </a:r>
                <a:r>
                  <a:rPr lang="ja-JP" altLang="en-US" sz="1200" dirty="0" smtClean="0">
                    <a:latin typeface="+mn-ea"/>
                  </a:rPr>
                  <a:t>および</a:t>
                </a:r>
                <a:r>
                  <a:rPr lang="en-US" altLang="ja-JP" sz="1200" dirty="0" smtClean="0">
                    <a:latin typeface="+mn-ea"/>
                  </a:rPr>
                  <a:t>[</a:t>
                </a:r>
                <a:r>
                  <a:rPr lang="en-US" altLang="ja-JP" sz="1200" dirty="0">
                    <a:latin typeface="+mn-ea"/>
                  </a:rPr>
                  <a:t>EVENT_INFO</a:t>
                </a:r>
                <a:r>
                  <a:rPr lang="en-US" altLang="ja-JP" sz="1200" dirty="0" smtClean="0">
                    <a:latin typeface="+mn-ea"/>
                  </a:rPr>
                  <a:t>]</a:t>
                </a:r>
                <a:r>
                  <a:rPr lang="ja-JP" altLang="en-US" sz="1200" dirty="0" smtClean="0">
                    <a:latin typeface="+mn-ea"/>
                  </a:rPr>
                  <a:t>タグを使用することで、「</a:t>
                </a:r>
                <a:r>
                  <a:rPr lang="ja-JP" altLang="en-US" sz="1200" dirty="0">
                    <a:latin typeface="+mn-ea"/>
                  </a:rPr>
                  <a:t>リクエスト情報」および「イベント情報」</a:t>
                </a:r>
                <a:r>
                  <a:rPr lang="ja-JP" altLang="en-US" sz="1200" dirty="0" smtClean="0">
                    <a:latin typeface="+mn-ea"/>
                  </a:rPr>
                  <a:t>が記載されたメールを受信することが可能です。</a:t>
                </a:r>
                <a:endParaRPr kumimoji="1" lang="ja-JP" altLang="en-US" sz="12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352212"/>
              </p:ext>
            </p:extLst>
          </p:nvPr>
        </p:nvGraphicFramePr>
        <p:xfrm>
          <a:off x="689981" y="4304548"/>
          <a:ext cx="2232000" cy="198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テンプレート名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宛先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BCC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任意、空白可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966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本文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6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2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3.2</a:t>
            </a:r>
            <a:r>
              <a:rPr lang="ja-JP" altLang="en-US" dirty="0"/>
              <a:t>　</a:t>
            </a:r>
            <a:r>
              <a:rPr lang="ja-JP" altLang="en-US" dirty="0" smtClean="0"/>
              <a:t>トークンの払い出し 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新規トークンの払い出しを実施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「新規トークン払い出し」ボタンを押下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「新規トークン払い出し」画面で必要情報を入力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「トークン払い出し」ボタンを押下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「トークン」画面に表示されるトークンをコピーして保持する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「閉じる」ボタンを押下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28333" y="1845766"/>
            <a:ext cx="8335180" cy="4536666"/>
            <a:chOff x="628333" y="1845766"/>
            <a:chExt cx="8335180" cy="4536666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5" name="正方形/長方形 34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28333" y="2802426"/>
              <a:ext cx="6013621" cy="3580006"/>
              <a:chOff x="628333" y="2802426"/>
              <a:chExt cx="6013621" cy="3580006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8333" y="2802426"/>
                <a:ext cx="4187005" cy="2347261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398" y="3504234"/>
                <a:ext cx="2437412" cy="1705885"/>
              </a:xfrm>
              <a:prstGeom prst="rect">
                <a:avLst/>
              </a:prstGeom>
            </p:spPr>
          </p:pic>
          <p:sp>
            <p:nvSpPr>
              <p:cNvPr id="30" name="正方形/長方形 29"/>
              <p:cNvSpPr/>
              <p:nvPr/>
            </p:nvSpPr>
            <p:spPr bwMode="auto">
              <a:xfrm>
                <a:off x="4060209" y="3016695"/>
                <a:ext cx="755129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1" name="円形吹き出し 30"/>
              <p:cNvSpPr/>
              <p:nvPr/>
            </p:nvSpPr>
            <p:spPr bwMode="auto">
              <a:xfrm>
                <a:off x="3664270" y="2932682"/>
                <a:ext cx="360000" cy="360000"/>
              </a:xfrm>
              <a:prstGeom prst="wedgeEllipseCallout">
                <a:avLst>
                  <a:gd name="adj1" fmla="val 76782"/>
                  <a:gd name="adj2" fmla="val -8462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4867" y="5445280"/>
                <a:ext cx="1783613" cy="937152"/>
              </a:xfrm>
              <a:prstGeom prst="rect">
                <a:avLst/>
              </a:prstGeom>
            </p:spPr>
          </p:pic>
          <p:sp>
            <p:nvSpPr>
              <p:cNvPr id="36" name="正方形/長方形 35"/>
              <p:cNvSpPr/>
              <p:nvPr/>
            </p:nvSpPr>
            <p:spPr bwMode="auto">
              <a:xfrm>
                <a:off x="839338" y="3704503"/>
                <a:ext cx="2226571" cy="11985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8" name="正方形/長方形 37"/>
              <p:cNvSpPr/>
              <p:nvPr/>
            </p:nvSpPr>
            <p:spPr bwMode="auto">
              <a:xfrm>
                <a:off x="1877576" y="4981190"/>
                <a:ext cx="624074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7" name="円形吹き出し 46"/>
              <p:cNvSpPr/>
              <p:nvPr/>
            </p:nvSpPr>
            <p:spPr bwMode="auto">
              <a:xfrm>
                <a:off x="2607107" y="5008734"/>
                <a:ext cx="360000" cy="360000"/>
              </a:xfrm>
              <a:prstGeom prst="wedgeEllipseCallout">
                <a:avLst>
                  <a:gd name="adj1" fmla="val -90559"/>
                  <a:gd name="adj2" fmla="val -2639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 bwMode="auto">
              <a:xfrm>
                <a:off x="1579559" y="5841033"/>
                <a:ext cx="1387548" cy="2027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9" name="円形吹き出し 48"/>
              <p:cNvSpPr/>
              <p:nvPr/>
            </p:nvSpPr>
            <p:spPr bwMode="auto">
              <a:xfrm>
                <a:off x="1018110" y="5381683"/>
                <a:ext cx="360000" cy="360000"/>
              </a:xfrm>
              <a:prstGeom prst="wedgeEllipseCallout">
                <a:avLst>
                  <a:gd name="adj1" fmla="val 124593"/>
                  <a:gd name="adj2" fmla="val 93138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0" name="正方形/長方形 49"/>
              <p:cNvSpPr/>
              <p:nvPr/>
            </p:nvSpPr>
            <p:spPr bwMode="auto">
              <a:xfrm>
                <a:off x="2097627" y="6140640"/>
                <a:ext cx="504000" cy="2147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1" name="円形吹き出し 50"/>
              <p:cNvSpPr/>
              <p:nvPr/>
            </p:nvSpPr>
            <p:spPr bwMode="auto">
              <a:xfrm>
                <a:off x="1105546" y="5942409"/>
                <a:ext cx="360000" cy="360000"/>
              </a:xfrm>
              <a:prstGeom prst="wedgeEllipseCallout">
                <a:avLst>
                  <a:gd name="adj1" fmla="val 262052"/>
                  <a:gd name="adj2" fmla="val 3636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3329954" y="3529553"/>
                <a:ext cx="3312000" cy="1260000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　　</a:t>
                </a:r>
                <a:r>
                  <a:rPr kumimoji="1" lang="ja-JP" altLang="en-US" sz="1200" b="1" dirty="0" smtClean="0">
                    <a:latin typeface="+mn-ea"/>
                  </a:rPr>
                  <a:t>以下の値を入力する</a:t>
                </a:r>
              </a:p>
            </p:txBody>
          </p:sp>
          <p:sp>
            <p:nvSpPr>
              <p:cNvPr id="34" name="円形吹き出し 33"/>
              <p:cNvSpPr/>
              <p:nvPr/>
            </p:nvSpPr>
            <p:spPr bwMode="auto">
              <a:xfrm>
                <a:off x="3297381" y="3515359"/>
                <a:ext cx="360000" cy="344050"/>
              </a:xfrm>
              <a:prstGeom prst="wedgeEllipseCallout">
                <a:avLst>
                  <a:gd name="adj1" fmla="val -144846"/>
                  <a:gd name="adj2" fmla="val 7205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3489618" y="5229250"/>
              <a:ext cx="3152336" cy="1153182"/>
              <a:chOff x="3885466" y="3074180"/>
              <a:chExt cx="3152336" cy="1153182"/>
            </a:xfrm>
          </p:grpSpPr>
          <p:sp>
            <p:nvSpPr>
              <p:cNvPr id="52" name="角丸四角形 51"/>
              <p:cNvSpPr/>
              <p:nvPr/>
            </p:nvSpPr>
            <p:spPr bwMode="auto">
              <a:xfrm>
                <a:off x="4086673" y="3262525"/>
                <a:ext cx="2951129" cy="93781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3" name="グループ化 52"/>
              <p:cNvGrpSpPr/>
              <p:nvPr/>
            </p:nvGrpSpPr>
            <p:grpSpPr>
              <a:xfrm>
                <a:off x="3885466" y="3074180"/>
                <a:ext cx="565503" cy="549789"/>
                <a:chOff x="-964554" y="3889418"/>
                <a:chExt cx="565503" cy="549789"/>
              </a:xfrm>
            </p:grpSpPr>
            <p:sp>
              <p:nvSpPr>
                <p:cNvPr id="55" name="円/楕円 44"/>
                <p:cNvSpPr/>
                <p:nvPr/>
              </p:nvSpPr>
              <p:spPr bwMode="auto">
                <a:xfrm>
                  <a:off x="-964554" y="388941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-887272" y="4109806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4" name="角丸四角形 53"/>
              <p:cNvSpPr/>
              <p:nvPr/>
            </p:nvSpPr>
            <p:spPr bwMode="auto">
              <a:xfrm>
                <a:off x="4276410" y="3271189"/>
                <a:ext cx="2761392" cy="956173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トークンは後述する</a:t>
                </a:r>
                <a:r>
                  <a:rPr lang="en-US" altLang="ja-JP" sz="1200" b="1" dirty="0" smtClean="0">
                    <a:solidFill>
                      <a:sysClr val="windowText" lastClr="000000"/>
                    </a:solidFill>
                    <a:hlinkClick r:id="rId5" action="ppaction://hlinksldjump"/>
                  </a:rPr>
                  <a:t>&lt;</a:t>
                </a:r>
                <a:r>
                  <a:rPr lang="en-US" altLang="ja-JP" sz="1200" b="1" dirty="0">
                    <a:solidFill>
                      <a:sysClr val="windowText" lastClr="000000"/>
                    </a:solidFill>
                    <a:hlinkClick r:id="rId5" action="ppaction://hlinksldjump"/>
                  </a:rPr>
                  <a:t>curl</a:t>
                </a:r>
                <a:r>
                  <a:rPr lang="ja-JP" altLang="en-US" sz="1200" b="1" dirty="0">
                    <a:solidFill>
                      <a:sysClr val="windowText" lastClr="000000"/>
                    </a:solidFill>
                    <a:hlinkClick r:id="rId5" action="ppaction://hlinksldjump"/>
                  </a:rPr>
                  <a:t>コマンドによるリクエスト送信</a:t>
                </a:r>
                <a:r>
                  <a:rPr lang="en-US" altLang="ja-JP" sz="1200" b="1" dirty="0" smtClean="0">
                    <a:solidFill>
                      <a:sysClr val="windowText" lastClr="000000"/>
                    </a:solidFill>
                    <a:hlinkClick r:id="rId5" action="ppaction://hlinksldjump"/>
                  </a:rPr>
                  <a:t>&gt;</a:t>
                </a:r>
                <a:r>
                  <a:rPr lang="ja-JP" altLang="en-US" sz="1200" dirty="0" smtClean="0">
                    <a:solidFill>
                      <a:sysClr val="windowText" lastClr="000000"/>
                    </a:solidFill>
                  </a:rPr>
                  <a:t>時に使用するため設定が必要です。</a:t>
                </a:r>
                <a:endParaRPr lang="ja-JP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34542"/>
              </p:ext>
            </p:extLst>
          </p:nvPr>
        </p:nvGraphicFramePr>
        <p:xfrm>
          <a:off x="3435160" y="3896460"/>
          <a:ext cx="3113723" cy="781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トークン名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任意の名称を入力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グループ別権限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システム管理者：権限あり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657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「ディシジョンテーブル」画面の「</a:t>
            </a:r>
            <a:r>
              <a:rPr lang="ja-JP" altLang="en-US" dirty="0"/>
              <a:t>新規追加」ボタンを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「新規</a:t>
            </a:r>
            <a:r>
              <a:rPr lang="ja-JP" altLang="en-US" dirty="0"/>
              <a:t>追加」</a:t>
            </a:r>
            <a:r>
              <a:rPr lang="ja-JP" altLang="en-US" dirty="0" smtClean="0"/>
              <a:t>画面の「基本情報・権限</a:t>
            </a:r>
            <a:r>
              <a:rPr lang="ja-JP" altLang="en-US" dirty="0"/>
              <a:t>」</a:t>
            </a:r>
            <a:r>
              <a:rPr lang="ja-JP" altLang="en-US" dirty="0" smtClean="0"/>
              <a:t>タブに必要情報を入力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spc="-300" dirty="0" smtClean="0"/>
              <a:t>「</a:t>
            </a:r>
            <a:r>
              <a:rPr lang="ja-JP" altLang="en-US" dirty="0" smtClean="0"/>
              <a:t>条件式の</a:t>
            </a:r>
            <a:r>
              <a:rPr lang="ja-JP" altLang="en-US" dirty="0"/>
              <a:t>設定</a:t>
            </a:r>
            <a:r>
              <a:rPr lang="ja-JP" altLang="en-US" dirty="0" smtClean="0"/>
              <a:t>へ</a:t>
            </a:r>
            <a:r>
              <a:rPr lang="ja-JP" altLang="en-US" spc="-300" dirty="0" smtClean="0"/>
              <a:t>」</a:t>
            </a:r>
            <a:r>
              <a:rPr lang="ja-JP" altLang="en-US" spc="-150" dirty="0"/>
              <a:t>ボタンを</a:t>
            </a:r>
            <a:r>
              <a:rPr lang="ja-JP" altLang="en-US" dirty="0"/>
              <a:t>押下</a:t>
            </a:r>
            <a:endParaRPr lang="en-US" altLang="ja-JP" spc="-150" dirty="0"/>
          </a:p>
          <a:p>
            <a:pPr marL="522900" lvl="1" indent="-342900">
              <a:buFont typeface="+mj-ea"/>
              <a:buAutoNum type="circleNumDbPlain"/>
            </a:pP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　</a:t>
            </a:r>
            <a:r>
              <a:rPr lang="en-US" altLang="ja-JP" dirty="0" smtClean="0"/>
              <a:t>(1/2)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86416" y="1845766"/>
            <a:ext cx="8410285" cy="4590070"/>
            <a:chOff x="586416" y="1845766"/>
            <a:chExt cx="8410285" cy="4590070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6814887" y="5819498"/>
              <a:ext cx="2181814" cy="616338"/>
              <a:chOff x="6814887" y="5819498"/>
              <a:chExt cx="2181814" cy="616338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7092350" y="5819498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0" name="グループ化 49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56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5" name="角丸四角形 54"/>
              <p:cNvSpPr/>
              <p:nvPr/>
            </p:nvSpPr>
            <p:spPr bwMode="auto">
              <a:xfrm>
                <a:off x="7125539" y="5838204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ja-JP" altLang="en-US" sz="1400" dirty="0" smtClean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ja-JP" altLang="en-US" sz="1400" dirty="0" smtClean="0">
                    <a:latin typeface="+mn-ea"/>
                  </a:rPr>
                  <a:t>のつく項目は</a:t>
                </a:r>
                <a:endParaRPr lang="en-US" altLang="ja-JP" sz="1400" dirty="0" smtClean="0">
                  <a:latin typeface="+mn-ea"/>
                </a:endParaRPr>
              </a:p>
              <a:p>
                <a:pPr algn="ctr"/>
                <a:r>
                  <a:rPr lang="ja-JP" altLang="en-US" sz="1400" dirty="0" smtClean="0">
                    <a:latin typeface="+mn-ea"/>
                  </a:rPr>
                  <a:t>入力必須です。</a:t>
                </a:r>
                <a:endParaRPr kumimoji="1" lang="ja-JP" altLang="en-US" sz="1400" dirty="0" smtClean="0"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586416" y="2330580"/>
              <a:ext cx="6044871" cy="3660270"/>
              <a:chOff x="586416" y="2330580"/>
              <a:chExt cx="6044871" cy="3660270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6416" y="2330580"/>
                <a:ext cx="3772979" cy="2358492"/>
              </a:xfrm>
              <a:prstGeom prst="rect">
                <a:avLst/>
              </a:prstGeom>
            </p:spPr>
          </p:pic>
          <p:sp>
            <p:nvSpPr>
              <p:cNvPr id="17" name="正方形/長方形 16"/>
              <p:cNvSpPr/>
              <p:nvPr/>
            </p:nvSpPr>
            <p:spPr bwMode="auto">
              <a:xfrm>
                <a:off x="3826567" y="2493422"/>
                <a:ext cx="436049" cy="1764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5" name="円形吹き出し 84"/>
              <p:cNvSpPr/>
              <p:nvPr/>
            </p:nvSpPr>
            <p:spPr bwMode="auto">
              <a:xfrm>
                <a:off x="3349626" y="2413963"/>
                <a:ext cx="360000" cy="360000"/>
              </a:xfrm>
              <a:prstGeom prst="wedgeEllipseCallout">
                <a:avLst>
                  <a:gd name="adj1" fmla="val 90892"/>
                  <a:gd name="adj2" fmla="val 2122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78" y="3067495"/>
                <a:ext cx="2452588" cy="2710596"/>
              </a:xfrm>
              <a:prstGeom prst="rect">
                <a:avLst/>
              </a:prstGeom>
            </p:spPr>
          </p:pic>
          <p:sp>
            <p:nvSpPr>
              <p:cNvPr id="49" name="角丸四角形 48"/>
              <p:cNvSpPr/>
              <p:nvPr/>
            </p:nvSpPr>
            <p:spPr bwMode="auto">
              <a:xfrm>
                <a:off x="3665069" y="3110604"/>
                <a:ext cx="2966218" cy="1872000"/>
              </a:xfrm>
              <a:prstGeom prst="roundRect">
                <a:avLst>
                  <a:gd name="adj" fmla="val 5943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　　</a:t>
                </a:r>
                <a:r>
                  <a:rPr kumimoji="1" lang="ja-JP" altLang="en-US" sz="1200" b="1" dirty="0" smtClean="0">
                    <a:latin typeface="+mn-ea"/>
                  </a:rPr>
                  <a:t>以下の値を入力する</a:t>
                </a:r>
                <a:endParaRPr kumimoji="1" lang="en-US" altLang="ja-JP" sz="1200" b="1" dirty="0" smtClean="0">
                  <a:latin typeface="+mn-ea"/>
                </a:endParaRPr>
              </a:p>
              <a:p>
                <a:endParaRPr lang="en-US" altLang="ja-JP" sz="1200" b="1" dirty="0">
                  <a:latin typeface="+mn-ea"/>
                </a:endParaRPr>
              </a:p>
              <a:p>
                <a:endParaRPr kumimoji="1" lang="ja-JP" altLang="en-US" sz="1200" b="1" dirty="0" smtClean="0">
                  <a:latin typeface="+mn-ea"/>
                </a:endParaRPr>
              </a:p>
            </p:txBody>
          </p:sp>
          <p:sp>
            <p:nvSpPr>
              <p:cNvPr id="51" name="円形吹き出し 50"/>
              <p:cNvSpPr/>
              <p:nvPr/>
            </p:nvSpPr>
            <p:spPr bwMode="auto">
              <a:xfrm>
                <a:off x="3651116" y="3107666"/>
                <a:ext cx="360000" cy="344050"/>
              </a:xfrm>
              <a:prstGeom prst="wedgeEllipseCallout">
                <a:avLst>
                  <a:gd name="adj1" fmla="val -165640"/>
                  <a:gd name="adj2" fmla="val 10349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3" name="フリーフォーム 72"/>
              <p:cNvSpPr/>
              <p:nvPr/>
            </p:nvSpPr>
            <p:spPr bwMode="auto">
              <a:xfrm>
                <a:off x="1065066" y="3236702"/>
                <a:ext cx="2321013" cy="2314444"/>
              </a:xfrm>
              <a:custGeom>
                <a:avLst/>
                <a:gdLst>
                  <a:gd name="connsiteX0" fmla="*/ 0 w 2321013"/>
                  <a:gd name="connsiteY0" fmla="*/ 0 h 2314444"/>
                  <a:gd name="connsiteX1" fmla="*/ 716715 w 2321013"/>
                  <a:gd name="connsiteY1" fmla="*/ 0 h 2314444"/>
                  <a:gd name="connsiteX2" fmla="*/ 716715 w 2321013"/>
                  <a:gd name="connsiteY2" fmla="*/ 154534 h 2314444"/>
                  <a:gd name="connsiteX3" fmla="*/ 2321013 w 2321013"/>
                  <a:gd name="connsiteY3" fmla="*/ 154534 h 2314444"/>
                  <a:gd name="connsiteX4" fmla="*/ 2321013 w 2321013"/>
                  <a:gd name="connsiteY4" fmla="*/ 2314444 h 2314444"/>
                  <a:gd name="connsiteX5" fmla="*/ 0 w 2321013"/>
                  <a:gd name="connsiteY5" fmla="*/ 2314444 h 2314444"/>
                  <a:gd name="connsiteX6" fmla="*/ 0 w 2321013"/>
                  <a:gd name="connsiteY6" fmla="*/ 176408 h 2314444"/>
                  <a:gd name="connsiteX7" fmla="*/ 0 w 2321013"/>
                  <a:gd name="connsiteY7" fmla="*/ 154534 h 231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1013" h="2314444">
                    <a:moveTo>
                      <a:pt x="0" y="0"/>
                    </a:moveTo>
                    <a:lnTo>
                      <a:pt x="716715" y="0"/>
                    </a:lnTo>
                    <a:lnTo>
                      <a:pt x="716715" y="154534"/>
                    </a:lnTo>
                    <a:lnTo>
                      <a:pt x="2321013" y="154534"/>
                    </a:lnTo>
                    <a:lnTo>
                      <a:pt x="2321013" y="2314444"/>
                    </a:lnTo>
                    <a:lnTo>
                      <a:pt x="0" y="2314444"/>
                    </a:lnTo>
                    <a:lnTo>
                      <a:pt x="0" y="176408"/>
                    </a:lnTo>
                    <a:lnTo>
                      <a:pt x="0" y="154534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 bwMode="auto">
              <a:xfrm>
                <a:off x="1963477" y="5596525"/>
                <a:ext cx="527619" cy="13253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5" name="円形吹き出し 74"/>
              <p:cNvSpPr/>
              <p:nvPr/>
            </p:nvSpPr>
            <p:spPr bwMode="auto">
              <a:xfrm>
                <a:off x="2628003" y="5630850"/>
                <a:ext cx="360000" cy="360000"/>
              </a:xfrm>
              <a:prstGeom prst="wedgeEllipseCallout">
                <a:avLst>
                  <a:gd name="adj1" fmla="val -94846"/>
                  <a:gd name="adj2" fmla="val -44180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3600668" y="5146482"/>
              <a:ext cx="3030618" cy="1270648"/>
              <a:chOff x="3985566" y="5214436"/>
              <a:chExt cx="3030618" cy="1270648"/>
            </a:xfrm>
          </p:grpSpPr>
          <p:sp>
            <p:nvSpPr>
              <p:cNvPr id="77" name="角丸四角形 76"/>
              <p:cNvSpPr/>
              <p:nvPr/>
            </p:nvSpPr>
            <p:spPr bwMode="auto">
              <a:xfrm>
                <a:off x="4224165" y="5429986"/>
                <a:ext cx="2792019" cy="1055098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80" name="グループ化 79"/>
              <p:cNvGrpSpPr/>
              <p:nvPr/>
            </p:nvGrpSpPr>
            <p:grpSpPr>
              <a:xfrm>
                <a:off x="3985566" y="5214436"/>
                <a:ext cx="565503" cy="549789"/>
                <a:chOff x="162795" y="3680934"/>
                <a:chExt cx="565503" cy="549789"/>
              </a:xfrm>
            </p:grpSpPr>
            <p:sp>
              <p:nvSpPr>
                <p:cNvPr id="82" name="円/楕円 44"/>
                <p:cNvSpPr/>
                <p:nvPr/>
              </p:nvSpPr>
              <p:spPr bwMode="auto">
                <a:xfrm>
                  <a:off x="162795" y="3680934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233240" y="391848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81" name="角丸四角形 80"/>
              <p:cNvSpPr/>
              <p:nvPr/>
            </p:nvSpPr>
            <p:spPr bwMode="auto">
              <a:xfrm>
                <a:off x="4211465" y="5513234"/>
                <a:ext cx="2792019" cy="92094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</a:pPr>
                <a:r>
                  <a:rPr lang="ja-JP" altLang="en-US" sz="1200" dirty="0" smtClean="0">
                    <a:latin typeface="+mn-ea"/>
                  </a:rPr>
                  <a:t>「権限の設定」では最低でも</a:t>
                </a:r>
                <a:endParaRPr lang="en-US" altLang="ja-JP" sz="1200" dirty="0" smtClean="0">
                  <a:latin typeface="+mn-ea"/>
                </a:endParaRPr>
              </a:p>
              <a:p>
                <a:pPr algn="ctr">
                  <a:lnSpc>
                    <a:spcPts val="1400"/>
                  </a:lnSpc>
                </a:pPr>
                <a:r>
                  <a:rPr lang="en-US" altLang="ja-JP" sz="1200" dirty="0" smtClean="0">
                    <a:latin typeface="+mn-ea"/>
                  </a:rPr>
                  <a:t>1</a:t>
                </a:r>
                <a:r>
                  <a:rPr lang="ja-JP" altLang="en-US" sz="1200" dirty="0" smtClean="0">
                    <a:latin typeface="+mn-ea"/>
                  </a:rPr>
                  <a:t>グループは必ず「更新可能」を設定してください。</a:t>
                </a:r>
                <a:r>
                  <a:rPr lang="ja-JP" altLang="en-US" sz="1200" dirty="0">
                    <a:latin typeface="+mn-ea"/>
                  </a:rPr>
                  <a:t>ディシジョンテーブルの更新</a:t>
                </a:r>
                <a:r>
                  <a:rPr lang="ja-JP" altLang="en-US" sz="1200" dirty="0" smtClean="0">
                    <a:latin typeface="+mn-ea"/>
                  </a:rPr>
                  <a:t>ができなくなります。</a:t>
                </a:r>
                <a:endParaRPr lang="en-US" altLang="ja-JP" sz="1200" dirty="0" smtClean="0">
                  <a:latin typeface="+mn-ea"/>
                </a:endParaRPr>
              </a:p>
            </p:txBody>
          </p:sp>
        </p:grpSp>
      </p:grpSp>
      <p:graphicFrame>
        <p:nvGraphicFramePr>
          <p:cNvPr id="63" name="表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16741"/>
              </p:ext>
            </p:extLst>
          </p:nvPr>
        </p:nvGraphicFramePr>
        <p:xfrm>
          <a:off x="3766802" y="3521146"/>
          <a:ext cx="27833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5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58422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5315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「基本情報・権限」タブ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42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権限の設定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システム管理者：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全て「更新可能」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8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60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93862"/>
            <a:ext cx="8964488" cy="5616476"/>
          </a:xfrm>
        </p:spPr>
        <p:txBody>
          <a:bodyPr/>
          <a:lstStyle/>
          <a:p>
            <a:r>
              <a:rPr kumimoji="1" lang="ja-JP" altLang="en-US" dirty="0" smtClean="0"/>
              <a:t>ディシジョンテーブルの作成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 smtClean="0"/>
              <a:t>「新規</a:t>
            </a:r>
            <a:r>
              <a:rPr lang="ja-JP" altLang="en-US" dirty="0"/>
              <a:t>追加」画面の</a:t>
            </a:r>
            <a:r>
              <a:rPr lang="ja-JP" altLang="en-US" dirty="0" smtClean="0"/>
              <a:t>「条件式」</a:t>
            </a:r>
            <a:r>
              <a:rPr lang="ja-JP" altLang="en-US" dirty="0"/>
              <a:t>タブに必要情報を</a:t>
            </a:r>
            <a:r>
              <a:rPr lang="ja-JP" altLang="en-US" dirty="0" smtClean="0"/>
              <a:t>入力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 smtClean="0"/>
              <a:t>「未知事象通知の設定へ」ボタンを押下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 smtClean="0"/>
              <a:t>「新規追加」</a:t>
            </a:r>
            <a:r>
              <a:rPr lang="ja-JP" altLang="en-US" dirty="0"/>
              <a:t>画面の</a:t>
            </a:r>
            <a:r>
              <a:rPr lang="ja-JP" altLang="en-US" dirty="0" smtClean="0"/>
              <a:t>「未知事象</a:t>
            </a:r>
            <a:r>
              <a:rPr lang="ja-JP" altLang="en-US" dirty="0"/>
              <a:t>通知</a:t>
            </a:r>
            <a:r>
              <a:rPr lang="ja-JP" altLang="en-US" dirty="0" smtClean="0"/>
              <a:t>」</a:t>
            </a:r>
            <a:r>
              <a:rPr lang="ja-JP" altLang="en-US" dirty="0"/>
              <a:t>タブに必要情報を入力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r>
              <a:rPr lang="ja-JP" altLang="en-US" dirty="0" smtClean="0"/>
              <a:t>「</a:t>
            </a:r>
            <a:r>
              <a:rPr lang="ja-JP" altLang="en-US" dirty="0"/>
              <a:t>保存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ボタンを押下</a:t>
            </a: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dirty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 smtClean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 smtClean="0"/>
          </a:p>
          <a:p>
            <a:pPr marL="522900" lvl="1" indent="-342900">
              <a:buFont typeface="+mj-ea"/>
              <a:buAutoNum type="circleNumDbPlain" startAt="4"/>
            </a:pPr>
            <a:endParaRPr lang="en-US" altLang="ja-JP" spc="-150" dirty="0"/>
          </a:p>
          <a:p>
            <a:pPr lvl="1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3.3</a:t>
            </a:r>
            <a:r>
              <a:rPr lang="ja-JP" altLang="en-US" dirty="0"/>
              <a:t>　ディシジョンテーブルの</a:t>
            </a:r>
            <a:r>
              <a:rPr lang="ja-JP" altLang="en-US" dirty="0" smtClean="0"/>
              <a:t>作成　</a:t>
            </a:r>
            <a:r>
              <a:rPr lang="en-US" altLang="ja-JP" dirty="0" smtClean="0"/>
              <a:t>(2/2)</a:t>
            </a:r>
            <a:r>
              <a:rPr lang="ja-JP" altLang="en-US" dirty="0" smtClean="0"/>
              <a:t> </a:t>
            </a:r>
            <a:endParaRPr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65405" y="1845766"/>
            <a:ext cx="8431296" cy="4646154"/>
            <a:chOff x="565405" y="1845766"/>
            <a:chExt cx="8431296" cy="4646154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6814887" y="5819498"/>
              <a:ext cx="2181814" cy="616338"/>
              <a:chOff x="6814887" y="5819498"/>
              <a:chExt cx="2181814" cy="616338"/>
            </a:xfrm>
          </p:grpSpPr>
          <p:sp>
            <p:nvSpPr>
              <p:cNvPr id="48" name="角丸四角形 47"/>
              <p:cNvSpPr/>
              <p:nvPr/>
            </p:nvSpPr>
            <p:spPr bwMode="auto">
              <a:xfrm>
                <a:off x="7092350" y="5819498"/>
                <a:ext cx="1871162" cy="597632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50" name="グループ化 49"/>
              <p:cNvGrpSpPr/>
              <p:nvPr/>
            </p:nvGrpSpPr>
            <p:grpSpPr>
              <a:xfrm>
                <a:off x="6814887" y="5831621"/>
                <a:ext cx="565503" cy="549789"/>
                <a:chOff x="162795" y="3812178"/>
                <a:chExt cx="565503" cy="549789"/>
              </a:xfrm>
            </p:grpSpPr>
            <p:sp>
              <p:nvSpPr>
                <p:cNvPr id="56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70" name="テキスト ボックス 69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55" name="角丸四角形 54"/>
              <p:cNvSpPr/>
              <p:nvPr/>
            </p:nvSpPr>
            <p:spPr bwMode="auto">
              <a:xfrm>
                <a:off x="7125539" y="5838204"/>
                <a:ext cx="1871162" cy="59763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/>
                <a:r>
                  <a:rPr lang="ja-JP" altLang="en-US" sz="1400" dirty="0" smtClean="0">
                    <a:solidFill>
                      <a:srgbClr val="FF0000"/>
                    </a:solidFill>
                    <a:latin typeface="+mn-ea"/>
                  </a:rPr>
                  <a:t>*</a:t>
                </a:r>
                <a:r>
                  <a:rPr lang="ja-JP" altLang="en-US" sz="1400" dirty="0">
                    <a:latin typeface="+mn-ea"/>
                  </a:rPr>
                  <a:t> </a:t>
                </a:r>
                <a:r>
                  <a:rPr lang="ja-JP" altLang="en-US" sz="1400" dirty="0" smtClean="0">
                    <a:latin typeface="+mn-ea"/>
                  </a:rPr>
                  <a:t>のつく項目は</a:t>
                </a:r>
                <a:endParaRPr lang="en-US" altLang="ja-JP" sz="1400" dirty="0" smtClean="0">
                  <a:latin typeface="+mn-ea"/>
                </a:endParaRPr>
              </a:p>
              <a:p>
                <a:pPr algn="ctr"/>
                <a:r>
                  <a:rPr lang="ja-JP" altLang="en-US" sz="1400" dirty="0" smtClean="0">
                    <a:latin typeface="+mn-ea"/>
                  </a:rPr>
                  <a:t>入力必須です。</a:t>
                </a:r>
                <a:endParaRPr kumimoji="1" lang="ja-JP" altLang="en-US" sz="1400" dirty="0" smtClean="0"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6" name="正方形/長方形 45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latin typeface="+mn-ea"/>
                  </a:rPr>
                  <a:t>※</a:t>
                </a:r>
                <a:r>
                  <a:rPr lang="ja-JP" altLang="en-US" sz="900" b="1" spc="-150" dirty="0">
                    <a:latin typeface="+mn-ea"/>
                  </a:rPr>
                  <a:t>エクセル操作</a:t>
                </a: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2692683" y="4205018"/>
              <a:ext cx="1737073" cy="1868430"/>
              <a:chOff x="3985566" y="5345680"/>
              <a:chExt cx="1737073" cy="1868430"/>
            </a:xfrm>
          </p:grpSpPr>
          <p:sp>
            <p:nvSpPr>
              <p:cNvPr id="65" name="角丸四角形 64"/>
              <p:cNvSpPr/>
              <p:nvPr/>
            </p:nvSpPr>
            <p:spPr bwMode="auto">
              <a:xfrm>
                <a:off x="4223081" y="5506343"/>
                <a:ext cx="1498925" cy="1687387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kumimoji="1" lang="ja-JP" altLang="en-US" sz="1400" dirty="0" smtClean="0">
                  <a:latin typeface="+mn-ea"/>
                </a:endParaRPr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3985566" y="5345680"/>
                <a:ext cx="565503" cy="549789"/>
                <a:chOff x="162795" y="3812178"/>
                <a:chExt cx="565503" cy="549789"/>
              </a:xfrm>
            </p:grpSpPr>
            <p:sp>
              <p:nvSpPr>
                <p:cNvPr id="67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69" name="角丸四角形 68"/>
              <p:cNvSpPr/>
              <p:nvPr/>
            </p:nvSpPr>
            <p:spPr bwMode="auto">
              <a:xfrm>
                <a:off x="4242345" y="5587293"/>
                <a:ext cx="1480294" cy="1626817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400"/>
                  </a:lnSpc>
                </a:pPr>
                <a:r>
                  <a:rPr lang="ja-JP" altLang="en-US" sz="1200" dirty="0" smtClean="0">
                    <a:latin typeface="+mn-ea"/>
                  </a:rPr>
                  <a:t>設定した</a:t>
                </a:r>
                <a:endParaRPr lang="en-US" altLang="ja-JP" sz="1200" dirty="0" smtClean="0">
                  <a:latin typeface="+mn-ea"/>
                </a:endParaRPr>
              </a:p>
              <a:p>
                <a:pPr algn="ctr">
                  <a:lnSpc>
                    <a:spcPts val="1400"/>
                  </a:lnSpc>
                </a:pPr>
                <a:r>
                  <a:rPr lang="ja-JP" altLang="en-US" sz="1200" dirty="0" smtClean="0">
                    <a:latin typeface="+mn-ea"/>
                  </a:rPr>
                  <a:t>条件式には、後述するディシジョンテーブルファイルの「条件部」で具体値を設定します。</a:t>
                </a:r>
                <a:endParaRPr lang="en-US" altLang="ja-JP" sz="1200" dirty="0" smtClean="0">
                  <a:latin typeface="+mn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565405" y="2609335"/>
              <a:ext cx="6119467" cy="3882585"/>
              <a:chOff x="565405" y="2609335"/>
              <a:chExt cx="6119467" cy="3882585"/>
            </a:xfrm>
          </p:grpSpPr>
          <p:sp>
            <p:nvSpPr>
              <p:cNvPr id="89" name="角丸四角形 88"/>
              <p:cNvSpPr/>
              <p:nvPr/>
            </p:nvSpPr>
            <p:spPr bwMode="auto">
              <a:xfrm>
                <a:off x="3688832" y="2609335"/>
                <a:ext cx="2988000" cy="1476001"/>
              </a:xfrm>
              <a:prstGeom prst="roundRect">
                <a:avLst>
                  <a:gd name="adj" fmla="val 8929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 上記</a:t>
                </a:r>
                <a:r>
                  <a:rPr kumimoji="1" lang="ja-JP" altLang="en-US" sz="1200" b="1" dirty="0" smtClean="0">
                    <a:latin typeface="+mn-ea"/>
                  </a:rPr>
                  <a:t>の値を入力する</a:t>
                </a:r>
                <a:endParaRPr kumimoji="1" lang="en-US" altLang="ja-JP" sz="1200" b="1" dirty="0" smtClean="0">
                  <a:latin typeface="+mn-ea"/>
                </a:endParaRPr>
              </a:p>
            </p:txBody>
          </p:sp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838" y="4204862"/>
                <a:ext cx="2082645" cy="2212268"/>
              </a:xfrm>
              <a:prstGeom prst="rect">
                <a:avLst/>
              </a:prstGeom>
            </p:spPr>
          </p:pic>
          <p:sp>
            <p:nvSpPr>
              <p:cNvPr id="86" name="角丸四角形 85"/>
              <p:cNvSpPr/>
              <p:nvPr/>
            </p:nvSpPr>
            <p:spPr bwMode="auto">
              <a:xfrm>
                <a:off x="573445" y="2609336"/>
                <a:ext cx="2988000" cy="1476000"/>
              </a:xfrm>
              <a:prstGeom prst="roundRect">
                <a:avLst>
                  <a:gd name="adj" fmla="val 8929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 dirty="0">
                    <a:latin typeface="+mn-ea"/>
                  </a:rPr>
                  <a:t> </a:t>
                </a:r>
                <a:r>
                  <a:rPr lang="ja-JP" altLang="en-US" sz="1200" b="1" dirty="0" smtClean="0">
                    <a:latin typeface="+mn-ea"/>
                  </a:rPr>
                  <a:t> 上記</a:t>
                </a:r>
                <a:r>
                  <a:rPr kumimoji="1" lang="ja-JP" altLang="en-US" sz="1200" b="1" dirty="0" smtClean="0">
                    <a:latin typeface="+mn-ea"/>
                  </a:rPr>
                  <a:t>の値を入力する</a:t>
                </a:r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73" name="フリーフォーム 72"/>
              <p:cNvSpPr/>
              <p:nvPr/>
            </p:nvSpPr>
            <p:spPr bwMode="auto">
              <a:xfrm>
                <a:off x="615463" y="4333797"/>
                <a:ext cx="1980000" cy="1813835"/>
              </a:xfrm>
              <a:custGeom>
                <a:avLst/>
                <a:gdLst>
                  <a:gd name="connsiteX0" fmla="*/ 794111 w 2455286"/>
                  <a:gd name="connsiteY0" fmla="*/ 0 h 2194741"/>
                  <a:gd name="connsiteX1" fmla="*/ 1653197 w 2455286"/>
                  <a:gd name="connsiteY1" fmla="*/ 0 h 2194741"/>
                  <a:gd name="connsiteX2" fmla="*/ 1653197 w 2455286"/>
                  <a:gd name="connsiteY2" fmla="*/ 157740 h 2194741"/>
                  <a:gd name="connsiteX3" fmla="*/ 2455286 w 2455286"/>
                  <a:gd name="connsiteY3" fmla="*/ 157740 h 2194741"/>
                  <a:gd name="connsiteX4" fmla="*/ 2455286 w 2455286"/>
                  <a:gd name="connsiteY4" fmla="*/ 2194741 h 2194741"/>
                  <a:gd name="connsiteX5" fmla="*/ 0 w 2455286"/>
                  <a:gd name="connsiteY5" fmla="*/ 2194741 h 2194741"/>
                  <a:gd name="connsiteX6" fmla="*/ 0 w 2455286"/>
                  <a:gd name="connsiteY6" fmla="*/ 157740 h 2194741"/>
                  <a:gd name="connsiteX7" fmla="*/ 794111 w 2455286"/>
                  <a:gd name="connsiteY7" fmla="*/ 157740 h 2194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55286" h="2194741">
                    <a:moveTo>
                      <a:pt x="794111" y="0"/>
                    </a:moveTo>
                    <a:lnTo>
                      <a:pt x="1653197" y="0"/>
                    </a:lnTo>
                    <a:lnTo>
                      <a:pt x="1653197" y="157740"/>
                    </a:lnTo>
                    <a:lnTo>
                      <a:pt x="2455286" y="157740"/>
                    </a:lnTo>
                    <a:lnTo>
                      <a:pt x="2455286" y="2194741"/>
                    </a:lnTo>
                    <a:lnTo>
                      <a:pt x="0" y="2194741"/>
                    </a:lnTo>
                    <a:lnTo>
                      <a:pt x="0" y="157740"/>
                    </a:lnTo>
                    <a:lnTo>
                      <a:pt x="794111" y="15774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 bwMode="auto">
              <a:xfrm>
                <a:off x="1293138" y="6232233"/>
                <a:ext cx="607928" cy="1603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1" name="円形吹き出し 80"/>
              <p:cNvSpPr/>
              <p:nvPr/>
            </p:nvSpPr>
            <p:spPr bwMode="auto">
              <a:xfrm>
                <a:off x="2663090" y="6106514"/>
                <a:ext cx="360000" cy="360000"/>
              </a:xfrm>
              <a:prstGeom prst="wedgeEllipseCallout">
                <a:avLst>
                  <a:gd name="adj1" fmla="val -296834"/>
                  <a:gd name="adj2" fmla="val 8156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8" name="円形吹き出し 87"/>
              <p:cNvSpPr/>
              <p:nvPr/>
            </p:nvSpPr>
            <p:spPr bwMode="auto">
              <a:xfrm>
                <a:off x="565405" y="3757401"/>
                <a:ext cx="360000" cy="344050"/>
              </a:xfrm>
              <a:prstGeom prst="wedgeEllipseCallout">
                <a:avLst>
                  <a:gd name="adj1" fmla="val 25517"/>
                  <a:gd name="adj2" fmla="val 19459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3" name="円形吹き出し 62"/>
              <p:cNvSpPr/>
              <p:nvPr/>
            </p:nvSpPr>
            <p:spPr bwMode="auto">
              <a:xfrm>
                <a:off x="6324872" y="3779435"/>
                <a:ext cx="360000" cy="344050"/>
              </a:xfrm>
              <a:prstGeom prst="wedgeEllipseCallout">
                <a:avLst>
                  <a:gd name="adj1" fmla="val -8651"/>
                  <a:gd name="adj2" fmla="val 23802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6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0241" y="4435873"/>
                <a:ext cx="2088000" cy="1981257"/>
              </a:xfrm>
              <a:prstGeom prst="rect">
                <a:avLst/>
              </a:prstGeom>
            </p:spPr>
          </p:pic>
          <p:sp>
            <p:nvSpPr>
              <p:cNvPr id="80" name="フリーフォーム 79"/>
              <p:cNvSpPr/>
              <p:nvPr/>
            </p:nvSpPr>
            <p:spPr bwMode="auto">
              <a:xfrm>
                <a:off x="4624109" y="4565043"/>
                <a:ext cx="1975288" cy="942621"/>
              </a:xfrm>
              <a:custGeom>
                <a:avLst/>
                <a:gdLst>
                  <a:gd name="connsiteX0" fmla="*/ 1584784 w 2390099"/>
                  <a:gd name="connsiteY0" fmla="*/ 0 h 1036883"/>
                  <a:gd name="connsiteX1" fmla="*/ 2390099 w 2390099"/>
                  <a:gd name="connsiteY1" fmla="*/ 0 h 1036883"/>
                  <a:gd name="connsiteX2" fmla="*/ 2390099 w 2390099"/>
                  <a:gd name="connsiteY2" fmla="*/ 146320 h 1036883"/>
                  <a:gd name="connsiteX3" fmla="*/ 2390099 w 2390099"/>
                  <a:gd name="connsiteY3" fmla="*/ 176408 h 1036883"/>
                  <a:gd name="connsiteX4" fmla="*/ 2390099 w 2390099"/>
                  <a:gd name="connsiteY4" fmla="*/ 1036883 h 1036883"/>
                  <a:gd name="connsiteX5" fmla="*/ 0 w 2390099"/>
                  <a:gd name="connsiteY5" fmla="*/ 1036883 h 1036883"/>
                  <a:gd name="connsiteX6" fmla="*/ 0 w 2390099"/>
                  <a:gd name="connsiteY6" fmla="*/ 146320 h 1036883"/>
                  <a:gd name="connsiteX7" fmla="*/ 1584784 w 2390099"/>
                  <a:gd name="connsiteY7" fmla="*/ 146320 h 103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0099" h="1036883">
                    <a:moveTo>
                      <a:pt x="1584784" y="0"/>
                    </a:moveTo>
                    <a:lnTo>
                      <a:pt x="2390099" y="0"/>
                    </a:lnTo>
                    <a:lnTo>
                      <a:pt x="2390099" y="146320"/>
                    </a:lnTo>
                    <a:lnTo>
                      <a:pt x="2390099" y="176408"/>
                    </a:lnTo>
                    <a:lnTo>
                      <a:pt x="2390099" y="1036883"/>
                    </a:lnTo>
                    <a:lnTo>
                      <a:pt x="0" y="1036883"/>
                    </a:lnTo>
                    <a:lnTo>
                      <a:pt x="0" y="146320"/>
                    </a:lnTo>
                    <a:lnTo>
                      <a:pt x="1584784" y="14632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5" name="正方形/長方形 74"/>
              <p:cNvSpPr/>
              <p:nvPr/>
            </p:nvSpPr>
            <p:spPr bwMode="auto">
              <a:xfrm>
                <a:off x="5623284" y="6246305"/>
                <a:ext cx="343159" cy="1603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87" name="円形吹き出し 86"/>
              <p:cNvSpPr/>
              <p:nvPr/>
            </p:nvSpPr>
            <p:spPr bwMode="auto">
              <a:xfrm>
                <a:off x="6074635" y="6131920"/>
                <a:ext cx="360000" cy="360000"/>
              </a:xfrm>
              <a:prstGeom prst="wedgeEllipseCallout">
                <a:avLst>
                  <a:gd name="adj1" fmla="val -104433"/>
                  <a:gd name="adj2" fmla="val 708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7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96" name="表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46694"/>
              </p:ext>
            </p:extLst>
          </p:nvPr>
        </p:nvGraphicFramePr>
        <p:xfrm>
          <a:off x="687878" y="2698142"/>
          <a:ext cx="2731962" cy="104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41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778321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「条件式」タブ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48116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条件名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任意の文字列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条件式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プルダウン選択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</a:tbl>
          </a:graphicData>
        </a:graphic>
      </p:graphicFrame>
      <p:graphicFrame>
        <p:nvGraphicFramePr>
          <p:cNvPr id="91" name="表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48737"/>
              </p:ext>
            </p:extLst>
          </p:nvPr>
        </p:nvGraphicFramePr>
        <p:xfrm>
          <a:off x="3851900" y="2719917"/>
          <a:ext cx="266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「未知事象通知」タブ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07111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設定値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78925"/>
                  </a:ext>
                </a:extLst>
              </a:tr>
              <a:tr h="199669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未知事象通知</a:t>
                      </a:r>
                      <a:endParaRPr kumimoji="1" lang="ja-JP" altLang="en-US" sz="11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「通知しない」を選択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53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3.4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ディシジョンテーブルファイルのダウンロードおよび作成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3.2</a:t>
            </a:r>
            <a:r>
              <a:rPr lang="ja-JP" altLang="en-US" dirty="0"/>
              <a:t>　ディシジョンテーブルの作成</a:t>
            </a:r>
            <a:r>
              <a:rPr lang="ja-JP" altLang="en-US" dirty="0" smtClean="0"/>
              <a:t>」で作成したディシジョンテーブルの「ダウンロードボタン」を押下しディシジョンテーブルファイルをダウンロードする。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71006" y="1845766"/>
            <a:ext cx="8392507" cy="4537490"/>
            <a:chOff x="571006" y="1845766"/>
            <a:chExt cx="8392507" cy="4537490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774713" y="1916332"/>
              <a:ext cx="5874819" cy="3514926"/>
              <a:chOff x="774713" y="1916332"/>
              <a:chExt cx="5874819" cy="3514926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4713" y="1916332"/>
                <a:ext cx="5874819" cy="3514926"/>
              </a:xfrm>
              <a:prstGeom prst="rect">
                <a:avLst/>
              </a:prstGeom>
            </p:spPr>
          </p:pic>
          <p:sp>
            <p:nvSpPr>
              <p:cNvPr id="21" name="正方形/長方形 20"/>
              <p:cNvSpPr/>
              <p:nvPr/>
            </p:nvSpPr>
            <p:spPr bwMode="auto">
              <a:xfrm>
                <a:off x="997265" y="2659092"/>
                <a:ext cx="233680" cy="80218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571006" y="5301260"/>
              <a:ext cx="6061111" cy="1081996"/>
              <a:chOff x="571006" y="5301260"/>
              <a:chExt cx="6061111" cy="1081996"/>
            </a:xfrm>
          </p:grpSpPr>
          <p:sp>
            <p:nvSpPr>
              <p:cNvPr id="22" name="角丸四角形 21"/>
              <p:cNvSpPr/>
              <p:nvPr/>
            </p:nvSpPr>
            <p:spPr bwMode="auto">
              <a:xfrm>
                <a:off x="758074" y="5522708"/>
                <a:ext cx="5874043" cy="860548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rmAutofit fontScale="92500"/>
              </a:bodyPr>
              <a:lstStyle/>
              <a:p>
                <a:pPr algn="ctr"/>
                <a:r>
                  <a:rPr lang="ja-JP" altLang="en-US" sz="1400" dirty="0" smtClean="0">
                    <a:latin typeface="+mn-ea"/>
                  </a:rPr>
                  <a:t>ディシジョンテーブルファイルの名前は自動生成されます</a:t>
                </a:r>
                <a:endParaRPr lang="en-US" altLang="ja-JP" sz="1400" dirty="0" smtClean="0">
                  <a:latin typeface="+mn-ea"/>
                </a:endParaRPr>
              </a:p>
              <a:p>
                <a:pPr algn="ctr"/>
                <a:r>
                  <a:rPr lang="ja-JP" altLang="en-US" sz="1400" dirty="0" smtClean="0">
                    <a:latin typeface="+mn-ea"/>
                  </a:rPr>
                  <a:t>（例「</a:t>
                </a:r>
                <a:r>
                  <a:rPr lang="en-US" altLang="ja-JP" sz="1400" dirty="0" smtClean="0">
                    <a:latin typeface="+mn-ea"/>
                  </a:rPr>
                  <a:t>id00000000000.xlsx</a:t>
                </a:r>
                <a:r>
                  <a:rPr lang="ja-JP" altLang="en-US" sz="1400" dirty="0" smtClean="0">
                    <a:latin typeface="+mn-ea"/>
                  </a:rPr>
                  <a:t>」）。先述の「ディシジョンテーブル名」とは異なります。各項目</a:t>
                </a:r>
                <a:r>
                  <a:rPr lang="ja-JP" altLang="en-US" sz="1400" dirty="0">
                    <a:latin typeface="+mn-ea"/>
                  </a:rPr>
                  <a:t>の記述内容については次のページで説明します。</a:t>
                </a:r>
              </a:p>
            </p:txBody>
          </p:sp>
          <p:grpSp>
            <p:nvGrpSpPr>
              <p:cNvPr id="23" name="グループ化 22"/>
              <p:cNvGrpSpPr/>
              <p:nvPr/>
            </p:nvGrpSpPr>
            <p:grpSpPr>
              <a:xfrm>
                <a:off x="571006" y="5301260"/>
                <a:ext cx="565503" cy="549789"/>
                <a:chOff x="162795" y="3812178"/>
                <a:chExt cx="565503" cy="549789"/>
              </a:xfrm>
            </p:grpSpPr>
            <p:sp>
              <p:nvSpPr>
                <p:cNvPr id="24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6" name="グループ化 5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3" name="正方形/長方形 32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rgbClr val="FF0000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rgbClr val="FF0000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rgbClr val="FF0000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60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dirty="0"/>
              <a:t>ディシジョンテーブルファイルに以下の内容を記述作成</a:t>
            </a:r>
            <a:endParaRPr lang="en-US" altLang="ja-JP" dirty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具体的なディシジョンテーブルファイルの</a:t>
            </a:r>
            <a:r>
              <a:rPr lang="ja-JP" altLang="en-US" dirty="0"/>
              <a:t>記述</a:t>
            </a:r>
            <a:r>
              <a:rPr lang="ja-JP" altLang="en-US" dirty="0" smtClean="0"/>
              <a:t>例は</a:t>
            </a:r>
            <a:r>
              <a:rPr lang="ja-JP" altLang="en-US" dirty="0"/>
              <a:t>後述</a:t>
            </a:r>
            <a:r>
              <a:rPr lang="ja-JP" altLang="en-US" dirty="0" smtClean="0"/>
              <a:t>の</a:t>
            </a:r>
            <a:r>
              <a:rPr lang="en-US" altLang="ja-JP" b="1" dirty="0" smtClean="0">
                <a:hlinkClick r:id="rId2" action="ppaction://hlinksldjump"/>
              </a:rPr>
              <a:t>&lt;A</a:t>
            </a:r>
            <a:r>
              <a:rPr lang="ja-JP" altLang="en-US" b="1" dirty="0" smtClean="0">
                <a:hlinkClick r:id="rId2" action="ppaction://hlinksldjump"/>
              </a:rPr>
              <a:t> 付録 サンプル</a:t>
            </a:r>
            <a:r>
              <a:rPr lang="en-US" altLang="ja-JP" b="1" dirty="0" smtClean="0">
                <a:hlinkClick r:id="rId2" action="ppaction://hlinksldjump"/>
              </a:rPr>
              <a:t>1&gt;</a:t>
            </a:r>
            <a:r>
              <a:rPr lang="ja-JP" altLang="en-US" dirty="0" smtClean="0"/>
              <a:t>を参照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ディシジョンテーブルファイルの作成 </a:t>
            </a:r>
            <a:r>
              <a:rPr lang="en-US" altLang="ja-JP" dirty="0"/>
              <a:t>※</a:t>
            </a:r>
            <a:r>
              <a:rPr lang="ja-JP" altLang="en-US" dirty="0"/>
              <a:t>エクセル</a:t>
            </a:r>
            <a:r>
              <a:rPr lang="ja-JP" altLang="en-US" dirty="0" smtClean="0"/>
              <a:t>操作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8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59434" y="1557951"/>
            <a:ext cx="8504079" cy="4861559"/>
            <a:chOff x="459434" y="1557951"/>
            <a:chExt cx="8504079" cy="486155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592551" y="5869721"/>
              <a:ext cx="8370962" cy="549789"/>
              <a:chOff x="592551" y="5780821"/>
              <a:chExt cx="8370962" cy="549789"/>
            </a:xfrm>
          </p:grpSpPr>
          <p:sp>
            <p:nvSpPr>
              <p:cNvPr id="93" name="角丸四角形 92"/>
              <p:cNvSpPr/>
              <p:nvPr/>
            </p:nvSpPr>
            <p:spPr bwMode="auto">
              <a:xfrm>
                <a:off x="827480" y="5786776"/>
                <a:ext cx="8136033" cy="54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94" name="グループ化 93"/>
              <p:cNvGrpSpPr/>
              <p:nvPr/>
            </p:nvGrpSpPr>
            <p:grpSpPr>
              <a:xfrm>
                <a:off x="592551" y="5780821"/>
                <a:ext cx="565503" cy="549789"/>
                <a:chOff x="137395" y="3907377"/>
                <a:chExt cx="565503" cy="549789"/>
              </a:xfrm>
            </p:grpSpPr>
            <p:sp>
              <p:nvSpPr>
                <p:cNvPr id="95" name="円/楕円 44"/>
                <p:cNvSpPr/>
                <p:nvPr/>
              </p:nvSpPr>
              <p:spPr bwMode="auto">
                <a:xfrm>
                  <a:off x="137395" y="3907377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96" name="テキスト ボックス 95"/>
                <p:cNvSpPr txBox="1"/>
                <p:nvPr/>
              </p:nvSpPr>
              <p:spPr>
                <a:xfrm>
                  <a:off x="207840" y="4128824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97" name="角丸四角形 96"/>
              <p:cNvSpPr/>
              <p:nvPr/>
            </p:nvSpPr>
            <p:spPr bwMode="auto">
              <a:xfrm>
                <a:off x="1067473" y="5806508"/>
                <a:ext cx="7740000" cy="504000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dirty="0" smtClean="0"/>
                  <a:t>値の記述方法は</a:t>
                </a:r>
                <a:r>
                  <a:rPr lang="ja-JP" altLang="en-US" sz="1200" dirty="0"/>
                  <a:t>ディシジョンテーブルファイルの「記述例」シートを参照ください</a:t>
                </a:r>
                <a:r>
                  <a:rPr lang="ja-JP" altLang="en-US" sz="1200" dirty="0" smtClean="0"/>
                  <a:t>。</a:t>
                </a:r>
                <a:endParaRPr lang="en-US" altLang="ja-JP" sz="1200" dirty="0" smtClean="0"/>
              </a:p>
              <a:p>
                <a:pPr algn="ctr"/>
                <a:r>
                  <a:rPr lang="ja-JP" altLang="en-US" sz="1200" dirty="0" smtClean="0"/>
                  <a:t>ディシジョンテーブル</a:t>
                </a:r>
                <a:r>
                  <a:rPr lang="ja-JP" altLang="en-US" sz="1200" dirty="0"/>
                  <a:t>ファイル</a:t>
                </a:r>
                <a:r>
                  <a:rPr lang="ja-JP" altLang="en-US" sz="1200" dirty="0" smtClean="0"/>
                  <a:t>の更新後</a:t>
                </a:r>
                <a:r>
                  <a:rPr lang="ja-JP" altLang="en-US" sz="1200" dirty="0"/>
                  <a:t>、</a:t>
                </a:r>
                <a:r>
                  <a:rPr lang="ja-JP" altLang="en-US" sz="1200" dirty="0" smtClean="0"/>
                  <a:t>任意の名称にファイル名を変更することが可能です。</a:t>
                </a:r>
                <a:endParaRPr lang="en-US" altLang="ja-JP" sz="1200" dirty="0" err="1"/>
              </a:p>
            </p:txBody>
          </p:sp>
        </p:grpSp>
        <p:grpSp>
          <p:nvGrpSpPr>
            <p:cNvPr id="3" name="グループ化 2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4" name="正方形/長方形 33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latin typeface="+mn-ea"/>
                  </a:rPr>
                  <a:t>の</a:t>
                </a:r>
                <a:endParaRPr lang="en-US" altLang="ja-JP" sz="900" b="1" dirty="0" smtClean="0"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latin typeface="+mn-ea"/>
                  </a:rPr>
                  <a:t>アップロード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rgbClr val="FF0000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rgbClr val="FF0000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rgbClr val="FF0000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459434" y="1557951"/>
              <a:ext cx="6120914" cy="4116415"/>
              <a:chOff x="459434" y="1557951"/>
              <a:chExt cx="6120914" cy="4116415"/>
            </a:xfrm>
          </p:grpSpPr>
          <p:sp>
            <p:nvSpPr>
              <p:cNvPr id="53" name="角丸四角形 52"/>
              <p:cNvSpPr/>
              <p:nvPr/>
            </p:nvSpPr>
            <p:spPr bwMode="auto">
              <a:xfrm>
                <a:off x="467430" y="3406366"/>
                <a:ext cx="6097258" cy="2268000"/>
              </a:xfrm>
              <a:prstGeom prst="roundRect">
                <a:avLst>
                  <a:gd name="adj" fmla="val 4633"/>
                </a:avLst>
              </a:prstGeom>
              <a:solidFill>
                <a:schemeClr val="bg2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ja-JP" sz="1400" b="1" dirty="0" smtClean="0">
                  <a:latin typeface="+mn-ea"/>
                </a:endParaRPr>
              </a:p>
            </p:txBody>
          </p:sp>
          <p:grpSp>
            <p:nvGrpSpPr>
              <p:cNvPr id="4" name="グループ化 3"/>
              <p:cNvGrpSpPr/>
              <p:nvPr/>
            </p:nvGrpSpPr>
            <p:grpSpPr>
              <a:xfrm>
                <a:off x="459434" y="1557951"/>
                <a:ext cx="6120914" cy="1755800"/>
                <a:chOff x="459434" y="1557951"/>
                <a:chExt cx="6120914" cy="1755800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9434" y="1557951"/>
                  <a:ext cx="6120914" cy="1755800"/>
                </a:xfrm>
                <a:prstGeom prst="rect">
                  <a:avLst/>
                </a:prstGeom>
              </p:spPr>
            </p:pic>
            <p:sp>
              <p:nvSpPr>
                <p:cNvPr id="43" name="正方形/長方形 42"/>
                <p:cNvSpPr/>
                <p:nvPr/>
              </p:nvSpPr>
              <p:spPr bwMode="auto">
                <a:xfrm>
                  <a:off x="822705" y="2168996"/>
                  <a:ext cx="360000" cy="79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45" name="正方形/長方形 44"/>
                <p:cNvSpPr/>
                <p:nvPr/>
              </p:nvSpPr>
              <p:spPr bwMode="auto">
                <a:xfrm>
                  <a:off x="1182337" y="2168996"/>
                  <a:ext cx="368699" cy="79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46" name="正方形/長方形 45"/>
                <p:cNvSpPr/>
                <p:nvPr/>
              </p:nvSpPr>
              <p:spPr bwMode="auto">
                <a:xfrm>
                  <a:off x="1555776" y="2168996"/>
                  <a:ext cx="4167409" cy="79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47" name="正方形/長方形 46"/>
                <p:cNvSpPr/>
                <p:nvPr/>
              </p:nvSpPr>
              <p:spPr bwMode="auto">
                <a:xfrm>
                  <a:off x="5724161" y="2168996"/>
                  <a:ext cx="720100" cy="792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832505" y="1894920"/>
                  <a:ext cx="335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①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1215846" y="1894920"/>
                  <a:ext cx="335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②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3471642" y="1894920"/>
                  <a:ext cx="335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③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5916372" y="1894920"/>
                  <a:ext cx="3356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b="1" dirty="0" smtClean="0">
                      <a:solidFill>
                        <a:srgbClr val="FF0000"/>
                      </a:solidFill>
                    </a:rPr>
                    <a:t>④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1816"/>
              </p:ext>
            </p:extLst>
          </p:nvPr>
        </p:nvGraphicFramePr>
        <p:xfrm>
          <a:off x="489544" y="3441509"/>
          <a:ext cx="6048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①コメント部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空白可。説明文など、自由なテキスト記述に使用可能。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ルールがマッチングする条件を作成する。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67094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③アクション部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ルール名ごとにどのようなアクションを実行するか設定可能。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アクションを実行してもよいか、事前承認メールを送る設定も可能。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「アクション種別」に指定可能なのは「アクション設定」画面で登録したドライバのみ。</a:t>
                      </a:r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/>
                      </a:r>
                      <a:b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</a:b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（クイックスタートでは「</a:t>
                      </a:r>
                      <a:r>
                        <a:rPr kumimoji="1" lang="en-US" altLang="ja-JP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」を指定）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アクション種別ごとに「アクションパラメータ情報」の書き方が異なるため要注意。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④アクション条件部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spc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空白可。ルールを適用する期間の始まりから終わりまでを設定することが可能。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72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3.5</a:t>
            </a:r>
            <a:r>
              <a:rPr lang="ja-JP" altLang="en-US" dirty="0"/>
              <a:t>　ディシジョンテーブルファイルのアップロード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テストリクエストしたいディシジョンテーブルファイルを選ぶ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「ルール」画面の「ファイルを選択」ボタンを押下し作成したディシジョンテーブルファイルを選択</a:t>
            </a: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kumimoji="1" lang="ja-JP" altLang="en-US" dirty="0" smtClean="0"/>
              <a:t>「アップロード」ボタンを押下</a:t>
            </a:r>
            <a:endParaRPr kumimoji="1"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ダイアログ</a:t>
            </a:r>
            <a:r>
              <a:rPr lang="ja-JP" altLang="en-US" dirty="0" smtClean="0"/>
              <a:t>の「</a:t>
            </a:r>
            <a:r>
              <a:rPr lang="en-US" altLang="ja-JP" dirty="0" smtClean="0"/>
              <a:t>OK</a:t>
            </a:r>
            <a:r>
              <a:rPr lang="ja-JP" altLang="en-US" dirty="0" smtClean="0"/>
              <a:t>」ボタンを押下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59170" y="1845766"/>
            <a:ext cx="8404343" cy="4342994"/>
            <a:chOff x="559170" y="1845766"/>
            <a:chExt cx="8404343" cy="4342994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559170" y="2617956"/>
              <a:ext cx="5822287" cy="3570804"/>
              <a:chOff x="559170" y="2617956"/>
              <a:chExt cx="5822287" cy="3570804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559170" y="2617956"/>
                <a:ext cx="5822287" cy="3570804"/>
                <a:chOff x="-182144" y="2086660"/>
                <a:chExt cx="5998641" cy="3678963"/>
              </a:xfrm>
            </p:grpSpPr>
            <p:grpSp>
              <p:nvGrpSpPr>
                <p:cNvPr id="13" name="グループ化 12"/>
                <p:cNvGrpSpPr/>
                <p:nvPr/>
              </p:nvGrpSpPr>
              <p:grpSpPr>
                <a:xfrm>
                  <a:off x="-181139" y="2086660"/>
                  <a:ext cx="5997636" cy="3678963"/>
                  <a:chOff x="-181139" y="1870630"/>
                  <a:chExt cx="5997636" cy="3678963"/>
                </a:xfrm>
              </p:grpSpPr>
              <p:pic>
                <p:nvPicPr>
                  <p:cNvPr id="18" name="図 1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-181139" y="1870630"/>
                    <a:ext cx="5997636" cy="3678963"/>
                  </a:xfrm>
                  <a:prstGeom prst="rect">
                    <a:avLst/>
                  </a:prstGeom>
                </p:spPr>
              </p:pic>
              <p:sp>
                <p:nvSpPr>
                  <p:cNvPr id="19" name="正方形/長方形 18"/>
                  <p:cNvSpPr/>
                  <p:nvPr/>
                </p:nvSpPr>
                <p:spPr bwMode="auto">
                  <a:xfrm>
                    <a:off x="3655468" y="2206682"/>
                    <a:ext cx="1332046" cy="259193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400" b="1" dirty="0" smtClean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0" name="正方形/長方形 19"/>
                  <p:cNvSpPr/>
                  <p:nvPr/>
                </p:nvSpPr>
                <p:spPr bwMode="auto">
                  <a:xfrm>
                    <a:off x="5048841" y="2206682"/>
                    <a:ext cx="677675" cy="259193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400" b="1" dirty="0" smtClean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37" name="正方形/長方形 36"/>
                <p:cNvSpPr/>
                <p:nvPr/>
              </p:nvSpPr>
              <p:spPr bwMode="auto">
                <a:xfrm>
                  <a:off x="-182144" y="3900030"/>
                  <a:ext cx="5977309" cy="1865593"/>
                </a:xfrm>
                <a:prstGeom prst="rect">
                  <a:avLst/>
                </a:prstGeom>
                <a:solidFill>
                  <a:schemeClr val="bg1">
                    <a:lumMod val="65000"/>
                    <a:alpha val="74000"/>
                  </a:schemeClr>
                </a:solidFill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</p:grpSp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788" y="4070072"/>
                <a:ext cx="1313404" cy="928222"/>
              </a:xfrm>
              <a:prstGeom prst="rect">
                <a:avLst/>
              </a:prstGeom>
            </p:spPr>
          </p:pic>
          <p:sp>
            <p:nvSpPr>
              <p:cNvPr id="38" name="正方形/長方形 37"/>
              <p:cNvSpPr/>
              <p:nvPr/>
            </p:nvSpPr>
            <p:spPr bwMode="auto">
              <a:xfrm>
                <a:off x="3023255" y="4742955"/>
                <a:ext cx="520993" cy="2424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0" name="円形吹き出し 39"/>
              <p:cNvSpPr/>
              <p:nvPr/>
            </p:nvSpPr>
            <p:spPr bwMode="auto">
              <a:xfrm>
                <a:off x="4927368" y="3309541"/>
                <a:ext cx="360000" cy="360000"/>
              </a:xfrm>
              <a:prstGeom prst="wedgeEllipseCallout">
                <a:avLst>
                  <a:gd name="adj1" fmla="val 9533"/>
                  <a:gd name="adj2" fmla="val -85852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41" name="円形吹き出し 40"/>
              <p:cNvSpPr/>
              <p:nvPr/>
            </p:nvSpPr>
            <p:spPr bwMode="auto">
              <a:xfrm>
                <a:off x="5807979" y="3303298"/>
                <a:ext cx="360000" cy="360000"/>
              </a:xfrm>
              <a:prstGeom prst="wedgeEllipseCallout">
                <a:avLst>
                  <a:gd name="adj1" fmla="val 5564"/>
                  <a:gd name="adj2" fmla="val -87175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2" name="円形吹き出し 41"/>
              <p:cNvSpPr/>
              <p:nvPr/>
            </p:nvSpPr>
            <p:spPr bwMode="auto">
              <a:xfrm>
                <a:off x="3038082" y="5032204"/>
                <a:ext cx="340851" cy="360000"/>
              </a:xfrm>
              <a:prstGeom prst="wedgeEllipseCallout">
                <a:avLst>
                  <a:gd name="adj1" fmla="val 8871"/>
                  <a:gd name="adj2" fmla="val -7196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 dirty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28" name="正方形/長方形 27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12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(1/3)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テストリクエスト対象の選択</a:t>
            </a:r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「作業ステータス」欄が「</a:t>
            </a:r>
            <a:r>
              <a:rPr lang="ja-JP" altLang="en-US" kern="0" dirty="0"/>
              <a:t>ステージング</a:t>
            </a:r>
            <a:r>
              <a:rPr lang="ja-JP" altLang="en-US" kern="0" dirty="0" smtClean="0"/>
              <a:t>適用完了」に遷移後「テストリクエスト」ボタンを押下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「ディシジョンテーブル」タブの「ディシジョンテーブル名選択」</a:t>
            </a:r>
            <a:r>
              <a:rPr lang="en-US" altLang="ja-JP" kern="0" dirty="0"/>
              <a:t/>
            </a:r>
            <a:br>
              <a:rPr lang="en-US" altLang="ja-JP" kern="0" dirty="0"/>
            </a:br>
            <a:r>
              <a:rPr lang="ja-JP" altLang="en-US" kern="0" dirty="0" smtClean="0"/>
              <a:t>欄にて、テストしたいディシジョンテーブル名を選択</a:t>
            </a:r>
            <a:endParaRPr lang="en-US" altLang="ja-JP" kern="0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kern="0" dirty="0" smtClean="0"/>
              <a:t>「テストリクエスト設定へ」ボタンを押下</a:t>
            </a:r>
            <a:endParaRPr lang="en-US" altLang="ja-JP" kern="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944701" y="1845766"/>
            <a:ext cx="8018812" cy="4554453"/>
            <a:chOff x="944701" y="1845766"/>
            <a:chExt cx="8018812" cy="4554453"/>
          </a:xfrm>
        </p:grpSpPr>
        <p:grpSp>
          <p:nvGrpSpPr>
            <p:cNvPr id="42" name="グループ化 41"/>
            <p:cNvGrpSpPr/>
            <p:nvPr/>
          </p:nvGrpSpPr>
          <p:grpSpPr>
            <a:xfrm>
              <a:off x="1637869" y="5850385"/>
              <a:ext cx="7325643" cy="549834"/>
              <a:chOff x="1637869" y="5850385"/>
              <a:chExt cx="7325643" cy="549834"/>
            </a:xfrm>
          </p:grpSpPr>
          <p:sp>
            <p:nvSpPr>
              <p:cNvPr id="43" name="角丸四角形 42"/>
              <p:cNvSpPr/>
              <p:nvPr/>
            </p:nvSpPr>
            <p:spPr bwMode="auto">
              <a:xfrm>
                <a:off x="1828672" y="5860219"/>
                <a:ext cx="7134840" cy="540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dirty="0">
                    <a:latin typeface="+mn-ea"/>
                  </a:rPr>
                  <a:t>作業ステータスは</a:t>
                </a:r>
                <a:r>
                  <a:rPr lang="en-US" altLang="ja-JP" sz="1200" dirty="0">
                    <a:latin typeface="+mn-ea"/>
                  </a:rPr>
                  <a:t>5</a:t>
                </a:r>
                <a:r>
                  <a:rPr lang="ja-JP" altLang="en-US" sz="1200" dirty="0">
                    <a:latin typeface="+mn-ea"/>
                  </a:rPr>
                  <a:t>秒間隔で自動的に更新されます。作業ステータスの遷移については</a:t>
                </a:r>
              </a:p>
              <a:p>
                <a:pPr algn="ctr"/>
                <a:r>
                  <a:rPr lang="en-US" altLang="ja-JP" sz="1200" b="1" dirty="0">
                    <a:latin typeface="+mn-ea"/>
                    <a:hlinkClick r:id="rId2"/>
                  </a:rPr>
                  <a:t>&lt;</a:t>
                </a:r>
                <a:r>
                  <a:rPr lang="ja-JP" altLang="en-US" sz="1200" b="1" dirty="0">
                    <a:latin typeface="+mn-ea"/>
                    <a:hlinkClick r:id="rId2"/>
                  </a:rPr>
                  <a:t>利用手順マニュアル </a:t>
                </a:r>
                <a:r>
                  <a:rPr lang="en-US" altLang="ja-JP" sz="1200" b="1" dirty="0">
                    <a:latin typeface="+mn-ea"/>
                    <a:hlinkClick r:id="rId2"/>
                  </a:rPr>
                  <a:t>-</a:t>
                </a:r>
                <a:r>
                  <a:rPr lang="ja-JP" altLang="en-US" sz="1200" b="1" dirty="0">
                    <a:latin typeface="+mn-ea"/>
                    <a:hlinkClick r:id="rId2"/>
                  </a:rPr>
                  <a:t>ルール画面編</a:t>
                </a:r>
                <a:r>
                  <a:rPr lang="en-US" altLang="ja-JP" sz="1200" b="1" dirty="0">
                    <a:latin typeface="+mn-ea"/>
                    <a:hlinkClick r:id="rId2"/>
                  </a:rPr>
                  <a:t>- (1)</a:t>
                </a:r>
                <a:r>
                  <a:rPr lang="ja-JP" altLang="en-US" sz="1200" b="1" dirty="0">
                    <a:latin typeface="+mn-ea"/>
                    <a:hlinkClick r:id="rId2"/>
                  </a:rPr>
                  <a:t>ルール画面</a:t>
                </a:r>
                <a:r>
                  <a:rPr lang="en-US" altLang="ja-JP" sz="1200" b="1" dirty="0">
                    <a:latin typeface="+mn-ea"/>
                    <a:hlinkClick r:id="rId2"/>
                  </a:rPr>
                  <a:t>(</a:t>
                </a:r>
                <a:r>
                  <a:rPr lang="ja-JP" altLang="en-US" sz="1200" b="1" dirty="0">
                    <a:latin typeface="+mn-ea"/>
                    <a:hlinkClick r:id="rId2"/>
                  </a:rPr>
                  <a:t>ステージング</a:t>
                </a:r>
                <a:r>
                  <a:rPr lang="en-US" altLang="ja-JP" sz="1200" b="1" dirty="0">
                    <a:latin typeface="+mn-ea"/>
                    <a:hlinkClick r:id="rId2"/>
                  </a:rPr>
                  <a:t>)&gt;</a:t>
                </a:r>
                <a:r>
                  <a:rPr lang="ja-JP" altLang="en-US" sz="1200" dirty="0">
                    <a:latin typeface="+mn-ea"/>
                  </a:rPr>
                  <a:t>を参照ください。</a:t>
                </a:r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1637869" y="5850385"/>
                <a:ext cx="565503" cy="549789"/>
                <a:chOff x="1261224" y="3812176"/>
                <a:chExt cx="565503" cy="549789"/>
              </a:xfrm>
            </p:grpSpPr>
            <p:sp>
              <p:nvSpPr>
                <p:cNvPr id="45" name="円/楕円 44"/>
                <p:cNvSpPr/>
                <p:nvPr/>
              </p:nvSpPr>
              <p:spPr bwMode="auto">
                <a:xfrm>
                  <a:off x="1261224" y="3812176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1343544" y="4019853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0" name="正方形/長方形 29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944701" y="2663838"/>
              <a:ext cx="5624529" cy="3087194"/>
              <a:chOff x="944701" y="2663838"/>
              <a:chExt cx="5624529" cy="3087194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239" y="2663838"/>
                <a:ext cx="5374323" cy="2133352"/>
              </a:xfrm>
              <a:prstGeom prst="rect">
                <a:avLst/>
              </a:prstGeom>
            </p:spPr>
          </p:pic>
          <p:sp>
            <p:nvSpPr>
              <p:cNvPr id="41" name="正方形/長方形 40"/>
              <p:cNvSpPr/>
              <p:nvPr/>
            </p:nvSpPr>
            <p:spPr bwMode="auto">
              <a:xfrm>
                <a:off x="1220265" y="4255901"/>
                <a:ext cx="5348965" cy="1346998"/>
              </a:xfrm>
              <a:prstGeom prst="rect">
                <a:avLst/>
              </a:prstGeom>
              <a:solidFill>
                <a:schemeClr val="bg1">
                  <a:lumMod val="65000"/>
                  <a:alpha val="74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 bwMode="auto">
              <a:xfrm>
                <a:off x="2588771" y="2963919"/>
                <a:ext cx="864000" cy="2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cxnSp>
            <p:nvCxnSpPr>
              <p:cNvPr id="27" name="直線矢印コネクタ 26"/>
              <p:cNvCxnSpPr>
                <a:stCxn id="20" idx="0"/>
                <a:endCxn id="19" idx="3"/>
              </p:cNvCxnSpPr>
              <p:nvPr/>
            </p:nvCxnSpPr>
            <p:spPr bwMode="auto">
              <a:xfrm flipH="1" flipV="1">
                <a:off x="3452771" y="3071919"/>
                <a:ext cx="1106383" cy="50086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0" name="正方形/長方形 19"/>
              <p:cNvSpPr/>
              <p:nvPr/>
            </p:nvSpPr>
            <p:spPr bwMode="auto">
              <a:xfrm>
                <a:off x="4095334" y="3572786"/>
                <a:ext cx="927640" cy="21566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7" name="円形吹き出し 46"/>
              <p:cNvSpPr/>
              <p:nvPr/>
            </p:nvSpPr>
            <p:spPr bwMode="auto">
              <a:xfrm>
                <a:off x="5114897" y="3505134"/>
                <a:ext cx="360000" cy="360000"/>
              </a:xfrm>
              <a:prstGeom prst="wedgeEllipseCallout">
                <a:avLst>
                  <a:gd name="adj1" fmla="val -73150"/>
                  <a:gd name="adj2" fmla="val -5815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701" y="3450516"/>
                <a:ext cx="2691169" cy="2300516"/>
              </a:xfrm>
              <a:prstGeom prst="rect">
                <a:avLst/>
              </a:prstGeom>
            </p:spPr>
          </p:pic>
          <p:sp>
            <p:nvSpPr>
              <p:cNvPr id="23" name="正方形/長方形 22"/>
              <p:cNvSpPr/>
              <p:nvPr/>
            </p:nvSpPr>
            <p:spPr bwMode="auto">
              <a:xfrm>
                <a:off x="1050836" y="4091406"/>
                <a:ext cx="2446654" cy="19055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2" name="正方形/長方形 21"/>
              <p:cNvSpPr/>
              <p:nvPr/>
            </p:nvSpPr>
            <p:spPr bwMode="auto">
              <a:xfrm>
                <a:off x="1874634" y="5540684"/>
                <a:ext cx="799058" cy="1966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8" name="円形吹き出し 47"/>
              <p:cNvSpPr/>
              <p:nvPr/>
            </p:nvSpPr>
            <p:spPr bwMode="auto">
              <a:xfrm>
                <a:off x="3131809" y="4390521"/>
                <a:ext cx="360000" cy="360000"/>
              </a:xfrm>
              <a:prstGeom prst="wedgeEllipseCallout">
                <a:avLst>
                  <a:gd name="adj1" fmla="val -46692"/>
                  <a:gd name="adj2" fmla="val -87836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6" name="円形吹き出し 35"/>
              <p:cNvSpPr/>
              <p:nvPr/>
            </p:nvSpPr>
            <p:spPr bwMode="auto">
              <a:xfrm>
                <a:off x="2794781" y="5339692"/>
                <a:ext cx="360000" cy="360000"/>
              </a:xfrm>
              <a:prstGeom prst="wedgeEllipseCallout">
                <a:avLst>
                  <a:gd name="adj1" fmla="val -100480"/>
                  <a:gd name="adj2" fmla="val 31693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テストで値を入れて実行する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「設定」タブ内にて「単発テスト」タブの</a:t>
            </a:r>
            <a:r>
              <a:rPr lang="ja-JP" altLang="en-US" kern="0" dirty="0"/>
              <a:t>入力</a:t>
            </a:r>
            <a:r>
              <a:rPr lang="ja-JP" altLang="en-US" kern="0" dirty="0" smtClean="0"/>
              <a:t>欄に、作成したルールに合致する値を入力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「実行」ボタンを押下</a:t>
            </a:r>
            <a:endParaRPr lang="en-US" altLang="ja-JP" kern="0" dirty="0" smtClean="0"/>
          </a:p>
          <a:p>
            <a:pPr marL="637200" lvl="1" indent="-457200">
              <a:buFont typeface="+mj-ea"/>
              <a:buAutoNum type="circleNumDbPlain"/>
            </a:pPr>
            <a:r>
              <a:rPr lang="ja-JP" altLang="en-US" kern="0" dirty="0" smtClean="0"/>
              <a:t>ダイアログの「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」ボタンを押下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510660" y="1845766"/>
            <a:ext cx="8452853" cy="4573744"/>
            <a:chOff x="510660" y="1845766"/>
            <a:chExt cx="8452853" cy="4573744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592551" y="5869721"/>
              <a:ext cx="8370962" cy="549789"/>
              <a:chOff x="592551" y="5780821"/>
              <a:chExt cx="8370962" cy="549789"/>
            </a:xfrm>
          </p:grpSpPr>
          <p:sp>
            <p:nvSpPr>
              <p:cNvPr id="64" name="角丸四角形 63"/>
              <p:cNvSpPr/>
              <p:nvPr/>
            </p:nvSpPr>
            <p:spPr bwMode="auto">
              <a:xfrm>
                <a:off x="827480" y="5786776"/>
                <a:ext cx="8136033" cy="54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65" name="グループ化 64"/>
              <p:cNvGrpSpPr/>
              <p:nvPr/>
            </p:nvGrpSpPr>
            <p:grpSpPr>
              <a:xfrm>
                <a:off x="592551" y="5780821"/>
                <a:ext cx="565503" cy="549789"/>
                <a:chOff x="137395" y="3907377"/>
                <a:chExt cx="565503" cy="549789"/>
              </a:xfrm>
            </p:grpSpPr>
            <p:sp>
              <p:nvSpPr>
                <p:cNvPr id="68" name="円/楕円 44"/>
                <p:cNvSpPr/>
                <p:nvPr/>
              </p:nvSpPr>
              <p:spPr bwMode="auto">
                <a:xfrm>
                  <a:off x="137395" y="3907377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207840" y="4128824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67" name="角丸四角形 66"/>
              <p:cNvSpPr/>
              <p:nvPr/>
            </p:nvSpPr>
            <p:spPr bwMode="auto">
              <a:xfrm>
                <a:off x="1067473" y="5806508"/>
                <a:ext cx="7740000" cy="504000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 smtClean="0"/>
                  <a:t>作成したディシジョンテーブルファイル</a:t>
                </a:r>
                <a:r>
                  <a:rPr lang="ja-JP" altLang="en-US" sz="1400" dirty="0"/>
                  <a:t>の</a:t>
                </a:r>
                <a:r>
                  <a:rPr lang="ja-JP" altLang="en-US" sz="1400" dirty="0" smtClean="0"/>
                  <a:t>「条件</a:t>
                </a:r>
                <a:r>
                  <a:rPr lang="ja-JP" altLang="en-US" sz="1400" dirty="0"/>
                  <a:t>部</a:t>
                </a:r>
                <a:r>
                  <a:rPr lang="ja-JP" altLang="en-US" sz="1400" dirty="0" smtClean="0"/>
                  <a:t>」に合致する値か否かテストします。</a:t>
                </a:r>
                <a:endParaRPr lang="en-US" altLang="ja-JP" sz="1400" dirty="0" err="1"/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510660" y="2422044"/>
              <a:ext cx="5955565" cy="3097540"/>
              <a:chOff x="510660" y="2422044"/>
              <a:chExt cx="5955565" cy="309754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97886" y="2423096"/>
                <a:ext cx="2160000" cy="1571880"/>
              </a:xfrm>
              <a:prstGeom prst="rect">
                <a:avLst/>
              </a:prstGeom>
            </p:spPr>
          </p:pic>
          <p:sp>
            <p:nvSpPr>
              <p:cNvPr id="46" name="正方形/長方形 45"/>
              <p:cNvSpPr/>
              <p:nvPr/>
            </p:nvSpPr>
            <p:spPr bwMode="auto">
              <a:xfrm>
                <a:off x="4537018" y="3599385"/>
                <a:ext cx="890022" cy="32715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6225" y="4256827"/>
                <a:ext cx="2160000" cy="1250100"/>
              </a:xfrm>
              <a:prstGeom prst="rect">
                <a:avLst/>
              </a:prstGeom>
            </p:spPr>
          </p:pic>
          <p:sp>
            <p:nvSpPr>
              <p:cNvPr id="54" name="正方形/長方形 53"/>
              <p:cNvSpPr/>
              <p:nvPr/>
            </p:nvSpPr>
            <p:spPr bwMode="auto">
              <a:xfrm>
                <a:off x="5645934" y="5177083"/>
                <a:ext cx="683046" cy="2795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cxnSp>
            <p:nvCxnSpPr>
              <p:cNvPr id="55" name="直線矢印コネクタ 54"/>
              <p:cNvCxnSpPr>
                <a:stCxn id="46" idx="2"/>
                <a:endCxn id="54" idx="0"/>
              </p:cNvCxnSpPr>
              <p:nvPr/>
            </p:nvCxnSpPr>
            <p:spPr bwMode="auto">
              <a:xfrm>
                <a:off x="4982029" y="3926540"/>
                <a:ext cx="1005428" cy="1250543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円形吹き出し 58"/>
              <p:cNvSpPr/>
              <p:nvPr/>
            </p:nvSpPr>
            <p:spPr bwMode="auto">
              <a:xfrm>
                <a:off x="5547625" y="3402962"/>
                <a:ext cx="360000" cy="360000"/>
              </a:xfrm>
              <a:prstGeom prst="wedgeEllipseCallout">
                <a:avLst>
                  <a:gd name="adj1" fmla="val -92942"/>
                  <a:gd name="adj2" fmla="val 40367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660" y="2422044"/>
                <a:ext cx="3573059" cy="3097540"/>
              </a:xfrm>
              <a:prstGeom prst="rect">
                <a:avLst/>
              </a:prstGeom>
            </p:spPr>
          </p:pic>
          <p:sp>
            <p:nvSpPr>
              <p:cNvPr id="22" name="正方形/長方形 21"/>
              <p:cNvSpPr/>
              <p:nvPr/>
            </p:nvSpPr>
            <p:spPr bwMode="auto">
              <a:xfrm>
                <a:off x="722426" y="3639384"/>
                <a:ext cx="3217878" cy="2403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6" name="正方形/長方形 25"/>
              <p:cNvSpPr/>
              <p:nvPr/>
            </p:nvSpPr>
            <p:spPr bwMode="auto">
              <a:xfrm>
                <a:off x="2590637" y="5219791"/>
                <a:ext cx="465438" cy="23881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7" name="円形吹き出し 56"/>
              <p:cNvSpPr/>
              <p:nvPr/>
            </p:nvSpPr>
            <p:spPr bwMode="auto">
              <a:xfrm>
                <a:off x="3567625" y="3222962"/>
                <a:ext cx="360000" cy="360000"/>
              </a:xfrm>
              <a:prstGeom prst="wedgeEllipseCallout">
                <a:avLst>
                  <a:gd name="adj1" fmla="val -3877"/>
                  <a:gd name="adj2" fmla="val 7995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58" name="円形吹き出し 57"/>
              <p:cNvSpPr/>
              <p:nvPr/>
            </p:nvSpPr>
            <p:spPr bwMode="auto">
              <a:xfrm>
                <a:off x="2823356" y="4756785"/>
                <a:ext cx="360000" cy="360000"/>
              </a:xfrm>
              <a:prstGeom prst="wedgeEllipseCallout">
                <a:avLst>
                  <a:gd name="adj1" fmla="val -3877"/>
                  <a:gd name="adj2" fmla="val 79951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" name="グループ化 2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3" name="正方形/長方形 32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3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テストリクエスト</a:t>
            </a:r>
            <a:r>
              <a:rPr lang="en-US" altLang="ja-JP" dirty="0" smtClean="0"/>
              <a:t>(</a:t>
            </a:r>
            <a:r>
              <a:rPr lang="en-US" altLang="ja-JP" dirty="0"/>
              <a:t>3</a:t>
            </a:r>
            <a:r>
              <a:rPr lang="en-US" altLang="ja-JP" dirty="0" smtClean="0"/>
              <a:t>/3)</a:t>
            </a:r>
            <a:endParaRPr lang="ja-JP" altLang="en-US" dirty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91378" y="839848"/>
            <a:ext cx="8964488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ルールが有効か確認する</a:t>
            </a:r>
          </a:p>
          <a:p>
            <a:pPr lvl="1"/>
            <a:r>
              <a:rPr lang="ja-JP" altLang="en-US" kern="0" spc="-150" dirty="0" smtClean="0"/>
              <a:t>「</a:t>
            </a:r>
            <a:r>
              <a:rPr lang="ja-JP" altLang="en-US" kern="0" dirty="0"/>
              <a:t>ログ</a:t>
            </a:r>
            <a:r>
              <a:rPr lang="ja-JP" altLang="en-US" kern="0" spc="-150" dirty="0" smtClean="0"/>
              <a:t>」タブ</a:t>
            </a:r>
            <a:r>
              <a:rPr lang="ja-JP" altLang="en-US" kern="0" dirty="0" smtClean="0"/>
              <a:t>の「実行ログ」欄にてログを確認</a:t>
            </a:r>
            <a:endParaRPr lang="en-US" altLang="ja-JP" kern="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kern="0" dirty="0" smtClean="0"/>
              <a:t>「閉じる」ボタンを押下</a:t>
            </a:r>
            <a:endParaRPr lang="en-US" altLang="ja-JP" kern="0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kern="0" dirty="0"/>
              <a:t>ダイアログの「</a:t>
            </a:r>
            <a:r>
              <a:rPr lang="en-US" altLang="ja-JP" kern="0" dirty="0"/>
              <a:t>OK</a:t>
            </a:r>
            <a:r>
              <a:rPr lang="ja-JP" altLang="en-US" kern="0" dirty="0"/>
              <a:t>」ボタンを</a:t>
            </a:r>
            <a:r>
              <a:rPr lang="ja-JP" altLang="en-US" kern="0" dirty="0" smtClean="0"/>
              <a:t>押下</a:t>
            </a:r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/>
          </a:p>
          <a:p>
            <a:pPr lvl="1"/>
            <a:endParaRPr lang="en-US" altLang="ja-JP" kern="0" dirty="0" smtClean="0"/>
          </a:p>
          <a:p>
            <a:pPr lvl="1"/>
            <a:r>
              <a:rPr lang="ja-JP" altLang="en-US" kern="0" dirty="0" smtClean="0"/>
              <a:t>正常に</a:t>
            </a:r>
            <a:r>
              <a:rPr lang="ja-JP" altLang="en-US" kern="0" dirty="0"/>
              <a:t>処理</a:t>
            </a:r>
            <a:r>
              <a:rPr lang="ja-JP" altLang="en-US" kern="0" dirty="0" smtClean="0"/>
              <a:t>されルールがマッチングした場合</a:t>
            </a:r>
            <a:endParaRPr lang="en-US" altLang="ja-JP" kern="0" dirty="0" smtClean="0"/>
          </a:p>
          <a:p>
            <a:pPr marL="630900" lvl="2" indent="-342900"/>
            <a:r>
              <a:rPr lang="ja-JP" altLang="en-US" kern="0" dirty="0" smtClean="0"/>
              <a:t>ダイアログの「</a:t>
            </a:r>
            <a:r>
              <a:rPr lang="en-US" altLang="ja-JP" kern="0" dirty="0" smtClean="0"/>
              <a:t>OK</a:t>
            </a:r>
            <a:r>
              <a:rPr lang="ja-JP" altLang="en-US" kern="0" dirty="0" smtClean="0"/>
              <a:t>」ボタンを押下</a:t>
            </a:r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  <a:p>
            <a:pPr lvl="1"/>
            <a:endParaRPr lang="en-US" altLang="ja-JP" kern="0" dirty="0" smtClean="0"/>
          </a:p>
        </p:txBody>
      </p:sp>
      <p:grpSp>
        <p:nvGrpSpPr>
          <p:cNvPr id="9" name="グループ化 8"/>
          <p:cNvGrpSpPr/>
          <p:nvPr/>
        </p:nvGrpSpPr>
        <p:grpSpPr>
          <a:xfrm>
            <a:off x="712313" y="1845766"/>
            <a:ext cx="8251200" cy="4598466"/>
            <a:chOff x="712313" y="1845766"/>
            <a:chExt cx="8251200" cy="4598466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45" name="正方形/長方形 44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666703" y="3429000"/>
              <a:ext cx="2023749" cy="3015231"/>
              <a:chOff x="473129" y="5750828"/>
              <a:chExt cx="2023749" cy="3015231"/>
            </a:xfrm>
          </p:grpSpPr>
          <p:sp>
            <p:nvSpPr>
              <p:cNvPr id="37" name="角丸四角形 36"/>
              <p:cNvSpPr/>
              <p:nvPr/>
            </p:nvSpPr>
            <p:spPr bwMode="auto">
              <a:xfrm>
                <a:off x="699438" y="5936328"/>
                <a:ext cx="1764000" cy="2829731"/>
              </a:xfrm>
              <a:prstGeom prst="roundRect">
                <a:avLst>
                  <a:gd name="adj" fmla="val 7823"/>
                </a:avLst>
              </a:prstGeom>
              <a:noFill/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100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38" name="グループ化 37"/>
              <p:cNvGrpSpPr/>
              <p:nvPr/>
            </p:nvGrpSpPr>
            <p:grpSpPr>
              <a:xfrm>
                <a:off x="473129" y="5750828"/>
                <a:ext cx="565503" cy="549789"/>
                <a:chOff x="187301" y="3702743"/>
                <a:chExt cx="565503" cy="549789"/>
              </a:xfrm>
            </p:grpSpPr>
            <p:sp>
              <p:nvSpPr>
                <p:cNvPr id="39" name="円/楕円 44"/>
                <p:cNvSpPr/>
                <p:nvPr/>
              </p:nvSpPr>
              <p:spPr bwMode="auto">
                <a:xfrm>
                  <a:off x="187301" y="3702743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257746" y="392419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41" name="角丸四角形 40"/>
              <p:cNvSpPr/>
              <p:nvPr/>
            </p:nvSpPr>
            <p:spPr bwMode="auto">
              <a:xfrm>
                <a:off x="696878" y="6192977"/>
                <a:ext cx="1800000" cy="2463576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100" dirty="0" smtClean="0">
                    <a:latin typeface="+mn-ea"/>
                  </a:rPr>
                  <a:t>前述の</a:t>
                </a:r>
                <a:r>
                  <a:rPr kumimoji="1" lang="en-US" altLang="ja-JP" sz="1100" b="1" dirty="0" smtClean="0">
                    <a:latin typeface="+mn-ea"/>
                    <a:hlinkClick r:id="rId2" action="ppaction://hlinksldjump"/>
                  </a:rPr>
                  <a:t>&lt;</a:t>
                </a:r>
                <a:r>
                  <a:rPr lang="ja-JP" altLang="en-US" sz="1100" b="1" dirty="0" smtClean="0">
                    <a:hlinkClick r:id="rId2" action="ppaction://hlinksldjump"/>
                  </a:rPr>
                  <a:t>ディシジョンテーブルファイル</a:t>
                </a:r>
                <a:r>
                  <a:rPr lang="ja-JP" altLang="en-US" sz="1100" b="1" dirty="0">
                    <a:hlinkClick r:id="rId2" action="ppaction://hlinksldjump"/>
                  </a:rPr>
                  <a:t>の</a:t>
                </a:r>
                <a:r>
                  <a:rPr lang="ja-JP" altLang="en-US" sz="1100" b="1" dirty="0" smtClean="0">
                    <a:hlinkClick r:id="rId2" action="ppaction://hlinksldjump"/>
                  </a:rPr>
                  <a:t>作成</a:t>
                </a:r>
                <a:r>
                  <a:rPr kumimoji="1" lang="en-US" altLang="ja-JP" sz="1100" b="1" dirty="0" smtClean="0">
                    <a:latin typeface="+mn-ea"/>
                    <a:hlinkClick r:id="rId2" action="ppaction://hlinksldjump"/>
                  </a:rPr>
                  <a:t>&gt;</a:t>
                </a:r>
                <a:r>
                  <a:rPr kumimoji="1" lang="ja-JP" altLang="en-US" sz="1100" dirty="0" smtClean="0">
                    <a:latin typeface="+mn-ea"/>
                  </a:rPr>
                  <a:t>で</a:t>
                </a:r>
                <a:r>
                  <a:rPr lang="ja-JP" altLang="en-US" sz="1100" dirty="0">
                    <a:latin typeface="+mn-ea"/>
                  </a:rPr>
                  <a:t>作成</a:t>
                </a:r>
                <a:r>
                  <a:rPr lang="ja-JP" altLang="en-US" sz="1100" dirty="0" smtClean="0">
                    <a:latin typeface="+mn-ea"/>
                  </a:rPr>
                  <a:t>したルールに合致する場合、「実行ログ」欄に「正常に処理されました」「マッチングされました」と表示されます。</a:t>
                </a:r>
                <a:endParaRPr lang="en-US" altLang="ja-JP" sz="1100" dirty="0" smtClean="0">
                  <a:latin typeface="+mn-ea"/>
                </a:endParaRPr>
              </a:p>
              <a:p>
                <a:pPr algn="ctr"/>
                <a:endParaRPr lang="en-US" altLang="ja-JP" sz="1100" dirty="0">
                  <a:latin typeface="+mn-ea"/>
                </a:endParaRPr>
              </a:p>
              <a:p>
                <a:pPr algn="ctr"/>
                <a:r>
                  <a:rPr lang="ja-JP" altLang="en-US" sz="1100" dirty="0" smtClean="0">
                    <a:latin typeface="+mn-ea"/>
                  </a:rPr>
                  <a:t>ルールがマッチングすると「運用ステータス」が次のステータスに移ります。</a:t>
                </a:r>
                <a:endParaRPr lang="en-US" altLang="ja-JP" sz="1100" dirty="0" smtClean="0">
                  <a:latin typeface="+mn-ea"/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712313" y="2143837"/>
              <a:ext cx="5346839" cy="4300395"/>
              <a:chOff x="712313" y="2143837"/>
              <a:chExt cx="5346839" cy="4300395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745364" y="5472232"/>
                <a:ext cx="3610606" cy="972000"/>
                <a:chOff x="745364" y="5472232"/>
                <a:chExt cx="3610606" cy="972000"/>
              </a:xfrm>
            </p:grpSpPr>
            <p:pic>
              <p:nvPicPr>
                <p:cNvPr id="18" name="図 1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5364" y="5472232"/>
                  <a:ext cx="2016738" cy="972000"/>
                </a:xfrm>
                <a:prstGeom prst="rect">
                  <a:avLst/>
                </a:prstGeom>
              </p:spPr>
            </p:pic>
            <p:pic>
              <p:nvPicPr>
                <p:cNvPr id="19" name="図 1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94676" y="5472232"/>
                  <a:ext cx="1461294" cy="972000"/>
                </a:xfrm>
                <a:prstGeom prst="rect">
                  <a:avLst/>
                </a:prstGeom>
              </p:spPr>
            </p:pic>
            <p:sp>
              <p:nvSpPr>
                <p:cNvPr id="60" name="正方形/長方形 59"/>
                <p:cNvSpPr/>
                <p:nvPr/>
              </p:nvSpPr>
              <p:spPr bwMode="auto">
                <a:xfrm>
                  <a:off x="1559745" y="6198366"/>
                  <a:ext cx="567344" cy="216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61" name="正方形/長方形 60"/>
                <p:cNvSpPr/>
                <p:nvPr/>
              </p:nvSpPr>
              <p:spPr bwMode="auto">
                <a:xfrm>
                  <a:off x="3700137" y="6191625"/>
                  <a:ext cx="572505" cy="21600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cxnSp>
              <p:nvCxnSpPr>
                <p:cNvPr id="70" name="直線矢印コネクタ 69"/>
                <p:cNvCxnSpPr>
                  <a:stCxn id="60" idx="3"/>
                  <a:endCxn id="61" idx="1"/>
                </p:cNvCxnSpPr>
                <p:nvPr/>
              </p:nvCxnSpPr>
              <p:spPr bwMode="auto">
                <a:xfrm flipV="1">
                  <a:off x="2127089" y="6299625"/>
                  <a:ext cx="1573048" cy="6741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" name="グループ化 4"/>
              <p:cNvGrpSpPr/>
              <p:nvPr/>
            </p:nvGrpSpPr>
            <p:grpSpPr>
              <a:xfrm>
                <a:off x="712313" y="2143837"/>
                <a:ext cx="5346839" cy="2373431"/>
                <a:chOff x="712313" y="2143837"/>
                <a:chExt cx="5346839" cy="2373431"/>
              </a:xfrm>
            </p:grpSpPr>
            <p:pic>
              <p:nvPicPr>
                <p:cNvPr id="4" name="図 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313" y="2143837"/>
                  <a:ext cx="2781259" cy="2373431"/>
                </a:xfrm>
                <a:prstGeom prst="rect">
                  <a:avLst/>
                </a:prstGeom>
              </p:spPr>
            </p:pic>
            <p:sp>
              <p:nvSpPr>
                <p:cNvPr id="28" name="正方形/長方形 27"/>
                <p:cNvSpPr/>
                <p:nvPr/>
              </p:nvSpPr>
              <p:spPr bwMode="auto">
                <a:xfrm>
                  <a:off x="805179" y="2984254"/>
                  <a:ext cx="646091" cy="18110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29" name="正方形/長方形 28"/>
                <p:cNvSpPr/>
                <p:nvPr/>
              </p:nvSpPr>
              <p:spPr bwMode="auto">
                <a:xfrm>
                  <a:off x="2083360" y="4300008"/>
                  <a:ext cx="466259" cy="187446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pic>
              <p:nvPicPr>
                <p:cNvPr id="17" name="図 1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48962" y="2143837"/>
                  <a:ext cx="1910190" cy="1080000"/>
                </a:xfrm>
                <a:prstGeom prst="rect">
                  <a:avLst/>
                </a:prstGeom>
              </p:spPr>
            </p:pic>
            <p:sp>
              <p:nvSpPr>
                <p:cNvPr id="56" name="正方形/長方形 55"/>
                <p:cNvSpPr/>
                <p:nvPr/>
              </p:nvSpPr>
              <p:spPr bwMode="auto">
                <a:xfrm>
                  <a:off x="4737991" y="2940868"/>
                  <a:ext cx="603291" cy="2517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grpSp>
              <p:nvGrpSpPr>
                <p:cNvPr id="21" name="グループ化 20"/>
                <p:cNvGrpSpPr/>
                <p:nvPr/>
              </p:nvGrpSpPr>
              <p:grpSpPr>
                <a:xfrm>
                  <a:off x="1549075" y="3225205"/>
                  <a:ext cx="2429688" cy="712827"/>
                  <a:chOff x="1998292" y="3165038"/>
                  <a:chExt cx="2429688" cy="712827"/>
                </a:xfrm>
              </p:grpSpPr>
              <p:sp>
                <p:nvSpPr>
                  <p:cNvPr id="53" name="正方形/長方形 52"/>
                  <p:cNvSpPr/>
                  <p:nvPr/>
                </p:nvSpPr>
                <p:spPr bwMode="auto">
                  <a:xfrm>
                    <a:off x="1998292" y="3165038"/>
                    <a:ext cx="2429688" cy="71282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0000"/>
                    </a:solidFill>
                  </a:ln>
                  <a:effectLst/>
                  <a:extLst/>
                </p:spPr>
                <p:txBody>
  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ja-JP" altLang="en-US" sz="1400" b="1" dirty="0" smtClean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  <p:pic>
                <p:nvPicPr>
                  <p:cNvPr id="52" name="図 51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21" t="34243" r="73230" b="60656"/>
                  <a:stretch/>
                </p:blipFill>
                <p:spPr>
                  <a:xfrm>
                    <a:off x="2028159" y="3287664"/>
                    <a:ext cx="2364725" cy="47526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" name="下カーブ矢印 22"/>
                <p:cNvSpPr/>
                <p:nvPr/>
              </p:nvSpPr>
              <p:spPr bwMode="auto">
                <a:xfrm rot="1055746">
                  <a:off x="1457004" y="2682517"/>
                  <a:ext cx="687359" cy="490267"/>
                </a:xfrm>
                <a:prstGeom prst="curvedDownArrow">
                  <a:avLst/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200" b="1" dirty="0" smtClean="0">
                    <a:latin typeface="+mn-ea"/>
                  </a:endParaRPr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2045897" y="2814563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 b="1" dirty="0" smtClean="0">
                      <a:solidFill>
                        <a:srgbClr val="FF0000"/>
                      </a:solidFill>
                    </a:rPr>
                    <a:t>拡大</a:t>
                  </a:r>
                  <a:endParaRPr kumimoji="1" lang="ja-JP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円形吹き出し 56"/>
                <p:cNvSpPr/>
                <p:nvPr/>
              </p:nvSpPr>
              <p:spPr bwMode="auto">
                <a:xfrm>
                  <a:off x="2649017" y="4074954"/>
                  <a:ext cx="360000" cy="360000"/>
                </a:xfrm>
                <a:prstGeom prst="wedgeEllipseCallout">
                  <a:avLst>
                    <a:gd name="adj1" fmla="val -83733"/>
                    <a:gd name="adj2" fmla="val 25935"/>
                  </a:avLst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ja-JP" altLang="en-US" sz="1400" b="1" dirty="0" smtClean="0">
                      <a:solidFill>
                        <a:schemeClr val="bg1"/>
                      </a:solidFill>
                      <a:latin typeface="+mn-ea"/>
                    </a:rPr>
                    <a:t>１</a:t>
                  </a:r>
                </a:p>
              </p:txBody>
            </p:sp>
            <p:sp>
              <p:nvSpPr>
                <p:cNvPr id="58" name="円形吹き出し 57"/>
                <p:cNvSpPr/>
                <p:nvPr/>
              </p:nvSpPr>
              <p:spPr bwMode="auto">
                <a:xfrm>
                  <a:off x="5440513" y="2805630"/>
                  <a:ext cx="360000" cy="360000"/>
                </a:xfrm>
                <a:prstGeom prst="wedgeEllipseCallout">
                  <a:avLst>
                    <a:gd name="adj1" fmla="val -83733"/>
                    <a:gd name="adj2" fmla="val 25935"/>
                  </a:avLst>
                </a:prstGeom>
                <a:solidFill>
                  <a:srgbClr val="FF0000"/>
                </a:solidFill>
                <a:ln w="381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solidFill>
                        <a:schemeClr val="bg1"/>
                      </a:solidFill>
                      <a:latin typeface="+mn-ea"/>
                    </a:rPr>
                    <a:t>2</a:t>
                  </a:r>
                  <a:endParaRPr kumimoji="1" lang="ja-JP" altLang="en-US" sz="1400" b="1" dirty="0" smtClean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885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8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3.7</a:t>
            </a:r>
            <a:r>
              <a:rPr lang="ja-JP" altLang="en-US" dirty="0"/>
              <a:t>　プロダクション適用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検証</a:t>
            </a:r>
            <a:r>
              <a:rPr lang="ja-JP" altLang="en-US" dirty="0"/>
              <a:t>完了</a:t>
            </a:r>
            <a:r>
              <a:rPr lang="ja-JP" altLang="en-US" dirty="0" smtClean="0"/>
              <a:t>したルールを本番環境で使用できるようにする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ルールを本番環境で使用できるようにする</a:t>
            </a:r>
            <a:r>
              <a:rPr lang="ja-JP" altLang="en-US" dirty="0" smtClean="0"/>
              <a:t>た</a:t>
            </a:r>
            <a:r>
              <a:rPr lang="ja-JP" altLang="en-US" dirty="0"/>
              <a:t>め</a:t>
            </a:r>
            <a:r>
              <a:rPr kumimoji="1" lang="ja-JP" altLang="en-US" dirty="0" smtClean="0"/>
              <a:t>「ステージング適用ルール」から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「プロダクション適用ルール」に適用させる。</a:t>
            </a:r>
            <a:endParaRPr kumimoji="1" lang="en-US" altLang="ja-JP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「ステージング適用ルール」の「運用ステータス」欄が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「</a:t>
            </a:r>
            <a:r>
              <a:rPr lang="ja-JP" altLang="en-US" sz="1600" dirty="0"/>
              <a:t>検証完了</a:t>
            </a:r>
            <a:r>
              <a:rPr lang="ja-JP" altLang="en-US" sz="1600" dirty="0" smtClean="0"/>
              <a:t>」に遷移していることを確認</a:t>
            </a:r>
            <a:endParaRPr kumimoji="1" lang="en-US" altLang="ja-JP" sz="1600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「操作」欄の「適用ボタン」を押下</a:t>
            </a:r>
            <a:endParaRPr lang="en-US" altLang="ja-JP" sz="1600" dirty="0" smtClean="0"/>
          </a:p>
          <a:p>
            <a:pPr marL="576000" lvl="2" indent="-288000">
              <a:buFont typeface="+mj-ea"/>
              <a:buAutoNum type="circleNumDbPlain"/>
            </a:pPr>
            <a:r>
              <a:rPr lang="ja-JP" altLang="en-US" sz="1600" dirty="0" smtClean="0"/>
              <a:t>ダイアログの「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」ボタンを押下</a:t>
            </a:r>
            <a:endParaRPr lang="en-US" altLang="ja-JP" sz="1600" dirty="0" smtClean="0"/>
          </a:p>
          <a:p>
            <a:pPr marL="468000" lvl="1" indent="-288000">
              <a:buFont typeface="+mj-ea"/>
              <a:buAutoNum type="circleNumDbPlain"/>
            </a:pPr>
            <a:endParaRPr lang="en-US" altLang="ja-JP" dirty="0" smtClean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760576" y="1845766"/>
            <a:ext cx="8202937" cy="4618668"/>
            <a:chOff x="760576" y="1845766"/>
            <a:chExt cx="8202937" cy="4618668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8276" y="5888434"/>
              <a:ext cx="6925237" cy="576000"/>
              <a:chOff x="2031535" y="5913134"/>
              <a:chExt cx="6925237" cy="576000"/>
            </a:xfrm>
          </p:grpSpPr>
          <p:sp>
            <p:nvSpPr>
              <p:cNvPr id="40" name="角丸四角形 39"/>
              <p:cNvSpPr/>
              <p:nvPr/>
            </p:nvSpPr>
            <p:spPr bwMode="auto">
              <a:xfrm>
                <a:off x="2339690" y="5913134"/>
                <a:ext cx="6617082" cy="576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400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41" name="グループ化 40"/>
              <p:cNvGrpSpPr/>
              <p:nvPr/>
            </p:nvGrpSpPr>
            <p:grpSpPr>
              <a:xfrm>
                <a:off x="2031535" y="5921397"/>
                <a:ext cx="565503" cy="549789"/>
                <a:chOff x="162795" y="3812178"/>
                <a:chExt cx="565503" cy="549789"/>
              </a:xfrm>
            </p:grpSpPr>
            <p:sp>
              <p:nvSpPr>
                <p:cNvPr id="42" name="円/楕円 44"/>
                <p:cNvSpPr/>
                <p:nvPr/>
              </p:nvSpPr>
              <p:spPr bwMode="auto">
                <a:xfrm>
                  <a:off x="162795" y="381217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  <p:sp>
            <p:nvSpPr>
              <p:cNvPr id="44" name="角丸四角形 43"/>
              <p:cNvSpPr/>
              <p:nvPr/>
            </p:nvSpPr>
            <p:spPr bwMode="auto">
              <a:xfrm>
                <a:off x="2581004" y="5937365"/>
                <a:ext cx="6167576" cy="548752"/>
              </a:xfrm>
              <a:prstGeom prst="roundRect">
                <a:avLst/>
              </a:prstGeom>
              <a:noFill/>
              <a:ln w="1905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200" dirty="0" smtClean="0">
                    <a:latin typeface="+mn-ea"/>
                  </a:rPr>
                  <a:t>作業</a:t>
                </a:r>
                <a:r>
                  <a:rPr lang="ja-JP" altLang="en-US" sz="1200" dirty="0">
                    <a:latin typeface="+mn-ea"/>
                  </a:rPr>
                  <a:t>ステータス</a:t>
                </a:r>
                <a:r>
                  <a:rPr lang="ja-JP" altLang="en-US" sz="1200" dirty="0" smtClean="0">
                    <a:latin typeface="+mn-ea"/>
                  </a:rPr>
                  <a:t>は</a:t>
                </a:r>
                <a:r>
                  <a:rPr lang="en-US" altLang="ja-JP" sz="1200" dirty="0" smtClean="0">
                    <a:latin typeface="+mn-ea"/>
                  </a:rPr>
                  <a:t>5</a:t>
                </a:r>
                <a:r>
                  <a:rPr lang="ja-JP" altLang="en-US" sz="1200" dirty="0" smtClean="0">
                    <a:latin typeface="+mn-ea"/>
                  </a:rPr>
                  <a:t>秒</a:t>
                </a:r>
                <a:r>
                  <a:rPr lang="ja-JP" altLang="en-US" sz="1200" dirty="0">
                    <a:latin typeface="+mn-ea"/>
                  </a:rPr>
                  <a:t>間隔</a:t>
                </a:r>
                <a:r>
                  <a:rPr lang="ja-JP" altLang="en-US" sz="1200" dirty="0" smtClean="0">
                    <a:latin typeface="+mn-ea"/>
                  </a:rPr>
                  <a:t>で自動的に更新されます。作業ステータスの遷移については</a:t>
                </a:r>
                <a:endParaRPr lang="en-US" altLang="ja-JP" sz="1100" dirty="0" smtClean="0">
                  <a:latin typeface="+mn-ea"/>
                </a:endParaRPr>
              </a:p>
              <a:p>
                <a:pPr algn="ctr"/>
                <a:r>
                  <a:rPr lang="en-US" altLang="ja-JP" sz="1100" b="1" dirty="0" smtClean="0">
                    <a:latin typeface="+mn-ea"/>
                    <a:hlinkClick r:id="rId2"/>
                  </a:rPr>
                  <a:t>&lt;</a:t>
                </a:r>
                <a:r>
                  <a:rPr lang="ja-JP" altLang="en-US" sz="1100" b="1" dirty="0" smtClean="0">
                    <a:latin typeface="+mn-ea"/>
                    <a:hlinkClick r:id="rId2"/>
                  </a:rPr>
                  <a:t>利用手順マニュアル </a:t>
                </a:r>
                <a:r>
                  <a:rPr lang="en-US" altLang="ja-JP" sz="1100" b="1" dirty="0" smtClean="0">
                    <a:latin typeface="+mn-ea"/>
                    <a:hlinkClick r:id="rId2"/>
                  </a:rPr>
                  <a:t>-</a:t>
                </a:r>
                <a:r>
                  <a:rPr lang="ja-JP" altLang="en-US" sz="1100" b="1" dirty="0" smtClean="0">
                    <a:latin typeface="+mn-ea"/>
                    <a:hlinkClick r:id="rId2"/>
                  </a:rPr>
                  <a:t>ルール画面編</a:t>
                </a:r>
                <a:r>
                  <a:rPr lang="en-US" altLang="ja-JP" sz="1100" b="1" dirty="0" smtClean="0">
                    <a:latin typeface="+mn-ea"/>
                    <a:hlinkClick r:id="rId2"/>
                  </a:rPr>
                  <a:t>-</a:t>
                </a:r>
                <a:r>
                  <a:rPr lang="ja-JP" altLang="en-US" sz="1100" b="1" dirty="0" smtClean="0">
                    <a:latin typeface="+mn-ea"/>
                    <a:hlinkClick r:id="rId2"/>
                  </a:rPr>
                  <a:t> </a:t>
                </a:r>
                <a:r>
                  <a:rPr lang="en-US" altLang="ja-JP" sz="1100" b="1" dirty="0">
                    <a:latin typeface="+mn-ea"/>
                    <a:hlinkClick r:id="rId2"/>
                  </a:rPr>
                  <a:t>(2)</a:t>
                </a:r>
                <a:r>
                  <a:rPr lang="ja-JP" altLang="en-US" sz="1100" b="1" dirty="0">
                    <a:latin typeface="+mn-ea"/>
                    <a:hlinkClick r:id="rId2"/>
                  </a:rPr>
                  <a:t>ルール画面</a:t>
                </a:r>
                <a:r>
                  <a:rPr lang="en-US" altLang="ja-JP" sz="1100" b="1" dirty="0">
                    <a:latin typeface="+mn-ea"/>
                    <a:hlinkClick r:id="rId2"/>
                  </a:rPr>
                  <a:t>(</a:t>
                </a:r>
                <a:r>
                  <a:rPr lang="ja-JP" altLang="en-US" sz="1100" b="1" dirty="0">
                    <a:latin typeface="+mn-ea"/>
                    <a:hlinkClick r:id="rId2"/>
                  </a:rPr>
                  <a:t>プロダクション</a:t>
                </a:r>
                <a:r>
                  <a:rPr lang="en-US" altLang="ja-JP" sz="1100" b="1" dirty="0">
                    <a:latin typeface="+mn-ea"/>
                    <a:hlinkClick r:id="rId2"/>
                  </a:rPr>
                  <a:t>)&gt;</a:t>
                </a:r>
                <a:r>
                  <a:rPr lang="ja-JP" altLang="en-US" sz="1200" dirty="0" smtClean="0">
                    <a:latin typeface="+mn-ea"/>
                  </a:rPr>
                  <a:t>を参照ください。</a:t>
                </a:r>
                <a:endParaRPr lang="en-US" altLang="ja-JP" sz="1200" dirty="0" smtClean="0">
                  <a:latin typeface="+mn-ea"/>
                </a:endParaRPr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7" name="正方形/長方形 36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/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/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ysClr val="windowText" lastClr="000000"/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ysClr val="windowText" lastClr="000000"/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760576" y="2996297"/>
              <a:ext cx="5909237" cy="2862204"/>
              <a:chOff x="760576" y="2996297"/>
              <a:chExt cx="5909237" cy="2862204"/>
            </a:xfrm>
          </p:grpSpPr>
          <p:pic>
            <p:nvPicPr>
              <p:cNvPr id="9" name="図 8"/>
              <p:cNvPicPr>
                <a:picLocks noChangeAspect="1"/>
              </p:cNvPicPr>
              <p:nvPr/>
            </p:nvPicPr>
            <p:blipFill rotWithShape="1">
              <a:blip r:embed="rId3"/>
              <a:srcRect b="53180"/>
              <a:stretch/>
            </p:blipFill>
            <p:spPr>
              <a:xfrm>
                <a:off x="760576" y="5138401"/>
                <a:ext cx="5453826" cy="720100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576" y="2996297"/>
                <a:ext cx="5433815" cy="1584863"/>
              </a:xfrm>
              <a:prstGeom prst="rect">
                <a:avLst/>
              </a:prstGeom>
            </p:spPr>
          </p:pic>
          <p:sp>
            <p:nvSpPr>
              <p:cNvPr id="15" name="正方形/長方形 14"/>
              <p:cNvSpPr/>
              <p:nvPr/>
            </p:nvSpPr>
            <p:spPr bwMode="auto">
              <a:xfrm>
                <a:off x="916935" y="3744489"/>
                <a:ext cx="229091" cy="2082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6" name="正方形/長方形 35"/>
              <p:cNvSpPr/>
              <p:nvPr/>
            </p:nvSpPr>
            <p:spPr bwMode="auto">
              <a:xfrm>
                <a:off x="3018327" y="3752935"/>
                <a:ext cx="743547" cy="1901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500" y="4035400"/>
                <a:ext cx="1404701" cy="1022233"/>
              </a:xfrm>
              <a:prstGeom prst="rect">
                <a:avLst/>
              </a:prstGeom>
            </p:spPr>
          </p:pic>
          <p:sp>
            <p:nvSpPr>
              <p:cNvPr id="38" name="正方形/長方形 37"/>
              <p:cNvSpPr/>
              <p:nvPr/>
            </p:nvSpPr>
            <p:spPr bwMode="auto">
              <a:xfrm>
                <a:off x="1114841" y="4778588"/>
                <a:ext cx="61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8306" y="4034738"/>
                <a:ext cx="1715985" cy="1008999"/>
              </a:xfrm>
              <a:prstGeom prst="rect">
                <a:avLst/>
              </a:prstGeom>
            </p:spPr>
          </p:pic>
          <p:sp>
            <p:nvSpPr>
              <p:cNvPr id="39" name="正方形/長方形 38"/>
              <p:cNvSpPr/>
              <p:nvPr/>
            </p:nvSpPr>
            <p:spPr bwMode="auto">
              <a:xfrm>
                <a:off x="3472445" y="4778588"/>
                <a:ext cx="612000" cy="252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5" name="正方形/長方形 44"/>
              <p:cNvSpPr/>
              <p:nvPr/>
            </p:nvSpPr>
            <p:spPr bwMode="auto">
              <a:xfrm>
                <a:off x="3520703" y="5600978"/>
                <a:ext cx="738414" cy="1876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cxnSp>
            <p:nvCxnSpPr>
              <p:cNvPr id="49" name="直線矢印コネクタ 48"/>
              <p:cNvCxnSpPr>
                <a:stCxn id="38" idx="3"/>
                <a:endCxn id="39" idx="1"/>
              </p:cNvCxnSpPr>
              <p:nvPr/>
            </p:nvCxnSpPr>
            <p:spPr bwMode="auto">
              <a:xfrm>
                <a:off x="1726841" y="4904588"/>
                <a:ext cx="1745604" cy="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線矢印コネクタ 49"/>
              <p:cNvCxnSpPr>
                <a:stCxn id="39" idx="2"/>
                <a:endCxn id="45" idx="0"/>
              </p:cNvCxnSpPr>
              <p:nvPr/>
            </p:nvCxnSpPr>
            <p:spPr bwMode="auto">
              <a:xfrm>
                <a:off x="3778445" y="5030588"/>
                <a:ext cx="111465" cy="57039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2" name="角丸四角形 51"/>
              <p:cNvSpPr/>
              <p:nvPr/>
            </p:nvSpPr>
            <p:spPr bwMode="auto">
              <a:xfrm>
                <a:off x="4174290" y="3141671"/>
                <a:ext cx="2485999" cy="823199"/>
              </a:xfrm>
              <a:prstGeom prst="roundRect">
                <a:avLst>
                  <a:gd name="adj" fmla="val 13311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ja-JP" sz="1200" dirty="0">
                  <a:latin typeface="+mn-ea"/>
                </a:endParaRPr>
              </a:p>
            </p:txBody>
          </p:sp>
          <p:sp>
            <p:nvSpPr>
              <p:cNvPr id="51" name="円形吹き出し 50"/>
              <p:cNvSpPr/>
              <p:nvPr/>
            </p:nvSpPr>
            <p:spPr bwMode="auto">
              <a:xfrm>
                <a:off x="4159240" y="3141693"/>
                <a:ext cx="360000" cy="360000"/>
              </a:xfrm>
              <a:prstGeom prst="wedgeEllipseCallout">
                <a:avLst>
                  <a:gd name="adj1" fmla="val -182046"/>
                  <a:gd name="adj2" fmla="val 144914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１</a:t>
                </a:r>
              </a:p>
            </p:txBody>
          </p:sp>
          <p:sp>
            <p:nvSpPr>
              <p:cNvPr id="53" name="円形吹き出し 52"/>
              <p:cNvSpPr/>
              <p:nvPr/>
            </p:nvSpPr>
            <p:spPr bwMode="auto">
              <a:xfrm>
                <a:off x="1062224" y="3332381"/>
                <a:ext cx="360000" cy="360000"/>
              </a:xfrm>
              <a:prstGeom prst="wedgeEllipseCallout">
                <a:avLst>
                  <a:gd name="adj1" fmla="val -57274"/>
                  <a:gd name="adj2" fmla="val 68269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4414296" y="4490310"/>
                <a:ext cx="2245993" cy="1298323"/>
              </a:xfrm>
              <a:prstGeom prst="roundRect">
                <a:avLst>
                  <a:gd name="adj" fmla="val 10838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200" dirty="0">
                  <a:latin typeface="+mn-ea"/>
                </a:endParaRPr>
              </a:p>
            </p:txBody>
          </p:sp>
          <p:sp>
            <p:nvSpPr>
              <p:cNvPr id="55" name="円形吹き出し 54"/>
              <p:cNvSpPr/>
              <p:nvPr/>
            </p:nvSpPr>
            <p:spPr bwMode="auto">
              <a:xfrm>
                <a:off x="4403696" y="4489950"/>
                <a:ext cx="360000" cy="360000"/>
              </a:xfrm>
              <a:prstGeom prst="wedgeEllipseCallout">
                <a:avLst>
                  <a:gd name="adj1" fmla="val -171094"/>
                  <a:gd name="adj2" fmla="val 69684"/>
                </a:avLst>
              </a:prstGeom>
              <a:solidFill>
                <a:srgbClr val="FF0000"/>
              </a:solidFill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4364464" y="3225483"/>
                <a:ext cx="2305349" cy="707587"/>
              </a:xfrm>
              <a:prstGeom prst="roundRect">
                <a:avLst>
                  <a:gd name="adj" fmla="val 10838"/>
                </a:avLst>
              </a:prstGeom>
              <a:noFill/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dirty="0">
                    <a:latin typeface="+mn-ea"/>
                  </a:rPr>
                  <a:t>テストリクエストが正常</a:t>
                </a:r>
                <a:r>
                  <a:rPr lang="ja-JP" altLang="en-US" sz="1200" dirty="0" smtClean="0">
                    <a:latin typeface="+mn-ea"/>
                  </a:rPr>
                  <a:t>に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lang="ja-JP" altLang="en-US" sz="1200" dirty="0" smtClean="0">
                    <a:latin typeface="+mn-ea"/>
                  </a:rPr>
                  <a:t>ルールマッチング</a:t>
                </a:r>
                <a:r>
                  <a:rPr lang="ja-JP" altLang="en-US" sz="1200" dirty="0">
                    <a:latin typeface="+mn-ea"/>
                  </a:rPr>
                  <a:t>された</a:t>
                </a:r>
                <a:r>
                  <a:rPr lang="ja-JP" altLang="en-US" sz="1200" dirty="0" smtClean="0">
                    <a:latin typeface="+mn-ea"/>
                  </a:rPr>
                  <a:t>場合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lang="ja-JP" altLang="en-US" sz="1200" dirty="0" smtClean="0">
                    <a:latin typeface="+mn-ea"/>
                  </a:rPr>
                  <a:t>「検証完了」と表示される</a:t>
                </a:r>
                <a:endParaRPr lang="en-US" altLang="ja-JP" sz="1200" dirty="0"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4534705" y="4615977"/>
                <a:ext cx="2041812" cy="1146218"/>
              </a:xfrm>
              <a:prstGeom prst="roundRect">
                <a:avLst>
                  <a:gd name="adj" fmla="val 10838"/>
                </a:avLst>
              </a:prstGeom>
              <a:noFill/>
              <a:ln w="38100"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dirty="0" smtClean="0">
                    <a:latin typeface="+mn-ea"/>
                  </a:rPr>
                  <a:t>プロダクション</a:t>
                </a:r>
                <a:r>
                  <a:rPr lang="ja-JP" altLang="en-US" sz="1200" dirty="0">
                    <a:latin typeface="+mn-ea"/>
                  </a:rPr>
                  <a:t>環境</a:t>
                </a:r>
                <a:r>
                  <a:rPr lang="ja-JP" altLang="en-US" sz="1200" dirty="0" smtClean="0">
                    <a:latin typeface="+mn-ea"/>
                  </a:rPr>
                  <a:t>の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lang="ja-JP" altLang="en-US" sz="1200" dirty="0" smtClean="0">
                    <a:latin typeface="+mn-ea"/>
                  </a:rPr>
                  <a:t>運用</a:t>
                </a:r>
                <a:r>
                  <a:rPr lang="ja-JP" altLang="en-US" sz="1200" dirty="0">
                    <a:latin typeface="+mn-ea"/>
                  </a:rPr>
                  <a:t>ステータス</a:t>
                </a:r>
                <a:r>
                  <a:rPr lang="ja-JP" altLang="en-US" sz="1200" dirty="0" smtClean="0">
                    <a:latin typeface="+mn-ea"/>
                  </a:rPr>
                  <a:t>が</a:t>
                </a:r>
                <a:endParaRPr lang="en-US" altLang="ja-JP" sz="1200" dirty="0" smtClean="0">
                  <a:latin typeface="+mn-ea"/>
                </a:endParaRPr>
              </a:p>
              <a:p>
                <a:pPr algn="ctr"/>
                <a:r>
                  <a:rPr lang="ja-JP" altLang="en-US" sz="1200" dirty="0" smtClean="0">
                    <a:latin typeface="+mn-ea"/>
                  </a:rPr>
                  <a:t>「</a:t>
                </a:r>
                <a:r>
                  <a:rPr lang="ja-JP" altLang="en-US" sz="1200" dirty="0">
                    <a:latin typeface="+mn-ea"/>
                  </a:rPr>
                  <a:t>プロダクション適用完了」に遷移すると本番環境で使用</a:t>
                </a:r>
                <a:r>
                  <a:rPr lang="ja-JP" altLang="en-US" sz="1200" dirty="0" smtClean="0">
                    <a:latin typeface="+mn-ea"/>
                  </a:rPr>
                  <a:t>が可能</a:t>
                </a:r>
                <a:r>
                  <a:rPr lang="ja-JP" altLang="en-US" sz="1200" dirty="0">
                    <a:latin typeface="+mn-ea"/>
                  </a:rPr>
                  <a:t>と</a:t>
                </a:r>
                <a:r>
                  <a:rPr lang="ja-JP" altLang="en-US" sz="1200" dirty="0" smtClean="0">
                    <a:latin typeface="+mn-ea"/>
                  </a:rPr>
                  <a:t>なる</a:t>
                </a:r>
                <a:endParaRPr lang="ja-JP" altLang="en-US" sz="120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1706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実行操作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10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コマンドによるリクエスト送信</a:t>
            </a:r>
            <a:r>
              <a:rPr lang="en-US" altLang="ja-JP" dirty="0"/>
              <a:t>(</a:t>
            </a:r>
            <a:r>
              <a:rPr lang="en-US" altLang="ja-JP" dirty="0" smtClean="0"/>
              <a:t>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メッセージを投入しプロダクション適用ルールとマッチングさせる</a:t>
            </a:r>
            <a:endParaRPr lang="ja-JP" altLang="en-US" dirty="0"/>
          </a:p>
          <a:p>
            <a:pPr lvl="1"/>
            <a:r>
              <a:rPr lang="ja-JP" altLang="en-US" dirty="0" smtClean="0"/>
              <a:t>ターミナルを開き、以下のコマンドをルールに合わせ書き換えたうえで実行す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具体的な</a:t>
            </a:r>
            <a:r>
              <a:rPr lang="en-US" altLang="ja-JP" dirty="0" smtClean="0"/>
              <a:t>curl</a:t>
            </a:r>
            <a:r>
              <a:rPr lang="ja-JP" altLang="en-US" dirty="0" smtClean="0"/>
              <a:t>コマンドの</a:t>
            </a:r>
            <a:r>
              <a:rPr lang="ja-JP" altLang="en-US" dirty="0"/>
              <a:t>使用例は後述</a:t>
            </a:r>
            <a:r>
              <a:rPr lang="ja-JP" altLang="en-US" dirty="0" smtClean="0"/>
              <a:t>の</a:t>
            </a:r>
            <a:r>
              <a:rPr lang="en-US" altLang="ja-JP" b="1" dirty="0" smtClean="0">
                <a:hlinkClick r:id="rId2" action="ppaction://hlinksldjump"/>
              </a:rPr>
              <a:t>&lt;A </a:t>
            </a:r>
            <a:r>
              <a:rPr lang="ja-JP" altLang="en-US" b="1" dirty="0">
                <a:hlinkClick r:id="rId2" action="ppaction://hlinksldjump"/>
              </a:rPr>
              <a:t>付録 サンプル</a:t>
            </a:r>
            <a:r>
              <a:rPr lang="en-US" altLang="ja-JP" b="1" dirty="0" smtClean="0">
                <a:hlinkClick r:id="rId2" action="ppaction://hlinksldjump"/>
              </a:rPr>
              <a:t>1</a:t>
            </a:r>
            <a:r>
              <a:rPr lang="en-US" altLang="ja-JP" b="1" dirty="0">
                <a:hlinkClick r:id="rId2" action="ppaction://hlinksldjump"/>
              </a:rPr>
              <a:t>&gt;</a:t>
            </a:r>
            <a:r>
              <a:rPr lang="ja-JP" altLang="en-US" dirty="0" smtClean="0"/>
              <a:t>を参照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lang="en-US" altLang="ja-JP" spc="-150" dirty="0"/>
          </a:p>
          <a:p>
            <a:pPr lvl="1"/>
            <a:endParaRPr lang="en-US" altLang="ja-JP" spc="-150" dirty="0" smtClean="0"/>
          </a:p>
          <a:p>
            <a:pPr lvl="1"/>
            <a:endParaRPr kumimoji="1" lang="en-US" altLang="ja-JP" spc="-150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33724" y="1845766"/>
            <a:ext cx="8429790" cy="4621770"/>
            <a:chOff x="533724" y="1845766"/>
            <a:chExt cx="8429790" cy="4621770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533724" y="5911545"/>
              <a:ext cx="8429790" cy="555991"/>
              <a:chOff x="533724" y="5845232"/>
              <a:chExt cx="8429790" cy="740023"/>
            </a:xfrm>
          </p:grpSpPr>
          <p:sp>
            <p:nvSpPr>
              <p:cNvPr id="17" name="角丸四角形 16"/>
              <p:cNvSpPr/>
              <p:nvPr/>
            </p:nvSpPr>
            <p:spPr bwMode="auto">
              <a:xfrm>
                <a:off x="705726" y="5866516"/>
                <a:ext cx="8257788" cy="718739"/>
              </a:xfrm>
              <a:prstGeom prst="roundRect">
                <a:avLst>
                  <a:gd name="adj" fmla="val 12452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300" dirty="0" smtClean="0">
                    <a:latin typeface="+mn-ea"/>
                  </a:rPr>
                  <a:t>HTTPS</a:t>
                </a:r>
                <a:r>
                  <a:rPr kumimoji="1" lang="ja-JP" altLang="en-US" sz="1300" dirty="0" smtClean="0">
                    <a:latin typeface="+mn-ea"/>
                  </a:rPr>
                  <a:t>リクエストの詳細については</a:t>
                </a:r>
                <a:r>
                  <a:rPr kumimoji="1" lang="en-US" altLang="ja-JP" sz="1300" b="1" u="sng" dirty="0" smtClean="0">
                    <a:latin typeface="+mn-ea"/>
                    <a:hlinkClick r:id="rId3"/>
                  </a:rPr>
                  <a:t>&lt;</a:t>
                </a:r>
                <a:r>
                  <a:rPr kumimoji="1" lang="en-US" altLang="ja-JP" sz="1300" b="1" u="sng" dirty="0" err="1" smtClean="0">
                    <a:latin typeface="+mn-ea"/>
                    <a:hlinkClick r:id="rId3"/>
                  </a:rPr>
                  <a:t>RestAPI</a:t>
                </a:r>
                <a:r>
                  <a:rPr kumimoji="1" lang="ja-JP" altLang="en-US" sz="1300" b="1" u="sng" dirty="0" smtClean="0">
                    <a:latin typeface="+mn-ea"/>
                    <a:hlinkClick r:id="rId3"/>
                  </a:rPr>
                  <a:t>機能 利用マニュアル</a:t>
                </a:r>
                <a:r>
                  <a:rPr kumimoji="1" lang="en-US" altLang="ja-JP" sz="1300" b="1" u="sng" dirty="0" smtClean="0">
                    <a:latin typeface="+mn-ea"/>
                    <a:hlinkClick r:id="rId3"/>
                  </a:rPr>
                  <a:t>&gt;</a:t>
                </a:r>
                <a:r>
                  <a:rPr kumimoji="1" lang="ja-JP" altLang="en-US" sz="1300" dirty="0" smtClean="0">
                    <a:latin typeface="+mn-ea"/>
                  </a:rPr>
                  <a:t>を参照してください。</a:t>
                </a:r>
              </a:p>
            </p:txBody>
          </p:sp>
          <p:grpSp>
            <p:nvGrpSpPr>
              <p:cNvPr id="18" name="グループ化 17"/>
              <p:cNvGrpSpPr/>
              <p:nvPr/>
            </p:nvGrpSpPr>
            <p:grpSpPr>
              <a:xfrm>
                <a:off x="533724" y="5845232"/>
                <a:ext cx="432000" cy="574991"/>
                <a:chOff x="210419" y="3799499"/>
                <a:chExt cx="432000" cy="574991"/>
              </a:xfrm>
            </p:grpSpPr>
            <p:sp>
              <p:nvSpPr>
                <p:cNvPr id="19" name="円/楕円 44"/>
                <p:cNvSpPr/>
                <p:nvPr/>
              </p:nvSpPr>
              <p:spPr bwMode="auto">
                <a:xfrm>
                  <a:off x="210419" y="3799499"/>
                  <a:ext cx="432000" cy="5749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34727" y="4043407"/>
                  <a:ext cx="386010" cy="11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spc="-150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8" name="グループ化 7"/>
            <p:cNvGrpSpPr/>
            <p:nvPr/>
          </p:nvGrpSpPr>
          <p:grpSpPr>
            <a:xfrm>
              <a:off x="668600" y="1870222"/>
              <a:ext cx="5976830" cy="3934808"/>
              <a:chOff x="668600" y="1870222"/>
              <a:chExt cx="5976830" cy="3934808"/>
            </a:xfrm>
          </p:grpSpPr>
          <p:grpSp>
            <p:nvGrpSpPr>
              <p:cNvPr id="7" name="グループ化 6"/>
              <p:cNvGrpSpPr/>
              <p:nvPr/>
            </p:nvGrpSpPr>
            <p:grpSpPr>
              <a:xfrm>
                <a:off x="668600" y="1870222"/>
                <a:ext cx="5976830" cy="1692000"/>
                <a:chOff x="668600" y="1837948"/>
                <a:chExt cx="5976830" cy="1692000"/>
              </a:xfrm>
            </p:grpSpPr>
            <p:sp>
              <p:nvSpPr>
                <p:cNvPr id="15" name="正方形/長方形 14"/>
                <p:cNvSpPr/>
                <p:nvPr/>
              </p:nvSpPr>
              <p:spPr bwMode="auto">
                <a:xfrm>
                  <a:off x="668600" y="1837948"/>
                  <a:ext cx="5976830" cy="169200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  <p:sp>
              <p:nvSpPr>
                <p:cNvPr id="6" name="Rectangle 3"/>
                <p:cNvSpPr>
                  <a:spLocks noChangeArrowheads="1"/>
                </p:cNvSpPr>
                <p:nvPr/>
              </p:nvSpPr>
              <p:spPr bwMode="auto">
                <a:xfrm>
                  <a:off x="694967" y="1842170"/>
                  <a:ext cx="5944435" cy="166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kumimoji="0" lang="en-US" altLang="ja-JP" b="1" dirty="0">
                      <a:solidFill>
                        <a:srgbClr val="F8F8F2"/>
                      </a:solidFill>
                      <a:latin typeface="+mn-ea"/>
                    </a:rPr>
                    <a:t>curl </a:t>
                  </a:r>
                  <a:r>
                    <a:rPr kumimoji="0" lang="en-US" altLang="ja-JP" b="1" dirty="0">
                      <a:solidFill>
                        <a:srgbClr val="FF0000"/>
                      </a:solidFill>
                      <a:latin typeface="+mn-ea"/>
                    </a:rPr>
                    <a:t>-</a:t>
                  </a:r>
                  <a:r>
                    <a:rPr kumimoji="0" lang="en-US" altLang="ja-JP" b="1" dirty="0">
                      <a:solidFill>
                        <a:srgbClr val="F8F8F2"/>
                      </a:solidFill>
                      <a:latin typeface="+mn-ea"/>
                    </a:rPr>
                    <a:t>X POST </a:t>
                  </a:r>
                  <a:r>
                    <a:rPr kumimoji="0" lang="en-US" altLang="ja-JP" b="1" dirty="0">
                      <a:solidFill>
                        <a:srgbClr val="FF0000"/>
                      </a:solidFill>
                      <a:latin typeface="+mn-ea"/>
                    </a:rPr>
                    <a:t>-</a:t>
                  </a:r>
                  <a:r>
                    <a:rPr kumimoji="0" lang="en-US" altLang="ja-JP" b="1" dirty="0">
                      <a:solidFill>
                        <a:srgbClr val="F8F8F2"/>
                      </a:solidFill>
                      <a:latin typeface="+mn-ea"/>
                    </a:rPr>
                    <a:t>k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"https://&lt;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①ホスト名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&gt;/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oase_web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/event/event/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eventsrequest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 </a:t>
                  </a:r>
                  <a:r>
                    <a:rPr kumimoji="0" lang="en-US" altLang="ja-JP" b="1" dirty="0">
                      <a:solidFill>
                        <a:srgbClr val="FF0000"/>
                      </a:solidFill>
                      <a:latin typeface="+mn-ea"/>
                    </a:rPr>
                    <a:t>-</a:t>
                  </a:r>
                  <a:r>
                    <a:rPr kumimoji="0" lang="en-US" altLang="ja-JP" b="1" dirty="0">
                      <a:solidFill>
                        <a:schemeClr val="bg1"/>
                      </a:solidFill>
                      <a:latin typeface="+mn-ea"/>
                    </a:rPr>
                    <a:t>H</a:t>
                  </a:r>
                  <a:r>
                    <a:rPr kumimoji="0" lang="en-US" altLang="ja-JP" b="1" dirty="0">
                      <a:solidFill>
                        <a:srgbClr val="FFFF99"/>
                      </a:solidFill>
                      <a:latin typeface="+mn-ea"/>
                    </a:rPr>
                    <a:t>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"accept</a:t>
                  </a:r>
                  <a:r>
                    <a:rPr kumimoji="0" lang="en-US" altLang="ja-JP" b="1" dirty="0">
                      <a:solidFill>
                        <a:srgbClr val="FFFF99"/>
                      </a:solidFill>
                      <a:latin typeface="+mn-ea"/>
                    </a:rPr>
                    <a:t>: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application/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json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 </a:t>
                  </a:r>
                  <a:r>
                    <a:rPr kumimoji="0" lang="en-US" altLang="ja-JP" b="1" dirty="0">
                      <a:solidFill>
                        <a:srgbClr val="FF0000"/>
                      </a:solidFill>
                      <a:latin typeface="+mn-ea"/>
                    </a:rPr>
                    <a:t>-</a:t>
                  </a:r>
                  <a:r>
                    <a:rPr kumimoji="0" lang="en-US" altLang="ja-JP" b="1" dirty="0">
                      <a:solidFill>
                        <a:schemeClr val="bg1"/>
                      </a:solidFill>
                      <a:latin typeface="+mn-ea"/>
                    </a:rPr>
                    <a:t>d</a:t>
                  </a:r>
                  <a:r>
                    <a:rPr kumimoji="0" lang="en-US" altLang="ja-JP" b="1" dirty="0">
                      <a:solidFill>
                        <a:srgbClr val="FFFF99"/>
                      </a:solidFill>
                      <a:latin typeface="+mn-ea"/>
                    </a:rPr>
                    <a:t>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"{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decisiontable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: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②ディシジョンテーブル名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,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requesttype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: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③リクエスト種別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,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eventdatetime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: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④イベント発生日時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,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err="1" smtClean="0">
                      <a:solidFill>
                        <a:srgbClr val="FFFF99"/>
                      </a:solidFill>
                      <a:latin typeface="+mn-ea"/>
                    </a:rPr>
                    <a:t>eventinfo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:[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⑤イベント情報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</a:t>
                  </a:r>
                  <a:r>
                    <a:rPr kumimoji="0" lang="en-US" altLang="ja-JP" b="1" dirty="0" smtClean="0">
                      <a:solidFill>
                        <a:srgbClr val="9933FF"/>
                      </a:solidFill>
                      <a:latin typeface="+mn-ea"/>
                    </a:rPr>
                    <a:t>\"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]}" </a:t>
                  </a:r>
                  <a:r>
                    <a:rPr kumimoji="0" lang="en-US" altLang="ja-JP" b="1" dirty="0">
                      <a:solidFill>
                        <a:srgbClr val="FF0000"/>
                      </a:solidFill>
                      <a:latin typeface="+mn-ea"/>
                    </a:rPr>
                    <a:t>-</a:t>
                  </a:r>
                  <a:r>
                    <a:rPr kumimoji="0" lang="en-US" altLang="ja-JP" b="1" dirty="0">
                      <a:solidFill>
                        <a:schemeClr val="bg1"/>
                      </a:solidFill>
                      <a:latin typeface="+mn-ea"/>
                    </a:rPr>
                    <a:t>H</a:t>
                  </a:r>
                  <a:r>
                    <a:rPr kumimoji="0" lang="en-US" altLang="ja-JP" b="1" dirty="0">
                      <a:solidFill>
                        <a:srgbClr val="FFFF99"/>
                      </a:solidFill>
                      <a:latin typeface="+mn-ea"/>
                    </a:rPr>
                    <a:t>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"Authorization</a:t>
                  </a:r>
                  <a:r>
                    <a:rPr kumimoji="0" lang="en-US" altLang="ja-JP" b="1" dirty="0">
                      <a:solidFill>
                        <a:srgbClr val="FFFF99"/>
                      </a:solidFill>
                      <a:latin typeface="+mn-ea"/>
                    </a:rPr>
                    <a:t>: Bearer 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&lt;</a:t>
                  </a:r>
                  <a:r>
                    <a:rPr kumimoji="0" lang="ja-JP" altLang="en-US" b="1" dirty="0" smtClean="0">
                      <a:solidFill>
                        <a:srgbClr val="FFFF99"/>
                      </a:solidFill>
                      <a:latin typeface="+mn-ea"/>
                    </a:rPr>
                    <a:t>⑥トークン</a:t>
                  </a:r>
                  <a:r>
                    <a:rPr kumimoji="0" lang="en-US" altLang="ja-JP" b="1" dirty="0" smtClean="0">
                      <a:solidFill>
                        <a:srgbClr val="FFFF99"/>
                      </a:solidFill>
                      <a:latin typeface="+mn-ea"/>
                    </a:rPr>
                    <a:t>&gt;"</a:t>
                  </a:r>
                  <a:endParaRPr kumimoji="0" lang="ja-JP" altLang="ja-JP" b="1" i="0" u="none" strike="noStrike" cap="none" normalizeH="0" baseline="0" dirty="0" smtClean="0">
                    <a:ln>
                      <a:noFill/>
                    </a:ln>
                    <a:solidFill>
                      <a:srgbClr val="FFFF99"/>
                    </a:solidFill>
                    <a:effectLst/>
                    <a:latin typeface="+mn-ea"/>
                  </a:endParaRPr>
                </a:p>
              </p:txBody>
            </p:sp>
          </p:grpSp>
          <p:sp>
            <p:nvSpPr>
              <p:cNvPr id="32" name="角丸四角形 31"/>
              <p:cNvSpPr/>
              <p:nvPr/>
            </p:nvSpPr>
            <p:spPr bwMode="auto">
              <a:xfrm>
                <a:off x="668600" y="3645030"/>
                <a:ext cx="5976830" cy="2160000"/>
              </a:xfrm>
              <a:prstGeom prst="roundRect">
                <a:avLst>
                  <a:gd name="adj" fmla="val 6744"/>
                </a:avLst>
              </a:prstGeom>
              <a:solidFill>
                <a:schemeClr val="bg2"/>
              </a:solidFill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altLang="ja-JP" sz="1400" b="1" dirty="0" smtClean="0">
                  <a:latin typeface="+mn-ea"/>
                </a:endParaRP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1" name="正方形/長方形 30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58377"/>
              </p:ext>
            </p:extLst>
          </p:nvPr>
        </p:nvGraphicFramePr>
        <p:xfrm>
          <a:off x="683460" y="3682841"/>
          <a:ext cx="5941618" cy="209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739604310"/>
                    </a:ext>
                  </a:extLst>
                </a:gridCol>
                <a:gridCol w="1765618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924000">
                  <a:extLst>
                    <a:ext uri="{9D8B030D-6E8A-4147-A177-3AD203B41FA5}">
                      <a16:colId xmlns:a16="http://schemas.microsoft.com/office/drawing/2014/main" val="339101776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①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有効なホスト名、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アドレスを入力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②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ディシジョンテーブル名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プロダクション適用済みのディシジョンテーブル名を入力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③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リクエスト種別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投入先「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1: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プロダクション」の「１」を入力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\":\"1\",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65856"/>
                  </a:ext>
                </a:extLst>
              </a:tr>
              <a:tr h="473876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④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イベント発生日時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yyyy/mm/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dd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hh:mm:ss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」形式で日付を入力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,\"</a:t>
                      </a:r>
                      <a:r>
                        <a:rPr kumimoji="1" lang="en-US" altLang="ja-JP" sz="11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\":\"2020/01/01 01:01:01\",</a:t>
                      </a:r>
                      <a:endParaRPr kumimoji="1" lang="ja-JP" altLang="en-US" sz="110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97134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⑤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イベント情報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リスト形式で指定　　例）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[\“2\",\“</a:t>
                      </a:r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あああ</a:t>
                      </a:r>
                      <a:r>
                        <a:rPr kumimoji="1" lang="en-US" altLang="ja-JP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\"]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7711"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⑥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トークン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「トークン払い出し」画面で払い出したトークンを入力</a:t>
                      </a:r>
                      <a:endParaRPr kumimoji="1" lang="en-US" altLang="ja-JP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2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54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「リクエスト履歴」画面を確認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curl</a:t>
            </a:r>
            <a:r>
              <a:rPr lang="ja-JP" altLang="en-US" dirty="0" smtClean="0"/>
              <a:t>コマンドでパラメータを指定しリクエスト送信した履歴が追加される。</a:t>
            </a:r>
            <a:endParaRPr lang="en-US" altLang="ja-JP" dirty="0" smtClean="0"/>
          </a:p>
          <a:p>
            <a:pPr lvl="2">
              <a:buFont typeface="メイリオ" panose="020B0604030504040204" pitchFamily="50" charset="-128"/>
              <a:buChar char="※"/>
            </a:pPr>
            <a:r>
              <a:rPr lang="ja-JP" altLang="en-US" dirty="0" smtClean="0"/>
              <a:t>「リクエスト履歴」画面で表示する項目数は変更可能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curl</a:t>
            </a:r>
            <a:r>
              <a:rPr lang="ja-JP" altLang="en-US" dirty="0"/>
              <a:t>コマンドによるリクエスト送信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タイトル 1"/>
          <p:cNvSpPr txBox="1">
            <a:spLocks/>
          </p:cNvSpPr>
          <p:nvPr/>
        </p:nvSpPr>
        <p:spPr bwMode="gray">
          <a:xfrm>
            <a:off x="331913" y="2676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endParaRPr lang="ja-JP" altLang="en-US" kern="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658060" y="1845766"/>
            <a:ext cx="8305453" cy="3965594"/>
            <a:chOff x="658060" y="1845766"/>
            <a:chExt cx="8305453" cy="396559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31" name="正方形/長方形 30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rgbClr val="FF0000"/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" name="グループ化 4"/>
            <p:cNvGrpSpPr/>
            <p:nvPr/>
          </p:nvGrpSpPr>
          <p:grpSpPr>
            <a:xfrm>
              <a:off x="658060" y="2121698"/>
              <a:ext cx="5937264" cy="3689662"/>
              <a:chOff x="658060" y="2121698"/>
              <a:chExt cx="5937264" cy="3689662"/>
            </a:xfrm>
          </p:grpSpPr>
          <p:pic>
            <p:nvPicPr>
              <p:cNvPr id="17" name="図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8060" y="2121698"/>
                <a:ext cx="5937264" cy="3539611"/>
              </a:xfrm>
              <a:prstGeom prst="rect">
                <a:avLst/>
              </a:prstGeom>
            </p:spPr>
          </p:pic>
          <p:grpSp>
            <p:nvGrpSpPr>
              <p:cNvPr id="14" name="グループ化 13"/>
              <p:cNvGrpSpPr/>
              <p:nvPr/>
            </p:nvGrpSpPr>
            <p:grpSpPr>
              <a:xfrm>
                <a:off x="2572814" y="3871426"/>
                <a:ext cx="2011399" cy="1939934"/>
                <a:chOff x="2546111" y="3865396"/>
                <a:chExt cx="2011399" cy="1939934"/>
              </a:xfrm>
            </p:grpSpPr>
            <p:pic>
              <p:nvPicPr>
                <p:cNvPr id="7" name="図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4786" y="3894338"/>
                  <a:ext cx="1352724" cy="1910992"/>
                </a:xfrm>
                <a:prstGeom prst="rect">
                  <a:avLst/>
                </a:prstGeom>
              </p:spPr>
            </p:pic>
            <p:sp>
              <p:nvSpPr>
                <p:cNvPr id="39" name="正方形/長方形 38"/>
                <p:cNvSpPr/>
                <p:nvPr/>
              </p:nvSpPr>
              <p:spPr bwMode="auto">
                <a:xfrm>
                  <a:off x="2546111" y="5272748"/>
                  <a:ext cx="211124" cy="17253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cxnSp>
              <p:nvCxnSpPr>
                <p:cNvPr id="40" name="直線矢印コネクタ 39"/>
                <p:cNvCxnSpPr>
                  <a:stCxn id="39" idx="0"/>
                  <a:endCxn id="41" idx="1"/>
                </p:cNvCxnSpPr>
                <p:nvPr/>
              </p:nvCxnSpPr>
              <p:spPr bwMode="auto">
                <a:xfrm flipV="1">
                  <a:off x="2651673" y="4835363"/>
                  <a:ext cx="552137" cy="437385"/>
                </a:xfrm>
                <a:prstGeom prst="straightConnector1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" name="正方形/長方形 40"/>
                <p:cNvSpPr/>
                <p:nvPr/>
              </p:nvSpPr>
              <p:spPr bwMode="auto">
                <a:xfrm>
                  <a:off x="3203810" y="3865396"/>
                  <a:ext cx="1353699" cy="193993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23533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アクション実行結果（アクション履歴）の確認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アクション実行</a:t>
            </a:r>
          </a:p>
          <a:p>
            <a:pPr lvl="1"/>
            <a:r>
              <a:rPr lang="ja-JP" altLang="en-US" dirty="0" smtClean="0"/>
              <a:t>ルールマッチした場合、実行前準備で設定したとおりアクションが実行（メール通知）され、「アクション履歴」画面で結果が確認できる。</a:t>
            </a:r>
            <a:endParaRPr lang="en-US" altLang="ja-JP" dirty="0"/>
          </a:p>
          <a:p>
            <a:pPr lvl="1"/>
            <a:r>
              <a:rPr lang="ja-JP" altLang="en-US" dirty="0"/>
              <a:t>前述した</a:t>
            </a:r>
            <a:r>
              <a:rPr lang="en-US" altLang="ja-JP" b="1" dirty="0" smtClean="0">
                <a:hlinkClick r:id="rId2" action="ppaction://hlinksldjump"/>
              </a:rPr>
              <a:t>&lt;</a:t>
            </a:r>
            <a:r>
              <a:rPr lang="ja-JP" altLang="en-US" b="1" dirty="0" smtClean="0">
                <a:hlinkClick r:id="rId2" action="ppaction://hlinksldjump"/>
              </a:rPr>
              <a:t>ディシジョンテーブルファイル</a:t>
            </a:r>
            <a:r>
              <a:rPr lang="ja-JP" altLang="en-US" b="1" dirty="0">
                <a:hlinkClick r:id="rId2" action="ppaction://hlinksldjump"/>
              </a:rPr>
              <a:t>の</a:t>
            </a:r>
            <a:r>
              <a:rPr lang="ja-JP" altLang="en-US" b="1" dirty="0" smtClean="0">
                <a:hlinkClick r:id="rId2" action="ppaction://hlinksldjump"/>
              </a:rPr>
              <a:t>作成</a:t>
            </a:r>
            <a:r>
              <a:rPr lang="en-US" altLang="ja-JP" b="1" dirty="0" smtClean="0">
                <a:hlinkClick r:id="rId2" action="ppaction://hlinksldjump"/>
              </a:rPr>
              <a:t>&gt;</a:t>
            </a:r>
            <a:r>
              <a:rPr lang="ja-JP" altLang="en-US" dirty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アクション部にて設定した</a:t>
            </a:r>
            <a:r>
              <a:rPr lang="ja-JP" altLang="en-US" dirty="0"/>
              <a:t>内容</a:t>
            </a:r>
            <a:r>
              <a:rPr lang="ja-JP" altLang="en-US" dirty="0" smtClean="0"/>
              <a:t>でアクション</a:t>
            </a:r>
            <a:r>
              <a:rPr lang="ja-JP" altLang="en-US" dirty="0"/>
              <a:t>が実行</a:t>
            </a:r>
            <a:r>
              <a:rPr lang="ja-JP" altLang="en-US" dirty="0" smtClean="0"/>
              <a:t>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mail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 で指定したとお</a:t>
            </a:r>
            <a:r>
              <a:rPr lang="ja-JP" altLang="en-US" dirty="0"/>
              <a:t>り</a:t>
            </a:r>
            <a:r>
              <a:rPr lang="ja-JP" altLang="en-US" dirty="0" smtClean="0"/>
              <a:t>メール</a:t>
            </a:r>
            <a:r>
              <a:rPr lang="ja-JP" altLang="en-US" dirty="0"/>
              <a:t>が</a:t>
            </a:r>
            <a:r>
              <a:rPr lang="ja-JP" altLang="en-US" dirty="0" smtClean="0"/>
              <a:t>通知される）。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ja-JP" dirty="0" smtClean="0"/>
              <a:t>メール通知</a:t>
            </a:r>
            <a:endParaRPr lang="ja-JP" altLang="en-US" dirty="0"/>
          </a:p>
          <a:p>
            <a:pPr lvl="1"/>
            <a:r>
              <a:rPr lang="ja-JP" altLang="en-US" dirty="0" smtClean="0"/>
              <a:t>前述した</a:t>
            </a:r>
            <a:r>
              <a:rPr lang="en-US" altLang="ja-JP" b="1" dirty="0" smtClean="0">
                <a:hlinkClick r:id="rId3" action="ppaction://hlinksldjump"/>
              </a:rPr>
              <a:t>&lt;</a:t>
            </a:r>
            <a:r>
              <a:rPr lang="ja-JP" altLang="en-US" b="1" dirty="0" smtClean="0">
                <a:hlinkClick r:id="rId3" action="ppaction://hlinksldjump"/>
              </a:rPr>
              <a:t>メールドライバ</a:t>
            </a:r>
            <a:r>
              <a:rPr lang="ja-JP" altLang="en-US" b="1" dirty="0">
                <a:hlinkClick r:id="rId3" action="ppaction://hlinksldjump"/>
              </a:rPr>
              <a:t>の設定とメールテンプレートの</a:t>
            </a:r>
            <a:r>
              <a:rPr lang="ja-JP" altLang="en-US" b="1" dirty="0" smtClean="0">
                <a:hlinkClick r:id="rId3" action="ppaction://hlinksldjump"/>
              </a:rPr>
              <a:t>作成</a:t>
            </a:r>
            <a:r>
              <a:rPr lang="en-US" altLang="ja-JP" b="1" dirty="0" smtClean="0">
                <a:hlinkClick r:id="rId3" action="ppaction://hlinksldjump"/>
              </a:rPr>
              <a:t>&gt;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dirty="0" smtClean="0"/>
              <a:t>で設定した件名・本文のメールが届く。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ja-JP" altLang="ja-JP" dirty="0" smtClean="0"/>
              <a:t>アクション履歴</a:t>
            </a:r>
            <a:endParaRPr lang="ja-JP" altLang="en-US" dirty="0"/>
          </a:p>
          <a:p>
            <a:pPr lvl="1"/>
            <a:r>
              <a:rPr lang="ja-JP" altLang="en-US" dirty="0" smtClean="0"/>
              <a:t>ルールマッチングし実行されたルールが「</a:t>
            </a:r>
            <a:r>
              <a:rPr lang="ja-JP" altLang="en-US" dirty="0"/>
              <a:t>アクション履歴」</a:t>
            </a:r>
            <a:r>
              <a:rPr lang="ja-JP" altLang="en-US" dirty="0" smtClean="0"/>
              <a:t>画面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に</a:t>
            </a:r>
            <a:r>
              <a:rPr lang="ja-JP" altLang="en-US" dirty="0"/>
              <a:t>表示</a:t>
            </a:r>
            <a:r>
              <a:rPr lang="ja-JP" altLang="en-US" dirty="0" smtClean="0"/>
              <a:t>されていることを確認する</a:t>
            </a:r>
            <a:r>
              <a:rPr lang="ja-JP" altLang="en-US" dirty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b="1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20923" y="1845766"/>
            <a:ext cx="8242590" cy="4463634"/>
            <a:chOff x="720923" y="1845766"/>
            <a:chExt cx="8242590" cy="4463634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6815468" y="1845766"/>
              <a:ext cx="2148045" cy="3815544"/>
              <a:chOff x="6815468" y="1845766"/>
              <a:chExt cx="2148045" cy="3815544"/>
            </a:xfrm>
          </p:grpSpPr>
          <p:sp>
            <p:nvSpPr>
              <p:cNvPr id="24" name="正方形/長方形 23"/>
              <p:cNvSpPr/>
              <p:nvPr/>
            </p:nvSpPr>
            <p:spPr bwMode="auto">
              <a:xfrm>
                <a:off x="6815468" y="1845766"/>
                <a:ext cx="2148045" cy="3815544"/>
              </a:xfrm>
              <a:prstGeom prst="rect">
                <a:avLst/>
              </a:prstGeom>
              <a:solidFill>
                <a:srgbClr val="0A3368"/>
              </a:solidFill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6887346" y="399072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テストリクエスト</a:t>
                </a:r>
              </a:p>
            </p:txBody>
          </p:sp>
          <p:sp>
            <p:nvSpPr>
              <p:cNvPr id="26" name="角丸四角形 25"/>
              <p:cNvSpPr/>
              <p:nvPr/>
            </p:nvSpPr>
            <p:spPr bwMode="auto">
              <a:xfrm>
                <a:off x="6887346" y="440335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プロダクション適用</a:t>
                </a:r>
              </a:p>
            </p:txBody>
          </p:sp>
          <p:sp>
            <p:nvSpPr>
              <p:cNvPr id="27" name="角丸四角形 26"/>
              <p:cNvSpPr/>
              <p:nvPr/>
            </p:nvSpPr>
            <p:spPr bwMode="auto">
              <a:xfrm>
                <a:off x="6887346" y="357808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アップロード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 bwMode="auto">
              <a:xfrm>
                <a:off x="6887346" y="192754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メールドライバの設定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と</a:t>
                </a:r>
                <a:endParaRPr lang="en-US" altLang="ja-JP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メールテンプレート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の作成</a:t>
                </a:r>
              </a:p>
            </p:txBody>
          </p:sp>
          <p:sp>
            <p:nvSpPr>
              <p:cNvPr id="29" name="角丸四角形 28"/>
              <p:cNvSpPr/>
              <p:nvPr/>
            </p:nvSpPr>
            <p:spPr bwMode="auto">
              <a:xfrm>
                <a:off x="6887346" y="2752818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ディシジョンテーブルの作成</a:t>
                </a:r>
              </a:p>
            </p:txBody>
          </p:sp>
          <p:sp>
            <p:nvSpPr>
              <p:cNvPr id="30" name="角丸四角形 29"/>
              <p:cNvSpPr/>
              <p:nvPr/>
            </p:nvSpPr>
            <p:spPr bwMode="auto">
              <a:xfrm>
                <a:off x="6887346" y="4815993"/>
                <a:ext cx="2004289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>
                    <a:solidFill>
                      <a:schemeClr val="tx1"/>
                    </a:solidFill>
                    <a:latin typeface="+mn-ea"/>
                  </a:rPr>
                  <a:t>curl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コマンドに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よる</a:t>
                </a:r>
                <a:endParaRPr lang="en-US" altLang="ja-JP" sz="9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リクエスト</a:t>
                </a:r>
                <a:r>
                  <a:rPr lang="ja-JP" altLang="en-US" sz="900" b="1" dirty="0">
                    <a:solidFill>
                      <a:schemeClr val="tx1"/>
                    </a:solidFill>
                    <a:latin typeface="+mn-ea"/>
                  </a:rPr>
                  <a:t>送信</a:t>
                </a: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6887346" y="5228631"/>
                <a:ext cx="2004289" cy="360000"/>
              </a:xfrm>
              <a:prstGeom prst="round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rgbClr val="FF0000"/>
                    </a:solidFill>
                    <a:latin typeface="+mn-ea"/>
                  </a:rPr>
                  <a:t>アクション実行結果の確認</a:t>
                </a: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6887346" y="316545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ディシジョンテーブルファイルの作成 </a:t>
                </a:r>
                <a:endParaRPr lang="en-US" altLang="ja-JP" sz="900" b="1" spc="-1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ctr"/>
                <a:r>
                  <a:rPr lang="en-US" altLang="ja-JP" sz="900" b="1" spc="-15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※</a:t>
                </a:r>
                <a:r>
                  <a:rPr lang="ja-JP" altLang="en-US" sz="900" b="1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エクセル操作</a:t>
                </a: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6887346" y="2340183"/>
                <a:ext cx="2004289" cy="360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A3368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トークン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の</a:t>
                </a:r>
                <a:r>
                  <a:rPr lang="ja-JP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払い出</a:t>
                </a:r>
                <a:r>
                  <a:rPr lang="ja-JP" alt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し</a:t>
                </a:r>
                <a:endParaRPr lang="ja-JP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4"/>
            <a:srcRect b="55413"/>
            <a:stretch/>
          </p:blipFill>
          <p:spPr>
            <a:xfrm>
              <a:off x="720923" y="5028632"/>
              <a:ext cx="5723337" cy="1280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6623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ja-JP" altLang="en-US" dirty="0" smtClean="0"/>
              <a:t>　</a:t>
            </a:r>
            <a:r>
              <a:rPr lang="ja-JP" altLang="en-US" dirty="0" smtClean="0">
                <a:latin typeface="+mn-ea"/>
              </a:rPr>
              <a:t>付録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48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(1/</a:t>
            </a:r>
            <a:r>
              <a:rPr lang="en-US" altLang="ja-JP" dirty="0"/>
              <a:t>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サンプル値を入力し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lvl="1"/>
            <a:r>
              <a:rPr lang="ja-JP" altLang="en-US" dirty="0" smtClean="0"/>
              <a:t>「メッセージ</a:t>
            </a:r>
            <a:r>
              <a:rPr lang="en-US" altLang="ja-JP" dirty="0"/>
              <a:t>ID</a:t>
            </a:r>
            <a:r>
              <a:rPr lang="ja-JP" altLang="en-US" dirty="0"/>
              <a:t>：</a:t>
            </a:r>
            <a:r>
              <a:rPr lang="en-US" altLang="ja-JP" dirty="0"/>
              <a:t>10001</a:t>
            </a:r>
            <a:r>
              <a:rPr lang="ja-JP" altLang="en-US" dirty="0"/>
              <a:t>」という情報を</a:t>
            </a:r>
            <a:r>
              <a:rPr lang="en-US" altLang="ja-JP" dirty="0"/>
              <a:t>OASE</a:t>
            </a:r>
            <a:r>
              <a:rPr lang="ja-JP" altLang="en-US" dirty="0"/>
              <a:t>が受け取った</a:t>
            </a:r>
            <a:r>
              <a:rPr lang="ja-JP" altLang="en-US" dirty="0" smtClean="0"/>
              <a:t>時、「</a:t>
            </a:r>
            <a:r>
              <a:rPr lang="ja-JP" altLang="en-US" dirty="0"/>
              <a:t>件名：</a:t>
            </a:r>
            <a:r>
              <a:rPr lang="en-US" altLang="ja-JP" dirty="0"/>
              <a:t>【OASE】</a:t>
            </a:r>
            <a:r>
              <a:rPr lang="ja-JP" altLang="en-US" dirty="0"/>
              <a:t>通知テスト」「本文：</a:t>
            </a:r>
            <a:r>
              <a:rPr lang="en-US" altLang="ja-JP" dirty="0"/>
              <a:t>[</a:t>
            </a:r>
            <a:r>
              <a:rPr lang="ja-JP" altLang="en-US" dirty="0"/>
              <a:t>リクエスト情報</a:t>
            </a:r>
            <a:r>
              <a:rPr lang="en-US" altLang="ja-JP" dirty="0"/>
              <a:t>][</a:t>
            </a:r>
            <a:r>
              <a:rPr lang="ja-JP" altLang="en-US" dirty="0"/>
              <a:t>イベント情報</a:t>
            </a:r>
            <a:r>
              <a:rPr lang="en-US" altLang="ja-JP" dirty="0"/>
              <a:t>]</a:t>
            </a:r>
            <a:r>
              <a:rPr lang="ja-JP" altLang="en-US" dirty="0"/>
              <a:t>」と</a:t>
            </a:r>
            <a:r>
              <a:rPr lang="ja-JP" altLang="en-US" dirty="0" smtClean="0"/>
              <a:t>いう</a:t>
            </a:r>
            <a:r>
              <a:rPr lang="ja-JP" altLang="en-US" dirty="0"/>
              <a:t>内容</a:t>
            </a:r>
            <a:r>
              <a:rPr lang="ja-JP" altLang="en-US" dirty="0" smtClean="0"/>
              <a:t>の</a:t>
            </a:r>
            <a:r>
              <a:rPr lang="ja-JP" altLang="en-US" dirty="0"/>
              <a:t>メールが送信されるアクションを実行</a:t>
            </a:r>
            <a:r>
              <a:rPr lang="ja-JP" altLang="en-US" dirty="0" smtClean="0"/>
              <a:t>させたい</a:t>
            </a:r>
            <a:endParaRPr lang="en-US" altLang="ja-JP" dirty="0"/>
          </a:p>
          <a:p>
            <a:pPr lvl="1"/>
            <a:endParaRPr lang="en-US" altLang="ja-JP" sz="900" b="1" dirty="0" smtClean="0"/>
          </a:p>
          <a:p>
            <a:pPr marL="180000" lvl="1" indent="0">
              <a:buNone/>
            </a:pPr>
            <a:r>
              <a:rPr lang="ja-JP" altLang="en-US" b="1" dirty="0" smtClean="0"/>
              <a:t>　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実行前準備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80870" y="2564880"/>
            <a:ext cx="7943739" cy="3835990"/>
            <a:chOff x="780870" y="2564880"/>
            <a:chExt cx="7943739" cy="383599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74780" y="4339926"/>
              <a:ext cx="3349829" cy="2060944"/>
              <a:chOff x="4942129" y="4985836"/>
              <a:chExt cx="3349829" cy="2060944"/>
            </a:xfrm>
          </p:grpSpPr>
          <p:sp>
            <p:nvSpPr>
              <p:cNvPr id="27" name="角丸四角形 26"/>
              <p:cNvSpPr/>
              <p:nvPr/>
            </p:nvSpPr>
            <p:spPr bwMode="auto">
              <a:xfrm>
                <a:off x="5146888" y="5187208"/>
                <a:ext cx="3145070" cy="1859572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 smtClean="0"/>
                  <a:t>本書内</a:t>
                </a:r>
                <a:endParaRPr lang="en-US" altLang="ja-JP" sz="1400" dirty="0" smtClean="0"/>
              </a:p>
              <a:p>
                <a:pPr algn="ctr"/>
                <a:r>
                  <a:rPr lang="en-US" altLang="ja-JP" sz="1400" b="1" dirty="0" smtClean="0">
                    <a:hlinkClick r:id="rId2" action="ppaction://hlinksldjump"/>
                  </a:rPr>
                  <a:t>&lt;3.1</a:t>
                </a:r>
                <a:r>
                  <a:rPr lang="ja-JP" altLang="en-US" sz="1400" b="1" dirty="0" smtClean="0">
                    <a:hlinkClick r:id="rId2" action="ppaction://hlinksldjump"/>
                  </a:rPr>
                  <a:t> メールドライバ</a:t>
                </a:r>
                <a:r>
                  <a:rPr lang="ja-JP" altLang="en-US" sz="1400" b="1" dirty="0">
                    <a:hlinkClick r:id="rId2" action="ppaction://hlinksldjump"/>
                  </a:rPr>
                  <a:t>の設定</a:t>
                </a:r>
                <a:r>
                  <a:rPr lang="ja-JP" altLang="en-US" sz="1400" b="1" dirty="0" smtClean="0">
                    <a:hlinkClick r:id="rId2" action="ppaction://hlinksldjump"/>
                  </a:rPr>
                  <a:t>とメールテンプレート</a:t>
                </a:r>
                <a:r>
                  <a:rPr lang="ja-JP" altLang="en-US" sz="1400" b="1" dirty="0">
                    <a:hlinkClick r:id="rId2" action="ppaction://hlinksldjump"/>
                  </a:rPr>
                  <a:t>の作成</a:t>
                </a:r>
                <a:r>
                  <a:rPr lang="en-US" altLang="ja-JP" sz="1400" b="1" dirty="0" smtClean="0">
                    <a:hlinkClick r:id="rId2" action="ppaction://hlinksldjump"/>
                  </a:rPr>
                  <a:t>&gt;</a:t>
                </a:r>
                <a:r>
                  <a:rPr lang="ja-JP" altLang="en-US" sz="1400" dirty="0" smtClean="0"/>
                  <a:t>およ</a:t>
                </a:r>
                <a:r>
                  <a:rPr lang="ja-JP" altLang="en-US" sz="1400" dirty="0"/>
                  <a:t>び</a:t>
                </a:r>
                <a:endParaRPr lang="en-US" altLang="ja-JP" sz="1400" dirty="0" smtClean="0"/>
              </a:p>
              <a:p>
                <a:pPr algn="ctr"/>
                <a:r>
                  <a:rPr lang="en-US" altLang="ja-JP" sz="1400" b="1" dirty="0" smtClean="0">
                    <a:hlinkClick r:id="rId3" action="ppaction://hlinksldjump"/>
                  </a:rPr>
                  <a:t>&lt;3.2</a:t>
                </a:r>
                <a:r>
                  <a:rPr lang="ja-JP" altLang="en-US" sz="1400" b="1" dirty="0" smtClean="0">
                    <a:hlinkClick r:id="rId3" action="ppaction://hlinksldjump"/>
                  </a:rPr>
                  <a:t> トークン</a:t>
                </a:r>
                <a:r>
                  <a:rPr lang="ja-JP" altLang="en-US" sz="1400" b="1" dirty="0">
                    <a:hlinkClick r:id="rId3" action="ppaction://hlinksldjump"/>
                  </a:rPr>
                  <a:t>の払い出し</a:t>
                </a:r>
                <a:r>
                  <a:rPr lang="en-US" altLang="ja-JP" sz="1400" b="1" dirty="0" smtClean="0">
                    <a:hlinkClick r:id="rId3" action="ppaction://hlinksldjump"/>
                  </a:rPr>
                  <a:t>&gt;</a:t>
                </a:r>
                <a:endParaRPr lang="en-US" altLang="ja-JP" sz="1400" b="1" dirty="0" smtClean="0"/>
              </a:p>
              <a:p>
                <a:pPr algn="ctr"/>
                <a:r>
                  <a:rPr lang="ja-JP" altLang="en-US" sz="1400" dirty="0"/>
                  <a:t>の</a:t>
                </a:r>
                <a:r>
                  <a:rPr lang="ja-JP" altLang="en-US" sz="1400" dirty="0" smtClean="0"/>
                  <a:t>範囲です。</a:t>
                </a:r>
                <a:endParaRPr lang="ja-JP" altLang="en-US" sz="1400" dirty="0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4942129" y="4985836"/>
                <a:ext cx="565503" cy="549789"/>
                <a:chOff x="162795" y="4092156"/>
                <a:chExt cx="565503" cy="549789"/>
              </a:xfrm>
            </p:grpSpPr>
            <p:sp>
              <p:nvSpPr>
                <p:cNvPr id="25" name="円/楕円 44"/>
                <p:cNvSpPr/>
                <p:nvPr/>
              </p:nvSpPr>
              <p:spPr bwMode="auto">
                <a:xfrm>
                  <a:off x="162795" y="4092156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33240" y="4312436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780870" y="2564880"/>
              <a:ext cx="7943739" cy="3835990"/>
              <a:chOff x="780870" y="2564880"/>
              <a:chExt cx="7943739" cy="3835990"/>
            </a:xfrm>
          </p:grpSpPr>
          <p:sp>
            <p:nvSpPr>
              <p:cNvPr id="7" name="角丸四角形 6"/>
              <p:cNvSpPr/>
              <p:nvPr/>
            </p:nvSpPr>
            <p:spPr bwMode="auto">
              <a:xfrm>
                <a:off x="5458812" y="2564880"/>
                <a:ext cx="3265797" cy="1656000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>
                    <a:latin typeface="+mn-ea"/>
                  </a:rPr>
                  <a:t>②</a:t>
                </a:r>
                <a:r>
                  <a:rPr lang="ja-JP" altLang="en-US" sz="1400" b="1" dirty="0" smtClean="0">
                    <a:latin typeface="+mn-ea"/>
                  </a:rPr>
                  <a:t>「トークン</a:t>
                </a:r>
                <a:r>
                  <a:rPr lang="ja-JP" altLang="en-US" sz="1400" b="1" dirty="0">
                    <a:latin typeface="+mn-ea"/>
                  </a:rPr>
                  <a:t>払い出</a:t>
                </a:r>
                <a:r>
                  <a:rPr lang="ja-JP" altLang="en-US" sz="1400" b="1" dirty="0" smtClean="0">
                    <a:latin typeface="+mn-ea"/>
                  </a:rPr>
                  <a:t>し」画面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780870" y="2564880"/>
                <a:ext cx="4503653" cy="3835990"/>
              </a:xfrm>
              <a:prstGeom prst="roundRect">
                <a:avLst>
                  <a:gd name="adj" fmla="val 3415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>
                    <a:latin typeface="+mn-ea"/>
                  </a:rPr>
                  <a:t>①「アクション設定」画面</a:t>
                </a:r>
                <a:endParaRPr lang="en-US" altLang="ja-JP" sz="1400" b="1" dirty="0" smtClean="0">
                  <a:latin typeface="+mn-ea"/>
                </a:endParaRPr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02786"/>
              </p:ext>
            </p:extLst>
          </p:nvPr>
        </p:nvGraphicFramePr>
        <p:xfrm>
          <a:off x="5657530" y="3070506"/>
          <a:ext cx="294702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0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22996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208338">
                  <a:extLst>
                    <a:ext uri="{9D8B030D-6E8A-4147-A177-3AD203B41FA5}">
                      <a16:colId xmlns:a16="http://schemas.microsoft.com/office/drawing/2014/main" val="345083229"/>
                    </a:ext>
                  </a:extLst>
                </a:gridCol>
                <a:gridCol w="284314">
                  <a:extLst>
                    <a:ext uri="{9D8B030D-6E8A-4147-A177-3AD203B41FA5}">
                      <a16:colId xmlns:a16="http://schemas.microsoft.com/office/drawing/2014/main" val="460530091"/>
                    </a:ext>
                  </a:extLst>
                </a:gridCol>
              </a:tblGrid>
              <a:tr h="424938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コマンドによるリクエスト送信時に必要なトークンを用意する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トークン名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test_token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54963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99344"/>
              </p:ext>
            </p:extLst>
          </p:nvPr>
        </p:nvGraphicFramePr>
        <p:xfrm>
          <a:off x="944649" y="3052760"/>
          <a:ext cx="4329364" cy="313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162757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8460600"/>
                    </a:ext>
                  </a:extLst>
                </a:gridCol>
                <a:gridCol w="270895">
                  <a:extLst>
                    <a:ext uri="{9D8B030D-6E8A-4147-A177-3AD203B41FA5}">
                      <a16:colId xmlns:a16="http://schemas.microsoft.com/office/drawing/2014/main" val="207801299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 Driver ver1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」を用意する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名前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oasetest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smtp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サーバ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0.0.0.0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894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ユーザ名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sample@example</a:t>
                      </a:r>
                      <a:r>
                        <a:rPr kumimoji="1" lang="en-US" altLang="ja-JP" sz="1200" b="0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.com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6579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パスワード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（空白）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5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（他、必要情報を登録）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kumimoji="1" lang="en-US" altLang="ja-JP" sz="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1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・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「メールテンプレート」を作成する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31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テンプレート名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+mn-ea"/>
                          <a:ea typeface="+mn-ea"/>
                        </a:rPr>
                        <a:t>test_template</a:t>
                      </a:r>
                      <a:endParaRPr kumimoji="1" lang="en-US" altLang="ja-JP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95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【OASE】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通知テスト</a:t>
                      </a: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2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本文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[ACTION_INFO] </a:t>
                      </a:r>
                    </a:p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[EVENT_INFO]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28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97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(2/</a:t>
            </a:r>
            <a:r>
              <a:rPr lang="en-US" altLang="ja-JP" dirty="0"/>
              <a:t>4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539439" y="1099610"/>
            <a:ext cx="8010503" cy="5286000"/>
            <a:chOff x="539439" y="1099610"/>
            <a:chExt cx="8010503" cy="5286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5309269" y="1099610"/>
              <a:ext cx="3240673" cy="2146188"/>
              <a:chOff x="1041088" y="5082251"/>
              <a:chExt cx="3240673" cy="2146188"/>
            </a:xfrm>
          </p:grpSpPr>
          <p:sp>
            <p:nvSpPr>
              <p:cNvPr id="18" name="角丸四角形 17"/>
              <p:cNvSpPr/>
              <p:nvPr/>
            </p:nvSpPr>
            <p:spPr bwMode="auto">
              <a:xfrm>
                <a:off x="1239949" y="5280386"/>
                <a:ext cx="3041812" cy="1948053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 smtClean="0"/>
                  <a:t>本書内　</a:t>
                </a:r>
                <a:r>
                  <a:rPr lang="en-US" altLang="ja-JP" sz="1400" dirty="0" smtClean="0"/>
                  <a:t/>
                </a:r>
                <a:br>
                  <a:rPr lang="en-US" altLang="ja-JP" sz="1400" dirty="0" smtClean="0"/>
                </a:br>
                <a:r>
                  <a:rPr lang="en-US" altLang="ja-JP" sz="1400" b="1" dirty="0" smtClean="0">
                    <a:hlinkClick r:id="rId2" action="ppaction://hlinksldjump"/>
                  </a:rPr>
                  <a:t>&lt;3.3</a:t>
                </a:r>
                <a:r>
                  <a:rPr lang="ja-JP" altLang="en-US" sz="1400" b="1" dirty="0" smtClean="0">
                    <a:hlinkClick r:id="rId2" action="ppaction://hlinksldjump"/>
                  </a:rPr>
                  <a:t> ディシジョンテーブル</a:t>
                </a:r>
                <a:r>
                  <a:rPr lang="ja-JP" altLang="en-US" sz="1400" b="1" dirty="0">
                    <a:hlinkClick r:id="rId2" action="ppaction://hlinksldjump"/>
                  </a:rPr>
                  <a:t>の作成</a:t>
                </a:r>
                <a:r>
                  <a:rPr lang="en-US" altLang="ja-JP" sz="1400" b="1" dirty="0" smtClean="0">
                    <a:hlinkClick r:id="rId2" action="ppaction://hlinksldjump"/>
                  </a:rPr>
                  <a:t>&gt;</a:t>
                </a:r>
                <a:r>
                  <a:rPr lang="ja-JP" altLang="en-US" sz="1400" dirty="0" smtClean="0"/>
                  <a:t>および</a:t>
                </a:r>
                <a:r>
                  <a:rPr lang="en-US" altLang="ja-JP" sz="1400" b="1" dirty="0" smtClean="0">
                    <a:hlinkClick r:id="rId3" action="ppaction://hlinksldjump"/>
                  </a:rPr>
                  <a:t>&lt;3.4 </a:t>
                </a:r>
                <a:r>
                  <a:rPr lang="ja-JP" altLang="en-US" sz="1400" b="1" dirty="0" smtClean="0">
                    <a:hlinkClick r:id="rId3" action="ppaction://hlinksldjump"/>
                  </a:rPr>
                  <a:t>ディシジョンテーブルファイル</a:t>
                </a:r>
                <a:r>
                  <a:rPr lang="ja-JP" altLang="en-US" sz="1400" b="1" dirty="0">
                    <a:hlinkClick r:id="rId3" action="ppaction://hlinksldjump"/>
                  </a:rPr>
                  <a:t>の作成 </a:t>
                </a:r>
                <a:r>
                  <a:rPr lang="en-US" altLang="ja-JP" sz="1400" b="1" dirty="0">
                    <a:hlinkClick r:id="rId3" action="ppaction://hlinksldjump"/>
                  </a:rPr>
                  <a:t>※</a:t>
                </a:r>
                <a:r>
                  <a:rPr lang="ja-JP" altLang="en-US" sz="1400" b="1" dirty="0">
                    <a:hlinkClick r:id="rId3" action="ppaction://hlinksldjump"/>
                  </a:rPr>
                  <a:t>エクセル操作</a:t>
                </a:r>
                <a:r>
                  <a:rPr lang="en-US" altLang="ja-JP" sz="1400" b="1" dirty="0" smtClean="0">
                    <a:hlinkClick r:id="rId3" action="ppaction://hlinksldjump"/>
                  </a:rPr>
                  <a:t>&gt;</a:t>
                </a:r>
                <a:r>
                  <a:rPr lang="ja-JP" altLang="en-US" sz="1400" dirty="0" smtClean="0"/>
                  <a:t>の範囲です。</a:t>
                </a:r>
                <a:endParaRPr lang="ja-JP" altLang="en-US" sz="1400" dirty="0"/>
              </a:p>
            </p:txBody>
          </p:sp>
          <p:grpSp>
            <p:nvGrpSpPr>
              <p:cNvPr id="19" name="グループ化 18"/>
              <p:cNvGrpSpPr/>
              <p:nvPr/>
            </p:nvGrpSpPr>
            <p:grpSpPr>
              <a:xfrm>
                <a:off x="1041088" y="5082251"/>
                <a:ext cx="565503" cy="549789"/>
                <a:chOff x="694923" y="3865968"/>
                <a:chExt cx="565503" cy="549789"/>
              </a:xfrm>
            </p:grpSpPr>
            <p:sp>
              <p:nvSpPr>
                <p:cNvPr id="20" name="円/楕円 44"/>
                <p:cNvSpPr/>
                <p:nvPr/>
              </p:nvSpPr>
              <p:spPr bwMode="auto">
                <a:xfrm>
                  <a:off x="694923" y="386596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767971" y="408236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539439" y="1121798"/>
              <a:ext cx="8010503" cy="5263812"/>
              <a:chOff x="539439" y="1121798"/>
              <a:chExt cx="8010503" cy="5263812"/>
            </a:xfrm>
          </p:grpSpPr>
          <p:sp>
            <p:nvSpPr>
              <p:cNvPr id="13" name="角丸四角形 12"/>
              <p:cNvSpPr/>
              <p:nvPr/>
            </p:nvSpPr>
            <p:spPr bwMode="auto">
              <a:xfrm>
                <a:off x="592342" y="3397610"/>
                <a:ext cx="7957600" cy="2988000"/>
              </a:xfrm>
              <a:prstGeom prst="roundRect">
                <a:avLst>
                  <a:gd name="adj" fmla="val 5693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>
                    <a:latin typeface="+mn-ea"/>
                  </a:rPr>
                  <a:t>③「ディシジョンテーブル」ファイル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539439" y="1121798"/>
                <a:ext cx="4701986" cy="2124000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/>
                  <a:t>②「ディシジョンテーブル」画面</a:t>
                </a:r>
              </a:p>
            </p:txBody>
          </p:sp>
        </p:grpSp>
      </p:grp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67093"/>
              </p:ext>
            </p:extLst>
          </p:nvPr>
        </p:nvGraphicFramePr>
        <p:xfrm>
          <a:off x="694218" y="1554007"/>
          <a:ext cx="4486692" cy="170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5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353672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163728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8689200"/>
                    </a:ext>
                  </a:extLst>
                </a:gridCol>
              </a:tblGrid>
              <a:tr h="270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「メッセージ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」が合致条件となるルールを作成する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ディシジョンテーブル名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権限の設定（システム管理者）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全て「更新可能」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643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メッセージ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条件式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等しい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数値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7312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22463"/>
              </p:ext>
            </p:extLst>
          </p:nvPr>
        </p:nvGraphicFramePr>
        <p:xfrm>
          <a:off x="771521" y="3863436"/>
          <a:ext cx="7689020" cy="249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59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474780">
                  <a:extLst>
                    <a:ext uri="{9D8B030D-6E8A-4147-A177-3AD203B41FA5}">
                      <a16:colId xmlns:a16="http://schemas.microsoft.com/office/drawing/2014/main" val="482329209"/>
                    </a:ext>
                  </a:extLst>
                </a:gridCol>
                <a:gridCol w="4531392">
                  <a:extLst>
                    <a:ext uri="{9D8B030D-6E8A-4147-A177-3AD203B41FA5}">
                      <a16:colId xmlns:a16="http://schemas.microsoft.com/office/drawing/2014/main" val="2869006925"/>
                    </a:ext>
                  </a:extLst>
                </a:gridCol>
                <a:gridCol w="135637">
                  <a:extLst>
                    <a:ext uri="{9D8B030D-6E8A-4147-A177-3AD203B41FA5}">
                      <a16:colId xmlns:a16="http://schemas.microsoft.com/office/drawing/2014/main" val="2282863054"/>
                    </a:ext>
                  </a:extLst>
                </a:gridCol>
                <a:gridCol w="229652">
                  <a:extLst>
                    <a:ext uri="{9D8B030D-6E8A-4147-A177-3AD203B41FA5}">
                      <a16:colId xmlns:a16="http://schemas.microsoft.com/office/drawing/2014/main" val="1441312440"/>
                    </a:ext>
                  </a:extLst>
                </a:gridCol>
              </a:tblGrid>
              <a:tr h="199669"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ディシジョンテーブルファイルをリネームして保存する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ファイル名</a:t>
                      </a:r>
                      <a:endParaRPr kumimoji="1" lang="en-US" altLang="ja-JP" sz="12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mail_test.xlsx</a:t>
                      </a:r>
                      <a:endParaRPr kumimoji="1" lang="ja-JP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8154"/>
                  </a:ext>
                </a:extLst>
              </a:tr>
              <a:tr h="199669"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kumimoji="1" lang="en-US" altLang="ja-JP" sz="4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12330"/>
                  </a:ext>
                </a:extLst>
              </a:tr>
              <a:tr h="199669"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「メッセージ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10001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」がヒットするルールを作成する</a:t>
                      </a:r>
                      <a:endParaRPr kumimoji="1" lang="en-US" altLang="ja-JP" sz="1200" b="1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　</a:t>
                      </a:r>
                      <a:r>
                        <a:rPr kumimoji="1" lang="en-US" altLang="ja-JP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赤字箇所はご変更ください。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メッセージ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（等しい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数値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10001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アクション種別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mail(ver1)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61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アクションパラメータ情報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MAIL_NAME=</a:t>
                      </a:r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oasetest,MAIL_TO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kumimoji="1" lang="en-US" altLang="ja-JP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ja-JP" altLang="en-US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受信可能なメールアドレス</a:t>
                      </a:r>
                      <a:r>
                        <a:rPr kumimoji="1" lang="en-US" altLang="ja-JP" sz="12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,MAIL_CC=,MAIL_BCC=,MAIL_TEMPLATE=</a:t>
                      </a:r>
                      <a:r>
                        <a:rPr kumimoji="1" lang="en-US" altLang="ja-JP" sz="1200" b="0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test_template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en-US" altLang="ja-JP" sz="1200" b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（他、ディシジョンテーブルファイルの「シート：記述例」を参考に必要情報を登録）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9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2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lang="ja-JP" altLang="en-US" dirty="0"/>
              <a:t>１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05782" y="1268700"/>
            <a:ext cx="8142798" cy="5112710"/>
            <a:chOff x="605782" y="1268700"/>
            <a:chExt cx="8142798" cy="511271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605782" y="5319275"/>
              <a:ext cx="8142798" cy="1062135"/>
              <a:chOff x="605782" y="5082251"/>
              <a:chExt cx="8142798" cy="1062135"/>
            </a:xfrm>
          </p:grpSpPr>
          <p:sp>
            <p:nvSpPr>
              <p:cNvPr id="18" name="角丸四角形 17"/>
              <p:cNvSpPr/>
              <p:nvPr/>
            </p:nvSpPr>
            <p:spPr bwMode="auto">
              <a:xfrm>
                <a:off x="805520" y="5280386"/>
                <a:ext cx="7943060" cy="864000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 smtClean="0"/>
                  <a:t>本書内 </a:t>
                </a:r>
                <a:r>
                  <a:rPr lang="en-US" altLang="ja-JP" sz="1400" b="1" dirty="0" smtClean="0">
                    <a:hlinkClick r:id="rId2" action="ppaction://hlinksldjump"/>
                  </a:rPr>
                  <a:t>&lt;3.5</a:t>
                </a:r>
                <a:r>
                  <a:rPr lang="ja-JP" altLang="en-US" sz="1400" b="1" dirty="0" smtClean="0">
                    <a:hlinkClick r:id="rId2" action="ppaction://hlinksldjump"/>
                  </a:rPr>
                  <a:t> ディシジョンテーブルファイル</a:t>
                </a:r>
                <a:r>
                  <a:rPr lang="ja-JP" altLang="en-US" sz="1400" b="1" dirty="0">
                    <a:hlinkClick r:id="rId2" action="ppaction://hlinksldjump"/>
                  </a:rPr>
                  <a:t>のアップロード</a:t>
                </a:r>
                <a:r>
                  <a:rPr lang="en-US" altLang="ja-JP" sz="1400" b="1" dirty="0" smtClean="0">
                    <a:hlinkClick r:id="rId2" action="ppaction://hlinksldjump"/>
                  </a:rPr>
                  <a:t>&gt;</a:t>
                </a:r>
                <a:r>
                  <a:rPr lang="ja-JP" altLang="en-US" sz="1400" dirty="0"/>
                  <a:t>　</a:t>
                </a:r>
                <a:endParaRPr lang="en-US" altLang="ja-JP" sz="1400" dirty="0" smtClean="0"/>
              </a:p>
              <a:p>
                <a:pPr algn="ctr"/>
                <a:r>
                  <a:rPr lang="ja-JP" altLang="en-US" sz="1400" dirty="0" smtClean="0"/>
                  <a:t>および</a:t>
                </a:r>
                <a:r>
                  <a:rPr lang="en-US" altLang="ja-JP" sz="1400" b="1" dirty="0" smtClean="0">
                    <a:hlinkClick r:id="rId3" action="ppaction://hlinksldjump"/>
                  </a:rPr>
                  <a:t>&lt;3.6</a:t>
                </a:r>
                <a:r>
                  <a:rPr lang="ja-JP" altLang="en-US" sz="1400" b="1" dirty="0" smtClean="0">
                    <a:hlinkClick r:id="rId3" action="ppaction://hlinksldjump"/>
                  </a:rPr>
                  <a:t> テストリクエスト</a:t>
                </a:r>
                <a:r>
                  <a:rPr lang="en-US" altLang="ja-JP" sz="1400" b="1" dirty="0" smtClean="0">
                    <a:hlinkClick r:id="rId3" action="ppaction://hlinksldjump"/>
                  </a:rPr>
                  <a:t>&gt;</a:t>
                </a:r>
                <a:r>
                  <a:rPr lang="ja-JP" altLang="en-US" sz="1400" b="1" dirty="0" smtClean="0"/>
                  <a:t>　</a:t>
                </a:r>
                <a:r>
                  <a:rPr lang="ja-JP" altLang="en-US" sz="1400" dirty="0" smtClean="0"/>
                  <a:t>の範囲です。</a:t>
                </a:r>
                <a:endParaRPr lang="ja-JP" altLang="en-US" sz="1400" dirty="0"/>
              </a:p>
            </p:txBody>
          </p:sp>
          <p:grpSp>
            <p:nvGrpSpPr>
              <p:cNvPr id="19" name="グループ化 18"/>
              <p:cNvGrpSpPr/>
              <p:nvPr/>
            </p:nvGrpSpPr>
            <p:grpSpPr>
              <a:xfrm>
                <a:off x="605782" y="5082251"/>
                <a:ext cx="565503" cy="549789"/>
                <a:chOff x="259617" y="3865968"/>
                <a:chExt cx="565503" cy="549789"/>
              </a:xfrm>
            </p:grpSpPr>
            <p:sp>
              <p:nvSpPr>
                <p:cNvPr id="20" name="円/楕円 44"/>
                <p:cNvSpPr/>
                <p:nvPr/>
              </p:nvSpPr>
              <p:spPr bwMode="auto">
                <a:xfrm>
                  <a:off x="259617" y="3865968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323228" y="408236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4" name="グループ化 3"/>
            <p:cNvGrpSpPr/>
            <p:nvPr/>
          </p:nvGrpSpPr>
          <p:grpSpPr>
            <a:xfrm>
              <a:off x="805519" y="1268700"/>
              <a:ext cx="7943059" cy="3824079"/>
              <a:chOff x="805519" y="1268700"/>
              <a:chExt cx="7943059" cy="3824079"/>
            </a:xfrm>
          </p:grpSpPr>
          <p:sp>
            <p:nvSpPr>
              <p:cNvPr id="22" name="角丸四角形 21"/>
              <p:cNvSpPr/>
              <p:nvPr/>
            </p:nvSpPr>
            <p:spPr bwMode="auto">
              <a:xfrm>
                <a:off x="805519" y="1268700"/>
                <a:ext cx="7943059" cy="1458684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/>
                  <a:t>④「</a:t>
                </a:r>
                <a:r>
                  <a:rPr lang="ja-JP" altLang="en-US" sz="1400" b="1" dirty="0"/>
                  <a:t>ルール（ステージング適用ルール）」画面</a:t>
                </a: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810548" y="2996939"/>
                <a:ext cx="7938030" cy="2095840"/>
              </a:xfrm>
              <a:prstGeom prst="roundRect">
                <a:avLst>
                  <a:gd name="adj" fmla="val 5668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/>
                  <a:t>⑤「テストリクエスト」画面</a:t>
                </a:r>
              </a:p>
            </p:txBody>
          </p:sp>
        </p:grpSp>
      </p:grp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35759"/>
              </p:ext>
            </p:extLst>
          </p:nvPr>
        </p:nvGraphicFramePr>
        <p:xfrm>
          <a:off x="1051390" y="1716106"/>
          <a:ext cx="4744780" cy="10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05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044068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2069102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315805">
                  <a:extLst>
                    <a:ext uri="{9D8B030D-6E8A-4147-A177-3AD203B41FA5}">
                      <a16:colId xmlns:a16="http://schemas.microsoft.com/office/drawing/2014/main" val="1977831188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作成したディシジョンテーブルファイルをアップロードする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ファイルを選択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mail_test.xlsx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610086"/>
                  </a:ext>
                </a:extLst>
              </a:tr>
            </a:tbl>
          </a:graphicData>
        </a:graphic>
      </p:graphicFrame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58630"/>
              </p:ext>
            </p:extLst>
          </p:nvPr>
        </p:nvGraphicFramePr>
        <p:xfrm>
          <a:off x="1026578" y="3407485"/>
          <a:ext cx="7505972" cy="164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48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2815444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  <a:gridCol w="3672184">
                  <a:extLst>
                    <a:ext uri="{9D8B030D-6E8A-4147-A177-3AD203B41FA5}">
                      <a16:colId xmlns:a16="http://schemas.microsoft.com/office/drawing/2014/main" val="2903683136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980480674"/>
                    </a:ext>
                  </a:extLst>
                </a:gridCol>
              </a:tblGrid>
              <a:tr h="648000">
                <a:tc gridSpan="4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アップロードしたディシジョンテーブルファイルにリクエスト「メッセージ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：</a:t>
                      </a:r>
                      <a:r>
                        <a:rPr kumimoji="1" lang="en-US" altLang="ja-JP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r>
                        <a:rPr kumimoji="1" lang="ja-JP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」が来た場合ルールがマッチングするかテストする</a:t>
                      </a:r>
                      <a:endParaRPr kumimoji="1" lang="ja-JP" altLang="en-US" sz="12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050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ディシジョンテーブル名選択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メッセージ</a:t>
                      </a:r>
                      <a:r>
                        <a:rPr kumimoji="1" lang="en-US" altLang="ja-JP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10001</a:t>
                      </a:r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9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2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5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サンプル</a:t>
            </a:r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168738" y="836640"/>
            <a:ext cx="8784976" cy="5616476"/>
          </a:xfrm>
        </p:spPr>
        <p:txBody>
          <a:bodyPr/>
          <a:lstStyle/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</a:t>
            </a:r>
            <a:r>
              <a:rPr lang="en-US" altLang="ja-JP" b="1" dirty="0" smtClean="0"/>
              <a:t>【</a:t>
            </a:r>
            <a:r>
              <a:rPr lang="ja-JP" altLang="en-US" b="1" dirty="0" smtClean="0"/>
              <a:t>実行操作</a:t>
            </a:r>
            <a:r>
              <a:rPr lang="en-US" altLang="ja-JP" b="1" dirty="0" smtClean="0"/>
              <a:t>】</a:t>
            </a:r>
            <a:endParaRPr lang="ja-JP" altLang="en-US" b="1" dirty="0"/>
          </a:p>
          <a:p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539440" y="1189816"/>
            <a:ext cx="8209140" cy="5228640"/>
            <a:chOff x="539440" y="1189816"/>
            <a:chExt cx="8209140" cy="5228640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39440" y="5676843"/>
              <a:ext cx="8209139" cy="741613"/>
              <a:chOff x="539440" y="5676843"/>
              <a:chExt cx="8209139" cy="741613"/>
            </a:xfrm>
          </p:grpSpPr>
          <p:sp>
            <p:nvSpPr>
              <p:cNvPr id="27" name="角丸四角形 26"/>
              <p:cNvSpPr/>
              <p:nvPr/>
            </p:nvSpPr>
            <p:spPr bwMode="auto">
              <a:xfrm>
                <a:off x="790980" y="5687019"/>
                <a:ext cx="7957599" cy="731437"/>
              </a:xfrm>
              <a:prstGeom prst="roundRect">
                <a:avLst>
                  <a:gd name="adj" fmla="val 9840"/>
                </a:avLst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dirty="0" smtClean="0"/>
                  <a:t>本書内　</a:t>
                </a:r>
                <a:r>
                  <a:rPr lang="en-US" altLang="ja-JP" sz="1400" b="1" dirty="0" smtClean="0">
                    <a:hlinkClick r:id="rId2" action="ppaction://hlinksldjump"/>
                  </a:rPr>
                  <a:t>&lt;4.1</a:t>
                </a:r>
                <a:r>
                  <a:rPr lang="ja-JP" altLang="en-US" sz="1400" b="1" dirty="0" smtClean="0">
                    <a:hlinkClick r:id="rId2" action="ppaction://hlinksldjump"/>
                  </a:rPr>
                  <a:t> </a:t>
                </a:r>
                <a:r>
                  <a:rPr lang="en-US" altLang="ja-JP" sz="1400" b="1" dirty="0" smtClean="0">
                    <a:hlinkClick r:id="rId2" action="ppaction://hlinksldjump"/>
                  </a:rPr>
                  <a:t>curl</a:t>
                </a:r>
                <a:r>
                  <a:rPr lang="ja-JP" altLang="en-US" sz="1400" b="1" dirty="0">
                    <a:hlinkClick r:id="rId2" action="ppaction://hlinksldjump"/>
                  </a:rPr>
                  <a:t>コマンドによるリクエスト送信</a:t>
                </a:r>
                <a:r>
                  <a:rPr lang="en-US" altLang="ja-JP" sz="1400" b="1" dirty="0" smtClean="0">
                    <a:hlinkClick r:id="rId2" action="ppaction://hlinksldjump"/>
                  </a:rPr>
                  <a:t>&gt;</a:t>
                </a:r>
                <a:r>
                  <a:rPr lang="ja-JP" altLang="en-US" sz="1400" dirty="0" smtClean="0"/>
                  <a:t>および</a:t>
                </a:r>
                <a:endParaRPr lang="en-US" altLang="ja-JP" sz="1400" dirty="0" smtClean="0"/>
              </a:p>
              <a:p>
                <a:pPr algn="ctr"/>
                <a:r>
                  <a:rPr lang="en-US" altLang="ja-JP" sz="1400" b="1" dirty="0" smtClean="0">
                    <a:hlinkClick r:id="rId3" action="ppaction://hlinksldjump"/>
                  </a:rPr>
                  <a:t>&lt;4.2</a:t>
                </a:r>
                <a:r>
                  <a:rPr lang="ja-JP" altLang="en-US" sz="1400" b="1" dirty="0" smtClean="0">
                    <a:hlinkClick r:id="rId3" action="ppaction://hlinksldjump"/>
                  </a:rPr>
                  <a:t> アクション</a:t>
                </a:r>
                <a:r>
                  <a:rPr lang="ja-JP" altLang="en-US" sz="1400" b="1" dirty="0">
                    <a:hlinkClick r:id="rId3" action="ppaction://hlinksldjump"/>
                  </a:rPr>
                  <a:t>実行結果（アクション履歴）の確認</a:t>
                </a:r>
                <a:r>
                  <a:rPr lang="en-US" altLang="ja-JP" sz="1400" b="1" dirty="0" smtClean="0">
                    <a:hlinkClick r:id="rId3" action="ppaction://hlinksldjump"/>
                  </a:rPr>
                  <a:t>&gt;</a:t>
                </a:r>
                <a:r>
                  <a:rPr lang="ja-JP" altLang="en-US" sz="1400" dirty="0"/>
                  <a:t>の</a:t>
                </a:r>
                <a:r>
                  <a:rPr lang="ja-JP" altLang="en-US" sz="1400" dirty="0" smtClean="0"/>
                  <a:t>範囲です。</a:t>
                </a:r>
                <a:endParaRPr lang="ja-JP" altLang="en-US" sz="1400" dirty="0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539440" y="5676843"/>
                <a:ext cx="565503" cy="549789"/>
                <a:chOff x="162795" y="3801420"/>
                <a:chExt cx="565503" cy="549789"/>
              </a:xfrm>
            </p:grpSpPr>
            <p:sp>
              <p:nvSpPr>
                <p:cNvPr id="25" name="円/楕円 44"/>
                <p:cNvSpPr/>
                <p:nvPr/>
              </p:nvSpPr>
              <p:spPr bwMode="auto">
                <a:xfrm>
                  <a:off x="162795" y="3801420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33240" y="4033625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3" name="グループ化 2"/>
            <p:cNvGrpSpPr/>
            <p:nvPr/>
          </p:nvGrpSpPr>
          <p:grpSpPr>
            <a:xfrm>
              <a:off x="790980" y="1189816"/>
              <a:ext cx="7957600" cy="4392022"/>
              <a:chOff x="790980" y="1189816"/>
              <a:chExt cx="7957600" cy="4392022"/>
            </a:xfrm>
          </p:grpSpPr>
          <p:sp>
            <p:nvSpPr>
              <p:cNvPr id="7" name="角丸四角形 6"/>
              <p:cNvSpPr/>
              <p:nvPr/>
            </p:nvSpPr>
            <p:spPr bwMode="auto">
              <a:xfrm>
                <a:off x="790980" y="1189816"/>
                <a:ext cx="7957600" cy="1692798"/>
              </a:xfrm>
              <a:prstGeom prst="roundRect">
                <a:avLst>
                  <a:gd name="adj" fmla="val 9261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>
                    <a:latin typeface="+mn-ea"/>
                  </a:rPr>
                  <a:t>⑥ターミナル操作（</a:t>
                </a:r>
                <a:r>
                  <a:rPr lang="en-US" altLang="ja-JP" sz="1400" b="1" dirty="0">
                    <a:latin typeface="+mn-ea"/>
                  </a:rPr>
                  <a:t>Linux</a:t>
                </a:r>
                <a:r>
                  <a:rPr lang="ja-JP" altLang="en-US" sz="1400" b="1" dirty="0" smtClean="0">
                    <a:latin typeface="+mn-ea"/>
                  </a:rPr>
                  <a:t>サーバ）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805520" y="2989478"/>
                <a:ext cx="7943059" cy="2592360"/>
              </a:xfrm>
              <a:prstGeom prst="roundRect">
                <a:avLst>
                  <a:gd name="adj" fmla="val 6126"/>
                </a:avLst>
              </a:prstGeom>
              <a:solidFill>
                <a:schemeClr val="bg1"/>
              </a:solidFill>
              <a:ln w="190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ja-JP" altLang="en-US" sz="1400" b="1" dirty="0" smtClean="0"/>
                  <a:t>⑦メール通知</a:t>
                </a:r>
                <a:endParaRPr lang="en-US" altLang="ja-JP" sz="1400" b="1" dirty="0" smtClean="0"/>
              </a:p>
              <a:p>
                <a:endParaRPr lang="en-US" altLang="ja-JP" sz="1400" b="1" dirty="0" smtClean="0"/>
              </a:p>
              <a:p>
                <a:endParaRPr lang="en-US" altLang="ja-JP" sz="1400" b="1" dirty="0"/>
              </a:p>
              <a:p>
                <a:pPr marL="216000" lvl="1"/>
                <a:r>
                  <a:rPr lang="ja-JP" altLang="en-US" sz="1400" b="1" dirty="0" smtClean="0"/>
                  <a:t>右記</a:t>
                </a:r>
                <a:r>
                  <a:rPr lang="ja-JP" altLang="en-US" sz="1400" b="1" dirty="0"/>
                  <a:t>情報</a:t>
                </a:r>
                <a:r>
                  <a:rPr lang="ja-JP" altLang="en-US" sz="1400" b="1" dirty="0" smtClean="0"/>
                  <a:t>の</a:t>
                </a:r>
                <a:endParaRPr lang="en-US" altLang="ja-JP" sz="1400" b="1" dirty="0" smtClean="0"/>
              </a:p>
              <a:p>
                <a:pPr marL="216000" lvl="1"/>
                <a:r>
                  <a:rPr lang="ja-JP" altLang="en-US" sz="1400" b="1" dirty="0" smtClean="0"/>
                  <a:t>メールが</a:t>
                </a:r>
                <a:endParaRPr lang="en-US" altLang="ja-JP" sz="1400" b="1" dirty="0" smtClean="0"/>
              </a:p>
              <a:p>
                <a:pPr marL="216000" lvl="1"/>
                <a:r>
                  <a:rPr lang="ja-JP" altLang="en-US" sz="1400" b="1" dirty="0" smtClean="0"/>
                  <a:t>届いた</a:t>
                </a:r>
                <a:r>
                  <a:rPr lang="ja-JP" altLang="en-US" sz="1400" b="1" dirty="0"/>
                  <a:t>こと</a:t>
                </a:r>
                <a:r>
                  <a:rPr lang="ja-JP" altLang="en-US" sz="1400" b="1" dirty="0" smtClean="0"/>
                  <a:t>を</a:t>
                </a:r>
                <a:endParaRPr lang="en-US" altLang="ja-JP" sz="1400" b="1" dirty="0" smtClean="0"/>
              </a:p>
              <a:p>
                <a:pPr marL="216000" lvl="1"/>
                <a:r>
                  <a:rPr lang="ja-JP" altLang="en-US" sz="1400" b="1" dirty="0" smtClean="0"/>
                  <a:t>確認</a:t>
                </a:r>
                <a:r>
                  <a:rPr lang="ja-JP" altLang="en-US" sz="1400" b="1" dirty="0"/>
                  <a:t>する</a:t>
                </a:r>
                <a:endParaRPr lang="en-US" altLang="ja-JP" sz="1400" b="1" dirty="0"/>
              </a:p>
              <a:p>
                <a:endParaRPr lang="ja-JP" altLang="en-US" sz="1400" b="1" dirty="0"/>
              </a:p>
            </p:txBody>
          </p:sp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560" y="3099689"/>
                <a:ext cx="2682842" cy="2361979"/>
              </a:xfrm>
              <a:prstGeom prst="rect">
                <a:avLst/>
              </a:prstGeom>
            </p:spPr>
          </p:pic>
          <p:sp>
            <p:nvSpPr>
              <p:cNvPr id="30" name="正方形/長方形 29"/>
              <p:cNvSpPr/>
              <p:nvPr/>
            </p:nvSpPr>
            <p:spPr bwMode="auto">
              <a:xfrm>
                <a:off x="6046836" y="4074959"/>
                <a:ext cx="2088290" cy="936026"/>
              </a:xfrm>
              <a:prstGeom prst="rect">
                <a:avLst/>
              </a:prstGeom>
              <a:noFill/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3200" b="1" dirty="0" smtClean="0">
                    <a:solidFill>
                      <a:schemeClr val="tx1">
                        <a:alpha val="53000"/>
                      </a:schemeClr>
                    </a:solidFill>
                    <a:latin typeface="+mn-ea"/>
                  </a:rPr>
                  <a:t>メール通知</a:t>
                </a:r>
                <a:endParaRPr lang="en-US" altLang="ja-JP" sz="3200" b="1" dirty="0" smtClean="0">
                  <a:solidFill>
                    <a:schemeClr val="tx1">
                      <a:alpha val="53000"/>
                    </a:schemeClr>
                  </a:solidFill>
                  <a:latin typeface="+mn-ea"/>
                </a:endParaRPr>
              </a:p>
              <a:p>
                <a:pPr algn="ctr"/>
                <a:r>
                  <a:rPr kumimoji="1" lang="ja-JP" altLang="en-US" sz="3200" b="1" dirty="0" smtClean="0">
                    <a:solidFill>
                      <a:schemeClr val="tx1">
                        <a:alpha val="53000"/>
                      </a:schemeClr>
                    </a:solidFill>
                    <a:latin typeface="+mn-ea"/>
                  </a:rPr>
                  <a:t>イメージ</a:t>
                </a:r>
              </a:p>
            </p:txBody>
          </p:sp>
        </p:grpSp>
      </p:grp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98344"/>
              </p:ext>
            </p:extLst>
          </p:nvPr>
        </p:nvGraphicFramePr>
        <p:xfrm>
          <a:off x="2490406" y="3099687"/>
          <a:ext cx="3161744" cy="2361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010">
                  <a:extLst>
                    <a:ext uri="{9D8B030D-6E8A-4147-A177-3AD203B41FA5}">
                      <a16:colId xmlns:a16="http://schemas.microsoft.com/office/drawing/2014/main" val="99302446"/>
                    </a:ext>
                  </a:extLst>
                </a:gridCol>
                <a:gridCol w="2604734">
                  <a:extLst>
                    <a:ext uri="{9D8B030D-6E8A-4147-A177-3AD203B41FA5}">
                      <a16:colId xmlns:a16="http://schemas.microsoft.com/office/drawing/2014/main" val="1611870841"/>
                    </a:ext>
                  </a:extLst>
                </a:gridCol>
              </a:tblGrid>
              <a:tr h="312817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件名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【OASE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通知テスト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】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540778"/>
                  </a:ext>
                </a:extLst>
              </a:tr>
              <a:tr h="204916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本文</a:t>
                      </a:r>
                      <a:endParaRPr kumimoji="1"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リクエスト情報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トレース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ディシジョンテーブル名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リクエストユーザ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リクエストサーバ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イベント情報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イベント発生日時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条件名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　メッセージ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37007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37515"/>
              </p:ext>
            </p:extLst>
          </p:nvPr>
        </p:nvGraphicFramePr>
        <p:xfrm>
          <a:off x="894636" y="1524356"/>
          <a:ext cx="7750286" cy="127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33971899"/>
                    </a:ext>
                  </a:extLst>
                </a:gridCol>
                <a:gridCol w="7542006">
                  <a:extLst>
                    <a:ext uri="{9D8B030D-6E8A-4147-A177-3AD203B41FA5}">
                      <a16:colId xmlns:a16="http://schemas.microsoft.com/office/drawing/2014/main" val="3429847219"/>
                    </a:ext>
                  </a:extLst>
                </a:gridCol>
              </a:tblGrid>
              <a:tr h="199669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用意したルールに対し</a:t>
                      </a:r>
                      <a:r>
                        <a:rPr kumimoji="1" lang="en-US" altLang="ja-JP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curl</a:t>
                      </a:r>
                      <a:r>
                        <a:rPr kumimoji="1" lang="ja-JP" altLang="en-US" sz="11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コマンドでリクエストを投げる</a:t>
                      </a:r>
                      <a:endParaRPr kumimoji="1" lang="en-US" altLang="ja-JP" sz="1100" b="1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※</a:t>
                      </a:r>
                      <a:r>
                        <a:rPr kumimoji="1" lang="ja-JP" altLang="en-US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赤字箇所はご変更ください。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0968"/>
                  </a:ext>
                </a:extLst>
              </a:tr>
              <a:tr h="263674">
                <a:tc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curl -X POST -k "https://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&lt;HostName&gt;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oase_web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/event/event/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eventsrequest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-H "accept: application/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json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 -d "{\"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decisiontable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\":\"test\",\"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requesttype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eventdatetime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\":\"2020/01/01 01:01:01\",\"</a:t>
                      </a:r>
                      <a:r>
                        <a:rPr kumimoji="1" lang="en-US" altLang="ja-JP" sz="11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eventinfo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\":[\“10001\"]} " -H "Authorization: Bearer 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</a:t>
                      </a:r>
                      <a:r>
                        <a:rPr kumimoji="1" lang="en-US" altLang="ja-JP" sz="1100" b="1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Access_Token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&gt;</a:t>
                      </a:r>
                      <a:r>
                        <a:rPr kumimoji="1" lang="en-US" altLang="ja-JP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"</a:t>
                      </a:r>
                      <a:endParaRPr kumimoji="1" lang="ja-JP" altLang="en-US" sz="11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42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2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クイックスタートについて 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281028" cy="5616476"/>
          </a:xfrm>
        </p:spPr>
        <p:txBody>
          <a:bodyPr/>
          <a:lstStyle/>
          <a:p>
            <a:r>
              <a:rPr kumimoji="1" lang="ja-JP" altLang="en-US" dirty="0" smtClean="0"/>
              <a:t>前提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OASE</a:t>
            </a:r>
            <a:r>
              <a:rPr lang="ja-JP" altLang="en-US" dirty="0" smtClean="0"/>
              <a:t>および以下の機能が導入済みであること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 smtClean="0"/>
              <a:t>インストールについては以下を参照</a:t>
            </a:r>
            <a:endParaRPr lang="en-US" altLang="ja-JP" dirty="0" smtClean="0"/>
          </a:p>
          <a:p>
            <a:pPr lvl="2"/>
            <a:r>
              <a:rPr lang="en-US" altLang="ja-JP" b="1" dirty="0" smtClean="0">
                <a:hlinkClick r:id="rId2"/>
              </a:rPr>
              <a:t>&lt;</a:t>
            </a:r>
            <a:r>
              <a:rPr lang="en-US" altLang="ja-JP" b="1" dirty="0" err="1" smtClean="0">
                <a:hlinkClick r:id="rId2"/>
              </a:rPr>
              <a:t>OASE_docs</a:t>
            </a:r>
            <a:r>
              <a:rPr lang="ja-JP" altLang="en-US" b="1" dirty="0" smtClean="0">
                <a:hlinkClick r:id="rId2"/>
              </a:rPr>
              <a:t> 環境</a:t>
            </a:r>
            <a:r>
              <a:rPr lang="ja-JP" altLang="en-US" b="1" dirty="0">
                <a:hlinkClick r:id="rId2"/>
              </a:rPr>
              <a:t>構築マニュアル </a:t>
            </a:r>
            <a:r>
              <a:rPr lang="en-US" altLang="ja-JP" b="1" dirty="0">
                <a:hlinkClick r:id="rId2"/>
              </a:rPr>
              <a:t>-</a:t>
            </a:r>
            <a:r>
              <a:rPr lang="ja-JP" altLang="en-US" b="1" dirty="0">
                <a:hlinkClick r:id="rId2"/>
              </a:rPr>
              <a:t>基本編</a:t>
            </a:r>
            <a:r>
              <a:rPr lang="en-US" altLang="ja-JP" b="1" dirty="0" smtClean="0">
                <a:hlinkClick r:id="rId2"/>
              </a:rPr>
              <a:t>-&gt;</a:t>
            </a:r>
            <a:endParaRPr lang="en-US" altLang="ja-JP" b="1" dirty="0" smtClean="0"/>
          </a:p>
          <a:p>
            <a:pPr lvl="2"/>
            <a:r>
              <a:rPr lang="en-US" altLang="ja-JP" b="1" dirty="0" smtClean="0">
                <a:hlinkClick r:id="rId3"/>
              </a:rPr>
              <a:t>&lt;OASE Learn</a:t>
            </a:r>
            <a:r>
              <a:rPr lang="ja-JP" altLang="en-US" b="1" dirty="0" smtClean="0">
                <a:hlinkClick r:id="rId3"/>
              </a:rPr>
              <a:t> </a:t>
            </a:r>
            <a:r>
              <a:rPr lang="en-US" altLang="ja-JP" b="1" dirty="0" smtClean="0">
                <a:hlinkClick r:id="rId3"/>
              </a:rPr>
              <a:t>-OASE</a:t>
            </a:r>
            <a:r>
              <a:rPr lang="ja-JP" altLang="en-US" b="1" dirty="0" smtClean="0">
                <a:hlinkClick r:id="rId3"/>
              </a:rPr>
              <a:t>を</a:t>
            </a:r>
            <a:r>
              <a:rPr lang="ja-JP" altLang="en-US" b="1" dirty="0">
                <a:hlinkClick r:id="rId3"/>
              </a:rPr>
              <a:t>導入</a:t>
            </a:r>
            <a:r>
              <a:rPr lang="ja-JP" altLang="en-US" b="1" dirty="0" smtClean="0">
                <a:hlinkClick r:id="rId3"/>
              </a:rPr>
              <a:t>しよう オンラインインストール編</a:t>
            </a:r>
            <a:r>
              <a:rPr lang="en-US" altLang="ja-JP" b="1" dirty="0" smtClean="0">
                <a:hlinkClick r:id="rId3"/>
              </a:rPr>
              <a:t>-&gt;</a:t>
            </a:r>
            <a:endParaRPr lang="en-US" altLang="ja-JP" b="1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メール</a:t>
            </a:r>
            <a:r>
              <a:rPr lang="ja-JP" altLang="en-US" dirty="0" smtClean="0"/>
              <a:t>ドライバインストールについては以下を参照</a:t>
            </a:r>
            <a:endParaRPr lang="en-US" altLang="ja-JP" dirty="0" smtClean="0"/>
          </a:p>
          <a:p>
            <a:pPr lvl="2"/>
            <a:r>
              <a:rPr lang="en-US" altLang="ja-JP" b="1" dirty="0" smtClean="0">
                <a:hlinkClick r:id="rId4"/>
              </a:rPr>
              <a:t>&lt;</a:t>
            </a:r>
            <a:r>
              <a:rPr lang="ja-JP" altLang="en-US" b="1" dirty="0" smtClean="0">
                <a:hlinkClick r:id="rId4"/>
              </a:rPr>
              <a:t>環境</a:t>
            </a:r>
            <a:r>
              <a:rPr lang="ja-JP" altLang="en-US" b="1" dirty="0">
                <a:hlinkClick r:id="rId4"/>
              </a:rPr>
              <a:t>構築マニュアル </a:t>
            </a:r>
            <a:r>
              <a:rPr lang="en-US" altLang="ja-JP" b="1" dirty="0" smtClean="0">
                <a:hlinkClick r:id="rId4"/>
              </a:rPr>
              <a:t>–</a:t>
            </a:r>
            <a:r>
              <a:rPr lang="ja-JP" altLang="en-US" b="1" dirty="0" smtClean="0">
                <a:hlinkClick r:id="rId4"/>
              </a:rPr>
              <a:t>ドライバインストール編</a:t>
            </a:r>
            <a:r>
              <a:rPr lang="en-US" altLang="ja-JP" b="1" dirty="0" smtClean="0">
                <a:hlinkClick r:id="rId4"/>
              </a:rPr>
              <a:t>-&gt;</a:t>
            </a:r>
            <a:endParaRPr lang="en-US" altLang="ja-JP" b="1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メールサーバが起動していること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例）</a:t>
            </a:r>
            <a:r>
              <a:rPr lang="en-US" altLang="ja-JP" dirty="0" err="1" smtClean="0"/>
              <a:t>Postfix.service</a:t>
            </a:r>
            <a:r>
              <a:rPr lang="ja-JP" altLang="en-US" dirty="0" smtClean="0"/>
              <a:t>の起動を確認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</a:t>
            </a:r>
            <a:r>
              <a:rPr lang="ja-JP" altLang="en-US" dirty="0" smtClean="0"/>
              <a:t>起動していない場合は以下を実行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18260" y="2070266"/>
            <a:ext cx="7790862" cy="4260650"/>
            <a:chOff x="1018260" y="2070266"/>
            <a:chExt cx="7790862" cy="4260650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1018260" y="4869200"/>
              <a:ext cx="2172326" cy="1103748"/>
              <a:chOff x="1018260" y="4869200"/>
              <a:chExt cx="2172326" cy="1103748"/>
            </a:xfrm>
          </p:grpSpPr>
          <p:sp>
            <p:nvSpPr>
              <p:cNvPr id="5" name="テキスト ボックス 4"/>
              <p:cNvSpPr txBox="1"/>
              <p:nvPr/>
            </p:nvSpPr>
            <p:spPr>
              <a:xfrm>
                <a:off x="1018260" y="5680560"/>
                <a:ext cx="2172326" cy="2923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00" dirty="0" smtClean="0">
                    <a:solidFill>
                      <a:schemeClr val="bg1"/>
                    </a:solidFill>
                  </a:rPr>
                  <a:t>#</a:t>
                </a:r>
                <a:r>
                  <a:rPr lang="ja-JP" altLang="en-US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systemctl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>
                    <a:solidFill>
                      <a:schemeClr val="bg1"/>
                    </a:solidFill>
                  </a:rPr>
                  <a:t>start postfix</a:t>
                </a:r>
                <a:endParaRPr kumimoji="1" lang="ja-JP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1018260" y="4869200"/>
                <a:ext cx="2057743" cy="29238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300" dirty="0" smtClean="0">
                    <a:solidFill>
                      <a:schemeClr val="bg1"/>
                    </a:solidFill>
                  </a:rPr>
                  <a:t>#</a:t>
                </a:r>
                <a:r>
                  <a:rPr lang="ja-JP" altLang="en-US" sz="13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ps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–ax | </a:t>
                </a:r>
                <a:r>
                  <a:rPr lang="en-US" altLang="ja-JP" sz="1300" dirty="0" err="1" smtClean="0">
                    <a:solidFill>
                      <a:schemeClr val="bg1"/>
                    </a:solidFill>
                  </a:rPr>
                  <a:t>grep</a:t>
                </a:r>
                <a:r>
                  <a:rPr lang="en-US" altLang="ja-JP" sz="1300" dirty="0" smtClean="0">
                    <a:solidFill>
                      <a:schemeClr val="bg1"/>
                    </a:solidFill>
                  </a:rPr>
                  <a:t> postfix</a:t>
                </a:r>
                <a:endParaRPr kumimoji="1" lang="ja-JP" altLang="en-US" sz="13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グループ化 3"/>
            <p:cNvGrpSpPr/>
            <p:nvPr/>
          </p:nvGrpSpPr>
          <p:grpSpPr>
            <a:xfrm>
              <a:off x="6397122" y="2070266"/>
              <a:ext cx="2412000" cy="4260650"/>
              <a:chOff x="6397122" y="2070266"/>
              <a:chExt cx="2412000" cy="4260650"/>
            </a:xfrm>
          </p:grpSpPr>
          <p:sp>
            <p:nvSpPr>
              <p:cNvPr id="32" name="角丸四角形 31"/>
              <p:cNvSpPr/>
              <p:nvPr/>
            </p:nvSpPr>
            <p:spPr bwMode="auto">
              <a:xfrm>
                <a:off x="6397122" y="2070266"/>
                <a:ext cx="2412000" cy="4260650"/>
              </a:xfrm>
              <a:prstGeom prst="roundRect">
                <a:avLst>
                  <a:gd name="adj" fmla="val 6522"/>
                </a:avLst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 smtClean="0">
                    <a:latin typeface="+mn-ea"/>
                  </a:rPr>
                  <a:t>導入イメージ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6591626" y="2572639"/>
                <a:ext cx="2052000" cy="2664000"/>
              </a:xfrm>
              <a:prstGeom prst="roundRect">
                <a:avLst>
                  <a:gd name="adj" fmla="val 7564"/>
                </a:avLst>
              </a:prstGeom>
              <a:solidFill>
                <a:srgbClr val="002060"/>
              </a:solidFill>
              <a:ln w="38100">
                <a:solidFill>
                  <a:srgbClr val="00206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前提</a:t>
                </a: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7023541" y="3015008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1400" b="1" dirty="0" smtClean="0">
                    <a:latin typeface="+mn-ea"/>
                  </a:rPr>
                  <a:t>OASE</a:t>
                </a:r>
              </a:p>
              <a:p>
                <a:pPr algn="ctr"/>
                <a:r>
                  <a:rPr lang="ja-JP" altLang="en-US" sz="1400" b="1" dirty="0" smtClean="0">
                    <a:latin typeface="+mn-ea"/>
                  </a:rPr>
                  <a:t>インストール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7023541" y="3771119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 smtClean="0">
                    <a:latin typeface="+mn-ea"/>
                  </a:rPr>
                  <a:t>メールドライバ</a:t>
                </a:r>
                <a:endParaRPr lang="en-US" altLang="ja-JP" sz="1400" b="1" dirty="0" smtClean="0">
                  <a:latin typeface="+mn-ea"/>
                </a:endParaRPr>
              </a:p>
              <a:p>
                <a:pPr algn="ctr"/>
                <a:r>
                  <a:rPr kumimoji="1" lang="ja-JP" altLang="en-US" sz="1400" b="1" dirty="0">
                    <a:latin typeface="+mn-ea"/>
                  </a:rPr>
                  <a:t>インストール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7023541" y="4521883"/>
                <a:ext cx="1512210" cy="576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 smtClean="0">
                    <a:latin typeface="+mn-ea"/>
                  </a:rPr>
                  <a:t>メールサーバの</a:t>
                </a:r>
                <a:endParaRPr lang="en-US" altLang="ja-JP" sz="1400" b="1" dirty="0" smtClean="0">
                  <a:latin typeface="+mn-ea"/>
                </a:endParaRPr>
              </a:p>
              <a:p>
                <a:pPr algn="ctr"/>
                <a:r>
                  <a:rPr lang="ja-JP" altLang="en-US" sz="1400" b="1" dirty="0" smtClean="0">
                    <a:latin typeface="+mn-ea"/>
                  </a:rPr>
                  <a:t>起動</a:t>
                </a:r>
                <a:r>
                  <a:rPr lang="ja-JP" altLang="en-US" sz="1400" b="1" dirty="0">
                    <a:latin typeface="+mn-ea"/>
                  </a:rPr>
                  <a:t>確認</a:t>
                </a:r>
                <a:endParaRPr lang="en-US" altLang="ja-JP" sz="1400" b="1" dirty="0" smtClean="0">
                  <a:latin typeface="+mn-ea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6591626" y="5473979"/>
                <a:ext cx="2052000" cy="684000"/>
              </a:xfrm>
              <a:prstGeom prst="roundRect">
                <a:avLst/>
              </a:prstGeom>
              <a:solidFill>
                <a:srgbClr val="002060"/>
              </a:solidFill>
              <a:ln w="38100">
                <a:solidFill>
                  <a:srgbClr val="00206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クイックスタート</a:t>
                </a:r>
                <a:endParaRPr lang="en-US" altLang="ja-JP" sz="1400" b="1" dirty="0" smtClean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（本書）実行可能</a:t>
                </a:r>
                <a:endParaRPr lang="en-US" altLang="ja-JP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19" name="直線矢印コネクタ 18"/>
              <p:cNvCxnSpPr/>
              <p:nvPr/>
            </p:nvCxnSpPr>
            <p:spPr bwMode="auto">
              <a:xfrm>
                <a:off x="7635626" y="3591008"/>
                <a:ext cx="0" cy="180111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線矢印コネクタ 19"/>
              <p:cNvCxnSpPr/>
              <p:nvPr/>
            </p:nvCxnSpPr>
            <p:spPr bwMode="auto">
              <a:xfrm>
                <a:off x="7635626" y="4347119"/>
                <a:ext cx="0" cy="174764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矢印コネクタ 24"/>
              <p:cNvCxnSpPr/>
              <p:nvPr/>
            </p:nvCxnSpPr>
            <p:spPr bwMode="auto">
              <a:xfrm>
                <a:off x="7635626" y="5236639"/>
                <a:ext cx="0" cy="275440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2" name="片側の 2 つの角を丸めた四角形 51"/>
              <p:cNvSpPr/>
              <p:nvPr/>
            </p:nvSpPr>
            <p:spPr bwMode="auto">
              <a:xfrm rot="16200000">
                <a:off x="6610443" y="3086901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①</a:t>
                </a:r>
              </a:p>
            </p:txBody>
          </p:sp>
          <p:sp>
            <p:nvSpPr>
              <p:cNvPr id="53" name="片側の 2 つの角を丸めた四角形 52"/>
              <p:cNvSpPr/>
              <p:nvPr/>
            </p:nvSpPr>
            <p:spPr bwMode="auto">
              <a:xfrm rot="16200000">
                <a:off x="6610443" y="3843011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>
                    <a:latin typeface="+mn-ea"/>
                  </a:rPr>
                  <a:t>②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sp>
            <p:nvSpPr>
              <p:cNvPr id="54" name="片側の 2 つの角を丸めた四角形 53"/>
              <p:cNvSpPr/>
              <p:nvPr/>
            </p:nvSpPr>
            <p:spPr bwMode="auto">
              <a:xfrm rot="16200000">
                <a:off x="6610443" y="4593775"/>
                <a:ext cx="576000" cy="432215"/>
              </a:xfrm>
              <a:prstGeom prst="round2SameRect">
                <a:avLst/>
              </a:prstGeom>
              <a:solidFill>
                <a:schemeClr val="bg1"/>
              </a:solidFill>
              <a:ln w="6350">
                <a:solidFill>
                  <a:srgbClr val="0A3368"/>
                </a:solidFill>
              </a:ln>
              <a:effectLst/>
              <a:extLst/>
            </p:spPr>
            <p:txBody>
  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690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クイックスタート</a:t>
            </a:r>
            <a:r>
              <a:rPr lang="ja-JP" altLang="en-US" dirty="0"/>
              <a:t>について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784001" cy="5616476"/>
          </a:xfrm>
        </p:spPr>
        <p:txBody>
          <a:bodyPr/>
          <a:lstStyle/>
          <a:p>
            <a:r>
              <a:rPr lang="ja-JP" altLang="en-US" dirty="0" smtClean="0"/>
              <a:t>使用する</a:t>
            </a:r>
            <a:r>
              <a:rPr lang="ja-JP" altLang="en-US" dirty="0"/>
              <a:t>機能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/>
              <a:t>本書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の以下機能（画面）を用いる（項番は以降のスライドと紐付く）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Dashboard</a:t>
            </a:r>
            <a:r>
              <a:rPr lang="ja-JP" altLang="en-US" dirty="0" smtClean="0"/>
              <a:t>画面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44919"/>
              </p:ext>
            </p:extLst>
          </p:nvPr>
        </p:nvGraphicFramePr>
        <p:xfrm>
          <a:off x="755470" y="3392284"/>
          <a:ext cx="8007097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18">
                  <a:extLst>
                    <a:ext uri="{9D8B030D-6E8A-4147-A177-3AD203B41FA5}">
                      <a16:colId xmlns:a16="http://schemas.microsoft.com/office/drawing/2014/main" val="3454449318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  <a:gridCol w="5388674">
                  <a:extLst>
                    <a:ext uri="{9D8B030D-6E8A-4147-A177-3AD203B41FA5}">
                      <a16:colId xmlns:a16="http://schemas.microsoft.com/office/drawing/2014/main" val="450079386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項番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パンくずリスト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1.2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ログイン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89492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1.3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6547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1.4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アクション設定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システム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アクション設定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mail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Driver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ver1 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37651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1.5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トークン払い出し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ルール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トークン払い出し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1.6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lang="ja-JP" altLang="en-US" sz="1300" dirty="0" smtClean="0">
                          <a:latin typeface="+mn-lt"/>
                        </a:rPr>
                        <a:t>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ルール </a:t>
                      </a:r>
                      <a:r>
                        <a:rPr lang="en-US" altLang="ja-JP" sz="1300" dirty="0" smtClean="0">
                          <a:latin typeface="+mn-lt"/>
                        </a:rPr>
                        <a:t>&gt;</a:t>
                      </a:r>
                      <a:r>
                        <a:rPr lang="ja-JP" altLang="en-US" sz="1300" dirty="0" smtClean="0">
                          <a:latin typeface="+mn-lt"/>
                        </a:rPr>
                        <a:t> 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21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1.7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ルール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 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ステージング適用ルール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08775"/>
                  </a:ext>
                </a:extLst>
              </a:tr>
              <a:tr h="214373"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err="1" smtClean="0">
                          <a:latin typeface="+mn-lt"/>
                        </a:rPr>
                        <a:t>DashBoard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 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ルール </a:t>
                      </a:r>
                      <a:r>
                        <a:rPr kumimoji="1" lang="en-US" altLang="ja-JP" sz="1300" dirty="0" smtClean="0">
                          <a:latin typeface="+mn-lt"/>
                        </a:rPr>
                        <a:t>&gt; </a:t>
                      </a:r>
                      <a:r>
                        <a:rPr kumimoji="1" lang="ja-JP" altLang="en-US" sz="1300" dirty="0" smtClean="0">
                          <a:latin typeface="+mn-lt"/>
                        </a:rPr>
                        <a:t>プロダクション適用ルール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293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300" dirty="0" smtClean="0">
                          <a:latin typeface="+mn-lt"/>
                        </a:rPr>
                        <a:t>1.8</a:t>
                      </a:r>
                      <a:endParaRPr kumimoji="1" lang="ja-JP" altLang="en-US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/>
                        <a:t>DashBoard</a:t>
                      </a:r>
                      <a:r>
                        <a:rPr lang="en-US" altLang="ja-JP" sz="1300" dirty="0" smtClean="0"/>
                        <a:t> &gt;</a:t>
                      </a:r>
                      <a:r>
                        <a:rPr lang="ja-JP" altLang="en-US" sz="1300" dirty="0" smtClean="0"/>
                        <a:t> ルール </a:t>
                      </a:r>
                      <a:r>
                        <a:rPr lang="en-US" altLang="ja-JP" sz="1300" dirty="0" smtClean="0"/>
                        <a:t>&gt;</a:t>
                      </a:r>
                      <a:r>
                        <a:rPr lang="ja-JP" altLang="en-US" sz="1300" dirty="0" smtClean="0"/>
                        <a:t> 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 smtClean="0">
                          <a:latin typeface="+mn-lt"/>
                        </a:rPr>
                        <a:t>1.9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300" dirty="0" err="1" smtClean="0"/>
                        <a:t>DashBoard</a:t>
                      </a:r>
                      <a:r>
                        <a:rPr lang="en-US" altLang="ja-JP" sz="1300" dirty="0" smtClean="0"/>
                        <a:t> &gt;</a:t>
                      </a:r>
                      <a:r>
                        <a:rPr lang="ja-JP" altLang="en-US" sz="1300" dirty="0" smtClean="0"/>
                        <a:t> ルール </a:t>
                      </a:r>
                      <a:r>
                        <a:rPr lang="en-US" altLang="ja-JP" sz="1300" dirty="0" smtClean="0"/>
                        <a:t>&gt;</a:t>
                      </a:r>
                      <a:r>
                        <a:rPr lang="ja-JP" altLang="en-US" sz="1300" dirty="0" smtClean="0"/>
                        <a:t> 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grpSp>
        <p:nvGrpSpPr>
          <p:cNvPr id="4" name="グループ化 3"/>
          <p:cNvGrpSpPr/>
          <p:nvPr/>
        </p:nvGrpSpPr>
        <p:grpSpPr>
          <a:xfrm>
            <a:off x="755470" y="2179579"/>
            <a:ext cx="8007097" cy="1050215"/>
            <a:chOff x="755470" y="2179579"/>
            <a:chExt cx="8007097" cy="1050215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470" y="2179579"/>
              <a:ext cx="8007097" cy="1050215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 bwMode="auto">
            <a:xfrm>
              <a:off x="1618366" y="2364919"/>
              <a:ext cx="877825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正方形/長方形 7"/>
            <p:cNvSpPr/>
            <p:nvPr/>
          </p:nvSpPr>
          <p:spPr bwMode="auto">
            <a:xfrm>
              <a:off x="1618366" y="2610819"/>
              <a:ext cx="725475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438019" y="2610819"/>
              <a:ext cx="338440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1618366" y="2852164"/>
              <a:ext cx="659523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" name="正方形/長方形 10"/>
            <p:cNvSpPr/>
            <p:nvPr/>
          </p:nvSpPr>
          <p:spPr bwMode="auto">
            <a:xfrm>
              <a:off x="2353886" y="2852164"/>
              <a:ext cx="659523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2" name="正方形/長方形 11"/>
            <p:cNvSpPr/>
            <p:nvPr/>
          </p:nvSpPr>
          <p:spPr bwMode="auto">
            <a:xfrm>
              <a:off x="4928552" y="2852164"/>
              <a:ext cx="725475" cy="1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00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 smtClean="0"/>
              <a:t>_</a:t>
            </a:r>
            <a:r>
              <a:rPr lang="ja-JP" altLang="en-US" dirty="0" smtClean="0"/>
              <a:t>ログイン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OASE</a:t>
            </a:r>
            <a:r>
              <a:rPr lang="ja-JP" altLang="en-US" dirty="0" smtClean="0"/>
              <a:t>導入後、以下の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へアクセスするとログイン画面が表示される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>
                <a:hlinkClick r:id="rId2"/>
              </a:rPr>
              <a:t>https://exastro-oase/oase_web/top/login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187530" y="2331421"/>
            <a:ext cx="7561051" cy="3974468"/>
            <a:chOff x="1187530" y="2331421"/>
            <a:chExt cx="7561051" cy="397446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530" y="2331421"/>
              <a:ext cx="6125307" cy="3421959"/>
            </a:xfrm>
            <a:prstGeom prst="rect">
              <a:avLst/>
            </a:prstGeom>
          </p:spPr>
        </p:pic>
        <p:grpSp>
          <p:nvGrpSpPr>
            <p:cNvPr id="6" name="グループ化 5"/>
            <p:cNvGrpSpPr/>
            <p:nvPr/>
          </p:nvGrpSpPr>
          <p:grpSpPr>
            <a:xfrm>
              <a:off x="5076070" y="5203591"/>
              <a:ext cx="3672511" cy="1102298"/>
              <a:chOff x="5148080" y="4414992"/>
              <a:chExt cx="3672511" cy="1102298"/>
            </a:xfrm>
          </p:grpSpPr>
          <p:sp>
            <p:nvSpPr>
              <p:cNvPr id="11" name="角丸四角形 10"/>
              <p:cNvSpPr/>
              <p:nvPr/>
            </p:nvSpPr>
            <p:spPr bwMode="auto">
              <a:xfrm>
                <a:off x="5364111" y="4625531"/>
                <a:ext cx="3456480" cy="891759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400" b="1" dirty="0" smtClean="0">
                    <a:latin typeface="+mn-ea"/>
                  </a:rPr>
                  <a:t>初回ログイン時はログイン直後に</a:t>
                </a:r>
                <a:endParaRPr lang="en-US" altLang="ja-JP" sz="1400" b="1" dirty="0" smtClean="0">
                  <a:latin typeface="+mn-ea"/>
                </a:endParaRPr>
              </a:p>
              <a:p>
                <a:pPr algn="ctr"/>
                <a:r>
                  <a:rPr lang="ja-JP" altLang="en-US" sz="1400" b="1" dirty="0" smtClean="0">
                    <a:latin typeface="+mn-ea"/>
                  </a:rPr>
                  <a:t>パスワード変更を求められます</a:t>
                </a:r>
                <a:endParaRPr kumimoji="1" lang="ja-JP" altLang="en-US" sz="1400" b="1" dirty="0" smtClean="0">
                  <a:latin typeface="+mn-ea"/>
                </a:endParaRPr>
              </a:p>
            </p:txBody>
          </p:sp>
          <p:grpSp>
            <p:nvGrpSpPr>
              <p:cNvPr id="12" name="グループ化 11"/>
              <p:cNvGrpSpPr/>
              <p:nvPr/>
            </p:nvGrpSpPr>
            <p:grpSpPr>
              <a:xfrm>
                <a:off x="5148080" y="4414992"/>
                <a:ext cx="565503" cy="549789"/>
                <a:chOff x="-382830" y="3669842"/>
                <a:chExt cx="565503" cy="549789"/>
              </a:xfrm>
            </p:grpSpPr>
            <p:sp>
              <p:nvSpPr>
                <p:cNvPr id="8" name="円/楕円 44"/>
                <p:cNvSpPr/>
                <p:nvPr/>
              </p:nvSpPr>
              <p:spPr bwMode="auto">
                <a:xfrm>
                  <a:off x="-382830" y="366984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-306628" y="3890440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00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基本的なメニューの概要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「ルール」メニュー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：ルール作成やアクション結果を管理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「システム」メニュー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全般や各種設定・権限を管理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「管理」メニュー</a:t>
            </a:r>
            <a:r>
              <a:rPr lang="en-US" altLang="ja-JP" dirty="0" smtClean="0"/>
              <a:t>	</a:t>
            </a:r>
            <a:r>
              <a:rPr lang="ja-JP" altLang="en-US" dirty="0" smtClean="0"/>
              <a:t>：セキュリティ関連を管理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1.3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/>
              <a:t>_</a:t>
            </a:r>
            <a:r>
              <a:rPr lang="en-US" altLang="ja-JP" dirty="0" err="1" smtClean="0"/>
              <a:t>DashBoard</a:t>
            </a:r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259972" y="2659346"/>
            <a:ext cx="7488423" cy="3719416"/>
            <a:chOff x="1259972" y="2659346"/>
            <a:chExt cx="7488423" cy="3719416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1259972" y="2659346"/>
              <a:ext cx="6120418" cy="3434024"/>
              <a:chOff x="1259972" y="2659346"/>
              <a:chExt cx="6120418" cy="3434024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9972" y="2681187"/>
                <a:ext cx="6120418" cy="3412183"/>
              </a:xfrm>
              <a:prstGeom prst="rect">
                <a:avLst/>
              </a:prstGeom>
            </p:spPr>
          </p:pic>
          <p:grpSp>
            <p:nvGrpSpPr>
              <p:cNvPr id="79" name="グループ化 78"/>
              <p:cNvGrpSpPr/>
              <p:nvPr/>
            </p:nvGrpSpPr>
            <p:grpSpPr>
              <a:xfrm>
                <a:off x="1259972" y="2659346"/>
                <a:ext cx="5904806" cy="2717238"/>
                <a:chOff x="1159440" y="1567228"/>
                <a:chExt cx="5904806" cy="2717238"/>
              </a:xfrm>
            </p:grpSpPr>
            <p:sp>
              <p:nvSpPr>
                <p:cNvPr id="31" name="正方形/長方形 30"/>
                <p:cNvSpPr/>
                <p:nvPr/>
              </p:nvSpPr>
              <p:spPr bwMode="auto">
                <a:xfrm>
                  <a:off x="1159440" y="1567228"/>
                  <a:ext cx="3168008" cy="20973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32" name="正方形/長方形 31"/>
                <p:cNvSpPr/>
                <p:nvPr/>
              </p:nvSpPr>
              <p:spPr bwMode="auto">
                <a:xfrm>
                  <a:off x="1375456" y="3373318"/>
                  <a:ext cx="5688790" cy="91114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sz="1400" b="1" dirty="0" smtClean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39" name="線吹き出し 1 (枠付き) 38"/>
                <p:cNvSpPr/>
                <p:nvPr/>
              </p:nvSpPr>
              <p:spPr bwMode="auto">
                <a:xfrm>
                  <a:off x="1220700" y="2407471"/>
                  <a:ext cx="953436" cy="345824"/>
                </a:xfrm>
                <a:prstGeom prst="borderCallout1">
                  <a:avLst>
                    <a:gd name="adj1" fmla="val 50649"/>
                    <a:gd name="adj2" fmla="val 98704"/>
                    <a:gd name="adj3" fmla="val -189169"/>
                    <a:gd name="adj4" fmla="val 214849"/>
                  </a:avLst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fontAlgn="t"/>
                  <a:r>
                    <a:rPr lang="ja-JP" altLang="en-US" sz="1050" dirty="0" smtClean="0"/>
                    <a:t>メニュー</a:t>
                  </a:r>
                  <a:endParaRPr lang="ja-JP" altLang="en-US" sz="1050" dirty="0"/>
                </a:p>
              </p:txBody>
            </p:sp>
            <p:cxnSp>
              <p:nvCxnSpPr>
                <p:cNvPr id="40" name="直線コネクタ 39"/>
                <p:cNvCxnSpPr>
                  <a:stCxn id="39" idx="0"/>
                  <a:endCxn id="32" idx="0"/>
                </p:cNvCxnSpPr>
                <p:nvPr/>
              </p:nvCxnSpPr>
              <p:spPr bwMode="auto">
                <a:xfrm>
                  <a:off x="2174136" y="2580383"/>
                  <a:ext cx="2045715" cy="792935"/>
                </a:xfrm>
                <a:prstGeom prst="lin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44" name="グループ化 43"/>
            <p:cNvGrpSpPr/>
            <p:nvPr/>
          </p:nvGrpSpPr>
          <p:grpSpPr>
            <a:xfrm>
              <a:off x="3696994" y="5661975"/>
              <a:ext cx="5051401" cy="716787"/>
              <a:chOff x="5076969" y="5182167"/>
              <a:chExt cx="5051401" cy="716787"/>
            </a:xfrm>
          </p:grpSpPr>
          <p:sp>
            <p:nvSpPr>
              <p:cNvPr id="45" name="角丸四角形 44"/>
              <p:cNvSpPr/>
              <p:nvPr/>
            </p:nvSpPr>
            <p:spPr bwMode="auto">
              <a:xfrm>
                <a:off x="5303885" y="5394954"/>
                <a:ext cx="4824485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各メニューの詳細はマニュアルを参照してください</a:t>
                </a:r>
              </a:p>
            </p:txBody>
          </p:sp>
          <p:grpSp>
            <p:nvGrpSpPr>
              <p:cNvPr id="46" name="グループ化 45"/>
              <p:cNvGrpSpPr/>
              <p:nvPr/>
            </p:nvGrpSpPr>
            <p:grpSpPr>
              <a:xfrm>
                <a:off x="5076969" y="5182167"/>
                <a:ext cx="565503" cy="549789"/>
                <a:chOff x="-189404" y="3796762"/>
                <a:chExt cx="565503" cy="549789"/>
              </a:xfrm>
            </p:grpSpPr>
            <p:sp>
              <p:nvSpPr>
                <p:cNvPr id="47" name="円/楕円 44"/>
                <p:cNvSpPr/>
                <p:nvPr/>
              </p:nvSpPr>
              <p:spPr bwMode="auto">
                <a:xfrm>
                  <a:off x="-189404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-113202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096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 smtClean="0"/>
              <a:t>機能説明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/>
              <a:t>にインストール済の</a:t>
            </a:r>
            <a:r>
              <a:rPr lang="ja-JP" altLang="en-US" dirty="0" smtClean="0"/>
              <a:t>ドライバ名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アクション先として登録されている</a:t>
            </a:r>
            <a:r>
              <a:rPr lang="ja-JP" altLang="en-US" dirty="0" smtClean="0"/>
              <a:t>情報の一覧</a:t>
            </a:r>
            <a:endParaRPr lang="ja-JP" altLang="en-US" dirty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インストール済のドライバ</a:t>
            </a:r>
            <a:r>
              <a:rPr lang="ja-JP" altLang="en-US" dirty="0" smtClean="0"/>
              <a:t>にアクション先</a:t>
            </a:r>
            <a:r>
              <a:rPr lang="ja-JP" altLang="en-US" dirty="0"/>
              <a:t>の情報を追加する</a:t>
            </a:r>
            <a:r>
              <a:rPr lang="ja-JP" altLang="en-US" dirty="0" smtClean="0"/>
              <a:t>ボタン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/>
              <a:t>メールテンプレートを作成するボタン</a:t>
            </a:r>
          </a:p>
          <a:p>
            <a:pPr marL="288000" lvl="2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/>
              <a:t>_</a:t>
            </a:r>
            <a:r>
              <a:rPr lang="ja-JP" altLang="en-US" dirty="0" smtClean="0"/>
              <a:t>アクション設定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53108" y="2915087"/>
            <a:ext cx="7795287" cy="3463675"/>
            <a:chOff x="953108" y="2915087"/>
            <a:chExt cx="7795287" cy="3463675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953108" y="2915087"/>
              <a:ext cx="7429493" cy="2718576"/>
              <a:chOff x="940367" y="1646554"/>
              <a:chExt cx="7429493" cy="2718576"/>
            </a:xfrm>
          </p:grpSpPr>
          <p:pic>
            <p:nvPicPr>
              <p:cNvPr id="36" name="図 35"/>
              <p:cNvPicPr>
                <a:picLocks noChangeAspect="1"/>
              </p:cNvPicPr>
              <p:nvPr/>
            </p:nvPicPr>
            <p:blipFill rotWithShape="1">
              <a:blip r:embed="rId2"/>
              <a:srcRect b="38298"/>
              <a:stretch/>
            </p:blipFill>
            <p:spPr>
              <a:xfrm>
                <a:off x="940367" y="1646554"/>
                <a:ext cx="7200000" cy="2718576"/>
              </a:xfrm>
              <a:prstGeom prst="rect">
                <a:avLst/>
              </a:prstGeom>
            </p:spPr>
          </p:pic>
          <p:sp>
            <p:nvSpPr>
              <p:cNvPr id="29" name="正方形/長方形 28"/>
              <p:cNvSpPr/>
              <p:nvPr/>
            </p:nvSpPr>
            <p:spPr bwMode="auto">
              <a:xfrm>
                <a:off x="940367" y="2366654"/>
                <a:ext cx="1615226" cy="5391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0" name="正方形/長方形 29"/>
              <p:cNvSpPr/>
              <p:nvPr/>
            </p:nvSpPr>
            <p:spPr bwMode="auto">
              <a:xfrm>
                <a:off x="940367" y="2978279"/>
                <a:ext cx="7087156" cy="116554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2" name="正方形/長方形 31"/>
              <p:cNvSpPr/>
              <p:nvPr/>
            </p:nvSpPr>
            <p:spPr bwMode="auto">
              <a:xfrm>
                <a:off x="6947523" y="2042557"/>
                <a:ext cx="1080000" cy="26185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2507250" y="2357776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7980010" y="343404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7980010" y="2023648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 dirty="0" smtClean="0">
                    <a:solidFill>
                      <a:srgbClr val="FF0000"/>
                    </a:solidFill>
                  </a:rPr>
                  <a:t>③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正方形/長方形 21"/>
              <p:cNvSpPr/>
              <p:nvPr/>
            </p:nvSpPr>
            <p:spPr bwMode="auto">
              <a:xfrm>
                <a:off x="6975229" y="2689848"/>
                <a:ext cx="1052294" cy="216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7980010" y="2652023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④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46" name="角丸四角形 45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47" name="グループ化 46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48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67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001" cy="5616476"/>
          </a:xfrm>
        </p:spPr>
        <p:txBody>
          <a:bodyPr/>
          <a:lstStyle/>
          <a:p>
            <a:r>
              <a:rPr lang="ja-JP" altLang="en-US" dirty="0" smtClean="0"/>
              <a:t>機能説明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en-US" altLang="ja-JP" dirty="0" smtClean="0"/>
              <a:t>OASE</a:t>
            </a:r>
            <a:r>
              <a:rPr lang="ja-JP" altLang="en-US" dirty="0" smtClean="0"/>
              <a:t>に登録済みのトークンの一覧</a:t>
            </a:r>
            <a:endParaRPr lang="en-US" altLang="ja-JP" dirty="0" smtClean="0"/>
          </a:p>
          <a:p>
            <a:pPr marL="522900" lvl="1" indent="-342900">
              <a:buFont typeface="+mj-ea"/>
              <a:buAutoNum type="circleNumDbPlain"/>
            </a:pPr>
            <a:r>
              <a:rPr lang="ja-JP" altLang="en-US" dirty="0" smtClean="0"/>
              <a:t>新規にトークンを作成するボタン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1.5</a:t>
            </a:r>
            <a:r>
              <a:rPr lang="ja-JP" altLang="en-US" dirty="0"/>
              <a:t>　</a:t>
            </a:r>
            <a:r>
              <a:rPr lang="ja-JP" altLang="en-US" dirty="0" smtClean="0"/>
              <a:t>画面説明</a:t>
            </a:r>
            <a:r>
              <a:rPr lang="en-US" altLang="ja-JP" dirty="0" smtClean="0"/>
              <a:t>_</a:t>
            </a:r>
            <a:r>
              <a:rPr lang="ja-JP" altLang="en-US" dirty="0" smtClean="0"/>
              <a:t>トークン</a:t>
            </a:r>
            <a:r>
              <a:rPr lang="ja-JP" altLang="en-US" dirty="0"/>
              <a:t>払い出</a:t>
            </a:r>
            <a:r>
              <a:rPr lang="ja-JP" altLang="en-US" dirty="0" smtClean="0"/>
              <a:t>し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971512" y="2924930"/>
            <a:ext cx="7776883" cy="3453832"/>
            <a:chOff x="971512" y="2924930"/>
            <a:chExt cx="7776883" cy="3453832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4067930" y="5661975"/>
              <a:ext cx="4680465" cy="716787"/>
              <a:chOff x="5447905" y="5182167"/>
              <a:chExt cx="4680465" cy="716787"/>
            </a:xfrm>
          </p:grpSpPr>
          <p:sp>
            <p:nvSpPr>
              <p:cNvPr id="46" name="角丸四角形 45"/>
              <p:cNvSpPr/>
              <p:nvPr/>
            </p:nvSpPr>
            <p:spPr bwMode="auto">
              <a:xfrm>
                <a:off x="5711974" y="5394954"/>
                <a:ext cx="4416396" cy="504000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rgbClr val="C0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latin typeface="+mn-ea"/>
                  </a:rPr>
                  <a:t>各機能の詳細はマニュアルを参照してください</a:t>
                </a:r>
              </a:p>
            </p:txBody>
          </p:sp>
          <p:grpSp>
            <p:nvGrpSpPr>
              <p:cNvPr id="47" name="グループ化 46"/>
              <p:cNvGrpSpPr/>
              <p:nvPr/>
            </p:nvGrpSpPr>
            <p:grpSpPr>
              <a:xfrm>
                <a:off x="5447905" y="5182167"/>
                <a:ext cx="565503" cy="549789"/>
                <a:chOff x="181532" y="3796762"/>
                <a:chExt cx="565503" cy="549789"/>
              </a:xfrm>
            </p:grpSpPr>
            <p:sp>
              <p:nvSpPr>
                <p:cNvPr id="48" name="円/楕円 44"/>
                <p:cNvSpPr/>
                <p:nvPr/>
              </p:nvSpPr>
              <p:spPr bwMode="auto">
                <a:xfrm>
                  <a:off x="181532" y="3796762"/>
                  <a:ext cx="565503" cy="54978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/>
                    </a:gs>
                    <a:gs pos="41000">
                      <a:schemeClr val="accent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0"/>
                  <a:tileRect/>
                </a:gradFill>
                <a:ln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 sz="1200" b="1" dirty="0">
                    <a:solidFill>
                      <a:schemeClr val="bg1"/>
                    </a:solidFill>
                    <a:latin typeface="+mj-ea"/>
                  </a:endParaRPr>
                </a:p>
              </p:txBody>
            </p:sp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245766" y="4023678"/>
                  <a:ext cx="424611" cy="10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11" h="106893">
                      <a:moveTo>
                        <a:pt x="20512" y="18247"/>
                      </a:moveTo>
                      <a:cubicBezTo>
                        <a:pt x="20512" y="30003"/>
                        <a:pt x="20512" y="41759"/>
                        <a:pt x="20512" y="53515"/>
                      </a:cubicBezTo>
                      <a:cubicBezTo>
                        <a:pt x="22346" y="53515"/>
                        <a:pt x="24180" y="53515"/>
                        <a:pt x="26015" y="53515"/>
                      </a:cubicBezTo>
                      <a:cubicBezTo>
                        <a:pt x="36354" y="53515"/>
                        <a:pt x="43201" y="51960"/>
                        <a:pt x="46557" y="48851"/>
                      </a:cubicBezTo>
                      <a:cubicBezTo>
                        <a:pt x="49913" y="45742"/>
                        <a:pt x="51591" y="40965"/>
                        <a:pt x="51591" y="34519"/>
                      </a:cubicBezTo>
                      <a:cubicBezTo>
                        <a:pt x="51591" y="29209"/>
                        <a:pt x="49976" y="25169"/>
                        <a:pt x="46745" y="22400"/>
                      </a:cubicBezTo>
                      <a:cubicBezTo>
                        <a:pt x="43514" y="19631"/>
                        <a:pt x="37125" y="18247"/>
                        <a:pt x="27578" y="18247"/>
                      </a:cubicBezTo>
                      <a:cubicBezTo>
                        <a:pt x="25222" y="18247"/>
                        <a:pt x="22867" y="18247"/>
                        <a:pt x="20512" y="18247"/>
                      </a:cubicBezTo>
                      <a:close/>
                      <a:moveTo>
                        <a:pt x="125528" y="16204"/>
                      </a:moveTo>
                      <a:cubicBezTo>
                        <a:pt x="118066" y="16204"/>
                        <a:pt x="112125" y="19450"/>
                        <a:pt x="107706" y="25941"/>
                      </a:cubicBezTo>
                      <a:cubicBezTo>
                        <a:pt x="103287" y="32431"/>
                        <a:pt x="101077" y="41623"/>
                        <a:pt x="101077" y="53515"/>
                      </a:cubicBezTo>
                      <a:cubicBezTo>
                        <a:pt x="101077" y="65362"/>
                        <a:pt x="103287" y="74519"/>
                        <a:pt x="107706" y="80987"/>
                      </a:cubicBezTo>
                      <a:cubicBezTo>
                        <a:pt x="112125" y="87455"/>
                        <a:pt x="118066" y="90689"/>
                        <a:pt x="125528" y="90689"/>
                      </a:cubicBezTo>
                      <a:cubicBezTo>
                        <a:pt x="132949" y="90689"/>
                        <a:pt x="138869" y="87432"/>
                        <a:pt x="143288" y="80919"/>
                      </a:cubicBezTo>
                      <a:cubicBezTo>
                        <a:pt x="147707" y="74405"/>
                        <a:pt x="149917" y="65248"/>
                        <a:pt x="149917" y="53447"/>
                      </a:cubicBezTo>
                      <a:cubicBezTo>
                        <a:pt x="149917" y="41600"/>
                        <a:pt x="147718" y="32431"/>
                        <a:pt x="143319" y="25941"/>
                      </a:cubicBezTo>
                      <a:cubicBezTo>
                        <a:pt x="138921" y="19450"/>
                        <a:pt x="132991" y="16204"/>
                        <a:pt x="125528" y="16204"/>
                      </a:cubicBezTo>
                      <a:close/>
                      <a:moveTo>
                        <a:pt x="342065" y="2111"/>
                      </a:moveTo>
                      <a:cubicBezTo>
                        <a:pt x="369581" y="2111"/>
                        <a:pt x="397096" y="2111"/>
                        <a:pt x="424611" y="2111"/>
                      </a:cubicBezTo>
                      <a:cubicBezTo>
                        <a:pt x="424611" y="7785"/>
                        <a:pt x="424611" y="13458"/>
                        <a:pt x="424611" y="19132"/>
                      </a:cubicBezTo>
                      <a:cubicBezTo>
                        <a:pt x="414293" y="19132"/>
                        <a:pt x="403975" y="19132"/>
                        <a:pt x="393656" y="19132"/>
                      </a:cubicBezTo>
                      <a:cubicBezTo>
                        <a:pt x="393656" y="47660"/>
                        <a:pt x="393656" y="76187"/>
                        <a:pt x="393656" y="104715"/>
                      </a:cubicBezTo>
                      <a:cubicBezTo>
                        <a:pt x="386778" y="104715"/>
                        <a:pt x="379899" y="104715"/>
                        <a:pt x="373020" y="104715"/>
                      </a:cubicBezTo>
                      <a:cubicBezTo>
                        <a:pt x="373020" y="76187"/>
                        <a:pt x="373020" y="47660"/>
                        <a:pt x="373020" y="19132"/>
                      </a:cubicBezTo>
                      <a:cubicBezTo>
                        <a:pt x="362702" y="19132"/>
                        <a:pt x="352384" y="19132"/>
                        <a:pt x="342065" y="19132"/>
                      </a:cubicBezTo>
                      <a:cubicBezTo>
                        <a:pt x="342065" y="13458"/>
                        <a:pt x="342065" y="7785"/>
                        <a:pt x="342065" y="2111"/>
                      </a:cubicBezTo>
                      <a:close/>
                      <a:moveTo>
                        <a:pt x="250806" y="2111"/>
                      </a:moveTo>
                      <a:cubicBezTo>
                        <a:pt x="259144" y="2111"/>
                        <a:pt x="267482" y="2111"/>
                        <a:pt x="275820" y="2111"/>
                      </a:cubicBezTo>
                      <a:cubicBezTo>
                        <a:pt x="288202" y="24216"/>
                        <a:pt x="300584" y="46321"/>
                        <a:pt x="312966" y="68425"/>
                      </a:cubicBezTo>
                      <a:cubicBezTo>
                        <a:pt x="312966" y="46321"/>
                        <a:pt x="312966" y="24216"/>
                        <a:pt x="312966" y="2111"/>
                      </a:cubicBezTo>
                      <a:cubicBezTo>
                        <a:pt x="319344" y="2111"/>
                        <a:pt x="325723" y="2111"/>
                        <a:pt x="332101" y="2111"/>
                      </a:cubicBezTo>
                      <a:cubicBezTo>
                        <a:pt x="332101" y="36312"/>
                        <a:pt x="332101" y="70513"/>
                        <a:pt x="332101" y="104715"/>
                      </a:cubicBezTo>
                      <a:cubicBezTo>
                        <a:pt x="325473" y="104715"/>
                        <a:pt x="318844" y="104715"/>
                        <a:pt x="312215" y="104715"/>
                      </a:cubicBezTo>
                      <a:cubicBezTo>
                        <a:pt x="298124" y="79637"/>
                        <a:pt x="284033" y="54559"/>
                        <a:pt x="269942" y="29481"/>
                      </a:cubicBezTo>
                      <a:cubicBezTo>
                        <a:pt x="269942" y="54559"/>
                        <a:pt x="269942" y="79637"/>
                        <a:pt x="269942" y="104715"/>
                      </a:cubicBezTo>
                      <a:cubicBezTo>
                        <a:pt x="263563" y="104715"/>
                        <a:pt x="257185" y="104715"/>
                        <a:pt x="250806" y="104715"/>
                      </a:cubicBezTo>
                      <a:cubicBezTo>
                        <a:pt x="250806" y="70513"/>
                        <a:pt x="250806" y="36312"/>
                        <a:pt x="250806" y="2111"/>
                      </a:cubicBezTo>
                      <a:close/>
                      <a:moveTo>
                        <a:pt x="182456" y="2111"/>
                      </a:moveTo>
                      <a:cubicBezTo>
                        <a:pt x="199590" y="2111"/>
                        <a:pt x="216725" y="2111"/>
                        <a:pt x="233859" y="2111"/>
                      </a:cubicBezTo>
                      <a:cubicBezTo>
                        <a:pt x="233859" y="7217"/>
                        <a:pt x="233859" y="12324"/>
                        <a:pt x="233859" y="17430"/>
                      </a:cubicBezTo>
                      <a:cubicBezTo>
                        <a:pt x="228731" y="17430"/>
                        <a:pt x="223604" y="17430"/>
                        <a:pt x="218476" y="17430"/>
                      </a:cubicBezTo>
                      <a:cubicBezTo>
                        <a:pt x="218476" y="41418"/>
                        <a:pt x="218476" y="65407"/>
                        <a:pt x="218476" y="89395"/>
                      </a:cubicBezTo>
                      <a:cubicBezTo>
                        <a:pt x="223604" y="89395"/>
                        <a:pt x="228731" y="89395"/>
                        <a:pt x="233859" y="89395"/>
                      </a:cubicBezTo>
                      <a:cubicBezTo>
                        <a:pt x="233859" y="94502"/>
                        <a:pt x="233859" y="99608"/>
                        <a:pt x="233859" y="104715"/>
                      </a:cubicBezTo>
                      <a:cubicBezTo>
                        <a:pt x="216725" y="104715"/>
                        <a:pt x="199590" y="104715"/>
                        <a:pt x="182456" y="104715"/>
                      </a:cubicBezTo>
                      <a:cubicBezTo>
                        <a:pt x="182456" y="99608"/>
                        <a:pt x="182456" y="94502"/>
                        <a:pt x="182456" y="89395"/>
                      </a:cubicBezTo>
                      <a:cubicBezTo>
                        <a:pt x="187584" y="89395"/>
                        <a:pt x="192711" y="89395"/>
                        <a:pt x="197839" y="89395"/>
                      </a:cubicBezTo>
                      <a:cubicBezTo>
                        <a:pt x="197839" y="65407"/>
                        <a:pt x="197839" y="41418"/>
                        <a:pt x="197839" y="17430"/>
                      </a:cubicBezTo>
                      <a:cubicBezTo>
                        <a:pt x="192711" y="17430"/>
                        <a:pt x="187584" y="17430"/>
                        <a:pt x="182456" y="17430"/>
                      </a:cubicBezTo>
                      <a:cubicBezTo>
                        <a:pt x="182456" y="12324"/>
                        <a:pt x="182456" y="7217"/>
                        <a:pt x="182456" y="2111"/>
                      </a:cubicBezTo>
                      <a:close/>
                      <a:moveTo>
                        <a:pt x="0" y="2111"/>
                      </a:moveTo>
                      <a:cubicBezTo>
                        <a:pt x="11882" y="2111"/>
                        <a:pt x="23763" y="2111"/>
                        <a:pt x="35645" y="2111"/>
                      </a:cubicBezTo>
                      <a:cubicBezTo>
                        <a:pt x="47860" y="2111"/>
                        <a:pt x="57136" y="4823"/>
                        <a:pt x="63473" y="10247"/>
                      </a:cubicBezTo>
                      <a:cubicBezTo>
                        <a:pt x="69810" y="15671"/>
                        <a:pt x="72978" y="23603"/>
                        <a:pt x="72978" y="34043"/>
                      </a:cubicBezTo>
                      <a:cubicBezTo>
                        <a:pt x="72978" y="44936"/>
                        <a:pt x="69476" y="53617"/>
                        <a:pt x="62472" y="60085"/>
                      </a:cubicBezTo>
                      <a:cubicBezTo>
                        <a:pt x="55468" y="66553"/>
                        <a:pt x="46338" y="69787"/>
                        <a:pt x="35082" y="69787"/>
                      </a:cubicBezTo>
                      <a:cubicBezTo>
                        <a:pt x="30267" y="69787"/>
                        <a:pt x="25452" y="69787"/>
                        <a:pt x="20637" y="69787"/>
                      </a:cubicBezTo>
                      <a:cubicBezTo>
                        <a:pt x="20637" y="81430"/>
                        <a:pt x="20637" y="93072"/>
                        <a:pt x="20637" y="104715"/>
                      </a:cubicBezTo>
                      <a:cubicBezTo>
                        <a:pt x="13758" y="104715"/>
                        <a:pt x="6879" y="104715"/>
                        <a:pt x="0" y="104715"/>
                      </a:cubicBezTo>
                      <a:cubicBezTo>
                        <a:pt x="0" y="70513"/>
                        <a:pt x="0" y="36312"/>
                        <a:pt x="0" y="2111"/>
                      </a:cubicBezTo>
                      <a:close/>
                      <a:moveTo>
                        <a:pt x="125466" y="0"/>
                      </a:moveTo>
                      <a:cubicBezTo>
                        <a:pt x="139849" y="0"/>
                        <a:pt x="151136" y="4766"/>
                        <a:pt x="159328" y="14298"/>
                      </a:cubicBezTo>
                      <a:cubicBezTo>
                        <a:pt x="167520" y="23830"/>
                        <a:pt x="171616" y="36902"/>
                        <a:pt x="171616" y="53515"/>
                      </a:cubicBezTo>
                      <a:cubicBezTo>
                        <a:pt x="171616" y="69991"/>
                        <a:pt x="167541" y="83007"/>
                        <a:pt x="159391" y="92561"/>
                      </a:cubicBezTo>
                      <a:cubicBezTo>
                        <a:pt x="151240" y="102116"/>
                        <a:pt x="139932" y="106893"/>
                        <a:pt x="125466" y="106893"/>
                      </a:cubicBezTo>
                      <a:cubicBezTo>
                        <a:pt x="111124" y="106893"/>
                        <a:pt x="99858" y="102139"/>
                        <a:pt x="91666" y="92629"/>
                      </a:cubicBezTo>
                      <a:cubicBezTo>
                        <a:pt x="83474" y="83120"/>
                        <a:pt x="79378" y="70082"/>
                        <a:pt x="79378" y="53515"/>
                      </a:cubicBezTo>
                      <a:cubicBezTo>
                        <a:pt x="79378" y="36857"/>
                        <a:pt x="83453" y="23773"/>
                        <a:pt x="91603" y="14264"/>
                      </a:cubicBezTo>
                      <a:cubicBezTo>
                        <a:pt x="99753" y="4755"/>
                        <a:pt x="111041" y="0"/>
                        <a:pt x="12546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glow rad="12700">
                    <a:schemeClr val="accent2">
                      <a:alpha val="84000"/>
                    </a:schemeClr>
                  </a:glo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>
                    <a:solidFill>
                      <a:schemeClr val="bg1"/>
                    </a:solidFill>
                    <a:effectLst>
                      <a:glow rad="38100">
                        <a:schemeClr val="accent2">
                          <a:alpha val="84000"/>
                        </a:schemeClr>
                      </a:glow>
                    </a:effectLst>
                  </a:endParaRPr>
                </a:p>
              </p:txBody>
            </p:sp>
          </p:grpSp>
        </p:grpSp>
        <p:grpSp>
          <p:nvGrpSpPr>
            <p:cNvPr id="3" name="グループ化 2"/>
            <p:cNvGrpSpPr/>
            <p:nvPr/>
          </p:nvGrpSpPr>
          <p:grpSpPr>
            <a:xfrm>
              <a:off x="971512" y="2924930"/>
              <a:ext cx="7460566" cy="2043822"/>
              <a:chOff x="971512" y="2924930"/>
              <a:chExt cx="7460566" cy="2043822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1512" y="2924930"/>
                <a:ext cx="7200000" cy="2043822"/>
              </a:xfrm>
              <a:prstGeom prst="rect">
                <a:avLst/>
              </a:prstGeom>
            </p:spPr>
          </p:pic>
          <p:sp>
            <p:nvSpPr>
              <p:cNvPr id="29" name="正方形/長方形 28"/>
              <p:cNvSpPr/>
              <p:nvPr/>
            </p:nvSpPr>
            <p:spPr bwMode="auto">
              <a:xfrm>
                <a:off x="1008310" y="3642439"/>
                <a:ext cx="7092180" cy="6225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4326951" y="3306929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①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8042228" y="3325815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b="1" dirty="0" smtClean="0">
                    <a:solidFill>
                      <a:srgbClr val="FF0000"/>
                    </a:solidFill>
                  </a:rPr>
                  <a:t>②</a:t>
                </a:r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 bwMode="auto">
              <a:xfrm>
                <a:off x="6865147" y="3365304"/>
                <a:ext cx="1235343" cy="22180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95000"/>
          </a:schemeClr>
        </a:solidFill>
        <a:ln w="38100">
          <a:solidFill>
            <a:srgbClr val="FF0000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200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3998</Words>
  <Application>Microsoft Office PowerPoint</Application>
  <PresentationFormat>画面に合わせる (4:3)</PresentationFormat>
  <Paragraphs>815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40</vt:i4>
      </vt:variant>
    </vt:vector>
  </HeadingPairs>
  <TitlesOfParts>
    <vt:vector size="51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1.1クイックスタートについて （1/2）</vt:lpstr>
      <vt:lpstr>1.1クイックスタートについて （2/2）</vt:lpstr>
      <vt:lpstr>1.2　画面説明_ログイン</vt:lpstr>
      <vt:lpstr>1.3　画面説明_DashBoard</vt:lpstr>
      <vt:lpstr>1.4　画面説明_アクション設定</vt:lpstr>
      <vt:lpstr>1.5　画面説明_トークン払い出し</vt:lpstr>
      <vt:lpstr>1.6　画面説明_ディシジョンテーブル</vt:lpstr>
      <vt:lpstr>1.7　画面説明_ルール　（1/2）</vt:lpstr>
      <vt:lpstr>1.7　画面説明_ルール　（2/2）</vt:lpstr>
      <vt:lpstr>1.8　画面説明_リクエスト履歴</vt:lpstr>
      <vt:lpstr>1.9　画面説明_アクション履歴</vt:lpstr>
      <vt:lpstr>2.　シナリオ説明</vt:lpstr>
      <vt:lpstr>2.1　本書のシナリオ</vt:lpstr>
      <vt:lpstr>3.　実行前準備</vt:lpstr>
      <vt:lpstr>3.1　メールドライバの設定とメールテンプレートの作成(1/3)</vt:lpstr>
      <vt:lpstr>3.1　メールドライバの設定とメールテンプレートの作成(2/3)</vt:lpstr>
      <vt:lpstr>3.1　メールドライバの設定とメールテンプレートの作成(3/3)</vt:lpstr>
      <vt:lpstr>3.2　トークンの払い出し </vt:lpstr>
      <vt:lpstr>3.3　ディシジョンテーブルの作成　(1/2) </vt:lpstr>
      <vt:lpstr>3.3　ディシジョンテーブルの作成　(2/2) </vt:lpstr>
      <vt:lpstr>3.4　ディシジョンテーブルファイルの作成 ※エクセル操作(1/2)</vt:lpstr>
      <vt:lpstr>3.4　ディシジョンテーブルファイルの作成 ※エクセル操作(2/2)</vt:lpstr>
      <vt:lpstr>3.5　ディシジョンテーブルファイルのアップロード</vt:lpstr>
      <vt:lpstr>3.6　テストリクエスト(1/3)</vt:lpstr>
      <vt:lpstr>3.6　テストリクエスト(2/3)</vt:lpstr>
      <vt:lpstr>3.6　テストリクエスト(3/3)</vt:lpstr>
      <vt:lpstr>3.7　プロダクション適用</vt:lpstr>
      <vt:lpstr>4.　実行操作</vt:lpstr>
      <vt:lpstr>4.1　curlコマンドによるリクエスト送信(1/2)</vt:lpstr>
      <vt:lpstr>4.1　curlコマンドによるリクエスト送信(2/2)</vt:lpstr>
      <vt:lpstr>4.2　アクション実行結果（アクション履歴）の確認</vt:lpstr>
      <vt:lpstr>A　付録</vt:lpstr>
      <vt:lpstr>サンプル１(1/4)</vt:lpstr>
      <vt:lpstr>サンプル１(2/4)</vt:lpstr>
      <vt:lpstr>サンプル１(3/4)</vt:lpstr>
      <vt:lpstr>サンプル１(4/4)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2021-05-28T06:09:30Z</dcterms:modified>
</cp:coreProperties>
</file>