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2"/>
  </p:notesMasterIdLst>
  <p:handoutMasterIdLst>
    <p:handoutMasterId r:id="rId43"/>
  </p:handoutMasterIdLst>
  <p:sldIdLst>
    <p:sldId id="262" r:id="rId3"/>
    <p:sldId id="507" r:id="rId4"/>
    <p:sldId id="508" r:id="rId5"/>
    <p:sldId id="624" r:id="rId6"/>
    <p:sldId id="601" r:id="rId7"/>
    <p:sldId id="513" r:id="rId8"/>
    <p:sldId id="607" r:id="rId9"/>
    <p:sldId id="613" r:id="rId10"/>
    <p:sldId id="515" r:id="rId11"/>
    <p:sldId id="608" r:id="rId12"/>
    <p:sldId id="610" r:id="rId13"/>
    <p:sldId id="603" r:id="rId14"/>
    <p:sldId id="548" r:id="rId15"/>
    <p:sldId id="576" r:id="rId16"/>
    <p:sldId id="617" r:id="rId17"/>
    <p:sldId id="618" r:id="rId18"/>
    <p:sldId id="605" r:id="rId19"/>
    <p:sldId id="549" r:id="rId20"/>
    <p:sldId id="611" r:id="rId21"/>
    <p:sldId id="550" r:id="rId22"/>
    <p:sldId id="595" r:id="rId23"/>
    <p:sldId id="619" r:id="rId24"/>
    <p:sldId id="551" r:id="rId25"/>
    <p:sldId id="582" r:id="rId26"/>
    <p:sldId id="622" r:id="rId27"/>
    <p:sldId id="581" r:id="rId28"/>
    <p:sldId id="623" r:id="rId29"/>
    <p:sldId id="599" r:id="rId30"/>
    <p:sldId id="556" r:id="rId31"/>
    <p:sldId id="591" r:id="rId32"/>
    <p:sldId id="557" r:id="rId33"/>
    <p:sldId id="615" r:id="rId34"/>
    <p:sldId id="612" r:id="rId35"/>
    <p:sldId id="585" r:id="rId36"/>
    <p:sldId id="600" r:id="rId37"/>
    <p:sldId id="604" r:id="rId38"/>
    <p:sldId id="593" r:id="rId39"/>
    <p:sldId id="594" r:id="rId40"/>
    <p:sldId id="596" r:id="rId4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624"/>
            <p14:sldId id="601"/>
          </p14:sldIdLst>
        </p14:section>
        <p14:section name="2.　シナリオ説明" id="{A8A060BF-92DF-4F47-AFEF-F5FA058AAEFB}">
          <p14:sldIdLst>
            <p14:sldId id="513"/>
            <p14:sldId id="607"/>
            <p14:sldId id="613"/>
          </p14:sldIdLst>
        </p14:section>
        <p14:section name="3.　事前設定" id="{F371CF2D-8915-4A64-8E16-4779225EF33B}">
          <p14:sldIdLst>
            <p14:sldId id="515"/>
            <p14:sldId id="608"/>
            <p14:sldId id="610"/>
            <p14:sldId id="603"/>
            <p14:sldId id="548"/>
            <p14:sldId id="576"/>
            <p14:sldId id="617"/>
            <p14:sldId id="618"/>
            <p14:sldId id="605"/>
            <p14:sldId id="549"/>
          </p14:sldIdLst>
        </p14:section>
        <p14:section name="4.　作業実行" id="{22ECBB3A-BE12-4FFC-87C0-65C3B16C634D}">
          <p14:sldIdLst>
            <p14:sldId id="611"/>
            <p14:sldId id="550"/>
            <p14:sldId id="595"/>
            <p14:sldId id="619"/>
            <p14:sldId id="551"/>
            <p14:sldId id="582"/>
            <p14:sldId id="622"/>
            <p14:sldId id="581"/>
            <p14:sldId id="623"/>
            <p14:sldId id="599"/>
            <p14:sldId id="556"/>
            <p14:sldId id="591"/>
            <p14:sldId id="557"/>
            <p14:sldId id="615"/>
            <p14:sldId id="612"/>
          </p14:sldIdLst>
        </p14:section>
        <p14:section name="A　付録" id="{321A0D05-A381-48E4-9F50-11722539195D}">
          <p14:sldIdLst>
            <p14:sldId id="585"/>
            <p14:sldId id="600"/>
            <p14:sldId id="604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0A3368"/>
    <a:srgbClr val="FFA032"/>
    <a:srgbClr val="FFFFCC"/>
    <a:srgbClr val="9933FF"/>
    <a:srgbClr val="CC00FF"/>
    <a:srgbClr val="FFFF99"/>
    <a:srgbClr val="CCFFFF"/>
    <a:srgbClr val="B0DD7F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5421" autoAdjust="0"/>
  </p:normalViewPr>
  <p:slideViewPr>
    <p:cSldViewPr>
      <p:cViewPr varScale="1">
        <p:scale>
          <a:sx n="104" d="100"/>
          <a:sy n="104" d="100"/>
        </p:scale>
        <p:origin x="210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0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xastro-suite.github.io/it-automation-docs/asset/Learn_ja/ITA-base_practice_ja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action_history/02_screen_structure.html#id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base_practice_ja.pdf" TargetMode="External"/><Relationship Id="rId2" Type="http://schemas.openxmlformats.org/officeDocument/2006/relationships/hyperlink" Target="https://exastro-suite.github.io/it-automation-docs/asset/Learn_ja/ITA-online-install_ja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oase-docs/OASE_documents_ja/html/driver_install/01_install.html#id1" TargetMode="External"/><Relationship Id="rId5" Type="http://schemas.openxmlformats.org/officeDocument/2006/relationships/hyperlink" Target="https://exastro-suite.github.io/oase-docs/asset/Learn_ja/OASE-base_ITA-Driver_lecture_ja.pdf" TargetMode="External"/><Relationship Id="rId4" Type="http://schemas.openxmlformats.org/officeDocument/2006/relationships/hyperlink" Target="https://exastro-suite.github.io/oase-docs/asset/Learn_ja/OASE-online-install_ja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1"/>
            <a:ext cx="7632937" cy="836640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Autonomy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Base【</a:t>
            </a:r>
            <a:r>
              <a:rPr lang="ja-JP" altLang="en-US" sz="4800" b="1" dirty="0" smtClean="0"/>
              <a:t>実習編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グループ作成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システム管理者で初回ログインする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グループ画面に遷移し「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」のアクセス権限を設定する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ユーザ作成、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新規ユーザでのログイン</a:t>
              </a:r>
              <a:endParaRPr lang="ja-JP" altLang="en-US" sz="900" b="1" dirty="0"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7" y="2276840"/>
            <a:ext cx="5710761" cy="20057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63" y="3226083"/>
            <a:ext cx="2573136" cy="3133093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940130" y="3865567"/>
            <a:ext cx="2223040" cy="102168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917717" y="3840740"/>
            <a:ext cx="360000" cy="344050"/>
          </a:xfrm>
          <a:prstGeom prst="wedgeEllipseCallout">
            <a:avLst>
              <a:gd name="adj1" fmla="val 39901"/>
              <a:gd name="adj2" fmla="val -11898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4780"/>
              </p:ext>
            </p:extLst>
          </p:nvPr>
        </p:nvGraphicFramePr>
        <p:xfrm>
          <a:off x="1045337" y="4232474"/>
          <a:ext cx="20304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5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95354" y="2465859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5075969" y="2323231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51096" y="3430830"/>
            <a:ext cx="119601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940130" y="5157240"/>
            <a:ext cx="2776610" cy="1191776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3379250" y="5143248"/>
            <a:ext cx="360000" cy="344050"/>
          </a:xfrm>
          <a:prstGeom prst="wedgeEllipseCallout">
            <a:avLst>
              <a:gd name="adj1" fmla="val 148231"/>
              <a:gd name="adj2" fmla="val -10172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15549"/>
              </p:ext>
            </p:extLst>
          </p:nvPr>
        </p:nvGraphicFramePr>
        <p:xfrm>
          <a:off x="1043510" y="5554627"/>
          <a:ext cx="2554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アクセス権限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項目すべて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「更新可能」を選択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 bwMode="auto">
          <a:xfrm>
            <a:off x="4043332" y="3820295"/>
            <a:ext cx="2249929" cy="24447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0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ユーザ</a:t>
            </a:r>
            <a:r>
              <a:rPr lang="ja-JP" altLang="en-US" dirty="0" smtClean="0"/>
              <a:t>作成、新規ユーザでのログイン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システム管理者で「ユーザ」画面に遷移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「ユーザ」画面で「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システム管理者からログアウトし「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」でログインする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2460131"/>
            <a:ext cx="5976830" cy="1628038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 bwMode="auto">
          <a:xfrm>
            <a:off x="764740" y="4132397"/>
            <a:ext cx="2873483" cy="206675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732167" y="4107570"/>
            <a:ext cx="360000" cy="344050"/>
          </a:xfrm>
          <a:prstGeom prst="wedgeEllipseCallout">
            <a:avLst>
              <a:gd name="adj1" fmla="val 49426"/>
              <a:gd name="adj2" fmla="val -22419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53414"/>
              </p:ext>
            </p:extLst>
          </p:nvPr>
        </p:nvGraphicFramePr>
        <p:xfrm>
          <a:off x="888997" y="4592095"/>
          <a:ext cx="26219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9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1181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832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6547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83579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763175" y="2645708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5343790" y="2503080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611451" y="3392729"/>
            <a:ext cx="5927173" cy="2656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94982" y="4168226"/>
            <a:ext cx="2793299" cy="2030928"/>
            <a:chOff x="4208110" y="3365353"/>
            <a:chExt cx="2793299" cy="2030928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4387359" y="3549040"/>
              <a:ext cx="2614050" cy="1847241"/>
            </a:xfrm>
            <a:prstGeom prst="roundRect">
              <a:avLst>
                <a:gd name="adj" fmla="val 9517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4208110" y="3365353"/>
              <a:ext cx="565503" cy="549789"/>
              <a:chOff x="-641910" y="4180591"/>
              <a:chExt cx="565503" cy="549789"/>
            </a:xfrm>
          </p:grpSpPr>
          <p:sp>
            <p:nvSpPr>
              <p:cNvPr id="46" name="円/楕円 44"/>
              <p:cNvSpPr/>
              <p:nvPr/>
            </p:nvSpPr>
            <p:spPr bwMode="auto">
              <a:xfrm>
                <a:off x="-641910" y="418059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-564628" y="440097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09048" y="3641010"/>
              <a:ext cx="2589812" cy="17349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ユーザ登録時に入力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した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メールアドレス宛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に「ログイン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通知」「パスワード通知」のメール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2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通が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届きます。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記載されている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とパスワード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で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OASE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ログインしてください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28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トークン払い出し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「閉じる」ボタンを押下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771622" y="5501049"/>
            <a:ext cx="5166501" cy="886554"/>
            <a:chOff x="4167470" y="3324713"/>
            <a:chExt cx="5166501" cy="886554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4387359" y="3549041"/>
              <a:ext cx="4946612" cy="6513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4167470" y="3324713"/>
              <a:ext cx="565503" cy="549789"/>
              <a:chOff x="-682550" y="4139951"/>
              <a:chExt cx="565503" cy="549789"/>
            </a:xfrm>
          </p:grpSpPr>
          <p:sp>
            <p:nvSpPr>
              <p:cNvPr id="55" name="円/楕円 44"/>
              <p:cNvSpPr/>
              <p:nvPr/>
            </p:nvSpPr>
            <p:spPr bwMode="auto">
              <a:xfrm>
                <a:off x="-682550" y="413995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-605268" y="43603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4585075" y="3563267"/>
              <a:ext cx="4716996" cy="648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トークンは後述する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&lt;</a:t>
              </a:r>
              <a:r>
                <a:rPr lang="en-US" altLang="ja-JP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curl</a:t>
              </a:r>
              <a:r>
                <a:rPr lang="ja-JP" altLang="en-US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コマンドによるリクエスト送信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使用するため設定が必要です。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7" y="2804620"/>
            <a:ext cx="4147255" cy="2206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0" y="3522220"/>
            <a:ext cx="2505273" cy="1764584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060209" y="3071927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64270" y="298791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67" y="5445280"/>
            <a:ext cx="1783613" cy="93715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932226" y="3747035"/>
            <a:ext cx="2230065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982959" y="5036422"/>
            <a:ext cx="62407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2712490" y="5042700"/>
            <a:ext cx="360000" cy="360000"/>
          </a:xfrm>
          <a:prstGeom prst="wedgeEllipseCallout">
            <a:avLst>
              <a:gd name="adj1" fmla="val -90559"/>
              <a:gd name="adj2" fmla="val -1753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579559" y="5841033"/>
            <a:ext cx="1387548" cy="20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018110" y="5466747"/>
            <a:ext cx="360000" cy="360000"/>
          </a:xfrm>
          <a:prstGeom prst="wedgeEllipseCallout">
            <a:avLst>
              <a:gd name="adj1" fmla="val 124593"/>
              <a:gd name="adj2" fmla="val 931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2097627" y="6140640"/>
            <a:ext cx="504000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1105546" y="5974308"/>
            <a:ext cx="360000" cy="360000"/>
          </a:xfrm>
          <a:prstGeom prst="wedgeEllipseCallout">
            <a:avLst>
              <a:gd name="adj1" fmla="val 262052"/>
              <a:gd name="adj2" fmla="val 3636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329954" y="3572085"/>
            <a:ext cx="3114306" cy="1260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4" name="円形吹き出し 33"/>
          <p:cNvSpPr/>
          <p:nvPr/>
        </p:nvSpPr>
        <p:spPr bwMode="auto">
          <a:xfrm>
            <a:off x="3297381" y="3547258"/>
            <a:ext cx="360000" cy="344050"/>
          </a:xfrm>
          <a:prstGeom prst="wedgeEllipseCallout">
            <a:avLst>
              <a:gd name="adj1" fmla="val -144846"/>
              <a:gd name="adj2" fmla="val 720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37137"/>
              </p:ext>
            </p:extLst>
          </p:nvPr>
        </p:nvGraphicFramePr>
        <p:xfrm>
          <a:off x="3435160" y="3938992"/>
          <a:ext cx="2874011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5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(1/4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IT</a:t>
            </a:r>
            <a:r>
              <a:rPr lang="en-US" altLang="ja-JP" dirty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</a:t>
            </a:r>
            <a:r>
              <a:rPr lang="ja-JP" altLang="en-US" dirty="0" smtClean="0"/>
              <a:t>場合、上記の画面は</a:t>
            </a:r>
            <a:r>
              <a:rPr lang="ja-JP" altLang="en-US" dirty="0" smtClean="0">
                <a:solidFill>
                  <a:srgbClr val="FF0000"/>
                </a:solidFill>
              </a:rPr>
              <a:t>表示され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821435" y="5603169"/>
            <a:ext cx="6142078" cy="821157"/>
            <a:chOff x="2857633" y="5561841"/>
            <a:chExt cx="6142078" cy="821157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3059790" y="5770998"/>
              <a:ext cx="5939921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3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2857633" y="5561841"/>
              <a:ext cx="565503" cy="549789"/>
              <a:chOff x="2595288" y="3692953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2595288" y="369295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665733" y="391443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7" name="角丸四角形 36"/>
          <p:cNvSpPr/>
          <p:nvPr/>
        </p:nvSpPr>
        <p:spPr bwMode="auto">
          <a:xfrm>
            <a:off x="3316491" y="5832701"/>
            <a:ext cx="5647021" cy="573769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>
                <a:latin typeface="+mn-ea"/>
              </a:rPr>
              <a:t>事前に</a:t>
            </a:r>
            <a:r>
              <a:rPr lang="en-US" altLang="ja-JP" sz="1300" b="1" u="sng" dirty="0" smtClean="0">
                <a:latin typeface="+mn-ea"/>
                <a:hlinkClick r:id="rId2"/>
              </a:rPr>
              <a:t>&lt;</a:t>
            </a:r>
            <a:r>
              <a:rPr lang="ja-JP" altLang="en-US" sz="1300" b="1" u="sng" dirty="0" smtClean="0">
                <a:latin typeface="+mn-ea"/>
                <a:hlinkClick r:id="rId2"/>
              </a:rPr>
              <a:t>環境</a:t>
            </a:r>
            <a:r>
              <a:rPr lang="ja-JP" altLang="en-US" sz="1300" b="1" u="sng" dirty="0">
                <a:latin typeface="+mn-ea"/>
                <a:hlinkClick r:id="rId2"/>
              </a:rPr>
              <a:t>構築マニュアル </a:t>
            </a:r>
            <a:r>
              <a:rPr lang="en-US" altLang="ja-JP" sz="1300" b="1" u="sng" dirty="0">
                <a:latin typeface="+mn-ea"/>
                <a:hlinkClick r:id="rId2"/>
              </a:rPr>
              <a:t>-</a:t>
            </a:r>
            <a:r>
              <a:rPr lang="ja-JP" altLang="en-US" sz="1300" b="1" u="sng" dirty="0">
                <a:latin typeface="+mn-ea"/>
                <a:hlinkClick r:id="rId2"/>
              </a:rPr>
              <a:t>ドライバインストール編</a:t>
            </a:r>
            <a:r>
              <a:rPr lang="en-US" altLang="ja-JP" sz="1300" b="1" u="sng" dirty="0" smtClean="0">
                <a:latin typeface="+mn-ea"/>
                <a:hlinkClick r:id="rId2"/>
              </a:rPr>
              <a:t>-&gt;</a:t>
            </a:r>
            <a:r>
              <a:rPr lang="ja-JP" altLang="en-US" sz="1300" dirty="0" smtClean="0">
                <a:latin typeface="+mn-ea"/>
              </a:rPr>
              <a:t>を参照のうえ</a:t>
            </a:r>
            <a:endParaRPr lang="en-US" altLang="ja-JP" sz="1300" dirty="0" smtClean="0">
              <a:latin typeface="+mn-ea"/>
            </a:endParaRPr>
          </a:p>
          <a:p>
            <a:pPr algn="ctr"/>
            <a:r>
              <a:rPr lang="ja-JP" altLang="en-US" sz="1300" dirty="0" smtClean="0">
                <a:latin typeface="+mn-ea"/>
              </a:rPr>
              <a:t>メールドライバをインストールしてください。</a:t>
            </a:r>
            <a:endParaRPr kumimoji="1" lang="ja-JP" altLang="en-US" sz="1300" dirty="0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0" y="1960275"/>
            <a:ext cx="5595570" cy="29818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11666" t="10951" r="11705" b="11247"/>
          <a:stretch/>
        </p:blipFill>
        <p:spPr>
          <a:xfrm>
            <a:off x="1442838" y="2780910"/>
            <a:ext cx="3993282" cy="216030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219958" y="2346463"/>
            <a:ext cx="1008272" cy="2451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88080" y="2291336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696088" y="3498034"/>
            <a:ext cx="1022821" cy="8285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718909" y="3145931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(2/4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」画面の必要情報を入力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0" y="1888187"/>
            <a:ext cx="3042168" cy="4535817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3789577" y="5522371"/>
            <a:ext cx="5173935" cy="902361"/>
            <a:chOff x="3992317" y="3629983"/>
            <a:chExt cx="5173935" cy="902361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4198660" y="3833478"/>
              <a:ext cx="4967592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3992317" y="3629983"/>
              <a:ext cx="565503" cy="549789"/>
              <a:chOff x="-857703" y="4445221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-857703" y="444522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-792453" y="46561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82178" y="3846297"/>
              <a:ext cx="4658685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「名前」は後述する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&lt;</a:t>
              </a:r>
              <a:r>
                <a:rPr lang="ja-JP" altLang="en-US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ディシジョンテーブルファイル作成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どの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アクション先に対してアクション実行する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のか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」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指定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するため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必要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です</a:t>
              </a:r>
              <a:r>
                <a:rPr lang="ja-JP" altLang="en-US" sz="1200" dirty="0" smtClean="0"/>
                <a:t>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35" name="正方形/長方形 34"/>
          <p:cNvSpPr/>
          <p:nvPr/>
        </p:nvSpPr>
        <p:spPr bwMode="auto">
          <a:xfrm>
            <a:off x="2579864" y="605382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75857" y="2336817"/>
            <a:ext cx="2628000" cy="345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816721" y="2470083"/>
            <a:ext cx="3771559" cy="2903187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　　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806561" y="2470868"/>
            <a:ext cx="360000" cy="360000"/>
          </a:xfrm>
          <a:prstGeom prst="wedgeEllipseCallout">
            <a:avLst>
              <a:gd name="adj1" fmla="val -105103"/>
              <a:gd name="adj2" fmla="val -1548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4" name="円形吹き出し 53"/>
          <p:cNvSpPr/>
          <p:nvPr/>
        </p:nvSpPr>
        <p:spPr bwMode="auto">
          <a:xfrm>
            <a:off x="2100341" y="5913304"/>
            <a:ext cx="360000" cy="360000"/>
          </a:xfrm>
          <a:prstGeom prst="wedgeEllipseCallout">
            <a:avLst>
              <a:gd name="adj1" fmla="val 95314"/>
              <a:gd name="adj2" fmla="val 268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91632"/>
              </p:ext>
            </p:extLst>
          </p:nvPr>
        </p:nvGraphicFramePr>
        <p:xfrm>
          <a:off x="2978964" y="2869639"/>
          <a:ext cx="3493136" cy="23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5657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26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バージョン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1.7.1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0600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ホスト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/IP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のホストおよび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administrator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にログインできるパスワード）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5989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9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(3/4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82444" cy="5616476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の登録内容を変更する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にログインし</a:t>
            </a:r>
            <a:r>
              <a:rPr lang="en-US" altLang="ja-JP" b="1" dirty="0" smtClean="0">
                <a:hlinkClick r:id="rId2"/>
              </a:rPr>
              <a:t>&lt;Learn</a:t>
            </a:r>
            <a:r>
              <a:rPr lang="ja-JP" altLang="en-US" b="1" dirty="0" smtClean="0">
                <a:hlinkClick r:id="rId2"/>
              </a:rPr>
              <a:t> </a:t>
            </a:r>
            <a:r>
              <a:rPr lang="en-US" altLang="ja-JP" b="1" dirty="0" smtClean="0">
                <a:hlinkClick r:id="rId2"/>
              </a:rPr>
              <a:t>ITA_BASE【</a:t>
            </a:r>
            <a:r>
              <a:rPr lang="ja-JP" altLang="en-US" b="1" dirty="0" smtClean="0">
                <a:hlinkClick r:id="rId2"/>
              </a:rPr>
              <a:t>実習編</a:t>
            </a:r>
            <a:r>
              <a:rPr lang="en-US" altLang="ja-JP" b="1" dirty="0" smtClean="0">
                <a:hlinkClick r:id="rId2"/>
              </a:rPr>
              <a:t>】&gt;</a:t>
            </a:r>
            <a:r>
              <a:rPr lang="ja-JP" altLang="en-US" dirty="0" smtClean="0"/>
              <a:t>のスライド「シナリオ」から「</a:t>
            </a:r>
            <a:r>
              <a:rPr lang="en-US" altLang="ja-JP" dirty="0" smtClean="0"/>
              <a:t>Symphony</a:t>
            </a:r>
            <a:r>
              <a:rPr lang="ja-JP" altLang="en-US" dirty="0"/>
              <a:t>完了確認」</a:t>
            </a:r>
            <a:r>
              <a:rPr lang="ja-JP" altLang="en-US" dirty="0" smtClean="0"/>
              <a:t>まで実施する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章番号等は変更される場合があります。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更新」サブメニューの「具体値」を変更する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60" y="2040549"/>
            <a:ext cx="2527180" cy="1877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981" y="2053955"/>
            <a:ext cx="2518201" cy="1878354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3059790" y="2043922"/>
            <a:ext cx="612000" cy="1872000"/>
            <a:chOff x="4861708" y="3132951"/>
            <a:chExt cx="536718" cy="2164377"/>
          </a:xfrm>
        </p:grpSpPr>
        <p:sp>
          <p:nvSpPr>
            <p:cNvPr id="22" name="フリーフォーム 21"/>
            <p:cNvSpPr/>
            <p:nvPr/>
          </p:nvSpPr>
          <p:spPr bwMode="auto">
            <a:xfrm>
              <a:off x="4861708" y="3132951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/>
            <p:cNvSpPr/>
            <p:nvPr/>
          </p:nvSpPr>
          <p:spPr bwMode="auto">
            <a:xfrm>
              <a:off x="5020571" y="3150718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r="1354" b="12590"/>
          <a:stretch/>
        </p:blipFill>
        <p:spPr>
          <a:xfrm>
            <a:off x="729615" y="4720990"/>
            <a:ext cx="5354595" cy="127949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 bwMode="auto">
          <a:xfrm>
            <a:off x="700654" y="5426229"/>
            <a:ext cx="580035" cy="153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2662842" y="5409410"/>
            <a:ext cx="2250532" cy="972000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7" name="円形吹き出し 36"/>
          <p:cNvSpPr/>
          <p:nvPr/>
        </p:nvSpPr>
        <p:spPr bwMode="auto">
          <a:xfrm>
            <a:off x="4572050" y="5384486"/>
            <a:ext cx="360000" cy="344050"/>
          </a:xfrm>
          <a:prstGeom prst="wedgeEllipseCallout">
            <a:avLst>
              <a:gd name="adj1" fmla="val 118537"/>
              <a:gd name="adj2" fmla="val -980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5814"/>
              </p:ext>
            </p:extLst>
          </p:nvPr>
        </p:nvGraphicFramePr>
        <p:xfrm>
          <a:off x="2771750" y="5776317"/>
          <a:ext cx="19961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069309" y="5234527"/>
            <a:ext cx="355013" cy="487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176322" y="5511354"/>
            <a:ext cx="2787190" cy="913378"/>
            <a:chOff x="6379062" y="3618966"/>
            <a:chExt cx="2787190" cy="9133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6614628" y="3833478"/>
              <a:ext cx="2551624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6379062" y="3618966"/>
              <a:ext cx="565503" cy="549789"/>
              <a:chOff x="1529042" y="4434204"/>
              <a:chExt cx="565503" cy="549789"/>
            </a:xfrm>
          </p:grpSpPr>
          <p:sp>
            <p:nvSpPr>
              <p:cNvPr id="30" name="円/楕円 44"/>
              <p:cNvSpPr/>
              <p:nvPr/>
            </p:nvSpPr>
            <p:spPr bwMode="auto">
              <a:xfrm>
                <a:off x="1529042" y="4434204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601492" y="4645108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9" name="角丸四角形 28"/>
            <p:cNvSpPr/>
            <p:nvPr/>
          </p:nvSpPr>
          <p:spPr bwMode="auto">
            <a:xfrm>
              <a:off x="6741484" y="3846297"/>
              <a:ext cx="2399379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「具体値」に入力した名称でディレクトリが作成されます。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 bwMode="auto">
          <a:xfrm>
            <a:off x="2915283" y="3001064"/>
            <a:ext cx="3312460" cy="981425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tx1">
                    <a:alpha val="20000"/>
                  </a:schemeClr>
                </a:solidFill>
                <a:latin typeface="+mn-ea"/>
              </a:rPr>
              <a:t>sample</a:t>
            </a:r>
            <a:endParaRPr kumimoji="1" lang="ja-JP" altLang="en-US" sz="6000" b="1" dirty="0" smtClean="0">
              <a:solidFill>
                <a:schemeClr val="tx1">
                  <a:alpha val="2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02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10566" cy="5616476"/>
          </a:xfrm>
        </p:spPr>
        <p:txBody>
          <a:bodyPr/>
          <a:lstStyle/>
          <a:p>
            <a:r>
              <a:rPr lang="en-US" altLang="ja-JP" dirty="0" smtClean="0"/>
              <a:t>OASE-ITA</a:t>
            </a:r>
            <a:r>
              <a:rPr lang="ja-JP" altLang="en-US" dirty="0" smtClean="0"/>
              <a:t>連携に必要な以下の設定を実施する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「管理コンソール」メニューグループ</a:t>
            </a:r>
            <a:r>
              <a:rPr lang="ja-JP" altLang="en-US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更新」サブメニューより、「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紐付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一覧」が廃止されているのを復活させる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 startAt="3"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b="1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675849"/>
            <a:ext cx="5707042" cy="266643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3322431" y="4428454"/>
            <a:ext cx="86412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67180" y="4594535"/>
            <a:ext cx="180000" cy="14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212670" y="5936997"/>
            <a:ext cx="2171516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「復活」ボタンを押下する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27480" y="4003603"/>
            <a:ext cx="648090" cy="1816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51996" y="5380950"/>
            <a:ext cx="2388668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紐付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3419840" y="4716454"/>
            <a:ext cx="261161" cy="9871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H="1" flipV="1">
            <a:off x="3669983" y="5701480"/>
            <a:ext cx="244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1916599" y="4756807"/>
            <a:ext cx="307088" cy="148058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 flipH="1" flipV="1">
            <a:off x="2220933" y="6237390"/>
            <a:ext cx="198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59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</a:t>
            </a:r>
            <a:r>
              <a:rPr lang="ja-JP" altLang="en-US" dirty="0" smtClean="0"/>
              <a:t>画面の「基本情報・権限</a:t>
            </a:r>
            <a:r>
              <a:rPr lang="ja-JP" altLang="en-US" dirty="0"/>
              <a:t>」</a:t>
            </a:r>
            <a:r>
              <a:rPr lang="ja-JP" altLang="en-US" dirty="0" smtClean="0"/>
              <a:t>タブに必要情報を入力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 smtClean="0"/>
              <a:t>「</a:t>
            </a:r>
            <a:r>
              <a:rPr lang="ja-JP" altLang="en-US" dirty="0" smtClean="0"/>
              <a:t>条件式の</a:t>
            </a:r>
            <a:r>
              <a:rPr lang="ja-JP" altLang="en-US" dirty="0"/>
              <a:t>設定</a:t>
            </a:r>
            <a:r>
              <a:rPr lang="ja-JP" altLang="en-US" dirty="0" smtClean="0"/>
              <a:t>へ</a:t>
            </a:r>
            <a:r>
              <a:rPr lang="ja-JP" altLang="en-US" spc="-300" dirty="0" smtClean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150517" y="5502941"/>
            <a:ext cx="4787605" cy="914188"/>
            <a:chOff x="4535415" y="5570895"/>
            <a:chExt cx="4787605" cy="914188"/>
          </a:xfrm>
        </p:grpSpPr>
        <p:sp>
          <p:nvSpPr>
            <p:cNvPr id="77" name="角丸四角形 76"/>
            <p:cNvSpPr/>
            <p:nvPr/>
          </p:nvSpPr>
          <p:spPr bwMode="auto">
            <a:xfrm>
              <a:off x="4744293" y="5758710"/>
              <a:ext cx="4578727" cy="726373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80" name="グループ化 79"/>
            <p:cNvGrpSpPr/>
            <p:nvPr/>
          </p:nvGrpSpPr>
          <p:grpSpPr>
            <a:xfrm>
              <a:off x="4535415" y="5570895"/>
              <a:ext cx="565503" cy="549789"/>
              <a:chOff x="712644" y="4037393"/>
              <a:chExt cx="565503" cy="549789"/>
            </a:xfrm>
          </p:grpSpPr>
          <p:sp>
            <p:nvSpPr>
              <p:cNvPr id="82" name="円/楕円 44"/>
              <p:cNvSpPr/>
              <p:nvPr/>
            </p:nvSpPr>
            <p:spPr bwMode="auto">
              <a:xfrm>
                <a:off x="712644" y="403739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783089" y="42749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 bwMode="auto">
            <a:xfrm>
              <a:off x="4800963" y="5808866"/>
              <a:ext cx="4500979" cy="65065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「権限の設定」では最低でも</a:t>
              </a:r>
              <a:r>
                <a:rPr lang="en-US" altLang="ja-JP" sz="1200" dirty="0" smtClean="0">
                  <a:latin typeface="+mn-ea"/>
                </a:rPr>
                <a:t>1</a:t>
              </a:r>
              <a:r>
                <a:rPr lang="ja-JP" altLang="en-US" sz="1200" dirty="0" smtClean="0">
                  <a:latin typeface="+mn-ea"/>
                </a:rPr>
                <a:t>グループは必ず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「更新可能」を設定してください。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ディシジョンテーブル</a:t>
              </a:r>
              <a:r>
                <a:rPr lang="ja-JP" altLang="en-US" sz="1200" dirty="0">
                  <a:latin typeface="+mn-ea"/>
                </a:rPr>
                <a:t>の更新</a:t>
              </a:r>
              <a:r>
                <a:rPr lang="ja-JP" altLang="en-US" sz="1200" dirty="0" smtClean="0">
                  <a:latin typeface="+mn-ea"/>
                </a:rPr>
                <a:t>ができなくなります。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9" y="2381996"/>
            <a:ext cx="3783512" cy="28860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3752760" y="2741035"/>
            <a:ext cx="684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円形吹き出し 84"/>
          <p:cNvSpPr/>
          <p:nvPr/>
        </p:nvSpPr>
        <p:spPr bwMode="auto">
          <a:xfrm>
            <a:off x="3275820" y="2661576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6" y="3275088"/>
            <a:ext cx="2431135" cy="2772789"/>
          </a:xfrm>
          <a:prstGeom prst="rect">
            <a:avLst/>
          </a:prstGeom>
        </p:spPr>
      </p:pic>
      <p:sp>
        <p:nvSpPr>
          <p:cNvPr id="49" name="角丸四角形 48"/>
          <p:cNvSpPr/>
          <p:nvPr/>
        </p:nvSpPr>
        <p:spPr bwMode="auto">
          <a:xfrm>
            <a:off x="3665069" y="3342006"/>
            <a:ext cx="2966218" cy="1872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  <a:endParaRPr kumimoji="1" lang="en-US" altLang="ja-JP" sz="1200" b="1" dirty="0" smtClean="0">
              <a:latin typeface="+mn-ea"/>
            </a:endParaRP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3651116" y="3339068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フリーフォーム 72"/>
          <p:cNvSpPr/>
          <p:nvPr/>
        </p:nvSpPr>
        <p:spPr bwMode="auto">
          <a:xfrm>
            <a:off x="1065066" y="3462918"/>
            <a:ext cx="2321013" cy="2314444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963477" y="5835441"/>
            <a:ext cx="527619" cy="1325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円形吹き出し 74"/>
          <p:cNvSpPr/>
          <p:nvPr/>
        </p:nvSpPr>
        <p:spPr bwMode="auto">
          <a:xfrm>
            <a:off x="2628003" y="5869766"/>
            <a:ext cx="360000" cy="360000"/>
          </a:xfrm>
          <a:prstGeom prst="wedgeEllipseCallout">
            <a:avLst>
              <a:gd name="adj1" fmla="val -94846"/>
              <a:gd name="adj2" fmla="val -4418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2684"/>
              </p:ext>
            </p:extLst>
          </p:nvPr>
        </p:nvGraphicFramePr>
        <p:xfrm>
          <a:off x="3766802" y="3752548"/>
          <a:ext cx="2783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6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2" y="4203026"/>
            <a:ext cx="1913994" cy="22119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39" y="4516755"/>
            <a:ext cx="2117870" cy="1866396"/>
          </a:xfrm>
          <a:prstGeom prst="rect">
            <a:avLst/>
          </a:prstGeom>
        </p:spPr>
      </p:pic>
      <p:sp>
        <p:nvSpPr>
          <p:cNvPr id="65" name="角丸四角形 64"/>
          <p:cNvSpPr/>
          <p:nvPr/>
        </p:nvSpPr>
        <p:spPr bwMode="auto">
          <a:xfrm>
            <a:off x="2847518" y="4773208"/>
            <a:ext cx="1559572" cy="16873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670649" y="4612545"/>
            <a:ext cx="565503" cy="549789"/>
            <a:chOff x="162795" y="3812178"/>
            <a:chExt cx="565503" cy="549789"/>
          </a:xfrm>
        </p:grpSpPr>
        <p:sp>
          <p:nvSpPr>
            <p:cNvPr id="6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9" name="角丸四角形 68"/>
          <p:cNvSpPr/>
          <p:nvPr/>
        </p:nvSpPr>
        <p:spPr bwMode="auto">
          <a:xfrm>
            <a:off x="2858535" y="4968618"/>
            <a:ext cx="1560204" cy="141331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設定した</a:t>
            </a:r>
            <a:endParaRPr lang="en-US" altLang="ja-JP" sz="1200" dirty="0" smtClean="0"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条件式には、後述するディシジョンテーブルファイルの「条件部」で具体値を設定します。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89" name="角丸四角形 88"/>
          <p:cNvSpPr/>
          <p:nvPr/>
        </p:nvSpPr>
        <p:spPr bwMode="auto">
          <a:xfrm>
            <a:off x="3701614" y="2564880"/>
            <a:ext cx="2975218" cy="1869142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86" name="角丸四角形 85"/>
          <p:cNvSpPr/>
          <p:nvPr/>
        </p:nvSpPr>
        <p:spPr bwMode="auto">
          <a:xfrm>
            <a:off x="573445" y="2564881"/>
            <a:ext cx="2988000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315172" y="6198795"/>
            <a:ext cx="607928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円形吹き出し 80"/>
          <p:cNvSpPr/>
          <p:nvPr/>
        </p:nvSpPr>
        <p:spPr bwMode="auto">
          <a:xfrm>
            <a:off x="2117808" y="6127103"/>
            <a:ext cx="360000" cy="360000"/>
          </a:xfrm>
          <a:prstGeom prst="wedgeEllipseCallout">
            <a:avLst>
              <a:gd name="adj1" fmla="val -137102"/>
              <a:gd name="adj2" fmla="val -1017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円形吹き出し 87"/>
          <p:cNvSpPr/>
          <p:nvPr/>
        </p:nvSpPr>
        <p:spPr bwMode="auto">
          <a:xfrm>
            <a:off x="565405" y="3712946"/>
            <a:ext cx="360000" cy="344050"/>
          </a:xfrm>
          <a:prstGeom prst="wedgeEllipseCallout">
            <a:avLst>
              <a:gd name="adj1" fmla="val 39628"/>
              <a:gd name="adj2" fmla="val 22781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/>
          <p:nvPr/>
        </p:nvSpPr>
        <p:spPr bwMode="auto">
          <a:xfrm>
            <a:off x="6324872" y="4130072"/>
            <a:ext cx="360000" cy="344050"/>
          </a:xfrm>
          <a:prstGeom prst="wedgeEllipseCallout">
            <a:avLst>
              <a:gd name="adj1" fmla="val -26981"/>
              <a:gd name="adj2" fmla="val 15582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670419" y="6150321"/>
            <a:ext cx="343159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7" name="円形吹き出し 86"/>
          <p:cNvSpPr/>
          <p:nvPr/>
        </p:nvSpPr>
        <p:spPr bwMode="auto">
          <a:xfrm>
            <a:off x="6121770" y="6045461"/>
            <a:ext cx="360000" cy="360000"/>
          </a:xfrm>
          <a:prstGeom prst="wedgeEllipseCallout">
            <a:avLst>
              <a:gd name="adj1" fmla="val -104433"/>
              <a:gd name="adj2" fmla="val 708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7948"/>
              </p:ext>
            </p:extLst>
          </p:nvPr>
        </p:nvGraphicFramePr>
        <p:xfrm>
          <a:off x="687878" y="2653687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8447"/>
              </p:ext>
            </p:extLst>
          </p:nvPr>
        </p:nvGraphicFramePr>
        <p:xfrm>
          <a:off x="3842375" y="2675462"/>
          <a:ext cx="2736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926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「メールで通知する」を選択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連絡先メールアドレス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76526"/>
                  </a:ext>
                </a:extLst>
              </a:tr>
            </a:tbl>
          </a:graphicData>
        </a:graphic>
      </p:graphicFrame>
      <p:sp>
        <p:nvSpPr>
          <p:cNvPr id="40" name="フリーフォーム 39"/>
          <p:cNvSpPr/>
          <p:nvPr/>
        </p:nvSpPr>
        <p:spPr bwMode="auto">
          <a:xfrm>
            <a:off x="4577340" y="4710351"/>
            <a:ext cx="2011922" cy="1261902"/>
          </a:xfrm>
          <a:custGeom>
            <a:avLst/>
            <a:gdLst>
              <a:gd name="connsiteX0" fmla="*/ 1327922 w 2011922"/>
              <a:gd name="connsiteY0" fmla="*/ 0 h 1261902"/>
              <a:gd name="connsiteX1" fmla="*/ 2011922 w 2011922"/>
              <a:gd name="connsiteY1" fmla="*/ 0 h 1261902"/>
              <a:gd name="connsiteX2" fmla="*/ 2011922 w 2011922"/>
              <a:gd name="connsiteY2" fmla="*/ 186403 h 1261902"/>
              <a:gd name="connsiteX3" fmla="*/ 2011922 w 2011922"/>
              <a:gd name="connsiteY3" fmla="*/ 256869 h 1261902"/>
              <a:gd name="connsiteX4" fmla="*/ 2011922 w 2011922"/>
              <a:gd name="connsiteY4" fmla="*/ 1261902 h 1261902"/>
              <a:gd name="connsiteX5" fmla="*/ 0 w 2011922"/>
              <a:gd name="connsiteY5" fmla="*/ 1261902 h 1261902"/>
              <a:gd name="connsiteX6" fmla="*/ 0 w 2011922"/>
              <a:gd name="connsiteY6" fmla="*/ 186403 h 1261902"/>
              <a:gd name="connsiteX7" fmla="*/ 1327922 w 2011922"/>
              <a:gd name="connsiteY7" fmla="*/ 186403 h 12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922" h="1261902">
                <a:moveTo>
                  <a:pt x="1327922" y="0"/>
                </a:moveTo>
                <a:lnTo>
                  <a:pt x="2011922" y="0"/>
                </a:lnTo>
                <a:lnTo>
                  <a:pt x="2011922" y="186403"/>
                </a:lnTo>
                <a:lnTo>
                  <a:pt x="2011922" y="256869"/>
                </a:lnTo>
                <a:lnTo>
                  <a:pt x="2011922" y="1261902"/>
                </a:lnTo>
                <a:lnTo>
                  <a:pt x="0" y="1261902"/>
                </a:lnTo>
                <a:lnTo>
                  <a:pt x="0" y="186403"/>
                </a:lnTo>
                <a:lnTo>
                  <a:pt x="1327922" y="18640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>
            <a:off x="723454" y="4393935"/>
            <a:ext cx="1773404" cy="1677346"/>
          </a:xfrm>
          <a:custGeom>
            <a:avLst/>
            <a:gdLst>
              <a:gd name="connsiteX0" fmla="*/ 589511 w 1773404"/>
              <a:gd name="connsiteY0" fmla="*/ 0 h 1677346"/>
              <a:gd name="connsiteX1" fmla="*/ 1197439 w 1773404"/>
              <a:gd name="connsiteY1" fmla="*/ 0 h 1677346"/>
              <a:gd name="connsiteX2" fmla="*/ 1197439 w 1773404"/>
              <a:gd name="connsiteY2" fmla="*/ 183051 h 1677346"/>
              <a:gd name="connsiteX3" fmla="*/ 1773404 w 1773404"/>
              <a:gd name="connsiteY3" fmla="*/ 183051 h 1677346"/>
              <a:gd name="connsiteX4" fmla="*/ 1773404 w 1773404"/>
              <a:gd name="connsiteY4" fmla="*/ 1677346 h 1677346"/>
              <a:gd name="connsiteX5" fmla="*/ 0 w 1773404"/>
              <a:gd name="connsiteY5" fmla="*/ 1677346 h 1677346"/>
              <a:gd name="connsiteX6" fmla="*/ 0 w 1773404"/>
              <a:gd name="connsiteY6" fmla="*/ 183051 h 1677346"/>
              <a:gd name="connsiteX7" fmla="*/ 589511 w 1773404"/>
              <a:gd name="connsiteY7" fmla="*/ 183051 h 167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404" h="1677346">
                <a:moveTo>
                  <a:pt x="589511" y="0"/>
                </a:moveTo>
                <a:lnTo>
                  <a:pt x="1197439" y="0"/>
                </a:lnTo>
                <a:lnTo>
                  <a:pt x="1197439" y="183051"/>
                </a:lnTo>
                <a:lnTo>
                  <a:pt x="1773404" y="183051"/>
                </a:lnTo>
                <a:lnTo>
                  <a:pt x="1773404" y="1677346"/>
                </a:lnTo>
                <a:lnTo>
                  <a:pt x="0" y="1677346"/>
                </a:lnTo>
                <a:lnTo>
                  <a:pt x="0" y="183051"/>
                </a:lnTo>
                <a:lnTo>
                  <a:pt x="589511" y="18305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ディシジョンテーブルの作成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「新規追加」画面の「条件式」タブに必要情報を入力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「未知事象通知の設定へ」ボタンを押下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「新規追加」画面の「未知事象通知」タブに必要情報を入力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「保存」ボタンを押下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endParaRPr lang="ja-JP" altLang="en-US" kern="0" spc="-150" dirty="0" smtClean="0"/>
          </a:p>
          <a:p>
            <a:pPr lvl="1"/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作業</a:t>
            </a:r>
            <a:r>
              <a:rPr lang="ja-JP" altLang="en-US" dirty="0" smtClean="0">
                <a:latin typeface="+mn-ea"/>
              </a:rPr>
              <a:t>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214927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692620"/>
            <a:ext cx="7345020" cy="616538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はじめに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</a:rPr>
              <a:t>Base【</a:t>
            </a:r>
            <a:r>
              <a:rPr lang="ja-JP" altLang="en-US" sz="1600" dirty="0">
                <a:latin typeface="+mn-ea"/>
              </a:rPr>
              <a:t>実習編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について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シナリオ</a:t>
            </a:r>
            <a:r>
              <a:rPr lang="ja-JP" altLang="en-US" sz="1600" dirty="0">
                <a:latin typeface="+mn-ea"/>
              </a:rPr>
              <a:t>説明</a:t>
            </a: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本書の</a:t>
            </a:r>
            <a:r>
              <a:rPr lang="ja-JP" altLang="en-US" sz="1600" dirty="0" smtClean="0">
                <a:latin typeface="+mn-ea"/>
              </a:rPr>
              <a:t>シナリオ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事前設定</a:t>
            </a: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グループ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ユーザ作成、新規ユーザでの</a:t>
            </a:r>
            <a:r>
              <a:rPr lang="ja-JP" altLang="en-US" sz="1600" dirty="0" smtClean="0">
                <a:latin typeface="+mn-ea"/>
              </a:rPr>
              <a:t>ログイン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トークン</a:t>
            </a:r>
            <a:r>
              <a:rPr lang="ja-JP" altLang="en-US" sz="1600" dirty="0" smtClean="0">
                <a:latin typeface="+mn-ea"/>
              </a:rPr>
              <a:t>払い出し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3.4</a:t>
            </a:r>
            <a:r>
              <a:rPr lang="ja-JP" altLang="en-US" sz="1600" dirty="0">
                <a:latin typeface="+mn-ea"/>
              </a:rPr>
              <a:t>　アクション設定（</a:t>
            </a:r>
            <a:r>
              <a:rPr lang="en-US" altLang="ja-JP" sz="1600" dirty="0">
                <a:latin typeface="+mn-ea"/>
              </a:rPr>
              <a:t>ITA</a:t>
            </a:r>
            <a:r>
              <a:rPr lang="ja-JP" altLang="en-US" sz="1600" dirty="0">
                <a:latin typeface="+mn-ea"/>
              </a:rPr>
              <a:t>ドライバ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3.5</a:t>
            </a:r>
            <a:r>
              <a:rPr lang="ja-JP" altLang="en-US" sz="1600" dirty="0">
                <a:latin typeface="+mn-ea"/>
              </a:rPr>
              <a:t>　ディシジョンテーブル作成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作業実行</a:t>
            </a:r>
          </a:p>
          <a:p>
            <a:pPr lvl="1"/>
            <a:r>
              <a:rPr lang="en-US" altLang="ja-JP" sz="1600" dirty="0">
                <a:latin typeface="+mn-ea"/>
              </a:rPr>
              <a:t>4.1</a:t>
            </a:r>
            <a:r>
              <a:rPr lang="ja-JP" altLang="en-US" sz="1600" dirty="0">
                <a:latin typeface="+mn-ea"/>
              </a:rPr>
              <a:t>　ディシジョンテーブルファイル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4.2</a:t>
            </a:r>
            <a:r>
              <a:rPr lang="ja-JP" altLang="en-US" sz="1600" dirty="0">
                <a:latin typeface="+mn-ea"/>
              </a:rPr>
              <a:t>　ルール登録（アップロード、テストリクエスト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4.3</a:t>
            </a:r>
            <a:r>
              <a:rPr lang="ja-JP" altLang="en-US" sz="1600" dirty="0">
                <a:latin typeface="+mn-ea"/>
              </a:rPr>
              <a:t>　ルール判定（</a:t>
            </a:r>
            <a:r>
              <a:rPr lang="en-US" altLang="ja-JP" sz="1600" dirty="0">
                <a:latin typeface="+mn-ea"/>
              </a:rPr>
              <a:t>curl</a:t>
            </a:r>
            <a:r>
              <a:rPr lang="ja-JP" altLang="en-US" sz="1600" dirty="0">
                <a:latin typeface="+mn-ea"/>
              </a:rPr>
              <a:t>コマンドによるリクエスト送信）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4.4</a:t>
            </a:r>
            <a:r>
              <a:rPr lang="ja-JP" altLang="en-US" sz="1600" dirty="0">
                <a:latin typeface="+mn-ea"/>
              </a:rPr>
              <a:t>　アクション実行結果の確認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A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付録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ja-JP" altLang="en-US" sz="1600" dirty="0" smtClean="0">
                <a:latin typeface="+mn-ea"/>
              </a:rPr>
              <a:t>サンプル</a:t>
            </a:r>
            <a:r>
              <a:rPr lang="en-US" altLang="ja-JP" sz="1600" dirty="0" smtClean="0">
                <a:latin typeface="+mn-ea"/>
              </a:rPr>
              <a:t>1</a:t>
            </a:r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ディシジョンテーブルファイル作成 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61111" cy="1081996"/>
            <a:chOff x="571006" y="5301260"/>
            <a:chExt cx="6061111" cy="1081996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758074" y="5522708"/>
              <a:ext cx="5874043" cy="86054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ディシジョンテーブルファイルの名前は自動生成されます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（例「</a:t>
              </a:r>
              <a:r>
                <a:rPr lang="en-US" altLang="ja-JP" sz="1400" dirty="0" smtClean="0">
                  <a:latin typeface="+mn-ea"/>
                </a:rPr>
                <a:t>id00000000000.xlsx</a:t>
              </a:r>
              <a:r>
                <a:rPr lang="ja-JP" altLang="en-US" sz="1400" dirty="0" smtClean="0">
                  <a:latin typeface="+mn-ea"/>
                </a:rPr>
                <a:t>」）。先述の「ディシジョンテーブル名」とは異なります。各項目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14" y="1919871"/>
            <a:ext cx="4966086" cy="3425897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1445850" y="2910070"/>
            <a:ext cx="305690" cy="792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</a:t>
            </a:r>
            <a:r>
              <a:rPr lang="ja-JP" altLang="en-US" dirty="0"/>
              <a:t>記述</a:t>
            </a:r>
            <a:r>
              <a:rPr lang="ja-JP" altLang="en-US" dirty="0" smtClean="0"/>
              <a:t>例は</a:t>
            </a:r>
            <a:r>
              <a:rPr lang="ja-JP" altLang="en-US" dirty="0"/>
              <a:t>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</a:t>
            </a:r>
            <a:r>
              <a:rPr lang="ja-JP" altLang="en-US" b="1" dirty="0" smtClean="0">
                <a:hlinkClick r:id="rId2" action="ppaction://hlinksldjump"/>
              </a:rPr>
              <a:t> 付録 サンプル</a:t>
            </a:r>
            <a:r>
              <a:rPr lang="en-US" altLang="ja-JP" b="1" dirty="0" smtClean="0">
                <a:hlinkClick r:id="rId2" action="ppaction://hlinksldjump"/>
              </a:rPr>
              <a:t>1&gt;</a:t>
            </a:r>
            <a:r>
              <a:rPr lang="ja-JP" altLang="en-US" dirty="0" smtClean="0"/>
              <a:t>を参照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ディシジョンテーブルファイル作成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 smtClean="0"/>
                <a:t>値の記述方法は</a:t>
              </a:r>
              <a:r>
                <a:rPr lang="ja-JP" altLang="en-US" sz="1200" dirty="0"/>
                <a:t>ディシジョンテーブルファイルの「記述例」シートを参照ください</a:t>
              </a:r>
              <a:r>
                <a:rPr lang="ja-JP" altLang="en-US" sz="1200" dirty="0" smtClean="0"/>
                <a:t>。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ディシジョンテーブル</a:t>
              </a:r>
              <a:r>
                <a:rPr lang="ja-JP" altLang="en-US" sz="1200" dirty="0"/>
                <a:t>ファイル</a:t>
              </a:r>
              <a:r>
                <a:rPr lang="ja-JP" altLang="en-US" sz="1200" dirty="0" smtClean="0"/>
                <a:t>の更新後</a:t>
              </a:r>
              <a:r>
                <a:rPr lang="ja-JP" altLang="en-US" sz="1200" dirty="0"/>
                <a:t>、</a:t>
              </a:r>
              <a:r>
                <a:rPr lang="ja-JP" altLang="en-US" sz="1200" dirty="0" smtClean="0"/>
                <a:t>任意の名称にファイル名を変更することが可能です。</a:t>
              </a:r>
              <a:endParaRPr lang="en-US" altLang="ja-JP" sz="12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531228" y="3577084"/>
            <a:ext cx="6097258" cy="2124000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71864"/>
              </p:ext>
            </p:extLst>
          </p:nvPr>
        </p:nvGraphicFramePr>
        <p:xfrm>
          <a:off x="553342" y="3621192"/>
          <a:ext cx="6048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  <a:endParaRPr kumimoji="1" lang="en-US" altLang="ja-JP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" y="1577458"/>
            <a:ext cx="6102625" cy="1853345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758275" y="2329301"/>
            <a:ext cx="249138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07413" y="2329301"/>
            <a:ext cx="86400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866367" y="2329301"/>
            <a:ext cx="410457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5970938" y="2329301"/>
            <a:ext cx="500352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7058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40399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9619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4092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アクションパラメータ情報の記入方法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以下の項目を入力する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2315"/>
          <a:stretch/>
        </p:blipFill>
        <p:spPr>
          <a:xfrm>
            <a:off x="3377157" y="3412777"/>
            <a:ext cx="3211123" cy="26878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47264" r="2789" b="11449"/>
          <a:stretch/>
        </p:blipFill>
        <p:spPr>
          <a:xfrm>
            <a:off x="474480" y="3338145"/>
            <a:ext cx="2801779" cy="1120538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7439"/>
              </p:ext>
            </p:extLst>
          </p:nvPr>
        </p:nvGraphicFramePr>
        <p:xfrm>
          <a:off x="490715" y="1628750"/>
          <a:ext cx="60975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59">
                  <a:extLst>
                    <a:ext uri="{9D8B030D-6E8A-4147-A177-3AD203B41FA5}">
                      <a16:colId xmlns:a16="http://schemas.microsoft.com/office/drawing/2014/main" val="3270594656"/>
                    </a:ext>
                  </a:extLst>
                </a:gridCol>
                <a:gridCol w="1235886">
                  <a:extLst>
                    <a:ext uri="{9D8B030D-6E8A-4147-A177-3AD203B41FA5}">
                      <a16:colId xmlns:a16="http://schemas.microsoft.com/office/drawing/2014/main" val="2340624117"/>
                    </a:ext>
                  </a:extLst>
                </a:gridCol>
                <a:gridCol w="4464620">
                  <a:extLst>
                    <a:ext uri="{9D8B030D-6E8A-4147-A177-3AD203B41FA5}">
                      <a16:colId xmlns:a16="http://schemas.microsoft.com/office/drawing/2014/main" val="14503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パラメータ情報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3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ITA_NAME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Driver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ver1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」タブ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「名前」に登録している名称</a:t>
                      </a:r>
                      <a:endParaRPr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8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CLASS_ID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OPERATION_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「オペレーション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408"/>
                  </a:ext>
                </a:extLst>
              </a:tr>
            </a:tbl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1" name="正方形/長方形 1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77" y="4601733"/>
            <a:ext cx="2016719" cy="155870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 bwMode="auto">
          <a:xfrm>
            <a:off x="1448907" y="5475774"/>
            <a:ext cx="386714" cy="4686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499990" y="4288181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694678" y="5538955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コネクタ 27"/>
          <p:cNvCxnSpPr>
            <a:stCxn id="23" idx="1"/>
          </p:cNvCxnSpPr>
          <p:nvPr/>
        </p:nvCxnSpPr>
        <p:spPr bwMode="auto">
          <a:xfrm flipH="1" flipV="1">
            <a:off x="3175359" y="4211183"/>
            <a:ext cx="1324631" cy="24813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4" idx="1"/>
          </p:cNvCxnSpPr>
          <p:nvPr/>
        </p:nvCxnSpPr>
        <p:spPr bwMode="auto">
          <a:xfrm flipH="1" flipV="1">
            <a:off x="2152790" y="4305503"/>
            <a:ext cx="2541888" cy="140459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フリーフォーム 37"/>
          <p:cNvSpPr/>
          <p:nvPr/>
        </p:nvSpPr>
        <p:spPr bwMode="auto">
          <a:xfrm>
            <a:off x="638317" y="4131495"/>
            <a:ext cx="826926" cy="1608463"/>
          </a:xfrm>
          <a:custGeom>
            <a:avLst/>
            <a:gdLst>
              <a:gd name="connsiteX0" fmla="*/ 716758 w 826926"/>
              <a:gd name="connsiteY0" fmla="*/ 0 h 1608463"/>
              <a:gd name="connsiteX1" fmla="*/ 661 w 826926"/>
              <a:gd name="connsiteY1" fmla="*/ 1156771 h 1608463"/>
              <a:gd name="connsiteX2" fmla="*/ 826926 w 826926"/>
              <a:gd name="connsiteY2" fmla="*/ 1608463 h 16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926" h="1608463">
                <a:moveTo>
                  <a:pt x="716758" y="0"/>
                </a:moveTo>
                <a:cubicBezTo>
                  <a:pt x="349529" y="444347"/>
                  <a:pt x="-17700" y="888694"/>
                  <a:pt x="661" y="1156771"/>
                </a:cubicBezTo>
                <a:cubicBezTo>
                  <a:pt x="19022" y="1424848"/>
                  <a:pt x="422974" y="1516655"/>
                  <a:pt x="826926" y="16084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4.1</a:t>
            </a:r>
            <a:r>
              <a:rPr lang="ja-JP" altLang="en-US" dirty="0"/>
              <a:t>　ディシジョンテーブルファイル</a:t>
            </a:r>
            <a:r>
              <a:rPr lang="ja-JP" altLang="en-US" dirty="0" smtClean="0"/>
              <a:t>作成 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83432" y="5955015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14879" y="4630456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4797" y="589988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ルール</a:t>
            </a:r>
            <a:r>
              <a:rPr lang="ja-JP" altLang="en-US" dirty="0" smtClean="0"/>
              <a:t>登録（アップロード、テストリクエスト）</a:t>
            </a:r>
            <a:r>
              <a:rPr lang="en-US" altLang="ja-JP" dirty="0" smtClean="0"/>
              <a:t>(1/6)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endParaRPr kumimoji="1"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」ボタンを押下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2" y="2686167"/>
            <a:ext cx="5801582" cy="3509898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653872" y="3144375"/>
            <a:ext cx="5801582" cy="3044385"/>
            <a:chOff x="-182144" y="2629023"/>
            <a:chExt cx="5977309" cy="313659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3146804" y="2629023"/>
              <a:ext cx="2562638" cy="259193"/>
              <a:chOff x="3146804" y="2412993"/>
              <a:chExt cx="2562638" cy="259193"/>
            </a:xfrm>
          </p:grpSpPr>
          <p:sp>
            <p:nvSpPr>
              <p:cNvPr id="19" name="正方形/長方形 18"/>
              <p:cNvSpPr/>
              <p:nvPr/>
            </p:nvSpPr>
            <p:spPr bwMode="auto">
              <a:xfrm>
                <a:off x="3146804" y="2412993"/>
                <a:ext cx="1570988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4809193" y="2412993"/>
                <a:ext cx="900249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7" name="正方形/長方形 36"/>
            <p:cNvSpPr/>
            <p:nvPr/>
          </p:nvSpPr>
          <p:spPr bwMode="auto">
            <a:xfrm>
              <a:off x="-182144" y="4084306"/>
              <a:ext cx="5977309" cy="1681316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40" name="円形吹き出し 39"/>
          <p:cNvSpPr/>
          <p:nvPr/>
        </p:nvSpPr>
        <p:spPr bwMode="auto">
          <a:xfrm>
            <a:off x="5022070" y="3501060"/>
            <a:ext cx="360000" cy="360000"/>
          </a:xfrm>
          <a:prstGeom prst="wedgeEllipseCallout">
            <a:avLst>
              <a:gd name="adj1" fmla="val 9533"/>
              <a:gd name="adj2" fmla="val -8585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902681" y="3494817"/>
            <a:ext cx="360000" cy="360000"/>
          </a:xfrm>
          <a:prstGeom prst="wedgeEllipseCallout">
            <a:avLst>
              <a:gd name="adj1" fmla="val 5564"/>
              <a:gd name="adj2" fmla="val -8717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0" y="4158781"/>
            <a:ext cx="3503485" cy="10707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3868028" y="4868040"/>
            <a:ext cx="631962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4230662" y="5223152"/>
            <a:ext cx="340851" cy="360000"/>
          </a:xfrm>
          <a:prstGeom prst="wedgeEllipseCallout">
            <a:avLst>
              <a:gd name="adj1" fmla="val 8871"/>
              <a:gd name="adj2" fmla="val -7196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「作業ステータス」欄が「</a:t>
            </a:r>
            <a:r>
              <a:rPr lang="ja-JP" altLang="en-US" kern="0" dirty="0"/>
              <a:t>ステージング</a:t>
            </a:r>
            <a:r>
              <a:rPr lang="ja-JP" altLang="en-US" kern="0" dirty="0" smtClean="0"/>
              <a:t>適用完了」に遷移後「テストリクエスト」ボタンを押下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「ディシジョンテーブル」タブの「ディシジョンテーブル名選択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r>
              <a:rPr lang="ja-JP" altLang="en-US" kern="0" dirty="0" smtClean="0"/>
              <a:t>」欄にて、テストしたいディシジョンテーブル名を選択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「テストリクエスト設定へ」ボタンを押下</a:t>
            </a:r>
            <a:endParaRPr lang="en-US" altLang="ja-JP" kern="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54" y="2664723"/>
            <a:ext cx="5450393" cy="2767704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 bwMode="auto">
          <a:xfrm>
            <a:off x="1129854" y="4138083"/>
            <a:ext cx="5450393" cy="1346998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3" y="3411506"/>
            <a:ext cx="2667423" cy="2330954"/>
          </a:xfrm>
          <a:prstGeom prst="rect">
            <a:avLst/>
          </a:prstGeom>
        </p:spPr>
      </p:pic>
      <p:grpSp>
        <p:nvGrpSpPr>
          <p:cNvPr id="42" name="グループ化 41"/>
          <p:cNvGrpSpPr/>
          <p:nvPr/>
        </p:nvGrpSpPr>
        <p:grpSpPr>
          <a:xfrm>
            <a:off x="1637869" y="5850385"/>
            <a:ext cx="7325643" cy="549834"/>
            <a:chOff x="1637869" y="5850385"/>
            <a:chExt cx="7325643" cy="549834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1828672" y="5860219"/>
              <a:ext cx="7134840" cy="54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>
                  <a:latin typeface="+mn-ea"/>
                </a:rPr>
                <a:t>作業ステータスは</a:t>
              </a:r>
              <a:r>
                <a:rPr lang="en-US" altLang="ja-JP" sz="1200" dirty="0">
                  <a:latin typeface="+mn-ea"/>
                </a:rPr>
                <a:t>5</a:t>
              </a:r>
              <a:r>
                <a:rPr lang="ja-JP" altLang="en-US" sz="1200" dirty="0">
                  <a:latin typeface="+mn-ea"/>
                </a:rPr>
                <a:t>秒間隔で自動的に更新されます。作業ステータスの遷移については</a:t>
              </a:r>
            </a:p>
            <a:p>
              <a:pPr algn="ctr"/>
              <a:r>
                <a:rPr lang="en-US" altLang="ja-JP" sz="1200" b="1" dirty="0">
                  <a:latin typeface="+mn-ea"/>
                  <a:hlinkClick r:id="rId4"/>
                </a:rPr>
                <a:t>&lt;</a:t>
              </a:r>
              <a:r>
                <a:rPr lang="ja-JP" altLang="en-US" sz="1200" b="1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200" b="1" dirty="0">
                  <a:latin typeface="+mn-ea"/>
                  <a:hlinkClick r:id="rId4"/>
                </a:rPr>
                <a:t>-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ルール画面編</a:t>
              </a:r>
              <a:r>
                <a:rPr lang="en-US" altLang="ja-JP" sz="1200" b="1" dirty="0">
                  <a:latin typeface="+mn-ea"/>
                  <a:hlinkClick r:id="rId4"/>
                </a:rPr>
                <a:t>- (1)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ja-JP" altLang="en-US" sz="12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2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>
                  <a:latin typeface="+mn-ea"/>
                </a:rPr>
                <a:t>を参照ください。</a:t>
              </a: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1637869" y="5850385"/>
              <a:ext cx="565503" cy="549789"/>
              <a:chOff x="1261224" y="3812176"/>
              <a:chExt cx="565503" cy="549789"/>
            </a:xfrm>
          </p:grpSpPr>
          <p:sp>
            <p:nvSpPr>
              <p:cNvPr id="45" name="円/楕円 44"/>
              <p:cNvSpPr/>
              <p:nvPr/>
            </p:nvSpPr>
            <p:spPr bwMode="auto">
              <a:xfrm>
                <a:off x="1261224" y="381217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1343544" y="4019853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9" name="正方形/長方形 18"/>
          <p:cNvSpPr/>
          <p:nvPr/>
        </p:nvSpPr>
        <p:spPr bwMode="auto">
          <a:xfrm>
            <a:off x="2228841" y="3019004"/>
            <a:ext cx="864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092841" y="3127004"/>
            <a:ext cx="1422245" cy="35272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051266" y="3479727"/>
            <a:ext cx="927640" cy="2156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070829" y="3412075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050836" y="4171126"/>
            <a:ext cx="2446654" cy="1905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74634" y="5491235"/>
            <a:ext cx="799058" cy="196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31809" y="4470241"/>
            <a:ext cx="360000" cy="360000"/>
          </a:xfrm>
          <a:prstGeom prst="wedgeEllipseCallout">
            <a:avLst>
              <a:gd name="adj1" fmla="val -46692"/>
              <a:gd name="adj2" fmla="val -878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94781" y="5290243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「設定」タブ内にて「</a:t>
            </a:r>
            <a:r>
              <a:rPr lang="ja-JP" altLang="en-US" kern="0" dirty="0"/>
              <a:t>一括</a:t>
            </a:r>
            <a:r>
              <a:rPr lang="ja-JP" altLang="en-US" kern="0" dirty="0" smtClean="0"/>
              <a:t>テスト」タブを選択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ファイルのダウンロード」ボタンを押下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作成</a:t>
            </a:r>
            <a:r>
              <a:rPr lang="ja-JP" altLang="en-US" kern="0" dirty="0"/>
              <a:t>したルールに合致する値</a:t>
            </a:r>
            <a:r>
              <a:rPr lang="ja-JP" altLang="en-US" kern="0" dirty="0" smtClean="0"/>
              <a:t>をファイルに記述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64" name="角丸四角形 63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68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作成したディシジョンテーブルファイル</a:t>
              </a:r>
              <a:r>
                <a:rPr lang="ja-JP" altLang="en-US" sz="1400" dirty="0"/>
                <a:t>の</a:t>
              </a:r>
              <a:r>
                <a:rPr lang="ja-JP" altLang="en-US" sz="1400" dirty="0" smtClean="0"/>
                <a:t>「条件</a:t>
              </a:r>
              <a:r>
                <a:rPr lang="ja-JP" altLang="en-US" sz="1400" dirty="0"/>
                <a:t>部</a:t>
              </a:r>
              <a:r>
                <a:rPr lang="ja-JP" altLang="en-US" sz="1400" dirty="0" smtClean="0"/>
                <a:t>」に合致する値か否かテストします。</a:t>
              </a:r>
              <a:endParaRPr lang="en-US" altLang="ja-JP" sz="1400" dirty="0" err="1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0" y="2251154"/>
            <a:ext cx="3196600" cy="280249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3"/>
          <a:srcRect l="8382" t="41575" r="3193"/>
          <a:stretch/>
        </p:blipFill>
        <p:spPr>
          <a:xfrm>
            <a:off x="1975561" y="3780365"/>
            <a:ext cx="4608640" cy="18215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 bwMode="auto">
          <a:xfrm>
            <a:off x="1210102" y="3175903"/>
            <a:ext cx="458087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1701990" y="283576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607586" y="3374472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2740940" y="2958342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963839" y="3789396"/>
            <a:ext cx="4620362" cy="1812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6094239" y="3369354"/>
            <a:ext cx="360000" cy="360000"/>
          </a:xfrm>
          <a:prstGeom prst="wedgeEllipseCallout">
            <a:avLst>
              <a:gd name="adj1" fmla="val -85886"/>
              <a:gd name="adj2" fmla="val 8270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1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58611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「ファイルを選択する」ボタンを押下し、更新した一括テスト用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「実行」ボタンを押下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4" y="2253024"/>
            <a:ext cx="3483386" cy="30486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56" y="3433851"/>
            <a:ext cx="2448000" cy="92185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56" y="4489508"/>
            <a:ext cx="2448000" cy="792361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 bwMode="auto">
          <a:xfrm>
            <a:off x="2690669" y="4992691"/>
            <a:ext cx="532983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56448" y="4597053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646232" y="3696888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円形吹き出し 49"/>
          <p:cNvSpPr/>
          <p:nvPr/>
        </p:nvSpPr>
        <p:spPr bwMode="auto">
          <a:xfrm>
            <a:off x="3176293" y="3720065"/>
            <a:ext cx="360000" cy="360000"/>
          </a:xfrm>
          <a:prstGeom prst="wedgeEllipseCallout">
            <a:avLst>
              <a:gd name="adj1" fmla="val -105975"/>
              <a:gd name="adj2" fmla="val -221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373075" y="4022001"/>
            <a:ext cx="58328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6097422" y="4954514"/>
            <a:ext cx="485208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934590" y="360917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直線矢印コネクタ 55"/>
          <p:cNvCxnSpPr>
            <a:stCxn id="51" idx="3"/>
            <a:endCxn id="52" idx="0"/>
          </p:cNvCxnSpPr>
          <p:nvPr/>
        </p:nvCxnSpPr>
        <p:spPr bwMode="auto">
          <a:xfrm>
            <a:off x="5956364" y="4166001"/>
            <a:ext cx="383662" cy="7885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/>
              <a:t>ログ</a:t>
            </a:r>
            <a:r>
              <a:rPr lang="ja-JP" altLang="en-US" kern="0" spc="-150" dirty="0" smtClean="0"/>
              <a:t>」タブ</a:t>
            </a:r>
            <a:r>
              <a:rPr lang="ja-JP" altLang="en-US" kern="0" dirty="0" smtClean="0"/>
              <a:t>の「実行ログ」欄にてログを確認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 smtClean="0"/>
              <a:t>「閉じる」ボタンを押下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/>
              <a:t>ダイアログの「</a:t>
            </a:r>
            <a:r>
              <a:rPr lang="en-US" altLang="ja-JP" kern="0" dirty="0"/>
              <a:t>OK</a:t>
            </a:r>
            <a:r>
              <a:rPr lang="ja-JP" altLang="en-US" kern="0" dirty="0"/>
              <a:t>」ボタンを</a:t>
            </a:r>
            <a:r>
              <a:rPr lang="ja-JP" altLang="en-US" kern="0" dirty="0" smtClean="0"/>
              <a:t>押下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ja-JP" altLang="en-US" kern="0" dirty="0" smtClean="0"/>
              <a:t>正常に</a:t>
            </a:r>
            <a:r>
              <a:rPr lang="ja-JP" altLang="en-US" kern="0" dirty="0"/>
              <a:t>処理</a:t>
            </a:r>
            <a:r>
              <a:rPr lang="ja-JP" altLang="en-US" kern="0" dirty="0" smtClean="0"/>
              <a:t>されルールがマッチングした場合</a:t>
            </a:r>
            <a:endParaRPr lang="en-US" altLang="ja-JP" kern="0" dirty="0" smtClean="0"/>
          </a:p>
          <a:p>
            <a:pPr marL="630900" lvl="2" indent="-342900"/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66703" y="3429000"/>
            <a:ext cx="2023749" cy="3015231"/>
            <a:chOff x="473129" y="5750828"/>
            <a:chExt cx="2023749" cy="301523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99438" y="5936328"/>
              <a:ext cx="1764000" cy="2829731"/>
            </a:xfrm>
            <a:prstGeom prst="roundRect">
              <a:avLst>
                <a:gd name="adj" fmla="val 7823"/>
              </a:avLst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1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73129" y="5750828"/>
              <a:ext cx="565503" cy="549789"/>
              <a:chOff x="187301" y="3702743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87301" y="370274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7746" y="3924190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96878" y="6192977"/>
              <a:ext cx="1800000" cy="2463576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 smtClean="0">
                  <a:latin typeface="+mn-ea"/>
                </a:rPr>
                <a:t>前述の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ja-JP" altLang="en-US" sz="1100" b="1" dirty="0" smtClean="0">
                  <a:hlinkClick r:id="rId2" action="ppaction://hlinksldjump"/>
                </a:rPr>
                <a:t>ディシジョンテーブルファイル</a:t>
              </a:r>
              <a:r>
                <a:rPr lang="ja-JP" altLang="en-US" sz="1100" b="1" dirty="0">
                  <a:hlinkClick r:id="rId2" action="ppaction://hlinksldjump"/>
                </a:rPr>
                <a:t>の</a:t>
              </a:r>
              <a:r>
                <a:rPr lang="ja-JP" altLang="en-US" sz="1100" b="1" dirty="0" smtClean="0">
                  <a:hlinkClick r:id="rId2" action="ppaction://hlinksldjump"/>
                </a:rPr>
                <a:t>作成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100" dirty="0" smtClean="0">
                  <a:latin typeface="+mn-ea"/>
                </a:rPr>
                <a:t>で</a:t>
              </a:r>
              <a:r>
                <a:rPr lang="ja-JP" altLang="en-US" sz="1100" dirty="0">
                  <a:latin typeface="+mn-ea"/>
                </a:rPr>
                <a:t>作成</a:t>
              </a:r>
              <a:r>
                <a:rPr lang="ja-JP" altLang="en-US" sz="1100" dirty="0" smtClean="0">
                  <a:latin typeface="+mn-ea"/>
                </a:rPr>
                <a:t>したルールに合致する場合、「実行ログ」欄に「〇行目 マッチング件数：〇件」と表示されます。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endParaRPr lang="en-US" altLang="ja-JP" sz="1100" dirty="0">
                <a:latin typeface="+mn-ea"/>
              </a:endParaRPr>
            </a:p>
            <a:p>
              <a:pPr algn="ctr"/>
              <a:r>
                <a:rPr lang="ja-JP" altLang="en-US" sz="11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100" dirty="0" smtClean="0">
                <a:latin typeface="+mn-ea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3" y="2133071"/>
            <a:ext cx="2616058" cy="255649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833757" y="3262080"/>
            <a:ext cx="857843" cy="280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2002500" y="4419874"/>
            <a:ext cx="56112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下カーブ矢印 48"/>
          <p:cNvSpPr/>
          <p:nvPr/>
        </p:nvSpPr>
        <p:spPr bwMode="auto">
          <a:xfrm rot="589316">
            <a:off x="1609516" y="2878719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2679342" y="4294770"/>
            <a:ext cx="360000" cy="360000"/>
          </a:xfrm>
          <a:prstGeom prst="wedgeEllipseCallout">
            <a:avLst>
              <a:gd name="adj1" fmla="val -81616"/>
              <a:gd name="adj2" fmla="val 53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3"/>
          <a:srcRect l="5230" t="44730" r="65161" b="44831"/>
          <a:stretch/>
        </p:blipFill>
        <p:spPr>
          <a:xfrm>
            <a:off x="2027172" y="3411319"/>
            <a:ext cx="2206022" cy="7492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87" y="2170754"/>
            <a:ext cx="3239525" cy="948279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5170817" y="2728470"/>
            <a:ext cx="661291" cy="2757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円形吹き出し 53"/>
          <p:cNvSpPr/>
          <p:nvPr/>
        </p:nvSpPr>
        <p:spPr bwMode="auto">
          <a:xfrm>
            <a:off x="5817485" y="3066103"/>
            <a:ext cx="360000" cy="360000"/>
          </a:xfrm>
          <a:prstGeom prst="wedgeEllipseCallout">
            <a:avLst>
              <a:gd name="adj1" fmla="val -102094"/>
              <a:gd name="adj2" fmla="val -10259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15603" y="30698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13" y="5492146"/>
            <a:ext cx="1838888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80" y="5501209"/>
            <a:ext cx="2220682" cy="83351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 bwMode="auto">
          <a:xfrm>
            <a:off x="1607292" y="5979935"/>
            <a:ext cx="61041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211950" y="5997903"/>
            <a:ext cx="46167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9" name="直線矢印コネクタ 68"/>
          <p:cNvCxnSpPr>
            <a:stCxn id="67" idx="3"/>
            <a:endCxn id="68" idx="1"/>
          </p:cNvCxnSpPr>
          <p:nvPr/>
        </p:nvCxnSpPr>
        <p:spPr bwMode="auto">
          <a:xfrm>
            <a:off x="2217704" y="6114171"/>
            <a:ext cx="1994246" cy="179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7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ルールを本番環境で使用できるようにする</a:t>
            </a:r>
            <a:r>
              <a:rPr lang="ja-JP" altLang="en-US" dirty="0" smtClean="0"/>
              <a:t>た</a:t>
            </a:r>
            <a:r>
              <a:rPr lang="ja-JP" altLang="en-US" dirty="0"/>
              <a:t>め</a:t>
            </a:r>
            <a:r>
              <a:rPr kumimoji="1" lang="ja-JP" altLang="en-US" dirty="0" smtClean="0"/>
              <a:t>「ステージング適用ルール」から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「プロダクション適用ルール」に適用させる</a:t>
            </a:r>
            <a:endParaRPr kumimoji="1" lang="en-US" altLang="ja-JP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「ステージング適用ルール」の「運用ステータス」欄が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ja-JP" altLang="en-US" sz="1600" dirty="0"/>
              <a:t>検証完了</a:t>
            </a:r>
            <a:r>
              <a:rPr lang="ja-JP" altLang="en-US" sz="1600" dirty="0" smtClean="0"/>
              <a:t>」に遷移していることを確認</a:t>
            </a:r>
            <a:endParaRPr kumimoji="1"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「操作」欄の「適用ボタン」を押下</a:t>
            </a: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ダイアログの「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」ボタンを押下</a:t>
            </a:r>
            <a:endParaRPr lang="en-US" altLang="ja-JP" sz="1600" dirty="0" smtClean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38276" y="58884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6" name="正方形/長方形 7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2" name="角丸四角形 8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角丸四角形 8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4" name="角丸四角形 8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3"/>
          <a:srcRect t="53535" b="14707"/>
          <a:stretch/>
        </p:blipFill>
        <p:spPr>
          <a:xfrm>
            <a:off x="760314" y="5063196"/>
            <a:ext cx="5433815" cy="74504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4"/>
          <a:srcRect b="48728"/>
          <a:stretch/>
        </p:blipFill>
        <p:spPr>
          <a:xfrm>
            <a:off x="760314" y="3010479"/>
            <a:ext cx="5433815" cy="1208617"/>
          </a:xfrm>
          <a:prstGeom prst="rect">
            <a:avLst/>
          </a:prstGeom>
        </p:spPr>
      </p:pic>
      <p:pic>
        <p:nvPicPr>
          <p:cNvPr id="56" name="コンテンツ プレースホルダ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2545445" y="4119502"/>
            <a:ext cx="1573382" cy="9000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3" y="4114117"/>
            <a:ext cx="1453597" cy="900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934865" y="3799574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65079" y="3808020"/>
            <a:ext cx="675952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179846" y="4695672"/>
            <a:ext cx="572747" cy="2528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92954" y="4659570"/>
            <a:ext cx="513983" cy="2752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671904" y="5526877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1752593" y="4775152"/>
            <a:ext cx="1740361" cy="249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>
            <a:endCxn id="45" idx="0"/>
          </p:cNvCxnSpPr>
          <p:nvPr/>
        </p:nvCxnSpPr>
        <p:spPr bwMode="auto">
          <a:xfrm>
            <a:off x="3749946" y="4912768"/>
            <a:ext cx="291165" cy="614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 51"/>
          <p:cNvSpPr/>
          <p:nvPr/>
        </p:nvSpPr>
        <p:spPr bwMode="auto">
          <a:xfrm>
            <a:off x="4174290" y="3141671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4159240" y="3141693"/>
            <a:ext cx="360000" cy="360000"/>
          </a:xfrm>
          <a:prstGeom prst="wedgeEllipseCallout">
            <a:avLst>
              <a:gd name="adj1" fmla="val -231010"/>
              <a:gd name="adj2" fmla="val 15409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3" name="円形吹き出し 52"/>
          <p:cNvSpPr/>
          <p:nvPr/>
        </p:nvSpPr>
        <p:spPr bwMode="auto">
          <a:xfrm>
            <a:off x="1080154" y="3387466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4564140" y="4590725"/>
            <a:ext cx="2033116" cy="1197910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4487547" y="4571050"/>
            <a:ext cx="360000" cy="360000"/>
          </a:xfrm>
          <a:prstGeom prst="wedgeEllipseCallout">
            <a:avLst>
              <a:gd name="adj1" fmla="val -199112"/>
              <a:gd name="adj2" fmla="val 2051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4364464" y="3225483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テストリクエストが正常</a:t>
            </a:r>
            <a:r>
              <a:rPr lang="ja-JP" altLang="en-US" sz="1200" dirty="0" smtClean="0">
                <a:latin typeface="+mn-ea"/>
              </a:rPr>
              <a:t>に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ルールマッチング</a:t>
            </a:r>
            <a:r>
              <a:rPr lang="ja-JP" altLang="en-US" sz="1200" dirty="0">
                <a:latin typeface="+mn-ea"/>
              </a:rPr>
              <a:t>された</a:t>
            </a:r>
            <a:r>
              <a:rPr lang="ja-JP" altLang="en-US" sz="1200" dirty="0" smtClean="0">
                <a:latin typeface="+mn-ea"/>
              </a:rPr>
              <a:t>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「検証完了」と表示される</a:t>
            </a:r>
            <a:endParaRPr lang="en-US" altLang="ja-JP" sz="1200" dirty="0">
              <a:latin typeface="+mn-ea"/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4608318" y="4626137"/>
            <a:ext cx="2041812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プロダクション</a:t>
            </a:r>
            <a:r>
              <a:rPr lang="ja-JP" altLang="en-US" sz="1200" dirty="0">
                <a:latin typeface="+mn-ea"/>
              </a:rPr>
              <a:t>環境</a:t>
            </a:r>
            <a:r>
              <a:rPr lang="ja-JP" altLang="en-US" sz="1200" dirty="0" smtClean="0">
                <a:latin typeface="+mn-ea"/>
              </a:rPr>
              <a:t>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運用</a:t>
            </a:r>
            <a:r>
              <a:rPr lang="ja-JP" altLang="en-US" sz="1200" dirty="0">
                <a:latin typeface="+mn-ea"/>
              </a:rPr>
              <a:t>ステータス</a:t>
            </a:r>
            <a:r>
              <a:rPr lang="ja-JP" altLang="en-US" sz="1200" dirty="0" smtClean="0">
                <a:latin typeface="+mn-ea"/>
              </a:rPr>
              <a:t>が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プロダクション適用完了」に遷移すると本番環境で使用</a:t>
            </a:r>
            <a:r>
              <a:rPr lang="ja-JP" altLang="en-US" sz="1200" dirty="0" smtClean="0">
                <a:latin typeface="+mn-ea"/>
              </a:rPr>
              <a:t>が可能</a:t>
            </a:r>
            <a:r>
              <a:rPr lang="ja-JP" altLang="en-US" sz="1200" dirty="0">
                <a:latin typeface="+mn-ea"/>
              </a:rPr>
              <a:t>と</a:t>
            </a:r>
            <a:r>
              <a:rPr lang="ja-JP" altLang="en-US" sz="1200" dirty="0" smtClean="0">
                <a:latin typeface="+mn-ea"/>
              </a:rPr>
              <a:t>なる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0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ルール判定（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コマンドによるリクエスト送信）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dirty="0" smtClean="0"/>
              <a:t>ターミナルを開き、以下のコマンドをルールに合わせ書き換えたうえで実行する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curl</a:t>
            </a:r>
            <a:r>
              <a:rPr lang="ja-JP" altLang="en-US" dirty="0" smtClean="0"/>
              <a:t>コマンドの使用例</a:t>
            </a:r>
            <a:r>
              <a:rPr lang="ja-JP" altLang="en-US" dirty="0"/>
              <a:t>は後述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 </a:t>
            </a:r>
            <a:r>
              <a:rPr lang="ja-JP" altLang="en-US" b="1" dirty="0">
                <a:hlinkClick r:id="rId2" action="ppaction://hlinksldjump"/>
              </a:rPr>
              <a:t>付録 サンプル</a:t>
            </a:r>
            <a:r>
              <a:rPr lang="en-US" altLang="ja-JP" b="1" dirty="0" smtClean="0">
                <a:hlinkClick r:id="rId2" action="ppaction://hlinksldjump"/>
              </a:rPr>
              <a:t>1</a:t>
            </a:r>
            <a:r>
              <a:rPr lang="en-US" altLang="ja-JP" b="1" dirty="0">
                <a:hlinkClick r:id="rId2" action="ppaction://hlinksldjump"/>
              </a:rPr>
              <a:t>&gt;</a:t>
            </a:r>
            <a:r>
              <a:rPr lang="ja-JP" altLang="en-US" dirty="0" smtClean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3724" y="5911545"/>
            <a:ext cx="8429790" cy="555991"/>
            <a:chOff x="533724" y="5845232"/>
            <a:chExt cx="8429790" cy="740023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300" dirty="0" smtClean="0">
                  <a:latin typeface="+mn-ea"/>
                </a:rPr>
                <a:t>HTTPS</a:t>
              </a:r>
              <a:r>
                <a:rPr kumimoji="1" lang="ja-JP" altLang="en-US" sz="1300" dirty="0" smtClean="0">
                  <a:latin typeface="+mn-ea"/>
                </a:rPr>
                <a:t>リクエストの詳細については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&lt;</a:t>
              </a:r>
              <a:r>
                <a:rPr kumimoji="1" lang="en-US" altLang="ja-JP" sz="1300" b="1" u="sng" dirty="0" err="1" smtClean="0">
                  <a:latin typeface="+mn-ea"/>
                  <a:hlinkClick r:id="rId3"/>
                </a:rPr>
                <a:t>RestAPI</a:t>
              </a:r>
              <a:r>
                <a:rPr kumimoji="1" lang="ja-JP" altLang="en-US" sz="1300" b="1" u="sng" dirty="0" smtClean="0">
                  <a:latin typeface="+mn-ea"/>
                  <a:hlinkClick r:id="rId3"/>
                </a:rPr>
                <a:t>機能 利用マニュアル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8" name="グループ化 7"/>
          <p:cNvGrpSpPr/>
          <p:nvPr/>
        </p:nvGrpSpPr>
        <p:grpSpPr>
          <a:xfrm>
            <a:off x="668600" y="1870222"/>
            <a:ext cx="5976830" cy="3934808"/>
            <a:chOff x="668600" y="1870222"/>
            <a:chExt cx="5976830" cy="393480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8600" y="1870222"/>
              <a:ext cx="5976830" cy="1692000"/>
              <a:chOff x="668600" y="1837948"/>
              <a:chExt cx="5976830" cy="1692000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668600" y="1837948"/>
                <a:ext cx="5976830" cy="16920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94967" y="1842170"/>
                <a:ext cx="5944435" cy="1661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curl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X POST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k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"https://&lt;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①ホスト名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oase_web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/event/event/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eventsrequest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"accept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application/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json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d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"{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decisiontable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②ディシジョンテーブル名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requesttype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③リクエスト種別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eventdatetime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④イベント発生日時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eventinfo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:[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⑤イベント情報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]}"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"Authorization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Bearer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⑥トークン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&gt;"</a:t>
                </a:r>
                <a:endPara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FFF99"/>
                  </a:solidFill>
                  <a:effectLst/>
                  <a:latin typeface="+mn-ea"/>
                </a:endParaRPr>
              </a:p>
            </p:txBody>
          </p:sp>
        </p:grpSp>
        <p:sp>
          <p:nvSpPr>
            <p:cNvPr id="32" name="角丸四角形 31"/>
            <p:cNvSpPr/>
            <p:nvPr/>
          </p:nvSpPr>
          <p:spPr bwMode="auto">
            <a:xfrm>
              <a:off x="668600" y="3645030"/>
              <a:ext cx="5976830" cy="2160000"/>
            </a:xfrm>
            <a:prstGeom prst="roundRect">
              <a:avLst>
                <a:gd name="adj" fmla="val 6744"/>
              </a:avLst>
            </a:prstGeom>
            <a:solidFill>
              <a:schemeClr val="bg2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1400" b="1" dirty="0" smtClean="0">
                <a:latin typeface="+mn-ea"/>
              </a:endParaRPr>
            </a:p>
          </p:txBody>
        </p: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8377"/>
              </p:ext>
            </p:extLst>
          </p:nvPr>
        </p:nvGraphicFramePr>
        <p:xfrm>
          <a:off x="683460" y="3682841"/>
          <a:ext cx="5941618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924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</a:t>
            </a:r>
            <a:endParaRPr lang="en-US" altLang="ja-JP" dirty="0"/>
          </a:p>
          <a:p>
            <a:pPr lvl="1"/>
            <a:r>
              <a:rPr lang="ja-JP" altLang="en-US" dirty="0" smtClean="0"/>
              <a:t>「リクエスト履歴」画面で表示する項目は「■」ボタン押下に</a:t>
            </a:r>
            <a:r>
              <a:rPr lang="ja-JP" altLang="en-US" dirty="0" err="1" smtClean="0"/>
              <a:t>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り変更可能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0" name="正方形/長方形 4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角丸四角形 5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7" name="角丸四角形 5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ルール判定（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コマンドによるリクエスト送信）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1" y="2204830"/>
            <a:ext cx="5937264" cy="2591542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2728924" y="4172614"/>
            <a:ext cx="2198245" cy="1939934"/>
            <a:chOff x="2359265" y="5322694"/>
            <a:chExt cx="2198245" cy="193993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786" y="5351636"/>
              <a:ext cx="1352724" cy="1910992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359265" y="5529754"/>
              <a:ext cx="216030" cy="217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3"/>
              <a:endCxn id="41" idx="1"/>
            </p:cNvCxnSpPr>
            <p:nvPr/>
          </p:nvCxnSpPr>
          <p:spPr bwMode="auto">
            <a:xfrm>
              <a:off x="2575295" y="5638569"/>
              <a:ext cx="628516" cy="6540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3203811" y="5322694"/>
              <a:ext cx="1353699" cy="19399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アクション実行</a:t>
            </a:r>
            <a:r>
              <a:rPr lang="ja-JP" altLang="en-US" dirty="0" smtClean="0"/>
              <a:t>結果の確認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 smtClean="0"/>
              <a:t>ルールマッチした場合、事前設定で設定したとおりアクションが実行され「アクション履歴」画面で結果の確認が可能</a:t>
            </a:r>
            <a:endParaRPr lang="en-US" altLang="ja-JP" dirty="0"/>
          </a:p>
          <a:p>
            <a:pPr lvl="1"/>
            <a:r>
              <a:rPr lang="ja-JP" altLang="en-US" dirty="0"/>
              <a:t>前述</a:t>
            </a:r>
            <a:r>
              <a:rPr lang="ja-JP" altLang="en-US" dirty="0" smtClean="0"/>
              <a:t>した</a:t>
            </a:r>
            <a:r>
              <a:rPr lang="en-US" altLang="ja-JP" b="1" dirty="0">
                <a:hlinkClick r:id="rId2" action="ppaction://hlinksldjump"/>
              </a:rPr>
              <a:t>&lt;4.1</a:t>
            </a:r>
            <a:r>
              <a:rPr lang="ja-JP" altLang="en-US" b="1" dirty="0">
                <a:hlinkClick r:id="rId2" action="ppaction://hlinksldjump"/>
              </a:rPr>
              <a:t>　ディシジョンテーブルファイル作成 </a:t>
            </a:r>
            <a:r>
              <a:rPr lang="en-US" altLang="ja-JP" b="1" dirty="0" smtClean="0">
                <a:hlinkClick r:id="rId2" action="ppaction://hlinksldjump"/>
              </a:rPr>
              <a:t>&gt;</a:t>
            </a:r>
            <a:r>
              <a:rPr lang="ja-JP" altLang="en-US" dirty="0" smtClean="0"/>
              <a:t>のアクショ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ン部にて設定した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でアクション</a:t>
            </a:r>
            <a:r>
              <a:rPr lang="ja-JP" altLang="en-US" dirty="0"/>
              <a:t>が実行</a:t>
            </a:r>
            <a:r>
              <a:rPr lang="ja-JP" altLang="en-US" dirty="0" smtClean="0"/>
              <a:t>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ja-JP" dirty="0" smtClean="0"/>
              <a:t>アクション履歴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ルールマッチングし実行されたルールが「アクション履歴」画面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に表示されていることを確認する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b="1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b="41615"/>
          <a:stretch/>
        </p:blipFill>
        <p:spPr>
          <a:xfrm>
            <a:off x="703779" y="3598488"/>
            <a:ext cx="5850376" cy="1702771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533724" y="5805330"/>
            <a:ext cx="8429790" cy="555991"/>
            <a:chOff x="533724" y="5845232"/>
            <a:chExt cx="8429790" cy="740023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>
                  <a:latin typeface="+mn-ea"/>
                </a:rPr>
                <a:t>アイコン</a:t>
              </a:r>
              <a:r>
                <a:rPr kumimoji="1" lang="ja-JP" altLang="en-US" sz="1300" dirty="0" smtClean="0">
                  <a:latin typeface="+mn-ea"/>
                </a:rPr>
                <a:t>の詳細については</a:t>
              </a:r>
              <a:r>
                <a:rPr kumimoji="1" lang="en-US" altLang="ja-JP" sz="13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300" b="1" u="sng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300" b="1" u="sng" dirty="0">
                  <a:latin typeface="+mn-ea"/>
                  <a:hlinkClick r:id="rId4"/>
                </a:rPr>
                <a:t>-</a:t>
              </a:r>
              <a:r>
                <a:rPr lang="ja-JP" altLang="en-US" sz="1300" b="1" u="sng" dirty="0">
                  <a:latin typeface="+mn-ea"/>
                  <a:hlinkClick r:id="rId4"/>
                </a:rPr>
                <a:t>アクション履歴編</a:t>
              </a:r>
              <a:r>
                <a:rPr lang="en-US" altLang="ja-JP" sz="1300" b="1" u="sng" dirty="0">
                  <a:latin typeface="+mn-ea"/>
                  <a:hlinkClick r:id="rId4"/>
                </a:rPr>
                <a:t>-&gt;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で処理が実行されたことを確認する</a:t>
            </a:r>
            <a:endParaRPr lang="ja-JP" altLang="en-US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のログ詳細より、正常に処理が完了したことを確認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kumimoji="1" lang="en-US" altLang="ja-JP" dirty="0" smtClean="0"/>
              <a:t>ITA</a:t>
            </a:r>
            <a:r>
              <a:rPr kumimoji="1" lang="ja-JP" altLang="en-US" dirty="0" smtClean="0"/>
              <a:t>の「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作業一覧」より、「ステータス：正常終了」と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なっていることを確認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で新規にディレクトリが作成されていることを確認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6" y="1543426"/>
            <a:ext cx="1852779" cy="132505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6191" t="83814" r="19015" b="10868"/>
          <a:stretch/>
        </p:blipFill>
        <p:spPr>
          <a:xfrm>
            <a:off x="1117688" y="2390110"/>
            <a:ext cx="5227781" cy="2658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5" name="下カーブ矢印 24"/>
          <p:cNvSpPr/>
          <p:nvPr/>
        </p:nvSpPr>
        <p:spPr bwMode="auto">
          <a:xfrm rot="589316">
            <a:off x="1951037" y="1836307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57124" y="2027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8" y="3662022"/>
            <a:ext cx="3168439" cy="108124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69084" t="42338" r="22448" b="38262"/>
          <a:stretch/>
        </p:blipFill>
        <p:spPr>
          <a:xfrm>
            <a:off x="4605098" y="4031387"/>
            <a:ext cx="864120" cy="6755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0" name="下カーブ矢印 29"/>
          <p:cNvSpPr/>
          <p:nvPr/>
        </p:nvSpPr>
        <p:spPr bwMode="auto">
          <a:xfrm rot="20357871">
            <a:off x="3358991" y="3736739"/>
            <a:ext cx="1462872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36671" y="37479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946" y="5725682"/>
            <a:ext cx="4444369" cy="695004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 bwMode="auto">
          <a:xfrm>
            <a:off x="4533427" y="5915622"/>
            <a:ext cx="1622793" cy="3787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4269589" y="5696788"/>
            <a:ext cx="258175" cy="709551"/>
          </a:xfrm>
          <a:prstGeom prst="rightArrow">
            <a:avLst>
              <a:gd name="adj1" fmla="val 50000"/>
              <a:gd name="adj2" fmla="val 7459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38" y="5685939"/>
            <a:ext cx="3642020" cy="7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未知</a:t>
            </a:r>
            <a:r>
              <a:rPr lang="ja-JP" altLang="en-US" dirty="0"/>
              <a:t>事象</a:t>
            </a:r>
            <a:r>
              <a:rPr lang="ja-JP" altLang="en-US" dirty="0" smtClean="0"/>
              <a:t>の</a:t>
            </a:r>
            <a:r>
              <a:rPr lang="ja-JP" altLang="en-US" dirty="0"/>
              <a:t>場合</a:t>
            </a:r>
          </a:p>
          <a:p>
            <a:pPr lvl="1"/>
            <a:r>
              <a:rPr lang="ja-JP" altLang="en-US" dirty="0" smtClean="0"/>
              <a:t>既知</a:t>
            </a:r>
            <a:r>
              <a:rPr lang="ja-JP" altLang="en-US" dirty="0"/>
              <a:t>事象</a:t>
            </a:r>
            <a:r>
              <a:rPr lang="ja-JP" altLang="en-US" dirty="0" smtClean="0"/>
              <a:t>として</a:t>
            </a:r>
            <a:r>
              <a:rPr lang="ja-JP" altLang="en-US" dirty="0"/>
              <a:t>定義</a:t>
            </a:r>
            <a:r>
              <a:rPr lang="ja-JP" altLang="en-US" dirty="0" smtClean="0"/>
              <a:t>できていないものがリクエスト送信された場合、「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未知事象通知」というタイトルのメールが届く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" y="2178960"/>
            <a:ext cx="4945675" cy="32708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755470" y="4069061"/>
            <a:ext cx="1080150" cy="3567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297955" y="5560556"/>
            <a:ext cx="1595237" cy="54410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ルールマッチ状況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：ルール未検出</a:t>
            </a: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1006944" y="4425851"/>
            <a:ext cx="313589" cy="166751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 flipH="1" flipV="1">
            <a:off x="1295820" y="6093370"/>
            <a:ext cx="144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49" y="2723132"/>
            <a:ext cx="3200438" cy="350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88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79512" y="773212"/>
            <a:ext cx="8784976" cy="5616476"/>
          </a:xfrm>
        </p:spPr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：」および「</a:t>
            </a:r>
            <a:r>
              <a:rPr lang="en-US" altLang="ja-JP" dirty="0" smtClean="0"/>
              <a:t>HDD</a:t>
            </a:r>
            <a:r>
              <a:rPr lang="ja-JP" altLang="en-US" dirty="0" smtClean="0"/>
              <a:t>」</a:t>
            </a:r>
            <a:r>
              <a:rPr lang="ja-JP" altLang="en-US" dirty="0"/>
              <a:t>という</a:t>
            </a:r>
            <a:r>
              <a:rPr lang="ja-JP" altLang="en-US" dirty="0" smtClean="0"/>
              <a:t>メッセージが投入された場合、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が</a:t>
            </a:r>
            <a:r>
              <a:rPr lang="ja-JP" altLang="en-US" dirty="0"/>
              <a:t>実行</a:t>
            </a:r>
            <a:r>
              <a:rPr lang="ja-JP" altLang="en-US" dirty="0" smtClean="0"/>
              <a:t>され「</a:t>
            </a:r>
            <a:r>
              <a:rPr lang="en-US" altLang="ja-JP" dirty="0" err="1" smtClean="0"/>
              <a:t>oase_testdirectory</a:t>
            </a:r>
            <a:r>
              <a:rPr lang="ja-JP" altLang="en-US" dirty="0" smtClean="0"/>
              <a:t>」という名称のディレクトリが作成されるようにする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既知事象で</a:t>
            </a:r>
            <a:r>
              <a:rPr lang="ja-JP" altLang="en-US" dirty="0"/>
              <a:t>はないメッセージ（ 「</a:t>
            </a:r>
            <a:r>
              <a:rPr lang="en-US" altLang="ja-JP" dirty="0"/>
              <a:t>message:</a:t>
            </a:r>
            <a:r>
              <a:rPr lang="ja-JP" altLang="en-US" dirty="0"/>
              <a:t>」および「</a:t>
            </a:r>
            <a:r>
              <a:rPr lang="en-US" altLang="ja-JP" dirty="0"/>
              <a:t>SKIP</a:t>
            </a:r>
            <a:r>
              <a:rPr lang="ja-JP" altLang="en-US" dirty="0"/>
              <a:t>」 ）を</a:t>
            </a:r>
            <a:r>
              <a:rPr lang="ja-JP" altLang="en-US" dirty="0" smtClean="0"/>
              <a:t>受け取った場合は「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未知事象通知」というタイトルのメールで通知するようにする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b="1" dirty="0" smtClean="0"/>
              <a:t>事前</a:t>
            </a:r>
            <a:r>
              <a:rPr lang="ja-JP" altLang="en-US" b="1" dirty="0"/>
              <a:t>設定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944649" y="5869883"/>
            <a:ext cx="7926859" cy="525666"/>
          </a:xfrm>
          <a:prstGeom prst="roundRect">
            <a:avLst>
              <a:gd name="adj" fmla="val 2192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/>
              <a:t>本書内</a:t>
            </a:r>
            <a:r>
              <a:rPr lang="en-US" altLang="ja-JP" sz="1300" b="1" dirty="0" smtClean="0">
                <a:hlinkClick r:id="rId2" action="ppaction://hlinksldjump"/>
              </a:rPr>
              <a:t>&lt;3.3</a:t>
            </a:r>
            <a:r>
              <a:rPr lang="ja-JP" altLang="en-US" sz="1300" b="1" dirty="0" smtClean="0">
                <a:hlinkClick r:id="rId2" action="ppaction://hlinksldjump"/>
              </a:rPr>
              <a:t> トークンの払い出し</a:t>
            </a:r>
            <a:r>
              <a:rPr lang="en-US" altLang="ja-JP" sz="1300" b="1" dirty="0" smtClean="0">
                <a:hlinkClick r:id="rId2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b="1" dirty="0" smtClean="0">
                <a:hlinkClick r:id="rId3" action="ppaction://hlinksldjump"/>
              </a:rPr>
              <a:t>&lt; </a:t>
            </a:r>
            <a:r>
              <a:rPr lang="en-US" altLang="ja-JP" sz="1300" b="1" dirty="0">
                <a:hlinkClick r:id="rId3" action="ppaction://hlinksldjump"/>
              </a:rPr>
              <a:t>3.4</a:t>
            </a:r>
            <a:r>
              <a:rPr lang="ja-JP" altLang="en-US" sz="1300" b="1" dirty="0">
                <a:hlinkClick r:id="rId3" action="ppaction://hlinksldjump"/>
              </a:rPr>
              <a:t>　アクション設定（</a:t>
            </a:r>
            <a:r>
              <a:rPr lang="en-US" altLang="ja-JP" sz="1300" b="1" dirty="0">
                <a:hlinkClick r:id="rId3" action="ppaction://hlinksldjump"/>
              </a:rPr>
              <a:t>ITA</a:t>
            </a:r>
            <a:r>
              <a:rPr lang="ja-JP" altLang="en-US" sz="1300" b="1" dirty="0">
                <a:hlinkClick r:id="rId3" action="ppaction://hlinksldjump"/>
              </a:rPr>
              <a:t>ドライバ） </a:t>
            </a:r>
            <a:r>
              <a:rPr lang="en-US" altLang="ja-JP" sz="1300" b="1" dirty="0" smtClean="0">
                <a:hlinkClick r:id="rId3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dirty="0" smtClean="0"/>
              <a:t/>
            </a:r>
            <a:br>
              <a:rPr lang="en-US" altLang="ja-JP" sz="1300" dirty="0" smtClean="0"/>
            </a:br>
            <a:r>
              <a:rPr lang="en-US" altLang="ja-JP" sz="1300" b="1" dirty="0" smtClean="0">
                <a:hlinkClick r:id="rId4" action="ppaction://hlinksldjump"/>
              </a:rPr>
              <a:t>&lt;</a:t>
            </a:r>
            <a:r>
              <a:rPr lang="en-US" altLang="ja-JP" sz="1300" b="1" dirty="0">
                <a:hlinkClick r:id="rId4" action="ppaction://hlinksldjump"/>
              </a:rPr>
              <a:t>3.5</a:t>
            </a:r>
            <a:r>
              <a:rPr lang="ja-JP" altLang="en-US" sz="1300" b="1" dirty="0">
                <a:hlinkClick r:id="rId4" action="ppaction://hlinksldjump"/>
              </a:rPr>
              <a:t>　ディシジョンテーブル作成</a:t>
            </a:r>
            <a:r>
              <a:rPr lang="en-US" altLang="ja-JP" sz="1300" b="1" dirty="0" smtClean="0">
                <a:hlinkClick r:id="rId4" action="ppaction://hlinksldjump"/>
              </a:rPr>
              <a:t>&gt;</a:t>
            </a:r>
            <a:r>
              <a:rPr lang="ja-JP" altLang="en-US" sz="1300" dirty="0" smtClean="0"/>
              <a:t>の範囲です。</a:t>
            </a:r>
            <a:endParaRPr lang="ja-JP" altLang="en-US" sz="13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713572" y="5844483"/>
            <a:ext cx="565503" cy="549789"/>
            <a:chOff x="143941" y="4541409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43941" y="4541409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14386" y="4761689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808507" y="2754458"/>
            <a:ext cx="2956181" cy="1405358"/>
          </a:xfrm>
          <a:prstGeom prst="roundRect">
            <a:avLst>
              <a:gd name="adj" fmla="val 6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①</a:t>
            </a:r>
            <a:r>
              <a:rPr lang="ja-JP" altLang="en-US" sz="1400" b="1" dirty="0" smtClean="0">
                <a:latin typeface="+mn-ea"/>
              </a:rPr>
              <a:t>「トークン</a:t>
            </a:r>
            <a:r>
              <a:rPr lang="ja-JP" altLang="en-US" sz="1400" b="1" dirty="0">
                <a:latin typeface="+mn-ea"/>
              </a:rPr>
              <a:t>払い出</a:t>
            </a:r>
            <a:r>
              <a:rPr lang="ja-JP" altLang="en-US" sz="1400" b="1" dirty="0" smtClean="0">
                <a:latin typeface="+mn-ea"/>
              </a:rPr>
              <a:t>し」画面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08507" y="4282335"/>
            <a:ext cx="2956181" cy="1458450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②「アクション設定」画面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48620"/>
              </p:ext>
            </p:extLst>
          </p:nvPr>
        </p:nvGraphicFramePr>
        <p:xfrm>
          <a:off x="929431" y="3102404"/>
          <a:ext cx="283525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7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practice_token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77451"/>
              </p:ext>
            </p:extLst>
          </p:nvPr>
        </p:nvGraphicFramePr>
        <p:xfrm>
          <a:off x="972285" y="4618105"/>
          <a:ext cx="27189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25377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ITA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test_ita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バージョン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1.7.1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53778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3900831" y="2749847"/>
            <a:ext cx="4970678" cy="2978108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③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ディシジョンテーブル」画面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87879"/>
              </p:ext>
            </p:extLst>
          </p:nvPr>
        </p:nvGraphicFramePr>
        <p:xfrm>
          <a:off x="4049085" y="3066419"/>
          <a:ext cx="4822423" cy="26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97663513"/>
                    </a:ext>
                  </a:extLst>
                </a:gridCol>
                <a:gridCol w="211089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433382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「アラートレベル」「対象」が合致条件となるディシジョンテーブルを作成する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</a:t>
                      </a:r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30120"/>
                  </a:ext>
                </a:extLst>
              </a:tr>
              <a:tr h="260029">
                <a:tc rowSpan="2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002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16528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92759"/>
                  </a:ext>
                </a:extLst>
              </a:tr>
              <a:tr h="122888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未知事象通知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メールで通知する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54510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97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作業実行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815089" y="4970688"/>
            <a:ext cx="4098777" cy="1434358"/>
            <a:chOff x="902861" y="5039719"/>
            <a:chExt cx="4098777" cy="1434358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1114136" y="5263680"/>
              <a:ext cx="3887502" cy="121039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 smtClean="0"/>
                <a:t>本書内</a:t>
              </a:r>
              <a:endParaRPr lang="en-US" altLang="ja-JP" sz="1300" dirty="0" smtClean="0"/>
            </a:p>
            <a:p>
              <a:pPr algn="ctr"/>
              <a:r>
                <a:rPr lang="en-US" altLang="ja-JP" sz="1300" b="1" dirty="0" smtClean="0">
                  <a:hlinkClick r:id="rId2" action="ppaction://hlinksldjump"/>
                </a:rPr>
                <a:t>&lt;</a:t>
              </a:r>
              <a:r>
                <a:rPr lang="en-US" altLang="ja-JP" sz="1300" b="1" dirty="0">
                  <a:hlinkClick r:id="rId2" action="ppaction://hlinksldjump"/>
                </a:rPr>
                <a:t>4.1</a:t>
              </a:r>
              <a:r>
                <a:rPr lang="ja-JP" altLang="en-US" sz="1300" b="1" dirty="0">
                  <a:hlinkClick r:id="rId2" action="ppaction://hlinksldjump"/>
                </a:rPr>
                <a:t>　ディシジョンテーブルファイル作成 </a:t>
              </a:r>
              <a:r>
                <a:rPr lang="en-US" altLang="ja-JP" sz="1300" b="1" dirty="0" smtClean="0">
                  <a:hlinkClick r:id="rId2" action="ppaction://hlinksldjump"/>
                </a:rPr>
                <a:t>&gt;</a:t>
              </a:r>
              <a:r>
                <a:rPr lang="ja-JP" altLang="en-US" sz="1300" b="1" dirty="0" err="1" smtClean="0"/>
                <a:t>、</a:t>
              </a:r>
              <a:r>
                <a:rPr lang="en-US" altLang="ja-JP" sz="1300" b="1" dirty="0">
                  <a:hlinkClick r:id="rId3" action="ppaction://hlinksldjump"/>
                </a:rPr>
                <a:t>&lt;4.2</a:t>
              </a:r>
              <a:r>
                <a:rPr lang="ja-JP" altLang="en-US" sz="1300" b="1" dirty="0">
                  <a:hlinkClick r:id="rId3" action="ppaction://hlinksldjump"/>
                </a:rPr>
                <a:t>　ルール登録（アップロード、テストリクエスト）</a:t>
              </a:r>
              <a:r>
                <a:rPr lang="en-US" altLang="ja-JP" sz="1300" b="1" dirty="0" smtClean="0">
                  <a:hlinkClick r:id="rId3" action="ppaction://hlinksldjump"/>
                </a:rPr>
                <a:t>&gt;</a:t>
              </a:r>
              <a:r>
                <a:rPr lang="ja-JP" altLang="en-US" sz="1300" dirty="0" smtClean="0"/>
                <a:t>の範囲です。</a:t>
              </a:r>
              <a:endParaRPr lang="ja-JP" altLang="en-US" sz="13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902861" y="5039719"/>
              <a:ext cx="565503" cy="549789"/>
              <a:chOff x="556696" y="3823436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556696" y="382343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27941" y="404188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3" name="角丸四角形 12"/>
          <p:cNvSpPr/>
          <p:nvPr/>
        </p:nvSpPr>
        <p:spPr bwMode="auto">
          <a:xfrm>
            <a:off x="736049" y="1182403"/>
            <a:ext cx="8177817" cy="3614787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④</a:t>
            </a:r>
            <a:r>
              <a:rPr lang="ja-JP" altLang="en-US" sz="1400" b="1" dirty="0" smtClean="0">
                <a:latin typeface="+mn-ea"/>
              </a:rPr>
              <a:t>「</a:t>
            </a:r>
            <a:r>
              <a:rPr lang="ja-JP" altLang="en-US" sz="1400" b="1" dirty="0">
                <a:latin typeface="+mn-ea"/>
              </a:rPr>
              <a:t>ディシジョンテーブル」ファイル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86164"/>
              </p:ext>
            </p:extLst>
          </p:nvPr>
        </p:nvGraphicFramePr>
        <p:xfrm>
          <a:off x="754895" y="1675559"/>
          <a:ext cx="8228560" cy="295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4251829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34386947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27450583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9133092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6411277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test_dt.xlsx</a:t>
                      </a:r>
                      <a:endParaRPr kumimoji="1" lang="ja-JP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「アラートレベル：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”Error:”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」「対象：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”HDD”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ルール説明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情報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^.*Error.*$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^.*HDD.*$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check_Error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ITA(ver1)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ITA_NAME=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test_ita,SYMPHONY_CLASS_ID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=1,OPERATION_ID=1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6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^.*Warning.*$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^.*memory.*$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check_Warning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^.*info.*$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％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check_Info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5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15" name="角丸四角形 14"/>
          <p:cNvSpPr/>
          <p:nvPr/>
        </p:nvSpPr>
        <p:spPr bwMode="auto">
          <a:xfrm>
            <a:off x="755469" y="5002587"/>
            <a:ext cx="3960000" cy="1402459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⑤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ルール（ステージング適用ルール）」画面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39526"/>
              </p:ext>
            </p:extLst>
          </p:nvPr>
        </p:nvGraphicFramePr>
        <p:xfrm>
          <a:off x="975561" y="5361900"/>
          <a:ext cx="3607072" cy="109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21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948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70661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2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99067" y="5780997"/>
            <a:ext cx="7943060" cy="522795"/>
          </a:xfrm>
          <a:prstGeom prst="roundRect">
            <a:avLst>
              <a:gd name="adj" fmla="val 984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 </a:t>
            </a:r>
            <a:r>
              <a:rPr lang="en-US" altLang="ja-JP" sz="1400" b="1" dirty="0" smtClean="0">
                <a:hlinkClick r:id="rId2" action="ppaction://hlinksldjump"/>
              </a:rPr>
              <a:t>&lt;</a:t>
            </a:r>
            <a:r>
              <a:rPr lang="en-US" altLang="ja-JP" sz="1400" b="1" dirty="0">
                <a:hlinkClick r:id="rId2" action="ppaction://hlinksldjump"/>
              </a:rPr>
              <a:t> 4.2</a:t>
            </a:r>
            <a:r>
              <a:rPr lang="ja-JP" altLang="en-US" sz="1400" b="1" dirty="0">
                <a:hlinkClick r:id="rId2" action="ppaction://hlinksldjump"/>
              </a:rPr>
              <a:t>　ルール登録（アップロード、テストリクエスト） 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99329" y="5759611"/>
            <a:ext cx="565503" cy="549789"/>
            <a:chOff x="259617" y="3865968"/>
            <a:chExt cx="56550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259617" y="386596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23228" y="4082368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62940" y="1244247"/>
            <a:ext cx="8079187" cy="4112119"/>
          </a:xfrm>
          <a:prstGeom prst="roundRect">
            <a:avLst>
              <a:gd name="adj" fmla="val 308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⑥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70624"/>
              </p:ext>
            </p:extLst>
          </p:nvPr>
        </p:nvGraphicFramePr>
        <p:xfrm>
          <a:off x="793037" y="1654793"/>
          <a:ext cx="7387854" cy="328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0471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710729">
                  <a:extLst>
                    <a:ext uri="{9D8B030D-6E8A-4147-A177-3AD203B41FA5}">
                      <a16:colId xmlns:a16="http://schemas.microsoft.com/office/drawing/2014/main" val="1812345549"/>
                    </a:ext>
                  </a:extLst>
                </a:gridCol>
                <a:gridCol w="16153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115241089"/>
                    </a:ext>
                  </a:extLst>
                </a:gridCol>
                <a:gridCol w="2286483">
                  <a:extLst>
                    <a:ext uri="{9D8B030D-6E8A-4147-A177-3AD203B41FA5}">
                      <a16:colId xmlns:a16="http://schemas.microsoft.com/office/drawing/2014/main" val="80555151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7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アップロードしたディシジョンテーブルファイルに複数のリクエストが来た場合、どのルールがマッチングするかテストする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一括テストリクエスト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06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リクエスト名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2019-5-17 1:20:30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Error: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3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Warning: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memory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4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[info]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20%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12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523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id000000000xx_testrequest.xlsx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3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1115520" y="5650220"/>
            <a:ext cx="7417029" cy="731437"/>
          </a:xfrm>
          <a:prstGeom prst="roundRect">
            <a:avLst>
              <a:gd name="adj" fmla="val 15968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</a:t>
            </a:r>
            <a:r>
              <a:rPr lang="en-US" altLang="ja-JP" sz="1400" b="1" dirty="0">
                <a:hlinkClick r:id="rId2" action="ppaction://hlinksldjump"/>
              </a:rPr>
              <a:t>&lt;4.3</a:t>
            </a:r>
            <a:r>
              <a:rPr lang="ja-JP" altLang="en-US" sz="1400" b="1" dirty="0">
                <a:hlinkClick r:id="rId2" action="ppaction://hlinksldjump"/>
              </a:rPr>
              <a:t>　ルール判定（</a:t>
            </a:r>
            <a:r>
              <a:rPr lang="en-US" altLang="ja-JP" sz="1400" b="1" dirty="0">
                <a:hlinkClick r:id="rId2" action="ppaction://hlinksldjump"/>
              </a:rPr>
              <a:t>curl</a:t>
            </a:r>
            <a:r>
              <a:rPr lang="ja-JP" altLang="en-US" sz="1400" b="1" dirty="0">
                <a:hlinkClick r:id="rId2" action="ppaction://hlinksldjump"/>
              </a:rPr>
              <a:t>コマンドによるリクエスト送信）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および</a:t>
            </a:r>
            <a:endParaRPr lang="en-US" altLang="ja-JP" sz="1400" dirty="0" smtClean="0"/>
          </a:p>
          <a:p>
            <a:pPr algn="ctr"/>
            <a:r>
              <a:rPr lang="en-US" altLang="ja-JP" sz="1400" b="1" dirty="0" smtClean="0">
                <a:hlinkClick r:id="rId3" action="ppaction://hlinksldjump"/>
              </a:rPr>
              <a:t>&lt;</a:t>
            </a:r>
            <a:r>
              <a:rPr lang="en-US" altLang="ja-JP" sz="1400" b="1" dirty="0">
                <a:hlinkClick r:id="rId3" action="ppaction://hlinksldjump"/>
              </a:rPr>
              <a:t> 4.4</a:t>
            </a:r>
            <a:r>
              <a:rPr lang="ja-JP" altLang="en-US" sz="1400" b="1" dirty="0">
                <a:hlinkClick r:id="rId3" action="ppaction://hlinksldjump"/>
              </a:rPr>
              <a:t>　アクション実行結果の確認</a:t>
            </a:r>
            <a:r>
              <a:rPr lang="en-US" altLang="ja-JP" sz="1400" b="1" dirty="0" smtClean="0">
                <a:hlinkClick r:id="rId3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910067" y="5640044"/>
            <a:ext cx="565503" cy="549789"/>
            <a:chOff x="162795" y="3801420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0142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790980" y="1052670"/>
            <a:ext cx="7741570" cy="2239184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⑦</a:t>
            </a:r>
            <a:r>
              <a:rPr lang="ja-JP" altLang="en-US" sz="1400" b="1" dirty="0" smtClean="0">
                <a:latin typeface="+mn-ea"/>
              </a:rPr>
              <a:t>ターミナル</a:t>
            </a:r>
            <a:r>
              <a:rPr lang="ja-JP" altLang="en-US" sz="1400" b="1" dirty="0">
                <a:latin typeface="+mn-ea"/>
              </a:rPr>
              <a:t>操作（</a:t>
            </a:r>
            <a:r>
              <a:rPr lang="en-US" altLang="ja-JP" sz="1400" b="1" dirty="0">
                <a:latin typeface="+mn-ea"/>
              </a:rPr>
              <a:t>Linux</a:t>
            </a:r>
            <a:r>
              <a:rPr lang="ja-JP" altLang="en-US" sz="1400" b="1" dirty="0" smtClean="0">
                <a:latin typeface="+mn-ea"/>
              </a:rPr>
              <a:t>サーバ）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1" y="3429000"/>
            <a:ext cx="7727030" cy="2088290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⑧</a:t>
            </a:r>
            <a:r>
              <a:rPr lang="ja-JP" altLang="en-US" sz="1400" b="1" dirty="0" smtClean="0"/>
              <a:t>未知</a:t>
            </a:r>
            <a:r>
              <a:rPr lang="ja-JP" altLang="en-US" sz="1400" b="1" dirty="0"/>
              <a:t>事象</a:t>
            </a:r>
            <a:r>
              <a:rPr lang="ja-JP" altLang="en-US" sz="1400" b="1" dirty="0" smtClean="0"/>
              <a:t>通知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pPr marL="216000" lvl="1"/>
            <a:r>
              <a:rPr lang="ja-JP" altLang="en-US" sz="1400" b="1" dirty="0" smtClean="0"/>
              <a:t>右記</a:t>
            </a:r>
            <a:r>
              <a:rPr lang="ja-JP" altLang="en-US" sz="1400" b="1" dirty="0"/>
              <a:t>情報</a:t>
            </a:r>
            <a:r>
              <a:rPr lang="ja-JP" altLang="en-US" sz="1400" b="1" dirty="0" smtClean="0"/>
              <a:t>のメールが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届いた</a:t>
            </a:r>
            <a:r>
              <a:rPr lang="ja-JP" altLang="en-US" sz="1400" b="1" dirty="0"/>
              <a:t>こと</a:t>
            </a:r>
            <a:r>
              <a:rPr lang="ja-JP" altLang="en-US" sz="1400" b="1" dirty="0" smtClean="0"/>
              <a:t>を確認</a:t>
            </a:r>
            <a:r>
              <a:rPr lang="ja-JP" altLang="en-US" sz="1400" b="1" dirty="0"/>
              <a:t>する</a:t>
            </a:r>
            <a:endParaRPr lang="en-US" altLang="ja-JP" sz="1400" b="1" dirty="0"/>
          </a:p>
          <a:p>
            <a:endParaRPr lang="ja-JP" altLang="en-US" sz="1400" b="1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857"/>
              </p:ext>
            </p:extLst>
          </p:nvPr>
        </p:nvGraphicFramePr>
        <p:xfrm>
          <a:off x="3198695" y="3528576"/>
          <a:ext cx="3161744" cy="189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1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04734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542021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[OASE]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未知事象通知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1351993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ディシジョンテーブル名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リクエスト受信日時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トレース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ID]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0718"/>
              </p:ext>
            </p:extLst>
          </p:nvPr>
        </p:nvGraphicFramePr>
        <p:xfrm>
          <a:off x="894636" y="1387210"/>
          <a:ext cx="7371401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163121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test_dt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</a:t>
                      </a:r>
                      <a:r>
                        <a:rPr kumimoji="1" lang="da-DK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[\"Error:\",\"HDD usage 80% over\"]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20" y="3528576"/>
            <a:ext cx="1730289" cy="1894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正方形/長方形 29"/>
          <p:cNvSpPr/>
          <p:nvPr/>
        </p:nvSpPr>
        <p:spPr bwMode="auto">
          <a:xfrm>
            <a:off x="6504459" y="4270309"/>
            <a:ext cx="1725859" cy="93602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メール通知</a:t>
            </a:r>
            <a:endParaRPr lang="en-US" altLang="ja-JP" sz="2400" b="1" dirty="0" smtClean="0">
              <a:solidFill>
                <a:schemeClr val="tx1">
                  <a:alpha val="53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について 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89087"/>
            <a:ext cx="8713088" cy="5760728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前提</a:t>
            </a:r>
            <a:endParaRPr lang="en-US" altLang="ja-JP" dirty="0"/>
          </a:p>
          <a:p>
            <a:pPr lvl="1"/>
            <a:r>
              <a:rPr lang="ja-JP" altLang="en-US" dirty="0" smtClean="0"/>
              <a:t>アクション</a:t>
            </a:r>
            <a:r>
              <a:rPr lang="ja-JP" altLang="en-US" dirty="0" smtClean="0"/>
              <a:t>として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を実行するため、以下が導入済みである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2"/>
              </a:rPr>
              <a:t>＜</a:t>
            </a:r>
            <a:r>
              <a:rPr lang="en-US" altLang="ja-JP" b="1" dirty="0" smtClean="0">
                <a:hlinkClick r:id="rId2"/>
              </a:rPr>
              <a:t>ITA</a:t>
            </a:r>
            <a:r>
              <a:rPr lang="ja-JP" altLang="en-US" b="1" dirty="0" smtClean="0">
                <a:hlinkClick r:id="rId2"/>
              </a:rPr>
              <a:t> オンラインインストール マニュアル＞</a:t>
            </a:r>
            <a:endParaRPr lang="en-US" altLang="ja-JP" b="1" dirty="0" smtClean="0"/>
          </a:p>
          <a:p>
            <a:pPr marL="681750" lvl="3" indent="-285750"/>
            <a:endParaRPr lang="en-US" altLang="ja-JP" b="1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3"/>
              </a:rPr>
              <a:t>＜</a:t>
            </a:r>
            <a:r>
              <a:rPr lang="en-US" altLang="ja-JP" b="1" dirty="0" smtClean="0">
                <a:hlinkClick r:id="rId3"/>
              </a:rPr>
              <a:t> IT Automation BASE【</a:t>
            </a:r>
            <a:r>
              <a:rPr lang="ja-JP" altLang="en-US" b="1" dirty="0" smtClean="0">
                <a:hlinkClick r:id="rId3"/>
              </a:rPr>
              <a:t>実習編</a:t>
            </a:r>
            <a:r>
              <a:rPr lang="en-US" altLang="ja-JP" b="1" dirty="0" smtClean="0">
                <a:hlinkClick r:id="rId3"/>
              </a:rPr>
              <a:t>】</a:t>
            </a:r>
            <a:r>
              <a:rPr lang="ja-JP" altLang="en-US" b="1" dirty="0" smtClean="0">
                <a:hlinkClick r:id="rId3"/>
              </a:rPr>
              <a:t>＞</a:t>
            </a:r>
            <a:endParaRPr lang="en-US" altLang="ja-JP" b="1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上記の設定を使用するため実施する</a:t>
            </a:r>
            <a:endParaRPr lang="en-US" altLang="ja-JP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「シナリオ」スライド以降の内容を使用する</a:t>
            </a:r>
            <a:endParaRPr lang="en-US" altLang="ja-JP" dirty="0" smtClean="0"/>
          </a:p>
          <a:p>
            <a:pPr marL="681750" lvl="3" indent="-285750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4"/>
              </a:rPr>
              <a:t>＜</a:t>
            </a:r>
            <a:r>
              <a:rPr lang="en-US" altLang="ja-JP" b="1" dirty="0" smtClean="0">
                <a:hlinkClick r:id="rId4"/>
              </a:rPr>
              <a:t>OASE</a:t>
            </a:r>
            <a:r>
              <a:rPr lang="ja-JP" altLang="en-US" b="1" dirty="0" smtClean="0">
                <a:hlinkClick r:id="rId4"/>
              </a:rPr>
              <a:t> オンラインインストール マニュアル＞</a:t>
            </a:r>
            <a:endParaRPr lang="en-US" altLang="ja-JP" b="1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一般ユーザ作成時のパスワード通知のため、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インストール時にメールサーバの設定が必要</a:t>
            </a:r>
            <a:endParaRPr lang="en-US" altLang="ja-JP" dirty="0" smtClean="0"/>
          </a:p>
          <a:p>
            <a:pPr marL="681750" lvl="3" indent="-285750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座学編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5"/>
              </a:rPr>
              <a:t>＜</a:t>
            </a:r>
            <a:r>
              <a:rPr lang="en-US" altLang="ja-JP" b="1" dirty="0" smtClean="0">
                <a:hlinkClick r:id="rId5"/>
              </a:rPr>
              <a:t>OASE Base【</a:t>
            </a:r>
            <a:r>
              <a:rPr lang="ja-JP" altLang="en-US" b="1" dirty="0" smtClean="0">
                <a:hlinkClick r:id="rId5"/>
              </a:rPr>
              <a:t>座学編</a:t>
            </a:r>
            <a:r>
              <a:rPr lang="en-US" altLang="ja-JP" b="1" dirty="0" smtClean="0">
                <a:hlinkClick r:id="rId5"/>
              </a:rPr>
              <a:t>】</a:t>
            </a:r>
            <a:r>
              <a:rPr lang="ja-JP" altLang="en-US" b="1" dirty="0" smtClean="0">
                <a:hlinkClick r:id="rId5"/>
              </a:rPr>
              <a:t>＞</a:t>
            </a:r>
            <a:endParaRPr lang="en-US" altLang="ja-JP" b="1" dirty="0" smtClean="0"/>
          </a:p>
          <a:p>
            <a:pPr marL="681750" lvl="3" indent="-285750"/>
            <a:endParaRPr lang="en-US" altLang="ja-JP" b="1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ドライバインストールについては以下を参照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b="1" dirty="0" smtClean="0">
                <a:hlinkClick r:id="rId6"/>
              </a:rPr>
              <a:t>&lt;</a:t>
            </a:r>
            <a:r>
              <a:rPr lang="ja-JP" altLang="en-US" b="1" dirty="0" smtClean="0">
                <a:hlinkClick r:id="rId6"/>
              </a:rPr>
              <a:t>環境構築マニュアル </a:t>
            </a:r>
            <a:r>
              <a:rPr lang="en-US" altLang="ja-JP" b="1" dirty="0" smtClean="0">
                <a:hlinkClick r:id="rId6"/>
              </a:rPr>
              <a:t>-</a:t>
            </a:r>
            <a:r>
              <a:rPr lang="ja-JP" altLang="en-US" b="1" dirty="0" smtClean="0">
                <a:hlinkClick r:id="rId6"/>
              </a:rPr>
              <a:t>ドライバインストール編</a:t>
            </a:r>
            <a:r>
              <a:rPr lang="en-US" altLang="ja-JP" b="1" dirty="0" smtClean="0">
                <a:hlinkClick r:id="rId6"/>
              </a:rPr>
              <a:t>-&gt;</a:t>
            </a:r>
            <a:endParaRPr lang="en-US" altLang="ja-JP" b="1" dirty="0"/>
          </a:p>
          <a:p>
            <a:pPr marL="468000" lvl="3" indent="0" algn="r">
              <a:buNone/>
            </a:pPr>
            <a:endParaRPr lang="en-US" altLang="ja-JP" dirty="0" smtClean="0"/>
          </a:p>
          <a:p>
            <a:pPr marL="468000" lvl="3" indent="0" algn="r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本書</a:t>
            </a:r>
            <a:r>
              <a:rPr lang="ja-JP" altLang="en-US" dirty="0"/>
              <a:t>で</a:t>
            </a:r>
            <a:r>
              <a:rPr lang="ja-JP" altLang="en-US" dirty="0" smtClean="0"/>
              <a:t>は「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 </a:t>
            </a:r>
            <a:r>
              <a:rPr lang="en-US" altLang="ja-JP" dirty="0"/>
              <a:t>IT Automation</a:t>
            </a:r>
            <a:r>
              <a:rPr lang="ja-JP" altLang="en-US" dirty="0"/>
              <a:t>」を「</a:t>
            </a:r>
            <a:r>
              <a:rPr lang="en-US" altLang="ja-JP" dirty="0"/>
              <a:t>ITA</a:t>
            </a:r>
            <a:r>
              <a:rPr lang="ja-JP" altLang="en-US" dirty="0"/>
              <a:t>」として記載します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32" name="角丸四角形 31"/>
          <p:cNvSpPr/>
          <p:nvPr/>
        </p:nvSpPr>
        <p:spPr bwMode="auto">
          <a:xfrm>
            <a:off x="5506490" y="1665350"/>
            <a:ext cx="3203990" cy="4284000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導入イメージ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637226" y="1777035"/>
            <a:ext cx="2628000" cy="3348000"/>
          </a:xfrm>
          <a:prstGeom prst="roundRect">
            <a:avLst>
              <a:gd name="adj" fmla="val 458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5955168" y="3333217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955168" y="2152195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637226" y="5330355"/>
            <a:ext cx="2628000" cy="504000"/>
          </a:xfrm>
          <a:prstGeom prst="roundRect">
            <a:avLst>
              <a:gd name="adj" fmla="val 1375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Base【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実習編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（本書）実行可能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6951226" y="368931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6951226" y="5125284"/>
            <a:ext cx="0" cy="197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片側の 2 つの角を丸めた四角形 52"/>
          <p:cNvSpPr/>
          <p:nvPr/>
        </p:nvSpPr>
        <p:spPr bwMode="auto">
          <a:xfrm rot="16200000">
            <a:off x="5716725" y="3351218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54" name="片側の 2 つの角を丸めた四角形 53"/>
          <p:cNvSpPr/>
          <p:nvPr/>
        </p:nvSpPr>
        <p:spPr bwMode="auto">
          <a:xfrm rot="16200000">
            <a:off x="5716725" y="2170196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955168" y="2660867"/>
            <a:ext cx="2232000" cy="504000"/>
          </a:xfrm>
          <a:prstGeom prst="roundRect">
            <a:avLst>
              <a:gd name="adj" fmla="val 7092"/>
            </a:avLst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>
                <a:latin typeface="+mn-ea"/>
              </a:rPr>
              <a:t>実習編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「シナリオ</a:t>
            </a:r>
            <a:r>
              <a:rPr lang="ja-JP" altLang="en-US" sz="1400" b="1" dirty="0">
                <a:latin typeface="+mn-ea"/>
              </a:rPr>
              <a:t>」</a:t>
            </a:r>
            <a:r>
              <a:rPr lang="ja-JP" altLang="en-US" sz="1400" b="1" dirty="0" smtClean="0">
                <a:latin typeface="+mn-ea"/>
              </a:rPr>
              <a:t>以降対応済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6951226" y="249130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片側の 2 つの角を丸めた四角形 22"/>
          <p:cNvSpPr/>
          <p:nvPr/>
        </p:nvSpPr>
        <p:spPr bwMode="auto">
          <a:xfrm rot="16200000">
            <a:off x="5644724" y="275086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955168" y="3861137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 smtClean="0">
                <a:latin typeface="+mn-ea"/>
              </a:rPr>
              <a:t>座学編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確認済</a:t>
            </a:r>
            <a:endParaRPr lang="en-US" altLang="ja-JP" sz="1400" b="1" dirty="0" smtClean="0">
              <a:latin typeface="+mn-ea"/>
            </a:endParaRP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6951226" y="3170275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片側の 2 つの角を丸めた四角形 26"/>
          <p:cNvSpPr/>
          <p:nvPr/>
        </p:nvSpPr>
        <p:spPr bwMode="auto">
          <a:xfrm rot="16200000">
            <a:off x="5644725" y="395113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④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955168" y="4509673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へ</a:t>
            </a:r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ドライバ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ja-JP" altLang="en-US" sz="1400" b="1" dirty="0" smtClean="0">
                <a:latin typeface="+mn-ea"/>
              </a:rPr>
              <a:t>インストール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28" name="片側の 2 つの角を丸めた四角形 27"/>
          <p:cNvSpPr/>
          <p:nvPr/>
        </p:nvSpPr>
        <p:spPr bwMode="auto">
          <a:xfrm rot="16200000">
            <a:off x="5644725" y="4599674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29" name="直線矢印コネクタ 28"/>
          <p:cNvCxnSpPr/>
          <p:nvPr/>
        </p:nvCxnSpPr>
        <p:spPr bwMode="auto">
          <a:xfrm>
            <a:off x="6951226" y="434729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931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Base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の以下機能（画面）を用いる</a:t>
            </a:r>
            <a:r>
              <a:rPr lang="en-US" altLang="ja-JP" dirty="0" smtClean="0"/>
              <a:t>	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Dashboard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Base【</a:t>
            </a:r>
            <a:r>
              <a:rPr lang="ja-JP" altLang="en-US" dirty="0"/>
              <a:t>実習編</a:t>
            </a:r>
            <a:r>
              <a:rPr lang="en-US" altLang="ja-JP" dirty="0"/>
              <a:t>】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3" y="1978826"/>
            <a:ext cx="4722102" cy="443626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0532" y="395708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52500" y="2266865"/>
            <a:ext cx="2520000" cy="231397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カテゴリ：ルール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652500" y="4717240"/>
            <a:ext cx="2520000" cy="166417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カテゴリ：システム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9495"/>
              </p:ext>
            </p:extLst>
          </p:nvPr>
        </p:nvGraphicFramePr>
        <p:xfrm>
          <a:off x="5865897" y="266956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75970"/>
              </p:ext>
            </p:extLst>
          </p:nvPr>
        </p:nvGraphicFramePr>
        <p:xfrm>
          <a:off x="5865897" y="5083027"/>
          <a:ext cx="2021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グループ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ユーザ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2" name="直線コネクタ 21"/>
          <p:cNvCxnSpPr>
            <a:stCxn id="17" idx="3"/>
            <a:endCxn id="18" idx="1"/>
          </p:cNvCxnSpPr>
          <p:nvPr/>
        </p:nvCxnSpPr>
        <p:spPr bwMode="auto">
          <a:xfrm flipV="1">
            <a:off x="5335152" y="3423852"/>
            <a:ext cx="317348" cy="84526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24" idx="3"/>
            <a:endCxn id="19" idx="1"/>
          </p:cNvCxnSpPr>
          <p:nvPr/>
        </p:nvCxnSpPr>
        <p:spPr bwMode="auto">
          <a:xfrm>
            <a:off x="5332574" y="5014951"/>
            <a:ext cx="319926" cy="5343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867954" y="470291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413742" y="4887724"/>
            <a:ext cx="57600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503130" y="4887724"/>
            <a:ext cx="104624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インストール後からアクション実行するまでのシナリオ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79512" y="4106888"/>
            <a:ext cx="8784000" cy="2232000"/>
          </a:xfrm>
          <a:prstGeom prst="rect">
            <a:avLst/>
          </a:prstGeom>
          <a:solidFill>
            <a:srgbClr val="B0DD7F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91766" y="1282317"/>
            <a:ext cx="8784000" cy="2772000"/>
          </a:xfrm>
          <a:prstGeom prst="rect">
            <a:avLst/>
          </a:prstGeom>
          <a:solidFill>
            <a:srgbClr val="F7D5D7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410" y="1400974"/>
            <a:ext cx="1872000" cy="2557906"/>
          </a:xfrm>
          <a:prstGeom prst="roundRect">
            <a:avLst>
              <a:gd name="adj" fmla="val 8778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事前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設定</a:t>
            </a: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各種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設定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4201556"/>
            <a:ext cx="1872000" cy="2027085"/>
          </a:xfrm>
          <a:prstGeom prst="roundRect">
            <a:avLst>
              <a:gd name="adj" fmla="val 8410"/>
            </a:avLst>
          </a:prstGeom>
          <a:solidFill>
            <a:srgbClr val="B0DD7F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実行</a:t>
            </a:r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sz="8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ルールの作成・登録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メッセージ投入し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ルールマッチング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およ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び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アクションの実行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585548" y="1400973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グループ作成</a:t>
            </a:r>
          </a:p>
        </p:txBody>
      </p:sp>
      <p:sp>
        <p:nvSpPr>
          <p:cNvPr id="7" name="片側の 2 つの角を丸めた四角形 6"/>
          <p:cNvSpPr/>
          <p:nvPr/>
        </p:nvSpPr>
        <p:spPr bwMode="auto">
          <a:xfrm rot="16200000">
            <a:off x="2310770" y="1400973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2585548" y="193233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ユーザ作成、新規ユーザでのログイン</a:t>
            </a:r>
          </a:p>
        </p:txBody>
      </p:sp>
      <p:sp>
        <p:nvSpPr>
          <p:cNvPr id="30" name="片側の 2 つの角を丸めた四角形 29"/>
          <p:cNvSpPr/>
          <p:nvPr/>
        </p:nvSpPr>
        <p:spPr bwMode="auto">
          <a:xfrm rot="16200000">
            <a:off x="2310770" y="193233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585548" y="246416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トークン払い出し</a:t>
            </a:r>
          </a:p>
        </p:txBody>
      </p:sp>
      <p:sp>
        <p:nvSpPr>
          <p:cNvPr id="32" name="片側の 2 つの角を丸めた四角形 31"/>
          <p:cNvSpPr/>
          <p:nvPr/>
        </p:nvSpPr>
        <p:spPr bwMode="auto">
          <a:xfrm rot="16200000">
            <a:off x="2310770" y="246416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2585548" y="299552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アクション設定（</a:t>
            </a:r>
            <a:r>
              <a:rPr lang="en-US" altLang="ja-JP" b="1" dirty="0">
                <a:latin typeface="+mn-ea"/>
              </a:rPr>
              <a:t>ITA</a:t>
            </a:r>
            <a:r>
              <a:rPr lang="ja-JP" altLang="en-US" b="1" dirty="0">
                <a:latin typeface="+mn-ea"/>
              </a:rPr>
              <a:t>ドライバ）</a:t>
            </a:r>
          </a:p>
        </p:txBody>
      </p:sp>
      <p:sp>
        <p:nvSpPr>
          <p:cNvPr id="34" name="片側の 2 つの角を丸めた四角形 33"/>
          <p:cNvSpPr/>
          <p:nvPr/>
        </p:nvSpPr>
        <p:spPr bwMode="auto">
          <a:xfrm rot="16200000">
            <a:off x="2310770" y="299552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588317" y="3526879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ディシジョンテーブル作成</a:t>
            </a:r>
          </a:p>
        </p:txBody>
      </p:sp>
      <p:sp>
        <p:nvSpPr>
          <p:cNvPr id="39" name="片側の 2 つの角を丸めた四角形 38"/>
          <p:cNvSpPr/>
          <p:nvPr/>
        </p:nvSpPr>
        <p:spPr bwMode="auto">
          <a:xfrm rot="16200000">
            <a:off x="2313539" y="3526879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588317" y="420155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ディシジョンテーブルファイル作成</a:t>
            </a:r>
          </a:p>
        </p:txBody>
      </p:sp>
      <p:sp>
        <p:nvSpPr>
          <p:cNvPr id="41" name="片側の 2 つの角を丸めた四角形 40"/>
          <p:cNvSpPr/>
          <p:nvPr/>
        </p:nvSpPr>
        <p:spPr bwMode="auto">
          <a:xfrm rot="16200000">
            <a:off x="2313539" y="420155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588317" y="473338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ルール登録（アップロード、テストリクエスト）</a:t>
            </a:r>
          </a:p>
        </p:txBody>
      </p:sp>
      <p:sp>
        <p:nvSpPr>
          <p:cNvPr id="44" name="片側の 2 つの角を丸めた四角形 43"/>
          <p:cNvSpPr/>
          <p:nvPr/>
        </p:nvSpPr>
        <p:spPr bwMode="auto">
          <a:xfrm rot="16200000">
            <a:off x="2313539" y="473338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588317" y="5264745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ルール判定（</a:t>
            </a:r>
            <a:r>
              <a:rPr lang="en-US" altLang="ja-JP" b="1" dirty="0">
                <a:latin typeface="+mn-ea"/>
              </a:rPr>
              <a:t>curl</a:t>
            </a:r>
            <a:r>
              <a:rPr lang="ja-JP" altLang="en-US" b="1" dirty="0">
                <a:latin typeface="+mn-ea"/>
              </a:rPr>
              <a:t>コマンドによるリクエスト送信）</a:t>
            </a:r>
          </a:p>
        </p:txBody>
      </p:sp>
      <p:sp>
        <p:nvSpPr>
          <p:cNvPr id="46" name="片側の 2 つの角を丸めた四角形 45"/>
          <p:cNvSpPr/>
          <p:nvPr/>
        </p:nvSpPr>
        <p:spPr bwMode="auto">
          <a:xfrm rot="16200000">
            <a:off x="2313539" y="5264745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585548" y="580908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アクション実行結果の</a:t>
            </a:r>
            <a:r>
              <a:rPr lang="ja-JP" altLang="en-US" b="1" dirty="0" smtClean="0">
                <a:latin typeface="+mn-ea"/>
              </a:rPr>
              <a:t>確認（</a:t>
            </a:r>
            <a:r>
              <a:rPr lang="en-US" altLang="ja-JP" b="1" dirty="0" smtClean="0">
                <a:latin typeface="+mn-ea"/>
              </a:rPr>
              <a:t>ITA</a:t>
            </a:r>
            <a:r>
              <a:rPr lang="ja-JP" altLang="en-US" b="1" dirty="0" smtClean="0">
                <a:latin typeface="+mn-ea"/>
              </a:rPr>
              <a:t>連携）</a:t>
            </a:r>
            <a:endParaRPr lang="ja-JP" altLang="en-US" b="1" dirty="0">
              <a:latin typeface="+mn-ea"/>
            </a:endParaRPr>
          </a:p>
        </p:txBody>
      </p:sp>
      <p:sp>
        <p:nvSpPr>
          <p:cNvPr id="50" name="片側の 2 つの角を丸めた四角形 49"/>
          <p:cNvSpPr/>
          <p:nvPr/>
        </p:nvSpPr>
        <p:spPr bwMode="auto">
          <a:xfrm rot="16200000">
            <a:off x="2310770" y="580908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4077410"/>
            <a:ext cx="8784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A3368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25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lang="ja-JP" altLang="en-US" dirty="0" smtClean="0"/>
              <a:t>本シナリオはグループ「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」およびユーザ「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」を新規作成し</a:t>
            </a:r>
            <a:r>
              <a:rPr lang="ja-JP" altLang="en-US" dirty="0" smtClean="0"/>
              <a:t>、一般ユーザの「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」が一連の操作を実施する内容となる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t="415" b="1"/>
          <a:stretch/>
        </p:blipFill>
        <p:spPr>
          <a:xfrm>
            <a:off x="2108993" y="2117873"/>
            <a:ext cx="5095611" cy="387832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480130" y="3573506"/>
            <a:ext cx="1497925" cy="1332000"/>
          </a:xfrm>
          <a:prstGeom prst="roundRect">
            <a:avLst>
              <a:gd name="adj" fmla="val 1137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OASE</a:t>
            </a:r>
          </a:p>
          <a:p>
            <a:r>
              <a:rPr lang="ja-JP" altLang="en-US" sz="1200" b="1" dirty="0" smtClean="0">
                <a:latin typeface="+mn-ea"/>
              </a:rPr>
              <a:t>インストール後の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初回ログイン、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グループ作成、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ユーザ作成までを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実施する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24907" y="4077090"/>
            <a:ext cx="1370283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 sz="1200" b="1" dirty="0">
                <a:latin typeface="+mn-ea"/>
              </a:rPr>
              <a:t>運用</a:t>
            </a:r>
            <a:r>
              <a:rPr lang="ja-JP" altLang="en-US" sz="1200" b="1" dirty="0" smtClean="0">
                <a:latin typeface="+mn-ea"/>
              </a:rPr>
              <a:t>における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事前設定、作業実行はこちら</a:t>
            </a:r>
            <a:r>
              <a:rPr lang="ja-JP" altLang="en-US" sz="1200" b="1" dirty="0">
                <a:latin typeface="+mn-ea"/>
              </a:rPr>
              <a:t>がメイン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92678" y="2060810"/>
            <a:ext cx="902811" cy="1411584"/>
            <a:chOff x="1309082" y="2002302"/>
            <a:chExt cx="902811" cy="1411584"/>
          </a:xfrm>
        </p:grpSpPr>
        <p:sp>
          <p:nvSpPr>
            <p:cNvPr id="6" name="楕円 5"/>
            <p:cNvSpPr/>
            <p:nvPr/>
          </p:nvSpPr>
          <p:spPr bwMode="auto">
            <a:xfrm>
              <a:off x="1547201" y="2002302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7" name="フローチャート: 手作業 6"/>
            <p:cNvSpPr/>
            <p:nvPr/>
          </p:nvSpPr>
          <p:spPr bwMode="auto">
            <a:xfrm rot="10800000">
              <a:off x="1448215" y="2421113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309082" y="289066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システム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管理者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12" name="左中かっこ 11"/>
          <p:cNvSpPr/>
          <p:nvPr/>
        </p:nvSpPr>
        <p:spPr bwMode="auto">
          <a:xfrm>
            <a:off x="1930050" y="2134790"/>
            <a:ext cx="216000" cy="792000"/>
          </a:xfrm>
          <a:prstGeom prst="leftBrace">
            <a:avLst>
              <a:gd name="adj1" fmla="val 8333"/>
              <a:gd name="adj2" fmla="val 22740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372358" y="2643694"/>
            <a:ext cx="1441420" cy="1411584"/>
            <a:chOff x="1039778" y="4105705"/>
            <a:chExt cx="1441420" cy="1411584"/>
          </a:xfrm>
        </p:grpSpPr>
        <p:sp>
          <p:nvSpPr>
            <p:cNvPr id="31" name="楕円 30"/>
            <p:cNvSpPr/>
            <p:nvPr/>
          </p:nvSpPr>
          <p:spPr bwMode="auto">
            <a:xfrm>
              <a:off x="1547201" y="4105705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3" name="フローチャート: 手作業 32"/>
            <p:cNvSpPr/>
            <p:nvPr/>
          </p:nvSpPr>
          <p:spPr bwMode="auto">
            <a:xfrm rot="10800000">
              <a:off x="1448214" y="4524516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039778" y="4994069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err="1" smtClean="0">
                  <a:latin typeface="+mn-ea"/>
                </a:rPr>
                <a:t>test_user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lang="ja-JP" altLang="en-US" sz="1400" b="1" dirty="0" smtClean="0">
                  <a:latin typeface="+mn-ea"/>
                </a:rPr>
                <a:t>（一般ユーザ）</a:t>
              </a:r>
              <a:endParaRPr kumimoji="1" lang="en-US" altLang="ja-JP" sz="1400" b="1" dirty="0" smtClean="0">
                <a:latin typeface="+mn-ea"/>
              </a:endParaRPr>
            </a:p>
          </p:txBody>
        </p:sp>
      </p:grpSp>
      <p:sp>
        <p:nvSpPr>
          <p:cNvPr id="21" name="左中かっこ 20"/>
          <p:cNvSpPr/>
          <p:nvPr/>
        </p:nvSpPr>
        <p:spPr bwMode="auto">
          <a:xfrm rot="10800000">
            <a:off x="7156167" y="2552620"/>
            <a:ext cx="216000" cy="3384000"/>
          </a:xfrm>
          <a:prstGeom prst="leftBrace">
            <a:avLst>
              <a:gd name="adj1" fmla="val 8333"/>
              <a:gd name="adj2" fmla="val 92737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7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事前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5000"/>
          </a:schemeClr>
        </a:solidFill>
        <a:ln w="38100">
          <a:solidFill>
            <a:srgbClr val="FF0000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4584</Words>
  <Application>Microsoft Office PowerPoint</Application>
  <PresentationFormat>画面に合わせる (4:3)</PresentationFormat>
  <Paragraphs>907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39</vt:i4>
      </vt:variant>
    </vt:vector>
  </HeadingPairs>
  <TitlesOfParts>
    <vt:vector size="5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Base【実習編】について （1/2）</vt:lpstr>
      <vt:lpstr>1.1　Base【実習編】について （2/2）</vt:lpstr>
      <vt:lpstr>2.　シナリオ説明</vt:lpstr>
      <vt:lpstr>2.1　本書のシナリオ（1/2）</vt:lpstr>
      <vt:lpstr>2.1　本書のシナリオ(1/2)</vt:lpstr>
      <vt:lpstr>3.　事前設定</vt:lpstr>
      <vt:lpstr>3.1　グループ作成</vt:lpstr>
      <vt:lpstr>3.2　ユーザ作成、新規ユーザでのログイン</vt:lpstr>
      <vt:lpstr>3.3　トークン払い出し</vt:lpstr>
      <vt:lpstr>3.4　アクション設定（ITAドライバ） (1/4)</vt:lpstr>
      <vt:lpstr>3.4　アクション設定（ITAドライバ） (2/4)</vt:lpstr>
      <vt:lpstr>3.4　アクション設定（ITAドライバ） (3/4)</vt:lpstr>
      <vt:lpstr>3.4　アクション設定（ITAドライバ） (4/4)</vt:lpstr>
      <vt:lpstr>3.5　ディシジョンテーブル作成　(1/2) </vt:lpstr>
      <vt:lpstr>3.5　ディシジョンテーブル作成　(2/2) </vt:lpstr>
      <vt:lpstr>4.　作業実行</vt:lpstr>
      <vt:lpstr>4.1　ディシジョンテーブルファイル作成 (1/3)</vt:lpstr>
      <vt:lpstr>4.1　ディシジョンテーブルファイル作成 (2/3)</vt:lpstr>
      <vt:lpstr>4.1　ディシジョンテーブルファイル作成 (3/3)</vt:lpstr>
      <vt:lpstr>4.2　ルール登録（アップロード、テストリクエスト）(1/6)</vt:lpstr>
      <vt:lpstr>4.2　ルール登録（アップロード、テストリクエスト） (2/6)</vt:lpstr>
      <vt:lpstr>4.2　ルール登録（アップロード、テストリクエスト） (3/6)</vt:lpstr>
      <vt:lpstr>4.2　ルール登録（アップロード、テストリクエスト） (4/6)</vt:lpstr>
      <vt:lpstr>4.2　ルール登録（アップロード、テストリクエスト） (5/6)</vt:lpstr>
      <vt:lpstr>4.2　ルール登録（アップロード、テストリクエスト） (6/6)</vt:lpstr>
      <vt:lpstr>4.3　ルール判定（curlコマンドによるリクエスト送信）(1/2)</vt:lpstr>
      <vt:lpstr>4.3　ルール判定（curlコマンドによるリクエスト送信）(2/2)</vt:lpstr>
      <vt:lpstr>4.4　アクション実行結果の確認(1/3)</vt:lpstr>
      <vt:lpstr>4.4　アクション実行結果の確認(2/3)</vt:lpstr>
      <vt:lpstr>4.4　アクション実行結果の確認(3/3)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2021-06-28T07:25:58Z</dcterms:modified>
</cp:coreProperties>
</file>