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58" r:id="rId7"/>
    <p:sldId id="559" r:id="rId8"/>
    <p:sldId id="560" r:id="rId9"/>
    <p:sldId id="583" r:id="rId10"/>
    <p:sldId id="561" r:id="rId11"/>
    <p:sldId id="584" r:id="rId12"/>
    <p:sldId id="562" r:id="rId13"/>
    <p:sldId id="513" r:id="rId14"/>
    <p:sldId id="547" r:id="rId15"/>
    <p:sldId id="515" r:id="rId16"/>
    <p:sldId id="548" r:id="rId17"/>
    <p:sldId id="576" r:id="rId18"/>
    <p:sldId id="577" r:id="rId19"/>
    <p:sldId id="549" r:id="rId20"/>
    <p:sldId id="550" r:id="rId21"/>
    <p:sldId id="595" r:id="rId22"/>
    <p:sldId id="551" r:id="rId23"/>
    <p:sldId id="582" r:id="rId24"/>
    <p:sldId id="581" r:id="rId25"/>
    <p:sldId id="553" r:id="rId26"/>
    <p:sldId id="521" r:id="rId27"/>
    <p:sldId id="556" r:id="rId28"/>
    <p:sldId id="591" r:id="rId29"/>
    <p:sldId id="557" r:id="rId30"/>
    <p:sldId id="585" r:id="rId31"/>
    <p:sldId id="592" r:id="rId32"/>
    <p:sldId id="593" r:id="rId33"/>
    <p:sldId id="594" r:id="rId34"/>
    <p:sldId id="596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  <p14:sldId id="558"/>
            <p14:sldId id="559"/>
            <p14:sldId id="560"/>
            <p14:sldId id="583"/>
            <p14:sldId id="561"/>
            <p14:sldId id="584"/>
            <p14:sldId id="562"/>
          </p14:sldIdLst>
        </p14:section>
        <p14:section name="2.　Scenarion description" id="{A8A060BF-92DF-4F47-AFEF-F5FA058AAEFB}">
          <p14:sldIdLst>
            <p14:sldId id="513"/>
            <p14:sldId id="547"/>
          </p14:sldIdLst>
        </p14:section>
        <p14:section name="3.　Preparation before execution" id="{F371CF2D-8915-4A64-8E16-4779225EF33B}">
          <p14:sldIdLst>
            <p14:sldId id="515"/>
            <p14:sldId id="548"/>
            <p14:sldId id="576"/>
            <p14:sldId id="577"/>
            <p14:sldId id="549"/>
            <p14:sldId id="550"/>
            <p14:sldId id="595"/>
            <p14:sldId id="551"/>
            <p14:sldId id="582"/>
            <p14:sldId id="581"/>
            <p14:sldId id="553"/>
          </p14:sldIdLst>
        </p14:section>
        <p14:section name="4.　Operation execution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Appendix" id="{321A0D05-A381-48E4-9F50-11722539195D}">
          <p14:sldIdLst>
            <p14:sldId id="585"/>
            <p14:sldId id="592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FFFFCC"/>
    <a:srgbClr val="FAFBFC"/>
    <a:srgbClr val="FCEEEF"/>
    <a:srgbClr val="FF99CC"/>
    <a:srgbClr val="E6DB74"/>
    <a:srgbClr val="0A3368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6" autoAdjust="0"/>
    <p:restoredTop sz="95421" autoAdjust="0"/>
  </p:normalViewPr>
  <p:slideViewPr>
    <p:cSldViewPr>
      <p:cViewPr>
        <p:scale>
          <a:sx n="75" d="100"/>
          <a:sy n="75" d="100"/>
        </p:scale>
        <p:origin x="168" y="1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driver_install/index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xastro-suite.github.io/oase-docs/OASE_documents_ja/html/rule/02_screen_structure.html#label-prd-sys-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settings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Quick</a:t>
            </a:r>
            <a:r>
              <a:rPr lang="ja-JP" altLang="en-US" sz="4800" b="1" dirty="0"/>
              <a:t> </a:t>
            </a:r>
            <a:r>
              <a:rPr lang="en-US" altLang="ja-JP" sz="4800" b="1" dirty="0" smtClean="0"/>
              <a:t>Start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※”Operation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Autonomy Support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Engine” is referred to as “OASE” in this manual.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4" y="1551799"/>
            <a:ext cx="7200000" cy="40719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Request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 smtClean="0"/>
              <a:t>DashBoard</a:t>
            </a:r>
            <a:r>
              <a:rPr lang="en-US" altLang="ja-JP" dirty="0" smtClean="0"/>
              <a:t> </a:t>
            </a:r>
            <a:r>
              <a:rPr lang="en-US" altLang="ja-JP" dirty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Request history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69659" y="2266902"/>
            <a:ext cx="7128000" cy="29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2856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467430" y="5676821"/>
            <a:ext cx="5078540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matched rules and their status</a:t>
            </a:r>
          </a:p>
        </p:txBody>
      </p: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3" y="1772770"/>
            <a:ext cx="7200000" cy="40627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Action history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52076" y="2502906"/>
            <a:ext cx="7148413" cy="15741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5040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539440" y="5475068"/>
            <a:ext cx="5102992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>
                <a:latin typeface="+mn-ea"/>
              </a:rPr>
              <a:t>The list of the matched rules and their status</a:t>
            </a:r>
          </a:p>
        </p:txBody>
      </p: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 description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The scenario of this manual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/>
              <a:t>Scenarios after </a:t>
            </a:r>
            <a:r>
              <a:rPr lang="en-US" altLang="ja-JP" dirty="0" smtClean="0"/>
              <a:t>OASE installation until </a:t>
            </a:r>
            <a:r>
              <a:rPr lang="en-US" altLang="ja-JP" dirty="0"/>
              <a:t>action history </a:t>
            </a:r>
            <a:r>
              <a:rPr lang="en-US" altLang="ja-JP" smtClean="0"/>
              <a:t>being obtained. </a:t>
            </a: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79512" y="1274035"/>
            <a:ext cx="8869362" cy="4529023"/>
            <a:chOff x="179512" y="1274035"/>
            <a:chExt cx="8869362" cy="452902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9512" y="1274035"/>
              <a:ext cx="8869362" cy="4529023"/>
              <a:chOff x="179512" y="1274035"/>
              <a:chExt cx="8869362" cy="4529023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179512" y="4618342"/>
                <a:ext cx="8857108" cy="1184716"/>
              </a:xfrm>
              <a:prstGeom prst="rect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191766" y="1274035"/>
                <a:ext cx="8857108" cy="3335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79512" y="4609832"/>
                <a:ext cx="8857108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A3368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角丸四角形 26"/>
              <p:cNvSpPr/>
              <p:nvPr/>
            </p:nvSpPr>
            <p:spPr bwMode="auto">
              <a:xfrm>
                <a:off x="323410" y="1371425"/>
                <a:ext cx="1728240" cy="3138565"/>
              </a:xfrm>
              <a:prstGeom prst="roundRect">
                <a:avLst>
                  <a:gd name="adj" fmla="val 100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Preparation</a:t>
                </a:r>
              </a:p>
              <a:p>
                <a:pPr algn="ctr"/>
                <a:r>
                  <a:rPr lang="en-US" altLang="ja-JP" b="1" dirty="0">
                    <a:solidFill>
                      <a:schemeClr val="tx1"/>
                    </a:solidFill>
                    <a:latin typeface="+mn-ea"/>
                  </a:rPr>
                  <a:t>b</a:t>
                </a:r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efore</a:t>
                </a:r>
              </a:p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execution</a:t>
                </a:r>
                <a:endParaRPr kumimoji="1" lang="ja-JP" altLang="en-US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323410" y="4732379"/>
                <a:ext cx="1728240" cy="953044"/>
              </a:xfrm>
              <a:prstGeom prst="roundRect">
                <a:avLst/>
              </a:prstGeom>
              <a:solidFill>
                <a:srgbClr val="92D050"/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</a:p>
              <a:p>
                <a:pPr algn="ctr"/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e</a:t>
                </a:r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xecution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95670" y="1371425"/>
              <a:ext cx="6686107" cy="432060"/>
              <a:chOff x="2267680" y="1702803"/>
              <a:chExt cx="6686107" cy="432060"/>
            </a:xfrm>
          </p:grpSpPr>
          <p:sp>
            <p:nvSpPr>
              <p:cNvPr id="26" name="角丸四角形 25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Set mail driver and create mail template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" name="片側の 2 つの角を丸めた四角形 6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2195670" y="1912738"/>
              <a:ext cx="6686107" cy="432060"/>
              <a:chOff x="2267680" y="1702803"/>
              <a:chExt cx="6686107" cy="432060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Create decision table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49" name="片側の 2 つの角を丸めた四角形 4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２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195670" y="2454051"/>
              <a:ext cx="6686107" cy="432060"/>
              <a:chOff x="2267680" y="1702803"/>
              <a:chExt cx="6686107" cy="432060"/>
            </a:xfrm>
          </p:grpSpPr>
          <p:sp>
            <p:nvSpPr>
              <p:cNvPr id="55" name="角丸四角形 54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Create decision table file</a:t>
                </a:r>
                <a:r>
                  <a:rPr lang="ja-JP" altLang="en-US" b="1" dirty="0" smtClean="0">
                    <a:latin typeface="+mn-ea"/>
                  </a:rPr>
                  <a:t> </a:t>
                </a:r>
                <a:r>
                  <a:rPr lang="en-US" altLang="ja-JP" b="1" dirty="0" smtClean="0">
                    <a:latin typeface="+mn-ea"/>
                  </a:rPr>
                  <a:t>※In Excel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6" name="片側の 2 つの角を丸めた四角形 55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３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195670" y="2995364"/>
              <a:ext cx="6686107" cy="432060"/>
              <a:chOff x="2267680" y="1702803"/>
              <a:chExt cx="6686107" cy="432060"/>
            </a:xfrm>
          </p:grpSpPr>
          <p:sp>
            <p:nvSpPr>
              <p:cNvPr id="58" name="角丸四角形 5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Upload decision table file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9" name="片側の 2 つの角を丸めた四角形 5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４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195670" y="3536677"/>
              <a:ext cx="6686107" cy="432060"/>
              <a:chOff x="2267680" y="1702803"/>
              <a:chExt cx="6686107" cy="432060"/>
            </a:xfrm>
          </p:grpSpPr>
          <p:sp>
            <p:nvSpPr>
              <p:cNvPr id="71" name="角丸四角形 70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Test request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2" name="片側の 2 つの角を丸めた四角形 71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５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2195670" y="4077990"/>
              <a:ext cx="6686107" cy="432060"/>
              <a:chOff x="2267680" y="1702803"/>
              <a:chExt cx="6686107" cy="432060"/>
            </a:xfrm>
          </p:grpSpPr>
          <p:sp>
            <p:nvSpPr>
              <p:cNvPr id="74" name="角丸四角形 73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Apply to production environment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5" name="片側の 2 つの角を丸めた四角形 74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６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195670" y="4732378"/>
              <a:ext cx="6686107" cy="432060"/>
              <a:chOff x="2267680" y="1702803"/>
              <a:chExt cx="6686107" cy="432060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Send request via curl command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8" name="片側の 2 つの角を丸めた四角形 77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７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2195670" y="5273694"/>
              <a:ext cx="6686107" cy="432060"/>
              <a:chOff x="2267680" y="1702803"/>
              <a:chExt cx="6686107" cy="432060"/>
            </a:xfrm>
          </p:grpSpPr>
          <p:sp>
            <p:nvSpPr>
              <p:cNvPr id="80" name="角丸四角形 79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Check the result of action execution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81" name="片側の 2 つの角を丸めた四角形 80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８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192960" y="5873150"/>
            <a:ext cx="8940550" cy="661805"/>
            <a:chOff x="192960" y="5873150"/>
            <a:chExt cx="8940550" cy="661805"/>
          </a:xfrm>
        </p:grpSpPr>
        <p:sp>
          <p:nvSpPr>
            <p:cNvPr id="84" name="角丸四角形 83"/>
            <p:cNvSpPr/>
            <p:nvPr/>
          </p:nvSpPr>
          <p:spPr bwMode="auto">
            <a:xfrm>
              <a:off x="582330" y="5873150"/>
              <a:ext cx="8448250" cy="612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192960" y="5874241"/>
              <a:ext cx="565503" cy="549789"/>
              <a:chOff x="162795" y="3812178"/>
              <a:chExt cx="565503" cy="549789"/>
            </a:xfrm>
          </p:grpSpPr>
          <p:sp>
            <p:nvSpPr>
              <p:cNvPr id="8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8" name="角丸四角形 87"/>
            <p:cNvSpPr/>
            <p:nvPr/>
          </p:nvSpPr>
          <p:spPr bwMode="auto">
            <a:xfrm>
              <a:off x="685260" y="5922955"/>
              <a:ext cx="8448250" cy="612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Preparation befor</a:t>
              </a:r>
              <a:r>
                <a:rPr lang="en-US" altLang="ja-JP" sz="1400" dirty="0" smtClean="0">
                  <a:latin typeface="+mn-ea"/>
                </a:rPr>
                <a:t>e execution includes driver setting and rule registration.</a:t>
              </a:r>
              <a:endParaRPr kumimoji="1" lang="en-US" altLang="ja-JP" sz="1400" dirty="0" smtClean="0">
                <a:latin typeface="+mn-ea"/>
              </a:endParaRPr>
            </a:p>
            <a:p>
              <a:pPr algn="ctr"/>
              <a:r>
                <a:rPr kumimoji="1" lang="en-US" altLang="ja-JP" sz="1400" dirty="0" smtClean="0">
                  <a:latin typeface="+mn-ea"/>
                </a:rPr>
                <a:t>Operation execution includes sending messages to OASE to match rules and execute actions.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before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96" y="2090563"/>
            <a:ext cx="5631490" cy="31853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　</a:t>
            </a:r>
            <a:r>
              <a:rPr lang="en-US" altLang="ja-JP" dirty="0"/>
              <a:t>Set mail driver and create mail template 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Add action target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“Add action target” button on the “Action settings screen”, them select “mail Driver ver1” in the “Select an action target” column.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38" y="5529455"/>
            <a:ext cx="8538375" cy="857202"/>
            <a:chOff x="425138" y="5529455"/>
            <a:chExt cx="8538375" cy="857202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838252"/>
              <a:ext cx="8242527" cy="54840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lang="fr-FR" altLang="ja-JP" sz="1100" b="1" u="sng" dirty="0" smtClean="0">
                  <a:latin typeface="+mn-ea"/>
                  <a:hlinkClick r:id="rId3"/>
                </a:rPr>
                <a:t>&lt;Environment construction manaul -Driver installation-&gt;</a:t>
              </a:r>
              <a:r>
                <a:rPr lang="en-US" altLang="ja-JP" sz="1100" b="1" u="sng" dirty="0" smtClean="0">
                  <a:latin typeface="+mn-ea"/>
                </a:rPr>
                <a:t> 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if the mail driver hasn’t been registered.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38" y="5529455"/>
              <a:ext cx="565503" cy="549789"/>
              <a:chOff x="162793" y="3660567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3" y="3660567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390155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161" y="2780577"/>
            <a:ext cx="3594200" cy="1987298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5628177" y="2365511"/>
            <a:ext cx="923509" cy="2497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673813" y="3445097"/>
            <a:ext cx="1584707" cy="793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7" name="直線矢印コネクタ 16"/>
          <p:cNvCxnSpPr>
            <a:stCxn id="30" idx="2"/>
            <a:endCxn id="32" idx="0"/>
          </p:cNvCxnSpPr>
          <p:nvPr/>
        </p:nvCxnSpPr>
        <p:spPr bwMode="auto">
          <a:xfrm flipH="1">
            <a:off x="4466167" y="2615257"/>
            <a:ext cx="1623765" cy="8298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</a:t>
              </a:r>
              <a:r>
                <a:rPr lang="en-US" altLang="ja-JP" sz="900" b="1" dirty="0" smtClean="0">
                  <a:latin typeface="+mn-ea"/>
                </a:rPr>
                <a:t>production</a:t>
              </a:r>
            </a:p>
            <a:p>
              <a:pPr algn="ctr"/>
              <a:r>
                <a:rPr lang="en-US" altLang="ja-JP" sz="900" b="1" dirty="0" smtClean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</a:t>
              </a: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</a:t>
              </a:r>
              <a:r>
                <a:rPr lang="en-US" altLang="ja-JP" sz="900" b="1" dirty="0" smtClean="0">
                  <a:latin typeface="+mn-ea"/>
                </a:rPr>
                <a:t>file</a:t>
              </a:r>
            </a:p>
            <a:p>
              <a:pPr algn="ctr"/>
              <a:r>
                <a:rPr lang="en-US" altLang="ja-JP" sz="900" b="1" dirty="0" smtClean="0">
                  <a:latin typeface="+mn-ea"/>
                </a:rPr>
                <a:t>※In </a:t>
              </a:r>
              <a:r>
                <a:rPr lang="en-US" altLang="ja-JP" sz="900" b="1" dirty="0">
                  <a:latin typeface="+mn-ea"/>
                </a:rPr>
                <a:t>Excel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0" y="1575211"/>
            <a:ext cx="4239722" cy="23856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Set action target</a:t>
            </a:r>
            <a:endParaRPr lang="en-US" altLang="ja-JP" dirty="0"/>
          </a:p>
          <a:p>
            <a:pPr lvl="1"/>
            <a:r>
              <a:rPr lang="en-US" altLang="ja-JP" dirty="0" smtClean="0"/>
              <a:t>Enter required information then click the “Save” button.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395420" y="4097879"/>
            <a:ext cx="4569378" cy="221786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95565"/>
              </p:ext>
            </p:extLst>
          </p:nvPr>
        </p:nvGraphicFramePr>
        <p:xfrm>
          <a:off x="443402" y="4166195"/>
          <a:ext cx="4500377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492237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 desired action target name.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Protocol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either “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 or “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Server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private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IP or global IP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SMTP server has to be prepared in advance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Port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port number used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 communication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user name as the mail sender.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Password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password required for authentication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  Items with </a:t>
              </a:r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 smtClean="0">
                  <a:latin typeface="+mn-ea"/>
                </a:rPr>
                <a:t> </a:t>
              </a:r>
              <a:r>
                <a:rPr lang="en-US" altLang="ja-JP" sz="1400" dirty="0" smtClean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sp>
        <p:nvSpPr>
          <p:cNvPr id="24" name="正方形/長方形 23"/>
          <p:cNvSpPr/>
          <p:nvPr/>
        </p:nvSpPr>
        <p:spPr bwMode="auto">
          <a:xfrm>
            <a:off x="827481" y="1945163"/>
            <a:ext cx="3858072" cy="14215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059791" y="3638359"/>
            <a:ext cx="663232" cy="2060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24" idx="2"/>
            <a:endCxn id="35" idx="0"/>
          </p:cNvCxnSpPr>
          <p:nvPr/>
        </p:nvCxnSpPr>
        <p:spPr bwMode="auto">
          <a:xfrm>
            <a:off x="2756517" y="3366664"/>
            <a:ext cx="634890" cy="2716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00" dirty="0" err="1" smtClean="0">
                  <a:solidFill>
                    <a:sysClr val="windowText" lastClr="000000"/>
                  </a:solidFill>
                </a:rPr>
                <a:t>Item:name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” is used to specify “Execute action to which action target” when creating the latter mentioned decision table file.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50" dirty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50" dirty="0" err="1">
                  <a:solidFill>
                    <a:sysClr val="windowText" lastClr="000000"/>
                  </a:solidFill>
                </a:rPr>
                <a:t>Item:user</a:t>
              </a:r>
              <a:r>
                <a:rPr lang="en-US" altLang="ja-JP" sz="1050" dirty="0">
                  <a:solidFill>
                    <a:sysClr val="windowText" lastClr="000000"/>
                  </a:solidFill>
                </a:rPr>
                <a:t> name” is displayed as the sender of the mail.</a:t>
              </a:r>
              <a:endParaRPr lang="ja-JP" altLang="en-US" sz="105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28" y="2142668"/>
            <a:ext cx="3594714" cy="203028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81" y="2992913"/>
            <a:ext cx="3594714" cy="191995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216" y="3593475"/>
            <a:ext cx="1983938" cy="16715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Create</a:t>
            </a:r>
            <a:r>
              <a:rPr lang="ja-JP" altLang="en-US" dirty="0"/>
              <a:t> </a:t>
            </a:r>
            <a:r>
              <a:rPr lang="en-US" altLang="ja-JP" dirty="0" smtClean="0"/>
              <a:t>mail template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“Mail template” button then click the “Register” button.</a:t>
            </a:r>
          </a:p>
          <a:p>
            <a:pPr lvl="1"/>
            <a:r>
              <a:rPr lang="en-US" altLang="ja-JP" dirty="0" smtClean="0"/>
              <a:t>Enter the required information in “Mail template register screen” then click the “save” button.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 bwMode="auto">
          <a:xfrm>
            <a:off x="3678011" y="2621503"/>
            <a:ext cx="580381" cy="1764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4723293" y="3188784"/>
            <a:ext cx="424787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719002" y="3818214"/>
            <a:ext cx="1754473" cy="111727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607260" y="5114954"/>
            <a:ext cx="290135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8" name="直線矢印コネクタ 27"/>
          <p:cNvCxnSpPr>
            <a:stCxn id="31" idx="2"/>
            <a:endCxn id="25" idx="0"/>
          </p:cNvCxnSpPr>
          <p:nvPr/>
        </p:nvCxnSpPr>
        <p:spPr bwMode="auto">
          <a:xfrm>
            <a:off x="3968202" y="2797911"/>
            <a:ext cx="967485" cy="39087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矢印コネクタ 31"/>
          <p:cNvCxnSpPr>
            <a:stCxn id="25" idx="2"/>
            <a:endCxn id="26" idx="0"/>
          </p:cNvCxnSpPr>
          <p:nvPr/>
        </p:nvCxnSpPr>
        <p:spPr bwMode="auto">
          <a:xfrm>
            <a:off x="4935687" y="3345042"/>
            <a:ext cx="660552" cy="47317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矢印コネクタ 34"/>
          <p:cNvCxnSpPr>
            <a:stCxn id="26" idx="2"/>
            <a:endCxn id="27" idx="0"/>
          </p:cNvCxnSpPr>
          <p:nvPr/>
        </p:nvCxnSpPr>
        <p:spPr bwMode="auto">
          <a:xfrm>
            <a:off x="5596239" y="4935488"/>
            <a:ext cx="156089" cy="17946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 Items with </a:t>
              </a:r>
              <a:r>
                <a:rPr lang="ja-JP" altLang="en-US" sz="1400" dirty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ja-JP" sz="1400" dirty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781129" y="5303138"/>
            <a:ext cx="2963311" cy="1115115"/>
            <a:chOff x="3781129" y="5303138"/>
            <a:chExt cx="2963311" cy="1115115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4066365" y="5551571"/>
              <a:ext cx="2644886" cy="8666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3781129" y="5303138"/>
              <a:ext cx="565503" cy="549789"/>
              <a:chOff x="162795" y="3812178"/>
              <a:chExt cx="565503" cy="549789"/>
            </a:xfrm>
          </p:grpSpPr>
          <p:sp>
            <p:nvSpPr>
              <p:cNvPr id="5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5" name="角丸四角形 54"/>
            <p:cNvSpPr/>
            <p:nvPr/>
          </p:nvSpPr>
          <p:spPr bwMode="auto">
            <a:xfrm>
              <a:off x="4066365" y="5566269"/>
              <a:ext cx="2678075" cy="843424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00" dirty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00" dirty="0" err="1" smtClean="0">
                  <a:solidFill>
                    <a:sysClr val="windowText" lastClr="000000"/>
                  </a:solidFill>
                </a:rPr>
                <a:t>Item:template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 name” </a:t>
              </a:r>
              <a:r>
                <a:rPr lang="en-US" altLang="ja-JP" sz="1000" dirty="0">
                  <a:solidFill>
                    <a:sysClr val="windowText" lastClr="000000"/>
                  </a:solidFill>
                </a:rPr>
                <a:t>is used to specify 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“which mail template to use” </a:t>
              </a:r>
              <a:r>
                <a:rPr lang="en-US" altLang="ja-JP" sz="1000" dirty="0">
                  <a:solidFill>
                    <a:sysClr val="windowText" lastClr="000000"/>
                  </a:solidFill>
                </a:rPr>
                <a:t>when creating the latter mentioned decision table file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.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147299" y="4467993"/>
            <a:ext cx="3433713" cy="205743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18285"/>
              </p:ext>
            </p:extLst>
          </p:nvPr>
        </p:nvGraphicFramePr>
        <p:xfrm>
          <a:off x="222685" y="4555615"/>
          <a:ext cx="3358327" cy="194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6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225959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Template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 desired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template name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Destination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destination mail address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Subject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subject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body context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18" y="5021760"/>
            <a:ext cx="2147677" cy="1888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60" y="2840514"/>
            <a:ext cx="3065710" cy="162638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18" y="3330549"/>
            <a:ext cx="2147677" cy="168267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621" y="3316407"/>
            <a:ext cx="2150872" cy="18584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 smtClean="0"/>
              <a:t>　</a:t>
            </a:r>
            <a:r>
              <a:rPr lang="en-US" altLang="ja-JP" dirty="0"/>
              <a:t>Create decision </a:t>
            </a:r>
            <a:r>
              <a:rPr lang="en-US" altLang="ja-JP" dirty="0" smtClean="0"/>
              <a:t>table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lang="en-US" altLang="ja-JP" dirty="0" smtClean="0"/>
              <a:t>Create decision table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“Register” button in “Decision table screen”, enter required information </a:t>
            </a:r>
            <a:r>
              <a:rPr lang="en-US" altLang="ja-JP" dirty="0"/>
              <a:t>in “Basic information / </a:t>
            </a:r>
            <a:r>
              <a:rPr lang="en-US" altLang="ja-JP" dirty="0" smtClean="0"/>
              <a:t>permissions” tab </a:t>
            </a:r>
            <a:r>
              <a:rPr lang="en-US" altLang="ja-JP" dirty="0"/>
              <a:t>and “Conditional expression</a:t>
            </a:r>
            <a:r>
              <a:rPr lang="en-US" altLang="ja-JP" dirty="0" smtClean="0"/>
              <a:t>” tab on the “Register” screen then click the “Save” button.</a:t>
            </a:r>
            <a:endParaRPr lang="en-US" altLang="ja-JP" spc="-150" dirty="0" smtClean="0"/>
          </a:p>
          <a:p>
            <a:pPr lvl="1"/>
            <a:r>
              <a:rPr lang="en-US" altLang="ja-JP" spc="-150" dirty="0" smtClean="0"/>
              <a:t>Enter any desired string for “Rule type” ,”</a:t>
            </a:r>
            <a:r>
              <a:rPr lang="en-US" altLang="ja-JP" spc="-150" dirty="0" err="1" smtClean="0"/>
              <a:t>RuleTable</a:t>
            </a:r>
            <a:r>
              <a:rPr lang="en-US" altLang="ja-JP" spc="-150" dirty="0" smtClean="0"/>
              <a:t>”, and “Condition name”.</a:t>
            </a:r>
          </a:p>
          <a:p>
            <a:pPr lvl="1"/>
            <a:r>
              <a:rPr lang="en-US" altLang="ja-JP" spc="-150" dirty="0" smtClean="0"/>
              <a:t>Select “</a:t>
            </a:r>
            <a:r>
              <a:rPr lang="en-US" altLang="ja-JP" spc="-150" dirty="0" err="1" smtClean="0"/>
              <a:t>Coniditional</a:t>
            </a:r>
            <a:r>
              <a:rPr lang="en-US" altLang="ja-JP" spc="-150" dirty="0" smtClean="0"/>
              <a:t> expression” from the pulldown menu.</a:t>
            </a: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715114" y="2992560"/>
            <a:ext cx="371282" cy="1365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619590" y="3814903"/>
            <a:ext cx="2000010" cy="3810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891677" y="3834556"/>
            <a:ext cx="1992322" cy="3678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358942" y="5014096"/>
            <a:ext cx="611984" cy="1532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576666" y="4823879"/>
            <a:ext cx="648391" cy="1151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906947" y="5024693"/>
            <a:ext cx="318110" cy="1266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直線矢印コネクタ 22"/>
          <p:cNvCxnSpPr>
            <a:stCxn id="17" idx="2"/>
            <a:endCxn id="18" idx="0"/>
          </p:cNvCxnSpPr>
          <p:nvPr/>
        </p:nvCxnSpPr>
        <p:spPr bwMode="auto">
          <a:xfrm flipH="1">
            <a:off x="2619595" y="3129111"/>
            <a:ext cx="1281160" cy="6857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矢印コネクタ 25"/>
          <p:cNvCxnSpPr>
            <a:stCxn id="18" idx="2"/>
            <a:endCxn id="20" idx="0"/>
          </p:cNvCxnSpPr>
          <p:nvPr/>
        </p:nvCxnSpPr>
        <p:spPr bwMode="auto">
          <a:xfrm>
            <a:off x="2619595" y="4195904"/>
            <a:ext cx="45339" cy="8181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線矢印コネクタ 30"/>
          <p:cNvCxnSpPr>
            <a:stCxn id="20" idx="3"/>
            <a:endCxn id="19" idx="1"/>
          </p:cNvCxnSpPr>
          <p:nvPr/>
        </p:nvCxnSpPr>
        <p:spPr bwMode="auto">
          <a:xfrm flipV="1">
            <a:off x="2970926" y="4018473"/>
            <a:ext cx="920751" cy="107225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>
            <a:stCxn id="19" idx="2"/>
            <a:endCxn id="21" idx="0"/>
          </p:cNvCxnSpPr>
          <p:nvPr/>
        </p:nvCxnSpPr>
        <p:spPr bwMode="auto">
          <a:xfrm>
            <a:off x="4887838" y="4202390"/>
            <a:ext cx="13024" cy="6214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直線矢印コネクタ 37"/>
          <p:cNvCxnSpPr>
            <a:stCxn id="21" idx="2"/>
            <a:endCxn id="22" idx="0"/>
          </p:cNvCxnSpPr>
          <p:nvPr/>
        </p:nvCxnSpPr>
        <p:spPr bwMode="auto">
          <a:xfrm>
            <a:off x="4900862" y="4939028"/>
            <a:ext cx="165140" cy="856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table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792750"/>
            <a:ext cx="2181814" cy="669462"/>
            <a:chOff x="6814887" y="5792750"/>
            <a:chExt cx="2181814" cy="669462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7092350" y="5792750"/>
              <a:ext cx="1871162" cy="66946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814887" y="5849205"/>
              <a:ext cx="565503" cy="549789"/>
              <a:chOff x="162795" y="3812178"/>
              <a:chExt cx="565503" cy="549789"/>
            </a:xfrm>
          </p:grpSpPr>
          <p:sp>
            <p:nvSpPr>
              <p:cNvPr id="5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9" name="角丸四角形 58"/>
            <p:cNvSpPr/>
            <p:nvPr/>
          </p:nvSpPr>
          <p:spPr bwMode="auto">
            <a:xfrm>
              <a:off x="7125539" y="584587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 Items with </a:t>
              </a:r>
              <a:r>
                <a:rPr lang="ja-JP" altLang="en-US" sz="1400" dirty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ja-JP" sz="1400" dirty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323411" y="5320149"/>
            <a:ext cx="3570643" cy="1150239"/>
            <a:chOff x="607246" y="5320149"/>
            <a:chExt cx="3286807" cy="1150239"/>
          </a:xfrm>
        </p:grpSpPr>
        <p:sp>
          <p:nvSpPr>
            <p:cNvPr id="60" name="角丸四角形 59"/>
            <p:cNvSpPr/>
            <p:nvPr/>
          </p:nvSpPr>
          <p:spPr bwMode="auto">
            <a:xfrm>
              <a:off x="840499" y="5516505"/>
              <a:ext cx="3053554" cy="94414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607246" y="5320149"/>
              <a:ext cx="495056" cy="549789"/>
              <a:chOff x="162795" y="3812178"/>
              <a:chExt cx="495056" cy="549789"/>
            </a:xfrm>
          </p:grpSpPr>
          <p:sp>
            <p:nvSpPr>
              <p:cNvPr id="62" name="円/楕円 44"/>
              <p:cNvSpPr/>
              <p:nvPr/>
            </p:nvSpPr>
            <p:spPr bwMode="auto">
              <a:xfrm>
                <a:off x="162795" y="3812178"/>
                <a:ext cx="495056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02184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4" name="角丸四角形 63"/>
            <p:cNvSpPr/>
            <p:nvPr/>
          </p:nvSpPr>
          <p:spPr bwMode="auto">
            <a:xfrm>
              <a:off x="1053147" y="5531959"/>
              <a:ext cx="2829932" cy="93842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altLang="ja-JP" sz="1000" dirty="0" smtClean="0">
                  <a:latin typeface="+mn-ea"/>
                </a:rPr>
                <a:t>“Item: Rule type” is handled as “created decision table name”</a:t>
              </a:r>
            </a:p>
            <a:p>
              <a:pPr algn="ctr">
                <a:lnSpc>
                  <a:spcPts val="1400"/>
                </a:lnSpc>
              </a:pPr>
              <a:r>
                <a:rPr kumimoji="1" lang="en-US" altLang="ja-JP" sz="1000" dirty="0" smtClean="0">
                  <a:latin typeface="+mn-ea"/>
                </a:rPr>
                <a:t>“Item: </a:t>
              </a:r>
              <a:r>
                <a:rPr kumimoji="1" lang="en-US" altLang="ja-JP" sz="1000" dirty="0" err="1" smtClean="0">
                  <a:latin typeface="+mn-ea"/>
                </a:rPr>
                <a:t>RuleTable</a:t>
              </a:r>
              <a:r>
                <a:rPr kumimoji="1" lang="en-US" altLang="ja-JP" sz="1000" dirty="0" smtClean="0">
                  <a:latin typeface="+mn-ea"/>
                </a:rPr>
                <a:t>” is handled as the “Decision table file name” as </a:t>
              </a:r>
              <a:r>
                <a:rPr kumimoji="1" lang="en-US" altLang="ja-JP" sz="1000" smtClean="0">
                  <a:latin typeface="+mn-ea"/>
                </a:rPr>
                <a:t>output excel </a:t>
              </a:r>
              <a:r>
                <a:rPr kumimoji="1" lang="en-US" altLang="ja-JP" sz="1000" dirty="0" smtClean="0">
                  <a:latin typeface="+mn-ea"/>
                </a:rPr>
                <a:t>file.</a:t>
              </a:r>
              <a:endParaRPr kumimoji="1" lang="ja-JP" altLang="en-US" sz="10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985566" y="5345680"/>
            <a:ext cx="2541998" cy="1132994"/>
            <a:chOff x="3985566" y="5345680"/>
            <a:chExt cx="2541998" cy="1132994"/>
          </a:xfrm>
        </p:grpSpPr>
        <p:sp>
          <p:nvSpPr>
            <p:cNvPr id="65" name="角丸四角形 64"/>
            <p:cNvSpPr/>
            <p:nvPr/>
          </p:nvSpPr>
          <p:spPr bwMode="auto">
            <a:xfrm>
              <a:off x="4224166" y="5516505"/>
              <a:ext cx="2277022" cy="9621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985566" y="5345680"/>
              <a:ext cx="565503" cy="549789"/>
              <a:chOff x="162795" y="3812178"/>
              <a:chExt cx="565503" cy="549789"/>
            </a:xfrm>
          </p:grpSpPr>
          <p:sp>
            <p:nvSpPr>
              <p:cNvPr id="6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" name="角丸四角形 68"/>
            <p:cNvSpPr/>
            <p:nvPr/>
          </p:nvSpPr>
          <p:spPr bwMode="auto">
            <a:xfrm>
              <a:off x="4443890" y="5540780"/>
              <a:ext cx="2083674" cy="91264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altLang="ja-JP" sz="1000" dirty="0" smtClean="0">
                  <a:latin typeface="+mn-ea"/>
                </a:rPr>
                <a:t>The specific value of the conditional expressions set here are set in the latter mentioned decision table file.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7" y="1993877"/>
            <a:ext cx="6023680" cy="31956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/>
              <a:t>Create decision table </a:t>
            </a:r>
            <a:r>
              <a:rPr lang="en-US" altLang="ja-JP" dirty="0" smtClean="0"/>
              <a:t>file ※In </a:t>
            </a:r>
            <a:r>
              <a:rPr lang="en-US" altLang="ja-JP" dirty="0"/>
              <a:t>Excel 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Download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decision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  <a:endParaRPr lang="en-US" altLang="ja-JP" dirty="0"/>
          </a:p>
          <a:p>
            <a:pPr lvl="1"/>
            <a:r>
              <a:rPr lang="en-US" altLang="ja-JP" dirty="0" smtClean="0"/>
              <a:t>Download the decision table created in “3.2 create decision table” by clicking the download button.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55470" y="2787674"/>
            <a:ext cx="239277" cy="97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The file name of the downloaded file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 is the “Item: </a:t>
              </a:r>
              <a:r>
                <a:rPr lang="en-US" altLang="ja-JP" sz="1400" dirty="0" err="1" smtClean="0">
                  <a:latin typeface="+mn-ea"/>
                </a:rPr>
                <a:t>RuleTable</a:t>
              </a:r>
              <a:r>
                <a:rPr lang="en-US" altLang="ja-JP" sz="1400" dirty="0" smtClean="0">
                  <a:latin typeface="+mn-ea"/>
                </a:rPr>
                <a:t>” string entered in the previous page.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 The details of each item will be described in the next page.</a:t>
              </a:r>
              <a:endParaRPr lang="ja-JP" altLang="en-US" sz="1400" dirty="0">
                <a:latin typeface="+mn-ea"/>
              </a:endParaRP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※In Excel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Login screen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Dashboard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setting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Decision table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rule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Request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Scenario description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The scenario in this manual and the steps of operation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Preparation before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Setup mail driver and create mail template (1/3)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Setup mail driver and create mail template (</a:t>
            </a:r>
            <a:r>
              <a:rPr lang="en-US" altLang="ja-JP" sz="1200" dirty="0" smtClean="0">
                <a:latin typeface="+mn-ea"/>
              </a:rPr>
              <a:t>2/3)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Setup mail driver and create mail template (</a:t>
            </a:r>
            <a:r>
              <a:rPr lang="en-US" altLang="ja-JP" sz="1200" dirty="0" smtClean="0">
                <a:latin typeface="+mn-ea"/>
              </a:rPr>
              <a:t>3/3)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decision table</a:t>
            </a: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</a:t>
            </a:r>
            <a:r>
              <a:rPr lang="en-US" altLang="ja-JP" sz="1200" dirty="0">
                <a:latin typeface="+mn-ea"/>
              </a:rPr>
              <a:t>decision </a:t>
            </a:r>
            <a:r>
              <a:rPr lang="en-US" altLang="ja-JP" sz="1200" dirty="0" smtClean="0">
                <a:latin typeface="+mn-ea"/>
              </a:rPr>
              <a:t>table ※Excel operation 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Create decision table </a:t>
            </a:r>
            <a:r>
              <a:rPr lang="en-US" altLang="ja-JP" sz="1200" dirty="0" smtClean="0">
                <a:latin typeface="+mn-ea"/>
              </a:rPr>
              <a:t>※Excel </a:t>
            </a:r>
            <a:r>
              <a:rPr lang="en-US" altLang="ja-JP" sz="1200" dirty="0">
                <a:latin typeface="+mn-ea"/>
              </a:rPr>
              <a:t>operation </a:t>
            </a:r>
            <a:r>
              <a:rPr lang="en-US" altLang="ja-JP" sz="1200" dirty="0" smtClean="0">
                <a:latin typeface="+mn-ea"/>
              </a:rPr>
              <a:t>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Upload decision table file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Test request 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Test request 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Apply to production environment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Operation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Send request via curl command (1/2)</a:t>
            </a:r>
          </a:p>
          <a:p>
            <a:pPr lvl="1"/>
            <a:r>
              <a:rPr lang="en-US" altLang="ja-JP" sz="1200" dirty="0">
                <a:latin typeface="+mn-ea"/>
              </a:rPr>
              <a:t>4.1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Send request via curl command (</a:t>
            </a:r>
            <a:r>
              <a:rPr lang="en-US" altLang="ja-JP" sz="1200" dirty="0" smtClean="0">
                <a:latin typeface="+mn-ea"/>
              </a:rPr>
              <a:t>2/2)</a:t>
            </a:r>
            <a:endParaRPr lang="ja-JP" altLang="en-US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Check the result of action execution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Appendix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(1/3)</a:t>
            </a: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(3/3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en-US" altLang="ja-JP" dirty="0" smtClean="0"/>
              <a:t>Enter the following content in the decision table file.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For practical usage example, please refer to “A Appendix Sample1”.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Create </a:t>
            </a:r>
            <a:r>
              <a:rPr lang="en-US" altLang="ja-JP" dirty="0"/>
              <a:t>decision table file ※In </a:t>
            </a:r>
            <a:r>
              <a:rPr lang="en-US" altLang="ja-JP" dirty="0" smtClean="0"/>
              <a:t>Excel (</a:t>
            </a:r>
            <a:r>
              <a:rPr lang="en-US" altLang="ja-JP" dirty="0"/>
              <a:t>2/2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※In Excel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17951" y="5685622"/>
            <a:ext cx="8345562" cy="784876"/>
            <a:chOff x="617951" y="5685622"/>
            <a:chExt cx="8345562" cy="784876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17951" y="5685622"/>
              <a:ext cx="565503" cy="549789"/>
              <a:chOff x="162795" y="3812178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/>
                <a:t>Please refer to the “Description example” sheet in the decision table file</a:t>
              </a:r>
            </a:p>
            <a:p>
              <a:pPr algn="ctr"/>
              <a:r>
                <a:rPr lang="en-US" altLang="ja-JP" sz="1400" dirty="0" smtClean="0"/>
                <a:t>For the way to describe the values.</a:t>
              </a:r>
              <a:endParaRPr lang="en-US" altLang="ja-JP" sz="1400" dirty="0"/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395420" y="3449706"/>
            <a:ext cx="6169267" cy="221160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5593"/>
              </p:ext>
            </p:extLst>
          </p:nvPr>
        </p:nvGraphicFramePr>
        <p:xfrm>
          <a:off x="395420" y="3501010"/>
          <a:ext cx="614199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7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718222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Comment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be empty.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description or other desired content.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Condition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condition which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matches the rule.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Set 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action to be executed for each rule name.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can set to execute action or send approval mail.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Only the drivers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set in “Action settings” screen can be entered in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“action type”.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this document, “mail Driver ver1” is set.)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Please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note that t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format of “Action parameter information” is different for each action type.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 condition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 be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empty. Users can set the time to enable and disable the rule.</a:t>
                      </a:r>
                      <a:endParaRPr kumimoji="1" lang="ja-JP" altLang="en-US" sz="1050" b="0" spc="-15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764000"/>
            <a:ext cx="6072294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08" y="2132820"/>
            <a:ext cx="5699228" cy="32404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 smtClean="0"/>
              <a:t>　</a:t>
            </a:r>
            <a:r>
              <a:rPr lang="en-US" altLang="ja-JP" dirty="0"/>
              <a:t>Upload decision table </a:t>
            </a:r>
            <a:r>
              <a:rPr lang="en-US" altLang="ja-JP" dirty="0" smtClean="0"/>
              <a:t>file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Select the decision table file to perform test request.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Click the “select file” button in the “Rule” screen then select the created decision table file.</a:t>
            </a:r>
          </a:p>
          <a:p>
            <a:pPr marL="522900" lvl="1" indent="-342900">
              <a:buFont typeface="+mj-ea"/>
              <a:buAutoNum type="circleNumDbPlain"/>
            </a:pPr>
            <a:r>
              <a:rPr kumimoji="1" lang="en-US" altLang="ja-JP" dirty="0" smtClean="0"/>
              <a:t>Click the “Upload” button.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440" y="5850387"/>
            <a:ext cx="8424072" cy="577076"/>
            <a:chOff x="539440" y="5850387"/>
            <a:chExt cx="8424072" cy="577076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827480" y="5850694"/>
              <a:ext cx="8136032" cy="5767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00" dirty="0">
                  <a:latin typeface="+mn-ea"/>
                </a:rPr>
                <a:t>File name is the string entered in the </a:t>
              </a:r>
              <a:r>
                <a:rPr lang="en-US" altLang="ja-JP" sz="1300" dirty="0" err="1">
                  <a:latin typeface="+mn-ea"/>
                </a:rPr>
                <a:t>RuleTable</a:t>
              </a:r>
              <a:r>
                <a:rPr lang="en-US" altLang="ja-JP" sz="1300" dirty="0">
                  <a:latin typeface="+mn-ea"/>
                </a:rPr>
                <a:t> column in </a:t>
              </a:r>
              <a:r>
                <a:rPr lang="en-US" altLang="ja-JP" sz="1400" b="1" u="sng" dirty="0">
                  <a:latin typeface="+mn-ea"/>
                  <a:hlinkClick r:id="rId3" action="ppaction://hlinksldjump"/>
                </a:rPr>
                <a:t>&lt;3.2 Create Decision table</a:t>
              </a:r>
              <a:r>
                <a:rPr lang="en-US" altLang="ja-JP" sz="1400" b="1" u="sng" dirty="0" smtClean="0">
                  <a:latin typeface="+mn-ea"/>
                  <a:hlinkClick r:id="rId3" action="ppaction://hlinksldjump"/>
                </a:rPr>
                <a:t>&gt;</a:t>
              </a:r>
              <a:r>
                <a:rPr lang="en-US" altLang="ja-JP" sz="1400" b="1" u="sng" dirty="0" smtClean="0">
                  <a:latin typeface="+mn-ea"/>
                </a:rPr>
                <a:t>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39440" y="5850387"/>
              <a:ext cx="565503" cy="549789"/>
              <a:chOff x="162795" y="3812178"/>
              <a:chExt cx="565503" cy="549789"/>
            </a:xfrm>
          </p:grpSpPr>
          <p:sp>
            <p:nvSpPr>
              <p:cNvPr id="3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正方形/長方形 18"/>
          <p:cNvSpPr/>
          <p:nvPr/>
        </p:nvSpPr>
        <p:spPr bwMode="auto">
          <a:xfrm>
            <a:off x="3688648" y="2394104"/>
            <a:ext cx="102737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779668" y="2390195"/>
            <a:ext cx="44042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13139" y="212532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796512" y="213282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28107" y="3789050"/>
            <a:ext cx="5699555" cy="1839887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2814777" y="3527737"/>
            <a:ext cx="1897934" cy="556727"/>
            <a:chOff x="2814777" y="3527737"/>
            <a:chExt cx="1897934" cy="556727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4777" y="3527737"/>
              <a:ext cx="1897934" cy="556727"/>
            </a:xfrm>
            <a:prstGeom prst="rect">
              <a:avLst/>
            </a:prstGeom>
          </p:spPr>
        </p:pic>
        <p:sp>
          <p:nvSpPr>
            <p:cNvPr id="40" name="正方形/長方形 39"/>
            <p:cNvSpPr/>
            <p:nvPr/>
          </p:nvSpPr>
          <p:spPr bwMode="auto">
            <a:xfrm>
              <a:off x="2852680" y="3573320"/>
              <a:ext cx="423140" cy="1430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38" name="正方形/長方形 37"/>
          <p:cNvSpPr/>
          <p:nvPr/>
        </p:nvSpPr>
        <p:spPr bwMode="auto">
          <a:xfrm>
            <a:off x="3995920" y="3838821"/>
            <a:ext cx="360050" cy="20647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9" name="直線矢印コネクタ 38"/>
          <p:cNvCxnSpPr>
            <a:stCxn id="20" idx="2"/>
            <a:endCxn id="38" idx="0"/>
          </p:cNvCxnSpPr>
          <p:nvPr/>
        </p:nvCxnSpPr>
        <p:spPr bwMode="auto">
          <a:xfrm flipH="1">
            <a:off x="4175945" y="2632599"/>
            <a:ext cx="823934" cy="12062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9" y="2420860"/>
            <a:ext cx="5879347" cy="332393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9" y="3390445"/>
            <a:ext cx="3229647" cy="31780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(1/2)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Select test request target</a:t>
            </a:r>
            <a:endParaRPr lang="ja-JP" altLang="en-US" kern="0" dirty="0" smtClean="0"/>
          </a:p>
          <a:p>
            <a:pPr lvl="1"/>
            <a:r>
              <a:rPr lang="en-US" altLang="ja-JP" kern="0" dirty="0" smtClean="0"/>
              <a:t>Click the “Test request” button when the “Working status” columns becomes “Applied to Staging environment”.</a:t>
            </a:r>
          </a:p>
          <a:p>
            <a:pPr lvl="1"/>
            <a:r>
              <a:rPr lang="en-US" altLang="ja-JP" kern="0" dirty="0" smtClean="0"/>
              <a:t>Select the rule type to perform test in “Select rule type”, </a:t>
            </a:r>
          </a:p>
          <a:p>
            <a:pPr marL="180000" lvl="1" indent="0">
              <a:buNone/>
            </a:pPr>
            <a:r>
              <a:rPr lang="en-US" altLang="ja-JP" kern="0" dirty="0"/>
              <a:t> </a:t>
            </a:r>
            <a:r>
              <a:rPr lang="en-US" altLang="ja-JP" kern="0" dirty="0" smtClean="0"/>
              <a:t> then click the “Move to test request settings” button.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954403" y="2706006"/>
            <a:ext cx="681467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472868" y="2935724"/>
            <a:ext cx="1251291" cy="1023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04684" y="4111324"/>
            <a:ext cx="3013676" cy="5475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4" name="直線矢印コネクタ 23"/>
          <p:cNvCxnSpPr>
            <a:stCxn id="19" idx="2"/>
            <a:endCxn id="23" idx="0"/>
          </p:cNvCxnSpPr>
          <p:nvPr/>
        </p:nvCxnSpPr>
        <p:spPr bwMode="auto">
          <a:xfrm flipH="1">
            <a:off x="2211522" y="2922006"/>
            <a:ext cx="1083615" cy="11893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>
            <a:stCxn id="20" idx="0"/>
            <a:endCxn id="19" idx="3"/>
          </p:cNvCxnSpPr>
          <p:nvPr/>
        </p:nvCxnSpPr>
        <p:spPr bwMode="auto">
          <a:xfrm flipH="1" flipV="1">
            <a:off x="3635870" y="2814006"/>
            <a:ext cx="1462644" cy="1217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 bwMode="auto">
          <a:xfrm>
            <a:off x="1644334" y="6302611"/>
            <a:ext cx="1127415" cy="2163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5" name="直線矢印コネクタ 24"/>
          <p:cNvCxnSpPr>
            <a:stCxn id="23" idx="2"/>
            <a:endCxn id="22" idx="0"/>
          </p:cNvCxnSpPr>
          <p:nvPr/>
        </p:nvCxnSpPr>
        <p:spPr bwMode="auto">
          <a:xfrm flipH="1">
            <a:off x="2208042" y="4658849"/>
            <a:ext cx="3480" cy="16437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working status updates automatically every 5 seconds.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en-US" altLang="ja-JP" sz="1200" dirty="0" smtClean="0">
                  <a:latin typeface="+mn-ea"/>
                </a:rPr>
                <a:t>Please refer to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&lt;Instruction manual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–Rule Screen-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>
                  <a:latin typeface="+mn-ea"/>
                  <a:hlinkClick r:id="rId4"/>
                </a:rPr>
                <a:t/>
              </a:r>
              <a:br>
                <a:rPr lang="en-US" altLang="ja-JP" sz="1200" b="1" dirty="0">
                  <a:latin typeface="+mn-ea"/>
                  <a:hlinkClick r:id="rId4"/>
                </a:rPr>
              </a:br>
              <a:r>
                <a:rPr lang="en-US" altLang="ja-JP" sz="1200" b="1" dirty="0">
                  <a:latin typeface="+mn-ea"/>
                  <a:hlinkClick r:id="rId4"/>
                </a:rPr>
                <a:t>(</a:t>
              </a:r>
              <a:r>
                <a:rPr lang="en-US" altLang="ja-JP" sz="1200" b="1" dirty="0" smtClean="0">
                  <a:latin typeface="+mn-ea"/>
                  <a:hlinkClick r:id="rId4"/>
                </a:rPr>
                <a:t>1)Rule screen(Staging)&gt;</a:t>
              </a:r>
              <a:r>
                <a:rPr lang="en-US" altLang="ja-JP" sz="1200" dirty="0" smtClean="0">
                  <a:latin typeface="+mn-ea"/>
                </a:rPr>
                <a:t> </a:t>
              </a:r>
              <a:r>
                <a:rPr lang="en-US" altLang="ja-JP" sz="1200" dirty="0">
                  <a:latin typeface="+mn-ea"/>
                </a:rPr>
                <a:t>for </a:t>
              </a:r>
              <a:r>
                <a:rPr lang="en-US" altLang="ja-JP" sz="1200" dirty="0" smtClean="0">
                  <a:latin typeface="+mn-ea"/>
                </a:rPr>
                <a:t>the details of working status.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図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35" y="4641319"/>
            <a:ext cx="2336831" cy="404763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62" y="3937479"/>
            <a:ext cx="1739830" cy="170428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219" y="2342890"/>
            <a:ext cx="2199296" cy="37673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283" y="2161976"/>
            <a:ext cx="1687350" cy="16660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(2/2)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Enter the value for the text, then execute to confirm that the rule is available.</a:t>
            </a:r>
            <a:endParaRPr lang="ja-JP" altLang="en-US" kern="0" dirty="0" smtClean="0"/>
          </a:p>
          <a:p>
            <a:pPr lvl="1"/>
            <a:r>
              <a:rPr lang="en-US" altLang="ja-JP" dirty="0"/>
              <a:t>Enter the value that matches the rule in the input field of “Single test”</a:t>
            </a:r>
            <a:r>
              <a:rPr lang="ja-JP" altLang="en-US" dirty="0"/>
              <a:t> </a:t>
            </a:r>
            <a:r>
              <a:rPr lang="en-US" altLang="ja-JP" dirty="0"/>
              <a:t>tab then enter the “Execute button.</a:t>
            </a:r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When matched the rules created in </a:t>
              </a:r>
              <a:r>
                <a:rPr lang="en-US" altLang="ja-JP" sz="1400" b="1" dirty="0" smtClean="0">
                  <a:latin typeface="+mn-ea"/>
                  <a:hlinkClick r:id="rId6" action="ppaction://hlinksldjump"/>
                </a:rPr>
                <a:t>&lt;3.3</a:t>
              </a:r>
              <a:r>
                <a:rPr lang="ja-JP" altLang="en-US" sz="1400" b="1" dirty="0" smtClean="0">
                  <a:latin typeface="+mn-ea"/>
                  <a:hlinkClick r:id="rId6" action="ppaction://hlinksldjump"/>
                </a:rPr>
                <a:t>　</a:t>
              </a:r>
              <a:r>
                <a:rPr lang="en-US" altLang="ja-JP" sz="1400" b="1" dirty="0" smtClean="0">
                  <a:latin typeface="+mn-ea"/>
                  <a:hlinkClick r:id="rId6" action="ppaction://hlinksldjump"/>
                </a:rPr>
                <a:t>Create decision table (Excel)&gt;</a:t>
              </a:r>
              <a:r>
                <a:rPr lang="en-US" altLang="ja-JP" sz="1400" b="1" dirty="0" smtClean="0">
                  <a:latin typeface="+mn-ea"/>
                </a:rPr>
                <a:t>,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“Successfully processed” and “Matched” will be displayed in execution log.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When rule matched, “Operation status” will change to next state.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2" name="正方形/長方形 21"/>
          <p:cNvSpPr/>
          <p:nvPr/>
        </p:nvSpPr>
        <p:spPr bwMode="auto">
          <a:xfrm>
            <a:off x="1310365" y="2547296"/>
            <a:ext cx="1636268" cy="31405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5" name="直線矢印コネクタ 24"/>
          <p:cNvCxnSpPr>
            <a:stCxn id="22" idx="2"/>
            <a:endCxn id="26" idx="0"/>
          </p:cNvCxnSpPr>
          <p:nvPr/>
        </p:nvCxnSpPr>
        <p:spPr bwMode="auto">
          <a:xfrm>
            <a:off x="2128499" y="2861353"/>
            <a:ext cx="229943" cy="8293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正方形/長方形 25"/>
          <p:cNvSpPr/>
          <p:nvPr/>
        </p:nvSpPr>
        <p:spPr bwMode="auto">
          <a:xfrm>
            <a:off x="2217633" y="3690669"/>
            <a:ext cx="281617" cy="1242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259541" y="4412953"/>
            <a:ext cx="504070" cy="1682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102958" y="5486468"/>
            <a:ext cx="311662" cy="1401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0" name="直線矢印コネクタ 29"/>
          <p:cNvCxnSpPr>
            <a:stCxn id="26" idx="3"/>
            <a:endCxn id="46" idx="1"/>
          </p:cNvCxnSpPr>
          <p:nvPr/>
        </p:nvCxnSpPr>
        <p:spPr bwMode="auto">
          <a:xfrm flipV="1">
            <a:off x="2499250" y="2622607"/>
            <a:ext cx="2432264" cy="113019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矢印コネクタ 32"/>
          <p:cNvCxnSpPr>
            <a:stCxn id="28" idx="2"/>
            <a:endCxn id="29" idx="0"/>
          </p:cNvCxnSpPr>
          <p:nvPr/>
        </p:nvCxnSpPr>
        <p:spPr bwMode="auto">
          <a:xfrm>
            <a:off x="1511576" y="4581160"/>
            <a:ext cx="747213" cy="9053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555" y="3366092"/>
            <a:ext cx="2372445" cy="427817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 bwMode="auto">
          <a:xfrm>
            <a:off x="4931514" y="2513147"/>
            <a:ext cx="436700" cy="2189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5381435" y="3552318"/>
            <a:ext cx="473604" cy="1990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5" name="直線矢印コネクタ 54"/>
          <p:cNvCxnSpPr>
            <a:stCxn id="46" idx="3"/>
            <a:endCxn id="54" idx="0"/>
          </p:cNvCxnSpPr>
          <p:nvPr/>
        </p:nvCxnSpPr>
        <p:spPr bwMode="auto">
          <a:xfrm>
            <a:off x="5368214" y="2622607"/>
            <a:ext cx="250023" cy="9297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正方形/長方形 55"/>
          <p:cNvSpPr/>
          <p:nvPr/>
        </p:nvSpPr>
        <p:spPr bwMode="auto">
          <a:xfrm>
            <a:off x="5076070" y="4792952"/>
            <a:ext cx="432060" cy="2531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7" name="直線矢印コネクタ 46"/>
          <p:cNvCxnSpPr>
            <a:stCxn id="54" idx="2"/>
            <a:endCxn id="28" idx="0"/>
          </p:cNvCxnSpPr>
          <p:nvPr/>
        </p:nvCxnSpPr>
        <p:spPr bwMode="auto">
          <a:xfrm flipH="1">
            <a:off x="1511576" y="3751336"/>
            <a:ext cx="4106661" cy="66161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線矢印コネクタ 61"/>
          <p:cNvCxnSpPr>
            <a:stCxn id="29" idx="3"/>
            <a:endCxn id="56" idx="1"/>
          </p:cNvCxnSpPr>
          <p:nvPr/>
        </p:nvCxnSpPr>
        <p:spPr bwMode="auto">
          <a:xfrm flipV="1">
            <a:off x="2414620" y="4919517"/>
            <a:ext cx="2661450" cy="6370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Make </a:t>
            </a:r>
            <a:r>
              <a:rPr lang="en-US" altLang="ja-JP" dirty="0" smtClean="0"/>
              <a:t>verified </a:t>
            </a:r>
            <a:r>
              <a:rPr lang="en-US" altLang="ja-JP" dirty="0"/>
              <a:t>rules available in </a:t>
            </a:r>
            <a:r>
              <a:rPr lang="en-US" altLang="ja-JP" dirty="0" smtClean="0"/>
              <a:t>production environment.</a:t>
            </a:r>
            <a:endParaRPr lang="en-US" altLang="ja-JP" spc="-150" dirty="0" smtClean="0"/>
          </a:p>
          <a:p>
            <a:pPr lvl="1"/>
            <a:r>
              <a:rPr lang="en-US" altLang="ja-JP" kern="1200" dirty="0">
                <a:cs typeface="+mn-cs"/>
              </a:rPr>
              <a:t>To enable rule in production environment, apply the rule from “Rules applying to Staging environment” to “Rules applying to Production environment”.</a:t>
            </a:r>
          </a:p>
          <a:p>
            <a:pPr marL="468000" lvl="1" indent="-288000">
              <a:lnSpc>
                <a:spcPts val="1200"/>
              </a:lnSpc>
              <a:buFont typeface="+mj-ea"/>
              <a:buAutoNum type="circleNumDbPlain"/>
            </a:pPr>
            <a:r>
              <a:rPr lang="en-US" altLang="ja-JP" sz="1400" kern="1200" dirty="0">
                <a:cs typeface="+mn-cs"/>
              </a:rPr>
              <a:t>When the test request matched the rule correctly, the operation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>
                <a:cs typeface="+mn-cs"/>
              </a:rPr>
              <a:t>   status in staging environment will change to “Verification completed”.</a:t>
            </a:r>
          </a:p>
          <a:p>
            <a:pPr marL="522900" lvl="1" indent="-342900">
              <a:lnSpc>
                <a:spcPts val="1200"/>
              </a:lnSpc>
              <a:buFont typeface="+mj-ea"/>
              <a:buAutoNum type="circleNumDbPlain" startAt="2"/>
            </a:pPr>
            <a:r>
              <a:rPr lang="en-US" altLang="ja-JP" sz="1400" kern="1200" dirty="0">
                <a:cs typeface="+mn-cs"/>
              </a:rPr>
              <a:t>When the operation status in production environment </a:t>
            </a:r>
            <a:r>
              <a:rPr lang="en-US" altLang="ja-JP" sz="1400" kern="1200" dirty="0" smtClean="0">
                <a:cs typeface="+mn-cs"/>
              </a:rPr>
              <a:t>becomes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 smtClean="0">
                <a:cs typeface="+mn-cs"/>
              </a:rPr>
              <a:t> </a:t>
            </a:r>
            <a:r>
              <a:rPr lang="en-US" altLang="ja-JP" sz="1400" kern="1200" dirty="0">
                <a:cs typeface="+mn-cs"/>
              </a:rPr>
              <a:t>“Applied to production environment after pressing the ”Apply” button</a:t>
            </a:r>
            <a:r>
              <a:rPr lang="en-US" altLang="ja-JP" sz="1400" kern="1200" dirty="0" smtClean="0">
                <a:cs typeface="+mn-cs"/>
              </a:rPr>
              <a:t>,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 smtClean="0">
                <a:cs typeface="+mn-cs"/>
              </a:rPr>
              <a:t> </a:t>
            </a:r>
            <a:r>
              <a:rPr lang="en-US" altLang="ja-JP" sz="1400" kern="1200" dirty="0">
                <a:cs typeface="+mn-cs"/>
              </a:rPr>
              <a:t>the rule will be available in production environment.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/>
              <a:t>Apply to </a:t>
            </a:r>
            <a:r>
              <a:rPr lang="en-US" altLang="ja-JP" dirty="0" smtClean="0"/>
              <a:t>production environment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operation status updates automatically every 5 seconds. </a:t>
              </a:r>
              <a:r>
                <a:rPr lang="en-US" altLang="ja-JP" sz="1200" dirty="0" smtClean="0">
                  <a:latin typeface="+mn-ea"/>
                </a:rPr>
                <a:t>Please refer to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&lt;Instruction Manual -Rule Screen- (2)Rule Screen(Production)&gt;</a:t>
              </a:r>
              <a:r>
                <a:rPr lang="ja-JP" altLang="en-US" sz="1200" dirty="0" smtClean="0">
                  <a:latin typeface="+mn-ea"/>
                </a:rPr>
                <a:t> </a:t>
              </a:r>
              <a:r>
                <a:rPr lang="en-US" altLang="ja-JP" sz="1200" dirty="0" smtClean="0">
                  <a:latin typeface="+mn-ea"/>
                </a:rPr>
                <a:t>for the details of operation status.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43680" y="2900657"/>
            <a:ext cx="5669857" cy="2868288"/>
            <a:chOff x="443680" y="2900657"/>
            <a:chExt cx="5669857" cy="286828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9" y="2900657"/>
              <a:ext cx="5461517" cy="95645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787495" y="3626358"/>
              <a:ext cx="22909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2483710" y="3626358"/>
              <a:ext cx="48500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7" name="直線矢印コネクタ 36"/>
            <p:cNvCxnSpPr>
              <a:stCxn id="36" idx="1"/>
              <a:endCxn id="15" idx="3"/>
            </p:cNvCxnSpPr>
            <p:nvPr/>
          </p:nvCxnSpPr>
          <p:spPr bwMode="auto">
            <a:xfrm flipH="1">
              <a:off x="1016586" y="3730491"/>
              <a:ext cx="146712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30" y="3945844"/>
              <a:ext cx="1404701" cy="102223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804571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441" y="3945182"/>
              <a:ext cx="1715985" cy="1008999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3371580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6"/>
            <a:srcRect b="53180"/>
            <a:stretch/>
          </p:blipFill>
          <p:spPr>
            <a:xfrm>
              <a:off x="659711" y="5048845"/>
              <a:ext cx="5453826" cy="720100"/>
            </a:xfrm>
            <a:prstGeom prst="rect">
              <a:avLst/>
            </a:prstGeom>
          </p:spPr>
        </p:pic>
        <p:sp>
          <p:nvSpPr>
            <p:cNvPr id="45" name="正方形/長方形 44"/>
            <p:cNvSpPr/>
            <p:nvPr/>
          </p:nvSpPr>
          <p:spPr bwMode="auto">
            <a:xfrm>
              <a:off x="3419840" y="5482857"/>
              <a:ext cx="738414" cy="216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929412" y="360446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43680" y="356618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15" idx="2"/>
              <a:endCxn id="38" idx="0"/>
            </p:cNvCxnSpPr>
            <p:nvPr/>
          </p:nvCxnSpPr>
          <p:spPr bwMode="auto">
            <a:xfrm>
              <a:off x="902041" y="3834623"/>
              <a:ext cx="208530" cy="85440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>
              <a:stCxn id="38" idx="3"/>
              <a:endCxn id="39" idx="1"/>
            </p:cNvCxnSpPr>
            <p:nvPr/>
          </p:nvCxnSpPr>
          <p:spPr bwMode="auto">
            <a:xfrm>
              <a:off x="1416571" y="4815032"/>
              <a:ext cx="1955009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>
              <a:stCxn id="39" idx="2"/>
              <a:endCxn id="45" idx="0"/>
            </p:cNvCxnSpPr>
            <p:nvPr/>
          </p:nvCxnSpPr>
          <p:spPr bwMode="auto">
            <a:xfrm>
              <a:off x="3677580" y="4941032"/>
              <a:ext cx="111467" cy="54182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>
                <a:latin typeface="+mn-ea"/>
              </a:rPr>
              <a:t>Operation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Send the message and match the rule applied to production environment with the message</a:t>
            </a:r>
            <a:endParaRPr lang="ja-JP" altLang="en-US" dirty="0"/>
          </a:p>
          <a:p>
            <a:pPr lvl="1"/>
            <a:r>
              <a:rPr lang="en-US" altLang="ja-JP" sz="1400" dirty="0"/>
              <a:t>Open the terminal and execute after rewriting the following commands according to the rules.</a:t>
            </a:r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/>
              <a:t>See "A Appendix Sample 1" below for specific </a:t>
            </a:r>
            <a:r>
              <a:rPr lang="en-US" altLang="ja-JP" sz="1400" dirty="0" smtClean="0"/>
              <a:t>usage examples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dirty="0"/>
              <a:t>of the curl command.</a:t>
            </a:r>
            <a:endParaRPr lang="en-US" altLang="ja-JP" sz="1400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 Function 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Intstruction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 Manual&gt;</a:t>
              </a:r>
              <a:r>
                <a:rPr kumimoji="1" lang="ja-JP" altLang="en-US" sz="1400" dirty="0" smtClean="0">
                  <a:latin typeface="+mn-ea"/>
                </a:rPr>
                <a:t> </a:t>
              </a:r>
              <a:r>
                <a:rPr kumimoji="1" lang="en-US" altLang="ja-JP" sz="1400" dirty="0" smtClean="0">
                  <a:latin typeface="+mn-ea"/>
                </a:rPr>
                <a:t>for the details of HTTP request.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68600" y="2305820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Host name&gt;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ruletable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②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Ruletable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 name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</a:t>
              </a:r>
              <a:r>
                <a:rPr kumimoji="0" lang="en-US" altLang="ja-JP" sz="1400" b="1" i="0" u="none" strike="noStrike" cap="none" normalizeH="0" baseline="0" dirty="0" err="1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④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event occurrence 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datetime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event info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645030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55463"/>
              </p:ext>
            </p:extLst>
          </p:nvPr>
        </p:nvGraphicFramePr>
        <p:xfrm>
          <a:off x="720986" y="3715343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0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187816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valid host name, IP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address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rule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file name applied to production environment(without .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③Request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type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“1” since the target is “1:production environment”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 occurrence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1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datetime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the time 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in”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 format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⑤Event information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Specify in list format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[\“2\",\“foo\"]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6" y="3995230"/>
            <a:ext cx="5974704" cy="161654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Check the “request history” screen</a:t>
            </a:r>
            <a:endParaRPr kumimoji="1" lang="en-US" altLang="ja-JP" dirty="0" smtClean="0"/>
          </a:p>
          <a:p>
            <a:pPr lvl="1"/>
            <a:r>
              <a:rPr lang="en-US" altLang="ja-JP" sz="1400" dirty="0"/>
              <a:t>A history of sending a request by specifying parameters with the curl command is added</a:t>
            </a:r>
            <a:r>
              <a:rPr lang="en-US" altLang="ja-JP" sz="1400" dirty="0" smtClean="0"/>
              <a:t>.</a:t>
            </a:r>
            <a:endParaRPr kumimoji="1" lang="en-US" altLang="ja-JP" sz="1400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 smtClean="0"/>
              <a:t>Items displayed in the “Request history” screen can be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changed.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(2/2)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174528" y="5252745"/>
            <a:ext cx="215308" cy="206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39" idx="0"/>
            <a:endCxn id="41" idx="3"/>
          </p:cNvCxnSpPr>
          <p:nvPr/>
        </p:nvCxnSpPr>
        <p:spPr bwMode="auto">
          <a:xfrm flipH="1" flipV="1">
            <a:off x="1619590" y="4563438"/>
            <a:ext cx="1662592" cy="6893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正方形/長方形 40"/>
          <p:cNvSpPr/>
          <p:nvPr/>
        </p:nvSpPr>
        <p:spPr bwMode="auto">
          <a:xfrm>
            <a:off x="673891" y="4005081"/>
            <a:ext cx="945699" cy="11167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0" y="1628581"/>
            <a:ext cx="5973730" cy="12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1" y="4509150"/>
            <a:ext cx="5297359" cy="18886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 smtClean="0"/>
              <a:t>　</a:t>
            </a:r>
            <a:r>
              <a:rPr lang="en-US" altLang="ja-JP" dirty="0"/>
              <a:t>Check the result </a:t>
            </a:r>
            <a:r>
              <a:rPr lang="en-US" altLang="ja-JP" dirty="0" smtClean="0"/>
              <a:t>of action execution (action history)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Execute action</a:t>
            </a:r>
            <a:endParaRPr lang="ja-JP" altLang="en-US" dirty="0"/>
          </a:p>
          <a:p>
            <a:pPr lvl="1"/>
            <a:r>
              <a:rPr lang="en-US" altLang="ja-JP" sz="1400" dirty="0"/>
              <a:t>When rule is matched, action(mail notification) will be executed as users set in preparation before execution, and users can check the result in “Action history” screen.</a:t>
            </a:r>
          </a:p>
          <a:p>
            <a:pPr lvl="1"/>
            <a:r>
              <a:rPr lang="en-US" altLang="ja-JP" sz="1400" dirty="0"/>
              <a:t>Action will be executed as the specification in the action part of </a:t>
            </a:r>
          </a:p>
          <a:p>
            <a:pPr marL="180000" lvl="1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>
                <a:hlinkClick r:id="rId3" action="ppaction://hlinksldjump"/>
              </a:rPr>
              <a:t>&lt;3.3</a:t>
            </a:r>
            <a:r>
              <a:rPr lang="ja-JP" altLang="en-US" sz="1400" dirty="0">
                <a:hlinkClick r:id="rId3" action="ppaction://hlinksldjump"/>
              </a:rPr>
              <a:t>　</a:t>
            </a:r>
            <a:r>
              <a:rPr lang="en-US" altLang="ja-JP" sz="1400" dirty="0">
                <a:hlinkClick r:id="rId3" action="ppaction://hlinksldjump"/>
              </a:rPr>
              <a:t>Create decision table file ※In Excel &gt;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z="1400" dirty="0"/>
              <a:t>（</a:t>
            </a:r>
            <a:r>
              <a:rPr lang="en-US" altLang="ja-JP" sz="1400" dirty="0"/>
              <a:t>mail</a:t>
            </a:r>
            <a:r>
              <a:rPr lang="ja-JP" altLang="en-US" sz="1400" dirty="0"/>
              <a:t> </a:t>
            </a:r>
            <a:r>
              <a:rPr lang="en-US" altLang="ja-JP" sz="1400" dirty="0"/>
              <a:t>Driver</a:t>
            </a:r>
            <a:r>
              <a:rPr lang="ja-JP" altLang="en-US" sz="1400" dirty="0"/>
              <a:t> </a:t>
            </a:r>
            <a:r>
              <a:rPr lang="en-US" altLang="ja-JP" sz="1400" dirty="0"/>
              <a:t>will sent notification mail as user’s specification)</a:t>
            </a:r>
          </a:p>
          <a:p>
            <a:r>
              <a:rPr lang="en-US" altLang="ja-JP" dirty="0" smtClean="0"/>
              <a:t>Mail notification</a:t>
            </a:r>
            <a:endParaRPr lang="ja-JP" altLang="en-US" dirty="0"/>
          </a:p>
          <a:p>
            <a:pPr lvl="1"/>
            <a:r>
              <a:rPr lang="en-US" altLang="ja-JP" sz="1400" dirty="0"/>
              <a:t>Mail with the receiver, title, body set </a:t>
            </a:r>
            <a:r>
              <a:rPr lang="en-US" altLang="ja-JP" sz="1400" dirty="0" smtClean="0"/>
              <a:t>in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b="1" dirty="0" smtClean="0">
                <a:hlinkClick r:id="rId4" action="ppaction://hlinksldjump"/>
              </a:rPr>
              <a:t>&lt;3.1</a:t>
            </a:r>
            <a:r>
              <a:rPr lang="ja-JP" altLang="en-US" sz="1400" b="1" dirty="0">
                <a:hlinkClick r:id="rId4" action="ppaction://hlinksldjump"/>
              </a:rPr>
              <a:t>　</a:t>
            </a:r>
            <a:r>
              <a:rPr lang="en-US" altLang="ja-JP" sz="1400" b="1" dirty="0">
                <a:hlinkClick r:id="rId4" action="ppaction://hlinksldjump"/>
              </a:rPr>
              <a:t>Set mail driver and create mail template</a:t>
            </a:r>
            <a:r>
              <a:rPr lang="en-US" altLang="ja-JP" sz="1400" b="1" dirty="0" smtClean="0">
                <a:hlinkClick r:id="rId4" action="ppaction://hlinksldjump"/>
              </a:rPr>
              <a:t>&gt;</a:t>
            </a:r>
            <a:r>
              <a:rPr lang="en-US" altLang="ja-JP" sz="1400" b="1" dirty="0" smtClean="0"/>
              <a:t> </a:t>
            </a:r>
            <a:r>
              <a:rPr lang="en-US" altLang="ja-JP" sz="1400" dirty="0" smtClean="0"/>
              <a:t>is sent.</a:t>
            </a:r>
            <a:endParaRPr lang="en-US" altLang="ja-JP" sz="1400" dirty="0"/>
          </a:p>
          <a:p>
            <a:r>
              <a:rPr lang="en-US" altLang="ja-JP" dirty="0" smtClean="0"/>
              <a:t>Action history</a:t>
            </a:r>
            <a:endParaRPr lang="ja-JP" altLang="en-US" dirty="0"/>
          </a:p>
          <a:p>
            <a:pPr lvl="1"/>
            <a:r>
              <a:rPr lang="en-US" altLang="ja-JP" sz="1400" dirty="0"/>
              <a:t>Check if the rules are matched and executed are displayed </a:t>
            </a:r>
            <a:r>
              <a:rPr lang="en-US" altLang="ja-JP" sz="1400" dirty="0" smtClean="0"/>
              <a:t>in 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   “Action history” screen.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en-US" altLang="ja-JP" smtClean="0">
                <a:latin typeface="+mn-ea"/>
              </a:rPr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Enter the sample value and execute OASE</a:t>
            </a:r>
            <a:endParaRPr lang="en-US" altLang="ja-JP" dirty="0"/>
          </a:p>
          <a:p>
            <a:pPr lvl="1"/>
            <a:r>
              <a:rPr lang="en-US" altLang="ja-JP" dirty="0" smtClean="0"/>
              <a:t>Case: When OASE receive “</a:t>
            </a:r>
            <a:r>
              <a:rPr lang="en-US" altLang="ja-JP" dirty="0" err="1" smtClean="0"/>
              <a:t>MessageID</a:t>
            </a:r>
            <a:r>
              <a:rPr lang="en-US" altLang="ja-JP" dirty="0" smtClean="0"/>
              <a:t>: 10001”, execute a action to send a mail with information “Title</a:t>
            </a:r>
            <a:r>
              <a:rPr lang="en-US" altLang="ja-JP" dirty="0"/>
              <a:t>:</a:t>
            </a:r>
            <a:r>
              <a:rPr lang="en-US" altLang="ja-JP" dirty="0" smtClean="0"/>
              <a:t>【</a:t>
            </a:r>
            <a:r>
              <a:rPr lang="en-US" altLang="ja-JP" dirty="0" err="1" smtClean="0"/>
              <a:t>OASE】Notification</a:t>
            </a:r>
            <a:r>
              <a:rPr lang="en-US" altLang="ja-JP" dirty="0" smtClean="0"/>
              <a:t> test”, “Body:[Request Info][Event Info]”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【Preparation before execution】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2526199"/>
            <a:ext cx="7957600" cy="205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①「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Action settings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 screen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23348"/>
              </p:ext>
            </p:extLst>
          </p:nvPr>
        </p:nvGraphicFramePr>
        <p:xfrm>
          <a:off x="1187530" y="2981720"/>
          <a:ext cx="2688590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Prepare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action target driver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83744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4698075"/>
            <a:ext cx="4077669" cy="1728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②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Decision table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screen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71873"/>
              </p:ext>
            </p:extLst>
          </p:nvPr>
        </p:nvGraphicFramePr>
        <p:xfrm>
          <a:off x="899489" y="5029717"/>
          <a:ext cx="3897175" cy="129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4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008367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6486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the rule to match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Matching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 name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 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Conditional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expression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equal(value)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88248"/>
              </p:ext>
            </p:extLst>
          </p:nvPr>
        </p:nvGraphicFramePr>
        <p:xfrm>
          <a:off x="4260846" y="2820634"/>
          <a:ext cx="414051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422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392816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the “Mail template” required when using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mail template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5274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Template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442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OASE】Notification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1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33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1964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4942129" y="4705858"/>
            <a:ext cx="3806450" cy="1720218"/>
            <a:chOff x="4942129" y="4705858"/>
            <a:chExt cx="3806450" cy="172021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146888" y="4831711"/>
              <a:ext cx="3601691" cy="1594365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/>
                <a:t>The part introduced in</a:t>
              </a:r>
              <a:r>
                <a:rPr lang="en-US" altLang="ja-JP" sz="1400" b="1" dirty="0" smtClean="0">
                  <a:hlinkClick r:id="rId2" action="ppaction://hlinksldjump"/>
                </a:rPr>
                <a:t>&lt;3.1</a:t>
              </a:r>
              <a:r>
                <a:rPr lang="ja-JP" altLang="en-US" sz="1400" b="1" dirty="0" smtClean="0">
                  <a:hlinkClick r:id="rId2" action="ppaction://hlinksldjump"/>
                </a:rPr>
                <a:t>　</a:t>
              </a:r>
              <a:r>
                <a:rPr lang="en-US" altLang="ja-JP" sz="1400" b="1" dirty="0" smtClean="0">
                  <a:hlinkClick r:id="rId2" action="ppaction://hlinksldjump"/>
                </a:rPr>
                <a:t>Set mail driver and create mail template&gt;</a:t>
              </a:r>
              <a:endParaRPr lang="en-US" altLang="ja-JP" sz="1400" b="1" dirty="0" smtClean="0"/>
            </a:p>
            <a:p>
              <a:pPr algn="ctr"/>
              <a:r>
                <a:rPr lang="en-US" altLang="ja-JP" sz="1400" dirty="0" smtClean="0"/>
                <a:t>and </a:t>
              </a:r>
              <a:r>
                <a:rPr lang="en-US" altLang="ja-JP" sz="1400" b="1" dirty="0" smtClean="0">
                  <a:hlinkClick r:id="rId3" action="ppaction://hlinksldjump"/>
                </a:rPr>
                <a:t>&lt;3.2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Create decision table&gt;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</a:t>
              </a:r>
              <a:r>
                <a:rPr lang="en-US" altLang="ja-JP" sz="1400" dirty="0" smtClean="0"/>
                <a:t>n this manual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4942129" y="4705858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lang="ja-JP" altLang="en-US" dirty="0" smtClean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790980" y="1170400"/>
            <a:ext cx="79576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Decision table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file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508960" y="5028461"/>
            <a:ext cx="8239620" cy="1352949"/>
            <a:chOff x="508960" y="5028461"/>
            <a:chExt cx="8239620" cy="1352949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805520" y="5280386"/>
              <a:ext cx="7943060" cy="1101024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/>
                <a:t>The part introduced </a:t>
              </a:r>
              <a:r>
                <a:rPr lang="en-US" altLang="ja-JP" sz="1400" dirty="0" smtClean="0"/>
                <a:t>in</a:t>
              </a:r>
              <a:r>
                <a:rPr lang="en-US" altLang="ja-JP" sz="1400" b="1" dirty="0" smtClean="0">
                  <a:hlinkClick r:id="rId2" action="ppaction://hlinksldjump"/>
                </a:rPr>
                <a:t>&lt;3.3 Create decision table file&gt;</a:t>
              </a:r>
              <a:r>
                <a:rPr lang="en-US" altLang="ja-JP" sz="1400" b="1" dirty="0" smtClean="0"/>
                <a:t>, </a:t>
              </a:r>
              <a:endParaRPr lang="en-US" altLang="ja-JP" sz="1400" dirty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&lt;3.4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Upload decision table file&gt;</a:t>
              </a:r>
              <a:r>
                <a:rPr lang="en-US" altLang="ja-JP" sz="1400" b="1" dirty="0" smtClean="0"/>
                <a:t>, </a:t>
              </a:r>
              <a:r>
                <a:rPr lang="en-US" altLang="ja-JP" sz="1400" b="1" dirty="0" smtClean="0">
                  <a:hlinkClick r:id="rId4" action="ppaction://hlinksldjump"/>
                </a:rPr>
                <a:t>&lt;3.5</a:t>
              </a:r>
              <a:r>
                <a:rPr lang="ja-JP" altLang="en-US" sz="1400" b="1" dirty="0" smtClean="0">
                  <a:hlinkClick r:id="rId4" action="ppaction://hlinksldjump"/>
                </a:rPr>
                <a:t>　</a:t>
              </a:r>
              <a:r>
                <a:rPr lang="en-US" altLang="ja-JP" sz="1400" b="1" dirty="0" smtClean="0">
                  <a:hlinkClick r:id="rId4" action="ppaction://hlinksldjump"/>
                </a:rPr>
                <a:t>Test request&gt;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in this manual</a:t>
              </a:r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08960" y="5028461"/>
              <a:ext cx="565503" cy="549789"/>
              <a:chOff x="162795" y="3812178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45596"/>
              </p:ext>
            </p:extLst>
          </p:nvPr>
        </p:nvGraphicFramePr>
        <p:xfrm>
          <a:off x="1051390" y="1549140"/>
          <a:ext cx="7553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933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218681525"/>
                    </a:ext>
                  </a:extLst>
                </a:gridCol>
                <a:gridCol w="4506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4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a rule that “messageID:10001” will hit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equal(value)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mail(ver1)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 parameter information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MAIL_NAME=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oasetest,MAIL_TO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=,MAIL_CC=,MAIL_BCC=,MAIL_TEMPLATE=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 required information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805520" y="3284980"/>
            <a:ext cx="3982510" cy="136819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④「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Rule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Rule applying to staging environment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7115"/>
              </p:ext>
            </p:extLst>
          </p:nvPr>
        </p:nvGraphicFramePr>
        <p:xfrm>
          <a:off x="1069220" y="3818756"/>
          <a:ext cx="3070720" cy="52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2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414444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437747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Upload the created decision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table file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test.xlsx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4932050" y="3284979"/>
            <a:ext cx="3816529" cy="1584221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⑤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Test request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screen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66842"/>
              </p:ext>
            </p:extLst>
          </p:nvPr>
        </p:nvGraphicFramePr>
        <p:xfrm>
          <a:off x="5148080" y="3645030"/>
          <a:ext cx="3473892" cy="112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58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9643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 whether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when request “MessageID:10001” matches the uploaded decision table or not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 rule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Matching 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【Execute operation】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805520" y="2924930"/>
            <a:ext cx="7943059" cy="2592360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⑦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Mail</a:t>
            </a:r>
          </a:p>
          <a:p>
            <a:r>
              <a:rPr lang="en-US" altLang="ja-JP" sz="1400" b="1" dirty="0">
                <a:solidFill>
                  <a:srgbClr val="FF0000"/>
                </a:solidFill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 notification</a:t>
            </a:r>
          </a:p>
          <a:p>
            <a:endParaRPr lang="en-US" altLang="ja-JP" sz="1400" b="1" dirty="0">
              <a:solidFill>
                <a:srgbClr val="FF0000"/>
              </a:solidFill>
            </a:endParaRP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Check if the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mail with</a:t>
            </a:r>
          </a:p>
          <a:p>
            <a:pPr marL="216000" lvl="1"/>
            <a:r>
              <a:rPr lang="en-US" altLang="ja-JP" sz="1400" b="1" dirty="0">
                <a:solidFill>
                  <a:sysClr val="windowText" lastClr="000000"/>
                </a:solidFill>
              </a:rPr>
              <a:t>i</a:t>
            </a:r>
            <a:r>
              <a:rPr lang="en-US" altLang="ja-JP" sz="1400" b="1" dirty="0" smtClean="0">
                <a:solidFill>
                  <a:sysClr val="windowText" lastClr="000000"/>
                </a:solidFill>
              </a:rPr>
              <a:t>nformation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on the right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is sent.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Sample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1247490"/>
            <a:ext cx="7957600" cy="151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⑥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Terminal operation 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For Linux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server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06755"/>
              </p:ext>
            </p:extLst>
          </p:nvPr>
        </p:nvGraphicFramePr>
        <p:xfrm>
          <a:off x="1069220" y="1640901"/>
          <a:ext cx="74633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25169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Send request to the prepared rule via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curl command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※Please change the part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in red highlight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-d "{\"ruletable\":\"test\",\"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\":[\“10001\"]}"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8182"/>
              </p:ext>
            </p:extLst>
          </p:nvPr>
        </p:nvGraphicFramePr>
        <p:xfrm>
          <a:off x="2347737" y="3152901"/>
          <a:ext cx="2667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18">
                  <a:extLst>
                    <a:ext uri="{9D8B030D-6E8A-4147-A177-3AD203B41FA5}">
                      <a16:colId xmlns:a16="http://schemas.microsoft.com/office/drawing/2014/main" val="810154457"/>
                    </a:ext>
                  </a:extLst>
                </a:gridCol>
              </a:tblGrid>
              <a:tr h="130923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Title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OASE】Notification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</a:p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[Request information]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Trace ID  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     　 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type name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 user          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 server     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 information]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 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occurance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date time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 name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3289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39440" y="5687019"/>
            <a:ext cx="8209139" cy="731437"/>
            <a:chOff x="539440" y="5687019"/>
            <a:chExt cx="8209139" cy="731437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790980" y="5687019"/>
              <a:ext cx="7957599" cy="73143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/>
                <a:t>The part introduced </a:t>
              </a:r>
              <a:r>
                <a:rPr lang="en-US" altLang="ja-JP" sz="1400" dirty="0" smtClean="0"/>
                <a:t>in</a:t>
              </a:r>
              <a:r>
                <a:rPr lang="en-US" altLang="ja-JP" sz="1400" b="1" dirty="0" smtClean="0">
                  <a:hlinkClick r:id="rId2" action="ppaction://hlinksldjump"/>
                </a:rPr>
                <a:t>&lt;4.1</a:t>
              </a:r>
              <a:r>
                <a:rPr lang="ja-JP" altLang="en-US" sz="1400" b="1" dirty="0" smtClean="0">
                  <a:hlinkClick r:id="rId2" action="ppaction://hlinksldjump"/>
                </a:rPr>
                <a:t>　</a:t>
              </a:r>
              <a:r>
                <a:rPr lang="en-US" altLang="ja-JP" sz="1400" b="1" dirty="0" smtClean="0">
                  <a:hlinkClick r:id="rId2" action="ppaction://hlinksldjump"/>
                </a:rPr>
                <a:t>Send request via curl command&gt;</a:t>
              </a:r>
              <a:endParaRPr lang="en-US" altLang="ja-JP" sz="1400" b="1" dirty="0"/>
            </a:p>
            <a:p>
              <a:pPr algn="ctr"/>
              <a:r>
                <a:rPr lang="en-US" altLang="ja-JP" sz="1400" dirty="0"/>
                <a:t>and </a:t>
              </a:r>
              <a:r>
                <a:rPr lang="en-US" altLang="ja-JP" sz="1400" b="1" dirty="0" smtClean="0">
                  <a:hlinkClick r:id="rId3" action="ppaction://hlinksldjump"/>
                </a:rPr>
                <a:t>&lt;4.2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Check the result of action execution (action history)&gt;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in this manual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39440" y="5687601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220090" y="3058789"/>
            <a:ext cx="3134801" cy="2340000"/>
            <a:chOff x="5220090" y="3058789"/>
            <a:chExt cx="3134801" cy="234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90" y="3058789"/>
              <a:ext cx="3134801" cy="2340000"/>
            </a:xfrm>
            <a:prstGeom prst="rect">
              <a:avLst/>
            </a:prstGeom>
            <a:ln w="38100">
              <a:solidFill>
                <a:srgbClr val="FFFFCC"/>
              </a:solidFill>
            </a:ln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5796170" y="3861060"/>
              <a:ext cx="2088290" cy="936026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Image of </a:t>
              </a:r>
            </a:p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Notification</a:t>
              </a:r>
            </a:p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mail</a:t>
              </a:r>
              <a:endParaRPr kumimoji="1" lang="ja-JP" altLang="en-US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Login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/>
              <a:t> </a:t>
            </a:r>
            <a:r>
              <a:rPr lang="en-US" altLang="ja-JP" dirty="0" smtClean="0"/>
              <a:t>Login</a:t>
            </a:r>
            <a:endParaRPr lang="en-US" altLang="ja-JP" dirty="0"/>
          </a:p>
          <a:p>
            <a:pPr lvl="1"/>
            <a:r>
              <a:rPr lang="en-US" altLang="ja-JP" dirty="0" smtClean="0"/>
              <a:t>The login screen will be displayed by accessing the following URL.</a:t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420860"/>
            <a:ext cx="5400000" cy="329314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smtClean="0">
                  <a:latin typeface="+mn-ea"/>
                </a:rPr>
                <a:t>The password will be requested to be changed immediately after login for the first time.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89587" y="2794603"/>
            <a:ext cx="3235162" cy="1458127"/>
            <a:chOff x="5689586" y="2794603"/>
            <a:chExt cx="3235163" cy="1458127"/>
          </a:xfrm>
        </p:grpSpPr>
        <p:sp>
          <p:nvSpPr>
            <p:cNvPr id="14" name="角丸四角形 13"/>
            <p:cNvSpPr/>
            <p:nvPr/>
          </p:nvSpPr>
          <p:spPr bwMode="auto">
            <a:xfrm>
              <a:off x="5972339" y="3063593"/>
              <a:ext cx="2952410" cy="118913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</a:t>
              </a: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&lt;Environment construction</a:t>
              </a: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 manual -Basics-&gt;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or</a:t>
              </a:r>
              <a:endParaRPr lang="en-US" altLang="ja-JP" sz="1400" b="1" u="sng" dirty="0" smtClean="0">
                <a:latin typeface="+mn-ea"/>
              </a:endParaRP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&lt;OASE Learn -Introduction-&gt;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for the introduction of OASE.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689586" y="2794603"/>
              <a:ext cx="565503" cy="549789"/>
              <a:chOff x="162794" y="3812178"/>
              <a:chExt cx="565503" cy="549789"/>
            </a:xfrm>
          </p:grpSpPr>
          <p:sp>
            <p:nvSpPr>
              <p:cNvPr id="16" name="円/楕円 44"/>
              <p:cNvSpPr/>
              <p:nvPr/>
            </p:nvSpPr>
            <p:spPr bwMode="auto">
              <a:xfrm>
                <a:off x="162794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1" y="1673902"/>
            <a:ext cx="7233657" cy="4411737"/>
          </a:xfrm>
          <a:prstGeom prst="rect">
            <a:avLst/>
          </a:prstGeom>
        </p:spPr>
      </p:pic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The overview of basic menu is as follows.</a:t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Login screen</a:t>
            </a:r>
            <a:r>
              <a:rPr lang="ja-JP" altLang="en-US" dirty="0" smtClean="0"/>
              <a:t> </a:t>
            </a:r>
            <a:r>
              <a:rPr lang="en-US" altLang="ja-JP" dirty="0"/>
              <a:t>&gt; 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 bwMode="auto">
          <a:xfrm>
            <a:off x="838230" y="1673905"/>
            <a:ext cx="3461008" cy="1708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1022884" y="3358132"/>
            <a:ext cx="6797030" cy="9596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線吹き出し 1 (枠付き) 38"/>
          <p:cNvSpPr/>
          <p:nvPr/>
        </p:nvSpPr>
        <p:spPr bwMode="auto">
          <a:xfrm>
            <a:off x="7308380" y="2421659"/>
            <a:ext cx="953436" cy="345824"/>
          </a:xfrm>
          <a:prstGeom prst="borderCallout1">
            <a:avLst>
              <a:gd name="adj1" fmla="val 52223"/>
              <a:gd name="adj2" fmla="val -1008"/>
              <a:gd name="adj3" fmla="val -162914"/>
              <a:gd name="adj4" fmla="val -497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en-US" altLang="ja-JP" sz="1050" b="1" dirty="0" smtClean="0"/>
              <a:t>Menu</a:t>
            </a:r>
            <a:endParaRPr lang="ja-JP" altLang="en-US" sz="1050" b="1" dirty="0"/>
          </a:p>
        </p:txBody>
      </p:sp>
      <p:cxnSp>
        <p:nvCxnSpPr>
          <p:cNvPr id="40" name="直線コネクタ 39"/>
          <p:cNvCxnSpPr>
            <a:stCxn id="39" idx="2"/>
            <a:endCxn id="32" idx="0"/>
          </p:cNvCxnSpPr>
          <p:nvPr/>
        </p:nvCxnSpPr>
        <p:spPr bwMode="auto">
          <a:xfrm flipH="1">
            <a:off x="4421399" y="2594571"/>
            <a:ext cx="2886981" cy="76356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角丸四角形 61"/>
          <p:cNvSpPr/>
          <p:nvPr/>
        </p:nvSpPr>
        <p:spPr bwMode="auto">
          <a:xfrm>
            <a:off x="161697" y="5069382"/>
            <a:ext cx="6048840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Menu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Rule  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Rule creation and action result management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System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General settings and permission management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Management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Security-related management</a:t>
            </a:r>
            <a:endParaRPr lang="en-US" altLang="ja-JP" sz="1400" b="1" dirty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785675" y="4308481"/>
            <a:ext cx="3162806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 Please refer to the manuals for details of the functions in each menu.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23" y="1646553"/>
            <a:ext cx="7186271" cy="3466047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 bwMode="auto">
          <a:xfrm>
            <a:off x="928167" y="2366654"/>
            <a:ext cx="1627426" cy="53919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890923" y="2978279"/>
            <a:ext cx="7136600" cy="5278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947523" y="2042557"/>
            <a:ext cx="1080000" cy="2618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07250" y="23577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980010" y="31188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980010" y="20236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975229" y="2689848"/>
            <a:ext cx="1052294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80010" y="265202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The following functions are used in this quick start manual.</a:t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System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Action settings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setting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7" name="角丸四角形 26"/>
          <p:cNvSpPr/>
          <p:nvPr/>
        </p:nvSpPr>
        <p:spPr bwMode="auto">
          <a:xfrm>
            <a:off x="397537" y="4616191"/>
            <a:ext cx="4859358" cy="193157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name of the driver installed in OASE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information of the registered action target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add action target information to installed driver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create mail template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4" y="1685102"/>
            <a:ext cx="7200000" cy="349105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 </a:t>
            </a: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Decision table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Decision table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45695" y="2071802"/>
            <a:ext cx="7470825" cy="1779356"/>
            <a:chOff x="845695" y="2071802"/>
            <a:chExt cx="7470825" cy="1779356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845695" y="2414568"/>
              <a:ext cx="7118583" cy="14365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7184284" y="2092560"/>
              <a:ext cx="779994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926670" y="296135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926670" y="20718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auto">
            <a:xfrm>
              <a:off x="1081400" y="2673050"/>
              <a:ext cx="216030" cy="11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233016" y="306177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4" name="角丸四角形 23"/>
          <p:cNvSpPr/>
          <p:nvPr/>
        </p:nvSpPr>
        <p:spPr bwMode="auto">
          <a:xfrm>
            <a:off x="611450" y="4782544"/>
            <a:ext cx="4859358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decision table registered in OASE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>
                <a:latin typeface="+mn-ea"/>
              </a:rPr>
              <a:t>The button to download  the decision table file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move to register screen and create new decision table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6" y="2276840"/>
            <a:ext cx="7202328" cy="40672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sz="1800" dirty="0"/>
              <a:t>（</a:t>
            </a:r>
            <a:r>
              <a:rPr lang="en-US" altLang="ja-JP" sz="1800" dirty="0" err="1"/>
              <a:t>DashBoard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/>
              <a:t>Rules applying to Staging </a:t>
            </a:r>
            <a:r>
              <a:rPr lang="en-US" altLang="ja-JP" sz="1800" dirty="0" smtClean="0"/>
              <a:t>environment</a:t>
            </a:r>
            <a:r>
              <a:rPr lang="ja-JP" altLang="en-US" sz="1800" dirty="0" smtClean="0"/>
              <a:t>）</a:t>
            </a:r>
            <a:endParaRPr lang="en-US" altLang="ja-JP" sz="1800" dirty="0"/>
          </a:p>
          <a:p>
            <a:pPr lvl="1"/>
            <a:r>
              <a:rPr lang="en-US" altLang="ja-JP" sz="1400" kern="1200" dirty="0">
                <a:latin typeface="+mn-ea"/>
                <a:cs typeface="+mn-cs"/>
              </a:rPr>
              <a:t>The “Apply” button will be enabled if the decision table has been uploaded to staging environment and applicable rules are found after performing test request</a:t>
            </a:r>
            <a:r>
              <a:rPr lang="en-US" altLang="ja-JP" sz="1400" spc="-150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315381" y="2891276"/>
            <a:ext cx="6497070" cy="10870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50326" y="2618004"/>
            <a:ext cx="4234133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2006" y="249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2714" y="319303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59061" y="31658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979364" y="4365130"/>
            <a:ext cx="7202328" cy="1739434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356529" y="3116332"/>
            <a:ext cx="576000" cy="1224386"/>
            <a:chOff x="1027380" y="2585352"/>
            <a:chExt cx="576000" cy="1224386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1189380" y="2585352"/>
              <a:ext cx="25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下矢印 7"/>
            <p:cNvSpPr/>
            <p:nvPr/>
          </p:nvSpPr>
          <p:spPr bwMode="auto">
            <a:xfrm>
              <a:off x="1027380" y="2831330"/>
              <a:ext cx="576000" cy="978408"/>
            </a:xfrm>
            <a:prstGeom prst="downArrow">
              <a:avLst/>
            </a:prstGeom>
            <a:solidFill>
              <a:srgbClr val="FF000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218373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539440" y="4867386"/>
            <a:ext cx="5110382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operate the decision table file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uploaded decision table files and their status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apply from staging to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64" y="1714610"/>
            <a:ext cx="7194476" cy="40628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</a:t>
            </a:r>
            <a:r>
              <a:rPr lang="en-US" altLang="ja-JP" dirty="0" smtClean="0"/>
              <a:t>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sz="1800" dirty="0"/>
              <a:t>（</a:t>
            </a:r>
            <a:r>
              <a:rPr lang="en-US" altLang="ja-JP" sz="1800" dirty="0" err="1"/>
              <a:t>DashBoard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/>
              <a:t>Rules applying to Production </a:t>
            </a:r>
            <a:r>
              <a:rPr lang="en-US" altLang="ja-JP" sz="1800" dirty="0" smtClean="0"/>
              <a:t>environment</a:t>
            </a:r>
            <a:r>
              <a:rPr lang="ja-JP" altLang="en-US" sz="1800" dirty="0" smtClean="0"/>
              <a:t>）</a:t>
            </a:r>
            <a:endParaRPr lang="en-US" altLang="ja-JP" sz="1800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331551" y="4137868"/>
            <a:ext cx="6464602" cy="8455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24422" y="420488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971512" y="2073894"/>
            <a:ext cx="7202328" cy="1692000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11450" y="5229250"/>
            <a:ext cx="4894128" cy="97812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rules that are practically operated when messages are sent to OASE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3443</Words>
  <Application>Microsoft Office PowerPoint</Application>
  <PresentationFormat>画面に合わせる (4:3)</PresentationFormat>
  <Paragraphs>553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Screen description（Login screen）</vt:lpstr>
      <vt:lpstr>1.2　Screen Description（Dashboard Screen）</vt:lpstr>
      <vt:lpstr>1.3　Screen description（Action setting screen）</vt:lpstr>
      <vt:lpstr>1.4　Screen description（Decision table screen）</vt:lpstr>
      <vt:lpstr>1.5　Screen description（Rule screen）</vt:lpstr>
      <vt:lpstr>1.5　Screen description（Rule screen）</vt:lpstr>
      <vt:lpstr>1.6　Screen description（Request history screen）</vt:lpstr>
      <vt:lpstr>1.7　Screen description（Action history screen）</vt:lpstr>
      <vt:lpstr>2.　Scenario description</vt:lpstr>
      <vt:lpstr>2.1　The scenario of this manual</vt:lpstr>
      <vt:lpstr>3.　Preparation before execution</vt:lpstr>
      <vt:lpstr>3.1　Set mail driver and create mail template (1/3)</vt:lpstr>
      <vt:lpstr>3.1　 Set mail driver and create mail template (2/3)</vt:lpstr>
      <vt:lpstr>3.1　 Set mail driver and create mail template (3/3)</vt:lpstr>
      <vt:lpstr>3.2　Create decision table</vt:lpstr>
      <vt:lpstr>3.3　Create decision table file ※In Excel (1/2)</vt:lpstr>
      <vt:lpstr>3.3　Create decision table file ※In Excel (2/2)</vt:lpstr>
      <vt:lpstr>3.4　Upload decision table file</vt:lpstr>
      <vt:lpstr>3.5　Test request (1/2)</vt:lpstr>
      <vt:lpstr>3.5　Test request (2/2)</vt:lpstr>
      <vt:lpstr>3.6　Apply to production environment</vt:lpstr>
      <vt:lpstr>4.　Operation execution</vt:lpstr>
      <vt:lpstr>4.1　Send request via curl command (1/2)</vt:lpstr>
      <vt:lpstr>4.1　Send request via curl command (2/2)</vt:lpstr>
      <vt:lpstr>4.2　Check the result of action execution (action history)</vt:lpstr>
      <vt:lpstr>A　Appendix</vt:lpstr>
      <vt:lpstr>Sample１(1/3)</vt:lpstr>
      <vt:lpstr>Sample１(2/3)</vt:lpstr>
      <vt:lpstr>Sample１(3/3)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2021-07-02T09:02:35Z</dcterms:modified>
</cp:coreProperties>
</file>