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42"/>
  </p:notesMasterIdLst>
  <p:handoutMasterIdLst>
    <p:handoutMasterId r:id="rId43"/>
  </p:handoutMasterIdLst>
  <p:sldIdLst>
    <p:sldId id="262" r:id="rId2"/>
    <p:sldId id="317" r:id="rId3"/>
    <p:sldId id="505" r:id="rId4"/>
    <p:sldId id="545" r:id="rId5"/>
    <p:sldId id="509" r:id="rId6"/>
    <p:sldId id="510" r:id="rId7"/>
    <p:sldId id="514" r:id="rId8"/>
    <p:sldId id="511" r:id="rId9"/>
    <p:sldId id="512" r:id="rId10"/>
    <p:sldId id="515" r:id="rId11"/>
    <p:sldId id="513" r:id="rId12"/>
    <p:sldId id="506" r:id="rId13"/>
    <p:sldId id="517" r:id="rId14"/>
    <p:sldId id="518" r:id="rId15"/>
    <p:sldId id="519" r:id="rId16"/>
    <p:sldId id="520" r:id="rId17"/>
    <p:sldId id="521" r:id="rId18"/>
    <p:sldId id="522" r:id="rId19"/>
    <p:sldId id="526" r:id="rId20"/>
    <p:sldId id="507" r:id="rId21"/>
    <p:sldId id="516" r:id="rId22"/>
    <p:sldId id="523" r:id="rId23"/>
    <p:sldId id="527" r:id="rId24"/>
    <p:sldId id="528" r:id="rId25"/>
    <p:sldId id="531" r:id="rId26"/>
    <p:sldId id="532" r:id="rId27"/>
    <p:sldId id="533" r:id="rId28"/>
    <p:sldId id="534" r:id="rId29"/>
    <p:sldId id="529" r:id="rId30"/>
    <p:sldId id="530" r:id="rId31"/>
    <p:sldId id="535" r:id="rId32"/>
    <p:sldId id="536" r:id="rId33"/>
    <p:sldId id="537" r:id="rId34"/>
    <p:sldId id="538" r:id="rId35"/>
    <p:sldId id="541" r:id="rId36"/>
    <p:sldId id="542" r:id="rId37"/>
    <p:sldId id="540" r:id="rId38"/>
    <p:sldId id="543" r:id="rId39"/>
    <p:sldId id="544" r:id="rId40"/>
    <p:sldId id="318" r:id="rId41"/>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45"/>
            <p14:sldId id="509"/>
            <p14:sldId id="510"/>
          </p14:sldIdLst>
        </p14:section>
        <p14:section name="2.　シナリオ説明" id="{64988C1C-0356-4E63-B6C3-D85D621C9806}">
          <p14:sldIdLst>
            <p14:sldId id="514"/>
            <p14:sldId id="511"/>
            <p14:sldId id="512"/>
          </p14:sldIdLst>
        </p14:section>
        <p14:section name="3.　事前設定" id="{1B5D2983-CC27-4C36-9BCF-778E3794EF62}">
          <p14:sldIdLst>
            <p14:sldId id="515"/>
            <p14:sldId id="513"/>
            <p14:sldId id="506"/>
            <p14:sldId id="517"/>
            <p14:sldId id="518"/>
            <p14:sldId id="519"/>
            <p14:sldId id="520"/>
            <p14:sldId id="521"/>
            <p14:sldId id="522"/>
            <p14:sldId id="526"/>
          </p14:sldIdLst>
        </p14:section>
        <p14:section name="4.　作業実行" id="{71A5FAAE-B3FA-4B00-946C-8E1C294EFC71}">
          <p14:sldIdLst>
            <p14:sldId id="507"/>
            <p14:sldId id="516"/>
            <p14:sldId id="523"/>
            <p14:sldId id="527"/>
            <p14:sldId id="528"/>
            <p14:sldId id="531"/>
            <p14:sldId id="532"/>
            <p14:sldId id="533"/>
            <p14:sldId id="534"/>
            <p14:sldId id="529"/>
            <p14:sldId id="530"/>
            <p14:sldId id="535"/>
            <p14:sldId id="536"/>
            <p14:sldId id="537"/>
            <p14:sldId id="538"/>
          </p14:sldIdLst>
        </p14:section>
        <p14:section name="A　付録" id="{A8A060BF-92DF-4F47-AFEF-F5FA058AAEFB}">
          <p14:sldIdLst>
            <p14:sldId id="541"/>
            <p14:sldId id="542"/>
            <p14:sldId id="540"/>
            <p14:sldId id="543"/>
            <p14:sldId id="544"/>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14" autoAdjust="0"/>
    <p:restoredTop sz="95507" autoAdjust="0"/>
  </p:normalViewPr>
  <p:slideViewPr>
    <p:cSldViewPr>
      <p:cViewPr varScale="1">
        <p:scale>
          <a:sx n="111" d="100"/>
          <a:sy n="111" d="100"/>
        </p:scale>
        <p:origin x="588" y="114"/>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buClr>
                <a:srgbClr val="11AFB2"/>
              </a:buClr>
              <a:defRPr lang="ja-JP" altLang="en-US" noProof="0" dirty="0" smtClean="0"/>
            </a:lvl1pPr>
            <a:lvl2pPr>
              <a:buClr>
                <a:srgbClr val="11AFB2"/>
              </a:buClr>
              <a:defRPr lang="ja-JP" altLang="en-US" noProof="0" dirty="0" smtClean="0"/>
            </a:lvl2pPr>
            <a:lvl3pPr>
              <a:buClr>
                <a:srgbClr val="11AFB2"/>
              </a:buClr>
              <a:defRPr lang="ja-JP" altLang="en-US" noProof="0" dirty="0" smtClean="0"/>
            </a:lvl3pPr>
            <a:lvl4pPr>
              <a:buClr>
                <a:srgbClr val="11AFB2"/>
              </a:buCl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4985332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4115139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5" name="コンテンツ プレースホルダー"/>
          <p:cNvSpPr>
            <a:spLocks noGrp="1"/>
          </p:cNvSpPr>
          <p:nvPr>
            <p:ph sz="quarter" idx="12" hasCustomPrompt="1"/>
          </p:nvPr>
        </p:nvSpPr>
        <p:spPr bwMode="gray">
          <a:xfrm>
            <a:off x="239185" y="1737188"/>
            <a:ext cx="11713633" cy="4716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Tree>
    <p:extLst>
      <p:ext uri="{BB962C8B-B14F-4D97-AF65-F5344CB8AC3E}">
        <p14:creationId xmlns:p14="http://schemas.microsoft.com/office/powerpoint/2010/main" val="42447645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792865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703" r:id="rId3"/>
    <p:sldLayoutId id="2147483704" r:id="rId4"/>
    <p:sldLayoutId id="2147483705" r:id="rId5"/>
    <p:sldLayoutId id="2147483706"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slide" Target="slide3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xastro-suite.github.io/oase-docs/OASE_documents_ja/html/driver_install/index.html"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xastro-suite.github.io/it-automation-docs/asset/Learn_ja/ITA-base_practice_ja.pdf" TargetMode="Externa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3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rule/02_screen_structure.html#label-stg-butto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slide" Target="slide21.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exastro-suite.github.io/oase-docs/OASE_documents_ja/html/rule/02_screen_structure.html#label-prd-button" TargetMode="Externa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exastro-suite.github.io/oase-docs/OASE_documents_ja/html/api/index.html" TargetMode="External"/><Relationship Id="rId2" Type="http://schemas.openxmlformats.org/officeDocument/2006/relationships/slide" Target="slide3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exastro-suite.github.io/oase-docs/OASE_documents_ja/html/action_history/02_screen_structure.html#id19" TargetMode="External"/><Relationship Id="rId2" Type="http://schemas.openxmlformats.org/officeDocument/2006/relationships/slide" Target="slide21.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3.xml"/><Relationship Id="rId4" Type="http://schemas.openxmlformats.org/officeDocument/2006/relationships/slide" Target="slide18.xml"/></Relationships>
</file>

<file path=ppt/slides/_rels/slide3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0.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hyperlink" Target="https://exastro-suite.github.io/oase-docs/documents_ja.html" TargetMode="External"/><Relationship Id="rId2" Type="http://schemas.openxmlformats.org/officeDocument/2006/relationships/hyperlink" Target="https://exastro-suite.github.io/oase-docs/asset/Learn_ja/OASE-base_ITA-Driver_lecture_ja.pdf"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exastro-suite.github.io/it-automation-docs/asset/Learn_ja/ITA-base_practice_ja.pdf" TargetMode="External"/><Relationship Id="rId2" Type="http://schemas.openxmlformats.org/officeDocument/2006/relationships/hyperlink" Target="https://exastro-suite.github.io/it-automation-docs/asset/Learn_ja/ITA-online-install_ja.pdf" TargetMode="External"/><Relationship Id="rId1" Type="http://schemas.openxmlformats.org/officeDocument/2006/relationships/slideLayout" Target="../slideLayouts/slideLayout3.xml"/><Relationship Id="rId6" Type="http://schemas.openxmlformats.org/officeDocument/2006/relationships/hyperlink" Target="https://exastro-suite.github.io/oase-docs/OASE_documents_ja/html/driver_install/01_install.html#id1" TargetMode="External"/><Relationship Id="rId5" Type="http://schemas.openxmlformats.org/officeDocument/2006/relationships/hyperlink" Target="https://exastro-suite.github.io/oase-docs/asset/Learn_ja/OASE-base_ITA-Driver_lecture_ja.pdf" TargetMode="External"/><Relationship Id="rId4" Type="http://schemas.openxmlformats.org/officeDocument/2006/relationships/hyperlink" Target="https://exastro-suite.github.io/oase-docs/asset/Learn_ja/OASE-online-install_ja.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3996043"/>
            <a:ext cx="11712000" cy="959681"/>
          </a:xfrm>
        </p:spPr>
        <p:txBody>
          <a:bodyPr/>
          <a:lstStyle/>
          <a:p>
            <a:r>
              <a:rPr lang="en-US" altLang="ja-JP" sz="6000" b="1" dirty="0" smtClean="0"/>
              <a:t>Base</a:t>
            </a:r>
            <a:r>
              <a:rPr lang="en-US" altLang="ja-JP" sz="6000" b="1" dirty="0"/>
              <a:t>【</a:t>
            </a:r>
            <a:r>
              <a:rPr lang="ja-JP" altLang="en-US" sz="6000" b="1" dirty="0" smtClean="0"/>
              <a:t>実習</a:t>
            </a:r>
            <a:r>
              <a:rPr lang="en-US" altLang="ja-JP" sz="6000" b="1" dirty="0" smtClean="0"/>
              <a:t>】</a:t>
            </a:r>
            <a:endParaRPr lang="ja-JP" altLang="en-US" sz="6000" b="1" dirty="0"/>
          </a:p>
        </p:txBody>
      </p:sp>
      <p:sp>
        <p:nvSpPr>
          <p:cNvPr id="3" name="テキスト プレースホルダー 2"/>
          <p:cNvSpPr>
            <a:spLocks noGrp="1"/>
          </p:cNvSpPr>
          <p:nvPr>
            <p:ph type="body" sz="quarter" idx="11"/>
          </p:nvPr>
        </p:nvSpPr>
        <p:spPr/>
        <p:txBody>
          <a:bodyPr/>
          <a:lstStyle/>
          <a:p>
            <a:endParaRPr kumimoji="1" lang="ja-JP" altLang="en-US"/>
          </a:p>
        </p:txBody>
      </p:sp>
      <p:sp>
        <p:nvSpPr>
          <p:cNvPr id="4" name="テキスト プレースホルダー 3"/>
          <p:cNvSpPr>
            <a:spLocks noGrp="1"/>
          </p:cNvSpPr>
          <p:nvPr>
            <p:ph type="body" sz="quarter" idx="10"/>
          </p:nvPr>
        </p:nvSpPr>
        <p:spPr>
          <a:xfrm>
            <a:off x="239352" y="6021360"/>
            <a:ext cx="8736969" cy="772006"/>
          </a:xfrm>
        </p:spPr>
        <p:txBody>
          <a:bodyPr/>
          <a:lstStyle/>
          <a:p>
            <a:r>
              <a:rPr lang="en-US" altLang="ja-JP" dirty="0" err="1"/>
              <a:t>Exastro</a:t>
            </a:r>
            <a:r>
              <a:rPr lang="en-US" altLang="ja-JP" dirty="0"/>
              <a:t> Operation Autonomy Support Engine Version 1.3.1</a:t>
            </a:r>
          </a:p>
          <a:p>
            <a:r>
              <a:rPr lang="en-US" altLang="ja-JP" dirty="0" err="1" smtClean="0"/>
              <a:t>Exastro</a:t>
            </a:r>
            <a:r>
              <a:rPr lang="ja-JP" altLang="en-US" dirty="0" smtClean="0"/>
              <a:t> </a:t>
            </a:r>
            <a:r>
              <a:rPr lang="en-US" altLang="ja-JP" dirty="0" smtClean="0"/>
              <a:t>developer</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867434"/>
            <a:ext cx="7315200" cy="1095375"/>
          </a:xfrm>
          <a:prstGeom prst="rect">
            <a:avLst/>
          </a:prstGeom>
        </p:spPr>
      </p:pic>
      <p:sp>
        <p:nvSpPr>
          <p:cNvPr id="6" name="タイトル 1"/>
          <p:cNvSpPr txBox="1">
            <a:spLocks/>
          </p:cNvSpPr>
          <p:nvPr/>
        </p:nvSpPr>
        <p:spPr bwMode="gray">
          <a:xfrm>
            <a:off x="0" y="5493437"/>
            <a:ext cx="1214484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Operation Autonomy Support Engine</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OASE</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3.</a:t>
            </a:r>
            <a:r>
              <a:rPr lang="ja-JP" altLang="en-US" dirty="0"/>
              <a:t>　事前設定</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876730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3.1</a:t>
            </a:r>
            <a:r>
              <a:rPr lang="ja-JP" altLang="en-US" dirty="0"/>
              <a:t>　グループ作成</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グループ「</a:t>
            </a:r>
            <a:r>
              <a:rPr lang="en-US" altLang="ja-JP" dirty="0" err="1"/>
              <a:t>test_group</a:t>
            </a:r>
            <a:r>
              <a:rPr lang="ja-JP" altLang="en-US" dirty="0"/>
              <a:t>」の新規追加</a:t>
            </a:r>
            <a:endParaRPr lang="en-US" altLang="ja-JP" dirty="0"/>
          </a:p>
          <a:p>
            <a:pPr marL="522900" lvl="1" indent="-342900">
              <a:buFont typeface="+mj-ea"/>
              <a:buAutoNum type="circleNumDbPlain"/>
            </a:pPr>
            <a:r>
              <a:rPr lang="ja-JP" altLang="en-US" dirty="0"/>
              <a:t>システム管理者で初回ログインする</a:t>
            </a:r>
            <a:endParaRPr lang="en-US" altLang="ja-JP" dirty="0"/>
          </a:p>
          <a:p>
            <a:pPr marL="522900" lvl="1" indent="-342900">
              <a:buFont typeface="+mj-ea"/>
              <a:buAutoNum type="circleNumDbPlain"/>
            </a:pPr>
            <a:r>
              <a:rPr lang="ja-JP" altLang="en-US" dirty="0"/>
              <a:t>グループ画面に遷移し「</a:t>
            </a:r>
            <a:r>
              <a:rPr lang="en-US" altLang="ja-JP" dirty="0" err="1"/>
              <a:t>test_group</a:t>
            </a:r>
            <a:r>
              <a:rPr lang="ja-JP" altLang="en-US" dirty="0"/>
              <a:t>」を新規追加する</a:t>
            </a:r>
            <a:endParaRPr lang="en-US" altLang="ja-JP" dirty="0"/>
          </a:p>
          <a:p>
            <a:pPr marL="522900" lvl="1" indent="-342900">
              <a:buFont typeface="+mj-ea"/>
              <a:buAutoNum type="circleNumDbPlain"/>
            </a:pPr>
            <a:r>
              <a:rPr lang="ja-JP" altLang="en-US" dirty="0"/>
              <a:t>「</a:t>
            </a:r>
            <a:r>
              <a:rPr lang="en-US" altLang="ja-JP" dirty="0" err="1"/>
              <a:t>test_group</a:t>
            </a:r>
            <a:r>
              <a:rPr lang="ja-JP" altLang="en-US" dirty="0"/>
              <a:t>」のアクセス権限を設定する</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1399133" y="2379649"/>
            <a:ext cx="6421663" cy="2255443"/>
          </a:xfrm>
          <a:prstGeom prst="rect">
            <a:avLst/>
          </a:prstGeom>
        </p:spPr>
      </p:pic>
      <p:pic>
        <p:nvPicPr>
          <p:cNvPr id="5" name="図 4"/>
          <p:cNvPicPr>
            <a:picLocks noChangeAspect="1"/>
          </p:cNvPicPr>
          <p:nvPr/>
        </p:nvPicPr>
        <p:blipFill>
          <a:blip r:embed="rId3"/>
          <a:stretch>
            <a:fillRect/>
          </a:stretch>
        </p:blipFill>
        <p:spPr>
          <a:xfrm>
            <a:off x="5445924" y="3247657"/>
            <a:ext cx="2573136" cy="3133093"/>
          </a:xfrm>
          <a:prstGeom prst="rect">
            <a:avLst/>
          </a:prstGeom>
        </p:spPr>
      </p:pic>
      <p:sp>
        <p:nvSpPr>
          <p:cNvPr id="8" name="角丸四角形 7"/>
          <p:cNvSpPr/>
          <p:nvPr/>
        </p:nvSpPr>
        <p:spPr bwMode="auto">
          <a:xfrm>
            <a:off x="1815505" y="4199535"/>
            <a:ext cx="2505803" cy="1021684"/>
          </a:xfrm>
          <a:prstGeom prst="roundRect">
            <a:avLst>
              <a:gd name="adj" fmla="val 7186"/>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a:latin typeface="+mn-ea"/>
              </a:rPr>
              <a:t> </a:t>
            </a:r>
            <a:r>
              <a:rPr lang="ja-JP" altLang="en-US" sz="1200" b="1" dirty="0" smtClean="0">
                <a:latin typeface="+mn-ea"/>
              </a:rPr>
              <a:t>　　</a:t>
            </a:r>
            <a:r>
              <a:rPr kumimoji="1" lang="ja-JP" altLang="en-US" sz="1200" b="1" dirty="0" smtClean="0">
                <a:latin typeface="+mn-ea"/>
              </a:rPr>
              <a:t>以下の値を入力する</a:t>
            </a:r>
          </a:p>
        </p:txBody>
      </p:sp>
      <p:sp>
        <p:nvSpPr>
          <p:cNvPr id="9" name="円形吹き出し 8"/>
          <p:cNvSpPr/>
          <p:nvPr/>
        </p:nvSpPr>
        <p:spPr bwMode="auto">
          <a:xfrm>
            <a:off x="1793093" y="4174708"/>
            <a:ext cx="360000" cy="344050"/>
          </a:xfrm>
          <a:prstGeom prst="wedgeEllipseCallout">
            <a:avLst>
              <a:gd name="adj1" fmla="val 15207"/>
              <a:gd name="adj2" fmla="val -13744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69510873"/>
              </p:ext>
            </p:extLst>
          </p:nvPr>
        </p:nvGraphicFramePr>
        <p:xfrm>
          <a:off x="1920713" y="4566442"/>
          <a:ext cx="2320720" cy="518160"/>
        </p:xfrm>
        <a:graphic>
          <a:graphicData uri="http://schemas.openxmlformats.org/drawingml/2006/table">
            <a:tbl>
              <a:tblPr firstRow="1" bandRow="1">
                <a:tableStyleId>{5C22544A-7EE6-4342-B048-85BDC9FD1C3A}</a:tableStyleId>
              </a:tblPr>
              <a:tblGrid>
                <a:gridCol w="1168560">
                  <a:extLst>
                    <a:ext uri="{9D8B030D-6E8A-4147-A177-3AD203B41FA5}">
                      <a16:colId xmlns:a16="http://schemas.microsoft.com/office/drawing/2014/main" val="2903683136"/>
                    </a:ext>
                  </a:extLst>
                </a:gridCol>
                <a:gridCol w="1152160">
                  <a:extLst>
                    <a:ext uri="{9D8B030D-6E8A-4147-A177-3AD203B41FA5}">
                      <a16:colId xmlns:a16="http://schemas.microsoft.com/office/drawing/2014/main" val="3391017768"/>
                    </a:ext>
                  </a:extLst>
                </a:gridCol>
              </a:tblGrid>
              <a:tr h="199669">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100" b="1" dirty="0" smtClean="0">
                          <a:solidFill>
                            <a:sysClr val="windowText" lastClr="000000"/>
                          </a:solidFill>
                          <a:latin typeface="+mn-lt"/>
                        </a:rPr>
                        <a:t>グループ名</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100" b="0" dirty="0" smtClean="0">
                          <a:solidFill>
                            <a:sysClr val="windowText" lastClr="000000"/>
                          </a:solidFill>
                          <a:latin typeface="+mn-lt"/>
                        </a:rPr>
                        <a:t>test_group</a:t>
                      </a:r>
                      <a:endParaRPr kumimoji="1" lang="ja-JP" altLang="en-US" sz="11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bl>
          </a:graphicData>
        </a:graphic>
      </p:graphicFrame>
      <p:sp>
        <p:nvSpPr>
          <p:cNvPr id="11" name="正方形/長方形 10"/>
          <p:cNvSpPr/>
          <p:nvPr/>
        </p:nvSpPr>
        <p:spPr bwMode="auto">
          <a:xfrm>
            <a:off x="6913193" y="2606767"/>
            <a:ext cx="792000"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2" name="円形吹き出し 11"/>
          <p:cNvSpPr/>
          <p:nvPr/>
        </p:nvSpPr>
        <p:spPr bwMode="auto">
          <a:xfrm>
            <a:off x="6450190" y="2417314"/>
            <a:ext cx="360000" cy="360000"/>
          </a:xfrm>
          <a:prstGeom prst="wedgeEllipseCallout">
            <a:avLst>
              <a:gd name="adj1" fmla="val 101205"/>
              <a:gd name="adj2" fmla="val 4119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13" name="正方形/長方形 12"/>
          <p:cNvSpPr/>
          <p:nvPr/>
        </p:nvSpPr>
        <p:spPr bwMode="auto">
          <a:xfrm>
            <a:off x="1826029" y="3680088"/>
            <a:ext cx="1196010"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4" name="角丸四角形 13"/>
          <p:cNvSpPr/>
          <p:nvPr/>
        </p:nvSpPr>
        <p:spPr bwMode="auto">
          <a:xfrm>
            <a:off x="1832336" y="5350218"/>
            <a:ext cx="3354275" cy="1031192"/>
          </a:xfrm>
          <a:prstGeom prst="roundRect">
            <a:avLst>
              <a:gd name="adj" fmla="val 10869"/>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b="1" dirty="0" smtClean="0">
                <a:latin typeface="+mn-ea"/>
              </a:rPr>
              <a:t>以下の値を入力する</a:t>
            </a:r>
          </a:p>
        </p:txBody>
      </p:sp>
      <p:sp>
        <p:nvSpPr>
          <p:cNvPr id="15" name="円形吹き出し 14"/>
          <p:cNvSpPr/>
          <p:nvPr/>
        </p:nvSpPr>
        <p:spPr bwMode="auto">
          <a:xfrm>
            <a:off x="4842963" y="5339305"/>
            <a:ext cx="360000" cy="344050"/>
          </a:xfrm>
          <a:prstGeom prst="wedgeEllipseCallout">
            <a:avLst>
              <a:gd name="adj1" fmla="val 194092"/>
              <a:gd name="adj2" fmla="val -10541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1370211800"/>
              </p:ext>
            </p:extLst>
          </p:nvPr>
        </p:nvGraphicFramePr>
        <p:xfrm>
          <a:off x="1940554" y="5747605"/>
          <a:ext cx="3132232" cy="518160"/>
        </p:xfrm>
        <a:graphic>
          <a:graphicData uri="http://schemas.openxmlformats.org/drawingml/2006/table">
            <a:tbl>
              <a:tblPr firstRow="1" bandRow="1">
                <a:tableStyleId>{5C22544A-7EE6-4342-B048-85BDC9FD1C3A}</a:tableStyleId>
              </a:tblPr>
              <a:tblGrid>
                <a:gridCol w="1225327">
                  <a:extLst>
                    <a:ext uri="{9D8B030D-6E8A-4147-A177-3AD203B41FA5}">
                      <a16:colId xmlns:a16="http://schemas.microsoft.com/office/drawing/2014/main" val="2903683136"/>
                    </a:ext>
                  </a:extLst>
                </a:gridCol>
                <a:gridCol w="1906905">
                  <a:extLst>
                    <a:ext uri="{9D8B030D-6E8A-4147-A177-3AD203B41FA5}">
                      <a16:colId xmlns:a16="http://schemas.microsoft.com/office/drawing/2014/main" val="3391017768"/>
                    </a:ext>
                  </a:extLst>
                </a:gridCol>
              </a:tblGrid>
              <a:tr h="199669">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100" b="1" dirty="0" smtClean="0">
                          <a:solidFill>
                            <a:sysClr val="windowText" lastClr="000000"/>
                          </a:solidFill>
                          <a:latin typeface="+mn-lt"/>
                        </a:rPr>
                        <a:t>アクセス権限</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すべて「更新可能」を選択</a:t>
                      </a:r>
                      <a:endParaRPr kumimoji="1" lang="ja-JP" altLang="en-US" sz="11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bl>
          </a:graphicData>
        </a:graphic>
      </p:graphicFrame>
      <p:sp>
        <p:nvSpPr>
          <p:cNvPr id="17" name="正方形/長方形 16"/>
          <p:cNvSpPr/>
          <p:nvPr/>
        </p:nvSpPr>
        <p:spPr bwMode="auto">
          <a:xfrm>
            <a:off x="5575693" y="3841869"/>
            <a:ext cx="2249929" cy="244478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nvGrpSpPr>
          <p:cNvPr id="18" name="グループ化 17"/>
          <p:cNvGrpSpPr/>
          <p:nvPr/>
        </p:nvGrpSpPr>
        <p:grpSpPr>
          <a:xfrm>
            <a:off x="8891690" y="1200948"/>
            <a:ext cx="2880000" cy="3815544"/>
            <a:chOff x="6815468" y="1845766"/>
            <a:chExt cx="1835264" cy="3815544"/>
          </a:xfrm>
        </p:grpSpPr>
        <p:sp>
          <p:nvSpPr>
            <p:cNvPr id="19" name="正方形/長方形 18"/>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角丸四角形 19"/>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21" name="角丸四角形 20"/>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22" name="角丸四角形 21"/>
            <p:cNvSpPr/>
            <p:nvPr/>
          </p:nvSpPr>
          <p:spPr bwMode="auto">
            <a:xfrm>
              <a:off x="6879253" y="359078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ディシジョンテーブル作成</a:t>
              </a:r>
              <a:endParaRPr lang="en-US" altLang="ja-JP" sz="900" b="1" dirty="0" smtClean="0">
                <a:latin typeface="+mn-ea"/>
              </a:endParaRPr>
            </a:p>
          </p:txBody>
        </p:sp>
        <p:sp>
          <p:nvSpPr>
            <p:cNvPr id="23" name="角丸四角形 22"/>
            <p:cNvSpPr/>
            <p:nvPr/>
          </p:nvSpPr>
          <p:spPr bwMode="auto">
            <a:xfrm>
              <a:off x="6879253" y="194024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グループ作成</a:t>
              </a:r>
              <a:endParaRPr lang="ja-JP" altLang="en-US" sz="900" b="1" dirty="0">
                <a:solidFill>
                  <a:srgbClr val="FF0000"/>
                </a:solidFill>
                <a:latin typeface="+mn-ea"/>
              </a:endParaRPr>
            </a:p>
          </p:txBody>
        </p:sp>
        <p:sp>
          <p:nvSpPr>
            <p:cNvPr id="24" name="角丸四角形 23"/>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25" name="角丸四角形 24"/>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26" name="角丸四角形 25"/>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27" name="角丸四角形 26"/>
            <p:cNvSpPr/>
            <p:nvPr/>
          </p:nvSpPr>
          <p:spPr bwMode="auto">
            <a:xfrm>
              <a:off x="6879253" y="317815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latin typeface="+mn-ea"/>
                </a:rPr>
                <a:t>アクション設定（</a:t>
              </a:r>
              <a:r>
                <a:rPr lang="en-US" altLang="ja-JP" sz="900" b="1" spc="-150" dirty="0" smtClean="0">
                  <a:latin typeface="+mn-ea"/>
                </a:rPr>
                <a:t>ITA</a:t>
              </a:r>
              <a:r>
                <a:rPr lang="ja-JP" altLang="en-US" sz="900" b="1" spc="-150" dirty="0" smtClean="0">
                  <a:latin typeface="+mn-ea"/>
                </a:rPr>
                <a:t>ドライバ）</a:t>
              </a:r>
              <a:endParaRPr lang="en-US" altLang="ja-JP" sz="900" b="1" spc="-150" dirty="0" smtClean="0">
                <a:latin typeface="+mn-ea"/>
              </a:endParaRPr>
            </a:p>
          </p:txBody>
        </p:sp>
        <p:sp>
          <p:nvSpPr>
            <p:cNvPr id="28" name="角丸四角形 27"/>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spTree>
    <p:extLst>
      <p:ext uri="{BB962C8B-B14F-4D97-AF65-F5344CB8AC3E}">
        <p14:creationId xmlns:p14="http://schemas.microsoft.com/office/powerpoint/2010/main" val="1688863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3.2</a:t>
            </a:r>
            <a:r>
              <a:rPr lang="ja-JP" altLang="en-US" dirty="0"/>
              <a:t>　ユーザ作成、新規ユーザでのログイン</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ユーザ「</a:t>
            </a:r>
            <a:r>
              <a:rPr lang="en-US" altLang="ja-JP" dirty="0" err="1"/>
              <a:t>test_user</a:t>
            </a:r>
            <a:r>
              <a:rPr lang="ja-JP" altLang="en-US" dirty="0"/>
              <a:t>」の新規追加</a:t>
            </a:r>
            <a:endParaRPr lang="en-US" altLang="ja-JP" dirty="0"/>
          </a:p>
          <a:p>
            <a:pPr marL="522900" lvl="1" indent="-342900">
              <a:buFont typeface="+mj-ea"/>
              <a:buAutoNum type="circleNumDbPlain"/>
            </a:pPr>
            <a:r>
              <a:rPr lang="ja-JP" altLang="en-US" dirty="0"/>
              <a:t>システム管理者で「ユーザ」画面に遷移</a:t>
            </a:r>
            <a:endParaRPr lang="en-US" altLang="ja-JP" dirty="0"/>
          </a:p>
          <a:p>
            <a:pPr marL="522900" lvl="1" indent="-342900">
              <a:buFont typeface="+mj-ea"/>
              <a:buAutoNum type="circleNumDbPlain"/>
            </a:pPr>
            <a:r>
              <a:rPr lang="ja-JP" altLang="en-US" dirty="0"/>
              <a:t>「ユーザ」画面で「</a:t>
            </a:r>
            <a:r>
              <a:rPr lang="en-US" altLang="ja-JP" dirty="0" err="1"/>
              <a:t>test_user</a:t>
            </a:r>
            <a:r>
              <a:rPr lang="ja-JP" altLang="en-US" dirty="0"/>
              <a:t>」を新規追加する</a:t>
            </a:r>
            <a:endParaRPr lang="en-US" altLang="ja-JP" dirty="0"/>
          </a:p>
          <a:p>
            <a:pPr marL="522900" lvl="1" indent="-342900">
              <a:buFont typeface="+mj-ea"/>
              <a:buAutoNum type="circleNumDbPlain"/>
            </a:pPr>
            <a:r>
              <a:rPr lang="ja-JP" altLang="en-US" dirty="0"/>
              <a:t>システム管理者からログアウトし「</a:t>
            </a:r>
            <a:r>
              <a:rPr lang="en-US" altLang="ja-JP" dirty="0" err="1"/>
              <a:t>test_user</a:t>
            </a:r>
            <a:r>
              <a:rPr lang="ja-JP" altLang="en-US" dirty="0"/>
              <a:t>」でログインする</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endParaRPr kumimoji="1" lang="ja-JP" altLang="en-US" dirty="0"/>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9" name="角丸四角形 8"/>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10" name="角丸四角形 9"/>
            <p:cNvSpPr/>
            <p:nvPr/>
          </p:nvSpPr>
          <p:spPr bwMode="auto">
            <a:xfrm>
              <a:off x="6879253" y="359078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ディシジョンテーブル作成</a:t>
              </a:r>
              <a:endParaRPr lang="en-US" altLang="ja-JP" sz="900" b="1" dirty="0" smtClean="0">
                <a:latin typeface="+mn-ea"/>
              </a:endParaRPr>
            </a:p>
          </p:txBody>
        </p:sp>
        <p:sp>
          <p:nvSpPr>
            <p:cNvPr id="11" name="角丸四角形 10"/>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12" name="角丸四角形 11"/>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13" name="角丸四角形 12"/>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14" name="角丸四角形 13"/>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latin typeface="+mn-ea"/>
                </a:rPr>
                <a:t>アクション設定（</a:t>
              </a:r>
              <a:r>
                <a:rPr lang="en-US" altLang="ja-JP" sz="900" b="1" spc="-150" dirty="0" smtClean="0">
                  <a:latin typeface="+mn-ea"/>
                </a:rPr>
                <a:t>ITA</a:t>
              </a:r>
              <a:r>
                <a:rPr lang="ja-JP" altLang="en-US" sz="900" b="1" spc="-150" dirty="0" smtClean="0">
                  <a:latin typeface="+mn-ea"/>
                </a:rPr>
                <a:t>ドライバ）</a:t>
              </a:r>
              <a:endParaRPr lang="en-US" altLang="ja-JP" sz="900" b="1" spc="-150" dirty="0" smtClean="0">
                <a:latin typeface="+mn-ea"/>
              </a:endParaRPr>
            </a:p>
          </p:txBody>
        </p:sp>
        <p:sp>
          <p:nvSpPr>
            <p:cNvPr id="16" name="角丸四角形 15"/>
            <p:cNvSpPr/>
            <p:nvPr/>
          </p:nvSpPr>
          <p:spPr bwMode="auto">
            <a:xfrm>
              <a:off x="6879253" y="235288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ユーザ作成、</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新規ユーザでのログイン</a:t>
              </a:r>
              <a:endParaRPr lang="ja-JP" altLang="en-US" sz="900" b="1" dirty="0">
                <a:solidFill>
                  <a:srgbClr val="FF0000"/>
                </a:solidFill>
                <a:latin typeface="+mn-ea"/>
              </a:endParaRPr>
            </a:p>
          </p:txBody>
        </p:sp>
      </p:grpSp>
      <p:graphicFrame>
        <p:nvGraphicFramePr>
          <p:cNvPr id="17" name="表 16"/>
          <p:cNvGraphicFramePr>
            <a:graphicFrameLocks noGrp="1"/>
          </p:cNvGraphicFramePr>
          <p:nvPr>
            <p:extLst>
              <p:ext uri="{D42A27DB-BD31-4B8C-83A1-F6EECF244321}">
                <p14:modId xmlns:p14="http://schemas.microsoft.com/office/powerpoint/2010/main" val="4293899116"/>
              </p:ext>
            </p:extLst>
          </p:nvPr>
        </p:nvGraphicFramePr>
        <p:xfrm>
          <a:off x="4827430" y="4693406"/>
          <a:ext cx="3634336" cy="158208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42605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222084">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ユーザ登録時に入力したメールアドレス宛に「ログイン</a:t>
                      </a:r>
                      <a:r>
                        <a:rPr kumimoji="1" lang="en-US" altLang="ja-JP" sz="1300" dirty="0" smtClean="0">
                          <a:latin typeface="+mn-lt"/>
                        </a:rPr>
                        <a:t>ID</a:t>
                      </a:r>
                      <a:r>
                        <a:rPr kumimoji="1" lang="ja-JP" altLang="en-US" sz="1300" dirty="0" smtClean="0">
                          <a:latin typeface="+mn-lt"/>
                        </a:rPr>
                        <a:t>通知」「パスワード通知」のメール</a:t>
                      </a:r>
                      <a:r>
                        <a:rPr kumimoji="1" lang="en-US" altLang="ja-JP" sz="1300" dirty="0" smtClean="0">
                          <a:latin typeface="+mn-lt"/>
                        </a:rPr>
                        <a:t>2</a:t>
                      </a:r>
                      <a:r>
                        <a:rPr kumimoji="1" lang="ja-JP" altLang="en-US" sz="1300" dirty="0" smtClean="0">
                          <a:latin typeface="+mn-lt"/>
                        </a:rPr>
                        <a:t>通が届きます。</a:t>
                      </a:r>
                    </a:p>
                    <a:p>
                      <a:r>
                        <a:rPr kumimoji="1" lang="ja-JP" altLang="en-US" sz="1300" dirty="0" smtClean="0">
                          <a:latin typeface="+mn-lt"/>
                        </a:rPr>
                        <a:t>記載されている</a:t>
                      </a:r>
                      <a:r>
                        <a:rPr kumimoji="1" lang="en-US" altLang="ja-JP" sz="1300" dirty="0" smtClean="0">
                          <a:latin typeface="+mn-lt"/>
                        </a:rPr>
                        <a:t>ID</a:t>
                      </a:r>
                      <a:r>
                        <a:rPr kumimoji="1" lang="ja-JP" altLang="en-US" sz="1300" dirty="0" smtClean="0">
                          <a:latin typeface="+mn-lt"/>
                        </a:rPr>
                        <a:t>とパスワードで</a:t>
                      </a:r>
                      <a:r>
                        <a:rPr kumimoji="1" lang="en-US" altLang="ja-JP" sz="1300" dirty="0" smtClean="0">
                          <a:latin typeface="+mn-lt"/>
                        </a:rPr>
                        <a:t>OASE</a:t>
                      </a:r>
                      <a:r>
                        <a:rPr kumimoji="1" lang="ja-JP" altLang="en-US" sz="1300" dirty="0" smtClean="0">
                          <a:latin typeface="+mn-lt"/>
                        </a:rPr>
                        <a:t>にログインしてください。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18" name="図 17"/>
          <p:cNvPicPr>
            <a:picLocks noChangeAspect="1"/>
          </p:cNvPicPr>
          <p:nvPr/>
        </p:nvPicPr>
        <p:blipFill>
          <a:blip r:embed="rId2"/>
          <a:stretch>
            <a:fillRect/>
          </a:stretch>
        </p:blipFill>
        <p:spPr>
          <a:xfrm>
            <a:off x="868764" y="2405407"/>
            <a:ext cx="7593002" cy="2068270"/>
          </a:xfrm>
          <a:prstGeom prst="rect">
            <a:avLst/>
          </a:prstGeom>
        </p:spPr>
      </p:pic>
      <p:sp>
        <p:nvSpPr>
          <p:cNvPr id="19" name="角丸四角形 18"/>
          <p:cNvSpPr/>
          <p:nvPr/>
        </p:nvSpPr>
        <p:spPr bwMode="auto">
          <a:xfrm>
            <a:off x="894730" y="4481377"/>
            <a:ext cx="3636000" cy="1794113"/>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a:latin typeface="+mn-ea"/>
              </a:rPr>
              <a:t> </a:t>
            </a:r>
            <a:r>
              <a:rPr lang="ja-JP" altLang="en-US" sz="1200" b="1" dirty="0" smtClean="0">
                <a:latin typeface="+mn-ea"/>
              </a:rPr>
              <a:t>　　</a:t>
            </a:r>
            <a:r>
              <a:rPr kumimoji="1" lang="ja-JP" altLang="en-US" sz="1200" b="1" dirty="0" smtClean="0">
                <a:latin typeface="+mn-ea"/>
              </a:rPr>
              <a:t>以下の値を入力する</a:t>
            </a:r>
          </a:p>
        </p:txBody>
      </p:sp>
      <p:sp>
        <p:nvSpPr>
          <p:cNvPr id="20" name="円形吹き出し 19"/>
          <p:cNvSpPr/>
          <p:nvPr/>
        </p:nvSpPr>
        <p:spPr bwMode="auto">
          <a:xfrm>
            <a:off x="900470" y="4460406"/>
            <a:ext cx="360000" cy="344050"/>
          </a:xfrm>
          <a:prstGeom prst="wedgeEllipseCallout">
            <a:avLst>
              <a:gd name="adj1" fmla="val 49426"/>
              <a:gd name="adj2" fmla="val -22419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213126626"/>
              </p:ext>
            </p:extLst>
          </p:nvPr>
        </p:nvGraphicFramePr>
        <p:xfrm>
          <a:off x="1015497" y="4866686"/>
          <a:ext cx="3393123" cy="1295400"/>
        </p:xfrm>
        <a:graphic>
          <a:graphicData uri="http://schemas.openxmlformats.org/drawingml/2006/table">
            <a:tbl>
              <a:tblPr firstRow="1" bandRow="1">
                <a:tableStyleId>{5C22544A-7EE6-4342-B048-85BDC9FD1C3A}</a:tableStyleId>
              </a:tblPr>
              <a:tblGrid>
                <a:gridCol w="1206818">
                  <a:extLst>
                    <a:ext uri="{9D8B030D-6E8A-4147-A177-3AD203B41FA5}">
                      <a16:colId xmlns:a16="http://schemas.microsoft.com/office/drawing/2014/main" val="2903683136"/>
                    </a:ext>
                  </a:extLst>
                </a:gridCol>
                <a:gridCol w="2186305">
                  <a:extLst>
                    <a:ext uri="{9D8B030D-6E8A-4147-A177-3AD203B41FA5}">
                      <a16:colId xmlns:a16="http://schemas.microsoft.com/office/drawing/2014/main" val="3391017768"/>
                    </a:ext>
                  </a:extLst>
                </a:gridCol>
              </a:tblGrid>
              <a:tr h="199669">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100" b="1" dirty="0" smtClean="0">
                          <a:solidFill>
                            <a:sysClr val="windowText" lastClr="000000"/>
                          </a:solidFill>
                          <a:latin typeface="+mn-lt"/>
                        </a:rPr>
                        <a:t>ユーザ名</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100" b="0" dirty="0" smtClean="0">
                          <a:solidFill>
                            <a:sysClr val="windowText" lastClr="000000"/>
                          </a:solidFill>
                          <a:latin typeface="+mn-lt"/>
                        </a:rPr>
                        <a:t>test_user</a:t>
                      </a:r>
                      <a:endParaRPr kumimoji="1" lang="ja-JP" altLang="en-US" sz="11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100" b="1" dirty="0" smtClean="0">
                          <a:solidFill>
                            <a:sysClr val="windowText" lastClr="000000"/>
                          </a:solidFill>
                          <a:latin typeface="+mn-lt"/>
                        </a:rPr>
                        <a:t>ログイン</a:t>
                      </a:r>
                      <a:r>
                        <a:rPr kumimoji="1" lang="en-US" altLang="ja-JP" sz="1100" b="1" dirty="0" smtClean="0">
                          <a:solidFill>
                            <a:sysClr val="windowText" lastClr="000000"/>
                          </a:solidFill>
                          <a:latin typeface="+mn-lt"/>
                        </a:rPr>
                        <a:t>ID</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100" b="0" dirty="0" smtClean="0">
                          <a:solidFill>
                            <a:sysClr val="windowText" lastClr="000000"/>
                          </a:solidFill>
                          <a:latin typeface="+mn-lt"/>
                        </a:rPr>
                        <a:t>test_user</a:t>
                      </a:r>
                      <a:endParaRPr kumimoji="1" lang="ja-JP" altLang="en-US" sz="11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99758324"/>
                  </a:ext>
                </a:extLst>
              </a:tr>
              <a:tr h="199669">
                <a:tc>
                  <a:txBody>
                    <a:bodyPr/>
                    <a:lstStyle/>
                    <a:p>
                      <a:r>
                        <a:rPr kumimoji="1" lang="ja-JP" altLang="en-US" sz="1100" b="1" dirty="0" smtClean="0">
                          <a:solidFill>
                            <a:sysClr val="windowText" lastClr="000000"/>
                          </a:solidFill>
                          <a:latin typeface="+mn-lt"/>
                        </a:rPr>
                        <a:t>メールアドレス</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（受信可能なメールアドレス）</a:t>
                      </a:r>
                      <a:endParaRPr kumimoji="1" lang="ja-JP" altLang="en-US" sz="11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19906547"/>
                  </a:ext>
                </a:extLst>
              </a:tr>
              <a:tr h="199669">
                <a:tc>
                  <a:txBody>
                    <a:bodyPr/>
                    <a:lstStyle/>
                    <a:p>
                      <a:r>
                        <a:rPr kumimoji="1" lang="ja-JP" altLang="en-US" sz="1100" b="1" dirty="0" smtClean="0">
                          <a:solidFill>
                            <a:sysClr val="windowText" lastClr="000000"/>
                          </a:solidFill>
                          <a:latin typeface="+mn-lt"/>
                        </a:rPr>
                        <a:t>グループ</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smtClean="0">
                          <a:solidFill>
                            <a:sysClr val="windowText" lastClr="000000"/>
                          </a:solidFill>
                          <a:latin typeface="+mn-lt"/>
                        </a:rPr>
                        <a:t>test_group</a:t>
                      </a:r>
                      <a:endParaRPr kumimoji="1" lang="ja-JP" altLang="en-US" sz="1100" b="0" dirty="0" smtClean="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632383579"/>
                  </a:ext>
                </a:extLst>
              </a:tr>
            </a:tbl>
          </a:graphicData>
        </a:graphic>
      </p:graphicFrame>
      <p:sp>
        <p:nvSpPr>
          <p:cNvPr id="22" name="正方形/長方形 21"/>
          <p:cNvSpPr/>
          <p:nvPr/>
        </p:nvSpPr>
        <p:spPr bwMode="auto">
          <a:xfrm>
            <a:off x="7358270" y="2673220"/>
            <a:ext cx="1008140"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3" name="円形吹き出し 22"/>
          <p:cNvSpPr/>
          <p:nvPr/>
        </p:nvSpPr>
        <p:spPr bwMode="auto">
          <a:xfrm>
            <a:off x="6938885" y="2530592"/>
            <a:ext cx="360000" cy="360000"/>
          </a:xfrm>
          <a:prstGeom prst="wedgeEllipseCallout">
            <a:avLst>
              <a:gd name="adj1" fmla="val 80038"/>
              <a:gd name="adj2" fmla="val 3061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4" name="正方形/長方形 23"/>
          <p:cNvSpPr/>
          <p:nvPr/>
        </p:nvSpPr>
        <p:spPr bwMode="auto">
          <a:xfrm>
            <a:off x="868764" y="3583125"/>
            <a:ext cx="7425635" cy="360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3.3</a:t>
            </a:r>
            <a:r>
              <a:rPr lang="ja-JP" altLang="en-US" dirty="0"/>
              <a:t>　トークン払い出し</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新規トークンの払い出しを実施</a:t>
            </a:r>
            <a:endParaRPr lang="en-US" altLang="ja-JP" dirty="0"/>
          </a:p>
          <a:p>
            <a:pPr marL="522900" lvl="1" indent="-342900">
              <a:buFont typeface="+mj-ea"/>
              <a:buAutoNum type="circleNumDbPlain"/>
            </a:pPr>
            <a:r>
              <a:rPr lang="ja-JP" altLang="en-US" dirty="0"/>
              <a:t>「新規トークン払い出し」ボタンを押下</a:t>
            </a:r>
            <a:endParaRPr lang="en-US" altLang="ja-JP" dirty="0"/>
          </a:p>
          <a:p>
            <a:pPr marL="522900" lvl="1" indent="-342900">
              <a:buFont typeface="+mj-ea"/>
              <a:buAutoNum type="circleNumDbPlain"/>
            </a:pPr>
            <a:r>
              <a:rPr lang="ja-JP" altLang="en-US" dirty="0"/>
              <a:t>「新規トークン払い出し」画面で必要情報を入力</a:t>
            </a:r>
            <a:endParaRPr lang="en-US" altLang="ja-JP" dirty="0"/>
          </a:p>
          <a:p>
            <a:pPr marL="522900" lvl="1" indent="-342900">
              <a:buFont typeface="+mj-ea"/>
              <a:buAutoNum type="circleNumDbPlain"/>
            </a:pPr>
            <a:r>
              <a:rPr lang="ja-JP" altLang="en-US" dirty="0"/>
              <a:t>「トークン払い出し」ボタンを押下</a:t>
            </a:r>
            <a:endParaRPr lang="en-US" altLang="ja-JP" dirty="0"/>
          </a:p>
          <a:p>
            <a:pPr marL="522900" lvl="1" indent="-342900">
              <a:buFont typeface="+mj-ea"/>
              <a:buAutoNum type="circleNumDbPlain"/>
            </a:pPr>
            <a:r>
              <a:rPr lang="ja-JP" altLang="en-US" dirty="0"/>
              <a:t>「トークン」画面に表示されるトークンをコピーして保持する</a:t>
            </a:r>
            <a:endParaRPr lang="en-US" altLang="ja-JP" dirty="0"/>
          </a:p>
          <a:p>
            <a:pPr marL="522900" lvl="1" indent="-342900">
              <a:buFont typeface="+mj-ea"/>
              <a:buAutoNum type="circleNumDbPlain"/>
            </a:pPr>
            <a:r>
              <a:rPr lang="ja-JP" altLang="en-US" dirty="0"/>
              <a:t>「閉じる」ボタンを押下</a:t>
            </a:r>
            <a:endParaRPr lang="en-US" altLang="ja-JP" dirty="0"/>
          </a:p>
          <a:p>
            <a:endParaRPr lang="ja-JP" altLang="en-US" dirty="0"/>
          </a:p>
          <a:p>
            <a:endParaRPr kumimoji="1" lang="ja-JP" altLang="en-US" dirty="0"/>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9" name="角丸四角形 8"/>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10" name="角丸四角形 9"/>
            <p:cNvSpPr/>
            <p:nvPr/>
          </p:nvSpPr>
          <p:spPr bwMode="auto">
            <a:xfrm>
              <a:off x="6879253" y="359078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ディシジョンテーブル作成</a:t>
              </a:r>
              <a:endParaRPr lang="en-US" altLang="ja-JP" sz="900" b="1" dirty="0" smtClean="0">
                <a:latin typeface="+mn-ea"/>
              </a:endParaRPr>
            </a:p>
          </p:txBody>
        </p:sp>
        <p:sp>
          <p:nvSpPr>
            <p:cNvPr id="11" name="角丸四角形 10"/>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12" name="角丸四角形 11"/>
            <p:cNvSpPr/>
            <p:nvPr/>
          </p:nvSpPr>
          <p:spPr bwMode="auto">
            <a:xfrm>
              <a:off x="6879253" y="276551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トークン</a:t>
              </a:r>
              <a:r>
                <a:rPr lang="ja-JP" altLang="en-US" sz="900" b="1" dirty="0">
                  <a:solidFill>
                    <a:srgbClr val="FF0000"/>
                  </a:solidFill>
                  <a:latin typeface="+mn-ea"/>
                </a:rPr>
                <a:t>払い出</a:t>
              </a:r>
              <a:r>
                <a:rPr lang="ja-JP" altLang="en-US" sz="900" b="1" dirty="0" smtClean="0">
                  <a:solidFill>
                    <a:srgbClr val="FF0000"/>
                  </a:solidFill>
                  <a:latin typeface="+mn-ea"/>
                </a:rPr>
                <a:t>し</a:t>
              </a:r>
              <a:endParaRPr lang="ja-JP" altLang="en-US" sz="900" b="1" dirty="0">
                <a:solidFill>
                  <a:srgbClr val="FF0000"/>
                </a:solidFill>
                <a:latin typeface="+mn-ea"/>
              </a:endParaRPr>
            </a:p>
          </p:txBody>
        </p:sp>
        <p:sp>
          <p:nvSpPr>
            <p:cNvPr id="13" name="角丸四角形 12"/>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14" name="角丸四角形 13"/>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latin typeface="+mn-ea"/>
                </a:rPr>
                <a:t>アクション設定（</a:t>
              </a:r>
              <a:r>
                <a:rPr lang="en-US" altLang="ja-JP" sz="900" b="1" spc="-150" dirty="0" smtClean="0">
                  <a:latin typeface="+mn-ea"/>
                </a:rPr>
                <a:t>ITA</a:t>
              </a:r>
              <a:r>
                <a:rPr lang="ja-JP" altLang="en-US" sz="900" b="1" spc="-150" dirty="0" smtClean="0">
                  <a:latin typeface="+mn-ea"/>
                </a:rPr>
                <a:t>ドライバ）</a:t>
              </a:r>
              <a:endParaRPr lang="en-US" altLang="ja-JP" sz="900" b="1" spc="-150" dirty="0" smtClean="0">
                <a:latin typeface="+mn-ea"/>
              </a:endParaRPr>
            </a:p>
          </p:txBody>
        </p:sp>
        <p:sp>
          <p:nvSpPr>
            <p:cNvPr id="16" name="角丸四角形 15"/>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pic>
        <p:nvPicPr>
          <p:cNvPr id="17" name="図 16"/>
          <p:cNvPicPr>
            <a:picLocks noChangeAspect="1"/>
          </p:cNvPicPr>
          <p:nvPr/>
        </p:nvPicPr>
        <p:blipFill>
          <a:blip r:embed="rId2"/>
          <a:stretch>
            <a:fillRect/>
          </a:stretch>
        </p:blipFill>
        <p:spPr>
          <a:xfrm>
            <a:off x="731337" y="2804620"/>
            <a:ext cx="4147255" cy="2206402"/>
          </a:xfrm>
          <a:prstGeom prst="rect">
            <a:avLst/>
          </a:prstGeom>
        </p:spPr>
      </p:pic>
      <p:pic>
        <p:nvPicPr>
          <p:cNvPr id="18" name="図 17"/>
          <p:cNvPicPr>
            <a:picLocks noChangeAspect="1"/>
          </p:cNvPicPr>
          <p:nvPr/>
        </p:nvPicPr>
        <p:blipFill>
          <a:blip r:embed="rId3"/>
          <a:stretch>
            <a:fillRect/>
          </a:stretch>
        </p:blipFill>
        <p:spPr>
          <a:xfrm>
            <a:off x="925858" y="3606281"/>
            <a:ext cx="2949994" cy="2077822"/>
          </a:xfrm>
          <a:prstGeom prst="rect">
            <a:avLst/>
          </a:prstGeom>
        </p:spPr>
      </p:pic>
      <p:sp>
        <p:nvSpPr>
          <p:cNvPr id="19" name="正方形/長方形 18"/>
          <p:cNvSpPr/>
          <p:nvPr/>
        </p:nvSpPr>
        <p:spPr bwMode="auto">
          <a:xfrm>
            <a:off x="4060209" y="3071927"/>
            <a:ext cx="755129"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円形吹き出し 19"/>
          <p:cNvSpPr/>
          <p:nvPr/>
        </p:nvSpPr>
        <p:spPr bwMode="auto">
          <a:xfrm>
            <a:off x="3664270" y="2987914"/>
            <a:ext cx="360000" cy="360000"/>
          </a:xfrm>
          <a:prstGeom prst="wedgeEllipseCallout">
            <a:avLst>
              <a:gd name="adj1" fmla="val 76782"/>
              <a:gd name="adj2" fmla="val -846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21" name="図 20"/>
          <p:cNvPicPr>
            <a:picLocks noChangeAspect="1"/>
          </p:cNvPicPr>
          <p:nvPr/>
        </p:nvPicPr>
        <p:blipFill>
          <a:blip r:embed="rId4"/>
          <a:stretch>
            <a:fillRect/>
          </a:stretch>
        </p:blipFill>
        <p:spPr>
          <a:xfrm>
            <a:off x="4900422" y="5085596"/>
            <a:ext cx="2422871" cy="1273033"/>
          </a:xfrm>
          <a:prstGeom prst="rect">
            <a:avLst/>
          </a:prstGeom>
        </p:spPr>
      </p:pic>
      <p:sp>
        <p:nvSpPr>
          <p:cNvPr id="22" name="正方形/長方形 21"/>
          <p:cNvSpPr/>
          <p:nvPr/>
        </p:nvSpPr>
        <p:spPr bwMode="auto">
          <a:xfrm>
            <a:off x="1032124" y="4096156"/>
            <a:ext cx="2700000" cy="11985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3" name="正方形/長方形 22"/>
          <p:cNvSpPr/>
          <p:nvPr/>
        </p:nvSpPr>
        <p:spPr bwMode="auto">
          <a:xfrm>
            <a:off x="2336623" y="5426352"/>
            <a:ext cx="674003"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円形吹き出し 23"/>
          <p:cNvSpPr/>
          <p:nvPr/>
        </p:nvSpPr>
        <p:spPr bwMode="auto">
          <a:xfrm>
            <a:off x="3096802" y="5632683"/>
            <a:ext cx="360000" cy="360000"/>
          </a:xfrm>
          <a:prstGeom prst="wedgeEllipseCallout">
            <a:avLst>
              <a:gd name="adj1" fmla="val -101142"/>
              <a:gd name="adj2" fmla="val -6339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25" name="正方形/長方形 24"/>
          <p:cNvSpPr/>
          <p:nvPr/>
        </p:nvSpPr>
        <p:spPr bwMode="auto">
          <a:xfrm>
            <a:off x="4975588" y="5626102"/>
            <a:ext cx="2268000"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6" name="円形吹き出し 25"/>
          <p:cNvSpPr/>
          <p:nvPr/>
        </p:nvSpPr>
        <p:spPr bwMode="auto">
          <a:xfrm>
            <a:off x="4453665" y="5445330"/>
            <a:ext cx="360000" cy="360000"/>
          </a:xfrm>
          <a:prstGeom prst="wedgeEllipseCallout">
            <a:avLst>
              <a:gd name="adj1" fmla="val 114010"/>
              <a:gd name="adj2" fmla="val 2963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4</a:t>
            </a:r>
            <a:endParaRPr kumimoji="1" lang="ja-JP" altLang="en-US" sz="1400" b="1" dirty="0" smtClean="0">
              <a:solidFill>
                <a:schemeClr val="bg1"/>
              </a:solidFill>
              <a:latin typeface="+mn-ea"/>
            </a:endParaRPr>
          </a:p>
        </p:txBody>
      </p:sp>
      <p:sp>
        <p:nvSpPr>
          <p:cNvPr id="27" name="正方形/長方形 26"/>
          <p:cNvSpPr/>
          <p:nvPr/>
        </p:nvSpPr>
        <p:spPr bwMode="auto">
          <a:xfrm>
            <a:off x="5789944" y="6063983"/>
            <a:ext cx="625418" cy="2413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8" name="円形吹き出し 27"/>
          <p:cNvSpPr/>
          <p:nvPr/>
        </p:nvSpPr>
        <p:spPr bwMode="auto">
          <a:xfrm>
            <a:off x="4453665" y="5949400"/>
            <a:ext cx="360000" cy="360000"/>
          </a:xfrm>
          <a:prstGeom prst="wedgeEllipseCallout">
            <a:avLst>
              <a:gd name="adj1" fmla="val 380233"/>
              <a:gd name="adj2" fmla="val 814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5</a:t>
            </a:r>
            <a:endParaRPr kumimoji="1" lang="ja-JP" altLang="en-US" sz="1400" b="1" dirty="0" smtClean="0">
              <a:solidFill>
                <a:schemeClr val="bg1"/>
              </a:solidFill>
              <a:latin typeface="+mn-ea"/>
            </a:endParaRPr>
          </a:p>
        </p:txBody>
      </p:sp>
      <p:sp>
        <p:nvSpPr>
          <p:cNvPr id="29" name="角丸四角形 28"/>
          <p:cNvSpPr/>
          <p:nvPr/>
        </p:nvSpPr>
        <p:spPr bwMode="auto">
          <a:xfrm>
            <a:off x="4208987" y="3625491"/>
            <a:ext cx="3114306" cy="1260000"/>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a:latin typeface="+mn-ea"/>
              </a:rPr>
              <a:t> </a:t>
            </a:r>
            <a:r>
              <a:rPr lang="ja-JP" altLang="en-US" sz="1200" b="1" dirty="0" smtClean="0">
                <a:latin typeface="+mn-ea"/>
              </a:rPr>
              <a:t>　　</a:t>
            </a:r>
            <a:r>
              <a:rPr kumimoji="1" lang="ja-JP" altLang="en-US" sz="1200" b="1" dirty="0" smtClean="0">
                <a:latin typeface="+mn-ea"/>
              </a:rPr>
              <a:t>以下の値を入力する</a:t>
            </a:r>
          </a:p>
        </p:txBody>
      </p:sp>
      <p:sp>
        <p:nvSpPr>
          <p:cNvPr id="30" name="円形吹き出し 29"/>
          <p:cNvSpPr/>
          <p:nvPr/>
        </p:nvSpPr>
        <p:spPr bwMode="auto">
          <a:xfrm>
            <a:off x="4160647" y="3597721"/>
            <a:ext cx="360000" cy="344050"/>
          </a:xfrm>
          <a:prstGeom prst="wedgeEllipseCallout">
            <a:avLst>
              <a:gd name="adj1" fmla="val -296541"/>
              <a:gd name="adj2" fmla="val 9789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31" name="表 30"/>
          <p:cNvGraphicFramePr>
            <a:graphicFrameLocks noGrp="1"/>
          </p:cNvGraphicFramePr>
          <p:nvPr>
            <p:extLst>
              <p:ext uri="{D42A27DB-BD31-4B8C-83A1-F6EECF244321}">
                <p14:modId xmlns:p14="http://schemas.microsoft.com/office/powerpoint/2010/main" val="2212365983"/>
              </p:ext>
            </p:extLst>
          </p:nvPr>
        </p:nvGraphicFramePr>
        <p:xfrm>
          <a:off x="4340239" y="3989792"/>
          <a:ext cx="2874011" cy="781834"/>
        </p:xfrm>
        <a:graphic>
          <a:graphicData uri="http://schemas.openxmlformats.org/drawingml/2006/table">
            <a:tbl>
              <a:tblPr firstRow="1" bandRow="1">
                <a:tableStyleId>{5C22544A-7EE6-4342-B048-85BDC9FD1C3A}</a:tableStyleId>
              </a:tblPr>
              <a:tblGrid>
                <a:gridCol w="1206818">
                  <a:extLst>
                    <a:ext uri="{9D8B030D-6E8A-4147-A177-3AD203B41FA5}">
                      <a16:colId xmlns:a16="http://schemas.microsoft.com/office/drawing/2014/main" val="2903683136"/>
                    </a:ext>
                  </a:extLst>
                </a:gridCol>
                <a:gridCol w="1667193">
                  <a:extLst>
                    <a:ext uri="{9D8B030D-6E8A-4147-A177-3AD203B41FA5}">
                      <a16:colId xmlns:a16="http://schemas.microsoft.com/office/drawing/2014/main" val="3391017768"/>
                    </a:ext>
                  </a:extLst>
                </a:gridCol>
              </a:tblGrid>
              <a:tr h="199669">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100" b="1" dirty="0" smtClean="0">
                          <a:solidFill>
                            <a:sysClr val="windowText" lastClr="000000"/>
                          </a:solidFill>
                          <a:latin typeface="+mn-lt"/>
                        </a:rPr>
                        <a:t>トークン名</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（任意の文字列）</a:t>
                      </a:r>
                      <a:endParaRPr kumimoji="1" lang="ja-JP" altLang="en-US" sz="11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63674">
                <a:tc>
                  <a:txBody>
                    <a:bodyPr/>
                    <a:lstStyle/>
                    <a:p>
                      <a:r>
                        <a:rPr kumimoji="1" lang="ja-JP" altLang="en-US" sz="1100" b="1" dirty="0" smtClean="0">
                          <a:solidFill>
                            <a:sysClr val="windowText" lastClr="000000"/>
                          </a:solidFill>
                          <a:latin typeface="+mn-lt"/>
                        </a:rPr>
                        <a:t>グループ別権限</a:t>
                      </a:r>
                      <a:endParaRPr kumimoji="1" lang="ja-JP" altLang="en-US" sz="11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err="1" smtClean="0">
                          <a:solidFill>
                            <a:sysClr val="windowText" lastClr="000000"/>
                          </a:solidFill>
                          <a:latin typeface="+mn-lt"/>
                        </a:rPr>
                        <a:t>test_group</a:t>
                      </a:r>
                      <a:r>
                        <a:rPr kumimoji="1" lang="ja-JP" altLang="en-US" sz="1100" b="0" dirty="0" smtClean="0">
                          <a:solidFill>
                            <a:sysClr val="windowText" lastClr="000000"/>
                          </a:solidFill>
                          <a:latin typeface="+mn-lt"/>
                        </a:rPr>
                        <a:t>：権限あり</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bl>
          </a:graphicData>
        </a:graphic>
      </p:graphicFrame>
      <p:graphicFrame>
        <p:nvGraphicFramePr>
          <p:cNvPr id="47" name="表 46"/>
          <p:cNvGraphicFramePr>
            <a:graphicFrameLocks noGrp="1"/>
          </p:cNvGraphicFramePr>
          <p:nvPr>
            <p:extLst>
              <p:ext uri="{D42A27DB-BD31-4B8C-83A1-F6EECF244321}">
                <p14:modId xmlns:p14="http://schemas.microsoft.com/office/powerpoint/2010/main" val="2423270902"/>
              </p:ext>
            </p:extLst>
          </p:nvPr>
        </p:nvGraphicFramePr>
        <p:xfrm>
          <a:off x="7680220" y="5167087"/>
          <a:ext cx="4091470" cy="1191543"/>
        </p:xfrm>
        <a:graphic>
          <a:graphicData uri="http://schemas.openxmlformats.org/drawingml/2006/table">
            <a:tbl>
              <a:tblPr firstRow="1" bandRow="1">
                <a:tableStyleId>{5C22544A-7EE6-4342-B048-85BDC9FD1C3A}</a:tableStyleId>
              </a:tblPr>
              <a:tblGrid>
                <a:gridCol w="234479">
                  <a:extLst>
                    <a:ext uri="{9D8B030D-6E8A-4147-A177-3AD203B41FA5}">
                      <a16:colId xmlns:a16="http://schemas.microsoft.com/office/drawing/2014/main" val="2080567992"/>
                    </a:ext>
                  </a:extLst>
                </a:gridCol>
                <a:gridCol w="3856991">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トークンは後述する</a:t>
                      </a:r>
                      <a:r>
                        <a:rPr kumimoji="1" lang="en-US" altLang="ja-JP" sz="1300" dirty="0" smtClean="0">
                          <a:latin typeface="+mn-lt"/>
                        </a:rPr>
                        <a:t>&lt;</a:t>
                      </a:r>
                      <a:r>
                        <a:rPr kumimoji="1" lang="en-US" altLang="ja-JP" sz="1300" dirty="0" smtClean="0">
                          <a:latin typeface="+mn-lt"/>
                          <a:hlinkClick r:id="rId5" action="ppaction://hlinksldjump"/>
                        </a:rPr>
                        <a:t>4.3 </a:t>
                      </a:r>
                      <a:r>
                        <a:rPr kumimoji="1" lang="ja-JP" altLang="en-US" sz="1300" dirty="0" smtClean="0">
                          <a:latin typeface="+mn-lt"/>
                          <a:hlinkClick r:id="rId5" action="ppaction://hlinksldjump"/>
                        </a:rPr>
                        <a:t>ルール判定（</a:t>
                      </a:r>
                      <a:r>
                        <a:rPr kumimoji="1" lang="en-US" altLang="ja-JP" sz="1300" dirty="0" smtClean="0">
                          <a:latin typeface="+mn-lt"/>
                          <a:hlinkClick r:id="rId5" action="ppaction://hlinksldjump"/>
                        </a:rPr>
                        <a:t>curl</a:t>
                      </a:r>
                      <a:r>
                        <a:rPr kumimoji="1" lang="ja-JP" altLang="en-US" sz="1300" dirty="0" smtClean="0">
                          <a:latin typeface="+mn-lt"/>
                          <a:hlinkClick r:id="rId5" action="ppaction://hlinksldjump"/>
                        </a:rPr>
                        <a:t>コマンドによるリクエスト送信）</a:t>
                      </a:r>
                      <a:r>
                        <a:rPr kumimoji="1" lang="en-US" altLang="ja-JP" sz="1300" dirty="0" smtClean="0">
                          <a:latin typeface="+mn-lt"/>
                        </a:rPr>
                        <a:t>&gt;</a:t>
                      </a:r>
                      <a:r>
                        <a:rPr kumimoji="1" lang="ja-JP" altLang="en-US" sz="1300" dirty="0" smtClean="0">
                          <a:latin typeface="+mn-lt"/>
                        </a:rPr>
                        <a:t>時に使用するため設定が必要です。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839390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3.4</a:t>
            </a:r>
            <a:r>
              <a:rPr lang="ja-JP" altLang="en-US" dirty="0"/>
              <a:t>　アクション設定（</a:t>
            </a:r>
            <a:r>
              <a:rPr lang="en-US" altLang="ja-JP" dirty="0"/>
              <a:t>ITA</a:t>
            </a:r>
            <a:r>
              <a:rPr lang="ja-JP" altLang="en-US" dirty="0"/>
              <a:t>ドライバ） </a:t>
            </a:r>
            <a:r>
              <a:rPr lang="en-US" altLang="ja-JP" dirty="0"/>
              <a:t>(1/4)</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アクション先の追加</a:t>
            </a:r>
            <a:endParaRPr lang="en-US" altLang="ja-JP" dirty="0"/>
          </a:p>
          <a:p>
            <a:pPr marL="522900" lvl="1" indent="-342900">
              <a:buFont typeface="+mj-ea"/>
              <a:buAutoNum type="circleNumDbPlain"/>
            </a:pPr>
            <a:r>
              <a:rPr lang="ja-JP" altLang="en-US" dirty="0"/>
              <a:t>「アクション設定」画面上の「アクション先の追加」ボタンを押下</a:t>
            </a:r>
            <a:endParaRPr lang="en-US" altLang="ja-JP" dirty="0"/>
          </a:p>
          <a:p>
            <a:pPr marL="522900" lvl="1" indent="-342900">
              <a:buFont typeface="+mj-ea"/>
              <a:buAutoNum type="circleNumDbPlain"/>
            </a:pPr>
            <a:r>
              <a:rPr lang="ja-JP" altLang="en-US" dirty="0"/>
              <a:t>「アクション先の選択」欄で「</a:t>
            </a:r>
            <a:r>
              <a:rPr lang="en-US" altLang="ja-JP" dirty="0"/>
              <a:t>ITA</a:t>
            </a:r>
            <a:r>
              <a:rPr lang="ja-JP" altLang="en-US" dirty="0"/>
              <a:t> </a:t>
            </a:r>
            <a:r>
              <a:rPr lang="en-US" altLang="ja-JP" dirty="0"/>
              <a:t>Driver</a:t>
            </a:r>
            <a:r>
              <a:rPr lang="ja-JP" altLang="en-US" dirty="0"/>
              <a:t> </a:t>
            </a:r>
            <a:r>
              <a:rPr lang="en-US" altLang="ja-JP" dirty="0"/>
              <a:t>ver1</a:t>
            </a:r>
            <a:r>
              <a:rPr lang="ja-JP" altLang="en-US" dirty="0"/>
              <a:t>」を選択</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lvl="1">
              <a:buFont typeface="メイリオ" panose="020B0604030504040204" pitchFamily="50" charset="-128"/>
              <a:buChar char="※"/>
            </a:pPr>
            <a:endParaRPr lang="en-US" altLang="ja-JP" dirty="0" smtClean="0"/>
          </a:p>
          <a:p>
            <a:pPr lvl="1">
              <a:buFont typeface="メイリオ" panose="020B0604030504040204" pitchFamily="50" charset="-128"/>
              <a:buChar char="※"/>
            </a:pPr>
            <a:endParaRPr lang="en-US" altLang="ja-JP" dirty="0" smtClean="0"/>
          </a:p>
          <a:p>
            <a:pPr lvl="1">
              <a:buFont typeface="メイリオ" panose="020B0604030504040204" pitchFamily="50" charset="-128"/>
              <a:buChar char="※"/>
            </a:pPr>
            <a:r>
              <a:rPr lang="ja-JP" altLang="en-US" dirty="0" smtClean="0"/>
              <a:t>ドライバ</a:t>
            </a:r>
            <a:r>
              <a:rPr lang="ja-JP" altLang="en-US" dirty="0"/>
              <a:t>をインストールしていない場合、上記の画面は</a:t>
            </a:r>
            <a:r>
              <a:rPr lang="ja-JP" altLang="en-US" dirty="0">
                <a:solidFill>
                  <a:srgbClr val="FF0000"/>
                </a:solidFill>
              </a:rPr>
              <a:t>表示</a:t>
            </a:r>
            <a:r>
              <a:rPr lang="ja-JP" altLang="en-US" dirty="0" smtClean="0">
                <a:solidFill>
                  <a:srgbClr val="FF0000"/>
                </a:solidFill>
              </a:rPr>
              <a:t>されません</a:t>
            </a:r>
            <a:r>
              <a:rPr lang="ja-JP" altLang="en-US" dirty="0"/>
              <a:t>。</a:t>
            </a:r>
            <a:endParaRPr lang="en-US" altLang="ja-JP" dirty="0"/>
          </a:p>
          <a:p>
            <a:pPr lvl="1"/>
            <a:endParaRPr lang="en-US" altLang="ja-JP" dirty="0"/>
          </a:p>
          <a:p>
            <a:endParaRPr lang="ja-JP" altLang="en-US" dirty="0"/>
          </a:p>
          <a:p>
            <a:endParaRPr kumimoji="1" lang="ja-JP" altLang="en-US" dirty="0"/>
          </a:p>
        </p:txBody>
      </p:sp>
      <p:graphicFrame>
        <p:nvGraphicFramePr>
          <p:cNvPr id="17" name="表 16"/>
          <p:cNvGraphicFramePr>
            <a:graphicFrameLocks noGrp="1"/>
          </p:cNvGraphicFramePr>
          <p:nvPr>
            <p:extLst>
              <p:ext uri="{D42A27DB-BD31-4B8C-83A1-F6EECF244321}">
                <p14:modId xmlns:p14="http://schemas.microsoft.com/office/powerpoint/2010/main" val="860727025"/>
              </p:ext>
            </p:extLst>
          </p:nvPr>
        </p:nvGraphicFramePr>
        <p:xfrm>
          <a:off x="7680220" y="5167087"/>
          <a:ext cx="4091470" cy="1191543"/>
        </p:xfrm>
        <a:graphic>
          <a:graphicData uri="http://schemas.openxmlformats.org/drawingml/2006/table">
            <a:tbl>
              <a:tblPr firstRow="1" bandRow="1">
                <a:tableStyleId>{5C22544A-7EE6-4342-B048-85BDC9FD1C3A}</a:tableStyleId>
              </a:tblPr>
              <a:tblGrid>
                <a:gridCol w="234479">
                  <a:extLst>
                    <a:ext uri="{9D8B030D-6E8A-4147-A177-3AD203B41FA5}">
                      <a16:colId xmlns:a16="http://schemas.microsoft.com/office/drawing/2014/main" val="2080567992"/>
                    </a:ext>
                  </a:extLst>
                </a:gridCol>
                <a:gridCol w="3856991">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事前に</a:t>
                      </a:r>
                      <a:r>
                        <a:rPr kumimoji="1" lang="en-US" altLang="ja-JP" sz="1300" dirty="0" smtClean="0">
                          <a:latin typeface="+mn-lt"/>
                        </a:rPr>
                        <a:t>&lt;</a:t>
                      </a:r>
                      <a:r>
                        <a:rPr kumimoji="1" lang="ja-JP" altLang="en-US" sz="1300" dirty="0" smtClean="0">
                          <a:latin typeface="+mn-lt"/>
                          <a:hlinkClick r:id="rId2"/>
                        </a:rPr>
                        <a:t>環境構築マニュアル </a:t>
                      </a:r>
                      <a:r>
                        <a:rPr kumimoji="1" lang="en-US" altLang="ja-JP" sz="1300" dirty="0" smtClean="0">
                          <a:latin typeface="+mn-lt"/>
                          <a:hlinkClick r:id="rId2"/>
                        </a:rPr>
                        <a:t>-</a:t>
                      </a:r>
                      <a:r>
                        <a:rPr kumimoji="1" lang="ja-JP" altLang="en-US" sz="1300" dirty="0" smtClean="0">
                          <a:latin typeface="+mn-lt"/>
                          <a:hlinkClick r:id="rId2"/>
                        </a:rPr>
                        <a:t>ドライバインストール編</a:t>
                      </a:r>
                      <a:r>
                        <a:rPr kumimoji="1" lang="en-US" altLang="ja-JP" sz="1300" dirty="0" smtClean="0">
                          <a:latin typeface="+mn-lt"/>
                          <a:hlinkClick r:id="rId2"/>
                        </a:rPr>
                        <a:t>-</a:t>
                      </a:r>
                      <a:r>
                        <a:rPr kumimoji="1" lang="en-US" altLang="ja-JP" sz="1300" dirty="0" smtClean="0">
                          <a:latin typeface="+mn-lt"/>
                        </a:rPr>
                        <a:t>&gt;</a:t>
                      </a:r>
                      <a:r>
                        <a:rPr kumimoji="1" lang="ja-JP" altLang="en-US" sz="1300" dirty="0" smtClean="0">
                          <a:latin typeface="+mn-lt"/>
                        </a:rPr>
                        <a:t>を参照のうえメールドライバをインストールしてください。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18" name="図 17"/>
          <p:cNvPicPr>
            <a:picLocks noChangeAspect="1"/>
          </p:cNvPicPr>
          <p:nvPr/>
        </p:nvPicPr>
        <p:blipFill>
          <a:blip r:embed="rId3"/>
          <a:stretch>
            <a:fillRect/>
          </a:stretch>
        </p:blipFill>
        <p:spPr>
          <a:xfrm>
            <a:off x="667783" y="2111180"/>
            <a:ext cx="6646003" cy="3541620"/>
          </a:xfrm>
          <a:prstGeom prst="rect">
            <a:avLst/>
          </a:prstGeom>
        </p:spPr>
      </p:pic>
      <p:pic>
        <p:nvPicPr>
          <p:cNvPr id="19" name="図 18"/>
          <p:cNvPicPr>
            <a:picLocks noChangeAspect="1"/>
          </p:cNvPicPr>
          <p:nvPr/>
        </p:nvPicPr>
        <p:blipFill rotWithShape="1">
          <a:blip r:embed="rId4"/>
          <a:srcRect l="11666" t="10951" r="11705" b="11247"/>
          <a:stretch/>
        </p:blipFill>
        <p:spPr>
          <a:xfrm>
            <a:off x="1775400" y="3068950"/>
            <a:ext cx="4392610" cy="2376330"/>
          </a:xfrm>
          <a:prstGeom prst="rect">
            <a:avLst/>
          </a:prstGeom>
        </p:spPr>
      </p:pic>
      <p:sp>
        <p:nvSpPr>
          <p:cNvPr id="20" name="正方形/長方形 19"/>
          <p:cNvSpPr/>
          <p:nvPr/>
        </p:nvSpPr>
        <p:spPr bwMode="auto">
          <a:xfrm>
            <a:off x="5975386" y="2579642"/>
            <a:ext cx="1272774" cy="26654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1" name="円形吹き出し 20"/>
          <p:cNvSpPr/>
          <p:nvPr/>
        </p:nvSpPr>
        <p:spPr bwMode="auto">
          <a:xfrm>
            <a:off x="5565339" y="2515143"/>
            <a:ext cx="360000" cy="360000"/>
          </a:xfrm>
          <a:prstGeom prst="wedgeEllipseCallout">
            <a:avLst>
              <a:gd name="adj1" fmla="val 76782"/>
              <a:gd name="adj2" fmla="val -846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2" name="正方形/長方形 21"/>
          <p:cNvSpPr/>
          <p:nvPr/>
        </p:nvSpPr>
        <p:spPr bwMode="auto">
          <a:xfrm>
            <a:off x="2057521" y="3881990"/>
            <a:ext cx="1158079" cy="82853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3" name="円形吹き出し 22"/>
          <p:cNvSpPr/>
          <p:nvPr/>
        </p:nvSpPr>
        <p:spPr bwMode="auto">
          <a:xfrm>
            <a:off x="3215600" y="3494470"/>
            <a:ext cx="360000" cy="360000"/>
          </a:xfrm>
          <a:prstGeom prst="wedgeEllipseCallout">
            <a:avLst>
              <a:gd name="adj1" fmla="val -79734"/>
              <a:gd name="adj2" fmla="val 6764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pSp>
        <p:nvGrpSpPr>
          <p:cNvPr id="24" name="グループ化 23"/>
          <p:cNvGrpSpPr/>
          <p:nvPr/>
        </p:nvGrpSpPr>
        <p:grpSpPr>
          <a:xfrm>
            <a:off x="8891690" y="1200948"/>
            <a:ext cx="2880000" cy="3815544"/>
            <a:chOff x="6815468" y="1845766"/>
            <a:chExt cx="1835264" cy="3815544"/>
          </a:xfrm>
        </p:grpSpPr>
        <p:sp>
          <p:nvSpPr>
            <p:cNvPr id="25" name="正方形/長方形 2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角丸四角形 25"/>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27" name="角丸四角形 26"/>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28" name="角丸四角形 27"/>
            <p:cNvSpPr/>
            <p:nvPr/>
          </p:nvSpPr>
          <p:spPr bwMode="auto">
            <a:xfrm>
              <a:off x="6879253" y="359078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ディシジョンテーブル作成</a:t>
              </a:r>
              <a:endParaRPr lang="en-US" altLang="ja-JP" sz="900" b="1" dirty="0" smtClean="0">
                <a:latin typeface="+mn-ea"/>
              </a:endParaRPr>
            </a:p>
          </p:txBody>
        </p:sp>
        <p:sp>
          <p:nvSpPr>
            <p:cNvPr id="29" name="角丸四角形 28"/>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30" name="角丸四角形 29"/>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31" name="角丸四角形 30"/>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32" name="角丸四角形 31"/>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33" name="角丸四角形 32"/>
            <p:cNvSpPr/>
            <p:nvPr/>
          </p:nvSpPr>
          <p:spPr bwMode="auto">
            <a:xfrm>
              <a:off x="6879253" y="317815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アクション設定（</a:t>
              </a:r>
              <a:r>
                <a:rPr lang="en-US" altLang="ja-JP" sz="900" b="1" spc="-150" dirty="0" smtClean="0">
                  <a:solidFill>
                    <a:srgbClr val="FF0000"/>
                  </a:solidFill>
                  <a:latin typeface="+mn-ea"/>
                </a:rPr>
                <a:t>ITA</a:t>
              </a:r>
              <a:r>
                <a:rPr lang="ja-JP" altLang="en-US" sz="900" b="1" spc="-150" dirty="0" smtClean="0">
                  <a:solidFill>
                    <a:srgbClr val="FF0000"/>
                  </a:solidFill>
                  <a:latin typeface="+mn-ea"/>
                </a:rPr>
                <a:t>ドライバ）</a:t>
              </a:r>
              <a:endParaRPr lang="en-US" altLang="ja-JP" sz="900" b="1" spc="-150" dirty="0" smtClean="0">
                <a:solidFill>
                  <a:srgbClr val="FF0000"/>
                </a:solidFill>
                <a:latin typeface="+mn-ea"/>
              </a:endParaRPr>
            </a:p>
          </p:txBody>
        </p:sp>
        <p:sp>
          <p:nvSpPr>
            <p:cNvPr id="34" name="角丸四角形 33"/>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spTree>
    <p:extLst>
      <p:ext uri="{BB962C8B-B14F-4D97-AF65-F5344CB8AC3E}">
        <p14:creationId xmlns:p14="http://schemas.microsoft.com/office/powerpoint/2010/main" val="3177102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3.4</a:t>
            </a:r>
            <a:r>
              <a:rPr lang="ja-JP" altLang="en-US" dirty="0"/>
              <a:t>　アクション設定（</a:t>
            </a:r>
            <a:r>
              <a:rPr lang="en-US" altLang="ja-JP" dirty="0"/>
              <a:t>ITA</a:t>
            </a:r>
            <a:r>
              <a:rPr lang="ja-JP" altLang="en-US" dirty="0"/>
              <a:t>ドライバ） </a:t>
            </a:r>
            <a:r>
              <a:rPr lang="en-US" altLang="ja-JP" dirty="0" smtClean="0"/>
              <a:t>(2/4</a:t>
            </a:r>
            <a:r>
              <a:rPr lang="en-US" altLang="ja-JP" dirty="0"/>
              <a:t>)</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アクション先の設定</a:t>
            </a:r>
            <a:endParaRPr lang="en-US" altLang="ja-JP" dirty="0"/>
          </a:p>
          <a:p>
            <a:pPr marL="522900" lvl="1" indent="-342900">
              <a:buFont typeface="+mj-ea"/>
              <a:buAutoNum type="circleNumDbPlain"/>
            </a:pPr>
            <a:r>
              <a:rPr lang="ja-JP" altLang="en-US" dirty="0"/>
              <a:t>「</a:t>
            </a:r>
            <a:r>
              <a:rPr lang="en-US" altLang="ja-JP" dirty="0"/>
              <a:t>ITA</a:t>
            </a:r>
            <a:r>
              <a:rPr lang="ja-JP" altLang="en-US" dirty="0"/>
              <a:t> </a:t>
            </a:r>
            <a:r>
              <a:rPr lang="en-US" altLang="ja-JP" dirty="0"/>
              <a:t>Driver</a:t>
            </a:r>
            <a:r>
              <a:rPr lang="ja-JP" altLang="en-US" dirty="0"/>
              <a:t> </a:t>
            </a:r>
            <a:r>
              <a:rPr lang="en-US" altLang="ja-JP" dirty="0"/>
              <a:t>ver1</a:t>
            </a:r>
            <a:r>
              <a:rPr lang="ja-JP" altLang="en-US" dirty="0"/>
              <a:t>」画面の必要情報を入力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9" name="角丸四角形 8"/>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10" name="角丸四角形 9"/>
            <p:cNvSpPr/>
            <p:nvPr/>
          </p:nvSpPr>
          <p:spPr bwMode="auto">
            <a:xfrm>
              <a:off x="6879253" y="359078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ディシジョンテーブル作成</a:t>
              </a:r>
              <a:endParaRPr lang="en-US" altLang="ja-JP" sz="900" b="1" dirty="0" smtClean="0">
                <a:latin typeface="+mn-ea"/>
              </a:endParaRPr>
            </a:p>
          </p:txBody>
        </p:sp>
        <p:sp>
          <p:nvSpPr>
            <p:cNvPr id="11" name="角丸四角形 10"/>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12" name="角丸四角形 11"/>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13" name="角丸四角形 12"/>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14" name="角丸四角形 13"/>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アクション設定（</a:t>
              </a:r>
              <a:r>
                <a:rPr lang="en-US" altLang="ja-JP" sz="900" b="1" spc="-150" dirty="0" smtClean="0">
                  <a:solidFill>
                    <a:srgbClr val="FF0000"/>
                  </a:solidFill>
                  <a:latin typeface="+mn-ea"/>
                </a:rPr>
                <a:t>ITA</a:t>
              </a:r>
              <a:r>
                <a:rPr lang="ja-JP" altLang="en-US" sz="900" b="1" spc="-150" dirty="0" smtClean="0">
                  <a:solidFill>
                    <a:srgbClr val="FF0000"/>
                  </a:solidFill>
                  <a:latin typeface="+mn-ea"/>
                </a:rPr>
                <a:t>ドライバ）</a:t>
              </a:r>
              <a:endParaRPr lang="en-US" altLang="ja-JP" sz="900" b="1" spc="-150" dirty="0" smtClean="0">
                <a:solidFill>
                  <a:srgbClr val="FF0000"/>
                </a:solidFill>
                <a:latin typeface="+mn-ea"/>
              </a:endParaRPr>
            </a:p>
          </p:txBody>
        </p:sp>
        <p:sp>
          <p:nvSpPr>
            <p:cNvPr id="16" name="角丸四角形 15"/>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pic>
        <p:nvPicPr>
          <p:cNvPr id="17" name="図 16"/>
          <p:cNvPicPr>
            <a:picLocks noChangeAspect="1"/>
          </p:cNvPicPr>
          <p:nvPr/>
        </p:nvPicPr>
        <p:blipFill>
          <a:blip r:embed="rId2"/>
          <a:stretch>
            <a:fillRect/>
          </a:stretch>
        </p:blipFill>
        <p:spPr>
          <a:xfrm>
            <a:off x="1031823" y="1912921"/>
            <a:ext cx="2981733" cy="4445709"/>
          </a:xfrm>
          <a:prstGeom prst="rect">
            <a:avLst/>
          </a:prstGeom>
        </p:spPr>
      </p:pic>
      <p:sp>
        <p:nvSpPr>
          <p:cNvPr id="18" name="正方形/長方形 17"/>
          <p:cNvSpPr/>
          <p:nvPr/>
        </p:nvSpPr>
        <p:spPr bwMode="auto">
          <a:xfrm>
            <a:off x="2954533" y="5992463"/>
            <a:ext cx="648000"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9" name="正方形/長方形 18"/>
          <p:cNvSpPr/>
          <p:nvPr/>
        </p:nvSpPr>
        <p:spPr bwMode="auto">
          <a:xfrm>
            <a:off x="1164976" y="2340531"/>
            <a:ext cx="2628000" cy="345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角丸四角形 19"/>
          <p:cNvSpPr/>
          <p:nvPr/>
        </p:nvSpPr>
        <p:spPr bwMode="auto">
          <a:xfrm>
            <a:off x="4263329" y="1912921"/>
            <a:ext cx="4353021" cy="3060000"/>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b="1" dirty="0" smtClean="0">
                <a:latin typeface="+mn-ea"/>
              </a:rPr>
              <a:t>　　以下の値を入力する</a:t>
            </a:r>
          </a:p>
        </p:txBody>
      </p:sp>
      <p:sp>
        <p:nvSpPr>
          <p:cNvPr id="21" name="円形吹き出し 20"/>
          <p:cNvSpPr/>
          <p:nvPr/>
        </p:nvSpPr>
        <p:spPr bwMode="auto">
          <a:xfrm>
            <a:off x="4247039" y="1912921"/>
            <a:ext cx="360000" cy="360000"/>
          </a:xfrm>
          <a:prstGeom prst="wedgeEllipseCallout">
            <a:avLst>
              <a:gd name="adj1" fmla="val -242321"/>
              <a:gd name="adj2" fmla="val 12757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2" name="円形吹き出し 21"/>
          <p:cNvSpPr/>
          <p:nvPr/>
        </p:nvSpPr>
        <p:spPr bwMode="auto">
          <a:xfrm>
            <a:off x="3903329" y="5988485"/>
            <a:ext cx="360000" cy="360000"/>
          </a:xfrm>
          <a:prstGeom prst="wedgeEllipseCallout">
            <a:avLst>
              <a:gd name="adj1" fmla="val -183381"/>
              <a:gd name="adj2" fmla="val -2607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aphicFrame>
        <p:nvGraphicFramePr>
          <p:cNvPr id="23" name="表 22"/>
          <p:cNvGraphicFramePr>
            <a:graphicFrameLocks noGrp="1"/>
          </p:cNvGraphicFramePr>
          <p:nvPr>
            <p:extLst>
              <p:ext uri="{D42A27DB-BD31-4B8C-83A1-F6EECF244321}">
                <p14:modId xmlns:p14="http://schemas.microsoft.com/office/powerpoint/2010/main" val="2595678484"/>
              </p:ext>
            </p:extLst>
          </p:nvPr>
        </p:nvGraphicFramePr>
        <p:xfrm>
          <a:off x="4420830" y="2360379"/>
          <a:ext cx="4067950" cy="2499871"/>
        </p:xfrm>
        <a:graphic>
          <a:graphicData uri="http://schemas.openxmlformats.org/drawingml/2006/table">
            <a:tbl>
              <a:tblPr firstRow="1" bandRow="1">
                <a:tableStyleId>{5C22544A-7EE6-4342-B048-85BDC9FD1C3A}</a:tableStyleId>
              </a:tblPr>
              <a:tblGrid>
                <a:gridCol w="1080030">
                  <a:extLst>
                    <a:ext uri="{9D8B030D-6E8A-4147-A177-3AD203B41FA5}">
                      <a16:colId xmlns:a16="http://schemas.microsoft.com/office/drawing/2014/main" val="2903683136"/>
                    </a:ext>
                  </a:extLst>
                </a:gridCol>
                <a:gridCol w="2987920">
                  <a:extLst>
                    <a:ext uri="{9D8B030D-6E8A-4147-A177-3AD203B41FA5}">
                      <a16:colId xmlns:a16="http://schemas.microsoft.com/office/drawing/2014/main" val="3391017768"/>
                    </a:ext>
                  </a:extLst>
                </a:gridCol>
              </a:tblGrid>
              <a:tr h="272284">
                <a:tc>
                  <a:txBody>
                    <a:bodyPr/>
                    <a:lstStyle/>
                    <a:p>
                      <a:pPr algn="ctr"/>
                      <a:r>
                        <a:rPr kumimoji="1" lang="ja-JP" altLang="en-US" sz="1100" b="1" dirty="0" smtClean="0">
                          <a:solidFill>
                            <a:schemeClr val="bg1"/>
                          </a:solidFill>
                          <a:latin typeface="+mn-ea"/>
                          <a:ea typeface="+mn-ea"/>
                        </a:rPr>
                        <a:t>項目</a:t>
                      </a:r>
                      <a:endParaRPr kumimoji="1" lang="ja-JP" altLang="en-US" sz="11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ea"/>
                          <a:ea typeface="+mn-ea"/>
                        </a:rPr>
                        <a:t>設定値</a:t>
                      </a:r>
                      <a:endParaRPr kumimoji="1" lang="ja-JP" altLang="en-US" sz="11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72284">
                <a:tc>
                  <a:txBody>
                    <a:bodyPr/>
                    <a:lstStyle/>
                    <a:p>
                      <a:r>
                        <a:rPr kumimoji="1" lang="ja-JP" altLang="en-US" sz="1100" b="1" dirty="0" smtClean="0">
                          <a:solidFill>
                            <a:sysClr val="windowText" lastClr="000000"/>
                          </a:solidFill>
                          <a:latin typeface="+mn-ea"/>
                          <a:ea typeface="+mn-ea"/>
                        </a:rPr>
                        <a:t>名前</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100" b="0" dirty="0" smtClean="0">
                          <a:solidFill>
                            <a:sysClr val="windowText" lastClr="000000"/>
                          </a:solidFill>
                          <a:latin typeface="+mn-ea"/>
                          <a:ea typeface="+mn-ea"/>
                        </a:rPr>
                        <a:t>（任意の文字列）</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72284">
                <a:tc>
                  <a:txBody>
                    <a:bodyPr/>
                    <a:lstStyle/>
                    <a:p>
                      <a:r>
                        <a:rPr kumimoji="1" lang="ja-JP" altLang="en-US" sz="1100" b="1" dirty="0" smtClean="0">
                          <a:solidFill>
                            <a:sysClr val="windowText" lastClr="000000"/>
                          </a:solidFill>
                          <a:latin typeface="+mn-ea"/>
                          <a:ea typeface="+mn-ea"/>
                        </a:rPr>
                        <a:t>バージョン</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b="0" dirty="0" smtClean="0">
                          <a:solidFill>
                            <a:sysClr val="windowText" lastClr="000000"/>
                          </a:solidFill>
                          <a:latin typeface="+mn-ea"/>
                          <a:ea typeface="+mn-ea"/>
                        </a:rPr>
                        <a:t>1.7.1</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321599">
                <a:tc>
                  <a:txBody>
                    <a:bodyPr/>
                    <a:lstStyle/>
                    <a:p>
                      <a:r>
                        <a:rPr kumimoji="1" lang="ja-JP" altLang="en-US" sz="1100" b="1" dirty="0" smtClean="0">
                          <a:solidFill>
                            <a:sysClr val="windowText" lastClr="000000"/>
                          </a:solidFill>
                          <a:latin typeface="+mn-ea"/>
                          <a:ea typeface="+mn-ea"/>
                        </a:rPr>
                        <a:t>プロトコル</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b="0" dirty="0" smtClean="0">
                          <a:solidFill>
                            <a:sysClr val="windowText" lastClr="000000"/>
                          </a:solidFill>
                          <a:latin typeface="+mn-ea"/>
                          <a:ea typeface="+mn-ea"/>
                        </a:rPr>
                        <a:t>http</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797134"/>
                  </a:ext>
                </a:extLst>
              </a:tr>
              <a:tr h="272284">
                <a:tc>
                  <a:txBody>
                    <a:bodyPr/>
                    <a:lstStyle/>
                    <a:p>
                      <a:r>
                        <a:rPr kumimoji="1" lang="ja-JP" altLang="en-US" sz="1100" b="1" dirty="0" smtClean="0">
                          <a:solidFill>
                            <a:sysClr val="windowText" lastClr="000000"/>
                          </a:solidFill>
                          <a:latin typeface="+mn-ea"/>
                          <a:ea typeface="+mn-ea"/>
                        </a:rPr>
                        <a:t>ホスト</a:t>
                      </a:r>
                      <a:r>
                        <a:rPr kumimoji="1" lang="en-US" altLang="ja-JP" sz="1100" b="1" dirty="0" smtClean="0">
                          <a:solidFill>
                            <a:sysClr val="windowText" lastClr="000000"/>
                          </a:solidFill>
                          <a:latin typeface="+mn-ea"/>
                          <a:ea typeface="+mn-ea"/>
                        </a:rPr>
                        <a:t>/IP</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100" b="0" dirty="0" smtClean="0">
                          <a:solidFill>
                            <a:sysClr val="windowText" lastClr="000000"/>
                          </a:solidFill>
                          <a:latin typeface="+mn-ea"/>
                          <a:ea typeface="+mn-ea"/>
                        </a:rPr>
                        <a:t>（</a:t>
                      </a:r>
                      <a:r>
                        <a:rPr kumimoji="1" lang="en-US" altLang="ja-JP" sz="1100" b="0" dirty="0" smtClean="0">
                          <a:solidFill>
                            <a:sysClr val="windowText" lastClr="000000"/>
                          </a:solidFill>
                          <a:latin typeface="+mn-ea"/>
                          <a:ea typeface="+mn-ea"/>
                        </a:rPr>
                        <a:t>ITA</a:t>
                      </a:r>
                      <a:r>
                        <a:rPr kumimoji="1" lang="ja-JP" altLang="en-US" sz="1100" b="0" dirty="0" smtClean="0">
                          <a:solidFill>
                            <a:sysClr val="windowText" lastClr="000000"/>
                          </a:solidFill>
                          <a:latin typeface="+mn-ea"/>
                          <a:ea typeface="+mn-ea"/>
                        </a:rPr>
                        <a:t>のホストおよび</a:t>
                      </a:r>
                      <a:r>
                        <a:rPr kumimoji="1" lang="en-US" altLang="ja-JP" sz="1100" b="0" dirty="0" smtClean="0">
                          <a:solidFill>
                            <a:sysClr val="windowText" lastClr="000000"/>
                          </a:solidFill>
                          <a:latin typeface="+mn-ea"/>
                          <a:ea typeface="+mn-ea"/>
                        </a:rPr>
                        <a:t>IP</a:t>
                      </a:r>
                      <a:r>
                        <a:rPr kumimoji="1" lang="ja-JP" altLang="en-US" sz="1100" b="0" dirty="0" smtClean="0">
                          <a:solidFill>
                            <a:sysClr val="windowText" lastClr="000000"/>
                          </a:solidFill>
                          <a:latin typeface="+mn-ea"/>
                          <a:ea typeface="+mn-ea"/>
                        </a:rPr>
                        <a:t>アドレス）</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72284">
                <a:tc>
                  <a:txBody>
                    <a:bodyPr/>
                    <a:lstStyle/>
                    <a:p>
                      <a:r>
                        <a:rPr kumimoji="1" lang="ja-JP" altLang="en-US" sz="1100" b="1" dirty="0" smtClean="0">
                          <a:solidFill>
                            <a:sysClr val="windowText" lastClr="000000"/>
                          </a:solidFill>
                          <a:latin typeface="+mn-ea"/>
                          <a:ea typeface="+mn-ea"/>
                        </a:rPr>
                        <a:t>ポート</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b="0" dirty="0" smtClean="0">
                          <a:solidFill>
                            <a:sysClr val="windowText" lastClr="000000"/>
                          </a:solidFill>
                          <a:latin typeface="+mn-ea"/>
                          <a:ea typeface="+mn-ea"/>
                        </a:rPr>
                        <a:t>80</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72284">
                <a:tc>
                  <a:txBody>
                    <a:bodyPr/>
                    <a:lstStyle/>
                    <a:p>
                      <a:r>
                        <a:rPr kumimoji="1" lang="ja-JP" altLang="en-US" sz="1100" b="1" dirty="0" smtClean="0">
                          <a:solidFill>
                            <a:sysClr val="windowText" lastClr="000000"/>
                          </a:solidFill>
                          <a:latin typeface="+mn-ea"/>
                          <a:ea typeface="+mn-ea"/>
                        </a:rPr>
                        <a:t>ユーザ名</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b="0" dirty="0" smtClean="0">
                          <a:solidFill>
                            <a:sysClr val="windowText" lastClr="000000"/>
                          </a:solidFill>
                          <a:latin typeface="+mn-ea"/>
                          <a:ea typeface="+mn-ea"/>
                        </a:rPr>
                        <a:t>administrator</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r h="272284">
                <a:tc>
                  <a:txBody>
                    <a:bodyPr/>
                    <a:lstStyle/>
                    <a:p>
                      <a:r>
                        <a:rPr kumimoji="1" lang="ja-JP" altLang="en-US" sz="1100" b="1" dirty="0" smtClean="0">
                          <a:solidFill>
                            <a:sysClr val="windowText" lastClr="000000"/>
                          </a:solidFill>
                          <a:latin typeface="+mn-ea"/>
                          <a:ea typeface="+mn-ea"/>
                        </a:rPr>
                        <a:t>パスワード</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100" b="0" dirty="0" smtClean="0">
                          <a:solidFill>
                            <a:sysClr val="windowText" lastClr="000000"/>
                          </a:solidFill>
                          <a:latin typeface="+mn-ea"/>
                          <a:ea typeface="+mn-ea"/>
                        </a:rPr>
                        <a:t>（</a:t>
                      </a:r>
                      <a:r>
                        <a:rPr kumimoji="1" lang="en-US" altLang="ja-JP" sz="1100" b="0" dirty="0" smtClean="0">
                          <a:solidFill>
                            <a:sysClr val="windowText" lastClr="000000"/>
                          </a:solidFill>
                          <a:latin typeface="+mn-ea"/>
                          <a:ea typeface="+mn-ea"/>
                        </a:rPr>
                        <a:t>ITA</a:t>
                      </a:r>
                      <a:r>
                        <a:rPr kumimoji="1" lang="ja-JP" altLang="en-US" sz="1100" b="0" dirty="0" smtClean="0">
                          <a:solidFill>
                            <a:sysClr val="windowText" lastClr="000000"/>
                          </a:solidFill>
                          <a:latin typeface="+mn-ea"/>
                          <a:ea typeface="+mn-ea"/>
                        </a:rPr>
                        <a:t>にログインできるパスワード）</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7459890"/>
                  </a:ext>
                </a:extLst>
              </a:tr>
              <a:tr h="272284">
                <a:tc>
                  <a:txBody>
                    <a:bodyPr/>
                    <a:lstStyle/>
                    <a:p>
                      <a:r>
                        <a:rPr kumimoji="1" lang="ja-JP" altLang="en-US" sz="1100" b="1" dirty="0" smtClean="0">
                          <a:solidFill>
                            <a:sysClr val="windowText" lastClr="000000"/>
                          </a:solidFill>
                          <a:latin typeface="+mn-ea"/>
                          <a:ea typeface="+mn-ea"/>
                        </a:rPr>
                        <a:t>権限の設定</a:t>
                      </a:r>
                      <a:endParaRPr kumimoji="1" lang="ja-JP" altLang="en-US" sz="11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b="0" dirty="0" err="1" smtClean="0">
                          <a:solidFill>
                            <a:sysClr val="windowText" lastClr="000000"/>
                          </a:solidFill>
                          <a:latin typeface="+mn-ea"/>
                          <a:ea typeface="+mn-ea"/>
                        </a:rPr>
                        <a:t>test_group</a:t>
                      </a:r>
                      <a:r>
                        <a:rPr kumimoji="1" lang="ja-JP" altLang="en-US" sz="1100" b="0" dirty="0" smtClean="0">
                          <a:solidFill>
                            <a:sysClr val="windowText" lastClr="000000"/>
                          </a:solidFill>
                          <a:latin typeface="+mn-ea"/>
                          <a:ea typeface="+mn-ea"/>
                        </a:rPr>
                        <a:t>：「更新可能」</a:t>
                      </a:r>
                      <a:endParaRPr kumimoji="1" lang="ja-JP" altLang="en-US" sz="11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398092"/>
                  </a:ext>
                </a:extLst>
              </a:tr>
            </a:tbl>
          </a:graphicData>
        </a:graphic>
      </p:graphicFrame>
      <p:graphicFrame>
        <p:nvGraphicFramePr>
          <p:cNvPr id="24" name="表 23"/>
          <p:cNvGraphicFramePr>
            <a:graphicFrameLocks noGrp="1"/>
          </p:cNvGraphicFramePr>
          <p:nvPr>
            <p:extLst>
              <p:ext uri="{D42A27DB-BD31-4B8C-83A1-F6EECF244321}">
                <p14:modId xmlns:p14="http://schemas.microsoft.com/office/powerpoint/2010/main" val="4160069899"/>
              </p:ext>
            </p:extLst>
          </p:nvPr>
        </p:nvGraphicFramePr>
        <p:xfrm>
          <a:off x="7392180" y="5167087"/>
          <a:ext cx="4379510" cy="1191543"/>
        </p:xfrm>
        <a:graphic>
          <a:graphicData uri="http://schemas.openxmlformats.org/drawingml/2006/table">
            <a:tbl>
              <a:tblPr firstRow="1" bandRow="1">
                <a:tableStyleId>{5C22544A-7EE6-4342-B048-85BDC9FD1C3A}</a:tableStyleId>
              </a:tblPr>
              <a:tblGrid>
                <a:gridCol w="227909">
                  <a:extLst>
                    <a:ext uri="{9D8B030D-6E8A-4147-A177-3AD203B41FA5}">
                      <a16:colId xmlns:a16="http://schemas.microsoft.com/office/drawing/2014/main" val="2080567992"/>
                    </a:ext>
                  </a:extLst>
                </a:gridCol>
                <a:gridCol w="4151601">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「名前」は後述する</a:t>
                      </a:r>
                      <a:r>
                        <a:rPr kumimoji="1" lang="en-US" altLang="ja-JP" sz="1300" dirty="0" smtClean="0">
                          <a:latin typeface="+mn-lt"/>
                        </a:rPr>
                        <a:t>&lt;</a:t>
                      </a:r>
                      <a:r>
                        <a:rPr kumimoji="1" lang="ja-JP" altLang="en-US" sz="1300" dirty="0" smtClean="0">
                          <a:latin typeface="+mn-lt"/>
                          <a:hlinkClick r:id="rId3" action="ppaction://hlinksldjump"/>
                        </a:rPr>
                        <a:t>ディシジョンテーブルファイル作成</a:t>
                      </a:r>
                      <a:r>
                        <a:rPr kumimoji="1" lang="en-US" altLang="ja-JP" sz="1300" dirty="0" smtClean="0">
                          <a:latin typeface="+mn-lt"/>
                        </a:rPr>
                        <a:t>&gt;</a:t>
                      </a:r>
                      <a:r>
                        <a:rPr kumimoji="1" lang="ja-JP" altLang="en-US" sz="1300" dirty="0" smtClean="0">
                          <a:latin typeface="+mn-lt"/>
                        </a:rPr>
                        <a:t>時に「どのアクション先に対してアクション実行するのか」指定するために必要です。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34836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3.4</a:t>
            </a:r>
            <a:r>
              <a:rPr lang="ja-JP" altLang="en-US" dirty="0"/>
              <a:t>　アクション設定（</a:t>
            </a:r>
            <a:r>
              <a:rPr lang="en-US" altLang="ja-JP" dirty="0"/>
              <a:t>ITA</a:t>
            </a:r>
            <a:r>
              <a:rPr lang="ja-JP" altLang="en-US" dirty="0"/>
              <a:t>ドライバ） </a:t>
            </a:r>
            <a:r>
              <a:rPr lang="en-US" altLang="ja-JP" dirty="0"/>
              <a:t>(3/4)</a:t>
            </a:r>
            <a:endParaRPr kumimoji="1" lang="ja-JP" altLang="en-US" dirty="0"/>
          </a:p>
        </p:txBody>
      </p:sp>
      <p:sp>
        <p:nvSpPr>
          <p:cNvPr id="7" name="コンテンツ プレースホルダー 6"/>
          <p:cNvSpPr>
            <a:spLocks noGrp="1"/>
          </p:cNvSpPr>
          <p:nvPr>
            <p:ph sz="quarter" idx="10"/>
          </p:nvPr>
        </p:nvSpPr>
        <p:spPr>
          <a:xfrm>
            <a:off x="239350" y="836712"/>
            <a:ext cx="8672529" cy="5616476"/>
          </a:xfrm>
        </p:spPr>
        <p:txBody>
          <a:bodyPr/>
          <a:lstStyle/>
          <a:p>
            <a:r>
              <a:rPr lang="en-US" altLang="ja-JP" dirty="0"/>
              <a:t>ITA</a:t>
            </a:r>
            <a:r>
              <a:rPr lang="ja-JP" altLang="en-US" dirty="0"/>
              <a:t>の登録内容を変更する</a:t>
            </a:r>
            <a:endParaRPr lang="en-US" altLang="ja-JP" dirty="0"/>
          </a:p>
          <a:p>
            <a:pPr marL="522900" lvl="1" indent="-342900">
              <a:buFont typeface="+mj-ea"/>
              <a:buAutoNum type="circleNumDbPlain"/>
            </a:pPr>
            <a:r>
              <a:rPr lang="en-US" altLang="ja-JP" dirty="0"/>
              <a:t>ITA</a:t>
            </a:r>
            <a:r>
              <a:rPr lang="ja-JP" altLang="en-US" dirty="0"/>
              <a:t>にログイン</a:t>
            </a:r>
            <a:r>
              <a:rPr lang="ja-JP" altLang="en-US" dirty="0" smtClean="0"/>
              <a:t>し</a:t>
            </a:r>
            <a:r>
              <a:rPr lang="en-US" altLang="ja-JP" dirty="0" smtClean="0"/>
              <a:t>&lt;</a:t>
            </a:r>
            <a:r>
              <a:rPr lang="en-US" altLang="ja-JP" dirty="0" smtClean="0">
                <a:hlinkClick r:id="rId2"/>
              </a:rPr>
              <a:t>Learn ITA_BASE【</a:t>
            </a:r>
            <a:r>
              <a:rPr lang="ja-JP" altLang="en-US" dirty="0" smtClean="0">
                <a:hlinkClick r:id="rId2"/>
              </a:rPr>
              <a:t>実習</a:t>
            </a:r>
            <a:r>
              <a:rPr lang="en-US" altLang="ja-JP" dirty="0" smtClean="0">
                <a:hlinkClick r:id="rId2"/>
              </a:rPr>
              <a:t>】</a:t>
            </a:r>
            <a:r>
              <a:rPr lang="en-US" altLang="ja-JP" dirty="0" smtClean="0"/>
              <a:t>&gt;</a:t>
            </a:r>
            <a:r>
              <a:rPr lang="ja-JP" altLang="en-US" dirty="0" smtClean="0"/>
              <a:t>の</a:t>
            </a:r>
            <a:r>
              <a:rPr lang="ja-JP" altLang="en-US" dirty="0"/>
              <a:t>スライド「シナリオ」</a:t>
            </a:r>
            <a:r>
              <a:rPr lang="ja-JP" altLang="en-US" dirty="0" smtClean="0"/>
              <a:t>から「</a:t>
            </a:r>
            <a:r>
              <a:rPr lang="en-US" altLang="ja-JP" dirty="0" smtClean="0"/>
              <a:t>Symphony</a:t>
            </a:r>
            <a:r>
              <a:rPr lang="ja-JP" altLang="en-US" dirty="0"/>
              <a:t>完了確認」まで実施</a:t>
            </a:r>
            <a:r>
              <a:rPr lang="ja-JP" altLang="en-US" dirty="0" smtClean="0"/>
              <a:t>する </a:t>
            </a:r>
            <a:r>
              <a:rPr lang="en-US" altLang="ja-JP" dirty="0" smtClean="0"/>
              <a:t/>
            </a:r>
            <a:br>
              <a:rPr lang="en-US" altLang="ja-JP" dirty="0" smtClean="0"/>
            </a:br>
            <a:r>
              <a:rPr lang="en-US" altLang="ja-JP" dirty="0" smtClean="0"/>
              <a:t>※</a:t>
            </a:r>
            <a:r>
              <a:rPr lang="ja-JP" altLang="en-US" dirty="0" smtClean="0"/>
              <a:t>章番号</a:t>
            </a:r>
            <a:r>
              <a:rPr lang="ja-JP" altLang="en-US" dirty="0"/>
              <a:t>等は変更される場合があります。</a:t>
            </a: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r>
              <a:rPr lang="en-US" altLang="ja-JP" dirty="0"/>
              <a:t>ITA</a:t>
            </a:r>
            <a:r>
              <a:rPr lang="ja-JP" altLang="en-US" dirty="0"/>
              <a:t>の「</a:t>
            </a:r>
            <a:r>
              <a:rPr lang="en-US" altLang="ja-JP" dirty="0" err="1"/>
              <a:t>Ansible</a:t>
            </a:r>
            <a:r>
              <a:rPr lang="en-US" altLang="ja-JP" dirty="0"/>
              <a:t>-Legacy</a:t>
            </a:r>
            <a:r>
              <a:rPr lang="ja-JP" altLang="en-US" dirty="0"/>
              <a:t>」メニューグループ </a:t>
            </a:r>
            <a:r>
              <a:rPr lang="en-US" altLang="ja-JP" dirty="0"/>
              <a:t>&gt;</a:t>
            </a:r>
            <a:r>
              <a:rPr lang="ja-JP" altLang="en-US" dirty="0"/>
              <a:t>「代入値管理」メニュー </a:t>
            </a:r>
            <a:r>
              <a:rPr lang="en-US" altLang="ja-JP" dirty="0"/>
              <a:t>&gt;</a:t>
            </a:r>
            <a:r>
              <a:rPr lang="ja-JP" altLang="en-US" dirty="0"/>
              <a:t>「一覧</a:t>
            </a:r>
            <a:r>
              <a:rPr lang="en-US" altLang="ja-JP" dirty="0"/>
              <a:t>/</a:t>
            </a:r>
            <a:r>
              <a:rPr lang="ja-JP" altLang="en-US" dirty="0"/>
              <a:t>更新」サブメニューの「具体値」を変更する</a:t>
            </a:r>
            <a:endParaRPr lang="en-US" altLang="ja-JP" dirty="0"/>
          </a:p>
          <a:p>
            <a:pPr lvl="1"/>
            <a:endParaRPr lang="en-US" altLang="ja-JP" dirty="0"/>
          </a:p>
          <a:p>
            <a:endParaRPr lang="ja-JP" altLang="en-US"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20" name="角丸四角形 19"/>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21" name="角丸四角形 20"/>
            <p:cNvSpPr/>
            <p:nvPr/>
          </p:nvSpPr>
          <p:spPr bwMode="auto">
            <a:xfrm>
              <a:off x="6879253" y="359078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ディシジョンテーブル作成</a:t>
              </a:r>
              <a:endParaRPr lang="en-US" altLang="ja-JP" sz="900" b="1" dirty="0" smtClean="0">
                <a:latin typeface="+mn-ea"/>
              </a:endParaRPr>
            </a:p>
          </p:txBody>
        </p:sp>
        <p:sp>
          <p:nvSpPr>
            <p:cNvPr id="22" name="角丸四角形 21"/>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23" name="角丸四角形 22"/>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24" name="角丸四角形 23"/>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25" name="角丸四角形 24"/>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アクション設定（</a:t>
              </a:r>
              <a:r>
                <a:rPr lang="en-US" altLang="ja-JP" sz="900" b="1" spc="-150" dirty="0" smtClean="0">
                  <a:solidFill>
                    <a:srgbClr val="FF0000"/>
                  </a:solidFill>
                  <a:latin typeface="+mn-ea"/>
                </a:rPr>
                <a:t>ITA</a:t>
              </a:r>
              <a:r>
                <a:rPr lang="ja-JP" altLang="en-US" sz="900" b="1" spc="-150" dirty="0" smtClean="0">
                  <a:solidFill>
                    <a:srgbClr val="FF0000"/>
                  </a:solidFill>
                  <a:latin typeface="+mn-ea"/>
                </a:rPr>
                <a:t>ドライバ）</a:t>
              </a:r>
              <a:endParaRPr lang="en-US" altLang="ja-JP" sz="900" b="1" spc="-150" dirty="0" smtClean="0">
                <a:solidFill>
                  <a:srgbClr val="FF0000"/>
                </a:solidFill>
                <a:latin typeface="+mn-ea"/>
              </a:endParaRPr>
            </a:p>
          </p:txBody>
        </p:sp>
        <p:sp>
          <p:nvSpPr>
            <p:cNvPr id="27" name="角丸四角形 26"/>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pic>
        <p:nvPicPr>
          <p:cNvPr id="28" name="図 27"/>
          <p:cNvPicPr>
            <a:picLocks noChangeAspect="1"/>
          </p:cNvPicPr>
          <p:nvPr/>
        </p:nvPicPr>
        <p:blipFill>
          <a:blip r:embed="rId3"/>
          <a:stretch>
            <a:fillRect/>
          </a:stretch>
        </p:blipFill>
        <p:spPr>
          <a:xfrm>
            <a:off x="879927" y="2046090"/>
            <a:ext cx="2907960" cy="2160000"/>
          </a:xfrm>
          <a:prstGeom prst="rect">
            <a:avLst/>
          </a:prstGeom>
        </p:spPr>
      </p:pic>
      <p:pic>
        <p:nvPicPr>
          <p:cNvPr id="29" name="図 28"/>
          <p:cNvPicPr>
            <a:picLocks noChangeAspect="1"/>
          </p:cNvPicPr>
          <p:nvPr/>
        </p:nvPicPr>
        <p:blipFill>
          <a:blip r:embed="rId4"/>
          <a:stretch>
            <a:fillRect/>
          </a:stretch>
        </p:blipFill>
        <p:spPr>
          <a:xfrm>
            <a:off x="4052983" y="2061444"/>
            <a:ext cx="2895780" cy="2160000"/>
          </a:xfrm>
          <a:prstGeom prst="rect">
            <a:avLst/>
          </a:prstGeom>
        </p:spPr>
      </p:pic>
      <p:grpSp>
        <p:nvGrpSpPr>
          <p:cNvPr id="30" name="グループ化 29"/>
          <p:cNvGrpSpPr/>
          <p:nvPr/>
        </p:nvGrpSpPr>
        <p:grpSpPr>
          <a:xfrm>
            <a:off x="3609478" y="2012584"/>
            <a:ext cx="612000" cy="2196000"/>
            <a:chOff x="4861708" y="3132951"/>
            <a:chExt cx="536718" cy="2164377"/>
          </a:xfrm>
        </p:grpSpPr>
        <p:sp>
          <p:nvSpPr>
            <p:cNvPr id="31" name="フリーフォーム 30"/>
            <p:cNvSpPr/>
            <p:nvPr/>
          </p:nvSpPr>
          <p:spPr bwMode="auto">
            <a:xfrm>
              <a:off x="4861708" y="3132951"/>
              <a:ext cx="377855" cy="2146610"/>
            </a:xfrm>
            <a:custGeom>
              <a:avLst/>
              <a:gdLst>
                <a:gd name="connsiteX0" fmla="*/ 356839 w 457205"/>
                <a:gd name="connsiteY0" fmla="*/ 0 h 1951464"/>
                <a:gd name="connsiteX1" fmla="*/ 11151 w 457205"/>
                <a:gd name="connsiteY1" fmla="*/ 557561 h 1951464"/>
                <a:gd name="connsiteX2" fmla="*/ 457200 w 457205"/>
                <a:gd name="connsiteY2" fmla="*/ 1248937 h 1951464"/>
                <a:gd name="connsiteX3" fmla="*/ 0 w 457205"/>
                <a:gd name="connsiteY3" fmla="*/ 1951464 h 1951464"/>
              </a:gdLst>
              <a:ahLst/>
              <a:cxnLst>
                <a:cxn ang="0">
                  <a:pos x="connsiteX0" y="connsiteY0"/>
                </a:cxn>
                <a:cxn ang="0">
                  <a:pos x="connsiteX1" y="connsiteY1"/>
                </a:cxn>
                <a:cxn ang="0">
                  <a:pos x="connsiteX2" y="connsiteY2"/>
                </a:cxn>
                <a:cxn ang="0">
                  <a:pos x="connsiteX3" y="connsiteY3"/>
                </a:cxn>
              </a:cxnLst>
              <a:rect l="l" t="t" r="r" b="b"/>
              <a:pathLst>
                <a:path w="457205" h="1951464">
                  <a:moveTo>
                    <a:pt x="356839" y="0"/>
                  </a:moveTo>
                  <a:cubicBezTo>
                    <a:pt x="175631" y="174702"/>
                    <a:pt x="-5576" y="349405"/>
                    <a:pt x="11151" y="557561"/>
                  </a:cubicBezTo>
                  <a:cubicBezTo>
                    <a:pt x="27878" y="765717"/>
                    <a:pt x="459058" y="1016620"/>
                    <a:pt x="457200" y="1248937"/>
                  </a:cubicBezTo>
                  <a:cubicBezTo>
                    <a:pt x="455342" y="1481254"/>
                    <a:pt x="227671" y="1716359"/>
                    <a:pt x="0" y="1951464"/>
                  </a:cubicBezTo>
                </a:path>
              </a:pathLst>
            </a:custGeom>
            <a:noFill/>
            <a:ln w="12700">
              <a:solidFill>
                <a:schemeClr val="tx1"/>
              </a:solidFill>
            </a:ln>
            <a:effectLst/>
            <a:extLst/>
          </p:spPr>
          <p:txBody>
            <a:bodyPr rtlCol="0" anchor="ctr"/>
            <a:lstStyle/>
            <a:p>
              <a:pPr algn="ctr"/>
              <a:endParaRPr kumimoji="1" lang="ja-JP" altLang="en-US"/>
            </a:p>
          </p:txBody>
        </p:sp>
        <p:sp>
          <p:nvSpPr>
            <p:cNvPr id="32" name="フリーフォーム 31"/>
            <p:cNvSpPr/>
            <p:nvPr/>
          </p:nvSpPr>
          <p:spPr bwMode="auto">
            <a:xfrm>
              <a:off x="5020571" y="3150718"/>
              <a:ext cx="377855" cy="2146610"/>
            </a:xfrm>
            <a:custGeom>
              <a:avLst/>
              <a:gdLst>
                <a:gd name="connsiteX0" fmla="*/ 356839 w 457205"/>
                <a:gd name="connsiteY0" fmla="*/ 0 h 1951464"/>
                <a:gd name="connsiteX1" fmla="*/ 11151 w 457205"/>
                <a:gd name="connsiteY1" fmla="*/ 557561 h 1951464"/>
                <a:gd name="connsiteX2" fmla="*/ 457200 w 457205"/>
                <a:gd name="connsiteY2" fmla="*/ 1248937 h 1951464"/>
                <a:gd name="connsiteX3" fmla="*/ 0 w 457205"/>
                <a:gd name="connsiteY3" fmla="*/ 1951464 h 1951464"/>
              </a:gdLst>
              <a:ahLst/>
              <a:cxnLst>
                <a:cxn ang="0">
                  <a:pos x="connsiteX0" y="connsiteY0"/>
                </a:cxn>
                <a:cxn ang="0">
                  <a:pos x="connsiteX1" y="connsiteY1"/>
                </a:cxn>
                <a:cxn ang="0">
                  <a:pos x="connsiteX2" y="connsiteY2"/>
                </a:cxn>
                <a:cxn ang="0">
                  <a:pos x="connsiteX3" y="connsiteY3"/>
                </a:cxn>
              </a:cxnLst>
              <a:rect l="l" t="t" r="r" b="b"/>
              <a:pathLst>
                <a:path w="457205" h="1951464">
                  <a:moveTo>
                    <a:pt x="356839" y="0"/>
                  </a:moveTo>
                  <a:cubicBezTo>
                    <a:pt x="175631" y="174702"/>
                    <a:pt x="-5576" y="349405"/>
                    <a:pt x="11151" y="557561"/>
                  </a:cubicBezTo>
                  <a:cubicBezTo>
                    <a:pt x="27878" y="765717"/>
                    <a:pt x="459058" y="1016620"/>
                    <a:pt x="457200" y="1248937"/>
                  </a:cubicBezTo>
                  <a:cubicBezTo>
                    <a:pt x="455342" y="1481254"/>
                    <a:pt x="227671" y="1716359"/>
                    <a:pt x="0" y="1951464"/>
                  </a:cubicBezTo>
                </a:path>
              </a:pathLst>
            </a:custGeom>
            <a:noFill/>
            <a:ln w="12700">
              <a:solidFill>
                <a:schemeClr val="tx1"/>
              </a:solidFill>
            </a:ln>
            <a:effectLst/>
            <a:extLst/>
          </p:spPr>
          <p:txBody>
            <a:bodyPr rtlCol="0" anchor="ctr"/>
            <a:lstStyle/>
            <a:p>
              <a:pPr algn="ctr"/>
              <a:endParaRPr kumimoji="1" lang="ja-JP" altLang="en-US"/>
            </a:p>
          </p:txBody>
        </p:sp>
      </p:grpSp>
      <p:pic>
        <p:nvPicPr>
          <p:cNvPr id="33" name="図 32"/>
          <p:cNvPicPr>
            <a:picLocks noChangeAspect="1"/>
          </p:cNvPicPr>
          <p:nvPr/>
        </p:nvPicPr>
        <p:blipFill rotWithShape="1">
          <a:blip r:embed="rId5"/>
          <a:srcRect r="1354" b="12590"/>
          <a:stretch/>
        </p:blipFill>
        <p:spPr>
          <a:xfrm>
            <a:off x="854875" y="5031980"/>
            <a:ext cx="5354595" cy="1279492"/>
          </a:xfrm>
          <a:prstGeom prst="rect">
            <a:avLst/>
          </a:prstGeom>
        </p:spPr>
      </p:pic>
      <p:sp>
        <p:nvSpPr>
          <p:cNvPr id="34" name="正方形/長方形 33"/>
          <p:cNvSpPr/>
          <p:nvPr/>
        </p:nvSpPr>
        <p:spPr bwMode="auto">
          <a:xfrm>
            <a:off x="825914" y="5737219"/>
            <a:ext cx="580035" cy="15314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5" name="角丸四角形 34"/>
          <p:cNvSpPr/>
          <p:nvPr/>
        </p:nvSpPr>
        <p:spPr bwMode="auto">
          <a:xfrm>
            <a:off x="6309565" y="5031980"/>
            <a:ext cx="2250532" cy="1001313"/>
          </a:xfrm>
          <a:prstGeom prst="roundRect">
            <a:avLst>
              <a:gd name="adj" fmla="val 108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a:latin typeface="+mn-ea"/>
              </a:rPr>
              <a:t> </a:t>
            </a:r>
            <a:r>
              <a:rPr lang="ja-JP" altLang="en-US" sz="1200" b="1" dirty="0" smtClean="0">
                <a:latin typeface="+mn-ea"/>
              </a:rPr>
              <a:t>　　</a:t>
            </a:r>
            <a:r>
              <a:rPr kumimoji="1" lang="ja-JP" altLang="en-US" sz="1200" b="1" dirty="0" smtClean="0">
                <a:latin typeface="+mn-ea"/>
              </a:rPr>
              <a:t>以下の値を入力する</a:t>
            </a:r>
          </a:p>
        </p:txBody>
      </p:sp>
      <p:sp>
        <p:nvSpPr>
          <p:cNvPr id="36" name="円形吹き出し 35"/>
          <p:cNvSpPr/>
          <p:nvPr/>
        </p:nvSpPr>
        <p:spPr bwMode="auto">
          <a:xfrm>
            <a:off x="6309565" y="5023715"/>
            <a:ext cx="360000" cy="344050"/>
          </a:xfrm>
          <a:prstGeom prst="wedgeEllipseCallout">
            <a:avLst>
              <a:gd name="adj1" fmla="val -330313"/>
              <a:gd name="adj2" fmla="val 13582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37" name="表 36"/>
          <p:cNvGraphicFramePr>
            <a:graphicFrameLocks noGrp="1"/>
          </p:cNvGraphicFramePr>
          <p:nvPr>
            <p:extLst>
              <p:ext uri="{D42A27DB-BD31-4B8C-83A1-F6EECF244321}">
                <p14:modId xmlns:p14="http://schemas.microsoft.com/office/powerpoint/2010/main" val="3483703385"/>
              </p:ext>
            </p:extLst>
          </p:nvPr>
        </p:nvGraphicFramePr>
        <p:xfrm>
          <a:off x="6418473" y="5428200"/>
          <a:ext cx="1996123" cy="518160"/>
        </p:xfrm>
        <a:graphic>
          <a:graphicData uri="http://schemas.openxmlformats.org/drawingml/2006/table">
            <a:tbl>
              <a:tblPr firstRow="1" bandRow="1">
                <a:tableStyleId>{5C22544A-7EE6-4342-B048-85BDC9FD1C3A}</a:tableStyleId>
              </a:tblPr>
              <a:tblGrid>
                <a:gridCol w="648018">
                  <a:extLst>
                    <a:ext uri="{9D8B030D-6E8A-4147-A177-3AD203B41FA5}">
                      <a16:colId xmlns:a16="http://schemas.microsoft.com/office/drawing/2014/main" val="2903683136"/>
                    </a:ext>
                  </a:extLst>
                </a:gridCol>
                <a:gridCol w="1348105">
                  <a:extLst>
                    <a:ext uri="{9D8B030D-6E8A-4147-A177-3AD203B41FA5}">
                      <a16:colId xmlns:a16="http://schemas.microsoft.com/office/drawing/2014/main" val="3391017768"/>
                    </a:ext>
                  </a:extLst>
                </a:gridCol>
              </a:tblGrid>
              <a:tr h="199669">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100" b="1" dirty="0" smtClean="0">
                          <a:solidFill>
                            <a:sysClr val="windowText" lastClr="000000"/>
                          </a:solidFill>
                          <a:latin typeface="+mn-lt"/>
                        </a:rPr>
                        <a:t>具体値</a:t>
                      </a:r>
                      <a:endParaRPr kumimoji="1" lang="ja-JP" altLang="en-US" sz="1100" b="1" dirty="0">
                        <a:solidFill>
                          <a:sysClr val="windowText" lastClr="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（任意の文字列）</a:t>
                      </a:r>
                      <a:endParaRPr kumimoji="1" lang="ja-JP" altLang="en-US" sz="11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bl>
          </a:graphicData>
        </a:graphic>
      </p:graphicFrame>
      <p:sp>
        <p:nvSpPr>
          <p:cNvPr id="38" name="正方形/長方形 37"/>
          <p:cNvSpPr/>
          <p:nvPr/>
        </p:nvSpPr>
        <p:spPr bwMode="auto">
          <a:xfrm>
            <a:off x="5194569" y="5545517"/>
            <a:ext cx="355013" cy="48777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9" name="正方形/長方形 38"/>
          <p:cNvSpPr/>
          <p:nvPr/>
        </p:nvSpPr>
        <p:spPr bwMode="auto">
          <a:xfrm>
            <a:off x="3787887" y="3304614"/>
            <a:ext cx="3312460" cy="981425"/>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6000" b="1" dirty="0" smtClean="0">
                <a:solidFill>
                  <a:schemeClr val="tx1">
                    <a:alpha val="20000"/>
                  </a:schemeClr>
                </a:solidFill>
                <a:latin typeface="+mn-ea"/>
              </a:rPr>
              <a:t>sample</a:t>
            </a:r>
            <a:endParaRPr kumimoji="1" lang="ja-JP" altLang="en-US" sz="6000" b="1" dirty="0" smtClean="0">
              <a:solidFill>
                <a:schemeClr val="tx1">
                  <a:alpha val="20000"/>
                </a:schemeClr>
              </a:solidFill>
              <a:latin typeface="+mn-ea"/>
            </a:endParaRPr>
          </a:p>
        </p:txBody>
      </p:sp>
      <p:graphicFrame>
        <p:nvGraphicFramePr>
          <p:cNvPr id="40" name="表 39"/>
          <p:cNvGraphicFramePr>
            <a:graphicFrameLocks noGrp="1"/>
          </p:cNvGraphicFramePr>
          <p:nvPr>
            <p:extLst>
              <p:ext uri="{D42A27DB-BD31-4B8C-83A1-F6EECF244321}">
                <p14:modId xmlns:p14="http://schemas.microsoft.com/office/powerpoint/2010/main" val="678742081"/>
              </p:ext>
            </p:extLst>
          </p:nvPr>
        </p:nvGraphicFramePr>
        <p:xfrm>
          <a:off x="8833285" y="5167087"/>
          <a:ext cx="2938405" cy="1191543"/>
        </p:xfrm>
        <a:graphic>
          <a:graphicData uri="http://schemas.openxmlformats.org/drawingml/2006/table">
            <a:tbl>
              <a:tblPr firstRow="1" bandRow="1">
                <a:tableStyleId>{5C22544A-7EE6-4342-B048-85BDC9FD1C3A}</a:tableStyleId>
              </a:tblPr>
              <a:tblGrid>
                <a:gridCol w="215125">
                  <a:extLst>
                    <a:ext uri="{9D8B030D-6E8A-4147-A177-3AD203B41FA5}">
                      <a16:colId xmlns:a16="http://schemas.microsoft.com/office/drawing/2014/main" val="2080567992"/>
                    </a:ext>
                  </a:extLst>
                </a:gridCol>
                <a:gridCol w="272328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「具体値」に入力した名称でディレクトリが作成されます。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390560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3.4</a:t>
            </a:r>
            <a:r>
              <a:rPr lang="ja-JP" altLang="en-US" dirty="0"/>
              <a:t>　アクション設定（</a:t>
            </a:r>
            <a:r>
              <a:rPr lang="en-US" altLang="ja-JP" dirty="0"/>
              <a:t>ITA</a:t>
            </a:r>
            <a:r>
              <a:rPr lang="ja-JP" altLang="en-US" dirty="0"/>
              <a:t>ドライバ） </a:t>
            </a:r>
            <a:r>
              <a:rPr lang="en-US" altLang="ja-JP" dirty="0"/>
              <a:t>(4/4)</a:t>
            </a:r>
            <a:endParaRPr kumimoji="1" lang="ja-JP" altLang="en-US" dirty="0"/>
          </a:p>
        </p:txBody>
      </p:sp>
      <p:sp>
        <p:nvSpPr>
          <p:cNvPr id="7" name="コンテンツ プレースホルダー 6"/>
          <p:cNvSpPr>
            <a:spLocks noGrp="1"/>
          </p:cNvSpPr>
          <p:nvPr>
            <p:ph sz="quarter" idx="10"/>
          </p:nvPr>
        </p:nvSpPr>
        <p:spPr>
          <a:xfrm>
            <a:off x="239351" y="836712"/>
            <a:ext cx="8521020" cy="5616476"/>
          </a:xfrm>
        </p:spPr>
        <p:txBody>
          <a:bodyPr/>
          <a:lstStyle/>
          <a:p>
            <a:r>
              <a:rPr lang="en-US" altLang="ja-JP" dirty="0"/>
              <a:t>OASE-ITA</a:t>
            </a:r>
            <a:r>
              <a:rPr lang="ja-JP" altLang="en-US" dirty="0"/>
              <a:t>連携に必要な以下の設定を実施する</a:t>
            </a:r>
            <a:endParaRPr lang="en-US" altLang="ja-JP" dirty="0"/>
          </a:p>
          <a:p>
            <a:pPr marL="180000" lvl="1" indent="0">
              <a:buNone/>
            </a:pPr>
            <a:endParaRPr lang="en-US" altLang="ja-JP" dirty="0"/>
          </a:p>
          <a:p>
            <a:pPr lvl="1"/>
            <a:r>
              <a:rPr lang="ja-JP" altLang="en-US" dirty="0"/>
              <a:t>「管理コンソール」メニューグループ </a:t>
            </a:r>
            <a:r>
              <a:rPr lang="en-US" altLang="ja-JP" dirty="0"/>
              <a:t>&gt;</a:t>
            </a:r>
            <a:r>
              <a:rPr lang="ja-JP" altLang="en-US" dirty="0"/>
              <a:t>「ロール・メニュー紐付管理」メニュー </a:t>
            </a:r>
            <a:r>
              <a:rPr lang="en-US" altLang="ja-JP" dirty="0"/>
              <a:t>&gt;</a:t>
            </a:r>
            <a:r>
              <a:rPr lang="ja-JP" altLang="en-US" dirty="0"/>
              <a:t> 「一覧</a:t>
            </a:r>
            <a:r>
              <a:rPr lang="en-US" altLang="ja-JP" dirty="0"/>
              <a:t>/</a:t>
            </a:r>
            <a:r>
              <a:rPr lang="ja-JP" altLang="en-US" dirty="0"/>
              <a:t>更新」サブメニューより、「</a:t>
            </a:r>
            <a:r>
              <a:rPr lang="en-US" altLang="ja-JP" dirty="0"/>
              <a:t>Symphony</a:t>
            </a:r>
            <a:r>
              <a:rPr lang="ja-JP" altLang="en-US" dirty="0"/>
              <a:t>紐付</a:t>
            </a:r>
            <a:r>
              <a:rPr lang="en-US" altLang="ja-JP" dirty="0"/>
              <a:t>Movement</a:t>
            </a:r>
            <a:r>
              <a:rPr lang="ja-JP" altLang="en-US" dirty="0"/>
              <a:t>一覧」が廃止されているのを復活させる</a:t>
            </a:r>
            <a:endParaRPr lang="en-US" altLang="ja-JP" dirty="0"/>
          </a:p>
          <a:p>
            <a:pPr marL="637200" lvl="1" indent="-457200">
              <a:buFont typeface="+mj-ea"/>
              <a:buAutoNum type="circleNumDbPlain" startAt="3"/>
            </a:pPr>
            <a:endParaRPr lang="en-US" altLang="ja-JP" dirty="0"/>
          </a:p>
          <a:p>
            <a:pPr marL="637200" lvl="1" indent="-457200">
              <a:buFont typeface="+mj-ea"/>
              <a:buAutoNum type="circleNumDbPlain" startAt="3"/>
            </a:pPr>
            <a:endParaRPr lang="en-US" altLang="ja-JP" dirty="0"/>
          </a:p>
          <a:p>
            <a:pPr marL="522900" lvl="1" indent="-342900">
              <a:buFont typeface="+mj-ea"/>
              <a:buAutoNum type="circleNumDbPlain" startAt="3"/>
            </a:pPr>
            <a:endParaRPr lang="en-US" altLang="ja-JP" dirty="0"/>
          </a:p>
          <a:p>
            <a:pPr lvl="1"/>
            <a:endParaRPr lang="en-US" altLang="ja-JP" dirty="0"/>
          </a:p>
          <a:p>
            <a:endParaRPr lang="ja-JP" altLang="en-US" b="1"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20" name="角丸四角形 19"/>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21" name="角丸四角形 20"/>
            <p:cNvSpPr/>
            <p:nvPr/>
          </p:nvSpPr>
          <p:spPr bwMode="auto">
            <a:xfrm>
              <a:off x="6879253" y="359078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ディシジョンテーブル作成</a:t>
              </a:r>
              <a:endParaRPr lang="en-US" altLang="ja-JP" sz="900" b="1" dirty="0" smtClean="0">
                <a:latin typeface="+mn-ea"/>
              </a:endParaRPr>
            </a:p>
          </p:txBody>
        </p:sp>
        <p:sp>
          <p:nvSpPr>
            <p:cNvPr id="22" name="角丸四角形 21"/>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23" name="角丸四角形 22"/>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24" name="角丸四角形 23"/>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25" name="角丸四角形 24"/>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アクション設定（</a:t>
              </a:r>
              <a:r>
                <a:rPr lang="en-US" altLang="ja-JP" sz="900" b="1" spc="-150" dirty="0" smtClean="0">
                  <a:solidFill>
                    <a:srgbClr val="FF0000"/>
                  </a:solidFill>
                  <a:latin typeface="+mn-ea"/>
                </a:rPr>
                <a:t>ITA</a:t>
              </a:r>
              <a:r>
                <a:rPr lang="ja-JP" altLang="en-US" sz="900" b="1" spc="-150" dirty="0" smtClean="0">
                  <a:solidFill>
                    <a:srgbClr val="FF0000"/>
                  </a:solidFill>
                  <a:latin typeface="+mn-ea"/>
                </a:rPr>
                <a:t>ドライバ）</a:t>
              </a:r>
              <a:endParaRPr lang="en-US" altLang="ja-JP" sz="900" b="1" spc="-150" dirty="0" smtClean="0">
                <a:solidFill>
                  <a:srgbClr val="FF0000"/>
                </a:solidFill>
                <a:latin typeface="+mn-ea"/>
              </a:endParaRPr>
            </a:p>
          </p:txBody>
        </p:sp>
        <p:sp>
          <p:nvSpPr>
            <p:cNvPr id="27" name="角丸四角形 26"/>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pic>
        <p:nvPicPr>
          <p:cNvPr id="28" name="図 27"/>
          <p:cNvPicPr>
            <a:picLocks noChangeAspect="1"/>
          </p:cNvPicPr>
          <p:nvPr/>
        </p:nvPicPr>
        <p:blipFill>
          <a:blip r:embed="rId2"/>
          <a:stretch>
            <a:fillRect/>
          </a:stretch>
        </p:blipFill>
        <p:spPr>
          <a:xfrm>
            <a:off x="767259" y="2458438"/>
            <a:ext cx="7848000" cy="3666730"/>
          </a:xfrm>
          <a:prstGeom prst="rect">
            <a:avLst/>
          </a:prstGeom>
        </p:spPr>
      </p:pic>
      <p:sp>
        <p:nvSpPr>
          <p:cNvPr id="29" name="正方形/長方形 28"/>
          <p:cNvSpPr/>
          <p:nvPr/>
        </p:nvSpPr>
        <p:spPr bwMode="auto">
          <a:xfrm>
            <a:off x="4194582" y="4879108"/>
            <a:ext cx="1155637" cy="38151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0" name="正方形/長方形 29"/>
          <p:cNvSpPr/>
          <p:nvPr/>
        </p:nvSpPr>
        <p:spPr bwMode="auto">
          <a:xfrm>
            <a:off x="2221584" y="5113448"/>
            <a:ext cx="180000" cy="144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1" name="角丸四角形 30"/>
          <p:cNvSpPr/>
          <p:nvPr/>
        </p:nvSpPr>
        <p:spPr bwMode="auto">
          <a:xfrm>
            <a:off x="2772324" y="5527361"/>
            <a:ext cx="2171516" cy="328073"/>
          </a:xfrm>
          <a:prstGeom prst="roundRect">
            <a:avLst>
              <a:gd name="adj" fmla="val 42427"/>
            </a:avLst>
          </a:prstGeom>
          <a:noFill/>
          <a:ln w="381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b="1" dirty="0" smtClean="0">
                <a:solidFill>
                  <a:srgbClr val="FF0000"/>
                </a:solidFill>
                <a:latin typeface="+mn-ea"/>
              </a:rPr>
              <a:t>「復活」ボタンを押下する</a:t>
            </a:r>
          </a:p>
        </p:txBody>
      </p:sp>
      <p:sp>
        <p:nvSpPr>
          <p:cNvPr id="32" name="正方形/長方形 31"/>
          <p:cNvSpPr/>
          <p:nvPr/>
        </p:nvSpPr>
        <p:spPr bwMode="auto">
          <a:xfrm>
            <a:off x="767260" y="4274971"/>
            <a:ext cx="864119" cy="27111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3" name="角丸四角形 32"/>
          <p:cNvSpPr/>
          <p:nvPr/>
        </p:nvSpPr>
        <p:spPr bwMode="auto">
          <a:xfrm>
            <a:off x="5489747" y="5532962"/>
            <a:ext cx="2388668" cy="328073"/>
          </a:xfrm>
          <a:prstGeom prst="roundRect">
            <a:avLst>
              <a:gd name="adj" fmla="val 42427"/>
            </a:avLst>
          </a:prstGeom>
          <a:noFill/>
          <a:ln w="381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b="1" dirty="0">
                <a:solidFill>
                  <a:srgbClr val="FF0000"/>
                </a:solidFill>
                <a:latin typeface="+mn-ea"/>
              </a:rPr>
              <a:t>Symphony</a:t>
            </a:r>
            <a:r>
              <a:rPr lang="ja-JP" altLang="en-US" sz="1200" b="1" dirty="0">
                <a:solidFill>
                  <a:srgbClr val="FF0000"/>
                </a:solidFill>
                <a:latin typeface="+mn-ea"/>
              </a:rPr>
              <a:t>紐付</a:t>
            </a:r>
            <a:r>
              <a:rPr lang="en-US" altLang="ja-JP" sz="1200" b="1" dirty="0">
                <a:solidFill>
                  <a:srgbClr val="FF0000"/>
                </a:solidFill>
                <a:latin typeface="+mn-ea"/>
              </a:rPr>
              <a:t>Movement</a:t>
            </a:r>
            <a:r>
              <a:rPr lang="ja-JP" altLang="en-US" sz="1200" b="1" dirty="0">
                <a:solidFill>
                  <a:srgbClr val="FF0000"/>
                </a:solidFill>
                <a:latin typeface="+mn-ea"/>
              </a:rPr>
              <a:t>一覧</a:t>
            </a:r>
            <a:endParaRPr kumimoji="1" lang="ja-JP" altLang="en-US" sz="1200" b="1" dirty="0" smtClean="0">
              <a:solidFill>
                <a:srgbClr val="FF0000"/>
              </a:solidFill>
              <a:latin typeface="+mn-ea"/>
            </a:endParaRPr>
          </a:p>
        </p:txBody>
      </p:sp>
      <p:cxnSp>
        <p:nvCxnSpPr>
          <p:cNvPr id="34" name="直線コネクタ 33"/>
          <p:cNvCxnSpPr/>
          <p:nvPr/>
        </p:nvCxnSpPr>
        <p:spPr bwMode="auto">
          <a:xfrm>
            <a:off x="5180430" y="5289690"/>
            <a:ext cx="352356" cy="583871"/>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p:nvPr/>
        </p:nvCxnSpPr>
        <p:spPr bwMode="auto">
          <a:xfrm flipH="1" flipV="1">
            <a:off x="5532786" y="5866018"/>
            <a:ext cx="2448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直線コネクタ 35"/>
          <p:cNvCxnSpPr/>
          <p:nvPr/>
        </p:nvCxnSpPr>
        <p:spPr bwMode="auto">
          <a:xfrm>
            <a:off x="2347369" y="5257448"/>
            <a:ext cx="582124" cy="595358"/>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p:cNvCxnSpPr/>
          <p:nvPr/>
        </p:nvCxnSpPr>
        <p:spPr bwMode="auto">
          <a:xfrm flipH="1" flipV="1">
            <a:off x="2891830" y="5852806"/>
            <a:ext cx="1872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53843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3.5</a:t>
            </a:r>
            <a:r>
              <a:rPr lang="ja-JP" altLang="en-US" dirty="0"/>
              <a:t>　ディシジョンテーブル作成　</a:t>
            </a:r>
            <a:r>
              <a:rPr lang="en-US" altLang="ja-JP" dirty="0"/>
              <a:t>(1/2)</a:t>
            </a:r>
            <a:r>
              <a:rPr lang="ja-JP" altLang="en-US" dirty="0"/>
              <a:t> </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ディシジョンテーブルの作成</a:t>
            </a:r>
            <a:endParaRPr lang="en-US" altLang="ja-JP" dirty="0"/>
          </a:p>
          <a:p>
            <a:pPr marL="522900" lvl="1" indent="-342900">
              <a:buFont typeface="+mj-ea"/>
              <a:buAutoNum type="circleNumDbPlain"/>
            </a:pPr>
            <a:r>
              <a:rPr lang="ja-JP" altLang="en-US" dirty="0"/>
              <a:t>「ディシジョンテーブル」画面の「新規追加」ボタンを押下</a:t>
            </a:r>
            <a:endParaRPr lang="en-US" altLang="ja-JP" dirty="0"/>
          </a:p>
          <a:p>
            <a:pPr marL="522900" lvl="1" indent="-342900">
              <a:buFont typeface="+mj-ea"/>
              <a:buAutoNum type="circleNumDbPlain"/>
            </a:pPr>
            <a:r>
              <a:rPr lang="ja-JP" altLang="en-US" dirty="0"/>
              <a:t>「新規追加」画面の「基本情報・権限」タブに必要情報を入力</a:t>
            </a:r>
            <a:endParaRPr lang="en-US" altLang="ja-JP" dirty="0"/>
          </a:p>
          <a:p>
            <a:pPr marL="522900" lvl="1" indent="-342900">
              <a:buFont typeface="+mj-ea"/>
              <a:buAutoNum type="circleNumDbPlain"/>
            </a:pPr>
            <a:r>
              <a:rPr lang="ja-JP" altLang="en-US" spc="-300" dirty="0"/>
              <a:t>「</a:t>
            </a:r>
            <a:r>
              <a:rPr lang="ja-JP" altLang="en-US" dirty="0"/>
              <a:t>条件式の設定へ</a:t>
            </a:r>
            <a:r>
              <a:rPr lang="ja-JP" altLang="en-US" spc="-300" dirty="0"/>
              <a:t>」</a:t>
            </a:r>
            <a:r>
              <a:rPr lang="ja-JP" altLang="en-US" spc="-150" dirty="0"/>
              <a:t>ボタンを</a:t>
            </a:r>
            <a:r>
              <a:rPr lang="ja-JP" altLang="en-US" dirty="0"/>
              <a:t>押下</a:t>
            </a:r>
            <a:endParaRPr lang="en-US" altLang="ja-JP" spc="-150" dirty="0"/>
          </a:p>
          <a:p>
            <a:pPr marL="522900" lvl="1" indent="-342900">
              <a:buFont typeface="+mj-ea"/>
              <a:buAutoNum type="circleNumDbPlain"/>
            </a:pPr>
            <a:endParaRPr lang="en-US" altLang="ja-JP" spc="-150" dirty="0"/>
          </a:p>
          <a:p>
            <a:pPr lvl="1"/>
            <a:endParaRPr lang="ja-JP" altLang="en-US" dirty="0"/>
          </a:p>
          <a:p>
            <a:endParaRPr kumimoji="1" lang="ja-JP" altLang="en-US" dirty="0"/>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9" name="角丸四角形 8"/>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10" name="角丸四角形 9"/>
            <p:cNvSpPr/>
            <p:nvPr/>
          </p:nvSpPr>
          <p:spPr bwMode="auto">
            <a:xfrm>
              <a:off x="6879253" y="359078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ディシジョンテーブル作成</a:t>
              </a:r>
              <a:endParaRPr lang="en-US" altLang="ja-JP" sz="900" b="1" dirty="0" smtClean="0">
                <a:solidFill>
                  <a:srgbClr val="FF0000"/>
                </a:solidFill>
                <a:latin typeface="+mn-ea"/>
              </a:endParaRPr>
            </a:p>
          </p:txBody>
        </p:sp>
        <p:sp>
          <p:nvSpPr>
            <p:cNvPr id="11" name="角丸四角形 10"/>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12" name="角丸四角形 11"/>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13" name="角丸四角形 12"/>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14" name="角丸四角形 13"/>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latin typeface="+mn-ea"/>
                </a:rPr>
                <a:t>アクション設定（</a:t>
              </a:r>
              <a:r>
                <a:rPr lang="en-US" altLang="ja-JP" sz="900" b="1" spc="-150" dirty="0" smtClean="0">
                  <a:latin typeface="+mn-ea"/>
                </a:rPr>
                <a:t>ITA</a:t>
              </a:r>
              <a:r>
                <a:rPr lang="ja-JP" altLang="en-US" sz="900" b="1" spc="-150" dirty="0" smtClean="0">
                  <a:latin typeface="+mn-ea"/>
                </a:rPr>
                <a:t>ドライバ）</a:t>
              </a:r>
              <a:endParaRPr lang="en-US" altLang="ja-JP" sz="900" b="1" spc="-150" dirty="0" smtClean="0">
                <a:latin typeface="+mn-ea"/>
              </a:endParaRPr>
            </a:p>
          </p:txBody>
        </p:sp>
        <p:sp>
          <p:nvSpPr>
            <p:cNvPr id="16" name="角丸四角形 15"/>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pic>
        <p:nvPicPr>
          <p:cNvPr id="17" name="図 16"/>
          <p:cNvPicPr>
            <a:picLocks noChangeAspect="1"/>
          </p:cNvPicPr>
          <p:nvPr/>
        </p:nvPicPr>
        <p:blipFill>
          <a:blip r:embed="rId2"/>
          <a:stretch>
            <a:fillRect/>
          </a:stretch>
        </p:blipFill>
        <p:spPr>
          <a:xfrm>
            <a:off x="716479" y="2276840"/>
            <a:ext cx="4267172" cy="3255011"/>
          </a:xfrm>
          <a:prstGeom prst="rect">
            <a:avLst/>
          </a:prstGeom>
        </p:spPr>
      </p:pic>
      <p:sp>
        <p:nvSpPr>
          <p:cNvPr id="18" name="正方形/長方形 17"/>
          <p:cNvSpPr/>
          <p:nvPr/>
        </p:nvSpPr>
        <p:spPr bwMode="auto">
          <a:xfrm>
            <a:off x="4133252" y="2698494"/>
            <a:ext cx="802968"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9" name="円形吹き出し 18"/>
          <p:cNvSpPr/>
          <p:nvPr/>
        </p:nvSpPr>
        <p:spPr bwMode="auto">
          <a:xfrm>
            <a:off x="3663932" y="2603795"/>
            <a:ext cx="360000" cy="360000"/>
          </a:xfrm>
          <a:prstGeom prst="wedgeEllipseCallout">
            <a:avLst>
              <a:gd name="adj1" fmla="val 90892"/>
              <a:gd name="adj2" fmla="val 212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20" name="図 19"/>
          <p:cNvPicPr>
            <a:picLocks noChangeAspect="1"/>
          </p:cNvPicPr>
          <p:nvPr/>
        </p:nvPicPr>
        <p:blipFill>
          <a:blip r:embed="rId3"/>
          <a:stretch>
            <a:fillRect/>
          </a:stretch>
        </p:blipFill>
        <p:spPr>
          <a:xfrm>
            <a:off x="1534826" y="3393587"/>
            <a:ext cx="2599700" cy="2965043"/>
          </a:xfrm>
          <a:prstGeom prst="rect">
            <a:avLst/>
          </a:prstGeom>
        </p:spPr>
      </p:pic>
      <p:sp>
        <p:nvSpPr>
          <p:cNvPr id="21" name="角丸四角形 20"/>
          <p:cNvSpPr/>
          <p:nvPr/>
        </p:nvSpPr>
        <p:spPr bwMode="auto">
          <a:xfrm>
            <a:off x="4273592" y="3393587"/>
            <a:ext cx="4253219" cy="1562926"/>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a:latin typeface="+mn-ea"/>
              </a:rPr>
              <a:t> </a:t>
            </a:r>
            <a:r>
              <a:rPr lang="ja-JP" altLang="en-US" sz="1200" b="1" dirty="0" smtClean="0">
                <a:latin typeface="+mn-ea"/>
              </a:rPr>
              <a:t>　　</a:t>
            </a:r>
            <a:r>
              <a:rPr kumimoji="1" lang="ja-JP" altLang="en-US" sz="1200" b="1" dirty="0" smtClean="0">
                <a:latin typeface="+mn-ea"/>
              </a:rPr>
              <a:t>以下の値を入力する</a:t>
            </a:r>
            <a:endParaRPr kumimoji="1" lang="en-US" altLang="ja-JP" sz="1200" b="1" dirty="0" smtClean="0">
              <a:latin typeface="+mn-ea"/>
            </a:endParaRPr>
          </a:p>
          <a:p>
            <a:endParaRPr lang="en-US" altLang="ja-JP" sz="1200" b="1" dirty="0">
              <a:latin typeface="+mn-ea"/>
            </a:endParaRPr>
          </a:p>
          <a:p>
            <a:endParaRPr kumimoji="1" lang="ja-JP" altLang="en-US" sz="1200" b="1" dirty="0" smtClean="0">
              <a:latin typeface="+mn-ea"/>
            </a:endParaRPr>
          </a:p>
        </p:txBody>
      </p:sp>
      <p:sp>
        <p:nvSpPr>
          <p:cNvPr id="22" name="円形吹き出し 21"/>
          <p:cNvSpPr/>
          <p:nvPr/>
        </p:nvSpPr>
        <p:spPr bwMode="auto">
          <a:xfrm>
            <a:off x="4259640" y="3390649"/>
            <a:ext cx="360000" cy="344050"/>
          </a:xfrm>
          <a:prstGeom prst="wedgeEllipseCallout">
            <a:avLst>
              <a:gd name="adj1" fmla="val -165640"/>
              <a:gd name="adj2" fmla="val 103493"/>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23" name="フリーフォーム 22"/>
          <p:cNvSpPr/>
          <p:nvPr/>
        </p:nvSpPr>
        <p:spPr bwMode="auto">
          <a:xfrm>
            <a:off x="1575600" y="3619291"/>
            <a:ext cx="2532600" cy="2406667"/>
          </a:xfrm>
          <a:custGeom>
            <a:avLst/>
            <a:gdLst>
              <a:gd name="connsiteX0" fmla="*/ 0 w 2321013"/>
              <a:gd name="connsiteY0" fmla="*/ 0 h 2314444"/>
              <a:gd name="connsiteX1" fmla="*/ 716715 w 2321013"/>
              <a:gd name="connsiteY1" fmla="*/ 0 h 2314444"/>
              <a:gd name="connsiteX2" fmla="*/ 716715 w 2321013"/>
              <a:gd name="connsiteY2" fmla="*/ 154534 h 2314444"/>
              <a:gd name="connsiteX3" fmla="*/ 2321013 w 2321013"/>
              <a:gd name="connsiteY3" fmla="*/ 154534 h 2314444"/>
              <a:gd name="connsiteX4" fmla="*/ 2321013 w 2321013"/>
              <a:gd name="connsiteY4" fmla="*/ 2314444 h 2314444"/>
              <a:gd name="connsiteX5" fmla="*/ 0 w 2321013"/>
              <a:gd name="connsiteY5" fmla="*/ 2314444 h 2314444"/>
              <a:gd name="connsiteX6" fmla="*/ 0 w 2321013"/>
              <a:gd name="connsiteY6" fmla="*/ 176408 h 2314444"/>
              <a:gd name="connsiteX7" fmla="*/ 0 w 2321013"/>
              <a:gd name="connsiteY7" fmla="*/ 154534 h 231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1013" h="2314444">
                <a:moveTo>
                  <a:pt x="0" y="0"/>
                </a:moveTo>
                <a:lnTo>
                  <a:pt x="716715" y="0"/>
                </a:lnTo>
                <a:lnTo>
                  <a:pt x="716715" y="154534"/>
                </a:lnTo>
                <a:lnTo>
                  <a:pt x="2321013" y="154534"/>
                </a:lnTo>
                <a:lnTo>
                  <a:pt x="2321013" y="2314444"/>
                </a:lnTo>
                <a:lnTo>
                  <a:pt x="0" y="2314444"/>
                </a:lnTo>
                <a:lnTo>
                  <a:pt x="0" y="176408"/>
                </a:lnTo>
                <a:lnTo>
                  <a:pt x="0" y="154534"/>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正方形/長方形 23"/>
          <p:cNvSpPr/>
          <p:nvPr/>
        </p:nvSpPr>
        <p:spPr bwMode="auto">
          <a:xfrm>
            <a:off x="2504395" y="6126024"/>
            <a:ext cx="639195" cy="15344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5" name="円形吹き出し 24"/>
          <p:cNvSpPr/>
          <p:nvPr/>
        </p:nvSpPr>
        <p:spPr bwMode="auto">
          <a:xfrm>
            <a:off x="4223790" y="5974452"/>
            <a:ext cx="360000" cy="360000"/>
          </a:xfrm>
          <a:prstGeom prst="wedgeEllipseCallout">
            <a:avLst>
              <a:gd name="adj1" fmla="val -407997"/>
              <a:gd name="adj2" fmla="val 1497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aphicFrame>
        <p:nvGraphicFramePr>
          <p:cNvPr id="26" name="表 25"/>
          <p:cNvGraphicFramePr>
            <a:graphicFrameLocks noGrp="1"/>
          </p:cNvGraphicFramePr>
          <p:nvPr>
            <p:extLst>
              <p:ext uri="{D42A27DB-BD31-4B8C-83A1-F6EECF244321}">
                <p14:modId xmlns:p14="http://schemas.microsoft.com/office/powerpoint/2010/main" val="1983431955"/>
              </p:ext>
            </p:extLst>
          </p:nvPr>
        </p:nvGraphicFramePr>
        <p:xfrm>
          <a:off x="4412904" y="3842260"/>
          <a:ext cx="3991611" cy="1036320"/>
        </p:xfrm>
        <a:graphic>
          <a:graphicData uri="http://schemas.openxmlformats.org/drawingml/2006/table">
            <a:tbl>
              <a:tblPr firstRow="1" bandRow="1">
                <a:tableStyleId>{5C22544A-7EE6-4342-B048-85BDC9FD1C3A}</a:tableStyleId>
              </a:tblPr>
              <a:tblGrid>
                <a:gridCol w="1765618">
                  <a:extLst>
                    <a:ext uri="{9D8B030D-6E8A-4147-A177-3AD203B41FA5}">
                      <a16:colId xmlns:a16="http://schemas.microsoft.com/office/drawing/2014/main" val="2903683136"/>
                    </a:ext>
                  </a:extLst>
                </a:gridCol>
                <a:gridCol w="2225993">
                  <a:extLst>
                    <a:ext uri="{9D8B030D-6E8A-4147-A177-3AD203B41FA5}">
                      <a16:colId xmlns:a16="http://schemas.microsoft.com/office/drawing/2014/main" val="3391017768"/>
                    </a:ext>
                  </a:extLst>
                </a:gridCol>
              </a:tblGrid>
              <a:tr h="153156">
                <a:tc gridSpan="2">
                  <a:txBody>
                    <a:bodyPr/>
                    <a:lstStyle/>
                    <a:p>
                      <a:pPr algn="ctr"/>
                      <a:r>
                        <a:rPr kumimoji="1" lang="ja-JP" altLang="en-US" sz="1100" b="1" dirty="0" smtClean="0">
                          <a:solidFill>
                            <a:schemeClr val="bg1"/>
                          </a:solidFill>
                          <a:latin typeface="+mn-lt"/>
                        </a:rPr>
                        <a:t>「基本情報・権限」タブ</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563294271"/>
                  </a:ext>
                </a:extLst>
              </a:tr>
              <a:tr h="216000">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100" b="1" dirty="0" smtClean="0">
                          <a:solidFill>
                            <a:sysClr val="windowText" lastClr="000000"/>
                          </a:solidFill>
                          <a:latin typeface="+mn-lt"/>
                        </a:rPr>
                        <a:t>ディシジョンテーブル名</a:t>
                      </a:r>
                      <a:endParaRPr kumimoji="1" lang="ja-JP" altLang="en-US" sz="11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（任意の文字列）</a:t>
                      </a:r>
                      <a:endParaRPr kumimoji="1" lang="ja-JP" altLang="en-US" sz="11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100" b="1" dirty="0" smtClean="0">
                          <a:solidFill>
                            <a:sysClr val="windowText" lastClr="000000"/>
                          </a:solidFill>
                          <a:latin typeface="+mn-lt"/>
                        </a:rPr>
                        <a:t>権限の設定</a:t>
                      </a:r>
                      <a:endParaRPr kumimoji="1" lang="ja-JP" altLang="en-US" sz="11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100" b="0" dirty="0" err="1" smtClean="0">
                          <a:solidFill>
                            <a:sysClr val="windowText" lastClr="000000"/>
                          </a:solidFill>
                          <a:latin typeface="+mn-lt"/>
                        </a:rPr>
                        <a:t>test_group</a:t>
                      </a:r>
                      <a:r>
                        <a:rPr kumimoji="1" lang="ja-JP" altLang="en-US" sz="1100" b="0" dirty="0" smtClean="0">
                          <a:solidFill>
                            <a:sysClr val="windowText" lastClr="000000"/>
                          </a:solidFill>
                          <a:latin typeface="+mn-lt"/>
                        </a:rPr>
                        <a:t>：全て「更新可能」</a:t>
                      </a:r>
                      <a:endParaRPr kumimoji="1" lang="ja-JP" altLang="en-US" sz="11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6981021"/>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701639104"/>
              </p:ext>
            </p:extLst>
          </p:nvPr>
        </p:nvGraphicFramePr>
        <p:xfrm>
          <a:off x="7392180" y="5167087"/>
          <a:ext cx="4379511" cy="1191543"/>
        </p:xfrm>
        <a:graphic>
          <a:graphicData uri="http://schemas.openxmlformats.org/drawingml/2006/table">
            <a:tbl>
              <a:tblPr firstRow="1" bandRow="1">
                <a:tableStyleId>{5C22544A-7EE6-4342-B048-85BDC9FD1C3A}</a:tableStyleId>
              </a:tblPr>
              <a:tblGrid>
                <a:gridCol w="229362">
                  <a:extLst>
                    <a:ext uri="{9D8B030D-6E8A-4147-A177-3AD203B41FA5}">
                      <a16:colId xmlns:a16="http://schemas.microsoft.com/office/drawing/2014/main" val="2080567992"/>
                    </a:ext>
                  </a:extLst>
                </a:gridCol>
                <a:gridCol w="4150149">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「権限の設定」では最低でも</a:t>
                      </a:r>
                      <a:r>
                        <a:rPr kumimoji="1" lang="en-US" altLang="ja-JP" sz="1300" dirty="0" smtClean="0">
                          <a:latin typeface="+mn-lt"/>
                        </a:rPr>
                        <a:t>1</a:t>
                      </a:r>
                      <a:r>
                        <a:rPr kumimoji="1" lang="ja-JP" altLang="en-US" sz="1300" dirty="0" smtClean="0">
                          <a:latin typeface="+mn-lt"/>
                        </a:rPr>
                        <a:t>グループは必ず「更新可能」を設定してください。</a:t>
                      </a:r>
                    </a:p>
                    <a:p>
                      <a:r>
                        <a:rPr kumimoji="1" lang="ja-JP" altLang="en-US" sz="1300" dirty="0" smtClean="0">
                          <a:latin typeface="+mn-lt"/>
                        </a:rPr>
                        <a:t>ディシジョンテーブルの更新ができなくなります。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4287632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3.5</a:t>
            </a:r>
            <a:r>
              <a:rPr lang="ja-JP" altLang="en-US" dirty="0"/>
              <a:t>　ディシジョンテーブル作成　</a:t>
            </a:r>
            <a:r>
              <a:rPr lang="en-US" altLang="ja-JP" dirty="0"/>
              <a:t>(2/2)</a:t>
            </a:r>
            <a:r>
              <a:rPr lang="ja-JP" altLang="en-US" dirty="0"/>
              <a:t> </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ディシジョンテーブルの作成</a:t>
            </a:r>
          </a:p>
          <a:p>
            <a:pPr marL="522900" lvl="1" indent="-342900">
              <a:buFont typeface="+mj-ea"/>
              <a:buAutoNum type="circleNumDbPlain" startAt="4"/>
            </a:pPr>
            <a:r>
              <a:rPr lang="ja-JP" altLang="en-US" dirty="0"/>
              <a:t>「新規追加」画面の「条件式」タブに必要情報を入力</a:t>
            </a:r>
          </a:p>
          <a:p>
            <a:pPr marL="522900" lvl="1" indent="-342900">
              <a:buFont typeface="+mj-ea"/>
              <a:buAutoNum type="circleNumDbPlain" startAt="4"/>
            </a:pPr>
            <a:r>
              <a:rPr lang="ja-JP" altLang="en-US" dirty="0"/>
              <a:t>「未知事象通知の設定へ」ボタンを押下</a:t>
            </a:r>
          </a:p>
          <a:p>
            <a:pPr marL="522900" lvl="1" indent="-342900">
              <a:buFont typeface="+mj-ea"/>
              <a:buAutoNum type="circleNumDbPlain" startAt="4"/>
            </a:pPr>
            <a:r>
              <a:rPr lang="ja-JP" altLang="en-US" dirty="0"/>
              <a:t>「新規追加」画面の「未知事象通知」タブに必要情報を入力</a:t>
            </a:r>
          </a:p>
          <a:p>
            <a:pPr marL="522900" lvl="1" indent="-342900">
              <a:buFont typeface="+mj-ea"/>
              <a:buAutoNum type="circleNumDbPlain" startAt="4"/>
            </a:pPr>
            <a:r>
              <a:rPr lang="ja-JP" altLang="en-US" dirty="0"/>
              <a:t>「保存」ボタンを押下</a:t>
            </a:r>
          </a:p>
          <a:p>
            <a:pPr marL="522900" lvl="1" indent="-342900">
              <a:buFont typeface="+mj-ea"/>
              <a:buAutoNum type="circleNumDbPlain" startAt="4"/>
            </a:pPr>
            <a:endParaRPr lang="ja-JP" altLang="en-US" spc="-150" dirty="0"/>
          </a:p>
          <a:p>
            <a:pPr lvl="1"/>
            <a:endParaRPr lang="ja-JP" altLang="en-US" dirty="0"/>
          </a:p>
          <a:p>
            <a:endParaRPr kumimoji="1" lang="ja-JP" altLang="en-US" dirty="0"/>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ディシジョンテーブルファイル</a:t>
              </a:r>
              <a:r>
                <a:rPr lang="ja-JP" altLang="en-US" sz="900" b="1" dirty="0">
                  <a:solidFill>
                    <a:schemeClr val="tx1">
                      <a:lumMod val="50000"/>
                      <a:lumOff val="50000"/>
                    </a:schemeClr>
                  </a:solidFill>
                  <a:latin typeface="+mn-ea"/>
                </a:rPr>
                <a:t>作成</a:t>
              </a:r>
            </a:p>
          </p:txBody>
        </p:sp>
        <p:sp>
          <p:nvSpPr>
            <p:cNvPr id="9" name="角丸四角形 8"/>
            <p:cNvSpPr/>
            <p:nvPr/>
          </p:nvSpPr>
          <p:spPr bwMode="auto">
            <a:xfrm>
              <a:off x="6879253" y="4416058"/>
              <a:ext cx="1720560" cy="360000"/>
            </a:xfrm>
            <a:prstGeom prst="roundRect">
              <a:avLst/>
            </a:prstGeom>
            <a:solidFill>
              <a:schemeClr val="bg2">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ルール登録</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（アップロード、テストリクエスト）</a:t>
              </a:r>
              <a:endParaRPr lang="ja-JP" altLang="en-US" sz="900" b="1" dirty="0">
                <a:solidFill>
                  <a:schemeClr val="tx1">
                    <a:lumMod val="50000"/>
                    <a:lumOff val="50000"/>
                  </a:schemeClr>
                </a:solidFill>
                <a:latin typeface="+mn-ea"/>
              </a:endParaRPr>
            </a:p>
          </p:txBody>
        </p:sp>
        <p:sp>
          <p:nvSpPr>
            <p:cNvPr id="10" name="角丸四角形 9"/>
            <p:cNvSpPr/>
            <p:nvPr/>
          </p:nvSpPr>
          <p:spPr bwMode="auto">
            <a:xfrm>
              <a:off x="6879253" y="359078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ディシジョンテーブル作成</a:t>
              </a:r>
              <a:endParaRPr lang="en-US" altLang="ja-JP" sz="900" b="1" dirty="0" smtClean="0">
                <a:solidFill>
                  <a:srgbClr val="FF0000"/>
                </a:solidFill>
                <a:latin typeface="+mn-ea"/>
              </a:endParaRPr>
            </a:p>
          </p:txBody>
        </p:sp>
        <p:sp>
          <p:nvSpPr>
            <p:cNvPr id="11" name="角丸四角形 10"/>
            <p:cNvSpPr/>
            <p:nvPr/>
          </p:nvSpPr>
          <p:spPr bwMode="auto">
            <a:xfrm>
              <a:off x="6879253" y="1940248"/>
              <a:ext cx="1720560"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グループ作成</a:t>
              </a:r>
              <a:endParaRPr lang="ja-JP" altLang="en-US" sz="900" b="1" dirty="0">
                <a:solidFill>
                  <a:schemeClr val="tx1"/>
                </a:solidFill>
                <a:latin typeface="+mn-ea"/>
              </a:endParaRPr>
            </a:p>
          </p:txBody>
        </p:sp>
        <p:sp>
          <p:nvSpPr>
            <p:cNvPr id="12" name="角丸四角形 11"/>
            <p:cNvSpPr/>
            <p:nvPr/>
          </p:nvSpPr>
          <p:spPr bwMode="auto">
            <a:xfrm>
              <a:off x="6879253" y="2765518"/>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トークン</a:t>
              </a:r>
              <a:r>
                <a:rPr lang="ja-JP" altLang="en-US" sz="900" b="1" dirty="0">
                  <a:latin typeface="+mn-ea"/>
                </a:rPr>
                <a:t>払い出</a:t>
              </a:r>
              <a:r>
                <a:rPr lang="ja-JP" altLang="en-US" sz="900" b="1" dirty="0" smtClean="0">
                  <a:latin typeface="+mn-ea"/>
                </a:rPr>
                <a:t>し</a:t>
              </a:r>
              <a:endParaRPr lang="ja-JP" altLang="en-US" sz="900" b="1" dirty="0">
                <a:latin typeface="+mn-ea"/>
              </a:endParaRPr>
            </a:p>
          </p:txBody>
        </p:sp>
        <p:sp>
          <p:nvSpPr>
            <p:cNvPr id="13" name="角丸四角形 12"/>
            <p:cNvSpPr/>
            <p:nvPr/>
          </p:nvSpPr>
          <p:spPr bwMode="auto">
            <a:xfrm>
              <a:off x="6879253" y="4828693"/>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ルール判定</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a:t>
              </a:r>
              <a:r>
                <a:rPr lang="en-US" altLang="ja-JP" sz="900" b="1" dirty="0">
                  <a:solidFill>
                    <a:schemeClr val="tx1">
                      <a:lumMod val="50000"/>
                      <a:lumOff val="50000"/>
                    </a:schemeClr>
                  </a:solidFill>
                  <a:latin typeface="+mn-ea"/>
                </a:rPr>
                <a:t>curl</a:t>
              </a:r>
              <a:r>
                <a:rPr lang="ja-JP" altLang="en-US" sz="900" b="1" dirty="0" smtClean="0">
                  <a:solidFill>
                    <a:schemeClr val="tx1">
                      <a:lumMod val="50000"/>
                      <a:lumOff val="50000"/>
                    </a:schemeClr>
                  </a:solidFill>
                  <a:latin typeface="+mn-ea"/>
                </a:rPr>
                <a:t>コマンドによるリクエスト送信）</a:t>
              </a:r>
              <a:endParaRPr lang="en-US" altLang="ja-JP" sz="900" b="1" dirty="0" smtClean="0">
                <a:solidFill>
                  <a:schemeClr val="tx1">
                    <a:lumMod val="50000"/>
                    <a:lumOff val="50000"/>
                  </a:schemeClr>
                </a:solidFill>
                <a:latin typeface="+mn-ea"/>
              </a:endParaRPr>
            </a:p>
          </p:txBody>
        </p:sp>
        <p:sp>
          <p:nvSpPr>
            <p:cNvPr id="14" name="角丸四角形 13"/>
            <p:cNvSpPr/>
            <p:nvPr/>
          </p:nvSpPr>
          <p:spPr bwMode="auto">
            <a:xfrm>
              <a:off x="6879253" y="5241331"/>
              <a:ext cx="1720560"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latin typeface="+mn-ea"/>
                </a:rPr>
                <a:t>アクション設定（</a:t>
              </a:r>
              <a:r>
                <a:rPr lang="en-US" altLang="ja-JP" sz="900" b="1" spc="-150" dirty="0" smtClean="0">
                  <a:latin typeface="+mn-ea"/>
                </a:rPr>
                <a:t>ITA</a:t>
              </a:r>
              <a:r>
                <a:rPr lang="ja-JP" altLang="en-US" sz="900" b="1" spc="-150" dirty="0" smtClean="0">
                  <a:latin typeface="+mn-ea"/>
                </a:rPr>
                <a:t>ドライバ）</a:t>
              </a:r>
              <a:endParaRPr lang="en-US" altLang="ja-JP" sz="900" b="1" spc="-150" dirty="0" smtClean="0">
                <a:latin typeface="+mn-ea"/>
              </a:endParaRPr>
            </a:p>
          </p:txBody>
        </p:sp>
        <p:sp>
          <p:nvSpPr>
            <p:cNvPr id="16" name="角丸四角形 15"/>
            <p:cNvSpPr/>
            <p:nvPr/>
          </p:nvSpPr>
          <p:spPr bwMode="auto">
            <a:xfrm>
              <a:off x="6879253" y="2352883"/>
              <a:ext cx="1720560" cy="360000"/>
            </a:xfrm>
            <a:prstGeom prst="roundRect">
              <a:avLst/>
            </a:prstGeom>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latin typeface="+mn-ea"/>
                </a:rPr>
                <a:t>ユーザ作成、</a:t>
              </a:r>
              <a:endParaRPr lang="en-US" altLang="ja-JP" sz="900" b="1" dirty="0" smtClean="0">
                <a:latin typeface="+mn-ea"/>
              </a:endParaRPr>
            </a:p>
            <a:p>
              <a:pPr algn="ctr"/>
              <a:r>
                <a:rPr lang="ja-JP" altLang="en-US" sz="900" b="1" dirty="0" smtClean="0">
                  <a:latin typeface="+mn-ea"/>
                </a:rPr>
                <a:t>新規ユーザでのログイン</a:t>
              </a:r>
              <a:endParaRPr lang="ja-JP" altLang="en-US" sz="900" b="1" dirty="0">
                <a:latin typeface="+mn-ea"/>
              </a:endParaRPr>
            </a:p>
          </p:txBody>
        </p:sp>
      </p:grpSp>
      <p:pic>
        <p:nvPicPr>
          <p:cNvPr id="17" name="図 16"/>
          <p:cNvPicPr>
            <a:picLocks noChangeAspect="1"/>
          </p:cNvPicPr>
          <p:nvPr/>
        </p:nvPicPr>
        <p:blipFill>
          <a:blip r:embed="rId2"/>
          <a:stretch>
            <a:fillRect/>
          </a:stretch>
        </p:blipFill>
        <p:spPr>
          <a:xfrm>
            <a:off x="838308" y="4131240"/>
            <a:ext cx="1927346" cy="2227390"/>
          </a:xfrm>
          <a:prstGeom prst="rect">
            <a:avLst/>
          </a:prstGeom>
        </p:spPr>
      </p:pic>
      <p:pic>
        <p:nvPicPr>
          <p:cNvPr id="18" name="図 17"/>
          <p:cNvPicPr>
            <a:picLocks noChangeAspect="1"/>
          </p:cNvPicPr>
          <p:nvPr/>
        </p:nvPicPr>
        <p:blipFill>
          <a:blip r:embed="rId3"/>
          <a:stretch>
            <a:fillRect/>
          </a:stretch>
        </p:blipFill>
        <p:spPr>
          <a:xfrm>
            <a:off x="3916774" y="4131240"/>
            <a:ext cx="2553950" cy="2250696"/>
          </a:xfrm>
          <a:prstGeom prst="rect">
            <a:avLst/>
          </a:prstGeom>
        </p:spPr>
      </p:pic>
      <p:sp>
        <p:nvSpPr>
          <p:cNvPr id="23" name="角丸四角形 22"/>
          <p:cNvSpPr/>
          <p:nvPr/>
        </p:nvSpPr>
        <p:spPr bwMode="auto">
          <a:xfrm>
            <a:off x="2858535" y="4968618"/>
            <a:ext cx="1560204" cy="1413318"/>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lnSpc>
                <a:spcPts val="1400"/>
              </a:lnSpc>
            </a:pPr>
            <a:endParaRPr lang="en-US" altLang="ja-JP" sz="1200" dirty="0" smtClean="0">
              <a:latin typeface="+mn-ea"/>
            </a:endParaRPr>
          </a:p>
        </p:txBody>
      </p:sp>
      <p:sp>
        <p:nvSpPr>
          <p:cNvPr id="24" name="角丸四角形 23"/>
          <p:cNvSpPr/>
          <p:nvPr/>
        </p:nvSpPr>
        <p:spPr bwMode="auto">
          <a:xfrm>
            <a:off x="3917644" y="2505396"/>
            <a:ext cx="4410666" cy="1470633"/>
          </a:xfrm>
          <a:prstGeom prst="roundRect">
            <a:avLst>
              <a:gd name="adj" fmla="val 8929"/>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200" b="1" dirty="0">
                <a:latin typeface="+mn-ea"/>
              </a:rPr>
              <a:t> </a:t>
            </a:r>
            <a:r>
              <a:rPr lang="ja-JP" altLang="en-US" sz="1200" b="1" dirty="0" smtClean="0">
                <a:latin typeface="+mn-ea"/>
              </a:rPr>
              <a:t> 上記</a:t>
            </a:r>
            <a:r>
              <a:rPr kumimoji="1" lang="ja-JP" altLang="en-US" sz="1200" b="1" dirty="0" smtClean="0">
                <a:latin typeface="+mn-ea"/>
              </a:rPr>
              <a:t>の値を入力する</a:t>
            </a:r>
            <a:endParaRPr kumimoji="1" lang="en-US" altLang="ja-JP" sz="1200" b="1" dirty="0" smtClean="0">
              <a:latin typeface="+mn-ea"/>
            </a:endParaRPr>
          </a:p>
        </p:txBody>
      </p:sp>
      <p:sp>
        <p:nvSpPr>
          <p:cNvPr id="25" name="角丸四角形 24"/>
          <p:cNvSpPr/>
          <p:nvPr/>
        </p:nvSpPr>
        <p:spPr bwMode="auto">
          <a:xfrm>
            <a:off x="789475" y="2505397"/>
            <a:ext cx="2988000" cy="1476000"/>
          </a:xfrm>
          <a:prstGeom prst="roundRect">
            <a:avLst>
              <a:gd name="adj" fmla="val 8929"/>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200" b="1" dirty="0">
                <a:latin typeface="+mn-ea"/>
              </a:rPr>
              <a:t> </a:t>
            </a:r>
            <a:r>
              <a:rPr lang="ja-JP" altLang="en-US" sz="1200" b="1" dirty="0" smtClean="0">
                <a:latin typeface="+mn-ea"/>
              </a:rPr>
              <a:t> 上記</a:t>
            </a:r>
            <a:r>
              <a:rPr kumimoji="1" lang="ja-JP" altLang="en-US" sz="1200" b="1" dirty="0" smtClean="0">
                <a:latin typeface="+mn-ea"/>
              </a:rPr>
              <a:t>の値を入力する</a:t>
            </a:r>
            <a:endParaRPr kumimoji="1" lang="en-US" altLang="ja-JP" sz="1200" b="1" dirty="0" smtClean="0">
              <a:latin typeface="+mn-ea"/>
            </a:endParaRPr>
          </a:p>
        </p:txBody>
      </p:sp>
      <p:sp>
        <p:nvSpPr>
          <p:cNvPr id="26" name="正方形/長方形 25"/>
          <p:cNvSpPr/>
          <p:nvPr/>
        </p:nvSpPr>
        <p:spPr bwMode="auto">
          <a:xfrm>
            <a:off x="1415349" y="6123590"/>
            <a:ext cx="755109" cy="1925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7" name="円形吹き出し 26"/>
          <p:cNvSpPr/>
          <p:nvPr/>
        </p:nvSpPr>
        <p:spPr bwMode="auto">
          <a:xfrm>
            <a:off x="2809487" y="6021936"/>
            <a:ext cx="360000" cy="360000"/>
          </a:xfrm>
          <a:prstGeom prst="wedgeEllipseCallout">
            <a:avLst>
              <a:gd name="adj1" fmla="val -276280"/>
              <a:gd name="adj2" fmla="val 374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5</a:t>
            </a:r>
            <a:endParaRPr kumimoji="1" lang="ja-JP" altLang="en-US" sz="1400" b="1" dirty="0" smtClean="0">
              <a:solidFill>
                <a:schemeClr val="bg1"/>
              </a:solidFill>
              <a:latin typeface="+mn-ea"/>
            </a:endParaRPr>
          </a:p>
        </p:txBody>
      </p:sp>
      <p:sp>
        <p:nvSpPr>
          <p:cNvPr id="28" name="円形吹き出し 27"/>
          <p:cNvSpPr/>
          <p:nvPr/>
        </p:nvSpPr>
        <p:spPr bwMode="auto">
          <a:xfrm>
            <a:off x="781435" y="3653462"/>
            <a:ext cx="360000" cy="344050"/>
          </a:xfrm>
          <a:prstGeom prst="wedgeEllipseCallout">
            <a:avLst>
              <a:gd name="adj1" fmla="val 39628"/>
              <a:gd name="adj2" fmla="val 22781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4</a:t>
            </a:r>
            <a:endParaRPr kumimoji="1" lang="ja-JP" altLang="en-US" sz="1400" b="1" dirty="0" smtClean="0">
              <a:solidFill>
                <a:schemeClr val="bg1"/>
              </a:solidFill>
              <a:latin typeface="+mn-ea"/>
            </a:endParaRPr>
          </a:p>
        </p:txBody>
      </p:sp>
      <p:sp>
        <p:nvSpPr>
          <p:cNvPr id="29" name="円形吹き出し 28"/>
          <p:cNvSpPr/>
          <p:nvPr/>
        </p:nvSpPr>
        <p:spPr bwMode="auto">
          <a:xfrm>
            <a:off x="3917644" y="3667605"/>
            <a:ext cx="360000" cy="344050"/>
          </a:xfrm>
          <a:prstGeom prst="wedgeEllipseCallout">
            <a:avLst>
              <a:gd name="adj1" fmla="val 32169"/>
              <a:gd name="adj2" fmla="val 268693"/>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6</a:t>
            </a:r>
            <a:endParaRPr kumimoji="1" lang="ja-JP" altLang="en-US" sz="1400" b="1" dirty="0" smtClean="0">
              <a:solidFill>
                <a:schemeClr val="bg1"/>
              </a:solidFill>
              <a:latin typeface="+mn-ea"/>
            </a:endParaRPr>
          </a:p>
        </p:txBody>
      </p:sp>
      <p:sp>
        <p:nvSpPr>
          <p:cNvPr id="30" name="正方形/長方形 29"/>
          <p:cNvSpPr/>
          <p:nvPr/>
        </p:nvSpPr>
        <p:spPr bwMode="auto">
          <a:xfrm>
            <a:off x="5201200" y="6069004"/>
            <a:ext cx="538424" cy="24716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1" name="円形吹き出し 30"/>
          <p:cNvSpPr/>
          <p:nvPr/>
        </p:nvSpPr>
        <p:spPr bwMode="auto">
          <a:xfrm>
            <a:off x="6429088" y="6021936"/>
            <a:ext cx="360000" cy="360000"/>
          </a:xfrm>
          <a:prstGeom prst="wedgeEllipseCallout">
            <a:avLst>
              <a:gd name="adj1" fmla="val -278405"/>
              <a:gd name="adj2" fmla="val 10563"/>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7</a:t>
            </a:r>
            <a:endParaRPr kumimoji="1" lang="ja-JP" altLang="en-US" sz="1400" b="1" dirty="0" smtClean="0">
              <a:solidFill>
                <a:schemeClr val="bg1"/>
              </a:solidFill>
              <a:latin typeface="+mn-ea"/>
            </a:endParaRPr>
          </a:p>
        </p:txBody>
      </p:sp>
      <p:graphicFrame>
        <p:nvGraphicFramePr>
          <p:cNvPr id="32" name="表 31"/>
          <p:cNvGraphicFramePr>
            <a:graphicFrameLocks noGrp="1"/>
          </p:cNvGraphicFramePr>
          <p:nvPr>
            <p:extLst>
              <p:ext uri="{D42A27DB-BD31-4B8C-83A1-F6EECF244321}">
                <p14:modId xmlns:p14="http://schemas.microsoft.com/office/powerpoint/2010/main" val="3436259456"/>
              </p:ext>
            </p:extLst>
          </p:nvPr>
        </p:nvGraphicFramePr>
        <p:xfrm>
          <a:off x="903908" y="2594203"/>
          <a:ext cx="2731962" cy="1040914"/>
        </p:xfrm>
        <a:graphic>
          <a:graphicData uri="http://schemas.openxmlformats.org/drawingml/2006/table">
            <a:tbl>
              <a:tblPr firstRow="1" bandRow="1">
                <a:tableStyleId>{5C22544A-7EE6-4342-B048-85BDC9FD1C3A}</a:tableStyleId>
              </a:tblPr>
              <a:tblGrid>
                <a:gridCol w="953641">
                  <a:extLst>
                    <a:ext uri="{9D8B030D-6E8A-4147-A177-3AD203B41FA5}">
                      <a16:colId xmlns:a16="http://schemas.microsoft.com/office/drawing/2014/main" val="2903683136"/>
                    </a:ext>
                  </a:extLst>
                </a:gridCol>
                <a:gridCol w="1778321">
                  <a:extLst>
                    <a:ext uri="{9D8B030D-6E8A-4147-A177-3AD203B41FA5}">
                      <a16:colId xmlns:a16="http://schemas.microsoft.com/office/drawing/2014/main" val="3391017768"/>
                    </a:ext>
                  </a:extLst>
                </a:gridCol>
              </a:tblGrid>
              <a:tr h="199669">
                <a:tc gridSpan="2">
                  <a:txBody>
                    <a:bodyPr/>
                    <a:lstStyle/>
                    <a:p>
                      <a:pPr algn="ctr"/>
                      <a:r>
                        <a:rPr kumimoji="1" lang="ja-JP" altLang="en-US" sz="1100" b="1" dirty="0" smtClean="0">
                          <a:solidFill>
                            <a:schemeClr val="bg1"/>
                          </a:solidFill>
                          <a:latin typeface="+mn-lt"/>
                        </a:rPr>
                        <a:t>「条件式」タブ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388448116"/>
                  </a:ext>
                </a:extLst>
              </a:tr>
              <a:tr h="199669">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263674">
                <a:tc>
                  <a:txBody>
                    <a:bodyPr/>
                    <a:lstStyle/>
                    <a:p>
                      <a:r>
                        <a:rPr kumimoji="1" lang="ja-JP" altLang="en-US" sz="1100" b="1" dirty="0" smtClean="0">
                          <a:solidFill>
                            <a:sysClr val="windowText" lastClr="000000"/>
                          </a:solidFill>
                          <a:latin typeface="+mn-lt"/>
                        </a:rPr>
                        <a:t>条件名</a:t>
                      </a:r>
                      <a:endParaRPr kumimoji="1" lang="ja-JP" altLang="en-US" sz="11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dirty="0" smtClean="0">
                          <a:solidFill>
                            <a:sysClr val="windowText" lastClr="000000"/>
                          </a:solidFill>
                          <a:latin typeface="+mn-lt"/>
                        </a:rPr>
                        <a:t>（任意の文字列）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ja-JP" altLang="en-US" sz="1100" b="1" dirty="0" smtClean="0">
                          <a:solidFill>
                            <a:sysClr val="windowText" lastClr="000000"/>
                          </a:solidFill>
                          <a:latin typeface="+mn-lt"/>
                        </a:rPr>
                        <a:t>条件式</a:t>
                      </a:r>
                      <a:endParaRPr kumimoji="1" lang="ja-JP" altLang="en-US" sz="11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プルダウン選択</a:t>
                      </a:r>
                      <a:endParaRPr kumimoji="1" lang="ja-JP" altLang="en-US" sz="11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bl>
          </a:graphicData>
        </a:graphic>
      </p:graphicFrame>
      <p:graphicFrame>
        <p:nvGraphicFramePr>
          <p:cNvPr id="33" name="表 32"/>
          <p:cNvGraphicFramePr>
            <a:graphicFrameLocks noGrp="1"/>
          </p:cNvGraphicFramePr>
          <p:nvPr>
            <p:extLst>
              <p:ext uri="{D42A27DB-BD31-4B8C-83A1-F6EECF244321}">
                <p14:modId xmlns:p14="http://schemas.microsoft.com/office/powerpoint/2010/main" val="4070319700"/>
              </p:ext>
            </p:extLst>
          </p:nvPr>
        </p:nvGraphicFramePr>
        <p:xfrm>
          <a:off x="4058404" y="2578400"/>
          <a:ext cx="4125886" cy="1036320"/>
        </p:xfrm>
        <a:graphic>
          <a:graphicData uri="http://schemas.openxmlformats.org/drawingml/2006/table">
            <a:tbl>
              <a:tblPr firstRow="1" bandRow="1">
                <a:tableStyleId>{5C22544A-7EE6-4342-B048-85BDC9FD1C3A}</a:tableStyleId>
              </a:tblPr>
              <a:tblGrid>
                <a:gridCol w="1608990">
                  <a:extLst>
                    <a:ext uri="{9D8B030D-6E8A-4147-A177-3AD203B41FA5}">
                      <a16:colId xmlns:a16="http://schemas.microsoft.com/office/drawing/2014/main" val="2903683136"/>
                    </a:ext>
                  </a:extLst>
                </a:gridCol>
                <a:gridCol w="2516896">
                  <a:extLst>
                    <a:ext uri="{9D8B030D-6E8A-4147-A177-3AD203B41FA5}">
                      <a16:colId xmlns:a16="http://schemas.microsoft.com/office/drawing/2014/main" val="3391017768"/>
                    </a:ext>
                  </a:extLst>
                </a:gridCol>
              </a:tblGrid>
              <a:tr h="199669">
                <a:tc gridSpan="2">
                  <a:txBody>
                    <a:bodyPr/>
                    <a:lstStyle/>
                    <a:p>
                      <a:pPr algn="ctr"/>
                      <a:r>
                        <a:rPr kumimoji="1" lang="ja-JP" altLang="en-US" sz="1100" b="1" dirty="0" smtClean="0">
                          <a:solidFill>
                            <a:schemeClr val="bg1"/>
                          </a:solidFill>
                          <a:latin typeface="+mn-lt"/>
                        </a:rPr>
                        <a:t>「未知事象通知」タブ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325307111"/>
                  </a:ext>
                </a:extLst>
              </a:tr>
              <a:tr h="199669">
                <a:tc>
                  <a:txBody>
                    <a:bodyPr/>
                    <a:lstStyle/>
                    <a:p>
                      <a:pPr algn="ctr"/>
                      <a:r>
                        <a:rPr kumimoji="1" lang="ja-JP" altLang="en-US" sz="1100" b="1" dirty="0" smtClean="0">
                          <a:solidFill>
                            <a:schemeClr val="bg1"/>
                          </a:solidFill>
                          <a:latin typeface="+mn-lt"/>
                        </a:rPr>
                        <a:t>項目</a:t>
                      </a:r>
                      <a:endParaRPr kumimoji="1" lang="ja-JP" altLang="en-US" sz="11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100" b="1" dirty="0" smtClean="0">
                          <a:solidFill>
                            <a:schemeClr val="bg1"/>
                          </a:solidFill>
                          <a:latin typeface="+mn-lt"/>
                        </a:rPr>
                        <a:t>設定値</a:t>
                      </a: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100" b="1" dirty="0" smtClean="0">
                          <a:solidFill>
                            <a:sysClr val="windowText" lastClr="000000"/>
                          </a:solidFill>
                          <a:latin typeface="+mn-lt"/>
                        </a:rPr>
                        <a:t>未知事象通知</a:t>
                      </a:r>
                      <a:endParaRPr kumimoji="1" lang="ja-JP" altLang="en-US" sz="11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「メールで通知する」を選択</a:t>
                      </a:r>
                      <a:endParaRPr kumimoji="1" lang="ja-JP" altLang="en-US" sz="11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r h="199669">
                <a:tc>
                  <a:txBody>
                    <a:bodyPr/>
                    <a:lstStyle/>
                    <a:p>
                      <a:r>
                        <a:rPr kumimoji="1" lang="ja-JP" altLang="en-US" sz="1100" b="1" dirty="0" smtClean="0">
                          <a:solidFill>
                            <a:sysClr val="windowText" lastClr="000000"/>
                          </a:solidFill>
                          <a:latin typeface="+mn-lt"/>
                        </a:rPr>
                        <a:t>連絡先メールアドレス</a:t>
                      </a:r>
                      <a:endParaRPr kumimoji="1" lang="ja-JP" altLang="en-US" sz="11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100" b="0" dirty="0" smtClean="0">
                          <a:solidFill>
                            <a:sysClr val="windowText" lastClr="000000"/>
                          </a:solidFill>
                          <a:latin typeface="+mn-lt"/>
                        </a:rPr>
                        <a:t>（受信可能なメールアドレス）</a:t>
                      </a:r>
                      <a:endParaRPr kumimoji="1" lang="ja-JP" altLang="en-US" sz="11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48376526"/>
                  </a:ext>
                </a:extLst>
              </a:tr>
            </a:tbl>
          </a:graphicData>
        </a:graphic>
      </p:graphicFrame>
      <p:sp>
        <p:nvSpPr>
          <p:cNvPr id="34" name="フリーフォーム 33"/>
          <p:cNvSpPr/>
          <p:nvPr/>
        </p:nvSpPr>
        <p:spPr bwMode="auto">
          <a:xfrm>
            <a:off x="3966878" y="4388892"/>
            <a:ext cx="2467266" cy="1475922"/>
          </a:xfrm>
          <a:custGeom>
            <a:avLst/>
            <a:gdLst>
              <a:gd name="connsiteX0" fmla="*/ 1327922 w 2011922"/>
              <a:gd name="connsiteY0" fmla="*/ 0 h 1261902"/>
              <a:gd name="connsiteX1" fmla="*/ 2011922 w 2011922"/>
              <a:gd name="connsiteY1" fmla="*/ 0 h 1261902"/>
              <a:gd name="connsiteX2" fmla="*/ 2011922 w 2011922"/>
              <a:gd name="connsiteY2" fmla="*/ 186403 h 1261902"/>
              <a:gd name="connsiteX3" fmla="*/ 2011922 w 2011922"/>
              <a:gd name="connsiteY3" fmla="*/ 256869 h 1261902"/>
              <a:gd name="connsiteX4" fmla="*/ 2011922 w 2011922"/>
              <a:gd name="connsiteY4" fmla="*/ 1261902 h 1261902"/>
              <a:gd name="connsiteX5" fmla="*/ 0 w 2011922"/>
              <a:gd name="connsiteY5" fmla="*/ 1261902 h 1261902"/>
              <a:gd name="connsiteX6" fmla="*/ 0 w 2011922"/>
              <a:gd name="connsiteY6" fmla="*/ 186403 h 1261902"/>
              <a:gd name="connsiteX7" fmla="*/ 1327922 w 2011922"/>
              <a:gd name="connsiteY7" fmla="*/ 186403 h 126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922" h="1261902">
                <a:moveTo>
                  <a:pt x="1327922" y="0"/>
                </a:moveTo>
                <a:lnTo>
                  <a:pt x="2011922" y="0"/>
                </a:lnTo>
                <a:lnTo>
                  <a:pt x="2011922" y="186403"/>
                </a:lnTo>
                <a:lnTo>
                  <a:pt x="2011922" y="256869"/>
                </a:lnTo>
                <a:lnTo>
                  <a:pt x="2011922" y="1261902"/>
                </a:lnTo>
                <a:lnTo>
                  <a:pt x="0" y="1261902"/>
                </a:lnTo>
                <a:lnTo>
                  <a:pt x="0" y="186403"/>
                </a:lnTo>
                <a:lnTo>
                  <a:pt x="1327922" y="186403"/>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5" name="フリーフォーム 34"/>
          <p:cNvSpPr/>
          <p:nvPr/>
        </p:nvSpPr>
        <p:spPr bwMode="auto">
          <a:xfrm>
            <a:off x="899646" y="4314957"/>
            <a:ext cx="1773404" cy="1726418"/>
          </a:xfrm>
          <a:custGeom>
            <a:avLst/>
            <a:gdLst>
              <a:gd name="connsiteX0" fmla="*/ 589511 w 1773404"/>
              <a:gd name="connsiteY0" fmla="*/ 0 h 1677346"/>
              <a:gd name="connsiteX1" fmla="*/ 1197439 w 1773404"/>
              <a:gd name="connsiteY1" fmla="*/ 0 h 1677346"/>
              <a:gd name="connsiteX2" fmla="*/ 1197439 w 1773404"/>
              <a:gd name="connsiteY2" fmla="*/ 183051 h 1677346"/>
              <a:gd name="connsiteX3" fmla="*/ 1773404 w 1773404"/>
              <a:gd name="connsiteY3" fmla="*/ 183051 h 1677346"/>
              <a:gd name="connsiteX4" fmla="*/ 1773404 w 1773404"/>
              <a:gd name="connsiteY4" fmla="*/ 1677346 h 1677346"/>
              <a:gd name="connsiteX5" fmla="*/ 0 w 1773404"/>
              <a:gd name="connsiteY5" fmla="*/ 1677346 h 1677346"/>
              <a:gd name="connsiteX6" fmla="*/ 0 w 1773404"/>
              <a:gd name="connsiteY6" fmla="*/ 183051 h 1677346"/>
              <a:gd name="connsiteX7" fmla="*/ 589511 w 1773404"/>
              <a:gd name="connsiteY7" fmla="*/ 183051 h 16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3404" h="1677346">
                <a:moveTo>
                  <a:pt x="589511" y="0"/>
                </a:moveTo>
                <a:lnTo>
                  <a:pt x="1197439" y="0"/>
                </a:lnTo>
                <a:lnTo>
                  <a:pt x="1197439" y="183051"/>
                </a:lnTo>
                <a:lnTo>
                  <a:pt x="1773404" y="183051"/>
                </a:lnTo>
                <a:lnTo>
                  <a:pt x="1773404" y="1677346"/>
                </a:lnTo>
                <a:lnTo>
                  <a:pt x="0" y="1677346"/>
                </a:lnTo>
                <a:lnTo>
                  <a:pt x="0" y="183051"/>
                </a:lnTo>
                <a:lnTo>
                  <a:pt x="589511" y="183051"/>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36" name="表 35"/>
          <p:cNvGraphicFramePr>
            <a:graphicFrameLocks noGrp="1"/>
          </p:cNvGraphicFramePr>
          <p:nvPr>
            <p:extLst>
              <p:ext uri="{D42A27DB-BD31-4B8C-83A1-F6EECF244321}">
                <p14:modId xmlns:p14="http://schemas.microsoft.com/office/powerpoint/2010/main" val="1140082045"/>
              </p:ext>
            </p:extLst>
          </p:nvPr>
        </p:nvGraphicFramePr>
        <p:xfrm>
          <a:off x="7392180" y="5167087"/>
          <a:ext cx="4379511" cy="1191543"/>
        </p:xfrm>
        <a:graphic>
          <a:graphicData uri="http://schemas.openxmlformats.org/drawingml/2006/table">
            <a:tbl>
              <a:tblPr firstRow="1" bandRow="1">
                <a:tableStyleId>{5C22544A-7EE6-4342-B048-85BDC9FD1C3A}</a:tableStyleId>
              </a:tblPr>
              <a:tblGrid>
                <a:gridCol w="229362">
                  <a:extLst>
                    <a:ext uri="{9D8B030D-6E8A-4147-A177-3AD203B41FA5}">
                      <a16:colId xmlns:a16="http://schemas.microsoft.com/office/drawing/2014/main" val="2080567992"/>
                    </a:ext>
                  </a:extLst>
                </a:gridCol>
                <a:gridCol w="4150149">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設定した条件式には、後述するディシジョンテーブルファイルの「条件部」で具体値を設定します。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1960367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31298"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600" dirty="0">
                <a:latin typeface="+mn-ea"/>
              </a:rPr>
              <a:t>はじめに</a:t>
            </a:r>
          </a:p>
          <a:p>
            <a:pPr lvl="1"/>
            <a:r>
              <a:rPr lang="en-US" altLang="ja-JP" sz="1600" dirty="0">
                <a:latin typeface="+mn-ea"/>
              </a:rPr>
              <a:t>1.1</a:t>
            </a:r>
            <a:r>
              <a:rPr lang="ja-JP" altLang="en-US" sz="1600" dirty="0">
                <a:latin typeface="+mn-ea"/>
              </a:rPr>
              <a:t>　</a:t>
            </a:r>
            <a:r>
              <a:rPr lang="en-US" altLang="ja-JP" sz="1600" dirty="0">
                <a:latin typeface="+mn-ea"/>
              </a:rPr>
              <a:t>Base【</a:t>
            </a:r>
            <a:r>
              <a:rPr lang="ja-JP" altLang="en-US" sz="1600" dirty="0" smtClean="0">
                <a:latin typeface="+mn-ea"/>
              </a:rPr>
              <a:t>実習</a:t>
            </a:r>
            <a:r>
              <a:rPr lang="en-US" altLang="ja-JP" sz="1600" dirty="0" smtClean="0">
                <a:latin typeface="+mn-ea"/>
              </a:rPr>
              <a:t>】</a:t>
            </a:r>
            <a:r>
              <a:rPr lang="ja-JP" altLang="en-US" sz="1600" dirty="0">
                <a:latin typeface="+mn-ea"/>
              </a:rPr>
              <a:t>について</a:t>
            </a:r>
          </a:p>
          <a:p>
            <a:pPr marL="342900" indent="-342900">
              <a:buFont typeface="+mj-lt"/>
              <a:buAutoNum type="arabicPeriod"/>
            </a:pPr>
            <a:endParaRPr lang="ja-JP" altLang="en-US" sz="1600" dirty="0">
              <a:latin typeface="+mn-ea"/>
            </a:endParaRPr>
          </a:p>
          <a:p>
            <a:pPr marL="342900" indent="-342900">
              <a:buFont typeface="+mj-lt"/>
              <a:buAutoNum type="arabicPeriod"/>
            </a:pPr>
            <a:r>
              <a:rPr lang="ja-JP" altLang="en-US" sz="1600" dirty="0">
                <a:latin typeface="+mn-ea"/>
              </a:rPr>
              <a:t>シナリオ説明</a:t>
            </a:r>
          </a:p>
          <a:p>
            <a:pPr lvl="1"/>
            <a:r>
              <a:rPr lang="en-US" altLang="ja-JP" sz="1600" dirty="0">
                <a:latin typeface="+mn-ea"/>
              </a:rPr>
              <a:t>2.1</a:t>
            </a:r>
            <a:r>
              <a:rPr lang="ja-JP" altLang="en-US" sz="1600" dirty="0">
                <a:latin typeface="+mn-ea"/>
              </a:rPr>
              <a:t>　本書のシナリオ</a:t>
            </a:r>
          </a:p>
          <a:p>
            <a:pPr marL="342900" indent="-342900">
              <a:buFont typeface="+mj-lt"/>
              <a:buAutoNum type="arabicPeriod"/>
            </a:pPr>
            <a:endParaRPr lang="ja-JP" altLang="en-US" sz="1600" dirty="0">
              <a:latin typeface="+mn-ea"/>
            </a:endParaRPr>
          </a:p>
          <a:p>
            <a:pPr marL="342900" indent="-342900">
              <a:buFont typeface="+mj-lt"/>
              <a:buAutoNum type="arabicPeriod"/>
            </a:pPr>
            <a:r>
              <a:rPr lang="ja-JP" altLang="en-US" sz="1600" dirty="0">
                <a:latin typeface="+mn-ea"/>
              </a:rPr>
              <a:t>事前設定</a:t>
            </a:r>
          </a:p>
          <a:p>
            <a:pPr lvl="1"/>
            <a:r>
              <a:rPr lang="en-US" altLang="ja-JP" sz="1600" dirty="0">
                <a:latin typeface="+mn-ea"/>
              </a:rPr>
              <a:t>3.1</a:t>
            </a:r>
            <a:r>
              <a:rPr lang="ja-JP" altLang="en-US" sz="1600" dirty="0">
                <a:latin typeface="+mn-ea"/>
              </a:rPr>
              <a:t>　グループ作成</a:t>
            </a:r>
            <a:endParaRPr lang="en-US" altLang="ja-JP" sz="1600" dirty="0">
              <a:latin typeface="+mn-ea"/>
            </a:endParaRPr>
          </a:p>
          <a:p>
            <a:pPr lvl="1"/>
            <a:r>
              <a:rPr lang="en-US" altLang="ja-JP" sz="1600" dirty="0">
                <a:latin typeface="+mn-ea"/>
              </a:rPr>
              <a:t>3.2</a:t>
            </a:r>
            <a:r>
              <a:rPr lang="ja-JP" altLang="en-US" sz="1600" dirty="0">
                <a:latin typeface="+mn-ea"/>
              </a:rPr>
              <a:t>　ユーザ作成、新規ユーザでのログイン</a:t>
            </a:r>
            <a:endParaRPr lang="en-US" altLang="ja-JP" sz="1600" dirty="0">
              <a:latin typeface="+mn-ea"/>
            </a:endParaRPr>
          </a:p>
          <a:p>
            <a:pPr lvl="1"/>
            <a:r>
              <a:rPr lang="en-US" altLang="ja-JP" sz="1600" dirty="0">
                <a:latin typeface="+mn-ea"/>
              </a:rPr>
              <a:t>3.3</a:t>
            </a:r>
            <a:r>
              <a:rPr lang="ja-JP" altLang="en-US" sz="1600" dirty="0">
                <a:latin typeface="+mn-ea"/>
              </a:rPr>
              <a:t>　トークン払い出し</a:t>
            </a:r>
            <a:endParaRPr lang="en-US" altLang="ja-JP" sz="1600" dirty="0">
              <a:latin typeface="+mn-ea"/>
            </a:endParaRPr>
          </a:p>
          <a:p>
            <a:pPr lvl="1"/>
            <a:r>
              <a:rPr lang="en-US" altLang="ja-JP" sz="1600" dirty="0">
                <a:latin typeface="+mn-ea"/>
              </a:rPr>
              <a:t>3.4</a:t>
            </a:r>
            <a:r>
              <a:rPr lang="ja-JP" altLang="en-US" sz="1600" dirty="0">
                <a:latin typeface="+mn-ea"/>
              </a:rPr>
              <a:t>　アクション設定（</a:t>
            </a:r>
            <a:r>
              <a:rPr lang="en-US" altLang="ja-JP" sz="1600" dirty="0">
                <a:latin typeface="+mn-ea"/>
              </a:rPr>
              <a:t>ITA</a:t>
            </a:r>
            <a:r>
              <a:rPr lang="ja-JP" altLang="en-US" sz="1600" dirty="0">
                <a:latin typeface="+mn-ea"/>
              </a:rPr>
              <a:t>ドライバ）</a:t>
            </a:r>
            <a:endParaRPr lang="en-US" altLang="ja-JP" sz="1600" dirty="0">
              <a:latin typeface="+mn-ea"/>
            </a:endParaRPr>
          </a:p>
          <a:p>
            <a:pPr lvl="1"/>
            <a:r>
              <a:rPr lang="en-US" altLang="ja-JP" sz="1600" dirty="0">
                <a:latin typeface="+mn-ea"/>
              </a:rPr>
              <a:t>3.5</a:t>
            </a:r>
            <a:r>
              <a:rPr lang="ja-JP" altLang="en-US" sz="1600" dirty="0">
                <a:latin typeface="+mn-ea"/>
              </a:rPr>
              <a:t>　ディシジョンテーブル作成</a:t>
            </a:r>
          </a:p>
          <a:p>
            <a:pPr marL="342900" indent="-342900">
              <a:buFont typeface="+mj-lt"/>
              <a:buAutoNum type="arabicPeriod"/>
            </a:pPr>
            <a:endParaRPr lang="ja-JP" altLang="en-US" sz="1600" dirty="0">
              <a:latin typeface="+mn-ea"/>
            </a:endParaRPr>
          </a:p>
          <a:p>
            <a:pPr marL="342900" indent="-342900">
              <a:buFont typeface="+mj-lt"/>
              <a:buAutoNum type="arabicPeriod"/>
            </a:pPr>
            <a:r>
              <a:rPr lang="ja-JP" altLang="en-US" sz="1600" dirty="0">
                <a:latin typeface="+mn-ea"/>
              </a:rPr>
              <a:t>作業実行</a:t>
            </a:r>
          </a:p>
          <a:p>
            <a:pPr lvl="1"/>
            <a:r>
              <a:rPr lang="en-US" altLang="ja-JP" sz="1600" dirty="0">
                <a:latin typeface="+mn-ea"/>
              </a:rPr>
              <a:t>4.1</a:t>
            </a:r>
            <a:r>
              <a:rPr lang="ja-JP" altLang="en-US" sz="1600" dirty="0">
                <a:latin typeface="+mn-ea"/>
              </a:rPr>
              <a:t>　ディシジョンテーブルファイル作成</a:t>
            </a:r>
            <a:endParaRPr lang="en-US" altLang="ja-JP" sz="1600" dirty="0">
              <a:latin typeface="+mn-ea"/>
            </a:endParaRPr>
          </a:p>
          <a:p>
            <a:pPr lvl="1"/>
            <a:r>
              <a:rPr lang="en-US" altLang="ja-JP" sz="1600" dirty="0">
                <a:latin typeface="+mn-ea"/>
              </a:rPr>
              <a:t>4.2</a:t>
            </a:r>
            <a:r>
              <a:rPr lang="ja-JP" altLang="en-US" sz="1600" dirty="0">
                <a:latin typeface="+mn-ea"/>
              </a:rPr>
              <a:t>　ルール登録（アップロード、テストリクエスト）</a:t>
            </a:r>
            <a:endParaRPr lang="en-US" altLang="ja-JP" sz="1600" dirty="0">
              <a:latin typeface="+mn-ea"/>
            </a:endParaRPr>
          </a:p>
          <a:p>
            <a:pPr lvl="1"/>
            <a:r>
              <a:rPr lang="en-US" altLang="ja-JP" sz="1600" dirty="0">
                <a:latin typeface="+mn-ea"/>
              </a:rPr>
              <a:t>4.3</a:t>
            </a:r>
            <a:r>
              <a:rPr lang="ja-JP" altLang="en-US" sz="1600" dirty="0">
                <a:latin typeface="+mn-ea"/>
              </a:rPr>
              <a:t>　ルール判定（</a:t>
            </a:r>
            <a:r>
              <a:rPr lang="en-US" altLang="ja-JP" sz="1600" dirty="0">
                <a:latin typeface="+mn-ea"/>
              </a:rPr>
              <a:t>curl</a:t>
            </a:r>
            <a:r>
              <a:rPr lang="ja-JP" altLang="en-US" sz="1600" dirty="0">
                <a:latin typeface="+mn-ea"/>
              </a:rPr>
              <a:t>コマンドによるリクエスト送信）</a:t>
            </a:r>
            <a:endParaRPr lang="en-US" altLang="ja-JP" sz="1600" dirty="0">
              <a:latin typeface="+mn-ea"/>
            </a:endParaRPr>
          </a:p>
          <a:p>
            <a:pPr lvl="1"/>
            <a:r>
              <a:rPr lang="en-US" altLang="ja-JP" sz="1600" dirty="0">
                <a:latin typeface="+mn-ea"/>
              </a:rPr>
              <a:t>4.4</a:t>
            </a:r>
            <a:r>
              <a:rPr lang="ja-JP" altLang="en-US" sz="1600" dirty="0">
                <a:latin typeface="+mn-ea"/>
              </a:rPr>
              <a:t>　アクション実行結果の確認</a:t>
            </a:r>
            <a:endParaRPr lang="en-US" altLang="ja-JP" sz="1600" dirty="0">
              <a:latin typeface="+mn-ea"/>
            </a:endParaRPr>
          </a:p>
          <a:p>
            <a:pPr lvl="1"/>
            <a:endParaRPr lang="en-US" altLang="ja-JP" sz="1600" dirty="0">
              <a:latin typeface="+mn-ea"/>
            </a:endParaRPr>
          </a:p>
          <a:p>
            <a:r>
              <a:rPr lang="en-US" altLang="ja-JP" sz="1600" dirty="0">
                <a:latin typeface="+mn-ea"/>
              </a:rPr>
              <a:t>A</a:t>
            </a:r>
            <a:r>
              <a:rPr lang="ja-JP" altLang="en-US" sz="1600" dirty="0">
                <a:latin typeface="+mn-ea"/>
              </a:rPr>
              <a:t>　付録</a:t>
            </a:r>
          </a:p>
          <a:p>
            <a:pPr lvl="1"/>
            <a:r>
              <a:rPr lang="ja-JP" altLang="en-US" sz="1600" dirty="0">
                <a:latin typeface="+mn-ea"/>
              </a:rPr>
              <a:t>サンプル</a:t>
            </a:r>
            <a:r>
              <a:rPr lang="en-US" altLang="ja-JP" sz="1600" dirty="0">
                <a:latin typeface="+mn-ea"/>
              </a:rPr>
              <a:t>1</a:t>
            </a:r>
            <a:endParaRPr lang="ja-JP" altLang="en-US" sz="1600" dirty="0">
              <a:latin typeface="+mn-ea"/>
            </a:endParaRPr>
          </a:p>
        </p:txBody>
      </p:sp>
    </p:spTree>
    <p:extLst>
      <p:ext uri="{BB962C8B-B14F-4D97-AF65-F5344CB8AC3E}">
        <p14:creationId xmlns:p14="http://schemas.microsoft.com/office/powerpoint/2010/main" val="471953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4.</a:t>
            </a:r>
            <a:r>
              <a:rPr lang="ja-JP" altLang="en-US" dirty="0"/>
              <a:t>　作業</a:t>
            </a:r>
            <a:r>
              <a:rPr lang="ja-JP" altLang="en-US" dirty="0">
                <a:latin typeface="+mn-ea"/>
              </a:rPr>
              <a:t>実行</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314188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4.1</a:t>
            </a:r>
            <a:r>
              <a:rPr lang="ja-JP" altLang="en-US" dirty="0"/>
              <a:t>　ディシジョンテーブルファイル作成 </a:t>
            </a:r>
            <a:r>
              <a:rPr lang="en-US" altLang="ja-JP" dirty="0"/>
              <a:t>(1/3)</a:t>
            </a:r>
            <a:endParaRPr kumimoji="1" lang="ja-JP" altLang="en-US" dirty="0"/>
          </a:p>
        </p:txBody>
      </p:sp>
      <p:sp>
        <p:nvSpPr>
          <p:cNvPr id="7" name="コンテンツ プレースホルダー 6"/>
          <p:cNvSpPr>
            <a:spLocks noGrp="1"/>
          </p:cNvSpPr>
          <p:nvPr>
            <p:ph sz="quarter" idx="10"/>
          </p:nvPr>
        </p:nvSpPr>
        <p:spPr>
          <a:xfrm>
            <a:off x="239350" y="836712"/>
            <a:ext cx="8572435" cy="5616476"/>
          </a:xfrm>
        </p:spPr>
        <p:txBody>
          <a:bodyPr/>
          <a:lstStyle/>
          <a:p>
            <a:r>
              <a:rPr lang="ja-JP" altLang="en-US" dirty="0"/>
              <a:t>ディシジョンテーブルファイルのダウンロードおよび作成</a:t>
            </a:r>
            <a:endParaRPr lang="en-US" altLang="ja-JP" dirty="0"/>
          </a:p>
          <a:p>
            <a:pPr lvl="1"/>
            <a:r>
              <a:rPr lang="ja-JP" altLang="en-US" dirty="0"/>
              <a:t>「</a:t>
            </a:r>
            <a:r>
              <a:rPr lang="en-US" altLang="ja-JP" dirty="0"/>
              <a:t>3.2</a:t>
            </a:r>
            <a:r>
              <a:rPr lang="ja-JP" altLang="en-US" dirty="0"/>
              <a:t>　ディシジョンテーブルの作成」で作成したディシジョンテーブルの「ダウンロードボタン」を押下しディシジョンテーブルファイルをダウンロードする</a:t>
            </a:r>
            <a:endParaRPr lang="en-US" altLang="ja-JP" dirty="0"/>
          </a:p>
          <a:p>
            <a:endParaRPr lang="ja-JP" altLang="en-US" dirty="0"/>
          </a:p>
          <a:p>
            <a:endParaRPr kumimoji="1" lang="ja-JP" altLang="en-US" dirty="0"/>
          </a:p>
        </p:txBody>
      </p:sp>
      <p:pic>
        <p:nvPicPr>
          <p:cNvPr id="11" name="図 10"/>
          <p:cNvPicPr>
            <a:picLocks noChangeAspect="1"/>
          </p:cNvPicPr>
          <p:nvPr/>
        </p:nvPicPr>
        <p:blipFill>
          <a:blip r:embed="rId2"/>
          <a:stretch>
            <a:fillRect/>
          </a:stretch>
        </p:blipFill>
        <p:spPr>
          <a:xfrm>
            <a:off x="726520" y="2068066"/>
            <a:ext cx="6295409" cy="4342942"/>
          </a:xfrm>
          <a:prstGeom prst="rect">
            <a:avLst/>
          </a:prstGeom>
        </p:spPr>
      </p:pic>
      <p:sp>
        <p:nvSpPr>
          <p:cNvPr id="12" name="正方形/長方形 11"/>
          <p:cNvSpPr/>
          <p:nvPr/>
        </p:nvSpPr>
        <p:spPr bwMode="auto">
          <a:xfrm>
            <a:off x="1008342" y="3328454"/>
            <a:ext cx="360050" cy="99909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nvGrpSpPr>
          <p:cNvPr id="13" name="グループ化 12"/>
          <p:cNvGrpSpPr/>
          <p:nvPr/>
        </p:nvGrpSpPr>
        <p:grpSpPr>
          <a:xfrm>
            <a:off x="8891690" y="1200948"/>
            <a:ext cx="2880000" cy="3815544"/>
            <a:chOff x="6815468" y="1845766"/>
            <a:chExt cx="1835264" cy="3815544"/>
          </a:xfrm>
        </p:grpSpPr>
        <p:sp>
          <p:nvSpPr>
            <p:cNvPr id="14" name="正方形/長方形 13"/>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角丸四角形 14"/>
            <p:cNvSpPr/>
            <p:nvPr/>
          </p:nvSpPr>
          <p:spPr bwMode="auto">
            <a:xfrm>
              <a:off x="6879253" y="400342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ディシジョンテーブルファイル</a:t>
              </a:r>
              <a:r>
                <a:rPr lang="ja-JP" altLang="en-US" sz="900" b="1" dirty="0">
                  <a:solidFill>
                    <a:srgbClr val="FF0000"/>
                  </a:solidFill>
                  <a:latin typeface="+mn-ea"/>
                </a:rPr>
                <a:t>作成</a:t>
              </a:r>
            </a:p>
          </p:txBody>
        </p:sp>
        <p:sp>
          <p:nvSpPr>
            <p:cNvPr id="16" name="角丸四角形 15"/>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17" name="角丸四角形 16"/>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18" name="角丸四角形 17"/>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19" name="角丸四角形 18"/>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0" name="角丸四角形 19"/>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1" name="角丸四角形 20"/>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2" name="角丸四角形 21"/>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3" name="角丸四角形 22"/>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graphicFrame>
        <p:nvGraphicFramePr>
          <p:cNvPr id="24" name="表 23"/>
          <p:cNvGraphicFramePr>
            <a:graphicFrameLocks noGrp="1"/>
          </p:cNvGraphicFramePr>
          <p:nvPr>
            <p:extLst>
              <p:ext uri="{D42A27DB-BD31-4B8C-83A1-F6EECF244321}">
                <p14:modId xmlns:p14="http://schemas.microsoft.com/office/powerpoint/2010/main" val="2126421150"/>
              </p:ext>
            </p:extLst>
          </p:nvPr>
        </p:nvGraphicFramePr>
        <p:xfrm>
          <a:off x="7313266" y="5167087"/>
          <a:ext cx="4479004" cy="1243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270724">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ディシジョンテーブルファイルの名前は自動生成されます（例「</a:t>
                      </a:r>
                      <a:r>
                        <a:rPr kumimoji="1" lang="en-US" altLang="ja-JP" sz="1300" dirty="0" smtClean="0">
                          <a:latin typeface="+mn-lt"/>
                        </a:rPr>
                        <a:t>id00000000000.xlsx</a:t>
                      </a:r>
                      <a:r>
                        <a:rPr kumimoji="1" lang="ja-JP" altLang="en-US" sz="1300" dirty="0" smtClean="0">
                          <a:latin typeface="+mn-lt"/>
                        </a:rPr>
                        <a:t>」）。</a:t>
                      </a:r>
                      <a:endParaRPr kumimoji="1" lang="en-US" altLang="ja-JP" sz="1300" dirty="0" smtClean="0">
                        <a:latin typeface="+mn-lt"/>
                      </a:endParaRPr>
                    </a:p>
                    <a:p>
                      <a:r>
                        <a:rPr kumimoji="1" lang="ja-JP" altLang="en-US" sz="1300" dirty="0" smtClean="0">
                          <a:latin typeface="+mn-lt"/>
                        </a:rPr>
                        <a:t>先述の「ディシジョンテーブル名」とは異なります。各項目の記述内容については次のページで説明します。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768802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4.1</a:t>
            </a:r>
            <a:r>
              <a:rPr lang="ja-JP" altLang="en-US" dirty="0"/>
              <a:t>　ディシジョンテーブルファイル作成 </a:t>
            </a:r>
            <a:r>
              <a:rPr lang="en-US" altLang="ja-JP" dirty="0"/>
              <a:t>(2/3)</a:t>
            </a:r>
            <a:endParaRPr kumimoji="1" lang="ja-JP" altLang="en-US" dirty="0"/>
          </a:p>
        </p:txBody>
      </p:sp>
      <p:sp>
        <p:nvSpPr>
          <p:cNvPr id="7" name="コンテンツ プレースホルダー 6"/>
          <p:cNvSpPr>
            <a:spLocks noGrp="1"/>
          </p:cNvSpPr>
          <p:nvPr>
            <p:ph sz="quarter" idx="10"/>
          </p:nvPr>
        </p:nvSpPr>
        <p:spPr>
          <a:xfrm>
            <a:off x="239351" y="836712"/>
            <a:ext cx="8652340" cy="5616476"/>
          </a:xfrm>
        </p:spPr>
        <p:txBody>
          <a:bodyPr/>
          <a:lstStyle/>
          <a:p>
            <a:r>
              <a:rPr lang="ja-JP" altLang="en-US" dirty="0"/>
              <a:t>ディシジョンテーブルファイルに以下の内容を記述作成</a:t>
            </a:r>
            <a:endParaRPr lang="en-US" altLang="ja-JP" dirty="0"/>
          </a:p>
          <a:p>
            <a:pPr lvl="1">
              <a:buFont typeface="メイリオ" panose="020B0604030504040204" pitchFamily="50" charset="-128"/>
              <a:buChar char="※"/>
            </a:pPr>
            <a:r>
              <a:rPr lang="ja-JP" altLang="en-US" dirty="0"/>
              <a:t>具体的なディシジョンテーブルファイルの記述例は後述</a:t>
            </a:r>
            <a:r>
              <a:rPr lang="ja-JP" altLang="en-US" dirty="0" smtClean="0"/>
              <a:t>の</a:t>
            </a:r>
            <a:r>
              <a:rPr lang="en-US" altLang="ja-JP" dirty="0" smtClean="0"/>
              <a:t>&lt;</a:t>
            </a:r>
            <a:r>
              <a:rPr lang="en-US" altLang="ja-JP" dirty="0" smtClean="0">
                <a:hlinkClick r:id="rId2" action="ppaction://hlinksldjump"/>
              </a:rPr>
              <a:t>A </a:t>
            </a:r>
            <a:r>
              <a:rPr lang="ja-JP" altLang="en-US" dirty="0" smtClean="0">
                <a:hlinkClick r:id="rId2" action="ppaction://hlinksldjump"/>
              </a:rPr>
              <a:t>付録 サンプル</a:t>
            </a:r>
            <a:r>
              <a:rPr lang="en-US" altLang="ja-JP" dirty="0" smtClean="0">
                <a:hlinkClick r:id="rId2" action="ppaction://hlinksldjump"/>
              </a:rPr>
              <a:t>1</a:t>
            </a:r>
            <a:r>
              <a:rPr lang="en-US" altLang="ja-JP" dirty="0" smtClean="0"/>
              <a:t>&gt;</a:t>
            </a:r>
            <a:r>
              <a:rPr lang="ja-JP" altLang="en-US" dirty="0" smtClean="0"/>
              <a:t>を</a:t>
            </a:r>
            <a:r>
              <a:rPr lang="ja-JP" altLang="en-US" dirty="0"/>
              <a:t>参照</a:t>
            </a:r>
            <a:r>
              <a:rPr lang="en-US" altLang="ja-JP" dirty="0"/>
              <a:t/>
            </a:r>
            <a:br>
              <a:rPr lang="en-US" altLang="ja-JP" dirty="0"/>
            </a:br>
            <a:endParaRPr lang="en-US" altLang="ja-JP" dirty="0"/>
          </a:p>
          <a:p>
            <a:pPr lvl="1">
              <a:buFont typeface="メイリオ" panose="020B0604030504040204" pitchFamily="50" charset="-128"/>
              <a:buChar char="※"/>
            </a:pPr>
            <a:endParaRPr lang="en-US" altLang="ja-JP" dirty="0"/>
          </a:p>
          <a:p>
            <a:pPr marL="180000" lvl="1" indent="0">
              <a:buNone/>
            </a:pPr>
            <a:endParaRPr lang="en-US" altLang="ja-JP"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ディシジョンテーブルファイル</a:t>
              </a:r>
              <a:r>
                <a:rPr lang="ja-JP" altLang="en-US" sz="900" b="1" dirty="0">
                  <a:solidFill>
                    <a:srgbClr val="FF0000"/>
                  </a:solidFill>
                  <a:latin typeface="+mn-ea"/>
                </a:rPr>
                <a:t>作成</a:t>
              </a:r>
            </a:p>
          </p:txBody>
        </p:sp>
        <p:sp>
          <p:nvSpPr>
            <p:cNvPr id="20" name="角丸四角形 19"/>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sp>
        <p:nvSpPr>
          <p:cNvPr id="28" name="角丸四角形 27"/>
          <p:cNvSpPr/>
          <p:nvPr/>
        </p:nvSpPr>
        <p:spPr bwMode="auto">
          <a:xfrm>
            <a:off x="531228" y="4257410"/>
            <a:ext cx="6572912" cy="2195778"/>
          </a:xfrm>
          <a:prstGeom prst="roundRect">
            <a:avLst>
              <a:gd name="adj" fmla="val 4633"/>
            </a:avLst>
          </a:prstGeom>
          <a:solidFill>
            <a:schemeClr val="bg2"/>
          </a:solidFill>
          <a:ln w="38100">
            <a:solidFill>
              <a:srgbClr val="FF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endParaRPr lang="en-US" altLang="ja-JP" sz="1400" b="1" dirty="0" smtClean="0">
              <a:latin typeface="+mn-ea"/>
            </a:endParaRPr>
          </a:p>
        </p:txBody>
      </p:sp>
      <p:graphicFrame>
        <p:nvGraphicFramePr>
          <p:cNvPr id="29" name="表 28"/>
          <p:cNvGraphicFramePr>
            <a:graphicFrameLocks noGrp="1"/>
          </p:cNvGraphicFramePr>
          <p:nvPr>
            <p:extLst>
              <p:ext uri="{D42A27DB-BD31-4B8C-83A1-F6EECF244321}">
                <p14:modId xmlns:p14="http://schemas.microsoft.com/office/powerpoint/2010/main" val="2261372951"/>
              </p:ext>
            </p:extLst>
          </p:nvPr>
        </p:nvGraphicFramePr>
        <p:xfrm>
          <a:off x="553341" y="4301518"/>
          <a:ext cx="6478789" cy="2111171"/>
        </p:xfrm>
        <a:graphic>
          <a:graphicData uri="http://schemas.openxmlformats.org/drawingml/2006/table">
            <a:tbl>
              <a:tblPr firstRow="1" bandRow="1">
                <a:tableStyleId>{5C22544A-7EE6-4342-B048-85BDC9FD1C3A}</a:tableStyleId>
              </a:tblPr>
              <a:tblGrid>
                <a:gridCol w="1486218">
                  <a:extLst>
                    <a:ext uri="{9D8B030D-6E8A-4147-A177-3AD203B41FA5}">
                      <a16:colId xmlns:a16="http://schemas.microsoft.com/office/drawing/2014/main" val="2903683136"/>
                    </a:ext>
                  </a:extLst>
                </a:gridCol>
                <a:gridCol w="4992571">
                  <a:extLst>
                    <a:ext uri="{9D8B030D-6E8A-4147-A177-3AD203B41FA5}">
                      <a16:colId xmlns:a16="http://schemas.microsoft.com/office/drawing/2014/main" val="3391017768"/>
                    </a:ext>
                  </a:extLst>
                </a:gridCol>
              </a:tblGrid>
              <a:tr h="267835">
                <a:tc>
                  <a:txBody>
                    <a:bodyPr/>
                    <a:lstStyle/>
                    <a:p>
                      <a:r>
                        <a:rPr kumimoji="1" lang="ja-JP" altLang="en-US" sz="1100" b="1" dirty="0" smtClean="0">
                          <a:solidFill>
                            <a:srgbClr val="FF0000"/>
                          </a:solidFill>
                          <a:latin typeface="+mn-lt"/>
                        </a:rPr>
                        <a:t>①コメント部</a:t>
                      </a:r>
                      <a:endParaRPr kumimoji="1" lang="ja-JP" altLang="en-US" sz="11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100" b="0" spc="0" dirty="0" smtClean="0">
                          <a:solidFill>
                            <a:sysClr val="windowText" lastClr="000000"/>
                          </a:solidFill>
                          <a:latin typeface="+mn-lt"/>
                        </a:rPr>
                        <a:t>空白可。説明文など、自由なテキスト記述に使用可能。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8990968"/>
                  </a:ext>
                </a:extLst>
              </a:tr>
              <a:tr h="267835">
                <a:tc>
                  <a:txBody>
                    <a:bodyPr/>
                    <a:lstStyle/>
                    <a:p>
                      <a:r>
                        <a:rPr kumimoji="1" lang="ja-JP" altLang="en-US" sz="1100" b="1" dirty="0" smtClean="0">
                          <a:solidFill>
                            <a:srgbClr val="FF0000"/>
                          </a:solidFill>
                          <a:latin typeface="+mn-lt"/>
                        </a:rPr>
                        <a:t>②条件部</a:t>
                      </a:r>
                      <a:endParaRPr kumimoji="1" lang="ja-JP" altLang="en-US" sz="11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100" b="0" spc="0" dirty="0" smtClean="0">
                          <a:solidFill>
                            <a:sysClr val="windowText" lastClr="000000"/>
                          </a:solidFill>
                          <a:latin typeface="+mn-lt"/>
                        </a:rPr>
                        <a:t>ルールがマッチングする条件を作成する。</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1134361">
                <a:tc>
                  <a:txBody>
                    <a:bodyPr/>
                    <a:lstStyle/>
                    <a:p>
                      <a:r>
                        <a:rPr kumimoji="1" lang="ja-JP" altLang="en-US" sz="1100" b="1" dirty="0" smtClean="0">
                          <a:solidFill>
                            <a:srgbClr val="FF0000"/>
                          </a:solidFill>
                          <a:latin typeface="+mn-lt"/>
                        </a:rPr>
                        <a:t>③アクション部</a:t>
                      </a:r>
                      <a:endParaRPr kumimoji="1" lang="ja-JP" altLang="en-US" sz="11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kumimoji="1" lang="ja-JP" altLang="en-US" sz="1100" b="0" spc="0" dirty="0" smtClean="0">
                          <a:solidFill>
                            <a:sysClr val="windowText" lastClr="000000"/>
                          </a:solidFill>
                          <a:latin typeface="+mn-lt"/>
                        </a:rPr>
                        <a:t>ルール名ごとにどのようなアクションを実行するか設定可能。</a:t>
                      </a:r>
                    </a:p>
                    <a:p>
                      <a:pPr marL="171450" indent="-171450">
                        <a:buFont typeface="Arial" panose="020B0604020202020204" pitchFamily="34" charset="0"/>
                        <a:buChar char="•"/>
                      </a:pPr>
                      <a:r>
                        <a:rPr kumimoji="1" lang="ja-JP" altLang="en-US" sz="1100" b="0" spc="0" dirty="0" smtClean="0">
                          <a:solidFill>
                            <a:sysClr val="windowText" lastClr="000000"/>
                          </a:solidFill>
                          <a:latin typeface="+mn-lt"/>
                        </a:rPr>
                        <a:t>「アクション種別」に指定可能なのは「アクション設定」画面で登録したドライバのみ。</a:t>
                      </a:r>
                    </a:p>
                    <a:p>
                      <a:pPr marL="171450" indent="-171450">
                        <a:buFont typeface="Arial" panose="020B0604020202020204" pitchFamily="34" charset="0"/>
                        <a:buChar char="•"/>
                      </a:pPr>
                      <a:r>
                        <a:rPr kumimoji="1" lang="ja-JP" altLang="en-US" sz="1100" b="0" spc="0" dirty="0" smtClean="0">
                          <a:solidFill>
                            <a:sysClr val="windowText" lastClr="000000"/>
                          </a:solidFill>
                          <a:latin typeface="+mn-lt"/>
                        </a:rPr>
                        <a:t>アクション種別ごとに「アクションパラメータ情報」の書き方が異なるため要注意。</a:t>
                      </a:r>
                      <a:endParaRPr kumimoji="1" lang="en-US" altLang="ja-JP" sz="1100" b="0" spc="0" dirty="0" smtClean="0">
                        <a:solidFill>
                          <a:sysClr val="windowText" lastClr="000000"/>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spc="0" dirty="0" smtClean="0">
                          <a:solidFill>
                            <a:sysClr val="windowText" lastClr="000000"/>
                          </a:solidFill>
                          <a:latin typeface="+mn-lt"/>
                        </a:rPr>
                        <a:t>アクションを実行してもよいか、事前承認メールを送る設定も可能。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797134"/>
                  </a:ext>
                </a:extLst>
              </a:tr>
              <a:tr h="441140">
                <a:tc>
                  <a:txBody>
                    <a:bodyPr/>
                    <a:lstStyle/>
                    <a:p>
                      <a:r>
                        <a:rPr kumimoji="1" lang="ja-JP" altLang="en-US" sz="1100" b="1" dirty="0" smtClean="0">
                          <a:solidFill>
                            <a:srgbClr val="FF0000"/>
                          </a:solidFill>
                          <a:latin typeface="+mn-lt"/>
                        </a:rPr>
                        <a:t>④アクション条件部</a:t>
                      </a:r>
                      <a:endParaRPr kumimoji="1" lang="ja-JP" altLang="en-US" sz="11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100" b="0" spc="0" dirty="0" smtClean="0">
                          <a:solidFill>
                            <a:sysClr val="windowText" lastClr="000000"/>
                          </a:solidFill>
                          <a:latin typeface="+mn-lt"/>
                        </a:rPr>
                        <a:t>空白可。ルールを適用する期間の始まりから終わりまでを設定することが可能。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bl>
          </a:graphicData>
        </a:graphic>
      </p:graphicFrame>
      <p:pic>
        <p:nvPicPr>
          <p:cNvPr id="30" name="図 29"/>
          <p:cNvPicPr>
            <a:picLocks noChangeAspect="1"/>
          </p:cNvPicPr>
          <p:nvPr/>
        </p:nvPicPr>
        <p:blipFill>
          <a:blip r:embed="rId3"/>
          <a:stretch>
            <a:fillRect/>
          </a:stretch>
        </p:blipFill>
        <p:spPr>
          <a:xfrm>
            <a:off x="507682" y="1627080"/>
            <a:ext cx="8180678" cy="2484442"/>
          </a:xfrm>
          <a:prstGeom prst="rect">
            <a:avLst/>
          </a:prstGeom>
        </p:spPr>
      </p:pic>
      <p:sp>
        <p:nvSpPr>
          <p:cNvPr id="31" name="正方形/長方形 30"/>
          <p:cNvSpPr/>
          <p:nvPr/>
        </p:nvSpPr>
        <p:spPr bwMode="auto">
          <a:xfrm>
            <a:off x="840097" y="2608202"/>
            <a:ext cx="333784" cy="12126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2" name="正方形/長方形 31"/>
          <p:cNvSpPr/>
          <p:nvPr/>
        </p:nvSpPr>
        <p:spPr bwMode="auto">
          <a:xfrm>
            <a:off x="1173880" y="2608202"/>
            <a:ext cx="1152000" cy="12126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3" name="正方形/長方形 32"/>
          <p:cNvSpPr/>
          <p:nvPr/>
        </p:nvSpPr>
        <p:spPr bwMode="auto">
          <a:xfrm>
            <a:off x="2325879" y="2608202"/>
            <a:ext cx="5498361" cy="12126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4" name="正方形/長方形 33"/>
          <p:cNvSpPr/>
          <p:nvPr/>
        </p:nvSpPr>
        <p:spPr bwMode="auto">
          <a:xfrm>
            <a:off x="7824240" y="2608202"/>
            <a:ext cx="684000" cy="12126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5" name="テキスト ボックス 34"/>
          <p:cNvSpPr txBox="1"/>
          <p:nvPr/>
        </p:nvSpPr>
        <p:spPr>
          <a:xfrm>
            <a:off x="838880" y="2323109"/>
            <a:ext cx="335677" cy="338554"/>
          </a:xfrm>
          <a:prstGeom prst="rect">
            <a:avLst/>
          </a:prstGeom>
          <a:noFill/>
        </p:spPr>
        <p:txBody>
          <a:bodyPr wrap="square" rtlCol="0">
            <a:spAutoFit/>
          </a:bodyPr>
          <a:lstStyle/>
          <a:p>
            <a:pPr algn="ctr"/>
            <a:r>
              <a:rPr kumimoji="1" lang="ja-JP" altLang="en-US" sz="1600" b="1" dirty="0" smtClean="0">
                <a:solidFill>
                  <a:srgbClr val="FF0000"/>
                </a:solidFill>
              </a:rPr>
              <a:t>①</a:t>
            </a:r>
            <a:endParaRPr kumimoji="1" lang="ja-JP" altLang="en-US" sz="1600" b="1" dirty="0">
              <a:solidFill>
                <a:srgbClr val="FF0000"/>
              </a:solidFill>
            </a:endParaRPr>
          </a:p>
        </p:txBody>
      </p:sp>
      <p:sp>
        <p:nvSpPr>
          <p:cNvPr id="36" name="テキスト ボックス 35"/>
          <p:cNvSpPr txBox="1"/>
          <p:nvPr/>
        </p:nvSpPr>
        <p:spPr>
          <a:xfrm>
            <a:off x="1583743" y="2323109"/>
            <a:ext cx="335677" cy="338554"/>
          </a:xfrm>
          <a:prstGeom prst="rect">
            <a:avLst/>
          </a:prstGeom>
          <a:noFill/>
        </p:spPr>
        <p:txBody>
          <a:bodyPr wrap="square" rtlCol="0">
            <a:spAutoFit/>
          </a:bodyPr>
          <a:lstStyle/>
          <a:p>
            <a:pPr algn="ctr"/>
            <a:r>
              <a:rPr kumimoji="1" lang="ja-JP" altLang="en-US" sz="1600" b="1" dirty="0" smtClean="0">
                <a:solidFill>
                  <a:srgbClr val="FF0000"/>
                </a:solidFill>
              </a:rPr>
              <a:t>②</a:t>
            </a:r>
            <a:endParaRPr kumimoji="1" lang="ja-JP" altLang="en-US" sz="1600" b="1" dirty="0">
              <a:solidFill>
                <a:srgbClr val="FF0000"/>
              </a:solidFill>
            </a:endParaRPr>
          </a:p>
        </p:txBody>
      </p:sp>
      <p:sp>
        <p:nvSpPr>
          <p:cNvPr id="37" name="テキスト ボックス 36"/>
          <p:cNvSpPr txBox="1"/>
          <p:nvPr/>
        </p:nvSpPr>
        <p:spPr>
          <a:xfrm>
            <a:off x="4896203" y="2323109"/>
            <a:ext cx="335677" cy="338554"/>
          </a:xfrm>
          <a:prstGeom prst="rect">
            <a:avLst/>
          </a:prstGeom>
          <a:noFill/>
        </p:spPr>
        <p:txBody>
          <a:bodyPr wrap="square" rtlCol="0">
            <a:spAutoFit/>
          </a:bodyPr>
          <a:lstStyle/>
          <a:p>
            <a:pPr algn="ctr"/>
            <a:r>
              <a:rPr kumimoji="1" lang="ja-JP" altLang="en-US" sz="1600" b="1" dirty="0" smtClean="0">
                <a:solidFill>
                  <a:srgbClr val="FF0000"/>
                </a:solidFill>
              </a:rPr>
              <a:t>③</a:t>
            </a:r>
            <a:endParaRPr kumimoji="1" lang="ja-JP" altLang="en-US" sz="1600" b="1" dirty="0">
              <a:solidFill>
                <a:srgbClr val="FF0000"/>
              </a:solidFill>
            </a:endParaRPr>
          </a:p>
        </p:txBody>
      </p:sp>
      <p:sp>
        <p:nvSpPr>
          <p:cNvPr id="38" name="テキスト ボックス 37"/>
          <p:cNvSpPr txBox="1"/>
          <p:nvPr/>
        </p:nvSpPr>
        <p:spPr>
          <a:xfrm>
            <a:off x="7998983" y="2323109"/>
            <a:ext cx="335677" cy="338554"/>
          </a:xfrm>
          <a:prstGeom prst="rect">
            <a:avLst/>
          </a:prstGeom>
          <a:noFill/>
        </p:spPr>
        <p:txBody>
          <a:bodyPr wrap="square" rtlCol="0">
            <a:spAutoFit/>
          </a:bodyPr>
          <a:lstStyle/>
          <a:p>
            <a:pPr algn="ctr"/>
            <a:r>
              <a:rPr kumimoji="1" lang="ja-JP" altLang="en-US" sz="1600" b="1" dirty="0" smtClean="0">
                <a:solidFill>
                  <a:srgbClr val="FF0000"/>
                </a:solidFill>
              </a:rPr>
              <a:t>④</a:t>
            </a:r>
            <a:endParaRPr kumimoji="1" lang="ja-JP" altLang="en-US" sz="1600" b="1" dirty="0">
              <a:solidFill>
                <a:srgbClr val="FF0000"/>
              </a:solidFill>
            </a:endParaRPr>
          </a:p>
        </p:txBody>
      </p:sp>
      <p:graphicFrame>
        <p:nvGraphicFramePr>
          <p:cNvPr id="50" name="表 49"/>
          <p:cNvGraphicFramePr>
            <a:graphicFrameLocks noGrp="1"/>
          </p:cNvGraphicFramePr>
          <p:nvPr>
            <p:extLst>
              <p:ext uri="{D42A27DB-BD31-4B8C-83A1-F6EECF244321}">
                <p14:modId xmlns:p14="http://schemas.microsoft.com/office/powerpoint/2010/main" val="193765003"/>
              </p:ext>
            </p:extLst>
          </p:nvPr>
        </p:nvGraphicFramePr>
        <p:xfrm>
          <a:off x="7313266" y="5167087"/>
          <a:ext cx="4479004" cy="1243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270724">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値の記述方法はディシジョンテーブルファイルの「記述例」シートを参照ください。</a:t>
                      </a:r>
                    </a:p>
                    <a:p>
                      <a:r>
                        <a:rPr kumimoji="1" lang="ja-JP" altLang="en-US" sz="1300" dirty="0" smtClean="0">
                          <a:latin typeface="+mn-lt"/>
                        </a:rPr>
                        <a:t>ディシジョンテーブルファイルの更新後、任意の名称にファイル名を変更することが可能です。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298174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4.1</a:t>
            </a:r>
            <a:r>
              <a:rPr lang="ja-JP" altLang="en-US" dirty="0"/>
              <a:t>　ディシジョンテーブルファイル作成 </a:t>
            </a:r>
            <a:r>
              <a:rPr lang="en-US" altLang="ja-JP" dirty="0"/>
              <a:t>(3/3)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アクションパラメータ情報の記入方法</a:t>
            </a:r>
            <a:endParaRPr lang="en-US" altLang="ja-JP" dirty="0"/>
          </a:p>
          <a:p>
            <a:pPr lvl="1"/>
            <a:r>
              <a:rPr lang="ja-JP" altLang="en-US" dirty="0"/>
              <a:t>以下の項目を入力する</a:t>
            </a:r>
            <a:endParaRPr lang="en-US" altLang="ja-JP"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ディシジョンテーブルファイル</a:t>
              </a:r>
              <a:r>
                <a:rPr lang="ja-JP" altLang="en-US" sz="900" b="1" dirty="0">
                  <a:solidFill>
                    <a:srgbClr val="FF0000"/>
                  </a:solidFill>
                  <a:latin typeface="+mn-ea"/>
                </a:rPr>
                <a:t>作成</a:t>
              </a:r>
            </a:p>
          </p:txBody>
        </p:sp>
        <p:sp>
          <p:nvSpPr>
            <p:cNvPr id="20" name="角丸四角形 19"/>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28" name="図 27"/>
          <p:cNvPicPr>
            <a:picLocks noChangeAspect="1"/>
          </p:cNvPicPr>
          <p:nvPr/>
        </p:nvPicPr>
        <p:blipFill rotWithShape="1">
          <a:blip r:embed="rId2"/>
          <a:srcRect b="12315"/>
          <a:stretch/>
        </p:blipFill>
        <p:spPr>
          <a:xfrm>
            <a:off x="4923236" y="3315144"/>
            <a:ext cx="3693115" cy="3091317"/>
          </a:xfrm>
          <a:prstGeom prst="rect">
            <a:avLst/>
          </a:prstGeom>
        </p:spPr>
      </p:pic>
      <p:pic>
        <p:nvPicPr>
          <p:cNvPr id="29" name="図 28"/>
          <p:cNvPicPr>
            <a:picLocks noChangeAspect="1"/>
          </p:cNvPicPr>
          <p:nvPr/>
        </p:nvPicPr>
        <p:blipFill rotWithShape="1">
          <a:blip r:embed="rId3"/>
          <a:srcRect l="47264" r="2789" b="11449"/>
          <a:stretch/>
        </p:blipFill>
        <p:spPr>
          <a:xfrm>
            <a:off x="702300" y="3243340"/>
            <a:ext cx="3809481" cy="1523556"/>
          </a:xfrm>
          <a:prstGeom prst="rect">
            <a:avLst/>
          </a:prstGeom>
        </p:spPr>
      </p:pic>
      <p:graphicFrame>
        <p:nvGraphicFramePr>
          <p:cNvPr id="30" name="表 29"/>
          <p:cNvGraphicFramePr>
            <a:graphicFrameLocks noGrp="1"/>
          </p:cNvGraphicFramePr>
          <p:nvPr>
            <p:extLst>
              <p:ext uri="{D42A27DB-BD31-4B8C-83A1-F6EECF244321}">
                <p14:modId xmlns:p14="http://schemas.microsoft.com/office/powerpoint/2010/main" val="1297774273"/>
              </p:ext>
            </p:extLst>
          </p:nvPr>
        </p:nvGraphicFramePr>
        <p:xfrm>
          <a:off x="718535" y="1628750"/>
          <a:ext cx="7897815" cy="1539240"/>
        </p:xfrm>
        <a:graphic>
          <a:graphicData uri="http://schemas.openxmlformats.org/drawingml/2006/table">
            <a:tbl>
              <a:tblPr firstRow="1" bandRow="1">
                <a:tableStyleId>{5C22544A-7EE6-4342-B048-85BDC9FD1C3A}</a:tableStyleId>
              </a:tblPr>
              <a:tblGrid>
                <a:gridCol w="397059">
                  <a:extLst>
                    <a:ext uri="{9D8B030D-6E8A-4147-A177-3AD203B41FA5}">
                      <a16:colId xmlns:a16="http://schemas.microsoft.com/office/drawing/2014/main" val="3270594656"/>
                    </a:ext>
                  </a:extLst>
                </a:gridCol>
                <a:gridCol w="1787843">
                  <a:extLst>
                    <a:ext uri="{9D8B030D-6E8A-4147-A177-3AD203B41FA5}">
                      <a16:colId xmlns:a16="http://schemas.microsoft.com/office/drawing/2014/main" val="2340624117"/>
                    </a:ext>
                  </a:extLst>
                </a:gridCol>
                <a:gridCol w="5712913">
                  <a:extLst>
                    <a:ext uri="{9D8B030D-6E8A-4147-A177-3AD203B41FA5}">
                      <a16:colId xmlns:a16="http://schemas.microsoft.com/office/drawing/2014/main" val="1450364659"/>
                    </a:ext>
                  </a:extLst>
                </a:gridCol>
              </a:tblGrid>
              <a:tr h="370840">
                <a:tc>
                  <a:txBody>
                    <a:bodyPr/>
                    <a:lstStyle/>
                    <a:p>
                      <a:pPr algn="ctr"/>
                      <a:r>
                        <a:rPr kumimoji="1" lang="en-US" altLang="ja-JP" sz="1100" dirty="0" smtClean="0">
                          <a:latin typeface="+mn-ea"/>
                          <a:ea typeface="+mn-ea"/>
                        </a:rPr>
                        <a:t>No.</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ja-JP" altLang="en-US" sz="1100" dirty="0" smtClean="0">
                          <a:latin typeface="+mn-ea"/>
                          <a:ea typeface="+mn-ea"/>
                        </a:rPr>
                        <a:t>アクション</a:t>
                      </a:r>
                      <a:endParaRPr kumimoji="1" lang="en-US" altLang="ja-JP" sz="1100" dirty="0" smtClean="0">
                        <a:latin typeface="+mn-ea"/>
                        <a:ea typeface="+mn-ea"/>
                      </a:endParaRPr>
                    </a:p>
                    <a:p>
                      <a:pPr algn="ctr"/>
                      <a:r>
                        <a:rPr kumimoji="1" lang="ja-JP" altLang="en-US" sz="1100" dirty="0" smtClean="0">
                          <a:latin typeface="+mn-ea"/>
                          <a:ea typeface="+mn-ea"/>
                        </a:rPr>
                        <a:t>パラメータ情報</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ja-JP" altLang="en-US" sz="1100" dirty="0" smtClean="0">
                          <a:latin typeface="+mn-ea"/>
                          <a:ea typeface="+mn-ea"/>
                        </a:rPr>
                        <a:t>設定値</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727233126"/>
                  </a:ext>
                </a:extLst>
              </a:tr>
              <a:tr h="0">
                <a:tc>
                  <a:txBody>
                    <a:bodyPr/>
                    <a:lstStyle/>
                    <a:p>
                      <a:pPr algn="ctr"/>
                      <a:r>
                        <a:rPr kumimoji="1" lang="ja-JP" altLang="en-US" sz="1100" b="1" dirty="0" smtClean="0">
                          <a:solidFill>
                            <a:schemeClr val="bg1"/>
                          </a:solidFill>
                          <a:latin typeface="+mn-ea"/>
                          <a:ea typeface="+mn-ea"/>
                        </a:rPr>
                        <a:t>１</a:t>
                      </a:r>
                      <a:endParaRPr kumimoji="1" lang="ja-JP" altLang="en-US" sz="11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r>
                        <a:rPr kumimoji="1" lang="en-US" altLang="ja-JP" sz="1100" dirty="0" smtClean="0">
                          <a:latin typeface="+mn-ea"/>
                          <a:ea typeface="+mn-ea"/>
                        </a:rPr>
                        <a:t>ITA_NAME</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dirty="0" smtClean="0">
                          <a:latin typeface="+mn-ea"/>
                          <a:ea typeface="+mn-ea"/>
                        </a:rPr>
                        <a:t>OASE</a:t>
                      </a:r>
                      <a:r>
                        <a:rPr lang="ja-JP" altLang="en-US" sz="1100" dirty="0" smtClean="0">
                          <a:latin typeface="+mn-ea"/>
                          <a:ea typeface="+mn-ea"/>
                        </a:rPr>
                        <a:t>の「</a:t>
                      </a:r>
                      <a:r>
                        <a:rPr lang="en-US" altLang="ja-JP" sz="1100" dirty="0" smtClean="0">
                          <a:latin typeface="+mn-ea"/>
                          <a:ea typeface="+mn-ea"/>
                        </a:rPr>
                        <a:t>ITA</a:t>
                      </a:r>
                      <a:r>
                        <a:rPr lang="ja-JP" altLang="en-US" sz="1100" dirty="0" smtClean="0">
                          <a:latin typeface="+mn-ea"/>
                          <a:ea typeface="+mn-ea"/>
                        </a:rPr>
                        <a:t> </a:t>
                      </a:r>
                      <a:r>
                        <a:rPr lang="en-US" altLang="ja-JP" sz="1100" dirty="0" smtClean="0">
                          <a:latin typeface="+mn-ea"/>
                          <a:ea typeface="+mn-ea"/>
                        </a:rPr>
                        <a:t>Driver</a:t>
                      </a:r>
                      <a:r>
                        <a:rPr lang="ja-JP" altLang="en-US" sz="1100" dirty="0" smtClean="0">
                          <a:latin typeface="+mn-ea"/>
                          <a:ea typeface="+mn-ea"/>
                        </a:rPr>
                        <a:t> </a:t>
                      </a:r>
                      <a:r>
                        <a:rPr lang="en-US" altLang="ja-JP" sz="1100" dirty="0" smtClean="0">
                          <a:latin typeface="+mn-ea"/>
                          <a:ea typeface="+mn-ea"/>
                        </a:rPr>
                        <a:t>ver1</a:t>
                      </a:r>
                      <a:r>
                        <a:rPr lang="ja-JP" altLang="en-US" sz="1100" dirty="0" smtClean="0">
                          <a:latin typeface="+mn-ea"/>
                          <a:ea typeface="+mn-ea"/>
                        </a:rPr>
                        <a:t>」タブ</a:t>
                      </a:r>
                      <a:r>
                        <a:rPr lang="en-US" altLang="ja-JP" sz="1100" dirty="0" smtClean="0">
                          <a:latin typeface="+mn-ea"/>
                          <a:ea typeface="+mn-ea"/>
                        </a:rPr>
                        <a:t>&gt;</a:t>
                      </a:r>
                      <a:r>
                        <a:rPr lang="ja-JP" altLang="en-US" sz="1100" dirty="0" smtClean="0">
                          <a:latin typeface="+mn-ea"/>
                          <a:ea typeface="+mn-ea"/>
                        </a:rPr>
                        <a:t>「名前」に登録している名称</a:t>
                      </a:r>
                      <a:endParaRPr lang="en-US" altLang="ja-JP" sz="1100" dirty="0" smtClean="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73485312"/>
                  </a:ext>
                </a:extLst>
              </a:tr>
              <a:tr h="0">
                <a:tc>
                  <a:txBody>
                    <a:bodyPr/>
                    <a:lstStyle/>
                    <a:p>
                      <a:pPr algn="ctr"/>
                      <a:r>
                        <a:rPr kumimoji="1" lang="ja-JP" altLang="en-US" sz="1100" b="1" dirty="0" smtClean="0">
                          <a:solidFill>
                            <a:schemeClr val="bg1"/>
                          </a:solidFill>
                          <a:latin typeface="+mn-ea"/>
                          <a:ea typeface="+mn-ea"/>
                        </a:rPr>
                        <a:t>２</a:t>
                      </a:r>
                      <a:endParaRPr kumimoji="1" lang="ja-JP" altLang="en-US" sz="11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r>
                        <a:rPr kumimoji="1" lang="en-US" altLang="ja-JP" sz="1100" dirty="0" smtClean="0">
                          <a:latin typeface="+mn-ea"/>
                          <a:ea typeface="+mn-ea"/>
                        </a:rPr>
                        <a:t>SYMPHONY_CLASS_ID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100" dirty="0" smtClean="0">
                          <a:latin typeface="+mn-ea"/>
                          <a:ea typeface="+mn-ea"/>
                        </a:rPr>
                        <a:t>ITA</a:t>
                      </a:r>
                      <a:r>
                        <a:rPr kumimoji="1" lang="ja-JP" altLang="en-US" sz="1100" dirty="0" smtClean="0">
                          <a:latin typeface="+mn-ea"/>
                          <a:ea typeface="+mn-ea"/>
                        </a:rPr>
                        <a:t>の「</a:t>
                      </a:r>
                      <a:r>
                        <a:rPr kumimoji="1" lang="en-US" altLang="ja-JP" sz="1100" dirty="0" smtClean="0">
                          <a:latin typeface="+mn-ea"/>
                          <a:ea typeface="+mn-ea"/>
                        </a:rPr>
                        <a:t>Symphony</a:t>
                      </a:r>
                      <a:r>
                        <a:rPr kumimoji="1" lang="ja-JP" altLang="en-US" sz="1100" dirty="0" smtClean="0">
                          <a:latin typeface="+mn-ea"/>
                          <a:ea typeface="+mn-ea"/>
                        </a:rPr>
                        <a:t>」メニューグループ</a:t>
                      </a:r>
                      <a:r>
                        <a:rPr kumimoji="1" lang="en-US" altLang="ja-JP" sz="1100" dirty="0" smtClean="0">
                          <a:latin typeface="+mn-ea"/>
                          <a:ea typeface="+mn-ea"/>
                        </a:rPr>
                        <a:t>&gt;</a:t>
                      </a:r>
                      <a:r>
                        <a:rPr kumimoji="1" lang="ja-JP" altLang="en-US" sz="1100" dirty="0" smtClean="0">
                          <a:latin typeface="+mn-ea"/>
                          <a:ea typeface="+mn-ea"/>
                        </a:rPr>
                        <a:t>「</a:t>
                      </a:r>
                      <a:r>
                        <a:rPr kumimoji="1" lang="en-US" altLang="ja-JP" sz="1100" dirty="0" smtClean="0">
                          <a:latin typeface="+mn-ea"/>
                          <a:ea typeface="+mn-ea"/>
                        </a:rPr>
                        <a:t>Symphony</a:t>
                      </a:r>
                      <a:r>
                        <a:rPr kumimoji="1" lang="ja-JP" altLang="en-US" sz="1100" dirty="0" smtClean="0">
                          <a:latin typeface="+mn-ea"/>
                          <a:ea typeface="+mn-ea"/>
                        </a:rPr>
                        <a:t>作業実行」メニュー</a:t>
                      </a:r>
                      <a:r>
                        <a:rPr kumimoji="1" lang="en-US" altLang="ja-JP" sz="1100" dirty="0" smtClean="0">
                          <a:latin typeface="+mn-ea"/>
                          <a:ea typeface="+mn-ea"/>
                        </a:rPr>
                        <a:t>&gt;</a:t>
                      </a:r>
                      <a:r>
                        <a:rPr kumimoji="1" lang="ja-JP" altLang="en-US" sz="1100" dirty="0" smtClean="0">
                          <a:latin typeface="+mn-ea"/>
                          <a:ea typeface="+mn-ea"/>
                        </a:rPr>
                        <a:t>「</a:t>
                      </a:r>
                      <a:r>
                        <a:rPr kumimoji="1" lang="en-US" altLang="ja-JP" sz="1100" dirty="0" smtClean="0">
                          <a:latin typeface="+mn-ea"/>
                          <a:ea typeface="+mn-ea"/>
                        </a:rPr>
                        <a:t>Symphony[</a:t>
                      </a:r>
                      <a:r>
                        <a:rPr kumimoji="1" lang="ja-JP" altLang="en-US" sz="1100" dirty="0" smtClean="0">
                          <a:latin typeface="+mn-ea"/>
                          <a:ea typeface="+mn-ea"/>
                        </a:rPr>
                        <a:t>一覧</a:t>
                      </a:r>
                      <a:r>
                        <a:rPr kumimoji="1" lang="en-US" altLang="ja-JP" sz="1100" dirty="0" smtClean="0">
                          <a:latin typeface="+mn-ea"/>
                          <a:ea typeface="+mn-ea"/>
                        </a:rPr>
                        <a:t>]</a:t>
                      </a:r>
                      <a:r>
                        <a:rPr kumimoji="1" lang="ja-JP" altLang="en-US" sz="1100" dirty="0" smtClean="0">
                          <a:latin typeface="+mn-ea"/>
                          <a:ea typeface="+mn-ea"/>
                        </a:rPr>
                        <a:t>」サブメニューに記載の</a:t>
                      </a:r>
                      <a:r>
                        <a:rPr kumimoji="1" lang="en-US" altLang="ja-JP" sz="1100" dirty="0" smtClean="0">
                          <a:latin typeface="+mn-ea"/>
                          <a:ea typeface="+mn-ea"/>
                        </a:rPr>
                        <a:t>ID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06406368"/>
                  </a:ext>
                </a:extLst>
              </a:tr>
              <a:tr h="0">
                <a:tc>
                  <a:txBody>
                    <a:bodyPr/>
                    <a:lstStyle/>
                    <a:p>
                      <a:pPr algn="ctr"/>
                      <a:r>
                        <a:rPr kumimoji="1" lang="ja-JP" altLang="en-US" sz="1100" b="1" dirty="0" smtClean="0">
                          <a:solidFill>
                            <a:schemeClr val="bg1"/>
                          </a:solidFill>
                          <a:latin typeface="+mn-ea"/>
                          <a:ea typeface="+mn-ea"/>
                        </a:rPr>
                        <a:t>３</a:t>
                      </a:r>
                      <a:endParaRPr kumimoji="1" lang="ja-JP" altLang="en-US" sz="11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r>
                        <a:rPr kumimoji="1" lang="en-US" altLang="ja-JP" sz="1100" dirty="0" smtClean="0">
                          <a:latin typeface="+mn-ea"/>
                          <a:ea typeface="+mn-ea"/>
                        </a:rPr>
                        <a:t>OPERATION_ID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100" dirty="0" smtClean="0">
                          <a:latin typeface="+mn-ea"/>
                          <a:ea typeface="+mn-ea"/>
                        </a:rPr>
                        <a:t>ITA</a:t>
                      </a:r>
                      <a:r>
                        <a:rPr kumimoji="1" lang="ja-JP" altLang="en-US" sz="1100" dirty="0" smtClean="0">
                          <a:latin typeface="+mn-ea"/>
                          <a:ea typeface="+mn-ea"/>
                        </a:rPr>
                        <a:t>の「</a:t>
                      </a:r>
                      <a:r>
                        <a:rPr kumimoji="1" lang="en-US" altLang="ja-JP" sz="1100" dirty="0" smtClean="0">
                          <a:latin typeface="+mn-ea"/>
                          <a:ea typeface="+mn-ea"/>
                        </a:rPr>
                        <a:t>Symphony</a:t>
                      </a:r>
                      <a:r>
                        <a:rPr kumimoji="1" lang="ja-JP" altLang="en-US" sz="1100" dirty="0" smtClean="0">
                          <a:latin typeface="+mn-ea"/>
                          <a:ea typeface="+mn-ea"/>
                        </a:rPr>
                        <a:t>」メニューグループ</a:t>
                      </a:r>
                      <a:r>
                        <a:rPr kumimoji="1" lang="en-US" altLang="ja-JP" sz="1100" dirty="0" smtClean="0">
                          <a:latin typeface="+mn-ea"/>
                          <a:ea typeface="+mn-ea"/>
                        </a:rPr>
                        <a:t>&gt;</a:t>
                      </a:r>
                      <a:r>
                        <a:rPr kumimoji="1" lang="ja-JP" altLang="en-US" sz="1100" dirty="0" smtClean="0">
                          <a:latin typeface="+mn-ea"/>
                          <a:ea typeface="+mn-ea"/>
                        </a:rPr>
                        <a:t>「</a:t>
                      </a:r>
                      <a:r>
                        <a:rPr kumimoji="1" lang="en-US" altLang="ja-JP" sz="1100" dirty="0" smtClean="0">
                          <a:latin typeface="+mn-ea"/>
                          <a:ea typeface="+mn-ea"/>
                        </a:rPr>
                        <a:t>Symphony</a:t>
                      </a:r>
                      <a:r>
                        <a:rPr kumimoji="1" lang="ja-JP" altLang="en-US" sz="1100" dirty="0" smtClean="0">
                          <a:latin typeface="+mn-ea"/>
                          <a:ea typeface="+mn-ea"/>
                        </a:rPr>
                        <a:t>作業実行」メニュー</a:t>
                      </a:r>
                      <a:r>
                        <a:rPr kumimoji="1" lang="en-US" altLang="ja-JP" sz="1100" dirty="0" smtClean="0">
                          <a:latin typeface="+mn-ea"/>
                          <a:ea typeface="+mn-ea"/>
                        </a:rPr>
                        <a:t>&gt;</a:t>
                      </a:r>
                      <a:r>
                        <a:rPr kumimoji="1" lang="ja-JP" altLang="en-US" sz="1100" dirty="0" smtClean="0">
                          <a:latin typeface="+mn-ea"/>
                          <a:ea typeface="+mn-ea"/>
                        </a:rPr>
                        <a:t>「オペレーション</a:t>
                      </a:r>
                      <a:r>
                        <a:rPr kumimoji="1" lang="en-US" altLang="ja-JP" sz="1100" dirty="0" smtClean="0">
                          <a:latin typeface="+mn-ea"/>
                          <a:ea typeface="+mn-ea"/>
                        </a:rPr>
                        <a:t>[</a:t>
                      </a:r>
                      <a:r>
                        <a:rPr kumimoji="1" lang="ja-JP" altLang="en-US" sz="1100" dirty="0" smtClean="0">
                          <a:latin typeface="+mn-ea"/>
                          <a:ea typeface="+mn-ea"/>
                        </a:rPr>
                        <a:t>一覧</a:t>
                      </a:r>
                      <a:r>
                        <a:rPr kumimoji="1" lang="en-US" altLang="ja-JP" sz="1100" dirty="0" smtClean="0">
                          <a:latin typeface="+mn-ea"/>
                          <a:ea typeface="+mn-ea"/>
                        </a:rPr>
                        <a:t>]</a:t>
                      </a:r>
                      <a:r>
                        <a:rPr kumimoji="1" lang="ja-JP" altLang="en-US" sz="1100" dirty="0" smtClean="0">
                          <a:latin typeface="+mn-ea"/>
                          <a:ea typeface="+mn-ea"/>
                        </a:rPr>
                        <a:t>」サブメニューに記載の</a:t>
                      </a:r>
                      <a:r>
                        <a:rPr kumimoji="1" lang="en-US" altLang="ja-JP" sz="1100" dirty="0" smtClean="0">
                          <a:latin typeface="+mn-ea"/>
                          <a:ea typeface="+mn-ea"/>
                        </a:rPr>
                        <a:t>ID</a:t>
                      </a:r>
                      <a:endParaRPr kumimoji="1" lang="ja-JP" altLang="en-US" sz="110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40631408"/>
                  </a:ext>
                </a:extLst>
              </a:tr>
            </a:tbl>
          </a:graphicData>
        </a:graphic>
      </p:graphicFrame>
      <p:pic>
        <p:nvPicPr>
          <p:cNvPr id="31" name="図 30"/>
          <p:cNvPicPr>
            <a:picLocks noChangeAspect="1"/>
          </p:cNvPicPr>
          <p:nvPr/>
        </p:nvPicPr>
        <p:blipFill>
          <a:blip r:embed="rId4"/>
          <a:stretch>
            <a:fillRect/>
          </a:stretch>
        </p:blipFill>
        <p:spPr>
          <a:xfrm>
            <a:off x="2495062" y="4873346"/>
            <a:ext cx="2016719" cy="1558709"/>
          </a:xfrm>
          <a:prstGeom prst="rect">
            <a:avLst/>
          </a:prstGeom>
        </p:spPr>
      </p:pic>
      <p:sp>
        <p:nvSpPr>
          <p:cNvPr id="32" name="正方形/長方形 31"/>
          <p:cNvSpPr/>
          <p:nvPr/>
        </p:nvSpPr>
        <p:spPr bwMode="auto">
          <a:xfrm>
            <a:off x="2723492" y="5747387"/>
            <a:ext cx="386714" cy="46863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3" name="正方形/長方形 32"/>
          <p:cNvSpPr/>
          <p:nvPr/>
        </p:nvSpPr>
        <p:spPr bwMode="auto">
          <a:xfrm>
            <a:off x="6202348" y="4349342"/>
            <a:ext cx="685761" cy="360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4" name="正方形/長方形 33"/>
          <p:cNvSpPr/>
          <p:nvPr/>
        </p:nvSpPr>
        <p:spPr bwMode="auto">
          <a:xfrm>
            <a:off x="6411928" y="5753933"/>
            <a:ext cx="653278" cy="39097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35" name="直線コネクタ 34"/>
          <p:cNvCxnSpPr>
            <a:stCxn id="33" idx="1"/>
          </p:cNvCxnSpPr>
          <p:nvPr/>
        </p:nvCxnSpPr>
        <p:spPr bwMode="auto">
          <a:xfrm flipH="1" flipV="1">
            <a:off x="4383562" y="4401027"/>
            <a:ext cx="1818786" cy="128315"/>
          </a:xfrm>
          <a:prstGeom prst="line">
            <a:avLst/>
          </a:prstGeom>
          <a:solidFill>
            <a:schemeClr val="bg1"/>
          </a:solid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直線コネクタ 35"/>
          <p:cNvCxnSpPr>
            <a:stCxn id="34" idx="1"/>
          </p:cNvCxnSpPr>
          <p:nvPr/>
        </p:nvCxnSpPr>
        <p:spPr bwMode="auto">
          <a:xfrm flipH="1" flipV="1">
            <a:off x="3417518" y="4596513"/>
            <a:ext cx="2994410" cy="1352906"/>
          </a:xfrm>
          <a:prstGeom prst="line">
            <a:avLst/>
          </a:prstGeom>
          <a:solidFill>
            <a:schemeClr val="bg1"/>
          </a:solid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2758017" y="6226628"/>
            <a:ext cx="335677" cy="338554"/>
          </a:xfrm>
          <a:prstGeom prst="rect">
            <a:avLst/>
          </a:prstGeom>
          <a:noFill/>
        </p:spPr>
        <p:txBody>
          <a:bodyPr wrap="square" rtlCol="0">
            <a:spAutoFit/>
          </a:bodyPr>
          <a:lstStyle/>
          <a:p>
            <a:pPr algn="ctr"/>
            <a:r>
              <a:rPr kumimoji="1" lang="ja-JP" altLang="en-US" sz="1600" b="1" dirty="0" smtClean="0">
                <a:solidFill>
                  <a:srgbClr val="FF0000"/>
                </a:solidFill>
              </a:rPr>
              <a:t>①</a:t>
            </a:r>
            <a:endParaRPr kumimoji="1" lang="ja-JP" altLang="en-US" sz="1600" b="1" dirty="0">
              <a:solidFill>
                <a:srgbClr val="FF0000"/>
              </a:solidFill>
            </a:endParaRPr>
          </a:p>
        </p:txBody>
      </p:sp>
      <p:sp>
        <p:nvSpPr>
          <p:cNvPr id="39" name="テキスト ボックス 38"/>
          <p:cNvSpPr txBox="1"/>
          <p:nvPr/>
        </p:nvSpPr>
        <p:spPr>
          <a:xfrm>
            <a:off x="6553460" y="4725180"/>
            <a:ext cx="335677" cy="338554"/>
          </a:xfrm>
          <a:prstGeom prst="rect">
            <a:avLst/>
          </a:prstGeom>
          <a:noFill/>
        </p:spPr>
        <p:txBody>
          <a:bodyPr wrap="square" rtlCol="0">
            <a:spAutoFit/>
          </a:bodyPr>
          <a:lstStyle/>
          <a:p>
            <a:pPr algn="ctr"/>
            <a:r>
              <a:rPr kumimoji="1" lang="ja-JP" altLang="en-US" sz="1600" b="1" dirty="0" smtClean="0">
                <a:solidFill>
                  <a:srgbClr val="FF0000"/>
                </a:solidFill>
              </a:rPr>
              <a:t>②</a:t>
            </a:r>
            <a:endParaRPr kumimoji="1" lang="en-US" altLang="ja-JP" sz="1600" b="1" dirty="0" smtClean="0">
              <a:solidFill>
                <a:srgbClr val="FF0000"/>
              </a:solidFill>
            </a:endParaRPr>
          </a:p>
        </p:txBody>
      </p:sp>
      <p:sp>
        <p:nvSpPr>
          <p:cNvPr id="40" name="テキスト ボックス 39"/>
          <p:cNvSpPr txBox="1"/>
          <p:nvPr/>
        </p:nvSpPr>
        <p:spPr>
          <a:xfrm>
            <a:off x="6729529" y="6159882"/>
            <a:ext cx="335677" cy="338554"/>
          </a:xfrm>
          <a:prstGeom prst="rect">
            <a:avLst/>
          </a:prstGeom>
          <a:noFill/>
        </p:spPr>
        <p:txBody>
          <a:bodyPr wrap="square" rtlCol="0">
            <a:spAutoFit/>
          </a:bodyPr>
          <a:lstStyle/>
          <a:p>
            <a:pPr algn="ctr"/>
            <a:r>
              <a:rPr kumimoji="1" lang="ja-JP" altLang="en-US" sz="1600" b="1" dirty="0" smtClean="0">
                <a:solidFill>
                  <a:srgbClr val="FF0000"/>
                </a:solidFill>
              </a:rPr>
              <a:t>③</a:t>
            </a:r>
            <a:endParaRPr kumimoji="1" lang="ja-JP" altLang="en-US" sz="1600" b="1" dirty="0">
              <a:solidFill>
                <a:srgbClr val="FF0000"/>
              </a:solidFill>
            </a:endParaRPr>
          </a:p>
        </p:txBody>
      </p:sp>
      <p:sp>
        <p:nvSpPr>
          <p:cNvPr id="43" name="フリーフォーム 42"/>
          <p:cNvSpPr/>
          <p:nvPr/>
        </p:nvSpPr>
        <p:spPr bwMode="auto">
          <a:xfrm>
            <a:off x="1503122" y="4305300"/>
            <a:ext cx="1221028" cy="1676400"/>
          </a:xfrm>
          <a:custGeom>
            <a:avLst/>
            <a:gdLst>
              <a:gd name="connsiteX0" fmla="*/ 1221028 w 1221028"/>
              <a:gd name="connsiteY0" fmla="*/ 1676400 h 1676400"/>
              <a:gd name="connsiteX1" fmla="*/ 39928 w 1221028"/>
              <a:gd name="connsiteY1" fmla="*/ 914400 h 1676400"/>
              <a:gd name="connsiteX2" fmla="*/ 392353 w 1221028"/>
              <a:gd name="connsiteY2" fmla="*/ 0 h 1676400"/>
            </a:gdLst>
            <a:ahLst/>
            <a:cxnLst>
              <a:cxn ang="0">
                <a:pos x="connsiteX0" y="connsiteY0"/>
              </a:cxn>
              <a:cxn ang="0">
                <a:pos x="connsiteX1" y="connsiteY1"/>
              </a:cxn>
              <a:cxn ang="0">
                <a:pos x="connsiteX2" y="connsiteY2"/>
              </a:cxn>
            </a:cxnLst>
            <a:rect l="l" t="t" r="r" b="b"/>
            <a:pathLst>
              <a:path w="1221028" h="1676400">
                <a:moveTo>
                  <a:pt x="1221028" y="1676400"/>
                </a:moveTo>
                <a:cubicBezTo>
                  <a:pt x="699534" y="1435100"/>
                  <a:pt x="178040" y="1193800"/>
                  <a:pt x="39928" y="914400"/>
                </a:cubicBezTo>
                <a:cubicBezTo>
                  <a:pt x="-98184" y="635000"/>
                  <a:pt x="147084" y="317500"/>
                  <a:pt x="392353" y="0"/>
                </a:cubicBezTo>
              </a:path>
            </a:pathLst>
          </a:custGeom>
          <a:noFill/>
          <a:ln w="38100">
            <a:solidFill>
              <a:srgbClr val="FF0000"/>
            </a:solidFill>
            <a:headEnd type="none" w="med" len="med"/>
            <a:tailEnd type="arrow" w="med" len="med"/>
          </a:ln>
          <a:effectLst/>
          <a:extLst/>
        </p:spPr>
        <p:txBody>
          <a:bodyPr rtlCol="0" anchor="ctr"/>
          <a:lstStyle/>
          <a:p>
            <a:pPr algn="ctr"/>
            <a:endParaRPr kumimoji="1" lang="ja-JP" altLang="en-US"/>
          </a:p>
        </p:txBody>
      </p:sp>
    </p:spTree>
    <p:extLst>
      <p:ext uri="{BB962C8B-B14F-4D97-AF65-F5344CB8AC3E}">
        <p14:creationId xmlns:p14="http://schemas.microsoft.com/office/powerpoint/2010/main" val="1054764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4.2</a:t>
            </a:r>
            <a:r>
              <a:rPr lang="ja-JP" altLang="en-US" dirty="0"/>
              <a:t>　ルール登録（アップロード、テストリクエスト</a:t>
            </a:r>
            <a:r>
              <a:rPr lang="ja-JP" altLang="en-US" dirty="0" smtClean="0"/>
              <a:t>） </a:t>
            </a:r>
            <a:r>
              <a:rPr lang="en-US" altLang="ja-JP" dirty="0" smtClean="0"/>
              <a:t>(</a:t>
            </a:r>
            <a:r>
              <a:rPr lang="en-US" altLang="ja-JP" dirty="0"/>
              <a:t>1/6)</a:t>
            </a:r>
            <a:endParaRPr kumimoji="1" lang="ja-JP" altLang="en-US" dirty="0"/>
          </a:p>
        </p:txBody>
      </p:sp>
      <p:sp>
        <p:nvSpPr>
          <p:cNvPr id="7" name="コンテンツ プレースホルダー 6"/>
          <p:cNvSpPr>
            <a:spLocks noGrp="1"/>
          </p:cNvSpPr>
          <p:nvPr>
            <p:ph sz="quarter" idx="10"/>
          </p:nvPr>
        </p:nvSpPr>
        <p:spPr>
          <a:xfrm>
            <a:off x="239351" y="836712"/>
            <a:ext cx="8672530" cy="5616476"/>
          </a:xfrm>
        </p:spPr>
        <p:txBody>
          <a:bodyPr/>
          <a:lstStyle/>
          <a:p>
            <a:r>
              <a:rPr lang="ja-JP" altLang="en-US" dirty="0"/>
              <a:t>テストリクエストしたいディシジョンテーブルファイルを選ぶ</a:t>
            </a:r>
            <a:endParaRPr lang="en-US" altLang="ja-JP" dirty="0"/>
          </a:p>
          <a:p>
            <a:pPr marL="522900" lvl="1" indent="-342900">
              <a:buFont typeface="+mj-ea"/>
              <a:buAutoNum type="circleNumDbPlain"/>
            </a:pPr>
            <a:r>
              <a:rPr lang="ja-JP" altLang="en-US" dirty="0"/>
              <a:t>「ルール」画面の「ファイルを選択」ボタンを押下し作成したディシジョンテーブルファイルを選択</a:t>
            </a:r>
            <a:endParaRPr lang="en-US" altLang="ja-JP" dirty="0"/>
          </a:p>
          <a:p>
            <a:pPr marL="522900" lvl="1" indent="-342900">
              <a:buFont typeface="+mj-ea"/>
              <a:buAutoNum type="circleNumDbPlain"/>
            </a:pPr>
            <a:r>
              <a:rPr lang="ja-JP" altLang="en-US" dirty="0"/>
              <a:t>「アップロード」ボタンを押下</a:t>
            </a:r>
            <a:endParaRPr lang="en-US" altLang="ja-JP" dirty="0"/>
          </a:p>
          <a:p>
            <a:pPr marL="522900" lvl="1" indent="-342900">
              <a:buFont typeface="+mj-ea"/>
              <a:buAutoNum type="circleNumDbPlain"/>
            </a:pPr>
            <a:r>
              <a:rPr lang="ja-JP" altLang="en-US" dirty="0"/>
              <a:t>ダイアログの「</a:t>
            </a:r>
            <a:r>
              <a:rPr lang="en-US" altLang="ja-JP" dirty="0"/>
              <a:t>OK</a:t>
            </a:r>
            <a:r>
              <a:rPr lang="ja-JP" altLang="en-US" dirty="0"/>
              <a:t>」ボタンを押下</a:t>
            </a:r>
          </a:p>
          <a:p>
            <a:endParaRPr kumimoji="1" lang="ja-JP" altLang="en-US" dirty="0"/>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9" name="角丸四角形 8"/>
            <p:cNvSpPr/>
            <p:nvPr/>
          </p:nvSpPr>
          <p:spPr bwMode="auto">
            <a:xfrm>
              <a:off x="6879253" y="441605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ルール登録</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（アップロード、テストリクエスト）</a:t>
              </a:r>
              <a:endParaRPr lang="ja-JP" altLang="en-US" sz="900" b="1" dirty="0">
                <a:solidFill>
                  <a:srgbClr val="FF0000"/>
                </a:solidFill>
                <a:latin typeface="+mn-ea"/>
              </a:endParaRPr>
            </a:p>
          </p:txBody>
        </p:sp>
        <p:sp>
          <p:nvSpPr>
            <p:cNvPr id="10" name="角丸四角形 9"/>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11" name="角丸四角形 10"/>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12" name="角丸四角形 11"/>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13" name="角丸四角形 12"/>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14" name="角丸四角形 13"/>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16" name="角丸四角形 15"/>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17" name="図 16"/>
          <p:cNvPicPr>
            <a:picLocks noChangeAspect="1"/>
          </p:cNvPicPr>
          <p:nvPr/>
        </p:nvPicPr>
        <p:blipFill>
          <a:blip r:embed="rId2"/>
          <a:stretch>
            <a:fillRect/>
          </a:stretch>
        </p:blipFill>
        <p:spPr>
          <a:xfrm>
            <a:off x="841328" y="2493358"/>
            <a:ext cx="6408890" cy="3877313"/>
          </a:xfrm>
          <a:prstGeom prst="rect">
            <a:avLst/>
          </a:prstGeom>
        </p:spPr>
      </p:pic>
      <p:sp>
        <p:nvSpPr>
          <p:cNvPr id="21" name="正方形/長方形 20"/>
          <p:cNvSpPr/>
          <p:nvPr/>
        </p:nvSpPr>
        <p:spPr bwMode="auto">
          <a:xfrm>
            <a:off x="4420661" y="2971022"/>
            <a:ext cx="1656000" cy="3283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2" name="正方形/長方形 21"/>
          <p:cNvSpPr/>
          <p:nvPr/>
        </p:nvSpPr>
        <p:spPr bwMode="auto">
          <a:xfrm>
            <a:off x="6142958" y="2953449"/>
            <a:ext cx="994585" cy="3283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正方形/長方形 19"/>
          <p:cNvSpPr/>
          <p:nvPr/>
        </p:nvSpPr>
        <p:spPr bwMode="auto">
          <a:xfrm>
            <a:off x="839270" y="4558546"/>
            <a:ext cx="6408890" cy="1812125"/>
          </a:xfrm>
          <a:prstGeom prst="rect">
            <a:avLst/>
          </a:prstGeom>
          <a:solidFill>
            <a:schemeClr val="bg1">
              <a:lumMod val="65000"/>
              <a:alpha val="74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円形吹き出し 22"/>
          <p:cNvSpPr/>
          <p:nvPr/>
        </p:nvSpPr>
        <p:spPr bwMode="auto">
          <a:xfrm>
            <a:off x="5519920" y="3344514"/>
            <a:ext cx="360000" cy="360000"/>
          </a:xfrm>
          <a:prstGeom prst="wedgeEllipseCallout">
            <a:avLst>
              <a:gd name="adj1" fmla="val 9533"/>
              <a:gd name="adj2" fmla="val -8585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4" name="円形吹き出し 23"/>
          <p:cNvSpPr/>
          <p:nvPr/>
        </p:nvSpPr>
        <p:spPr bwMode="auto">
          <a:xfrm>
            <a:off x="6400531" y="3344514"/>
            <a:ext cx="360000" cy="360000"/>
          </a:xfrm>
          <a:prstGeom prst="wedgeEllipseCallout">
            <a:avLst>
              <a:gd name="adj1" fmla="val 5564"/>
              <a:gd name="adj2" fmla="val -8717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pic>
        <p:nvPicPr>
          <p:cNvPr id="25" name="図 24"/>
          <p:cNvPicPr>
            <a:picLocks noChangeAspect="1"/>
          </p:cNvPicPr>
          <p:nvPr/>
        </p:nvPicPr>
        <p:blipFill>
          <a:blip r:embed="rId3"/>
          <a:stretch>
            <a:fillRect/>
          </a:stretch>
        </p:blipFill>
        <p:spPr>
          <a:xfrm>
            <a:off x="1988318" y="3965972"/>
            <a:ext cx="3503485" cy="1070728"/>
          </a:xfrm>
          <a:prstGeom prst="rect">
            <a:avLst/>
          </a:prstGeom>
        </p:spPr>
      </p:pic>
      <p:sp>
        <p:nvSpPr>
          <p:cNvPr id="26" name="正方形/長方形 25"/>
          <p:cNvSpPr/>
          <p:nvPr/>
        </p:nvSpPr>
        <p:spPr bwMode="auto">
          <a:xfrm>
            <a:off x="4053426" y="4675231"/>
            <a:ext cx="631962" cy="28924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7" name="円形吹き出し 26"/>
          <p:cNvSpPr/>
          <p:nvPr/>
        </p:nvSpPr>
        <p:spPr bwMode="auto">
          <a:xfrm>
            <a:off x="4416060" y="5030343"/>
            <a:ext cx="340851" cy="360000"/>
          </a:xfrm>
          <a:prstGeom prst="wedgeEllipseCallout">
            <a:avLst>
              <a:gd name="adj1" fmla="val 8871"/>
              <a:gd name="adj2" fmla="val -7196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3</a:t>
            </a:r>
            <a:endParaRPr kumimoji="1" lang="ja-JP" altLang="en-US" sz="1400" b="1" dirty="0" smtClean="0">
              <a:solidFill>
                <a:schemeClr val="bg1"/>
              </a:solidFill>
              <a:latin typeface="+mn-ea"/>
            </a:endParaRPr>
          </a:p>
        </p:txBody>
      </p:sp>
    </p:spTree>
    <p:extLst>
      <p:ext uri="{BB962C8B-B14F-4D97-AF65-F5344CB8AC3E}">
        <p14:creationId xmlns:p14="http://schemas.microsoft.com/office/powerpoint/2010/main" val="2675295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4.2</a:t>
            </a:r>
            <a:r>
              <a:rPr lang="ja-JP" altLang="en-US" dirty="0"/>
              <a:t>　ルール登録（アップロード、テストリクエスト）</a:t>
            </a:r>
            <a:r>
              <a:rPr lang="en-US" altLang="ja-JP" dirty="0"/>
              <a:t> (2/6)</a:t>
            </a:r>
            <a:endParaRPr kumimoji="1" lang="ja-JP" altLang="en-US" dirty="0"/>
          </a:p>
        </p:txBody>
      </p:sp>
      <p:sp>
        <p:nvSpPr>
          <p:cNvPr id="7" name="コンテンツ プレースホルダー 6"/>
          <p:cNvSpPr>
            <a:spLocks noGrp="1"/>
          </p:cNvSpPr>
          <p:nvPr>
            <p:ph sz="quarter" idx="10"/>
          </p:nvPr>
        </p:nvSpPr>
        <p:spPr>
          <a:xfrm>
            <a:off x="239351" y="836712"/>
            <a:ext cx="8652340" cy="5616476"/>
          </a:xfrm>
        </p:spPr>
        <p:txBody>
          <a:bodyPr/>
          <a:lstStyle/>
          <a:p>
            <a:r>
              <a:rPr lang="ja-JP" altLang="en-US" dirty="0"/>
              <a:t>テストリクエスト対象の選択</a:t>
            </a:r>
          </a:p>
          <a:p>
            <a:pPr marL="522900" lvl="1" indent="-342900">
              <a:buFont typeface="+mj-ea"/>
              <a:buAutoNum type="circleNumDbPlain"/>
            </a:pPr>
            <a:r>
              <a:rPr lang="ja-JP" altLang="en-US" dirty="0"/>
              <a:t>「作業ステータス」欄が「ステージング適用完了」に遷移後「テストリクエスト」ボタンを押下</a:t>
            </a:r>
            <a:endParaRPr lang="en-US" altLang="ja-JP" dirty="0"/>
          </a:p>
          <a:p>
            <a:pPr marL="522900" lvl="1" indent="-342900">
              <a:buFont typeface="+mj-ea"/>
              <a:buAutoNum type="circleNumDbPlain"/>
            </a:pPr>
            <a:r>
              <a:rPr lang="ja-JP" altLang="en-US" dirty="0"/>
              <a:t>「ディシジョンテーブル」タブの「ディシジョンテーブル名</a:t>
            </a:r>
            <a:r>
              <a:rPr lang="ja-JP" altLang="en-US" dirty="0" smtClean="0"/>
              <a:t>選択欄</a:t>
            </a:r>
            <a:r>
              <a:rPr lang="ja-JP" altLang="en-US" dirty="0"/>
              <a:t>にて、テストしたいディシジョンテーブル名を選択</a:t>
            </a:r>
            <a:endParaRPr lang="en-US" altLang="ja-JP" dirty="0"/>
          </a:p>
          <a:p>
            <a:pPr marL="522900" lvl="1" indent="-342900">
              <a:buFont typeface="+mj-ea"/>
              <a:buAutoNum type="circleNumDbPlain"/>
            </a:pPr>
            <a:r>
              <a:rPr lang="ja-JP" altLang="en-US" dirty="0"/>
              <a:t>「テストリクエスト設定へ」ボタンを押下</a:t>
            </a:r>
            <a:endParaRPr lang="en-US" altLang="ja-JP"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ルール登録</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（アップロード、テストリクエスト）</a:t>
              </a:r>
              <a:endParaRPr lang="ja-JP" altLang="en-US" sz="900" b="1" dirty="0">
                <a:solidFill>
                  <a:srgbClr val="FF0000"/>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grpSp>
        <p:nvGrpSpPr>
          <p:cNvPr id="2" name="グループ化 1"/>
          <p:cNvGrpSpPr>
            <a:grpSpLocks noChangeAspect="1"/>
          </p:cNvGrpSpPr>
          <p:nvPr/>
        </p:nvGrpSpPr>
        <p:grpSpPr>
          <a:xfrm>
            <a:off x="784769" y="2759564"/>
            <a:ext cx="5983079" cy="3096000"/>
            <a:chOff x="769854" y="2747388"/>
            <a:chExt cx="5450393" cy="2820358"/>
          </a:xfrm>
        </p:grpSpPr>
        <p:pic>
          <p:nvPicPr>
            <p:cNvPr id="28" name="図 27"/>
            <p:cNvPicPr>
              <a:picLocks noChangeAspect="1"/>
            </p:cNvPicPr>
            <p:nvPr/>
          </p:nvPicPr>
          <p:blipFill>
            <a:blip r:embed="rId2"/>
            <a:stretch>
              <a:fillRect/>
            </a:stretch>
          </p:blipFill>
          <p:spPr>
            <a:xfrm>
              <a:off x="769854" y="2747388"/>
              <a:ext cx="5450393" cy="2767704"/>
            </a:xfrm>
            <a:prstGeom prst="rect">
              <a:avLst/>
            </a:prstGeom>
          </p:spPr>
        </p:pic>
        <p:sp>
          <p:nvSpPr>
            <p:cNvPr id="29" name="正方形/長方形 28"/>
            <p:cNvSpPr/>
            <p:nvPr/>
          </p:nvSpPr>
          <p:spPr bwMode="auto">
            <a:xfrm>
              <a:off x="769854" y="4220748"/>
              <a:ext cx="5450393" cy="1346998"/>
            </a:xfrm>
            <a:prstGeom prst="rect">
              <a:avLst/>
            </a:prstGeom>
            <a:solidFill>
              <a:schemeClr val="bg1">
                <a:lumMod val="65000"/>
                <a:alpha val="74000"/>
              </a:schemeClr>
            </a:solidFill>
            <a:ln w="127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pic>
        <p:nvPicPr>
          <p:cNvPr id="30" name="図 29"/>
          <p:cNvPicPr>
            <a:picLocks noChangeAspect="1"/>
          </p:cNvPicPr>
          <p:nvPr/>
        </p:nvPicPr>
        <p:blipFill>
          <a:blip r:embed="rId3"/>
          <a:stretch>
            <a:fillRect/>
          </a:stretch>
        </p:blipFill>
        <p:spPr>
          <a:xfrm>
            <a:off x="1124257" y="3961041"/>
            <a:ext cx="2667423" cy="2330954"/>
          </a:xfrm>
          <a:prstGeom prst="rect">
            <a:avLst/>
          </a:prstGeom>
        </p:spPr>
      </p:pic>
      <p:sp>
        <p:nvSpPr>
          <p:cNvPr id="31" name="正方形/長方形 30"/>
          <p:cNvSpPr/>
          <p:nvPr/>
        </p:nvSpPr>
        <p:spPr bwMode="auto">
          <a:xfrm>
            <a:off x="1972022" y="3140960"/>
            <a:ext cx="974587" cy="26939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32" name="直線矢印コネクタ 31"/>
          <p:cNvCxnSpPr>
            <a:stCxn id="33" idx="0"/>
            <a:endCxn id="31" idx="3"/>
          </p:cNvCxnSpPr>
          <p:nvPr/>
        </p:nvCxnSpPr>
        <p:spPr bwMode="auto">
          <a:xfrm flipH="1" flipV="1">
            <a:off x="2946609" y="3275660"/>
            <a:ext cx="1565171" cy="37035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3" name="正方形/長方形 32"/>
          <p:cNvSpPr/>
          <p:nvPr/>
        </p:nvSpPr>
        <p:spPr bwMode="auto">
          <a:xfrm>
            <a:off x="4007710" y="3646013"/>
            <a:ext cx="1008140" cy="21504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4" name="円形吹き出し 33"/>
          <p:cNvSpPr/>
          <p:nvPr/>
        </p:nvSpPr>
        <p:spPr bwMode="auto">
          <a:xfrm>
            <a:off x="5159920" y="3578360"/>
            <a:ext cx="360000" cy="360000"/>
          </a:xfrm>
          <a:prstGeom prst="wedgeEllipseCallout">
            <a:avLst>
              <a:gd name="adj1" fmla="val -115483"/>
              <a:gd name="adj2" fmla="val -316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35" name="正方形/長方形 34"/>
          <p:cNvSpPr/>
          <p:nvPr/>
        </p:nvSpPr>
        <p:spPr bwMode="auto">
          <a:xfrm>
            <a:off x="1159432" y="4720873"/>
            <a:ext cx="2446654" cy="19055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6" name="正方形/長方形 35"/>
          <p:cNvSpPr/>
          <p:nvPr/>
        </p:nvSpPr>
        <p:spPr bwMode="auto">
          <a:xfrm>
            <a:off x="2021329" y="6040981"/>
            <a:ext cx="871807" cy="23046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7" name="円形吹き出し 36"/>
          <p:cNvSpPr/>
          <p:nvPr/>
        </p:nvSpPr>
        <p:spPr bwMode="auto">
          <a:xfrm>
            <a:off x="3240405" y="5019988"/>
            <a:ext cx="360000" cy="360000"/>
          </a:xfrm>
          <a:prstGeom prst="wedgeEllipseCallout">
            <a:avLst>
              <a:gd name="adj1" fmla="val -46692"/>
              <a:gd name="adj2" fmla="val -8783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38" name="円形吹き出し 37"/>
          <p:cNvSpPr/>
          <p:nvPr/>
        </p:nvSpPr>
        <p:spPr bwMode="auto">
          <a:xfrm>
            <a:off x="2963358" y="5867431"/>
            <a:ext cx="360000" cy="360000"/>
          </a:xfrm>
          <a:prstGeom prst="wedgeEllipseCallout">
            <a:avLst>
              <a:gd name="adj1" fmla="val -100480"/>
              <a:gd name="adj2" fmla="val 31693"/>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222176431"/>
              </p:ext>
            </p:extLst>
          </p:nvPr>
        </p:nvGraphicFramePr>
        <p:xfrm>
          <a:off x="7313266" y="5167087"/>
          <a:ext cx="4479004" cy="1243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270724">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作業ステータスは</a:t>
                      </a:r>
                      <a:r>
                        <a:rPr kumimoji="1" lang="en-US" altLang="ja-JP" sz="1300" dirty="0" smtClean="0">
                          <a:latin typeface="+mn-lt"/>
                        </a:rPr>
                        <a:t>5</a:t>
                      </a:r>
                      <a:r>
                        <a:rPr kumimoji="1" lang="ja-JP" altLang="en-US" sz="1300" dirty="0" smtClean="0">
                          <a:latin typeface="+mn-lt"/>
                        </a:rPr>
                        <a:t>秒間隔で自動的に更新されます。作業ステータスの遷移については</a:t>
                      </a:r>
                      <a:r>
                        <a:rPr kumimoji="1" lang="en-US" altLang="ja-JP" sz="1300" dirty="0" smtClean="0">
                          <a:latin typeface="+mn-lt"/>
                        </a:rPr>
                        <a:t>&lt;</a:t>
                      </a:r>
                      <a:r>
                        <a:rPr kumimoji="1" lang="ja-JP" altLang="en-US" sz="1300" dirty="0" smtClean="0">
                          <a:latin typeface="+mn-lt"/>
                          <a:hlinkClick r:id="rId4"/>
                        </a:rPr>
                        <a:t>利用手順マニュアル </a:t>
                      </a:r>
                      <a:r>
                        <a:rPr kumimoji="1" lang="en-US" altLang="ja-JP" sz="1300" dirty="0" smtClean="0">
                          <a:latin typeface="+mn-lt"/>
                          <a:hlinkClick r:id="rId4"/>
                        </a:rPr>
                        <a:t>-</a:t>
                      </a:r>
                      <a:r>
                        <a:rPr kumimoji="1" lang="ja-JP" altLang="en-US" sz="1300" dirty="0" smtClean="0">
                          <a:latin typeface="+mn-lt"/>
                          <a:hlinkClick r:id="rId4"/>
                        </a:rPr>
                        <a:t>ルール画面編</a:t>
                      </a:r>
                      <a:r>
                        <a:rPr kumimoji="1" lang="en-US" altLang="ja-JP" sz="1300" dirty="0" smtClean="0">
                          <a:latin typeface="+mn-lt"/>
                          <a:hlinkClick r:id="rId4"/>
                        </a:rPr>
                        <a:t>- (1)</a:t>
                      </a:r>
                      <a:r>
                        <a:rPr kumimoji="1" lang="ja-JP" altLang="en-US" sz="1300" dirty="0" smtClean="0">
                          <a:latin typeface="+mn-lt"/>
                          <a:hlinkClick r:id="rId4"/>
                        </a:rPr>
                        <a:t>ルール画面</a:t>
                      </a:r>
                      <a:r>
                        <a:rPr kumimoji="1" lang="en-US" altLang="ja-JP" sz="1300" dirty="0" smtClean="0">
                          <a:latin typeface="+mn-lt"/>
                          <a:hlinkClick r:id="rId4"/>
                        </a:rPr>
                        <a:t>(</a:t>
                      </a:r>
                      <a:r>
                        <a:rPr kumimoji="1" lang="ja-JP" altLang="en-US" sz="1300" dirty="0" smtClean="0">
                          <a:latin typeface="+mn-lt"/>
                          <a:hlinkClick r:id="rId4"/>
                        </a:rPr>
                        <a:t>ステージング</a:t>
                      </a:r>
                      <a:r>
                        <a:rPr kumimoji="1" lang="en-US" altLang="ja-JP" sz="1300" dirty="0" smtClean="0">
                          <a:latin typeface="+mn-lt"/>
                          <a:hlinkClick r:id="rId4"/>
                        </a:rPr>
                        <a:t>)</a:t>
                      </a:r>
                      <a:r>
                        <a:rPr kumimoji="1" lang="en-US" altLang="ja-JP" sz="130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459031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4.2</a:t>
            </a:r>
            <a:r>
              <a:rPr lang="ja-JP" altLang="en-US" dirty="0"/>
              <a:t>　ルール登録（アップロード、テストリクエスト）</a:t>
            </a:r>
            <a:r>
              <a:rPr lang="en-US" altLang="ja-JP" dirty="0"/>
              <a:t> (3/6)</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テストで値を入れて実行する</a:t>
            </a:r>
            <a:endParaRPr lang="en-US" altLang="ja-JP" dirty="0"/>
          </a:p>
          <a:p>
            <a:pPr marL="637200" lvl="1" indent="-457200">
              <a:buFont typeface="+mj-ea"/>
              <a:buAutoNum type="circleNumDbPlain"/>
            </a:pPr>
            <a:r>
              <a:rPr lang="ja-JP" altLang="en-US" dirty="0"/>
              <a:t>「設定」タブ内にて「一括テスト」タブを選択</a:t>
            </a:r>
            <a:endParaRPr lang="en-US" altLang="ja-JP" dirty="0"/>
          </a:p>
          <a:p>
            <a:pPr marL="637200" lvl="1" indent="-457200">
              <a:buFont typeface="+mj-ea"/>
              <a:buAutoNum type="circleNumDbPlain"/>
            </a:pPr>
            <a:r>
              <a:rPr lang="ja-JP" altLang="en-US" dirty="0"/>
              <a:t>「一括テスト用</a:t>
            </a:r>
            <a:r>
              <a:rPr lang="en-US" altLang="ja-JP" dirty="0"/>
              <a:t>Excel</a:t>
            </a:r>
            <a:r>
              <a:rPr lang="ja-JP" altLang="en-US" dirty="0"/>
              <a:t>ファイルのダウンロード」ボタンを押下</a:t>
            </a:r>
            <a:endParaRPr lang="en-US" altLang="ja-JP" dirty="0"/>
          </a:p>
          <a:p>
            <a:pPr marL="637200" lvl="1" indent="-457200">
              <a:buFont typeface="+mj-ea"/>
              <a:buAutoNum type="circleNumDbPlain"/>
            </a:pPr>
            <a:r>
              <a:rPr lang="ja-JP" altLang="en-US" dirty="0"/>
              <a:t>作成したルールに合致する値をファイルに記述</a:t>
            </a:r>
            <a:endParaRPr lang="en-US" altLang="ja-JP" dirty="0"/>
          </a:p>
          <a:p>
            <a:pPr lvl="1"/>
            <a:endParaRPr lang="en-US" altLang="ja-JP"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ルール登録</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（アップロード、テストリクエスト）</a:t>
              </a:r>
              <a:endParaRPr lang="ja-JP" altLang="en-US" sz="900" b="1" dirty="0">
                <a:solidFill>
                  <a:srgbClr val="FF0000"/>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28" name="図 27"/>
          <p:cNvPicPr>
            <a:picLocks noChangeAspect="1"/>
          </p:cNvPicPr>
          <p:nvPr/>
        </p:nvPicPr>
        <p:blipFill>
          <a:blip r:embed="rId2"/>
          <a:stretch>
            <a:fillRect/>
          </a:stretch>
        </p:blipFill>
        <p:spPr>
          <a:xfrm>
            <a:off x="743178" y="2251154"/>
            <a:ext cx="3621167" cy="3174722"/>
          </a:xfrm>
          <a:prstGeom prst="rect">
            <a:avLst/>
          </a:prstGeom>
        </p:spPr>
      </p:pic>
      <p:pic>
        <p:nvPicPr>
          <p:cNvPr id="29" name="図 28"/>
          <p:cNvPicPr>
            <a:picLocks noChangeAspect="1"/>
          </p:cNvPicPr>
          <p:nvPr/>
        </p:nvPicPr>
        <p:blipFill rotWithShape="1">
          <a:blip r:embed="rId3"/>
          <a:srcRect l="8382" t="41575" r="3193"/>
          <a:stretch/>
        </p:blipFill>
        <p:spPr>
          <a:xfrm>
            <a:off x="1884708" y="4319078"/>
            <a:ext cx="5175154" cy="2045437"/>
          </a:xfrm>
          <a:prstGeom prst="rect">
            <a:avLst/>
          </a:prstGeom>
          <a:ln>
            <a:solidFill>
              <a:schemeClr val="tx1">
                <a:lumMod val="50000"/>
                <a:lumOff val="50000"/>
              </a:schemeClr>
            </a:solidFill>
          </a:ln>
        </p:spPr>
      </p:pic>
      <p:sp>
        <p:nvSpPr>
          <p:cNvPr id="30" name="正方形/長方形 29"/>
          <p:cNvSpPr/>
          <p:nvPr/>
        </p:nvSpPr>
        <p:spPr bwMode="auto">
          <a:xfrm>
            <a:off x="1463153" y="3303656"/>
            <a:ext cx="504000" cy="22906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1" name="円形吹き出し 30"/>
          <p:cNvSpPr/>
          <p:nvPr/>
        </p:nvSpPr>
        <p:spPr bwMode="auto">
          <a:xfrm>
            <a:off x="1920303" y="2936539"/>
            <a:ext cx="360000" cy="360000"/>
          </a:xfrm>
          <a:prstGeom prst="wedgeEllipseCallout">
            <a:avLst>
              <a:gd name="adj1" fmla="val -60321"/>
              <a:gd name="adj2" fmla="val 6936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32" name="正方形/長方形 31"/>
          <p:cNvSpPr/>
          <p:nvPr/>
        </p:nvSpPr>
        <p:spPr bwMode="auto">
          <a:xfrm>
            <a:off x="1861878" y="3538605"/>
            <a:ext cx="1641761" cy="23263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3" name="円形吹き出し 32"/>
          <p:cNvSpPr/>
          <p:nvPr/>
        </p:nvSpPr>
        <p:spPr bwMode="auto">
          <a:xfrm>
            <a:off x="3156339" y="3136260"/>
            <a:ext cx="360000" cy="360000"/>
          </a:xfrm>
          <a:prstGeom prst="wedgeEllipseCallout">
            <a:avLst>
              <a:gd name="adj1" fmla="val -3877"/>
              <a:gd name="adj2" fmla="val 7995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34" name="正方形/長方形 33"/>
          <p:cNvSpPr/>
          <p:nvPr/>
        </p:nvSpPr>
        <p:spPr bwMode="auto">
          <a:xfrm>
            <a:off x="1911100" y="4326116"/>
            <a:ext cx="5148762" cy="203251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5" name="円形吹き出し 34"/>
          <p:cNvSpPr/>
          <p:nvPr/>
        </p:nvSpPr>
        <p:spPr bwMode="auto">
          <a:xfrm>
            <a:off x="6799957" y="4019360"/>
            <a:ext cx="360000" cy="360000"/>
          </a:xfrm>
          <a:prstGeom prst="wedgeEllipseCallout">
            <a:avLst>
              <a:gd name="adj1" fmla="val -85886"/>
              <a:gd name="adj2" fmla="val 8270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aphicFrame>
        <p:nvGraphicFramePr>
          <p:cNvPr id="36" name="表 35"/>
          <p:cNvGraphicFramePr>
            <a:graphicFrameLocks noGrp="1"/>
          </p:cNvGraphicFramePr>
          <p:nvPr>
            <p:extLst>
              <p:ext uri="{D42A27DB-BD31-4B8C-83A1-F6EECF244321}">
                <p14:modId xmlns:p14="http://schemas.microsoft.com/office/powerpoint/2010/main" val="2520661187"/>
              </p:ext>
            </p:extLst>
          </p:nvPr>
        </p:nvGraphicFramePr>
        <p:xfrm>
          <a:off x="7313266" y="5167087"/>
          <a:ext cx="4479004" cy="119154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270724">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作成したディシジョンテーブルファイルの「条件部」に合致する値か否かテストします。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1518756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4.2</a:t>
            </a:r>
            <a:r>
              <a:rPr lang="ja-JP" altLang="en-US" dirty="0"/>
              <a:t>　ルール登録（アップロード、テストリクエスト）</a:t>
            </a:r>
            <a:r>
              <a:rPr lang="en-US" altLang="ja-JP" dirty="0"/>
              <a:t> (4/6)</a:t>
            </a:r>
            <a:endParaRPr kumimoji="1" lang="ja-JP" altLang="en-US" dirty="0"/>
          </a:p>
        </p:txBody>
      </p:sp>
      <p:sp>
        <p:nvSpPr>
          <p:cNvPr id="7" name="コンテンツ プレースホルダー 6"/>
          <p:cNvSpPr>
            <a:spLocks noGrp="1"/>
          </p:cNvSpPr>
          <p:nvPr>
            <p:ph sz="quarter" idx="10"/>
          </p:nvPr>
        </p:nvSpPr>
        <p:spPr>
          <a:xfrm>
            <a:off x="239351" y="836712"/>
            <a:ext cx="8672530" cy="5616476"/>
          </a:xfrm>
        </p:spPr>
        <p:txBody>
          <a:bodyPr/>
          <a:lstStyle/>
          <a:p>
            <a:r>
              <a:rPr lang="ja-JP" altLang="en-US" dirty="0"/>
              <a:t>テストで値を入れて実行する</a:t>
            </a:r>
            <a:endParaRPr lang="en-US" altLang="ja-JP" dirty="0"/>
          </a:p>
          <a:p>
            <a:pPr marL="637200" lvl="1" indent="-457200">
              <a:buFont typeface="+mj-ea"/>
              <a:buAutoNum type="circleNumDbPlain" startAt="4"/>
            </a:pPr>
            <a:r>
              <a:rPr lang="ja-JP" altLang="en-US" dirty="0"/>
              <a:t>「ファイルを選択する」ボタンを押下し、更新した一括テスト用</a:t>
            </a:r>
            <a:r>
              <a:rPr lang="en-US" altLang="ja-JP" dirty="0"/>
              <a:t>Excel</a:t>
            </a:r>
            <a:r>
              <a:rPr lang="ja-JP" altLang="en-US" dirty="0"/>
              <a:t>ファイルを選択</a:t>
            </a:r>
            <a:endParaRPr lang="en-US" altLang="ja-JP" dirty="0"/>
          </a:p>
          <a:p>
            <a:pPr marL="637200" lvl="1" indent="-457200">
              <a:buFont typeface="+mj-ea"/>
              <a:buAutoNum type="circleNumDbPlain" startAt="4"/>
            </a:pPr>
            <a:r>
              <a:rPr lang="ja-JP" altLang="en-US" dirty="0"/>
              <a:t>「実行」ボタンを押下</a:t>
            </a:r>
            <a:endParaRPr lang="en-US" altLang="ja-JP" dirty="0"/>
          </a:p>
          <a:p>
            <a:pPr marL="637200" lvl="1" indent="-457200">
              <a:buFont typeface="+mj-ea"/>
              <a:buAutoNum type="circleNumDbPlain" startAt="4"/>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ルール登録</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（アップロード、テストリクエスト）</a:t>
              </a:r>
              <a:endParaRPr lang="ja-JP" altLang="en-US" sz="900" b="1" dirty="0">
                <a:solidFill>
                  <a:srgbClr val="FF0000"/>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28" name="図 27"/>
          <p:cNvPicPr>
            <a:picLocks noChangeAspect="1"/>
          </p:cNvPicPr>
          <p:nvPr/>
        </p:nvPicPr>
        <p:blipFill>
          <a:blip r:embed="rId2"/>
          <a:stretch>
            <a:fillRect/>
          </a:stretch>
        </p:blipFill>
        <p:spPr>
          <a:xfrm>
            <a:off x="911280" y="2533335"/>
            <a:ext cx="4214898" cy="3688839"/>
          </a:xfrm>
          <a:prstGeom prst="rect">
            <a:avLst/>
          </a:prstGeom>
        </p:spPr>
      </p:pic>
      <p:pic>
        <p:nvPicPr>
          <p:cNvPr id="29" name="図 28"/>
          <p:cNvPicPr>
            <a:picLocks noChangeAspect="1"/>
          </p:cNvPicPr>
          <p:nvPr/>
        </p:nvPicPr>
        <p:blipFill>
          <a:blip r:embed="rId3"/>
          <a:stretch>
            <a:fillRect/>
          </a:stretch>
        </p:blipFill>
        <p:spPr>
          <a:xfrm>
            <a:off x="5503724" y="3939163"/>
            <a:ext cx="2962080" cy="1115443"/>
          </a:xfrm>
          <a:prstGeom prst="rect">
            <a:avLst/>
          </a:prstGeom>
        </p:spPr>
      </p:pic>
      <p:pic>
        <p:nvPicPr>
          <p:cNvPr id="30" name="図 29"/>
          <p:cNvPicPr>
            <a:picLocks noChangeAspect="1"/>
          </p:cNvPicPr>
          <p:nvPr/>
        </p:nvPicPr>
        <p:blipFill>
          <a:blip r:embed="rId4"/>
          <a:stretch>
            <a:fillRect/>
          </a:stretch>
        </p:blipFill>
        <p:spPr>
          <a:xfrm>
            <a:off x="5503724" y="5200493"/>
            <a:ext cx="2962080" cy="958757"/>
          </a:xfrm>
          <a:prstGeom prst="rect">
            <a:avLst/>
          </a:prstGeom>
        </p:spPr>
      </p:pic>
      <p:sp>
        <p:nvSpPr>
          <p:cNvPr id="31" name="正方形/長方形 30"/>
          <p:cNvSpPr/>
          <p:nvPr/>
        </p:nvSpPr>
        <p:spPr bwMode="auto">
          <a:xfrm>
            <a:off x="3452501" y="5803888"/>
            <a:ext cx="699229" cy="32996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2" name="円形吹き出し 31"/>
          <p:cNvSpPr/>
          <p:nvPr/>
        </p:nvSpPr>
        <p:spPr bwMode="auto">
          <a:xfrm>
            <a:off x="4131863" y="5443888"/>
            <a:ext cx="360000" cy="360000"/>
          </a:xfrm>
          <a:prstGeom prst="wedgeEllipseCallout">
            <a:avLst>
              <a:gd name="adj1" fmla="val -60321"/>
              <a:gd name="adj2" fmla="val 6936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5</a:t>
            </a:r>
            <a:endParaRPr kumimoji="1" lang="ja-JP" altLang="en-US" sz="1400" b="1" dirty="0" smtClean="0">
              <a:solidFill>
                <a:schemeClr val="bg1"/>
              </a:solidFill>
              <a:latin typeface="+mn-ea"/>
            </a:endParaRPr>
          </a:p>
        </p:txBody>
      </p:sp>
      <p:sp>
        <p:nvSpPr>
          <p:cNvPr id="33" name="正方形/長方形 32"/>
          <p:cNvSpPr/>
          <p:nvPr/>
        </p:nvSpPr>
        <p:spPr bwMode="auto">
          <a:xfrm>
            <a:off x="2279420" y="4288038"/>
            <a:ext cx="1504243" cy="20387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4" name="円形吹き出し 33"/>
          <p:cNvSpPr/>
          <p:nvPr/>
        </p:nvSpPr>
        <p:spPr bwMode="auto">
          <a:xfrm>
            <a:off x="3951863" y="4321550"/>
            <a:ext cx="360000" cy="360000"/>
          </a:xfrm>
          <a:prstGeom prst="wedgeEllipseCallout">
            <a:avLst>
              <a:gd name="adj1" fmla="val -105975"/>
              <a:gd name="adj2" fmla="val -2214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4</a:t>
            </a:r>
            <a:endParaRPr kumimoji="1" lang="ja-JP" altLang="en-US" sz="1400" b="1" dirty="0" smtClean="0">
              <a:solidFill>
                <a:schemeClr val="bg1"/>
              </a:solidFill>
              <a:latin typeface="+mn-ea"/>
            </a:endParaRPr>
          </a:p>
        </p:txBody>
      </p:sp>
      <p:sp>
        <p:nvSpPr>
          <p:cNvPr id="35" name="正方形/長方形 34"/>
          <p:cNvSpPr/>
          <p:nvPr/>
        </p:nvSpPr>
        <p:spPr bwMode="auto">
          <a:xfrm>
            <a:off x="6966592" y="4662510"/>
            <a:ext cx="641618" cy="3168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6" name="正方形/長方形 35"/>
          <p:cNvSpPr/>
          <p:nvPr/>
        </p:nvSpPr>
        <p:spPr bwMode="auto">
          <a:xfrm>
            <a:off x="7798771" y="5759697"/>
            <a:ext cx="533729" cy="3168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7" name="円形吹き出し 36"/>
          <p:cNvSpPr/>
          <p:nvPr/>
        </p:nvSpPr>
        <p:spPr bwMode="auto">
          <a:xfrm>
            <a:off x="7007522" y="3861060"/>
            <a:ext cx="360000" cy="360000"/>
          </a:xfrm>
          <a:prstGeom prst="wedgeEllipseCallout">
            <a:avLst>
              <a:gd name="adj1" fmla="val -60321"/>
              <a:gd name="adj2" fmla="val 6936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6</a:t>
            </a:r>
            <a:endParaRPr kumimoji="1" lang="ja-JP" altLang="en-US" sz="1400" b="1" dirty="0" smtClean="0">
              <a:solidFill>
                <a:schemeClr val="bg1"/>
              </a:solidFill>
              <a:latin typeface="+mn-ea"/>
            </a:endParaRPr>
          </a:p>
        </p:txBody>
      </p:sp>
      <p:cxnSp>
        <p:nvCxnSpPr>
          <p:cNvPr id="38" name="直線矢印コネクタ 37"/>
          <p:cNvCxnSpPr>
            <a:stCxn id="35" idx="3"/>
            <a:endCxn id="36" idx="0"/>
          </p:cNvCxnSpPr>
          <p:nvPr/>
        </p:nvCxnSpPr>
        <p:spPr bwMode="auto">
          <a:xfrm>
            <a:off x="7608210" y="4820910"/>
            <a:ext cx="457426" cy="93878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478487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4.2</a:t>
            </a:r>
            <a:r>
              <a:rPr lang="ja-JP" altLang="en-US" dirty="0"/>
              <a:t>　ルール登録（アップロード、テストリクエスト）</a:t>
            </a:r>
            <a:r>
              <a:rPr lang="en-US" altLang="ja-JP" dirty="0"/>
              <a:t> (5/6)</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ルールが有効か確認する</a:t>
            </a:r>
          </a:p>
          <a:p>
            <a:pPr lvl="1"/>
            <a:r>
              <a:rPr lang="ja-JP" altLang="en-US" spc="-150" dirty="0"/>
              <a:t>「</a:t>
            </a:r>
            <a:r>
              <a:rPr lang="ja-JP" altLang="en-US" dirty="0"/>
              <a:t>ログ</a:t>
            </a:r>
            <a:r>
              <a:rPr lang="ja-JP" altLang="en-US" spc="-150" dirty="0"/>
              <a:t>」タブ</a:t>
            </a:r>
            <a:r>
              <a:rPr lang="ja-JP" altLang="en-US" dirty="0"/>
              <a:t>の「実行ログ」欄にてログを確認</a:t>
            </a:r>
            <a:endParaRPr lang="en-US" altLang="ja-JP" dirty="0"/>
          </a:p>
          <a:p>
            <a:pPr marL="630900" lvl="2" indent="-342900">
              <a:buFont typeface="+mj-ea"/>
              <a:buAutoNum type="circleNumDbPlain"/>
            </a:pPr>
            <a:r>
              <a:rPr lang="ja-JP" altLang="en-US" dirty="0"/>
              <a:t>「閉じる」ボタンを押下</a:t>
            </a:r>
            <a:endParaRPr lang="en-US" altLang="ja-JP" dirty="0"/>
          </a:p>
          <a:p>
            <a:pPr marL="630900" lvl="2" indent="-342900">
              <a:buFont typeface="+mj-ea"/>
              <a:buAutoNum type="circleNumDbPlain"/>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ja-JP" altLang="en-US" dirty="0"/>
              <a:t>正常に処理されルールがマッチングした場合</a:t>
            </a:r>
            <a:endParaRPr lang="en-US" altLang="ja-JP" dirty="0"/>
          </a:p>
          <a:p>
            <a:pPr marL="630900" lvl="2" indent="-342900"/>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marL="180000" lvl="1" indent="0">
              <a:buNone/>
            </a:pPr>
            <a:endParaRPr lang="en-US" altLang="ja-JP"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ルール登録</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（アップロード、テストリクエスト）</a:t>
              </a:r>
              <a:endParaRPr lang="ja-JP" altLang="en-US" sz="900" b="1" dirty="0">
                <a:solidFill>
                  <a:srgbClr val="FF0000"/>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34" name="図 33"/>
          <p:cNvPicPr>
            <a:picLocks noChangeAspect="1"/>
          </p:cNvPicPr>
          <p:nvPr/>
        </p:nvPicPr>
        <p:blipFill>
          <a:blip r:embed="rId2"/>
          <a:stretch>
            <a:fillRect/>
          </a:stretch>
        </p:blipFill>
        <p:spPr>
          <a:xfrm>
            <a:off x="699143" y="2133071"/>
            <a:ext cx="2616058" cy="2556498"/>
          </a:xfrm>
          <a:prstGeom prst="rect">
            <a:avLst/>
          </a:prstGeom>
        </p:spPr>
      </p:pic>
      <p:sp>
        <p:nvSpPr>
          <p:cNvPr id="35" name="正方形/長方形 34"/>
          <p:cNvSpPr/>
          <p:nvPr/>
        </p:nvSpPr>
        <p:spPr bwMode="auto">
          <a:xfrm>
            <a:off x="833757" y="3262080"/>
            <a:ext cx="857843" cy="28057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6" name="正方形/長方形 35"/>
          <p:cNvSpPr/>
          <p:nvPr/>
        </p:nvSpPr>
        <p:spPr bwMode="auto">
          <a:xfrm>
            <a:off x="2002500" y="4419874"/>
            <a:ext cx="561129" cy="1874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7" name="下カーブ矢印 36"/>
          <p:cNvSpPr/>
          <p:nvPr/>
        </p:nvSpPr>
        <p:spPr bwMode="auto">
          <a:xfrm rot="589316">
            <a:off x="1609516" y="2878719"/>
            <a:ext cx="787037" cy="490267"/>
          </a:xfrm>
          <a:prstGeom prst="curvedDownArrow">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
        <p:nvSpPr>
          <p:cNvPr id="38" name="円形吹き出し 37"/>
          <p:cNvSpPr/>
          <p:nvPr/>
        </p:nvSpPr>
        <p:spPr bwMode="auto">
          <a:xfrm>
            <a:off x="2679342" y="4294770"/>
            <a:ext cx="360000" cy="360000"/>
          </a:xfrm>
          <a:prstGeom prst="wedgeEllipseCallout">
            <a:avLst>
              <a:gd name="adj1" fmla="val -81616"/>
              <a:gd name="adj2" fmla="val 53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39" name="図 38"/>
          <p:cNvPicPr>
            <a:picLocks noChangeAspect="1"/>
          </p:cNvPicPr>
          <p:nvPr/>
        </p:nvPicPr>
        <p:blipFill rotWithShape="1">
          <a:blip r:embed="rId2"/>
          <a:srcRect l="5230" t="44730" r="65161" b="44831"/>
          <a:stretch/>
        </p:blipFill>
        <p:spPr>
          <a:xfrm>
            <a:off x="2027172" y="3411319"/>
            <a:ext cx="2206022" cy="749215"/>
          </a:xfrm>
          <a:prstGeom prst="rect">
            <a:avLst/>
          </a:prstGeom>
          <a:ln w="38100">
            <a:solidFill>
              <a:srgbClr val="FF0000"/>
            </a:solidFill>
          </a:ln>
        </p:spPr>
      </p:pic>
      <p:pic>
        <p:nvPicPr>
          <p:cNvPr id="40" name="図 39"/>
          <p:cNvPicPr>
            <a:picLocks noChangeAspect="1"/>
          </p:cNvPicPr>
          <p:nvPr/>
        </p:nvPicPr>
        <p:blipFill>
          <a:blip r:embed="rId3"/>
          <a:stretch>
            <a:fillRect/>
          </a:stretch>
        </p:blipFill>
        <p:spPr>
          <a:xfrm>
            <a:off x="4474788" y="3405375"/>
            <a:ext cx="4058463" cy="1188000"/>
          </a:xfrm>
          <a:prstGeom prst="rect">
            <a:avLst/>
          </a:prstGeom>
        </p:spPr>
      </p:pic>
      <p:sp>
        <p:nvSpPr>
          <p:cNvPr id="41" name="正方形/長方形 40"/>
          <p:cNvSpPr/>
          <p:nvPr/>
        </p:nvSpPr>
        <p:spPr bwMode="auto">
          <a:xfrm>
            <a:off x="6644514" y="4081155"/>
            <a:ext cx="900000" cy="43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2" name="円形吹き出し 41"/>
          <p:cNvSpPr/>
          <p:nvPr/>
        </p:nvSpPr>
        <p:spPr bwMode="auto">
          <a:xfrm>
            <a:off x="7608210" y="3644950"/>
            <a:ext cx="360000" cy="360000"/>
          </a:xfrm>
          <a:prstGeom prst="wedgeEllipseCallout">
            <a:avLst>
              <a:gd name="adj1" fmla="val -142199"/>
              <a:gd name="adj2" fmla="val 10127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pic>
        <p:nvPicPr>
          <p:cNvPr id="44" name="図 43"/>
          <p:cNvPicPr>
            <a:picLocks noChangeAspect="1"/>
          </p:cNvPicPr>
          <p:nvPr/>
        </p:nvPicPr>
        <p:blipFill>
          <a:blip r:embed="rId4"/>
          <a:stretch>
            <a:fillRect/>
          </a:stretch>
        </p:blipFill>
        <p:spPr>
          <a:xfrm>
            <a:off x="3219392" y="5473788"/>
            <a:ext cx="2084498" cy="979400"/>
          </a:xfrm>
          <a:prstGeom prst="rect">
            <a:avLst/>
          </a:prstGeom>
        </p:spPr>
      </p:pic>
      <p:pic>
        <p:nvPicPr>
          <p:cNvPr id="45" name="図 44"/>
          <p:cNvPicPr>
            <a:picLocks noChangeAspect="1"/>
          </p:cNvPicPr>
          <p:nvPr/>
        </p:nvPicPr>
        <p:blipFill>
          <a:blip r:embed="rId5"/>
          <a:stretch>
            <a:fillRect/>
          </a:stretch>
        </p:blipFill>
        <p:spPr>
          <a:xfrm>
            <a:off x="571509" y="5486923"/>
            <a:ext cx="2517286" cy="944844"/>
          </a:xfrm>
          <a:prstGeom prst="rect">
            <a:avLst/>
          </a:prstGeom>
        </p:spPr>
      </p:pic>
      <p:sp>
        <p:nvSpPr>
          <p:cNvPr id="46" name="正方形/長方形 45"/>
          <p:cNvSpPr/>
          <p:nvPr/>
        </p:nvSpPr>
        <p:spPr bwMode="auto">
          <a:xfrm>
            <a:off x="1659539" y="6088522"/>
            <a:ext cx="691941" cy="25692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7" name="正方形/長方形 46"/>
          <p:cNvSpPr/>
          <p:nvPr/>
        </p:nvSpPr>
        <p:spPr bwMode="auto">
          <a:xfrm>
            <a:off x="4648749" y="6082426"/>
            <a:ext cx="523335" cy="25692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48" name="直線矢印コネクタ 47"/>
          <p:cNvCxnSpPr>
            <a:stCxn id="46" idx="3"/>
            <a:endCxn id="47" idx="1"/>
          </p:cNvCxnSpPr>
          <p:nvPr/>
        </p:nvCxnSpPr>
        <p:spPr bwMode="auto">
          <a:xfrm flipV="1">
            <a:off x="2351480" y="6210889"/>
            <a:ext cx="2297269" cy="6096"/>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49" name="表 48"/>
          <p:cNvGraphicFramePr>
            <a:graphicFrameLocks noGrp="1"/>
          </p:cNvGraphicFramePr>
          <p:nvPr>
            <p:extLst>
              <p:ext uri="{D42A27DB-BD31-4B8C-83A1-F6EECF244321}">
                <p14:modId xmlns:p14="http://schemas.microsoft.com/office/powerpoint/2010/main" val="3989278108"/>
              </p:ext>
            </p:extLst>
          </p:nvPr>
        </p:nvGraphicFramePr>
        <p:xfrm>
          <a:off x="5543000" y="5163849"/>
          <a:ext cx="6230968" cy="1289339"/>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6022688">
                  <a:extLst>
                    <a:ext uri="{9D8B030D-6E8A-4147-A177-3AD203B41FA5}">
                      <a16:colId xmlns:a16="http://schemas.microsoft.com/office/drawing/2014/main" val="511074567"/>
                    </a:ext>
                  </a:extLst>
                </a:gridCol>
              </a:tblGrid>
              <a:tr h="146341">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999779">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前述の</a:t>
                      </a:r>
                      <a:r>
                        <a:rPr kumimoji="1" lang="en-US" altLang="ja-JP" sz="1300" dirty="0" smtClean="0">
                          <a:latin typeface="+mn-lt"/>
                        </a:rPr>
                        <a:t>&lt;</a:t>
                      </a:r>
                      <a:r>
                        <a:rPr kumimoji="1" lang="en-US" altLang="ja-JP" sz="1300" dirty="0" smtClean="0">
                          <a:latin typeface="+mn-lt"/>
                          <a:hlinkClick r:id="rId6" action="ppaction://hlinksldjump"/>
                        </a:rPr>
                        <a:t>4.1 </a:t>
                      </a:r>
                      <a:r>
                        <a:rPr kumimoji="1" lang="ja-JP" altLang="en-US" sz="1300" dirty="0" smtClean="0">
                          <a:latin typeface="+mn-lt"/>
                          <a:hlinkClick r:id="rId6" action="ppaction://hlinksldjump"/>
                        </a:rPr>
                        <a:t>ディシジョンテーブルファイル作成</a:t>
                      </a:r>
                      <a:r>
                        <a:rPr kumimoji="1" lang="en-US" altLang="ja-JP" sz="1300" dirty="0" smtClean="0">
                          <a:latin typeface="+mn-lt"/>
                        </a:rPr>
                        <a:t>&gt;</a:t>
                      </a:r>
                      <a:r>
                        <a:rPr kumimoji="1" lang="ja-JP" altLang="en-US" sz="1300" dirty="0" smtClean="0">
                          <a:latin typeface="+mn-lt"/>
                        </a:rPr>
                        <a:t>で作成したルールに合致する場合、「実行ログ」欄に「〇行目 マッチング件数：〇件」と表示されます。</a:t>
                      </a:r>
                    </a:p>
                    <a:p>
                      <a:r>
                        <a:rPr kumimoji="1" lang="ja-JP" altLang="en-US" sz="1300" dirty="0" smtClean="0">
                          <a:latin typeface="+mn-lt"/>
                        </a:rPr>
                        <a:t>ルールがマッチングすると「運用ステータス」が次のステータスに移ります。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795732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4.2</a:t>
            </a:r>
            <a:r>
              <a:rPr lang="ja-JP" altLang="en-US" dirty="0"/>
              <a:t>　ルール登録（アップロード、テストリクエスト）</a:t>
            </a:r>
            <a:r>
              <a:rPr lang="en-US" altLang="ja-JP" dirty="0"/>
              <a:t> (6/6)</a:t>
            </a:r>
            <a:endParaRPr kumimoji="1" lang="ja-JP" altLang="en-US" dirty="0"/>
          </a:p>
        </p:txBody>
      </p:sp>
      <p:sp>
        <p:nvSpPr>
          <p:cNvPr id="7" name="コンテンツ プレースホルダー 6"/>
          <p:cNvSpPr>
            <a:spLocks noGrp="1"/>
          </p:cNvSpPr>
          <p:nvPr>
            <p:ph sz="quarter" idx="10"/>
          </p:nvPr>
        </p:nvSpPr>
        <p:spPr>
          <a:xfrm>
            <a:off x="239351" y="836712"/>
            <a:ext cx="8672530" cy="5616476"/>
          </a:xfrm>
        </p:spPr>
        <p:txBody>
          <a:bodyPr/>
          <a:lstStyle/>
          <a:p>
            <a:r>
              <a:rPr lang="ja-JP" altLang="en-US" dirty="0"/>
              <a:t>検証完了したルールを本番環境で使用できるようにする</a:t>
            </a:r>
            <a:endParaRPr lang="en-US" altLang="ja-JP" dirty="0"/>
          </a:p>
          <a:p>
            <a:pPr lvl="1"/>
            <a:r>
              <a:rPr lang="ja-JP" altLang="en-US" dirty="0"/>
              <a:t>ルールを本番環境で使用できるようにするため「ステージング適用ルール」</a:t>
            </a:r>
            <a:r>
              <a:rPr lang="ja-JP" altLang="en-US" dirty="0" smtClean="0"/>
              <a:t>から「</a:t>
            </a:r>
            <a:r>
              <a:rPr lang="ja-JP" altLang="en-US" dirty="0"/>
              <a:t>プロダクション適用ルール」に適用させる</a:t>
            </a:r>
            <a:endParaRPr lang="en-US" altLang="ja-JP" dirty="0"/>
          </a:p>
          <a:p>
            <a:pPr marL="576000" lvl="2" indent="-288000">
              <a:buFont typeface="+mj-ea"/>
              <a:buAutoNum type="circleNumDbPlain"/>
            </a:pPr>
            <a:r>
              <a:rPr lang="ja-JP" altLang="en-US" sz="1600" dirty="0"/>
              <a:t>「ステージング適用ルール」の「運用ステータス」欄</a:t>
            </a:r>
            <a:r>
              <a:rPr lang="ja-JP" altLang="en-US" sz="1600" dirty="0" smtClean="0"/>
              <a:t>が「</a:t>
            </a:r>
            <a:r>
              <a:rPr lang="ja-JP" altLang="en-US" sz="1600" dirty="0"/>
              <a:t>検証完了」に遷移していることを確認</a:t>
            </a:r>
            <a:endParaRPr lang="en-US" altLang="ja-JP" sz="1600" dirty="0"/>
          </a:p>
          <a:p>
            <a:pPr marL="576000" lvl="2" indent="-288000">
              <a:buFont typeface="+mj-ea"/>
              <a:buAutoNum type="circleNumDbPlain"/>
            </a:pPr>
            <a:r>
              <a:rPr lang="ja-JP" altLang="en-US" sz="1600" dirty="0"/>
              <a:t>「操作」欄の「適用ボタン」を押下</a:t>
            </a:r>
            <a:endParaRPr lang="en-US" altLang="ja-JP" sz="1600" dirty="0"/>
          </a:p>
          <a:p>
            <a:pPr marL="576000" lvl="2" indent="-288000">
              <a:buFont typeface="+mj-ea"/>
              <a:buAutoNum type="circleNumDbPlain"/>
            </a:pPr>
            <a:r>
              <a:rPr lang="ja-JP" altLang="en-US" sz="1600" dirty="0"/>
              <a:t>ダイアログの「</a:t>
            </a:r>
            <a:r>
              <a:rPr lang="en-US" altLang="ja-JP" sz="1600" dirty="0"/>
              <a:t>OK</a:t>
            </a:r>
            <a:r>
              <a:rPr lang="ja-JP" altLang="en-US" sz="1600" dirty="0"/>
              <a:t>」ボタンを押下</a:t>
            </a:r>
            <a:endParaRPr lang="en-US" altLang="ja-JP" sz="1600" dirty="0"/>
          </a:p>
          <a:p>
            <a:pPr marL="468000" lvl="1" indent="-288000">
              <a:buFont typeface="+mj-ea"/>
              <a:buAutoNum type="circleNumDbPlain"/>
            </a:pPr>
            <a:endParaRPr lang="en-US" altLang="ja-JP" dirty="0"/>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ルール登録</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（アップロード、テストリクエスト）</a:t>
              </a:r>
              <a:endParaRPr lang="ja-JP" altLang="en-US" sz="900" b="1" dirty="0">
                <a:solidFill>
                  <a:srgbClr val="FF0000"/>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graphicFrame>
        <p:nvGraphicFramePr>
          <p:cNvPr id="28" name="表 27"/>
          <p:cNvGraphicFramePr>
            <a:graphicFrameLocks noGrp="1"/>
          </p:cNvGraphicFramePr>
          <p:nvPr>
            <p:extLst>
              <p:ext uri="{D42A27DB-BD31-4B8C-83A1-F6EECF244321}">
                <p14:modId xmlns:p14="http://schemas.microsoft.com/office/powerpoint/2010/main" val="389477393"/>
              </p:ext>
            </p:extLst>
          </p:nvPr>
        </p:nvGraphicFramePr>
        <p:xfrm>
          <a:off x="7745213" y="5167087"/>
          <a:ext cx="4047057" cy="1243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838777">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作業ステータスは</a:t>
                      </a:r>
                      <a:r>
                        <a:rPr kumimoji="1" lang="en-US" altLang="ja-JP" sz="1300" dirty="0" smtClean="0">
                          <a:latin typeface="+mn-lt"/>
                        </a:rPr>
                        <a:t>5</a:t>
                      </a:r>
                      <a:r>
                        <a:rPr kumimoji="1" lang="ja-JP" altLang="en-US" sz="1300" dirty="0" smtClean="0">
                          <a:latin typeface="+mn-lt"/>
                        </a:rPr>
                        <a:t>秒間隔で自動的に更新されます。作業ステータスの遷移については</a:t>
                      </a:r>
                      <a:r>
                        <a:rPr kumimoji="1" lang="en-US" altLang="ja-JP" sz="1300" dirty="0" smtClean="0">
                          <a:latin typeface="+mn-lt"/>
                        </a:rPr>
                        <a:t>&lt;</a:t>
                      </a:r>
                      <a:r>
                        <a:rPr kumimoji="1" lang="ja-JP" altLang="en-US" sz="1300" dirty="0" smtClean="0">
                          <a:latin typeface="+mn-lt"/>
                          <a:hlinkClick r:id="rId2"/>
                        </a:rPr>
                        <a:t>利用手順マニュアル </a:t>
                      </a:r>
                      <a:r>
                        <a:rPr kumimoji="1" lang="en-US" altLang="ja-JP" sz="1300" dirty="0" smtClean="0">
                          <a:latin typeface="+mn-lt"/>
                          <a:hlinkClick r:id="rId2"/>
                        </a:rPr>
                        <a:t>-</a:t>
                      </a:r>
                      <a:r>
                        <a:rPr kumimoji="1" lang="ja-JP" altLang="en-US" sz="1300" dirty="0" smtClean="0">
                          <a:latin typeface="+mn-lt"/>
                          <a:hlinkClick r:id="rId2"/>
                        </a:rPr>
                        <a:t>ルール画面編</a:t>
                      </a:r>
                      <a:r>
                        <a:rPr kumimoji="1" lang="en-US" altLang="ja-JP" sz="1300" dirty="0" smtClean="0">
                          <a:latin typeface="+mn-lt"/>
                          <a:hlinkClick r:id="rId2"/>
                        </a:rPr>
                        <a:t>- (2)</a:t>
                      </a:r>
                      <a:r>
                        <a:rPr kumimoji="1" lang="ja-JP" altLang="en-US" sz="1300" dirty="0" smtClean="0">
                          <a:latin typeface="+mn-lt"/>
                          <a:hlinkClick r:id="rId2"/>
                        </a:rPr>
                        <a:t>ルール画面</a:t>
                      </a:r>
                      <a:r>
                        <a:rPr kumimoji="1" lang="en-US" altLang="ja-JP" sz="1300" dirty="0" smtClean="0">
                          <a:latin typeface="+mn-lt"/>
                          <a:hlinkClick r:id="rId2"/>
                        </a:rPr>
                        <a:t>(</a:t>
                      </a:r>
                      <a:r>
                        <a:rPr kumimoji="1" lang="ja-JP" altLang="en-US" sz="1300" dirty="0" smtClean="0">
                          <a:latin typeface="+mn-lt"/>
                          <a:hlinkClick r:id="rId2"/>
                        </a:rPr>
                        <a:t>プロダクション</a:t>
                      </a:r>
                      <a:r>
                        <a:rPr kumimoji="1" lang="en-US" altLang="ja-JP" sz="1300" dirty="0" smtClean="0">
                          <a:latin typeface="+mn-lt"/>
                          <a:hlinkClick r:id="rId2"/>
                        </a:rPr>
                        <a:t>)</a:t>
                      </a:r>
                      <a:r>
                        <a:rPr kumimoji="1" lang="en-US" altLang="ja-JP" sz="130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29" name="図 28"/>
          <p:cNvPicPr>
            <a:picLocks noChangeAspect="1"/>
          </p:cNvPicPr>
          <p:nvPr/>
        </p:nvPicPr>
        <p:blipFill rotWithShape="1">
          <a:blip r:embed="rId3"/>
          <a:srcRect t="53535" b="14707"/>
          <a:stretch/>
        </p:blipFill>
        <p:spPr>
          <a:xfrm>
            <a:off x="760314" y="5521734"/>
            <a:ext cx="6269850" cy="859676"/>
          </a:xfrm>
          <a:prstGeom prst="rect">
            <a:avLst/>
          </a:prstGeom>
        </p:spPr>
      </p:pic>
      <p:pic>
        <p:nvPicPr>
          <p:cNvPr id="30" name="図 29"/>
          <p:cNvPicPr>
            <a:picLocks noChangeAspect="1"/>
          </p:cNvPicPr>
          <p:nvPr/>
        </p:nvPicPr>
        <p:blipFill rotWithShape="1">
          <a:blip r:embed="rId4"/>
          <a:srcRect b="48728"/>
          <a:stretch/>
        </p:blipFill>
        <p:spPr>
          <a:xfrm>
            <a:off x="760315" y="3114578"/>
            <a:ext cx="6269850" cy="1394572"/>
          </a:xfrm>
          <a:prstGeom prst="rect">
            <a:avLst/>
          </a:prstGeom>
        </p:spPr>
      </p:pic>
      <p:pic>
        <p:nvPicPr>
          <p:cNvPr id="31" name="コンテンツ プレースホルダー 17"/>
          <p:cNvPicPr>
            <a:picLocks noChangeAspect="1"/>
          </p:cNvPicPr>
          <p:nvPr/>
        </p:nvPicPr>
        <p:blipFill>
          <a:blip r:embed="rId5"/>
          <a:stretch>
            <a:fillRect/>
          </a:stretch>
        </p:blipFill>
        <p:spPr bwMode="gray">
          <a:xfrm>
            <a:off x="2919257" y="4404659"/>
            <a:ext cx="2076886" cy="1188012"/>
          </a:xfrm>
          <a:prstGeom prst="rect">
            <a:avLst/>
          </a:prstGeom>
        </p:spPr>
      </p:pic>
      <p:pic>
        <p:nvPicPr>
          <p:cNvPr id="32" name="図 31"/>
          <p:cNvPicPr>
            <a:picLocks noChangeAspect="1"/>
          </p:cNvPicPr>
          <p:nvPr/>
        </p:nvPicPr>
        <p:blipFill>
          <a:blip r:embed="rId6"/>
          <a:stretch>
            <a:fillRect/>
          </a:stretch>
        </p:blipFill>
        <p:spPr>
          <a:xfrm>
            <a:off x="915470" y="4399274"/>
            <a:ext cx="1918768" cy="1188012"/>
          </a:xfrm>
          <a:prstGeom prst="rect">
            <a:avLst/>
          </a:prstGeom>
        </p:spPr>
      </p:pic>
      <p:sp>
        <p:nvSpPr>
          <p:cNvPr id="33" name="正方形/長方形 32"/>
          <p:cNvSpPr/>
          <p:nvPr/>
        </p:nvSpPr>
        <p:spPr bwMode="auto">
          <a:xfrm>
            <a:off x="972965" y="4038245"/>
            <a:ext cx="229091" cy="20826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4" name="正方形/長方形 33"/>
          <p:cNvSpPr/>
          <p:nvPr/>
        </p:nvSpPr>
        <p:spPr bwMode="auto">
          <a:xfrm>
            <a:off x="3281748" y="4050976"/>
            <a:ext cx="675952" cy="1901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5" name="正方形/長方形 34"/>
          <p:cNvSpPr/>
          <p:nvPr/>
        </p:nvSpPr>
        <p:spPr bwMode="auto">
          <a:xfrm>
            <a:off x="1238610" y="5210844"/>
            <a:ext cx="725615" cy="2750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6" name="正方形/長方形 35"/>
          <p:cNvSpPr/>
          <p:nvPr/>
        </p:nvSpPr>
        <p:spPr bwMode="auto">
          <a:xfrm>
            <a:off x="4159046" y="5119746"/>
            <a:ext cx="643935" cy="33021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7" name="正方形/長方形 36"/>
          <p:cNvSpPr/>
          <p:nvPr/>
        </p:nvSpPr>
        <p:spPr bwMode="auto">
          <a:xfrm>
            <a:off x="4155144" y="6027250"/>
            <a:ext cx="791472" cy="27110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38" name="直線矢印コネクタ 37"/>
          <p:cNvCxnSpPr>
            <a:stCxn id="35" idx="3"/>
            <a:endCxn id="36" idx="1"/>
          </p:cNvCxnSpPr>
          <p:nvPr/>
        </p:nvCxnSpPr>
        <p:spPr bwMode="auto">
          <a:xfrm flipV="1">
            <a:off x="1964225" y="5284851"/>
            <a:ext cx="2194821" cy="63540"/>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9" name="直線矢印コネクタ 38"/>
          <p:cNvCxnSpPr>
            <a:stCxn id="36" idx="2"/>
            <a:endCxn id="37" idx="0"/>
          </p:cNvCxnSpPr>
          <p:nvPr/>
        </p:nvCxnSpPr>
        <p:spPr bwMode="auto">
          <a:xfrm>
            <a:off x="4481014" y="5449956"/>
            <a:ext cx="69866" cy="577294"/>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角丸四角形 39"/>
          <p:cNvSpPr/>
          <p:nvPr/>
        </p:nvSpPr>
        <p:spPr bwMode="auto">
          <a:xfrm>
            <a:off x="4946616" y="3396174"/>
            <a:ext cx="2517574" cy="823199"/>
          </a:xfrm>
          <a:prstGeom prst="roundRect">
            <a:avLst>
              <a:gd name="adj" fmla="val 13311"/>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altLang="ja-JP" sz="1200" dirty="0">
              <a:latin typeface="+mn-ea"/>
            </a:endParaRPr>
          </a:p>
        </p:txBody>
      </p:sp>
      <p:sp>
        <p:nvSpPr>
          <p:cNvPr id="41" name="円形吹き出し 40"/>
          <p:cNvSpPr/>
          <p:nvPr/>
        </p:nvSpPr>
        <p:spPr bwMode="auto">
          <a:xfrm>
            <a:off x="4939025" y="3390380"/>
            <a:ext cx="360000" cy="360000"/>
          </a:xfrm>
          <a:prstGeom prst="wedgeEllipseCallout">
            <a:avLst>
              <a:gd name="adj1" fmla="val -370188"/>
              <a:gd name="adj2" fmla="val 161053"/>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2" name="円形吹き出し 41"/>
          <p:cNvSpPr/>
          <p:nvPr/>
        </p:nvSpPr>
        <p:spPr bwMode="auto">
          <a:xfrm>
            <a:off x="1211611" y="3675685"/>
            <a:ext cx="360000" cy="360000"/>
          </a:xfrm>
          <a:prstGeom prst="wedgeEllipseCallout">
            <a:avLst>
              <a:gd name="adj1" fmla="val -57274"/>
              <a:gd name="adj2" fmla="val 6826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43" name="角丸四角形 42"/>
          <p:cNvSpPr/>
          <p:nvPr/>
        </p:nvSpPr>
        <p:spPr bwMode="auto">
          <a:xfrm>
            <a:off x="5179126" y="5189294"/>
            <a:ext cx="2285064" cy="1197910"/>
          </a:xfrm>
          <a:prstGeom prst="roundRect">
            <a:avLst>
              <a:gd name="adj" fmla="val 10838"/>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ja-JP" altLang="en-US" sz="1200" dirty="0">
              <a:latin typeface="+mn-ea"/>
            </a:endParaRPr>
          </a:p>
        </p:txBody>
      </p:sp>
      <p:sp>
        <p:nvSpPr>
          <p:cNvPr id="44" name="円形吹き出し 43"/>
          <p:cNvSpPr/>
          <p:nvPr/>
        </p:nvSpPr>
        <p:spPr bwMode="auto">
          <a:xfrm>
            <a:off x="5124992" y="5176188"/>
            <a:ext cx="360000" cy="360000"/>
          </a:xfrm>
          <a:prstGeom prst="wedgeEllipseCallout">
            <a:avLst>
              <a:gd name="adj1" fmla="val -133003"/>
              <a:gd name="adj2" fmla="val -2123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45" name="角丸四角形 44"/>
          <p:cNvSpPr/>
          <p:nvPr/>
        </p:nvSpPr>
        <p:spPr bwMode="auto">
          <a:xfrm>
            <a:off x="5158841" y="3479986"/>
            <a:ext cx="2305349" cy="707587"/>
          </a:xfrm>
          <a:prstGeom prst="roundRect">
            <a:avLst>
              <a:gd name="adj" fmla="val 10838"/>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200" dirty="0">
                <a:latin typeface="+mn-ea"/>
              </a:rPr>
              <a:t>テストリクエストが正常</a:t>
            </a:r>
            <a:r>
              <a:rPr lang="ja-JP" altLang="en-US" sz="1200" dirty="0" smtClean="0">
                <a:latin typeface="+mn-ea"/>
              </a:rPr>
              <a:t>に</a:t>
            </a:r>
            <a:endParaRPr lang="en-US" altLang="ja-JP" sz="1200" dirty="0" smtClean="0">
              <a:latin typeface="+mn-ea"/>
            </a:endParaRPr>
          </a:p>
          <a:p>
            <a:pPr algn="ctr"/>
            <a:r>
              <a:rPr lang="ja-JP" altLang="en-US" sz="1200" dirty="0" smtClean="0">
                <a:latin typeface="+mn-ea"/>
              </a:rPr>
              <a:t>ルールマッチング</a:t>
            </a:r>
            <a:r>
              <a:rPr lang="ja-JP" altLang="en-US" sz="1200" dirty="0">
                <a:latin typeface="+mn-ea"/>
              </a:rPr>
              <a:t>された</a:t>
            </a:r>
            <a:r>
              <a:rPr lang="ja-JP" altLang="en-US" sz="1200" dirty="0" smtClean="0">
                <a:latin typeface="+mn-ea"/>
              </a:rPr>
              <a:t>場合</a:t>
            </a:r>
            <a:endParaRPr lang="en-US" altLang="ja-JP" sz="1200" dirty="0" smtClean="0">
              <a:latin typeface="+mn-ea"/>
            </a:endParaRPr>
          </a:p>
          <a:p>
            <a:pPr algn="ctr"/>
            <a:r>
              <a:rPr lang="ja-JP" altLang="en-US" sz="1200" dirty="0" smtClean="0">
                <a:latin typeface="+mn-ea"/>
              </a:rPr>
              <a:t>「検証完了」と表示される</a:t>
            </a:r>
            <a:endParaRPr lang="en-US" altLang="ja-JP" sz="1200" dirty="0">
              <a:latin typeface="+mn-ea"/>
            </a:endParaRPr>
          </a:p>
        </p:txBody>
      </p:sp>
      <p:sp>
        <p:nvSpPr>
          <p:cNvPr id="46" name="角丸四角形 45"/>
          <p:cNvSpPr/>
          <p:nvPr/>
        </p:nvSpPr>
        <p:spPr bwMode="auto">
          <a:xfrm>
            <a:off x="5375420" y="5249758"/>
            <a:ext cx="2041812" cy="1146218"/>
          </a:xfrm>
          <a:prstGeom prst="roundRect">
            <a:avLst>
              <a:gd name="adj" fmla="val 10838"/>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200" dirty="0" smtClean="0">
                <a:latin typeface="+mn-ea"/>
              </a:rPr>
              <a:t>プロダクション</a:t>
            </a:r>
            <a:r>
              <a:rPr lang="ja-JP" altLang="en-US" sz="1200" dirty="0">
                <a:latin typeface="+mn-ea"/>
              </a:rPr>
              <a:t>環境</a:t>
            </a:r>
            <a:r>
              <a:rPr lang="ja-JP" altLang="en-US" sz="1200" dirty="0" smtClean="0">
                <a:latin typeface="+mn-ea"/>
              </a:rPr>
              <a:t>の</a:t>
            </a:r>
            <a:endParaRPr lang="en-US" altLang="ja-JP" sz="1200" dirty="0" smtClean="0">
              <a:latin typeface="+mn-ea"/>
            </a:endParaRPr>
          </a:p>
          <a:p>
            <a:pPr algn="ctr"/>
            <a:r>
              <a:rPr lang="ja-JP" altLang="en-US" sz="1200" dirty="0" smtClean="0">
                <a:latin typeface="+mn-ea"/>
              </a:rPr>
              <a:t>運用</a:t>
            </a:r>
            <a:r>
              <a:rPr lang="ja-JP" altLang="en-US" sz="1200" dirty="0">
                <a:latin typeface="+mn-ea"/>
              </a:rPr>
              <a:t>ステータス</a:t>
            </a:r>
            <a:r>
              <a:rPr lang="ja-JP" altLang="en-US" sz="1200" dirty="0" smtClean="0">
                <a:latin typeface="+mn-ea"/>
              </a:rPr>
              <a:t>が</a:t>
            </a:r>
            <a:endParaRPr lang="en-US" altLang="ja-JP" sz="1200" dirty="0" smtClean="0">
              <a:latin typeface="+mn-ea"/>
            </a:endParaRPr>
          </a:p>
          <a:p>
            <a:pPr algn="ctr"/>
            <a:r>
              <a:rPr lang="ja-JP" altLang="en-US" sz="1200" dirty="0" smtClean="0">
                <a:latin typeface="+mn-ea"/>
              </a:rPr>
              <a:t>「</a:t>
            </a:r>
            <a:r>
              <a:rPr lang="ja-JP" altLang="en-US" sz="1200" dirty="0">
                <a:latin typeface="+mn-ea"/>
              </a:rPr>
              <a:t>プロダクション適用完了」に遷移すると本番環境で使用</a:t>
            </a:r>
            <a:r>
              <a:rPr lang="ja-JP" altLang="en-US" sz="1200" dirty="0" smtClean="0">
                <a:latin typeface="+mn-ea"/>
              </a:rPr>
              <a:t>が可能</a:t>
            </a:r>
            <a:r>
              <a:rPr lang="ja-JP" altLang="en-US" sz="1200" dirty="0">
                <a:latin typeface="+mn-ea"/>
              </a:rPr>
              <a:t>と</a:t>
            </a:r>
            <a:r>
              <a:rPr lang="ja-JP" altLang="en-US" sz="1200" dirty="0" smtClean="0">
                <a:latin typeface="+mn-ea"/>
              </a:rPr>
              <a:t>なる</a:t>
            </a:r>
            <a:endParaRPr lang="ja-JP" altLang="en-US" sz="1200" dirty="0">
              <a:latin typeface="+mn-ea"/>
            </a:endParaRPr>
          </a:p>
        </p:txBody>
      </p:sp>
    </p:spTree>
    <p:extLst>
      <p:ext uri="{BB962C8B-B14F-4D97-AF65-F5344CB8AC3E}">
        <p14:creationId xmlns:p14="http://schemas.microsoft.com/office/powerpoint/2010/main" val="3974365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1.</a:t>
            </a:r>
            <a:r>
              <a:rPr lang="ja-JP" altLang="en-US" dirty="0"/>
              <a:t>　</a:t>
            </a:r>
            <a:r>
              <a:rPr lang="ja-JP" altLang="en-US" dirty="0" smtClean="0"/>
              <a:t>はじめに</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4.3</a:t>
            </a:r>
            <a:r>
              <a:rPr lang="ja-JP" altLang="en-US" dirty="0"/>
              <a:t>　ルール判定（</a:t>
            </a:r>
            <a:r>
              <a:rPr lang="en-US" altLang="ja-JP" dirty="0"/>
              <a:t>curl</a:t>
            </a:r>
            <a:r>
              <a:rPr lang="ja-JP" altLang="en-US" dirty="0"/>
              <a:t>コマンドによるリクエスト送信）</a:t>
            </a:r>
            <a:r>
              <a:rPr lang="en-US" altLang="ja-JP" dirty="0"/>
              <a:t>(1/2)</a:t>
            </a:r>
            <a:endParaRPr kumimoji="1" lang="ja-JP" altLang="en-US" dirty="0"/>
          </a:p>
        </p:txBody>
      </p:sp>
      <p:sp>
        <p:nvSpPr>
          <p:cNvPr id="7" name="コンテンツ プレースホルダー 6"/>
          <p:cNvSpPr>
            <a:spLocks noGrp="1"/>
          </p:cNvSpPr>
          <p:nvPr>
            <p:ph sz="quarter" idx="10"/>
          </p:nvPr>
        </p:nvSpPr>
        <p:spPr/>
        <p:txBody>
          <a:bodyPr>
            <a:noAutofit/>
          </a:bodyPr>
          <a:lstStyle/>
          <a:p>
            <a:r>
              <a:rPr lang="ja-JP" altLang="en-US" dirty="0"/>
              <a:t>メッセージを投入しプロダクション適用ルールとマッチング</a:t>
            </a:r>
            <a:r>
              <a:rPr lang="ja-JP" altLang="en-US" dirty="0" smtClean="0"/>
              <a:t>させる</a:t>
            </a:r>
            <a:endParaRPr lang="ja-JP" altLang="en-US" dirty="0"/>
          </a:p>
          <a:p>
            <a:pPr lvl="1"/>
            <a:endParaRPr lang="en-US" altLang="ja-JP" dirty="0" smtClean="0"/>
          </a:p>
          <a:p>
            <a:pPr lvl="1"/>
            <a:r>
              <a:rPr lang="ja-JP" altLang="en-US" dirty="0" smtClean="0"/>
              <a:t>ターミナル</a:t>
            </a:r>
            <a:r>
              <a:rPr lang="ja-JP" altLang="en-US" dirty="0"/>
              <a:t>を開き、以下のコマンドをルールに合わせ書き換えたうえで実行</a:t>
            </a:r>
            <a:r>
              <a:rPr lang="ja-JP" altLang="en-US" dirty="0" smtClean="0"/>
              <a:t>する</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a:p>
          <a:p>
            <a:pPr lvl="1">
              <a:buFont typeface="メイリオ" panose="020B0604030504040204" pitchFamily="50" charset="-128"/>
              <a:buChar char="※"/>
            </a:pPr>
            <a:r>
              <a:rPr lang="en-US" altLang="ja-JP" dirty="0"/>
              <a:t>curl</a:t>
            </a:r>
            <a:r>
              <a:rPr lang="ja-JP" altLang="en-US" dirty="0"/>
              <a:t>コマンドの使用例は後述</a:t>
            </a:r>
            <a:r>
              <a:rPr lang="ja-JP" altLang="en-US" dirty="0" smtClean="0"/>
              <a:t>の</a:t>
            </a:r>
            <a:r>
              <a:rPr lang="en-US" altLang="ja-JP" dirty="0" smtClean="0"/>
              <a:t>&lt;</a:t>
            </a:r>
            <a:r>
              <a:rPr lang="en-US" altLang="ja-JP" dirty="0" smtClean="0">
                <a:hlinkClick r:id="rId2" action="ppaction://hlinksldjump"/>
              </a:rPr>
              <a:t>A </a:t>
            </a:r>
            <a:r>
              <a:rPr lang="ja-JP" altLang="en-US" dirty="0" smtClean="0">
                <a:hlinkClick r:id="rId2" action="ppaction://hlinksldjump"/>
              </a:rPr>
              <a:t>付録 サンプル</a:t>
            </a:r>
            <a:r>
              <a:rPr lang="en-US" altLang="ja-JP" dirty="0" smtClean="0">
                <a:hlinkClick r:id="rId2" action="ppaction://hlinksldjump"/>
              </a:rPr>
              <a:t>1</a:t>
            </a:r>
            <a:r>
              <a:rPr lang="en-US" altLang="ja-JP" dirty="0" smtClean="0"/>
              <a:t>&gt;</a:t>
            </a:r>
            <a:r>
              <a:rPr lang="ja-JP" altLang="en-US" dirty="0" smtClean="0"/>
              <a:t>を参照</a:t>
            </a:r>
            <a:endParaRPr lang="en-US" altLang="ja-JP" dirty="0"/>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9" name="角丸四角形 8"/>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10" name="角丸四角形 9"/>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11" name="角丸四角形 10"/>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12" name="角丸四角形 11"/>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13" name="角丸四角形 12"/>
            <p:cNvSpPr/>
            <p:nvPr/>
          </p:nvSpPr>
          <p:spPr bwMode="auto">
            <a:xfrm>
              <a:off x="6879253" y="482869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ルール判定</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a:t>
              </a:r>
              <a:r>
                <a:rPr lang="en-US" altLang="ja-JP" sz="900" b="1" dirty="0">
                  <a:solidFill>
                    <a:srgbClr val="FF0000"/>
                  </a:solidFill>
                  <a:latin typeface="+mn-ea"/>
                </a:rPr>
                <a:t>curl</a:t>
              </a:r>
              <a:r>
                <a:rPr lang="ja-JP" altLang="en-US" sz="900" b="1" dirty="0" smtClean="0">
                  <a:solidFill>
                    <a:srgbClr val="FF0000"/>
                  </a:solidFill>
                  <a:latin typeface="+mn-ea"/>
                </a:rPr>
                <a:t>コマンドによるリクエスト送信）</a:t>
              </a:r>
              <a:endParaRPr lang="en-US" altLang="ja-JP" sz="900" b="1" dirty="0" smtClean="0">
                <a:solidFill>
                  <a:srgbClr val="FF0000"/>
                </a:solidFill>
                <a:latin typeface="+mn-ea"/>
              </a:endParaRPr>
            </a:p>
          </p:txBody>
        </p:sp>
        <p:sp>
          <p:nvSpPr>
            <p:cNvPr id="14" name="角丸四角形 13"/>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16" name="角丸四角形 15"/>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grpSp>
        <p:nvGrpSpPr>
          <p:cNvPr id="18" name="グループ化 17"/>
          <p:cNvGrpSpPr/>
          <p:nvPr/>
        </p:nvGrpSpPr>
        <p:grpSpPr>
          <a:xfrm>
            <a:off x="668600" y="1865212"/>
            <a:ext cx="7755747" cy="1697010"/>
            <a:chOff x="668600" y="1832938"/>
            <a:chExt cx="7755747" cy="1697010"/>
          </a:xfrm>
        </p:grpSpPr>
        <p:sp>
          <p:nvSpPr>
            <p:cNvPr id="20" name="正方形/長方形 19"/>
            <p:cNvSpPr/>
            <p:nvPr/>
          </p:nvSpPr>
          <p:spPr bwMode="auto">
            <a:xfrm>
              <a:off x="668600" y="1837948"/>
              <a:ext cx="7755747" cy="1692000"/>
            </a:xfrm>
            <a:prstGeom prst="rect">
              <a:avLst/>
            </a:prstGeom>
            <a:solidFill>
              <a:schemeClr val="tx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Rectangle 3"/>
            <p:cNvSpPr>
              <a:spLocks noChangeArrowheads="1"/>
            </p:cNvSpPr>
            <p:nvPr/>
          </p:nvSpPr>
          <p:spPr bwMode="auto">
            <a:xfrm>
              <a:off x="743095" y="1832938"/>
              <a:ext cx="7602883" cy="168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lnSpc>
                  <a:spcPct val="150000"/>
                </a:lnSpc>
              </a:pPr>
              <a:r>
                <a:rPr kumimoji="0" lang="en-US" altLang="ja-JP" sz="1300" b="1" dirty="0">
                  <a:solidFill>
                    <a:srgbClr val="F8F8F2"/>
                  </a:solidFill>
                  <a:latin typeface="+mn-ea"/>
                </a:rPr>
                <a:t>curl </a:t>
              </a:r>
              <a:r>
                <a:rPr kumimoji="0" lang="en-US" altLang="ja-JP" sz="1300" b="1" dirty="0">
                  <a:solidFill>
                    <a:srgbClr val="FF0000"/>
                  </a:solidFill>
                  <a:latin typeface="+mn-ea"/>
                </a:rPr>
                <a:t>-</a:t>
              </a:r>
              <a:r>
                <a:rPr kumimoji="0" lang="en-US" altLang="ja-JP" sz="1300" b="1" dirty="0">
                  <a:solidFill>
                    <a:srgbClr val="F8F8F2"/>
                  </a:solidFill>
                  <a:latin typeface="+mn-ea"/>
                </a:rPr>
                <a:t>X POST </a:t>
              </a:r>
              <a:r>
                <a:rPr kumimoji="0" lang="en-US" altLang="ja-JP" sz="1300" b="1" dirty="0">
                  <a:solidFill>
                    <a:srgbClr val="FF0000"/>
                  </a:solidFill>
                  <a:latin typeface="+mn-ea"/>
                </a:rPr>
                <a:t>-</a:t>
              </a:r>
              <a:r>
                <a:rPr kumimoji="0" lang="en-US" altLang="ja-JP" sz="1300" b="1" dirty="0">
                  <a:solidFill>
                    <a:srgbClr val="F8F8F2"/>
                  </a:solidFill>
                  <a:latin typeface="+mn-ea"/>
                </a:rPr>
                <a:t>k </a:t>
              </a:r>
              <a:r>
                <a:rPr kumimoji="0" lang="en-US" altLang="ja-JP" sz="1300" b="1" dirty="0" smtClean="0">
                  <a:solidFill>
                    <a:srgbClr val="FFFF99"/>
                  </a:solidFill>
                  <a:latin typeface="+mn-ea"/>
                </a:rPr>
                <a:t>"https</a:t>
              </a:r>
              <a:r>
                <a:rPr kumimoji="0" lang="en-US" altLang="ja-JP" sz="1300" b="1" dirty="0" smtClean="0">
                  <a:solidFill>
                    <a:srgbClr val="FFFF99"/>
                  </a:solidFill>
                  <a:latin typeface="+mn-ea"/>
                </a:rPr>
                <a:t>://&lt;</a:t>
              </a:r>
              <a:r>
                <a:rPr kumimoji="0" lang="ja-JP" altLang="en-US" sz="1300" b="1" dirty="0" smtClean="0">
                  <a:solidFill>
                    <a:srgbClr val="FFFF99"/>
                  </a:solidFill>
                  <a:latin typeface="+mn-ea"/>
                </a:rPr>
                <a:t>①ホスト名</a:t>
              </a:r>
              <a:r>
                <a:rPr kumimoji="0" lang="en-US" altLang="ja-JP" sz="1300" b="1" dirty="0" smtClean="0">
                  <a:solidFill>
                    <a:srgbClr val="FFFF99"/>
                  </a:solidFill>
                  <a:latin typeface="+mn-ea"/>
                </a:rPr>
                <a:t>&gt;/</a:t>
              </a:r>
              <a:r>
                <a:rPr kumimoji="0" lang="en-US" altLang="ja-JP" sz="1300" b="1" dirty="0" err="1" smtClean="0">
                  <a:solidFill>
                    <a:srgbClr val="FFFF99"/>
                  </a:solidFill>
                  <a:latin typeface="+mn-ea"/>
                </a:rPr>
                <a:t>oase_web</a:t>
              </a:r>
              <a:r>
                <a:rPr kumimoji="0" lang="en-US" altLang="ja-JP" sz="1300" b="1" dirty="0" smtClean="0">
                  <a:solidFill>
                    <a:srgbClr val="FFFF99"/>
                  </a:solidFill>
                  <a:latin typeface="+mn-ea"/>
                </a:rPr>
                <a:t>/event/event/</a:t>
              </a:r>
              <a:r>
                <a:rPr kumimoji="0" lang="en-US" altLang="ja-JP" sz="1300" b="1" dirty="0" err="1" smtClean="0">
                  <a:solidFill>
                    <a:srgbClr val="FFFF99"/>
                  </a:solidFill>
                  <a:latin typeface="+mn-ea"/>
                </a:rPr>
                <a:t>eventsrequest</a:t>
              </a:r>
              <a:r>
                <a:rPr kumimoji="0" lang="en-US" altLang="ja-JP" sz="1300" b="1" dirty="0" smtClean="0">
                  <a:solidFill>
                    <a:srgbClr val="FFFF99"/>
                  </a:solidFill>
                  <a:latin typeface="+mn-ea"/>
                </a:rPr>
                <a:t>“ \</a:t>
              </a:r>
            </a:p>
            <a:p>
              <a:pPr lvl="0">
                <a:lnSpc>
                  <a:spcPct val="150000"/>
                </a:lnSpc>
              </a:pPr>
              <a:r>
                <a:rPr kumimoji="0" lang="en-US" altLang="ja-JP" sz="1300" b="1" dirty="0" smtClean="0">
                  <a:solidFill>
                    <a:srgbClr val="FFFF99"/>
                  </a:solidFill>
                  <a:latin typeface="+mn-ea"/>
                </a:rPr>
                <a:t>       </a:t>
              </a:r>
              <a:r>
                <a:rPr kumimoji="0" lang="en-US" altLang="ja-JP" sz="1300" b="1" dirty="0">
                  <a:solidFill>
                    <a:srgbClr val="FF0000"/>
                  </a:solidFill>
                  <a:latin typeface="+mn-ea"/>
                </a:rPr>
                <a:t>-</a:t>
              </a:r>
              <a:r>
                <a:rPr kumimoji="0" lang="en-US" altLang="ja-JP" sz="1300" b="1" dirty="0">
                  <a:solidFill>
                    <a:schemeClr val="bg1"/>
                  </a:solidFill>
                  <a:latin typeface="+mn-ea"/>
                </a:rPr>
                <a:t>H</a:t>
              </a:r>
              <a:r>
                <a:rPr kumimoji="0" lang="en-US" altLang="ja-JP" sz="1300" b="1" dirty="0">
                  <a:solidFill>
                    <a:srgbClr val="FFFF99"/>
                  </a:solidFill>
                  <a:latin typeface="+mn-ea"/>
                </a:rPr>
                <a:t> </a:t>
              </a:r>
              <a:r>
                <a:rPr kumimoji="0" lang="en-US" altLang="ja-JP" sz="1300" b="1" dirty="0" smtClean="0">
                  <a:solidFill>
                    <a:srgbClr val="FFFF99"/>
                  </a:solidFill>
                  <a:latin typeface="+mn-ea"/>
                </a:rPr>
                <a:t>"accept</a:t>
              </a:r>
              <a:r>
                <a:rPr kumimoji="0" lang="en-US" altLang="ja-JP" sz="1300" b="1" dirty="0">
                  <a:solidFill>
                    <a:srgbClr val="FFFF99"/>
                  </a:solidFill>
                  <a:latin typeface="+mn-ea"/>
                </a:rPr>
                <a:t>: </a:t>
              </a:r>
              <a:r>
                <a:rPr kumimoji="0" lang="en-US" altLang="ja-JP" sz="1300" b="1" dirty="0" smtClean="0">
                  <a:solidFill>
                    <a:srgbClr val="FFFF99"/>
                  </a:solidFill>
                  <a:latin typeface="+mn-ea"/>
                </a:rPr>
                <a:t>application/</a:t>
              </a:r>
              <a:r>
                <a:rPr kumimoji="0" lang="en-US" altLang="ja-JP" sz="1300" b="1" dirty="0" err="1" smtClean="0">
                  <a:solidFill>
                    <a:srgbClr val="FFFF99"/>
                  </a:solidFill>
                  <a:latin typeface="+mn-ea"/>
                </a:rPr>
                <a:t>json</a:t>
              </a:r>
              <a:r>
                <a:rPr kumimoji="0" lang="en-US" altLang="ja-JP" sz="1300" b="1" dirty="0" smtClean="0">
                  <a:solidFill>
                    <a:srgbClr val="FFFF99"/>
                  </a:solidFill>
                  <a:latin typeface="+mn-ea"/>
                </a:rPr>
                <a:t>“ \</a:t>
              </a:r>
            </a:p>
            <a:p>
              <a:pPr lvl="0">
                <a:lnSpc>
                  <a:spcPct val="150000"/>
                </a:lnSpc>
              </a:pPr>
              <a:r>
                <a:rPr kumimoji="0" lang="en-US" altLang="ja-JP" sz="1300" b="1" dirty="0" smtClean="0">
                  <a:solidFill>
                    <a:srgbClr val="FFFF99"/>
                  </a:solidFill>
                  <a:latin typeface="+mn-ea"/>
                </a:rPr>
                <a:t>       </a:t>
              </a:r>
              <a:r>
                <a:rPr kumimoji="0" lang="en-US" altLang="ja-JP" sz="1300" b="1" dirty="0">
                  <a:solidFill>
                    <a:srgbClr val="FF0000"/>
                  </a:solidFill>
                  <a:latin typeface="+mn-ea"/>
                </a:rPr>
                <a:t>-</a:t>
              </a:r>
              <a:r>
                <a:rPr kumimoji="0" lang="en-US" altLang="ja-JP" sz="1300" b="1" dirty="0">
                  <a:solidFill>
                    <a:schemeClr val="bg1"/>
                  </a:solidFill>
                  <a:latin typeface="+mn-ea"/>
                </a:rPr>
                <a:t>H</a:t>
              </a:r>
              <a:r>
                <a:rPr kumimoji="0" lang="en-US" altLang="ja-JP" sz="1300" b="1" dirty="0">
                  <a:solidFill>
                    <a:srgbClr val="FFFF99"/>
                  </a:solidFill>
                  <a:latin typeface="+mn-ea"/>
                </a:rPr>
                <a:t> "Authorization: Bearer &lt;</a:t>
              </a:r>
              <a:r>
                <a:rPr kumimoji="0" lang="ja-JP" altLang="en-US" sz="1300" b="1" dirty="0">
                  <a:solidFill>
                    <a:srgbClr val="FFFF99"/>
                  </a:solidFill>
                  <a:latin typeface="+mn-ea"/>
                </a:rPr>
                <a:t>⑥トークン</a:t>
              </a:r>
              <a:r>
                <a:rPr kumimoji="0" lang="en-US" altLang="ja-JP" sz="1300" b="1" dirty="0" smtClean="0">
                  <a:solidFill>
                    <a:srgbClr val="FFFF99"/>
                  </a:solidFill>
                  <a:latin typeface="+mn-ea"/>
                </a:rPr>
                <a:t>&gt;“ \</a:t>
              </a:r>
            </a:p>
            <a:p>
              <a:pPr lvl="0">
                <a:lnSpc>
                  <a:spcPct val="150000"/>
                </a:lnSpc>
              </a:pPr>
              <a:r>
                <a:rPr kumimoji="0" lang="en-US" altLang="ja-JP" sz="1300" b="1" dirty="0" smtClean="0">
                  <a:solidFill>
                    <a:srgbClr val="FFFF99"/>
                  </a:solidFill>
                  <a:latin typeface="+mn-ea"/>
                </a:rPr>
                <a:t>     </a:t>
              </a:r>
              <a:r>
                <a:rPr kumimoji="0" lang="en-US" altLang="ja-JP" sz="1300" b="1" dirty="0" smtClean="0">
                  <a:solidFill>
                    <a:srgbClr val="FFFF99"/>
                  </a:solidFill>
                  <a:latin typeface="+mn-ea"/>
                </a:rPr>
                <a:t>  </a:t>
              </a:r>
              <a:r>
                <a:rPr kumimoji="0" lang="en-US" altLang="ja-JP" sz="1300" b="1" dirty="0" smtClean="0">
                  <a:solidFill>
                    <a:srgbClr val="FF0000"/>
                  </a:solidFill>
                  <a:latin typeface="+mn-ea"/>
                </a:rPr>
                <a:t>-</a:t>
              </a:r>
              <a:r>
                <a:rPr kumimoji="0" lang="en-US" altLang="ja-JP" sz="1300" b="1" dirty="0">
                  <a:solidFill>
                    <a:schemeClr val="bg1"/>
                  </a:solidFill>
                  <a:latin typeface="+mn-ea"/>
                </a:rPr>
                <a:t>d</a:t>
              </a:r>
              <a:r>
                <a:rPr kumimoji="0" lang="en-US" altLang="ja-JP" sz="1300" b="1" dirty="0">
                  <a:solidFill>
                    <a:srgbClr val="FFFF99"/>
                  </a:solidFill>
                  <a:latin typeface="+mn-ea"/>
                </a:rPr>
                <a:t> </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err="1" smtClean="0">
                  <a:solidFill>
                    <a:srgbClr val="FFFF99"/>
                  </a:solidFill>
                  <a:latin typeface="+mn-ea"/>
                </a:rPr>
                <a:t>decisiontable</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&lt;</a:t>
              </a:r>
              <a:r>
                <a:rPr kumimoji="0" lang="ja-JP" altLang="en-US" sz="1300" b="1" dirty="0" smtClean="0">
                  <a:solidFill>
                    <a:srgbClr val="FFFF99"/>
                  </a:solidFill>
                  <a:latin typeface="+mn-ea"/>
                </a:rPr>
                <a:t>②ディシジョンテーブル名</a:t>
              </a:r>
              <a:r>
                <a:rPr kumimoji="0" lang="en-US" altLang="ja-JP" sz="1300" b="1" dirty="0" smtClean="0">
                  <a:solidFill>
                    <a:srgbClr val="FFFF99"/>
                  </a:solidFill>
                  <a:latin typeface="+mn-ea"/>
                </a:rPr>
                <a:t>&gt;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err="1" smtClean="0">
                  <a:solidFill>
                    <a:srgbClr val="FFFF99"/>
                  </a:solidFill>
                  <a:latin typeface="+mn-ea"/>
                </a:rPr>
                <a:t>requesttype</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&lt;</a:t>
              </a:r>
              <a:r>
                <a:rPr kumimoji="0" lang="ja-JP" altLang="en-US" sz="1300" b="1" dirty="0" smtClean="0">
                  <a:solidFill>
                    <a:srgbClr val="FFFF99"/>
                  </a:solidFill>
                  <a:latin typeface="+mn-ea"/>
                </a:rPr>
                <a:t>③リクエスト種別</a:t>
              </a:r>
              <a:r>
                <a:rPr kumimoji="0" lang="en-US" altLang="ja-JP" sz="1300" b="1" dirty="0" smtClean="0">
                  <a:solidFill>
                    <a:srgbClr val="FFFF99"/>
                  </a:solidFill>
                  <a:latin typeface="+mn-ea"/>
                </a:rPr>
                <a:t>&gt;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err="1" smtClean="0">
                  <a:solidFill>
                    <a:srgbClr val="FFFF99"/>
                  </a:solidFill>
                  <a:latin typeface="+mn-ea"/>
                </a:rPr>
                <a:t>eventdatetime</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&lt;</a:t>
              </a:r>
              <a:r>
                <a:rPr kumimoji="0" lang="ja-JP" altLang="en-US" sz="1300" b="1" dirty="0" smtClean="0">
                  <a:solidFill>
                    <a:srgbClr val="FFFF99"/>
                  </a:solidFill>
                  <a:latin typeface="+mn-ea"/>
                </a:rPr>
                <a:t>④イベント発生日時</a:t>
              </a:r>
              <a:r>
                <a:rPr kumimoji="0" lang="en-US" altLang="ja-JP" sz="1300" b="1" dirty="0" smtClean="0">
                  <a:solidFill>
                    <a:srgbClr val="FFFF99"/>
                  </a:solidFill>
                  <a:latin typeface="+mn-ea"/>
                </a:rPr>
                <a:t>&gt;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err="1" smtClean="0">
                  <a:solidFill>
                    <a:srgbClr val="FFFF99"/>
                  </a:solidFill>
                  <a:latin typeface="+mn-ea"/>
                </a:rPr>
                <a:t>eventinfo</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&lt;</a:t>
              </a:r>
              <a:r>
                <a:rPr kumimoji="0" lang="ja-JP" altLang="en-US" sz="1300" b="1" dirty="0" smtClean="0">
                  <a:solidFill>
                    <a:srgbClr val="FFFF99"/>
                  </a:solidFill>
                  <a:latin typeface="+mn-ea"/>
                </a:rPr>
                <a:t>⑤イベント情報</a:t>
              </a:r>
              <a:r>
                <a:rPr kumimoji="0" lang="en-US" altLang="ja-JP" sz="1300" b="1" dirty="0" smtClean="0">
                  <a:solidFill>
                    <a:srgbClr val="FFFF99"/>
                  </a:solidFill>
                  <a:latin typeface="+mn-ea"/>
                </a:rPr>
                <a:t>&gt;</a:t>
              </a:r>
              <a:r>
                <a:rPr kumimoji="0" lang="en-US" altLang="ja-JP" sz="1300" b="1" dirty="0" smtClean="0">
                  <a:solidFill>
                    <a:srgbClr val="9933FF"/>
                  </a:solidFill>
                  <a:latin typeface="+mn-ea"/>
                </a:rPr>
                <a:t>"</a:t>
              </a:r>
              <a:r>
                <a:rPr kumimoji="0" lang="en-US" altLang="ja-JP" sz="1300" b="1" dirty="0" smtClean="0">
                  <a:solidFill>
                    <a:srgbClr val="FFFF99"/>
                  </a:solidFill>
                  <a:latin typeface="+mn-ea"/>
                </a:rPr>
                <a:t>]}’</a:t>
              </a:r>
            </a:p>
          </p:txBody>
        </p:sp>
      </p:grpSp>
      <p:sp>
        <p:nvSpPr>
          <p:cNvPr id="19" name="角丸四角形 18"/>
          <p:cNvSpPr/>
          <p:nvPr/>
        </p:nvSpPr>
        <p:spPr bwMode="auto">
          <a:xfrm>
            <a:off x="668599" y="3680944"/>
            <a:ext cx="7755748" cy="2268000"/>
          </a:xfrm>
          <a:prstGeom prst="roundRect">
            <a:avLst>
              <a:gd name="adj" fmla="val 6744"/>
            </a:avLst>
          </a:prstGeom>
          <a:solidFill>
            <a:schemeClr val="bg2"/>
          </a:solidFill>
          <a:ln w="38100">
            <a:solidFill>
              <a:srgbClr val="FF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endParaRPr lang="en-US" altLang="ja-JP" sz="1400" b="1" dirty="0" smtClean="0">
              <a:latin typeface="+mn-ea"/>
            </a:endParaRPr>
          </a:p>
        </p:txBody>
      </p:sp>
      <p:graphicFrame>
        <p:nvGraphicFramePr>
          <p:cNvPr id="22" name="表 21"/>
          <p:cNvGraphicFramePr>
            <a:graphicFrameLocks noGrp="1"/>
          </p:cNvGraphicFramePr>
          <p:nvPr>
            <p:extLst>
              <p:ext uri="{D42A27DB-BD31-4B8C-83A1-F6EECF244321}">
                <p14:modId xmlns:p14="http://schemas.microsoft.com/office/powerpoint/2010/main" val="1484700439"/>
              </p:ext>
            </p:extLst>
          </p:nvPr>
        </p:nvGraphicFramePr>
        <p:xfrm>
          <a:off x="737984" y="3755033"/>
          <a:ext cx="7614390" cy="2099174"/>
        </p:xfrm>
        <a:graphic>
          <a:graphicData uri="http://schemas.openxmlformats.org/drawingml/2006/table">
            <a:tbl>
              <a:tblPr firstRow="1" bandRow="1">
                <a:tableStyleId>{5C22544A-7EE6-4342-B048-85BDC9FD1C3A}</a:tableStyleId>
              </a:tblPr>
              <a:tblGrid>
                <a:gridCol w="328263">
                  <a:extLst>
                    <a:ext uri="{9D8B030D-6E8A-4147-A177-3AD203B41FA5}">
                      <a16:colId xmlns:a16="http://schemas.microsoft.com/office/drawing/2014/main" val="2739604310"/>
                    </a:ext>
                  </a:extLst>
                </a:gridCol>
                <a:gridCol w="2299950">
                  <a:extLst>
                    <a:ext uri="{9D8B030D-6E8A-4147-A177-3AD203B41FA5}">
                      <a16:colId xmlns:a16="http://schemas.microsoft.com/office/drawing/2014/main" val="2903683136"/>
                    </a:ext>
                  </a:extLst>
                </a:gridCol>
                <a:gridCol w="4986177">
                  <a:extLst>
                    <a:ext uri="{9D8B030D-6E8A-4147-A177-3AD203B41FA5}">
                      <a16:colId xmlns:a16="http://schemas.microsoft.com/office/drawing/2014/main" val="3391017768"/>
                    </a:ext>
                  </a:extLst>
                </a:gridCol>
              </a:tblGrid>
              <a:tr h="288000">
                <a:tc>
                  <a:txBody>
                    <a:bodyPr/>
                    <a:lstStyle/>
                    <a:p>
                      <a:r>
                        <a:rPr kumimoji="1" lang="ja-JP" altLang="en-US" sz="1200" b="1" dirty="0" smtClean="0">
                          <a:solidFill>
                            <a:srgbClr val="FF0000"/>
                          </a:solidFill>
                          <a:latin typeface="+mj-lt"/>
                        </a:rPr>
                        <a:t>①</a:t>
                      </a:r>
                      <a:endParaRPr kumimoji="1" lang="ja-JP" altLang="en-US" sz="1200" b="1" dirty="0">
                        <a:solidFill>
                          <a:srgbClr val="FF0000"/>
                        </a:solidFill>
                        <a:latin typeface="+mj-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1" dirty="0" smtClean="0">
                          <a:solidFill>
                            <a:srgbClr val="FF0000"/>
                          </a:solidFill>
                          <a:latin typeface="+mj-lt"/>
                        </a:rPr>
                        <a:t>ホスト名</a:t>
                      </a:r>
                      <a:endParaRPr kumimoji="1" lang="ja-JP" altLang="en-US" sz="12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smtClean="0">
                          <a:solidFill>
                            <a:sysClr val="windowText" lastClr="000000"/>
                          </a:solidFill>
                          <a:latin typeface="+mj-lt"/>
                        </a:rPr>
                        <a:t>有効なホスト名、</a:t>
                      </a:r>
                      <a:r>
                        <a:rPr kumimoji="1" lang="en-US" altLang="ja-JP" sz="1200" b="0" dirty="0" smtClean="0">
                          <a:solidFill>
                            <a:sysClr val="windowText" lastClr="000000"/>
                          </a:solidFill>
                          <a:latin typeface="+mj-lt"/>
                        </a:rPr>
                        <a:t>IP</a:t>
                      </a:r>
                      <a:r>
                        <a:rPr kumimoji="1" lang="ja-JP" altLang="en-US" sz="1200" b="0" dirty="0" smtClean="0">
                          <a:solidFill>
                            <a:sysClr val="windowText" lastClr="000000"/>
                          </a:solidFill>
                          <a:latin typeface="+mj-lt"/>
                        </a:rPr>
                        <a:t>アドレスを入力</a:t>
                      </a:r>
                      <a:endParaRPr kumimoji="1" lang="ja-JP" altLang="en-US" sz="1200" b="0" dirty="0">
                        <a:solidFill>
                          <a:sysClr val="windowText" lastClr="000000"/>
                        </a:solidFill>
                        <a:latin typeface="+mj-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8990968"/>
                  </a:ext>
                </a:extLst>
              </a:tr>
              <a:tr h="288000">
                <a:tc>
                  <a:txBody>
                    <a:bodyPr/>
                    <a:lstStyle/>
                    <a:p>
                      <a:r>
                        <a:rPr kumimoji="1" lang="ja-JP" altLang="en-US" sz="1200" b="1" dirty="0" smtClean="0">
                          <a:solidFill>
                            <a:srgbClr val="FF0000"/>
                          </a:solidFill>
                          <a:latin typeface="+mj-lt"/>
                        </a:rPr>
                        <a:t>②</a:t>
                      </a:r>
                      <a:endParaRPr kumimoji="1" lang="ja-JP" altLang="en-US" sz="1200" b="1" dirty="0">
                        <a:solidFill>
                          <a:srgbClr val="FF0000"/>
                        </a:solidFill>
                        <a:latin typeface="+mj-lt"/>
                      </a:endParaRP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1" dirty="0" smtClean="0">
                          <a:solidFill>
                            <a:srgbClr val="FF0000"/>
                          </a:solidFill>
                          <a:latin typeface="+mj-lt"/>
                        </a:rPr>
                        <a:t>ディシジョンテーブル名</a:t>
                      </a:r>
                      <a:endParaRPr kumimoji="1" lang="ja-JP" altLang="en-US" sz="12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j-lt"/>
                        </a:rPr>
                        <a:t>プロダクション適用済みのディシジョンテーブル名を入力</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473876">
                <a:tc>
                  <a:txBody>
                    <a:bodyPr/>
                    <a:lstStyle/>
                    <a:p>
                      <a:r>
                        <a:rPr kumimoji="1" lang="ja-JP" altLang="en-US" sz="1200" b="1" dirty="0" smtClean="0">
                          <a:solidFill>
                            <a:srgbClr val="FF0000"/>
                          </a:solidFill>
                          <a:latin typeface="+mj-lt"/>
                        </a:rPr>
                        <a:t>③</a:t>
                      </a:r>
                      <a:endParaRPr kumimoji="1" lang="ja-JP" altLang="en-US" sz="1200" b="1" dirty="0">
                        <a:solidFill>
                          <a:srgbClr val="FF0000"/>
                        </a:solidFill>
                        <a:latin typeface="+mj-lt"/>
                      </a:endParaRP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1" dirty="0" smtClean="0">
                          <a:solidFill>
                            <a:srgbClr val="FF0000"/>
                          </a:solidFill>
                          <a:latin typeface="+mj-lt"/>
                        </a:rPr>
                        <a:t>リクエスト種別</a:t>
                      </a:r>
                      <a:endParaRPr kumimoji="1" lang="ja-JP" altLang="en-US" sz="12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smtClean="0">
                          <a:solidFill>
                            <a:sysClr val="windowText" lastClr="000000"/>
                          </a:solidFill>
                          <a:latin typeface="+mj-lt"/>
                        </a:rPr>
                        <a:t>投入先「</a:t>
                      </a:r>
                      <a:r>
                        <a:rPr kumimoji="1" lang="en-US" altLang="ja-JP" sz="1200" b="0" dirty="0" smtClean="0">
                          <a:solidFill>
                            <a:sysClr val="windowText" lastClr="000000"/>
                          </a:solidFill>
                          <a:latin typeface="+mj-lt"/>
                        </a:rPr>
                        <a:t>1:</a:t>
                      </a:r>
                      <a:r>
                        <a:rPr kumimoji="1" lang="ja-JP" altLang="en-US" sz="1200" b="0" dirty="0" smtClean="0">
                          <a:solidFill>
                            <a:sysClr val="windowText" lastClr="000000"/>
                          </a:solidFill>
                          <a:latin typeface="+mj-lt"/>
                        </a:rPr>
                        <a:t>プロダクション」の「１」を入力</a:t>
                      </a:r>
                      <a:endParaRPr kumimoji="1" lang="en-US" altLang="ja-JP" sz="1200" b="0" dirty="0" smtClean="0">
                        <a:solidFill>
                          <a:sysClr val="windowText" lastClr="000000"/>
                        </a:solidFill>
                        <a:latin typeface="+mj-lt"/>
                      </a:endParaRPr>
                    </a:p>
                    <a:p>
                      <a:r>
                        <a:rPr kumimoji="1" lang="ja-JP" altLang="en-US" sz="1200" b="0" dirty="0" smtClean="0">
                          <a:solidFill>
                            <a:sysClr val="windowText" lastClr="000000"/>
                          </a:solidFill>
                          <a:latin typeface="+mj-lt"/>
                        </a:rPr>
                        <a:t>例</a:t>
                      </a:r>
                      <a:r>
                        <a:rPr kumimoji="1" lang="ja-JP" altLang="en-US" sz="1200" b="0" dirty="0" smtClean="0">
                          <a:solidFill>
                            <a:sysClr val="windowText" lastClr="000000"/>
                          </a:solidFill>
                          <a:latin typeface="+mj-lt"/>
                        </a:rPr>
                        <a:t>）</a:t>
                      </a:r>
                      <a:r>
                        <a:rPr kumimoji="1" lang="en-US" altLang="ja-JP" sz="1200" b="0" dirty="0" smtClean="0">
                          <a:solidFill>
                            <a:sysClr val="windowText" lastClr="000000"/>
                          </a:solidFill>
                          <a:latin typeface="+mj-lt"/>
                        </a:rPr>
                        <a:t>"requesttype":"1"</a:t>
                      </a:r>
                      <a:endParaRPr kumimoji="1" lang="ja-JP" altLang="en-US" sz="1200" b="0" dirty="0">
                        <a:solidFill>
                          <a:sysClr val="windowText" lastClr="000000"/>
                        </a:solidFill>
                        <a:latin typeface="+mj-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6165856"/>
                  </a:ext>
                </a:extLst>
              </a:tr>
              <a:tr h="473876">
                <a:tc>
                  <a:txBody>
                    <a:bodyPr/>
                    <a:lstStyle/>
                    <a:p>
                      <a:r>
                        <a:rPr kumimoji="1" lang="ja-JP" altLang="en-US" sz="1200" b="1" dirty="0" smtClean="0">
                          <a:solidFill>
                            <a:srgbClr val="FF0000"/>
                          </a:solidFill>
                          <a:latin typeface="+mj-lt"/>
                        </a:rPr>
                        <a:t>④</a:t>
                      </a:r>
                      <a:endParaRPr kumimoji="1" lang="ja-JP" altLang="en-US" sz="1200" b="1" dirty="0">
                        <a:solidFill>
                          <a:srgbClr val="FF0000"/>
                        </a:solidFill>
                        <a:latin typeface="+mj-lt"/>
                      </a:endParaRP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1" dirty="0" smtClean="0">
                          <a:solidFill>
                            <a:srgbClr val="FF0000"/>
                          </a:solidFill>
                          <a:latin typeface="+mj-lt"/>
                        </a:rPr>
                        <a:t>イベント発生日時</a:t>
                      </a:r>
                      <a:endParaRPr kumimoji="1" lang="ja-JP" altLang="en-US" sz="12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smtClean="0">
                          <a:solidFill>
                            <a:sysClr val="windowText" lastClr="000000"/>
                          </a:solidFill>
                          <a:latin typeface="+mj-lt"/>
                        </a:rPr>
                        <a:t>「</a:t>
                      </a:r>
                      <a:r>
                        <a:rPr kumimoji="1" lang="en-US" altLang="ja-JP" sz="1200" b="0" dirty="0" smtClean="0">
                          <a:solidFill>
                            <a:sysClr val="windowText" lastClr="000000"/>
                          </a:solidFill>
                          <a:latin typeface="+mj-lt"/>
                        </a:rPr>
                        <a:t>yyyy/mm/</a:t>
                      </a:r>
                      <a:r>
                        <a:rPr kumimoji="1" lang="en-US" altLang="ja-JP" sz="1200" b="0" dirty="0" err="1" smtClean="0">
                          <a:solidFill>
                            <a:sysClr val="windowText" lastClr="000000"/>
                          </a:solidFill>
                          <a:latin typeface="+mj-lt"/>
                        </a:rPr>
                        <a:t>dd</a:t>
                      </a:r>
                      <a:r>
                        <a:rPr kumimoji="1" lang="en-US" altLang="ja-JP" sz="1200" b="0" dirty="0" smtClean="0">
                          <a:solidFill>
                            <a:sysClr val="windowText" lastClr="000000"/>
                          </a:solidFill>
                          <a:latin typeface="+mj-lt"/>
                        </a:rPr>
                        <a:t> </a:t>
                      </a:r>
                      <a:r>
                        <a:rPr kumimoji="1" lang="en-US" altLang="ja-JP" sz="1200" b="0" dirty="0" err="1" smtClean="0">
                          <a:solidFill>
                            <a:sysClr val="windowText" lastClr="000000"/>
                          </a:solidFill>
                          <a:latin typeface="+mj-lt"/>
                        </a:rPr>
                        <a:t>hh:mm:ss</a:t>
                      </a:r>
                      <a:r>
                        <a:rPr kumimoji="1" lang="ja-JP" altLang="en-US" sz="1200" b="0" dirty="0" smtClean="0">
                          <a:solidFill>
                            <a:sysClr val="windowText" lastClr="000000"/>
                          </a:solidFill>
                          <a:latin typeface="+mj-lt"/>
                        </a:rPr>
                        <a:t>」形式で日付を入力</a:t>
                      </a:r>
                      <a:endParaRPr kumimoji="1" lang="en-US" altLang="ja-JP" sz="1200" b="0" dirty="0" smtClean="0">
                        <a:solidFill>
                          <a:sysClr val="windowText" lastClr="000000"/>
                        </a:solidFill>
                        <a:latin typeface="+mj-lt"/>
                      </a:endParaRPr>
                    </a:p>
                    <a:p>
                      <a:r>
                        <a:rPr kumimoji="1" lang="ja-JP" altLang="en-US" sz="1200" b="0" dirty="0" smtClean="0">
                          <a:solidFill>
                            <a:sysClr val="windowText" lastClr="000000"/>
                          </a:solidFill>
                          <a:latin typeface="+mj-lt"/>
                        </a:rPr>
                        <a:t>例</a:t>
                      </a:r>
                      <a:r>
                        <a:rPr kumimoji="1" lang="ja-JP" altLang="en-US" sz="1200" b="0" dirty="0" smtClean="0">
                          <a:solidFill>
                            <a:sysClr val="windowText" lastClr="000000"/>
                          </a:solidFill>
                          <a:latin typeface="+mj-lt"/>
                        </a:rPr>
                        <a:t>）</a:t>
                      </a:r>
                      <a:r>
                        <a:rPr kumimoji="1" lang="en-US" altLang="ja-JP" sz="1200" b="0" dirty="0" smtClean="0">
                          <a:solidFill>
                            <a:sysClr val="windowText" lastClr="000000"/>
                          </a:solidFill>
                          <a:latin typeface="+mj-lt"/>
                        </a:rPr>
                        <a:t>"eventdatetime":"2020/01/01 01:01:01"</a:t>
                      </a:r>
                      <a:endParaRPr kumimoji="1" lang="ja-JP" altLang="en-US" sz="1200" b="0" dirty="0">
                        <a:solidFill>
                          <a:sysClr val="windowText" lastClr="000000"/>
                        </a:solidFill>
                        <a:latin typeface="+mj-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797134"/>
                  </a:ext>
                </a:extLst>
              </a:tr>
              <a:tr h="287711">
                <a:tc>
                  <a:txBody>
                    <a:bodyPr/>
                    <a:lstStyle/>
                    <a:p>
                      <a:r>
                        <a:rPr kumimoji="1" lang="ja-JP" altLang="en-US" sz="1200" b="1" dirty="0" smtClean="0">
                          <a:solidFill>
                            <a:srgbClr val="FF0000"/>
                          </a:solidFill>
                          <a:latin typeface="+mj-lt"/>
                        </a:rPr>
                        <a:t>⑤</a:t>
                      </a:r>
                      <a:endParaRPr kumimoji="1" lang="ja-JP" altLang="en-US" sz="1200" b="1" dirty="0">
                        <a:solidFill>
                          <a:srgbClr val="FF0000"/>
                        </a:solidFill>
                        <a:latin typeface="+mj-lt"/>
                      </a:endParaRP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1" dirty="0" smtClean="0">
                          <a:solidFill>
                            <a:srgbClr val="FF0000"/>
                          </a:solidFill>
                          <a:latin typeface="+mj-lt"/>
                        </a:rPr>
                        <a:t>イベント情報</a:t>
                      </a:r>
                      <a:endParaRPr kumimoji="1" lang="ja-JP" altLang="en-US" sz="12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smtClean="0">
                          <a:solidFill>
                            <a:sysClr val="windowText" lastClr="000000"/>
                          </a:solidFill>
                          <a:latin typeface="+mj-lt"/>
                        </a:rPr>
                        <a:t>リスト形式で指定　　例）</a:t>
                      </a:r>
                      <a:r>
                        <a:rPr kumimoji="1" lang="en-US" altLang="ja-JP" sz="1200" b="0" dirty="0" smtClean="0">
                          <a:solidFill>
                            <a:sysClr val="windowText" lastClr="000000"/>
                          </a:solidFill>
                          <a:latin typeface="+mj-lt"/>
                        </a:rPr>
                        <a:t>["2","</a:t>
                      </a:r>
                      <a:r>
                        <a:rPr kumimoji="1" lang="ja-JP" altLang="en-US" sz="1200" b="0" dirty="0" smtClean="0">
                          <a:solidFill>
                            <a:sysClr val="windowText" lastClr="000000"/>
                          </a:solidFill>
                          <a:latin typeface="+mj-lt"/>
                        </a:rPr>
                        <a:t>あああ</a:t>
                      </a:r>
                      <a:r>
                        <a:rPr kumimoji="1" lang="en-US" altLang="ja-JP" sz="1200" b="0" dirty="0" smtClean="0">
                          <a:solidFill>
                            <a:sysClr val="windowText" lastClr="000000"/>
                          </a:solidFill>
                          <a:latin typeface="+mj-lt"/>
                        </a:rPr>
                        <a:t>"]</a:t>
                      </a:r>
                      <a:endParaRPr kumimoji="1" lang="en-US" altLang="ja-JP" sz="1200" b="0" dirty="0" smtClean="0">
                        <a:solidFill>
                          <a:sysClr val="windowText" lastClr="000000"/>
                        </a:solidFill>
                        <a:latin typeface="+mj-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r h="287711">
                <a:tc>
                  <a:txBody>
                    <a:bodyPr/>
                    <a:lstStyle/>
                    <a:p>
                      <a:r>
                        <a:rPr kumimoji="1" lang="ja-JP" altLang="en-US" sz="1200" b="1" dirty="0" smtClean="0">
                          <a:solidFill>
                            <a:srgbClr val="FF0000"/>
                          </a:solidFill>
                          <a:latin typeface="+mj-lt"/>
                        </a:rPr>
                        <a:t>⑥</a:t>
                      </a:r>
                      <a:endParaRPr kumimoji="1" lang="ja-JP" altLang="en-US" sz="1200" b="1" dirty="0">
                        <a:solidFill>
                          <a:srgbClr val="FF0000"/>
                        </a:solidFill>
                        <a:latin typeface="+mj-lt"/>
                      </a:endParaRP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1" dirty="0" smtClean="0">
                          <a:solidFill>
                            <a:srgbClr val="FF0000"/>
                          </a:solidFill>
                          <a:latin typeface="+mj-lt"/>
                        </a:rPr>
                        <a:t>トークン</a:t>
                      </a:r>
                      <a:endParaRPr kumimoji="1" lang="ja-JP" altLang="en-US" sz="12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smtClean="0">
                          <a:solidFill>
                            <a:sysClr val="windowText" lastClr="000000"/>
                          </a:solidFill>
                          <a:latin typeface="+mj-lt"/>
                        </a:rPr>
                        <a:t>「トークン払い出し」画面で払い出したトークンを入力</a:t>
                      </a:r>
                      <a:endParaRPr kumimoji="1" lang="en-US" altLang="ja-JP" sz="1200" b="0" dirty="0" smtClean="0">
                        <a:solidFill>
                          <a:sysClr val="windowText" lastClr="000000"/>
                        </a:solidFill>
                        <a:latin typeface="+mj-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23873"/>
                  </a:ext>
                </a:extLst>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812650436"/>
              </p:ext>
            </p:extLst>
          </p:nvPr>
        </p:nvGraphicFramePr>
        <p:xfrm>
          <a:off x="8607059" y="5167087"/>
          <a:ext cx="3196025" cy="119154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987745">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en-US" altLang="ja-JP" sz="1300" dirty="0" smtClean="0">
                          <a:latin typeface="+mn-lt"/>
                        </a:rPr>
                        <a:t>HTTPS</a:t>
                      </a:r>
                      <a:r>
                        <a:rPr kumimoji="1" lang="ja-JP" altLang="en-US" sz="1300" dirty="0" smtClean="0">
                          <a:latin typeface="+mn-lt"/>
                        </a:rPr>
                        <a:t>リクエストの詳細については</a:t>
                      </a:r>
                      <a:r>
                        <a:rPr kumimoji="1" lang="en-US" altLang="ja-JP" sz="1300" dirty="0" smtClean="0">
                          <a:latin typeface="+mn-lt"/>
                        </a:rPr>
                        <a:t>&lt;</a:t>
                      </a:r>
                      <a:r>
                        <a:rPr kumimoji="1" lang="en-US" altLang="ja-JP" sz="1300" dirty="0" err="1" smtClean="0">
                          <a:latin typeface="+mn-lt"/>
                          <a:hlinkClick r:id="rId3"/>
                        </a:rPr>
                        <a:t>RestAPI</a:t>
                      </a:r>
                      <a:r>
                        <a:rPr kumimoji="1" lang="ja-JP" altLang="en-US" sz="1300" dirty="0" smtClean="0">
                          <a:latin typeface="+mn-lt"/>
                          <a:hlinkClick r:id="rId3"/>
                        </a:rPr>
                        <a:t>機能 利用マニュアル</a:t>
                      </a:r>
                      <a:r>
                        <a:rPr kumimoji="1" lang="en-US" altLang="ja-JP" sz="1300" dirty="0" smtClean="0">
                          <a:latin typeface="+mn-lt"/>
                        </a:rPr>
                        <a:t>&gt;</a:t>
                      </a:r>
                      <a:r>
                        <a:rPr kumimoji="1" lang="ja-JP" altLang="en-US" sz="1300" dirty="0" smtClean="0">
                          <a:latin typeface="+mn-lt"/>
                        </a:rPr>
                        <a:t>を参照してください。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13652903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4.3</a:t>
            </a:r>
            <a:r>
              <a:rPr lang="ja-JP" altLang="en-US" dirty="0"/>
              <a:t>　ルール判定（</a:t>
            </a:r>
            <a:r>
              <a:rPr lang="en-US" altLang="ja-JP" dirty="0"/>
              <a:t>curl</a:t>
            </a:r>
            <a:r>
              <a:rPr lang="ja-JP" altLang="en-US" dirty="0"/>
              <a:t>コマンドによるリクエスト送信）</a:t>
            </a:r>
            <a:r>
              <a:rPr lang="en-US" altLang="ja-JP" dirty="0"/>
              <a:t>(2/2)</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「リクエスト履歴」画面を確認</a:t>
            </a:r>
            <a:endParaRPr lang="en-US" altLang="ja-JP" dirty="0"/>
          </a:p>
          <a:p>
            <a:pPr lvl="1"/>
            <a:r>
              <a:rPr lang="en-US" altLang="ja-JP" dirty="0"/>
              <a:t>curl</a:t>
            </a:r>
            <a:r>
              <a:rPr lang="ja-JP" altLang="en-US" dirty="0"/>
              <a:t>コマンドでパラメータを指定しリクエスト送信した履歴が追加される</a:t>
            </a:r>
            <a:endParaRPr lang="en-US" altLang="ja-JP" dirty="0"/>
          </a:p>
          <a:p>
            <a:pPr lvl="1"/>
            <a:r>
              <a:rPr lang="ja-JP" altLang="en-US" dirty="0"/>
              <a:t>「リクエスト履歴」画面で表示する項目は「■」ボタン押下に</a:t>
            </a:r>
            <a:r>
              <a:rPr lang="ja-JP" altLang="en-US" dirty="0" smtClean="0"/>
              <a:t>より</a:t>
            </a:r>
            <a:r>
              <a:rPr lang="ja-JP" altLang="en-US" dirty="0"/>
              <a:t>変更可能</a:t>
            </a:r>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ルール判定</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a:t>
              </a:r>
              <a:r>
                <a:rPr lang="en-US" altLang="ja-JP" sz="900" b="1" dirty="0">
                  <a:solidFill>
                    <a:srgbClr val="FF0000"/>
                  </a:solidFill>
                  <a:latin typeface="+mn-ea"/>
                </a:rPr>
                <a:t>curl</a:t>
              </a:r>
              <a:r>
                <a:rPr lang="ja-JP" altLang="en-US" sz="900" b="1" dirty="0" smtClean="0">
                  <a:solidFill>
                    <a:srgbClr val="FF0000"/>
                  </a:solidFill>
                  <a:latin typeface="+mn-ea"/>
                </a:rPr>
                <a:t>コマンドによるリクエスト送信）</a:t>
              </a:r>
              <a:endParaRPr lang="en-US" altLang="ja-JP" sz="900" b="1" dirty="0" smtClean="0">
                <a:solidFill>
                  <a:srgbClr val="FF0000"/>
                </a:solidFill>
                <a:latin typeface="+mn-ea"/>
              </a:endParaRPr>
            </a:p>
          </p:txBody>
        </p:sp>
        <p:sp>
          <p:nvSpPr>
            <p:cNvPr id="25" name="角丸四角形 24"/>
            <p:cNvSpPr/>
            <p:nvPr/>
          </p:nvSpPr>
          <p:spPr bwMode="auto">
            <a:xfrm>
              <a:off x="6879253" y="5241331"/>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28" name="図 27"/>
          <p:cNvPicPr>
            <a:picLocks noChangeAspect="1"/>
          </p:cNvPicPr>
          <p:nvPr/>
        </p:nvPicPr>
        <p:blipFill>
          <a:blip r:embed="rId2"/>
          <a:stretch>
            <a:fillRect/>
          </a:stretch>
        </p:blipFill>
        <p:spPr>
          <a:xfrm>
            <a:off x="874091" y="1988800"/>
            <a:ext cx="7598239" cy="3316537"/>
          </a:xfrm>
          <a:prstGeom prst="rect">
            <a:avLst/>
          </a:prstGeom>
        </p:spPr>
      </p:pic>
      <p:grpSp>
        <p:nvGrpSpPr>
          <p:cNvPr id="29" name="グループ化 28"/>
          <p:cNvGrpSpPr/>
          <p:nvPr/>
        </p:nvGrpSpPr>
        <p:grpSpPr>
          <a:xfrm>
            <a:off x="3563618" y="3717040"/>
            <a:ext cx="2672786" cy="2623091"/>
            <a:chOff x="2241158" y="4207294"/>
            <a:chExt cx="2672786" cy="2623091"/>
          </a:xfrm>
        </p:grpSpPr>
        <p:pic>
          <p:nvPicPr>
            <p:cNvPr id="30" name="図 29"/>
            <p:cNvPicPr>
              <a:picLocks noChangeAspect="1"/>
            </p:cNvPicPr>
            <p:nvPr/>
          </p:nvPicPr>
          <p:blipFill>
            <a:blip r:embed="rId3"/>
            <a:stretch>
              <a:fillRect/>
            </a:stretch>
          </p:blipFill>
          <p:spPr>
            <a:xfrm>
              <a:off x="3057150" y="4207294"/>
              <a:ext cx="1856794" cy="2623091"/>
            </a:xfrm>
            <a:prstGeom prst="rect">
              <a:avLst/>
            </a:prstGeom>
          </p:spPr>
        </p:pic>
        <p:sp>
          <p:nvSpPr>
            <p:cNvPr id="31" name="正方形/長方形 30"/>
            <p:cNvSpPr/>
            <p:nvPr/>
          </p:nvSpPr>
          <p:spPr bwMode="auto">
            <a:xfrm>
              <a:off x="2241158" y="5299476"/>
              <a:ext cx="216030" cy="2176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32" name="直線矢印コネクタ 31"/>
            <p:cNvCxnSpPr>
              <a:stCxn id="31" idx="3"/>
              <a:endCxn id="33" idx="1"/>
            </p:cNvCxnSpPr>
            <p:nvPr/>
          </p:nvCxnSpPr>
          <p:spPr bwMode="auto">
            <a:xfrm>
              <a:off x="2457188" y="5408291"/>
              <a:ext cx="588112" cy="114769"/>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3" name="正方形/長方形 32"/>
            <p:cNvSpPr/>
            <p:nvPr/>
          </p:nvSpPr>
          <p:spPr bwMode="auto">
            <a:xfrm>
              <a:off x="3045300" y="4215735"/>
              <a:ext cx="1852103" cy="261464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spTree>
    <p:extLst>
      <p:ext uri="{BB962C8B-B14F-4D97-AF65-F5344CB8AC3E}">
        <p14:creationId xmlns:p14="http://schemas.microsoft.com/office/powerpoint/2010/main" val="1512383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4.4</a:t>
            </a:r>
            <a:r>
              <a:rPr lang="ja-JP" altLang="en-US" dirty="0"/>
              <a:t>　アクション実行結果の確認</a:t>
            </a:r>
            <a:r>
              <a:rPr lang="en-US" altLang="ja-JP" dirty="0"/>
              <a:t>(1/3)</a:t>
            </a:r>
            <a:endParaRPr kumimoji="1" lang="ja-JP" altLang="en-US" dirty="0"/>
          </a:p>
        </p:txBody>
      </p:sp>
      <p:sp>
        <p:nvSpPr>
          <p:cNvPr id="7" name="コンテンツ プレースホルダー 6"/>
          <p:cNvSpPr>
            <a:spLocks noGrp="1"/>
          </p:cNvSpPr>
          <p:nvPr>
            <p:ph sz="quarter" idx="10"/>
          </p:nvPr>
        </p:nvSpPr>
        <p:spPr>
          <a:xfrm>
            <a:off x="239351" y="836712"/>
            <a:ext cx="8652340" cy="5616476"/>
          </a:xfrm>
        </p:spPr>
        <p:txBody>
          <a:bodyPr/>
          <a:lstStyle/>
          <a:p>
            <a:r>
              <a:rPr lang="ja-JP" altLang="en-US" dirty="0"/>
              <a:t>アクション実行</a:t>
            </a:r>
          </a:p>
          <a:p>
            <a:pPr lvl="1"/>
            <a:r>
              <a:rPr lang="ja-JP" altLang="en-US" dirty="0"/>
              <a:t>ルールマッチした場合、事前設定で設定したとおりアクションが実行され「アクション履歴」画面で結果の確認が可能</a:t>
            </a:r>
            <a:endParaRPr lang="en-US" altLang="ja-JP" dirty="0"/>
          </a:p>
          <a:p>
            <a:pPr lvl="1"/>
            <a:r>
              <a:rPr lang="ja-JP" altLang="en-US" dirty="0"/>
              <a:t>前述</a:t>
            </a:r>
            <a:r>
              <a:rPr lang="ja-JP" altLang="en-US" dirty="0" smtClean="0"/>
              <a:t>した</a:t>
            </a:r>
            <a:r>
              <a:rPr lang="en-US" altLang="ja-JP" dirty="0" smtClean="0"/>
              <a:t>&lt;</a:t>
            </a:r>
            <a:r>
              <a:rPr lang="en-US" altLang="ja-JP" dirty="0" smtClean="0">
                <a:hlinkClick r:id="rId2" action="ppaction://hlinksldjump"/>
              </a:rPr>
              <a:t>4.1</a:t>
            </a:r>
            <a:r>
              <a:rPr lang="ja-JP" altLang="en-US" dirty="0" smtClean="0">
                <a:hlinkClick r:id="rId2" action="ppaction://hlinksldjump"/>
              </a:rPr>
              <a:t>　ディシジョンテーブルファイル作成</a:t>
            </a:r>
            <a:r>
              <a:rPr lang="en-US" altLang="ja-JP" dirty="0" smtClean="0"/>
              <a:t>&gt;</a:t>
            </a:r>
            <a:r>
              <a:rPr lang="ja-JP" altLang="en-US" dirty="0" smtClean="0"/>
              <a:t>のアクション部</a:t>
            </a:r>
            <a:r>
              <a:rPr lang="ja-JP" altLang="en-US" dirty="0"/>
              <a:t>にて設定した内容でアクションが実行される</a:t>
            </a:r>
            <a:r>
              <a:rPr lang="en-US" altLang="ja-JP" dirty="0"/>
              <a:t/>
            </a:r>
            <a:br>
              <a:rPr lang="en-US" altLang="ja-JP" dirty="0"/>
            </a:br>
            <a:endParaRPr lang="en-US" altLang="ja-JP" dirty="0"/>
          </a:p>
          <a:p>
            <a:r>
              <a:rPr lang="ja-JP" altLang="ja-JP" dirty="0"/>
              <a:t>アクション履歴</a:t>
            </a:r>
            <a:endParaRPr lang="ja-JP" altLang="en-US" dirty="0"/>
          </a:p>
          <a:p>
            <a:pPr lvl="1"/>
            <a:r>
              <a:rPr lang="ja-JP" altLang="en-US" dirty="0"/>
              <a:t>ルールマッチングし実行されたルールが「アクション履歴」</a:t>
            </a:r>
            <a:r>
              <a:rPr lang="ja-JP" altLang="en-US" dirty="0" smtClean="0"/>
              <a:t>画面に</a:t>
            </a:r>
            <a:r>
              <a:rPr lang="ja-JP" altLang="en-US" dirty="0"/>
              <a:t>表示されていることを確認</a:t>
            </a:r>
            <a:r>
              <a:rPr lang="ja-JP" altLang="en-US" dirty="0" smtClean="0"/>
              <a:t>する</a:t>
            </a:r>
            <a:endParaRPr lang="en-US" altLang="ja-JP" b="1" dirty="0">
              <a:latin typeface="+mn-ea"/>
            </a:endParaRPr>
          </a:p>
        </p:txBody>
      </p:sp>
      <p:grpSp>
        <p:nvGrpSpPr>
          <p:cNvPr id="4" name="グループ化 3"/>
          <p:cNvGrpSpPr/>
          <p:nvPr/>
        </p:nvGrpSpPr>
        <p:grpSpPr>
          <a:xfrm>
            <a:off x="8891690" y="1200948"/>
            <a:ext cx="2880000" cy="3815544"/>
            <a:chOff x="6815468" y="1845766"/>
            <a:chExt cx="1835264" cy="3815544"/>
          </a:xfrm>
        </p:grpSpPr>
        <p:sp>
          <p:nvSpPr>
            <p:cNvPr id="5" name="正方形/長方形 4"/>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角丸四角形 7"/>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9" name="角丸四角形 8"/>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10" name="角丸四角形 9"/>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11" name="角丸四角形 10"/>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12" name="角丸四角形 11"/>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13" name="角丸四角形 12"/>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14" name="角丸四角形 13"/>
            <p:cNvSpPr/>
            <p:nvPr/>
          </p:nvSpPr>
          <p:spPr bwMode="auto">
            <a:xfrm>
              <a:off x="6879253" y="5241331"/>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15" name="角丸四角形 14"/>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16" name="角丸四角形 15"/>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graphicFrame>
        <p:nvGraphicFramePr>
          <p:cNvPr id="17" name="表 16"/>
          <p:cNvGraphicFramePr>
            <a:graphicFrameLocks noGrp="1"/>
          </p:cNvGraphicFramePr>
          <p:nvPr>
            <p:extLst>
              <p:ext uri="{D42A27DB-BD31-4B8C-83A1-F6EECF244321}">
                <p14:modId xmlns:p14="http://schemas.microsoft.com/office/powerpoint/2010/main" val="1509892237"/>
              </p:ext>
            </p:extLst>
          </p:nvPr>
        </p:nvGraphicFramePr>
        <p:xfrm>
          <a:off x="7888268" y="5167087"/>
          <a:ext cx="3913308" cy="119154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705028">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3154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アイコンの詳細については</a:t>
                      </a:r>
                      <a:r>
                        <a:rPr kumimoji="1" lang="en-US" altLang="ja-JP" sz="1300" dirty="0" smtClean="0">
                          <a:latin typeface="+mn-lt"/>
                        </a:rPr>
                        <a:t>&lt;</a:t>
                      </a:r>
                      <a:r>
                        <a:rPr kumimoji="1" lang="ja-JP" altLang="en-US" sz="1300" dirty="0" smtClean="0">
                          <a:latin typeface="+mn-lt"/>
                          <a:hlinkClick r:id="rId3"/>
                        </a:rPr>
                        <a:t>利用手順マニュアル </a:t>
                      </a:r>
                      <a:r>
                        <a:rPr kumimoji="1" lang="en-US" altLang="ja-JP" sz="1300" dirty="0" smtClean="0">
                          <a:latin typeface="+mn-lt"/>
                          <a:hlinkClick r:id="rId3"/>
                        </a:rPr>
                        <a:t>-</a:t>
                      </a:r>
                      <a:r>
                        <a:rPr kumimoji="1" lang="ja-JP" altLang="en-US" sz="1300" dirty="0" smtClean="0">
                          <a:latin typeface="+mn-lt"/>
                          <a:hlinkClick r:id="rId3"/>
                        </a:rPr>
                        <a:t>アクション履歴編</a:t>
                      </a:r>
                      <a:r>
                        <a:rPr kumimoji="1" lang="en-US" altLang="ja-JP" sz="1300" dirty="0" smtClean="0">
                          <a:latin typeface="+mn-lt"/>
                          <a:hlinkClick r:id="rId3"/>
                        </a:rPr>
                        <a:t>-</a:t>
                      </a:r>
                      <a:r>
                        <a:rPr kumimoji="1" lang="en-US" altLang="ja-JP" sz="1300" dirty="0" smtClean="0">
                          <a:latin typeface="+mn-lt"/>
                        </a:rPr>
                        <a:t>&gt;</a:t>
                      </a:r>
                      <a:r>
                        <a:rPr kumimoji="1" lang="ja-JP" altLang="en-US" sz="1300" dirty="0" smtClean="0">
                          <a:latin typeface="+mn-lt"/>
                        </a:rPr>
                        <a:t>を参照してください。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18" name="図 17"/>
          <p:cNvPicPr>
            <a:picLocks noChangeAspect="1"/>
          </p:cNvPicPr>
          <p:nvPr/>
        </p:nvPicPr>
        <p:blipFill rotWithShape="1">
          <a:blip r:embed="rId4"/>
          <a:srcRect b="41615"/>
          <a:stretch/>
        </p:blipFill>
        <p:spPr>
          <a:xfrm>
            <a:off x="694645" y="3705896"/>
            <a:ext cx="6985575" cy="2033175"/>
          </a:xfrm>
          <a:prstGeom prst="rect">
            <a:avLst/>
          </a:prstGeom>
        </p:spPr>
      </p:pic>
    </p:spTree>
    <p:extLst>
      <p:ext uri="{BB962C8B-B14F-4D97-AF65-F5344CB8AC3E}">
        <p14:creationId xmlns:p14="http://schemas.microsoft.com/office/powerpoint/2010/main" val="343284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4.4</a:t>
            </a:r>
            <a:r>
              <a:rPr lang="ja-JP" altLang="en-US" dirty="0"/>
              <a:t>　アクション実行結果の確認</a:t>
            </a:r>
            <a:r>
              <a:rPr lang="en-US" altLang="ja-JP" dirty="0"/>
              <a:t>(2/3)</a:t>
            </a:r>
            <a:endParaRPr kumimoji="1" lang="ja-JP" altLang="en-US" dirty="0"/>
          </a:p>
        </p:txBody>
      </p:sp>
      <p:sp>
        <p:nvSpPr>
          <p:cNvPr id="7" name="コンテンツ プレースホルダー 6"/>
          <p:cNvSpPr>
            <a:spLocks noGrp="1"/>
          </p:cNvSpPr>
          <p:nvPr>
            <p:ph sz="quarter" idx="10"/>
          </p:nvPr>
        </p:nvSpPr>
        <p:spPr>
          <a:xfrm>
            <a:off x="239351" y="836712"/>
            <a:ext cx="8652340" cy="5616476"/>
          </a:xfrm>
        </p:spPr>
        <p:txBody>
          <a:bodyPr/>
          <a:lstStyle/>
          <a:p>
            <a:r>
              <a:rPr lang="en-US" altLang="ja-JP" dirty="0"/>
              <a:t>ITA</a:t>
            </a:r>
            <a:r>
              <a:rPr lang="ja-JP" altLang="en-US" dirty="0"/>
              <a:t>で処理が実行されたことを確認する</a:t>
            </a:r>
          </a:p>
          <a:p>
            <a:pPr lvl="1"/>
            <a:r>
              <a:rPr lang="en-US" altLang="ja-JP" dirty="0"/>
              <a:t>OASE</a:t>
            </a:r>
            <a:r>
              <a:rPr lang="ja-JP" altLang="en-US" dirty="0"/>
              <a:t>のログ詳細より、正常に処理が完了したことを確認</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a:p>
            <a:pPr lvl="1"/>
            <a:r>
              <a:rPr lang="en-US" altLang="ja-JP" dirty="0"/>
              <a:t>ITA</a:t>
            </a:r>
            <a:r>
              <a:rPr lang="ja-JP" altLang="en-US" dirty="0"/>
              <a:t>の「</a:t>
            </a:r>
            <a:r>
              <a:rPr lang="en-US" altLang="ja-JP" dirty="0"/>
              <a:t>Symphony</a:t>
            </a:r>
            <a:r>
              <a:rPr lang="ja-JP" altLang="en-US" dirty="0"/>
              <a:t>作業一覧」より、「ステータス：正常終了」</a:t>
            </a:r>
            <a:r>
              <a:rPr lang="ja-JP" altLang="en-US" dirty="0" smtClean="0"/>
              <a:t>となって</a:t>
            </a:r>
            <a:r>
              <a:rPr lang="ja-JP" altLang="en-US" dirty="0"/>
              <a:t>いることを確認</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ja-JP" altLang="en-US" dirty="0"/>
              <a:t>設定した内容で新規にディレクトリが作成されていることを確認</a:t>
            </a:r>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28" name="図 27"/>
          <p:cNvPicPr>
            <a:picLocks noChangeAspect="1"/>
          </p:cNvPicPr>
          <p:nvPr/>
        </p:nvPicPr>
        <p:blipFill>
          <a:blip r:embed="rId2"/>
          <a:stretch>
            <a:fillRect/>
          </a:stretch>
        </p:blipFill>
        <p:spPr>
          <a:xfrm>
            <a:off x="671368" y="1568276"/>
            <a:ext cx="1852779" cy="1325059"/>
          </a:xfrm>
          <a:prstGeom prst="rect">
            <a:avLst/>
          </a:prstGeom>
        </p:spPr>
      </p:pic>
      <p:pic>
        <p:nvPicPr>
          <p:cNvPr id="29" name="図 28"/>
          <p:cNvPicPr>
            <a:picLocks noChangeAspect="1"/>
          </p:cNvPicPr>
          <p:nvPr/>
        </p:nvPicPr>
        <p:blipFill rotWithShape="1">
          <a:blip r:embed="rId2"/>
          <a:srcRect l="6191" t="83814" r="19015" b="10868"/>
          <a:stretch/>
        </p:blipFill>
        <p:spPr>
          <a:xfrm>
            <a:off x="1143077" y="2399660"/>
            <a:ext cx="7436429" cy="378123"/>
          </a:xfrm>
          <a:prstGeom prst="rect">
            <a:avLst/>
          </a:prstGeom>
          <a:ln w="38100">
            <a:solidFill>
              <a:srgbClr val="FF0000"/>
            </a:solidFill>
          </a:ln>
        </p:spPr>
      </p:pic>
      <p:sp>
        <p:nvSpPr>
          <p:cNvPr id="30" name="下カーブ矢印 29"/>
          <p:cNvSpPr/>
          <p:nvPr/>
        </p:nvSpPr>
        <p:spPr bwMode="auto">
          <a:xfrm rot="589316">
            <a:off x="2073880" y="1860371"/>
            <a:ext cx="787037" cy="490267"/>
          </a:xfrm>
          <a:prstGeom prst="curvedDownArrow">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pic>
        <p:nvPicPr>
          <p:cNvPr id="32" name="図 31"/>
          <p:cNvPicPr>
            <a:picLocks noChangeAspect="1"/>
          </p:cNvPicPr>
          <p:nvPr/>
        </p:nvPicPr>
        <p:blipFill>
          <a:blip r:embed="rId3"/>
          <a:stretch>
            <a:fillRect/>
          </a:stretch>
        </p:blipFill>
        <p:spPr>
          <a:xfrm>
            <a:off x="676915" y="3416909"/>
            <a:ext cx="3692256" cy="1260000"/>
          </a:xfrm>
          <a:prstGeom prst="rect">
            <a:avLst/>
          </a:prstGeom>
        </p:spPr>
      </p:pic>
      <p:pic>
        <p:nvPicPr>
          <p:cNvPr id="33" name="図 32"/>
          <p:cNvPicPr>
            <a:picLocks noChangeAspect="1"/>
          </p:cNvPicPr>
          <p:nvPr/>
        </p:nvPicPr>
        <p:blipFill rotWithShape="1">
          <a:blip r:embed="rId3"/>
          <a:srcRect l="69084" t="42338" r="22448" b="38262"/>
          <a:stretch/>
        </p:blipFill>
        <p:spPr>
          <a:xfrm>
            <a:off x="4989843" y="3822370"/>
            <a:ext cx="1093118" cy="854539"/>
          </a:xfrm>
          <a:prstGeom prst="rect">
            <a:avLst/>
          </a:prstGeom>
          <a:ln w="38100">
            <a:solidFill>
              <a:srgbClr val="FF0000"/>
            </a:solidFill>
          </a:ln>
        </p:spPr>
      </p:pic>
      <p:sp>
        <p:nvSpPr>
          <p:cNvPr id="34" name="下カーブ矢印 33"/>
          <p:cNvSpPr/>
          <p:nvPr/>
        </p:nvSpPr>
        <p:spPr bwMode="auto">
          <a:xfrm rot="20955900">
            <a:off x="3414721" y="3517125"/>
            <a:ext cx="1698912" cy="503377"/>
          </a:xfrm>
          <a:prstGeom prst="curvedDownArrow">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pic>
        <p:nvPicPr>
          <p:cNvPr id="36" name="図 35"/>
          <p:cNvPicPr>
            <a:picLocks noChangeAspect="1"/>
          </p:cNvPicPr>
          <p:nvPr/>
        </p:nvPicPr>
        <p:blipFill>
          <a:blip r:embed="rId4"/>
          <a:stretch>
            <a:fillRect/>
          </a:stretch>
        </p:blipFill>
        <p:spPr>
          <a:xfrm>
            <a:off x="5786214" y="5277196"/>
            <a:ext cx="5985476" cy="936000"/>
          </a:xfrm>
          <a:prstGeom prst="rect">
            <a:avLst/>
          </a:prstGeom>
        </p:spPr>
      </p:pic>
      <p:pic>
        <p:nvPicPr>
          <p:cNvPr id="39" name="図 38"/>
          <p:cNvPicPr>
            <a:picLocks noChangeAspect="1"/>
          </p:cNvPicPr>
          <p:nvPr/>
        </p:nvPicPr>
        <p:blipFill>
          <a:blip r:embed="rId5"/>
          <a:stretch>
            <a:fillRect/>
          </a:stretch>
        </p:blipFill>
        <p:spPr>
          <a:xfrm>
            <a:off x="671368" y="5277196"/>
            <a:ext cx="4731997" cy="936000"/>
          </a:xfrm>
          <a:prstGeom prst="rect">
            <a:avLst/>
          </a:prstGeom>
        </p:spPr>
      </p:pic>
      <p:sp>
        <p:nvSpPr>
          <p:cNvPr id="37" name="正方形/長方形 36"/>
          <p:cNvSpPr/>
          <p:nvPr/>
        </p:nvSpPr>
        <p:spPr bwMode="auto">
          <a:xfrm>
            <a:off x="5798247" y="5514356"/>
            <a:ext cx="2160730" cy="49071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8" name="右矢印 37"/>
          <p:cNvSpPr/>
          <p:nvPr/>
        </p:nvSpPr>
        <p:spPr bwMode="auto">
          <a:xfrm>
            <a:off x="5426777" y="5277196"/>
            <a:ext cx="351923" cy="900000"/>
          </a:xfrm>
          <a:prstGeom prst="rightArrow">
            <a:avLst>
              <a:gd name="adj1" fmla="val 50000"/>
              <a:gd name="adj2" fmla="val 7459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Tree>
    <p:extLst>
      <p:ext uri="{BB962C8B-B14F-4D97-AF65-F5344CB8AC3E}">
        <p14:creationId xmlns:p14="http://schemas.microsoft.com/office/powerpoint/2010/main" val="362094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4.4</a:t>
            </a:r>
            <a:r>
              <a:rPr lang="ja-JP" altLang="en-US" dirty="0"/>
              <a:t>　アクション実行結果の確認</a:t>
            </a:r>
            <a:r>
              <a:rPr lang="en-US" altLang="ja-JP" dirty="0"/>
              <a:t>(3/3)</a:t>
            </a:r>
            <a:endParaRPr kumimoji="1" lang="ja-JP" altLang="en-US" dirty="0"/>
          </a:p>
        </p:txBody>
      </p:sp>
      <p:sp>
        <p:nvSpPr>
          <p:cNvPr id="7" name="コンテンツ プレースホルダー 6"/>
          <p:cNvSpPr>
            <a:spLocks noGrp="1"/>
          </p:cNvSpPr>
          <p:nvPr>
            <p:ph sz="quarter" idx="10"/>
          </p:nvPr>
        </p:nvSpPr>
        <p:spPr>
          <a:xfrm>
            <a:off x="239351" y="836712"/>
            <a:ext cx="8672530" cy="5616476"/>
          </a:xfrm>
        </p:spPr>
        <p:txBody>
          <a:bodyPr/>
          <a:lstStyle/>
          <a:p>
            <a:r>
              <a:rPr lang="ja-JP" altLang="en-US" dirty="0"/>
              <a:t>未知事象の場合</a:t>
            </a:r>
          </a:p>
          <a:p>
            <a:pPr lvl="1"/>
            <a:r>
              <a:rPr lang="ja-JP" altLang="en-US" dirty="0"/>
              <a:t>既知事象として定義できていないものがリクエスト送信された場合、「</a:t>
            </a:r>
            <a:r>
              <a:rPr lang="en-US" altLang="ja-JP" dirty="0"/>
              <a:t>[OASE]</a:t>
            </a:r>
            <a:r>
              <a:rPr lang="ja-JP" altLang="en-US" dirty="0"/>
              <a:t>未知事象通知」というタイトルのメールが届く</a:t>
            </a:r>
          </a:p>
          <a:p>
            <a:endParaRPr kumimoji="1" lang="ja-JP" altLang="en-US" dirty="0"/>
          </a:p>
        </p:txBody>
      </p:sp>
      <p:grpSp>
        <p:nvGrpSpPr>
          <p:cNvPr id="17" name="グループ化 16"/>
          <p:cNvGrpSpPr/>
          <p:nvPr/>
        </p:nvGrpSpPr>
        <p:grpSpPr>
          <a:xfrm>
            <a:off x="8891690" y="1200948"/>
            <a:ext cx="2880000" cy="3815544"/>
            <a:chOff x="6815468" y="1845766"/>
            <a:chExt cx="1835264" cy="3815544"/>
          </a:xfrm>
        </p:grpSpPr>
        <p:sp>
          <p:nvSpPr>
            <p:cNvPr id="18" name="正方形/長方形 17"/>
            <p:cNvSpPr/>
            <p:nvPr/>
          </p:nvSpPr>
          <p:spPr bwMode="auto">
            <a:xfrm>
              <a:off x="6815468" y="1845766"/>
              <a:ext cx="1835264" cy="38155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79253" y="400342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ディシジョンテーブルファイル</a:t>
              </a:r>
              <a:r>
                <a:rPr lang="ja-JP" altLang="en-US" sz="900" b="1" dirty="0">
                  <a:solidFill>
                    <a:schemeClr val="tx1"/>
                  </a:solidFill>
                  <a:latin typeface="+mn-ea"/>
                </a:rPr>
                <a:t>作成</a:t>
              </a:r>
            </a:p>
          </p:txBody>
        </p:sp>
        <p:sp>
          <p:nvSpPr>
            <p:cNvPr id="20" name="角丸四角形 19"/>
            <p:cNvSpPr/>
            <p:nvPr/>
          </p:nvSpPr>
          <p:spPr bwMode="auto">
            <a:xfrm>
              <a:off x="6879253" y="4416058"/>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ルール登録</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（アップロード、テストリクエスト）</a:t>
              </a:r>
              <a:endParaRPr lang="ja-JP" altLang="en-US" sz="900" b="1" dirty="0">
                <a:solidFill>
                  <a:schemeClr val="tx1"/>
                </a:solidFill>
                <a:latin typeface="+mn-ea"/>
              </a:endParaRPr>
            </a:p>
          </p:txBody>
        </p:sp>
        <p:sp>
          <p:nvSpPr>
            <p:cNvPr id="21" name="角丸四角形 20"/>
            <p:cNvSpPr/>
            <p:nvPr/>
          </p:nvSpPr>
          <p:spPr bwMode="auto">
            <a:xfrm>
              <a:off x="6879253" y="359078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ディシジョンテーブル作成</a:t>
              </a:r>
              <a:endParaRPr lang="en-US" altLang="ja-JP" sz="900" b="1" dirty="0" smtClean="0">
                <a:solidFill>
                  <a:schemeClr val="tx1">
                    <a:lumMod val="50000"/>
                    <a:lumOff val="50000"/>
                  </a:schemeClr>
                </a:solidFill>
                <a:latin typeface="+mn-ea"/>
              </a:endParaRPr>
            </a:p>
          </p:txBody>
        </p:sp>
        <p:sp>
          <p:nvSpPr>
            <p:cNvPr id="22" name="角丸四角形 21"/>
            <p:cNvSpPr/>
            <p:nvPr/>
          </p:nvSpPr>
          <p:spPr bwMode="auto">
            <a:xfrm>
              <a:off x="6879253" y="194024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グループ作成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79253" y="2765518"/>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トークン</a:t>
              </a:r>
              <a:r>
                <a:rPr lang="ja-JP" altLang="en-US" sz="900" b="1" dirty="0">
                  <a:solidFill>
                    <a:schemeClr val="tx1">
                      <a:lumMod val="50000"/>
                      <a:lumOff val="50000"/>
                    </a:schemeClr>
                  </a:solidFill>
                  <a:latin typeface="+mn-ea"/>
                </a:rPr>
                <a:t>払い出</a:t>
              </a:r>
              <a:r>
                <a:rPr lang="ja-JP" altLang="en-US" sz="900" b="1" dirty="0" smtClean="0">
                  <a:solidFill>
                    <a:schemeClr val="tx1">
                      <a:lumMod val="50000"/>
                      <a:lumOff val="50000"/>
                    </a:schemeClr>
                  </a:solidFill>
                  <a:latin typeface="+mn-ea"/>
                </a:rPr>
                <a:t>し</a:t>
              </a:r>
              <a:endParaRPr lang="ja-JP" altLang="en-US" sz="900" b="1" dirty="0">
                <a:solidFill>
                  <a:schemeClr val="tx1">
                    <a:lumMod val="50000"/>
                    <a:lumOff val="50000"/>
                  </a:schemeClr>
                </a:solidFill>
                <a:latin typeface="+mn-ea"/>
              </a:endParaRPr>
            </a:p>
          </p:txBody>
        </p:sp>
        <p:sp>
          <p:nvSpPr>
            <p:cNvPr id="24" name="角丸四角形 23"/>
            <p:cNvSpPr/>
            <p:nvPr/>
          </p:nvSpPr>
          <p:spPr bwMode="auto">
            <a:xfrm>
              <a:off x="6879253" y="4828693"/>
              <a:ext cx="1720560"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ルール判定</a:t>
              </a:r>
              <a:endParaRPr lang="en-US" altLang="ja-JP" sz="900" b="1" dirty="0" smtClean="0">
                <a:solidFill>
                  <a:schemeClr val="tx1"/>
                </a:solidFill>
                <a:latin typeface="+mn-ea"/>
              </a:endParaRPr>
            </a:p>
            <a:p>
              <a:pPr algn="ctr"/>
              <a:r>
                <a:rPr lang="ja-JP" altLang="en-US" sz="900" b="1" dirty="0" smtClean="0">
                  <a:solidFill>
                    <a:schemeClr val="tx1"/>
                  </a:solidFill>
                  <a:latin typeface="+mn-ea"/>
                </a:rPr>
                <a:t>（</a:t>
              </a:r>
              <a:r>
                <a:rPr lang="en-US" altLang="ja-JP" sz="900" b="1" dirty="0">
                  <a:solidFill>
                    <a:schemeClr val="tx1"/>
                  </a:solidFill>
                  <a:latin typeface="+mn-ea"/>
                </a:rPr>
                <a:t>curl</a:t>
              </a:r>
              <a:r>
                <a:rPr lang="ja-JP" altLang="en-US" sz="900" b="1" dirty="0" smtClean="0">
                  <a:solidFill>
                    <a:schemeClr val="tx1"/>
                  </a:solidFill>
                  <a:latin typeface="+mn-ea"/>
                </a:rPr>
                <a:t>コマンドによるリクエスト送信）</a:t>
              </a:r>
              <a:endParaRPr lang="en-US" altLang="ja-JP" sz="900" b="1" dirty="0" smtClean="0">
                <a:solidFill>
                  <a:schemeClr val="tx1"/>
                </a:solidFill>
                <a:latin typeface="+mn-ea"/>
              </a:endParaRPr>
            </a:p>
          </p:txBody>
        </p:sp>
        <p:sp>
          <p:nvSpPr>
            <p:cNvPr id="25" name="角丸四角形 24"/>
            <p:cNvSpPr/>
            <p:nvPr/>
          </p:nvSpPr>
          <p:spPr bwMode="auto">
            <a:xfrm>
              <a:off x="6879253" y="5241331"/>
              <a:ext cx="1720560"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6" name="角丸四角形 25"/>
            <p:cNvSpPr/>
            <p:nvPr/>
          </p:nvSpPr>
          <p:spPr bwMode="auto">
            <a:xfrm>
              <a:off x="6879253" y="317815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アクション設定（</a:t>
              </a:r>
              <a:r>
                <a:rPr lang="en-US" altLang="ja-JP" sz="900" b="1" spc="-150" dirty="0" smtClean="0">
                  <a:solidFill>
                    <a:schemeClr val="tx1">
                      <a:lumMod val="50000"/>
                      <a:lumOff val="50000"/>
                    </a:schemeClr>
                  </a:solidFill>
                  <a:latin typeface="+mn-ea"/>
                </a:rPr>
                <a:t>ITA</a:t>
              </a:r>
              <a:r>
                <a:rPr lang="ja-JP" altLang="en-US" sz="900" b="1" spc="-150" dirty="0" smtClean="0">
                  <a:solidFill>
                    <a:schemeClr val="tx1">
                      <a:lumMod val="50000"/>
                      <a:lumOff val="50000"/>
                    </a:schemeClr>
                  </a:solidFill>
                  <a:latin typeface="+mn-ea"/>
                </a:rPr>
                <a:t>ドライバ）</a:t>
              </a:r>
              <a:endParaRPr lang="en-US" altLang="ja-JP" sz="900" b="1" spc="-150" dirty="0" smtClean="0">
                <a:solidFill>
                  <a:schemeClr val="tx1">
                    <a:lumMod val="50000"/>
                    <a:lumOff val="50000"/>
                  </a:schemeClr>
                </a:solidFill>
                <a:latin typeface="+mn-ea"/>
              </a:endParaRPr>
            </a:p>
          </p:txBody>
        </p:sp>
        <p:sp>
          <p:nvSpPr>
            <p:cNvPr id="27" name="角丸四角形 26"/>
            <p:cNvSpPr/>
            <p:nvPr/>
          </p:nvSpPr>
          <p:spPr bwMode="auto">
            <a:xfrm>
              <a:off x="6879253" y="2352883"/>
              <a:ext cx="1720560" cy="360000"/>
            </a:xfrm>
            <a:prstGeom prst="roundRect">
              <a:avLst/>
            </a:prstGeom>
            <a:solidFill>
              <a:schemeClr val="bg2">
                <a:lumMod val="85000"/>
              </a:schemeClr>
            </a:solidFill>
            <a:ln>
              <a:solidFill>
                <a:srgbClr val="00206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ユーザ作成、</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新規ユーザでのログイン</a:t>
              </a:r>
              <a:endParaRPr lang="ja-JP" altLang="en-US" sz="900" b="1" dirty="0">
                <a:solidFill>
                  <a:schemeClr val="tx1">
                    <a:lumMod val="50000"/>
                    <a:lumOff val="50000"/>
                  </a:schemeClr>
                </a:solidFill>
                <a:latin typeface="+mn-ea"/>
              </a:endParaRPr>
            </a:p>
          </p:txBody>
        </p:sp>
      </p:grpSp>
      <p:pic>
        <p:nvPicPr>
          <p:cNvPr id="28" name="図 27"/>
          <p:cNvPicPr>
            <a:picLocks noChangeAspect="1"/>
          </p:cNvPicPr>
          <p:nvPr/>
        </p:nvPicPr>
        <p:blipFill>
          <a:blip r:embed="rId2"/>
          <a:stretch>
            <a:fillRect/>
          </a:stretch>
        </p:blipFill>
        <p:spPr>
          <a:xfrm>
            <a:off x="911455" y="1879169"/>
            <a:ext cx="5561010" cy="3677832"/>
          </a:xfrm>
          <a:prstGeom prst="rect">
            <a:avLst/>
          </a:prstGeom>
        </p:spPr>
      </p:pic>
      <p:sp>
        <p:nvSpPr>
          <p:cNvPr id="29" name="正方形/長方形 28"/>
          <p:cNvSpPr/>
          <p:nvPr/>
        </p:nvSpPr>
        <p:spPr bwMode="auto">
          <a:xfrm>
            <a:off x="1162731" y="4002301"/>
            <a:ext cx="1152827" cy="35679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0" name="角丸四角形 29"/>
          <p:cNvSpPr/>
          <p:nvPr/>
        </p:nvSpPr>
        <p:spPr bwMode="auto">
          <a:xfrm>
            <a:off x="1655437" y="5683414"/>
            <a:ext cx="2554611" cy="522569"/>
          </a:xfrm>
          <a:prstGeom prst="roundRect">
            <a:avLst>
              <a:gd name="adj" fmla="val 42427"/>
            </a:avLst>
          </a:prstGeom>
          <a:noFill/>
          <a:ln w="381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smtClean="0">
                <a:solidFill>
                  <a:srgbClr val="FF0000"/>
                </a:solidFill>
                <a:latin typeface="+mn-ea"/>
              </a:rPr>
              <a:t>ルールマッチ状況</a:t>
            </a:r>
            <a:r>
              <a:rPr kumimoji="1" lang="ja-JP" altLang="en-US" sz="1200" b="1" dirty="0" smtClean="0">
                <a:solidFill>
                  <a:srgbClr val="FF0000"/>
                </a:solidFill>
                <a:latin typeface="+mn-ea"/>
              </a:rPr>
              <a:t>：ルール未検出</a:t>
            </a:r>
          </a:p>
        </p:txBody>
      </p:sp>
      <p:cxnSp>
        <p:nvCxnSpPr>
          <p:cNvPr id="31" name="直線コネクタ 30"/>
          <p:cNvCxnSpPr/>
          <p:nvPr/>
        </p:nvCxnSpPr>
        <p:spPr bwMode="auto">
          <a:xfrm>
            <a:off x="1414206" y="4359091"/>
            <a:ext cx="313589" cy="1667519"/>
          </a:xfrm>
          <a:prstGeom prst="line">
            <a:avLst/>
          </a:prstGeom>
          <a:solidFill>
            <a:schemeClr val="bg1"/>
          </a:solidFill>
          <a:ln w="38100" cap="flat" cmpd="sng" algn="ctr">
            <a:solidFill>
              <a:srgbClr val="FF0000"/>
            </a:solidFill>
            <a:prstDash val="solid"/>
            <a:round/>
            <a:headEnd type="oval"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p:nvPr/>
        </p:nvCxnSpPr>
        <p:spPr bwMode="auto">
          <a:xfrm flipH="1" flipV="1">
            <a:off x="1703082" y="6026610"/>
            <a:ext cx="244800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3" name="図 32"/>
          <p:cNvPicPr>
            <a:picLocks noChangeAspect="1"/>
          </p:cNvPicPr>
          <p:nvPr/>
        </p:nvPicPr>
        <p:blipFill>
          <a:blip r:embed="rId3"/>
          <a:stretch>
            <a:fillRect/>
          </a:stretch>
        </p:blipFill>
        <p:spPr>
          <a:xfrm>
            <a:off x="4541350" y="2084604"/>
            <a:ext cx="3862229" cy="4227687"/>
          </a:xfrm>
          <a:prstGeom prst="rect">
            <a:avLst/>
          </a:prstGeom>
          <a:ln>
            <a:solidFill>
              <a:schemeClr val="tx1">
                <a:lumMod val="50000"/>
                <a:lumOff val="50000"/>
              </a:schemeClr>
            </a:solidFill>
          </a:ln>
        </p:spPr>
      </p:pic>
    </p:spTree>
    <p:extLst>
      <p:ext uri="{BB962C8B-B14F-4D97-AF65-F5344CB8AC3E}">
        <p14:creationId xmlns:p14="http://schemas.microsoft.com/office/powerpoint/2010/main" val="968834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A</a:t>
            </a:r>
            <a:r>
              <a:rPr lang="ja-JP" altLang="en-US" dirty="0" smtClean="0"/>
              <a:t>　付録</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8306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(1/4)</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サンプル値を入力し</a:t>
            </a:r>
            <a:r>
              <a:rPr lang="en-US" altLang="ja-JP" dirty="0"/>
              <a:t>OASE</a:t>
            </a:r>
            <a:r>
              <a:rPr lang="ja-JP" altLang="en-US" dirty="0"/>
              <a:t>を実行する</a:t>
            </a:r>
            <a:endParaRPr lang="en-US" altLang="ja-JP" dirty="0"/>
          </a:p>
          <a:p>
            <a:pPr lvl="1"/>
            <a:r>
              <a:rPr lang="ja-JP" altLang="en-US" dirty="0"/>
              <a:t>「</a:t>
            </a:r>
            <a:r>
              <a:rPr lang="en-US" altLang="ja-JP" dirty="0"/>
              <a:t>Error</a:t>
            </a:r>
            <a:r>
              <a:rPr lang="ja-JP" altLang="en-US" dirty="0"/>
              <a:t>：」および「</a:t>
            </a:r>
            <a:r>
              <a:rPr lang="en-US" altLang="ja-JP" dirty="0"/>
              <a:t>HDD</a:t>
            </a:r>
            <a:r>
              <a:rPr lang="ja-JP" altLang="en-US" dirty="0"/>
              <a:t>」というメッセージが投入された場合、</a:t>
            </a:r>
            <a:r>
              <a:rPr lang="en-US" altLang="ja-JP" dirty="0"/>
              <a:t>ITA</a:t>
            </a:r>
            <a:r>
              <a:rPr lang="ja-JP" altLang="en-US" dirty="0"/>
              <a:t>が実行され「</a:t>
            </a:r>
            <a:r>
              <a:rPr lang="en-US" altLang="ja-JP" dirty="0" err="1"/>
              <a:t>oase_testdirectory</a:t>
            </a:r>
            <a:r>
              <a:rPr lang="ja-JP" altLang="en-US" dirty="0"/>
              <a:t>」という名称のディレクトリが作成されるようにする</a:t>
            </a:r>
            <a:endParaRPr lang="en-US" altLang="ja-JP" dirty="0"/>
          </a:p>
          <a:p>
            <a:pPr lvl="1"/>
            <a:r>
              <a:rPr lang="ja-JP" altLang="en-US" dirty="0"/>
              <a:t>既知事象ではないメッセージ（ 「</a:t>
            </a:r>
            <a:r>
              <a:rPr lang="en-US" altLang="ja-JP" dirty="0"/>
              <a:t>message:</a:t>
            </a:r>
            <a:r>
              <a:rPr lang="ja-JP" altLang="en-US" dirty="0"/>
              <a:t>」および「</a:t>
            </a:r>
            <a:r>
              <a:rPr lang="en-US" altLang="ja-JP" dirty="0"/>
              <a:t>SKIP</a:t>
            </a:r>
            <a:r>
              <a:rPr lang="ja-JP" altLang="en-US" dirty="0"/>
              <a:t>」 ）を受け取った場合は「</a:t>
            </a:r>
            <a:r>
              <a:rPr lang="en-US" altLang="ja-JP" dirty="0"/>
              <a:t>[OASE]</a:t>
            </a:r>
            <a:r>
              <a:rPr lang="ja-JP" altLang="en-US" dirty="0"/>
              <a:t>未知事象通知」というタイトルのメールで通知するようにする</a:t>
            </a:r>
            <a:r>
              <a:rPr lang="en-US" altLang="ja-JP" dirty="0"/>
              <a:t/>
            </a:r>
            <a:br>
              <a:rPr lang="en-US" altLang="ja-JP" dirty="0"/>
            </a:br>
            <a:r>
              <a:rPr lang="en-US" altLang="ja-JP" dirty="0"/>
              <a:t/>
            </a:r>
            <a:br>
              <a:rPr lang="en-US" altLang="ja-JP" dirty="0"/>
            </a:br>
            <a:r>
              <a:rPr lang="en-US" altLang="ja-JP" dirty="0"/>
              <a:t>【</a:t>
            </a:r>
            <a:r>
              <a:rPr lang="ja-JP" altLang="en-US" b="1" dirty="0"/>
              <a:t>事前設定</a:t>
            </a:r>
            <a:r>
              <a:rPr lang="en-US" altLang="ja-JP" b="1" dirty="0"/>
              <a:t>】</a:t>
            </a:r>
            <a:endParaRPr lang="ja-JP" altLang="en-US" b="1" dirty="0"/>
          </a:p>
          <a:p>
            <a:endParaRPr lang="ja-JP" altLang="en-US" dirty="0"/>
          </a:p>
          <a:p>
            <a:endParaRPr kumimoji="1" lang="ja-JP" altLang="en-US" dirty="0"/>
          </a:p>
        </p:txBody>
      </p:sp>
      <p:sp>
        <p:nvSpPr>
          <p:cNvPr id="10" name="角丸四角形 9"/>
          <p:cNvSpPr/>
          <p:nvPr/>
        </p:nvSpPr>
        <p:spPr bwMode="auto">
          <a:xfrm>
            <a:off x="849037" y="2876802"/>
            <a:ext cx="3324233" cy="1584000"/>
          </a:xfrm>
          <a:prstGeom prst="roundRect">
            <a:avLst>
              <a:gd name="adj" fmla="val 669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a:latin typeface="+mn-ea"/>
              </a:rPr>
              <a:t>①</a:t>
            </a:r>
            <a:r>
              <a:rPr lang="ja-JP" altLang="en-US" sz="1400" b="1" dirty="0" smtClean="0">
                <a:latin typeface="+mn-ea"/>
              </a:rPr>
              <a:t>「トークン</a:t>
            </a:r>
            <a:r>
              <a:rPr lang="ja-JP" altLang="en-US" sz="1400" b="1" dirty="0">
                <a:latin typeface="+mn-ea"/>
              </a:rPr>
              <a:t>払い出</a:t>
            </a:r>
            <a:r>
              <a:rPr lang="ja-JP" altLang="en-US" sz="1400" b="1" dirty="0" smtClean="0">
                <a:latin typeface="+mn-ea"/>
              </a:rPr>
              <a:t>し」画面</a:t>
            </a:r>
            <a:endParaRPr lang="en-US" altLang="ja-JP" sz="1400" b="1" dirty="0" smtClean="0">
              <a:latin typeface="+mn-ea"/>
            </a:endParaRPr>
          </a:p>
        </p:txBody>
      </p:sp>
      <p:sp>
        <p:nvSpPr>
          <p:cNvPr id="11" name="角丸四角形 10"/>
          <p:cNvSpPr/>
          <p:nvPr/>
        </p:nvSpPr>
        <p:spPr bwMode="auto">
          <a:xfrm>
            <a:off x="855048" y="4606314"/>
            <a:ext cx="3318222" cy="1749964"/>
          </a:xfrm>
          <a:prstGeom prst="roundRect">
            <a:avLst>
              <a:gd name="adj" fmla="val 7400"/>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smtClean="0">
                <a:latin typeface="+mn-ea"/>
              </a:rPr>
              <a:t>②「アクション設定」画面</a:t>
            </a:r>
            <a:endParaRPr lang="en-US" altLang="ja-JP"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4102455474"/>
              </p:ext>
            </p:extLst>
          </p:nvPr>
        </p:nvGraphicFramePr>
        <p:xfrm>
          <a:off x="973688" y="3290898"/>
          <a:ext cx="3285784" cy="1127760"/>
        </p:xfrm>
        <a:graphic>
          <a:graphicData uri="http://schemas.openxmlformats.org/drawingml/2006/table">
            <a:tbl>
              <a:tblPr firstRow="1" bandRow="1">
                <a:tableStyleId>{5C22544A-7EE6-4342-B048-85BDC9FD1C3A}</a:tableStyleId>
              </a:tblPr>
              <a:tblGrid>
                <a:gridCol w="243450">
                  <a:extLst>
                    <a:ext uri="{9D8B030D-6E8A-4147-A177-3AD203B41FA5}">
                      <a16:colId xmlns:a16="http://schemas.microsoft.com/office/drawing/2014/main" val="2933971899"/>
                    </a:ext>
                  </a:extLst>
                </a:gridCol>
                <a:gridCol w="1334556">
                  <a:extLst>
                    <a:ext uri="{9D8B030D-6E8A-4147-A177-3AD203B41FA5}">
                      <a16:colId xmlns:a16="http://schemas.microsoft.com/office/drawing/2014/main" val="3429847219"/>
                    </a:ext>
                  </a:extLst>
                </a:gridCol>
                <a:gridCol w="1489576">
                  <a:extLst>
                    <a:ext uri="{9D8B030D-6E8A-4147-A177-3AD203B41FA5}">
                      <a16:colId xmlns:a16="http://schemas.microsoft.com/office/drawing/2014/main" val="345083229"/>
                    </a:ext>
                  </a:extLst>
                </a:gridCol>
                <a:gridCol w="218202">
                  <a:extLst>
                    <a:ext uri="{9D8B030D-6E8A-4147-A177-3AD203B41FA5}">
                      <a16:colId xmlns:a16="http://schemas.microsoft.com/office/drawing/2014/main" val="460530091"/>
                    </a:ext>
                  </a:extLst>
                </a:gridCol>
              </a:tblGrid>
              <a:tr h="424938">
                <a:tc gridSpan="4">
                  <a:txBody>
                    <a:bodyPr/>
                    <a:lstStyle/>
                    <a:p>
                      <a:pPr marL="171450" indent="-171450" algn="l">
                        <a:buFont typeface="Arial" panose="020B0604020202020204" pitchFamily="34" charset="0"/>
                        <a:buChar char="•"/>
                      </a:pPr>
                      <a:r>
                        <a:rPr kumimoji="1" lang="en-US" altLang="ja-JP" sz="1400" b="1" dirty="0" smtClean="0">
                          <a:solidFill>
                            <a:sysClr val="windowText" lastClr="000000"/>
                          </a:solidFill>
                          <a:latin typeface="+mn-lt"/>
                        </a:rPr>
                        <a:t>curl</a:t>
                      </a:r>
                      <a:r>
                        <a:rPr kumimoji="1" lang="ja-JP" altLang="en-US" sz="1400" b="1" dirty="0" smtClean="0">
                          <a:solidFill>
                            <a:sysClr val="windowText" lastClr="000000"/>
                          </a:solidFill>
                          <a:latin typeface="+mn-lt"/>
                        </a:rPr>
                        <a:t>コマンドによるリクエスト送信時に必要なトークンを用意する</a:t>
                      </a:r>
                      <a:endParaRPr kumimoji="1" lang="ja-JP" altLang="en-US"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pPr algn="l"/>
                      <a:endParaRPr kumimoji="1" lang="ja-JP" altLang="en-US" sz="12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54963">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bg1"/>
                          </a:solidFill>
                          <a:latin typeface="+mn-lt"/>
                        </a:rPr>
                        <a:t>トークン名</a:t>
                      </a:r>
                      <a:endParaRPr kumimoji="1" lang="en-US" altLang="ja-JP" sz="1400" b="1" dirty="0" smtClean="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kumimoji="1" lang="en-US" altLang="ja-JP" sz="1400" b="0" dirty="0" smtClean="0">
                          <a:solidFill>
                            <a:sysClr val="windowText" lastClr="000000"/>
                          </a:solidFill>
                          <a:latin typeface="+mn-lt"/>
                        </a:rPr>
                        <a:t>practice_token</a:t>
                      </a:r>
                      <a:endParaRPr kumimoji="1" lang="ja-JP" altLang="en-US" sz="1400" b="0" dirty="0" smtClean="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kumimoji="1" lang="ja-JP" altLang="en-US" sz="1400" b="0"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254963">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r>
                        <a:rPr kumimoji="1" lang="ja-JP" altLang="en-US" sz="1400" b="0" dirty="0" smtClean="0">
                          <a:solidFill>
                            <a:sysClr val="windowText" lastClr="000000"/>
                          </a:solidFill>
                          <a:latin typeface="+mn-lt"/>
                        </a:rPr>
                        <a:t>（他、必要情報を登録）</a:t>
                      </a:r>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pPr algn="l"/>
                      <a:endParaRPr kumimoji="1" lang="en-US" altLang="ja-JP" sz="12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311307283"/>
              </p:ext>
            </p:extLst>
          </p:nvPr>
        </p:nvGraphicFramePr>
        <p:xfrm>
          <a:off x="1018826" y="5073198"/>
          <a:ext cx="3154445" cy="1219200"/>
        </p:xfrm>
        <a:graphic>
          <a:graphicData uri="http://schemas.openxmlformats.org/drawingml/2006/table">
            <a:tbl>
              <a:tblPr firstRow="1" bandRow="1">
                <a:tableStyleId>{5C22544A-7EE6-4342-B048-85BDC9FD1C3A}</a:tableStyleId>
              </a:tblPr>
              <a:tblGrid>
                <a:gridCol w="314287">
                  <a:extLst>
                    <a:ext uri="{9D8B030D-6E8A-4147-A177-3AD203B41FA5}">
                      <a16:colId xmlns:a16="http://schemas.microsoft.com/office/drawing/2014/main" val="2933971899"/>
                    </a:ext>
                  </a:extLst>
                </a:gridCol>
                <a:gridCol w="1426181">
                  <a:extLst>
                    <a:ext uri="{9D8B030D-6E8A-4147-A177-3AD203B41FA5}">
                      <a16:colId xmlns:a16="http://schemas.microsoft.com/office/drawing/2014/main" val="3429847219"/>
                    </a:ext>
                  </a:extLst>
                </a:gridCol>
                <a:gridCol w="1172335">
                  <a:extLst>
                    <a:ext uri="{9D8B030D-6E8A-4147-A177-3AD203B41FA5}">
                      <a16:colId xmlns:a16="http://schemas.microsoft.com/office/drawing/2014/main" val="268460600"/>
                    </a:ext>
                  </a:extLst>
                </a:gridCol>
                <a:gridCol w="241642">
                  <a:extLst>
                    <a:ext uri="{9D8B030D-6E8A-4147-A177-3AD203B41FA5}">
                      <a16:colId xmlns:a16="http://schemas.microsoft.com/office/drawing/2014/main" val="2078012998"/>
                    </a:ext>
                  </a:extLst>
                </a:gridCol>
              </a:tblGrid>
              <a:tr h="253778">
                <a:tc gridSpan="4">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ITA</a:t>
                      </a:r>
                      <a:r>
                        <a:rPr kumimoji="1" lang="ja-JP" altLang="en-US" sz="1400" b="1" dirty="0" smtClean="0">
                          <a:solidFill>
                            <a:sysClr val="windowText" lastClr="000000"/>
                          </a:solidFill>
                          <a:latin typeface="+mn-lt"/>
                        </a:rPr>
                        <a:t> </a:t>
                      </a:r>
                      <a:r>
                        <a:rPr kumimoji="1" lang="en-US" altLang="ja-JP" sz="1400" b="1" dirty="0" smtClean="0">
                          <a:solidFill>
                            <a:sysClr val="windowText" lastClr="000000"/>
                          </a:solidFill>
                          <a:latin typeface="+mn-lt"/>
                        </a:rPr>
                        <a:t>Driver ver1</a:t>
                      </a:r>
                      <a:r>
                        <a:rPr kumimoji="1" lang="ja-JP" altLang="en-US" sz="1400" b="1" dirty="0" smtClean="0">
                          <a:solidFill>
                            <a:sysClr val="windowText" lastClr="000000"/>
                          </a:solidFill>
                          <a:latin typeface="+mn-lt"/>
                        </a:rPr>
                        <a:t>」を用意する</a:t>
                      </a:r>
                      <a:endParaRPr kumimoji="1" lang="ja-JP" altLang="en-US"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08990968"/>
                  </a:ext>
                </a:extLst>
              </a:tr>
              <a:tr h="266434">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bg1"/>
                          </a:solidFill>
                          <a:latin typeface="+mn-lt"/>
                        </a:rPr>
                        <a:t>名前</a:t>
                      </a:r>
                    </a:p>
                  </a:txBody>
                  <a:tcPr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kumimoji="1" lang="en-US" altLang="ja-JP" sz="1400" b="0" dirty="0" err="1" smtClean="0">
                          <a:solidFill>
                            <a:sysClr val="windowText" lastClr="000000"/>
                          </a:solidFill>
                          <a:latin typeface="+mn-lt"/>
                        </a:rPr>
                        <a:t>test_ita</a:t>
                      </a:r>
                      <a:endParaRPr kumimoji="1" lang="ja-JP" altLang="en-US" sz="1400" b="0" dirty="0" smtClean="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266434">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bg1"/>
                          </a:solidFill>
                          <a:latin typeface="+mn-lt"/>
                        </a:rPr>
                        <a:t>バージョン</a:t>
                      </a:r>
                    </a:p>
                  </a:txBody>
                  <a:tcPr anchor="ctr">
                    <a:lnL w="12700" cap="flat" cmpd="sng" algn="ctr">
                      <a:solidFill>
                        <a:schemeClr val="tx1"/>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kumimoji="1" lang="en-US" altLang="ja-JP" sz="1400" b="0" dirty="0" smtClean="0">
                          <a:solidFill>
                            <a:sysClr val="windowText" lastClr="000000"/>
                          </a:solidFill>
                          <a:latin typeface="+mn-lt"/>
                        </a:rPr>
                        <a:t>1.7.1</a:t>
                      </a:r>
                      <a:endParaRPr kumimoji="1" lang="ja-JP" altLang="en-US" sz="1400" b="0" dirty="0" smtClean="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8989478"/>
                  </a:ext>
                </a:extLst>
              </a:tr>
              <a:tr h="253778">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r>
                        <a:rPr kumimoji="1" lang="ja-JP" altLang="en-US" sz="1400" b="0" dirty="0" smtClean="0">
                          <a:solidFill>
                            <a:sysClr val="windowText" lastClr="000000"/>
                          </a:solidFill>
                          <a:latin typeface="+mn-lt"/>
                        </a:rPr>
                        <a:t>（他、必要情報を登録）</a:t>
                      </a:r>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266610816"/>
                  </a:ext>
                </a:extLst>
              </a:tr>
            </a:tbl>
          </a:graphicData>
        </a:graphic>
      </p:graphicFrame>
      <p:sp>
        <p:nvSpPr>
          <p:cNvPr id="14" name="角丸四角形 13"/>
          <p:cNvSpPr/>
          <p:nvPr/>
        </p:nvSpPr>
        <p:spPr bwMode="auto">
          <a:xfrm>
            <a:off x="4283198" y="2876802"/>
            <a:ext cx="4932000" cy="3479476"/>
          </a:xfrm>
          <a:prstGeom prst="roundRect">
            <a:avLst>
              <a:gd name="adj" fmla="val 3812"/>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a:t>③</a:t>
            </a:r>
            <a:r>
              <a:rPr lang="ja-JP" altLang="en-US" sz="1400" b="1" dirty="0" smtClean="0"/>
              <a:t>「</a:t>
            </a:r>
            <a:r>
              <a:rPr lang="ja-JP" altLang="en-US" sz="1400" b="1" dirty="0"/>
              <a:t>ディシジョンテーブル」画面</a:t>
            </a:r>
          </a:p>
        </p:txBody>
      </p:sp>
      <p:graphicFrame>
        <p:nvGraphicFramePr>
          <p:cNvPr id="15" name="表 14"/>
          <p:cNvGraphicFramePr>
            <a:graphicFrameLocks noGrp="1"/>
          </p:cNvGraphicFramePr>
          <p:nvPr>
            <p:extLst>
              <p:ext uri="{D42A27DB-BD31-4B8C-83A1-F6EECF244321}">
                <p14:modId xmlns:p14="http://schemas.microsoft.com/office/powerpoint/2010/main" val="2284561775"/>
              </p:ext>
            </p:extLst>
          </p:nvPr>
        </p:nvGraphicFramePr>
        <p:xfrm>
          <a:off x="4467548" y="3251430"/>
          <a:ext cx="4808560" cy="310484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933971899"/>
                    </a:ext>
                  </a:extLst>
                </a:gridCol>
                <a:gridCol w="2196000">
                  <a:extLst>
                    <a:ext uri="{9D8B030D-6E8A-4147-A177-3AD203B41FA5}">
                      <a16:colId xmlns:a16="http://schemas.microsoft.com/office/drawing/2014/main" val="3429847219"/>
                    </a:ext>
                  </a:extLst>
                </a:gridCol>
                <a:gridCol w="2196000">
                  <a:extLst>
                    <a:ext uri="{9D8B030D-6E8A-4147-A177-3AD203B41FA5}">
                      <a16:colId xmlns:a16="http://schemas.microsoft.com/office/drawing/2014/main" val="4197663513"/>
                    </a:ext>
                  </a:extLst>
                </a:gridCol>
                <a:gridCol w="208280">
                  <a:extLst>
                    <a:ext uri="{9D8B030D-6E8A-4147-A177-3AD203B41FA5}">
                      <a16:colId xmlns:a16="http://schemas.microsoft.com/office/drawing/2014/main" val="4158689200"/>
                    </a:ext>
                  </a:extLst>
                </a:gridCol>
              </a:tblGrid>
              <a:tr h="433382">
                <a:tc gridSpan="4">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lt"/>
                        </a:rPr>
                        <a:t>「アラートレベル」「対象」が合致条件となるディシジョンテーブルを作成する</a:t>
                      </a:r>
                      <a:endParaRPr kumimoji="1" lang="ja-JP" altLang="en-US"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08990968"/>
                  </a:ext>
                </a:extLst>
              </a:tr>
              <a:tr h="260029">
                <a:tc>
                  <a:txBody>
                    <a:bodyPr/>
                    <a:lstStyle/>
                    <a:p>
                      <a:pPr algn="l"/>
                      <a:endParaRPr kumimoji="1" lang="en-US" altLang="ja-JP" sz="100" b="0" dirty="0" smtClean="0">
                        <a:solidFill>
                          <a:sysClr val="windowText" lastClr="000000"/>
                        </a:solidFill>
                        <a:latin typeface="+mn-lt"/>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bg1"/>
                          </a:solidFill>
                          <a:latin typeface="+mn-lt"/>
                        </a:rPr>
                        <a:t>ディシジョンテーブル名</a:t>
                      </a:r>
                    </a:p>
                  </a:txBody>
                  <a:tcPr anchor="ctr">
                    <a:lnL w="12700" cap="flat" cmpd="sng" algn="ctr">
                      <a:solidFill>
                        <a:srgbClr val="002060"/>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kumimoji="1" lang="en-US" altLang="ja-JP" sz="1400" b="0" dirty="0" err="1" smtClean="0">
                          <a:solidFill>
                            <a:sysClr val="windowText" lastClr="000000"/>
                          </a:solidFill>
                          <a:latin typeface="+mn-lt"/>
                        </a:rPr>
                        <a:t>test_dt</a:t>
                      </a:r>
                      <a:endParaRPr kumimoji="1" lang="ja-JP" altLang="en-US" sz="1400" b="0" dirty="0" smtClean="0">
                        <a:solidFill>
                          <a:sysClr val="windowText" lastClr="000000"/>
                        </a:solidFill>
                        <a:latin typeface="+mn-lt"/>
                      </a:endParaRPr>
                    </a:p>
                  </a:txBody>
                  <a:tcPr anchor="ctr">
                    <a:lnL w="12700" cap="flat" cmpd="sng" algn="ctr">
                      <a:solidFill>
                        <a:schemeClr val="tx2">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kumimoji="1" lang="ja-JP" altLang="en-US" sz="1400" b="0"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r h="260029">
                <a:tc>
                  <a:txBody>
                    <a:bodyPr/>
                    <a:lstStyle/>
                    <a:p>
                      <a:pPr algn="l"/>
                      <a:endParaRPr kumimoji="1" lang="en-US" altLang="ja-JP" sz="100" b="0" dirty="0" smtClean="0">
                        <a:solidFill>
                          <a:sysClr val="windowText" lastClr="000000"/>
                        </a:solidFill>
                        <a:latin typeface="+mn-lt"/>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bg1"/>
                          </a:solidFill>
                          <a:latin typeface="+mn-lt"/>
                        </a:rPr>
                        <a:t>権限の設定（</a:t>
                      </a:r>
                      <a:r>
                        <a:rPr kumimoji="1" lang="en-US" altLang="ja-JP" sz="1400" b="1" dirty="0" err="1" smtClean="0">
                          <a:solidFill>
                            <a:schemeClr val="bg1"/>
                          </a:solidFill>
                          <a:latin typeface="+mn-lt"/>
                        </a:rPr>
                        <a:t>test_group</a:t>
                      </a:r>
                      <a:r>
                        <a:rPr kumimoji="1" lang="ja-JP" altLang="en-US" sz="1400" b="1" dirty="0" smtClean="0">
                          <a:solidFill>
                            <a:schemeClr val="bg1"/>
                          </a:solidFill>
                          <a:latin typeface="+mn-lt"/>
                        </a:rPr>
                        <a:t>）</a:t>
                      </a:r>
                    </a:p>
                  </a:txBody>
                  <a:tcPr anchor="ctr">
                    <a:lnL w="12700" cap="flat" cmpd="sng" algn="ctr">
                      <a:solidFill>
                        <a:srgbClr val="002060"/>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kumimoji="1" lang="ja-JP" altLang="en-US" sz="1400" b="0" dirty="0" smtClean="0">
                          <a:solidFill>
                            <a:sysClr val="windowText" lastClr="000000"/>
                          </a:solidFill>
                          <a:latin typeface="+mn-lt"/>
                        </a:rPr>
                        <a:t>全て「更新可能」</a:t>
                      </a:r>
                    </a:p>
                  </a:txBody>
                  <a:tcPr anchor="ctr">
                    <a:lnL w="12700" cap="flat" cmpd="sng" algn="ctr">
                      <a:solidFill>
                        <a:schemeClr val="tx2">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a:endParaRPr kumimoji="1" lang="ja-JP" altLang="en-US" sz="1400" b="0"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5964395"/>
                  </a:ext>
                </a:extLst>
              </a:tr>
              <a:tr h="0">
                <a:tc>
                  <a:txBody>
                    <a:bodyPr/>
                    <a:lstStyle/>
                    <a:p>
                      <a:pPr algn="l"/>
                      <a:endParaRPr kumimoji="1" lang="en-US" altLang="ja-JP" sz="1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00" b="1" dirty="0" smtClean="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00" b="0" dirty="0" smtClean="0">
                        <a:solidFill>
                          <a:sysClr val="windowText" lastClr="000000"/>
                        </a:solidFill>
                        <a:latin typeface="+mn-lt"/>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530120"/>
                  </a:ext>
                </a:extLst>
              </a:tr>
              <a:tr h="260029">
                <a:tc rowSpan="2">
                  <a:txBody>
                    <a:bodyPr/>
                    <a:lstStyle/>
                    <a:p>
                      <a:pPr algn="l"/>
                      <a:endParaRPr kumimoji="1" lang="en-US" altLang="ja-JP" sz="100" b="0" dirty="0" smtClean="0">
                        <a:solidFill>
                          <a:sysClr val="windowText" lastClr="000000"/>
                        </a:solidFill>
                        <a:latin typeface="+mn-lt"/>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400" b="1" dirty="0" smtClean="0">
                          <a:solidFill>
                            <a:schemeClr val="bg1"/>
                          </a:solidFill>
                          <a:latin typeface="+mn-lt"/>
                        </a:rPr>
                        <a:t>条件名</a:t>
                      </a:r>
                    </a:p>
                  </a:txBody>
                  <a:tcPr anchor="ctr">
                    <a:lnL w="12700" cap="flat" cmpd="sng" algn="ctr">
                      <a:solidFill>
                        <a:srgbClr val="002060"/>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smtClean="0">
                          <a:solidFill>
                            <a:schemeClr val="bg1"/>
                          </a:solidFill>
                          <a:latin typeface="+mn-lt"/>
                        </a:rPr>
                        <a:t>条件式</a:t>
                      </a:r>
                      <a:endParaRPr kumimoji="1" lang="ja-JP" altLang="en-US" sz="1400" b="1" dirty="0" smtClean="0">
                        <a:solidFill>
                          <a:schemeClr val="bg1"/>
                        </a:solidFill>
                        <a:latin typeface="+mn-lt"/>
                      </a:endParaRPr>
                    </a:p>
                  </a:txBody>
                  <a:tcPr anchor="ctr">
                    <a:lnL w="12700" cap="flat" cmpd="sng" algn="ctr">
                      <a:solidFill>
                        <a:schemeClr val="tx2">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algn="l"/>
                      <a:endParaRPr kumimoji="1" lang="ja-JP" altLang="en-US" sz="1400" b="0"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9013076"/>
                  </a:ext>
                </a:extLst>
              </a:tr>
              <a:tr h="260029">
                <a:tc vMerge="1">
                  <a:txBody>
                    <a:bodyPr/>
                    <a:lstStyle/>
                    <a:p>
                      <a:endParaRPr kumimoji="1" lang="ja-JP" altLang="en-US"/>
                    </a:p>
                  </a:txBody>
                  <a:tcPr/>
                </a:tc>
                <a:tc>
                  <a:txBody>
                    <a:bodyPr/>
                    <a:lstStyle/>
                    <a:p>
                      <a:pPr algn="l"/>
                      <a:r>
                        <a:rPr kumimoji="1" lang="ja-JP" altLang="en-US" sz="1400" b="0" dirty="0" smtClean="0">
                          <a:solidFill>
                            <a:schemeClr val="tx1"/>
                          </a:solidFill>
                          <a:latin typeface="+mn-lt"/>
                        </a:rPr>
                        <a:t>アラートレベル</a:t>
                      </a:r>
                    </a:p>
                  </a:txBody>
                  <a:tcPr anchor="ctr">
                    <a:lnL w="12700" cap="flat" cmpd="sng" algn="ctr">
                      <a:solidFill>
                        <a:srgbClr val="002060"/>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smtClean="0"/>
                        <a:t>正規表現に一致する</a:t>
                      </a:r>
                      <a:endParaRPr kumimoji="1" lang="ja-JP" altLang="en-US" sz="1400" dirty="0"/>
                    </a:p>
                  </a:txBody>
                  <a:tcPr anchor="ctr">
                    <a:lnL w="12700" cap="flat" cmpd="sng" algn="ctr">
                      <a:solidFill>
                        <a:schemeClr val="tx2">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a:p>
                  </a:txBody>
                  <a:tcPr/>
                </a:tc>
                <a:extLst>
                  <a:ext uri="{0D108BD9-81ED-4DB2-BD59-A6C34878D82A}">
                    <a16:rowId xmlns:a16="http://schemas.microsoft.com/office/drawing/2014/main" val="459216528"/>
                  </a:ext>
                </a:extLst>
              </a:tr>
              <a:tr h="261035">
                <a:tc>
                  <a:txBody>
                    <a:bodyPr/>
                    <a:lstStyle/>
                    <a:p>
                      <a:pPr algn="l"/>
                      <a:endParaRPr kumimoji="1" lang="en-US" altLang="ja-JP" sz="100" b="0" dirty="0" smtClean="0">
                        <a:solidFill>
                          <a:sysClr val="windowText" lastClr="000000"/>
                        </a:solidFill>
                        <a:latin typeface="+mn-lt"/>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0" dirty="0" smtClean="0">
                          <a:solidFill>
                            <a:schemeClr val="tx1"/>
                          </a:solidFill>
                          <a:latin typeface="+mn-lt"/>
                        </a:rPr>
                        <a:t>対象</a:t>
                      </a:r>
                    </a:p>
                  </a:txBody>
                  <a:tcPr anchor="ctr">
                    <a:lnL w="12700" cap="flat" cmpd="sng" algn="ctr">
                      <a:solidFill>
                        <a:srgbClr val="002060"/>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smtClean="0"/>
                        <a:t>正規表現に一致する</a:t>
                      </a:r>
                      <a:endParaRPr kumimoji="1" lang="ja-JP" altLang="en-US" sz="1400" dirty="0"/>
                    </a:p>
                  </a:txBody>
                  <a:tcPr anchor="ctr">
                    <a:lnL w="12700" cap="flat" cmpd="sng" algn="ctr">
                      <a:solidFill>
                        <a:schemeClr val="tx2">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kumimoji="1" lang="ja-JP" altLang="en-US" sz="1400" b="0"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0692759"/>
                  </a:ext>
                </a:extLst>
              </a:tr>
              <a:tr h="122888">
                <a:tc>
                  <a:txBody>
                    <a:bodyPr/>
                    <a:lstStyle/>
                    <a:p>
                      <a:pPr algn="l"/>
                      <a:endParaRPr kumimoji="1" lang="en-US" altLang="ja-JP" sz="1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00" b="1" dirty="0" smtClean="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00" b="0" dirty="0" smtClean="0">
                        <a:solidFill>
                          <a:sysClr val="windowText" lastClr="000000"/>
                        </a:solidFill>
                        <a:latin typeface="+mn-lt"/>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5773125"/>
                  </a:ext>
                </a:extLst>
              </a:tr>
              <a:tr h="260029">
                <a:tc>
                  <a:txBody>
                    <a:bodyPr/>
                    <a:lstStyle/>
                    <a:p>
                      <a:pPr algn="l"/>
                      <a:endParaRPr kumimoji="1" lang="en-US" altLang="ja-JP" sz="100" b="0" dirty="0" smtClean="0">
                        <a:solidFill>
                          <a:sysClr val="windowText" lastClr="000000"/>
                        </a:solidFill>
                        <a:latin typeface="+mn-lt"/>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bg1"/>
                          </a:solidFill>
                          <a:latin typeface="+mn-lt"/>
                        </a:rPr>
                        <a:t>未知事象通知</a:t>
                      </a:r>
                    </a:p>
                  </a:txBody>
                  <a:tcPr anchor="ctr">
                    <a:lnL w="12700" cap="flat" cmpd="sng" algn="ctr">
                      <a:solidFill>
                        <a:srgbClr val="002060"/>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kumimoji="1" lang="ja-JP" altLang="en-US" sz="1400" b="0" dirty="0" smtClean="0">
                          <a:solidFill>
                            <a:sysClr val="windowText" lastClr="000000"/>
                          </a:solidFill>
                          <a:latin typeface="+mn-lt"/>
                        </a:rPr>
                        <a:t>メールで通知する</a:t>
                      </a:r>
                    </a:p>
                  </a:txBody>
                  <a:tcPr anchor="ctr">
                    <a:lnL w="12700" cap="flat" cmpd="sng" algn="ctr">
                      <a:solidFill>
                        <a:schemeClr val="tx2">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b="0"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354510"/>
                  </a:ext>
                </a:extLst>
              </a:tr>
              <a:tr h="294679">
                <a:tc>
                  <a:txBody>
                    <a:bodyPr/>
                    <a:lstStyle/>
                    <a:p>
                      <a:pPr algn="l"/>
                      <a:endParaRPr kumimoji="1" lang="en-US" altLang="ja-JP" sz="100" b="0" dirty="0" smtClean="0">
                        <a:solidFill>
                          <a:sysClr val="windowText" lastClr="000000"/>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（他、必要情報を登録）</a:t>
                      </a:r>
                      <a:endParaRPr kumimoji="1" lang="en-US" altLang="ja-JP" sz="1400" b="0" dirty="0" smtClean="0">
                        <a:solidFill>
                          <a:sysClr val="windowText" lastClr="000000"/>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b="0" dirty="0" smtClean="0">
                        <a:solidFill>
                          <a:sysClr val="windowText" lastClr="000000"/>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49317"/>
                  </a:ext>
                </a:extLst>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4052529151"/>
              </p:ext>
            </p:extLst>
          </p:nvPr>
        </p:nvGraphicFramePr>
        <p:xfrm>
          <a:off x="9336268" y="2876802"/>
          <a:ext cx="2374027" cy="3479476"/>
        </p:xfrm>
        <a:graphic>
          <a:graphicData uri="http://schemas.openxmlformats.org/drawingml/2006/table">
            <a:tbl>
              <a:tblPr firstRow="1" bandRow="1">
                <a:tableStyleId>{5C22544A-7EE6-4342-B048-85BDC9FD1C3A}</a:tableStyleId>
              </a:tblPr>
              <a:tblGrid>
                <a:gridCol w="214027">
                  <a:extLst>
                    <a:ext uri="{9D8B030D-6E8A-4147-A177-3AD203B41FA5}">
                      <a16:colId xmlns:a16="http://schemas.microsoft.com/office/drawing/2014/main" val="2080567992"/>
                    </a:ext>
                  </a:extLst>
                </a:gridCol>
                <a:gridCol w="2160000">
                  <a:extLst>
                    <a:ext uri="{9D8B030D-6E8A-4147-A177-3AD203B41FA5}">
                      <a16:colId xmlns:a16="http://schemas.microsoft.com/office/drawing/2014/main" val="511074567"/>
                    </a:ext>
                  </a:extLst>
                </a:gridCol>
              </a:tblGrid>
              <a:tr h="39534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084136">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本書内</a:t>
                      </a:r>
                      <a:r>
                        <a:rPr kumimoji="1" lang="en-US" altLang="ja-JP" sz="1300" dirty="0" smtClean="0">
                          <a:latin typeface="+mn-lt"/>
                        </a:rPr>
                        <a:t>&lt;</a:t>
                      </a:r>
                      <a:r>
                        <a:rPr kumimoji="1" lang="en-US" altLang="ja-JP" sz="1300" dirty="0" smtClean="0">
                          <a:latin typeface="+mn-lt"/>
                          <a:hlinkClick r:id="rId2" action="ppaction://hlinksldjump"/>
                        </a:rPr>
                        <a:t>3.3 </a:t>
                      </a:r>
                      <a:r>
                        <a:rPr kumimoji="1" lang="ja-JP" altLang="en-US" sz="1300" dirty="0" smtClean="0">
                          <a:latin typeface="+mn-lt"/>
                          <a:hlinkClick r:id="rId2" action="ppaction://hlinksldjump"/>
                        </a:rPr>
                        <a:t>トークンの払い出し</a:t>
                      </a:r>
                      <a:r>
                        <a:rPr kumimoji="1" lang="en-US" altLang="ja-JP" sz="1300" dirty="0" smtClean="0">
                          <a:latin typeface="+mn-lt"/>
                        </a:rPr>
                        <a:t>&gt;</a:t>
                      </a:r>
                      <a:r>
                        <a:rPr kumimoji="1" lang="ja-JP" altLang="en-US" sz="1300" dirty="0" err="1" smtClean="0">
                          <a:latin typeface="+mn-lt"/>
                        </a:rPr>
                        <a:t>、</a:t>
                      </a:r>
                      <a:r>
                        <a:rPr kumimoji="1" lang="en-US" altLang="ja-JP" sz="1300" dirty="0" smtClean="0">
                          <a:latin typeface="+mn-lt"/>
                        </a:rPr>
                        <a:t>&lt; </a:t>
                      </a:r>
                      <a:r>
                        <a:rPr kumimoji="1" lang="en-US" altLang="ja-JP" sz="1300" dirty="0" smtClean="0">
                          <a:latin typeface="+mn-lt"/>
                          <a:hlinkClick r:id="rId3" action="ppaction://hlinksldjump"/>
                        </a:rPr>
                        <a:t>3.4</a:t>
                      </a:r>
                      <a:r>
                        <a:rPr kumimoji="1" lang="ja-JP" altLang="en-US" sz="1300" dirty="0" smtClean="0">
                          <a:latin typeface="+mn-lt"/>
                          <a:hlinkClick r:id="rId3" action="ppaction://hlinksldjump"/>
                        </a:rPr>
                        <a:t>　アクション設定（</a:t>
                      </a:r>
                      <a:r>
                        <a:rPr kumimoji="1" lang="en-US" altLang="ja-JP" sz="1300" dirty="0" smtClean="0">
                          <a:latin typeface="+mn-lt"/>
                          <a:hlinkClick r:id="rId3" action="ppaction://hlinksldjump"/>
                        </a:rPr>
                        <a:t>ITA</a:t>
                      </a:r>
                      <a:r>
                        <a:rPr kumimoji="1" lang="ja-JP" altLang="en-US" sz="1300" dirty="0" smtClean="0">
                          <a:latin typeface="+mn-lt"/>
                          <a:hlinkClick r:id="rId3" action="ppaction://hlinksldjump"/>
                        </a:rPr>
                        <a:t>ドライバ）</a:t>
                      </a:r>
                      <a:r>
                        <a:rPr kumimoji="1" lang="ja-JP" altLang="en-US" sz="1300" dirty="0" smtClean="0">
                          <a:latin typeface="+mn-lt"/>
                        </a:rPr>
                        <a:t> </a:t>
                      </a:r>
                      <a:r>
                        <a:rPr kumimoji="1" lang="en-US" altLang="ja-JP" sz="1300" dirty="0" smtClean="0">
                          <a:latin typeface="+mn-lt"/>
                        </a:rPr>
                        <a:t>&gt;</a:t>
                      </a:r>
                      <a:r>
                        <a:rPr kumimoji="1" lang="ja-JP" altLang="en-US" sz="1300" dirty="0" err="1" smtClean="0">
                          <a:latin typeface="+mn-lt"/>
                        </a:rPr>
                        <a:t>、</a:t>
                      </a:r>
                      <a:r>
                        <a:rPr kumimoji="1" lang="en-US" altLang="ja-JP" sz="1300" dirty="0" smtClean="0">
                          <a:latin typeface="+mn-lt"/>
                        </a:rPr>
                        <a:t>&lt;</a:t>
                      </a:r>
                      <a:r>
                        <a:rPr kumimoji="1" lang="en-US" altLang="ja-JP" sz="1300" dirty="0" smtClean="0">
                          <a:latin typeface="+mn-lt"/>
                          <a:hlinkClick r:id="rId4" action="ppaction://hlinksldjump"/>
                        </a:rPr>
                        <a:t>3.5</a:t>
                      </a:r>
                      <a:r>
                        <a:rPr kumimoji="1" lang="ja-JP" altLang="en-US" sz="1300" dirty="0" smtClean="0">
                          <a:latin typeface="+mn-lt"/>
                          <a:hlinkClick r:id="rId4" action="ppaction://hlinksldjump"/>
                        </a:rPr>
                        <a:t>　ディシジョンテーブル作成</a:t>
                      </a:r>
                      <a:r>
                        <a:rPr kumimoji="1" lang="en-US" altLang="ja-JP" sz="1300" dirty="0" smtClean="0">
                          <a:latin typeface="+mn-lt"/>
                        </a:rPr>
                        <a:t>&gt;</a:t>
                      </a:r>
                      <a:r>
                        <a:rPr kumimoji="1" lang="ja-JP" altLang="en-US" sz="1300" dirty="0" smtClean="0">
                          <a:latin typeface="+mn-lt"/>
                        </a:rPr>
                        <a:t>の範囲です。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511354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(2/4)</a:t>
            </a:r>
            <a:endParaRPr kumimoji="1" lang="ja-JP" altLang="en-US" dirty="0"/>
          </a:p>
        </p:txBody>
      </p:sp>
      <p:sp>
        <p:nvSpPr>
          <p:cNvPr id="7" name="コンテンツ プレースホルダー 6"/>
          <p:cNvSpPr>
            <a:spLocks noGrp="1"/>
          </p:cNvSpPr>
          <p:nvPr>
            <p:ph sz="quarter" idx="10"/>
          </p:nvPr>
        </p:nvSpPr>
        <p:spPr/>
        <p:txBody>
          <a:bodyPr/>
          <a:lstStyle/>
          <a:p>
            <a:pPr marL="180000" lvl="1" indent="0">
              <a:buNone/>
            </a:pPr>
            <a:r>
              <a:rPr lang="ja-JP" altLang="en-US" b="1" dirty="0">
                <a:solidFill>
                  <a:srgbClr val="FF0000"/>
                </a:solidFill>
              </a:rPr>
              <a:t>　</a:t>
            </a:r>
            <a:r>
              <a:rPr lang="en-US" altLang="ja-JP" b="1" dirty="0"/>
              <a:t>【</a:t>
            </a:r>
            <a:r>
              <a:rPr lang="ja-JP" altLang="en-US" b="1" dirty="0"/>
              <a:t>作業実行</a:t>
            </a:r>
            <a:r>
              <a:rPr lang="en-US" altLang="ja-JP" b="1" dirty="0"/>
              <a:t>】</a:t>
            </a:r>
            <a:endParaRPr lang="ja-JP" altLang="en-US" b="1" dirty="0"/>
          </a:p>
          <a:p>
            <a:endParaRPr lang="ja-JP" altLang="en-US" dirty="0"/>
          </a:p>
          <a:p>
            <a:endParaRPr kumimoji="1" lang="ja-JP" altLang="en-US" dirty="0"/>
          </a:p>
        </p:txBody>
      </p:sp>
      <p:graphicFrame>
        <p:nvGraphicFramePr>
          <p:cNvPr id="17" name="表 16"/>
          <p:cNvGraphicFramePr>
            <a:graphicFrameLocks noGrp="1"/>
          </p:cNvGraphicFramePr>
          <p:nvPr>
            <p:extLst>
              <p:ext uri="{D42A27DB-BD31-4B8C-83A1-F6EECF244321}">
                <p14:modId xmlns:p14="http://schemas.microsoft.com/office/powerpoint/2010/main" val="1959016947"/>
              </p:ext>
            </p:extLst>
          </p:nvPr>
        </p:nvGraphicFramePr>
        <p:xfrm>
          <a:off x="7032130" y="5050729"/>
          <a:ext cx="4752658" cy="1258671"/>
        </p:xfrm>
        <a:graphic>
          <a:graphicData uri="http://schemas.openxmlformats.org/drawingml/2006/table">
            <a:tbl>
              <a:tblPr firstRow="1" bandRow="1">
                <a:tableStyleId>{5C22544A-7EE6-4342-B048-85BDC9FD1C3A}</a:tableStyleId>
              </a:tblPr>
              <a:tblGrid>
                <a:gridCol w="221005">
                  <a:extLst>
                    <a:ext uri="{9D8B030D-6E8A-4147-A177-3AD203B41FA5}">
                      <a16:colId xmlns:a16="http://schemas.microsoft.com/office/drawing/2014/main" val="2080567992"/>
                    </a:ext>
                  </a:extLst>
                </a:gridCol>
                <a:gridCol w="4531653">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98671">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本書内</a:t>
                      </a:r>
                      <a:r>
                        <a:rPr kumimoji="1" lang="en-US" altLang="ja-JP" sz="1300" dirty="0" smtClean="0">
                          <a:latin typeface="+mn-lt"/>
                        </a:rPr>
                        <a:t>&lt;</a:t>
                      </a:r>
                      <a:r>
                        <a:rPr kumimoji="1" lang="en-US" altLang="ja-JP" sz="1300" dirty="0" smtClean="0">
                          <a:latin typeface="+mn-lt"/>
                          <a:hlinkClick r:id="rId2" action="ppaction://hlinksldjump"/>
                        </a:rPr>
                        <a:t>4.1</a:t>
                      </a:r>
                      <a:r>
                        <a:rPr kumimoji="1" lang="ja-JP" altLang="en-US" sz="1300" dirty="0" smtClean="0">
                          <a:latin typeface="+mn-lt"/>
                          <a:hlinkClick r:id="rId2" action="ppaction://hlinksldjump"/>
                        </a:rPr>
                        <a:t>　ディシジョンテーブルファイル作成 </a:t>
                      </a:r>
                      <a:r>
                        <a:rPr kumimoji="1" lang="en-US" altLang="ja-JP" sz="1300" dirty="0" smtClean="0">
                          <a:latin typeface="+mn-lt"/>
                        </a:rPr>
                        <a:t>&gt;</a:t>
                      </a:r>
                      <a:r>
                        <a:rPr kumimoji="1" lang="ja-JP" altLang="en-US" sz="1300" dirty="0" err="1" smtClean="0">
                          <a:latin typeface="+mn-lt"/>
                        </a:rPr>
                        <a:t>、</a:t>
                      </a:r>
                      <a:r>
                        <a:rPr kumimoji="1" lang="en-US" altLang="ja-JP" sz="1300" dirty="0" smtClean="0">
                          <a:latin typeface="+mn-lt"/>
                        </a:rPr>
                        <a:t>&lt;</a:t>
                      </a:r>
                      <a:r>
                        <a:rPr kumimoji="1" lang="en-US" altLang="ja-JP" sz="1300" dirty="0" smtClean="0">
                          <a:latin typeface="+mn-lt"/>
                          <a:hlinkClick r:id="rId3" action="ppaction://hlinksldjump"/>
                        </a:rPr>
                        <a:t>4.2</a:t>
                      </a:r>
                      <a:r>
                        <a:rPr kumimoji="1" lang="ja-JP" altLang="en-US" sz="1300" dirty="0" smtClean="0">
                          <a:latin typeface="+mn-lt"/>
                          <a:hlinkClick r:id="rId3" action="ppaction://hlinksldjump"/>
                        </a:rPr>
                        <a:t>　ルール登録（アップロード、テストリクエスト）</a:t>
                      </a:r>
                      <a:r>
                        <a:rPr kumimoji="1" lang="en-US" altLang="ja-JP" sz="1300" dirty="0" smtClean="0">
                          <a:latin typeface="+mn-lt"/>
                        </a:rPr>
                        <a:t>&gt;</a:t>
                      </a:r>
                      <a:r>
                        <a:rPr kumimoji="1" lang="ja-JP" altLang="en-US" sz="1300" dirty="0" smtClean="0">
                          <a:latin typeface="+mn-lt"/>
                        </a:rPr>
                        <a:t>の範囲です。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24" name="角丸四角形 23"/>
          <p:cNvSpPr/>
          <p:nvPr/>
        </p:nvSpPr>
        <p:spPr bwMode="auto">
          <a:xfrm>
            <a:off x="736048" y="1182403"/>
            <a:ext cx="11048741" cy="3732625"/>
          </a:xfrm>
          <a:prstGeom prst="roundRect">
            <a:avLst>
              <a:gd name="adj" fmla="val 569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a:latin typeface="+mn-ea"/>
              </a:rPr>
              <a:t>④</a:t>
            </a:r>
            <a:r>
              <a:rPr lang="ja-JP" altLang="en-US" sz="1400" b="1" dirty="0" smtClean="0">
                <a:latin typeface="+mn-ea"/>
              </a:rPr>
              <a:t>「</a:t>
            </a:r>
            <a:r>
              <a:rPr lang="ja-JP" altLang="en-US" sz="1400" b="1" dirty="0">
                <a:latin typeface="+mn-ea"/>
              </a:rPr>
              <a:t>ディシジョンテーブル」ファイル</a:t>
            </a:r>
            <a:endParaRPr lang="en-US" altLang="ja-JP" sz="1400" b="1" dirty="0" smtClean="0">
              <a:latin typeface="+mn-ea"/>
            </a:endParaRPr>
          </a:p>
        </p:txBody>
      </p:sp>
      <p:graphicFrame>
        <p:nvGraphicFramePr>
          <p:cNvPr id="25" name="表 24"/>
          <p:cNvGraphicFramePr>
            <a:graphicFrameLocks noGrp="1"/>
          </p:cNvGraphicFramePr>
          <p:nvPr>
            <p:extLst>
              <p:ext uri="{D42A27DB-BD31-4B8C-83A1-F6EECF244321}">
                <p14:modId xmlns:p14="http://schemas.microsoft.com/office/powerpoint/2010/main" val="3641102856"/>
              </p:ext>
            </p:extLst>
          </p:nvPr>
        </p:nvGraphicFramePr>
        <p:xfrm>
          <a:off x="975560" y="1628750"/>
          <a:ext cx="10737220" cy="3278149"/>
        </p:xfrm>
        <a:graphic>
          <a:graphicData uri="http://schemas.openxmlformats.org/drawingml/2006/table">
            <a:tbl>
              <a:tblPr firstRow="1" bandRow="1">
                <a:tableStyleId>{5C22544A-7EE6-4342-B048-85BDC9FD1C3A}</a:tableStyleId>
              </a:tblPr>
              <a:tblGrid>
                <a:gridCol w="268251">
                  <a:extLst>
                    <a:ext uri="{9D8B030D-6E8A-4147-A177-3AD203B41FA5}">
                      <a16:colId xmlns:a16="http://schemas.microsoft.com/office/drawing/2014/main" val="2933971899"/>
                    </a:ext>
                  </a:extLst>
                </a:gridCol>
                <a:gridCol w="972000">
                  <a:extLst>
                    <a:ext uri="{9D8B030D-6E8A-4147-A177-3AD203B41FA5}">
                      <a16:colId xmlns:a16="http://schemas.microsoft.com/office/drawing/2014/main" val="2442518291"/>
                    </a:ext>
                  </a:extLst>
                </a:gridCol>
                <a:gridCol w="720000">
                  <a:extLst>
                    <a:ext uri="{9D8B030D-6E8A-4147-A177-3AD203B41FA5}">
                      <a16:colId xmlns:a16="http://schemas.microsoft.com/office/drawing/2014/main" val="482329209"/>
                    </a:ext>
                  </a:extLst>
                </a:gridCol>
                <a:gridCol w="945034">
                  <a:extLst>
                    <a:ext uri="{9D8B030D-6E8A-4147-A177-3AD203B41FA5}">
                      <a16:colId xmlns:a16="http://schemas.microsoft.com/office/drawing/2014/main" val="2034386947"/>
                    </a:ext>
                  </a:extLst>
                </a:gridCol>
                <a:gridCol w="1440000">
                  <a:extLst>
                    <a:ext uri="{9D8B030D-6E8A-4147-A177-3AD203B41FA5}">
                      <a16:colId xmlns:a16="http://schemas.microsoft.com/office/drawing/2014/main" val="3274505839"/>
                    </a:ext>
                  </a:extLst>
                </a:gridCol>
                <a:gridCol w="1440000">
                  <a:extLst>
                    <a:ext uri="{9D8B030D-6E8A-4147-A177-3AD203B41FA5}">
                      <a16:colId xmlns:a16="http://schemas.microsoft.com/office/drawing/2014/main" val="491330924"/>
                    </a:ext>
                  </a:extLst>
                </a:gridCol>
                <a:gridCol w="1440000">
                  <a:extLst>
                    <a:ext uri="{9D8B030D-6E8A-4147-A177-3AD203B41FA5}">
                      <a16:colId xmlns:a16="http://schemas.microsoft.com/office/drawing/2014/main" val="2869006925"/>
                    </a:ext>
                  </a:extLst>
                </a:gridCol>
                <a:gridCol w="1800000">
                  <a:extLst>
                    <a:ext uri="{9D8B030D-6E8A-4147-A177-3AD203B41FA5}">
                      <a16:colId xmlns:a16="http://schemas.microsoft.com/office/drawing/2014/main" val="3464112779"/>
                    </a:ext>
                  </a:extLst>
                </a:gridCol>
                <a:gridCol w="1495905">
                  <a:extLst>
                    <a:ext uri="{9D8B030D-6E8A-4147-A177-3AD203B41FA5}">
                      <a16:colId xmlns:a16="http://schemas.microsoft.com/office/drawing/2014/main" val="2282863054"/>
                    </a:ext>
                  </a:extLst>
                </a:gridCol>
                <a:gridCol w="216030">
                  <a:extLst>
                    <a:ext uri="{9D8B030D-6E8A-4147-A177-3AD203B41FA5}">
                      <a16:colId xmlns:a16="http://schemas.microsoft.com/office/drawing/2014/main" val="1441312440"/>
                    </a:ext>
                  </a:extLst>
                </a:gridCol>
              </a:tblGrid>
              <a:tr h="199669">
                <a:tc gridSpan="10">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ea"/>
                          <a:ea typeface="+mn-ea"/>
                        </a:rPr>
                        <a:t>ディシジョンテーブルファイルをリネームして保存する</a:t>
                      </a:r>
                      <a:endParaRPr kumimoji="1" lang="en-US" altLang="ja-JP" sz="1400" b="1" dirty="0" smtClean="0">
                        <a:solidFill>
                          <a:sysClr val="windowText" lastClr="000000"/>
                        </a:solidFill>
                        <a:latin typeface="+mn-ea"/>
                        <a:ea typeface="+mn-ea"/>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08990968"/>
                  </a:ext>
                </a:extLst>
              </a:tr>
              <a:tr h="288000">
                <a:tc>
                  <a:txBody>
                    <a:bodyPr/>
                    <a:lstStyle/>
                    <a:p>
                      <a:pPr marL="0" indent="0" algn="l">
                        <a:buFont typeface="Arial" panose="020B0604020202020204" pitchFamily="34" charset="0"/>
                        <a:buNone/>
                      </a:pPr>
                      <a:endParaRPr kumimoji="1" lang="en-US" altLang="ja-JP" sz="1400" b="1"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l">
                        <a:buFont typeface="Arial" panose="020B0604020202020204" pitchFamily="34" charset="0"/>
                        <a:buNone/>
                      </a:pPr>
                      <a:r>
                        <a:rPr kumimoji="1" lang="ja-JP" altLang="en-US" sz="1400" b="1" dirty="0" smtClean="0">
                          <a:solidFill>
                            <a:schemeClr val="bg1"/>
                          </a:solidFill>
                          <a:latin typeface="+mn-ea"/>
                          <a:ea typeface="+mn-ea"/>
                        </a:rPr>
                        <a:t>ファイル名</a:t>
                      </a:r>
                      <a:endParaRPr kumimoji="1" lang="en-US" altLang="ja-JP" sz="1400" b="1" dirty="0" smtClean="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indent="0" algn="l">
                        <a:buFont typeface="Arial" panose="020B0604020202020204" pitchFamily="34" charset="0"/>
                        <a:buNone/>
                      </a:pPr>
                      <a:endParaRPr kumimoji="1" lang="en-US" altLang="ja-JP" sz="1200" b="1" dirty="0" smtClean="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400" b="0" dirty="0" smtClean="0">
                          <a:solidFill>
                            <a:sysClr val="windowText" lastClr="000000"/>
                          </a:solidFill>
                          <a:latin typeface="+mn-ea"/>
                          <a:ea typeface="+mn-ea"/>
                        </a:rPr>
                        <a:t>test_dt.xlsx</a:t>
                      </a:r>
                      <a:endParaRPr kumimoji="1" lang="ja-JP" altLang="en-US" sz="1400" b="0" dirty="0" smtClean="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tc gridSpan="3">
                  <a:txBody>
                    <a:bodyPr/>
                    <a:lstStyle/>
                    <a:p>
                      <a:endParaRPr kumimoji="1" lang="ja-JP" altLang="en-US" sz="1400" b="0" dirty="0">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200" b="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tc gridSpan="2">
                  <a:txBody>
                    <a:bodyPr/>
                    <a:lstStyle/>
                    <a:p>
                      <a:endParaRPr kumimoji="1" lang="ja-JP" altLang="en-US" sz="1400"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974558154"/>
                  </a:ext>
                </a:extLst>
              </a:tr>
              <a:tr h="199669">
                <a:tc gridSpan="10">
                  <a:txBody>
                    <a:bodyPr/>
                    <a:lstStyle/>
                    <a:p>
                      <a:pPr marL="171450" indent="-171450" algn="l">
                        <a:buFont typeface="Arial" panose="020B0604020202020204" pitchFamily="34" charset="0"/>
                        <a:buChar char="•"/>
                      </a:pPr>
                      <a:endParaRPr kumimoji="1" lang="en-US" altLang="ja-JP" sz="100" b="1" dirty="0" smtClean="0">
                        <a:solidFill>
                          <a:sysClr val="windowText" lastClr="000000"/>
                        </a:solidFill>
                        <a:latin typeface="+mn-ea"/>
                        <a:ea typeface="+mn-ea"/>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91712330"/>
                  </a:ext>
                </a:extLst>
              </a:tr>
              <a:tr h="199669">
                <a:tc gridSpan="10">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ea"/>
                          <a:ea typeface="+mn-ea"/>
                        </a:rPr>
                        <a:t>「アラートレベル：</a:t>
                      </a:r>
                      <a:r>
                        <a:rPr kumimoji="1" lang="en-US" altLang="ja-JP" sz="1400" b="1" dirty="0" smtClean="0">
                          <a:solidFill>
                            <a:sysClr val="windowText" lastClr="000000"/>
                          </a:solidFill>
                          <a:latin typeface="+mn-ea"/>
                          <a:ea typeface="+mn-ea"/>
                        </a:rPr>
                        <a:t>”Error:”</a:t>
                      </a:r>
                      <a:r>
                        <a:rPr kumimoji="1" lang="ja-JP" altLang="en-US" sz="1400" b="1" dirty="0" smtClean="0">
                          <a:solidFill>
                            <a:sysClr val="windowText" lastClr="000000"/>
                          </a:solidFill>
                          <a:latin typeface="+mn-ea"/>
                          <a:ea typeface="+mn-ea"/>
                        </a:rPr>
                        <a:t>」「対象：</a:t>
                      </a:r>
                      <a:r>
                        <a:rPr kumimoji="1" lang="en-US" altLang="ja-JP" sz="1400" b="1" dirty="0" smtClean="0">
                          <a:solidFill>
                            <a:sysClr val="windowText" lastClr="000000"/>
                          </a:solidFill>
                          <a:latin typeface="+mn-ea"/>
                          <a:ea typeface="+mn-ea"/>
                        </a:rPr>
                        <a:t>”HDD”</a:t>
                      </a:r>
                      <a:r>
                        <a:rPr kumimoji="1" lang="ja-JP" altLang="en-US" sz="1400" b="1" dirty="0" smtClean="0">
                          <a:solidFill>
                            <a:sysClr val="windowText" lastClr="000000"/>
                          </a:solidFill>
                          <a:latin typeface="+mn-ea"/>
                          <a:ea typeface="+mn-ea"/>
                        </a:rPr>
                        <a:t>」がヒットするルールを作成する</a:t>
                      </a:r>
                      <a:endParaRPr kumimoji="1" lang="en-US" altLang="ja-JP" sz="1400" b="1" dirty="0" smtClean="0">
                        <a:solidFill>
                          <a:sysClr val="windowText" lastClr="000000"/>
                        </a:solidFill>
                        <a:latin typeface="+mn-ea"/>
                        <a:ea typeface="+mn-ea"/>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99070077"/>
                  </a:ext>
                </a:extLst>
              </a:tr>
              <a:tr h="383632">
                <a:tc>
                  <a:txBody>
                    <a:bodyPr/>
                    <a:lstStyle/>
                    <a:p>
                      <a:pPr algn="l"/>
                      <a:endParaRPr kumimoji="1" lang="en-US" altLang="ja-JP"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400" b="1" dirty="0" smtClean="0">
                          <a:solidFill>
                            <a:schemeClr val="bg1"/>
                          </a:solidFill>
                          <a:latin typeface="+mn-ea"/>
                          <a:ea typeface="+mn-ea"/>
                        </a:rPr>
                        <a:t>ルール説明</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algn="ctr"/>
                      <a:r>
                        <a:rPr kumimoji="1" lang="ja-JP" altLang="en-US" sz="1400" b="1" dirty="0" smtClean="0">
                          <a:solidFill>
                            <a:schemeClr val="bg1"/>
                          </a:solidFill>
                          <a:latin typeface="+mn-ea"/>
                          <a:ea typeface="+mn-ea"/>
                        </a:rPr>
                        <a:t>アラートレベル</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a:txBody>
                    <a:bodyPr/>
                    <a:lstStyle/>
                    <a:p>
                      <a:pPr algn="ctr"/>
                      <a:r>
                        <a:rPr kumimoji="1" lang="ja-JP" altLang="en-US" sz="1400" b="1" dirty="0" smtClean="0">
                          <a:solidFill>
                            <a:schemeClr val="bg1"/>
                          </a:solidFill>
                          <a:latin typeface="+mn-ea"/>
                          <a:ea typeface="+mn-ea"/>
                        </a:rPr>
                        <a:t>対象</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ea"/>
                          <a:ea typeface="+mn-ea"/>
                        </a:rPr>
                        <a:t>ルール名</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ja-JP" altLang="en-US" sz="1400" b="1" dirty="0" smtClean="0">
                          <a:solidFill>
                            <a:schemeClr val="bg1"/>
                          </a:solidFill>
                          <a:latin typeface="+mn-ea"/>
                          <a:ea typeface="+mn-ea"/>
                        </a:rPr>
                        <a:t>アクション種別</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gridSpan="2">
                  <a:txBody>
                    <a:bodyPr/>
                    <a:lstStyle/>
                    <a:p>
                      <a:pPr algn="ctr"/>
                      <a:r>
                        <a:rPr kumimoji="1" lang="ja-JP" altLang="en-US" sz="1400" b="1" dirty="0" smtClean="0">
                          <a:solidFill>
                            <a:schemeClr val="bg1"/>
                          </a:solidFill>
                          <a:latin typeface="+mn-ea"/>
                          <a:ea typeface="+mn-ea"/>
                        </a:rPr>
                        <a:t>アクションパラメータ情報</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39595"/>
                  </a:ext>
                </a:extLst>
              </a:tr>
              <a:tr h="0">
                <a:tc>
                  <a:txBody>
                    <a:bodyPr/>
                    <a:lstStyle/>
                    <a:p>
                      <a:pPr algn="l"/>
                      <a:endParaRPr kumimoji="1" lang="en-US" altLang="ja-JP"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tx1"/>
                          </a:solidFill>
                          <a:latin typeface="+mn-ea"/>
                          <a:ea typeface="+mn-ea"/>
                        </a:rPr>
                        <a:t>ルール</a:t>
                      </a:r>
                      <a:r>
                        <a:rPr kumimoji="1" lang="en-US" altLang="ja-JP" sz="1400" b="1" dirty="0" smtClean="0">
                          <a:solidFill>
                            <a:schemeClr val="tx1"/>
                          </a:solidFill>
                          <a:latin typeface="+mn-ea"/>
                          <a:ea typeface="+mn-ea"/>
                        </a:rPr>
                        <a:t>1</a:t>
                      </a:r>
                      <a:endParaRPr kumimoji="1" lang="ja-JP" altLang="en-US" sz="1400" b="1" dirty="0" smtClean="0">
                        <a:solidFill>
                          <a:schemeClr val="tx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sz="1400" b="1" dirty="0" smtClean="0">
                          <a:solidFill>
                            <a:schemeClr val="tx1"/>
                          </a:solidFill>
                          <a:latin typeface="+mn-ea"/>
                          <a:ea typeface="+mn-ea"/>
                        </a:rPr>
                        <a:t>^.*Error.*$</a:t>
                      </a:r>
                      <a:endParaRPr kumimoji="1" lang="ja-JP" altLang="en-US" sz="1400" b="1"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tc>
                  <a:txBody>
                    <a:bodyPr/>
                    <a:lstStyle/>
                    <a:p>
                      <a:pPr algn="l"/>
                      <a:r>
                        <a:rPr kumimoji="1" lang="en-US" altLang="ja-JP" sz="1400" b="1" dirty="0" smtClean="0">
                          <a:solidFill>
                            <a:schemeClr val="tx1"/>
                          </a:solidFill>
                          <a:latin typeface="+mn-ea"/>
                          <a:ea typeface="+mn-ea"/>
                        </a:rPr>
                        <a:t>^.*HDD.*$</a:t>
                      </a:r>
                      <a:endParaRPr kumimoji="1" lang="ja-JP" altLang="en-US" sz="1400" b="1"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400" b="0" dirty="0" err="1" smtClean="0">
                          <a:solidFill>
                            <a:schemeClr val="tx1"/>
                          </a:solidFill>
                          <a:latin typeface="+mn-ea"/>
                          <a:ea typeface="+mn-ea"/>
                        </a:rPr>
                        <a:t>check_Error</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kumimoji="1" lang="en-US" altLang="ja-JP" sz="1400" b="0" dirty="0" smtClean="0">
                          <a:solidFill>
                            <a:schemeClr val="tx1"/>
                          </a:solidFill>
                          <a:latin typeface="+mn-ea"/>
                          <a:ea typeface="+mn-ea"/>
                        </a:rPr>
                        <a:t>ITA(ver1)</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gridSpan="2">
                  <a:txBody>
                    <a:bodyPr/>
                    <a:lstStyle/>
                    <a:p>
                      <a:pPr algn="l"/>
                      <a:r>
                        <a:rPr kumimoji="1" lang="en-US" altLang="ja-JP" sz="1400" b="0" dirty="0" smtClean="0">
                          <a:solidFill>
                            <a:schemeClr val="tx1"/>
                          </a:solidFill>
                          <a:latin typeface="+mn-ea"/>
                          <a:ea typeface="+mn-ea"/>
                        </a:rPr>
                        <a:t>ITA_NAME=</a:t>
                      </a:r>
                      <a:r>
                        <a:rPr kumimoji="1" lang="en-US" altLang="ja-JP" sz="1400" b="0" dirty="0" err="1" smtClean="0">
                          <a:solidFill>
                            <a:schemeClr val="tx1"/>
                          </a:solidFill>
                          <a:latin typeface="+mn-ea"/>
                          <a:ea typeface="+mn-ea"/>
                        </a:rPr>
                        <a:t>test_ita,SYMPHONY_CLASS_ID</a:t>
                      </a:r>
                      <a:r>
                        <a:rPr kumimoji="1" lang="en-US" altLang="ja-JP" sz="1400" b="0" dirty="0" smtClean="0">
                          <a:solidFill>
                            <a:schemeClr val="tx1"/>
                          </a:solidFill>
                          <a:latin typeface="+mn-ea"/>
                          <a:ea typeface="+mn-ea"/>
                        </a:rPr>
                        <a:t>=1,OPERATION_ID=1</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1768727"/>
                  </a:ext>
                </a:extLst>
              </a:tr>
              <a:tr h="0">
                <a:tc>
                  <a:txBody>
                    <a:bodyPr/>
                    <a:lstStyle/>
                    <a:p>
                      <a:pPr algn="l"/>
                      <a:endParaRPr kumimoji="1" lang="en-US" altLang="ja-JP"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tx1"/>
                          </a:solidFill>
                          <a:latin typeface="+mn-ea"/>
                          <a:ea typeface="+mn-ea"/>
                        </a:rPr>
                        <a:t>ルール</a:t>
                      </a:r>
                      <a:r>
                        <a:rPr kumimoji="1" lang="en-US" altLang="ja-JP" sz="1400" b="1" dirty="0" smtClean="0">
                          <a:solidFill>
                            <a:schemeClr val="tx1"/>
                          </a:solidFill>
                          <a:latin typeface="+mn-ea"/>
                          <a:ea typeface="+mn-ea"/>
                        </a:rPr>
                        <a:t>2</a:t>
                      </a:r>
                      <a:endParaRPr kumimoji="1" lang="ja-JP" altLang="en-US" sz="1400" b="1" dirty="0" smtClean="0">
                        <a:solidFill>
                          <a:schemeClr val="tx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sz="1400" b="1" dirty="0" smtClean="0">
                          <a:solidFill>
                            <a:schemeClr val="tx1"/>
                          </a:solidFill>
                          <a:latin typeface="+mn-ea"/>
                          <a:ea typeface="+mn-ea"/>
                        </a:rPr>
                        <a:t>^.*Warning.*$</a:t>
                      </a:r>
                      <a:endParaRPr kumimoji="1" lang="ja-JP" altLang="en-US" sz="1400" b="1"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tc>
                  <a:txBody>
                    <a:bodyPr/>
                    <a:lstStyle/>
                    <a:p>
                      <a:pPr algn="l"/>
                      <a:r>
                        <a:rPr kumimoji="1" lang="en-US" altLang="ja-JP" sz="1400" b="1" dirty="0" smtClean="0">
                          <a:solidFill>
                            <a:schemeClr val="tx1"/>
                          </a:solidFill>
                          <a:latin typeface="+mn-ea"/>
                          <a:ea typeface="+mn-ea"/>
                        </a:rPr>
                        <a:t>^.*memory.*$</a:t>
                      </a:r>
                      <a:endParaRPr kumimoji="1" lang="ja-JP" altLang="en-US" sz="1400" b="1"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400" b="0" dirty="0" err="1" smtClean="0">
                          <a:solidFill>
                            <a:schemeClr val="tx1"/>
                          </a:solidFill>
                          <a:latin typeface="+mn-ea"/>
                          <a:ea typeface="+mn-ea"/>
                        </a:rPr>
                        <a:t>check_Warning</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kumimoji="1" lang="ja-JP" altLang="en-US" sz="1400" b="0" dirty="0" smtClean="0">
                          <a:solidFill>
                            <a:schemeClr val="tx1"/>
                          </a:solidFill>
                          <a:latin typeface="+mn-ea"/>
                          <a:ea typeface="+mn-ea"/>
                        </a:rPr>
                        <a:t>なし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gridSpan="2">
                  <a:txBody>
                    <a:bodyPr/>
                    <a:lstStyle/>
                    <a:p>
                      <a:pPr algn="l"/>
                      <a:r>
                        <a:rPr kumimoji="1" lang="en-US" altLang="ja-JP" sz="1400" b="0" dirty="0" smtClean="0">
                          <a:solidFill>
                            <a:schemeClr val="tx1"/>
                          </a:solidFill>
                          <a:latin typeface="+mn-ea"/>
                          <a:ea typeface="+mn-ea"/>
                        </a:rPr>
                        <a:t>X</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6363"/>
                  </a:ext>
                </a:extLst>
              </a:tr>
              <a:tr h="0">
                <a:tc>
                  <a:txBody>
                    <a:bodyPr/>
                    <a:lstStyle/>
                    <a:p>
                      <a:pPr algn="l"/>
                      <a:endParaRPr kumimoji="1" lang="en-US" altLang="ja-JP"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tx1"/>
                          </a:solidFill>
                          <a:latin typeface="+mn-ea"/>
                          <a:ea typeface="+mn-ea"/>
                        </a:rPr>
                        <a:t>ルール</a:t>
                      </a:r>
                      <a:r>
                        <a:rPr kumimoji="1" lang="en-US" altLang="ja-JP" sz="1400" b="1" dirty="0" smtClean="0">
                          <a:solidFill>
                            <a:schemeClr val="tx1"/>
                          </a:solidFill>
                          <a:latin typeface="+mn-ea"/>
                          <a:ea typeface="+mn-ea"/>
                        </a:rPr>
                        <a:t>3</a:t>
                      </a:r>
                      <a:endParaRPr kumimoji="1" lang="ja-JP" altLang="en-US" sz="1400" b="1" dirty="0" smtClean="0">
                        <a:solidFill>
                          <a:schemeClr val="tx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sz="1400" b="1" dirty="0" smtClean="0">
                          <a:solidFill>
                            <a:schemeClr val="tx1"/>
                          </a:solidFill>
                          <a:latin typeface="+mn-ea"/>
                          <a:ea typeface="+mn-ea"/>
                        </a:rPr>
                        <a:t>^.*info.*$</a:t>
                      </a:r>
                      <a:endParaRPr kumimoji="1" lang="ja-JP" altLang="en-US" sz="1400" b="1"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tc>
                  <a:txBody>
                    <a:bodyPr/>
                    <a:lstStyle/>
                    <a:p>
                      <a:pPr algn="l"/>
                      <a:r>
                        <a:rPr kumimoji="1" lang="en-US" altLang="ja-JP" sz="1400" b="1" dirty="0" smtClean="0">
                          <a:solidFill>
                            <a:schemeClr val="tx1"/>
                          </a:solidFill>
                          <a:latin typeface="+mn-ea"/>
                          <a:ea typeface="+mn-ea"/>
                        </a:rPr>
                        <a:t>^.*</a:t>
                      </a:r>
                      <a:r>
                        <a:rPr kumimoji="1" lang="ja-JP" altLang="en-US" sz="1400" b="1" dirty="0" smtClean="0">
                          <a:solidFill>
                            <a:schemeClr val="tx1"/>
                          </a:solidFill>
                          <a:latin typeface="+mn-ea"/>
                          <a:ea typeface="+mn-ea"/>
                        </a:rPr>
                        <a:t>％</a:t>
                      </a:r>
                      <a:r>
                        <a:rPr kumimoji="1" lang="en-US" altLang="ja-JP" sz="1400" b="1" dirty="0" smtClean="0">
                          <a:solidFill>
                            <a:schemeClr val="tx1"/>
                          </a:solidFill>
                          <a:latin typeface="+mn-ea"/>
                          <a:ea typeface="+mn-ea"/>
                        </a:rPr>
                        <a:t>.*$</a:t>
                      </a:r>
                      <a:endParaRPr kumimoji="1" lang="ja-JP" altLang="en-US" sz="1400" b="1"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400" b="0" dirty="0" err="1" smtClean="0">
                          <a:solidFill>
                            <a:schemeClr val="tx1"/>
                          </a:solidFill>
                          <a:latin typeface="+mn-ea"/>
                          <a:ea typeface="+mn-ea"/>
                        </a:rPr>
                        <a:t>check_Info</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a:r>
                        <a:rPr kumimoji="1" lang="ja-JP" altLang="en-US" sz="1400" b="0" dirty="0" smtClean="0">
                          <a:solidFill>
                            <a:schemeClr val="tx1"/>
                          </a:solidFill>
                          <a:latin typeface="+mn-ea"/>
                          <a:ea typeface="+mn-ea"/>
                        </a:rPr>
                        <a:t>なし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gridSpan="2">
                  <a:txBody>
                    <a:bodyPr/>
                    <a:lstStyle/>
                    <a:p>
                      <a:pPr algn="l"/>
                      <a:r>
                        <a:rPr kumimoji="1" lang="en-US" altLang="ja-JP" sz="1400" b="0" dirty="0" smtClean="0">
                          <a:solidFill>
                            <a:schemeClr val="tx1"/>
                          </a:solidFill>
                          <a:latin typeface="+mn-ea"/>
                          <a:ea typeface="+mn-ea"/>
                        </a:rPr>
                        <a:t>X</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3356698"/>
                  </a:ext>
                </a:extLst>
              </a:tr>
              <a:tr h="0">
                <a:tc>
                  <a:txBody>
                    <a:bodyPr/>
                    <a:lstStyle/>
                    <a:p>
                      <a:pPr algn="l"/>
                      <a:endParaRPr kumimoji="1" lang="en-US" altLang="ja-JP" sz="1400" b="0" dirty="0" smtClean="0">
                        <a:solidFill>
                          <a:sysClr val="windowText" lastClr="000000"/>
                        </a:solidFill>
                        <a:latin typeface="+mn-ea"/>
                        <a:ea typeface="+mn-ea"/>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mpd="sng">
                      <a:noFill/>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l"/>
                      <a:r>
                        <a:rPr kumimoji="1" lang="ja-JP" altLang="en-US" sz="1400" b="0" dirty="0" smtClean="0">
                          <a:solidFill>
                            <a:sysClr val="windowText" lastClr="000000"/>
                          </a:solidFill>
                          <a:latin typeface="+mn-ea"/>
                          <a:ea typeface="+mn-ea"/>
                        </a:rPr>
                        <a:t>（他、ディシジョンテーブルファイルの「シート：記述例」を参考に必要情報を登録）</a:t>
                      </a:r>
                    </a:p>
                  </a:txBody>
                  <a:tcPr anchor="ctr">
                    <a:lnL w="12700" cmpd="sng">
                      <a:noFill/>
                    </a:lnL>
                    <a:lnR w="12700" cmpd="sng">
                      <a:noFill/>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85290695"/>
                  </a:ext>
                </a:extLst>
              </a:tr>
            </a:tbl>
          </a:graphicData>
        </a:graphic>
      </p:graphicFrame>
      <p:sp>
        <p:nvSpPr>
          <p:cNvPr id="26" name="角丸四角形 25"/>
          <p:cNvSpPr/>
          <p:nvPr/>
        </p:nvSpPr>
        <p:spPr bwMode="auto">
          <a:xfrm>
            <a:off x="736048" y="5050729"/>
            <a:ext cx="6129520" cy="1266247"/>
          </a:xfrm>
          <a:prstGeom prst="roundRect">
            <a:avLst>
              <a:gd name="adj" fmla="val 13062"/>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a:t>⑤</a:t>
            </a:r>
            <a:r>
              <a:rPr lang="ja-JP" altLang="en-US" sz="1400" b="1" dirty="0" smtClean="0"/>
              <a:t>「</a:t>
            </a:r>
            <a:r>
              <a:rPr lang="ja-JP" altLang="en-US" sz="1400" b="1" dirty="0"/>
              <a:t>ルール（ステージング適用ルール）」画面</a:t>
            </a:r>
          </a:p>
        </p:txBody>
      </p:sp>
      <p:graphicFrame>
        <p:nvGraphicFramePr>
          <p:cNvPr id="27" name="表 26"/>
          <p:cNvGraphicFramePr>
            <a:graphicFrameLocks noGrp="1"/>
          </p:cNvGraphicFramePr>
          <p:nvPr>
            <p:extLst>
              <p:ext uri="{D42A27DB-BD31-4B8C-83A1-F6EECF244321}">
                <p14:modId xmlns:p14="http://schemas.microsoft.com/office/powerpoint/2010/main" val="2409527152"/>
              </p:ext>
            </p:extLst>
          </p:nvPr>
        </p:nvGraphicFramePr>
        <p:xfrm>
          <a:off x="999624" y="5433430"/>
          <a:ext cx="5264460" cy="756000"/>
        </p:xfrm>
        <a:graphic>
          <a:graphicData uri="http://schemas.openxmlformats.org/drawingml/2006/table">
            <a:tbl>
              <a:tblPr firstRow="1" bandRow="1">
                <a:tableStyleId>{5C22544A-7EE6-4342-B048-85BDC9FD1C3A}</a:tableStyleId>
              </a:tblPr>
              <a:tblGrid>
                <a:gridCol w="355123">
                  <a:extLst>
                    <a:ext uri="{9D8B030D-6E8A-4147-A177-3AD203B41FA5}">
                      <a16:colId xmlns:a16="http://schemas.microsoft.com/office/drawing/2014/main" val="2933971899"/>
                    </a:ext>
                  </a:extLst>
                </a:gridCol>
                <a:gridCol w="2071707">
                  <a:extLst>
                    <a:ext uri="{9D8B030D-6E8A-4147-A177-3AD203B41FA5}">
                      <a16:colId xmlns:a16="http://schemas.microsoft.com/office/drawing/2014/main" val="3429847219"/>
                    </a:ext>
                  </a:extLst>
                </a:gridCol>
                <a:gridCol w="2296657">
                  <a:extLst>
                    <a:ext uri="{9D8B030D-6E8A-4147-A177-3AD203B41FA5}">
                      <a16:colId xmlns:a16="http://schemas.microsoft.com/office/drawing/2014/main" val="2903683136"/>
                    </a:ext>
                  </a:extLst>
                </a:gridCol>
                <a:gridCol w="540973">
                  <a:extLst>
                    <a:ext uri="{9D8B030D-6E8A-4147-A177-3AD203B41FA5}">
                      <a16:colId xmlns:a16="http://schemas.microsoft.com/office/drawing/2014/main" val="1977831188"/>
                    </a:ext>
                  </a:extLst>
                </a:gridCol>
              </a:tblGrid>
              <a:tr h="396000">
                <a:tc gridSpan="4">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lt"/>
                        </a:rPr>
                        <a:t>作成したディシジョンテーブルファイルをアップロードする</a:t>
                      </a:r>
                      <a:endParaRPr kumimoji="1" lang="ja-JP" altLang="en-US"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pPr algn="l"/>
                      <a:endParaRPr kumimoji="1" lang="ja-JP" altLang="en-US" sz="1050" b="0" dirty="0">
                        <a:solidFill>
                          <a:sysClr val="windowText" lastClr="000000"/>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2508990968"/>
                  </a:ext>
                </a:extLst>
              </a:tr>
              <a:tr h="360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1" dirty="0" smtClean="0">
                          <a:solidFill>
                            <a:schemeClr val="bg1"/>
                          </a:solidFill>
                          <a:latin typeface="+mn-lt"/>
                        </a:rPr>
                        <a:t>ファイルを選択</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kumimoji="1" lang="ja-JP" altLang="en-US" sz="1400" b="0" dirty="0" smtClean="0">
                          <a:solidFill>
                            <a:sysClr val="windowText" lastClr="000000"/>
                          </a:solidFill>
                          <a:latin typeface="+mn-lt"/>
                        </a:rPr>
                        <a:t>　</a:t>
                      </a:r>
                      <a:r>
                        <a:rPr kumimoji="1" lang="en-US" altLang="ja-JP" sz="1400" b="0" dirty="0" smtClean="0">
                          <a:solidFill>
                            <a:sysClr val="windowText" lastClr="000000"/>
                          </a:solidFill>
                          <a:latin typeface="+mn-lt"/>
                        </a:rPr>
                        <a:t>test_dt.xlsx</a:t>
                      </a:r>
                      <a:endParaRPr kumimoji="1" lang="ja-JP" altLang="en-US" sz="1400" b="0" dirty="0" smtClean="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kumimoji="1" lang="ja-JP" altLang="en-US" sz="1400" b="0"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bl>
          </a:graphicData>
        </a:graphic>
      </p:graphicFrame>
    </p:spTree>
    <p:extLst>
      <p:ext uri="{BB962C8B-B14F-4D97-AF65-F5344CB8AC3E}">
        <p14:creationId xmlns:p14="http://schemas.microsoft.com/office/powerpoint/2010/main" val="3997933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(3/4)</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652802038"/>
              </p:ext>
            </p:extLst>
          </p:nvPr>
        </p:nvGraphicFramePr>
        <p:xfrm>
          <a:off x="562940" y="5301260"/>
          <a:ext cx="10980000" cy="720000"/>
        </p:xfrm>
        <a:graphic>
          <a:graphicData uri="http://schemas.openxmlformats.org/drawingml/2006/table">
            <a:tbl>
              <a:tblPr firstRow="1" bandRow="1">
                <a:tableStyleId>{5C22544A-7EE6-4342-B048-85BDC9FD1C3A}</a:tableStyleId>
              </a:tblPr>
              <a:tblGrid>
                <a:gridCol w="276330">
                  <a:extLst>
                    <a:ext uri="{9D8B030D-6E8A-4147-A177-3AD203B41FA5}">
                      <a16:colId xmlns:a16="http://schemas.microsoft.com/office/drawing/2014/main" val="2080567992"/>
                    </a:ext>
                  </a:extLst>
                </a:gridCol>
                <a:gridCol w="1070367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6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本書内 </a:t>
                      </a:r>
                      <a:r>
                        <a:rPr kumimoji="1" lang="en-US" altLang="ja-JP" sz="1300" dirty="0" smtClean="0">
                          <a:latin typeface="+mn-lt"/>
                        </a:rPr>
                        <a:t>&lt;</a:t>
                      </a:r>
                      <a:r>
                        <a:rPr kumimoji="1" lang="en-US" altLang="ja-JP" sz="1300" dirty="0" smtClean="0">
                          <a:latin typeface="+mn-lt"/>
                          <a:hlinkClick r:id="rId2" action="ppaction://hlinksldjump"/>
                        </a:rPr>
                        <a:t>4.2</a:t>
                      </a:r>
                      <a:r>
                        <a:rPr kumimoji="1" lang="ja-JP" altLang="en-US" sz="1300" dirty="0" smtClean="0">
                          <a:latin typeface="+mn-lt"/>
                          <a:hlinkClick r:id="rId2" action="ppaction://hlinksldjump"/>
                        </a:rPr>
                        <a:t>　ルール登録（アップロード、テストリクエスト） </a:t>
                      </a:r>
                      <a:r>
                        <a:rPr kumimoji="1" lang="en-US" altLang="ja-JP" sz="1300" dirty="0" smtClean="0">
                          <a:latin typeface="+mn-lt"/>
                        </a:rPr>
                        <a:t>&gt;</a:t>
                      </a:r>
                      <a:r>
                        <a:rPr kumimoji="1" lang="ja-JP" altLang="en-US" sz="1300" dirty="0" smtClean="0">
                          <a:latin typeface="+mn-lt"/>
                        </a:rPr>
                        <a:t>の範囲です。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1" name="角丸四角形 10"/>
          <p:cNvSpPr/>
          <p:nvPr/>
        </p:nvSpPr>
        <p:spPr bwMode="auto">
          <a:xfrm>
            <a:off x="562940" y="1244247"/>
            <a:ext cx="10980000" cy="3912993"/>
          </a:xfrm>
          <a:prstGeom prst="roundRect">
            <a:avLst>
              <a:gd name="adj" fmla="val 3082"/>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a:t>⑥</a:t>
            </a:r>
            <a:r>
              <a:rPr lang="ja-JP" altLang="en-US" sz="1400" b="1" dirty="0" smtClean="0"/>
              <a:t>「</a:t>
            </a:r>
            <a:r>
              <a:rPr lang="ja-JP" altLang="en-US" sz="1400" b="1" dirty="0"/>
              <a:t>テストリクエスト」画面</a:t>
            </a:r>
          </a:p>
        </p:txBody>
      </p:sp>
      <p:graphicFrame>
        <p:nvGraphicFramePr>
          <p:cNvPr id="12" name="表 11"/>
          <p:cNvGraphicFramePr>
            <a:graphicFrameLocks noGrp="1"/>
          </p:cNvGraphicFramePr>
          <p:nvPr>
            <p:extLst>
              <p:ext uri="{D42A27DB-BD31-4B8C-83A1-F6EECF244321}">
                <p14:modId xmlns:p14="http://schemas.microsoft.com/office/powerpoint/2010/main" val="2441949397"/>
              </p:ext>
            </p:extLst>
          </p:nvPr>
        </p:nvGraphicFramePr>
        <p:xfrm>
          <a:off x="793037" y="1628750"/>
          <a:ext cx="10699804" cy="3318720"/>
        </p:xfrm>
        <a:graphic>
          <a:graphicData uri="http://schemas.openxmlformats.org/drawingml/2006/table">
            <a:tbl>
              <a:tblPr firstRow="1" bandRow="1">
                <a:tableStyleId>{5C22544A-7EE6-4342-B048-85BDC9FD1C3A}</a:tableStyleId>
              </a:tblPr>
              <a:tblGrid>
                <a:gridCol w="331087">
                  <a:extLst>
                    <a:ext uri="{9D8B030D-6E8A-4147-A177-3AD203B41FA5}">
                      <a16:colId xmlns:a16="http://schemas.microsoft.com/office/drawing/2014/main" val="2933971899"/>
                    </a:ext>
                  </a:extLst>
                </a:gridCol>
                <a:gridCol w="1482200">
                  <a:extLst>
                    <a:ext uri="{9D8B030D-6E8A-4147-A177-3AD203B41FA5}">
                      <a16:colId xmlns:a16="http://schemas.microsoft.com/office/drawing/2014/main" val="3429847219"/>
                    </a:ext>
                  </a:extLst>
                </a:gridCol>
                <a:gridCol w="1602987">
                  <a:extLst>
                    <a:ext uri="{9D8B030D-6E8A-4147-A177-3AD203B41FA5}">
                      <a16:colId xmlns:a16="http://schemas.microsoft.com/office/drawing/2014/main" val="1812345549"/>
                    </a:ext>
                  </a:extLst>
                </a:gridCol>
                <a:gridCol w="751737">
                  <a:extLst>
                    <a:ext uri="{9D8B030D-6E8A-4147-A177-3AD203B41FA5}">
                      <a16:colId xmlns:a16="http://schemas.microsoft.com/office/drawing/2014/main" val="2903683136"/>
                    </a:ext>
                  </a:extLst>
                </a:gridCol>
                <a:gridCol w="1766043">
                  <a:extLst>
                    <a:ext uri="{9D8B030D-6E8A-4147-A177-3AD203B41FA5}">
                      <a16:colId xmlns:a16="http://schemas.microsoft.com/office/drawing/2014/main" val="3115241089"/>
                    </a:ext>
                  </a:extLst>
                </a:gridCol>
                <a:gridCol w="4549750">
                  <a:extLst>
                    <a:ext uri="{9D8B030D-6E8A-4147-A177-3AD203B41FA5}">
                      <a16:colId xmlns:a16="http://schemas.microsoft.com/office/drawing/2014/main" val="805551516"/>
                    </a:ext>
                  </a:extLst>
                </a:gridCol>
                <a:gridCol w="216000">
                  <a:extLst>
                    <a:ext uri="{9D8B030D-6E8A-4147-A177-3AD203B41FA5}">
                      <a16:colId xmlns:a16="http://schemas.microsoft.com/office/drawing/2014/main" val="980480674"/>
                    </a:ext>
                  </a:extLst>
                </a:gridCol>
              </a:tblGrid>
              <a:tr h="648000">
                <a:tc gridSpan="7">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ea"/>
                          <a:ea typeface="+mn-ea"/>
                        </a:rPr>
                        <a:t>アップロードしたディシジョンテーブルファイルに複数のリクエストが来た場合、どのルールがマッチングするかテストする</a:t>
                      </a:r>
                      <a:endParaRPr kumimoji="1" lang="ja-JP" altLang="en-US" sz="1400" b="1" dirty="0">
                        <a:solidFill>
                          <a:sysClr val="windowText" lastClr="000000"/>
                        </a:solidFill>
                        <a:latin typeface="+mn-ea"/>
                        <a:ea typeface="+mn-ea"/>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pPr algn="l"/>
                      <a:endParaRPr kumimoji="1" lang="ja-JP" altLang="en-US" sz="1050" b="0" dirty="0">
                        <a:solidFill>
                          <a:sysClr val="windowText" lastClr="000000"/>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08990968"/>
                  </a:ext>
                </a:extLst>
              </a:tr>
              <a:tr h="360000">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r>
                        <a:rPr kumimoji="1" lang="ja-JP" altLang="en-US" sz="1400" b="1" dirty="0" smtClean="0">
                          <a:solidFill>
                            <a:schemeClr val="bg1"/>
                          </a:solidFill>
                          <a:latin typeface="+mn-ea"/>
                          <a:ea typeface="+mn-ea"/>
                        </a:rPr>
                        <a:t>ディシジョンテーブル名選択</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sz="1400" b="0" dirty="0" err="1" smtClean="0">
                          <a:solidFill>
                            <a:sysClr val="windowText" lastClr="000000"/>
                          </a:solidFill>
                          <a:latin typeface="+mn-ea"/>
                          <a:ea typeface="+mn-ea"/>
                        </a:rPr>
                        <a:t>test_dt</a:t>
                      </a:r>
                      <a:endParaRPr kumimoji="1" lang="ja-JP" altLang="en-US" sz="1400" b="0" dirty="0" smtClean="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0">
                <a:tc>
                  <a:txBody>
                    <a:bodyPr/>
                    <a:lstStyle/>
                    <a:p>
                      <a:pPr algn="l"/>
                      <a:endParaRPr kumimoji="1" lang="ja-JP" altLang="en-US" sz="800" b="0" dirty="0" smtClean="0">
                        <a:solidFill>
                          <a:sysClr val="windowText" lastClr="000000"/>
                        </a:solidFill>
                        <a:latin typeface="+mn-ea"/>
                        <a:ea typeface="+mn-ea"/>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endParaRPr kumimoji="1" lang="ja-JP" altLang="en-US" sz="800" b="1" dirty="0" smtClean="0">
                        <a:solidFill>
                          <a:schemeClr val="bg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a:txBody>
                    <a:bodyPr/>
                    <a:lstStyle/>
                    <a:p>
                      <a:pPr algn="l"/>
                      <a:endParaRPr kumimoji="1" lang="ja-JP" altLang="en-US" sz="800" b="0" dirty="0" smtClean="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2354155"/>
                  </a:ext>
                </a:extLst>
              </a:tr>
              <a:tr h="0">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r>
                        <a:rPr kumimoji="1" lang="ja-JP" altLang="en-US" sz="1400" b="1" dirty="0" smtClean="0">
                          <a:solidFill>
                            <a:schemeClr val="bg1"/>
                          </a:solidFill>
                          <a:latin typeface="+mn-ea"/>
                          <a:ea typeface="+mn-ea"/>
                        </a:rPr>
                        <a:t>一括テストリクエスト</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pPr algn="l"/>
                      <a:endParaRPr kumimoji="1" lang="ja-JP" altLang="en-US" sz="1200" b="0" dirty="0" smtClean="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0506901"/>
                  </a:ext>
                </a:extLst>
              </a:tr>
              <a:tr h="0">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400" b="1" dirty="0" smtClean="0">
                          <a:solidFill>
                            <a:schemeClr val="bg1"/>
                          </a:solidFill>
                          <a:latin typeface="+mn-ea"/>
                          <a:ea typeface="+mn-ea"/>
                        </a:rPr>
                        <a:t>リクエスト名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algn="ctr"/>
                      <a:r>
                        <a:rPr kumimoji="1" lang="ja-JP" altLang="en-US" sz="1400" b="1" dirty="0" smtClean="0">
                          <a:solidFill>
                            <a:schemeClr val="bg1"/>
                          </a:solidFill>
                          <a:latin typeface="+mn-ea"/>
                          <a:ea typeface="+mn-ea"/>
                        </a:rPr>
                        <a:t>イベント発生日時</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l"/>
                      <a:endParaRPr kumimoji="1" lang="ja-JP" altLang="en-US" sz="1200" b="0" dirty="0" smtClean="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ea"/>
                          <a:ea typeface="+mn-ea"/>
                        </a:rPr>
                        <a:t>アラートレベル</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ea"/>
                          <a:ea typeface="+mn-ea"/>
                        </a:rPr>
                        <a:t>対象</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331361"/>
                  </a:ext>
                </a:extLst>
              </a:tr>
              <a:tr h="0">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0" dirty="0" smtClean="0">
                          <a:solidFill>
                            <a:schemeClr val="tx1"/>
                          </a:solidFill>
                          <a:latin typeface="+mn-ea"/>
                          <a:ea typeface="+mn-ea"/>
                        </a:rPr>
                        <a:t>ルール</a:t>
                      </a:r>
                      <a:r>
                        <a:rPr kumimoji="1" lang="en-US" altLang="ja-JP" sz="1400" b="0" dirty="0" smtClean="0">
                          <a:solidFill>
                            <a:schemeClr val="tx1"/>
                          </a:solidFill>
                          <a:latin typeface="+mn-ea"/>
                          <a:ea typeface="+mn-ea"/>
                        </a:rPr>
                        <a:t>1</a:t>
                      </a:r>
                      <a:r>
                        <a:rPr kumimoji="1" lang="ja-JP" altLang="en-US" sz="1400" b="0" dirty="0" smtClean="0">
                          <a:solidFill>
                            <a:schemeClr val="tx1"/>
                          </a:solidFill>
                          <a:latin typeface="+mn-ea"/>
                          <a:ea typeface="+mn-ea"/>
                        </a:rPr>
                        <a:t>用</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kumimoji="1" lang="en-US" altLang="ja-JP" sz="1400" b="0" dirty="0" smtClean="0">
                          <a:solidFill>
                            <a:schemeClr val="tx1"/>
                          </a:solidFill>
                          <a:latin typeface="+mn-ea"/>
                          <a:ea typeface="+mn-ea"/>
                        </a:rPr>
                        <a:t>2019-5-17 1:20:30</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ja-JP" altLang="en-US" sz="1200" b="0" dirty="0" smtClean="0">
                        <a:solidFill>
                          <a:schemeClr val="tx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smtClean="0">
                          <a:latin typeface="+mn-ea"/>
                          <a:ea typeface="+mn-ea"/>
                        </a:rPr>
                        <a:t>Error:</a:t>
                      </a:r>
                      <a:endParaRPr kumimoji="1" lang="ja-JP" altLang="en-US" sz="1400" b="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0" dirty="0" smtClean="0">
                          <a:solidFill>
                            <a:schemeClr val="tx1"/>
                          </a:solidFill>
                          <a:latin typeface="+mn-ea"/>
                          <a:ea typeface="+mn-ea"/>
                        </a:rPr>
                        <a:t> HDD usage 80% over</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0634103"/>
                  </a:ext>
                </a:extLst>
              </a:tr>
              <a:tr h="0">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0" dirty="0" smtClean="0">
                          <a:solidFill>
                            <a:schemeClr val="tx1"/>
                          </a:solidFill>
                          <a:latin typeface="+mn-ea"/>
                          <a:ea typeface="+mn-ea"/>
                        </a:rPr>
                        <a:t>ルール</a:t>
                      </a:r>
                      <a:r>
                        <a:rPr kumimoji="1" lang="en-US" altLang="ja-JP" sz="1400" b="0" dirty="0" smtClean="0">
                          <a:solidFill>
                            <a:schemeClr val="tx1"/>
                          </a:solidFill>
                          <a:latin typeface="+mn-ea"/>
                          <a:ea typeface="+mn-ea"/>
                        </a:rPr>
                        <a:t>2</a:t>
                      </a:r>
                      <a:r>
                        <a:rPr kumimoji="1" lang="ja-JP" altLang="en-US" sz="1400" b="0" dirty="0" smtClean="0">
                          <a:solidFill>
                            <a:schemeClr val="tx1"/>
                          </a:solidFill>
                          <a:latin typeface="+mn-ea"/>
                          <a:ea typeface="+mn-ea"/>
                        </a:rPr>
                        <a:t>用</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メイリオ"/>
                          <a:ea typeface="メイリオ"/>
                          <a:cs typeface="+mn-cs"/>
                        </a:rPr>
                        <a:t>2019-5-17 1:20:30</a:t>
                      </a:r>
                      <a:endParaRPr kumimoji="1" lang="ja-JP" altLang="en-US" sz="1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ja-JP" altLang="en-US" sz="1200" b="0" dirty="0" smtClean="0">
                        <a:solidFill>
                          <a:schemeClr val="tx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smtClean="0">
                          <a:latin typeface="+mn-ea"/>
                          <a:ea typeface="+mn-ea"/>
                        </a:rPr>
                        <a:t>Warning:</a:t>
                      </a:r>
                      <a:endParaRPr kumimoji="1" lang="ja-JP" altLang="en-US" sz="1400" b="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0" dirty="0" smtClean="0">
                          <a:solidFill>
                            <a:schemeClr val="tx1"/>
                          </a:solidFill>
                          <a:latin typeface="+mn-ea"/>
                          <a:ea typeface="+mn-ea"/>
                        </a:rPr>
                        <a:t>memory usage 80% over</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5340924"/>
                  </a:ext>
                </a:extLst>
              </a:tr>
              <a:tr h="0">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ja-JP" altLang="en-US" sz="1400" b="0" dirty="0" smtClean="0">
                          <a:solidFill>
                            <a:schemeClr val="tx1"/>
                          </a:solidFill>
                          <a:latin typeface="+mn-ea"/>
                          <a:ea typeface="+mn-ea"/>
                        </a:rPr>
                        <a:t>ルール</a:t>
                      </a:r>
                      <a:r>
                        <a:rPr kumimoji="1" lang="en-US" altLang="ja-JP" sz="1400" b="0" dirty="0" smtClean="0">
                          <a:solidFill>
                            <a:schemeClr val="tx1"/>
                          </a:solidFill>
                          <a:latin typeface="+mn-ea"/>
                          <a:ea typeface="+mn-ea"/>
                        </a:rPr>
                        <a:t>3</a:t>
                      </a:r>
                      <a:r>
                        <a:rPr kumimoji="1" lang="ja-JP" altLang="en-US" sz="1400" b="0" dirty="0" smtClean="0">
                          <a:solidFill>
                            <a:schemeClr val="tx1"/>
                          </a:solidFill>
                          <a:latin typeface="+mn-ea"/>
                          <a:ea typeface="+mn-ea"/>
                        </a:rPr>
                        <a:t>用</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solidFill>
                          <a:effectLst/>
                          <a:uLnTx/>
                          <a:uFillTx/>
                          <a:latin typeface="メイリオ"/>
                          <a:ea typeface="メイリオ"/>
                          <a:cs typeface="+mn-cs"/>
                        </a:rPr>
                        <a:t>2019-5-17 1:20:30</a:t>
                      </a:r>
                      <a:endParaRPr kumimoji="1" lang="ja-JP" altLang="en-US" sz="1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ja-JP" altLang="en-US" sz="1200" b="0" dirty="0" smtClean="0">
                        <a:solidFill>
                          <a:schemeClr val="tx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smtClean="0">
                          <a:latin typeface="+mn-ea"/>
                          <a:ea typeface="+mn-ea"/>
                        </a:rPr>
                        <a:t>[info]</a:t>
                      </a:r>
                      <a:endParaRPr kumimoji="1" lang="ja-JP" altLang="en-US" sz="1400" b="0" dirty="0">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0" dirty="0" smtClean="0">
                          <a:solidFill>
                            <a:schemeClr val="tx1"/>
                          </a:solidFill>
                          <a:latin typeface="+mn-ea"/>
                          <a:ea typeface="+mn-ea"/>
                        </a:rPr>
                        <a:t> HDD usage 20% over</a:t>
                      </a:r>
                      <a:endParaRPr kumimoji="1" lang="ja-JP" altLang="en-US" sz="1400" b="0" dirty="0" smtClean="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129549"/>
                  </a:ext>
                </a:extLst>
              </a:tr>
              <a:tr h="0">
                <a:tc>
                  <a:txBody>
                    <a:bodyPr/>
                    <a:lstStyle/>
                    <a:p>
                      <a:pPr algn="l"/>
                      <a:endParaRPr kumimoji="1" lang="ja-JP" altLang="en-US" sz="800" b="0" dirty="0" smtClean="0">
                        <a:solidFill>
                          <a:sysClr val="windowText" lastClr="000000"/>
                        </a:solidFill>
                        <a:latin typeface="+mn-ea"/>
                        <a:ea typeface="+mn-ea"/>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800" b="0" dirty="0" smtClean="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a:txBody>
                    <a:bodyPr/>
                    <a:lstStyle/>
                    <a:p>
                      <a:endParaRPr kumimoji="1" lang="ja-JP" altLang="en-US" sz="800" b="0"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800" b="0" dirty="0" smtClean="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800" b="0" dirty="0" smtClean="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2152360"/>
                  </a:ext>
                </a:extLst>
              </a:tr>
              <a:tr h="360000">
                <a:tc>
                  <a:txBody>
                    <a:bodyPr/>
                    <a:lstStyle/>
                    <a:p>
                      <a:pPr algn="l"/>
                      <a:endParaRPr kumimoji="1" lang="ja-JP" altLang="en-US" sz="1400" b="0" dirty="0" smtClean="0">
                        <a:solidFill>
                          <a:sysClr val="windowText" lastClr="000000"/>
                        </a:solidFill>
                        <a:latin typeface="+mn-ea"/>
                        <a:ea typeface="+mn-ea"/>
                      </a:endParaRPr>
                    </a:p>
                  </a:txBody>
                  <a:tcPr anchor="ctr">
                    <a:lnL w="12700" cmpd="sng">
                      <a:noFill/>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kumimoji="1" lang="ja-JP" altLang="en-US" sz="1400" b="1" dirty="0" smtClean="0">
                          <a:solidFill>
                            <a:schemeClr val="bg1"/>
                          </a:solidFill>
                          <a:latin typeface="+mn-ea"/>
                          <a:ea typeface="+mn-ea"/>
                        </a:rPr>
                        <a:t>ファイルを選択</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l"/>
                      <a:r>
                        <a:rPr kumimoji="1" lang="en-US" altLang="ja-JP" sz="1400" b="0" dirty="0" smtClean="0">
                          <a:solidFill>
                            <a:sysClr val="windowText" lastClr="000000"/>
                          </a:solidFill>
                          <a:latin typeface="+mn-ea"/>
                          <a:ea typeface="+mn-ea"/>
                        </a:rPr>
                        <a:t>id000000000xx_testrequest.xlsx</a:t>
                      </a:r>
                      <a:endParaRPr kumimoji="1" lang="ja-JP" altLang="en-US" sz="1400" b="0" dirty="0" smtClean="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ja-JP" altLang="en-US" sz="1400" b="0" dirty="0" smtClean="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138063"/>
                  </a:ext>
                </a:extLst>
              </a:tr>
            </a:tbl>
          </a:graphicData>
        </a:graphic>
      </p:graphicFrame>
    </p:spTree>
    <p:extLst>
      <p:ext uri="{BB962C8B-B14F-4D97-AF65-F5344CB8AC3E}">
        <p14:creationId xmlns:p14="http://schemas.microsoft.com/office/powerpoint/2010/main" val="1281636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(4/4)</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867517058"/>
              </p:ext>
            </p:extLst>
          </p:nvPr>
        </p:nvGraphicFramePr>
        <p:xfrm>
          <a:off x="7644623" y="3123632"/>
          <a:ext cx="4147647" cy="311375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939367">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2753758">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本書内</a:t>
                      </a:r>
                      <a:r>
                        <a:rPr kumimoji="1" lang="en-US" altLang="ja-JP" sz="1300" dirty="0" smtClean="0">
                          <a:latin typeface="+mn-lt"/>
                        </a:rPr>
                        <a:t>&lt;</a:t>
                      </a:r>
                      <a:r>
                        <a:rPr kumimoji="1" lang="en-US" altLang="ja-JP" sz="1300" dirty="0" smtClean="0">
                          <a:latin typeface="+mn-lt"/>
                          <a:hlinkClick r:id="rId2" action="ppaction://hlinksldjump"/>
                        </a:rPr>
                        <a:t>4.3</a:t>
                      </a:r>
                      <a:r>
                        <a:rPr kumimoji="1" lang="ja-JP" altLang="en-US" sz="1300" dirty="0" smtClean="0">
                          <a:latin typeface="+mn-lt"/>
                          <a:hlinkClick r:id="rId2" action="ppaction://hlinksldjump"/>
                        </a:rPr>
                        <a:t>　ルール判定（</a:t>
                      </a:r>
                      <a:r>
                        <a:rPr kumimoji="1" lang="en-US" altLang="ja-JP" sz="1300" dirty="0" smtClean="0">
                          <a:latin typeface="+mn-lt"/>
                          <a:hlinkClick r:id="rId2" action="ppaction://hlinksldjump"/>
                        </a:rPr>
                        <a:t>curl</a:t>
                      </a:r>
                      <a:r>
                        <a:rPr kumimoji="1" lang="ja-JP" altLang="en-US" sz="1300" dirty="0" smtClean="0">
                          <a:latin typeface="+mn-lt"/>
                          <a:hlinkClick r:id="rId2" action="ppaction://hlinksldjump"/>
                        </a:rPr>
                        <a:t>コマンドによるリクエスト送信）</a:t>
                      </a:r>
                      <a:r>
                        <a:rPr kumimoji="1" lang="en-US" altLang="ja-JP" sz="1300" dirty="0" smtClean="0">
                          <a:latin typeface="+mn-lt"/>
                        </a:rPr>
                        <a:t>&gt;</a:t>
                      </a:r>
                      <a:r>
                        <a:rPr kumimoji="1" lang="ja-JP" altLang="en-US" sz="1300" dirty="0" smtClean="0">
                          <a:latin typeface="+mn-lt"/>
                        </a:rPr>
                        <a:t>および</a:t>
                      </a:r>
                      <a:r>
                        <a:rPr kumimoji="1" lang="en-US" altLang="ja-JP" sz="1300" dirty="0" smtClean="0">
                          <a:latin typeface="+mn-lt"/>
                        </a:rPr>
                        <a:t>&lt; </a:t>
                      </a:r>
                      <a:r>
                        <a:rPr kumimoji="1" lang="en-US" altLang="ja-JP" sz="1300" dirty="0" smtClean="0">
                          <a:latin typeface="+mn-lt"/>
                          <a:hlinkClick r:id="rId3" action="ppaction://hlinksldjump"/>
                        </a:rPr>
                        <a:t>4.4</a:t>
                      </a:r>
                      <a:r>
                        <a:rPr kumimoji="1" lang="ja-JP" altLang="en-US" sz="1300" dirty="0" smtClean="0">
                          <a:latin typeface="+mn-lt"/>
                          <a:hlinkClick r:id="rId3" action="ppaction://hlinksldjump"/>
                        </a:rPr>
                        <a:t>　アクション実行結果の確認</a:t>
                      </a:r>
                      <a:r>
                        <a:rPr kumimoji="1" lang="en-US" altLang="ja-JP" sz="1300" dirty="0" smtClean="0">
                          <a:latin typeface="+mn-lt"/>
                        </a:rPr>
                        <a:t>&gt;</a:t>
                      </a:r>
                      <a:r>
                        <a:rPr kumimoji="1" lang="ja-JP" altLang="en-US" sz="1300" dirty="0" smtClean="0">
                          <a:latin typeface="+mn-lt"/>
                        </a:rPr>
                        <a:t>の範囲です。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1" name="角丸四角形 10"/>
          <p:cNvSpPr/>
          <p:nvPr/>
        </p:nvSpPr>
        <p:spPr bwMode="auto">
          <a:xfrm>
            <a:off x="790980" y="1052670"/>
            <a:ext cx="11001290" cy="1873632"/>
          </a:xfrm>
          <a:prstGeom prst="roundRect">
            <a:avLst>
              <a:gd name="adj" fmla="val 9261"/>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a:latin typeface="+mn-ea"/>
              </a:rPr>
              <a:t>⑦</a:t>
            </a:r>
            <a:r>
              <a:rPr lang="ja-JP" altLang="en-US" sz="1400" b="1" dirty="0" smtClean="0">
                <a:latin typeface="+mn-ea"/>
              </a:rPr>
              <a:t>ターミナル</a:t>
            </a:r>
            <a:r>
              <a:rPr lang="ja-JP" altLang="en-US" sz="1400" b="1" dirty="0">
                <a:latin typeface="+mn-ea"/>
              </a:rPr>
              <a:t>操作（</a:t>
            </a:r>
            <a:r>
              <a:rPr lang="en-US" altLang="ja-JP" sz="1400" b="1" dirty="0">
                <a:latin typeface="+mn-ea"/>
              </a:rPr>
              <a:t>Linux</a:t>
            </a:r>
            <a:r>
              <a:rPr lang="ja-JP" altLang="en-US" sz="1400" b="1" dirty="0" smtClean="0">
                <a:latin typeface="+mn-ea"/>
              </a:rPr>
              <a:t>サーバ）</a:t>
            </a:r>
            <a:endParaRPr lang="en-US" altLang="ja-JP" sz="1400" b="1" dirty="0" smtClean="0">
              <a:latin typeface="+mn-ea"/>
            </a:endParaRPr>
          </a:p>
        </p:txBody>
      </p:sp>
      <p:sp>
        <p:nvSpPr>
          <p:cNvPr id="12" name="角丸四角形 11"/>
          <p:cNvSpPr/>
          <p:nvPr/>
        </p:nvSpPr>
        <p:spPr bwMode="auto">
          <a:xfrm>
            <a:off x="805520" y="3123632"/>
            <a:ext cx="6586660" cy="3113759"/>
          </a:xfrm>
          <a:prstGeom prst="roundRect">
            <a:avLst>
              <a:gd name="adj" fmla="val 4584"/>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400" b="1" dirty="0"/>
              <a:t>⑧</a:t>
            </a:r>
            <a:r>
              <a:rPr lang="ja-JP" altLang="en-US" sz="1400" b="1" dirty="0" smtClean="0"/>
              <a:t>未知</a:t>
            </a:r>
            <a:r>
              <a:rPr lang="ja-JP" altLang="en-US" sz="1400" b="1" dirty="0"/>
              <a:t>事象</a:t>
            </a:r>
            <a:r>
              <a:rPr lang="ja-JP" altLang="en-US" sz="1400" b="1" dirty="0" smtClean="0"/>
              <a:t>通知</a:t>
            </a:r>
            <a:endParaRPr lang="en-US" altLang="ja-JP" sz="1400" b="1" dirty="0" smtClean="0"/>
          </a:p>
          <a:p>
            <a:endParaRPr lang="en-US" altLang="ja-JP" sz="1400" b="1" dirty="0" smtClean="0"/>
          </a:p>
          <a:p>
            <a:endParaRPr lang="en-US" altLang="ja-JP" sz="1400" b="1" dirty="0"/>
          </a:p>
          <a:p>
            <a:pPr marL="216000" lvl="1"/>
            <a:r>
              <a:rPr lang="ja-JP" altLang="en-US" sz="1400" b="1" dirty="0"/>
              <a:t>下記</a:t>
            </a:r>
            <a:r>
              <a:rPr lang="ja-JP" altLang="en-US" sz="1400" b="1" dirty="0" smtClean="0"/>
              <a:t>情報のメールが</a:t>
            </a:r>
            <a:endParaRPr lang="en-US" altLang="ja-JP" sz="1400" b="1" dirty="0" smtClean="0"/>
          </a:p>
          <a:p>
            <a:pPr marL="216000" lvl="1"/>
            <a:r>
              <a:rPr lang="ja-JP" altLang="en-US" sz="1400" b="1" dirty="0" smtClean="0"/>
              <a:t>届いた</a:t>
            </a:r>
            <a:r>
              <a:rPr lang="ja-JP" altLang="en-US" sz="1400" b="1" dirty="0"/>
              <a:t>こと</a:t>
            </a:r>
            <a:r>
              <a:rPr lang="ja-JP" altLang="en-US" sz="1400" b="1" dirty="0" smtClean="0"/>
              <a:t>を確認</a:t>
            </a:r>
            <a:r>
              <a:rPr lang="ja-JP" altLang="en-US" sz="1400" b="1" dirty="0"/>
              <a:t>する</a:t>
            </a:r>
            <a:endParaRPr lang="en-US" altLang="ja-JP" sz="1400" b="1" dirty="0"/>
          </a:p>
          <a:p>
            <a:endParaRPr lang="ja-JP" altLang="en-US" sz="1400" b="1" dirty="0"/>
          </a:p>
        </p:txBody>
      </p:sp>
      <p:graphicFrame>
        <p:nvGraphicFramePr>
          <p:cNvPr id="13" name="表 12"/>
          <p:cNvGraphicFramePr>
            <a:graphicFrameLocks noGrp="1"/>
          </p:cNvGraphicFramePr>
          <p:nvPr>
            <p:extLst>
              <p:ext uri="{D42A27DB-BD31-4B8C-83A1-F6EECF244321}">
                <p14:modId xmlns:p14="http://schemas.microsoft.com/office/powerpoint/2010/main" val="533005089"/>
              </p:ext>
            </p:extLst>
          </p:nvPr>
        </p:nvGraphicFramePr>
        <p:xfrm>
          <a:off x="1126116" y="4684874"/>
          <a:ext cx="3169634" cy="1480506"/>
        </p:xfrm>
        <a:graphic>
          <a:graphicData uri="http://schemas.openxmlformats.org/drawingml/2006/table">
            <a:tbl>
              <a:tblPr firstRow="1" bandRow="1">
                <a:tableStyleId>{5C22544A-7EE6-4342-B048-85BDC9FD1C3A}</a:tableStyleId>
              </a:tblPr>
              <a:tblGrid>
                <a:gridCol w="597218">
                  <a:extLst>
                    <a:ext uri="{9D8B030D-6E8A-4147-A177-3AD203B41FA5}">
                      <a16:colId xmlns:a16="http://schemas.microsoft.com/office/drawing/2014/main" val="99302446"/>
                    </a:ext>
                  </a:extLst>
                </a:gridCol>
                <a:gridCol w="2572416">
                  <a:extLst>
                    <a:ext uri="{9D8B030D-6E8A-4147-A177-3AD203B41FA5}">
                      <a16:colId xmlns:a16="http://schemas.microsoft.com/office/drawing/2014/main" val="1611870841"/>
                    </a:ext>
                  </a:extLst>
                </a:gridCol>
              </a:tblGrid>
              <a:tr h="265057">
                <a:tc>
                  <a:txBody>
                    <a:bodyPr/>
                    <a:lstStyle/>
                    <a:p>
                      <a:r>
                        <a:rPr kumimoji="1" lang="ja-JP" altLang="en-US" sz="1400" b="1" dirty="0" smtClean="0">
                          <a:solidFill>
                            <a:schemeClr val="bg1"/>
                          </a:solidFill>
                          <a:latin typeface="+mn-ea"/>
                          <a:ea typeface="+mn-ea"/>
                        </a:rPr>
                        <a:t>件名</a:t>
                      </a:r>
                      <a:endParaRPr kumimoji="1" lang="ja-JP" altLang="en-US" sz="14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r>
                        <a:rPr kumimoji="1" lang="en-US" altLang="ja-JP" sz="1400" b="0" dirty="0" smtClean="0">
                          <a:solidFill>
                            <a:schemeClr val="tx1"/>
                          </a:solidFill>
                          <a:latin typeface="+mn-ea"/>
                          <a:ea typeface="+mn-ea"/>
                        </a:rPr>
                        <a:t>[OASE]</a:t>
                      </a:r>
                      <a:r>
                        <a:rPr kumimoji="1" lang="ja-JP" altLang="en-US" sz="1400" b="0" dirty="0" smtClean="0">
                          <a:solidFill>
                            <a:schemeClr val="tx1"/>
                          </a:solidFill>
                          <a:latin typeface="+mn-ea"/>
                          <a:ea typeface="+mn-ea"/>
                        </a:rPr>
                        <a:t>未知事象通知</a:t>
                      </a:r>
                      <a:endParaRPr kumimoji="1" lang="ja-JP" altLang="en-US" sz="1400" b="0" dirty="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44540778"/>
                  </a:ext>
                </a:extLst>
              </a:tr>
              <a:tr h="1175706">
                <a:tc>
                  <a:txBody>
                    <a:bodyPr/>
                    <a:lstStyle/>
                    <a:p>
                      <a:r>
                        <a:rPr kumimoji="1" lang="ja-JP" altLang="en-US" sz="1400" b="1" dirty="0" smtClean="0">
                          <a:solidFill>
                            <a:schemeClr val="bg1"/>
                          </a:solidFill>
                          <a:latin typeface="+mn-ea"/>
                          <a:ea typeface="+mn-ea"/>
                        </a:rPr>
                        <a:t>本文</a:t>
                      </a:r>
                      <a:endParaRPr kumimoji="1" lang="ja-JP" altLang="en-US" sz="14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a:txBody>
                    <a:bodyPr/>
                    <a:lstStyle/>
                    <a:p>
                      <a:r>
                        <a:rPr kumimoji="1" lang="en-US" altLang="ja-JP" sz="1400" dirty="0" smtClean="0">
                          <a:solidFill>
                            <a:schemeClr val="tx1"/>
                          </a:solidFill>
                          <a:latin typeface="+mn-ea"/>
                          <a:ea typeface="+mn-ea"/>
                        </a:rPr>
                        <a:t>[</a:t>
                      </a:r>
                      <a:r>
                        <a:rPr kumimoji="1" lang="ja-JP" altLang="en-US" sz="1400" dirty="0" smtClean="0">
                          <a:solidFill>
                            <a:schemeClr val="tx1"/>
                          </a:solidFill>
                          <a:latin typeface="+mn-ea"/>
                          <a:ea typeface="+mn-ea"/>
                        </a:rPr>
                        <a:t>ディシジョンテーブル名</a:t>
                      </a:r>
                      <a:r>
                        <a:rPr kumimoji="1" lang="en-US" altLang="ja-JP" sz="1400" dirty="0" smtClean="0">
                          <a:solidFill>
                            <a:schemeClr val="tx1"/>
                          </a:solidFill>
                          <a:latin typeface="+mn-ea"/>
                          <a:ea typeface="+mn-ea"/>
                        </a:rPr>
                        <a:t>]</a:t>
                      </a:r>
                    </a:p>
                    <a:p>
                      <a:r>
                        <a:rPr kumimoji="1" lang="en-US" altLang="ja-JP" sz="1400" dirty="0" smtClean="0">
                          <a:solidFill>
                            <a:schemeClr val="tx1"/>
                          </a:solidFill>
                          <a:latin typeface="+mn-ea"/>
                          <a:ea typeface="+mn-ea"/>
                        </a:rPr>
                        <a:t>[</a:t>
                      </a:r>
                      <a:r>
                        <a:rPr kumimoji="1" lang="ja-JP" altLang="en-US" sz="1400" dirty="0" smtClean="0">
                          <a:solidFill>
                            <a:schemeClr val="tx1"/>
                          </a:solidFill>
                          <a:latin typeface="+mn-ea"/>
                          <a:ea typeface="+mn-ea"/>
                        </a:rPr>
                        <a:t>イベント発生日時</a:t>
                      </a:r>
                      <a:r>
                        <a:rPr kumimoji="1" lang="en-US" altLang="ja-JP" sz="1400" dirty="0" smtClean="0">
                          <a:solidFill>
                            <a:schemeClr val="tx1"/>
                          </a:solidFill>
                          <a:latin typeface="+mn-ea"/>
                          <a:ea typeface="+mn-ea"/>
                        </a:rPr>
                        <a:t>]</a:t>
                      </a:r>
                    </a:p>
                    <a:p>
                      <a:r>
                        <a:rPr kumimoji="1" lang="en-US" altLang="ja-JP" sz="1400" dirty="0" smtClean="0">
                          <a:solidFill>
                            <a:schemeClr val="tx1"/>
                          </a:solidFill>
                          <a:latin typeface="+mn-ea"/>
                          <a:ea typeface="+mn-ea"/>
                        </a:rPr>
                        <a:t>[</a:t>
                      </a:r>
                      <a:r>
                        <a:rPr kumimoji="1" lang="ja-JP" altLang="en-US" sz="1400" dirty="0" smtClean="0">
                          <a:solidFill>
                            <a:schemeClr val="tx1"/>
                          </a:solidFill>
                          <a:latin typeface="+mn-ea"/>
                          <a:ea typeface="+mn-ea"/>
                        </a:rPr>
                        <a:t>リクエスト受信日時</a:t>
                      </a:r>
                      <a:r>
                        <a:rPr kumimoji="1" lang="en-US" altLang="ja-JP" sz="1400" dirty="0" smtClean="0">
                          <a:solidFill>
                            <a:schemeClr val="tx1"/>
                          </a:solidFill>
                          <a:latin typeface="+mn-ea"/>
                          <a:ea typeface="+mn-ea"/>
                        </a:rPr>
                        <a:t>]</a:t>
                      </a:r>
                    </a:p>
                    <a:p>
                      <a:r>
                        <a:rPr kumimoji="1" lang="en-US" altLang="ja-JP" sz="1400" dirty="0" smtClean="0">
                          <a:solidFill>
                            <a:schemeClr val="tx1"/>
                          </a:solidFill>
                          <a:latin typeface="+mn-ea"/>
                          <a:ea typeface="+mn-ea"/>
                        </a:rPr>
                        <a:t>[</a:t>
                      </a:r>
                      <a:r>
                        <a:rPr kumimoji="1" lang="ja-JP" altLang="en-US" sz="1400" dirty="0" smtClean="0">
                          <a:solidFill>
                            <a:schemeClr val="tx1"/>
                          </a:solidFill>
                          <a:latin typeface="+mn-ea"/>
                          <a:ea typeface="+mn-ea"/>
                        </a:rPr>
                        <a:t>イベント情報</a:t>
                      </a:r>
                      <a:r>
                        <a:rPr kumimoji="1" lang="en-US" altLang="ja-JP" sz="1400" dirty="0" smtClean="0">
                          <a:solidFill>
                            <a:schemeClr val="tx1"/>
                          </a:solidFill>
                          <a:latin typeface="+mn-ea"/>
                          <a:ea typeface="+mn-ea"/>
                        </a:rPr>
                        <a:t>]</a:t>
                      </a:r>
                    </a:p>
                    <a:p>
                      <a:r>
                        <a:rPr kumimoji="1" lang="en-US" altLang="ja-JP" sz="1400" dirty="0" smtClean="0">
                          <a:solidFill>
                            <a:schemeClr val="tx1"/>
                          </a:solidFill>
                          <a:latin typeface="+mn-ea"/>
                          <a:ea typeface="+mn-ea"/>
                        </a:rPr>
                        <a:t>[</a:t>
                      </a:r>
                      <a:r>
                        <a:rPr kumimoji="1" lang="ja-JP" altLang="en-US" sz="1400" dirty="0" smtClean="0">
                          <a:solidFill>
                            <a:schemeClr val="tx1"/>
                          </a:solidFill>
                          <a:latin typeface="+mn-ea"/>
                          <a:ea typeface="+mn-ea"/>
                        </a:rPr>
                        <a:t>トレース</a:t>
                      </a:r>
                      <a:r>
                        <a:rPr kumimoji="1" lang="en-US" altLang="ja-JP" sz="1400" dirty="0" smtClean="0">
                          <a:solidFill>
                            <a:schemeClr val="tx1"/>
                          </a:solidFill>
                          <a:latin typeface="+mn-ea"/>
                          <a:ea typeface="+mn-ea"/>
                        </a:rPr>
                        <a:t>ID]</a:t>
                      </a:r>
                      <a:endParaRPr kumimoji="1" lang="ja-JP" altLang="en-US" sz="1400" dirty="0">
                        <a:solidFill>
                          <a:schemeClr val="tx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909037007"/>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032070417"/>
              </p:ext>
            </p:extLst>
          </p:nvPr>
        </p:nvGraphicFramePr>
        <p:xfrm>
          <a:off x="954614" y="1423306"/>
          <a:ext cx="10746134" cy="1356360"/>
        </p:xfrm>
        <a:graphic>
          <a:graphicData uri="http://schemas.openxmlformats.org/drawingml/2006/table">
            <a:tbl>
              <a:tblPr firstRow="1" bandRow="1">
                <a:tableStyleId>{5C22544A-7EE6-4342-B048-85BDC9FD1C3A}</a:tableStyleId>
              </a:tblPr>
              <a:tblGrid>
                <a:gridCol w="303634">
                  <a:extLst>
                    <a:ext uri="{9D8B030D-6E8A-4147-A177-3AD203B41FA5}">
                      <a16:colId xmlns:a16="http://schemas.microsoft.com/office/drawing/2014/main" val="2933971899"/>
                    </a:ext>
                  </a:extLst>
                </a:gridCol>
                <a:gridCol w="10442500">
                  <a:extLst>
                    <a:ext uri="{9D8B030D-6E8A-4147-A177-3AD203B41FA5}">
                      <a16:colId xmlns:a16="http://schemas.microsoft.com/office/drawing/2014/main" val="3429847219"/>
                    </a:ext>
                  </a:extLst>
                </a:gridCol>
              </a:tblGrid>
              <a:tr h="199669">
                <a:tc gridSpan="2">
                  <a:txBody>
                    <a:bodyPr/>
                    <a:lstStyle/>
                    <a:p>
                      <a:pPr marL="285750" indent="-285750" algn="l">
                        <a:buFont typeface="Arial" panose="020B0604020202020204" pitchFamily="34" charset="0"/>
                        <a:buChar char="•"/>
                      </a:pPr>
                      <a:r>
                        <a:rPr kumimoji="1" lang="ja-JP" altLang="en-US" sz="1400" b="1" dirty="0" smtClean="0">
                          <a:solidFill>
                            <a:sysClr val="windowText" lastClr="000000"/>
                          </a:solidFill>
                          <a:latin typeface="+mn-lt"/>
                        </a:rPr>
                        <a:t>用意したルールに対し</a:t>
                      </a:r>
                      <a:r>
                        <a:rPr kumimoji="1" lang="en-US" altLang="ja-JP" sz="1400" b="1" dirty="0" smtClean="0">
                          <a:solidFill>
                            <a:sysClr val="windowText" lastClr="000000"/>
                          </a:solidFill>
                          <a:latin typeface="+mn-lt"/>
                        </a:rPr>
                        <a:t>curl</a:t>
                      </a:r>
                      <a:r>
                        <a:rPr kumimoji="1" lang="ja-JP" altLang="en-US" sz="1400" b="1" dirty="0" smtClean="0">
                          <a:solidFill>
                            <a:sysClr val="windowText" lastClr="000000"/>
                          </a:solidFill>
                          <a:latin typeface="+mn-lt"/>
                        </a:rPr>
                        <a:t>コマンドでリクエストを投げる</a:t>
                      </a:r>
                      <a:r>
                        <a:rPr kumimoji="1" lang="ja-JP" altLang="en-US" sz="1400" b="1" dirty="0" smtClean="0">
                          <a:solidFill>
                            <a:srgbClr val="FF0000"/>
                          </a:solidFill>
                          <a:latin typeface="+mn-lt"/>
                        </a:rPr>
                        <a:t>　</a:t>
                      </a:r>
                      <a:r>
                        <a:rPr kumimoji="1" lang="en-US" altLang="ja-JP" sz="1400" b="1" dirty="0" smtClean="0">
                          <a:solidFill>
                            <a:srgbClr val="FF0000"/>
                          </a:solidFill>
                          <a:latin typeface="+mn-lt"/>
                        </a:rPr>
                        <a:t>※</a:t>
                      </a:r>
                      <a:r>
                        <a:rPr kumimoji="1" lang="ja-JP" altLang="en-US" sz="1400" b="1" dirty="0" smtClean="0">
                          <a:solidFill>
                            <a:srgbClr val="FF0000"/>
                          </a:solidFill>
                          <a:latin typeface="+mn-lt"/>
                        </a:rPr>
                        <a:t>赤字箇所はご変更ください。</a:t>
                      </a:r>
                      <a:endParaRPr kumimoji="1" lang="ja-JP" altLang="en-US" sz="1400" b="1" dirty="0">
                        <a:solidFill>
                          <a:srgbClr val="FF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2508990968"/>
                  </a:ext>
                </a:extLst>
              </a:tr>
              <a:tr h="263674">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50000"/>
                        </a:lnSpc>
                      </a:pPr>
                      <a:r>
                        <a:rPr kumimoji="1" lang="en-US" altLang="ja-JP" sz="1400" b="0" dirty="0" smtClean="0">
                          <a:solidFill>
                            <a:schemeClr val="bg1"/>
                          </a:solidFill>
                          <a:latin typeface="+mn-lt"/>
                        </a:rPr>
                        <a:t>curl -X POST -k </a:t>
                      </a:r>
                      <a:r>
                        <a:rPr kumimoji="1" lang="en-US" altLang="ja-JP" sz="1400" b="0" dirty="0" smtClean="0">
                          <a:solidFill>
                            <a:schemeClr val="bg1"/>
                          </a:solidFill>
                          <a:latin typeface="+mn-lt"/>
                        </a:rPr>
                        <a:t>"https</a:t>
                      </a:r>
                      <a:r>
                        <a:rPr kumimoji="1" lang="en-US" altLang="ja-JP" sz="1400" b="0" dirty="0" smtClean="0">
                          <a:solidFill>
                            <a:schemeClr val="bg1"/>
                          </a:solidFill>
                          <a:latin typeface="+mn-lt"/>
                        </a:rPr>
                        <a:t>://</a:t>
                      </a:r>
                      <a:r>
                        <a:rPr kumimoji="1" lang="en-US" altLang="ja-JP" sz="1400" b="1" dirty="0" smtClean="0">
                          <a:solidFill>
                            <a:srgbClr val="FF0000"/>
                          </a:solidFill>
                          <a:latin typeface="+mn-lt"/>
                        </a:rPr>
                        <a:t>&lt;</a:t>
                      </a:r>
                      <a:r>
                        <a:rPr kumimoji="1" lang="en-US" altLang="ja-JP" sz="1400" b="1" dirty="0" smtClean="0">
                          <a:solidFill>
                            <a:srgbClr val="FF0000"/>
                          </a:solidFill>
                          <a:latin typeface="+mn-lt"/>
                        </a:rPr>
                        <a:t>Hostname</a:t>
                      </a:r>
                      <a:r>
                        <a:rPr kumimoji="1" lang="en-US" altLang="ja-JP" sz="1400" b="1" dirty="0" smtClean="0">
                          <a:solidFill>
                            <a:srgbClr val="FF0000"/>
                          </a:solidFill>
                          <a:latin typeface="+mn-lt"/>
                        </a:rPr>
                        <a:t>&gt;</a:t>
                      </a:r>
                      <a:r>
                        <a:rPr kumimoji="1" lang="en-US" altLang="ja-JP" sz="1400" b="0" dirty="0" smtClean="0">
                          <a:solidFill>
                            <a:schemeClr val="bg1"/>
                          </a:solidFill>
                          <a:latin typeface="+mn-lt"/>
                        </a:rPr>
                        <a:t>/</a:t>
                      </a:r>
                      <a:r>
                        <a:rPr kumimoji="1" lang="en-US" altLang="ja-JP" sz="1400" b="0" dirty="0" err="1" smtClean="0">
                          <a:solidFill>
                            <a:schemeClr val="bg1"/>
                          </a:solidFill>
                          <a:latin typeface="+mn-lt"/>
                        </a:rPr>
                        <a:t>oase_web</a:t>
                      </a:r>
                      <a:r>
                        <a:rPr kumimoji="1" lang="en-US" altLang="ja-JP" sz="1400" b="0" dirty="0" smtClean="0">
                          <a:solidFill>
                            <a:schemeClr val="bg1"/>
                          </a:solidFill>
                          <a:latin typeface="+mn-lt"/>
                        </a:rPr>
                        <a:t>/event/event/</a:t>
                      </a:r>
                      <a:r>
                        <a:rPr kumimoji="1" lang="en-US" altLang="ja-JP" sz="1400" b="0" dirty="0" err="1" smtClean="0">
                          <a:solidFill>
                            <a:schemeClr val="bg1"/>
                          </a:solidFill>
                          <a:latin typeface="+mn-lt"/>
                        </a:rPr>
                        <a:t>eventsrequest</a:t>
                      </a:r>
                      <a:r>
                        <a:rPr kumimoji="1" lang="en-US" altLang="ja-JP" sz="1400" b="0" dirty="0" smtClean="0">
                          <a:solidFill>
                            <a:schemeClr val="bg1"/>
                          </a:solidFill>
                          <a:latin typeface="+mn-lt"/>
                        </a:rPr>
                        <a:t>" </a:t>
                      </a:r>
                      <a:r>
                        <a:rPr kumimoji="1" lang="en-US" altLang="ja-JP" sz="1400" b="0" dirty="0" smtClean="0">
                          <a:solidFill>
                            <a:schemeClr val="bg1"/>
                          </a:solidFill>
                          <a:latin typeface="+mn-lt"/>
                        </a:rPr>
                        <a:t>-H "accept: </a:t>
                      </a:r>
                      <a:r>
                        <a:rPr kumimoji="1" lang="en-US" altLang="ja-JP" sz="1400" b="0" dirty="0" smtClean="0">
                          <a:solidFill>
                            <a:schemeClr val="bg1"/>
                          </a:solidFill>
                          <a:latin typeface="+mn-lt"/>
                        </a:rPr>
                        <a:t>application/</a:t>
                      </a:r>
                      <a:r>
                        <a:rPr kumimoji="1" lang="en-US" altLang="ja-JP" sz="1400" b="0" dirty="0" err="1" smtClean="0">
                          <a:solidFill>
                            <a:schemeClr val="bg1"/>
                          </a:solidFill>
                          <a:latin typeface="+mn-lt"/>
                        </a:rPr>
                        <a:t>json</a:t>
                      </a:r>
                      <a:r>
                        <a:rPr kumimoji="1" lang="en-US" altLang="ja-JP" sz="1400" b="0" dirty="0" smtClean="0">
                          <a:solidFill>
                            <a:schemeClr val="bg1"/>
                          </a:solidFill>
                          <a:latin typeface="+mn-lt"/>
                        </a:rPr>
                        <a:t>“ \</a:t>
                      </a:r>
                    </a:p>
                    <a:p>
                      <a:pPr algn="l">
                        <a:lnSpc>
                          <a:spcPct val="150000"/>
                        </a:lnSpc>
                      </a:pPr>
                      <a:r>
                        <a:rPr kumimoji="1" lang="en-US" altLang="ja-JP" sz="1400" b="0" dirty="0" smtClean="0">
                          <a:solidFill>
                            <a:schemeClr val="bg1"/>
                          </a:solidFill>
                          <a:latin typeface="+mn-lt"/>
                        </a:rPr>
                        <a:t>      </a:t>
                      </a:r>
                      <a:r>
                        <a:rPr kumimoji="1" lang="en-US" altLang="ja-JP" sz="1400" b="0" dirty="0" smtClean="0">
                          <a:solidFill>
                            <a:schemeClr val="bg1"/>
                          </a:solidFill>
                          <a:latin typeface="+mn-lt"/>
                        </a:rPr>
                        <a:t>-d </a:t>
                      </a:r>
                      <a:r>
                        <a:rPr kumimoji="1" lang="en-US" altLang="ja-JP" sz="1400" b="0" dirty="0" smtClean="0">
                          <a:solidFill>
                            <a:schemeClr val="bg1"/>
                          </a:solidFill>
                          <a:latin typeface="+mn-lt"/>
                        </a:rPr>
                        <a:t>‘{"decisiontable":"test_dt","requesttype":"1","eventdatetime":"2020/01/01 01:01:01","eventinfo":</a:t>
                      </a:r>
                      <a:r>
                        <a:rPr kumimoji="1" lang="da-DK" altLang="ja-JP" sz="1400" b="0" dirty="0" smtClean="0">
                          <a:solidFill>
                            <a:schemeClr val="bg1"/>
                          </a:solidFill>
                          <a:latin typeface="+mn-lt"/>
                        </a:rPr>
                        <a:t>["Error:","HDD </a:t>
                      </a:r>
                      <a:r>
                        <a:rPr kumimoji="1" lang="da-DK" altLang="ja-JP" sz="1400" b="0" dirty="0" smtClean="0">
                          <a:solidFill>
                            <a:schemeClr val="bg1"/>
                          </a:solidFill>
                          <a:latin typeface="+mn-lt"/>
                        </a:rPr>
                        <a:t>usage 80% </a:t>
                      </a:r>
                      <a:r>
                        <a:rPr kumimoji="1" lang="da-DK" altLang="ja-JP" sz="1400" b="0" dirty="0" smtClean="0">
                          <a:solidFill>
                            <a:schemeClr val="bg1"/>
                          </a:solidFill>
                          <a:latin typeface="+mn-lt"/>
                        </a:rPr>
                        <a:t>over"]</a:t>
                      </a:r>
                      <a:r>
                        <a:rPr kumimoji="1" lang="en-US" altLang="ja-JP" sz="1400" b="0" dirty="0" smtClean="0">
                          <a:solidFill>
                            <a:schemeClr val="bg1"/>
                          </a:solidFill>
                          <a:latin typeface="+mn-lt"/>
                        </a:rPr>
                        <a:t>}‘ </a:t>
                      </a:r>
                      <a:r>
                        <a:rPr kumimoji="1" lang="en-US" altLang="ja-JP" sz="1400" b="0" dirty="0" smtClean="0">
                          <a:solidFill>
                            <a:schemeClr val="bg1"/>
                          </a:solidFill>
                          <a:latin typeface="+mn-lt"/>
                        </a:rPr>
                        <a:t>-H "Authorization: Bearer </a:t>
                      </a:r>
                      <a:r>
                        <a:rPr kumimoji="1" lang="en-US" altLang="ja-JP" sz="1400" b="1" dirty="0" smtClean="0">
                          <a:solidFill>
                            <a:srgbClr val="FF0000"/>
                          </a:solidFill>
                          <a:latin typeface="+mn-lt"/>
                        </a:rPr>
                        <a:t>&lt;</a:t>
                      </a:r>
                      <a:r>
                        <a:rPr kumimoji="1" lang="en-US" altLang="ja-JP" sz="1400" b="1" dirty="0" err="1" smtClean="0">
                          <a:solidFill>
                            <a:srgbClr val="FF0000"/>
                          </a:solidFill>
                          <a:latin typeface="+mn-lt"/>
                        </a:rPr>
                        <a:t>Access_Token</a:t>
                      </a:r>
                      <a:r>
                        <a:rPr kumimoji="1" lang="en-US" altLang="ja-JP" sz="1400" b="1" dirty="0" smtClean="0">
                          <a:solidFill>
                            <a:srgbClr val="FF0000"/>
                          </a:solidFill>
                          <a:latin typeface="+mn-lt"/>
                        </a:rPr>
                        <a:t>&gt;</a:t>
                      </a:r>
                      <a:r>
                        <a:rPr kumimoji="1" lang="en-US" altLang="ja-JP" sz="1400" b="0" dirty="0" smtClean="0">
                          <a:solidFill>
                            <a:schemeClr val="bg1"/>
                          </a:solidFill>
                          <a:latin typeface="+mn-lt"/>
                        </a:rPr>
                        <a:t>"</a:t>
                      </a:r>
                      <a:endParaRPr kumimoji="1" lang="ja-JP" altLang="en-US" sz="1400" b="0" dirty="0" smtClean="0">
                        <a:solidFill>
                          <a:schemeClr val="bg1"/>
                        </a:solidFill>
                        <a:latin typeface="+mn-lt"/>
                      </a:endParaRPr>
                    </a:p>
                  </a:txBody>
                  <a:tcPr anchor="ctr">
                    <a:lnL w="12700" cmpd="sng">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54742628"/>
                  </a:ext>
                </a:extLst>
              </a:tr>
            </a:tbl>
          </a:graphicData>
        </a:graphic>
      </p:graphicFrame>
      <p:pic>
        <p:nvPicPr>
          <p:cNvPr id="15" name="図 14"/>
          <p:cNvPicPr>
            <a:picLocks noChangeAspect="1"/>
          </p:cNvPicPr>
          <p:nvPr/>
        </p:nvPicPr>
        <p:blipFill>
          <a:blip r:embed="rId4"/>
          <a:stretch>
            <a:fillRect/>
          </a:stretch>
        </p:blipFill>
        <p:spPr>
          <a:xfrm>
            <a:off x="4511780" y="3253793"/>
            <a:ext cx="2659900" cy="2911587"/>
          </a:xfrm>
          <a:prstGeom prst="rect">
            <a:avLst/>
          </a:prstGeom>
          <a:ln>
            <a:solidFill>
              <a:schemeClr val="tx1">
                <a:lumMod val="50000"/>
                <a:lumOff val="50000"/>
              </a:schemeClr>
            </a:solidFill>
          </a:ln>
        </p:spPr>
      </p:pic>
      <p:sp>
        <p:nvSpPr>
          <p:cNvPr id="16" name="正方形/長方形 15"/>
          <p:cNvSpPr/>
          <p:nvPr/>
        </p:nvSpPr>
        <p:spPr bwMode="auto">
          <a:xfrm>
            <a:off x="4946221" y="4400687"/>
            <a:ext cx="1725859" cy="93602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2400" b="1" dirty="0" smtClean="0">
                <a:solidFill>
                  <a:schemeClr val="tx1">
                    <a:alpha val="53000"/>
                  </a:schemeClr>
                </a:solidFill>
                <a:latin typeface="+mn-ea"/>
              </a:rPr>
              <a:t>メール通知</a:t>
            </a:r>
            <a:endParaRPr lang="en-US" altLang="ja-JP" sz="2400" b="1" dirty="0" smtClean="0">
              <a:solidFill>
                <a:schemeClr val="tx1">
                  <a:alpha val="53000"/>
                </a:schemeClr>
              </a:solidFill>
              <a:latin typeface="+mn-ea"/>
            </a:endParaRPr>
          </a:p>
          <a:p>
            <a:pPr algn="ctr"/>
            <a:r>
              <a:rPr kumimoji="1" lang="ja-JP" altLang="en-US" sz="2400" b="1" dirty="0" smtClean="0">
                <a:solidFill>
                  <a:schemeClr val="tx1">
                    <a:alpha val="53000"/>
                  </a:schemeClr>
                </a:solidFill>
                <a:latin typeface="+mn-ea"/>
              </a:rPr>
              <a:t>イメージ</a:t>
            </a:r>
          </a:p>
        </p:txBody>
      </p:sp>
    </p:spTree>
    <p:extLst>
      <p:ext uri="{BB962C8B-B14F-4D97-AF65-F5344CB8AC3E}">
        <p14:creationId xmlns:p14="http://schemas.microsoft.com/office/powerpoint/2010/main" val="1504963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smtClean="0"/>
              <a:t>Base【</a:t>
            </a:r>
            <a:r>
              <a:rPr lang="ja-JP" altLang="en-US" dirty="0"/>
              <a:t>実習</a:t>
            </a:r>
            <a:r>
              <a:rPr lang="en-US" altLang="ja-JP" dirty="0" smtClean="0"/>
              <a:t>】</a:t>
            </a:r>
            <a:r>
              <a:rPr lang="ja-JP" altLang="en-US" dirty="0" smtClean="0"/>
              <a:t>について </a:t>
            </a:r>
            <a:r>
              <a:rPr lang="en-US" altLang="ja-JP" dirty="0" smtClean="0"/>
              <a:t>(</a:t>
            </a:r>
            <a:r>
              <a:rPr lang="en-US" altLang="ja-JP" dirty="0" smtClean="0"/>
              <a:t>1/3)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smtClean="0"/>
              <a:t>まえがき</a:t>
            </a:r>
            <a:endParaRPr lang="en-US" altLang="ja-JP" dirty="0"/>
          </a:p>
          <a:p>
            <a:pPr lvl="1"/>
            <a:endParaRPr lang="en-US" altLang="ja-JP" dirty="0" smtClean="0"/>
          </a:p>
          <a:p>
            <a:pPr lvl="1"/>
            <a:r>
              <a:rPr lang="ja-JP" altLang="en-US" dirty="0" smtClean="0"/>
              <a:t>本稿は、</a:t>
            </a:r>
            <a:r>
              <a:rPr lang="en-US" altLang="ja-JP" dirty="0" err="1"/>
              <a:t>Exastro</a:t>
            </a:r>
            <a:r>
              <a:rPr lang="en-US" altLang="ja-JP" dirty="0"/>
              <a:t> </a:t>
            </a:r>
            <a:r>
              <a:rPr lang="en-US" altLang="ja-JP" dirty="0" smtClean="0"/>
              <a:t>Operation Autonomy Support Engine (OASE) </a:t>
            </a:r>
            <a:r>
              <a:rPr lang="ja-JP" altLang="en-US" dirty="0"/>
              <a:t>を</a:t>
            </a:r>
            <a:r>
              <a:rPr lang="ja-JP" altLang="en-US" dirty="0" smtClean="0"/>
              <a:t>利用する上で、基本的</a:t>
            </a:r>
            <a:r>
              <a:rPr lang="ja-JP" altLang="en-US" dirty="0" smtClean="0"/>
              <a:t>な</a:t>
            </a:r>
            <a:r>
              <a:rPr lang="ja-JP" altLang="en-US" dirty="0"/>
              <a:t>利用</a:t>
            </a:r>
            <a:r>
              <a:rPr lang="ja-JP" altLang="en-US" dirty="0" smtClean="0"/>
              <a:t>手順</a:t>
            </a:r>
            <a:r>
              <a:rPr lang="ja-JP" altLang="en-US" dirty="0" smtClean="0"/>
              <a:t>の理解を支援</a:t>
            </a:r>
            <a:r>
              <a:rPr lang="ja-JP" altLang="en-US" dirty="0" smtClean="0"/>
              <a:t>するための資料です。</a:t>
            </a:r>
            <a:endParaRPr lang="en-US" altLang="ja-JP" dirty="0" smtClean="0"/>
          </a:p>
          <a:p>
            <a:pPr lvl="1"/>
            <a:r>
              <a:rPr lang="ja-JP" altLang="en-US" dirty="0"/>
              <a:t>概要</a:t>
            </a:r>
            <a:r>
              <a:rPr lang="ja-JP" altLang="en-US" dirty="0" smtClean="0"/>
              <a:t>を理解したい場合</a:t>
            </a:r>
            <a:r>
              <a:rPr lang="ja-JP" altLang="en-US" dirty="0" smtClean="0"/>
              <a:t>は</a:t>
            </a:r>
            <a:r>
              <a:rPr lang="ja-JP" altLang="en-US" dirty="0" smtClean="0"/>
              <a:t>、</a:t>
            </a:r>
            <a:r>
              <a:rPr lang="en-US" altLang="ja-JP" dirty="0" smtClean="0"/>
              <a:t>&lt;</a:t>
            </a:r>
            <a:r>
              <a:rPr lang="ja-JP" altLang="en-US" dirty="0" smtClean="0"/>
              <a:t> </a:t>
            </a:r>
            <a:r>
              <a:rPr lang="en-US" altLang="ja-JP" dirty="0" smtClean="0">
                <a:hlinkClick r:id="rId2"/>
              </a:rPr>
              <a:t>Exastro OASE </a:t>
            </a:r>
            <a:r>
              <a:rPr lang="en-US" altLang="ja-JP" dirty="0" smtClean="0">
                <a:hlinkClick r:id="rId2"/>
              </a:rPr>
              <a:t>Base【</a:t>
            </a:r>
            <a:r>
              <a:rPr lang="ja-JP" altLang="en-US" dirty="0">
                <a:hlinkClick r:id="rId2"/>
              </a:rPr>
              <a:t>座学</a:t>
            </a:r>
            <a:r>
              <a:rPr lang="en-US" altLang="ja-JP" dirty="0" smtClean="0">
                <a:hlinkClick r:id="rId2"/>
              </a:rPr>
              <a:t>】</a:t>
            </a:r>
            <a:r>
              <a:rPr lang="en-US" altLang="ja-JP" dirty="0" smtClean="0"/>
              <a:t>&gt;</a:t>
            </a:r>
            <a:r>
              <a:rPr lang="ja-JP" altLang="en-US" dirty="0" smtClean="0"/>
              <a:t>もありますので、そちらをご参照ください。</a:t>
            </a:r>
            <a:endParaRPr lang="en-US" altLang="ja-JP" dirty="0" smtClean="0"/>
          </a:p>
          <a:p>
            <a:pPr lvl="1"/>
            <a:r>
              <a:rPr lang="ja-JP" altLang="en-US" dirty="0"/>
              <a:t>包括的</a:t>
            </a:r>
            <a:r>
              <a:rPr lang="ja-JP" altLang="en-US" dirty="0" smtClean="0"/>
              <a:t>な内容としては、</a:t>
            </a:r>
            <a:r>
              <a:rPr lang="en-US" altLang="ja-JP" dirty="0" smtClean="0"/>
              <a:t>Exastro OASE </a:t>
            </a:r>
            <a:r>
              <a:rPr lang="ja-JP" altLang="en-US" dirty="0" smtClean="0"/>
              <a:t>の公式マニュアル集</a:t>
            </a:r>
            <a:r>
              <a:rPr lang="ja-JP" altLang="en-US" dirty="0"/>
              <a:t>である</a:t>
            </a:r>
            <a:r>
              <a:rPr lang="en-US" altLang="ja-JP" dirty="0"/>
              <a:t>&lt;</a:t>
            </a:r>
            <a:r>
              <a:rPr lang="ja-JP" altLang="en-US" dirty="0"/>
              <a:t> </a:t>
            </a:r>
            <a:r>
              <a:rPr lang="en-US" altLang="ja-JP" dirty="0" err="1">
                <a:hlinkClick r:id="rId3"/>
              </a:rPr>
              <a:t>OASE_docs</a:t>
            </a:r>
            <a:r>
              <a:rPr lang="en-US" altLang="ja-JP" dirty="0"/>
              <a:t> &gt;</a:t>
            </a:r>
            <a:r>
              <a:rPr lang="ja-JP" altLang="en-US" dirty="0"/>
              <a:t>をご参照ください</a:t>
            </a:r>
            <a:r>
              <a:rPr lang="ja-JP" altLang="en-US" dirty="0" smtClean="0"/>
              <a:t>。</a:t>
            </a:r>
            <a:endParaRPr lang="en-US" altLang="ja-JP" dirty="0"/>
          </a:p>
        </p:txBody>
      </p:sp>
    </p:spTree>
    <p:extLst>
      <p:ext uri="{BB962C8B-B14F-4D97-AF65-F5344CB8AC3E}">
        <p14:creationId xmlns:p14="http://schemas.microsoft.com/office/powerpoint/2010/main" val="3924556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smtClean="0"/>
              <a:t>Base</a:t>
            </a:r>
            <a:r>
              <a:rPr lang="en-US" altLang="ja-JP" dirty="0"/>
              <a:t>【</a:t>
            </a:r>
            <a:r>
              <a:rPr lang="ja-JP" altLang="en-US" dirty="0"/>
              <a:t>実習</a:t>
            </a:r>
            <a:r>
              <a:rPr lang="en-US" altLang="ja-JP" dirty="0"/>
              <a:t>】</a:t>
            </a:r>
            <a:r>
              <a:rPr lang="ja-JP" altLang="en-US" dirty="0"/>
              <a:t>について </a:t>
            </a:r>
            <a:r>
              <a:rPr lang="en-US" altLang="ja-JP" dirty="0" smtClean="0"/>
              <a:t>(2/3</a:t>
            </a:r>
            <a:r>
              <a:rPr lang="en-US" altLang="ja-JP" dirty="0"/>
              <a:t>)</a:t>
            </a:r>
            <a:endParaRPr kumimoji="1" lang="ja-JP" altLang="en-US" dirty="0"/>
          </a:p>
        </p:txBody>
      </p:sp>
      <p:sp>
        <p:nvSpPr>
          <p:cNvPr id="7" name="コンテンツ プレースホルダー 6"/>
          <p:cNvSpPr>
            <a:spLocks noGrp="1"/>
          </p:cNvSpPr>
          <p:nvPr>
            <p:ph sz="quarter" idx="10"/>
          </p:nvPr>
        </p:nvSpPr>
        <p:spPr/>
        <p:txBody>
          <a:bodyPr>
            <a:noAutofit/>
          </a:bodyPr>
          <a:lstStyle/>
          <a:p>
            <a:r>
              <a:rPr lang="ja-JP" altLang="en-US" dirty="0"/>
              <a:t>前提</a:t>
            </a:r>
            <a:endParaRPr lang="en-US" altLang="ja-JP" dirty="0"/>
          </a:p>
          <a:p>
            <a:pPr lvl="1"/>
            <a:r>
              <a:rPr lang="ja-JP" altLang="en-US" dirty="0"/>
              <a:t>アクションとして</a:t>
            </a:r>
            <a:r>
              <a:rPr lang="en-US" altLang="ja-JP" dirty="0"/>
              <a:t>ITA</a:t>
            </a:r>
            <a:r>
              <a:rPr lang="ja-JP" altLang="en-US" dirty="0"/>
              <a:t>を実行するため、以下が導入済みであること</a:t>
            </a:r>
            <a:endParaRPr lang="en-US" altLang="ja-JP" dirty="0"/>
          </a:p>
          <a:p>
            <a:pPr marL="630900" lvl="2" indent="-342900">
              <a:buFont typeface="+mj-ea"/>
              <a:buAutoNum type="circleNumDbPlain"/>
            </a:pPr>
            <a:endParaRPr lang="en-US" altLang="ja-JP" dirty="0" smtClean="0"/>
          </a:p>
          <a:p>
            <a:pPr marL="630900" lvl="2" indent="-342900">
              <a:buFont typeface="+mj-ea"/>
              <a:buAutoNum type="circleNumDbPlain"/>
            </a:pPr>
            <a:r>
              <a:rPr lang="en-US" altLang="ja-JP" dirty="0" smtClean="0"/>
              <a:t>ITA</a:t>
            </a:r>
            <a:r>
              <a:rPr lang="ja-JP" altLang="en-US" dirty="0"/>
              <a:t>インストールについては以下を</a:t>
            </a:r>
            <a:r>
              <a:rPr lang="ja-JP" altLang="en-US" dirty="0" smtClean="0"/>
              <a:t>参照</a:t>
            </a:r>
            <a:endParaRPr lang="en-US" altLang="ja-JP" b="1" dirty="0" smtClean="0">
              <a:hlinkClick r:id="rId2"/>
            </a:endParaRPr>
          </a:p>
          <a:p>
            <a:pPr marL="681750" lvl="3" indent="-285750">
              <a:buFont typeface="Tahoma" panose="020B0604030504040204" pitchFamily="34" charset="0"/>
              <a:buChar char="⁃"/>
            </a:pPr>
            <a:r>
              <a:rPr lang="en-US" altLang="ja-JP" dirty="0" smtClean="0"/>
              <a:t>&lt;</a:t>
            </a:r>
            <a:r>
              <a:rPr lang="en-US" altLang="ja-JP" dirty="0" smtClean="0">
                <a:hlinkClick r:id="rId2"/>
              </a:rPr>
              <a:t>ITA </a:t>
            </a:r>
            <a:r>
              <a:rPr lang="ja-JP" altLang="en-US" dirty="0" smtClean="0">
                <a:hlinkClick r:id="rId2"/>
              </a:rPr>
              <a:t>オンラインインストール マニュアル</a:t>
            </a:r>
            <a:r>
              <a:rPr lang="en-US" altLang="ja-JP" dirty="0" smtClean="0"/>
              <a:t>&gt;</a:t>
            </a:r>
            <a:endParaRPr lang="en-US" altLang="ja-JP" dirty="0"/>
          </a:p>
          <a:p>
            <a:pPr marL="681750" lvl="3" indent="-285750"/>
            <a:endParaRPr lang="en-US" altLang="ja-JP" b="1" dirty="0"/>
          </a:p>
          <a:p>
            <a:pPr marL="630900" lvl="2" indent="-342900">
              <a:buFont typeface="+mj-ea"/>
              <a:buAutoNum type="circleNumDbPlain"/>
            </a:pPr>
            <a:r>
              <a:rPr lang="en-US" altLang="ja-JP" dirty="0"/>
              <a:t>ITA</a:t>
            </a:r>
            <a:r>
              <a:rPr lang="ja-JP" altLang="en-US" dirty="0"/>
              <a:t> </a:t>
            </a:r>
            <a:r>
              <a:rPr lang="en-US" altLang="ja-JP" dirty="0"/>
              <a:t>BASE【</a:t>
            </a:r>
            <a:r>
              <a:rPr lang="ja-JP" altLang="en-US" dirty="0" smtClean="0"/>
              <a:t>実習</a:t>
            </a:r>
            <a:r>
              <a:rPr lang="en-US" altLang="ja-JP" dirty="0" smtClean="0"/>
              <a:t>】</a:t>
            </a:r>
            <a:r>
              <a:rPr lang="ja-JP" altLang="en-US" dirty="0"/>
              <a:t>については以下を参照</a:t>
            </a:r>
            <a:endParaRPr lang="en-US" altLang="ja-JP" dirty="0"/>
          </a:p>
          <a:p>
            <a:pPr marL="681750" lvl="3" indent="-285750">
              <a:buFont typeface="Tahoma" panose="020B0604030504040204" pitchFamily="34" charset="0"/>
              <a:buChar char="⁃"/>
            </a:pPr>
            <a:r>
              <a:rPr lang="en-US" altLang="ja-JP" dirty="0" smtClean="0"/>
              <a:t>&lt;</a:t>
            </a:r>
            <a:r>
              <a:rPr lang="en-US" altLang="ja-JP" dirty="0" smtClean="0">
                <a:hlinkClick r:id="rId3"/>
              </a:rPr>
              <a:t>IT Automation BASE【</a:t>
            </a:r>
            <a:r>
              <a:rPr lang="ja-JP" altLang="en-US" dirty="0" smtClean="0">
                <a:hlinkClick r:id="rId3"/>
              </a:rPr>
              <a:t>実習</a:t>
            </a:r>
            <a:r>
              <a:rPr lang="en-US" altLang="ja-JP" dirty="0" smtClean="0">
                <a:hlinkClick r:id="rId3"/>
              </a:rPr>
              <a:t>】</a:t>
            </a:r>
            <a:r>
              <a:rPr lang="en-US" altLang="ja-JP" dirty="0" smtClean="0"/>
              <a:t>&gt;</a:t>
            </a:r>
            <a:endParaRPr lang="en-US" altLang="ja-JP" dirty="0"/>
          </a:p>
          <a:p>
            <a:pPr marL="681750" lvl="3" indent="-285750">
              <a:buFont typeface="Tahoma" panose="020B0604030504040204" pitchFamily="34" charset="0"/>
              <a:buChar char="⁃"/>
            </a:pPr>
            <a:r>
              <a:rPr lang="ja-JP" altLang="en-US" dirty="0"/>
              <a:t>上記の設定を使用するため実施する</a:t>
            </a:r>
            <a:endParaRPr lang="en-US" altLang="ja-JP" dirty="0"/>
          </a:p>
          <a:p>
            <a:pPr marL="681750" lvl="3" indent="-285750">
              <a:buFont typeface="Tahoma" panose="020B0604030504040204" pitchFamily="34" charset="0"/>
              <a:buChar char="⁃"/>
            </a:pPr>
            <a:r>
              <a:rPr lang="ja-JP" altLang="en-US" dirty="0"/>
              <a:t>「シナリオ」スライド以降の内容を使用する</a:t>
            </a:r>
            <a:endParaRPr lang="en-US" altLang="ja-JP" dirty="0"/>
          </a:p>
          <a:p>
            <a:pPr marL="681750" lvl="3" indent="-285750"/>
            <a:endParaRPr lang="en-US" altLang="ja-JP" dirty="0"/>
          </a:p>
          <a:p>
            <a:pPr marL="630900" lvl="2" indent="-342900">
              <a:buFont typeface="+mj-ea"/>
              <a:buAutoNum type="circleNumDbPlain"/>
            </a:pPr>
            <a:r>
              <a:rPr lang="en-US" altLang="ja-JP" dirty="0"/>
              <a:t>OASE</a:t>
            </a:r>
            <a:r>
              <a:rPr lang="ja-JP" altLang="en-US" dirty="0"/>
              <a:t>インストールについては以下を参照</a:t>
            </a:r>
            <a:endParaRPr lang="en-US" altLang="ja-JP" dirty="0"/>
          </a:p>
          <a:p>
            <a:pPr marL="681750" lvl="3" indent="-285750">
              <a:buFont typeface="Tahoma" panose="020B0604030504040204" pitchFamily="34" charset="0"/>
              <a:buChar char="⁃"/>
            </a:pPr>
            <a:r>
              <a:rPr lang="en-US" altLang="ja-JP" dirty="0" smtClean="0"/>
              <a:t>&lt;</a:t>
            </a:r>
            <a:r>
              <a:rPr lang="en-US" altLang="ja-JP" dirty="0" smtClean="0">
                <a:hlinkClick r:id="rId4"/>
              </a:rPr>
              <a:t>OASE </a:t>
            </a:r>
            <a:r>
              <a:rPr lang="ja-JP" altLang="en-US" dirty="0" smtClean="0">
                <a:hlinkClick r:id="rId4"/>
              </a:rPr>
              <a:t>オンラインインストール マニュアル</a:t>
            </a:r>
            <a:r>
              <a:rPr lang="en-US" altLang="ja-JP" dirty="0" smtClean="0"/>
              <a:t>&gt;</a:t>
            </a:r>
            <a:endParaRPr lang="en-US" altLang="ja-JP" dirty="0"/>
          </a:p>
          <a:p>
            <a:pPr marL="681750" lvl="3" indent="-285750">
              <a:buFont typeface="Tahoma" panose="020B0604030504040204" pitchFamily="34" charset="0"/>
              <a:buChar char="⁃"/>
            </a:pPr>
            <a:r>
              <a:rPr lang="ja-JP" altLang="en-US" dirty="0"/>
              <a:t>一般ユーザ作成時のパスワード通知のため</a:t>
            </a:r>
            <a:r>
              <a:rPr lang="ja-JP" altLang="en-US" dirty="0" smtClean="0"/>
              <a:t>、インストール</a:t>
            </a:r>
            <a:r>
              <a:rPr lang="ja-JP" altLang="en-US" dirty="0"/>
              <a:t>時にメールサーバ</a:t>
            </a:r>
            <a:r>
              <a:rPr lang="ja-JP" altLang="en-US" dirty="0" smtClean="0"/>
              <a:t>の</a:t>
            </a:r>
            <a:r>
              <a:rPr lang="en-US" altLang="ja-JP" dirty="0" smtClean="0"/>
              <a:t/>
            </a:r>
            <a:br>
              <a:rPr lang="en-US" altLang="ja-JP" dirty="0" smtClean="0"/>
            </a:br>
            <a:r>
              <a:rPr lang="ja-JP" altLang="en-US" dirty="0" smtClean="0"/>
              <a:t>設定</a:t>
            </a:r>
            <a:r>
              <a:rPr lang="ja-JP" altLang="en-US" dirty="0"/>
              <a:t>が必要</a:t>
            </a:r>
            <a:endParaRPr lang="en-US" altLang="ja-JP" dirty="0"/>
          </a:p>
          <a:p>
            <a:pPr marL="681750" lvl="3" indent="-285750"/>
            <a:endParaRPr lang="en-US" altLang="ja-JP" dirty="0"/>
          </a:p>
          <a:p>
            <a:pPr marL="630900" lvl="2" indent="-342900">
              <a:buFont typeface="+mj-ea"/>
              <a:buAutoNum type="circleNumDbPlain"/>
            </a:pPr>
            <a:r>
              <a:rPr lang="en-US" altLang="ja-JP" dirty="0"/>
              <a:t>OASE</a:t>
            </a:r>
            <a:r>
              <a:rPr lang="ja-JP" altLang="en-US" dirty="0"/>
              <a:t> </a:t>
            </a:r>
            <a:r>
              <a:rPr lang="en-US" altLang="ja-JP" dirty="0"/>
              <a:t>Base【</a:t>
            </a:r>
            <a:r>
              <a:rPr lang="ja-JP" altLang="en-US" dirty="0" smtClean="0"/>
              <a:t>座学</a:t>
            </a:r>
            <a:r>
              <a:rPr lang="en-US" altLang="ja-JP" dirty="0" smtClean="0"/>
              <a:t>】</a:t>
            </a:r>
            <a:r>
              <a:rPr lang="ja-JP" altLang="en-US" dirty="0"/>
              <a:t>については以下を参照</a:t>
            </a:r>
            <a:endParaRPr lang="en-US" altLang="ja-JP" dirty="0"/>
          </a:p>
          <a:p>
            <a:pPr marL="681750" lvl="3" indent="-285750">
              <a:buFont typeface="Tahoma" panose="020B0604030504040204" pitchFamily="34" charset="0"/>
              <a:buChar char="⁃"/>
            </a:pPr>
            <a:r>
              <a:rPr lang="en-US" altLang="ja-JP" dirty="0" smtClean="0"/>
              <a:t>&lt;</a:t>
            </a:r>
            <a:r>
              <a:rPr lang="en-US" altLang="ja-JP" dirty="0" smtClean="0">
                <a:hlinkClick r:id="rId5"/>
              </a:rPr>
              <a:t>OASE Base【</a:t>
            </a:r>
            <a:r>
              <a:rPr lang="ja-JP" altLang="en-US" dirty="0" smtClean="0">
                <a:hlinkClick r:id="rId5"/>
              </a:rPr>
              <a:t>座学</a:t>
            </a:r>
            <a:r>
              <a:rPr lang="en-US" altLang="ja-JP" dirty="0" smtClean="0">
                <a:hlinkClick r:id="rId5"/>
              </a:rPr>
              <a:t>】</a:t>
            </a:r>
            <a:r>
              <a:rPr lang="en-US" altLang="ja-JP" dirty="0" smtClean="0"/>
              <a:t>&gt;</a:t>
            </a:r>
            <a:endParaRPr lang="en-US" altLang="ja-JP" dirty="0"/>
          </a:p>
          <a:p>
            <a:pPr marL="681750" lvl="3" indent="-285750"/>
            <a:endParaRPr lang="en-US" altLang="ja-JP" b="1" dirty="0"/>
          </a:p>
          <a:p>
            <a:pPr marL="630900" lvl="2" indent="-342900">
              <a:buFont typeface="+mj-ea"/>
              <a:buAutoNum type="circleNumDbPlain"/>
            </a:pPr>
            <a:r>
              <a:rPr lang="en-US" altLang="ja-JP" dirty="0"/>
              <a:t>ITA</a:t>
            </a:r>
            <a:r>
              <a:rPr lang="ja-JP" altLang="en-US" dirty="0"/>
              <a:t>ドライバインストールについては以下を参照</a:t>
            </a:r>
            <a:endParaRPr lang="en-US" altLang="ja-JP" dirty="0"/>
          </a:p>
          <a:p>
            <a:pPr marL="681750" lvl="3" indent="-285750">
              <a:buFont typeface="Tahoma" panose="020B0604030504040204" pitchFamily="34" charset="0"/>
              <a:buChar char="⁃"/>
            </a:pPr>
            <a:r>
              <a:rPr lang="en-US" altLang="ja-JP" dirty="0"/>
              <a:t>&lt; </a:t>
            </a:r>
            <a:r>
              <a:rPr lang="ja-JP" altLang="en-US" dirty="0" smtClean="0">
                <a:hlinkClick r:id="rId6"/>
              </a:rPr>
              <a:t>環境構築マニュアル </a:t>
            </a:r>
            <a:r>
              <a:rPr lang="en-US" altLang="ja-JP" dirty="0" smtClean="0">
                <a:hlinkClick r:id="rId6"/>
              </a:rPr>
              <a:t>-</a:t>
            </a:r>
            <a:r>
              <a:rPr lang="ja-JP" altLang="en-US" dirty="0" smtClean="0">
                <a:hlinkClick r:id="rId6"/>
              </a:rPr>
              <a:t>ドライバインストール編</a:t>
            </a:r>
            <a:r>
              <a:rPr lang="en-US" altLang="ja-JP" dirty="0" smtClean="0">
                <a:hlinkClick r:id="rId6"/>
              </a:rPr>
              <a:t>-</a:t>
            </a:r>
            <a:r>
              <a:rPr lang="en-US" altLang="ja-JP" dirty="0" smtClean="0"/>
              <a:t>&gt;</a:t>
            </a:r>
            <a:endParaRPr lang="en-US" altLang="ja-JP" dirty="0"/>
          </a:p>
          <a:p>
            <a:pPr marL="468000" lvl="3" indent="0" algn="r">
              <a:buNone/>
            </a:pPr>
            <a:r>
              <a:rPr lang="en-US" altLang="ja-JP" dirty="0" smtClean="0"/>
              <a:t>※</a:t>
            </a:r>
            <a:r>
              <a:rPr lang="ja-JP" altLang="en-US" dirty="0"/>
              <a:t>本書では「</a:t>
            </a:r>
            <a:r>
              <a:rPr lang="en-US" altLang="ja-JP" dirty="0" err="1"/>
              <a:t>Exastro</a:t>
            </a:r>
            <a:r>
              <a:rPr lang="en-US" altLang="ja-JP" dirty="0"/>
              <a:t> IT Automation</a:t>
            </a:r>
            <a:r>
              <a:rPr lang="ja-JP" altLang="en-US" dirty="0"/>
              <a:t>」を「</a:t>
            </a:r>
            <a:r>
              <a:rPr lang="en-US" altLang="ja-JP" dirty="0"/>
              <a:t>ITA</a:t>
            </a:r>
            <a:r>
              <a:rPr lang="ja-JP" altLang="en-US" dirty="0"/>
              <a:t>」として記載します</a:t>
            </a:r>
            <a:r>
              <a:rPr lang="ja-JP" altLang="en-US" dirty="0" smtClean="0"/>
              <a:t>。</a:t>
            </a:r>
            <a:endParaRPr lang="en-US" altLang="ja-JP" dirty="0"/>
          </a:p>
        </p:txBody>
      </p:sp>
      <p:sp>
        <p:nvSpPr>
          <p:cNvPr id="4" name="角丸四角形 3"/>
          <p:cNvSpPr/>
          <p:nvPr/>
        </p:nvSpPr>
        <p:spPr bwMode="auto">
          <a:xfrm>
            <a:off x="6919512" y="1978713"/>
            <a:ext cx="4752660" cy="4072235"/>
          </a:xfrm>
          <a:prstGeom prst="roundRect">
            <a:avLst>
              <a:gd name="adj" fmla="val 6522"/>
            </a:avLst>
          </a:prstGeom>
          <a:solidFill>
            <a:schemeClr val="bg1"/>
          </a:solidFill>
          <a:ln w="38100">
            <a:solidFill>
              <a:srgbClr val="C00000"/>
            </a:solidFill>
          </a:ln>
          <a:effectLst/>
          <a:extLst/>
        </p:spPr>
        <p:txBody>
          <a:bodyPr rot="0" spcFirstLastPara="0" vertOverflow="overflow" horzOverflow="overflow" vert="eaVert" wrap="none" lIns="72000" tIns="72000" rIns="72000" bIns="72000" numCol="1" spcCol="0" rtlCol="0" fromWordArt="0" anchor="t" anchorCtr="0" forceAA="0" compatLnSpc="1">
            <a:prstTxWarp prst="textNoShape">
              <a:avLst/>
            </a:prstTxWarp>
            <a:noAutofit/>
          </a:bodyPr>
          <a:lstStyle/>
          <a:p>
            <a:pPr algn="ctr"/>
            <a:r>
              <a:rPr lang="ja-JP" altLang="en-US" sz="1400" b="1" dirty="0" smtClean="0">
                <a:latin typeface="+mn-ea"/>
              </a:rPr>
              <a:t>導入イメージ</a:t>
            </a:r>
            <a:endParaRPr lang="en-US" altLang="ja-JP" sz="1400" b="1" dirty="0" smtClean="0">
              <a:latin typeface="+mn-ea"/>
            </a:endParaRPr>
          </a:p>
        </p:txBody>
      </p:sp>
      <p:sp>
        <p:nvSpPr>
          <p:cNvPr id="5" name="角丸四角形 4"/>
          <p:cNvSpPr/>
          <p:nvPr/>
        </p:nvSpPr>
        <p:spPr bwMode="auto">
          <a:xfrm>
            <a:off x="7129798" y="2104912"/>
            <a:ext cx="3953593" cy="3168000"/>
          </a:xfrm>
          <a:prstGeom prst="roundRect">
            <a:avLst>
              <a:gd name="adj" fmla="val 4581"/>
            </a:avLst>
          </a:prstGeom>
          <a:solidFill>
            <a:srgbClr val="002060"/>
          </a:solidFill>
          <a:ln w="381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ja-JP" altLang="en-US" sz="1400" b="1" dirty="0" smtClean="0">
                <a:solidFill>
                  <a:schemeClr val="bg1"/>
                </a:solidFill>
                <a:latin typeface="+mn-ea"/>
              </a:rPr>
              <a:t>前提</a:t>
            </a:r>
          </a:p>
        </p:txBody>
      </p:sp>
      <p:sp>
        <p:nvSpPr>
          <p:cNvPr id="8" name="角丸四角形 7"/>
          <p:cNvSpPr/>
          <p:nvPr/>
        </p:nvSpPr>
        <p:spPr bwMode="auto">
          <a:xfrm>
            <a:off x="7276760" y="3669854"/>
            <a:ext cx="3675312" cy="360000"/>
          </a:xfrm>
          <a:prstGeom prst="roundRect">
            <a:avLst/>
          </a:prstGeom>
          <a:solidFill>
            <a:schemeClr val="bg1"/>
          </a:solidFill>
          <a:ln w="6350">
            <a:solidFill>
              <a:srgbClr val="0A3368"/>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OASE</a:t>
            </a:r>
            <a:r>
              <a:rPr lang="ja-JP" altLang="en-US" sz="1400" b="1" dirty="0" smtClean="0">
                <a:latin typeface="+mn-ea"/>
              </a:rPr>
              <a:t> インストール済</a:t>
            </a:r>
            <a:endParaRPr lang="en-US" altLang="ja-JP" sz="1400" b="1" dirty="0" smtClean="0">
              <a:latin typeface="+mn-ea"/>
            </a:endParaRPr>
          </a:p>
        </p:txBody>
      </p:sp>
      <p:sp>
        <p:nvSpPr>
          <p:cNvPr id="9" name="角丸四角形 8"/>
          <p:cNvSpPr/>
          <p:nvPr/>
        </p:nvSpPr>
        <p:spPr bwMode="auto">
          <a:xfrm>
            <a:off x="7276760" y="2480072"/>
            <a:ext cx="3675312" cy="360000"/>
          </a:xfrm>
          <a:prstGeom prst="roundRect">
            <a:avLst/>
          </a:prstGeom>
          <a:solidFill>
            <a:schemeClr val="bg1"/>
          </a:solidFill>
          <a:ln w="6350">
            <a:solidFill>
              <a:srgbClr val="0A3368"/>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ITA</a:t>
            </a:r>
            <a:r>
              <a:rPr lang="ja-JP" altLang="en-US" sz="1400" b="1" dirty="0" smtClean="0">
                <a:latin typeface="+mn-ea"/>
              </a:rPr>
              <a:t> インストール済</a:t>
            </a:r>
            <a:endParaRPr lang="en-US" altLang="ja-JP" sz="1400" b="1" dirty="0" smtClean="0">
              <a:latin typeface="+mn-ea"/>
            </a:endParaRPr>
          </a:p>
        </p:txBody>
      </p:sp>
      <p:sp>
        <p:nvSpPr>
          <p:cNvPr id="10" name="角丸四角形 9"/>
          <p:cNvSpPr/>
          <p:nvPr/>
        </p:nvSpPr>
        <p:spPr bwMode="auto">
          <a:xfrm>
            <a:off x="7129798" y="5453442"/>
            <a:ext cx="3953593" cy="468000"/>
          </a:xfrm>
          <a:prstGeom prst="roundRect">
            <a:avLst>
              <a:gd name="adj" fmla="val 13757"/>
            </a:avLst>
          </a:prstGeom>
          <a:solidFill>
            <a:srgbClr val="002060"/>
          </a:solid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OASE</a:t>
            </a:r>
            <a:r>
              <a:rPr lang="ja-JP" altLang="en-US" sz="1400" b="1" dirty="0" smtClean="0">
                <a:solidFill>
                  <a:schemeClr val="bg1"/>
                </a:solidFill>
                <a:latin typeface="+mn-ea"/>
              </a:rPr>
              <a:t> </a:t>
            </a:r>
            <a:r>
              <a:rPr lang="en-US" altLang="ja-JP" sz="1400" b="1" dirty="0" smtClean="0">
                <a:solidFill>
                  <a:schemeClr val="bg1"/>
                </a:solidFill>
                <a:latin typeface="+mn-ea"/>
              </a:rPr>
              <a:t>Base【</a:t>
            </a:r>
            <a:r>
              <a:rPr lang="ja-JP" altLang="en-US" sz="1400" b="1" dirty="0" smtClean="0">
                <a:solidFill>
                  <a:schemeClr val="bg1"/>
                </a:solidFill>
                <a:latin typeface="+mn-ea"/>
              </a:rPr>
              <a:t>実習</a:t>
            </a:r>
            <a:r>
              <a:rPr lang="en-US" altLang="ja-JP" sz="1400" b="1" dirty="0" smtClean="0">
                <a:solidFill>
                  <a:schemeClr val="bg1"/>
                </a:solidFill>
                <a:latin typeface="+mn-ea"/>
              </a:rPr>
              <a:t>】</a:t>
            </a:r>
            <a:r>
              <a:rPr lang="ja-JP" altLang="en-US" sz="1400" b="1" dirty="0" smtClean="0">
                <a:solidFill>
                  <a:schemeClr val="bg1"/>
                </a:solidFill>
                <a:latin typeface="+mn-ea"/>
              </a:rPr>
              <a:t>（本書）実行可能</a:t>
            </a:r>
            <a:endParaRPr lang="en-US" altLang="ja-JP" sz="1400" b="1" dirty="0" smtClean="0">
              <a:solidFill>
                <a:schemeClr val="bg1"/>
              </a:solidFill>
              <a:latin typeface="+mn-ea"/>
            </a:endParaRPr>
          </a:p>
        </p:txBody>
      </p:sp>
      <p:cxnSp>
        <p:nvCxnSpPr>
          <p:cNvPr id="11" name="直線矢印コネクタ 10"/>
          <p:cNvCxnSpPr/>
          <p:nvPr/>
        </p:nvCxnSpPr>
        <p:spPr bwMode="auto">
          <a:xfrm>
            <a:off x="9106594" y="4017188"/>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矢印コネクタ 11"/>
          <p:cNvCxnSpPr/>
          <p:nvPr/>
        </p:nvCxnSpPr>
        <p:spPr bwMode="auto">
          <a:xfrm>
            <a:off x="9106594" y="5248371"/>
            <a:ext cx="0" cy="197109"/>
          </a:xfrm>
          <a:prstGeom prst="straightConnector1">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片側の 2 つの角を丸めた四角形 12"/>
          <p:cNvSpPr/>
          <p:nvPr/>
        </p:nvSpPr>
        <p:spPr bwMode="auto">
          <a:xfrm rot="16200000">
            <a:off x="7241489" y="3675583"/>
            <a:ext cx="360000" cy="360051"/>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③</a:t>
            </a:r>
          </a:p>
        </p:txBody>
      </p:sp>
      <p:sp>
        <p:nvSpPr>
          <p:cNvPr id="14" name="片側の 2 つの角を丸めた四角形 13"/>
          <p:cNvSpPr/>
          <p:nvPr/>
        </p:nvSpPr>
        <p:spPr bwMode="auto">
          <a:xfrm rot="16200000">
            <a:off x="7241489" y="2480048"/>
            <a:ext cx="360000" cy="36005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①</a:t>
            </a:r>
            <a:endParaRPr kumimoji="1" lang="ja-JP" altLang="en-US" sz="1400" b="1" dirty="0" smtClean="0">
              <a:latin typeface="+mn-ea"/>
            </a:endParaRPr>
          </a:p>
        </p:txBody>
      </p:sp>
      <p:sp>
        <p:nvSpPr>
          <p:cNvPr id="15" name="角丸四角形 14"/>
          <p:cNvSpPr/>
          <p:nvPr/>
        </p:nvSpPr>
        <p:spPr bwMode="auto">
          <a:xfrm>
            <a:off x="7276760" y="3002963"/>
            <a:ext cx="3675312" cy="504000"/>
          </a:xfrm>
          <a:prstGeom prst="roundRect">
            <a:avLst>
              <a:gd name="adj" fmla="val 7092"/>
            </a:avLst>
          </a:prstGeom>
          <a:solidFill>
            <a:schemeClr val="bg1"/>
          </a:solidFill>
          <a:ln w="6350">
            <a:solidFill>
              <a:srgbClr val="0A3368"/>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ITA</a:t>
            </a:r>
            <a:r>
              <a:rPr lang="ja-JP" altLang="en-US" sz="1400" b="1" dirty="0" smtClean="0">
                <a:latin typeface="+mn-ea"/>
              </a:rPr>
              <a:t> </a:t>
            </a:r>
            <a:r>
              <a:rPr lang="en-US" altLang="ja-JP" sz="1400" b="1" dirty="0" smtClean="0">
                <a:latin typeface="+mn-ea"/>
              </a:rPr>
              <a:t>BASE【</a:t>
            </a:r>
            <a:r>
              <a:rPr lang="ja-JP" altLang="en-US" sz="1400" b="1" dirty="0" smtClean="0">
                <a:latin typeface="+mn-ea"/>
              </a:rPr>
              <a:t>実習</a:t>
            </a:r>
            <a:r>
              <a:rPr lang="en-US" altLang="ja-JP" sz="1400" b="1" dirty="0" smtClean="0">
                <a:latin typeface="+mn-ea"/>
              </a:rPr>
              <a:t>】</a:t>
            </a:r>
          </a:p>
          <a:p>
            <a:pPr algn="ctr"/>
            <a:r>
              <a:rPr lang="ja-JP" altLang="en-US" sz="1400" b="1" dirty="0" smtClean="0">
                <a:latin typeface="+mn-ea"/>
              </a:rPr>
              <a:t>「シナリオ</a:t>
            </a:r>
            <a:r>
              <a:rPr lang="ja-JP" altLang="en-US" sz="1400" b="1" dirty="0">
                <a:latin typeface="+mn-ea"/>
              </a:rPr>
              <a:t>」</a:t>
            </a:r>
            <a:r>
              <a:rPr lang="ja-JP" altLang="en-US" sz="1400" b="1" dirty="0" smtClean="0">
                <a:latin typeface="+mn-ea"/>
              </a:rPr>
              <a:t>以降対応済</a:t>
            </a:r>
            <a:endParaRPr lang="en-US" altLang="ja-JP" sz="1400" b="1" dirty="0">
              <a:latin typeface="+mn-ea"/>
            </a:endParaRPr>
          </a:p>
        </p:txBody>
      </p:sp>
      <p:cxnSp>
        <p:nvCxnSpPr>
          <p:cNvPr id="16" name="直線矢印コネクタ 15"/>
          <p:cNvCxnSpPr/>
          <p:nvPr/>
        </p:nvCxnSpPr>
        <p:spPr bwMode="auto">
          <a:xfrm>
            <a:off x="9106594" y="2819178"/>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片側の 2 つの角を丸めた四角形 16"/>
          <p:cNvSpPr/>
          <p:nvPr/>
        </p:nvSpPr>
        <p:spPr bwMode="auto">
          <a:xfrm rot="16200000">
            <a:off x="7169488" y="3073419"/>
            <a:ext cx="504000" cy="360051"/>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②</a:t>
            </a:r>
            <a:endParaRPr kumimoji="1" lang="ja-JP" altLang="en-US" sz="1400" b="1" dirty="0" smtClean="0">
              <a:latin typeface="+mn-ea"/>
            </a:endParaRPr>
          </a:p>
        </p:txBody>
      </p:sp>
      <p:sp>
        <p:nvSpPr>
          <p:cNvPr id="18" name="角丸四角形 17"/>
          <p:cNvSpPr/>
          <p:nvPr/>
        </p:nvSpPr>
        <p:spPr bwMode="auto">
          <a:xfrm>
            <a:off x="7276760" y="4192745"/>
            <a:ext cx="3675312" cy="360000"/>
          </a:xfrm>
          <a:prstGeom prst="roundRect">
            <a:avLst/>
          </a:prstGeom>
          <a:solidFill>
            <a:schemeClr val="bg1"/>
          </a:solidFill>
          <a:ln w="6350">
            <a:solidFill>
              <a:srgbClr val="0A3368"/>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OASE</a:t>
            </a:r>
            <a:r>
              <a:rPr lang="ja-JP" altLang="en-US" sz="1400" b="1" dirty="0" smtClean="0">
                <a:latin typeface="+mn-ea"/>
              </a:rPr>
              <a:t> </a:t>
            </a:r>
            <a:r>
              <a:rPr lang="en-US" altLang="ja-JP" sz="1400" b="1" dirty="0" smtClean="0">
                <a:latin typeface="+mn-ea"/>
              </a:rPr>
              <a:t>Base【</a:t>
            </a:r>
            <a:r>
              <a:rPr lang="ja-JP" altLang="en-US" sz="1400" b="1" dirty="0" smtClean="0">
                <a:latin typeface="+mn-ea"/>
              </a:rPr>
              <a:t>座学</a:t>
            </a:r>
            <a:r>
              <a:rPr lang="en-US" altLang="ja-JP" sz="1400" b="1" dirty="0" smtClean="0">
                <a:latin typeface="+mn-ea"/>
              </a:rPr>
              <a:t>】</a:t>
            </a:r>
            <a:r>
              <a:rPr lang="ja-JP" altLang="en-US" sz="1400" b="1" dirty="0" smtClean="0">
                <a:latin typeface="+mn-ea"/>
              </a:rPr>
              <a:t>確認済</a:t>
            </a:r>
            <a:endParaRPr lang="en-US" altLang="ja-JP" sz="1400" b="1" dirty="0" smtClean="0">
              <a:latin typeface="+mn-ea"/>
            </a:endParaRPr>
          </a:p>
        </p:txBody>
      </p:sp>
      <p:cxnSp>
        <p:nvCxnSpPr>
          <p:cNvPr id="19" name="直線矢印コネクタ 18"/>
          <p:cNvCxnSpPr/>
          <p:nvPr/>
        </p:nvCxnSpPr>
        <p:spPr bwMode="auto">
          <a:xfrm>
            <a:off x="9106594" y="3498152"/>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片側の 2 つの角を丸めた四角形 19"/>
          <p:cNvSpPr/>
          <p:nvPr/>
        </p:nvSpPr>
        <p:spPr bwMode="auto">
          <a:xfrm rot="16200000">
            <a:off x="7241489" y="4193177"/>
            <a:ext cx="360000" cy="360051"/>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④</a:t>
            </a:r>
            <a:endParaRPr kumimoji="1" lang="ja-JP" altLang="en-US" sz="1400" b="1" dirty="0" smtClean="0">
              <a:latin typeface="+mn-ea"/>
            </a:endParaRPr>
          </a:p>
        </p:txBody>
      </p:sp>
      <p:sp>
        <p:nvSpPr>
          <p:cNvPr id="21" name="角丸四角形 20"/>
          <p:cNvSpPr/>
          <p:nvPr/>
        </p:nvSpPr>
        <p:spPr bwMode="auto">
          <a:xfrm>
            <a:off x="7276760" y="4715634"/>
            <a:ext cx="3675312" cy="360000"/>
          </a:xfrm>
          <a:prstGeom prst="roundRect">
            <a:avLst/>
          </a:prstGeom>
          <a:solidFill>
            <a:schemeClr val="bg1"/>
          </a:solidFill>
          <a:ln w="6350">
            <a:solidFill>
              <a:srgbClr val="0A3368"/>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OASE</a:t>
            </a:r>
            <a:r>
              <a:rPr lang="ja-JP" altLang="en-US" sz="1400" b="1" dirty="0" smtClean="0">
                <a:latin typeface="+mn-ea"/>
              </a:rPr>
              <a:t>へ</a:t>
            </a:r>
            <a:r>
              <a:rPr lang="en-US" altLang="ja-JP" sz="1400" b="1" dirty="0" smtClean="0">
                <a:latin typeface="+mn-ea"/>
              </a:rPr>
              <a:t>ITA</a:t>
            </a:r>
            <a:r>
              <a:rPr lang="ja-JP" altLang="en-US" sz="1400" b="1" dirty="0" smtClean="0">
                <a:latin typeface="+mn-ea"/>
              </a:rPr>
              <a:t>ドライバインストール</a:t>
            </a:r>
            <a:endParaRPr lang="en-US" altLang="ja-JP" sz="1400" b="1" dirty="0" smtClean="0">
              <a:latin typeface="+mn-ea"/>
            </a:endParaRPr>
          </a:p>
        </p:txBody>
      </p:sp>
      <p:sp>
        <p:nvSpPr>
          <p:cNvPr id="22" name="片側の 2 つの角を丸めた四角形 21"/>
          <p:cNvSpPr/>
          <p:nvPr/>
        </p:nvSpPr>
        <p:spPr bwMode="auto">
          <a:xfrm rot="16200000">
            <a:off x="7241489" y="4719797"/>
            <a:ext cx="360000" cy="360051"/>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a:latin typeface="+mn-ea"/>
              </a:rPr>
              <a:t>⑤</a:t>
            </a:r>
            <a:endParaRPr kumimoji="1" lang="ja-JP" altLang="en-US" sz="1400" b="1" dirty="0" smtClean="0">
              <a:latin typeface="+mn-ea"/>
            </a:endParaRPr>
          </a:p>
        </p:txBody>
      </p:sp>
      <p:cxnSp>
        <p:nvCxnSpPr>
          <p:cNvPr id="23" name="直線矢印コネクタ 22"/>
          <p:cNvCxnSpPr/>
          <p:nvPr/>
        </p:nvCxnSpPr>
        <p:spPr bwMode="auto">
          <a:xfrm>
            <a:off x="9106594" y="4553252"/>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614647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smtClean="0"/>
              <a:t>Base</a:t>
            </a:r>
            <a:r>
              <a:rPr lang="en-US" altLang="ja-JP" dirty="0"/>
              <a:t>【</a:t>
            </a:r>
            <a:r>
              <a:rPr lang="ja-JP" altLang="en-US" dirty="0"/>
              <a:t>実習</a:t>
            </a:r>
            <a:r>
              <a:rPr lang="en-US" altLang="ja-JP" dirty="0"/>
              <a:t>】</a:t>
            </a:r>
            <a:r>
              <a:rPr lang="ja-JP" altLang="en-US" dirty="0"/>
              <a:t>について </a:t>
            </a:r>
            <a:r>
              <a:rPr lang="en-US" altLang="ja-JP" dirty="0" smtClean="0"/>
              <a:t>(3/3</a:t>
            </a:r>
            <a:r>
              <a:rPr lang="en-US" altLang="ja-JP"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Base</a:t>
            </a:r>
            <a:r>
              <a:rPr lang="ja-JP" altLang="en-US" dirty="0"/>
              <a:t>では</a:t>
            </a:r>
            <a:r>
              <a:rPr lang="en-US" altLang="ja-JP" dirty="0"/>
              <a:t>OASE</a:t>
            </a:r>
            <a:r>
              <a:rPr lang="ja-JP" altLang="en-US" dirty="0"/>
              <a:t>の以下機能（画面）を用いる</a:t>
            </a:r>
            <a:r>
              <a:rPr lang="en-US" altLang="ja-JP" dirty="0"/>
              <a:t>	</a:t>
            </a:r>
          </a:p>
          <a:p>
            <a:pPr lvl="1"/>
            <a:endParaRPr lang="en-US" altLang="ja-JP" dirty="0"/>
          </a:p>
          <a:p>
            <a:pPr lvl="1"/>
            <a:r>
              <a:rPr lang="en-US" altLang="ja-JP" dirty="0"/>
              <a:t>Dashboard</a:t>
            </a:r>
            <a:r>
              <a:rPr lang="ja-JP" altLang="en-US" dirty="0"/>
              <a:t>画面</a:t>
            </a:r>
            <a:endParaRPr lang="en-US" altLang="ja-JP" dirty="0"/>
          </a:p>
          <a:p>
            <a:pPr lvl="2"/>
            <a:endParaRPr lang="en-US" altLang="ja-JP" dirty="0"/>
          </a:p>
          <a:p>
            <a:pPr lvl="1"/>
            <a:endParaRPr lang="ja-JP" altLang="en-US" dirty="0"/>
          </a:p>
          <a:p>
            <a:endParaRPr kumimoji="1" lang="ja-JP" altLang="en-US" dirty="0"/>
          </a:p>
        </p:txBody>
      </p:sp>
      <p:pic>
        <p:nvPicPr>
          <p:cNvPr id="17" name="図 16"/>
          <p:cNvPicPr>
            <a:picLocks noChangeAspect="1"/>
          </p:cNvPicPr>
          <p:nvPr/>
        </p:nvPicPr>
        <p:blipFill>
          <a:blip r:embed="rId2"/>
          <a:stretch>
            <a:fillRect/>
          </a:stretch>
        </p:blipFill>
        <p:spPr>
          <a:xfrm>
            <a:off x="1526392" y="1994708"/>
            <a:ext cx="6105171" cy="4356000"/>
          </a:xfrm>
          <a:prstGeom prst="rect">
            <a:avLst/>
          </a:prstGeom>
        </p:spPr>
      </p:pic>
      <p:sp>
        <p:nvSpPr>
          <p:cNvPr id="18" name="正方形/長方形 17"/>
          <p:cNvSpPr/>
          <p:nvPr/>
        </p:nvSpPr>
        <p:spPr bwMode="auto">
          <a:xfrm>
            <a:off x="1689711" y="4033567"/>
            <a:ext cx="5832000" cy="61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9" name="角丸四角形 18"/>
          <p:cNvSpPr/>
          <p:nvPr/>
        </p:nvSpPr>
        <p:spPr bwMode="auto">
          <a:xfrm>
            <a:off x="7824590" y="1994708"/>
            <a:ext cx="2520000" cy="2276134"/>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b="1" dirty="0" smtClean="0">
                <a:latin typeface="+mn-ea"/>
              </a:rPr>
              <a:t>カテゴリ：ルール</a:t>
            </a:r>
          </a:p>
        </p:txBody>
      </p:sp>
      <p:sp>
        <p:nvSpPr>
          <p:cNvPr id="20" name="角丸四角形 19"/>
          <p:cNvSpPr/>
          <p:nvPr/>
        </p:nvSpPr>
        <p:spPr bwMode="auto">
          <a:xfrm>
            <a:off x="7824590" y="4584167"/>
            <a:ext cx="2520000" cy="1766541"/>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smtClean="0">
                <a:latin typeface="+mn-ea"/>
              </a:rPr>
              <a:t>カテゴリ：システム</a:t>
            </a:r>
            <a:endParaRPr kumimoji="1" lang="ja-JP" altLang="en-US" sz="1200" b="1" dirty="0" smtClean="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1626894724"/>
              </p:ext>
            </p:extLst>
          </p:nvPr>
        </p:nvGraphicFramePr>
        <p:xfrm>
          <a:off x="8037987" y="2359572"/>
          <a:ext cx="2021205" cy="173736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smtClean="0">
                          <a:latin typeface="+mn-lt"/>
                        </a:rPr>
                        <a:t>画面名称</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smtClean="0">
                          <a:latin typeface="+mn-lt"/>
                        </a:rPr>
                        <a:t>ディシジョンテーブル</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r h="214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トークン払い出し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6941294"/>
                  </a:ext>
                </a:extLst>
              </a:tr>
              <a:tr h="214373">
                <a:tc>
                  <a:txBody>
                    <a:bodyPr/>
                    <a:lstStyle/>
                    <a:p>
                      <a:r>
                        <a:rPr kumimoji="1" lang="ja-JP" altLang="en-US" sz="1300" dirty="0" smtClean="0">
                          <a:latin typeface="+mn-lt"/>
                        </a:rPr>
                        <a:t>ルール</a:t>
                      </a:r>
                      <a:endParaRPr kumimoji="1" lang="en-US" altLang="ja-JP" sz="1300" dirty="0" smtClean="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0670992"/>
                  </a:ext>
                </a:extLst>
              </a:tr>
              <a:tr h="214373">
                <a:tc>
                  <a:txBody>
                    <a:bodyPr/>
                    <a:lstStyle/>
                    <a:p>
                      <a:r>
                        <a:rPr kumimoji="1" lang="ja-JP" altLang="en-US" sz="1300" dirty="0" smtClean="0">
                          <a:latin typeface="+mn-lt"/>
                        </a:rPr>
                        <a:t>リクエスト履歴</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338134"/>
                  </a:ext>
                </a:extLst>
              </a:tr>
              <a:tr h="214373">
                <a:tc>
                  <a:txBody>
                    <a:bodyPr/>
                    <a:lstStyle/>
                    <a:p>
                      <a:r>
                        <a:rPr kumimoji="1" lang="ja-JP" altLang="en-US" sz="1300" dirty="0" smtClean="0">
                          <a:latin typeface="+mn-lt"/>
                        </a:rPr>
                        <a:t>アクション履歴</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A336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879147"/>
                  </a:ext>
                </a:extLst>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3688365224"/>
              </p:ext>
            </p:extLst>
          </p:nvPr>
        </p:nvGraphicFramePr>
        <p:xfrm>
          <a:off x="8037987" y="4979925"/>
          <a:ext cx="2021205" cy="115824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smtClean="0">
                          <a:latin typeface="+mn-lt"/>
                        </a:rPr>
                        <a:t>画面名称</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smtClean="0">
                          <a:latin typeface="+mn-lt"/>
                        </a:rPr>
                        <a:t>グループ</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586547"/>
                  </a:ext>
                </a:extLst>
              </a:tr>
              <a:tr h="214373">
                <a:tc>
                  <a:txBody>
                    <a:bodyPr/>
                    <a:lstStyle/>
                    <a:p>
                      <a:r>
                        <a:rPr kumimoji="1" lang="ja-JP" altLang="en-US" sz="1300" dirty="0" smtClean="0">
                          <a:latin typeface="+mn-lt"/>
                        </a:rPr>
                        <a:t>ユーザ</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0376512"/>
                  </a:ext>
                </a:extLst>
              </a:tr>
              <a:tr h="214373">
                <a:tc>
                  <a:txBody>
                    <a:bodyPr/>
                    <a:lstStyle/>
                    <a:p>
                      <a:r>
                        <a:rPr kumimoji="1" lang="ja-JP" altLang="en-US" sz="1300" dirty="0" smtClean="0">
                          <a:latin typeface="+mn-lt"/>
                        </a:rPr>
                        <a:t>アクション設定</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bl>
          </a:graphicData>
        </a:graphic>
      </p:graphicFrame>
      <p:cxnSp>
        <p:nvCxnSpPr>
          <p:cNvPr id="23" name="直線コネクタ 22"/>
          <p:cNvCxnSpPr>
            <a:stCxn id="18" idx="3"/>
            <a:endCxn id="19" idx="1"/>
          </p:cNvCxnSpPr>
          <p:nvPr/>
        </p:nvCxnSpPr>
        <p:spPr bwMode="auto">
          <a:xfrm flipV="1">
            <a:off x="7521711" y="3132775"/>
            <a:ext cx="302879" cy="1206792"/>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直線コネクタ 23"/>
          <p:cNvCxnSpPr>
            <a:stCxn id="25" idx="3"/>
            <a:endCxn id="20" idx="1"/>
          </p:cNvCxnSpPr>
          <p:nvPr/>
        </p:nvCxnSpPr>
        <p:spPr bwMode="auto">
          <a:xfrm>
            <a:off x="7519133" y="5040947"/>
            <a:ext cx="305457" cy="42649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 name="正方形/長方形 24"/>
          <p:cNvSpPr/>
          <p:nvPr/>
        </p:nvSpPr>
        <p:spPr bwMode="auto">
          <a:xfrm>
            <a:off x="1687133" y="4734947"/>
            <a:ext cx="5832000" cy="61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6" name="正方形/長方形 25"/>
          <p:cNvSpPr/>
          <p:nvPr/>
        </p:nvSpPr>
        <p:spPr bwMode="auto">
          <a:xfrm>
            <a:off x="4187039" y="4962000"/>
            <a:ext cx="540000" cy="180000"/>
          </a:xfrm>
          <a:prstGeom prst="rect">
            <a:avLst/>
          </a:prstGeom>
          <a:solidFill>
            <a:schemeClr val="tx1">
              <a:lumMod val="50000"/>
              <a:lumOff val="50000"/>
              <a:alpha val="6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7" name="正方形/長方形 26"/>
          <p:cNvSpPr/>
          <p:nvPr/>
        </p:nvSpPr>
        <p:spPr bwMode="auto">
          <a:xfrm>
            <a:off x="2312258" y="4962000"/>
            <a:ext cx="540000" cy="180000"/>
          </a:xfrm>
          <a:prstGeom prst="rect">
            <a:avLst/>
          </a:prstGeom>
          <a:solidFill>
            <a:schemeClr val="tx1">
              <a:lumMod val="50000"/>
              <a:lumOff val="50000"/>
              <a:alpha val="6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8" name="正方形/長方形 27"/>
          <p:cNvSpPr/>
          <p:nvPr/>
        </p:nvSpPr>
        <p:spPr bwMode="auto">
          <a:xfrm>
            <a:off x="2878900" y="4962000"/>
            <a:ext cx="432000" cy="180000"/>
          </a:xfrm>
          <a:prstGeom prst="rect">
            <a:avLst/>
          </a:prstGeom>
          <a:solidFill>
            <a:schemeClr val="tx1">
              <a:lumMod val="50000"/>
              <a:lumOff val="50000"/>
              <a:alpha val="6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81050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シナリオ説明</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4789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2.1</a:t>
            </a:r>
            <a:r>
              <a:rPr lang="ja-JP" altLang="en-US" dirty="0"/>
              <a:t>　本書のシナリオ（</a:t>
            </a:r>
            <a:r>
              <a:rPr lang="en-US" altLang="ja-JP" dirty="0"/>
              <a:t>1/2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OASE</a:t>
            </a:r>
            <a:r>
              <a:rPr lang="ja-JP" altLang="en-US" dirty="0"/>
              <a:t>インストール後からアクション実行するまでのシナリオ</a:t>
            </a:r>
          </a:p>
          <a:p>
            <a:pPr marL="180000" lvl="1" indent="0">
              <a:buNone/>
            </a:pPr>
            <a:endParaRPr lang="en-US" altLang="ja-JP" dirty="0"/>
          </a:p>
          <a:p>
            <a:endParaRPr kumimoji="1" lang="ja-JP" altLang="en-US" dirty="0"/>
          </a:p>
        </p:txBody>
      </p:sp>
      <p:grpSp>
        <p:nvGrpSpPr>
          <p:cNvPr id="2" name="グループ化 1"/>
          <p:cNvGrpSpPr/>
          <p:nvPr/>
        </p:nvGrpSpPr>
        <p:grpSpPr>
          <a:xfrm>
            <a:off x="617406" y="1282317"/>
            <a:ext cx="10957188" cy="5056571"/>
            <a:chOff x="179512" y="1282317"/>
            <a:chExt cx="10957188" cy="5056571"/>
          </a:xfrm>
        </p:grpSpPr>
        <p:sp>
          <p:nvSpPr>
            <p:cNvPr id="4" name="正方形/長方形 3"/>
            <p:cNvSpPr/>
            <p:nvPr/>
          </p:nvSpPr>
          <p:spPr bwMode="auto">
            <a:xfrm>
              <a:off x="179512" y="4106888"/>
              <a:ext cx="10944934" cy="2232000"/>
            </a:xfrm>
            <a:prstGeom prst="rect">
              <a:avLst/>
            </a:prstGeom>
            <a:solidFill>
              <a:srgbClr val="B0DD7F">
                <a:alpha val="49804"/>
              </a:srgb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正方形/長方形 4"/>
            <p:cNvSpPr/>
            <p:nvPr/>
          </p:nvSpPr>
          <p:spPr bwMode="auto">
            <a:xfrm>
              <a:off x="191766" y="1282317"/>
              <a:ext cx="10944934" cy="2772000"/>
            </a:xfrm>
            <a:prstGeom prst="rect">
              <a:avLst/>
            </a:prstGeom>
            <a:solidFill>
              <a:srgbClr val="F7D5D7">
                <a:alpha val="49804"/>
              </a:srgb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8" name="直線コネクタ 27"/>
            <p:cNvCxnSpPr/>
            <p:nvPr/>
          </p:nvCxnSpPr>
          <p:spPr bwMode="auto">
            <a:xfrm>
              <a:off x="179512" y="4077410"/>
              <a:ext cx="10908000" cy="0"/>
            </a:xfrm>
            <a:prstGeom prst="line">
              <a:avLst/>
            </a:prstGeom>
            <a:solidFill>
              <a:schemeClr val="bg1"/>
            </a:solidFill>
            <a:ln w="28575" cap="flat" cmpd="sng" algn="ctr">
              <a:solidFill>
                <a:srgbClr val="0A3368"/>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8" name="角丸四角形 7"/>
          <p:cNvSpPr/>
          <p:nvPr/>
        </p:nvSpPr>
        <p:spPr bwMode="auto">
          <a:xfrm>
            <a:off x="838933" y="1400974"/>
            <a:ext cx="3240000" cy="2557906"/>
          </a:xfrm>
          <a:prstGeom prst="roundRect">
            <a:avLst>
              <a:gd name="adj" fmla="val 8778"/>
            </a:avLst>
          </a:prstGeom>
          <a:solidFill>
            <a:schemeClr val="accent2">
              <a:lumMod val="20000"/>
              <a:lumOff val="80000"/>
            </a:schemeClr>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2000" b="1" dirty="0" smtClean="0">
                <a:solidFill>
                  <a:schemeClr val="tx1"/>
                </a:solidFill>
                <a:latin typeface="+mn-ea"/>
              </a:rPr>
              <a:t>【</a:t>
            </a:r>
            <a:r>
              <a:rPr lang="ja-JP" altLang="en-US" sz="2000" b="1" dirty="0" smtClean="0">
                <a:solidFill>
                  <a:schemeClr val="tx1"/>
                </a:solidFill>
                <a:latin typeface="+mn-ea"/>
              </a:rPr>
              <a:t>事前</a:t>
            </a:r>
            <a:r>
              <a:rPr lang="ja-JP" altLang="en-US" sz="2000" b="1" dirty="0">
                <a:solidFill>
                  <a:schemeClr val="tx1"/>
                </a:solidFill>
                <a:latin typeface="+mn-ea"/>
              </a:rPr>
              <a:t>設定</a:t>
            </a:r>
            <a:r>
              <a:rPr lang="en-US" altLang="ja-JP" sz="2000" b="1" dirty="0" smtClean="0">
                <a:solidFill>
                  <a:schemeClr val="tx1"/>
                </a:solidFill>
                <a:latin typeface="+mn-ea"/>
              </a:rPr>
              <a:t>】</a:t>
            </a:r>
          </a:p>
          <a:p>
            <a:pPr algn="ctr"/>
            <a:endParaRPr kumimoji="1" lang="en-US" altLang="ja-JP" b="1" dirty="0" smtClean="0">
              <a:solidFill>
                <a:schemeClr val="tx1"/>
              </a:solidFill>
              <a:latin typeface="+mn-ea"/>
            </a:endParaRPr>
          </a:p>
          <a:p>
            <a:pPr algn="ctr"/>
            <a:r>
              <a:rPr lang="ja-JP" altLang="en-US" sz="1400" dirty="0">
                <a:solidFill>
                  <a:schemeClr val="tx1"/>
                </a:solidFill>
                <a:latin typeface="+mn-ea"/>
              </a:rPr>
              <a:t>各種</a:t>
            </a:r>
            <a:r>
              <a:rPr kumimoji="1" lang="ja-JP" altLang="en-US" sz="1400" dirty="0" smtClean="0">
                <a:solidFill>
                  <a:schemeClr val="tx1"/>
                </a:solidFill>
                <a:latin typeface="+mn-ea"/>
              </a:rPr>
              <a:t>設定</a:t>
            </a:r>
            <a:endParaRPr kumimoji="1" lang="en-US" altLang="ja-JP" sz="1400" dirty="0" smtClean="0">
              <a:solidFill>
                <a:schemeClr val="tx1"/>
              </a:solidFill>
              <a:latin typeface="+mn-ea"/>
            </a:endParaRPr>
          </a:p>
        </p:txBody>
      </p:sp>
      <p:sp>
        <p:nvSpPr>
          <p:cNvPr id="9" name="角丸四角形 8"/>
          <p:cNvSpPr/>
          <p:nvPr/>
        </p:nvSpPr>
        <p:spPr bwMode="auto">
          <a:xfrm>
            <a:off x="838933" y="4201556"/>
            <a:ext cx="3240000" cy="2027085"/>
          </a:xfrm>
          <a:prstGeom prst="roundRect">
            <a:avLst>
              <a:gd name="adj" fmla="val 8410"/>
            </a:avLst>
          </a:prstGeom>
          <a:solidFill>
            <a:srgbClr val="B0DD7F"/>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000" b="1" dirty="0" smtClean="0">
                <a:solidFill>
                  <a:schemeClr val="tx1"/>
                </a:solidFill>
                <a:latin typeface="+mn-ea"/>
              </a:rPr>
              <a:t>【</a:t>
            </a:r>
            <a:r>
              <a:rPr lang="ja-JP" altLang="en-US" sz="2000" b="1" dirty="0" smtClean="0">
                <a:solidFill>
                  <a:schemeClr val="tx1"/>
                </a:solidFill>
                <a:latin typeface="+mn-ea"/>
              </a:rPr>
              <a:t>作業</a:t>
            </a:r>
            <a:r>
              <a:rPr lang="ja-JP" altLang="en-US" sz="2000" b="1" dirty="0">
                <a:solidFill>
                  <a:schemeClr val="tx1"/>
                </a:solidFill>
                <a:latin typeface="+mn-ea"/>
              </a:rPr>
              <a:t>実行</a:t>
            </a:r>
            <a:r>
              <a:rPr kumimoji="1" lang="en-US" altLang="ja-JP" sz="2000" b="1" dirty="0" smtClean="0">
                <a:solidFill>
                  <a:schemeClr val="tx1"/>
                </a:solidFill>
                <a:latin typeface="+mn-ea"/>
              </a:rPr>
              <a:t>】</a:t>
            </a:r>
          </a:p>
          <a:p>
            <a:pPr algn="ctr"/>
            <a:endParaRPr kumimoji="1" lang="en-US" altLang="ja-JP" sz="800" b="1" dirty="0" smtClean="0">
              <a:solidFill>
                <a:schemeClr val="tx1"/>
              </a:solidFill>
              <a:latin typeface="+mn-ea"/>
            </a:endParaRPr>
          </a:p>
          <a:p>
            <a:pPr algn="ctr"/>
            <a:r>
              <a:rPr lang="ja-JP" altLang="en-US" sz="1400" dirty="0" smtClean="0">
                <a:solidFill>
                  <a:schemeClr val="tx1"/>
                </a:solidFill>
                <a:latin typeface="+mn-ea"/>
              </a:rPr>
              <a:t>ルールの作成・登録</a:t>
            </a:r>
            <a:endParaRPr lang="en-US" altLang="ja-JP" sz="1400" dirty="0" smtClean="0">
              <a:solidFill>
                <a:schemeClr val="tx1"/>
              </a:solidFill>
              <a:latin typeface="+mn-ea"/>
            </a:endParaRPr>
          </a:p>
          <a:p>
            <a:pPr algn="ctr"/>
            <a:endParaRPr lang="en-US" altLang="ja-JP" sz="1400" dirty="0" smtClean="0">
              <a:solidFill>
                <a:schemeClr val="tx1"/>
              </a:solidFill>
              <a:latin typeface="+mn-ea"/>
            </a:endParaRPr>
          </a:p>
          <a:p>
            <a:pPr algn="ctr"/>
            <a:r>
              <a:rPr lang="ja-JP" altLang="en-US" sz="1400" dirty="0" smtClean="0">
                <a:solidFill>
                  <a:schemeClr val="tx1"/>
                </a:solidFill>
                <a:latin typeface="+mn-ea"/>
              </a:rPr>
              <a:t>メッセージ投入し</a:t>
            </a:r>
            <a:endParaRPr lang="en-US" altLang="ja-JP" sz="1400" dirty="0" smtClean="0">
              <a:solidFill>
                <a:schemeClr val="tx1"/>
              </a:solidFill>
              <a:latin typeface="+mn-ea"/>
            </a:endParaRPr>
          </a:p>
          <a:p>
            <a:pPr algn="ctr"/>
            <a:r>
              <a:rPr lang="ja-JP" altLang="en-US" sz="1400" dirty="0" smtClean="0">
                <a:solidFill>
                  <a:schemeClr val="tx1"/>
                </a:solidFill>
                <a:latin typeface="+mn-ea"/>
              </a:rPr>
              <a:t>ルールマッチング</a:t>
            </a:r>
            <a:endParaRPr lang="en-US" altLang="ja-JP" sz="1400" dirty="0" smtClean="0">
              <a:solidFill>
                <a:schemeClr val="tx1"/>
              </a:solidFill>
              <a:latin typeface="+mn-ea"/>
            </a:endParaRPr>
          </a:p>
          <a:p>
            <a:pPr algn="ctr"/>
            <a:r>
              <a:rPr lang="ja-JP" altLang="en-US" sz="1400" dirty="0" smtClean="0">
                <a:solidFill>
                  <a:schemeClr val="tx1"/>
                </a:solidFill>
                <a:latin typeface="+mn-ea"/>
              </a:rPr>
              <a:t>およ</a:t>
            </a:r>
            <a:r>
              <a:rPr lang="ja-JP" altLang="en-US" sz="1400" dirty="0">
                <a:solidFill>
                  <a:schemeClr val="tx1"/>
                </a:solidFill>
                <a:latin typeface="+mn-ea"/>
              </a:rPr>
              <a:t>び</a:t>
            </a:r>
            <a:endParaRPr lang="en-US" altLang="ja-JP" sz="1400" dirty="0" smtClean="0">
              <a:solidFill>
                <a:schemeClr val="tx1"/>
              </a:solidFill>
              <a:latin typeface="+mn-ea"/>
            </a:endParaRPr>
          </a:p>
          <a:p>
            <a:pPr algn="ctr"/>
            <a:r>
              <a:rPr lang="ja-JP" altLang="en-US" sz="1400" dirty="0" smtClean="0">
                <a:solidFill>
                  <a:schemeClr val="tx1"/>
                </a:solidFill>
                <a:latin typeface="+mn-ea"/>
              </a:rPr>
              <a:t>アクションの実行</a:t>
            </a:r>
            <a:endParaRPr lang="en-US" altLang="ja-JP" sz="1400" dirty="0" smtClean="0">
              <a:solidFill>
                <a:schemeClr val="tx1"/>
              </a:solidFill>
              <a:latin typeface="+mn-ea"/>
            </a:endParaRPr>
          </a:p>
        </p:txBody>
      </p:sp>
      <p:sp>
        <p:nvSpPr>
          <p:cNvPr id="10" name="角丸四角形 9"/>
          <p:cNvSpPr/>
          <p:nvPr/>
        </p:nvSpPr>
        <p:spPr bwMode="auto">
          <a:xfrm>
            <a:off x="4509971" y="1400973"/>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グループ作成</a:t>
            </a:r>
          </a:p>
        </p:txBody>
      </p:sp>
      <p:sp>
        <p:nvSpPr>
          <p:cNvPr id="11" name="片側の 2 つの角を丸めた四角形 10"/>
          <p:cNvSpPr/>
          <p:nvPr/>
        </p:nvSpPr>
        <p:spPr bwMode="auto">
          <a:xfrm rot="16200000">
            <a:off x="4235193" y="1400973"/>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n-ea"/>
              </a:rPr>
              <a:t>１</a:t>
            </a:r>
          </a:p>
        </p:txBody>
      </p:sp>
      <p:sp>
        <p:nvSpPr>
          <p:cNvPr id="12" name="角丸四角形 11"/>
          <p:cNvSpPr/>
          <p:nvPr/>
        </p:nvSpPr>
        <p:spPr bwMode="auto">
          <a:xfrm>
            <a:off x="4509971" y="1932332"/>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ユーザ作成、新規ユーザでのログイン</a:t>
            </a:r>
          </a:p>
        </p:txBody>
      </p:sp>
      <p:sp>
        <p:nvSpPr>
          <p:cNvPr id="13" name="片側の 2 つの角を丸めた四角形 12"/>
          <p:cNvSpPr/>
          <p:nvPr/>
        </p:nvSpPr>
        <p:spPr bwMode="auto">
          <a:xfrm rot="16200000">
            <a:off x="4235193" y="1932332"/>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2</a:t>
            </a:r>
            <a:endParaRPr kumimoji="1" lang="ja-JP" altLang="en-US" b="1" dirty="0" smtClean="0">
              <a:solidFill>
                <a:schemeClr val="bg1"/>
              </a:solidFill>
              <a:latin typeface="+mn-ea"/>
            </a:endParaRPr>
          </a:p>
        </p:txBody>
      </p:sp>
      <p:sp>
        <p:nvSpPr>
          <p:cNvPr id="14" name="角丸四角形 13"/>
          <p:cNvSpPr/>
          <p:nvPr/>
        </p:nvSpPr>
        <p:spPr bwMode="auto">
          <a:xfrm>
            <a:off x="4509971" y="2464162"/>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トークン払い出し</a:t>
            </a:r>
          </a:p>
        </p:txBody>
      </p:sp>
      <p:sp>
        <p:nvSpPr>
          <p:cNvPr id="15" name="片側の 2 つの角を丸めた四角形 14"/>
          <p:cNvSpPr/>
          <p:nvPr/>
        </p:nvSpPr>
        <p:spPr bwMode="auto">
          <a:xfrm rot="16200000">
            <a:off x="4235193" y="2464162"/>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3</a:t>
            </a:r>
            <a:endParaRPr kumimoji="1" lang="ja-JP" altLang="en-US" b="1" dirty="0" smtClean="0">
              <a:solidFill>
                <a:schemeClr val="bg1"/>
              </a:solidFill>
              <a:latin typeface="+mn-ea"/>
            </a:endParaRPr>
          </a:p>
        </p:txBody>
      </p:sp>
      <p:sp>
        <p:nvSpPr>
          <p:cNvPr id="16" name="角丸四角形 15"/>
          <p:cNvSpPr/>
          <p:nvPr/>
        </p:nvSpPr>
        <p:spPr bwMode="auto">
          <a:xfrm>
            <a:off x="4509971" y="2995521"/>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アクション設定（</a:t>
            </a:r>
            <a:r>
              <a:rPr lang="en-US" altLang="ja-JP" b="1" dirty="0">
                <a:latin typeface="+mn-ea"/>
              </a:rPr>
              <a:t>ITA</a:t>
            </a:r>
            <a:r>
              <a:rPr lang="ja-JP" altLang="en-US" b="1" dirty="0">
                <a:latin typeface="+mn-ea"/>
              </a:rPr>
              <a:t>ドライバ）</a:t>
            </a:r>
          </a:p>
        </p:txBody>
      </p:sp>
      <p:sp>
        <p:nvSpPr>
          <p:cNvPr id="17" name="片側の 2 つの角を丸めた四角形 16"/>
          <p:cNvSpPr/>
          <p:nvPr/>
        </p:nvSpPr>
        <p:spPr bwMode="auto">
          <a:xfrm rot="16200000">
            <a:off x="4235193" y="2995521"/>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4</a:t>
            </a:r>
            <a:endParaRPr kumimoji="1" lang="ja-JP" altLang="en-US" b="1" dirty="0" smtClean="0">
              <a:solidFill>
                <a:schemeClr val="bg1"/>
              </a:solidFill>
              <a:latin typeface="+mn-ea"/>
            </a:endParaRPr>
          </a:p>
        </p:txBody>
      </p:sp>
      <p:sp>
        <p:nvSpPr>
          <p:cNvPr id="18" name="角丸四角形 17"/>
          <p:cNvSpPr/>
          <p:nvPr/>
        </p:nvSpPr>
        <p:spPr bwMode="auto">
          <a:xfrm>
            <a:off x="4512740" y="3526879"/>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ディシジョンテーブル作成</a:t>
            </a:r>
          </a:p>
        </p:txBody>
      </p:sp>
      <p:sp>
        <p:nvSpPr>
          <p:cNvPr id="19" name="片側の 2 つの角を丸めた四角形 18"/>
          <p:cNvSpPr/>
          <p:nvPr/>
        </p:nvSpPr>
        <p:spPr bwMode="auto">
          <a:xfrm rot="16200000">
            <a:off x="4237962" y="3526879"/>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5</a:t>
            </a:r>
            <a:endParaRPr kumimoji="1" lang="ja-JP" altLang="en-US" b="1" dirty="0" smtClean="0">
              <a:solidFill>
                <a:schemeClr val="bg1"/>
              </a:solidFill>
              <a:latin typeface="+mn-ea"/>
            </a:endParaRPr>
          </a:p>
        </p:txBody>
      </p:sp>
      <p:sp>
        <p:nvSpPr>
          <p:cNvPr id="20" name="角丸四角形 19"/>
          <p:cNvSpPr/>
          <p:nvPr/>
        </p:nvSpPr>
        <p:spPr bwMode="auto">
          <a:xfrm>
            <a:off x="4512740" y="4201556"/>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ディシジョンテーブルファイル作成</a:t>
            </a:r>
          </a:p>
        </p:txBody>
      </p:sp>
      <p:sp>
        <p:nvSpPr>
          <p:cNvPr id="21" name="片側の 2 つの角を丸めた四角形 20"/>
          <p:cNvSpPr/>
          <p:nvPr/>
        </p:nvSpPr>
        <p:spPr bwMode="auto">
          <a:xfrm rot="16200000">
            <a:off x="4237962" y="4201556"/>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6</a:t>
            </a:r>
            <a:endParaRPr kumimoji="1" lang="ja-JP" altLang="en-US" b="1" dirty="0" smtClean="0">
              <a:solidFill>
                <a:schemeClr val="bg1"/>
              </a:solidFill>
              <a:latin typeface="+mn-ea"/>
            </a:endParaRPr>
          </a:p>
        </p:txBody>
      </p:sp>
      <p:sp>
        <p:nvSpPr>
          <p:cNvPr id="22" name="角丸四角形 21"/>
          <p:cNvSpPr/>
          <p:nvPr/>
        </p:nvSpPr>
        <p:spPr bwMode="auto">
          <a:xfrm>
            <a:off x="4512740" y="4733386"/>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ルール登録（アップロード、テストリクエスト）</a:t>
            </a:r>
          </a:p>
        </p:txBody>
      </p:sp>
      <p:sp>
        <p:nvSpPr>
          <p:cNvPr id="23" name="片側の 2 つの角を丸めた四角形 22"/>
          <p:cNvSpPr/>
          <p:nvPr/>
        </p:nvSpPr>
        <p:spPr bwMode="auto">
          <a:xfrm rot="16200000">
            <a:off x="4237962" y="4733386"/>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7</a:t>
            </a:r>
            <a:endParaRPr kumimoji="1" lang="ja-JP" altLang="en-US" b="1" dirty="0" smtClean="0">
              <a:solidFill>
                <a:schemeClr val="bg1"/>
              </a:solidFill>
              <a:latin typeface="+mn-ea"/>
            </a:endParaRPr>
          </a:p>
        </p:txBody>
      </p:sp>
      <p:sp>
        <p:nvSpPr>
          <p:cNvPr id="24" name="角丸四角形 23"/>
          <p:cNvSpPr/>
          <p:nvPr/>
        </p:nvSpPr>
        <p:spPr bwMode="auto">
          <a:xfrm>
            <a:off x="4512740" y="5264745"/>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ルール判定（</a:t>
            </a:r>
            <a:r>
              <a:rPr lang="en-US" altLang="ja-JP" b="1" dirty="0">
                <a:latin typeface="+mn-ea"/>
              </a:rPr>
              <a:t>curl</a:t>
            </a:r>
            <a:r>
              <a:rPr lang="ja-JP" altLang="en-US" b="1" dirty="0">
                <a:latin typeface="+mn-ea"/>
              </a:rPr>
              <a:t>コマンドによるリクエスト送信）</a:t>
            </a:r>
          </a:p>
        </p:txBody>
      </p:sp>
      <p:sp>
        <p:nvSpPr>
          <p:cNvPr id="25" name="片側の 2 つの角を丸めた四角形 24"/>
          <p:cNvSpPr/>
          <p:nvPr/>
        </p:nvSpPr>
        <p:spPr bwMode="auto">
          <a:xfrm rot="16200000">
            <a:off x="4237962" y="5264745"/>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8</a:t>
            </a:r>
            <a:endParaRPr kumimoji="1" lang="ja-JP" altLang="en-US" b="1" dirty="0" smtClean="0">
              <a:solidFill>
                <a:schemeClr val="bg1"/>
              </a:solidFill>
              <a:latin typeface="+mn-ea"/>
            </a:endParaRPr>
          </a:p>
        </p:txBody>
      </p:sp>
      <p:sp>
        <p:nvSpPr>
          <p:cNvPr id="26" name="角丸四角形 25"/>
          <p:cNvSpPr/>
          <p:nvPr/>
        </p:nvSpPr>
        <p:spPr bwMode="auto">
          <a:xfrm>
            <a:off x="4509971" y="5809081"/>
            <a:ext cx="6912000" cy="432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アクション実行結果の</a:t>
            </a:r>
            <a:r>
              <a:rPr lang="ja-JP" altLang="en-US" b="1" dirty="0" smtClean="0">
                <a:latin typeface="+mn-ea"/>
              </a:rPr>
              <a:t>確認（</a:t>
            </a:r>
            <a:r>
              <a:rPr lang="en-US" altLang="ja-JP" b="1" dirty="0" smtClean="0">
                <a:latin typeface="+mn-ea"/>
              </a:rPr>
              <a:t>ITA</a:t>
            </a:r>
            <a:r>
              <a:rPr lang="ja-JP" altLang="en-US" b="1" dirty="0" smtClean="0">
                <a:latin typeface="+mn-ea"/>
              </a:rPr>
              <a:t>連携）</a:t>
            </a:r>
            <a:endParaRPr lang="ja-JP" altLang="en-US" b="1" dirty="0">
              <a:latin typeface="+mn-ea"/>
            </a:endParaRPr>
          </a:p>
        </p:txBody>
      </p:sp>
      <p:sp>
        <p:nvSpPr>
          <p:cNvPr id="27" name="片側の 2 つの角を丸めた四角形 26"/>
          <p:cNvSpPr/>
          <p:nvPr/>
        </p:nvSpPr>
        <p:spPr bwMode="auto">
          <a:xfrm rot="16200000">
            <a:off x="4235193" y="5809081"/>
            <a:ext cx="432000" cy="432000"/>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9</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287296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2.1</a:t>
            </a:r>
            <a:r>
              <a:rPr lang="ja-JP" altLang="en-US" dirty="0"/>
              <a:t>　本書のシナリオ</a:t>
            </a:r>
            <a:r>
              <a:rPr lang="ja-JP" altLang="en-US" dirty="0" smtClean="0"/>
              <a:t>（</a:t>
            </a:r>
            <a:r>
              <a:rPr lang="en-US" altLang="ja-JP" dirty="0" smtClean="0"/>
              <a:t>2/2</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本シナリオはグループ「</a:t>
            </a:r>
            <a:r>
              <a:rPr lang="en-US" altLang="ja-JP" dirty="0" err="1"/>
              <a:t>test_group</a:t>
            </a:r>
            <a:r>
              <a:rPr lang="ja-JP" altLang="en-US" dirty="0"/>
              <a:t>」およびユーザ「</a:t>
            </a:r>
            <a:r>
              <a:rPr lang="en-US" altLang="ja-JP" dirty="0" err="1"/>
              <a:t>test_user</a:t>
            </a:r>
            <a:r>
              <a:rPr lang="ja-JP" altLang="en-US" dirty="0"/>
              <a:t>」を新規作成し、一般ユーザの「</a:t>
            </a:r>
            <a:r>
              <a:rPr lang="en-US" altLang="ja-JP" dirty="0" err="1"/>
              <a:t>test_user</a:t>
            </a:r>
            <a:r>
              <a:rPr lang="ja-JP" altLang="en-US" dirty="0"/>
              <a:t>」が一連の操作を実施する内容となる</a:t>
            </a:r>
          </a:p>
          <a:p>
            <a:pPr marL="0" indent="0">
              <a:buNone/>
            </a:pPr>
            <a:endParaRPr lang="en-US" altLang="ja-JP" dirty="0"/>
          </a:p>
          <a:p>
            <a:endParaRPr kumimoji="1" lang="ja-JP" altLang="en-US" dirty="0"/>
          </a:p>
        </p:txBody>
      </p:sp>
      <p:pic>
        <p:nvPicPr>
          <p:cNvPr id="4" name="図 3"/>
          <p:cNvPicPr>
            <a:picLocks noChangeAspect="1"/>
          </p:cNvPicPr>
          <p:nvPr/>
        </p:nvPicPr>
        <p:blipFill rotWithShape="1">
          <a:blip r:embed="rId2"/>
          <a:srcRect t="415" b="1"/>
          <a:stretch/>
        </p:blipFill>
        <p:spPr>
          <a:xfrm>
            <a:off x="3097490" y="1772770"/>
            <a:ext cx="5997020" cy="4564395"/>
          </a:xfrm>
          <a:prstGeom prst="rect">
            <a:avLst/>
          </a:prstGeom>
        </p:spPr>
      </p:pic>
      <p:sp>
        <p:nvSpPr>
          <p:cNvPr id="5" name="テキスト ボックス 4"/>
          <p:cNvSpPr txBox="1"/>
          <p:nvPr/>
        </p:nvSpPr>
        <p:spPr>
          <a:xfrm>
            <a:off x="1343340" y="3284980"/>
            <a:ext cx="1497925" cy="1332000"/>
          </a:xfrm>
          <a:prstGeom prst="roundRect">
            <a:avLst>
              <a:gd name="adj" fmla="val 11371"/>
            </a:avLst>
          </a:prstGeom>
          <a:solidFill>
            <a:schemeClr val="bg1"/>
          </a:solidFill>
          <a:ln w="28575">
            <a:solidFill>
              <a:srgbClr val="002060"/>
            </a:solidFill>
          </a:ln>
        </p:spPr>
        <p:txBody>
          <a:bodyPr wrap="none" rtlCol="0" anchor="ctr">
            <a:spAutoFit/>
          </a:bodyPr>
          <a:lstStyle/>
          <a:p>
            <a:r>
              <a:rPr kumimoji="1" lang="en-US" altLang="ja-JP" sz="1200" b="1" dirty="0" smtClean="0">
                <a:latin typeface="+mn-ea"/>
              </a:rPr>
              <a:t>OASE</a:t>
            </a:r>
          </a:p>
          <a:p>
            <a:r>
              <a:rPr lang="ja-JP" altLang="en-US" sz="1200" b="1" dirty="0" smtClean="0">
                <a:latin typeface="+mn-ea"/>
              </a:rPr>
              <a:t>インストール後の</a:t>
            </a:r>
            <a:endParaRPr lang="en-US" altLang="ja-JP" sz="1200" b="1" dirty="0" smtClean="0">
              <a:latin typeface="+mn-ea"/>
            </a:endParaRPr>
          </a:p>
          <a:p>
            <a:r>
              <a:rPr lang="ja-JP" altLang="en-US" sz="1200" b="1" dirty="0" smtClean="0">
                <a:latin typeface="+mn-ea"/>
              </a:rPr>
              <a:t>初回ログイン、</a:t>
            </a:r>
            <a:endParaRPr lang="en-US" altLang="ja-JP" sz="1200" b="1" dirty="0" smtClean="0">
              <a:latin typeface="+mn-ea"/>
            </a:endParaRPr>
          </a:p>
          <a:p>
            <a:r>
              <a:rPr lang="ja-JP" altLang="en-US" sz="1200" b="1" dirty="0" smtClean="0">
                <a:latin typeface="+mn-ea"/>
              </a:rPr>
              <a:t>グループ作成、</a:t>
            </a:r>
            <a:endParaRPr lang="en-US" altLang="ja-JP" sz="1200" b="1" dirty="0" smtClean="0">
              <a:latin typeface="+mn-ea"/>
            </a:endParaRPr>
          </a:p>
          <a:p>
            <a:r>
              <a:rPr lang="ja-JP" altLang="en-US" sz="1200" b="1" dirty="0" smtClean="0">
                <a:latin typeface="+mn-ea"/>
              </a:rPr>
              <a:t>ユーザ作成までを</a:t>
            </a:r>
            <a:endParaRPr lang="en-US" altLang="ja-JP" sz="1200" b="1" dirty="0" smtClean="0">
              <a:latin typeface="+mn-ea"/>
            </a:endParaRPr>
          </a:p>
          <a:p>
            <a:r>
              <a:rPr lang="ja-JP" altLang="en-US" sz="1200" b="1" dirty="0" smtClean="0">
                <a:latin typeface="+mn-ea"/>
              </a:rPr>
              <a:t>実施する</a:t>
            </a:r>
            <a:endParaRPr kumimoji="1" lang="en-US" altLang="ja-JP" sz="1200" b="1" dirty="0" smtClean="0">
              <a:latin typeface="+mn-ea"/>
            </a:endParaRPr>
          </a:p>
        </p:txBody>
      </p:sp>
      <p:grpSp>
        <p:nvGrpSpPr>
          <p:cNvPr id="9" name="グループ化 8"/>
          <p:cNvGrpSpPr/>
          <p:nvPr/>
        </p:nvGrpSpPr>
        <p:grpSpPr>
          <a:xfrm>
            <a:off x="1655888" y="1819500"/>
            <a:ext cx="902811" cy="1411584"/>
            <a:chOff x="1309082" y="2002302"/>
            <a:chExt cx="902811" cy="1411584"/>
          </a:xfrm>
        </p:grpSpPr>
        <p:sp>
          <p:nvSpPr>
            <p:cNvPr id="10" name="楕円 9"/>
            <p:cNvSpPr/>
            <p:nvPr/>
          </p:nvSpPr>
          <p:spPr bwMode="auto">
            <a:xfrm>
              <a:off x="1547201" y="2002302"/>
              <a:ext cx="426575" cy="426575"/>
            </a:xfrm>
            <a:prstGeom prst="ellipse">
              <a:avLst/>
            </a:prstGeom>
            <a:solidFill>
              <a:schemeClr val="tx1">
                <a:lumMod val="50000"/>
                <a:lumOff val="5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
          <p:nvSpPr>
            <p:cNvPr id="11" name="フローチャート: 手作業 10"/>
            <p:cNvSpPr/>
            <p:nvPr/>
          </p:nvSpPr>
          <p:spPr bwMode="auto">
            <a:xfrm rot="10800000">
              <a:off x="1448215" y="2421113"/>
              <a:ext cx="624548" cy="418447"/>
            </a:xfrm>
            <a:prstGeom prst="flowChartManualOperation">
              <a:avLst/>
            </a:prstGeom>
            <a:solidFill>
              <a:schemeClr val="tx1">
                <a:lumMod val="50000"/>
                <a:lumOff val="5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
          <p:nvSpPr>
            <p:cNvPr id="12" name="テキスト ボックス 11"/>
            <p:cNvSpPr txBox="1"/>
            <p:nvPr/>
          </p:nvSpPr>
          <p:spPr>
            <a:xfrm>
              <a:off x="1309082" y="2890666"/>
              <a:ext cx="902811" cy="523220"/>
            </a:xfrm>
            <a:prstGeom prst="rect">
              <a:avLst/>
            </a:prstGeom>
            <a:noFill/>
          </p:spPr>
          <p:txBody>
            <a:bodyPr wrap="none" rtlCol="0">
              <a:spAutoFit/>
            </a:bodyPr>
            <a:lstStyle/>
            <a:p>
              <a:pPr algn="ctr"/>
              <a:r>
                <a:rPr kumimoji="1" lang="ja-JP" altLang="en-US" sz="1400" b="1" dirty="0" smtClean="0">
                  <a:latin typeface="+mn-ea"/>
                </a:rPr>
                <a:t>システム</a:t>
              </a:r>
              <a:endParaRPr kumimoji="1" lang="en-US" altLang="ja-JP" sz="1400" b="1" dirty="0" smtClean="0">
                <a:latin typeface="+mn-ea"/>
              </a:endParaRPr>
            </a:p>
            <a:p>
              <a:pPr algn="ctr"/>
              <a:r>
                <a:rPr kumimoji="1" lang="ja-JP" altLang="en-US" sz="1400" b="1" dirty="0" smtClean="0">
                  <a:latin typeface="+mn-ea"/>
                </a:rPr>
                <a:t>管理者</a:t>
              </a:r>
              <a:endParaRPr kumimoji="1" lang="ja-JP" altLang="en-US" sz="1400" b="1" dirty="0">
                <a:latin typeface="+mn-ea"/>
              </a:endParaRPr>
            </a:p>
          </p:txBody>
        </p:sp>
      </p:grpSp>
      <p:sp>
        <p:nvSpPr>
          <p:cNvPr id="13" name="左中かっこ 12"/>
          <p:cNvSpPr/>
          <p:nvPr/>
        </p:nvSpPr>
        <p:spPr bwMode="auto">
          <a:xfrm>
            <a:off x="2830150" y="1819500"/>
            <a:ext cx="360000" cy="936000"/>
          </a:xfrm>
          <a:prstGeom prst="leftBrace">
            <a:avLst>
              <a:gd name="adj1" fmla="val 8333"/>
              <a:gd name="adj2" fmla="val 22740"/>
            </a:avLst>
          </a:prstGeom>
          <a:noFill/>
          <a:ln w="38100" cap="flat" cmpd="sng" algn="ctr">
            <a:solidFill>
              <a:srgbClr val="0A3368"/>
            </a:solidFill>
            <a:prstDash val="solid"/>
            <a:round/>
            <a:headEnd type="none" w="med" len="med"/>
            <a:tailEnd type="none" w="med" len="med"/>
          </a:ln>
          <a:effectLst/>
          <a:extLst/>
        </p:spPr>
        <p:txBody>
          <a:bodyPr rtlCol="0" anchor="ctr"/>
          <a:lstStyle/>
          <a:p>
            <a:pPr algn="ctr"/>
            <a:endParaRPr kumimoji="1" lang="ja-JP" altLang="en-US"/>
          </a:p>
        </p:txBody>
      </p:sp>
      <p:sp>
        <p:nvSpPr>
          <p:cNvPr id="8" name="テキスト ボックス 7"/>
          <p:cNvSpPr txBox="1"/>
          <p:nvPr/>
        </p:nvSpPr>
        <p:spPr>
          <a:xfrm>
            <a:off x="9336450" y="4194572"/>
            <a:ext cx="1664211" cy="865258"/>
          </a:xfrm>
          <a:prstGeom prst="roundRect">
            <a:avLst/>
          </a:prstGeom>
          <a:solidFill>
            <a:schemeClr val="bg1"/>
          </a:solidFill>
          <a:ln w="28575">
            <a:solidFill>
              <a:srgbClr val="002060"/>
            </a:solidFill>
          </a:ln>
        </p:spPr>
        <p:txBody>
          <a:bodyPr wrap="square" rtlCol="0" anchor="ctr">
            <a:spAutoFit/>
          </a:bodyPr>
          <a:lstStyle/>
          <a:p>
            <a:r>
              <a:rPr lang="ja-JP" altLang="en-US" sz="1200" b="1" dirty="0">
                <a:latin typeface="+mn-ea"/>
              </a:rPr>
              <a:t>運用</a:t>
            </a:r>
            <a:r>
              <a:rPr lang="ja-JP" altLang="en-US" sz="1200" b="1" dirty="0" smtClean="0">
                <a:latin typeface="+mn-ea"/>
              </a:rPr>
              <a:t>における</a:t>
            </a:r>
            <a:endParaRPr lang="en-US" altLang="ja-JP" sz="1200" b="1" dirty="0" smtClean="0">
              <a:latin typeface="+mn-ea"/>
            </a:endParaRPr>
          </a:p>
          <a:p>
            <a:r>
              <a:rPr lang="ja-JP" altLang="en-US" sz="1200" b="1" dirty="0" smtClean="0">
                <a:latin typeface="+mn-ea"/>
              </a:rPr>
              <a:t>事前設定、作業実行はこちら</a:t>
            </a:r>
            <a:r>
              <a:rPr lang="ja-JP" altLang="en-US" sz="1200" b="1" dirty="0">
                <a:latin typeface="+mn-ea"/>
              </a:rPr>
              <a:t>がメイン</a:t>
            </a:r>
          </a:p>
        </p:txBody>
      </p:sp>
      <p:grpSp>
        <p:nvGrpSpPr>
          <p:cNvPr id="14" name="グループ化 13"/>
          <p:cNvGrpSpPr/>
          <p:nvPr/>
        </p:nvGrpSpPr>
        <p:grpSpPr>
          <a:xfrm>
            <a:off x="9447845" y="2791999"/>
            <a:ext cx="1441420" cy="1411584"/>
            <a:chOff x="1039778" y="4105705"/>
            <a:chExt cx="1441420" cy="1411584"/>
          </a:xfrm>
        </p:grpSpPr>
        <p:sp>
          <p:nvSpPr>
            <p:cNvPr id="15" name="楕円 14"/>
            <p:cNvSpPr/>
            <p:nvPr/>
          </p:nvSpPr>
          <p:spPr bwMode="auto">
            <a:xfrm>
              <a:off x="1547201" y="4105705"/>
              <a:ext cx="426575" cy="426575"/>
            </a:xfrm>
            <a:prstGeom prst="ellipse">
              <a:avLst/>
            </a:prstGeom>
            <a:solidFill>
              <a:schemeClr val="tx1">
                <a:lumMod val="50000"/>
                <a:lumOff val="5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
          <p:nvSpPr>
            <p:cNvPr id="16" name="フローチャート: 手作業 15"/>
            <p:cNvSpPr/>
            <p:nvPr/>
          </p:nvSpPr>
          <p:spPr bwMode="auto">
            <a:xfrm rot="10800000">
              <a:off x="1448214" y="4524516"/>
              <a:ext cx="624548" cy="418447"/>
            </a:xfrm>
            <a:prstGeom prst="flowChartManualOperation">
              <a:avLst/>
            </a:prstGeom>
            <a:solidFill>
              <a:schemeClr val="tx1">
                <a:lumMod val="50000"/>
                <a:lumOff val="5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
          <p:nvSpPr>
            <p:cNvPr id="17" name="テキスト ボックス 16"/>
            <p:cNvSpPr txBox="1"/>
            <p:nvPr/>
          </p:nvSpPr>
          <p:spPr>
            <a:xfrm>
              <a:off x="1039778" y="4994069"/>
              <a:ext cx="1441420" cy="523220"/>
            </a:xfrm>
            <a:prstGeom prst="rect">
              <a:avLst/>
            </a:prstGeom>
            <a:noFill/>
          </p:spPr>
          <p:txBody>
            <a:bodyPr wrap="none" rtlCol="0">
              <a:spAutoFit/>
            </a:bodyPr>
            <a:lstStyle/>
            <a:p>
              <a:pPr algn="ctr"/>
              <a:r>
                <a:rPr kumimoji="1" lang="en-US" altLang="ja-JP" sz="1400" b="1" dirty="0" err="1" smtClean="0">
                  <a:latin typeface="+mn-ea"/>
                </a:rPr>
                <a:t>test_user</a:t>
              </a:r>
              <a:endParaRPr kumimoji="1" lang="en-US" altLang="ja-JP" sz="1400" b="1" dirty="0" smtClean="0">
                <a:latin typeface="+mn-ea"/>
              </a:endParaRPr>
            </a:p>
            <a:p>
              <a:pPr algn="ctr"/>
              <a:r>
                <a:rPr lang="ja-JP" altLang="en-US" sz="1400" b="1" dirty="0" smtClean="0">
                  <a:latin typeface="+mn-ea"/>
                </a:rPr>
                <a:t>（一般ユーザ）</a:t>
              </a:r>
              <a:endParaRPr kumimoji="1" lang="en-US" altLang="ja-JP" sz="1400" b="1" dirty="0" smtClean="0">
                <a:latin typeface="+mn-ea"/>
              </a:endParaRPr>
            </a:p>
          </p:txBody>
        </p:sp>
      </p:grpSp>
      <p:sp>
        <p:nvSpPr>
          <p:cNvPr id="18" name="左中かっこ 17"/>
          <p:cNvSpPr/>
          <p:nvPr/>
        </p:nvSpPr>
        <p:spPr bwMode="auto">
          <a:xfrm rot="10800000">
            <a:off x="8989150" y="2791999"/>
            <a:ext cx="360000" cy="3492000"/>
          </a:xfrm>
          <a:prstGeom prst="leftBrace">
            <a:avLst>
              <a:gd name="adj1" fmla="val 8333"/>
              <a:gd name="adj2" fmla="val 92737"/>
            </a:avLst>
          </a:prstGeom>
          <a:noFill/>
          <a:ln w="38100" cap="flat" cmpd="sng" algn="ctr">
            <a:solidFill>
              <a:srgbClr val="0A3368"/>
            </a:solidFill>
            <a:prstDash val="solid"/>
            <a:round/>
            <a:headEnd type="none" w="med" len="med"/>
            <a:tailEnd type="none" w="med" len="med"/>
          </a:ln>
          <a:effectLst/>
          <a:extLst/>
        </p:spPr>
        <p:txBody>
          <a:bodyPr rtlCol="0" anchor="ctr"/>
          <a:lstStyle/>
          <a:p>
            <a:pPr algn="ctr"/>
            <a:endParaRPr kumimoji="1" lang="ja-JP" altLang="en-US"/>
          </a:p>
        </p:txBody>
      </p:sp>
    </p:spTree>
    <p:extLst>
      <p:ext uri="{BB962C8B-B14F-4D97-AF65-F5344CB8AC3E}">
        <p14:creationId xmlns:p14="http://schemas.microsoft.com/office/powerpoint/2010/main" val="2069109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4674</Words>
  <Application>Microsoft Office PowerPoint</Application>
  <PresentationFormat>ワイド画面</PresentationFormat>
  <Paragraphs>928</Paragraphs>
  <Slides>40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HGP創英角ｺﾞｼｯｸUB</vt:lpstr>
      <vt:lpstr>ＭＳ Ｐゴシック</vt:lpstr>
      <vt:lpstr>メイリオ</vt:lpstr>
      <vt:lpstr>Arial</vt:lpstr>
      <vt:lpstr>Calibri</vt:lpstr>
      <vt:lpstr>Tahoma</vt:lpstr>
      <vt:lpstr>Wingdings</vt:lpstr>
      <vt:lpstr>NEC_standard4_3</vt:lpstr>
      <vt:lpstr>Base【実習】</vt:lpstr>
      <vt:lpstr>目次</vt:lpstr>
      <vt:lpstr>1.　はじめに</vt:lpstr>
      <vt:lpstr>1.1　Base【実習】について (1/3)</vt:lpstr>
      <vt:lpstr>1.1　Base【実習】について (2/3)</vt:lpstr>
      <vt:lpstr>1.1　Base【実習】について (3/3)</vt:lpstr>
      <vt:lpstr>2.　シナリオ説明</vt:lpstr>
      <vt:lpstr>2.1　本書のシナリオ（1/2）</vt:lpstr>
      <vt:lpstr>2.1　本書のシナリオ（2/2）</vt:lpstr>
      <vt:lpstr>3.　事前設定</vt:lpstr>
      <vt:lpstr>3.1　グループ作成</vt:lpstr>
      <vt:lpstr>3.2　ユーザ作成、新規ユーザでのログイン</vt:lpstr>
      <vt:lpstr>3.3　トークン払い出し</vt:lpstr>
      <vt:lpstr>3.4　アクション設定（ITAドライバ） (1/4)</vt:lpstr>
      <vt:lpstr>3.4　アクション設定（ITAドライバ） (2/4)</vt:lpstr>
      <vt:lpstr>3.4　アクション設定（ITAドライバ） (3/4)</vt:lpstr>
      <vt:lpstr>3.4　アクション設定（ITAドライバ） (4/4)</vt:lpstr>
      <vt:lpstr>3.5　ディシジョンテーブル作成　(1/2) </vt:lpstr>
      <vt:lpstr>3.5　ディシジョンテーブル作成　(2/2) </vt:lpstr>
      <vt:lpstr>4.　作業実行</vt:lpstr>
      <vt:lpstr>4.1　ディシジョンテーブルファイル作成 (1/3)</vt:lpstr>
      <vt:lpstr>4.1　ディシジョンテーブルファイル作成 (2/3)</vt:lpstr>
      <vt:lpstr>4.1　ディシジョンテーブルファイル作成 (3/3)</vt:lpstr>
      <vt:lpstr>4.2　ルール登録（アップロード、テストリクエスト） (1/6)</vt:lpstr>
      <vt:lpstr>4.2　ルール登録（アップロード、テストリクエスト） (2/6)</vt:lpstr>
      <vt:lpstr>4.2　ルール登録（アップロード、テストリクエスト） (3/6)</vt:lpstr>
      <vt:lpstr>4.2　ルール登録（アップロード、テストリクエスト） (4/6)</vt:lpstr>
      <vt:lpstr>4.2　ルール登録（アップロード、テストリクエスト） (5/6)</vt:lpstr>
      <vt:lpstr>4.2　ルール登録（アップロード、テストリクエスト） (6/6)</vt:lpstr>
      <vt:lpstr>4.3　ルール判定（curlコマンドによるリクエスト送信）(1/2)</vt:lpstr>
      <vt:lpstr>4.3　ルール判定（curlコマンドによるリクエスト送信）(2/2)</vt:lpstr>
      <vt:lpstr>4.4　アクション実行結果の確認(1/3)</vt:lpstr>
      <vt:lpstr>4.4　アクション実行結果の確認(2/3)</vt:lpstr>
      <vt:lpstr>4.4　アクション実行結果の確認(3/3)</vt:lpstr>
      <vt:lpstr>A　付録</vt:lpstr>
      <vt:lpstr>サンプル１(1/4)</vt:lpstr>
      <vt:lpstr>サンプル１(2/4)</vt:lpstr>
      <vt:lpstr>サンプル１(3/4)</vt:lpstr>
      <vt:lpstr>サンプル１(4/4)</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2021-07-21T14:16:05Z</dcterms:modified>
</cp:coreProperties>
</file>