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Lst>
  <p:notesMasterIdLst>
    <p:notesMasterId r:id="rId47"/>
  </p:notesMasterIdLst>
  <p:handoutMasterIdLst>
    <p:handoutMasterId r:id="rId48"/>
  </p:handoutMasterIdLst>
  <p:sldIdLst>
    <p:sldId id="262" r:id="rId2"/>
    <p:sldId id="317" r:id="rId3"/>
    <p:sldId id="505" r:id="rId4"/>
    <p:sldId id="543" r:id="rId5"/>
    <p:sldId id="575" r:id="rId6"/>
    <p:sldId id="506" r:id="rId7"/>
    <p:sldId id="571" r:id="rId8"/>
    <p:sldId id="507" r:id="rId9"/>
    <p:sldId id="574" r:id="rId10"/>
    <p:sldId id="572" r:id="rId11"/>
    <p:sldId id="573" r:id="rId12"/>
    <p:sldId id="545" r:id="rId13"/>
    <p:sldId id="547" r:id="rId14"/>
    <p:sldId id="546" r:id="rId15"/>
    <p:sldId id="548" r:id="rId16"/>
    <p:sldId id="551" r:id="rId17"/>
    <p:sldId id="552" r:id="rId18"/>
    <p:sldId id="580" r:id="rId19"/>
    <p:sldId id="582" r:id="rId20"/>
    <p:sldId id="583" r:id="rId21"/>
    <p:sldId id="584" r:id="rId22"/>
    <p:sldId id="585" r:id="rId23"/>
    <p:sldId id="586" r:id="rId24"/>
    <p:sldId id="587" r:id="rId25"/>
    <p:sldId id="588" r:id="rId26"/>
    <p:sldId id="589" r:id="rId27"/>
    <p:sldId id="511" r:id="rId28"/>
    <p:sldId id="512" r:id="rId29"/>
    <p:sldId id="567" r:id="rId30"/>
    <p:sldId id="559" r:id="rId31"/>
    <p:sldId id="560" r:id="rId32"/>
    <p:sldId id="568" r:id="rId33"/>
    <p:sldId id="569" r:id="rId34"/>
    <p:sldId id="561" r:id="rId35"/>
    <p:sldId id="562" r:id="rId36"/>
    <p:sldId id="570" r:id="rId37"/>
    <p:sldId id="563" r:id="rId38"/>
    <p:sldId id="538" r:id="rId39"/>
    <p:sldId id="537" r:id="rId40"/>
    <p:sldId id="590" r:id="rId41"/>
    <p:sldId id="591" r:id="rId42"/>
    <p:sldId id="593" r:id="rId43"/>
    <p:sldId id="592" r:id="rId44"/>
    <p:sldId id="594" r:id="rId45"/>
    <p:sldId id="318" r:id="rId46"/>
  </p:sldIdLst>
  <p:sldSz cx="12192000" cy="6858000"/>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317"/>
          </p14:sldIdLst>
        </p14:section>
        <p14:section name="1.　はじめに" id="{B81141D6-5160-4643-8D51-022CC5C4BDB9}">
          <p14:sldIdLst>
            <p14:sldId id="505"/>
            <p14:sldId id="543"/>
            <p14:sldId id="575"/>
            <p14:sldId id="506"/>
            <p14:sldId id="571"/>
          </p14:sldIdLst>
        </p14:section>
        <p14:section name="2.　シナリオ説明" id="{14C0C858-633C-4F06-A2F0-790202EFCFB3}">
          <p14:sldIdLst>
            <p14:sldId id="507"/>
            <p14:sldId id="574"/>
            <p14:sldId id="572"/>
            <p14:sldId id="573"/>
          </p14:sldIdLst>
        </p14:section>
        <p14:section name="3.監視対象の用意" id="{48E0CB6B-0EBD-47E2-B840-58B0A88F8783}">
          <p14:sldIdLst>
            <p14:sldId id="545"/>
            <p14:sldId id="547"/>
          </p14:sldIdLst>
        </p14:section>
        <p14:section name="4.モニタリング設定" id="{25ACA479-FF3B-46DB-B37B-00E2394789F2}">
          <p14:sldIdLst>
            <p14:sldId id="546"/>
            <p14:sldId id="548"/>
            <p14:sldId id="551"/>
            <p14:sldId id="552"/>
          </p14:sldIdLst>
        </p14:section>
        <p14:section name="5. 事前設定" id="{2FD9A609-9C5A-4B34-8A62-051D2DC80693}">
          <p14:sldIdLst>
            <p14:sldId id="580"/>
            <p14:sldId id="582"/>
            <p14:sldId id="583"/>
            <p14:sldId id="584"/>
            <p14:sldId id="585"/>
            <p14:sldId id="586"/>
            <p14:sldId id="587"/>
            <p14:sldId id="588"/>
            <p14:sldId id="589"/>
          </p14:sldIdLst>
        </p14:section>
        <p14:section name="6.　作業実行" id="{DF1C0B2D-5534-4207-AC27-CF4BC89B108D}">
          <p14:sldIdLst>
            <p14:sldId id="511"/>
            <p14:sldId id="512"/>
            <p14:sldId id="567"/>
            <p14:sldId id="559"/>
            <p14:sldId id="560"/>
            <p14:sldId id="568"/>
            <p14:sldId id="569"/>
            <p14:sldId id="561"/>
            <p14:sldId id="562"/>
            <p14:sldId id="570"/>
            <p14:sldId id="563"/>
          </p14:sldIdLst>
        </p14:section>
        <p14:section name="A　付録" id="{A8A060BF-92DF-4F47-AFEF-F5FA058AAEFB}">
          <p14:sldIdLst>
            <p14:sldId id="538"/>
            <p14:sldId id="537"/>
            <p14:sldId id="590"/>
            <p14:sldId id="591"/>
            <p14:sldId id="593"/>
            <p14:sldId id="592"/>
            <p14:sldId id="594"/>
            <p14:sldId id="318"/>
          </p14:sldIdLst>
        </p14:section>
      </p14:sectionLst>
    </p:ext>
    <p:ext uri="{EFAFB233-063F-42B5-8137-9DF3F51BA10A}">
      <p15:sldGuideLst xmlns:p15="http://schemas.microsoft.com/office/powerpoint/2012/main">
        <p15:guide id="1" orient="horz" pos="527" userDrawn="1">
          <p15:clr>
            <a:srgbClr val="A4A3A4"/>
          </p15:clr>
        </p15:guide>
        <p15:guide id="2" orient="horz" pos="73" userDrawn="1">
          <p15:clr>
            <a:srgbClr val="A4A3A4"/>
          </p15:clr>
        </p15:guide>
        <p15:guide id="3" orient="horz" pos="4064" userDrawn="1">
          <p15:clr>
            <a:srgbClr val="A4A3A4"/>
          </p15:clr>
        </p15:guide>
        <p15:guide id="4" pos="3840" userDrawn="1">
          <p15:clr>
            <a:srgbClr val="A4A3A4"/>
          </p15:clr>
        </p15:guide>
        <p15:guide id="5" pos="151" userDrawn="1">
          <p15:clr>
            <a:srgbClr val="A4A3A4"/>
          </p15:clr>
        </p15:guide>
        <p15:guide id="6" pos="7529" userDrawn="1">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7447"/>
    <a:srgbClr val="002B62"/>
    <a:srgbClr val="0A466A"/>
    <a:srgbClr val="11AFB2"/>
    <a:srgbClr val="B14E5E"/>
    <a:srgbClr val="F0AEB7"/>
    <a:srgbClr val="F0DBDF"/>
    <a:srgbClr val="FFA059"/>
    <a:srgbClr val="B0DD7F"/>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0" autoAdjust="0"/>
    <p:restoredTop sz="95507" autoAdjust="0"/>
  </p:normalViewPr>
  <p:slideViewPr>
    <p:cSldViewPr>
      <p:cViewPr varScale="1">
        <p:scale>
          <a:sx n="102" d="100"/>
          <a:sy n="102" d="100"/>
        </p:scale>
        <p:origin x="150" y="114"/>
      </p:cViewPr>
      <p:guideLst>
        <p:guide orient="horz" pos="527"/>
        <p:guide orient="horz" pos="73"/>
        <p:guide orient="horz" pos="4064"/>
        <p:guide pos="3840"/>
        <p:guide pos="151"/>
        <p:guide pos="752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2021/8/31</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2021/8/31</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 y="431800"/>
            <a:ext cx="662305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smtClean="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298871571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65002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33990098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buClr>
                <a:srgbClr val="11AFB2"/>
              </a:buClr>
              <a:defRPr lang="ja-JP" altLang="en-US" noProof="0" dirty="0" smtClean="0"/>
            </a:lvl1pPr>
            <a:lvl2pPr>
              <a:buClr>
                <a:srgbClr val="11AFB2"/>
              </a:buClr>
              <a:defRPr lang="ja-JP" altLang="en-US" noProof="0" dirty="0" smtClean="0"/>
            </a:lvl2pPr>
            <a:lvl3pPr>
              <a:buClr>
                <a:srgbClr val="11AFB2"/>
              </a:buClr>
              <a:defRPr lang="ja-JP" altLang="en-US" noProof="0" dirty="0" smtClean="0"/>
            </a:lvl3pPr>
            <a:lvl4pPr>
              <a:buClr>
                <a:srgbClr val="11AFB2"/>
              </a:buClr>
              <a:defRPr lang="ja-JP" altLang="en-US" noProof="0" dirty="0" smtClean="0"/>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buClr>
                <a:srgbClr val="11AFB2"/>
              </a:buClr>
              <a:defRPr lang="ja-JP" altLang="en-US" i="0" u="none" strike="noStrike" kern="0" cap="none" spc="0" normalizeH="0" baseline="0" noProof="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7" name="コンテンツ プレースホルダー"/>
          <p:cNvSpPr>
            <a:spLocks noGrp="1"/>
          </p:cNvSpPr>
          <p:nvPr>
            <p:ph sz="quarter" idx="12" hasCustomPrompt="1"/>
          </p:nvPr>
        </p:nvSpPr>
        <p:spPr bwMode="gray">
          <a:xfrm>
            <a:off x="237551" y="1737188"/>
            <a:ext cx="11713633" cy="4716232"/>
          </a:xfrm>
        </p:spPr>
        <p:txBody>
          <a:bodyPr vert="horz" lIns="91440" tIns="45720" rIns="91440" bIns="45720" rtlCol="0">
            <a:normAutofit/>
          </a:bodyPr>
          <a:lstStyle>
            <a:lvl1pPr>
              <a:buClr>
                <a:srgbClr val="11AFB2"/>
              </a:buClr>
              <a:defRPr lang="ja-JP" altLang="en-US" i="0" u="none" strike="noStrike" kern="0" cap="none" spc="0" normalizeH="0" baseline="0" noProof="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18692444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buClr>
                <a:srgbClr val="11AFB2"/>
              </a:buClr>
              <a:defRPr lang="ja-JP" altLang="en-US" i="0" u="none" strike="noStrike" kern="0" cap="none" spc="0" normalizeH="0" baseline="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buClr>
                <a:srgbClr val="11AFB2"/>
              </a:buClr>
              <a:defRPr lang="ja-JP" altLang="en-US" i="0" u="none" strike="noStrike" kern="0" cap="none" spc="0" normalizeH="0" baseline="0" dirty="0" smtClean="0">
                <a:ln>
                  <a:noFill/>
                </a:ln>
                <a:solidFill>
                  <a:srgbClr val="000000"/>
                </a:solidFill>
                <a:effectLst/>
                <a:uLnTx/>
                <a:uFillTx/>
              </a:defRPr>
            </a:lvl1pPr>
            <a:lvl2pPr>
              <a:buClr>
                <a:srgbClr val="11AFB2"/>
              </a:buClr>
              <a:defRPr lang="ja-JP" altLang="en-US" i="0" u="none" strike="noStrike" kern="0" cap="none" spc="0" normalizeH="0" baseline="0" noProof="0" dirty="0" smtClean="0">
                <a:ln>
                  <a:noFill/>
                </a:ln>
                <a:solidFill>
                  <a:srgbClr val="000000"/>
                </a:solidFill>
                <a:effectLst/>
                <a:uLnTx/>
                <a:uFillTx/>
              </a:defRPr>
            </a:lvl2pPr>
            <a:lvl3pPr>
              <a:buClr>
                <a:srgbClr val="11AFB2"/>
              </a:buClr>
              <a:defRPr lang="ja-JP" altLang="en-US" i="0" u="none" strike="noStrike" kern="0" cap="none" spc="0" normalizeH="0" baseline="0" noProof="0" dirty="0" smtClean="0">
                <a:ln>
                  <a:noFill/>
                </a:ln>
                <a:solidFill>
                  <a:srgbClr val="000000"/>
                </a:solidFill>
                <a:effectLst/>
                <a:uLnTx/>
                <a:uFillTx/>
              </a:defRPr>
            </a:lvl3pPr>
            <a:lvl4pPr>
              <a:buClr>
                <a:srgbClr val="11AFB2"/>
              </a:buCl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600" b="0" i="0" u="none" strike="noStrike" kern="0" cap="none" spc="0" normalizeH="0" baseline="0" noProof="0" dirty="0" smtClean="0">
                <a:ln>
                  <a:noFill/>
                </a:ln>
                <a:solidFill>
                  <a:srgbClr val="000000"/>
                </a:solidFill>
                <a:effectLst/>
                <a:uLnTx/>
                <a:uFillTx/>
                <a:latin typeface="+mn-lt"/>
                <a:ea typeface="+mn-ea"/>
              </a:rPr>
              <a:t>第</a:t>
            </a:r>
            <a:r>
              <a:rPr kumimoji="1" lang="en-US" altLang="ja-JP" sz="1600" b="0" i="0" u="none" strike="noStrike" kern="0" cap="none" spc="0" normalizeH="0" baseline="0" noProof="0" dirty="0" smtClean="0">
                <a:ln>
                  <a:noFill/>
                </a:ln>
                <a:solidFill>
                  <a:srgbClr val="000000"/>
                </a:solidFill>
                <a:effectLst/>
                <a:uLnTx/>
                <a:uFillTx/>
                <a:latin typeface="+mn-lt"/>
                <a:ea typeface="+mn-ea"/>
              </a:rPr>
              <a:t>2</a:t>
            </a:r>
            <a:r>
              <a:rPr kumimoji="1" lang="ja-JP" altLang="en-US" sz="16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smtClean="0">
                <a:ln>
                  <a:noFill/>
                </a:ln>
                <a:solidFill>
                  <a:srgbClr val="000000"/>
                </a:solidFill>
                <a:effectLst/>
                <a:uLnTx/>
                <a:uFillTx/>
                <a:latin typeface="+mn-lt"/>
                <a:ea typeface="+mn-ea"/>
              </a:rPr>
              <a:t>第</a:t>
            </a:r>
            <a:r>
              <a:rPr kumimoji="1" lang="en-US" altLang="ja-JP" sz="1400" b="0" i="0" u="none" strike="noStrike" kern="0" cap="none" spc="0" normalizeH="0" baseline="0" noProof="0" dirty="0" smtClean="0">
                <a:ln>
                  <a:noFill/>
                </a:ln>
                <a:solidFill>
                  <a:srgbClr val="000000"/>
                </a:solidFill>
                <a:effectLst/>
                <a:uLnTx/>
                <a:uFillTx/>
                <a:latin typeface="+mn-lt"/>
                <a:ea typeface="+mn-ea"/>
              </a:rPr>
              <a:t>3</a:t>
            </a:r>
            <a:r>
              <a:rPr kumimoji="1" lang="ja-JP" altLang="en-US" sz="140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4</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123085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39032122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12191999" cy="6857999"/>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smtClean="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hyperlink" Target="https://exastro-suite.github.io/oase-docs/OASE_documents_ja/html/driver_install/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2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exastro-suite.github.io/oase-docs/OASE_documents_ja/html/adapter_install/index.html" TargetMode="Externa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3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 Id="rId4" Type="http://schemas.openxmlformats.org/officeDocument/2006/relationships/hyperlink" Target="https://exastro-suite.github.io/oase-docs/OASE_documents_ja/html/rule/02_screen_structure.html#label-stg-button"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slide" Target="slide28.xml"/><Relationship Id="rId1" Type="http://schemas.openxmlformats.org/officeDocument/2006/relationships/slideLayout" Target="../slideLayouts/slideLayout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exastro-suite.github.io/oase-docs/OASE_documents_ja/html/rule/02_screen_structure.html#label-prd-button" TargetMode="Externa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1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1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xastro-suite.github.io/oase-docs/OASE_documents_ja/html/index.html"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exastro-suite.github.io/oase-docs/OASE_documents_ja/html/driver_install/01_install.html#id1" TargetMode="External"/><Relationship Id="rId2" Type="http://schemas.openxmlformats.org/officeDocument/2006/relationships/hyperlink" Target="https://exastro-suite.github.io/oase-docs/asset/Learn_ja/OASE-quickstart_ja.pdf"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9351" y="4043238"/>
            <a:ext cx="11712000" cy="959681"/>
          </a:xfrm>
        </p:spPr>
        <p:txBody>
          <a:bodyPr/>
          <a:lstStyle/>
          <a:p>
            <a:r>
              <a:rPr lang="en-US" altLang="ja-JP" sz="6000" b="1" dirty="0"/>
              <a:t>Zabbix</a:t>
            </a:r>
            <a:r>
              <a:rPr lang="ja-JP" altLang="en-US" sz="6000" b="1" dirty="0"/>
              <a:t>連携編</a:t>
            </a:r>
            <a:r>
              <a:rPr lang="en-US" altLang="ja-JP" sz="6000" b="1" dirty="0" smtClean="0"/>
              <a:t>【</a:t>
            </a:r>
            <a:r>
              <a:rPr lang="ja-JP" altLang="en-US" sz="6000" b="1" dirty="0"/>
              <a:t>実習</a:t>
            </a:r>
            <a:r>
              <a:rPr lang="en-US" altLang="ja-JP" sz="6000" b="1" dirty="0" smtClean="0"/>
              <a:t>】</a:t>
            </a:r>
            <a:endParaRPr lang="ja-JP" altLang="en-US" sz="6000" b="1" dirty="0"/>
          </a:p>
        </p:txBody>
      </p:sp>
      <p:sp>
        <p:nvSpPr>
          <p:cNvPr id="3" name="テキスト プレースホルダー 2"/>
          <p:cNvSpPr>
            <a:spLocks noGrp="1"/>
          </p:cNvSpPr>
          <p:nvPr>
            <p:ph type="body" sz="quarter" idx="11"/>
          </p:nvPr>
        </p:nvSpPr>
        <p:spPr/>
        <p:txBody>
          <a:bodyPr/>
          <a:lstStyle/>
          <a:p>
            <a:endParaRPr kumimoji="1" lang="ja-JP" altLang="en-US"/>
          </a:p>
        </p:txBody>
      </p:sp>
      <p:sp>
        <p:nvSpPr>
          <p:cNvPr id="4" name="テキスト プレースホルダー 3"/>
          <p:cNvSpPr>
            <a:spLocks noGrp="1"/>
          </p:cNvSpPr>
          <p:nvPr>
            <p:ph type="body" sz="quarter" idx="10"/>
          </p:nvPr>
        </p:nvSpPr>
        <p:spPr>
          <a:xfrm>
            <a:off x="239352" y="6021360"/>
            <a:ext cx="8736969" cy="772006"/>
          </a:xfrm>
        </p:spPr>
        <p:txBody>
          <a:bodyPr/>
          <a:lstStyle/>
          <a:p>
            <a:r>
              <a:rPr lang="en-US" altLang="ja-JP" dirty="0"/>
              <a:t>Exastro Operation Autonomy Support Engine Version </a:t>
            </a:r>
            <a:r>
              <a:rPr lang="en-US" altLang="ja-JP" dirty="0" smtClean="0"/>
              <a:t>1.4</a:t>
            </a:r>
            <a:endParaRPr lang="en-US" altLang="ja-JP" dirty="0"/>
          </a:p>
          <a:p>
            <a:r>
              <a:rPr lang="en-US" altLang="ja-JP" dirty="0" smtClean="0"/>
              <a:t>Exastro</a:t>
            </a:r>
            <a:r>
              <a:rPr lang="ja-JP" altLang="en-US" dirty="0" smtClean="0"/>
              <a:t> </a:t>
            </a:r>
            <a:r>
              <a:rPr lang="en-US" altLang="ja-JP" dirty="0" smtClean="0"/>
              <a:t>developer</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924930"/>
            <a:ext cx="7315200" cy="1095375"/>
          </a:xfrm>
          <a:prstGeom prst="rect">
            <a:avLst/>
          </a:prstGeom>
        </p:spPr>
      </p:pic>
      <p:sp>
        <p:nvSpPr>
          <p:cNvPr id="6" name="タイトル 1"/>
          <p:cNvSpPr txBox="1">
            <a:spLocks/>
          </p:cNvSpPr>
          <p:nvPr/>
        </p:nvSpPr>
        <p:spPr bwMode="gray">
          <a:xfrm>
            <a:off x="0" y="5578935"/>
            <a:ext cx="12192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smtClean="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Operation Autonomy Support Engine</a:t>
            </a:r>
            <a:r>
              <a:rPr lang="ja-JP" altLang="en-US" sz="1400" b="1" kern="0" dirty="0" smtClean="0">
                <a:solidFill>
                  <a:schemeClr val="tx2">
                    <a:lumMod val="75000"/>
                    <a:lumOff val="25000"/>
                  </a:schemeClr>
                </a:solidFill>
                <a:latin typeface="+mn-lt"/>
              </a:rPr>
              <a:t>」を「</a:t>
            </a:r>
            <a:r>
              <a:rPr lang="en-US" altLang="ja-JP" sz="1400" b="1" kern="0" dirty="0" smtClean="0">
                <a:solidFill>
                  <a:schemeClr val="tx2">
                    <a:lumMod val="75000"/>
                    <a:lumOff val="25000"/>
                  </a:schemeClr>
                </a:solidFill>
                <a:latin typeface="+mn-lt"/>
              </a:rPr>
              <a:t>OASE</a:t>
            </a:r>
            <a:r>
              <a:rPr lang="ja-JP" altLang="en-US" sz="1400" b="1" kern="0" dirty="0" smtClean="0">
                <a:solidFill>
                  <a:schemeClr val="tx2">
                    <a:lumMod val="75000"/>
                    <a:lumOff val="25000"/>
                  </a:schemeClr>
                </a:solidFill>
                <a:latin typeface="+mn-lt"/>
              </a:rPr>
              <a:t>」として記載します</a:t>
            </a:r>
            <a:r>
              <a:rPr lang="ja-JP" altLang="en-US" sz="1400" b="1" kern="0" dirty="0">
                <a:solidFill>
                  <a:schemeClr val="tx2">
                    <a:lumMod val="75000"/>
                    <a:lumOff val="25000"/>
                  </a:schemeClr>
                </a:solidFill>
                <a:latin typeface="+mn-lt"/>
              </a:rPr>
              <a:t>。</a:t>
            </a:r>
          </a:p>
        </p:txBody>
      </p:sp>
    </p:spTree>
    <p:extLst>
      <p:ext uri="{BB962C8B-B14F-4D97-AF65-F5344CB8AC3E}">
        <p14:creationId xmlns:p14="http://schemas.microsoft.com/office/powerpoint/2010/main" val="320816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2.1</a:t>
            </a:r>
            <a:r>
              <a:rPr lang="ja-JP" altLang="en-US" dirty="0"/>
              <a:t>　本書の</a:t>
            </a:r>
            <a:r>
              <a:rPr lang="ja-JP" altLang="en-US" dirty="0" smtClean="0"/>
              <a:t>シナリオ </a:t>
            </a:r>
            <a:r>
              <a:rPr lang="en-US" altLang="ja-JP" dirty="0" smtClean="0"/>
              <a:t>(2/3)</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smtClean="0"/>
              <a:t>監視対象の用意～</a:t>
            </a:r>
            <a:r>
              <a:rPr lang="en-US" altLang="ja-JP" dirty="0" smtClean="0"/>
              <a:t>OASE</a:t>
            </a:r>
            <a:r>
              <a:rPr lang="ja-JP" altLang="en-US" dirty="0" smtClean="0"/>
              <a:t>の事前設定</a:t>
            </a:r>
            <a:endParaRPr lang="en-US" altLang="ja-JP" dirty="0"/>
          </a:p>
        </p:txBody>
      </p:sp>
      <p:sp>
        <p:nvSpPr>
          <p:cNvPr id="5" name="正方形/長方形 4"/>
          <p:cNvSpPr/>
          <p:nvPr/>
        </p:nvSpPr>
        <p:spPr bwMode="auto">
          <a:xfrm>
            <a:off x="623240" y="2060810"/>
            <a:ext cx="10930272" cy="1872000"/>
          </a:xfrm>
          <a:prstGeom prst="rect">
            <a:avLst/>
          </a:prstGeom>
          <a:solidFill>
            <a:schemeClr val="accent6">
              <a:lumMod val="10000"/>
              <a:lumOff val="90000"/>
              <a:alpha val="50000"/>
            </a:schemeClr>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8" name="正方形/長方形 7"/>
          <p:cNvSpPr/>
          <p:nvPr/>
        </p:nvSpPr>
        <p:spPr bwMode="auto">
          <a:xfrm>
            <a:off x="638488" y="1352285"/>
            <a:ext cx="10930272" cy="682872"/>
          </a:xfrm>
          <a:prstGeom prst="rect">
            <a:avLst/>
          </a:prstGeom>
          <a:solidFill>
            <a:schemeClr val="accent5">
              <a:lumMod val="25000"/>
              <a:lumOff val="75000"/>
              <a:alpha val="50000"/>
            </a:schemeClr>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cxnSp>
        <p:nvCxnSpPr>
          <p:cNvPr id="9" name="直線コネクタ 8"/>
          <p:cNvCxnSpPr/>
          <p:nvPr/>
        </p:nvCxnSpPr>
        <p:spPr bwMode="auto">
          <a:xfrm>
            <a:off x="623240" y="2049380"/>
            <a:ext cx="10930272" cy="0"/>
          </a:xfrm>
          <a:prstGeom prst="line">
            <a:avLst/>
          </a:prstGeom>
          <a:solidFill>
            <a:schemeClr val="bg1"/>
          </a:solidFill>
          <a:ln w="28575" cap="flat" cmpd="sng" algn="ctr">
            <a:solidFill>
              <a:srgbClr val="0A3368"/>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角丸四角形 9"/>
          <p:cNvSpPr/>
          <p:nvPr/>
        </p:nvSpPr>
        <p:spPr bwMode="auto">
          <a:xfrm>
            <a:off x="792387" y="1449675"/>
            <a:ext cx="3240000" cy="504000"/>
          </a:xfrm>
          <a:prstGeom prst="roundRect">
            <a:avLst>
              <a:gd name="adj" fmla="val 14300"/>
            </a:avLst>
          </a:prstGeom>
          <a:solidFill>
            <a:schemeClr val="accent5">
              <a:lumMod val="25000"/>
              <a:lumOff val="75000"/>
            </a:schemeClr>
          </a:solidFill>
          <a:ln/>
          <a:effectLst/>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2000" b="1" dirty="0" smtClean="0">
                <a:solidFill>
                  <a:schemeClr val="tx1"/>
                </a:solidFill>
                <a:latin typeface="+mn-ea"/>
              </a:rPr>
              <a:t>【</a:t>
            </a:r>
            <a:r>
              <a:rPr lang="ja-JP" altLang="en-US" sz="2000" b="1" dirty="0" smtClean="0">
                <a:solidFill>
                  <a:schemeClr val="tx1"/>
                </a:solidFill>
                <a:latin typeface="+mn-ea"/>
              </a:rPr>
              <a:t>監視対象の用意</a:t>
            </a:r>
            <a:r>
              <a:rPr lang="en-US" altLang="ja-JP" sz="2000" b="1" dirty="0" smtClean="0">
                <a:solidFill>
                  <a:schemeClr val="tx1"/>
                </a:solidFill>
                <a:latin typeface="+mn-ea"/>
              </a:rPr>
              <a:t>】</a:t>
            </a:r>
          </a:p>
        </p:txBody>
      </p:sp>
      <p:sp>
        <p:nvSpPr>
          <p:cNvPr id="11" name="角丸四角形 10"/>
          <p:cNvSpPr/>
          <p:nvPr/>
        </p:nvSpPr>
        <p:spPr bwMode="auto">
          <a:xfrm>
            <a:off x="790410" y="2132819"/>
            <a:ext cx="3240000" cy="1707367"/>
          </a:xfrm>
          <a:prstGeom prst="roundRect">
            <a:avLst>
              <a:gd name="adj" fmla="val 2902"/>
            </a:avLst>
          </a:prstGeom>
          <a:solidFill>
            <a:schemeClr val="accent6">
              <a:lumMod val="10000"/>
              <a:lumOff val="90000"/>
            </a:schemeClr>
          </a:solidFill>
          <a:ln/>
          <a:effectLst/>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en-US" altLang="ja-JP" sz="2000" b="1" dirty="0" smtClean="0">
                <a:solidFill>
                  <a:schemeClr val="tx1"/>
                </a:solidFill>
                <a:latin typeface="+mn-ea"/>
              </a:rPr>
              <a:t>【</a:t>
            </a:r>
            <a:r>
              <a:rPr kumimoji="1" lang="ja-JP" altLang="en-US" sz="2000" b="1" dirty="0" smtClean="0">
                <a:solidFill>
                  <a:schemeClr val="tx1"/>
                </a:solidFill>
                <a:latin typeface="+mn-ea"/>
              </a:rPr>
              <a:t>モニタリング設定</a:t>
            </a:r>
            <a:r>
              <a:rPr kumimoji="1" lang="en-US" altLang="ja-JP" sz="2000" b="1" dirty="0" smtClean="0">
                <a:solidFill>
                  <a:schemeClr val="tx1"/>
                </a:solidFill>
                <a:latin typeface="+mn-ea"/>
              </a:rPr>
              <a:t>】</a:t>
            </a:r>
          </a:p>
          <a:p>
            <a:pPr algn="ctr"/>
            <a:endParaRPr lang="en-US" altLang="ja-JP" dirty="0" smtClean="0">
              <a:solidFill>
                <a:schemeClr val="tx1"/>
              </a:solidFill>
              <a:latin typeface="+mn-ea"/>
            </a:endParaRPr>
          </a:p>
          <a:p>
            <a:pPr algn="ctr"/>
            <a:r>
              <a:rPr lang="en-US" altLang="ja-JP" dirty="0" smtClean="0">
                <a:solidFill>
                  <a:schemeClr val="tx1"/>
                </a:solidFill>
                <a:latin typeface="+mn-ea"/>
              </a:rPr>
              <a:t>Zabbix</a:t>
            </a:r>
            <a:r>
              <a:rPr lang="ja-JP" altLang="en-US" dirty="0" smtClean="0">
                <a:solidFill>
                  <a:schemeClr val="tx1"/>
                </a:solidFill>
                <a:latin typeface="+mn-ea"/>
              </a:rPr>
              <a:t>の各種設定</a:t>
            </a:r>
            <a:endParaRPr lang="en-US" altLang="ja-JP" dirty="0" smtClean="0">
              <a:solidFill>
                <a:schemeClr val="tx1"/>
              </a:solidFill>
              <a:latin typeface="+mn-ea"/>
            </a:endParaRPr>
          </a:p>
          <a:p>
            <a:pPr algn="ctr"/>
            <a:r>
              <a:rPr lang="ja-JP" altLang="en-US" dirty="0" smtClean="0">
                <a:solidFill>
                  <a:schemeClr val="tx1"/>
                </a:solidFill>
                <a:latin typeface="+mn-ea"/>
              </a:rPr>
              <a:t>監視対象との連携テスト</a:t>
            </a:r>
            <a:endParaRPr lang="en-US" altLang="ja-JP" dirty="0" smtClean="0">
              <a:solidFill>
                <a:schemeClr val="tx1"/>
              </a:solidFill>
              <a:latin typeface="+mn-ea"/>
            </a:endParaRPr>
          </a:p>
        </p:txBody>
      </p:sp>
      <p:cxnSp>
        <p:nvCxnSpPr>
          <p:cNvPr id="33" name="直線コネクタ 32"/>
          <p:cNvCxnSpPr/>
          <p:nvPr/>
        </p:nvCxnSpPr>
        <p:spPr bwMode="auto">
          <a:xfrm>
            <a:off x="627058" y="3947930"/>
            <a:ext cx="10930272" cy="0"/>
          </a:xfrm>
          <a:prstGeom prst="line">
            <a:avLst/>
          </a:prstGeom>
          <a:solidFill>
            <a:schemeClr val="bg1"/>
          </a:solidFill>
          <a:ln w="28575" cap="flat" cmpd="sng" algn="ctr">
            <a:solidFill>
              <a:srgbClr val="0A3368"/>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正方形/長方形 33"/>
          <p:cNvSpPr/>
          <p:nvPr/>
        </p:nvSpPr>
        <p:spPr bwMode="auto">
          <a:xfrm>
            <a:off x="638488" y="3982364"/>
            <a:ext cx="10930272" cy="2448000"/>
          </a:xfrm>
          <a:prstGeom prst="rect">
            <a:avLst/>
          </a:prstGeom>
          <a:solidFill>
            <a:srgbClr val="F7D5D7">
              <a:alpha val="49804"/>
            </a:srgbClr>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6" name="角丸四角形 35"/>
          <p:cNvSpPr/>
          <p:nvPr/>
        </p:nvSpPr>
        <p:spPr bwMode="auto">
          <a:xfrm>
            <a:off x="792387" y="4057564"/>
            <a:ext cx="3240000" cy="2214116"/>
          </a:xfrm>
          <a:prstGeom prst="roundRect">
            <a:avLst>
              <a:gd name="adj" fmla="val 7496"/>
            </a:avLst>
          </a:prstGeom>
          <a:solidFill>
            <a:schemeClr val="accent2">
              <a:lumMod val="20000"/>
              <a:lumOff val="80000"/>
            </a:schemeClr>
          </a:solidFill>
          <a:ln/>
          <a:effectLst/>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2000" b="1" dirty="0" smtClean="0">
                <a:solidFill>
                  <a:schemeClr val="tx1"/>
                </a:solidFill>
                <a:latin typeface="+mn-ea"/>
              </a:rPr>
              <a:t>【</a:t>
            </a:r>
            <a:r>
              <a:rPr lang="ja-JP" altLang="en-US" sz="2000" b="1" dirty="0" smtClean="0">
                <a:solidFill>
                  <a:schemeClr val="tx1"/>
                </a:solidFill>
                <a:latin typeface="+mn-ea"/>
              </a:rPr>
              <a:t>事前設定</a:t>
            </a:r>
            <a:r>
              <a:rPr lang="en-US" altLang="ja-JP" sz="2000" b="1" dirty="0" smtClean="0">
                <a:solidFill>
                  <a:schemeClr val="tx1"/>
                </a:solidFill>
                <a:latin typeface="+mn-ea"/>
              </a:rPr>
              <a:t>】</a:t>
            </a:r>
          </a:p>
          <a:p>
            <a:pPr algn="ctr"/>
            <a:endParaRPr kumimoji="1" lang="en-US" altLang="ja-JP" b="1" dirty="0" smtClean="0">
              <a:solidFill>
                <a:schemeClr val="tx1"/>
              </a:solidFill>
              <a:latin typeface="+mn-ea"/>
            </a:endParaRPr>
          </a:p>
          <a:p>
            <a:pPr algn="ctr"/>
            <a:r>
              <a:rPr lang="en-US" altLang="ja-JP" dirty="0" smtClean="0">
                <a:solidFill>
                  <a:schemeClr val="tx1"/>
                </a:solidFill>
                <a:latin typeface="+mn-ea"/>
              </a:rPr>
              <a:t>OASE</a:t>
            </a:r>
            <a:r>
              <a:rPr lang="ja-JP" altLang="en-US" dirty="0" smtClean="0">
                <a:solidFill>
                  <a:schemeClr val="tx1"/>
                </a:solidFill>
                <a:latin typeface="+mn-ea"/>
              </a:rPr>
              <a:t>の各種</a:t>
            </a:r>
            <a:r>
              <a:rPr kumimoji="1" lang="ja-JP" altLang="en-US" dirty="0" smtClean="0">
                <a:solidFill>
                  <a:schemeClr val="tx1"/>
                </a:solidFill>
                <a:latin typeface="+mn-ea"/>
              </a:rPr>
              <a:t>設定</a:t>
            </a:r>
            <a:endParaRPr kumimoji="1" lang="en-US" altLang="ja-JP" dirty="0" smtClean="0">
              <a:solidFill>
                <a:schemeClr val="tx1"/>
              </a:solidFill>
              <a:latin typeface="+mn-ea"/>
            </a:endParaRPr>
          </a:p>
        </p:txBody>
      </p:sp>
      <p:sp>
        <p:nvSpPr>
          <p:cNvPr id="12" name="角丸四角形 11"/>
          <p:cNvSpPr/>
          <p:nvPr/>
        </p:nvSpPr>
        <p:spPr bwMode="auto">
          <a:xfrm>
            <a:off x="4480627" y="1449675"/>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ログファイルの作成</a:t>
            </a:r>
            <a:endParaRPr lang="ja-JP" altLang="en-US" b="1" dirty="0">
              <a:latin typeface="+mn-ea"/>
            </a:endParaRPr>
          </a:p>
        </p:txBody>
      </p:sp>
      <p:sp>
        <p:nvSpPr>
          <p:cNvPr id="13" name="片側の 2 つの角を丸めた四角形 12"/>
          <p:cNvSpPr/>
          <p:nvPr/>
        </p:nvSpPr>
        <p:spPr bwMode="auto">
          <a:xfrm rot="16200000">
            <a:off x="4155487" y="1433663"/>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solidFill>
                  <a:schemeClr val="bg1"/>
                </a:solidFill>
                <a:latin typeface="+mn-ea"/>
              </a:rPr>
              <a:t>１</a:t>
            </a:r>
          </a:p>
        </p:txBody>
      </p:sp>
      <p:sp>
        <p:nvSpPr>
          <p:cNvPr id="18" name="角丸四角形 17"/>
          <p:cNvSpPr/>
          <p:nvPr/>
        </p:nvSpPr>
        <p:spPr bwMode="auto">
          <a:xfrm>
            <a:off x="4480627" y="2734086"/>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トリガーの設定</a:t>
            </a:r>
            <a:endParaRPr lang="ja-JP" altLang="en-US" b="1" dirty="0">
              <a:latin typeface="+mn-ea"/>
            </a:endParaRPr>
          </a:p>
        </p:txBody>
      </p:sp>
      <p:sp>
        <p:nvSpPr>
          <p:cNvPr id="21" name="角丸四角形 20"/>
          <p:cNvSpPr/>
          <p:nvPr/>
        </p:nvSpPr>
        <p:spPr bwMode="auto">
          <a:xfrm>
            <a:off x="4480627" y="3335748"/>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設定値のテスト　</a:t>
            </a:r>
            <a:r>
              <a:rPr lang="en-US" altLang="ja-JP" b="1" dirty="0" smtClean="0">
                <a:latin typeface="+mn-ea"/>
              </a:rPr>
              <a:t>※</a:t>
            </a:r>
            <a:r>
              <a:rPr lang="ja-JP" altLang="en-US" b="1" dirty="0" smtClean="0">
                <a:latin typeface="+mn-ea"/>
              </a:rPr>
              <a:t>アラート発報</a:t>
            </a:r>
            <a:endParaRPr lang="ja-JP" altLang="en-US" b="1" dirty="0">
              <a:latin typeface="+mn-ea"/>
            </a:endParaRPr>
          </a:p>
        </p:txBody>
      </p:sp>
      <p:sp>
        <p:nvSpPr>
          <p:cNvPr id="24" name="片側の 2 つの角を丸めた四角形 23"/>
          <p:cNvSpPr/>
          <p:nvPr/>
        </p:nvSpPr>
        <p:spPr bwMode="auto">
          <a:xfrm rot="16200000">
            <a:off x="4155487" y="2717856"/>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3</a:t>
            </a:r>
            <a:endParaRPr kumimoji="1" lang="ja-JP" altLang="en-US" b="1" dirty="0" smtClean="0">
              <a:solidFill>
                <a:schemeClr val="bg1"/>
              </a:solidFill>
              <a:latin typeface="+mn-ea"/>
            </a:endParaRPr>
          </a:p>
        </p:txBody>
      </p:sp>
      <p:sp>
        <p:nvSpPr>
          <p:cNvPr id="25" name="片側の 2 つの角を丸めた四角形 24"/>
          <p:cNvSpPr/>
          <p:nvPr/>
        </p:nvSpPr>
        <p:spPr bwMode="auto">
          <a:xfrm rot="16200000">
            <a:off x="4155487" y="3319409"/>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4</a:t>
            </a:r>
            <a:endParaRPr kumimoji="1" lang="ja-JP" altLang="en-US" b="1" dirty="0" smtClean="0">
              <a:solidFill>
                <a:schemeClr val="bg1"/>
              </a:solidFill>
              <a:latin typeface="+mn-ea"/>
            </a:endParaRPr>
          </a:p>
        </p:txBody>
      </p:sp>
      <p:sp>
        <p:nvSpPr>
          <p:cNvPr id="30" name="角丸四角形 29"/>
          <p:cNvSpPr/>
          <p:nvPr/>
        </p:nvSpPr>
        <p:spPr bwMode="auto">
          <a:xfrm>
            <a:off x="4480627" y="5826540"/>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監視アダプタ</a:t>
            </a:r>
            <a:r>
              <a:rPr lang="ja-JP" altLang="en-US" b="1" dirty="0">
                <a:latin typeface="+mn-ea"/>
              </a:rPr>
              <a:t>　</a:t>
            </a:r>
            <a:r>
              <a:rPr lang="en-US" altLang="ja-JP" b="1" dirty="0" smtClean="0">
                <a:latin typeface="+mn-ea"/>
              </a:rPr>
              <a:t>※Zabbix</a:t>
            </a:r>
            <a:r>
              <a:rPr lang="ja-JP" altLang="en-US" b="1" dirty="0" smtClean="0">
                <a:latin typeface="+mn-ea"/>
              </a:rPr>
              <a:t>アダプタ</a:t>
            </a:r>
            <a:endParaRPr lang="ja-JP" altLang="en-US" b="1" dirty="0">
              <a:latin typeface="+mn-ea"/>
            </a:endParaRPr>
          </a:p>
        </p:txBody>
      </p:sp>
      <p:sp>
        <p:nvSpPr>
          <p:cNvPr id="37" name="角丸四角形 36"/>
          <p:cNvSpPr/>
          <p:nvPr/>
        </p:nvSpPr>
        <p:spPr bwMode="auto">
          <a:xfrm>
            <a:off x="4480627" y="4030480"/>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アクション設定　</a:t>
            </a:r>
            <a:r>
              <a:rPr lang="en-US" altLang="ja-JP" b="1" dirty="0" smtClean="0">
                <a:latin typeface="+mn-ea"/>
              </a:rPr>
              <a:t>※</a:t>
            </a:r>
            <a:r>
              <a:rPr lang="ja-JP" altLang="en-US" b="1" dirty="0" smtClean="0">
                <a:latin typeface="+mn-ea"/>
              </a:rPr>
              <a:t>メールドライバ</a:t>
            </a:r>
            <a:endParaRPr lang="ja-JP" altLang="en-US" b="1" dirty="0">
              <a:latin typeface="+mn-ea"/>
            </a:endParaRPr>
          </a:p>
        </p:txBody>
      </p:sp>
      <p:sp>
        <p:nvSpPr>
          <p:cNvPr id="39" name="角丸四角形 38"/>
          <p:cNvSpPr/>
          <p:nvPr/>
        </p:nvSpPr>
        <p:spPr bwMode="auto">
          <a:xfrm>
            <a:off x="4480627" y="5233805"/>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ディシジョンテーブル作成</a:t>
            </a:r>
            <a:endParaRPr lang="ja-JP" altLang="en-US" b="1" dirty="0">
              <a:latin typeface="+mn-ea"/>
            </a:endParaRPr>
          </a:p>
        </p:txBody>
      </p:sp>
      <p:sp>
        <p:nvSpPr>
          <p:cNvPr id="40" name="角丸四角形 39"/>
          <p:cNvSpPr/>
          <p:nvPr/>
        </p:nvSpPr>
        <p:spPr bwMode="auto">
          <a:xfrm>
            <a:off x="4480627" y="4619442"/>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トークンの払い出し</a:t>
            </a:r>
            <a:endParaRPr lang="ja-JP" altLang="en-US" b="1" dirty="0">
              <a:latin typeface="+mn-ea"/>
            </a:endParaRPr>
          </a:p>
        </p:txBody>
      </p:sp>
      <p:sp>
        <p:nvSpPr>
          <p:cNvPr id="43" name="角丸四角形 42"/>
          <p:cNvSpPr/>
          <p:nvPr/>
        </p:nvSpPr>
        <p:spPr bwMode="auto">
          <a:xfrm>
            <a:off x="4475626" y="2143854"/>
            <a:ext cx="6895253" cy="504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b="1" dirty="0" smtClean="0">
                <a:latin typeface="+mn-ea"/>
              </a:rPr>
              <a:t>Zabbix</a:t>
            </a:r>
            <a:r>
              <a:rPr lang="ja-JP" altLang="en-US" b="1" dirty="0" smtClean="0">
                <a:latin typeface="+mn-ea"/>
              </a:rPr>
              <a:t>の設定　</a:t>
            </a:r>
            <a:r>
              <a:rPr lang="en-US" altLang="ja-JP" b="1" dirty="0" smtClean="0">
                <a:latin typeface="+mn-ea"/>
              </a:rPr>
              <a:t>※</a:t>
            </a:r>
            <a:r>
              <a:rPr lang="ja-JP" altLang="en-US" b="1" dirty="0" smtClean="0">
                <a:latin typeface="+mn-ea"/>
              </a:rPr>
              <a:t>ホスト、アイテム</a:t>
            </a:r>
            <a:endParaRPr lang="ja-JP" altLang="en-US" b="1" dirty="0">
              <a:latin typeface="+mn-ea"/>
            </a:endParaRPr>
          </a:p>
        </p:txBody>
      </p:sp>
      <p:sp>
        <p:nvSpPr>
          <p:cNvPr id="44" name="片側の 2 つの角を丸めた四角形 43"/>
          <p:cNvSpPr/>
          <p:nvPr/>
        </p:nvSpPr>
        <p:spPr bwMode="auto">
          <a:xfrm rot="16200000">
            <a:off x="4150486" y="2127733"/>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solidFill>
                  <a:schemeClr val="bg1"/>
                </a:solidFill>
                <a:latin typeface="+mn-ea"/>
              </a:rPr>
              <a:t>２</a:t>
            </a:r>
          </a:p>
        </p:txBody>
      </p:sp>
      <p:sp>
        <p:nvSpPr>
          <p:cNvPr id="26" name="片側の 2 つの角を丸めた四角形 25"/>
          <p:cNvSpPr/>
          <p:nvPr/>
        </p:nvSpPr>
        <p:spPr bwMode="auto">
          <a:xfrm rot="16200000">
            <a:off x="4155487" y="4006825"/>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5</a:t>
            </a:r>
            <a:endParaRPr kumimoji="1" lang="ja-JP" altLang="en-US" b="1" dirty="0" smtClean="0">
              <a:solidFill>
                <a:schemeClr val="bg1"/>
              </a:solidFill>
              <a:latin typeface="+mn-ea"/>
            </a:endParaRPr>
          </a:p>
        </p:txBody>
      </p:sp>
      <p:sp>
        <p:nvSpPr>
          <p:cNvPr id="27" name="片側の 2 つの角を丸めた四角形 26"/>
          <p:cNvSpPr/>
          <p:nvPr/>
        </p:nvSpPr>
        <p:spPr bwMode="auto">
          <a:xfrm rot="16200000">
            <a:off x="4155487" y="4608378"/>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6</a:t>
            </a:r>
            <a:endParaRPr kumimoji="1" lang="ja-JP" altLang="en-US" b="1" dirty="0" smtClean="0">
              <a:solidFill>
                <a:schemeClr val="bg1"/>
              </a:solidFill>
              <a:latin typeface="+mn-ea"/>
            </a:endParaRPr>
          </a:p>
        </p:txBody>
      </p:sp>
      <p:sp>
        <p:nvSpPr>
          <p:cNvPr id="28" name="片側の 2 つの角を丸めた四角形 27"/>
          <p:cNvSpPr/>
          <p:nvPr/>
        </p:nvSpPr>
        <p:spPr bwMode="auto">
          <a:xfrm rot="16200000">
            <a:off x="4155488" y="5209931"/>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7</a:t>
            </a:r>
            <a:endParaRPr kumimoji="1" lang="ja-JP" altLang="en-US" b="1" dirty="0" smtClean="0">
              <a:solidFill>
                <a:schemeClr val="bg1"/>
              </a:solidFill>
              <a:latin typeface="+mn-ea"/>
            </a:endParaRPr>
          </a:p>
        </p:txBody>
      </p:sp>
      <p:sp>
        <p:nvSpPr>
          <p:cNvPr id="29" name="片側の 2 つの角を丸めた四角形 28"/>
          <p:cNvSpPr/>
          <p:nvPr/>
        </p:nvSpPr>
        <p:spPr bwMode="auto">
          <a:xfrm rot="16200000">
            <a:off x="4155488" y="5811483"/>
            <a:ext cx="504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8</a:t>
            </a: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1282539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p:cNvSpPr/>
          <p:nvPr/>
        </p:nvSpPr>
        <p:spPr bwMode="auto">
          <a:xfrm>
            <a:off x="623240" y="1457376"/>
            <a:ext cx="10930272" cy="4419964"/>
          </a:xfrm>
          <a:prstGeom prst="rect">
            <a:avLst/>
          </a:prstGeom>
          <a:solidFill>
            <a:srgbClr val="B0DD7F">
              <a:alpha val="49804"/>
            </a:srgbClr>
          </a:solidFill>
          <a:ln>
            <a:noFill/>
          </a:ln>
          <a:ex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6" name="タイトル 5"/>
          <p:cNvSpPr>
            <a:spLocks noGrp="1"/>
          </p:cNvSpPr>
          <p:nvPr>
            <p:ph type="title"/>
          </p:nvPr>
        </p:nvSpPr>
        <p:spPr/>
        <p:txBody>
          <a:bodyPr/>
          <a:lstStyle/>
          <a:p>
            <a:r>
              <a:rPr lang="en-US" altLang="ja-JP" dirty="0"/>
              <a:t>2.1</a:t>
            </a:r>
            <a:r>
              <a:rPr lang="ja-JP" altLang="en-US" dirty="0"/>
              <a:t>　本書の</a:t>
            </a:r>
            <a:r>
              <a:rPr lang="ja-JP" altLang="en-US" dirty="0" smtClean="0"/>
              <a:t>シナリオ </a:t>
            </a:r>
            <a:r>
              <a:rPr lang="en-US" altLang="ja-JP" dirty="0" smtClean="0"/>
              <a:t>(3/3)</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smtClean="0"/>
              <a:t>作業実行、最終的にアクションが実行され</a:t>
            </a:r>
            <a:r>
              <a:rPr lang="en-US" altLang="ja-JP" dirty="0" smtClean="0"/>
              <a:t>OASE</a:t>
            </a:r>
            <a:r>
              <a:rPr lang="ja-JP" altLang="en-US" dirty="0" smtClean="0"/>
              <a:t>からメールが送信される</a:t>
            </a:r>
            <a:endParaRPr lang="ja-JP" altLang="en-US" dirty="0"/>
          </a:p>
        </p:txBody>
      </p:sp>
      <p:sp>
        <p:nvSpPr>
          <p:cNvPr id="11" name="角丸四角形 10"/>
          <p:cNvSpPr/>
          <p:nvPr/>
        </p:nvSpPr>
        <p:spPr bwMode="auto">
          <a:xfrm>
            <a:off x="790410" y="1699551"/>
            <a:ext cx="3240000" cy="3945690"/>
          </a:xfrm>
          <a:prstGeom prst="roundRect">
            <a:avLst>
              <a:gd name="adj" fmla="val 3624"/>
            </a:avLst>
          </a:prstGeom>
          <a:solidFill>
            <a:srgbClr val="B0DD7F"/>
          </a:solidFill>
          <a:ln/>
          <a:effectLst/>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en-US" altLang="ja-JP" sz="2000" b="1" dirty="0" smtClean="0">
                <a:solidFill>
                  <a:schemeClr val="tx1"/>
                </a:solidFill>
                <a:latin typeface="+mn-ea"/>
              </a:rPr>
              <a:t>【</a:t>
            </a:r>
            <a:r>
              <a:rPr lang="ja-JP" altLang="en-US" sz="2000" b="1" dirty="0" smtClean="0">
                <a:solidFill>
                  <a:schemeClr val="tx1"/>
                </a:solidFill>
                <a:latin typeface="+mn-ea"/>
              </a:rPr>
              <a:t>作業実行</a:t>
            </a:r>
            <a:r>
              <a:rPr kumimoji="1" lang="en-US" altLang="ja-JP" sz="2000" b="1" dirty="0" smtClean="0">
                <a:solidFill>
                  <a:schemeClr val="tx1"/>
                </a:solidFill>
                <a:latin typeface="+mn-ea"/>
              </a:rPr>
              <a:t>】</a:t>
            </a:r>
          </a:p>
          <a:p>
            <a:pPr algn="ctr"/>
            <a:endParaRPr lang="en-US" altLang="ja-JP" dirty="0" smtClean="0">
              <a:solidFill>
                <a:schemeClr val="tx1"/>
              </a:solidFill>
              <a:latin typeface="+mn-ea"/>
            </a:endParaRPr>
          </a:p>
          <a:p>
            <a:pPr algn="ctr"/>
            <a:r>
              <a:rPr lang="ja-JP" altLang="en-US" dirty="0">
                <a:solidFill>
                  <a:schemeClr val="tx1"/>
                </a:solidFill>
                <a:latin typeface="+mn-ea"/>
              </a:rPr>
              <a:t>ルール</a:t>
            </a:r>
            <a:r>
              <a:rPr lang="ja-JP" altLang="en-US" dirty="0" smtClean="0">
                <a:solidFill>
                  <a:schemeClr val="tx1"/>
                </a:solidFill>
                <a:latin typeface="+mn-ea"/>
              </a:rPr>
              <a:t>の作成・登録</a:t>
            </a:r>
            <a:endParaRPr lang="en-US" altLang="ja-JP" dirty="0" smtClean="0">
              <a:solidFill>
                <a:schemeClr val="tx1"/>
              </a:solidFill>
              <a:latin typeface="+mn-ea"/>
            </a:endParaRPr>
          </a:p>
          <a:p>
            <a:pPr algn="ctr"/>
            <a:endParaRPr lang="en-US" altLang="ja-JP" dirty="0" smtClean="0">
              <a:solidFill>
                <a:schemeClr val="tx1"/>
              </a:solidFill>
              <a:latin typeface="+mn-ea"/>
            </a:endParaRPr>
          </a:p>
          <a:p>
            <a:pPr algn="ctr"/>
            <a:r>
              <a:rPr lang="ja-JP" altLang="en-US" dirty="0" smtClean="0">
                <a:solidFill>
                  <a:schemeClr val="tx1"/>
                </a:solidFill>
                <a:latin typeface="+mn-ea"/>
              </a:rPr>
              <a:t>監視対象のログファイルに</a:t>
            </a:r>
            <a:endParaRPr lang="en-US" altLang="ja-JP" dirty="0" smtClean="0">
              <a:solidFill>
                <a:schemeClr val="tx1"/>
              </a:solidFill>
              <a:latin typeface="+mn-ea"/>
            </a:endParaRPr>
          </a:p>
          <a:p>
            <a:pPr algn="ctr"/>
            <a:r>
              <a:rPr lang="en-US" altLang="ja-JP" dirty="0" smtClean="0">
                <a:solidFill>
                  <a:schemeClr val="tx1"/>
                </a:solidFill>
                <a:latin typeface="+mn-ea"/>
              </a:rPr>
              <a:t>log</a:t>
            </a:r>
            <a:r>
              <a:rPr lang="ja-JP" altLang="en-US" dirty="0" smtClean="0">
                <a:solidFill>
                  <a:schemeClr val="tx1"/>
                </a:solidFill>
                <a:latin typeface="+mn-ea"/>
              </a:rPr>
              <a:t>を追加しキック</a:t>
            </a:r>
            <a:endParaRPr lang="en-US" altLang="ja-JP" dirty="0" smtClean="0">
              <a:solidFill>
                <a:schemeClr val="tx1"/>
              </a:solidFill>
              <a:latin typeface="+mn-ea"/>
            </a:endParaRPr>
          </a:p>
          <a:p>
            <a:pPr algn="ctr"/>
            <a:endParaRPr lang="en-US" altLang="ja-JP" dirty="0" smtClean="0">
              <a:solidFill>
                <a:schemeClr val="tx1"/>
              </a:solidFill>
              <a:latin typeface="+mn-ea"/>
            </a:endParaRPr>
          </a:p>
          <a:p>
            <a:pPr algn="ctr"/>
            <a:r>
              <a:rPr lang="ja-JP" altLang="en-US" dirty="0" smtClean="0">
                <a:solidFill>
                  <a:schemeClr val="tx1"/>
                </a:solidFill>
                <a:latin typeface="+mn-ea"/>
              </a:rPr>
              <a:t>ルールマッチング</a:t>
            </a:r>
            <a:endParaRPr lang="en-US" altLang="ja-JP" dirty="0" smtClean="0">
              <a:solidFill>
                <a:schemeClr val="tx1"/>
              </a:solidFill>
              <a:latin typeface="+mn-ea"/>
            </a:endParaRPr>
          </a:p>
          <a:p>
            <a:pPr algn="ctr"/>
            <a:r>
              <a:rPr lang="ja-JP" altLang="en-US" dirty="0" smtClean="0">
                <a:solidFill>
                  <a:schemeClr val="tx1"/>
                </a:solidFill>
                <a:latin typeface="+mn-ea"/>
              </a:rPr>
              <a:t>およびアクション実行</a:t>
            </a:r>
            <a:endParaRPr lang="en-US" altLang="ja-JP" dirty="0" smtClean="0">
              <a:solidFill>
                <a:schemeClr val="tx1"/>
              </a:solidFill>
              <a:latin typeface="+mn-ea"/>
            </a:endParaRPr>
          </a:p>
        </p:txBody>
      </p:sp>
      <p:sp>
        <p:nvSpPr>
          <p:cNvPr id="15" name="角丸四角形 14"/>
          <p:cNvSpPr/>
          <p:nvPr/>
        </p:nvSpPr>
        <p:spPr bwMode="auto">
          <a:xfrm>
            <a:off x="4480627" y="1699551"/>
            <a:ext cx="6895253" cy="540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ディシジョンテーブルファイル作成 </a:t>
            </a:r>
            <a:r>
              <a:rPr lang="en-US" altLang="ja-JP" b="1" dirty="0" smtClean="0">
                <a:latin typeface="+mn-ea"/>
              </a:rPr>
              <a:t>※</a:t>
            </a:r>
            <a:r>
              <a:rPr lang="ja-JP" altLang="en-US" b="1" dirty="0" smtClean="0">
                <a:latin typeface="+mn-ea"/>
              </a:rPr>
              <a:t>エクセル操作</a:t>
            </a:r>
            <a:endParaRPr lang="ja-JP" altLang="en-US" b="1" dirty="0">
              <a:latin typeface="+mn-ea"/>
            </a:endParaRPr>
          </a:p>
        </p:txBody>
      </p:sp>
      <p:sp>
        <p:nvSpPr>
          <p:cNvPr id="16" name="角丸四角形 15"/>
          <p:cNvSpPr/>
          <p:nvPr/>
        </p:nvSpPr>
        <p:spPr bwMode="auto">
          <a:xfrm>
            <a:off x="4480627" y="2380689"/>
            <a:ext cx="6895253" cy="540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ディシジョンテーブルファイルのアップロード</a:t>
            </a:r>
          </a:p>
        </p:txBody>
      </p:sp>
      <p:sp>
        <p:nvSpPr>
          <p:cNvPr id="17" name="角丸四角形 16"/>
          <p:cNvSpPr/>
          <p:nvPr/>
        </p:nvSpPr>
        <p:spPr bwMode="auto">
          <a:xfrm>
            <a:off x="4480627" y="3061827"/>
            <a:ext cx="6895253" cy="540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テストリクエスト</a:t>
            </a:r>
          </a:p>
        </p:txBody>
      </p:sp>
      <p:sp>
        <p:nvSpPr>
          <p:cNvPr id="18" name="角丸四角形 17"/>
          <p:cNvSpPr/>
          <p:nvPr/>
        </p:nvSpPr>
        <p:spPr bwMode="auto">
          <a:xfrm>
            <a:off x="4480627" y="3742965"/>
            <a:ext cx="6895253" cy="540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プロダクション適用</a:t>
            </a:r>
          </a:p>
        </p:txBody>
      </p:sp>
      <p:sp>
        <p:nvSpPr>
          <p:cNvPr id="19" name="角丸四角形 18"/>
          <p:cNvSpPr/>
          <p:nvPr/>
        </p:nvSpPr>
        <p:spPr bwMode="auto">
          <a:xfrm>
            <a:off x="4480627" y="4424103"/>
            <a:ext cx="6895253" cy="540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smtClean="0">
                <a:latin typeface="+mn-ea"/>
              </a:rPr>
              <a:t>ログの追加 </a:t>
            </a:r>
            <a:r>
              <a:rPr lang="en-US" altLang="ja-JP" b="1" dirty="0" smtClean="0">
                <a:latin typeface="+mn-ea"/>
              </a:rPr>
              <a:t>※</a:t>
            </a:r>
            <a:r>
              <a:rPr lang="ja-JP" altLang="en-US" b="1" dirty="0" smtClean="0">
                <a:latin typeface="+mn-ea"/>
              </a:rPr>
              <a:t>監視対象で</a:t>
            </a:r>
            <a:r>
              <a:rPr lang="en-US" altLang="ja-JP" b="1" dirty="0" smtClean="0">
                <a:latin typeface="+mn-ea"/>
              </a:rPr>
              <a:t>echo</a:t>
            </a:r>
            <a:endParaRPr lang="ja-JP" altLang="en-US" b="1" dirty="0">
              <a:latin typeface="+mn-ea"/>
            </a:endParaRPr>
          </a:p>
        </p:txBody>
      </p:sp>
      <p:sp>
        <p:nvSpPr>
          <p:cNvPr id="21" name="角丸四角形 20"/>
          <p:cNvSpPr/>
          <p:nvPr/>
        </p:nvSpPr>
        <p:spPr bwMode="auto">
          <a:xfrm>
            <a:off x="4480627" y="5105241"/>
            <a:ext cx="6895253" cy="540000"/>
          </a:xfrm>
          <a:prstGeom prst="roundRect">
            <a:avLst/>
          </a:prstGeom>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b="1" dirty="0">
                <a:latin typeface="+mn-ea"/>
              </a:rPr>
              <a:t>アクション実行結果の確認</a:t>
            </a:r>
          </a:p>
        </p:txBody>
      </p:sp>
      <p:sp>
        <p:nvSpPr>
          <p:cNvPr id="20" name="片側の 2 つの角を丸めた四角形 19"/>
          <p:cNvSpPr/>
          <p:nvPr/>
        </p:nvSpPr>
        <p:spPr bwMode="auto">
          <a:xfrm rot="16200000">
            <a:off x="4137488" y="4425328"/>
            <a:ext cx="540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13</a:t>
            </a:r>
            <a:endParaRPr kumimoji="1" lang="ja-JP" altLang="en-US" b="1" dirty="0" smtClean="0">
              <a:solidFill>
                <a:schemeClr val="bg1"/>
              </a:solidFill>
              <a:latin typeface="+mn-ea"/>
            </a:endParaRPr>
          </a:p>
        </p:txBody>
      </p:sp>
      <p:sp>
        <p:nvSpPr>
          <p:cNvPr id="22" name="片側の 2 つの角を丸めた四角形 21"/>
          <p:cNvSpPr/>
          <p:nvPr/>
        </p:nvSpPr>
        <p:spPr bwMode="auto">
          <a:xfrm rot="16200000">
            <a:off x="4137488" y="5106464"/>
            <a:ext cx="540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14</a:t>
            </a:r>
            <a:endParaRPr kumimoji="1" lang="ja-JP" altLang="en-US" b="1" dirty="0" smtClean="0">
              <a:solidFill>
                <a:schemeClr val="bg1"/>
              </a:solidFill>
              <a:latin typeface="+mn-ea"/>
            </a:endParaRPr>
          </a:p>
        </p:txBody>
      </p:sp>
      <p:sp>
        <p:nvSpPr>
          <p:cNvPr id="26" name="片側の 2 つの角を丸めた四角形 25"/>
          <p:cNvSpPr/>
          <p:nvPr/>
        </p:nvSpPr>
        <p:spPr bwMode="auto">
          <a:xfrm rot="16200000">
            <a:off x="4137487" y="1700784"/>
            <a:ext cx="540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solidFill>
                  <a:schemeClr val="bg1"/>
                </a:solidFill>
                <a:latin typeface="+mn-ea"/>
              </a:rPr>
              <a:t>9</a:t>
            </a:r>
            <a:endParaRPr kumimoji="1" lang="ja-JP" altLang="en-US" b="1" dirty="0" smtClean="0">
              <a:solidFill>
                <a:schemeClr val="bg1"/>
              </a:solidFill>
              <a:latin typeface="+mn-ea"/>
            </a:endParaRPr>
          </a:p>
        </p:txBody>
      </p:sp>
      <p:sp>
        <p:nvSpPr>
          <p:cNvPr id="27" name="片側の 2 つの角を丸めた四角形 26"/>
          <p:cNvSpPr/>
          <p:nvPr/>
        </p:nvSpPr>
        <p:spPr bwMode="auto">
          <a:xfrm rot="16200000">
            <a:off x="4137487" y="2381920"/>
            <a:ext cx="540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10</a:t>
            </a:r>
            <a:endParaRPr kumimoji="1" lang="ja-JP" altLang="en-US" b="1" dirty="0" smtClean="0">
              <a:solidFill>
                <a:schemeClr val="bg1"/>
              </a:solidFill>
              <a:latin typeface="+mn-ea"/>
            </a:endParaRPr>
          </a:p>
        </p:txBody>
      </p:sp>
      <p:sp>
        <p:nvSpPr>
          <p:cNvPr id="28" name="片側の 2 つの角を丸めた四角形 27"/>
          <p:cNvSpPr/>
          <p:nvPr/>
        </p:nvSpPr>
        <p:spPr bwMode="auto">
          <a:xfrm rot="16200000">
            <a:off x="4137488" y="3063056"/>
            <a:ext cx="540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11</a:t>
            </a:r>
            <a:endParaRPr kumimoji="1" lang="ja-JP" altLang="en-US" b="1" dirty="0" smtClean="0">
              <a:solidFill>
                <a:schemeClr val="bg1"/>
              </a:solidFill>
              <a:latin typeface="+mn-ea"/>
            </a:endParaRPr>
          </a:p>
        </p:txBody>
      </p:sp>
      <p:sp>
        <p:nvSpPr>
          <p:cNvPr id="29" name="片側の 2 つの角を丸めた四角形 28"/>
          <p:cNvSpPr/>
          <p:nvPr/>
        </p:nvSpPr>
        <p:spPr bwMode="auto">
          <a:xfrm rot="16200000">
            <a:off x="4137488" y="3744192"/>
            <a:ext cx="540000" cy="537554"/>
          </a:xfrm>
          <a:prstGeom prst="round2SameRect">
            <a:avLst/>
          </a:prstGeom>
          <a:solidFill>
            <a:srgbClr val="0A3368"/>
          </a:solidFill>
          <a:ln w="2540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en-US" altLang="ja-JP" b="1" dirty="0" smtClean="0">
                <a:solidFill>
                  <a:schemeClr val="bg1"/>
                </a:solidFill>
                <a:latin typeface="+mn-ea"/>
              </a:rPr>
              <a:t>12</a:t>
            </a:r>
            <a:endParaRPr kumimoji="1" lang="ja-JP" altLang="en-US" b="1" dirty="0" smtClean="0">
              <a:solidFill>
                <a:schemeClr val="bg1"/>
              </a:solidFill>
              <a:latin typeface="+mn-ea"/>
            </a:endParaRPr>
          </a:p>
        </p:txBody>
      </p:sp>
    </p:spTree>
    <p:extLst>
      <p:ext uri="{BB962C8B-B14F-4D97-AF65-F5344CB8AC3E}">
        <p14:creationId xmlns:p14="http://schemas.microsoft.com/office/powerpoint/2010/main" val="3734690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3.</a:t>
            </a:r>
            <a:r>
              <a:rPr kumimoji="1" lang="ja-JP" altLang="en-US" dirty="0" smtClean="0"/>
              <a:t> </a:t>
            </a:r>
            <a:r>
              <a:rPr lang="ja-JP" altLang="en-US" dirty="0" smtClean="0"/>
              <a:t>監視対象の用意</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742633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3.1</a:t>
            </a:r>
            <a:r>
              <a:rPr lang="ja-JP" altLang="en-US" dirty="0" smtClean="0"/>
              <a:t>　</a:t>
            </a:r>
            <a:r>
              <a:rPr lang="ja-JP" altLang="en-US" dirty="0"/>
              <a:t>ログ</a:t>
            </a:r>
            <a:r>
              <a:rPr lang="ja-JP" altLang="en-US" dirty="0" smtClean="0"/>
              <a:t>ファイル</a:t>
            </a:r>
            <a:r>
              <a:rPr lang="ja-JP" altLang="en-US" dirty="0"/>
              <a:t>の</a:t>
            </a:r>
            <a:r>
              <a:rPr lang="ja-JP" altLang="en-US" dirty="0" smtClean="0"/>
              <a:t>作成</a:t>
            </a:r>
            <a:endParaRPr kumimoji="1" lang="ja-JP" altLang="en-US" dirty="0"/>
          </a:p>
        </p:txBody>
      </p:sp>
      <p:sp>
        <p:nvSpPr>
          <p:cNvPr id="7" name="コンテンツ プレースホルダー 6"/>
          <p:cNvSpPr>
            <a:spLocks noGrp="1"/>
          </p:cNvSpPr>
          <p:nvPr>
            <p:ph sz="quarter" idx="10"/>
          </p:nvPr>
        </p:nvSpPr>
        <p:spPr>
          <a:xfrm>
            <a:off x="239351" y="836712"/>
            <a:ext cx="8593030" cy="5616476"/>
          </a:xfrm>
        </p:spPr>
        <p:txBody>
          <a:bodyPr/>
          <a:lstStyle/>
          <a:p>
            <a:r>
              <a:rPr lang="en-US" altLang="ja-JP" dirty="0" smtClean="0"/>
              <a:t>Zabbix</a:t>
            </a:r>
            <a:r>
              <a:rPr lang="ja-JP" altLang="en-US" dirty="0" smtClean="0"/>
              <a:t>サーバに監視対象となる</a:t>
            </a:r>
            <a:r>
              <a:rPr lang="ja-JP" altLang="en-US" dirty="0"/>
              <a:t>ログ</a:t>
            </a:r>
            <a:r>
              <a:rPr lang="ja-JP" altLang="en-US" dirty="0" smtClean="0"/>
              <a:t>ファイルを作成</a:t>
            </a:r>
            <a:endParaRPr lang="en-US" altLang="ja-JP" dirty="0" smtClean="0"/>
          </a:p>
          <a:p>
            <a:pPr marL="522900" lvl="1" indent="-342900">
              <a:buFont typeface="+mj-ea"/>
              <a:buAutoNum type="circleNumDbPlain"/>
            </a:pPr>
            <a:r>
              <a:rPr lang="ja-JP" altLang="en-US" dirty="0" smtClean="0"/>
              <a:t>「</a:t>
            </a:r>
            <a:r>
              <a:rPr lang="en-US" altLang="ja-JP" dirty="0"/>
              <a:t>/var/log</a:t>
            </a:r>
            <a:r>
              <a:rPr lang="ja-JP" altLang="en-US" dirty="0"/>
              <a:t>」配下</a:t>
            </a:r>
            <a:r>
              <a:rPr lang="ja-JP" altLang="en-US" dirty="0" smtClean="0"/>
              <a:t>に「</a:t>
            </a:r>
            <a:r>
              <a:rPr lang="en-US" altLang="ja-JP" dirty="0" smtClean="0"/>
              <a:t>test_logs</a:t>
            </a:r>
            <a:r>
              <a:rPr lang="ja-JP" altLang="en-US" dirty="0" smtClean="0"/>
              <a:t>」ディレクトリを作成する</a:t>
            </a:r>
            <a:endParaRPr lang="en-US" altLang="ja-JP" dirty="0" smtClean="0"/>
          </a:p>
          <a:p>
            <a:pPr marL="522900" lvl="1" indent="-342900">
              <a:buFont typeface="+mj-ea"/>
              <a:buAutoNum type="circleNumDbPlain"/>
            </a:pPr>
            <a:r>
              <a:rPr lang="ja-JP" altLang="en-US" dirty="0"/>
              <a:t>「</a:t>
            </a:r>
            <a:r>
              <a:rPr lang="en-US" altLang="ja-JP" dirty="0"/>
              <a:t>/</a:t>
            </a:r>
            <a:r>
              <a:rPr lang="en-US" altLang="ja-JP" dirty="0" smtClean="0"/>
              <a:t>var/log/test_logs/</a:t>
            </a:r>
            <a:r>
              <a:rPr lang="ja-JP" altLang="en-US" dirty="0" smtClean="0"/>
              <a:t>」</a:t>
            </a:r>
            <a:r>
              <a:rPr lang="ja-JP" altLang="en-US" dirty="0"/>
              <a:t>配下に</a:t>
            </a:r>
            <a:r>
              <a:rPr lang="ja-JP" altLang="en-US" dirty="0" smtClean="0"/>
              <a:t>「</a:t>
            </a:r>
            <a:r>
              <a:rPr lang="en-US" altLang="ja-JP" dirty="0" smtClean="0"/>
              <a:t>test.log</a:t>
            </a:r>
            <a:r>
              <a:rPr lang="ja-JP" altLang="en-US" dirty="0" smtClean="0"/>
              <a:t>」ファイルを作成する</a:t>
            </a: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180000" lvl="1" indent="0">
              <a:buNone/>
            </a:pPr>
            <a:endParaRPr lang="en-US" altLang="ja-JP" dirty="0"/>
          </a:p>
          <a:p>
            <a:endParaRPr lang="ja-JP" altLang="en-US" dirty="0"/>
          </a:p>
          <a:p>
            <a:endParaRPr kumimoji="1" lang="ja-JP" altLang="en-US" dirty="0"/>
          </a:p>
        </p:txBody>
      </p:sp>
      <p:graphicFrame>
        <p:nvGraphicFramePr>
          <p:cNvPr id="31" name="表 30"/>
          <p:cNvGraphicFramePr>
            <a:graphicFrameLocks noGrp="1"/>
          </p:cNvGraphicFramePr>
          <p:nvPr>
            <p:extLst>
              <p:ext uri="{D42A27DB-BD31-4B8C-83A1-F6EECF244321}">
                <p14:modId xmlns:p14="http://schemas.microsoft.com/office/powerpoint/2010/main" val="2756329674"/>
              </p:ext>
            </p:extLst>
          </p:nvPr>
        </p:nvGraphicFramePr>
        <p:xfrm>
          <a:off x="5735951" y="5308891"/>
          <a:ext cx="5976830" cy="1000509"/>
        </p:xfrm>
        <a:graphic>
          <a:graphicData uri="http://schemas.openxmlformats.org/drawingml/2006/table">
            <a:tbl>
              <a:tblPr firstRow="1" bandRow="1">
                <a:tableStyleId>{5C22544A-7EE6-4342-B048-85BDC9FD1C3A}</a:tableStyleId>
              </a:tblPr>
              <a:tblGrid>
                <a:gridCol w="246836">
                  <a:extLst>
                    <a:ext uri="{9D8B030D-6E8A-4147-A177-3AD203B41FA5}">
                      <a16:colId xmlns:a16="http://schemas.microsoft.com/office/drawing/2014/main" val="2080567992"/>
                    </a:ext>
                  </a:extLst>
                </a:gridCol>
                <a:gridCol w="5729994">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27592">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lang="ja-JP" altLang="en-US" sz="1400" dirty="0" smtClean="0"/>
                        <a:t>監視対象となるログファイルは、</a:t>
                      </a:r>
                      <a:r>
                        <a:rPr lang="en-US" altLang="ja-JP" sz="1400" dirty="0" err="1" smtClean="0"/>
                        <a:t>Zabbix</a:t>
                      </a:r>
                      <a:r>
                        <a:rPr lang="ja-JP" altLang="en-US" sz="1400" dirty="0" smtClean="0"/>
                        <a:t>エージェントがアクセスできる権限のディレクトリに配置します（例「</a:t>
                      </a:r>
                      <a:r>
                        <a:rPr lang="en-US" altLang="ja-JP" sz="1400" dirty="0" smtClean="0"/>
                        <a:t>/var/log/</a:t>
                      </a:r>
                      <a:r>
                        <a:rPr lang="ja-JP" altLang="en-US" sz="1400" dirty="0" smtClean="0"/>
                        <a:t>」配下）。</a:t>
                      </a:r>
                      <a:endParaRPr kumimoji="1" lang="ja-JP" altLang="en-US"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6" name="グループ化 35"/>
          <p:cNvGrpSpPr/>
          <p:nvPr/>
        </p:nvGrpSpPr>
        <p:grpSpPr>
          <a:xfrm>
            <a:off x="8832380" y="1271926"/>
            <a:ext cx="2856566" cy="3419344"/>
            <a:chOff x="6815468" y="1845766"/>
            <a:chExt cx="2148045" cy="3419344"/>
          </a:xfrm>
        </p:grpSpPr>
        <p:sp>
          <p:nvSpPr>
            <p:cNvPr id="37" name="正方形/長方形 36"/>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角丸四角形 37"/>
            <p:cNvSpPr/>
            <p:nvPr/>
          </p:nvSpPr>
          <p:spPr bwMode="auto">
            <a:xfrm>
              <a:off x="6887346" y="3573348"/>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メールドライバ</a:t>
              </a:r>
              <a:endParaRPr lang="ja-JP" altLang="en-US" sz="900" b="1" dirty="0">
                <a:solidFill>
                  <a:schemeClr val="tx1">
                    <a:lumMod val="50000"/>
                    <a:lumOff val="50000"/>
                  </a:schemeClr>
                </a:solidFill>
                <a:latin typeface="+mn-ea"/>
              </a:endParaRPr>
            </a:p>
          </p:txBody>
        </p:sp>
        <p:sp>
          <p:nvSpPr>
            <p:cNvPr id="39" name="角丸四角形 38"/>
            <p:cNvSpPr/>
            <p:nvPr/>
          </p:nvSpPr>
          <p:spPr bwMode="auto">
            <a:xfrm>
              <a:off x="6887346" y="3984798"/>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40" name="角丸四角形 39"/>
            <p:cNvSpPr/>
            <p:nvPr/>
          </p:nvSpPr>
          <p:spPr bwMode="auto">
            <a:xfrm>
              <a:off x="6887346" y="4807700"/>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監視アダプタ　</a:t>
              </a: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アダプタ</a:t>
              </a:r>
              <a:endParaRPr lang="ja-JP" altLang="en-US" sz="900" b="1" dirty="0">
                <a:solidFill>
                  <a:schemeClr val="tx1">
                    <a:lumMod val="50000"/>
                    <a:lumOff val="50000"/>
                  </a:schemeClr>
                </a:solidFill>
                <a:latin typeface="+mn-ea"/>
              </a:endParaRPr>
            </a:p>
          </p:txBody>
        </p:sp>
        <p:sp>
          <p:nvSpPr>
            <p:cNvPr id="41" name="角丸四角形 40"/>
            <p:cNvSpPr/>
            <p:nvPr/>
          </p:nvSpPr>
          <p:spPr bwMode="auto">
            <a:xfrm>
              <a:off x="6887347" y="19275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ログ</a:t>
              </a:r>
              <a:r>
                <a:rPr lang="ja-JP" altLang="en-US" sz="900" b="1" dirty="0" smtClean="0">
                  <a:solidFill>
                    <a:srgbClr val="FF0000"/>
                  </a:solidFill>
                  <a:latin typeface="+mn-ea"/>
                </a:rPr>
                <a:t>ファイルの作成</a:t>
              </a:r>
              <a:endParaRPr lang="ja-JP" altLang="en-US" sz="900" b="1" dirty="0">
                <a:solidFill>
                  <a:srgbClr val="FF0000"/>
                </a:solidFill>
                <a:latin typeface="+mn-ea"/>
              </a:endParaRPr>
            </a:p>
          </p:txBody>
        </p:sp>
        <p:sp>
          <p:nvSpPr>
            <p:cNvPr id="42" name="角丸四角形 41"/>
            <p:cNvSpPr/>
            <p:nvPr/>
          </p:nvSpPr>
          <p:spPr bwMode="auto">
            <a:xfrm>
              <a:off x="6887346" y="2750448"/>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43" name="角丸四角形 42"/>
            <p:cNvSpPr/>
            <p:nvPr/>
          </p:nvSpPr>
          <p:spPr bwMode="auto">
            <a:xfrm>
              <a:off x="6887346" y="4396248"/>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ディシジョンテーブル作成</a:t>
              </a:r>
            </a:p>
          </p:txBody>
        </p:sp>
        <p:sp>
          <p:nvSpPr>
            <p:cNvPr id="44" name="角丸四角形 43"/>
            <p:cNvSpPr/>
            <p:nvPr/>
          </p:nvSpPr>
          <p:spPr bwMode="auto">
            <a:xfrm>
              <a:off x="6887346" y="3161898"/>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45" name="角丸四角形 44"/>
            <p:cNvSpPr/>
            <p:nvPr/>
          </p:nvSpPr>
          <p:spPr bwMode="auto">
            <a:xfrm>
              <a:off x="6887346" y="2338998"/>
              <a:ext cx="2004289" cy="360000"/>
            </a:xfrm>
            <a:prstGeom prst="roundRect">
              <a:avLst/>
            </a:prstGeom>
            <a:solidFill>
              <a:schemeClr val="bg1">
                <a:lumMod val="85000"/>
              </a:schemeClr>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sp>
        <p:nvSpPr>
          <p:cNvPr id="55" name="角丸四角形 54"/>
          <p:cNvSpPr/>
          <p:nvPr/>
        </p:nvSpPr>
        <p:spPr bwMode="auto">
          <a:xfrm>
            <a:off x="4727810" y="2067803"/>
            <a:ext cx="3924000" cy="2988000"/>
          </a:xfrm>
          <a:prstGeom prst="roundRect">
            <a:avLst>
              <a:gd name="adj" fmla="val 4429"/>
            </a:avLst>
          </a:prstGeom>
          <a:solidFill>
            <a:srgbClr val="0A466A"/>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b="1" dirty="0" smtClean="0">
                <a:solidFill>
                  <a:schemeClr val="bg1"/>
                </a:solidFill>
                <a:latin typeface="+mn-ea"/>
              </a:rPr>
              <a:t>Zabbix</a:t>
            </a:r>
            <a:r>
              <a:rPr kumimoji="1" lang="ja-JP" altLang="en-US" b="1" dirty="0" smtClean="0">
                <a:solidFill>
                  <a:schemeClr val="bg1"/>
                </a:solidFill>
                <a:latin typeface="+mn-ea"/>
              </a:rPr>
              <a:t>サーバ</a:t>
            </a:r>
            <a:endParaRPr kumimoji="1" lang="en-US" altLang="ja-JP" b="1" dirty="0" smtClean="0">
              <a:solidFill>
                <a:schemeClr val="bg1"/>
              </a:solidFill>
              <a:latin typeface="+mn-ea"/>
            </a:endParaRPr>
          </a:p>
        </p:txBody>
      </p:sp>
      <p:sp>
        <p:nvSpPr>
          <p:cNvPr id="56" name="角丸四角形 55"/>
          <p:cNvSpPr/>
          <p:nvPr/>
        </p:nvSpPr>
        <p:spPr bwMode="auto">
          <a:xfrm>
            <a:off x="4866600" y="2553454"/>
            <a:ext cx="3677210" cy="1404000"/>
          </a:xfrm>
          <a:prstGeom prst="roundRect">
            <a:avLst>
              <a:gd name="adj" fmla="val 7848"/>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smtClean="0">
                <a:latin typeface="+mn-ea"/>
              </a:rPr>
              <a:t>監視対象</a:t>
            </a:r>
            <a:endParaRPr kumimoji="1" lang="en-US" altLang="ja-JP" b="1" dirty="0" smtClean="0">
              <a:latin typeface="+mn-ea"/>
            </a:endParaRPr>
          </a:p>
        </p:txBody>
      </p:sp>
      <p:sp>
        <p:nvSpPr>
          <p:cNvPr id="58" name="角丸四角形 57"/>
          <p:cNvSpPr/>
          <p:nvPr/>
        </p:nvSpPr>
        <p:spPr bwMode="auto">
          <a:xfrm>
            <a:off x="6822253" y="4119539"/>
            <a:ext cx="1721557" cy="720000"/>
          </a:xfrm>
          <a:prstGeom prst="roundRect">
            <a:avLst>
              <a:gd name="adj" fmla="val 19502"/>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latin typeface="+mn-ea"/>
              </a:rPr>
              <a:t>Zabbix</a:t>
            </a:r>
          </a:p>
          <a:p>
            <a:pPr algn="ctr"/>
            <a:r>
              <a:rPr kumimoji="1" lang="ja-JP" altLang="en-US" b="1" dirty="0" smtClean="0">
                <a:latin typeface="+mn-ea"/>
              </a:rPr>
              <a:t>エージェント</a:t>
            </a:r>
          </a:p>
        </p:txBody>
      </p:sp>
      <p:sp>
        <p:nvSpPr>
          <p:cNvPr id="60" name="角丸四角形 59"/>
          <p:cNvSpPr/>
          <p:nvPr/>
        </p:nvSpPr>
        <p:spPr bwMode="auto">
          <a:xfrm>
            <a:off x="4866600" y="4119539"/>
            <a:ext cx="1860068" cy="720000"/>
          </a:xfrm>
          <a:prstGeom prst="roundRect">
            <a:avLst>
              <a:gd name="adj" fmla="val 19502"/>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latin typeface="+mn-ea"/>
              </a:rPr>
              <a:t>Zabbix</a:t>
            </a:r>
            <a:endParaRPr lang="en-US" altLang="ja-JP" b="1" dirty="0">
              <a:latin typeface="+mn-ea"/>
            </a:endParaRPr>
          </a:p>
          <a:p>
            <a:pPr algn="ctr"/>
            <a:r>
              <a:rPr kumimoji="1" lang="ja-JP" altLang="en-US" b="1" dirty="0" smtClean="0">
                <a:latin typeface="+mn-ea"/>
              </a:rPr>
              <a:t>サーバプロセス</a:t>
            </a:r>
          </a:p>
        </p:txBody>
      </p:sp>
      <p:graphicFrame>
        <p:nvGraphicFramePr>
          <p:cNvPr id="4" name="表 3"/>
          <p:cNvGraphicFramePr>
            <a:graphicFrameLocks noGrp="1"/>
          </p:cNvGraphicFramePr>
          <p:nvPr>
            <p:extLst>
              <p:ext uri="{D42A27DB-BD31-4B8C-83A1-F6EECF244321}">
                <p14:modId xmlns:p14="http://schemas.microsoft.com/office/powerpoint/2010/main" val="3163355705"/>
              </p:ext>
            </p:extLst>
          </p:nvPr>
        </p:nvGraphicFramePr>
        <p:xfrm>
          <a:off x="4942917" y="3064620"/>
          <a:ext cx="3528000" cy="741680"/>
        </p:xfrm>
        <a:graphic>
          <a:graphicData uri="http://schemas.openxmlformats.org/drawingml/2006/table">
            <a:tbl>
              <a:tblPr firstRow="1" bandRow="1">
                <a:tableStyleId>{5C22544A-7EE6-4342-B048-85BDC9FD1C3A}</a:tableStyleId>
              </a:tblPr>
              <a:tblGrid>
                <a:gridCol w="3528000">
                  <a:extLst>
                    <a:ext uri="{9D8B030D-6E8A-4147-A177-3AD203B41FA5}">
                      <a16:colId xmlns:a16="http://schemas.microsoft.com/office/drawing/2014/main" val="1330253931"/>
                    </a:ext>
                  </a:extLst>
                </a:gridCol>
              </a:tblGrid>
              <a:tr h="370840">
                <a:tc>
                  <a:txBody>
                    <a:bodyPr/>
                    <a:lstStyle/>
                    <a:p>
                      <a:r>
                        <a:rPr kumimoji="1" lang="en-US" altLang="ja-JP" sz="1400" dirty="0" smtClean="0">
                          <a:solidFill>
                            <a:schemeClr val="tx1"/>
                          </a:solidFill>
                        </a:rPr>
                        <a:t>/var/log/test_logs/test.log</a:t>
                      </a:r>
                    </a:p>
                  </a:txBody>
                  <a:tcPr anchor="ctr">
                    <a:solidFill>
                      <a:schemeClr val="bg1"/>
                    </a:solidFill>
                  </a:tcPr>
                </a:tc>
                <a:extLst>
                  <a:ext uri="{0D108BD9-81ED-4DB2-BD59-A6C34878D82A}">
                    <a16:rowId xmlns:a16="http://schemas.microsoft.com/office/drawing/2014/main" val="3995072441"/>
                  </a:ext>
                </a:extLst>
              </a:tr>
              <a:tr h="370840">
                <a:tc>
                  <a:txBody>
                    <a:bodyPr/>
                    <a:lstStyle/>
                    <a:p>
                      <a:r>
                        <a:rPr kumimoji="1" lang="en-US" altLang="ja-JP" sz="1400" dirty="0" smtClean="0">
                          <a:solidFill>
                            <a:schemeClr val="bg1"/>
                          </a:solidFill>
                          <a:latin typeface="+mn-lt"/>
                        </a:rPr>
                        <a:t>[2020-01-01 01:02:03] INFO: DB</a:t>
                      </a:r>
                      <a:r>
                        <a:rPr kumimoji="1" lang="ja-JP" altLang="en-US" sz="1400" dirty="0" smtClean="0">
                          <a:solidFill>
                            <a:schemeClr val="bg1"/>
                          </a:solidFill>
                          <a:latin typeface="+mn-lt"/>
                        </a:rPr>
                        <a:t>接続</a:t>
                      </a:r>
                    </a:p>
                  </a:txBody>
                  <a:tcPr anchor="ctr">
                    <a:solidFill>
                      <a:schemeClr val="tx1"/>
                    </a:solidFill>
                  </a:tcPr>
                </a:tc>
                <a:extLst>
                  <a:ext uri="{0D108BD9-81ED-4DB2-BD59-A6C34878D82A}">
                    <a16:rowId xmlns:a16="http://schemas.microsoft.com/office/drawing/2014/main" val="1133477376"/>
                  </a:ext>
                </a:extLst>
              </a:tr>
            </a:tbl>
          </a:graphicData>
        </a:graphic>
      </p:graphicFrame>
      <p:sp>
        <p:nvSpPr>
          <p:cNvPr id="24" name="フリーフォーム 23"/>
          <p:cNvSpPr/>
          <p:nvPr/>
        </p:nvSpPr>
        <p:spPr bwMode="auto">
          <a:xfrm rot="5400000">
            <a:off x="698284" y="2064771"/>
            <a:ext cx="4241599" cy="4247666"/>
          </a:xfrm>
          <a:custGeom>
            <a:avLst/>
            <a:gdLst>
              <a:gd name="connsiteX0" fmla="*/ 0 w 3953557"/>
              <a:gd name="connsiteY0" fmla="*/ 4130054 h 4398280"/>
              <a:gd name="connsiteX1" fmla="*/ 0 w 3953557"/>
              <a:gd name="connsiteY1" fmla="*/ 849976 h 4398280"/>
              <a:gd name="connsiteX2" fmla="*/ 268226 w 3953557"/>
              <a:gd name="connsiteY2" fmla="*/ 581750 h 4398280"/>
              <a:gd name="connsiteX3" fmla="*/ 730651 w 3953557"/>
              <a:gd name="connsiteY3" fmla="*/ 581750 h 4398280"/>
              <a:gd name="connsiteX4" fmla="*/ 897665 w 3953557"/>
              <a:gd name="connsiteY4" fmla="*/ 0 h 4398280"/>
              <a:gd name="connsiteX5" fmla="*/ 1064680 w 3953557"/>
              <a:gd name="connsiteY5" fmla="*/ 581750 h 4398280"/>
              <a:gd name="connsiteX6" fmla="*/ 3685331 w 3953557"/>
              <a:gd name="connsiteY6" fmla="*/ 581750 h 4398280"/>
              <a:gd name="connsiteX7" fmla="*/ 3953557 w 3953557"/>
              <a:gd name="connsiteY7" fmla="*/ 849976 h 4398280"/>
              <a:gd name="connsiteX8" fmla="*/ 3953557 w 3953557"/>
              <a:gd name="connsiteY8" fmla="*/ 4130054 h 4398280"/>
              <a:gd name="connsiteX9" fmla="*/ 3685331 w 3953557"/>
              <a:gd name="connsiteY9" fmla="*/ 4398280 h 4398280"/>
              <a:gd name="connsiteX10" fmla="*/ 268226 w 3953557"/>
              <a:gd name="connsiteY10" fmla="*/ 4398280 h 4398280"/>
              <a:gd name="connsiteX11" fmla="*/ 0 w 3953557"/>
              <a:gd name="connsiteY11" fmla="*/ 4130054 h 439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53557" h="4398280">
                <a:moveTo>
                  <a:pt x="0" y="4130054"/>
                </a:moveTo>
                <a:lnTo>
                  <a:pt x="0" y="849976"/>
                </a:lnTo>
                <a:cubicBezTo>
                  <a:pt x="0" y="701839"/>
                  <a:pt x="120089" y="581750"/>
                  <a:pt x="268226" y="581750"/>
                </a:cubicBezTo>
                <a:lnTo>
                  <a:pt x="730651" y="581750"/>
                </a:lnTo>
                <a:lnTo>
                  <a:pt x="897665" y="0"/>
                </a:lnTo>
                <a:lnTo>
                  <a:pt x="1064680" y="581750"/>
                </a:lnTo>
                <a:lnTo>
                  <a:pt x="3685331" y="581750"/>
                </a:lnTo>
                <a:cubicBezTo>
                  <a:pt x="3833468" y="581750"/>
                  <a:pt x="3953557" y="701839"/>
                  <a:pt x="3953557" y="849976"/>
                </a:cubicBezTo>
                <a:lnTo>
                  <a:pt x="3953557" y="4130054"/>
                </a:lnTo>
                <a:cubicBezTo>
                  <a:pt x="3953557" y="4278191"/>
                  <a:pt x="3833468" y="4398280"/>
                  <a:pt x="3685331" y="4398280"/>
                </a:cubicBezTo>
                <a:lnTo>
                  <a:pt x="268226" y="4398280"/>
                </a:lnTo>
                <a:cubicBezTo>
                  <a:pt x="120089" y="4398280"/>
                  <a:pt x="0" y="4278191"/>
                  <a:pt x="0" y="4130054"/>
                </a:cubicBezTo>
                <a:close/>
              </a:path>
            </a:pathLst>
          </a:custGeom>
          <a:solidFill>
            <a:schemeClr val="bg1"/>
          </a:solid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3" name="表 2"/>
          <p:cNvGraphicFramePr>
            <a:graphicFrameLocks noGrp="1"/>
          </p:cNvGraphicFramePr>
          <p:nvPr>
            <p:extLst>
              <p:ext uri="{D42A27DB-BD31-4B8C-83A1-F6EECF244321}">
                <p14:modId xmlns:p14="http://schemas.microsoft.com/office/powerpoint/2010/main" val="334913649"/>
              </p:ext>
            </p:extLst>
          </p:nvPr>
        </p:nvGraphicFramePr>
        <p:xfrm>
          <a:off x="788270" y="2481552"/>
          <a:ext cx="3528000" cy="3438200"/>
        </p:xfrm>
        <a:graphic>
          <a:graphicData uri="http://schemas.openxmlformats.org/drawingml/2006/table">
            <a:tbl>
              <a:tblPr firstRow="1" bandRow="1">
                <a:tableStyleId>{5C22544A-7EE6-4342-B048-85BDC9FD1C3A}</a:tableStyleId>
              </a:tblPr>
              <a:tblGrid>
                <a:gridCol w="3528000">
                  <a:extLst>
                    <a:ext uri="{9D8B030D-6E8A-4147-A177-3AD203B41FA5}">
                      <a16:colId xmlns:a16="http://schemas.microsoft.com/office/drawing/2014/main" val="2031014680"/>
                    </a:ext>
                  </a:extLst>
                </a:gridCol>
              </a:tblGrid>
              <a:tr h="370840">
                <a:tc>
                  <a:txBody>
                    <a:bodyPr/>
                    <a:lstStyle/>
                    <a:p>
                      <a:r>
                        <a:rPr kumimoji="1" lang="ja-JP" altLang="en-US" sz="1400" b="1" dirty="0" smtClean="0">
                          <a:solidFill>
                            <a:schemeClr val="tx1"/>
                          </a:solidFill>
                          <a:latin typeface="+mn-lt"/>
                        </a:rPr>
                        <a:t>①ディレクトリの作成</a:t>
                      </a:r>
                      <a:endParaRPr kumimoji="1" lang="ja-JP" altLang="en-US" sz="1400" b="1" dirty="0">
                        <a:solidFill>
                          <a:schemeClr val="tx1"/>
                        </a:solidFill>
                        <a:latin typeface="+mn-lt"/>
                      </a:endParaRPr>
                    </a:p>
                  </a:txBody>
                  <a:tcPr anchor="ctr">
                    <a:solidFill>
                      <a:schemeClr val="bg1"/>
                    </a:solidFill>
                  </a:tcPr>
                </a:tc>
                <a:extLst>
                  <a:ext uri="{0D108BD9-81ED-4DB2-BD59-A6C34878D82A}">
                    <a16:rowId xmlns:a16="http://schemas.microsoft.com/office/drawing/2014/main" val="2131755815"/>
                  </a:ext>
                </a:extLst>
              </a:tr>
              <a:tr h="720000">
                <a:tc>
                  <a:txBody>
                    <a:bodyPr/>
                    <a:lstStyle/>
                    <a:p>
                      <a:r>
                        <a:rPr kumimoji="1" lang="en-US" altLang="ja-JP" sz="1400" b="0" dirty="0" smtClean="0">
                          <a:solidFill>
                            <a:schemeClr val="bg1"/>
                          </a:solidFill>
                          <a:latin typeface="+mn-lt"/>
                        </a:rPr>
                        <a:t>cd /var/log</a:t>
                      </a:r>
                    </a:p>
                    <a:p>
                      <a:r>
                        <a:rPr kumimoji="1" lang="en-US" altLang="ja-JP" sz="1400" b="0" dirty="0" smtClean="0">
                          <a:solidFill>
                            <a:schemeClr val="bg1"/>
                          </a:solidFill>
                          <a:latin typeface="+mn-lt"/>
                        </a:rPr>
                        <a:t>mkdir test_logs</a:t>
                      </a:r>
                    </a:p>
                  </a:txBody>
                  <a:tcPr anchor="ctr">
                    <a:solidFill>
                      <a:schemeClr val="tx1"/>
                    </a:solidFill>
                  </a:tcPr>
                </a:tc>
                <a:extLst>
                  <a:ext uri="{0D108BD9-81ED-4DB2-BD59-A6C34878D82A}">
                    <a16:rowId xmlns:a16="http://schemas.microsoft.com/office/drawing/2014/main" val="345772336"/>
                  </a:ext>
                </a:extLst>
              </a:tr>
              <a:tr h="370840">
                <a:tc>
                  <a:txBody>
                    <a:bodyPr/>
                    <a:lstStyle/>
                    <a:p>
                      <a:endParaRPr kumimoji="1" lang="ja-JP" altLang="en-US" sz="1400" dirty="0">
                        <a:latin typeface="+mn-lt"/>
                      </a:endParaRPr>
                    </a:p>
                  </a:txBody>
                  <a:tcPr anchor="ctr">
                    <a:solidFill>
                      <a:schemeClr val="bg1"/>
                    </a:solidFill>
                  </a:tcPr>
                </a:tc>
                <a:extLst>
                  <a:ext uri="{0D108BD9-81ED-4DB2-BD59-A6C34878D82A}">
                    <a16:rowId xmlns:a16="http://schemas.microsoft.com/office/drawing/2014/main" val="3947594863"/>
                  </a:ext>
                </a:extLst>
              </a:tr>
              <a:tr h="370840">
                <a:tc>
                  <a:txBody>
                    <a:bodyPr/>
                    <a:lstStyle/>
                    <a:p>
                      <a:r>
                        <a:rPr kumimoji="1" lang="ja-JP" altLang="en-US" sz="1400" b="1" dirty="0" smtClean="0">
                          <a:latin typeface="+mn-lt"/>
                        </a:rPr>
                        <a:t>②ログファイルの作成</a:t>
                      </a:r>
                      <a:endParaRPr kumimoji="1" lang="ja-JP" altLang="en-US" sz="1400" b="1" dirty="0">
                        <a:latin typeface="+mn-lt"/>
                      </a:endParaRPr>
                    </a:p>
                  </a:txBody>
                  <a:tcPr anchor="ctr">
                    <a:solidFill>
                      <a:schemeClr val="bg1"/>
                    </a:solidFill>
                  </a:tcPr>
                </a:tc>
                <a:extLst>
                  <a:ext uri="{0D108BD9-81ED-4DB2-BD59-A6C34878D82A}">
                    <a16:rowId xmlns:a16="http://schemas.microsoft.com/office/drawing/2014/main" val="2435152094"/>
                  </a:ext>
                </a:extLst>
              </a:tr>
              <a:tr h="432000">
                <a:tc>
                  <a:txBody>
                    <a:bodyPr/>
                    <a:lstStyle/>
                    <a:p>
                      <a:r>
                        <a:rPr kumimoji="1" lang="en-US" altLang="ja-JP" sz="1400" dirty="0" smtClean="0">
                          <a:solidFill>
                            <a:schemeClr val="bg1"/>
                          </a:solidFill>
                          <a:latin typeface="+mn-lt"/>
                        </a:rPr>
                        <a:t>vim test_logs/test.log</a:t>
                      </a:r>
                      <a:endParaRPr kumimoji="1" lang="ja-JP" altLang="en-US" sz="1400" dirty="0">
                        <a:solidFill>
                          <a:schemeClr val="bg1"/>
                        </a:solidFill>
                        <a:latin typeface="+mn-lt"/>
                      </a:endParaRPr>
                    </a:p>
                  </a:txBody>
                  <a:tcPr anchor="ctr">
                    <a:solidFill>
                      <a:schemeClr val="tx1"/>
                    </a:solidFill>
                  </a:tcPr>
                </a:tc>
                <a:extLst>
                  <a:ext uri="{0D108BD9-81ED-4DB2-BD59-A6C34878D82A}">
                    <a16:rowId xmlns:a16="http://schemas.microsoft.com/office/drawing/2014/main" val="3334955955"/>
                  </a:ext>
                </a:extLst>
              </a:tr>
              <a:tr h="370840">
                <a:tc>
                  <a:txBody>
                    <a:bodyPr/>
                    <a:lstStyle/>
                    <a:p>
                      <a:endParaRPr kumimoji="1" lang="ja-JP" altLang="en-US" sz="1400" dirty="0">
                        <a:latin typeface="+mn-lt"/>
                      </a:endParaRPr>
                    </a:p>
                  </a:txBody>
                  <a:tcPr anchor="ctr">
                    <a:solidFill>
                      <a:schemeClr val="bg1"/>
                    </a:solidFill>
                  </a:tcPr>
                </a:tc>
                <a:extLst>
                  <a:ext uri="{0D108BD9-81ED-4DB2-BD59-A6C34878D82A}">
                    <a16:rowId xmlns:a16="http://schemas.microsoft.com/office/drawing/2014/main" val="3354989511"/>
                  </a:ext>
                </a:extLst>
              </a:tr>
              <a:tr h="370840">
                <a:tc>
                  <a:txBody>
                    <a:bodyPr/>
                    <a:lstStyle/>
                    <a:p>
                      <a:r>
                        <a:rPr kumimoji="1" lang="ja-JP" altLang="en-US" sz="1400" b="1" dirty="0" smtClean="0">
                          <a:latin typeface="+mn-lt"/>
                        </a:rPr>
                        <a:t>②</a:t>
                      </a:r>
                      <a:r>
                        <a:rPr kumimoji="1" lang="en-US" altLang="ja-JP" sz="1400" b="1" dirty="0" smtClean="0">
                          <a:latin typeface="+mn-lt"/>
                        </a:rPr>
                        <a:t>’</a:t>
                      </a:r>
                      <a:r>
                        <a:rPr kumimoji="1" lang="ja-JP" altLang="en-US" sz="1400" b="1" dirty="0" smtClean="0">
                          <a:latin typeface="+mn-lt"/>
                        </a:rPr>
                        <a:t>ログファイルに以下を記述</a:t>
                      </a:r>
                      <a:endParaRPr kumimoji="1" lang="ja-JP" altLang="en-US" sz="1400" b="1" dirty="0">
                        <a:latin typeface="+mn-lt"/>
                      </a:endParaRPr>
                    </a:p>
                  </a:txBody>
                  <a:tcPr anchor="ctr">
                    <a:solidFill>
                      <a:schemeClr val="bg1"/>
                    </a:solidFill>
                  </a:tcPr>
                </a:tc>
                <a:extLst>
                  <a:ext uri="{0D108BD9-81ED-4DB2-BD59-A6C34878D82A}">
                    <a16:rowId xmlns:a16="http://schemas.microsoft.com/office/drawing/2014/main" val="2558906791"/>
                  </a:ext>
                </a:extLst>
              </a:tr>
              <a:tr h="432000">
                <a:tc>
                  <a:txBody>
                    <a:bodyPr/>
                    <a:lstStyle/>
                    <a:p>
                      <a:r>
                        <a:rPr kumimoji="1" lang="en-US" altLang="ja-JP" sz="1400" dirty="0" smtClean="0">
                          <a:solidFill>
                            <a:schemeClr val="bg1"/>
                          </a:solidFill>
                          <a:latin typeface="+mn-lt"/>
                        </a:rPr>
                        <a:t>[2020-01-01 01:02:03] INFO: DB</a:t>
                      </a:r>
                      <a:r>
                        <a:rPr kumimoji="1" lang="ja-JP" altLang="en-US" sz="1400" dirty="0" smtClean="0">
                          <a:solidFill>
                            <a:schemeClr val="bg1"/>
                          </a:solidFill>
                          <a:latin typeface="+mn-lt"/>
                        </a:rPr>
                        <a:t>接続</a:t>
                      </a:r>
                    </a:p>
                  </a:txBody>
                  <a:tcPr anchor="ctr">
                    <a:solidFill>
                      <a:schemeClr val="tx1"/>
                    </a:solidFill>
                  </a:tcPr>
                </a:tc>
                <a:extLst>
                  <a:ext uri="{0D108BD9-81ED-4DB2-BD59-A6C34878D82A}">
                    <a16:rowId xmlns:a16="http://schemas.microsoft.com/office/drawing/2014/main" val="3643514721"/>
                  </a:ext>
                </a:extLst>
              </a:tr>
            </a:tbl>
          </a:graphicData>
        </a:graphic>
      </p:graphicFrame>
    </p:spTree>
    <p:extLst>
      <p:ext uri="{BB962C8B-B14F-4D97-AF65-F5344CB8AC3E}">
        <p14:creationId xmlns:p14="http://schemas.microsoft.com/office/powerpoint/2010/main" val="1778006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4</a:t>
            </a:r>
            <a:r>
              <a:rPr kumimoji="1" lang="en-US" altLang="ja-JP" dirty="0" smtClean="0"/>
              <a:t>.</a:t>
            </a:r>
            <a:r>
              <a:rPr lang="ja-JP" altLang="en-US" dirty="0" smtClean="0"/>
              <a:t>モニタリング設定</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698172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4.1</a:t>
            </a:r>
            <a:r>
              <a:rPr lang="ja-JP" altLang="en-US" dirty="0" smtClean="0"/>
              <a:t>　</a:t>
            </a:r>
            <a:r>
              <a:rPr lang="en-US" altLang="ja-JP" dirty="0" smtClean="0"/>
              <a:t>Zabbix</a:t>
            </a:r>
            <a:r>
              <a:rPr lang="ja-JP" altLang="en-US" dirty="0"/>
              <a:t>の設定　</a:t>
            </a:r>
            <a:r>
              <a:rPr lang="en-US" altLang="ja-JP" dirty="0"/>
              <a:t>※</a:t>
            </a:r>
            <a:r>
              <a:rPr lang="ja-JP" altLang="en-US" dirty="0"/>
              <a:t>ホスト、</a:t>
            </a:r>
            <a:r>
              <a:rPr lang="ja-JP" altLang="en-US" dirty="0" smtClean="0"/>
              <a:t>アイテム</a:t>
            </a:r>
            <a:endParaRPr kumimoji="1" lang="ja-JP" altLang="en-US" dirty="0"/>
          </a:p>
        </p:txBody>
      </p:sp>
      <p:sp>
        <p:nvSpPr>
          <p:cNvPr id="7" name="コンテンツ プレースホルダー 6"/>
          <p:cNvSpPr>
            <a:spLocks noGrp="1"/>
          </p:cNvSpPr>
          <p:nvPr>
            <p:ph sz="quarter" idx="10"/>
          </p:nvPr>
        </p:nvSpPr>
        <p:spPr>
          <a:xfrm>
            <a:off x="239351" y="836712"/>
            <a:ext cx="8593030" cy="5616476"/>
          </a:xfrm>
        </p:spPr>
        <p:txBody>
          <a:bodyPr/>
          <a:lstStyle/>
          <a:p>
            <a:r>
              <a:rPr lang="en-US" altLang="ja-JP" dirty="0" smtClean="0"/>
              <a:t>Zabbix</a:t>
            </a:r>
            <a:r>
              <a:rPr lang="ja-JP" altLang="en-US" dirty="0" smtClean="0"/>
              <a:t>の設定</a:t>
            </a:r>
            <a:endParaRPr lang="en-US" altLang="ja-JP" dirty="0" smtClean="0"/>
          </a:p>
          <a:p>
            <a:pPr marL="522900" lvl="1" indent="-342900">
              <a:buFont typeface="+mj-ea"/>
              <a:buAutoNum type="circleNumDbPlain"/>
            </a:pPr>
            <a:r>
              <a:rPr lang="en-US" altLang="ja-JP" dirty="0" smtClean="0"/>
              <a:t>Zabbix</a:t>
            </a:r>
            <a:r>
              <a:rPr lang="ja-JP" altLang="en-US" dirty="0" smtClean="0"/>
              <a:t>にログイン</a:t>
            </a:r>
            <a:endParaRPr lang="en-US" altLang="ja-JP" dirty="0" smtClean="0"/>
          </a:p>
          <a:p>
            <a:pPr marL="522900" lvl="1" indent="-342900">
              <a:buFont typeface="+mj-ea"/>
              <a:buAutoNum type="circleNumDbPlain"/>
            </a:pPr>
            <a:r>
              <a:rPr lang="ja-JP" altLang="en-US" dirty="0" smtClean="0"/>
              <a:t>ホストに「</a:t>
            </a:r>
            <a:r>
              <a:rPr lang="en-US" altLang="ja-JP" dirty="0" smtClean="0"/>
              <a:t>Zabbix</a:t>
            </a:r>
            <a:r>
              <a:rPr lang="ja-JP" altLang="en-US" dirty="0" smtClean="0"/>
              <a:t> </a:t>
            </a:r>
            <a:r>
              <a:rPr lang="en-US" altLang="ja-JP" dirty="0" smtClean="0"/>
              <a:t>server</a:t>
            </a:r>
            <a:r>
              <a:rPr lang="ja-JP" altLang="en-US" dirty="0" smtClean="0"/>
              <a:t>」を指定</a:t>
            </a:r>
            <a:endParaRPr lang="en-US" altLang="ja-JP" dirty="0" smtClean="0"/>
          </a:p>
          <a:p>
            <a:pPr marL="522900" lvl="1" indent="-342900">
              <a:buFont typeface="+mj-ea"/>
              <a:buAutoNum type="circleNumDbPlain"/>
            </a:pPr>
            <a:r>
              <a:rPr lang="ja-JP" altLang="en-US" dirty="0" smtClean="0"/>
              <a:t>アイテムに「</a:t>
            </a:r>
            <a:r>
              <a:rPr lang="en-US" altLang="ja-JP" dirty="0" smtClean="0"/>
              <a:t>test.log</a:t>
            </a:r>
            <a:r>
              <a:rPr lang="ja-JP" altLang="en-US" dirty="0" smtClean="0"/>
              <a:t>」ファイルを設定</a:t>
            </a: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180000" lvl="1" indent="0">
              <a:buNone/>
            </a:pPr>
            <a:endParaRPr lang="en-US" altLang="ja-JP" dirty="0"/>
          </a:p>
          <a:p>
            <a:endParaRPr lang="ja-JP" altLang="en-US" dirty="0"/>
          </a:p>
          <a:p>
            <a:endParaRPr kumimoji="1" lang="ja-JP" altLang="en-US" dirty="0"/>
          </a:p>
        </p:txBody>
      </p:sp>
      <p:grpSp>
        <p:nvGrpSpPr>
          <p:cNvPr id="24" name="グループ化 23"/>
          <p:cNvGrpSpPr/>
          <p:nvPr/>
        </p:nvGrpSpPr>
        <p:grpSpPr>
          <a:xfrm>
            <a:off x="8832380" y="1271926"/>
            <a:ext cx="2856566" cy="3419344"/>
            <a:chOff x="6815468" y="1845766"/>
            <a:chExt cx="2148045" cy="3419344"/>
          </a:xfrm>
        </p:grpSpPr>
        <p:sp>
          <p:nvSpPr>
            <p:cNvPr id="27" name="正方形/長方形 26"/>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角丸四角形 27"/>
            <p:cNvSpPr/>
            <p:nvPr/>
          </p:nvSpPr>
          <p:spPr bwMode="auto">
            <a:xfrm>
              <a:off x="6887346" y="35733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アクション設定　</a:t>
              </a:r>
              <a:r>
                <a:rPr lang="en-US" altLang="ja-JP" sz="900" b="1" dirty="0">
                  <a:solidFill>
                    <a:schemeClr val="tx1"/>
                  </a:solidFill>
                  <a:latin typeface="+mn-ea"/>
                </a:rPr>
                <a:t>※</a:t>
              </a:r>
              <a:r>
                <a:rPr lang="ja-JP" altLang="en-US" sz="900" b="1" dirty="0" smtClean="0">
                  <a:solidFill>
                    <a:schemeClr val="tx1"/>
                  </a:solidFill>
                  <a:latin typeface="+mn-ea"/>
                </a:rPr>
                <a:t>メールドライバ</a:t>
              </a:r>
              <a:endParaRPr lang="ja-JP" altLang="en-US" sz="900" b="1" dirty="0">
                <a:solidFill>
                  <a:schemeClr val="tx1"/>
                </a:solidFill>
                <a:latin typeface="+mn-ea"/>
              </a:endParaRPr>
            </a:p>
          </p:txBody>
        </p:sp>
        <p:sp>
          <p:nvSpPr>
            <p:cNvPr id="29" name="角丸四角形 28"/>
            <p:cNvSpPr/>
            <p:nvPr/>
          </p:nvSpPr>
          <p:spPr bwMode="auto">
            <a:xfrm>
              <a:off x="6887346" y="39847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30" name="角丸四角形 29"/>
            <p:cNvSpPr/>
            <p:nvPr/>
          </p:nvSpPr>
          <p:spPr bwMode="auto">
            <a:xfrm>
              <a:off x="6887346" y="4807700"/>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32" name="角丸四角形 3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33" name="角丸四角形 32"/>
            <p:cNvSpPr/>
            <p:nvPr/>
          </p:nvSpPr>
          <p:spPr bwMode="auto">
            <a:xfrm>
              <a:off x="6887346" y="27504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トリガーの</a:t>
              </a:r>
              <a:r>
                <a:rPr lang="ja-JP" altLang="en-US" sz="900" b="1" dirty="0" smtClean="0">
                  <a:solidFill>
                    <a:schemeClr val="tx1"/>
                  </a:solidFill>
                  <a:latin typeface="+mn-ea"/>
                </a:rPr>
                <a:t>設定</a:t>
              </a:r>
              <a:endParaRPr lang="ja-JP" altLang="en-US" sz="900" b="1" dirty="0">
                <a:solidFill>
                  <a:schemeClr val="tx1"/>
                </a:solidFill>
                <a:latin typeface="+mn-ea"/>
              </a:endParaRPr>
            </a:p>
          </p:txBody>
        </p:sp>
        <p:sp>
          <p:nvSpPr>
            <p:cNvPr id="34" name="角丸四角形 33"/>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35" name="角丸四角形 34"/>
            <p:cNvSpPr/>
            <p:nvPr/>
          </p:nvSpPr>
          <p:spPr bwMode="auto">
            <a:xfrm>
              <a:off x="6887346" y="31618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solidFill>
                  <a:latin typeface="+mn-ea"/>
                </a:rPr>
                <a:t>設定値のテスト　</a:t>
              </a:r>
              <a:r>
                <a:rPr lang="en-US" altLang="ja-JP" sz="900" b="1" spc="-150" dirty="0">
                  <a:solidFill>
                    <a:schemeClr val="tx1"/>
                  </a:solidFill>
                  <a:latin typeface="+mn-ea"/>
                </a:rPr>
                <a:t>※</a:t>
              </a:r>
              <a:r>
                <a:rPr lang="ja-JP" altLang="en-US" sz="900" b="1" spc="-150" dirty="0">
                  <a:solidFill>
                    <a:schemeClr val="tx1"/>
                  </a:solidFill>
                  <a:latin typeface="+mn-ea"/>
                </a:rPr>
                <a:t>アラート発報</a:t>
              </a:r>
            </a:p>
          </p:txBody>
        </p:sp>
        <p:sp>
          <p:nvSpPr>
            <p:cNvPr id="36" name="角丸四角形 35"/>
            <p:cNvSpPr/>
            <p:nvPr/>
          </p:nvSpPr>
          <p:spPr bwMode="auto">
            <a:xfrm>
              <a:off x="6887346" y="233899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rgbClr val="FF0000"/>
                  </a:solidFill>
                  <a:latin typeface="+mn-ea"/>
                </a:rPr>
                <a:t>Zabbix</a:t>
              </a:r>
              <a:r>
                <a:rPr lang="ja-JP" altLang="en-US" sz="900" b="1" dirty="0" smtClean="0">
                  <a:solidFill>
                    <a:srgbClr val="FF0000"/>
                  </a:solidFill>
                  <a:latin typeface="+mn-ea"/>
                </a:rPr>
                <a:t>の設定</a:t>
              </a:r>
              <a:r>
                <a:rPr lang="ja-JP" altLang="en-US" sz="900" b="1" dirty="0">
                  <a:solidFill>
                    <a:srgbClr val="FF0000"/>
                  </a:solidFill>
                  <a:latin typeface="+mn-ea"/>
                </a:rPr>
                <a:t>　</a:t>
              </a:r>
              <a:r>
                <a:rPr lang="en-US" altLang="ja-JP" sz="900" b="1" dirty="0">
                  <a:solidFill>
                    <a:srgbClr val="FF0000"/>
                  </a:solidFill>
                  <a:latin typeface="+mn-ea"/>
                </a:rPr>
                <a:t>※</a:t>
              </a:r>
              <a:r>
                <a:rPr lang="ja-JP" altLang="en-US" sz="900" b="1" dirty="0">
                  <a:solidFill>
                    <a:srgbClr val="FF0000"/>
                  </a:solidFill>
                  <a:latin typeface="+mn-ea"/>
                </a:rPr>
                <a:t>ホスト、</a:t>
              </a:r>
              <a:r>
                <a:rPr lang="ja-JP" altLang="en-US" sz="900" b="1" dirty="0" smtClean="0">
                  <a:solidFill>
                    <a:srgbClr val="FF0000"/>
                  </a:solidFill>
                  <a:latin typeface="+mn-ea"/>
                </a:rPr>
                <a:t>アイテム</a:t>
              </a:r>
              <a:endParaRPr lang="ja-JP" altLang="en-US" sz="900" b="1" dirty="0">
                <a:solidFill>
                  <a:srgbClr val="FF0000"/>
                </a:solidFill>
                <a:latin typeface="+mn-ea"/>
              </a:endParaRPr>
            </a:p>
          </p:txBody>
        </p:sp>
      </p:grpSp>
      <p:pic>
        <p:nvPicPr>
          <p:cNvPr id="4" name="図 3"/>
          <p:cNvPicPr>
            <a:picLocks noChangeAspect="1"/>
          </p:cNvPicPr>
          <p:nvPr/>
        </p:nvPicPr>
        <p:blipFill>
          <a:blip r:embed="rId2"/>
          <a:stretch>
            <a:fillRect/>
          </a:stretch>
        </p:blipFill>
        <p:spPr>
          <a:xfrm>
            <a:off x="968778" y="2233824"/>
            <a:ext cx="4191092" cy="4095967"/>
          </a:xfrm>
          <a:prstGeom prst="rect">
            <a:avLst/>
          </a:prstGeom>
        </p:spPr>
      </p:pic>
      <p:sp>
        <p:nvSpPr>
          <p:cNvPr id="37" name="角丸四角形 36"/>
          <p:cNvSpPr/>
          <p:nvPr/>
        </p:nvSpPr>
        <p:spPr bwMode="auto">
          <a:xfrm>
            <a:off x="1471918" y="2204050"/>
            <a:ext cx="549622" cy="186023"/>
          </a:xfrm>
          <a:prstGeom prst="roundRect">
            <a:avLst>
              <a:gd name="adj" fmla="val 5712"/>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角丸四角形 37"/>
          <p:cNvSpPr/>
          <p:nvPr/>
        </p:nvSpPr>
        <p:spPr bwMode="auto">
          <a:xfrm>
            <a:off x="1179092" y="2619391"/>
            <a:ext cx="3009213" cy="3710400"/>
          </a:xfrm>
          <a:prstGeom prst="roundRect">
            <a:avLst>
              <a:gd name="adj" fmla="val 5712"/>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 name="角丸四角形 4"/>
          <p:cNvSpPr/>
          <p:nvPr/>
        </p:nvSpPr>
        <p:spPr bwMode="auto">
          <a:xfrm>
            <a:off x="3512476" y="2780910"/>
            <a:ext cx="5140449" cy="3637076"/>
          </a:xfrm>
          <a:prstGeom prst="roundRect">
            <a:avLst>
              <a:gd name="adj" fmla="val 5712"/>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3" name="表 2"/>
          <p:cNvGraphicFramePr>
            <a:graphicFrameLocks noGrp="1"/>
          </p:cNvGraphicFramePr>
          <p:nvPr>
            <p:extLst>
              <p:ext uri="{D42A27DB-BD31-4B8C-83A1-F6EECF244321}">
                <p14:modId xmlns:p14="http://schemas.microsoft.com/office/powerpoint/2010/main" val="164223562"/>
              </p:ext>
            </p:extLst>
          </p:nvPr>
        </p:nvGraphicFramePr>
        <p:xfrm>
          <a:off x="3647854" y="2916229"/>
          <a:ext cx="4896486" cy="3337560"/>
        </p:xfrm>
        <a:graphic>
          <a:graphicData uri="http://schemas.openxmlformats.org/drawingml/2006/table">
            <a:tbl>
              <a:tblPr firstRow="1" bandRow="1">
                <a:tableStyleId>{5C22544A-7EE6-4342-B048-85BDC9FD1C3A}</a:tableStyleId>
              </a:tblPr>
              <a:tblGrid>
                <a:gridCol w="1664018">
                  <a:extLst>
                    <a:ext uri="{9D8B030D-6E8A-4147-A177-3AD203B41FA5}">
                      <a16:colId xmlns:a16="http://schemas.microsoft.com/office/drawing/2014/main" val="2078170708"/>
                    </a:ext>
                  </a:extLst>
                </a:gridCol>
                <a:gridCol w="3232468">
                  <a:extLst>
                    <a:ext uri="{9D8B030D-6E8A-4147-A177-3AD203B41FA5}">
                      <a16:colId xmlns:a16="http://schemas.microsoft.com/office/drawing/2014/main" val="1530523492"/>
                    </a:ext>
                  </a:extLst>
                </a:gridCol>
              </a:tblGrid>
              <a:tr h="370840">
                <a:tc gridSpan="2">
                  <a:txBody>
                    <a:bodyPr/>
                    <a:lstStyle/>
                    <a:p>
                      <a:r>
                        <a:rPr kumimoji="1" lang="ja-JP" altLang="en-US" sz="1400" dirty="0" smtClean="0">
                          <a:solidFill>
                            <a:schemeClr val="tx1"/>
                          </a:solidFill>
                          <a:latin typeface="+mn-lt"/>
                        </a:rPr>
                        <a:t>　「アイテムの作成」にて以下を設定</a:t>
                      </a:r>
                      <a:endParaRPr kumimoji="1" lang="ja-JP" altLang="en-US" sz="1400" dirty="0">
                        <a:solidFill>
                          <a:schemeClr val="tx1"/>
                        </a:solidFill>
                        <a:latin typeface="+mn-lt"/>
                      </a:endParaRPr>
                    </a:p>
                  </a:txBody>
                  <a:tcPr>
                    <a:lnL w="12700" cmpd="sng">
                      <a:noFill/>
                    </a:lnL>
                    <a:lnR w="12700" cmpd="sng">
                      <a:noFill/>
                    </a:lnR>
                    <a:lnT w="12700" cmpd="sng">
                      <a:noFill/>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dirty="0"/>
                    </a:p>
                  </a:txBody>
                  <a:tcPr/>
                </a:tc>
                <a:extLst>
                  <a:ext uri="{0D108BD9-81ED-4DB2-BD59-A6C34878D82A}">
                    <a16:rowId xmlns:a16="http://schemas.microsoft.com/office/drawing/2014/main" val="2769152559"/>
                  </a:ext>
                </a:extLst>
              </a:tr>
              <a:tr h="370840">
                <a:tc>
                  <a:txBody>
                    <a:bodyPr/>
                    <a:lstStyle/>
                    <a:p>
                      <a:r>
                        <a:rPr kumimoji="1" lang="ja-JP" altLang="en-US" sz="1400" b="1" dirty="0" smtClean="0">
                          <a:solidFill>
                            <a:schemeClr val="bg1"/>
                          </a:solidFill>
                          <a:latin typeface="+mn-lt"/>
                        </a:rPr>
                        <a:t>名前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（任意の文字列）</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370840">
                <a:tc>
                  <a:txBody>
                    <a:bodyPr/>
                    <a:lstStyle/>
                    <a:p>
                      <a:r>
                        <a:rPr kumimoji="1" lang="ja-JP" altLang="en-US" sz="1400" b="1" dirty="0" smtClean="0">
                          <a:solidFill>
                            <a:schemeClr val="bg1"/>
                          </a:solidFill>
                          <a:latin typeface="+mn-lt"/>
                        </a:rPr>
                        <a:t>タイプ</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Zabbix</a:t>
                      </a:r>
                      <a:r>
                        <a:rPr kumimoji="1" lang="ja-JP" altLang="en-US" sz="1400" dirty="0" smtClean="0">
                          <a:solidFill>
                            <a:schemeClr val="tx1"/>
                          </a:solidFill>
                          <a:latin typeface="+mn-lt"/>
                        </a:rPr>
                        <a:t>エージェント</a:t>
                      </a:r>
                      <a:r>
                        <a:rPr kumimoji="1" lang="en-US" altLang="ja-JP" sz="1400" dirty="0" smtClean="0">
                          <a:solidFill>
                            <a:schemeClr val="tx1"/>
                          </a:solidFill>
                          <a:latin typeface="+mn-lt"/>
                        </a:rPr>
                        <a:t>(</a:t>
                      </a:r>
                      <a:r>
                        <a:rPr kumimoji="1" lang="ja-JP" altLang="en-US" sz="1400" dirty="0" smtClean="0">
                          <a:solidFill>
                            <a:schemeClr val="tx1"/>
                          </a:solidFill>
                          <a:latin typeface="+mn-lt"/>
                        </a:rPr>
                        <a:t>アクティブ</a:t>
                      </a:r>
                      <a:r>
                        <a:rPr kumimoji="1" lang="en-US" altLang="ja-JP" sz="1400" dirty="0" smtClean="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8198264"/>
                  </a:ext>
                </a:extLst>
              </a:tr>
              <a:tr h="370840">
                <a:tc>
                  <a:txBody>
                    <a:bodyPr/>
                    <a:lstStyle/>
                    <a:p>
                      <a:r>
                        <a:rPr kumimoji="1" lang="ja-JP" altLang="en-US" sz="1400" b="1" dirty="0" smtClean="0">
                          <a:solidFill>
                            <a:schemeClr val="bg1"/>
                          </a:solidFill>
                          <a:latin typeface="+mn-lt"/>
                        </a:rPr>
                        <a:t>キー</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log[</a:t>
                      </a:r>
                      <a:r>
                        <a:rPr kumimoji="1" lang="ja-JP" altLang="en-US" sz="1400" dirty="0" smtClean="0">
                          <a:solidFill>
                            <a:schemeClr val="tx1"/>
                          </a:solidFill>
                          <a:latin typeface="+mn-lt"/>
                        </a:rPr>
                        <a:t>（ログファイルの</a:t>
                      </a:r>
                      <a:r>
                        <a:rPr kumimoji="1" lang="en-US" altLang="ja-JP" sz="1400" dirty="0" smtClean="0">
                          <a:solidFill>
                            <a:schemeClr val="tx1"/>
                          </a:solidFill>
                          <a:latin typeface="+mn-lt"/>
                        </a:rPr>
                        <a:t>path</a:t>
                      </a:r>
                      <a:r>
                        <a:rPr kumimoji="1" lang="ja-JP" altLang="en-US" sz="1400" dirty="0" smtClean="0">
                          <a:solidFill>
                            <a:schemeClr val="tx1"/>
                          </a:solidFill>
                          <a:latin typeface="+mn-lt"/>
                        </a:rPr>
                        <a:t>）</a:t>
                      </a:r>
                      <a:r>
                        <a:rPr kumimoji="1" lang="en-US" altLang="ja-JP" sz="1400" dirty="0" smtClean="0">
                          <a:solidFill>
                            <a:schemeClr val="tx1"/>
                          </a:solidFill>
                          <a:latin typeface="+mn-lt"/>
                        </a:rPr>
                        <a:t>,,,,skip]</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097151"/>
                  </a:ext>
                </a:extLst>
              </a:tr>
              <a:tr h="370840">
                <a:tc>
                  <a:txBody>
                    <a:bodyPr/>
                    <a:lstStyle/>
                    <a:p>
                      <a:r>
                        <a:rPr kumimoji="1" lang="ja-JP" altLang="en-US" sz="1400" b="1" dirty="0" smtClean="0">
                          <a:solidFill>
                            <a:schemeClr val="bg1"/>
                          </a:solidFill>
                          <a:latin typeface="+mn-lt"/>
                        </a:rPr>
                        <a:t>データ型</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ログ</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262024"/>
                  </a:ext>
                </a:extLst>
              </a:tr>
              <a:tr h="370840">
                <a:tc>
                  <a:txBody>
                    <a:bodyPr/>
                    <a:lstStyle/>
                    <a:p>
                      <a:r>
                        <a:rPr kumimoji="1" lang="ja-JP" altLang="en-US" sz="1400" b="1" dirty="0" smtClean="0">
                          <a:solidFill>
                            <a:schemeClr val="bg1"/>
                          </a:solidFill>
                          <a:latin typeface="+mn-lt"/>
                        </a:rPr>
                        <a:t>監視間隔</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（任意の数値）</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8268882"/>
                  </a:ext>
                </a:extLst>
              </a:tr>
              <a:tr h="370840">
                <a:tc>
                  <a:txBody>
                    <a:bodyPr/>
                    <a:lstStyle/>
                    <a:p>
                      <a:r>
                        <a:rPr kumimoji="1" lang="ja-JP" altLang="en-US" sz="1400" b="1" dirty="0" smtClean="0">
                          <a:solidFill>
                            <a:schemeClr val="bg1"/>
                          </a:solidFill>
                          <a:latin typeface="+mn-lt"/>
                        </a:rPr>
                        <a:t>ログの時間形式</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a:t>
                      </a:r>
                      <a:r>
                        <a:rPr kumimoji="1" lang="en-US" altLang="ja-JP" sz="1400" dirty="0" err="1" smtClean="0">
                          <a:solidFill>
                            <a:schemeClr val="tx1"/>
                          </a:solidFill>
                          <a:latin typeface="+mn-lt"/>
                        </a:rPr>
                        <a:t>yyyy</a:t>
                      </a:r>
                      <a:r>
                        <a:rPr kumimoji="1" lang="en-US" altLang="ja-JP" sz="1400" dirty="0" smtClean="0">
                          <a:solidFill>
                            <a:schemeClr val="tx1"/>
                          </a:solidFill>
                          <a:latin typeface="+mn-lt"/>
                        </a:rPr>
                        <a:t>-MM-</a:t>
                      </a:r>
                      <a:r>
                        <a:rPr kumimoji="1" lang="en-US" altLang="ja-JP" sz="1400" dirty="0" err="1" smtClean="0">
                          <a:solidFill>
                            <a:schemeClr val="tx1"/>
                          </a:solidFill>
                          <a:latin typeface="+mn-lt"/>
                        </a:rPr>
                        <a:t>dd</a:t>
                      </a:r>
                      <a:r>
                        <a:rPr kumimoji="1" lang="en-US" altLang="ja-JP" sz="1400" dirty="0" smtClean="0">
                          <a:solidFill>
                            <a:schemeClr val="tx1"/>
                          </a:solidFill>
                          <a:latin typeface="+mn-lt"/>
                        </a:rPr>
                        <a:t> </a:t>
                      </a:r>
                      <a:r>
                        <a:rPr kumimoji="1" lang="en-US" altLang="ja-JP" sz="1400" dirty="0" err="1" smtClean="0">
                          <a:solidFill>
                            <a:schemeClr val="tx1"/>
                          </a:solidFill>
                          <a:latin typeface="+mn-lt"/>
                        </a:rPr>
                        <a:t>hh:mm:ss</a:t>
                      </a:r>
                      <a:r>
                        <a:rPr kumimoji="1" lang="en-US" altLang="ja-JP" sz="1400" dirty="0" smtClean="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1320264"/>
                  </a:ext>
                </a:extLst>
              </a:tr>
              <a:tr h="370840">
                <a:tc>
                  <a:txBody>
                    <a:bodyPr/>
                    <a:lstStyle/>
                    <a:p>
                      <a:r>
                        <a:rPr kumimoji="1" lang="ja-JP" altLang="en-US" sz="1400" b="1" dirty="0" smtClean="0">
                          <a:solidFill>
                            <a:schemeClr val="bg1"/>
                          </a:solidFill>
                          <a:latin typeface="+mn-lt"/>
                        </a:rPr>
                        <a:t>アプリケーション</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a:t>
                      </a:r>
                      <a:r>
                        <a:rPr kumimoji="1" lang="en-US" altLang="ja-JP" sz="1400" dirty="0" smtClean="0">
                          <a:solidFill>
                            <a:schemeClr val="tx1"/>
                          </a:solidFill>
                          <a:latin typeface="+mn-lt"/>
                        </a:rPr>
                        <a:t>-</a:t>
                      </a:r>
                      <a:r>
                        <a:rPr kumimoji="1" lang="ja-JP" altLang="en-US" sz="1400" dirty="0" smtClean="0">
                          <a:solidFill>
                            <a:schemeClr val="tx1"/>
                          </a:solidFill>
                          <a:latin typeface="+mn-lt"/>
                        </a:rPr>
                        <a:t>なし</a:t>
                      </a:r>
                      <a:r>
                        <a:rPr kumimoji="1" lang="en-US" altLang="ja-JP" sz="1400" dirty="0" smtClean="0">
                          <a:solidFill>
                            <a:schemeClr val="tx1"/>
                          </a:solidFill>
                          <a:latin typeface="+mn-lt"/>
                        </a:rPr>
                        <a:t>-</a:t>
                      </a:r>
                      <a:r>
                        <a:rPr kumimoji="1" lang="ja-JP" altLang="en-US" sz="1400" dirty="0" smtClean="0">
                          <a:solidFill>
                            <a:schemeClr val="tx1"/>
                          </a:solidFill>
                          <a:latin typeface="+mn-lt"/>
                        </a:rPr>
                        <a:t>」を選択</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1445337"/>
                  </a:ext>
                </a:extLst>
              </a:tr>
              <a:tr h="370840">
                <a:tc>
                  <a:txBody>
                    <a:bodyPr/>
                    <a:lstStyle/>
                    <a:p>
                      <a:r>
                        <a:rPr kumimoji="1" lang="ja-JP" altLang="en-US" sz="1400" b="1" dirty="0" smtClean="0">
                          <a:solidFill>
                            <a:schemeClr val="bg1"/>
                          </a:solidFill>
                          <a:latin typeface="+mn-lt"/>
                        </a:rPr>
                        <a:t>有効</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チェックする</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5924417"/>
                  </a:ext>
                </a:extLst>
              </a:tr>
            </a:tbl>
          </a:graphicData>
        </a:graphic>
      </p:graphicFrame>
      <p:sp>
        <p:nvSpPr>
          <p:cNvPr id="10" name="円形吹き出し 9"/>
          <p:cNvSpPr/>
          <p:nvPr/>
        </p:nvSpPr>
        <p:spPr bwMode="auto">
          <a:xfrm>
            <a:off x="3512475" y="2775263"/>
            <a:ext cx="360000" cy="360000"/>
          </a:xfrm>
          <a:prstGeom prst="wedgeEllipseCallout">
            <a:avLst>
              <a:gd name="adj1" fmla="val -100148"/>
              <a:gd name="adj2" fmla="val -32872"/>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39" name="円形吹き出し 38"/>
          <p:cNvSpPr/>
          <p:nvPr/>
        </p:nvSpPr>
        <p:spPr bwMode="auto">
          <a:xfrm>
            <a:off x="2207460" y="2176608"/>
            <a:ext cx="360000" cy="360000"/>
          </a:xfrm>
          <a:prstGeom prst="wedgeEllipseCallout">
            <a:avLst>
              <a:gd name="adj1" fmla="val -134890"/>
              <a:gd name="adj2" fmla="val -21194"/>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graphicFrame>
        <p:nvGraphicFramePr>
          <p:cNvPr id="40" name="表 39"/>
          <p:cNvGraphicFramePr>
            <a:graphicFrameLocks noGrp="1"/>
          </p:cNvGraphicFramePr>
          <p:nvPr>
            <p:extLst>
              <p:ext uri="{D42A27DB-BD31-4B8C-83A1-F6EECF244321}">
                <p14:modId xmlns:p14="http://schemas.microsoft.com/office/powerpoint/2010/main" val="2258675567"/>
              </p:ext>
            </p:extLst>
          </p:nvPr>
        </p:nvGraphicFramePr>
        <p:xfrm>
          <a:off x="8826115" y="4869200"/>
          <a:ext cx="2886665" cy="151221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678385">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13929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lang="en-US" altLang="ja-JP" sz="1300" dirty="0" smtClean="0"/>
                        <a:t>Zabbix</a:t>
                      </a:r>
                      <a:r>
                        <a:rPr lang="ja-JP" altLang="en-US" sz="1300" dirty="0" smtClean="0"/>
                        <a:t>のインストールおよび各種必要な設定については公式ドキュメントをご参照ください。</a:t>
                      </a:r>
                      <a:endParaRPr lang="en-US" altLang="ja-JP" sz="1300" dirty="0" smtClean="0"/>
                    </a:p>
                    <a:p>
                      <a:r>
                        <a:rPr kumimoji="1" lang="ja-JP" altLang="en-US" sz="1300" dirty="0" smtClean="0">
                          <a:latin typeface="+mn-lt"/>
                        </a:rPr>
                        <a:t>アイテムの具体値については後述の</a:t>
                      </a:r>
                      <a:r>
                        <a:rPr kumimoji="1" lang="en-US" altLang="ja-JP" sz="1300" dirty="0" smtClean="0">
                          <a:latin typeface="+mn-lt"/>
                        </a:rPr>
                        <a:t>&lt;</a:t>
                      </a:r>
                      <a:r>
                        <a:rPr kumimoji="1" lang="en-US" altLang="ja-JP" sz="1300" dirty="0" smtClean="0">
                          <a:latin typeface="+mn-lt"/>
                          <a:hlinkClick r:id="rId3" action="ppaction://hlinksldjump"/>
                        </a:rPr>
                        <a:t>A.</a:t>
                      </a:r>
                      <a:r>
                        <a:rPr kumimoji="1" lang="ja-JP" altLang="en-US" sz="1300" dirty="0" smtClean="0">
                          <a:latin typeface="+mn-lt"/>
                          <a:hlinkClick r:id="rId3" action="ppaction://hlinksldjump"/>
                        </a:rPr>
                        <a:t>付録</a:t>
                      </a:r>
                      <a:r>
                        <a:rPr kumimoji="1" lang="en-US" altLang="ja-JP" sz="1300" dirty="0" smtClean="0">
                          <a:latin typeface="+mn-lt"/>
                        </a:rPr>
                        <a:t>&gt;</a:t>
                      </a:r>
                      <a:r>
                        <a:rPr kumimoji="1" lang="ja-JP" altLang="en-US" sz="1300" dirty="0" smtClean="0">
                          <a:latin typeface="+mn-lt"/>
                        </a:rPr>
                        <a:t>を参照ください。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1732933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4.2</a:t>
            </a:r>
            <a:r>
              <a:rPr lang="ja-JP" altLang="en-US" dirty="0"/>
              <a:t>　トリガーの設定</a:t>
            </a:r>
          </a:p>
        </p:txBody>
      </p:sp>
      <p:sp>
        <p:nvSpPr>
          <p:cNvPr id="7" name="コンテンツ プレースホルダー 6"/>
          <p:cNvSpPr>
            <a:spLocks noGrp="1"/>
          </p:cNvSpPr>
          <p:nvPr>
            <p:ph sz="quarter" idx="10"/>
          </p:nvPr>
        </p:nvSpPr>
        <p:spPr>
          <a:xfrm>
            <a:off x="239351" y="836712"/>
            <a:ext cx="8593030" cy="5616476"/>
          </a:xfrm>
        </p:spPr>
        <p:txBody>
          <a:bodyPr/>
          <a:lstStyle/>
          <a:p>
            <a:r>
              <a:rPr lang="ja-JP" altLang="en-US" dirty="0" smtClean="0"/>
              <a:t>ホスト「</a:t>
            </a:r>
            <a:r>
              <a:rPr lang="en-US" altLang="ja-JP" dirty="0"/>
              <a:t>Zabbix</a:t>
            </a:r>
            <a:r>
              <a:rPr lang="ja-JP" altLang="en-US" dirty="0"/>
              <a:t> </a:t>
            </a:r>
            <a:r>
              <a:rPr lang="en-US" altLang="ja-JP" dirty="0"/>
              <a:t>server</a:t>
            </a:r>
            <a:r>
              <a:rPr lang="ja-JP" altLang="en-US" dirty="0" smtClean="0"/>
              <a:t>」にトリガーを設定する</a:t>
            </a:r>
            <a:endParaRPr lang="en-US" altLang="ja-JP" dirty="0" smtClean="0"/>
          </a:p>
          <a:p>
            <a:pPr marL="522900" lvl="1" indent="-342900">
              <a:buFont typeface="+mj-ea"/>
              <a:buAutoNum type="circleNumDbPlain"/>
            </a:pPr>
            <a:r>
              <a:rPr lang="ja-JP" altLang="en-US" dirty="0"/>
              <a:t>ホストに「</a:t>
            </a:r>
            <a:r>
              <a:rPr lang="en-US" altLang="ja-JP" dirty="0"/>
              <a:t>Zabbix</a:t>
            </a:r>
            <a:r>
              <a:rPr lang="ja-JP" altLang="en-US" dirty="0"/>
              <a:t> </a:t>
            </a:r>
            <a:r>
              <a:rPr lang="en-US" altLang="ja-JP" dirty="0"/>
              <a:t>server</a:t>
            </a:r>
            <a:r>
              <a:rPr lang="ja-JP" altLang="en-US" dirty="0"/>
              <a:t>」を</a:t>
            </a:r>
            <a:r>
              <a:rPr lang="ja-JP" altLang="en-US" dirty="0" smtClean="0"/>
              <a:t>指定</a:t>
            </a:r>
            <a:endParaRPr lang="en-US" altLang="ja-JP" dirty="0" smtClean="0"/>
          </a:p>
          <a:p>
            <a:pPr marL="522900" lvl="1" indent="-342900">
              <a:buFont typeface="+mj-ea"/>
              <a:buAutoNum type="circleNumDbPlain"/>
            </a:pPr>
            <a:r>
              <a:rPr lang="ja-JP" altLang="en-US" dirty="0" smtClean="0"/>
              <a:t>トリガーに「</a:t>
            </a:r>
            <a:r>
              <a:rPr lang="en-US" altLang="ja-JP" dirty="0"/>
              <a:t>WARNING log </a:t>
            </a:r>
            <a:r>
              <a:rPr lang="en-US" altLang="ja-JP" dirty="0" smtClean="0"/>
              <a:t>alert</a:t>
            </a:r>
            <a:r>
              <a:rPr lang="ja-JP" altLang="en-US" dirty="0" smtClean="0"/>
              <a:t>」を指定</a:t>
            </a: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180000" lvl="1" indent="0">
              <a:buNone/>
            </a:pPr>
            <a:endParaRPr lang="en-US" altLang="ja-JP" dirty="0"/>
          </a:p>
          <a:p>
            <a:endParaRPr lang="ja-JP" altLang="en-US" dirty="0"/>
          </a:p>
          <a:p>
            <a:endParaRPr kumimoji="1" lang="ja-JP" altLang="en-US" dirty="0"/>
          </a:p>
        </p:txBody>
      </p:sp>
      <p:grpSp>
        <p:nvGrpSpPr>
          <p:cNvPr id="24" name="グループ化 23"/>
          <p:cNvGrpSpPr/>
          <p:nvPr/>
        </p:nvGrpSpPr>
        <p:grpSpPr>
          <a:xfrm>
            <a:off x="8832380" y="1271926"/>
            <a:ext cx="2856566" cy="3419344"/>
            <a:chOff x="6815468" y="1845766"/>
            <a:chExt cx="2148045" cy="3419344"/>
          </a:xfrm>
        </p:grpSpPr>
        <p:sp>
          <p:nvSpPr>
            <p:cNvPr id="27" name="正方形/長方形 26"/>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角丸四角形 27"/>
            <p:cNvSpPr/>
            <p:nvPr/>
          </p:nvSpPr>
          <p:spPr bwMode="auto">
            <a:xfrm>
              <a:off x="6887346" y="35733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アクション設定　</a:t>
              </a:r>
              <a:r>
                <a:rPr lang="en-US" altLang="ja-JP" sz="900" b="1" dirty="0">
                  <a:solidFill>
                    <a:schemeClr val="tx1"/>
                  </a:solidFill>
                  <a:latin typeface="+mn-ea"/>
                </a:rPr>
                <a:t>※</a:t>
              </a:r>
              <a:r>
                <a:rPr lang="ja-JP" altLang="en-US" sz="900" b="1" dirty="0" smtClean="0">
                  <a:solidFill>
                    <a:schemeClr val="tx1"/>
                  </a:solidFill>
                  <a:latin typeface="+mn-ea"/>
                </a:rPr>
                <a:t>メールドライバ</a:t>
              </a:r>
              <a:endParaRPr lang="ja-JP" altLang="en-US" sz="900" b="1" dirty="0">
                <a:solidFill>
                  <a:schemeClr val="tx1"/>
                </a:solidFill>
                <a:latin typeface="+mn-ea"/>
              </a:endParaRPr>
            </a:p>
          </p:txBody>
        </p:sp>
        <p:sp>
          <p:nvSpPr>
            <p:cNvPr id="29" name="角丸四角形 28"/>
            <p:cNvSpPr/>
            <p:nvPr/>
          </p:nvSpPr>
          <p:spPr bwMode="auto">
            <a:xfrm>
              <a:off x="6887346" y="39847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30" name="角丸四角形 29"/>
            <p:cNvSpPr/>
            <p:nvPr/>
          </p:nvSpPr>
          <p:spPr bwMode="auto">
            <a:xfrm>
              <a:off x="6887346" y="4807700"/>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32" name="角丸四角形 3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33" name="角丸四角形 32"/>
            <p:cNvSpPr/>
            <p:nvPr/>
          </p:nvSpPr>
          <p:spPr bwMode="auto">
            <a:xfrm>
              <a:off x="6887346" y="27504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トリガーの</a:t>
              </a:r>
              <a:r>
                <a:rPr lang="ja-JP" altLang="en-US" sz="900" b="1" dirty="0" smtClean="0">
                  <a:solidFill>
                    <a:srgbClr val="FF0000"/>
                  </a:solidFill>
                  <a:latin typeface="+mn-ea"/>
                </a:rPr>
                <a:t>設定</a:t>
              </a:r>
              <a:endParaRPr lang="ja-JP" altLang="en-US" sz="900" b="1" dirty="0">
                <a:solidFill>
                  <a:srgbClr val="FF0000"/>
                </a:solidFill>
                <a:latin typeface="+mn-ea"/>
              </a:endParaRPr>
            </a:p>
          </p:txBody>
        </p:sp>
        <p:sp>
          <p:nvSpPr>
            <p:cNvPr id="34" name="角丸四角形 33"/>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35" name="角丸四角形 34"/>
            <p:cNvSpPr/>
            <p:nvPr/>
          </p:nvSpPr>
          <p:spPr bwMode="auto">
            <a:xfrm>
              <a:off x="6887346" y="31618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solidFill>
                  <a:latin typeface="+mn-ea"/>
                </a:rPr>
                <a:t>設定値のテスト　</a:t>
              </a:r>
              <a:r>
                <a:rPr lang="en-US" altLang="ja-JP" sz="900" b="1" spc="-150" dirty="0">
                  <a:solidFill>
                    <a:schemeClr val="tx1"/>
                  </a:solidFill>
                  <a:latin typeface="+mn-ea"/>
                </a:rPr>
                <a:t>※</a:t>
              </a:r>
              <a:r>
                <a:rPr lang="ja-JP" altLang="en-US" sz="900" b="1" spc="-150" dirty="0">
                  <a:solidFill>
                    <a:schemeClr val="tx1"/>
                  </a:solidFill>
                  <a:latin typeface="+mn-ea"/>
                </a:rPr>
                <a:t>アラート発報</a:t>
              </a:r>
            </a:p>
          </p:txBody>
        </p:sp>
        <p:sp>
          <p:nvSpPr>
            <p:cNvPr id="36" name="角丸四角形 35"/>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pic>
        <p:nvPicPr>
          <p:cNvPr id="3" name="図 2"/>
          <p:cNvPicPr>
            <a:picLocks noChangeAspect="1"/>
          </p:cNvPicPr>
          <p:nvPr/>
        </p:nvPicPr>
        <p:blipFill>
          <a:blip r:embed="rId2"/>
          <a:stretch>
            <a:fillRect/>
          </a:stretch>
        </p:blipFill>
        <p:spPr>
          <a:xfrm>
            <a:off x="752720" y="1980528"/>
            <a:ext cx="5384169" cy="4260805"/>
          </a:xfrm>
          <a:prstGeom prst="rect">
            <a:avLst/>
          </a:prstGeom>
        </p:spPr>
      </p:pic>
      <p:sp>
        <p:nvSpPr>
          <p:cNvPr id="37" name="角丸四角形 36"/>
          <p:cNvSpPr/>
          <p:nvPr/>
        </p:nvSpPr>
        <p:spPr bwMode="auto">
          <a:xfrm>
            <a:off x="1404143" y="1965558"/>
            <a:ext cx="549622" cy="186023"/>
          </a:xfrm>
          <a:prstGeom prst="roundRect">
            <a:avLst>
              <a:gd name="adj" fmla="val 5712"/>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8" name="円形吹き出し 37"/>
          <p:cNvSpPr/>
          <p:nvPr/>
        </p:nvSpPr>
        <p:spPr bwMode="auto">
          <a:xfrm>
            <a:off x="2127400" y="1965558"/>
            <a:ext cx="360000" cy="360000"/>
          </a:xfrm>
          <a:prstGeom prst="wedgeEllipseCallout">
            <a:avLst>
              <a:gd name="adj1" fmla="val -99856"/>
              <a:gd name="adj2" fmla="val -27811"/>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1</a:t>
            </a:r>
            <a:endParaRPr kumimoji="1" lang="ja-JP" altLang="en-US" sz="1400" b="1" dirty="0" smtClean="0">
              <a:solidFill>
                <a:schemeClr val="bg1"/>
              </a:solidFill>
              <a:latin typeface="+mn-ea"/>
            </a:endParaRPr>
          </a:p>
        </p:txBody>
      </p:sp>
      <p:sp>
        <p:nvSpPr>
          <p:cNvPr id="39" name="角丸四角形 38"/>
          <p:cNvSpPr/>
          <p:nvPr/>
        </p:nvSpPr>
        <p:spPr bwMode="auto">
          <a:xfrm>
            <a:off x="983290" y="2479705"/>
            <a:ext cx="5099822" cy="3761628"/>
          </a:xfrm>
          <a:prstGeom prst="roundRect">
            <a:avLst>
              <a:gd name="adj" fmla="val 5712"/>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0" name="角丸四角形 39"/>
          <p:cNvSpPr/>
          <p:nvPr/>
        </p:nvSpPr>
        <p:spPr bwMode="auto">
          <a:xfrm>
            <a:off x="3349906" y="2132819"/>
            <a:ext cx="5194434" cy="3996000"/>
          </a:xfrm>
          <a:prstGeom prst="roundRect">
            <a:avLst>
              <a:gd name="adj" fmla="val 5712"/>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41" name="表 40"/>
          <p:cNvGraphicFramePr>
            <a:graphicFrameLocks noGrp="1"/>
          </p:cNvGraphicFramePr>
          <p:nvPr>
            <p:extLst>
              <p:ext uri="{D42A27DB-BD31-4B8C-83A1-F6EECF244321}">
                <p14:modId xmlns:p14="http://schemas.microsoft.com/office/powerpoint/2010/main" val="685439999"/>
              </p:ext>
            </p:extLst>
          </p:nvPr>
        </p:nvGraphicFramePr>
        <p:xfrm>
          <a:off x="3491575" y="2356608"/>
          <a:ext cx="4915018" cy="3657600"/>
        </p:xfrm>
        <a:graphic>
          <a:graphicData uri="http://schemas.openxmlformats.org/drawingml/2006/table">
            <a:tbl>
              <a:tblPr firstRow="1" bandRow="1">
                <a:tableStyleId>{5C22544A-7EE6-4342-B048-85BDC9FD1C3A}</a:tableStyleId>
              </a:tblPr>
              <a:tblGrid>
                <a:gridCol w="775018">
                  <a:extLst>
                    <a:ext uri="{9D8B030D-6E8A-4147-A177-3AD203B41FA5}">
                      <a16:colId xmlns:a16="http://schemas.microsoft.com/office/drawing/2014/main" val="2078170708"/>
                    </a:ext>
                  </a:extLst>
                </a:gridCol>
                <a:gridCol w="4140000">
                  <a:extLst>
                    <a:ext uri="{9D8B030D-6E8A-4147-A177-3AD203B41FA5}">
                      <a16:colId xmlns:a16="http://schemas.microsoft.com/office/drawing/2014/main" val="1530523492"/>
                    </a:ext>
                  </a:extLst>
                </a:gridCol>
              </a:tblGrid>
              <a:tr h="249807">
                <a:tc gridSpan="2">
                  <a:txBody>
                    <a:bodyPr/>
                    <a:lstStyle/>
                    <a:p>
                      <a:r>
                        <a:rPr kumimoji="1" lang="ja-JP" altLang="en-US" sz="1400" dirty="0" smtClean="0">
                          <a:solidFill>
                            <a:schemeClr val="tx1"/>
                          </a:solidFill>
                          <a:latin typeface="+mn-lt"/>
                        </a:rPr>
                        <a:t>　　「トリガーの作成」にて以下を設定</a:t>
                      </a:r>
                      <a:endParaRPr kumimoji="1" lang="ja-JP" altLang="en-US" sz="1400" dirty="0">
                        <a:solidFill>
                          <a:schemeClr val="tx1"/>
                        </a:solidFill>
                        <a:latin typeface="+mn-lt"/>
                      </a:endParaRPr>
                    </a:p>
                  </a:txBody>
                  <a:tcPr>
                    <a:lnL w="12700" cmpd="sng">
                      <a:noFill/>
                    </a:lnL>
                    <a:lnR w="12700" cmpd="sng">
                      <a:noFill/>
                    </a:lnR>
                    <a:lnT w="12700" cmpd="sng">
                      <a:noFill/>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dirty="0"/>
                    </a:p>
                  </a:txBody>
                  <a:tcPr/>
                </a:tc>
                <a:extLst>
                  <a:ext uri="{0D108BD9-81ED-4DB2-BD59-A6C34878D82A}">
                    <a16:rowId xmlns:a16="http://schemas.microsoft.com/office/drawing/2014/main" val="2769152559"/>
                  </a:ext>
                </a:extLst>
              </a:tr>
              <a:tr h="249807">
                <a:tc>
                  <a:txBody>
                    <a:bodyPr/>
                    <a:lstStyle/>
                    <a:p>
                      <a:r>
                        <a:rPr kumimoji="1" lang="ja-JP" altLang="en-US" sz="1400" b="1" dirty="0" smtClean="0">
                          <a:solidFill>
                            <a:schemeClr val="bg1"/>
                          </a:solidFill>
                          <a:latin typeface="+mn-lt"/>
                        </a:rPr>
                        <a:t>名前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WARNING log alert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249807">
                <a:tc>
                  <a:txBody>
                    <a:bodyPr/>
                    <a:lstStyle/>
                    <a:p>
                      <a:r>
                        <a:rPr kumimoji="1" lang="ja-JP" altLang="en-US" sz="1400" b="1" dirty="0" smtClean="0">
                          <a:solidFill>
                            <a:schemeClr val="bg1"/>
                          </a:solidFill>
                          <a:latin typeface="+mn-lt"/>
                        </a:rPr>
                        <a:t>深刻度</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軽度の障害</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6370878"/>
                  </a:ext>
                </a:extLst>
              </a:tr>
              <a:tr h="1998458">
                <a:tc>
                  <a:txBody>
                    <a:bodyPr/>
                    <a:lstStyle/>
                    <a:p>
                      <a:r>
                        <a:rPr kumimoji="1" lang="ja-JP" altLang="en-US" sz="1400" b="1" dirty="0" smtClean="0">
                          <a:solidFill>
                            <a:schemeClr val="bg1"/>
                          </a:solidFill>
                          <a:latin typeface="+mn-lt"/>
                        </a:rPr>
                        <a:t>条件式</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{Zabbix </a:t>
                      </a:r>
                      <a:r>
                        <a:rPr kumimoji="1" lang="en-US" altLang="ja-JP" sz="1400" dirty="0" err="1" smtClean="0">
                          <a:solidFill>
                            <a:schemeClr val="tx1"/>
                          </a:solidFill>
                          <a:latin typeface="+mn-lt"/>
                        </a:rPr>
                        <a:t>server:log</a:t>
                      </a:r>
                      <a:r>
                        <a:rPr kumimoji="1" lang="en-US" altLang="ja-JP" sz="1400" dirty="0" smtClean="0">
                          <a:solidFill>
                            <a:schemeClr val="tx1"/>
                          </a:solidFill>
                          <a:latin typeface="+mn-lt"/>
                        </a:rPr>
                        <a:t>[/</a:t>
                      </a:r>
                      <a:r>
                        <a:rPr kumimoji="1" lang="en-US" altLang="ja-JP" sz="1400" dirty="0" err="1" smtClean="0">
                          <a:solidFill>
                            <a:schemeClr val="tx1"/>
                          </a:solidFill>
                          <a:latin typeface="+mn-lt"/>
                        </a:rPr>
                        <a:t>var</a:t>
                      </a:r>
                      <a:r>
                        <a:rPr kumimoji="1" lang="en-US" altLang="ja-JP" sz="1400" dirty="0" smtClean="0">
                          <a:solidFill>
                            <a:schemeClr val="tx1"/>
                          </a:solidFill>
                          <a:latin typeface="+mn-lt"/>
                        </a:rPr>
                        <a:t>/log/</a:t>
                      </a:r>
                      <a:r>
                        <a:rPr kumimoji="1" lang="en-US" altLang="ja-JP" sz="1400" dirty="0" err="1" smtClean="0">
                          <a:solidFill>
                            <a:schemeClr val="tx1"/>
                          </a:solidFill>
                          <a:latin typeface="+mn-lt"/>
                        </a:rPr>
                        <a:t>test_logs</a:t>
                      </a:r>
                      <a:r>
                        <a:rPr kumimoji="1" lang="en-US" altLang="ja-JP" sz="1400" dirty="0" smtClean="0">
                          <a:solidFill>
                            <a:schemeClr val="tx1"/>
                          </a:solidFill>
                          <a:latin typeface="+mn-lt"/>
                        </a:rPr>
                        <a:t>/</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a:t>
                      </a:r>
                      <a:r>
                        <a:rPr kumimoji="1" lang="en-US" altLang="ja-JP" sz="1400" dirty="0" err="1" smtClean="0">
                          <a:solidFill>
                            <a:schemeClr val="tx1"/>
                          </a:solidFill>
                          <a:latin typeface="+mn-lt"/>
                        </a:rPr>
                        <a:t>str</a:t>
                      </a:r>
                      <a:r>
                        <a:rPr kumimoji="1" lang="en-US" altLang="ja-JP" sz="1400" dirty="0" smtClean="0">
                          <a:solidFill>
                            <a:schemeClr val="tx1"/>
                          </a:solidFill>
                          <a:latin typeface="+mn-lt"/>
                        </a:rPr>
                        <a:t>("WARNING")}=1</a:t>
                      </a:r>
                    </a:p>
                    <a:p>
                      <a:r>
                        <a:rPr kumimoji="1" lang="en-US" altLang="ja-JP" sz="1400" dirty="0" smtClean="0">
                          <a:solidFill>
                            <a:schemeClr val="tx1"/>
                          </a:solidFill>
                          <a:latin typeface="+mn-lt"/>
                        </a:rPr>
                        <a:t>and</a:t>
                      </a:r>
                    </a:p>
                    <a:p>
                      <a:r>
                        <a:rPr kumimoji="1" lang="en-US" altLang="ja-JP" sz="1400" dirty="0" smtClean="0">
                          <a:solidFill>
                            <a:schemeClr val="tx1"/>
                          </a:solidFill>
                          <a:latin typeface="+mn-lt"/>
                        </a:rPr>
                        <a:t>{Zabbix </a:t>
                      </a:r>
                      <a:r>
                        <a:rPr kumimoji="1" lang="en-US" altLang="ja-JP" sz="1400" dirty="0" err="1" smtClean="0">
                          <a:solidFill>
                            <a:schemeClr val="tx1"/>
                          </a:solidFill>
                          <a:latin typeface="+mn-lt"/>
                        </a:rPr>
                        <a:t>server:log</a:t>
                      </a:r>
                      <a:r>
                        <a:rPr kumimoji="1" lang="en-US" altLang="ja-JP" sz="1400" dirty="0" smtClean="0">
                          <a:solidFill>
                            <a:schemeClr val="tx1"/>
                          </a:solidFill>
                          <a:latin typeface="+mn-lt"/>
                        </a:rPr>
                        <a:t>[/</a:t>
                      </a:r>
                      <a:r>
                        <a:rPr kumimoji="1" lang="en-US" altLang="ja-JP" sz="1400" dirty="0" err="1" smtClean="0">
                          <a:solidFill>
                            <a:schemeClr val="tx1"/>
                          </a:solidFill>
                          <a:latin typeface="+mn-lt"/>
                        </a:rPr>
                        <a:t>var</a:t>
                      </a:r>
                      <a:r>
                        <a:rPr kumimoji="1" lang="en-US" altLang="ja-JP" sz="1400" dirty="0" smtClean="0">
                          <a:solidFill>
                            <a:schemeClr val="tx1"/>
                          </a:solidFill>
                          <a:latin typeface="+mn-lt"/>
                        </a:rPr>
                        <a:t>/log/</a:t>
                      </a:r>
                      <a:r>
                        <a:rPr kumimoji="1" lang="en-US" altLang="ja-JP" sz="1400" dirty="0" err="1" smtClean="0">
                          <a:solidFill>
                            <a:schemeClr val="tx1"/>
                          </a:solidFill>
                          <a:latin typeface="+mn-lt"/>
                        </a:rPr>
                        <a:t>test_logs</a:t>
                      </a:r>
                      <a:r>
                        <a:rPr kumimoji="1" lang="en-US" altLang="ja-JP" sz="1400" dirty="0" smtClean="0">
                          <a:solidFill>
                            <a:schemeClr val="tx1"/>
                          </a:solidFill>
                          <a:latin typeface="+mn-lt"/>
                        </a:rPr>
                        <a:t>/</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].count(1h,"WARNING")}&gt;=1</a:t>
                      </a:r>
                    </a:p>
                    <a:p>
                      <a:r>
                        <a:rPr kumimoji="1" lang="en-US" altLang="ja-JP" sz="1400" dirty="0" smtClean="0">
                          <a:solidFill>
                            <a:schemeClr val="tx1"/>
                          </a:solidFill>
                          <a:latin typeface="+mn-lt"/>
                        </a:rPr>
                        <a:t>and</a:t>
                      </a:r>
                    </a:p>
                    <a:p>
                      <a:r>
                        <a:rPr kumimoji="1" lang="en-US" altLang="ja-JP" sz="1400" dirty="0" smtClean="0">
                          <a:solidFill>
                            <a:schemeClr val="tx1"/>
                          </a:solidFill>
                          <a:latin typeface="+mn-lt"/>
                        </a:rPr>
                        <a:t>{Zabbix </a:t>
                      </a:r>
                      <a:r>
                        <a:rPr kumimoji="1" lang="en-US" altLang="ja-JP" sz="1400" dirty="0" err="1" smtClean="0">
                          <a:solidFill>
                            <a:schemeClr val="tx1"/>
                          </a:solidFill>
                          <a:latin typeface="+mn-lt"/>
                        </a:rPr>
                        <a:t>server:log</a:t>
                      </a:r>
                      <a:r>
                        <a:rPr kumimoji="1" lang="en-US" altLang="ja-JP" sz="1400" dirty="0" smtClean="0">
                          <a:solidFill>
                            <a:schemeClr val="tx1"/>
                          </a:solidFill>
                          <a:latin typeface="+mn-lt"/>
                        </a:rPr>
                        <a:t>[/</a:t>
                      </a:r>
                      <a:r>
                        <a:rPr kumimoji="1" lang="en-US" altLang="ja-JP" sz="1400" dirty="0" err="1" smtClean="0">
                          <a:solidFill>
                            <a:schemeClr val="tx1"/>
                          </a:solidFill>
                          <a:latin typeface="+mn-lt"/>
                        </a:rPr>
                        <a:t>var</a:t>
                      </a:r>
                      <a:r>
                        <a:rPr kumimoji="1" lang="en-US" altLang="ja-JP" sz="1400" dirty="0" smtClean="0">
                          <a:solidFill>
                            <a:schemeClr val="tx1"/>
                          </a:solidFill>
                          <a:latin typeface="+mn-lt"/>
                        </a:rPr>
                        <a:t>/log/</a:t>
                      </a:r>
                      <a:r>
                        <a:rPr kumimoji="1" lang="en-US" altLang="ja-JP" sz="1400" dirty="0" err="1" smtClean="0">
                          <a:solidFill>
                            <a:schemeClr val="tx1"/>
                          </a:solidFill>
                          <a:latin typeface="+mn-lt"/>
                        </a:rPr>
                        <a:t>test_logs</a:t>
                      </a:r>
                      <a:r>
                        <a:rPr kumimoji="1" lang="en-US" altLang="ja-JP" sz="1400" dirty="0" smtClean="0">
                          <a:solidFill>
                            <a:schemeClr val="tx1"/>
                          </a:solidFill>
                          <a:latin typeface="+mn-lt"/>
                        </a:rPr>
                        <a:t>/</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a:t>
                      </a:r>
                      <a:r>
                        <a:rPr kumimoji="1" lang="en-US" altLang="ja-JP" sz="1400" dirty="0" err="1" smtClean="0">
                          <a:solidFill>
                            <a:schemeClr val="tx1"/>
                          </a:solidFill>
                          <a:latin typeface="+mn-lt"/>
                        </a:rPr>
                        <a:t>nodata</a:t>
                      </a:r>
                      <a:r>
                        <a:rPr kumimoji="1" lang="en-US" altLang="ja-JP" sz="1400" dirty="0" smtClean="0">
                          <a:solidFill>
                            <a:schemeClr val="tx1"/>
                          </a:solidFill>
                          <a:latin typeface="+mn-lt"/>
                        </a:rPr>
                        <a:t>(10m)}=0</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8198264"/>
                  </a:ext>
                </a:extLst>
              </a:tr>
              <a:tr h="249807">
                <a:tc>
                  <a:txBody>
                    <a:bodyPr/>
                    <a:lstStyle/>
                    <a:p>
                      <a:r>
                        <a:rPr kumimoji="1" lang="ja-JP" altLang="en-US" sz="1400" b="1" dirty="0" smtClean="0">
                          <a:solidFill>
                            <a:schemeClr val="bg1"/>
                          </a:solidFill>
                          <a:latin typeface="+mn-lt"/>
                        </a:rPr>
                        <a:t>有効</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チェックする</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097151"/>
                  </a:ext>
                </a:extLst>
              </a:tr>
            </a:tbl>
          </a:graphicData>
        </a:graphic>
      </p:graphicFrame>
      <p:sp>
        <p:nvSpPr>
          <p:cNvPr id="42" name="円形吹き出し 41"/>
          <p:cNvSpPr/>
          <p:nvPr/>
        </p:nvSpPr>
        <p:spPr bwMode="auto">
          <a:xfrm>
            <a:off x="3357457" y="2141870"/>
            <a:ext cx="360000" cy="360000"/>
          </a:xfrm>
          <a:prstGeom prst="wedgeEllipseCallout">
            <a:avLst>
              <a:gd name="adj1" fmla="val -105500"/>
              <a:gd name="adj2" fmla="val 68144"/>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graphicFrame>
        <p:nvGraphicFramePr>
          <p:cNvPr id="43" name="表 42"/>
          <p:cNvGraphicFramePr>
            <a:graphicFrameLocks noGrp="1"/>
          </p:cNvGraphicFramePr>
          <p:nvPr>
            <p:extLst>
              <p:ext uri="{D42A27DB-BD31-4B8C-83A1-F6EECF244321}">
                <p14:modId xmlns:p14="http://schemas.microsoft.com/office/powerpoint/2010/main" val="2336051406"/>
              </p:ext>
            </p:extLst>
          </p:nvPr>
        </p:nvGraphicFramePr>
        <p:xfrm>
          <a:off x="8829990" y="4869200"/>
          <a:ext cx="2882790" cy="1452917"/>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674510">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80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a:t>
                      </a:r>
                      <a:r>
                        <a:rPr kumimoji="1" lang="en-US" altLang="ja-JP" sz="1300" dirty="0" smtClean="0">
                          <a:latin typeface="+mn-lt"/>
                        </a:rPr>
                        <a:t>1</a:t>
                      </a:r>
                      <a:r>
                        <a:rPr kumimoji="1" lang="ja-JP" altLang="en-US" sz="1300" dirty="0" smtClean="0">
                          <a:latin typeface="+mn-lt"/>
                        </a:rPr>
                        <a:t>時間以内に</a:t>
                      </a:r>
                      <a:r>
                        <a:rPr kumimoji="1" lang="en-US" altLang="ja-JP" sz="1300" dirty="0" smtClean="0">
                          <a:latin typeface="+mn-lt"/>
                        </a:rPr>
                        <a:t>”WARNING”</a:t>
                      </a:r>
                      <a:r>
                        <a:rPr kumimoji="1" lang="ja-JP" altLang="en-US" sz="1300" dirty="0" smtClean="0">
                          <a:latin typeface="+mn-lt"/>
                        </a:rPr>
                        <a:t>という文字列が</a:t>
                      </a:r>
                      <a:r>
                        <a:rPr kumimoji="1" lang="en-US" altLang="ja-JP" sz="1300" dirty="0" smtClean="0">
                          <a:latin typeface="+mn-lt"/>
                        </a:rPr>
                        <a:t>1</a:t>
                      </a:r>
                      <a:r>
                        <a:rPr kumimoji="1" lang="ja-JP" altLang="en-US" sz="1300" dirty="0" smtClean="0">
                          <a:latin typeface="+mn-lt"/>
                        </a:rPr>
                        <a:t>回以上出たら正」「</a:t>
                      </a:r>
                      <a:r>
                        <a:rPr kumimoji="1" lang="en-US" altLang="ja-JP" sz="1300" dirty="0" smtClean="0">
                          <a:latin typeface="+mn-lt"/>
                        </a:rPr>
                        <a:t>10</a:t>
                      </a:r>
                      <a:r>
                        <a:rPr kumimoji="1" lang="ja-JP" altLang="en-US" sz="1300" dirty="0" smtClean="0">
                          <a:latin typeface="+mn-lt"/>
                        </a:rPr>
                        <a:t>分間データが無かったら偽」という条件式を記述</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3455790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4.3</a:t>
            </a:r>
            <a:r>
              <a:rPr lang="ja-JP" altLang="en-US" dirty="0"/>
              <a:t>　設定値のテスト　</a:t>
            </a:r>
            <a:r>
              <a:rPr lang="en-US" altLang="ja-JP" dirty="0"/>
              <a:t>※</a:t>
            </a:r>
            <a:r>
              <a:rPr lang="ja-JP" altLang="en-US" dirty="0"/>
              <a:t>アラート発報</a:t>
            </a:r>
          </a:p>
        </p:txBody>
      </p:sp>
      <p:sp>
        <p:nvSpPr>
          <p:cNvPr id="7" name="コンテンツ プレースホルダー 6"/>
          <p:cNvSpPr>
            <a:spLocks noGrp="1"/>
          </p:cNvSpPr>
          <p:nvPr>
            <p:ph sz="quarter" idx="10"/>
          </p:nvPr>
        </p:nvSpPr>
        <p:spPr>
          <a:xfrm>
            <a:off x="239351" y="836712"/>
            <a:ext cx="8593030" cy="5616476"/>
          </a:xfrm>
        </p:spPr>
        <p:txBody>
          <a:bodyPr>
            <a:noAutofit/>
          </a:bodyPr>
          <a:lstStyle/>
          <a:p>
            <a:r>
              <a:rPr lang="en-US" altLang="ja-JP" dirty="0" smtClean="0"/>
              <a:t>Zabbix</a:t>
            </a:r>
            <a:r>
              <a:rPr lang="ja-JP" altLang="en-US" dirty="0" smtClean="0"/>
              <a:t>のダッシュボード画面にアラートが表示されることを確認する</a:t>
            </a:r>
            <a:endParaRPr lang="en-US" altLang="ja-JP" dirty="0" smtClean="0"/>
          </a:p>
          <a:p>
            <a:pPr marL="522900" lvl="1" indent="-342900">
              <a:buFont typeface="+mj-ea"/>
              <a:buAutoNum type="circleNumDbPlain"/>
            </a:pPr>
            <a:r>
              <a:rPr lang="ja-JP" altLang="en-US" dirty="0" smtClean="0"/>
              <a:t>「</a:t>
            </a:r>
            <a:r>
              <a:rPr lang="en-US" altLang="ja-JP" dirty="0" smtClean="0"/>
              <a:t>test.log</a:t>
            </a:r>
            <a:r>
              <a:rPr lang="ja-JP" altLang="en-US" dirty="0" smtClean="0"/>
              <a:t>」にログを追加する</a:t>
            </a:r>
            <a:endParaRPr lang="en-US" altLang="ja-JP" dirty="0" smtClean="0"/>
          </a:p>
          <a:p>
            <a:pPr marL="522900" lvl="1" indent="-342900">
              <a:buFont typeface="+mj-ea"/>
              <a:buAutoNum type="circleNumDbPlain"/>
            </a:pPr>
            <a:r>
              <a:rPr lang="ja-JP" altLang="en-US" dirty="0" smtClean="0"/>
              <a:t>ダッシュボードの表示を</a:t>
            </a:r>
            <a:r>
              <a:rPr lang="ja-JP" altLang="en-US" dirty="0"/>
              <a:t>確認</a:t>
            </a:r>
            <a:r>
              <a:rPr lang="ja-JP" altLang="en-US" dirty="0" smtClean="0"/>
              <a:t>する</a:t>
            </a: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180000" lvl="1" indent="0">
              <a:buNone/>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smtClean="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180000" lvl="1" indent="0">
              <a:buNone/>
            </a:pPr>
            <a:endParaRPr lang="en-US" altLang="ja-JP" dirty="0"/>
          </a:p>
          <a:p>
            <a:endParaRPr lang="ja-JP" altLang="en-US" dirty="0"/>
          </a:p>
          <a:p>
            <a:endParaRPr kumimoji="1" lang="ja-JP" altLang="en-US" dirty="0"/>
          </a:p>
        </p:txBody>
      </p:sp>
      <p:sp>
        <p:nvSpPr>
          <p:cNvPr id="9" name="角丸四角形 8"/>
          <p:cNvSpPr/>
          <p:nvPr/>
        </p:nvSpPr>
        <p:spPr bwMode="auto">
          <a:xfrm>
            <a:off x="3316491" y="5695358"/>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pSp>
        <p:nvGrpSpPr>
          <p:cNvPr id="24" name="グループ化 23"/>
          <p:cNvGrpSpPr/>
          <p:nvPr/>
        </p:nvGrpSpPr>
        <p:grpSpPr>
          <a:xfrm>
            <a:off x="8832380" y="1271926"/>
            <a:ext cx="2856566" cy="3419344"/>
            <a:chOff x="6815468" y="1845766"/>
            <a:chExt cx="2148045" cy="3419344"/>
          </a:xfrm>
        </p:grpSpPr>
        <p:sp>
          <p:nvSpPr>
            <p:cNvPr id="27" name="正方形/長方形 26"/>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角丸四角形 27"/>
            <p:cNvSpPr/>
            <p:nvPr/>
          </p:nvSpPr>
          <p:spPr bwMode="auto">
            <a:xfrm>
              <a:off x="6887346" y="35733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アクション設定　</a:t>
              </a:r>
              <a:r>
                <a:rPr lang="en-US" altLang="ja-JP" sz="900" b="1" dirty="0">
                  <a:solidFill>
                    <a:schemeClr val="tx1"/>
                  </a:solidFill>
                  <a:latin typeface="+mn-ea"/>
                </a:rPr>
                <a:t>※</a:t>
              </a:r>
              <a:r>
                <a:rPr lang="ja-JP" altLang="en-US" sz="900" b="1" dirty="0" smtClean="0">
                  <a:solidFill>
                    <a:schemeClr val="tx1"/>
                  </a:solidFill>
                  <a:latin typeface="+mn-ea"/>
                </a:rPr>
                <a:t>メールドライバ</a:t>
              </a:r>
              <a:endParaRPr lang="ja-JP" altLang="en-US" sz="900" b="1" dirty="0">
                <a:solidFill>
                  <a:schemeClr val="tx1"/>
                </a:solidFill>
                <a:latin typeface="+mn-ea"/>
              </a:endParaRPr>
            </a:p>
          </p:txBody>
        </p:sp>
        <p:sp>
          <p:nvSpPr>
            <p:cNvPr id="29" name="角丸四角形 28"/>
            <p:cNvSpPr/>
            <p:nvPr/>
          </p:nvSpPr>
          <p:spPr bwMode="auto">
            <a:xfrm>
              <a:off x="6887346" y="39847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30" name="角丸四角形 29"/>
            <p:cNvSpPr/>
            <p:nvPr/>
          </p:nvSpPr>
          <p:spPr bwMode="auto">
            <a:xfrm>
              <a:off x="6887346" y="4807700"/>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32" name="角丸四角形 3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33" name="角丸四角形 32"/>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34" name="角丸四角形 33"/>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35" name="角丸四角形 34"/>
            <p:cNvSpPr/>
            <p:nvPr/>
          </p:nvSpPr>
          <p:spPr bwMode="auto">
            <a:xfrm>
              <a:off x="6887346" y="316189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rgbClr val="FF0000"/>
                  </a:solidFill>
                  <a:latin typeface="+mn-ea"/>
                </a:rPr>
                <a:t>設定値のテスト　</a:t>
              </a:r>
              <a:r>
                <a:rPr lang="en-US" altLang="ja-JP" sz="900" b="1" spc="-150" dirty="0">
                  <a:solidFill>
                    <a:srgbClr val="FF0000"/>
                  </a:solidFill>
                  <a:latin typeface="+mn-ea"/>
                </a:rPr>
                <a:t>※</a:t>
              </a:r>
              <a:r>
                <a:rPr lang="ja-JP" altLang="en-US" sz="900" b="1" spc="-150" dirty="0">
                  <a:solidFill>
                    <a:srgbClr val="FF0000"/>
                  </a:solidFill>
                  <a:latin typeface="+mn-ea"/>
                </a:rPr>
                <a:t>アラート発報</a:t>
              </a:r>
            </a:p>
          </p:txBody>
        </p:sp>
        <p:sp>
          <p:nvSpPr>
            <p:cNvPr id="36" name="角丸四角形 35"/>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pic>
        <p:nvPicPr>
          <p:cNvPr id="3" name="図 2"/>
          <p:cNvPicPr>
            <a:picLocks noChangeAspect="1"/>
          </p:cNvPicPr>
          <p:nvPr/>
        </p:nvPicPr>
        <p:blipFill>
          <a:blip r:embed="rId2"/>
          <a:stretch>
            <a:fillRect/>
          </a:stretch>
        </p:blipFill>
        <p:spPr>
          <a:xfrm>
            <a:off x="797187" y="3861060"/>
            <a:ext cx="7695766" cy="956141"/>
          </a:xfrm>
          <a:prstGeom prst="rect">
            <a:avLst/>
          </a:prstGeom>
        </p:spPr>
      </p:pic>
      <p:graphicFrame>
        <p:nvGraphicFramePr>
          <p:cNvPr id="43" name="表 42"/>
          <p:cNvGraphicFramePr>
            <a:graphicFrameLocks noGrp="1"/>
          </p:cNvGraphicFramePr>
          <p:nvPr>
            <p:extLst>
              <p:ext uri="{D42A27DB-BD31-4B8C-83A1-F6EECF244321}">
                <p14:modId xmlns:p14="http://schemas.microsoft.com/office/powerpoint/2010/main" val="3186591741"/>
              </p:ext>
            </p:extLst>
          </p:nvPr>
        </p:nvGraphicFramePr>
        <p:xfrm>
          <a:off x="966458" y="2095079"/>
          <a:ext cx="5777632" cy="1469436"/>
        </p:xfrm>
        <a:graphic>
          <a:graphicData uri="http://schemas.openxmlformats.org/drawingml/2006/table">
            <a:tbl>
              <a:tblPr firstRow="1" bandRow="1">
                <a:tableStyleId>{5C22544A-7EE6-4342-B048-85BDC9FD1C3A}</a:tableStyleId>
              </a:tblPr>
              <a:tblGrid>
                <a:gridCol w="5777632">
                  <a:extLst>
                    <a:ext uri="{9D8B030D-6E8A-4147-A177-3AD203B41FA5}">
                      <a16:colId xmlns:a16="http://schemas.microsoft.com/office/drawing/2014/main" val="2031014680"/>
                    </a:ext>
                  </a:extLst>
                </a:gridCol>
              </a:tblGrid>
              <a:tr h="389436">
                <a:tc>
                  <a:txBody>
                    <a:bodyPr/>
                    <a:lstStyle/>
                    <a:p>
                      <a:r>
                        <a:rPr kumimoji="1" lang="ja-JP" altLang="en-US" sz="1400" b="0" dirty="0" smtClean="0">
                          <a:solidFill>
                            <a:schemeClr val="tx1"/>
                          </a:solidFill>
                          <a:latin typeface="+mn-lt"/>
                        </a:rPr>
                        <a:t>　「</a:t>
                      </a:r>
                      <a:r>
                        <a:rPr kumimoji="1" lang="en-US" altLang="ja-JP" sz="1400" b="0" dirty="0" smtClean="0">
                          <a:solidFill>
                            <a:schemeClr val="tx1"/>
                          </a:solidFill>
                          <a:latin typeface="+mn-lt"/>
                        </a:rPr>
                        <a:t>/var/log/test_logs/test.log</a:t>
                      </a:r>
                      <a:r>
                        <a:rPr kumimoji="1" lang="ja-JP" altLang="en-US" sz="1400" b="0" dirty="0" smtClean="0">
                          <a:solidFill>
                            <a:schemeClr val="tx1"/>
                          </a:solidFill>
                          <a:latin typeface="+mn-lt"/>
                        </a:rPr>
                        <a:t>」にログを追加</a:t>
                      </a:r>
                      <a:endParaRPr kumimoji="1" lang="ja-JP" altLang="en-US" sz="1400" b="0" dirty="0">
                        <a:solidFill>
                          <a:schemeClr val="tx1"/>
                        </a:solidFill>
                        <a:latin typeface="+mn-lt"/>
                      </a:endParaRPr>
                    </a:p>
                  </a:txBody>
                  <a:tcPr anchor="ctr">
                    <a:solidFill>
                      <a:schemeClr val="bg1"/>
                    </a:solidFill>
                  </a:tcPr>
                </a:tc>
                <a:extLst>
                  <a:ext uri="{0D108BD9-81ED-4DB2-BD59-A6C34878D82A}">
                    <a16:rowId xmlns:a16="http://schemas.microsoft.com/office/drawing/2014/main" val="2131755815"/>
                  </a:ext>
                </a:extLst>
              </a:tr>
              <a:tr h="108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a:t>
                      </a:r>
                      <a:r>
                        <a:rPr kumimoji="1" lang="en-US" altLang="ja-JP" sz="1400" dirty="0" smtClean="0">
                          <a:solidFill>
                            <a:schemeClr val="bg1"/>
                          </a:solidFill>
                          <a:latin typeface="+mn-lt"/>
                        </a:rPr>
                        <a:t>INFO: DB</a:t>
                      </a:r>
                      <a:r>
                        <a:rPr kumimoji="1" lang="ja-JP" altLang="en-US" sz="1400" dirty="0" smtClean="0">
                          <a:solidFill>
                            <a:schemeClr val="bg1"/>
                          </a:solidFill>
                          <a:latin typeface="+mn-lt"/>
                        </a:rPr>
                        <a:t>接続</a:t>
                      </a:r>
                      <a:r>
                        <a:rPr kumimoji="1" lang="en-US" altLang="ja-JP" sz="1400" b="0"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a:t>
                      </a:r>
                      <a:r>
                        <a:rPr kumimoji="1" lang="en-US" altLang="ja-JP" sz="1400" dirty="0" smtClean="0">
                          <a:solidFill>
                            <a:schemeClr val="bg1"/>
                          </a:solidFill>
                          <a:latin typeface="+mn-lt"/>
                        </a:rPr>
                        <a:t>INFO: DB</a:t>
                      </a:r>
                      <a:r>
                        <a:rPr kumimoji="1" lang="ja-JP" altLang="en-US" sz="1400" dirty="0" smtClean="0">
                          <a:solidFill>
                            <a:schemeClr val="bg1"/>
                          </a:solidFill>
                          <a:latin typeface="+mn-lt"/>
                        </a:rPr>
                        <a:t>接続</a:t>
                      </a:r>
                      <a:r>
                        <a:rPr kumimoji="1" lang="en-US" altLang="ja-JP" sz="1400" b="0"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a:t>
                      </a:r>
                      <a:r>
                        <a:rPr kumimoji="1" lang="en-US" altLang="ja-JP" sz="1400" dirty="0" smtClean="0">
                          <a:solidFill>
                            <a:schemeClr val="bg1"/>
                          </a:solidFill>
                          <a:latin typeface="+mn-lt"/>
                        </a:rPr>
                        <a:t>INFO: DB</a:t>
                      </a:r>
                      <a:r>
                        <a:rPr kumimoji="1" lang="ja-JP" altLang="en-US" sz="1400" dirty="0" smtClean="0">
                          <a:solidFill>
                            <a:schemeClr val="bg1"/>
                          </a:solidFill>
                          <a:latin typeface="+mn-lt"/>
                        </a:rPr>
                        <a:t>接続</a:t>
                      </a:r>
                      <a:r>
                        <a:rPr kumimoji="1" lang="en-US" altLang="ja-JP" sz="1400" b="0"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WARNING</a:t>
                      </a:r>
                      <a:r>
                        <a:rPr kumimoji="1" lang="en-US" altLang="ja-JP" sz="1400" dirty="0" smtClean="0">
                          <a:solidFill>
                            <a:schemeClr val="bg1"/>
                          </a:solidFill>
                          <a:latin typeface="+mn-lt"/>
                        </a:rPr>
                        <a:t>: </a:t>
                      </a:r>
                      <a:r>
                        <a:rPr kumimoji="1" lang="ja-JP" altLang="en-US" sz="1400" dirty="0" smtClean="0">
                          <a:solidFill>
                            <a:schemeClr val="bg1"/>
                          </a:solidFill>
                          <a:latin typeface="+mn-lt"/>
                        </a:rPr>
                        <a:t>接続失敗</a:t>
                      </a:r>
                      <a:r>
                        <a:rPr kumimoji="1" lang="en-US" altLang="ja-JP" sz="1400" b="0" dirty="0" smtClean="0">
                          <a:solidFill>
                            <a:schemeClr val="bg1"/>
                          </a:solidFill>
                          <a:latin typeface="+mn-lt"/>
                        </a:rPr>
                        <a:t>" &gt;&gt; test.log</a:t>
                      </a:r>
                    </a:p>
                  </a:txBody>
                  <a:tcPr anchor="ctr">
                    <a:solidFill>
                      <a:schemeClr val="tx1"/>
                    </a:solidFill>
                  </a:tcPr>
                </a:tc>
                <a:extLst>
                  <a:ext uri="{0D108BD9-81ED-4DB2-BD59-A6C34878D82A}">
                    <a16:rowId xmlns:a16="http://schemas.microsoft.com/office/drawing/2014/main" val="345772336"/>
                  </a:ext>
                </a:extLst>
              </a:tr>
            </a:tbl>
          </a:graphicData>
        </a:graphic>
      </p:graphicFrame>
      <p:sp>
        <p:nvSpPr>
          <p:cNvPr id="4" name="角丸四角形 3"/>
          <p:cNvSpPr/>
          <p:nvPr/>
        </p:nvSpPr>
        <p:spPr bwMode="auto">
          <a:xfrm>
            <a:off x="797187" y="2021928"/>
            <a:ext cx="6090923" cy="1656000"/>
          </a:xfrm>
          <a:prstGeom prst="roundRect">
            <a:avLst>
              <a:gd name="adj" fmla="val 9696"/>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4" name="円形吹き出し 43"/>
          <p:cNvSpPr/>
          <p:nvPr/>
        </p:nvSpPr>
        <p:spPr bwMode="auto">
          <a:xfrm>
            <a:off x="797186" y="5030065"/>
            <a:ext cx="360000" cy="360000"/>
          </a:xfrm>
          <a:prstGeom prst="wedgeEllipseCallout">
            <a:avLst>
              <a:gd name="adj1" fmla="val 164459"/>
              <a:gd name="adj2" fmla="val -179141"/>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45" name="楕円 44"/>
          <p:cNvSpPr/>
          <p:nvPr/>
        </p:nvSpPr>
        <p:spPr bwMode="auto">
          <a:xfrm>
            <a:off x="787033" y="2025893"/>
            <a:ext cx="360000" cy="360000"/>
          </a:xfrm>
          <a:prstGeom prst="ellipse">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1</a:t>
            </a:r>
            <a:endParaRPr kumimoji="1" lang="ja-JP" altLang="en-US" sz="1400" b="1" dirty="0" smtClean="0">
              <a:solidFill>
                <a:schemeClr val="bg1"/>
              </a:solidFill>
              <a:latin typeface="+mn-ea"/>
            </a:endParaRPr>
          </a:p>
        </p:txBody>
      </p:sp>
      <p:sp>
        <p:nvSpPr>
          <p:cNvPr id="46" name="角丸四角形 45"/>
          <p:cNvSpPr/>
          <p:nvPr/>
        </p:nvSpPr>
        <p:spPr bwMode="auto">
          <a:xfrm>
            <a:off x="824030" y="5070313"/>
            <a:ext cx="3039662" cy="1319815"/>
          </a:xfrm>
          <a:prstGeom prst="roundRect">
            <a:avLst>
              <a:gd name="adj" fmla="val 14944"/>
            </a:avLst>
          </a:pr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kumimoji="1" lang="ja-JP" altLang="en-US" sz="1600" dirty="0" smtClean="0">
                <a:latin typeface="+mn-ea"/>
              </a:rPr>
              <a:t>　　</a:t>
            </a:r>
          </a:p>
        </p:txBody>
      </p:sp>
      <p:sp>
        <p:nvSpPr>
          <p:cNvPr id="5" name="正方形/長方形 4"/>
          <p:cNvSpPr/>
          <p:nvPr/>
        </p:nvSpPr>
        <p:spPr>
          <a:xfrm>
            <a:off x="1055300" y="5301260"/>
            <a:ext cx="2704850" cy="954107"/>
          </a:xfrm>
          <a:prstGeom prst="rect">
            <a:avLst/>
          </a:prstGeom>
        </p:spPr>
        <p:txBody>
          <a:bodyPr wrap="square">
            <a:spAutoFit/>
          </a:bodyPr>
          <a:lstStyle/>
          <a:p>
            <a:r>
              <a:rPr lang="ja-JP" altLang="en-US" sz="1400" dirty="0" smtClean="0"/>
              <a:t>ホスト「</a:t>
            </a:r>
            <a:r>
              <a:rPr lang="en-US" altLang="ja-JP" sz="1400" dirty="0" smtClean="0"/>
              <a:t>Zabbix</a:t>
            </a:r>
            <a:r>
              <a:rPr lang="ja-JP" altLang="en-US" sz="1400" dirty="0" smtClean="0"/>
              <a:t> </a:t>
            </a:r>
            <a:r>
              <a:rPr lang="en-US" altLang="ja-JP" sz="1400" dirty="0" smtClean="0"/>
              <a:t>server</a:t>
            </a:r>
            <a:r>
              <a:rPr lang="ja-JP" altLang="en-US" sz="1400" dirty="0" smtClean="0"/>
              <a:t>」に作成したトリガー「</a:t>
            </a:r>
            <a:r>
              <a:rPr lang="en-US" altLang="ja-JP" sz="1400" dirty="0" smtClean="0"/>
              <a:t>WARNING </a:t>
            </a:r>
            <a:r>
              <a:rPr lang="en-US" altLang="ja-JP" sz="1400" dirty="0"/>
              <a:t>log alert</a:t>
            </a:r>
            <a:r>
              <a:rPr lang="ja-JP" altLang="en-US" sz="1400" dirty="0"/>
              <a:t>」</a:t>
            </a:r>
            <a:r>
              <a:rPr lang="ja-JP" altLang="en-US" sz="1400" dirty="0" smtClean="0"/>
              <a:t>がダッシュボード画面に</a:t>
            </a:r>
            <a:r>
              <a:rPr lang="ja-JP" altLang="en-US" sz="1400" dirty="0"/>
              <a:t>表示されることを確認</a:t>
            </a:r>
          </a:p>
        </p:txBody>
      </p:sp>
      <p:sp>
        <p:nvSpPr>
          <p:cNvPr id="10" name="角丸四角形 9"/>
          <p:cNvSpPr/>
          <p:nvPr/>
        </p:nvSpPr>
        <p:spPr bwMode="auto">
          <a:xfrm>
            <a:off x="1631380" y="4340405"/>
            <a:ext cx="5904820" cy="323658"/>
          </a:xfrm>
          <a:prstGeom prst="round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47" name="表 46"/>
          <p:cNvGraphicFramePr>
            <a:graphicFrameLocks noGrp="1"/>
          </p:cNvGraphicFramePr>
          <p:nvPr>
            <p:extLst>
              <p:ext uri="{D42A27DB-BD31-4B8C-83A1-F6EECF244321}">
                <p14:modId xmlns:p14="http://schemas.microsoft.com/office/powerpoint/2010/main" val="684658849"/>
              </p:ext>
            </p:extLst>
          </p:nvPr>
        </p:nvGraphicFramePr>
        <p:xfrm>
          <a:off x="8789605" y="4950128"/>
          <a:ext cx="2882790" cy="14400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674510">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80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a:t>
                      </a:r>
                      <a:r>
                        <a:rPr kumimoji="1" lang="en-US" altLang="ja-JP" sz="1300" dirty="0" smtClean="0">
                          <a:latin typeface="+mn-lt"/>
                        </a:rPr>
                        <a:t>10</a:t>
                      </a:r>
                      <a:r>
                        <a:rPr kumimoji="1" lang="ja-JP" altLang="en-US" sz="1300" dirty="0" smtClean="0">
                          <a:latin typeface="+mn-lt"/>
                        </a:rPr>
                        <a:t>分間データが無かったら偽」という条件式に則り、</a:t>
                      </a:r>
                      <a:r>
                        <a:rPr kumimoji="1" lang="en-US" altLang="ja-JP" sz="1300" dirty="0" smtClean="0">
                          <a:latin typeface="+mn-lt"/>
                        </a:rPr>
                        <a:t>10</a:t>
                      </a:r>
                      <a:r>
                        <a:rPr kumimoji="1" lang="ja-JP" altLang="en-US" sz="1300" dirty="0" smtClean="0">
                          <a:latin typeface="+mn-lt"/>
                        </a:rPr>
                        <a:t>分後ダッシュボード上のアラートは表示されなくなります。</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25" name="表 24"/>
          <p:cNvGraphicFramePr>
            <a:graphicFrameLocks noGrp="1"/>
          </p:cNvGraphicFramePr>
          <p:nvPr>
            <p:extLst>
              <p:ext uri="{D42A27DB-BD31-4B8C-83A1-F6EECF244321}">
                <p14:modId xmlns:p14="http://schemas.microsoft.com/office/powerpoint/2010/main" val="3036135762"/>
              </p:ext>
            </p:extLst>
          </p:nvPr>
        </p:nvGraphicFramePr>
        <p:xfrm>
          <a:off x="4151730" y="4971180"/>
          <a:ext cx="4392610" cy="141023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4184330">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5023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「監視対象（ホスト）</a:t>
                      </a:r>
                      <a:r>
                        <a:rPr kumimoji="1" lang="en-US" altLang="ja-JP" sz="1300" dirty="0" smtClean="0">
                          <a:latin typeface="+mn-lt"/>
                        </a:rPr>
                        <a:t>”Zabbix</a:t>
                      </a:r>
                      <a:r>
                        <a:rPr kumimoji="1" lang="ja-JP" altLang="en-US" sz="1300" dirty="0" smtClean="0">
                          <a:latin typeface="+mn-lt"/>
                        </a:rPr>
                        <a:t> </a:t>
                      </a:r>
                      <a:r>
                        <a:rPr kumimoji="1" lang="en-US" altLang="ja-JP" sz="1300" dirty="0" smtClean="0">
                          <a:latin typeface="+mn-lt"/>
                        </a:rPr>
                        <a:t>server”</a:t>
                      </a:r>
                      <a:r>
                        <a:rPr kumimoji="1" lang="ja-JP" altLang="en-US" sz="1300" dirty="0" smtClean="0">
                          <a:latin typeface="+mn-lt"/>
                        </a:rPr>
                        <a:t>にトリガー名</a:t>
                      </a:r>
                      <a:r>
                        <a:rPr kumimoji="1" lang="en-US" altLang="ja-JP" sz="1300" dirty="0" smtClean="0">
                          <a:latin typeface="+mn-lt"/>
                        </a:rPr>
                        <a:t>”WARNING”</a:t>
                      </a:r>
                      <a:r>
                        <a:rPr kumimoji="1" lang="ja-JP" altLang="en-US" sz="1300" dirty="0" smtClean="0">
                          <a:latin typeface="+mn-lt"/>
                        </a:rPr>
                        <a:t>を含むアラートが上がった場合」という条件式を、後述する</a:t>
                      </a:r>
                      <a:r>
                        <a:rPr kumimoji="1" lang="en-US" altLang="ja-JP" sz="1300" dirty="0" smtClean="0">
                          <a:latin typeface="+mn-lt"/>
                        </a:rPr>
                        <a:t>&lt;</a:t>
                      </a:r>
                      <a:r>
                        <a:rPr kumimoji="1" lang="en-US" altLang="ja-JP" sz="1300" dirty="0" smtClean="0">
                          <a:latin typeface="+mn-lt"/>
                          <a:hlinkClick r:id="rId3" action="ppaction://hlinksldjump"/>
                        </a:rPr>
                        <a:t>5.3</a:t>
                      </a:r>
                      <a:r>
                        <a:rPr kumimoji="1" lang="ja-JP" altLang="en-US" sz="1300" dirty="0" smtClean="0">
                          <a:latin typeface="+mn-lt"/>
                          <a:hlinkClick r:id="rId3" action="ppaction://hlinksldjump"/>
                        </a:rPr>
                        <a:t>　ディシジョンテーブル作成</a:t>
                      </a:r>
                      <a:r>
                        <a:rPr kumimoji="1" lang="en-US" altLang="ja-JP" sz="1300" dirty="0" smtClean="0">
                          <a:latin typeface="+mn-lt"/>
                        </a:rPr>
                        <a:t>&gt;</a:t>
                      </a:r>
                      <a:r>
                        <a:rPr kumimoji="1" lang="ja-JP" altLang="en-US" sz="1300" dirty="0" err="1" smtClean="0">
                          <a:latin typeface="+mn-lt"/>
                        </a:rPr>
                        <a:t>にて</a:t>
                      </a:r>
                      <a:r>
                        <a:rPr kumimoji="1" lang="en-US" altLang="ja-JP" sz="1300" dirty="0" smtClean="0">
                          <a:latin typeface="+mn-lt"/>
                        </a:rPr>
                        <a:t>OASE</a:t>
                      </a:r>
                      <a:r>
                        <a:rPr kumimoji="1" lang="ja-JP" altLang="en-US" sz="1300" dirty="0" err="1" smtClean="0">
                          <a:latin typeface="+mn-lt"/>
                        </a:rPr>
                        <a:t>へ登</a:t>
                      </a:r>
                      <a:r>
                        <a:rPr kumimoji="1" lang="ja-JP" altLang="en-US" sz="1300" dirty="0" smtClean="0">
                          <a:latin typeface="+mn-lt"/>
                        </a:rPr>
                        <a:t>録します。</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3436662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5</a:t>
            </a:r>
            <a:r>
              <a:rPr lang="en-US" altLang="ja-JP" dirty="0" smtClean="0"/>
              <a:t>.</a:t>
            </a:r>
            <a:r>
              <a:rPr lang="ja-JP" altLang="en-US" dirty="0" smtClean="0"/>
              <a:t>事前設定</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9652430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5.1</a:t>
            </a:r>
            <a:r>
              <a:rPr lang="ja-JP" altLang="en-US" dirty="0"/>
              <a:t>　アクション設定　</a:t>
            </a:r>
            <a:r>
              <a:rPr lang="en-US" altLang="ja-JP" dirty="0"/>
              <a:t>※</a:t>
            </a:r>
            <a:r>
              <a:rPr lang="ja-JP" altLang="en-US" dirty="0" smtClean="0"/>
              <a:t>メールドライバ（</a:t>
            </a:r>
            <a:r>
              <a:rPr lang="en-US" altLang="ja-JP" dirty="0" smtClean="0"/>
              <a:t>1/3</a:t>
            </a:r>
            <a:r>
              <a:rPr lang="ja-JP" altLang="en-US" dirty="0" smtClean="0"/>
              <a:t>）</a:t>
            </a:r>
            <a:endParaRPr lang="ja-JP" altLang="en-US" dirty="0"/>
          </a:p>
        </p:txBody>
      </p:sp>
      <p:sp>
        <p:nvSpPr>
          <p:cNvPr id="9" name="角丸四角形 8"/>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pSp>
        <p:nvGrpSpPr>
          <p:cNvPr id="24" name="グループ化 23"/>
          <p:cNvGrpSpPr/>
          <p:nvPr/>
        </p:nvGrpSpPr>
        <p:grpSpPr>
          <a:xfrm>
            <a:off x="8832380" y="1271926"/>
            <a:ext cx="2856566" cy="3419344"/>
            <a:chOff x="6815468" y="1845766"/>
            <a:chExt cx="2148045" cy="3419344"/>
          </a:xfrm>
        </p:grpSpPr>
        <p:sp>
          <p:nvSpPr>
            <p:cNvPr id="27" name="正方形/長方形 26"/>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角丸四角形 27"/>
            <p:cNvSpPr/>
            <p:nvPr/>
          </p:nvSpPr>
          <p:spPr bwMode="auto">
            <a:xfrm>
              <a:off x="6887346" y="35733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アクション設定　</a:t>
              </a:r>
              <a:r>
                <a:rPr lang="en-US" altLang="ja-JP" sz="900" b="1" dirty="0">
                  <a:solidFill>
                    <a:srgbClr val="FF0000"/>
                  </a:solidFill>
                  <a:latin typeface="+mn-ea"/>
                </a:rPr>
                <a:t>※</a:t>
              </a:r>
              <a:r>
                <a:rPr lang="ja-JP" altLang="en-US" sz="900" b="1" dirty="0" smtClean="0">
                  <a:solidFill>
                    <a:srgbClr val="FF0000"/>
                  </a:solidFill>
                  <a:latin typeface="+mn-ea"/>
                </a:rPr>
                <a:t>メールドライバ</a:t>
              </a:r>
              <a:endParaRPr lang="ja-JP" altLang="en-US" sz="900" b="1" dirty="0">
                <a:solidFill>
                  <a:srgbClr val="FF0000"/>
                </a:solidFill>
                <a:latin typeface="+mn-ea"/>
              </a:endParaRPr>
            </a:p>
          </p:txBody>
        </p:sp>
        <p:sp>
          <p:nvSpPr>
            <p:cNvPr id="29" name="角丸四角形 28"/>
            <p:cNvSpPr/>
            <p:nvPr/>
          </p:nvSpPr>
          <p:spPr bwMode="auto">
            <a:xfrm>
              <a:off x="6887346" y="39847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30" name="角丸四角形 29"/>
            <p:cNvSpPr/>
            <p:nvPr/>
          </p:nvSpPr>
          <p:spPr bwMode="auto">
            <a:xfrm>
              <a:off x="6887346" y="4807700"/>
              <a:ext cx="2004289"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32" name="角丸四角形 3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33" name="角丸四角形 32"/>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34" name="角丸四角形 33"/>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35" name="角丸四角形 34"/>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36" name="角丸四角形 35"/>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sp>
        <p:nvSpPr>
          <p:cNvPr id="37" name="コンテンツ プレースホルダー 6"/>
          <p:cNvSpPr>
            <a:spLocks noGrp="1"/>
          </p:cNvSpPr>
          <p:nvPr>
            <p:ph sz="quarter" idx="10"/>
          </p:nvPr>
        </p:nvSpPr>
        <p:spPr>
          <a:xfrm>
            <a:off x="239351" y="836712"/>
            <a:ext cx="8593030" cy="5616476"/>
          </a:xfrm>
        </p:spPr>
        <p:txBody>
          <a:bodyPr/>
          <a:lstStyle/>
          <a:p>
            <a:r>
              <a:rPr lang="ja-JP" altLang="en-US" dirty="0"/>
              <a:t>アクション先の追加</a:t>
            </a:r>
            <a:endParaRPr lang="en-US" altLang="ja-JP" dirty="0"/>
          </a:p>
          <a:p>
            <a:pPr marL="522900" lvl="1" indent="-342900">
              <a:buFont typeface="+mj-ea"/>
              <a:buAutoNum type="circleNumDbPlain"/>
            </a:pPr>
            <a:r>
              <a:rPr lang="ja-JP" altLang="en-US" dirty="0"/>
              <a:t>「アクション設定」画面上の「アクション先の追加」ボタンを押下</a:t>
            </a:r>
            <a:endParaRPr lang="en-US" altLang="ja-JP" dirty="0"/>
          </a:p>
          <a:p>
            <a:pPr marL="522900" lvl="1" indent="-342900">
              <a:buFont typeface="+mj-ea"/>
              <a:buAutoNum type="circleNumDbPlain"/>
            </a:pPr>
            <a:r>
              <a:rPr lang="ja-JP" altLang="en-US" dirty="0"/>
              <a:t>「アクション先の選択」欄で「</a:t>
            </a:r>
            <a:r>
              <a:rPr lang="en-US" altLang="ja-JP" dirty="0"/>
              <a:t>mail</a:t>
            </a:r>
            <a:r>
              <a:rPr lang="ja-JP" altLang="en-US" dirty="0"/>
              <a:t> </a:t>
            </a:r>
            <a:r>
              <a:rPr lang="en-US" altLang="ja-JP" dirty="0"/>
              <a:t>Driver</a:t>
            </a:r>
            <a:r>
              <a:rPr lang="ja-JP" altLang="en-US" dirty="0"/>
              <a:t> </a:t>
            </a:r>
            <a:r>
              <a:rPr lang="en-US" altLang="ja-JP" dirty="0"/>
              <a:t>ver1</a:t>
            </a:r>
            <a:r>
              <a:rPr lang="ja-JP" altLang="en-US" dirty="0"/>
              <a:t>」を選択</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lvl="1">
              <a:buFont typeface="メイリオ" panose="020B0604030504040204" pitchFamily="50" charset="-128"/>
              <a:buChar char="※"/>
            </a:pPr>
            <a:r>
              <a:rPr lang="ja-JP" altLang="en-US" dirty="0"/>
              <a:t>ドライバをインストールしていない場合、上記の画面は</a:t>
            </a:r>
            <a:r>
              <a:rPr lang="ja-JP" altLang="en-US" dirty="0">
                <a:solidFill>
                  <a:srgbClr val="FF0000"/>
                </a:solidFill>
              </a:rPr>
              <a:t>表示されません</a:t>
            </a:r>
            <a:r>
              <a:rPr lang="ja-JP" altLang="en-US" dirty="0" smtClean="0"/>
              <a:t>。</a:t>
            </a:r>
            <a:endParaRPr lang="ja-JP" altLang="en-US" dirty="0"/>
          </a:p>
          <a:p>
            <a:endParaRPr kumimoji="1" lang="ja-JP" altLang="en-US" dirty="0"/>
          </a:p>
        </p:txBody>
      </p:sp>
      <p:sp>
        <p:nvSpPr>
          <p:cNvPr id="38" name="角丸四角形 37"/>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pic>
        <p:nvPicPr>
          <p:cNvPr id="39" name="図 38"/>
          <p:cNvPicPr>
            <a:picLocks noChangeAspect="1"/>
          </p:cNvPicPr>
          <p:nvPr/>
        </p:nvPicPr>
        <p:blipFill>
          <a:blip r:embed="rId2"/>
          <a:stretch>
            <a:fillRect/>
          </a:stretch>
        </p:blipFill>
        <p:spPr>
          <a:xfrm>
            <a:off x="804090" y="2132820"/>
            <a:ext cx="6131336" cy="3446369"/>
          </a:xfrm>
          <a:prstGeom prst="rect">
            <a:avLst/>
          </a:prstGeom>
        </p:spPr>
      </p:pic>
      <p:sp>
        <p:nvSpPr>
          <p:cNvPr id="40" name="正方形/長方形 39"/>
          <p:cNvSpPr/>
          <p:nvPr/>
        </p:nvSpPr>
        <p:spPr bwMode="auto">
          <a:xfrm>
            <a:off x="5952110" y="2432949"/>
            <a:ext cx="936000" cy="2497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1" name="円形吹き出し 40"/>
          <p:cNvSpPr/>
          <p:nvPr/>
        </p:nvSpPr>
        <p:spPr bwMode="auto">
          <a:xfrm>
            <a:off x="5520110" y="2377822"/>
            <a:ext cx="360000" cy="360000"/>
          </a:xfrm>
          <a:prstGeom prst="wedgeEllipseCallout">
            <a:avLst>
              <a:gd name="adj1" fmla="val 76782"/>
              <a:gd name="adj2" fmla="val -846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pic>
        <p:nvPicPr>
          <p:cNvPr id="42" name="図 41"/>
          <p:cNvPicPr>
            <a:picLocks noChangeAspect="1"/>
          </p:cNvPicPr>
          <p:nvPr/>
        </p:nvPicPr>
        <p:blipFill>
          <a:blip r:embed="rId3"/>
          <a:stretch>
            <a:fillRect/>
          </a:stretch>
        </p:blipFill>
        <p:spPr>
          <a:xfrm>
            <a:off x="2044386" y="3040652"/>
            <a:ext cx="3236115" cy="1805922"/>
          </a:xfrm>
          <a:prstGeom prst="rect">
            <a:avLst/>
          </a:prstGeom>
        </p:spPr>
      </p:pic>
      <p:sp>
        <p:nvSpPr>
          <p:cNvPr id="43" name="正方形/長方形 42"/>
          <p:cNvSpPr/>
          <p:nvPr/>
        </p:nvSpPr>
        <p:spPr bwMode="auto">
          <a:xfrm>
            <a:off x="3125686" y="3637310"/>
            <a:ext cx="970827" cy="71648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4" name="円形吹き出し 43"/>
          <p:cNvSpPr/>
          <p:nvPr/>
        </p:nvSpPr>
        <p:spPr bwMode="auto">
          <a:xfrm>
            <a:off x="4148507" y="3285207"/>
            <a:ext cx="360000" cy="360000"/>
          </a:xfrm>
          <a:prstGeom prst="wedgeEllipseCallout">
            <a:avLst>
              <a:gd name="adj1" fmla="val -79734"/>
              <a:gd name="adj2" fmla="val 6764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smtClean="0">
              <a:solidFill>
                <a:schemeClr val="bg1"/>
              </a:solidFill>
              <a:latin typeface="+mn-ea"/>
            </a:endParaRPr>
          </a:p>
        </p:txBody>
      </p:sp>
      <p:graphicFrame>
        <p:nvGraphicFramePr>
          <p:cNvPr id="45" name="表 44"/>
          <p:cNvGraphicFramePr>
            <a:graphicFrameLocks noGrp="1"/>
          </p:cNvGraphicFramePr>
          <p:nvPr>
            <p:extLst>
              <p:ext uri="{D42A27DB-BD31-4B8C-83A1-F6EECF244321}">
                <p14:modId xmlns:p14="http://schemas.microsoft.com/office/powerpoint/2010/main" val="370948928"/>
              </p:ext>
            </p:extLst>
          </p:nvPr>
        </p:nvGraphicFramePr>
        <p:xfrm>
          <a:off x="7896251" y="5085230"/>
          <a:ext cx="3792696" cy="1224170"/>
        </p:xfrm>
        <a:graphic>
          <a:graphicData uri="http://schemas.openxmlformats.org/drawingml/2006/table">
            <a:tbl>
              <a:tblPr firstRow="1" bandRow="1">
                <a:tableStyleId>{5C22544A-7EE6-4342-B048-85BDC9FD1C3A}</a:tableStyleId>
              </a:tblPr>
              <a:tblGrid>
                <a:gridCol w="271100">
                  <a:extLst>
                    <a:ext uri="{9D8B030D-6E8A-4147-A177-3AD203B41FA5}">
                      <a16:colId xmlns:a16="http://schemas.microsoft.com/office/drawing/2014/main" val="2080567992"/>
                    </a:ext>
                  </a:extLst>
                </a:gridCol>
                <a:gridCol w="3521596">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51253">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事前に</a:t>
                      </a:r>
                      <a:r>
                        <a:rPr kumimoji="1" lang="en-US" altLang="ja-JP" sz="1300" b="0" dirty="0" smtClean="0">
                          <a:latin typeface="+mn-lt"/>
                        </a:rPr>
                        <a:t>&lt;</a:t>
                      </a:r>
                      <a:r>
                        <a:rPr kumimoji="1" lang="ja-JP" altLang="en-US" sz="1300" b="0" dirty="0" smtClean="0">
                          <a:latin typeface="+mn-lt"/>
                          <a:hlinkClick r:id="rId4"/>
                        </a:rPr>
                        <a:t>環境構築マニュアル </a:t>
                      </a:r>
                      <a:r>
                        <a:rPr kumimoji="1" lang="en-US" altLang="ja-JP" sz="1300" b="0" dirty="0" smtClean="0">
                          <a:latin typeface="+mn-lt"/>
                          <a:hlinkClick r:id="rId4"/>
                        </a:rPr>
                        <a:t>-</a:t>
                      </a:r>
                      <a:r>
                        <a:rPr kumimoji="1" lang="ja-JP" altLang="en-US" sz="1300" b="0" dirty="0" smtClean="0">
                          <a:latin typeface="+mn-lt"/>
                          <a:hlinkClick r:id="rId4"/>
                        </a:rPr>
                        <a:t>ドライバインストール編</a:t>
                      </a:r>
                      <a:r>
                        <a:rPr kumimoji="1" lang="en-US" altLang="ja-JP" sz="1300" b="0" dirty="0" smtClean="0">
                          <a:latin typeface="+mn-lt"/>
                          <a:hlinkClick r:id="rId4"/>
                        </a:rPr>
                        <a:t>-</a:t>
                      </a:r>
                      <a:r>
                        <a:rPr kumimoji="1" lang="en-US" altLang="ja-JP" sz="1300" b="0" dirty="0" smtClean="0">
                          <a:latin typeface="+mn-lt"/>
                        </a:rPr>
                        <a:t>&gt;</a:t>
                      </a:r>
                      <a:r>
                        <a:rPr kumimoji="1" lang="ja-JP" altLang="en-US" sz="1300" dirty="0" smtClean="0">
                          <a:latin typeface="+mn-lt"/>
                        </a:rPr>
                        <a:t>を参照のうえメールドライバをインストールしてください。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2454920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31380" y="116541"/>
            <a:ext cx="7344000" cy="405683"/>
          </a:xfrm>
        </p:spPr>
        <p:txBody>
          <a:bodyPr/>
          <a:lstStyle/>
          <a:p>
            <a:r>
              <a:rPr kumimoji="1" lang="ja-JP" altLang="en-US" dirty="0" smtClean="0"/>
              <a:t>目次</a:t>
            </a:r>
            <a:endParaRPr kumimoji="1" lang="ja-JP" altLang="en-US" dirty="0"/>
          </a:p>
        </p:txBody>
      </p:sp>
      <p:sp>
        <p:nvSpPr>
          <p:cNvPr id="4" name="正方形/長方形 3"/>
          <p:cNvSpPr/>
          <p:nvPr/>
        </p:nvSpPr>
        <p:spPr bwMode="auto">
          <a:xfrm>
            <a:off x="2037730" y="467245"/>
            <a:ext cx="7345020" cy="6336000"/>
          </a:xfrm>
          <a:prstGeom prst="rect">
            <a:avLst/>
          </a:prstGeom>
          <a:no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rmAutofit lnSpcReduction="10000"/>
          </a:bodyPr>
          <a:lstStyle/>
          <a:p>
            <a:pPr marL="342900" indent="-342900">
              <a:buFont typeface="+mj-lt"/>
              <a:buAutoNum type="arabicPeriod"/>
            </a:pPr>
            <a:r>
              <a:rPr lang="ja-JP" altLang="en-US" dirty="0" smtClean="0">
                <a:latin typeface="+mn-ea"/>
              </a:rPr>
              <a:t>はじめ</a:t>
            </a:r>
            <a:r>
              <a:rPr lang="ja-JP" altLang="en-US" dirty="0">
                <a:latin typeface="+mn-ea"/>
              </a:rPr>
              <a:t>に</a:t>
            </a:r>
            <a:endParaRPr lang="en-US" altLang="ja-JP" dirty="0">
              <a:latin typeface="+mn-ea"/>
            </a:endParaRPr>
          </a:p>
          <a:p>
            <a:pPr lvl="1"/>
            <a:r>
              <a:rPr lang="en-US" altLang="ja-JP" sz="1400" dirty="0">
                <a:latin typeface="+mn-ea"/>
              </a:rPr>
              <a:t>1.1</a:t>
            </a:r>
            <a:r>
              <a:rPr lang="ja-JP" altLang="en-US" sz="1400" dirty="0">
                <a:latin typeface="+mn-ea"/>
              </a:rPr>
              <a:t>　</a:t>
            </a:r>
            <a:r>
              <a:rPr lang="en-US" altLang="ja-JP" sz="1400" dirty="0"/>
              <a:t> Zabbix</a:t>
            </a:r>
            <a:r>
              <a:rPr lang="ja-JP" altLang="en-US" sz="1400" dirty="0" smtClean="0"/>
              <a:t>連携編</a:t>
            </a:r>
            <a:r>
              <a:rPr lang="en-US" altLang="ja-JP" sz="1400" dirty="0" smtClean="0"/>
              <a:t>【</a:t>
            </a:r>
            <a:r>
              <a:rPr lang="ja-JP" altLang="en-US" sz="1400" dirty="0" smtClean="0"/>
              <a:t>実習</a:t>
            </a:r>
            <a:r>
              <a:rPr lang="en-US" altLang="ja-JP" sz="1400" dirty="0" smtClean="0"/>
              <a:t>】</a:t>
            </a:r>
            <a:r>
              <a:rPr lang="ja-JP" altLang="en-US" sz="1400" dirty="0" smtClean="0">
                <a:latin typeface="+mn-ea"/>
              </a:rPr>
              <a:t>について</a:t>
            </a:r>
            <a:endParaRPr lang="en-US" altLang="ja-JP" sz="1400" dirty="0" smtClean="0">
              <a:latin typeface="+mn-ea"/>
            </a:endParaRPr>
          </a:p>
          <a:p>
            <a:pPr lvl="1"/>
            <a:endParaRPr lang="en-US" altLang="ja-JP" sz="1400" dirty="0" smtClean="0">
              <a:latin typeface="+mn-ea"/>
            </a:endParaRPr>
          </a:p>
          <a:p>
            <a:pPr marL="342900" indent="-342900">
              <a:buFont typeface="+mj-lt"/>
              <a:buAutoNum type="arabicPeriod"/>
            </a:pPr>
            <a:r>
              <a:rPr lang="ja-JP" altLang="en-US" dirty="0" smtClean="0">
                <a:latin typeface="+mn-ea"/>
              </a:rPr>
              <a:t>シナリオ</a:t>
            </a:r>
            <a:r>
              <a:rPr lang="ja-JP" altLang="en-US" dirty="0">
                <a:latin typeface="+mn-ea"/>
              </a:rPr>
              <a:t>説明</a:t>
            </a:r>
            <a:endParaRPr lang="en-US" altLang="ja-JP" dirty="0">
              <a:latin typeface="+mn-ea"/>
            </a:endParaRPr>
          </a:p>
          <a:p>
            <a:pPr lvl="1"/>
            <a:r>
              <a:rPr lang="en-US" altLang="ja-JP" sz="1400" dirty="0" smtClean="0">
                <a:latin typeface="+mn-ea"/>
              </a:rPr>
              <a:t>2.1</a:t>
            </a:r>
            <a:r>
              <a:rPr lang="ja-JP" altLang="en-US" sz="1400" dirty="0">
                <a:latin typeface="+mn-ea"/>
              </a:rPr>
              <a:t>　</a:t>
            </a:r>
            <a:r>
              <a:rPr lang="ja-JP" altLang="en-US" sz="1400" dirty="0"/>
              <a:t>本書のシナリオ </a:t>
            </a:r>
            <a:endParaRPr lang="en-US" altLang="ja-JP" sz="1400" dirty="0" smtClean="0"/>
          </a:p>
          <a:p>
            <a:pPr lvl="1"/>
            <a:endParaRPr lang="en-US" altLang="ja-JP" sz="1400" dirty="0">
              <a:latin typeface="+mn-ea"/>
            </a:endParaRPr>
          </a:p>
          <a:p>
            <a:pPr marL="342900" indent="-342900">
              <a:buFont typeface="+mj-lt"/>
              <a:buAutoNum type="arabicPeriod"/>
            </a:pPr>
            <a:r>
              <a:rPr lang="ja-JP" altLang="en-US" dirty="0" smtClean="0"/>
              <a:t>監視</a:t>
            </a:r>
            <a:r>
              <a:rPr lang="ja-JP" altLang="en-US" dirty="0"/>
              <a:t>対象の用意</a:t>
            </a:r>
            <a:endParaRPr lang="en-US" altLang="ja-JP" dirty="0">
              <a:latin typeface="+mn-ea"/>
            </a:endParaRPr>
          </a:p>
          <a:p>
            <a:pPr lvl="1"/>
            <a:r>
              <a:rPr lang="en-US" altLang="ja-JP" sz="1400" dirty="0" smtClean="0">
                <a:latin typeface="+mn-ea"/>
              </a:rPr>
              <a:t>3.1</a:t>
            </a:r>
            <a:r>
              <a:rPr lang="ja-JP" altLang="en-US" sz="1400" dirty="0">
                <a:latin typeface="+mn-ea"/>
              </a:rPr>
              <a:t>　</a:t>
            </a:r>
            <a:r>
              <a:rPr lang="ja-JP" altLang="en-US" sz="1400" dirty="0" smtClean="0">
                <a:latin typeface="+mn-ea"/>
              </a:rPr>
              <a:t>ログファイル</a:t>
            </a:r>
            <a:r>
              <a:rPr lang="ja-JP" altLang="en-US" sz="1400" dirty="0">
                <a:latin typeface="+mn-ea"/>
              </a:rPr>
              <a:t>の</a:t>
            </a:r>
            <a:r>
              <a:rPr lang="ja-JP" altLang="en-US" sz="1400" dirty="0" smtClean="0">
                <a:latin typeface="+mn-ea"/>
              </a:rPr>
              <a:t>作成</a:t>
            </a:r>
            <a:endParaRPr lang="en-US" altLang="ja-JP" sz="1400" dirty="0" smtClean="0">
              <a:latin typeface="+mn-ea"/>
            </a:endParaRPr>
          </a:p>
          <a:p>
            <a:pPr lvl="1"/>
            <a:endParaRPr lang="en-US" altLang="ja-JP" sz="1400" dirty="0" smtClean="0">
              <a:latin typeface="+mn-ea"/>
            </a:endParaRPr>
          </a:p>
          <a:p>
            <a:pPr marL="342900" indent="-342900">
              <a:buFont typeface="+mj-lt"/>
              <a:buAutoNum type="arabicPeriod"/>
            </a:pPr>
            <a:r>
              <a:rPr lang="ja-JP" altLang="en-US" dirty="0" smtClean="0"/>
              <a:t>モニタリング</a:t>
            </a:r>
            <a:r>
              <a:rPr lang="ja-JP" altLang="en-US" dirty="0"/>
              <a:t>設定</a:t>
            </a:r>
            <a:endParaRPr lang="en-US" altLang="ja-JP" dirty="0" smtClean="0">
              <a:latin typeface="+mn-ea"/>
            </a:endParaRPr>
          </a:p>
          <a:p>
            <a:pPr lvl="1"/>
            <a:r>
              <a:rPr lang="en-US" altLang="ja-JP" sz="1400" dirty="0" smtClean="0">
                <a:latin typeface="+mn-ea"/>
              </a:rPr>
              <a:t>4.1</a:t>
            </a:r>
            <a:r>
              <a:rPr lang="ja-JP" altLang="en-US" sz="1400" dirty="0" smtClean="0">
                <a:latin typeface="+mn-ea"/>
              </a:rPr>
              <a:t>　</a:t>
            </a:r>
            <a:r>
              <a:rPr lang="en-US" altLang="ja-JP" sz="1400" dirty="0" err="1" smtClean="0">
                <a:latin typeface="+mn-ea"/>
              </a:rPr>
              <a:t>Zabbix</a:t>
            </a:r>
            <a:r>
              <a:rPr lang="ja-JP" altLang="en-US" sz="1400" dirty="0">
                <a:latin typeface="+mn-ea"/>
              </a:rPr>
              <a:t>の設定　</a:t>
            </a:r>
            <a:r>
              <a:rPr lang="en-US" altLang="ja-JP" sz="1400" dirty="0">
                <a:latin typeface="+mn-ea"/>
              </a:rPr>
              <a:t>※</a:t>
            </a:r>
            <a:r>
              <a:rPr lang="ja-JP" altLang="en-US" sz="1400" dirty="0">
                <a:latin typeface="+mn-ea"/>
              </a:rPr>
              <a:t>ホスト、</a:t>
            </a:r>
            <a:r>
              <a:rPr lang="ja-JP" altLang="en-US" sz="1400" dirty="0" smtClean="0">
                <a:latin typeface="+mn-ea"/>
              </a:rPr>
              <a:t>アイテム</a:t>
            </a:r>
            <a:endParaRPr lang="en-US" altLang="ja-JP" sz="1400" dirty="0" smtClean="0">
              <a:latin typeface="+mn-ea"/>
            </a:endParaRPr>
          </a:p>
          <a:p>
            <a:pPr lvl="1"/>
            <a:r>
              <a:rPr lang="en-US" altLang="ja-JP" sz="1400" dirty="0"/>
              <a:t>4.2</a:t>
            </a:r>
            <a:r>
              <a:rPr lang="ja-JP" altLang="en-US" sz="1400" dirty="0"/>
              <a:t>　トリガーの</a:t>
            </a:r>
            <a:r>
              <a:rPr lang="ja-JP" altLang="en-US" sz="1400" dirty="0" smtClean="0"/>
              <a:t>設定</a:t>
            </a:r>
            <a:endParaRPr lang="en-US" altLang="ja-JP" sz="1400" dirty="0" smtClean="0"/>
          </a:p>
          <a:p>
            <a:pPr lvl="1"/>
            <a:r>
              <a:rPr lang="en-US" altLang="ja-JP" sz="1400" dirty="0"/>
              <a:t>4.3</a:t>
            </a:r>
            <a:r>
              <a:rPr lang="ja-JP" altLang="en-US" sz="1400" dirty="0"/>
              <a:t>　設定値のテスト　</a:t>
            </a:r>
            <a:r>
              <a:rPr lang="en-US" altLang="ja-JP" sz="1400" dirty="0"/>
              <a:t>※</a:t>
            </a:r>
            <a:r>
              <a:rPr lang="ja-JP" altLang="en-US" sz="1400" dirty="0" smtClean="0"/>
              <a:t>アラート発報</a:t>
            </a:r>
            <a:endParaRPr lang="en-US" altLang="ja-JP" sz="1400" dirty="0" smtClean="0"/>
          </a:p>
          <a:p>
            <a:pPr lvl="1"/>
            <a:endParaRPr lang="en-US" altLang="ja-JP" sz="1400" dirty="0" smtClean="0">
              <a:latin typeface="+mn-ea"/>
            </a:endParaRPr>
          </a:p>
          <a:p>
            <a:pPr marL="342900" indent="-342900">
              <a:buFont typeface="+mj-lt"/>
              <a:buAutoNum type="arabicPeriod"/>
            </a:pPr>
            <a:r>
              <a:rPr lang="ja-JP" altLang="en-US" dirty="0" smtClean="0"/>
              <a:t>事前</a:t>
            </a:r>
            <a:r>
              <a:rPr lang="ja-JP" altLang="en-US" dirty="0"/>
              <a:t>設定</a:t>
            </a:r>
            <a:endParaRPr lang="en-US" altLang="ja-JP" dirty="0">
              <a:latin typeface="+mn-ea"/>
            </a:endParaRPr>
          </a:p>
          <a:p>
            <a:pPr lvl="1"/>
            <a:r>
              <a:rPr lang="en-US" altLang="ja-JP" sz="1400" dirty="0" smtClean="0"/>
              <a:t>5.1</a:t>
            </a:r>
            <a:r>
              <a:rPr lang="ja-JP" altLang="en-US" sz="1400" dirty="0"/>
              <a:t>　アクション設定　</a:t>
            </a:r>
            <a:r>
              <a:rPr lang="en-US" altLang="ja-JP" sz="1400" dirty="0"/>
              <a:t>※</a:t>
            </a:r>
            <a:r>
              <a:rPr lang="ja-JP" altLang="en-US" sz="1400" dirty="0" smtClean="0"/>
              <a:t>メールドライバ</a:t>
            </a:r>
            <a:endParaRPr lang="en-US" altLang="ja-JP" sz="1400" dirty="0" smtClean="0"/>
          </a:p>
          <a:p>
            <a:pPr lvl="1"/>
            <a:r>
              <a:rPr lang="en-US" altLang="ja-JP" sz="1400" dirty="0"/>
              <a:t>5.2</a:t>
            </a:r>
            <a:r>
              <a:rPr lang="ja-JP" altLang="en-US" sz="1400" dirty="0"/>
              <a:t>　トークンの</a:t>
            </a:r>
            <a:r>
              <a:rPr lang="ja-JP" altLang="en-US" sz="1400" dirty="0" smtClean="0"/>
              <a:t>払い出し</a:t>
            </a:r>
            <a:endParaRPr lang="en-US" altLang="ja-JP" sz="1400" dirty="0" smtClean="0"/>
          </a:p>
          <a:p>
            <a:pPr lvl="1"/>
            <a:r>
              <a:rPr lang="en-US" altLang="ja-JP" sz="1400" dirty="0"/>
              <a:t>5.3</a:t>
            </a:r>
            <a:r>
              <a:rPr lang="ja-JP" altLang="en-US" sz="1400" dirty="0"/>
              <a:t>　ディシジョンテーブル</a:t>
            </a:r>
            <a:r>
              <a:rPr lang="ja-JP" altLang="en-US" sz="1400" dirty="0" smtClean="0"/>
              <a:t>作成</a:t>
            </a:r>
            <a:endParaRPr lang="en-US" altLang="ja-JP" sz="1400" dirty="0" smtClean="0"/>
          </a:p>
          <a:p>
            <a:pPr lvl="1"/>
            <a:r>
              <a:rPr lang="en-US" altLang="ja-JP" sz="1400" dirty="0"/>
              <a:t>5.4</a:t>
            </a:r>
            <a:r>
              <a:rPr lang="ja-JP" altLang="en-US" sz="1400" dirty="0"/>
              <a:t>　監視アダプタ　</a:t>
            </a:r>
            <a:r>
              <a:rPr lang="en-US" altLang="ja-JP" sz="1400" dirty="0" smtClean="0"/>
              <a:t>※Zabbix</a:t>
            </a:r>
            <a:r>
              <a:rPr lang="ja-JP" altLang="en-US" sz="1400" dirty="0" smtClean="0"/>
              <a:t>アダプタ</a:t>
            </a:r>
            <a:endParaRPr lang="en-US" altLang="ja-JP" sz="1400" dirty="0" smtClean="0"/>
          </a:p>
          <a:p>
            <a:pPr lvl="1"/>
            <a:endParaRPr lang="en-US" altLang="ja-JP" sz="1400" dirty="0" smtClean="0"/>
          </a:p>
          <a:p>
            <a:pPr marL="342900" indent="-342900">
              <a:buFont typeface="+mj-lt"/>
              <a:buAutoNum type="arabicPeriod"/>
            </a:pPr>
            <a:r>
              <a:rPr lang="ja-JP" altLang="en-US" dirty="0" smtClean="0">
                <a:latin typeface="+mn-ea"/>
              </a:rPr>
              <a:t>作業</a:t>
            </a:r>
            <a:r>
              <a:rPr lang="ja-JP" altLang="en-US" dirty="0">
                <a:latin typeface="+mn-ea"/>
              </a:rPr>
              <a:t>実行</a:t>
            </a:r>
            <a:endParaRPr lang="en-US" altLang="ja-JP" dirty="0">
              <a:latin typeface="+mn-ea"/>
            </a:endParaRPr>
          </a:p>
          <a:p>
            <a:pPr lvl="1"/>
            <a:r>
              <a:rPr lang="en-US" altLang="ja-JP" sz="1400" dirty="0" smtClean="0"/>
              <a:t>6.1</a:t>
            </a:r>
            <a:r>
              <a:rPr lang="ja-JP" altLang="en-US" sz="1400" dirty="0"/>
              <a:t>　ディシジョンテーブルファイル作成 　</a:t>
            </a:r>
            <a:r>
              <a:rPr lang="en-US" altLang="ja-JP" sz="1400" dirty="0"/>
              <a:t>※</a:t>
            </a:r>
            <a:r>
              <a:rPr lang="ja-JP" altLang="en-US" sz="1400" dirty="0"/>
              <a:t>エクセル</a:t>
            </a:r>
            <a:r>
              <a:rPr lang="ja-JP" altLang="en-US" sz="1400" dirty="0" smtClean="0"/>
              <a:t>操作</a:t>
            </a:r>
            <a:endParaRPr lang="en-US" altLang="ja-JP" sz="1400" dirty="0" smtClean="0"/>
          </a:p>
          <a:p>
            <a:pPr lvl="1"/>
            <a:r>
              <a:rPr lang="en-US" altLang="ja-JP" sz="1400" dirty="0"/>
              <a:t>6.2</a:t>
            </a:r>
            <a:r>
              <a:rPr lang="ja-JP" altLang="en-US" sz="1400" dirty="0"/>
              <a:t>　ディシジョンテーブルファイルの</a:t>
            </a:r>
            <a:r>
              <a:rPr lang="ja-JP" altLang="en-US" sz="1400" dirty="0" smtClean="0"/>
              <a:t>アップロード</a:t>
            </a:r>
            <a:endParaRPr lang="en-US" altLang="ja-JP" sz="1400" dirty="0" smtClean="0"/>
          </a:p>
          <a:p>
            <a:pPr lvl="1"/>
            <a:r>
              <a:rPr lang="en-US" altLang="ja-JP" sz="1400" dirty="0"/>
              <a:t>6.3</a:t>
            </a:r>
            <a:r>
              <a:rPr lang="ja-JP" altLang="en-US" sz="1400" dirty="0"/>
              <a:t>　</a:t>
            </a:r>
            <a:r>
              <a:rPr lang="ja-JP" altLang="en-US" sz="1400" dirty="0" smtClean="0"/>
              <a:t>テストリクエスト</a:t>
            </a:r>
            <a:endParaRPr lang="en-US" altLang="ja-JP" sz="1400" dirty="0" smtClean="0"/>
          </a:p>
          <a:p>
            <a:pPr lvl="1"/>
            <a:r>
              <a:rPr lang="en-US" altLang="ja-JP" sz="1400" dirty="0"/>
              <a:t>6.4</a:t>
            </a:r>
            <a:r>
              <a:rPr lang="ja-JP" altLang="en-US" sz="1400" dirty="0"/>
              <a:t>　プロダクション</a:t>
            </a:r>
            <a:r>
              <a:rPr lang="ja-JP" altLang="en-US" sz="1400" dirty="0" smtClean="0"/>
              <a:t>適用</a:t>
            </a:r>
            <a:endParaRPr lang="en-US" altLang="ja-JP" sz="1400" dirty="0" smtClean="0"/>
          </a:p>
          <a:p>
            <a:pPr lvl="1"/>
            <a:r>
              <a:rPr lang="en-US" altLang="ja-JP" sz="1400" dirty="0"/>
              <a:t>6.5</a:t>
            </a:r>
            <a:r>
              <a:rPr lang="ja-JP" altLang="en-US" sz="1400" dirty="0"/>
              <a:t>　ログの追加 </a:t>
            </a:r>
            <a:r>
              <a:rPr lang="en-US" altLang="ja-JP" sz="1400" dirty="0"/>
              <a:t>※</a:t>
            </a:r>
            <a:r>
              <a:rPr lang="ja-JP" altLang="en-US" sz="1400" dirty="0"/>
              <a:t>監視対象で</a:t>
            </a:r>
            <a:r>
              <a:rPr lang="en-US" altLang="ja-JP" sz="1400" dirty="0" smtClean="0"/>
              <a:t>echo</a:t>
            </a:r>
          </a:p>
          <a:p>
            <a:pPr lvl="1"/>
            <a:r>
              <a:rPr lang="en-US" altLang="ja-JP" sz="1400" dirty="0"/>
              <a:t>6.6</a:t>
            </a:r>
            <a:r>
              <a:rPr lang="ja-JP" altLang="en-US" sz="1400" dirty="0"/>
              <a:t>　アクション実行結果の</a:t>
            </a:r>
            <a:r>
              <a:rPr lang="ja-JP" altLang="en-US" sz="1400" dirty="0" smtClean="0"/>
              <a:t>確認</a:t>
            </a:r>
            <a:endParaRPr lang="en-US" altLang="ja-JP" sz="1400" dirty="0" smtClean="0"/>
          </a:p>
          <a:p>
            <a:pPr lvl="1"/>
            <a:endParaRPr lang="en-US" altLang="ja-JP" sz="1400" dirty="0"/>
          </a:p>
          <a:p>
            <a:r>
              <a:rPr lang="en-US" altLang="ja-JP" dirty="0" smtClean="0">
                <a:latin typeface="+mn-ea"/>
              </a:rPr>
              <a:t>A.</a:t>
            </a:r>
            <a:r>
              <a:rPr lang="ja-JP" altLang="en-US" dirty="0" smtClean="0">
                <a:latin typeface="+mn-ea"/>
              </a:rPr>
              <a:t>付録</a:t>
            </a:r>
            <a:endParaRPr lang="en-US" altLang="ja-JP" dirty="0">
              <a:latin typeface="+mn-ea"/>
            </a:endParaRPr>
          </a:p>
        </p:txBody>
      </p:sp>
    </p:spTree>
    <p:extLst>
      <p:ext uri="{BB962C8B-B14F-4D97-AF65-F5344CB8AC3E}">
        <p14:creationId xmlns:p14="http://schemas.microsoft.com/office/powerpoint/2010/main" val="471953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5.1</a:t>
            </a:r>
            <a:r>
              <a:rPr lang="ja-JP" altLang="en-US" dirty="0"/>
              <a:t>　アクション設定　</a:t>
            </a:r>
            <a:r>
              <a:rPr lang="en-US" altLang="ja-JP" dirty="0"/>
              <a:t>※</a:t>
            </a:r>
            <a:r>
              <a:rPr lang="ja-JP" altLang="en-US" dirty="0"/>
              <a:t>メールドライバ</a:t>
            </a:r>
            <a:r>
              <a:rPr lang="ja-JP" altLang="en-US" dirty="0" smtClean="0"/>
              <a:t>（</a:t>
            </a:r>
            <a:r>
              <a:rPr lang="en-US" altLang="ja-JP" dirty="0" smtClean="0"/>
              <a:t>2/3</a:t>
            </a:r>
            <a:r>
              <a:rPr lang="ja-JP" altLang="en-US" dirty="0"/>
              <a:t>）</a:t>
            </a:r>
          </a:p>
        </p:txBody>
      </p:sp>
      <p:sp>
        <p:nvSpPr>
          <p:cNvPr id="25" name="コンテンツ プレースホルダー 6"/>
          <p:cNvSpPr>
            <a:spLocks noGrp="1"/>
          </p:cNvSpPr>
          <p:nvPr>
            <p:ph sz="quarter" idx="10"/>
          </p:nvPr>
        </p:nvSpPr>
        <p:spPr>
          <a:xfrm>
            <a:off x="239351" y="836712"/>
            <a:ext cx="8593030" cy="5616476"/>
          </a:xfrm>
        </p:spPr>
        <p:txBody>
          <a:bodyPr/>
          <a:lstStyle/>
          <a:p>
            <a:r>
              <a:rPr lang="ja-JP" altLang="en-US" dirty="0"/>
              <a:t>アクション先の設定</a:t>
            </a:r>
            <a:endParaRPr lang="en-US" altLang="ja-JP" dirty="0"/>
          </a:p>
          <a:p>
            <a:pPr marL="522900" lvl="1" indent="-342900">
              <a:buFont typeface="+mj-ea"/>
              <a:buAutoNum type="circleNumDbPlain"/>
            </a:pPr>
            <a:r>
              <a:rPr lang="ja-JP" altLang="en-US" dirty="0"/>
              <a:t>「</a:t>
            </a:r>
            <a:r>
              <a:rPr lang="en-US" altLang="ja-JP" dirty="0"/>
              <a:t>mail</a:t>
            </a:r>
            <a:r>
              <a:rPr lang="ja-JP" altLang="en-US" dirty="0"/>
              <a:t> </a:t>
            </a:r>
            <a:r>
              <a:rPr lang="en-US" altLang="ja-JP" dirty="0"/>
              <a:t>Driver</a:t>
            </a:r>
            <a:r>
              <a:rPr lang="ja-JP" altLang="en-US" dirty="0"/>
              <a:t> </a:t>
            </a:r>
            <a:r>
              <a:rPr lang="en-US" altLang="ja-JP" dirty="0"/>
              <a:t>ver1</a:t>
            </a:r>
            <a:r>
              <a:rPr lang="ja-JP" altLang="en-US" dirty="0"/>
              <a:t>」画面の必要情報を入力</a:t>
            </a:r>
            <a:endParaRPr lang="en-US" altLang="ja-JP" dirty="0"/>
          </a:p>
          <a:p>
            <a:pPr marL="522900" lvl="1" indent="-342900">
              <a:buFont typeface="+mj-ea"/>
              <a:buAutoNum type="circleNumDbPlain"/>
            </a:pPr>
            <a:r>
              <a:rPr lang="ja-JP" altLang="en-US" dirty="0"/>
              <a:t>「保存」ボタンを押下</a:t>
            </a:r>
            <a:endParaRPr lang="en-US" altLang="ja-JP" dirty="0"/>
          </a:p>
          <a:p>
            <a:pPr lvl="1"/>
            <a:endParaRPr lang="en-US" altLang="ja-JP" dirty="0"/>
          </a:p>
          <a:p>
            <a:endParaRPr lang="ja-JP" altLang="en-US" dirty="0"/>
          </a:p>
          <a:p>
            <a:endParaRPr lang="ja-JP" altLang="en-US" dirty="0"/>
          </a:p>
          <a:p>
            <a:endParaRPr lang="ja-JP" altLang="en-US" dirty="0"/>
          </a:p>
          <a:p>
            <a:endParaRPr kumimoji="1" lang="ja-JP" altLang="en-US" dirty="0"/>
          </a:p>
        </p:txBody>
      </p:sp>
      <p:sp>
        <p:nvSpPr>
          <p:cNvPr id="26" name="角丸四角形 25"/>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aphicFrame>
        <p:nvGraphicFramePr>
          <p:cNvPr id="31" name="表 30"/>
          <p:cNvGraphicFramePr>
            <a:graphicFrameLocks noGrp="1"/>
          </p:cNvGraphicFramePr>
          <p:nvPr>
            <p:extLst>
              <p:ext uri="{D42A27DB-BD31-4B8C-83A1-F6EECF244321}">
                <p14:modId xmlns:p14="http://schemas.microsoft.com/office/powerpoint/2010/main" val="2903495466"/>
              </p:ext>
            </p:extLst>
          </p:nvPr>
        </p:nvGraphicFramePr>
        <p:xfrm>
          <a:off x="695250" y="5324410"/>
          <a:ext cx="6048840" cy="984917"/>
        </p:xfrm>
        <a:graphic>
          <a:graphicData uri="http://schemas.openxmlformats.org/drawingml/2006/table">
            <a:tbl>
              <a:tblPr firstRow="1" bandRow="1">
                <a:tableStyleId>{5C22544A-7EE6-4342-B048-85BDC9FD1C3A}</a:tableStyleId>
              </a:tblPr>
              <a:tblGrid>
                <a:gridCol w="216030">
                  <a:extLst>
                    <a:ext uri="{9D8B030D-6E8A-4147-A177-3AD203B41FA5}">
                      <a16:colId xmlns:a16="http://schemas.microsoft.com/office/drawing/2014/main" val="2080567992"/>
                    </a:ext>
                  </a:extLst>
                </a:gridCol>
                <a:gridCol w="5832810">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1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「名前」は後述する</a:t>
                      </a:r>
                      <a:r>
                        <a:rPr kumimoji="1" lang="en-US" altLang="ja-JP" sz="1300" b="0" dirty="0" smtClean="0">
                          <a:latin typeface="+mn-lt"/>
                        </a:rPr>
                        <a:t>&lt;</a:t>
                      </a:r>
                      <a:r>
                        <a:rPr kumimoji="1" lang="en-US" altLang="ja-JP" sz="1300" b="0" dirty="0" smtClean="0">
                          <a:latin typeface="+mn-lt"/>
                          <a:hlinkClick r:id="rId2" action="ppaction://hlinksldjump"/>
                        </a:rPr>
                        <a:t>6.1</a:t>
                      </a:r>
                      <a:r>
                        <a:rPr kumimoji="1" lang="ja-JP" altLang="en-US" sz="1300" b="0" dirty="0" smtClean="0">
                          <a:latin typeface="+mn-lt"/>
                          <a:hlinkClick r:id="rId2" action="ppaction://hlinksldjump"/>
                        </a:rPr>
                        <a:t>　ディシジョンテーブルファイル作成 </a:t>
                      </a:r>
                      <a:r>
                        <a:rPr kumimoji="1" lang="en-US" altLang="ja-JP" sz="1300" b="0" dirty="0" smtClean="0">
                          <a:latin typeface="+mn-lt"/>
                        </a:rPr>
                        <a:t>&gt;</a:t>
                      </a:r>
                      <a:r>
                        <a:rPr kumimoji="1" lang="ja-JP" altLang="en-US" sz="1300" dirty="0" smtClean="0">
                          <a:latin typeface="+mn-lt"/>
                        </a:rPr>
                        <a:t>時に「どのアクション先に対してアクション実行するのか」指定するために必要です。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46" name="グループ化 45"/>
          <p:cNvGrpSpPr>
            <a:grpSpLocks noChangeAspect="1"/>
          </p:cNvGrpSpPr>
          <p:nvPr/>
        </p:nvGrpSpPr>
        <p:grpSpPr>
          <a:xfrm>
            <a:off x="668571" y="2071234"/>
            <a:ext cx="3600000" cy="2016286"/>
            <a:chOff x="675530" y="1957814"/>
            <a:chExt cx="3060000" cy="1713841"/>
          </a:xfrm>
        </p:grpSpPr>
        <p:grpSp>
          <p:nvGrpSpPr>
            <p:cNvPr id="47" name="グループ化 46"/>
            <p:cNvGrpSpPr>
              <a:grpSpLocks noChangeAspect="1"/>
            </p:cNvGrpSpPr>
            <p:nvPr/>
          </p:nvGrpSpPr>
          <p:grpSpPr>
            <a:xfrm>
              <a:off x="675530" y="1957814"/>
              <a:ext cx="3060000" cy="1713841"/>
              <a:chOff x="661700" y="2100345"/>
              <a:chExt cx="3867768" cy="2166256"/>
            </a:xfrm>
          </p:grpSpPr>
          <p:pic>
            <p:nvPicPr>
              <p:cNvPr id="49" name="図 48"/>
              <p:cNvPicPr>
                <a:picLocks noChangeAspect="1"/>
              </p:cNvPicPr>
              <p:nvPr/>
            </p:nvPicPr>
            <p:blipFill>
              <a:blip r:embed="rId3"/>
              <a:stretch>
                <a:fillRect/>
              </a:stretch>
            </p:blipFill>
            <p:spPr>
              <a:xfrm>
                <a:off x="661700" y="2100345"/>
                <a:ext cx="3867768" cy="2166256"/>
              </a:xfrm>
              <a:prstGeom prst="rect">
                <a:avLst/>
              </a:prstGeom>
            </p:spPr>
          </p:pic>
          <p:sp>
            <p:nvSpPr>
              <p:cNvPr id="50" name="正方形/長方形 49"/>
              <p:cNvSpPr/>
              <p:nvPr/>
            </p:nvSpPr>
            <p:spPr bwMode="auto">
              <a:xfrm>
                <a:off x="2923577" y="3935593"/>
                <a:ext cx="514379" cy="26093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pSp>
        <p:sp>
          <p:nvSpPr>
            <p:cNvPr id="48" name="正方形/長方形 47"/>
            <p:cNvSpPr/>
            <p:nvPr/>
          </p:nvSpPr>
          <p:spPr bwMode="auto">
            <a:xfrm>
              <a:off x="786198" y="2234691"/>
              <a:ext cx="2809469" cy="98709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pSp>
      <p:sp>
        <p:nvSpPr>
          <p:cNvPr id="51" name="角丸四角形 50"/>
          <p:cNvSpPr/>
          <p:nvPr/>
        </p:nvSpPr>
        <p:spPr bwMode="auto">
          <a:xfrm>
            <a:off x="3549104" y="2239756"/>
            <a:ext cx="5067246" cy="2701454"/>
          </a:xfrm>
          <a:prstGeom prst="roundRect">
            <a:avLst>
              <a:gd name="adj" fmla="val 7134"/>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400" b="1" dirty="0" smtClean="0">
                <a:latin typeface="+mn-ea"/>
              </a:rPr>
              <a:t>　　以下の値を入力する</a:t>
            </a:r>
          </a:p>
        </p:txBody>
      </p:sp>
      <p:sp>
        <p:nvSpPr>
          <p:cNvPr id="52" name="円形吹き出し 51"/>
          <p:cNvSpPr/>
          <p:nvPr/>
        </p:nvSpPr>
        <p:spPr bwMode="auto">
          <a:xfrm>
            <a:off x="3544120" y="2216996"/>
            <a:ext cx="365772" cy="360000"/>
          </a:xfrm>
          <a:prstGeom prst="wedgeEllipseCallout">
            <a:avLst>
              <a:gd name="adj1" fmla="val -153904"/>
              <a:gd name="adj2" fmla="val 53550"/>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53" name="円形吹き出し 52"/>
          <p:cNvSpPr/>
          <p:nvPr/>
        </p:nvSpPr>
        <p:spPr bwMode="auto">
          <a:xfrm>
            <a:off x="2540935" y="4154365"/>
            <a:ext cx="360000" cy="360000"/>
          </a:xfrm>
          <a:prstGeom prst="wedgeEllipseCallout">
            <a:avLst>
              <a:gd name="adj1" fmla="val 53288"/>
              <a:gd name="adj2" fmla="val -99586"/>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smtClean="0">
              <a:solidFill>
                <a:schemeClr val="bg1"/>
              </a:solidFill>
              <a:latin typeface="+mn-ea"/>
            </a:endParaRPr>
          </a:p>
        </p:txBody>
      </p:sp>
      <p:graphicFrame>
        <p:nvGraphicFramePr>
          <p:cNvPr id="54" name="表 53"/>
          <p:cNvGraphicFramePr>
            <a:graphicFrameLocks noGrp="1"/>
          </p:cNvGraphicFramePr>
          <p:nvPr>
            <p:extLst>
              <p:ext uri="{D42A27DB-BD31-4B8C-83A1-F6EECF244321}">
                <p14:modId xmlns:p14="http://schemas.microsoft.com/office/powerpoint/2010/main" val="828608599"/>
              </p:ext>
            </p:extLst>
          </p:nvPr>
        </p:nvGraphicFramePr>
        <p:xfrm>
          <a:off x="3678084" y="2685269"/>
          <a:ext cx="4815266" cy="2149551"/>
        </p:xfrm>
        <a:graphic>
          <a:graphicData uri="http://schemas.openxmlformats.org/drawingml/2006/table">
            <a:tbl>
              <a:tblPr firstRow="1" bandRow="1">
                <a:tableStyleId>{5C22544A-7EE6-4342-B048-85BDC9FD1C3A}</a:tableStyleId>
              </a:tblPr>
              <a:tblGrid>
                <a:gridCol w="995680">
                  <a:extLst>
                    <a:ext uri="{9D8B030D-6E8A-4147-A177-3AD203B41FA5}">
                      <a16:colId xmlns:a16="http://schemas.microsoft.com/office/drawing/2014/main" val="2903683136"/>
                    </a:ext>
                  </a:extLst>
                </a:gridCol>
                <a:gridCol w="3819586">
                  <a:extLst>
                    <a:ext uri="{9D8B030D-6E8A-4147-A177-3AD203B41FA5}">
                      <a16:colId xmlns:a16="http://schemas.microsoft.com/office/drawing/2014/main" val="3391017768"/>
                    </a:ext>
                  </a:extLst>
                </a:gridCol>
              </a:tblGrid>
              <a:tr h="288873">
                <a:tc>
                  <a:txBody>
                    <a:bodyPr/>
                    <a:lstStyle/>
                    <a:p>
                      <a:pPr algn="ctr"/>
                      <a:r>
                        <a:rPr kumimoji="1" lang="ja-JP" altLang="en-US" sz="1200" b="1" dirty="0" smtClean="0">
                          <a:solidFill>
                            <a:schemeClr val="bg1"/>
                          </a:solidFill>
                          <a:latin typeface="+mn-ea"/>
                          <a:ea typeface="+mn-ea"/>
                        </a:rPr>
                        <a:t>項目</a:t>
                      </a:r>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ea"/>
                          <a:ea typeface="+mn-ea"/>
                        </a:rPr>
                        <a:t>設定値</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57273914"/>
                  </a:ext>
                </a:extLst>
              </a:tr>
              <a:tr h="280376">
                <a:tc>
                  <a:txBody>
                    <a:bodyPr/>
                    <a:lstStyle/>
                    <a:p>
                      <a:r>
                        <a:rPr kumimoji="1" lang="ja-JP" altLang="en-US" sz="1200" b="1" dirty="0" smtClean="0">
                          <a:solidFill>
                            <a:sysClr val="windowText" lastClr="000000"/>
                          </a:solidFill>
                          <a:latin typeface="+mn-ea"/>
                          <a:ea typeface="+mn-ea"/>
                        </a:rPr>
                        <a:t>名前</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（任意の文字列）　</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80376">
                <a:tc>
                  <a:txBody>
                    <a:bodyPr/>
                    <a:lstStyle/>
                    <a:p>
                      <a:r>
                        <a:rPr kumimoji="1" lang="ja-JP" altLang="en-US" sz="1200" b="1" dirty="0" smtClean="0">
                          <a:solidFill>
                            <a:sysClr val="windowText" lastClr="000000"/>
                          </a:solidFill>
                          <a:latin typeface="+mn-ea"/>
                          <a:ea typeface="+mn-ea"/>
                        </a:rPr>
                        <a:t>プロトコル</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a:t>
                      </a:r>
                      <a:r>
                        <a:rPr kumimoji="1" lang="en-US" altLang="ja-JP" sz="1200" b="0" dirty="0" err="1" smtClean="0">
                          <a:solidFill>
                            <a:sysClr val="windowText" lastClr="000000"/>
                          </a:solidFill>
                          <a:latin typeface="+mn-ea"/>
                          <a:ea typeface="+mn-ea"/>
                        </a:rPr>
                        <a:t>smtp</a:t>
                      </a:r>
                      <a:r>
                        <a:rPr kumimoji="1" lang="ja-JP" altLang="en-US" sz="1200" b="0" dirty="0" smtClean="0">
                          <a:solidFill>
                            <a:sysClr val="windowText" lastClr="000000"/>
                          </a:solidFill>
                          <a:latin typeface="+mn-ea"/>
                          <a:ea typeface="+mn-ea"/>
                        </a:rPr>
                        <a:t>」または「</a:t>
                      </a:r>
                      <a:r>
                        <a:rPr kumimoji="1" lang="en-US" altLang="ja-JP" sz="1200" b="0" dirty="0" err="1" smtClean="0">
                          <a:solidFill>
                            <a:sysClr val="windowText" lastClr="000000"/>
                          </a:solidFill>
                          <a:latin typeface="+mn-ea"/>
                          <a:ea typeface="+mn-ea"/>
                        </a:rPr>
                        <a:t>smtp_auth</a:t>
                      </a:r>
                      <a:r>
                        <a:rPr kumimoji="1" lang="ja-JP" altLang="en-US" sz="1200" b="0" dirty="0" smtClean="0">
                          <a:solidFill>
                            <a:sysClr val="windowText" lastClr="000000"/>
                          </a:solidFill>
                          <a:latin typeface="+mn-ea"/>
                          <a:ea typeface="+mn-ea"/>
                        </a:rPr>
                        <a:t>」を選択</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742628"/>
                  </a:ext>
                </a:extLst>
              </a:tr>
              <a:tr h="458798">
                <a:tc>
                  <a:txBody>
                    <a:bodyPr/>
                    <a:lstStyle/>
                    <a:p>
                      <a:r>
                        <a:rPr kumimoji="1" lang="en-US" altLang="ja-JP" sz="1200" b="1" dirty="0" smtClean="0">
                          <a:solidFill>
                            <a:sysClr val="windowText" lastClr="000000"/>
                          </a:solidFill>
                          <a:latin typeface="+mn-ea"/>
                          <a:ea typeface="+mn-ea"/>
                        </a:rPr>
                        <a:t>SMTP</a:t>
                      </a:r>
                      <a:br>
                        <a:rPr kumimoji="1" lang="en-US" altLang="ja-JP" sz="1200" b="1" dirty="0" smtClean="0">
                          <a:solidFill>
                            <a:sysClr val="windowText" lastClr="000000"/>
                          </a:solidFill>
                          <a:latin typeface="+mn-ea"/>
                          <a:ea typeface="+mn-ea"/>
                        </a:rPr>
                      </a:br>
                      <a:r>
                        <a:rPr kumimoji="1" lang="ja-JP" altLang="en-US" sz="1200" b="1" dirty="0" smtClean="0">
                          <a:solidFill>
                            <a:sysClr val="windowText" lastClr="000000"/>
                          </a:solidFill>
                          <a:latin typeface="+mn-ea"/>
                          <a:ea typeface="+mn-ea"/>
                        </a:rPr>
                        <a:t>サーバ</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（プライベート</a:t>
                      </a:r>
                      <a:r>
                        <a:rPr kumimoji="1" lang="en-US" altLang="ja-JP" sz="1200" b="0" dirty="0" smtClean="0">
                          <a:solidFill>
                            <a:sysClr val="windowText" lastClr="000000"/>
                          </a:solidFill>
                          <a:latin typeface="+mn-ea"/>
                          <a:ea typeface="+mn-ea"/>
                        </a:rPr>
                        <a:t>IP</a:t>
                      </a:r>
                      <a:r>
                        <a:rPr kumimoji="1" lang="ja-JP" altLang="en-US" sz="1200" b="0" dirty="0" smtClean="0">
                          <a:solidFill>
                            <a:sysClr val="windowText" lastClr="000000"/>
                          </a:solidFill>
                          <a:latin typeface="+mn-ea"/>
                          <a:ea typeface="+mn-ea"/>
                        </a:rPr>
                        <a:t>もしくはグローバル</a:t>
                      </a:r>
                      <a:r>
                        <a:rPr kumimoji="1" lang="en-US" altLang="ja-JP" sz="1200" b="0" dirty="0" smtClean="0">
                          <a:solidFill>
                            <a:sysClr val="windowText" lastClr="000000"/>
                          </a:solidFill>
                          <a:latin typeface="+mn-ea"/>
                          <a:ea typeface="+mn-ea"/>
                        </a:rPr>
                        <a:t>IP</a:t>
                      </a:r>
                      <a:r>
                        <a:rPr kumimoji="1" lang="ja-JP" altLang="en-US" sz="1200" b="0" dirty="0" smtClean="0">
                          <a:solidFill>
                            <a:sysClr val="windowText" lastClr="000000"/>
                          </a:solidFill>
                          <a:latin typeface="+mn-ea"/>
                          <a:ea typeface="+mn-ea"/>
                        </a:rPr>
                        <a:t>を入力</a:t>
                      </a:r>
                      <a:r>
                        <a:rPr kumimoji="1" lang="en-US" altLang="ja-JP" sz="1200" b="0" dirty="0" smtClean="0">
                          <a:solidFill>
                            <a:sysClr val="windowText" lastClr="000000"/>
                          </a:solidFill>
                          <a:latin typeface="+mn-ea"/>
                          <a:ea typeface="+mn-ea"/>
                        </a:rPr>
                        <a:t/>
                      </a:r>
                      <a:br>
                        <a:rPr kumimoji="1" lang="en-US" altLang="ja-JP" sz="1200" b="0" dirty="0" smtClean="0">
                          <a:solidFill>
                            <a:sysClr val="windowText" lastClr="000000"/>
                          </a:solidFill>
                          <a:latin typeface="+mn-ea"/>
                          <a:ea typeface="+mn-ea"/>
                        </a:rPr>
                      </a:br>
                      <a:r>
                        <a:rPr kumimoji="1" lang="ja-JP" altLang="en-US" sz="1200" b="0" dirty="0" smtClean="0">
                          <a:solidFill>
                            <a:sysClr val="windowText" lastClr="000000"/>
                          </a:solidFill>
                          <a:latin typeface="+mn-ea"/>
                          <a:ea typeface="+mn-ea"/>
                        </a:rPr>
                        <a:t>　</a:t>
                      </a:r>
                      <a:r>
                        <a:rPr kumimoji="1" lang="en-US" altLang="ja-JP" sz="1200" b="0" dirty="0" smtClean="0">
                          <a:solidFill>
                            <a:sysClr val="windowText" lastClr="000000"/>
                          </a:solidFill>
                          <a:latin typeface="+mn-ea"/>
                          <a:ea typeface="+mn-ea"/>
                        </a:rPr>
                        <a:t>※</a:t>
                      </a:r>
                      <a:r>
                        <a:rPr kumimoji="1" lang="ja-JP" altLang="en-US" sz="1200" b="0" dirty="0" smtClean="0">
                          <a:solidFill>
                            <a:sysClr val="windowText" lastClr="000000"/>
                          </a:solidFill>
                          <a:latin typeface="+mn-ea"/>
                          <a:ea typeface="+mn-ea"/>
                        </a:rPr>
                        <a:t>前提として</a:t>
                      </a:r>
                      <a:r>
                        <a:rPr kumimoji="1" lang="en-US" altLang="ja-JP" sz="1200" b="0" dirty="0" smtClean="0">
                          <a:solidFill>
                            <a:sysClr val="windowText" lastClr="000000"/>
                          </a:solidFill>
                          <a:latin typeface="+mn-ea"/>
                          <a:ea typeface="+mn-ea"/>
                        </a:rPr>
                        <a:t>SMTP</a:t>
                      </a:r>
                      <a:r>
                        <a:rPr kumimoji="1" lang="ja-JP" altLang="en-US" sz="1200" b="0" dirty="0" smtClean="0">
                          <a:solidFill>
                            <a:sysClr val="windowText" lastClr="000000"/>
                          </a:solidFill>
                          <a:latin typeface="+mn-ea"/>
                          <a:ea typeface="+mn-ea"/>
                        </a:rPr>
                        <a:t>サーバが用意されていること）</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4797134"/>
                  </a:ext>
                </a:extLst>
              </a:tr>
              <a:tr h="280376">
                <a:tc>
                  <a:txBody>
                    <a:bodyPr/>
                    <a:lstStyle/>
                    <a:p>
                      <a:r>
                        <a:rPr kumimoji="1" lang="ja-JP" altLang="en-US" sz="1200" b="1" dirty="0" smtClean="0">
                          <a:solidFill>
                            <a:sysClr val="windowText" lastClr="000000"/>
                          </a:solidFill>
                          <a:latin typeface="+mn-ea"/>
                          <a:ea typeface="+mn-ea"/>
                        </a:rPr>
                        <a:t>ポート</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（通信に用いるポート番号を入力）</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r h="280376">
                <a:tc>
                  <a:txBody>
                    <a:bodyPr/>
                    <a:lstStyle/>
                    <a:p>
                      <a:r>
                        <a:rPr kumimoji="1" lang="ja-JP" altLang="en-US" sz="1200" b="1" dirty="0" smtClean="0">
                          <a:solidFill>
                            <a:sysClr val="windowText" lastClr="000000"/>
                          </a:solidFill>
                          <a:latin typeface="+mn-ea"/>
                          <a:ea typeface="+mn-ea"/>
                        </a:rPr>
                        <a:t>ユーザ名</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（空白可、メールの送信元となるユーザ名を入力）</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0789666"/>
                  </a:ext>
                </a:extLst>
              </a:tr>
              <a:tr h="280376">
                <a:tc>
                  <a:txBody>
                    <a:bodyPr/>
                    <a:lstStyle/>
                    <a:p>
                      <a:r>
                        <a:rPr kumimoji="1" lang="ja-JP" altLang="en-US" sz="1200" b="1" dirty="0" smtClean="0">
                          <a:solidFill>
                            <a:sysClr val="windowText" lastClr="000000"/>
                          </a:solidFill>
                          <a:latin typeface="+mn-ea"/>
                          <a:ea typeface="+mn-ea"/>
                        </a:rPr>
                        <a:t>パスワード</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（空白可、認証に必要なパスワードを入力）</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4368260"/>
                  </a:ext>
                </a:extLst>
              </a:tr>
            </a:tbl>
          </a:graphicData>
        </a:graphic>
      </p:graphicFrame>
      <p:graphicFrame>
        <p:nvGraphicFramePr>
          <p:cNvPr id="55" name="表 54"/>
          <p:cNvGraphicFramePr>
            <a:graphicFrameLocks noGrp="1"/>
          </p:cNvGraphicFramePr>
          <p:nvPr>
            <p:extLst/>
          </p:nvPr>
        </p:nvGraphicFramePr>
        <p:xfrm>
          <a:off x="10090482" y="5324410"/>
          <a:ext cx="1602423" cy="984917"/>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1394143">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1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 のつく項目は</a:t>
                      </a:r>
                    </a:p>
                    <a:p>
                      <a:r>
                        <a:rPr kumimoji="1" lang="ja-JP" altLang="en-US" sz="1300" dirty="0" smtClean="0">
                          <a:latin typeface="+mn-lt"/>
                        </a:rPr>
                        <a:t>入力必須です。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56" name="表 55"/>
          <p:cNvGraphicFramePr>
            <a:graphicFrameLocks noGrp="1"/>
          </p:cNvGraphicFramePr>
          <p:nvPr>
            <p:extLst/>
          </p:nvPr>
        </p:nvGraphicFramePr>
        <p:xfrm>
          <a:off x="7104148" y="5324410"/>
          <a:ext cx="2736372" cy="984917"/>
        </p:xfrm>
        <a:graphic>
          <a:graphicData uri="http://schemas.openxmlformats.org/drawingml/2006/table">
            <a:tbl>
              <a:tblPr firstRow="1" bandRow="1">
                <a:tableStyleId>{5C22544A-7EE6-4342-B048-85BDC9FD1C3A}</a:tableStyleId>
              </a:tblPr>
              <a:tblGrid>
                <a:gridCol w="217940">
                  <a:extLst>
                    <a:ext uri="{9D8B030D-6E8A-4147-A177-3AD203B41FA5}">
                      <a16:colId xmlns:a16="http://schemas.microsoft.com/office/drawing/2014/main" val="2080567992"/>
                    </a:ext>
                  </a:extLst>
                </a:gridCol>
                <a:gridCol w="2518432">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1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「ユーザ名」はメールの送信元として表示されます。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6815468" y="1845766"/>
            <a:chExt cx="2148045" cy="3419344"/>
          </a:xfrm>
        </p:grpSpPr>
        <p:sp>
          <p:nvSpPr>
            <p:cNvPr id="38" name="正方形/長方形 37"/>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 name="角丸四角形 38"/>
            <p:cNvSpPr/>
            <p:nvPr/>
          </p:nvSpPr>
          <p:spPr bwMode="auto">
            <a:xfrm>
              <a:off x="6887346" y="35733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アクション設定　</a:t>
              </a:r>
              <a:r>
                <a:rPr lang="en-US" altLang="ja-JP" sz="900" b="1" dirty="0">
                  <a:solidFill>
                    <a:srgbClr val="FF0000"/>
                  </a:solidFill>
                  <a:latin typeface="+mn-ea"/>
                </a:rPr>
                <a:t>※</a:t>
              </a:r>
              <a:r>
                <a:rPr lang="ja-JP" altLang="en-US" sz="900" b="1" dirty="0" smtClean="0">
                  <a:solidFill>
                    <a:srgbClr val="FF0000"/>
                  </a:solidFill>
                  <a:latin typeface="+mn-ea"/>
                </a:rPr>
                <a:t>メールドライバ</a:t>
              </a:r>
              <a:endParaRPr lang="ja-JP" altLang="en-US" sz="900" b="1" dirty="0">
                <a:solidFill>
                  <a:srgbClr val="FF0000"/>
                </a:solidFill>
                <a:latin typeface="+mn-ea"/>
              </a:endParaRPr>
            </a:p>
          </p:txBody>
        </p:sp>
        <p:sp>
          <p:nvSpPr>
            <p:cNvPr id="40" name="角丸四角形 39"/>
            <p:cNvSpPr/>
            <p:nvPr/>
          </p:nvSpPr>
          <p:spPr bwMode="auto">
            <a:xfrm>
              <a:off x="6887346" y="39847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41" name="角丸四角形 40"/>
            <p:cNvSpPr/>
            <p:nvPr/>
          </p:nvSpPr>
          <p:spPr bwMode="auto">
            <a:xfrm>
              <a:off x="6887346" y="4807700"/>
              <a:ext cx="2004289"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42" name="角丸四角形 4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43" name="角丸四角形 42"/>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44" name="角丸四角形 43"/>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45" name="角丸四角形 44"/>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57" name="角丸四角形 56"/>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spTree>
    <p:extLst>
      <p:ext uri="{BB962C8B-B14F-4D97-AF65-F5344CB8AC3E}">
        <p14:creationId xmlns:p14="http://schemas.microsoft.com/office/powerpoint/2010/main" val="10280587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5.1</a:t>
            </a:r>
            <a:r>
              <a:rPr lang="ja-JP" altLang="en-US" dirty="0"/>
              <a:t>　アクション設定　</a:t>
            </a:r>
            <a:r>
              <a:rPr lang="en-US" altLang="ja-JP" dirty="0"/>
              <a:t>※</a:t>
            </a:r>
            <a:r>
              <a:rPr lang="ja-JP" altLang="en-US" dirty="0"/>
              <a:t>メールドライバ</a:t>
            </a:r>
            <a:r>
              <a:rPr lang="ja-JP" altLang="en-US" dirty="0" smtClean="0"/>
              <a:t>（</a:t>
            </a:r>
            <a:r>
              <a:rPr lang="en-US" altLang="ja-JP" dirty="0" smtClean="0"/>
              <a:t>3/3</a:t>
            </a:r>
            <a:r>
              <a:rPr lang="ja-JP" altLang="en-US" dirty="0"/>
              <a:t>）</a:t>
            </a:r>
          </a:p>
        </p:txBody>
      </p:sp>
      <p:sp>
        <p:nvSpPr>
          <p:cNvPr id="37" name="コンテンツ プレースホルダー 6"/>
          <p:cNvSpPr>
            <a:spLocks noGrp="1"/>
          </p:cNvSpPr>
          <p:nvPr>
            <p:ph sz="quarter" idx="10"/>
          </p:nvPr>
        </p:nvSpPr>
        <p:spPr>
          <a:xfrm>
            <a:off x="239351" y="836712"/>
            <a:ext cx="8593030" cy="5616476"/>
          </a:xfrm>
        </p:spPr>
        <p:txBody>
          <a:bodyPr/>
          <a:lstStyle/>
          <a:p>
            <a:r>
              <a:rPr lang="ja-JP" altLang="en-US" dirty="0"/>
              <a:t>メールテンプレートの作成</a:t>
            </a:r>
            <a:endParaRPr lang="en-US" altLang="ja-JP" dirty="0"/>
          </a:p>
          <a:p>
            <a:pPr marL="522900" lvl="1" indent="-342900">
              <a:buFont typeface="+mj-ea"/>
              <a:buAutoNum type="circleNumDbPlain"/>
            </a:pPr>
            <a:r>
              <a:rPr lang="ja-JP" altLang="en-US" dirty="0"/>
              <a:t>「メールテンプレート」ボタンを押下</a:t>
            </a:r>
            <a:endParaRPr lang="en-US" altLang="ja-JP" dirty="0"/>
          </a:p>
          <a:p>
            <a:pPr marL="522900" lvl="1" indent="-342900">
              <a:buFont typeface="+mj-ea"/>
              <a:buAutoNum type="circleNumDbPlain"/>
            </a:pPr>
            <a:r>
              <a:rPr lang="ja-JP" altLang="en-US" dirty="0"/>
              <a:t>「新規追加」ボタンを押下</a:t>
            </a:r>
            <a:endParaRPr lang="en-US" altLang="ja-JP" dirty="0"/>
          </a:p>
          <a:p>
            <a:pPr marL="522900" lvl="1" indent="-342900">
              <a:buFont typeface="+mj-ea"/>
              <a:buAutoNum type="circleNumDbPlain"/>
            </a:pPr>
            <a:r>
              <a:rPr lang="ja-JP" altLang="en-US" dirty="0"/>
              <a:t>「メールテンプレート新規追加」画面で必要情報を入力</a:t>
            </a:r>
            <a:endParaRPr lang="en-US" altLang="ja-JP" dirty="0"/>
          </a:p>
          <a:p>
            <a:pPr marL="522900" lvl="1" indent="-342900">
              <a:buFont typeface="+mj-ea"/>
              <a:buAutoNum type="circleNumDbPlain"/>
            </a:pPr>
            <a:r>
              <a:rPr lang="ja-JP" altLang="en-US" dirty="0"/>
              <a:t>「保存」ボタンを押下</a:t>
            </a:r>
            <a:endParaRPr lang="en-US" altLang="ja-JP" dirty="0"/>
          </a:p>
          <a:p>
            <a:pPr lvl="1"/>
            <a:endParaRPr lang="en-US" altLang="ja-JP" dirty="0"/>
          </a:p>
          <a:p>
            <a:endParaRPr lang="ja-JP" altLang="en-US" dirty="0"/>
          </a:p>
          <a:p>
            <a:endParaRPr lang="ja-JP" altLang="en-US" dirty="0"/>
          </a:p>
        </p:txBody>
      </p:sp>
      <p:sp>
        <p:nvSpPr>
          <p:cNvPr id="38" name="角丸四角形 37"/>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aphicFrame>
        <p:nvGraphicFramePr>
          <p:cNvPr id="39" name="表 38"/>
          <p:cNvGraphicFramePr>
            <a:graphicFrameLocks noGrp="1"/>
          </p:cNvGraphicFramePr>
          <p:nvPr>
            <p:extLst>
              <p:ext uri="{D42A27DB-BD31-4B8C-83A1-F6EECF244321}">
                <p14:modId xmlns:p14="http://schemas.microsoft.com/office/powerpoint/2010/main" val="2509708520"/>
              </p:ext>
            </p:extLst>
          </p:nvPr>
        </p:nvGraphicFramePr>
        <p:xfrm>
          <a:off x="6110110" y="2899530"/>
          <a:ext cx="2548280" cy="34564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340000">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309648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「テンプレート名」は後述する</a:t>
                      </a:r>
                      <a:r>
                        <a:rPr kumimoji="1" lang="en-US" altLang="ja-JP" sz="1300" b="0" dirty="0" smtClean="0">
                          <a:latin typeface="+mn-lt"/>
                        </a:rPr>
                        <a:t>&lt;</a:t>
                      </a:r>
                      <a:r>
                        <a:rPr kumimoji="1" lang="en-US" altLang="ja-JP" sz="1300" b="0" dirty="0" smtClean="0">
                          <a:latin typeface="+mn-lt"/>
                          <a:hlinkClick r:id="rId2" action="ppaction://hlinksldjump"/>
                        </a:rPr>
                        <a:t>6.1</a:t>
                      </a:r>
                      <a:r>
                        <a:rPr kumimoji="1" lang="ja-JP" altLang="en-US" sz="1300" b="0" dirty="0" smtClean="0">
                          <a:latin typeface="+mn-lt"/>
                          <a:hlinkClick r:id="rId2" action="ppaction://hlinksldjump"/>
                        </a:rPr>
                        <a:t>　ディシジョンテーブルファイル作成 </a:t>
                      </a:r>
                      <a:r>
                        <a:rPr kumimoji="1" lang="en-US" altLang="ja-JP" sz="1300" b="0" dirty="0" smtClean="0">
                          <a:latin typeface="+mn-lt"/>
                        </a:rPr>
                        <a:t>&gt;</a:t>
                      </a:r>
                      <a:r>
                        <a:rPr kumimoji="1" lang="ja-JP" altLang="en-US" sz="1300" b="0" dirty="0" smtClean="0">
                          <a:latin typeface="+mn-lt"/>
                        </a:rPr>
                        <a:t>にて</a:t>
                      </a:r>
                      <a:r>
                        <a:rPr kumimoji="1" lang="ja-JP" altLang="en-US" sz="1300" dirty="0" smtClean="0">
                          <a:latin typeface="+mn-lt"/>
                        </a:rPr>
                        <a:t>、どのメールテンプレートを使用するか指定するために必要です。</a:t>
                      </a:r>
                      <a:endParaRPr kumimoji="1" lang="en-US" altLang="ja-JP" sz="1300" dirty="0" smtClean="0">
                        <a:latin typeface="+mn-lt"/>
                      </a:endParaRPr>
                    </a:p>
                    <a:p>
                      <a:endParaRPr kumimoji="1" lang="en-US" altLang="ja-JP" sz="1300" dirty="0" smtClean="0">
                        <a:latin typeface="+mn-lt"/>
                      </a:endParaRPr>
                    </a:p>
                    <a:p>
                      <a:r>
                        <a:rPr kumimoji="1" lang="ja-JP" altLang="en-US" sz="1300" dirty="0" smtClean="0">
                          <a:latin typeface="+mn-lt"/>
                        </a:rPr>
                        <a:t>「本文」に</a:t>
                      </a:r>
                      <a:r>
                        <a:rPr kumimoji="1" lang="en-US" altLang="ja-JP" sz="1300" dirty="0" smtClean="0">
                          <a:latin typeface="+mn-lt"/>
                        </a:rPr>
                        <a:t>[ACTION_INFO]</a:t>
                      </a:r>
                      <a:r>
                        <a:rPr kumimoji="1" lang="ja-JP" altLang="en-US" sz="1300" dirty="0" smtClean="0">
                          <a:latin typeface="+mn-lt"/>
                        </a:rPr>
                        <a:t>および</a:t>
                      </a:r>
                      <a:r>
                        <a:rPr kumimoji="1" lang="en-US" altLang="ja-JP" sz="1300" dirty="0" smtClean="0">
                          <a:latin typeface="+mn-lt"/>
                        </a:rPr>
                        <a:t>[EVENT_INFO]</a:t>
                      </a:r>
                      <a:r>
                        <a:rPr kumimoji="1" lang="ja-JP" altLang="en-US" sz="1300" dirty="0" smtClean="0">
                          <a:latin typeface="+mn-lt"/>
                        </a:rPr>
                        <a:t>タグを使用することで、「リクエスト情報」と「イベント情報」が記載されたメールを受信することが可能です。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40" name="図 39"/>
          <p:cNvPicPr>
            <a:picLocks noChangeAspect="1"/>
          </p:cNvPicPr>
          <p:nvPr/>
        </p:nvPicPr>
        <p:blipFill>
          <a:blip r:embed="rId3"/>
          <a:stretch>
            <a:fillRect/>
          </a:stretch>
        </p:blipFill>
        <p:spPr>
          <a:xfrm>
            <a:off x="717959" y="2533350"/>
            <a:ext cx="3272727" cy="1824144"/>
          </a:xfrm>
          <a:prstGeom prst="rect">
            <a:avLst/>
          </a:prstGeom>
          <a:ln>
            <a:noFill/>
          </a:ln>
        </p:spPr>
      </p:pic>
      <p:pic>
        <p:nvPicPr>
          <p:cNvPr id="41" name="図 40"/>
          <p:cNvPicPr>
            <a:picLocks noChangeAspect="1"/>
          </p:cNvPicPr>
          <p:nvPr/>
        </p:nvPicPr>
        <p:blipFill>
          <a:blip r:embed="rId4"/>
          <a:stretch>
            <a:fillRect/>
          </a:stretch>
        </p:blipFill>
        <p:spPr>
          <a:xfrm>
            <a:off x="1261661" y="3289119"/>
            <a:ext cx="3272727" cy="1842333"/>
          </a:xfrm>
          <a:prstGeom prst="rect">
            <a:avLst/>
          </a:prstGeom>
          <a:ln>
            <a:noFill/>
          </a:ln>
        </p:spPr>
      </p:pic>
      <p:sp>
        <p:nvSpPr>
          <p:cNvPr id="42" name="正方形/長方形 41"/>
          <p:cNvSpPr/>
          <p:nvPr/>
        </p:nvSpPr>
        <p:spPr bwMode="auto">
          <a:xfrm>
            <a:off x="3410305" y="2966060"/>
            <a:ext cx="580381" cy="17640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3" name="正方形/長方形 42"/>
          <p:cNvSpPr/>
          <p:nvPr/>
        </p:nvSpPr>
        <p:spPr bwMode="auto">
          <a:xfrm>
            <a:off x="4135126" y="3443164"/>
            <a:ext cx="386170" cy="15625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4" name="円形吹き出し 43"/>
          <p:cNvSpPr/>
          <p:nvPr/>
        </p:nvSpPr>
        <p:spPr bwMode="auto">
          <a:xfrm>
            <a:off x="4082537" y="2783751"/>
            <a:ext cx="360000" cy="360000"/>
          </a:xfrm>
          <a:prstGeom prst="wedgeEllipseCallout">
            <a:avLst>
              <a:gd name="adj1" fmla="val -105598"/>
              <a:gd name="adj2" fmla="val 34784"/>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45" name="円形吹き出し 44"/>
          <p:cNvSpPr/>
          <p:nvPr/>
        </p:nvSpPr>
        <p:spPr bwMode="auto">
          <a:xfrm>
            <a:off x="4594098" y="3235726"/>
            <a:ext cx="360000" cy="360000"/>
          </a:xfrm>
          <a:prstGeom prst="wedgeEllipseCallout">
            <a:avLst>
              <a:gd name="adj1" fmla="val -96018"/>
              <a:gd name="adj2" fmla="val 28397"/>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57" name="角丸四角形 56"/>
          <p:cNvSpPr/>
          <p:nvPr/>
        </p:nvSpPr>
        <p:spPr bwMode="auto">
          <a:xfrm>
            <a:off x="2901837" y="3759347"/>
            <a:ext cx="3040288" cy="2595813"/>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a:latin typeface="+mn-ea"/>
              </a:rPr>
              <a:t> </a:t>
            </a:r>
            <a:r>
              <a:rPr lang="ja-JP" altLang="en-US" sz="1400" b="1" dirty="0" smtClean="0">
                <a:latin typeface="+mn-ea"/>
              </a:rPr>
              <a:t>　 </a:t>
            </a:r>
            <a:r>
              <a:rPr kumimoji="1" lang="ja-JP" altLang="en-US" sz="1400" b="1" dirty="0" smtClean="0">
                <a:latin typeface="+mn-ea"/>
              </a:rPr>
              <a:t>以下の値を入力する</a:t>
            </a:r>
          </a:p>
        </p:txBody>
      </p:sp>
      <p:graphicFrame>
        <p:nvGraphicFramePr>
          <p:cNvPr id="58" name="表 57"/>
          <p:cNvGraphicFramePr>
            <a:graphicFrameLocks noGrp="1"/>
          </p:cNvGraphicFramePr>
          <p:nvPr>
            <p:extLst>
              <p:ext uri="{D42A27DB-BD31-4B8C-83A1-F6EECF244321}">
                <p14:modId xmlns:p14="http://schemas.microsoft.com/office/powerpoint/2010/main" val="3344432000"/>
              </p:ext>
            </p:extLst>
          </p:nvPr>
        </p:nvGraphicFramePr>
        <p:xfrm>
          <a:off x="3028869" y="4150326"/>
          <a:ext cx="2817480" cy="2103120"/>
        </p:xfrm>
        <a:graphic>
          <a:graphicData uri="http://schemas.openxmlformats.org/drawingml/2006/table">
            <a:tbl>
              <a:tblPr firstRow="1" bandRow="1">
                <a:tableStyleId>{5C22544A-7EE6-4342-B048-85BDC9FD1C3A}</a:tableStyleId>
              </a:tblPr>
              <a:tblGrid>
                <a:gridCol w="801480">
                  <a:extLst>
                    <a:ext uri="{9D8B030D-6E8A-4147-A177-3AD203B41FA5}">
                      <a16:colId xmlns:a16="http://schemas.microsoft.com/office/drawing/2014/main" val="2903683136"/>
                    </a:ext>
                  </a:extLst>
                </a:gridCol>
                <a:gridCol w="2016000">
                  <a:extLst>
                    <a:ext uri="{9D8B030D-6E8A-4147-A177-3AD203B41FA5}">
                      <a16:colId xmlns:a16="http://schemas.microsoft.com/office/drawing/2014/main" val="3391017768"/>
                    </a:ext>
                  </a:extLst>
                </a:gridCol>
              </a:tblGrid>
              <a:tr h="199669">
                <a:tc>
                  <a:txBody>
                    <a:bodyPr/>
                    <a:lstStyle/>
                    <a:p>
                      <a:pPr algn="ctr"/>
                      <a:r>
                        <a:rPr kumimoji="1" lang="ja-JP" altLang="en-US" sz="1200" b="1" dirty="0" smtClean="0">
                          <a:solidFill>
                            <a:schemeClr val="bg1"/>
                          </a:solidFill>
                          <a:latin typeface="+mn-lt"/>
                        </a:rPr>
                        <a:t>項目</a:t>
                      </a:r>
                      <a:endParaRPr kumimoji="1" lang="ja-JP" altLang="en-US" sz="12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lt"/>
                        </a:rPr>
                        <a:t>設定値</a:t>
                      </a:r>
                      <a:endParaRPr kumimoji="1" lang="ja-JP" altLang="en-US" sz="12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432000">
                <a:tc>
                  <a:txBody>
                    <a:bodyPr/>
                    <a:lstStyle/>
                    <a:p>
                      <a:r>
                        <a:rPr kumimoji="1" lang="ja-JP" altLang="en-US" sz="1200" b="1" dirty="0" smtClean="0">
                          <a:solidFill>
                            <a:sysClr val="windowText" lastClr="000000"/>
                          </a:solidFill>
                          <a:latin typeface="+mn-lt"/>
                        </a:rPr>
                        <a:t>テンプレート名</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（任意の文字列）</a:t>
                      </a:r>
                      <a:endParaRPr kumimoji="1" lang="ja-JP" altLang="en-US" sz="12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229983">
                <a:tc>
                  <a:txBody>
                    <a:bodyPr/>
                    <a:lstStyle/>
                    <a:p>
                      <a:r>
                        <a:rPr kumimoji="1" lang="ja-JP" altLang="en-US" sz="1200" b="1" dirty="0" smtClean="0">
                          <a:solidFill>
                            <a:sysClr val="windowText" lastClr="000000"/>
                          </a:solidFill>
                          <a:latin typeface="+mn-lt"/>
                        </a:rPr>
                        <a:t>宛先</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ysClr val="windowText" lastClr="000000"/>
                          </a:solidFill>
                          <a:latin typeface="+mn-lt"/>
                        </a:rPr>
                        <a:t>（空白可、任意の文字列）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r h="199669">
                <a:tc>
                  <a:txBody>
                    <a:bodyPr/>
                    <a:lstStyle/>
                    <a:p>
                      <a:r>
                        <a:rPr kumimoji="1" lang="en-US" altLang="ja-JP" sz="1200" b="1" dirty="0" smtClean="0">
                          <a:solidFill>
                            <a:sysClr val="windowText" lastClr="000000"/>
                          </a:solidFill>
                          <a:latin typeface="+mn-lt"/>
                        </a:rPr>
                        <a:t>CC</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ysClr val="windowText" lastClr="000000"/>
                          </a:solidFill>
                          <a:latin typeface="+mn-lt"/>
                        </a:rPr>
                        <a:t>（空白可、任意の文字列）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4797134"/>
                  </a:ext>
                </a:extLst>
              </a:tr>
              <a:tr h="199669">
                <a:tc>
                  <a:txBody>
                    <a:bodyPr/>
                    <a:lstStyle/>
                    <a:p>
                      <a:r>
                        <a:rPr kumimoji="1" lang="en-US" altLang="ja-JP" sz="1200" b="1" dirty="0" smtClean="0">
                          <a:solidFill>
                            <a:sysClr val="windowText" lastClr="000000"/>
                          </a:solidFill>
                          <a:latin typeface="+mn-lt"/>
                        </a:rPr>
                        <a:t>BCC</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ysClr val="windowText" lastClr="000000"/>
                          </a:solidFill>
                          <a:latin typeface="+mn-lt"/>
                        </a:rPr>
                        <a:t>（空白可、任意の文字列）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66610816"/>
                  </a:ext>
                </a:extLst>
              </a:tr>
              <a:tr h="199669">
                <a:tc>
                  <a:txBody>
                    <a:bodyPr/>
                    <a:lstStyle/>
                    <a:p>
                      <a:r>
                        <a:rPr kumimoji="1" lang="ja-JP" altLang="en-US" sz="1200" b="1" dirty="0" smtClean="0">
                          <a:solidFill>
                            <a:sysClr val="windowText" lastClr="000000"/>
                          </a:solidFill>
                          <a:latin typeface="+mn-lt"/>
                        </a:rPr>
                        <a:t>件名</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（任意の文字列）</a:t>
                      </a:r>
                      <a:endParaRPr kumimoji="1" lang="ja-JP" altLang="en-US" sz="12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40789666"/>
                  </a:ext>
                </a:extLst>
              </a:tr>
              <a:tr h="199669">
                <a:tc>
                  <a:txBody>
                    <a:bodyPr/>
                    <a:lstStyle/>
                    <a:p>
                      <a:r>
                        <a:rPr kumimoji="1" lang="ja-JP" altLang="en-US" sz="1200" b="1" dirty="0" smtClean="0">
                          <a:solidFill>
                            <a:sysClr val="windowText" lastClr="000000"/>
                          </a:solidFill>
                          <a:latin typeface="+mn-lt"/>
                        </a:rPr>
                        <a:t>本文</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（任意の文字列）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04368260"/>
                  </a:ext>
                </a:extLst>
              </a:tr>
            </a:tbl>
          </a:graphicData>
        </a:graphic>
      </p:graphicFrame>
      <p:graphicFrame>
        <p:nvGraphicFramePr>
          <p:cNvPr id="59" name="表 58"/>
          <p:cNvGraphicFramePr>
            <a:graphicFrameLocks noGrp="1"/>
          </p:cNvGraphicFramePr>
          <p:nvPr>
            <p:extLst/>
          </p:nvPr>
        </p:nvGraphicFramePr>
        <p:xfrm>
          <a:off x="8832380" y="5491161"/>
          <a:ext cx="2856566" cy="864000"/>
        </p:xfrm>
        <a:graphic>
          <a:graphicData uri="http://schemas.openxmlformats.org/drawingml/2006/table">
            <a:tbl>
              <a:tblPr firstRow="1" bandRow="1">
                <a:tableStyleId>{5C22544A-7EE6-4342-B048-85BDC9FD1C3A}</a:tableStyleId>
              </a:tblPr>
              <a:tblGrid>
                <a:gridCol w="222816">
                  <a:extLst>
                    <a:ext uri="{9D8B030D-6E8A-4147-A177-3AD203B41FA5}">
                      <a16:colId xmlns:a16="http://schemas.microsoft.com/office/drawing/2014/main" val="2080567992"/>
                    </a:ext>
                  </a:extLst>
                </a:gridCol>
                <a:gridCol w="2633750">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 のつく項目は入力必須です。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60" name="図 59"/>
          <p:cNvPicPr>
            <a:picLocks noChangeAspect="1"/>
          </p:cNvPicPr>
          <p:nvPr/>
        </p:nvPicPr>
        <p:blipFill>
          <a:blip r:embed="rId5"/>
          <a:stretch>
            <a:fillRect/>
          </a:stretch>
        </p:blipFill>
        <p:spPr>
          <a:xfrm>
            <a:off x="881032" y="3855239"/>
            <a:ext cx="1899724" cy="1781581"/>
          </a:xfrm>
          <a:prstGeom prst="rect">
            <a:avLst/>
          </a:prstGeom>
        </p:spPr>
      </p:pic>
      <p:sp>
        <p:nvSpPr>
          <p:cNvPr id="61" name="正方形/長方形 60"/>
          <p:cNvSpPr/>
          <p:nvPr/>
        </p:nvSpPr>
        <p:spPr bwMode="auto">
          <a:xfrm>
            <a:off x="991198" y="4020173"/>
            <a:ext cx="1678403" cy="134271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2" name="正方形/長方形 61"/>
          <p:cNvSpPr/>
          <p:nvPr/>
        </p:nvSpPr>
        <p:spPr bwMode="auto">
          <a:xfrm>
            <a:off x="1856347" y="5478748"/>
            <a:ext cx="290135" cy="13864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3" name="円形吹き出し 62"/>
          <p:cNvSpPr/>
          <p:nvPr/>
        </p:nvSpPr>
        <p:spPr bwMode="auto">
          <a:xfrm>
            <a:off x="2146482" y="5706070"/>
            <a:ext cx="360000" cy="360000"/>
          </a:xfrm>
          <a:prstGeom prst="wedgeEllipseCallout">
            <a:avLst>
              <a:gd name="adj1" fmla="val -87776"/>
              <a:gd name="adj2" fmla="val -98245"/>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4</a:t>
            </a:r>
            <a:endParaRPr kumimoji="1" lang="ja-JP" altLang="en-US" sz="1400" b="1" dirty="0" smtClean="0">
              <a:solidFill>
                <a:schemeClr val="bg1"/>
              </a:solidFill>
              <a:latin typeface="+mn-ea"/>
            </a:endParaRPr>
          </a:p>
        </p:txBody>
      </p:sp>
      <p:sp>
        <p:nvSpPr>
          <p:cNvPr id="64" name="円形吹き出し 63"/>
          <p:cNvSpPr/>
          <p:nvPr/>
        </p:nvSpPr>
        <p:spPr bwMode="auto">
          <a:xfrm>
            <a:off x="2888257" y="3773089"/>
            <a:ext cx="360000" cy="344050"/>
          </a:xfrm>
          <a:prstGeom prst="wedgeEllipseCallout">
            <a:avLst>
              <a:gd name="adj1" fmla="val -143614"/>
              <a:gd name="adj2" fmla="val 67004"/>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grpSp>
        <p:nvGrpSpPr>
          <p:cNvPr id="31" name="グループ化 30"/>
          <p:cNvGrpSpPr/>
          <p:nvPr/>
        </p:nvGrpSpPr>
        <p:grpSpPr>
          <a:xfrm>
            <a:off x="8832380" y="1271926"/>
            <a:ext cx="2856566" cy="3419344"/>
            <a:chOff x="6815468" y="1845766"/>
            <a:chExt cx="2148045" cy="3419344"/>
          </a:xfrm>
        </p:grpSpPr>
        <p:sp>
          <p:nvSpPr>
            <p:cNvPr id="46" name="正方形/長方形 45"/>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 name="角丸四角形 46"/>
            <p:cNvSpPr/>
            <p:nvPr/>
          </p:nvSpPr>
          <p:spPr bwMode="auto">
            <a:xfrm>
              <a:off x="6887346" y="35733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アクション設定　</a:t>
              </a:r>
              <a:r>
                <a:rPr lang="en-US" altLang="ja-JP" sz="900" b="1" dirty="0">
                  <a:solidFill>
                    <a:srgbClr val="FF0000"/>
                  </a:solidFill>
                  <a:latin typeface="+mn-ea"/>
                </a:rPr>
                <a:t>※</a:t>
              </a:r>
              <a:r>
                <a:rPr lang="ja-JP" altLang="en-US" sz="900" b="1" dirty="0" smtClean="0">
                  <a:solidFill>
                    <a:srgbClr val="FF0000"/>
                  </a:solidFill>
                  <a:latin typeface="+mn-ea"/>
                </a:rPr>
                <a:t>メールドライバ</a:t>
              </a:r>
              <a:endParaRPr lang="ja-JP" altLang="en-US" sz="900" b="1" dirty="0">
                <a:solidFill>
                  <a:srgbClr val="FF0000"/>
                </a:solidFill>
                <a:latin typeface="+mn-ea"/>
              </a:endParaRPr>
            </a:p>
          </p:txBody>
        </p:sp>
        <p:sp>
          <p:nvSpPr>
            <p:cNvPr id="48" name="角丸四角形 47"/>
            <p:cNvSpPr/>
            <p:nvPr/>
          </p:nvSpPr>
          <p:spPr bwMode="auto">
            <a:xfrm>
              <a:off x="6887346" y="398479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トークンの払い出し</a:t>
              </a:r>
            </a:p>
          </p:txBody>
        </p:sp>
        <p:sp>
          <p:nvSpPr>
            <p:cNvPr id="49" name="角丸四角形 48"/>
            <p:cNvSpPr/>
            <p:nvPr/>
          </p:nvSpPr>
          <p:spPr bwMode="auto">
            <a:xfrm>
              <a:off x="6887346" y="4807700"/>
              <a:ext cx="2004289"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50" name="角丸四角形 49"/>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51" name="角丸四角形 50"/>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52" name="角丸四角形 51"/>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53" name="角丸四角形 52"/>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54" name="角丸四角形 53"/>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spTree>
    <p:extLst>
      <p:ext uri="{BB962C8B-B14F-4D97-AF65-F5344CB8AC3E}">
        <p14:creationId xmlns:p14="http://schemas.microsoft.com/office/powerpoint/2010/main" val="2166006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5.2</a:t>
            </a:r>
            <a:r>
              <a:rPr lang="ja-JP" altLang="en-US" dirty="0"/>
              <a:t>　トークンの払い出し</a:t>
            </a:r>
          </a:p>
        </p:txBody>
      </p:sp>
      <p:sp>
        <p:nvSpPr>
          <p:cNvPr id="9" name="角丸四角形 8"/>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sp>
        <p:nvSpPr>
          <p:cNvPr id="37" name="コンテンツ プレースホルダー 6"/>
          <p:cNvSpPr>
            <a:spLocks noGrp="1"/>
          </p:cNvSpPr>
          <p:nvPr>
            <p:ph sz="quarter" idx="10"/>
          </p:nvPr>
        </p:nvSpPr>
        <p:spPr>
          <a:xfrm>
            <a:off x="239351" y="836712"/>
            <a:ext cx="8593030" cy="5616476"/>
          </a:xfrm>
        </p:spPr>
        <p:txBody>
          <a:bodyPr/>
          <a:lstStyle/>
          <a:p>
            <a:r>
              <a:rPr lang="ja-JP" altLang="en-US" dirty="0"/>
              <a:t>新規トークンの払い出しを実施</a:t>
            </a:r>
            <a:endParaRPr lang="en-US" altLang="ja-JP" dirty="0"/>
          </a:p>
          <a:p>
            <a:pPr marL="522900" lvl="1" indent="-342900">
              <a:buFont typeface="+mj-ea"/>
              <a:buAutoNum type="circleNumDbPlain"/>
            </a:pPr>
            <a:r>
              <a:rPr lang="ja-JP" altLang="en-US" dirty="0"/>
              <a:t>「新規トークン払い出し」ボタンを押下</a:t>
            </a:r>
            <a:endParaRPr lang="en-US" altLang="ja-JP" dirty="0"/>
          </a:p>
          <a:p>
            <a:pPr marL="522900" lvl="1" indent="-342900">
              <a:buFont typeface="+mj-ea"/>
              <a:buAutoNum type="circleNumDbPlain"/>
            </a:pPr>
            <a:r>
              <a:rPr lang="ja-JP" altLang="en-US" dirty="0"/>
              <a:t>「新規トークン払い出し」画面で必要情報を入力</a:t>
            </a:r>
            <a:endParaRPr lang="en-US" altLang="ja-JP" dirty="0"/>
          </a:p>
          <a:p>
            <a:pPr marL="522900" lvl="1" indent="-342900">
              <a:buFont typeface="+mj-ea"/>
              <a:buAutoNum type="circleNumDbPlain"/>
            </a:pPr>
            <a:r>
              <a:rPr lang="ja-JP" altLang="en-US" dirty="0"/>
              <a:t>「トークン払い出し」ボタンを押下</a:t>
            </a:r>
            <a:endParaRPr lang="en-US" altLang="ja-JP" dirty="0"/>
          </a:p>
          <a:p>
            <a:pPr marL="522900" lvl="1" indent="-342900">
              <a:buFont typeface="+mj-ea"/>
              <a:buAutoNum type="circleNumDbPlain"/>
            </a:pPr>
            <a:r>
              <a:rPr lang="ja-JP" altLang="en-US" dirty="0"/>
              <a:t>「トークン」画面に表示されるトークンをコピーして保持する</a:t>
            </a:r>
            <a:endParaRPr lang="en-US" altLang="ja-JP" dirty="0"/>
          </a:p>
          <a:p>
            <a:pPr marL="522900" lvl="1" indent="-342900">
              <a:buFont typeface="+mj-ea"/>
              <a:buAutoNum type="circleNumDbPlain"/>
            </a:pPr>
            <a:r>
              <a:rPr lang="ja-JP" altLang="en-US" dirty="0"/>
              <a:t>「閉じる」ボタンを押下</a:t>
            </a:r>
            <a:endParaRPr lang="en-US" altLang="ja-JP" dirty="0"/>
          </a:p>
          <a:p>
            <a:endParaRPr lang="ja-JP" altLang="en-US" dirty="0"/>
          </a:p>
          <a:p>
            <a:endParaRPr lang="ja-JP" altLang="en-US" dirty="0"/>
          </a:p>
        </p:txBody>
      </p:sp>
      <p:pic>
        <p:nvPicPr>
          <p:cNvPr id="40" name="図 39"/>
          <p:cNvPicPr>
            <a:picLocks noChangeAspect="1"/>
          </p:cNvPicPr>
          <p:nvPr/>
        </p:nvPicPr>
        <p:blipFill>
          <a:blip r:embed="rId2"/>
          <a:stretch>
            <a:fillRect/>
          </a:stretch>
        </p:blipFill>
        <p:spPr>
          <a:xfrm>
            <a:off x="819184" y="2942424"/>
            <a:ext cx="4458538" cy="2499484"/>
          </a:xfrm>
          <a:prstGeom prst="rect">
            <a:avLst/>
          </a:prstGeom>
        </p:spPr>
      </p:pic>
      <p:pic>
        <p:nvPicPr>
          <p:cNvPr id="41" name="図 40"/>
          <p:cNvPicPr>
            <a:picLocks noChangeAspect="1"/>
          </p:cNvPicPr>
          <p:nvPr/>
        </p:nvPicPr>
        <p:blipFill>
          <a:blip r:embed="rId3"/>
          <a:stretch>
            <a:fillRect/>
          </a:stretch>
        </p:blipFill>
        <p:spPr>
          <a:xfrm>
            <a:off x="1519242" y="3637676"/>
            <a:ext cx="3112816" cy="2178584"/>
          </a:xfrm>
          <a:prstGeom prst="rect">
            <a:avLst/>
          </a:prstGeom>
        </p:spPr>
      </p:pic>
      <p:sp>
        <p:nvSpPr>
          <p:cNvPr id="42" name="正方形/長方形 41"/>
          <p:cNvSpPr/>
          <p:nvPr/>
        </p:nvSpPr>
        <p:spPr bwMode="auto">
          <a:xfrm>
            <a:off x="4476751" y="3169393"/>
            <a:ext cx="755129" cy="21477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3" name="円形吹き出し 42"/>
          <p:cNvSpPr/>
          <p:nvPr/>
        </p:nvSpPr>
        <p:spPr bwMode="auto">
          <a:xfrm>
            <a:off x="4055412" y="3085380"/>
            <a:ext cx="360000" cy="360000"/>
          </a:xfrm>
          <a:prstGeom prst="wedgeEllipseCallout">
            <a:avLst>
              <a:gd name="adj1" fmla="val 90893"/>
              <a:gd name="adj2" fmla="val 12705"/>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pic>
        <p:nvPicPr>
          <p:cNvPr id="44" name="図 43"/>
          <p:cNvPicPr>
            <a:picLocks noChangeAspect="1"/>
          </p:cNvPicPr>
          <p:nvPr/>
        </p:nvPicPr>
        <p:blipFill>
          <a:blip r:embed="rId4"/>
          <a:stretch>
            <a:fillRect/>
          </a:stretch>
        </p:blipFill>
        <p:spPr>
          <a:xfrm>
            <a:off x="6121647" y="5126532"/>
            <a:ext cx="2364147" cy="1242178"/>
          </a:xfrm>
          <a:prstGeom prst="rect">
            <a:avLst/>
          </a:prstGeom>
        </p:spPr>
      </p:pic>
      <p:sp>
        <p:nvSpPr>
          <p:cNvPr id="45" name="正方形/長方形 44"/>
          <p:cNvSpPr/>
          <p:nvPr/>
        </p:nvSpPr>
        <p:spPr bwMode="auto">
          <a:xfrm>
            <a:off x="1631380" y="3896074"/>
            <a:ext cx="2808000" cy="1476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6" name="正方形/長方形 45"/>
          <p:cNvSpPr/>
          <p:nvPr/>
        </p:nvSpPr>
        <p:spPr bwMode="auto">
          <a:xfrm>
            <a:off x="2997307" y="5532340"/>
            <a:ext cx="720000" cy="21477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7" name="円形吹き出し 46"/>
          <p:cNvSpPr/>
          <p:nvPr/>
        </p:nvSpPr>
        <p:spPr bwMode="auto">
          <a:xfrm>
            <a:off x="2502699" y="5661360"/>
            <a:ext cx="360000" cy="360000"/>
          </a:xfrm>
          <a:prstGeom prst="wedgeEllipseCallout">
            <a:avLst>
              <a:gd name="adj1" fmla="val 102353"/>
              <a:gd name="adj2" fmla="val -48897"/>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48" name="正方形/長方形 47"/>
          <p:cNvSpPr/>
          <p:nvPr/>
        </p:nvSpPr>
        <p:spPr bwMode="auto">
          <a:xfrm>
            <a:off x="6209388" y="5674552"/>
            <a:ext cx="2177638" cy="29779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9" name="円形吹き出し 48"/>
          <p:cNvSpPr/>
          <p:nvPr/>
        </p:nvSpPr>
        <p:spPr bwMode="auto">
          <a:xfrm>
            <a:off x="5663940" y="5441908"/>
            <a:ext cx="360000" cy="360000"/>
          </a:xfrm>
          <a:prstGeom prst="wedgeEllipseCallout">
            <a:avLst>
              <a:gd name="adj1" fmla="val 121338"/>
              <a:gd name="adj2" fmla="val 3474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4</a:t>
            </a:r>
            <a:endParaRPr kumimoji="1" lang="ja-JP" altLang="en-US" sz="1400" b="1" dirty="0" smtClean="0">
              <a:solidFill>
                <a:schemeClr val="bg1"/>
              </a:solidFill>
              <a:latin typeface="+mn-ea"/>
            </a:endParaRPr>
          </a:p>
        </p:txBody>
      </p:sp>
      <p:sp>
        <p:nvSpPr>
          <p:cNvPr id="50" name="正方形/長方形 49"/>
          <p:cNvSpPr/>
          <p:nvPr/>
        </p:nvSpPr>
        <p:spPr bwMode="auto">
          <a:xfrm>
            <a:off x="6997710" y="6075926"/>
            <a:ext cx="576000" cy="214771"/>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51" name="円形吹き出し 50"/>
          <p:cNvSpPr/>
          <p:nvPr/>
        </p:nvSpPr>
        <p:spPr bwMode="auto">
          <a:xfrm>
            <a:off x="5663940" y="5985181"/>
            <a:ext cx="360000" cy="360000"/>
          </a:xfrm>
          <a:prstGeom prst="wedgeEllipseCallout">
            <a:avLst>
              <a:gd name="adj1" fmla="val 354568"/>
              <a:gd name="adj2" fmla="val 139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5</a:t>
            </a:r>
            <a:endParaRPr kumimoji="1" lang="ja-JP" altLang="en-US" sz="1400" b="1" dirty="0" smtClean="0">
              <a:solidFill>
                <a:schemeClr val="bg1"/>
              </a:solidFill>
              <a:latin typeface="+mn-ea"/>
            </a:endParaRPr>
          </a:p>
        </p:txBody>
      </p:sp>
      <p:sp>
        <p:nvSpPr>
          <p:cNvPr id="52" name="角丸四角形 51"/>
          <p:cNvSpPr/>
          <p:nvPr/>
        </p:nvSpPr>
        <p:spPr bwMode="auto">
          <a:xfrm>
            <a:off x="4871831" y="3640866"/>
            <a:ext cx="3600500" cy="1296000"/>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a:latin typeface="+mn-ea"/>
              </a:rPr>
              <a:t> </a:t>
            </a:r>
            <a:r>
              <a:rPr lang="ja-JP" altLang="en-US" sz="1400" b="1" dirty="0" smtClean="0">
                <a:latin typeface="+mn-ea"/>
              </a:rPr>
              <a:t>　　</a:t>
            </a:r>
            <a:r>
              <a:rPr kumimoji="1" lang="ja-JP" altLang="en-US" sz="1400" b="1" dirty="0" smtClean="0">
                <a:latin typeface="+mn-ea"/>
              </a:rPr>
              <a:t>以下の値を入力する</a:t>
            </a:r>
          </a:p>
        </p:txBody>
      </p:sp>
      <p:sp>
        <p:nvSpPr>
          <p:cNvPr id="53" name="円形吹き出し 52"/>
          <p:cNvSpPr/>
          <p:nvPr/>
        </p:nvSpPr>
        <p:spPr bwMode="auto">
          <a:xfrm>
            <a:off x="4836665" y="3593590"/>
            <a:ext cx="360000" cy="344050"/>
          </a:xfrm>
          <a:prstGeom prst="wedgeEllipseCallout">
            <a:avLst>
              <a:gd name="adj1" fmla="val -234257"/>
              <a:gd name="adj2" fmla="val 86816"/>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graphicFrame>
        <p:nvGraphicFramePr>
          <p:cNvPr id="54" name="表 53"/>
          <p:cNvGraphicFramePr>
            <a:graphicFrameLocks noGrp="1"/>
          </p:cNvGraphicFramePr>
          <p:nvPr>
            <p:extLst>
              <p:ext uri="{D42A27DB-BD31-4B8C-83A1-F6EECF244321}">
                <p14:modId xmlns:p14="http://schemas.microsoft.com/office/powerpoint/2010/main" val="4217319508"/>
              </p:ext>
            </p:extLst>
          </p:nvPr>
        </p:nvGraphicFramePr>
        <p:xfrm>
          <a:off x="5005340" y="4018283"/>
          <a:ext cx="3364548" cy="822960"/>
        </p:xfrm>
        <a:graphic>
          <a:graphicData uri="http://schemas.openxmlformats.org/drawingml/2006/table">
            <a:tbl>
              <a:tblPr firstRow="1" bandRow="1">
                <a:tableStyleId>{5C22544A-7EE6-4342-B048-85BDC9FD1C3A}</a:tableStyleId>
              </a:tblPr>
              <a:tblGrid>
                <a:gridCol w="1300480">
                  <a:extLst>
                    <a:ext uri="{9D8B030D-6E8A-4147-A177-3AD203B41FA5}">
                      <a16:colId xmlns:a16="http://schemas.microsoft.com/office/drawing/2014/main" val="2903683136"/>
                    </a:ext>
                  </a:extLst>
                </a:gridCol>
                <a:gridCol w="2064068">
                  <a:extLst>
                    <a:ext uri="{9D8B030D-6E8A-4147-A177-3AD203B41FA5}">
                      <a16:colId xmlns:a16="http://schemas.microsoft.com/office/drawing/2014/main" val="3391017768"/>
                    </a:ext>
                  </a:extLst>
                </a:gridCol>
              </a:tblGrid>
              <a:tr h="199669">
                <a:tc>
                  <a:txBody>
                    <a:bodyPr/>
                    <a:lstStyle/>
                    <a:p>
                      <a:pPr algn="ctr"/>
                      <a:r>
                        <a:rPr kumimoji="1" lang="ja-JP" altLang="en-US" sz="1200" b="1" dirty="0" smtClean="0">
                          <a:solidFill>
                            <a:schemeClr val="bg1"/>
                          </a:solidFill>
                          <a:latin typeface="+mn-lt"/>
                        </a:rPr>
                        <a:t>項目</a:t>
                      </a:r>
                      <a:endParaRPr kumimoji="1" lang="ja-JP" altLang="en-US" sz="12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lt"/>
                        </a:rPr>
                        <a:t>設定値</a:t>
                      </a:r>
                      <a:endParaRPr kumimoji="1" lang="ja-JP" altLang="en-US" sz="12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200" b="1" dirty="0" smtClean="0">
                          <a:solidFill>
                            <a:sysClr val="windowText" lastClr="000000"/>
                          </a:solidFill>
                          <a:latin typeface="+mn-lt"/>
                        </a:rPr>
                        <a:t>トークン名</a:t>
                      </a:r>
                      <a:endParaRPr kumimoji="1" lang="ja-JP" altLang="en-US" sz="12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（任意の文字列）</a:t>
                      </a:r>
                      <a:endParaRPr kumimoji="1" lang="ja-JP" altLang="en-US" sz="1200" b="0" dirty="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263674">
                <a:tc>
                  <a:txBody>
                    <a:bodyPr/>
                    <a:lstStyle/>
                    <a:p>
                      <a:r>
                        <a:rPr kumimoji="1" lang="ja-JP" altLang="en-US" sz="1200" b="1" dirty="0" smtClean="0">
                          <a:solidFill>
                            <a:sysClr val="windowText" lastClr="000000"/>
                          </a:solidFill>
                          <a:latin typeface="+mn-lt"/>
                        </a:rPr>
                        <a:t>グループ別権限</a:t>
                      </a:r>
                      <a:endParaRPr kumimoji="1" lang="ja-JP" altLang="en-US" sz="12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ysClr val="windowText" lastClr="000000"/>
                          </a:solidFill>
                          <a:latin typeface="+mn-lt"/>
                        </a:rPr>
                        <a:t>システム管理者：権限あり</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bl>
          </a:graphicData>
        </a:graphic>
      </p:graphicFrame>
      <p:grpSp>
        <p:nvGrpSpPr>
          <p:cNvPr id="55" name="グループ化 54"/>
          <p:cNvGrpSpPr/>
          <p:nvPr/>
        </p:nvGrpSpPr>
        <p:grpSpPr>
          <a:xfrm>
            <a:off x="8832380" y="1271926"/>
            <a:ext cx="2856566" cy="3419344"/>
            <a:chOff x="6815468" y="1845766"/>
            <a:chExt cx="2148045" cy="3419344"/>
          </a:xfrm>
        </p:grpSpPr>
        <p:sp>
          <p:nvSpPr>
            <p:cNvPr id="56" name="正方形/長方形 55"/>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7" name="角丸四角形 56"/>
            <p:cNvSpPr/>
            <p:nvPr/>
          </p:nvSpPr>
          <p:spPr bwMode="auto">
            <a:xfrm>
              <a:off x="6887346" y="35733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メールドライバ</a:t>
              </a:r>
              <a:endParaRPr lang="ja-JP" altLang="en-US" sz="900" b="1" dirty="0">
                <a:solidFill>
                  <a:schemeClr val="tx1">
                    <a:lumMod val="50000"/>
                    <a:lumOff val="50000"/>
                  </a:schemeClr>
                </a:solidFill>
                <a:latin typeface="+mn-ea"/>
              </a:endParaRPr>
            </a:p>
          </p:txBody>
        </p:sp>
        <p:sp>
          <p:nvSpPr>
            <p:cNvPr id="58" name="角丸四角形 57"/>
            <p:cNvSpPr/>
            <p:nvPr/>
          </p:nvSpPr>
          <p:spPr bwMode="auto">
            <a:xfrm>
              <a:off x="6887346" y="398479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トークンの払い出し</a:t>
              </a:r>
            </a:p>
          </p:txBody>
        </p:sp>
        <p:sp>
          <p:nvSpPr>
            <p:cNvPr id="59" name="角丸四角形 58"/>
            <p:cNvSpPr/>
            <p:nvPr/>
          </p:nvSpPr>
          <p:spPr bwMode="auto">
            <a:xfrm>
              <a:off x="6887346" y="4807700"/>
              <a:ext cx="2004289"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60" name="角丸四角形 59"/>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61" name="角丸四角形 60"/>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62" name="角丸四角形 61"/>
            <p:cNvSpPr/>
            <p:nvPr/>
          </p:nvSpPr>
          <p:spPr bwMode="auto">
            <a:xfrm>
              <a:off x="6887346" y="4396248"/>
              <a:ext cx="2004289" cy="360000"/>
            </a:xfrm>
            <a:prstGeom prst="roundRect">
              <a:avLst/>
            </a:prstGeom>
            <a:solidFill>
              <a:schemeClr val="bg1"/>
            </a:solidFill>
            <a:ln>
              <a:solidFill>
                <a:srgbClr val="0A3368"/>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ディシジョンテーブル作成</a:t>
              </a:r>
            </a:p>
          </p:txBody>
        </p:sp>
        <p:sp>
          <p:nvSpPr>
            <p:cNvPr id="63" name="角丸四角形 62"/>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64" name="角丸四角形 63"/>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spTree>
    <p:extLst>
      <p:ext uri="{BB962C8B-B14F-4D97-AF65-F5344CB8AC3E}">
        <p14:creationId xmlns:p14="http://schemas.microsoft.com/office/powerpoint/2010/main" val="459297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5.3</a:t>
            </a:r>
            <a:r>
              <a:rPr lang="ja-JP" altLang="en-US" dirty="0"/>
              <a:t>　ディシジョンテーブル</a:t>
            </a:r>
            <a:r>
              <a:rPr lang="ja-JP" altLang="en-US" dirty="0" smtClean="0"/>
              <a:t>作成（</a:t>
            </a:r>
            <a:r>
              <a:rPr lang="en-US" altLang="ja-JP" dirty="0" smtClean="0"/>
              <a:t>1/2</a:t>
            </a:r>
            <a:r>
              <a:rPr lang="ja-JP" altLang="en-US" dirty="0"/>
              <a:t>）</a:t>
            </a:r>
          </a:p>
        </p:txBody>
      </p:sp>
      <p:sp>
        <p:nvSpPr>
          <p:cNvPr id="9" name="角丸四角形 8"/>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sp>
        <p:nvSpPr>
          <p:cNvPr id="37" name="コンテンツ プレースホルダー 6"/>
          <p:cNvSpPr>
            <a:spLocks noGrp="1"/>
          </p:cNvSpPr>
          <p:nvPr>
            <p:ph sz="quarter" idx="10"/>
          </p:nvPr>
        </p:nvSpPr>
        <p:spPr>
          <a:xfrm>
            <a:off x="239351" y="836712"/>
            <a:ext cx="8593030" cy="5616476"/>
          </a:xfrm>
        </p:spPr>
        <p:txBody>
          <a:bodyPr/>
          <a:lstStyle/>
          <a:p>
            <a:r>
              <a:rPr lang="ja-JP" altLang="en-US" dirty="0"/>
              <a:t>ディシジョンテーブル（ 「基本情報・権限」）を作成</a:t>
            </a:r>
            <a:endParaRPr lang="en-US" altLang="ja-JP" dirty="0"/>
          </a:p>
          <a:p>
            <a:pPr marL="522900" lvl="1" indent="-342900">
              <a:buFont typeface="+mj-ea"/>
              <a:buAutoNum type="circleNumDbPlain"/>
            </a:pPr>
            <a:r>
              <a:rPr lang="ja-JP" altLang="en-US" dirty="0"/>
              <a:t>「ディシジョンテーブル」画面の「新規追加」ボタンを押下</a:t>
            </a:r>
            <a:endParaRPr lang="en-US" altLang="ja-JP" dirty="0"/>
          </a:p>
          <a:p>
            <a:pPr marL="522900" lvl="1" indent="-342900">
              <a:buFont typeface="+mj-ea"/>
              <a:buAutoNum type="circleNumDbPlain"/>
            </a:pPr>
            <a:r>
              <a:rPr lang="ja-JP" altLang="en-US" dirty="0"/>
              <a:t>「新規追加」画面の「基本情報・権限」タブに必要情報を入力</a:t>
            </a:r>
            <a:endParaRPr lang="en-US" altLang="ja-JP" dirty="0"/>
          </a:p>
          <a:p>
            <a:pPr marL="522900" lvl="1" indent="-342900">
              <a:buFont typeface="+mj-ea"/>
              <a:buAutoNum type="circleNumDbPlain"/>
            </a:pPr>
            <a:r>
              <a:rPr lang="ja-JP" altLang="en-US" spc="-300" dirty="0"/>
              <a:t>「</a:t>
            </a:r>
            <a:r>
              <a:rPr lang="ja-JP" altLang="en-US" dirty="0"/>
              <a:t>条件式の設定へ</a:t>
            </a:r>
            <a:r>
              <a:rPr lang="ja-JP" altLang="en-US" spc="-300" dirty="0"/>
              <a:t>」</a:t>
            </a:r>
            <a:r>
              <a:rPr lang="ja-JP" altLang="en-US" spc="-150" dirty="0"/>
              <a:t>ボタンを</a:t>
            </a:r>
            <a:r>
              <a:rPr lang="ja-JP" altLang="en-US" dirty="0"/>
              <a:t>押下</a:t>
            </a:r>
            <a:endParaRPr lang="en-US" altLang="ja-JP" spc="-150" dirty="0"/>
          </a:p>
          <a:p>
            <a:pPr marL="522900" lvl="1" indent="-342900">
              <a:buFont typeface="+mj-ea"/>
              <a:buAutoNum type="circleNumDbPlain"/>
            </a:pPr>
            <a:endParaRPr lang="en-US" altLang="ja-JP" spc="-150" dirty="0"/>
          </a:p>
          <a:p>
            <a:pPr lvl="1"/>
            <a:endParaRPr lang="ja-JP" altLang="en-US" dirty="0"/>
          </a:p>
          <a:p>
            <a:endParaRPr lang="ja-JP" altLang="en-US" dirty="0"/>
          </a:p>
        </p:txBody>
      </p:sp>
      <p:sp>
        <p:nvSpPr>
          <p:cNvPr id="38" name="角丸四角形 37"/>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aphicFrame>
        <p:nvGraphicFramePr>
          <p:cNvPr id="39" name="表 38"/>
          <p:cNvGraphicFramePr>
            <a:graphicFrameLocks noGrp="1"/>
          </p:cNvGraphicFramePr>
          <p:nvPr>
            <p:extLst/>
          </p:nvPr>
        </p:nvGraphicFramePr>
        <p:xfrm>
          <a:off x="4118621" y="5311118"/>
          <a:ext cx="4553824" cy="1058717"/>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4345544">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627592">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「権限の設定」では最低でも</a:t>
                      </a:r>
                      <a:r>
                        <a:rPr kumimoji="1" lang="en-US" altLang="ja-JP" sz="1300" dirty="0" smtClean="0">
                          <a:latin typeface="+mn-lt"/>
                        </a:rPr>
                        <a:t>1</a:t>
                      </a:r>
                      <a:r>
                        <a:rPr kumimoji="1" lang="ja-JP" altLang="en-US" sz="1300" dirty="0" smtClean="0">
                          <a:latin typeface="+mn-lt"/>
                        </a:rPr>
                        <a:t>グループは必ず「更新可能」を設定してください。ディシジョンテーブルの更新ができなくなります。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40" name="図 39"/>
          <p:cNvPicPr>
            <a:picLocks noChangeAspect="1"/>
          </p:cNvPicPr>
          <p:nvPr/>
        </p:nvPicPr>
        <p:blipFill>
          <a:blip r:embed="rId2"/>
          <a:stretch>
            <a:fillRect/>
          </a:stretch>
        </p:blipFill>
        <p:spPr>
          <a:xfrm>
            <a:off x="761951" y="2409285"/>
            <a:ext cx="3772979" cy="2358492"/>
          </a:xfrm>
          <a:prstGeom prst="rect">
            <a:avLst/>
          </a:prstGeom>
        </p:spPr>
      </p:pic>
      <p:sp>
        <p:nvSpPr>
          <p:cNvPr id="41" name="正方形/長方形 40"/>
          <p:cNvSpPr/>
          <p:nvPr/>
        </p:nvSpPr>
        <p:spPr bwMode="auto">
          <a:xfrm>
            <a:off x="4002102" y="2572127"/>
            <a:ext cx="436049" cy="17640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2" name="円形吹き出し 41"/>
          <p:cNvSpPr/>
          <p:nvPr/>
        </p:nvSpPr>
        <p:spPr bwMode="auto">
          <a:xfrm>
            <a:off x="3525161" y="2492668"/>
            <a:ext cx="360000" cy="360000"/>
          </a:xfrm>
          <a:prstGeom prst="wedgeEllipseCallout">
            <a:avLst>
              <a:gd name="adj1" fmla="val 90892"/>
              <a:gd name="adj2" fmla="val 212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44" name="角丸四角形 43"/>
          <p:cNvSpPr/>
          <p:nvPr/>
        </p:nvSpPr>
        <p:spPr bwMode="auto">
          <a:xfrm>
            <a:off x="3809089" y="3357144"/>
            <a:ext cx="4863356" cy="1661851"/>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a:latin typeface="+mn-ea"/>
              </a:rPr>
              <a:t> </a:t>
            </a:r>
            <a:r>
              <a:rPr lang="ja-JP" altLang="en-US" sz="1400" b="1" dirty="0" smtClean="0">
                <a:latin typeface="+mn-ea"/>
              </a:rPr>
              <a:t>　　</a:t>
            </a:r>
            <a:r>
              <a:rPr kumimoji="1" lang="ja-JP" altLang="en-US" sz="1400" b="1" dirty="0" smtClean="0">
                <a:latin typeface="+mn-ea"/>
              </a:rPr>
              <a:t>以下の値を入力する</a:t>
            </a:r>
            <a:endParaRPr kumimoji="1" lang="en-US" altLang="ja-JP" sz="1400" b="1" dirty="0" smtClean="0">
              <a:latin typeface="+mn-ea"/>
            </a:endParaRPr>
          </a:p>
          <a:p>
            <a:endParaRPr lang="en-US" altLang="ja-JP" sz="1400" b="1" dirty="0">
              <a:latin typeface="+mn-ea"/>
            </a:endParaRPr>
          </a:p>
          <a:p>
            <a:endParaRPr kumimoji="1" lang="ja-JP" altLang="en-US" sz="1400" b="1" dirty="0" smtClean="0">
              <a:latin typeface="+mn-ea"/>
            </a:endParaRPr>
          </a:p>
        </p:txBody>
      </p:sp>
      <p:graphicFrame>
        <p:nvGraphicFramePr>
          <p:cNvPr id="49" name="表 48"/>
          <p:cNvGraphicFramePr>
            <a:graphicFrameLocks noGrp="1"/>
          </p:cNvGraphicFramePr>
          <p:nvPr>
            <p:extLst>
              <p:ext uri="{D42A27DB-BD31-4B8C-83A1-F6EECF244321}">
                <p14:modId xmlns:p14="http://schemas.microsoft.com/office/powerpoint/2010/main" val="758868119"/>
              </p:ext>
            </p:extLst>
          </p:nvPr>
        </p:nvGraphicFramePr>
        <p:xfrm>
          <a:off x="3975137" y="3806616"/>
          <a:ext cx="4583748" cy="1097280"/>
        </p:xfrm>
        <a:graphic>
          <a:graphicData uri="http://schemas.openxmlformats.org/drawingml/2006/table">
            <a:tbl>
              <a:tblPr firstRow="1" bandRow="1">
                <a:tableStyleId>{5C22544A-7EE6-4342-B048-85BDC9FD1C3A}</a:tableStyleId>
              </a:tblPr>
              <a:tblGrid>
                <a:gridCol w="1910080">
                  <a:extLst>
                    <a:ext uri="{9D8B030D-6E8A-4147-A177-3AD203B41FA5}">
                      <a16:colId xmlns:a16="http://schemas.microsoft.com/office/drawing/2014/main" val="2903683136"/>
                    </a:ext>
                  </a:extLst>
                </a:gridCol>
                <a:gridCol w="2673668">
                  <a:extLst>
                    <a:ext uri="{9D8B030D-6E8A-4147-A177-3AD203B41FA5}">
                      <a16:colId xmlns:a16="http://schemas.microsoft.com/office/drawing/2014/main" val="3391017768"/>
                    </a:ext>
                  </a:extLst>
                </a:gridCol>
              </a:tblGrid>
              <a:tr h="153156">
                <a:tc gridSpan="2">
                  <a:txBody>
                    <a:bodyPr/>
                    <a:lstStyle/>
                    <a:p>
                      <a:pPr algn="ctr"/>
                      <a:r>
                        <a:rPr kumimoji="1" lang="ja-JP" altLang="en-US" sz="1200" b="1" dirty="0" smtClean="0">
                          <a:solidFill>
                            <a:schemeClr val="bg1"/>
                          </a:solidFill>
                          <a:latin typeface="+mn-lt"/>
                        </a:rPr>
                        <a:t>「基本情報・権限」タブ</a:t>
                      </a:r>
                      <a:endParaRPr kumimoji="1" lang="ja-JP" altLang="en-US" sz="12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563294271"/>
                  </a:ext>
                </a:extLst>
              </a:tr>
              <a:tr h="216000">
                <a:tc>
                  <a:txBody>
                    <a:bodyPr/>
                    <a:lstStyle/>
                    <a:p>
                      <a:pPr algn="ctr"/>
                      <a:r>
                        <a:rPr kumimoji="1" lang="ja-JP" altLang="en-US" sz="1200" b="1" dirty="0" smtClean="0">
                          <a:solidFill>
                            <a:schemeClr val="bg1"/>
                          </a:solidFill>
                          <a:latin typeface="+mn-lt"/>
                        </a:rPr>
                        <a:t>項目</a:t>
                      </a:r>
                      <a:endParaRPr kumimoji="1" lang="ja-JP" altLang="en-US" sz="12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lt"/>
                        </a:rPr>
                        <a:t>設定値</a:t>
                      </a:r>
                      <a:endParaRPr kumimoji="1" lang="ja-JP" altLang="en-US" sz="12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200" b="1" dirty="0" smtClean="0">
                          <a:solidFill>
                            <a:sysClr val="windowText" lastClr="000000"/>
                          </a:solidFill>
                          <a:latin typeface="+mn-lt"/>
                        </a:rPr>
                        <a:t>ディシジョンテーブル名</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（任意の文字列）</a:t>
                      </a:r>
                      <a:endParaRPr kumimoji="1" lang="ja-JP" altLang="en-US" sz="12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199669">
                <a:tc>
                  <a:txBody>
                    <a:bodyPr/>
                    <a:lstStyle/>
                    <a:p>
                      <a:r>
                        <a:rPr kumimoji="1" lang="ja-JP" altLang="en-US" sz="1200" b="1" dirty="0" smtClean="0">
                          <a:solidFill>
                            <a:sysClr val="windowText" lastClr="000000"/>
                          </a:solidFill>
                          <a:latin typeface="+mn-lt"/>
                        </a:rPr>
                        <a:t>権限の設定</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システム管理者：全て「更新可能」</a:t>
                      </a:r>
                      <a:endParaRPr kumimoji="1" lang="ja-JP" altLang="en-US" sz="12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56981021"/>
                  </a:ext>
                </a:extLst>
              </a:tr>
            </a:tbl>
          </a:graphicData>
        </a:graphic>
      </p:graphicFrame>
      <p:graphicFrame>
        <p:nvGraphicFramePr>
          <p:cNvPr id="50" name="表 49"/>
          <p:cNvGraphicFramePr>
            <a:graphicFrameLocks noGrp="1"/>
          </p:cNvGraphicFramePr>
          <p:nvPr>
            <p:extLst/>
          </p:nvPr>
        </p:nvGraphicFramePr>
        <p:xfrm>
          <a:off x="8832380" y="5491161"/>
          <a:ext cx="2856566" cy="864000"/>
        </p:xfrm>
        <a:graphic>
          <a:graphicData uri="http://schemas.openxmlformats.org/drawingml/2006/table">
            <a:tbl>
              <a:tblPr firstRow="1" bandRow="1">
                <a:tableStyleId>{5C22544A-7EE6-4342-B048-85BDC9FD1C3A}</a:tableStyleId>
              </a:tblPr>
              <a:tblGrid>
                <a:gridCol w="222816">
                  <a:extLst>
                    <a:ext uri="{9D8B030D-6E8A-4147-A177-3AD203B41FA5}">
                      <a16:colId xmlns:a16="http://schemas.microsoft.com/office/drawing/2014/main" val="2080567992"/>
                    </a:ext>
                  </a:extLst>
                </a:gridCol>
                <a:gridCol w="2633750">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 のつく項目は入力必須です。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1" name="グループ化 30"/>
          <p:cNvGrpSpPr/>
          <p:nvPr/>
        </p:nvGrpSpPr>
        <p:grpSpPr>
          <a:xfrm>
            <a:off x="8832380" y="1271926"/>
            <a:ext cx="2856566" cy="3419344"/>
            <a:chOff x="6815468" y="1845766"/>
            <a:chExt cx="2148045" cy="3419344"/>
          </a:xfrm>
        </p:grpSpPr>
        <p:sp>
          <p:nvSpPr>
            <p:cNvPr id="51" name="正方形/長方形 50"/>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52" name="角丸四角形 51"/>
            <p:cNvSpPr/>
            <p:nvPr/>
          </p:nvSpPr>
          <p:spPr bwMode="auto">
            <a:xfrm>
              <a:off x="6887346" y="35733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メールドライバ</a:t>
              </a:r>
              <a:endParaRPr lang="ja-JP" altLang="en-US" sz="900" b="1" dirty="0">
                <a:solidFill>
                  <a:schemeClr val="tx1">
                    <a:lumMod val="50000"/>
                    <a:lumOff val="50000"/>
                  </a:schemeClr>
                </a:solidFill>
                <a:latin typeface="+mn-ea"/>
              </a:endParaRPr>
            </a:p>
          </p:txBody>
        </p:sp>
        <p:sp>
          <p:nvSpPr>
            <p:cNvPr id="53" name="角丸四角形 52"/>
            <p:cNvSpPr/>
            <p:nvPr/>
          </p:nvSpPr>
          <p:spPr bwMode="auto">
            <a:xfrm>
              <a:off x="6887346" y="39847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54" name="角丸四角形 53"/>
            <p:cNvSpPr/>
            <p:nvPr/>
          </p:nvSpPr>
          <p:spPr bwMode="auto">
            <a:xfrm>
              <a:off x="6887346" y="4807700"/>
              <a:ext cx="2004289"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55" name="角丸四角形 54"/>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56" name="角丸四角形 55"/>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57" name="角丸四角形 56"/>
            <p:cNvSpPr/>
            <p:nvPr/>
          </p:nvSpPr>
          <p:spPr bwMode="auto">
            <a:xfrm>
              <a:off x="6887346" y="43962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ディシジョンテーブル作成</a:t>
              </a:r>
            </a:p>
          </p:txBody>
        </p:sp>
        <p:sp>
          <p:nvSpPr>
            <p:cNvPr id="58" name="角丸四角形 57"/>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59" name="角丸四角形 58"/>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pic>
        <p:nvPicPr>
          <p:cNvPr id="2" name="図 1"/>
          <p:cNvPicPr>
            <a:picLocks noChangeAspect="1"/>
          </p:cNvPicPr>
          <p:nvPr/>
        </p:nvPicPr>
        <p:blipFill>
          <a:blip r:embed="rId3"/>
          <a:stretch>
            <a:fillRect/>
          </a:stretch>
        </p:blipFill>
        <p:spPr>
          <a:xfrm>
            <a:off x="1143762" y="3068950"/>
            <a:ext cx="2505391" cy="2981656"/>
          </a:xfrm>
          <a:prstGeom prst="rect">
            <a:avLst/>
          </a:prstGeom>
        </p:spPr>
      </p:pic>
      <p:sp>
        <p:nvSpPr>
          <p:cNvPr id="47" name="正方形/長方形 46"/>
          <p:cNvSpPr/>
          <p:nvPr/>
        </p:nvSpPr>
        <p:spPr bwMode="auto">
          <a:xfrm>
            <a:off x="2025615" y="5790010"/>
            <a:ext cx="712777" cy="20161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8" name="円形吹き出し 47"/>
          <p:cNvSpPr/>
          <p:nvPr/>
        </p:nvSpPr>
        <p:spPr bwMode="auto">
          <a:xfrm>
            <a:off x="2956491" y="5995161"/>
            <a:ext cx="360000" cy="360000"/>
          </a:xfrm>
          <a:prstGeom prst="wedgeEllipseCallout">
            <a:avLst>
              <a:gd name="adj1" fmla="val -137179"/>
              <a:gd name="adj2" fmla="val -9356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62" name="フリーフォーム 61"/>
          <p:cNvSpPr/>
          <p:nvPr/>
        </p:nvSpPr>
        <p:spPr bwMode="auto">
          <a:xfrm>
            <a:off x="1181861" y="3288629"/>
            <a:ext cx="2343300" cy="2451922"/>
          </a:xfrm>
          <a:custGeom>
            <a:avLst/>
            <a:gdLst>
              <a:gd name="connsiteX0" fmla="*/ 0 w 2343300"/>
              <a:gd name="connsiteY0" fmla="*/ 0 h 2451922"/>
              <a:gd name="connsiteX1" fmla="*/ 792000 w 2343300"/>
              <a:gd name="connsiteY1" fmla="*/ 0 h 2451922"/>
              <a:gd name="connsiteX2" fmla="*/ 792000 w 2343300"/>
              <a:gd name="connsiteY2" fmla="*/ 233227 h 2451922"/>
              <a:gd name="connsiteX3" fmla="*/ 2343300 w 2343300"/>
              <a:gd name="connsiteY3" fmla="*/ 233227 h 2451922"/>
              <a:gd name="connsiteX4" fmla="*/ 2343300 w 2343300"/>
              <a:gd name="connsiteY4" fmla="*/ 2451922 h 2451922"/>
              <a:gd name="connsiteX5" fmla="*/ 0 w 2343300"/>
              <a:gd name="connsiteY5" fmla="*/ 2451922 h 2451922"/>
              <a:gd name="connsiteX6" fmla="*/ 0 w 2343300"/>
              <a:gd name="connsiteY6" fmla="*/ 284390 h 2451922"/>
              <a:gd name="connsiteX7" fmla="*/ 0 w 2343300"/>
              <a:gd name="connsiteY7" fmla="*/ 233227 h 2451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300" h="2451922">
                <a:moveTo>
                  <a:pt x="0" y="0"/>
                </a:moveTo>
                <a:lnTo>
                  <a:pt x="792000" y="0"/>
                </a:lnTo>
                <a:lnTo>
                  <a:pt x="792000" y="233227"/>
                </a:lnTo>
                <a:lnTo>
                  <a:pt x="2343300" y="233227"/>
                </a:lnTo>
                <a:lnTo>
                  <a:pt x="2343300" y="2451922"/>
                </a:lnTo>
                <a:lnTo>
                  <a:pt x="0" y="2451922"/>
                </a:lnTo>
                <a:lnTo>
                  <a:pt x="0" y="284390"/>
                </a:lnTo>
                <a:lnTo>
                  <a:pt x="0" y="233227"/>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5" name="円形吹き出し 44"/>
          <p:cNvSpPr/>
          <p:nvPr/>
        </p:nvSpPr>
        <p:spPr bwMode="auto">
          <a:xfrm>
            <a:off x="3784627" y="3354206"/>
            <a:ext cx="360000" cy="344050"/>
          </a:xfrm>
          <a:prstGeom prst="wedgeEllipseCallout">
            <a:avLst>
              <a:gd name="adj1" fmla="val -162994"/>
              <a:gd name="adj2" fmla="val 39818"/>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Tree>
    <p:extLst>
      <p:ext uri="{BB962C8B-B14F-4D97-AF65-F5344CB8AC3E}">
        <p14:creationId xmlns:p14="http://schemas.microsoft.com/office/powerpoint/2010/main" val="20678410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5.3</a:t>
            </a:r>
            <a:r>
              <a:rPr lang="ja-JP" altLang="en-US" dirty="0"/>
              <a:t>　ディシジョンテーブル</a:t>
            </a:r>
            <a:r>
              <a:rPr lang="ja-JP" altLang="en-US" dirty="0" smtClean="0"/>
              <a:t>作成（</a:t>
            </a:r>
            <a:r>
              <a:rPr lang="en-US" altLang="ja-JP" dirty="0" smtClean="0"/>
              <a:t>2/2</a:t>
            </a:r>
            <a:r>
              <a:rPr lang="ja-JP" altLang="en-US" dirty="0" smtClean="0"/>
              <a:t>）</a:t>
            </a:r>
            <a:endParaRPr lang="ja-JP" altLang="en-US" dirty="0"/>
          </a:p>
        </p:txBody>
      </p:sp>
      <p:sp>
        <p:nvSpPr>
          <p:cNvPr id="31" name="コンテンツ プレースホルダー 6"/>
          <p:cNvSpPr>
            <a:spLocks noGrp="1"/>
          </p:cNvSpPr>
          <p:nvPr>
            <p:ph sz="quarter" idx="10"/>
          </p:nvPr>
        </p:nvSpPr>
        <p:spPr>
          <a:xfrm>
            <a:off x="239351" y="836712"/>
            <a:ext cx="8593030" cy="5616476"/>
          </a:xfrm>
        </p:spPr>
        <p:txBody>
          <a:bodyPr/>
          <a:lstStyle/>
          <a:p>
            <a:r>
              <a:rPr lang="ja-JP" altLang="en-US" dirty="0"/>
              <a:t>ディシジョンテーブル（ 「条件式」・ 「未知事象通知」）を作成</a:t>
            </a:r>
            <a:endParaRPr lang="en-US" altLang="ja-JP" dirty="0"/>
          </a:p>
          <a:p>
            <a:pPr marL="522900" lvl="1" indent="-342900">
              <a:buFont typeface="+mj-ea"/>
              <a:buAutoNum type="circleNumDbPlain" startAt="4"/>
            </a:pPr>
            <a:r>
              <a:rPr lang="ja-JP" altLang="en-US" dirty="0"/>
              <a:t>「新規追加」画面の「条件式」タブに必要情報を入力</a:t>
            </a:r>
            <a:endParaRPr lang="en-US" altLang="ja-JP" dirty="0"/>
          </a:p>
          <a:p>
            <a:pPr marL="522900" lvl="1" indent="-342900">
              <a:buFont typeface="+mj-ea"/>
              <a:buAutoNum type="circleNumDbPlain" startAt="4"/>
            </a:pPr>
            <a:r>
              <a:rPr lang="ja-JP" altLang="en-US" dirty="0"/>
              <a:t>「未知事象通知の設定へ」ボタンを押下</a:t>
            </a:r>
            <a:endParaRPr lang="en-US" altLang="ja-JP" dirty="0"/>
          </a:p>
          <a:p>
            <a:pPr marL="522900" lvl="1" indent="-342900">
              <a:buFont typeface="+mj-ea"/>
              <a:buAutoNum type="circleNumDbPlain" startAt="4"/>
            </a:pPr>
            <a:r>
              <a:rPr lang="ja-JP" altLang="en-US" dirty="0"/>
              <a:t>「新規追加」画面の「未知事象通知」タブに必要情報を入力</a:t>
            </a:r>
            <a:endParaRPr lang="en-US" altLang="ja-JP" dirty="0"/>
          </a:p>
          <a:p>
            <a:pPr marL="522900" lvl="1" indent="-342900">
              <a:buFont typeface="+mj-ea"/>
              <a:buAutoNum type="circleNumDbPlain" startAt="4"/>
            </a:pPr>
            <a:r>
              <a:rPr lang="ja-JP" altLang="en-US" dirty="0"/>
              <a:t>「保存」ボタンを押下</a:t>
            </a:r>
            <a:endParaRPr lang="en-US" altLang="ja-JP" dirty="0"/>
          </a:p>
          <a:p>
            <a:pPr marL="522900" lvl="1" indent="-342900">
              <a:buFont typeface="+mj-ea"/>
              <a:buAutoNum type="circleNumDbPlain" startAt="4"/>
            </a:pPr>
            <a:endParaRPr lang="en-US" altLang="ja-JP" dirty="0"/>
          </a:p>
          <a:p>
            <a:pPr marL="522900" lvl="1" indent="-342900">
              <a:buFont typeface="+mj-ea"/>
              <a:buAutoNum type="circleNumDbPlain" startAt="4"/>
            </a:pPr>
            <a:endParaRPr lang="en-US" altLang="ja-JP" spc="-150" dirty="0"/>
          </a:p>
          <a:p>
            <a:pPr marL="522900" lvl="1" indent="-342900">
              <a:buFont typeface="+mj-ea"/>
              <a:buAutoNum type="circleNumDbPlain" startAt="4"/>
            </a:pPr>
            <a:endParaRPr lang="en-US" altLang="ja-JP" spc="-150" dirty="0"/>
          </a:p>
          <a:p>
            <a:pPr marL="522900" lvl="1" indent="-342900">
              <a:buFont typeface="+mj-ea"/>
              <a:buAutoNum type="circleNumDbPlain" startAt="4"/>
            </a:pPr>
            <a:endParaRPr lang="en-US" altLang="ja-JP" spc="-150" dirty="0"/>
          </a:p>
          <a:p>
            <a:pPr lvl="1"/>
            <a:endParaRPr lang="ja-JP" altLang="en-US" dirty="0"/>
          </a:p>
          <a:p>
            <a:endParaRPr lang="ja-JP" altLang="en-US" dirty="0"/>
          </a:p>
        </p:txBody>
      </p:sp>
      <p:sp>
        <p:nvSpPr>
          <p:cNvPr id="51" name="角丸四角形 50"/>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aphicFrame>
        <p:nvGraphicFramePr>
          <p:cNvPr id="52" name="表 51"/>
          <p:cNvGraphicFramePr>
            <a:graphicFrameLocks noGrp="1"/>
          </p:cNvGraphicFramePr>
          <p:nvPr>
            <p:extLst>
              <p:ext uri="{D42A27DB-BD31-4B8C-83A1-F6EECF244321}">
                <p14:modId xmlns:p14="http://schemas.microsoft.com/office/powerpoint/2010/main" val="532138118"/>
              </p:ext>
            </p:extLst>
          </p:nvPr>
        </p:nvGraphicFramePr>
        <p:xfrm>
          <a:off x="8887970" y="5527411"/>
          <a:ext cx="2800975" cy="864000"/>
        </p:xfrm>
        <a:graphic>
          <a:graphicData uri="http://schemas.openxmlformats.org/drawingml/2006/table">
            <a:tbl>
              <a:tblPr firstRow="1" bandRow="1">
                <a:tableStyleId>{5C22544A-7EE6-4342-B048-85BDC9FD1C3A}</a:tableStyleId>
              </a:tblPr>
              <a:tblGrid>
                <a:gridCol w="218480">
                  <a:extLst>
                    <a:ext uri="{9D8B030D-6E8A-4147-A177-3AD203B41FA5}">
                      <a16:colId xmlns:a16="http://schemas.microsoft.com/office/drawing/2014/main" val="2080567992"/>
                    </a:ext>
                  </a:extLst>
                </a:gridCol>
                <a:gridCol w="2582495">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 のつく項目は入力必須です。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53" name="表 52"/>
          <p:cNvGraphicFramePr>
            <a:graphicFrameLocks noGrp="1"/>
          </p:cNvGraphicFramePr>
          <p:nvPr>
            <p:extLst>
              <p:ext uri="{D42A27DB-BD31-4B8C-83A1-F6EECF244321}">
                <p14:modId xmlns:p14="http://schemas.microsoft.com/office/powerpoint/2010/main" val="4234983633"/>
              </p:ext>
            </p:extLst>
          </p:nvPr>
        </p:nvGraphicFramePr>
        <p:xfrm>
          <a:off x="6493370" y="4005080"/>
          <a:ext cx="2162846" cy="24120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1954566">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205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「監視対象（ホスト）</a:t>
                      </a:r>
                      <a:r>
                        <a:rPr kumimoji="1" lang="en-US" altLang="ja-JP" sz="1300" dirty="0" smtClean="0">
                          <a:latin typeface="+mn-lt"/>
                        </a:rPr>
                        <a:t>”</a:t>
                      </a:r>
                      <a:r>
                        <a:rPr kumimoji="1" lang="ja-JP" altLang="en-US" sz="1300" dirty="0" smtClean="0">
                          <a:latin typeface="+mn-lt"/>
                        </a:rPr>
                        <a:t>〇〇〇</a:t>
                      </a:r>
                      <a:r>
                        <a:rPr kumimoji="1" lang="en-US" altLang="ja-JP" sz="1300" dirty="0" smtClean="0">
                          <a:latin typeface="+mn-lt"/>
                        </a:rPr>
                        <a:t>”</a:t>
                      </a:r>
                      <a:r>
                        <a:rPr kumimoji="1" lang="ja-JP" altLang="en-US" sz="1300" dirty="0" smtClean="0">
                          <a:latin typeface="+mn-lt"/>
                        </a:rPr>
                        <a:t>にアラート</a:t>
                      </a:r>
                      <a:r>
                        <a:rPr kumimoji="1" lang="en-US" altLang="ja-JP" sz="1300" dirty="0" smtClean="0">
                          <a:latin typeface="+mn-lt"/>
                        </a:rPr>
                        <a:t>”</a:t>
                      </a:r>
                      <a:r>
                        <a:rPr kumimoji="1" lang="ja-JP" altLang="en-US" sz="1300" dirty="0" smtClean="0">
                          <a:latin typeface="+mn-lt"/>
                        </a:rPr>
                        <a:t>〇〇〇</a:t>
                      </a:r>
                      <a:r>
                        <a:rPr kumimoji="1" lang="en-US" altLang="ja-JP" sz="1300" dirty="0" smtClean="0">
                          <a:latin typeface="+mn-lt"/>
                        </a:rPr>
                        <a:t>”</a:t>
                      </a:r>
                      <a:r>
                        <a:rPr kumimoji="1" lang="ja-JP" altLang="en-US" sz="1300" dirty="0" smtClean="0">
                          <a:latin typeface="+mn-lt"/>
                        </a:rPr>
                        <a:t>が上がった場合」という条件を作成します。</a:t>
                      </a:r>
                      <a:r>
                        <a:rPr kumimoji="1" lang="en-US" altLang="ja-JP" sz="1300" dirty="0" smtClean="0">
                          <a:latin typeface="+mn-lt"/>
                        </a:rPr>
                        <a:t/>
                      </a:r>
                      <a:br>
                        <a:rPr kumimoji="1" lang="en-US" altLang="ja-JP" sz="1300" dirty="0" smtClean="0">
                          <a:latin typeface="+mn-lt"/>
                        </a:rPr>
                      </a:br>
                      <a:r>
                        <a:rPr kumimoji="1" lang="ja-JP" altLang="en-US" sz="1300" dirty="0" smtClean="0">
                          <a:latin typeface="+mn-lt"/>
                        </a:rPr>
                        <a:t>具体値にあたる</a:t>
                      </a:r>
                      <a:r>
                        <a:rPr kumimoji="1" lang="en-US" altLang="ja-JP" sz="1300" dirty="0" smtClean="0">
                          <a:latin typeface="+mn-lt"/>
                        </a:rPr>
                        <a:t>”</a:t>
                      </a:r>
                      <a:r>
                        <a:rPr kumimoji="1" lang="ja-JP" altLang="en-US" sz="1300" dirty="0" smtClean="0">
                          <a:latin typeface="+mn-lt"/>
                        </a:rPr>
                        <a:t>〇〇〇</a:t>
                      </a:r>
                      <a:r>
                        <a:rPr kumimoji="1" lang="en-US" altLang="ja-JP" sz="1300" dirty="0" smtClean="0">
                          <a:latin typeface="+mn-lt"/>
                        </a:rPr>
                        <a:t>”</a:t>
                      </a:r>
                      <a:r>
                        <a:rPr kumimoji="1" lang="ja-JP" altLang="en-US" sz="1300" dirty="0" smtClean="0">
                          <a:latin typeface="+mn-lt"/>
                        </a:rPr>
                        <a:t>は、後述するディシジョンテーブルファイルで記述します。</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6815468" y="1845766"/>
            <a:chExt cx="2148045" cy="3419344"/>
          </a:xfrm>
        </p:grpSpPr>
        <p:sp>
          <p:nvSpPr>
            <p:cNvPr id="38" name="正方形/長方形 37"/>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9" name="角丸四角形 38"/>
            <p:cNvSpPr/>
            <p:nvPr/>
          </p:nvSpPr>
          <p:spPr bwMode="auto">
            <a:xfrm>
              <a:off x="6887346" y="35733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メールドライバ</a:t>
              </a:r>
              <a:endParaRPr lang="ja-JP" altLang="en-US" sz="900" b="1" dirty="0">
                <a:solidFill>
                  <a:schemeClr val="tx1">
                    <a:lumMod val="50000"/>
                    <a:lumOff val="50000"/>
                  </a:schemeClr>
                </a:solidFill>
                <a:latin typeface="+mn-ea"/>
              </a:endParaRPr>
            </a:p>
          </p:txBody>
        </p:sp>
        <p:sp>
          <p:nvSpPr>
            <p:cNvPr id="40" name="角丸四角形 39"/>
            <p:cNvSpPr/>
            <p:nvPr/>
          </p:nvSpPr>
          <p:spPr bwMode="auto">
            <a:xfrm>
              <a:off x="6887346" y="39847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41" name="角丸四角形 40"/>
            <p:cNvSpPr/>
            <p:nvPr/>
          </p:nvSpPr>
          <p:spPr bwMode="auto">
            <a:xfrm>
              <a:off x="6887346" y="4807700"/>
              <a:ext cx="2004289" cy="360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監視アダプタ　</a:t>
              </a:r>
              <a:r>
                <a:rPr lang="en-US" altLang="ja-JP" sz="900" b="1" dirty="0" smtClean="0">
                  <a:solidFill>
                    <a:schemeClr val="tx1"/>
                  </a:solidFill>
                  <a:latin typeface="+mn-ea"/>
                </a:rPr>
                <a:t>※Zabbix</a:t>
              </a:r>
              <a:r>
                <a:rPr lang="ja-JP" altLang="en-US" sz="900" b="1" dirty="0" smtClean="0">
                  <a:solidFill>
                    <a:schemeClr val="tx1"/>
                  </a:solidFill>
                  <a:latin typeface="+mn-ea"/>
                </a:rPr>
                <a:t>アダプタ</a:t>
              </a:r>
              <a:endParaRPr lang="ja-JP" altLang="en-US" sz="900" b="1" dirty="0">
                <a:solidFill>
                  <a:schemeClr val="tx1"/>
                </a:solidFill>
                <a:latin typeface="+mn-ea"/>
              </a:endParaRPr>
            </a:p>
          </p:txBody>
        </p:sp>
        <p:sp>
          <p:nvSpPr>
            <p:cNvPr id="42" name="角丸四角形 4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43" name="角丸四角形 42"/>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44" name="角丸四角形 43"/>
            <p:cNvSpPr/>
            <p:nvPr/>
          </p:nvSpPr>
          <p:spPr bwMode="auto">
            <a:xfrm>
              <a:off x="6887346" y="4396248"/>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ディシジョンテーブル作成</a:t>
              </a:r>
            </a:p>
          </p:txBody>
        </p:sp>
        <p:sp>
          <p:nvSpPr>
            <p:cNvPr id="45" name="角丸四角形 44"/>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46" name="角丸四角形 45"/>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pic>
        <p:nvPicPr>
          <p:cNvPr id="3" name="図 2"/>
          <p:cNvPicPr>
            <a:picLocks noChangeAspect="1"/>
          </p:cNvPicPr>
          <p:nvPr/>
        </p:nvPicPr>
        <p:blipFill>
          <a:blip r:embed="rId2"/>
          <a:stretch>
            <a:fillRect/>
          </a:stretch>
        </p:blipFill>
        <p:spPr>
          <a:xfrm>
            <a:off x="704672" y="4224772"/>
            <a:ext cx="2726957" cy="2191024"/>
          </a:xfrm>
          <a:prstGeom prst="rect">
            <a:avLst/>
          </a:prstGeom>
        </p:spPr>
      </p:pic>
      <p:sp>
        <p:nvSpPr>
          <p:cNvPr id="56" name="角丸四角形 55"/>
          <p:cNvSpPr/>
          <p:nvPr/>
        </p:nvSpPr>
        <p:spPr bwMode="auto">
          <a:xfrm>
            <a:off x="712713" y="2512330"/>
            <a:ext cx="2988000" cy="1584000"/>
          </a:xfrm>
          <a:prstGeom prst="roundRect">
            <a:avLst>
              <a:gd name="adj" fmla="val 8929"/>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ja-JP" altLang="en-US" sz="1400" b="1" dirty="0">
                <a:latin typeface="+mn-ea"/>
              </a:rPr>
              <a:t> </a:t>
            </a:r>
            <a:r>
              <a:rPr lang="ja-JP" altLang="en-US" sz="1400" b="1" dirty="0" smtClean="0">
                <a:latin typeface="+mn-ea"/>
              </a:rPr>
              <a:t> 上記</a:t>
            </a:r>
            <a:r>
              <a:rPr kumimoji="1" lang="ja-JP" altLang="en-US" sz="1400" b="1" dirty="0" smtClean="0">
                <a:latin typeface="+mn-ea"/>
              </a:rPr>
              <a:t>の値を入力する</a:t>
            </a:r>
            <a:endParaRPr kumimoji="1" lang="en-US" altLang="ja-JP" sz="1400" b="1" dirty="0" smtClean="0">
              <a:latin typeface="+mn-ea"/>
            </a:endParaRPr>
          </a:p>
        </p:txBody>
      </p:sp>
      <p:sp>
        <p:nvSpPr>
          <p:cNvPr id="58" name="正方形/長方形 57"/>
          <p:cNvSpPr/>
          <p:nvPr/>
        </p:nvSpPr>
        <p:spPr bwMode="auto">
          <a:xfrm>
            <a:off x="1631380" y="6150321"/>
            <a:ext cx="804302" cy="24109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59" name="円形吹き出し 58"/>
          <p:cNvSpPr/>
          <p:nvPr/>
        </p:nvSpPr>
        <p:spPr bwMode="auto">
          <a:xfrm>
            <a:off x="2666216" y="6031411"/>
            <a:ext cx="360000" cy="360000"/>
          </a:xfrm>
          <a:prstGeom prst="wedgeEllipseCallout">
            <a:avLst>
              <a:gd name="adj1" fmla="val -156952"/>
              <a:gd name="adj2" fmla="val 3740"/>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5</a:t>
            </a:r>
            <a:endParaRPr kumimoji="1" lang="ja-JP" altLang="en-US" sz="1400" b="1" dirty="0" smtClean="0">
              <a:solidFill>
                <a:schemeClr val="bg1"/>
              </a:solidFill>
              <a:latin typeface="+mn-ea"/>
            </a:endParaRPr>
          </a:p>
        </p:txBody>
      </p:sp>
      <p:sp>
        <p:nvSpPr>
          <p:cNvPr id="60" name="円形吹き出し 59"/>
          <p:cNvSpPr/>
          <p:nvPr/>
        </p:nvSpPr>
        <p:spPr bwMode="auto">
          <a:xfrm>
            <a:off x="704672" y="3764390"/>
            <a:ext cx="360000" cy="344050"/>
          </a:xfrm>
          <a:prstGeom prst="wedgeEllipseCallout">
            <a:avLst>
              <a:gd name="adj1" fmla="val 98505"/>
              <a:gd name="adj2" fmla="val 28318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4</a:t>
            </a:r>
            <a:endParaRPr kumimoji="1" lang="ja-JP" altLang="en-US" sz="1400" b="1" dirty="0" smtClean="0">
              <a:solidFill>
                <a:schemeClr val="bg1"/>
              </a:solidFill>
              <a:latin typeface="+mn-ea"/>
            </a:endParaRPr>
          </a:p>
        </p:txBody>
      </p:sp>
      <p:graphicFrame>
        <p:nvGraphicFramePr>
          <p:cNvPr id="66" name="表 65"/>
          <p:cNvGraphicFramePr>
            <a:graphicFrameLocks noGrp="1"/>
          </p:cNvGraphicFramePr>
          <p:nvPr>
            <p:extLst>
              <p:ext uri="{D42A27DB-BD31-4B8C-83A1-F6EECF244321}">
                <p14:modId xmlns:p14="http://schemas.microsoft.com/office/powerpoint/2010/main" val="2862796919"/>
              </p:ext>
            </p:extLst>
          </p:nvPr>
        </p:nvGraphicFramePr>
        <p:xfrm>
          <a:off x="827146" y="2601137"/>
          <a:ext cx="2731962" cy="1097280"/>
        </p:xfrm>
        <a:graphic>
          <a:graphicData uri="http://schemas.openxmlformats.org/drawingml/2006/table">
            <a:tbl>
              <a:tblPr firstRow="1" bandRow="1">
                <a:tableStyleId>{5C22544A-7EE6-4342-B048-85BDC9FD1C3A}</a:tableStyleId>
              </a:tblPr>
              <a:tblGrid>
                <a:gridCol w="953641">
                  <a:extLst>
                    <a:ext uri="{9D8B030D-6E8A-4147-A177-3AD203B41FA5}">
                      <a16:colId xmlns:a16="http://schemas.microsoft.com/office/drawing/2014/main" val="2903683136"/>
                    </a:ext>
                  </a:extLst>
                </a:gridCol>
                <a:gridCol w="1778321">
                  <a:extLst>
                    <a:ext uri="{9D8B030D-6E8A-4147-A177-3AD203B41FA5}">
                      <a16:colId xmlns:a16="http://schemas.microsoft.com/office/drawing/2014/main" val="3391017768"/>
                    </a:ext>
                  </a:extLst>
                </a:gridCol>
              </a:tblGrid>
              <a:tr h="199669">
                <a:tc gridSpan="2">
                  <a:txBody>
                    <a:bodyPr/>
                    <a:lstStyle/>
                    <a:p>
                      <a:pPr algn="ctr"/>
                      <a:r>
                        <a:rPr kumimoji="1" lang="ja-JP" altLang="en-US" sz="1200" b="1" dirty="0" smtClean="0">
                          <a:solidFill>
                            <a:schemeClr val="bg1"/>
                          </a:solidFill>
                          <a:latin typeface="+mn-lt"/>
                        </a:rPr>
                        <a:t>「条件式」タブ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388448116"/>
                  </a:ext>
                </a:extLst>
              </a:tr>
              <a:tr h="199669">
                <a:tc>
                  <a:txBody>
                    <a:bodyPr/>
                    <a:lstStyle/>
                    <a:p>
                      <a:pPr algn="ctr"/>
                      <a:r>
                        <a:rPr kumimoji="1" lang="ja-JP" altLang="en-US" sz="1200" b="1" dirty="0" smtClean="0">
                          <a:solidFill>
                            <a:schemeClr val="bg1"/>
                          </a:solidFill>
                          <a:latin typeface="+mn-lt"/>
                        </a:rPr>
                        <a:t>条件名</a:t>
                      </a:r>
                      <a:endParaRPr kumimoji="1" lang="ja-JP" altLang="en-US" sz="12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lt"/>
                        </a:rPr>
                        <a:t>条件式</a:t>
                      </a:r>
                      <a:endParaRPr kumimoji="1" lang="ja-JP" altLang="en-US" sz="1200" b="1" dirty="0">
                        <a:solidFill>
                          <a:schemeClr val="bg1"/>
                        </a:solidFill>
                        <a:latin typeface="+mn-lt"/>
                      </a:endParaRPr>
                    </a:p>
                  </a:txBody>
                  <a:tcPr anchor="ctr">
                    <a:lnL w="12700" cap="flat" cmpd="sng" algn="ctr">
                      <a:solidFill>
                        <a:schemeClr val="tx1">
                          <a:lumMod val="50000"/>
                          <a:lumOff val="50000"/>
                        </a:schemeClr>
                      </a:solidFill>
                      <a:prstDash val="sysDot"/>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263674">
                <a:tc>
                  <a:txBody>
                    <a:bodyPr/>
                    <a:lstStyle/>
                    <a:p>
                      <a:r>
                        <a:rPr kumimoji="1" lang="ja-JP" altLang="en-US" sz="1200" b="0" dirty="0" smtClean="0">
                          <a:solidFill>
                            <a:sysClr val="windowText" lastClr="000000"/>
                          </a:solidFill>
                          <a:latin typeface="+mn-lt"/>
                        </a:rPr>
                        <a:t>アラート</a:t>
                      </a:r>
                      <a:endParaRPr kumimoji="1" lang="ja-JP" altLang="en-US" sz="1200" b="0"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ysClr val="windowText" lastClr="000000"/>
                          </a:solidFill>
                          <a:latin typeface="+mn-lt"/>
                        </a:rPr>
                        <a:t>正規表現に一致する</a:t>
                      </a:r>
                    </a:p>
                  </a:txBody>
                  <a:tcPr anchor="ctr">
                    <a:lnL w="12700" cap="flat" cmpd="sng" algn="ctr">
                      <a:solidFill>
                        <a:schemeClr val="tx1">
                          <a:lumMod val="50000"/>
                          <a:lumOff val="50000"/>
                        </a:schemeClr>
                      </a:solidFill>
                      <a:prstDash val="sysDot"/>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r h="199669">
                <a:tc>
                  <a:txBody>
                    <a:bodyPr/>
                    <a:lstStyle/>
                    <a:p>
                      <a:r>
                        <a:rPr kumimoji="1" lang="ja-JP" altLang="en-US" sz="1200" b="0" dirty="0" smtClean="0">
                          <a:solidFill>
                            <a:sysClr val="windowText" lastClr="000000"/>
                          </a:solidFill>
                          <a:latin typeface="+mn-lt"/>
                        </a:rPr>
                        <a:t>対象</a:t>
                      </a:r>
                      <a:endParaRPr kumimoji="1" lang="ja-JP" altLang="en-US" sz="1200" b="0"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等しい（文字列）</a:t>
                      </a:r>
                      <a:endParaRPr kumimoji="1" lang="ja-JP" altLang="en-US" sz="1200" b="0" dirty="0">
                        <a:solidFill>
                          <a:sysClr val="windowText" lastClr="000000"/>
                        </a:solidFill>
                        <a:latin typeface="+mn-lt"/>
                      </a:endParaRPr>
                    </a:p>
                  </a:txBody>
                  <a:tcPr anchor="ctr">
                    <a:lnL w="12700" cap="flat" cmpd="sng" algn="ctr">
                      <a:solidFill>
                        <a:schemeClr val="tx1">
                          <a:lumMod val="50000"/>
                          <a:lumOff val="50000"/>
                        </a:schemeClr>
                      </a:solidFill>
                      <a:prstDash val="sysDot"/>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4797134"/>
                  </a:ext>
                </a:extLst>
              </a:tr>
            </a:tbl>
          </a:graphicData>
        </a:graphic>
      </p:graphicFrame>
      <p:pic>
        <p:nvPicPr>
          <p:cNvPr id="4" name="図 3"/>
          <p:cNvPicPr>
            <a:picLocks noChangeAspect="1"/>
          </p:cNvPicPr>
          <p:nvPr/>
        </p:nvPicPr>
        <p:blipFill>
          <a:blip r:embed="rId3"/>
          <a:stretch>
            <a:fillRect/>
          </a:stretch>
        </p:blipFill>
        <p:spPr>
          <a:xfrm>
            <a:off x="3629019" y="4233860"/>
            <a:ext cx="2707938" cy="2181935"/>
          </a:xfrm>
          <a:prstGeom prst="rect">
            <a:avLst/>
          </a:prstGeom>
        </p:spPr>
      </p:pic>
      <p:sp>
        <p:nvSpPr>
          <p:cNvPr id="54" name="角丸四角形 53"/>
          <p:cNvSpPr/>
          <p:nvPr/>
        </p:nvSpPr>
        <p:spPr bwMode="auto">
          <a:xfrm>
            <a:off x="3828100" y="2512329"/>
            <a:ext cx="3420060" cy="1296000"/>
          </a:xfrm>
          <a:prstGeom prst="roundRect">
            <a:avLst>
              <a:gd name="adj" fmla="val 8929"/>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b" anchorCtr="0" forceAA="0" compatLnSpc="1">
            <a:prstTxWarp prst="textNoShape">
              <a:avLst/>
            </a:prstTxWarp>
            <a:noAutofit/>
          </a:bodyPr>
          <a:lstStyle/>
          <a:p>
            <a:pPr algn="ctr"/>
            <a:r>
              <a:rPr lang="ja-JP" altLang="en-US" sz="1400" b="1" dirty="0">
                <a:latin typeface="+mn-ea"/>
              </a:rPr>
              <a:t> </a:t>
            </a:r>
            <a:r>
              <a:rPr lang="ja-JP" altLang="en-US" sz="1400" b="1" dirty="0" smtClean="0">
                <a:latin typeface="+mn-ea"/>
              </a:rPr>
              <a:t> 上記</a:t>
            </a:r>
            <a:r>
              <a:rPr kumimoji="1" lang="ja-JP" altLang="en-US" sz="1400" b="1" dirty="0" smtClean="0">
                <a:latin typeface="+mn-ea"/>
              </a:rPr>
              <a:t>の値を入力する</a:t>
            </a:r>
            <a:endParaRPr kumimoji="1" lang="en-US" altLang="ja-JP" sz="1400" b="1" dirty="0" smtClean="0">
              <a:latin typeface="+mn-ea"/>
            </a:endParaRPr>
          </a:p>
        </p:txBody>
      </p:sp>
      <p:sp>
        <p:nvSpPr>
          <p:cNvPr id="63" name="正方形/長方形 62"/>
          <p:cNvSpPr/>
          <p:nvPr/>
        </p:nvSpPr>
        <p:spPr bwMode="auto">
          <a:xfrm>
            <a:off x="4975569" y="6150322"/>
            <a:ext cx="473088" cy="24108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4" name="円形吹き出し 63"/>
          <p:cNvSpPr/>
          <p:nvPr/>
        </p:nvSpPr>
        <p:spPr bwMode="auto">
          <a:xfrm>
            <a:off x="5591980" y="6031411"/>
            <a:ext cx="360000" cy="360000"/>
          </a:xfrm>
          <a:prstGeom prst="wedgeEllipseCallout">
            <a:avLst>
              <a:gd name="adj1" fmla="val -136183"/>
              <a:gd name="adj2" fmla="val 35658"/>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7</a:t>
            </a:r>
            <a:endParaRPr kumimoji="1" lang="ja-JP" altLang="en-US" sz="1400" b="1" dirty="0" smtClean="0">
              <a:solidFill>
                <a:schemeClr val="bg1"/>
              </a:solidFill>
              <a:latin typeface="+mn-ea"/>
            </a:endParaRPr>
          </a:p>
        </p:txBody>
      </p:sp>
      <p:sp>
        <p:nvSpPr>
          <p:cNvPr id="65" name="円形吹き出し 64"/>
          <p:cNvSpPr/>
          <p:nvPr/>
        </p:nvSpPr>
        <p:spPr bwMode="auto">
          <a:xfrm>
            <a:off x="3811218" y="3484370"/>
            <a:ext cx="360000" cy="344050"/>
          </a:xfrm>
          <a:prstGeom prst="wedgeEllipseCallout">
            <a:avLst>
              <a:gd name="adj1" fmla="val 97255"/>
              <a:gd name="adj2" fmla="val 353464"/>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n-ea"/>
              </a:rPr>
              <a:t>6</a:t>
            </a:r>
            <a:endParaRPr kumimoji="1" lang="ja-JP" altLang="en-US" sz="1400" b="1" dirty="0" smtClean="0">
              <a:solidFill>
                <a:schemeClr val="bg1"/>
              </a:solidFill>
              <a:latin typeface="+mn-ea"/>
            </a:endParaRPr>
          </a:p>
        </p:txBody>
      </p:sp>
      <p:graphicFrame>
        <p:nvGraphicFramePr>
          <p:cNvPr id="67" name="表 66"/>
          <p:cNvGraphicFramePr>
            <a:graphicFrameLocks noGrp="1"/>
          </p:cNvGraphicFramePr>
          <p:nvPr>
            <p:extLst>
              <p:ext uri="{D42A27DB-BD31-4B8C-83A1-F6EECF244321}">
                <p14:modId xmlns:p14="http://schemas.microsoft.com/office/powerpoint/2010/main" val="3146750994"/>
              </p:ext>
            </p:extLst>
          </p:nvPr>
        </p:nvGraphicFramePr>
        <p:xfrm>
          <a:off x="3991168" y="2601137"/>
          <a:ext cx="3096000" cy="822960"/>
        </p:xfrm>
        <a:graphic>
          <a:graphicData uri="http://schemas.openxmlformats.org/drawingml/2006/table">
            <a:tbl>
              <a:tblPr firstRow="1" bandRow="1">
                <a:tableStyleId>{5C22544A-7EE6-4342-B048-85BDC9FD1C3A}</a:tableStyleId>
              </a:tblPr>
              <a:tblGrid>
                <a:gridCol w="1332000">
                  <a:extLst>
                    <a:ext uri="{9D8B030D-6E8A-4147-A177-3AD203B41FA5}">
                      <a16:colId xmlns:a16="http://schemas.microsoft.com/office/drawing/2014/main" val="2903683136"/>
                    </a:ext>
                  </a:extLst>
                </a:gridCol>
                <a:gridCol w="1764000">
                  <a:extLst>
                    <a:ext uri="{9D8B030D-6E8A-4147-A177-3AD203B41FA5}">
                      <a16:colId xmlns:a16="http://schemas.microsoft.com/office/drawing/2014/main" val="3391017768"/>
                    </a:ext>
                  </a:extLst>
                </a:gridCol>
              </a:tblGrid>
              <a:tr h="199669">
                <a:tc gridSpan="2">
                  <a:txBody>
                    <a:bodyPr/>
                    <a:lstStyle/>
                    <a:p>
                      <a:pPr algn="ctr"/>
                      <a:r>
                        <a:rPr kumimoji="1" lang="ja-JP" altLang="en-US" sz="1200" b="1" dirty="0" smtClean="0">
                          <a:solidFill>
                            <a:schemeClr val="bg1"/>
                          </a:solidFill>
                          <a:latin typeface="+mn-lt"/>
                        </a:rPr>
                        <a:t>「未知事象通知」タブ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325307111"/>
                  </a:ext>
                </a:extLst>
              </a:tr>
              <a:tr h="199669">
                <a:tc>
                  <a:txBody>
                    <a:bodyPr/>
                    <a:lstStyle/>
                    <a:p>
                      <a:pPr algn="ctr"/>
                      <a:r>
                        <a:rPr kumimoji="1" lang="ja-JP" altLang="en-US" sz="1200" b="1" dirty="0" smtClean="0">
                          <a:solidFill>
                            <a:schemeClr val="bg1"/>
                          </a:solidFill>
                          <a:latin typeface="+mn-lt"/>
                        </a:rPr>
                        <a:t>項目</a:t>
                      </a:r>
                      <a:endParaRPr kumimoji="1" lang="ja-JP" altLang="en-US" sz="12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lt"/>
                        </a:rPr>
                        <a:t>設定値</a:t>
                      </a:r>
                      <a:endParaRPr kumimoji="1" lang="ja-JP" altLang="en-US" sz="12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200" b="1" dirty="0" smtClean="0">
                          <a:solidFill>
                            <a:sysClr val="windowText" lastClr="000000"/>
                          </a:solidFill>
                          <a:latin typeface="+mn-lt"/>
                        </a:rPr>
                        <a:t>未知事象通知</a:t>
                      </a:r>
                      <a:endParaRPr kumimoji="1" lang="ja-JP" altLang="en-US" sz="12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200" b="0" dirty="0" smtClean="0">
                          <a:solidFill>
                            <a:sysClr val="windowText" lastClr="000000"/>
                          </a:solidFill>
                          <a:latin typeface="+mn-lt"/>
                        </a:rPr>
                        <a:t>「通知しない」を選択</a:t>
                      </a:r>
                      <a:endParaRPr kumimoji="1" lang="ja-JP" altLang="en-US" sz="12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66610816"/>
                  </a:ext>
                </a:extLst>
              </a:tr>
            </a:tbl>
          </a:graphicData>
        </a:graphic>
      </p:graphicFrame>
      <p:sp>
        <p:nvSpPr>
          <p:cNvPr id="69" name="フリーフォーム 68"/>
          <p:cNvSpPr/>
          <p:nvPr/>
        </p:nvSpPr>
        <p:spPr bwMode="auto">
          <a:xfrm>
            <a:off x="3675129" y="4420943"/>
            <a:ext cx="2605499" cy="1574599"/>
          </a:xfrm>
          <a:custGeom>
            <a:avLst/>
            <a:gdLst>
              <a:gd name="connsiteX0" fmla="*/ 1710666 w 2605499"/>
              <a:gd name="connsiteY0" fmla="*/ 0 h 1574599"/>
              <a:gd name="connsiteX1" fmla="*/ 2605499 w 2605499"/>
              <a:gd name="connsiteY1" fmla="*/ 0 h 1574599"/>
              <a:gd name="connsiteX2" fmla="*/ 2605499 w 2605499"/>
              <a:gd name="connsiteY2" fmla="*/ 228213 h 1574599"/>
              <a:gd name="connsiteX3" fmla="*/ 2605499 w 2605499"/>
              <a:gd name="connsiteY3" fmla="*/ 581548 h 1574599"/>
              <a:gd name="connsiteX4" fmla="*/ 2605499 w 2605499"/>
              <a:gd name="connsiteY4" fmla="*/ 1574599 h 1574599"/>
              <a:gd name="connsiteX5" fmla="*/ 0 w 2605499"/>
              <a:gd name="connsiteY5" fmla="*/ 1574599 h 1574599"/>
              <a:gd name="connsiteX6" fmla="*/ 0 w 2605499"/>
              <a:gd name="connsiteY6" fmla="*/ 228213 h 1574599"/>
              <a:gd name="connsiteX7" fmla="*/ 1710666 w 2605499"/>
              <a:gd name="connsiteY7" fmla="*/ 228213 h 157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5499" h="1574599">
                <a:moveTo>
                  <a:pt x="1710666" y="0"/>
                </a:moveTo>
                <a:lnTo>
                  <a:pt x="2605499" y="0"/>
                </a:lnTo>
                <a:lnTo>
                  <a:pt x="2605499" y="228213"/>
                </a:lnTo>
                <a:lnTo>
                  <a:pt x="2605499" y="581548"/>
                </a:lnTo>
                <a:lnTo>
                  <a:pt x="2605499" y="1574599"/>
                </a:lnTo>
                <a:lnTo>
                  <a:pt x="0" y="1574599"/>
                </a:lnTo>
                <a:lnTo>
                  <a:pt x="0" y="228213"/>
                </a:lnTo>
                <a:lnTo>
                  <a:pt x="1710666" y="228213"/>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68" name="フリーフォーム 67"/>
          <p:cNvSpPr/>
          <p:nvPr/>
        </p:nvSpPr>
        <p:spPr bwMode="auto">
          <a:xfrm>
            <a:off x="760262" y="4441750"/>
            <a:ext cx="2605499" cy="1574599"/>
          </a:xfrm>
          <a:custGeom>
            <a:avLst/>
            <a:gdLst>
              <a:gd name="connsiteX0" fmla="*/ 858926 w 2605499"/>
              <a:gd name="connsiteY0" fmla="*/ 0 h 1574599"/>
              <a:gd name="connsiteX1" fmla="*/ 1753759 w 2605499"/>
              <a:gd name="connsiteY1" fmla="*/ 0 h 1574599"/>
              <a:gd name="connsiteX2" fmla="*/ 1753759 w 2605499"/>
              <a:gd name="connsiteY2" fmla="*/ 228213 h 1574599"/>
              <a:gd name="connsiteX3" fmla="*/ 2605499 w 2605499"/>
              <a:gd name="connsiteY3" fmla="*/ 228213 h 1574599"/>
              <a:gd name="connsiteX4" fmla="*/ 2605499 w 2605499"/>
              <a:gd name="connsiteY4" fmla="*/ 1574599 h 1574599"/>
              <a:gd name="connsiteX5" fmla="*/ 0 w 2605499"/>
              <a:gd name="connsiteY5" fmla="*/ 1574599 h 1574599"/>
              <a:gd name="connsiteX6" fmla="*/ 0 w 2605499"/>
              <a:gd name="connsiteY6" fmla="*/ 228213 h 1574599"/>
              <a:gd name="connsiteX7" fmla="*/ 858926 w 2605499"/>
              <a:gd name="connsiteY7" fmla="*/ 228213 h 1574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5499" h="1574599">
                <a:moveTo>
                  <a:pt x="858926" y="0"/>
                </a:moveTo>
                <a:lnTo>
                  <a:pt x="1753759" y="0"/>
                </a:lnTo>
                <a:lnTo>
                  <a:pt x="1753759" y="228213"/>
                </a:lnTo>
                <a:lnTo>
                  <a:pt x="2605499" y="228213"/>
                </a:lnTo>
                <a:lnTo>
                  <a:pt x="2605499" y="1574599"/>
                </a:lnTo>
                <a:lnTo>
                  <a:pt x="0" y="1574599"/>
                </a:lnTo>
                <a:lnTo>
                  <a:pt x="0" y="228213"/>
                </a:lnTo>
                <a:lnTo>
                  <a:pt x="858926" y="228213"/>
                </a:lnTo>
                <a:close/>
              </a:path>
            </a:pathLst>
          </a:custGeom>
          <a:no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41109265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5.4</a:t>
            </a:r>
            <a:r>
              <a:rPr lang="ja-JP" altLang="en-US" dirty="0"/>
              <a:t>　監視アダプタ　</a:t>
            </a:r>
            <a:r>
              <a:rPr lang="en-US" altLang="ja-JP" dirty="0" smtClean="0"/>
              <a:t>※Zabbix</a:t>
            </a:r>
            <a:r>
              <a:rPr lang="ja-JP" altLang="en-US" dirty="0" smtClean="0"/>
              <a:t>アダプタ（</a:t>
            </a:r>
            <a:r>
              <a:rPr lang="en-US" altLang="ja-JP" dirty="0" smtClean="0"/>
              <a:t>1/2</a:t>
            </a:r>
            <a:r>
              <a:rPr lang="ja-JP" altLang="en-US" dirty="0" smtClean="0"/>
              <a:t>）</a:t>
            </a:r>
            <a:endParaRPr lang="ja-JP" altLang="en-US" dirty="0"/>
          </a:p>
        </p:txBody>
      </p:sp>
      <p:sp>
        <p:nvSpPr>
          <p:cNvPr id="7" name="コンテンツ プレースホルダー 6"/>
          <p:cNvSpPr>
            <a:spLocks noGrp="1"/>
          </p:cNvSpPr>
          <p:nvPr>
            <p:ph sz="quarter" idx="10"/>
          </p:nvPr>
        </p:nvSpPr>
        <p:spPr>
          <a:xfrm>
            <a:off x="239351" y="836712"/>
            <a:ext cx="8593030" cy="5616476"/>
          </a:xfrm>
        </p:spPr>
        <p:txBody>
          <a:bodyPr/>
          <a:lstStyle/>
          <a:p>
            <a:r>
              <a:rPr lang="ja-JP" altLang="en-US" dirty="0"/>
              <a:t>監視</a:t>
            </a:r>
            <a:r>
              <a:rPr lang="ja-JP" altLang="en-US" dirty="0" smtClean="0"/>
              <a:t>先</a:t>
            </a:r>
            <a:r>
              <a:rPr lang="ja-JP" altLang="en-US" dirty="0"/>
              <a:t>の追加</a:t>
            </a:r>
            <a:endParaRPr lang="en-US" altLang="ja-JP" dirty="0"/>
          </a:p>
          <a:p>
            <a:pPr marL="522900" lvl="1" indent="-342900">
              <a:buFont typeface="+mj-ea"/>
              <a:buAutoNum type="circleNumDbPlain"/>
            </a:pPr>
            <a:r>
              <a:rPr lang="ja-JP" altLang="en-US" dirty="0" smtClean="0"/>
              <a:t>「監視</a:t>
            </a:r>
            <a:r>
              <a:rPr lang="ja-JP" altLang="en-US" dirty="0"/>
              <a:t>アダプタ</a:t>
            </a:r>
            <a:r>
              <a:rPr lang="ja-JP" altLang="en-US" dirty="0" smtClean="0"/>
              <a:t>」</a:t>
            </a:r>
            <a:r>
              <a:rPr lang="ja-JP" altLang="en-US" dirty="0"/>
              <a:t>画面上の</a:t>
            </a:r>
            <a:r>
              <a:rPr lang="ja-JP" altLang="en-US" dirty="0" smtClean="0"/>
              <a:t>「</a:t>
            </a:r>
            <a:r>
              <a:rPr lang="ja-JP" altLang="en-US" dirty="0"/>
              <a:t>監視</a:t>
            </a:r>
            <a:r>
              <a:rPr lang="ja-JP" altLang="en-US" dirty="0" smtClean="0"/>
              <a:t>先</a:t>
            </a:r>
            <a:r>
              <a:rPr lang="ja-JP" altLang="en-US" dirty="0"/>
              <a:t>の追加」ボタンを押下</a:t>
            </a:r>
            <a:endParaRPr lang="en-US" altLang="ja-JP" dirty="0"/>
          </a:p>
          <a:p>
            <a:pPr marL="522900" lvl="1" indent="-342900">
              <a:buFont typeface="+mj-ea"/>
              <a:buAutoNum type="circleNumDbPlain"/>
            </a:pPr>
            <a:r>
              <a:rPr lang="ja-JP" altLang="en-US" dirty="0" smtClean="0"/>
              <a:t>「</a:t>
            </a:r>
            <a:r>
              <a:rPr lang="ja-JP" altLang="en-US" dirty="0"/>
              <a:t>監視</a:t>
            </a:r>
            <a:r>
              <a:rPr lang="ja-JP" altLang="en-US" dirty="0" smtClean="0"/>
              <a:t>先</a:t>
            </a:r>
            <a:r>
              <a:rPr lang="ja-JP" altLang="en-US" dirty="0"/>
              <a:t>の選択」欄で</a:t>
            </a:r>
            <a:r>
              <a:rPr lang="ja-JP" altLang="en-US" dirty="0" smtClean="0"/>
              <a:t>「</a:t>
            </a:r>
            <a:r>
              <a:rPr lang="en-US" altLang="ja-JP" dirty="0" smtClean="0"/>
              <a:t>ZABBI</a:t>
            </a:r>
            <a:r>
              <a:rPr lang="en-US" altLang="ja-JP" dirty="0"/>
              <a:t>X</a:t>
            </a:r>
            <a:r>
              <a:rPr lang="ja-JP" altLang="en-US" dirty="0" smtClean="0"/>
              <a:t> </a:t>
            </a:r>
            <a:r>
              <a:rPr lang="en-US" altLang="ja-JP" dirty="0" smtClean="0"/>
              <a:t>Adapter</a:t>
            </a:r>
            <a:r>
              <a:rPr lang="ja-JP" altLang="en-US" dirty="0" smtClean="0"/>
              <a:t> </a:t>
            </a:r>
            <a:r>
              <a:rPr lang="en-US" altLang="ja-JP" dirty="0"/>
              <a:t>ver1</a:t>
            </a:r>
            <a:r>
              <a:rPr lang="ja-JP" altLang="en-US" dirty="0"/>
              <a:t>」を選択</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lvl="1">
              <a:buFont typeface="メイリオ" panose="020B0604030504040204" pitchFamily="50" charset="-128"/>
              <a:buChar char="※"/>
            </a:pPr>
            <a:r>
              <a:rPr lang="ja-JP" altLang="en-US" dirty="0"/>
              <a:t>アダプタ</a:t>
            </a:r>
            <a:r>
              <a:rPr lang="ja-JP" altLang="en-US" dirty="0" smtClean="0"/>
              <a:t>を</a:t>
            </a:r>
            <a:r>
              <a:rPr lang="ja-JP" altLang="en-US" dirty="0"/>
              <a:t>インストールしていない場合、上記の画面は</a:t>
            </a:r>
            <a:r>
              <a:rPr lang="ja-JP" altLang="en-US" dirty="0">
                <a:solidFill>
                  <a:srgbClr val="FF0000"/>
                </a:solidFill>
              </a:rPr>
              <a:t>表示されません</a:t>
            </a:r>
            <a:r>
              <a:rPr lang="ja-JP" altLang="en-US" dirty="0"/>
              <a:t>。</a:t>
            </a:r>
          </a:p>
          <a:p>
            <a:endParaRPr lang="ja-JP" altLang="en-US" dirty="0"/>
          </a:p>
        </p:txBody>
      </p:sp>
      <p:sp>
        <p:nvSpPr>
          <p:cNvPr id="9" name="角丸四角形 8"/>
          <p:cNvSpPr/>
          <p:nvPr/>
        </p:nvSpPr>
        <p:spPr bwMode="auto">
          <a:xfrm>
            <a:off x="3316491" y="5832701"/>
            <a:ext cx="5647021" cy="573769"/>
          </a:xfrm>
          <a:prstGeom prst="roundRect">
            <a:avLst/>
          </a:prstGeom>
          <a:noFill/>
          <a:ln w="1905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sz="1300" dirty="0" smtClean="0">
              <a:latin typeface="+mn-ea"/>
            </a:endParaRPr>
          </a:p>
        </p:txBody>
      </p:sp>
      <p:graphicFrame>
        <p:nvGraphicFramePr>
          <p:cNvPr id="16" name="表 15"/>
          <p:cNvGraphicFramePr>
            <a:graphicFrameLocks noGrp="1"/>
          </p:cNvGraphicFramePr>
          <p:nvPr>
            <p:extLst>
              <p:ext uri="{D42A27DB-BD31-4B8C-83A1-F6EECF244321}">
                <p14:modId xmlns:p14="http://schemas.microsoft.com/office/powerpoint/2010/main" val="2989546142"/>
              </p:ext>
            </p:extLst>
          </p:nvPr>
        </p:nvGraphicFramePr>
        <p:xfrm>
          <a:off x="7896251" y="5157240"/>
          <a:ext cx="3792696" cy="1164917"/>
        </p:xfrm>
        <a:graphic>
          <a:graphicData uri="http://schemas.openxmlformats.org/drawingml/2006/table">
            <a:tbl>
              <a:tblPr firstRow="1" bandRow="1">
                <a:tableStyleId>{5C22544A-7EE6-4342-B048-85BDC9FD1C3A}</a:tableStyleId>
              </a:tblPr>
              <a:tblGrid>
                <a:gridCol w="271100">
                  <a:extLst>
                    <a:ext uri="{9D8B030D-6E8A-4147-A177-3AD203B41FA5}">
                      <a16:colId xmlns:a16="http://schemas.microsoft.com/office/drawing/2014/main" val="2080567992"/>
                    </a:ext>
                  </a:extLst>
                </a:gridCol>
                <a:gridCol w="3521596">
                  <a:extLst>
                    <a:ext uri="{9D8B030D-6E8A-4147-A177-3AD203B41FA5}">
                      <a16:colId xmlns:a16="http://schemas.microsoft.com/office/drawing/2014/main" val="511074567"/>
                    </a:ext>
                  </a:extLst>
                </a:gridCol>
              </a:tblGrid>
              <a:tr h="372917">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792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事前に</a:t>
                      </a:r>
                      <a:r>
                        <a:rPr kumimoji="1" lang="en-US" altLang="ja-JP" sz="1300" b="0" dirty="0" smtClean="0">
                          <a:latin typeface="+mn-lt"/>
                        </a:rPr>
                        <a:t>&lt;</a:t>
                      </a:r>
                      <a:r>
                        <a:rPr kumimoji="1" lang="ja-JP" altLang="en-US" sz="1300" b="0" dirty="0" smtClean="0">
                          <a:latin typeface="+mn-lt"/>
                          <a:hlinkClick r:id="rId2"/>
                        </a:rPr>
                        <a:t>環境構築マニュアル </a:t>
                      </a:r>
                      <a:r>
                        <a:rPr kumimoji="1" lang="en-US" altLang="ja-JP" sz="1300" b="0" dirty="0" smtClean="0">
                          <a:latin typeface="+mn-lt"/>
                          <a:hlinkClick r:id="rId2"/>
                        </a:rPr>
                        <a:t>-</a:t>
                      </a:r>
                      <a:r>
                        <a:rPr kumimoji="1" lang="ja-JP" altLang="en-US" sz="1300" b="0" dirty="0" smtClean="0">
                          <a:latin typeface="+mn-lt"/>
                          <a:hlinkClick r:id="rId2"/>
                        </a:rPr>
                        <a:t>アダプタインストール編</a:t>
                      </a:r>
                      <a:r>
                        <a:rPr kumimoji="1" lang="en-US" altLang="ja-JP" sz="1300" b="0" dirty="0" smtClean="0">
                          <a:latin typeface="+mn-lt"/>
                          <a:hlinkClick r:id="rId2"/>
                        </a:rPr>
                        <a:t>-</a:t>
                      </a:r>
                      <a:r>
                        <a:rPr kumimoji="1" lang="en-US" altLang="ja-JP" sz="1300" b="0" dirty="0" smtClean="0">
                          <a:latin typeface="+mn-lt"/>
                        </a:rPr>
                        <a:t>&gt;</a:t>
                      </a:r>
                      <a:r>
                        <a:rPr kumimoji="1" lang="ja-JP" altLang="en-US" sz="1300" dirty="0" smtClean="0">
                          <a:latin typeface="+mn-lt"/>
                        </a:rPr>
                        <a:t>を参照のうえメールドライバをインストールしてください。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3" name="図 2"/>
          <p:cNvPicPr>
            <a:picLocks noChangeAspect="1"/>
          </p:cNvPicPr>
          <p:nvPr/>
        </p:nvPicPr>
        <p:blipFill>
          <a:blip r:embed="rId3"/>
          <a:stretch>
            <a:fillRect/>
          </a:stretch>
        </p:blipFill>
        <p:spPr>
          <a:xfrm>
            <a:off x="862512" y="1992220"/>
            <a:ext cx="6853840" cy="3724914"/>
          </a:xfrm>
          <a:prstGeom prst="rect">
            <a:avLst/>
          </a:prstGeom>
        </p:spPr>
      </p:pic>
      <p:pic>
        <p:nvPicPr>
          <p:cNvPr id="2" name="図 1"/>
          <p:cNvPicPr>
            <a:picLocks noChangeAspect="1"/>
          </p:cNvPicPr>
          <p:nvPr/>
        </p:nvPicPr>
        <p:blipFill rotWithShape="1">
          <a:blip r:embed="rId4"/>
          <a:srcRect l="18084" t="16075" r="17535" b="16572"/>
          <a:stretch/>
        </p:blipFill>
        <p:spPr>
          <a:xfrm>
            <a:off x="1952570" y="2671313"/>
            <a:ext cx="3960550" cy="2244312"/>
          </a:xfrm>
          <a:prstGeom prst="rect">
            <a:avLst/>
          </a:prstGeom>
        </p:spPr>
      </p:pic>
      <p:sp>
        <p:nvSpPr>
          <p:cNvPr id="19" name="正方形/長方形 18"/>
          <p:cNvSpPr/>
          <p:nvPr/>
        </p:nvSpPr>
        <p:spPr bwMode="auto">
          <a:xfrm>
            <a:off x="6724732" y="2380760"/>
            <a:ext cx="936000" cy="2497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0" name="円形吹き出し 19"/>
          <p:cNvSpPr/>
          <p:nvPr/>
        </p:nvSpPr>
        <p:spPr bwMode="auto">
          <a:xfrm>
            <a:off x="6292732" y="2325633"/>
            <a:ext cx="360000" cy="360000"/>
          </a:xfrm>
          <a:prstGeom prst="wedgeEllipseCallout">
            <a:avLst>
              <a:gd name="adj1" fmla="val 76782"/>
              <a:gd name="adj2" fmla="val -846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21" name="正方形/長方形 20"/>
          <p:cNvSpPr/>
          <p:nvPr/>
        </p:nvSpPr>
        <p:spPr bwMode="auto">
          <a:xfrm>
            <a:off x="2098874" y="3438434"/>
            <a:ext cx="1114847" cy="78813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2" name="円形吹き出し 21"/>
          <p:cNvSpPr/>
          <p:nvPr/>
        </p:nvSpPr>
        <p:spPr bwMode="auto">
          <a:xfrm>
            <a:off x="3253523" y="3134348"/>
            <a:ext cx="360000" cy="360000"/>
          </a:xfrm>
          <a:prstGeom prst="wedgeEllipseCallout">
            <a:avLst>
              <a:gd name="adj1" fmla="val -79734"/>
              <a:gd name="adj2" fmla="val 6764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smtClean="0">
              <a:solidFill>
                <a:schemeClr val="bg1"/>
              </a:solidFill>
              <a:latin typeface="+mn-ea"/>
            </a:endParaRPr>
          </a:p>
        </p:txBody>
      </p:sp>
      <p:grpSp>
        <p:nvGrpSpPr>
          <p:cNvPr id="23" name="グループ化 22"/>
          <p:cNvGrpSpPr/>
          <p:nvPr/>
        </p:nvGrpSpPr>
        <p:grpSpPr>
          <a:xfrm>
            <a:off x="8832380" y="1271926"/>
            <a:ext cx="2856566" cy="3419344"/>
            <a:chOff x="6815468" y="1845766"/>
            <a:chExt cx="2148045" cy="3419344"/>
          </a:xfrm>
        </p:grpSpPr>
        <p:sp>
          <p:nvSpPr>
            <p:cNvPr id="25" name="正方形/長方形 24"/>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6" name="角丸四角形 25"/>
            <p:cNvSpPr/>
            <p:nvPr/>
          </p:nvSpPr>
          <p:spPr bwMode="auto">
            <a:xfrm>
              <a:off x="6887346" y="35733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メールドライバ</a:t>
              </a:r>
              <a:endParaRPr lang="ja-JP" altLang="en-US" sz="900" b="1" dirty="0">
                <a:solidFill>
                  <a:schemeClr val="tx1">
                    <a:lumMod val="50000"/>
                    <a:lumOff val="50000"/>
                  </a:schemeClr>
                </a:solidFill>
                <a:latin typeface="+mn-ea"/>
              </a:endParaRPr>
            </a:p>
          </p:txBody>
        </p:sp>
        <p:sp>
          <p:nvSpPr>
            <p:cNvPr id="31" name="角丸四角形 30"/>
            <p:cNvSpPr/>
            <p:nvPr/>
          </p:nvSpPr>
          <p:spPr bwMode="auto">
            <a:xfrm>
              <a:off x="6887346" y="39847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37" name="角丸四角形 36"/>
            <p:cNvSpPr/>
            <p:nvPr/>
          </p:nvSpPr>
          <p:spPr bwMode="auto">
            <a:xfrm>
              <a:off x="6887346" y="4807700"/>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監視アダプタ　</a:t>
              </a:r>
              <a:r>
                <a:rPr lang="en-US" altLang="ja-JP" sz="900" b="1" dirty="0" smtClean="0">
                  <a:solidFill>
                    <a:srgbClr val="FF0000"/>
                  </a:solidFill>
                  <a:latin typeface="+mn-ea"/>
                </a:rPr>
                <a:t>※Zabbix</a:t>
              </a:r>
              <a:r>
                <a:rPr lang="ja-JP" altLang="en-US" sz="900" b="1" dirty="0" smtClean="0">
                  <a:solidFill>
                    <a:srgbClr val="FF0000"/>
                  </a:solidFill>
                  <a:latin typeface="+mn-ea"/>
                </a:rPr>
                <a:t>アダプタ</a:t>
              </a:r>
              <a:endParaRPr lang="ja-JP" altLang="en-US" sz="900" b="1" dirty="0">
                <a:solidFill>
                  <a:srgbClr val="FF0000"/>
                </a:solidFill>
                <a:latin typeface="+mn-ea"/>
              </a:endParaRPr>
            </a:p>
          </p:txBody>
        </p:sp>
        <p:sp>
          <p:nvSpPr>
            <p:cNvPr id="38" name="角丸四角形 37"/>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39" name="角丸四角形 38"/>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40" name="角丸四角形 39"/>
            <p:cNvSpPr/>
            <p:nvPr/>
          </p:nvSpPr>
          <p:spPr bwMode="auto">
            <a:xfrm>
              <a:off x="6887346" y="43962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ディシジョンテーブル作成</a:t>
              </a:r>
            </a:p>
          </p:txBody>
        </p:sp>
        <p:sp>
          <p:nvSpPr>
            <p:cNvPr id="41" name="角丸四角形 40"/>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42" name="角丸四角形 41"/>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spTree>
    <p:extLst>
      <p:ext uri="{BB962C8B-B14F-4D97-AF65-F5344CB8AC3E}">
        <p14:creationId xmlns:p14="http://schemas.microsoft.com/office/powerpoint/2010/main" val="1155730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a:t>5.4</a:t>
            </a:r>
            <a:r>
              <a:rPr lang="ja-JP" altLang="en-US" dirty="0"/>
              <a:t>　監視アダプタ　</a:t>
            </a:r>
            <a:r>
              <a:rPr lang="en-US" altLang="ja-JP" dirty="0" smtClean="0"/>
              <a:t>※Zabbix</a:t>
            </a:r>
            <a:r>
              <a:rPr lang="ja-JP" altLang="en-US" dirty="0" smtClean="0"/>
              <a:t>アダプタ（</a:t>
            </a:r>
            <a:r>
              <a:rPr lang="en-US" altLang="ja-JP" dirty="0" smtClean="0"/>
              <a:t>2/2</a:t>
            </a:r>
            <a:r>
              <a:rPr lang="ja-JP" altLang="en-US" dirty="0"/>
              <a:t>）</a:t>
            </a:r>
          </a:p>
        </p:txBody>
      </p:sp>
      <p:sp>
        <p:nvSpPr>
          <p:cNvPr id="7" name="コンテンツ プレースホルダー 6"/>
          <p:cNvSpPr>
            <a:spLocks noGrp="1"/>
          </p:cNvSpPr>
          <p:nvPr>
            <p:ph sz="quarter" idx="10"/>
          </p:nvPr>
        </p:nvSpPr>
        <p:spPr>
          <a:xfrm>
            <a:off x="239351" y="836712"/>
            <a:ext cx="8593030" cy="5616476"/>
          </a:xfrm>
        </p:spPr>
        <p:txBody>
          <a:bodyPr/>
          <a:lstStyle/>
          <a:p>
            <a:r>
              <a:rPr lang="ja-JP" altLang="en-US" dirty="0" smtClean="0"/>
              <a:t>監視</a:t>
            </a:r>
            <a:r>
              <a:rPr lang="ja-JP" altLang="en-US" dirty="0"/>
              <a:t>アダプタ</a:t>
            </a:r>
            <a:r>
              <a:rPr lang="ja-JP" altLang="en-US" dirty="0" smtClean="0"/>
              <a:t>の</a:t>
            </a:r>
            <a:r>
              <a:rPr lang="ja-JP" altLang="en-US" dirty="0"/>
              <a:t>設定</a:t>
            </a:r>
            <a:endParaRPr lang="en-US" altLang="ja-JP" dirty="0"/>
          </a:p>
          <a:p>
            <a:pPr marL="522900" lvl="1" indent="-342900">
              <a:buFont typeface="+mj-ea"/>
              <a:buAutoNum type="circleNumDbPlain"/>
            </a:pPr>
            <a:r>
              <a:rPr lang="ja-JP" altLang="en-US" dirty="0" smtClean="0"/>
              <a:t>「</a:t>
            </a:r>
            <a:r>
              <a:rPr lang="en-US" altLang="ja-JP" dirty="0"/>
              <a:t> ZABBIX</a:t>
            </a:r>
            <a:r>
              <a:rPr lang="ja-JP" altLang="en-US" dirty="0"/>
              <a:t> </a:t>
            </a:r>
            <a:r>
              <a:rPr lang="en-US" altLang="ja-JP" dirty="0"/>
              <a:t>Adapter</a:t>
            </a:r>
            <a:r>
              <a:rPr lang="ja-JP" altLang="en-US" dirty="0"/>
              <a:t> </a:t>
            </a:r>
            <a:r>
              <a:rPr lang="en-US" altLang="ja-JP" dirty="0" smtClean="0"/>
              <a:t>ver1</a:t>
            </a:r>
            <a:r>
              <a:rPr lang="ja-JP" altLang="en-US" dirty="0" smtClean="0"/>
              <a:t>」</a:t>
            </a:r>
            <a:r>
              <a:rPr lang="ja-JP" altLang="en-US" dirty="0"/>
              <a:t>画面の必要情報を入力</a:t>
            </a:r>
            <a:endParaRPr lang="en-US" altLang="ja-JP" dirty="0"/>
          </a:p>
          <a:p>
            <a:pPr marL="522900" lvl="1" indent="-342900">
              <a:buFont typeface="+mj-ea"/>
              <a:buAutoNum type="circleNumDbPlain"/>
            </a:pPr>
            <a:r>
              <a:rPr lang="ja-JP" altLang="en-US" dirty="0"/>
              <a:t>「保存」ボタンを押下</a:t>
            </a:r>
            <a:endParaRPr lang="en-US" altLang="ja-JP" dirty="0"/>
          </a:p>
          <a:p>
            <a:pPr lvl="1"/>
            <a:endParaRPr lang="en-US" altLang="ja-JP" dirty="0"/>
          </a:p>
          <a:p>
            <a:endParaRPr lang="ja-JP" altLang="en-US" dirty="0"/>
          </a:p>
          <a:p>
            <a:endParaRPr lang="ja-JP" altLang="en-US" dirty="0"/>
          </a:p>
          <a:p>
            <a:endParaRPr lang="ja-JP" altLang="en-US" dirty="0"/>
          </a:p>
          <a:p>
            <a:endParaRPr lang="ja-JP" altLang="en-US" dirty="0"/>
          </a:p>
        </p:txBody>
      </p:sp>
      <p:grpSp>
        <p:nvGrpSpPr>
          <p:cNvPr id="17" name="グループ化 16"/>
          <p:cNvGrpSpPr/>
          <p:nvPr/>
        </p:nvGrpSpPr>
        <p:grpSpPr>
          <a:xfrm>
            <a:off x="8832380" y="1271926"/>
            <a:ext cx="2856566" cy="3419344"/>
            <a:chOff x="6815468" y="1845766"/>
            <a:chExt cx="2148045" cy="3419344"/>
          </a:xfrm>
        </p:grpSpPr>
        <p:sp>
          <p:nvSpPr>
            <p:cNvPr id="18" name="正方形/長方形 17"/>
            <p:cNvSpPr/>
            <p:nvPr/>
          </p:nvSpPr>
          <p:spPr bwMode="auto">
            <a:xfrm>
              <a:off x="6815468" y="1845766"/>
              <a:ext cx="2148045"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6887346" y="35733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アクション設定　</a:t>
              </a:r>
              <a:r>
                <a:rPr lang="en-US" altLang="ja-JP" sz="900" b="1" dirty="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メールドライバ</a:t>
              </a:r>
              <a:endParaRPr lang="ja-JP" altLang="en-US" sz="900" b="1" dirty="0">
                <a:solidFill>
                  <a:schemeClr val="tx1">
                    <a:lumMod val="50000"/>
                    <a:lumOff val="50000"/>
                  </a:schemeClr>
                </a:solidFill>
                <a:latin typeface="+mn-ea"/>
              </a:endParaRPr>
            </a:p>
          </p:txBody>
        </p:sp>
        <p:sp>
          <p:nvSpPr>
            <p:cNvPr id="20" name="角丸四角形 19"/>
            <p:cNvSpPr/>
            <p:nvPr/>
          </p:nvSpPr>
          <p:spPr bwMode="auto">
            <a:xfrm>
              <a:off x="6887346" y="39847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トークンの払い出し</a:t>
              </a:r>
            </a:p>
          </p:txBody>
        </p:sp>
        <p:sp>
          <p:nvSpPr>
            <p:cNvPr id="21" name="角丸四角形 20"/>
            <p:cNvSpPr/>
            <p:nvPr/>
          </p:nvSpPr>
          <p:spPr bwMode="auto">
            <a:xfrm>
              <a:off x="6887346" y="4807700"/>
              <a:ext cx="2004289" cy="360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監視アダプタ　</a:t>
              </a:r>
              <a:r>
                <a:rPr lang="en-US" altLang="ja-JP" sz="900" b="1" dirty="0" smtClean="0">
                  <a:solidFill>
                    <a:srgbClr val="FF0000"/>
                  </a:solidFill>
                  <a:latin typeface="+mn-ea"/>
                </a:rPr>
                <a:t>※Zabbix</a:t>
              </a:r>
              <a:r>
                <a:rPr lang="ja-JP" altLang="en-US" sz="900" b="1" dirty="0" smtClean="0">
                  <a:solidFill>
                    <a:srgbClr val="FF0000"/>
                  </a:solidFill>
                  <a:latin typeface="+mn-ea"/>
                </a:rPr>
                <a:t>アダプタ</a:t>
              </a:r>
              <a:endParaRPr lang="ja-JP" altLang="en-US" sz="900" b="1" dirty="0">
                <a:solidFill>
                  <a:srgbClr val="FF0000"/>
                </a:solidFill>
                <a:latin typeface="+mn-ea"/>
              </a:endParaRPr>
            </a:p>
          </p:txBody>
        </p:sp>
        <p:sp>
          <p:nvSpPr>
            <p:cNvPr id="22" name="角丸四角形 21"/>
            <p:cNvSpPr/>
            <p:nvPr/>
          </p:nvSpPr>
          <p:spPr bwMode="auto">
            <a:xfrm>
              <a:off x="6887347" y="19275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ログファイルの作成</a:t>
              </a:r>
              <a:endParaRPr lang="ja-JP" altLang="en-US" sz="900" b="1" dirty="0">
                <a:solidFill>
                  <a:schemeClr val="tx1">
                    <a:lumMod val="50000"/>
                    <a:lumOff val="50000"/>
                  </a:schemeClr>
                </a:solidFill>
                <a:latin typeface="+mn-ea"/>
              </a:endParaRPr>
            </a:p>
          </p:txBody>
        </p:sp>
        <p:sp>
          <p:nvSpPr>
            <p:cNvPr id="23" name="角丸四角形 22"/>
            <p:cNvSpPr/>
            <p:nvPr/>
          </p:nvSpPr>
          <p:spPr bwMode="auto">
            <a:xfrm>
              <a:off x="6887346" y="27504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トリガーの</a:t>
              </a:r>
              <a:r>
                <a:rPr lang="ja-JP" altLang="en-US" sz="900" b="1" dirty="0" smtClean="0">
                  <a:solidFill>
                    <a:schemeClr val="tx1">
                      <a:lumMod val="50000"/>
                      <a:lumOff val="50000"/>
                    </a:schemeClr>
                  </a:solidFill>
                  <a:latin typeface="+mn-ea"/>
                </a:rPr>
                <a:t>設定</a:t>
              </a:r>
              <a:endParaRPr lang="ja-JP" altLang="en-US" sz="900" b="1" dirty="0">
                <a:solidFill>
                  <a:schemeClr val="tx1">
                    <a:lumMod val="50000"/>
                    <a:lumOff val="50000"/>
                  </a:schemeClr>
                </a:solidFill>
                <a:latin typeface="+mn-ea"/>
              </a:endParaRPr>
            </a:p>
          </p:txBody>
        </p:sp>
        <p:sp>
          <p:nvSpPr>
            <p:cNvPr id="25" name="角丸四角形 24"/>
            <p:cNvSpPr/>
            <p:nvPr/>
          </p:nvSpPr>
          <p:spPr bwMode="auto">
            <a:xfrm>
              <a:off x="6887346" y="439624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ディシジョンテーブル作成</a:t>
              </a:r>
            </a:p>
          </p:txBody>
        </p:sp>
        <p:sp>
          <p:nvSpPr>
            <p:cNvPr id="26" name="角丸四角形 25"/>
            <p:cNvSpPr/>
            <p:nvPr/>
          </p:nvSpPr>
          <p:spPr bwMode="auto">
            <a:xfrm>
              <a:off x="6887346" y="31618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a:solidFill>
                    <a:schemeClr val="tx1">
                      <a:lumMod val="50000"/>
                      <a:lumOff val="50000"/>
                    </a:schemeClr>
                  </a:solidFill>
                  <a:latin typeface="+mn-ea"/>
                </a:rPr>
                <a:t>設定値のテスト　</a:t>
              </a:r>
              <a:r>
                <a:rPr lang="en-US" altLang="ja-JP" sz="900" b="1" spc="-150" dirty="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アラート発報</a:t>
              </a:r>
            </a:p>
          </p:txBody>
        </p:sp>
        <p:sp>
          <p:nvSpPr>
            <p:cNvPr id="31" name="角丸四角形 30"/>
            <p:cNvSpPr/>
            <p:nvPr/>
          </p:nvSpPr>
          <p:spPr bwMode="auto">
            <a:xfrm>
              <a:off x="6887346" y="2338998"/>
              <a:ext cx="2004289" cy="360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900" b="1" dirty="0" smtClean="0">
                  <a:solidFill>
                    <a:schemeClr val="tx1">
                      <a:lumMod val="50000"/>
                      <a:lumOff val="50000"/>
                    </a:schemeClr>
                  </a:solidFill>
                  <a:latin typeface="+mn-ea"/>
                </a:rPr>
                <a:t>Zabbix</a:t>
              </a:r>
              <a:r>
                <a:rPr lang="ja-JP" altLang="en-US" sz="900" b="1" dirty="0" smtClean="0">
                  <a:solidFill>
                    <a:schemeClr val="tx1">
                      <a:lumMod val="50000"/>
                      <a:lumOff val="50000"/>
                    </a:schemeClr>
                  </a:solidFill>
                  <a:latin typeface="+mn-ea"/>
                </a:rPr>
                <a:t>の設定</a:t>
              </a:r>
              <a:r>
                <a:rPr lang="ja-JP" altLang="en-US" sz="900" b="1" dirty="0">
                  <a:solidFill>
                    <a:schemeClr val="tx1">
                      <a:lumMod val="50000"/>
                      <a:lumOff val="50000"/>
                    </a:schemeClr>
                  </a:solidFill>
                  <a:latin typeface="+mn-ea"/>
                </a:rPr>
                <a:t>　</a:t>
              </a:r>
              <a:r>
                <a:rPr lang="en-US" altLang="ja-JP" sz="900" b="1" dirty="0">
                  <a:solidFill>
                    <a:schemeClr val="tx1">
                      <a:lumMod val="50000"/>
                      <a:lumOff val="50000"/>
                    </a:schemeClr>
                  </a:solidFill>
                  <a:latin typeface="+mn-ea"/>
                </a:rPr>
                <a:t>※</a:t>
              </a:r>
              <a:r>
                <a:rPr lang="ja-JP" altLang="en-US" sz="900" b="1" dirty="0">
                  <a:solidFill>
                    <a:schemeClr val="tx1">
                      <a:lumMod val="50000"/>
                      <a:lumOff val="50000"/>
                    </a:schemeClr>
                  </a:solidFill>
                  <a:latin typeface="+mn-ea"/>
                </a:rPr>
                <a:t>ホスト、</a:t>
              </a:r>
              <a:r>
                <a:rPr lang="ja-JP" altLang="en-US" sz="900" b="1" dirty="0" smtClean="0">
                  <a:solidFill>
                    <a:schemeClr val="tx1">
                      <a:lumMod val="50000"/>
                      <a:lumOff val="50000"/>
                    </a:schemeClr>
                  </a:solidFill>
                  <a:latin typeface="+mn-ea"/>
                </a:rPr>
                <a:t>アイテム</a:t>
              </a:r>
              <a:endParaRPr lang="ja-JP" altLang="en-US" sz="900" b="1" dirty="0">
                <a:solidFill>
                  <a:schemeClr val="tx1">
                    <a:lumMod val="50000"/>
                    <a:lumOff val="50000"/>
                  </a:schemeClr>
                </a:solidFill>
                <a:latin typeface="+mn-ea"/>
              </a:endParaRPr>
            </a:p>
          </p:txBody>
        </p:sp>
      </p:grpSp>
      <p:pic>
        <p:nvPicPr>
          <p:cNvPr id="2" name="図 1"/>
          <p:cNvPicPr>
            <a:picLocks noChangeAspect="1"/>
          </p:cNvPicPr>
          <p:nvPr/>
        </p:nvPicPr>
        <p:blipFill>
          <a:blip r:embed="rId2"/>
          <a:stretch>
            <a:fillRect/>
          </a:stretch>
        </p:blipFill>
        <p:spPr>
          <a:xfrm>
            <a:off x="836453" y="1954890"/>
            <a:ext cx="3459298" cy="2784735"/>
          </a:xfrm>
          <a:prstGeom prst="rect">
            <a:avLst/>
          </a:prstGeom>
        </p:spPr>
      </p:pic>
      <p:sp>
        <p:nvSpPr>
          <p:cNvPr id="39" name="円形吹き出し 38"/>
          <p:cNvSpPr/>
          <p:nvPr/>
        </p:nvSpPr>
        <p:spPr bwMode="auto">
          <a:xfrm>
            <a:off x="2681650" y="4831184"/>
            <a:ext cx="360000" cy="360000"/>
          </a:xfrm>
          <a:prstGeom prst="wedgeEllipseCallout">
            <a:avLst>
              <a:gd name="adj1" fmla="val 59979"/>
              <a:gd name="adj2" fmla="val -121361"/>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smtClean="0">
              <a:solidFill>
                <a:schemeClr val="bg1"/>
              </a:solidFill>
              <a:latin typeface="+mn-ea"/>
            </a:endParaRPr>
          </a:p>
        </p:txBody>
      </p:sp>
      <p:sp>
        <p:nvSpPr>
          <p:cNvPr id="41" name="正方形/長方形 40"/>
          <p:cNvSpPr/>
          <p:nvPr/>
        </p:nvSpPr>
        <p:spPr bwMode="auto">
          <a:xfrm>
            <a:off x="2861650" y="4467110"/>
            <a:ext cx="468000" cy="216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2" name="正方形/長方形 41"/>
          <p:cNvSpPr/>
          <p:nvPr/>
        </p:nvSpPr>
        <p:spPr bwMode="auto">
          <a:xfrm>
            <a:off x="925351" y="2292338"/>
            <a:ext cx="3226380" cy="194152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7" name="角丸四角形 36"/>
          <p:cNvSpPr/>
          <p:nvPr/>
        </p:nvSpPr>
        <p:spPr bwMode="auto">
          <a:xfrm>
            <a:off x="3431741" y="2109698"/>
            <a:ext cx="5302737" cy="4165792"/>
          </a:xfrm>
          <a:prstGeom prst="roundRect">
            <a:avLst>
              <a:gd name="adj" fmla="val 4695"/>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400" b="1" dirty="0" smtClean="0">
                <a:latin typeface="+mn-ea"/>
              </a:rPr>
              <a:t>　　以下の値を入力する</a:t>
            </a:r>
          </a:p>
        </p:txBody>
      </p:sp>
      <p:sp>
        <p:nvSpPr>
          <p:cNvPr id="38" name="円形吹き出し 37"/>
          <p:cNvSpPr/>
          <p:nvPr/>
        </p:nvSpPr>
        <p:spPr bwMode="auto">
          <a:xfrm>
            <a:off x="3405739" y="2112338"/>
            <a:ext cx="360000" cy="360000"/>
          </a:xfrm>
          <a:prstGeom prst="wedgeEllipseCallout">
            <a:avLst>
              <a:gd name="adj1" fmla="val -237235"/>
              <a:gd name="adj2" fmla="val 126539"/>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graphicFrame>
        <p:nvGraphicFramePr>
          <p:cNvPr id="40" name="表 39"/>
          <p:cNvGraphicFramePr>
            <a:graphicFrameLocks noGrp="1"/>
          </p:cNvGraphicFramePr>
          <p:nvPr>
            <p:extLst>
              <p:ext uri="{D42A27DB-BD31-4B8C-83A1-F6EECF244321}">
                <p14:modId xmlns:p14="http://schemas.microsoft.com/office/powerpoint/2010/main" val="4143898251"/>
              </p:ext>
            </p:extLst>
          </p:nvPr>
        </p:nvGraphicFramePr>
        <p:xfrm>
          <a:off x="3553033" y="2561781"/>
          <a:ext cx="5073841" cy="3577601"/>
        </p:xfrm>
        <a:graphic>
          <a:graphicData uri="http://schemas.openxmlformats.org/drawingml/2006/table">
            <a:tbl>
              <a:tblPr firstRow="1" bandRow="1">
                <a:tableStyleId>{5C22544A-7EE6-4342-B048-85BDC9FD1C3A}</a:tableStyleId>
              </a:tblPr>
              <a:tblGrid>
                <a:gridCol w="1148080">
                  <a:extLst>
                    <a:ext uri="{9D8B030D-6E8A-4147-A177-3AD203B41FA5}">
                      <a16:colId xmlns:a16="http://schemas.microsoft.com/office/drawing/2014/main" val="2903683136"/>
                    </a:ext>
                  </a:extLst>
                </a:gridCol>
                <a:gridCol w="3925761">
                  <a:extLst>
                    <a:ext uri="{9D8B030D-6E8A-4147-A177-3AD203B41FA5}">
                      <a16:colId xmlns:a16="http://schemas.microsoft.com/office/drawing/2014/main" val="3391017768"/>
                    </a:ext>
                  </a:extLst>
                </a:gridCol>
              </a:tblGrid>
              <a:tr h="288873">
                <a:tc>
                  <a:txBody>
                    <a:bodyPr/>
                    <a:lstStyle/>
                    <a:p>
                      <a:pPr algn="ctr"/>
                      <a:r>
                        <a:rPr kumimoji="1" lang="ja-JP" altLang="en-US" sz="1200" b="1" dirty="0" smtClean="0">
                          <a:solidFill>
                            <a:schemeClr val="bg1"/>
                          </a:solidFill>
                          <a:latin typeface="+mn-ea"/>
                          <a:ea typeface="+mn-ea"/>
                        </a:rPr>
                        <a:t>項目</a:t>
                      </a:r>
                      <a:endParaRPr kumimoji="1" lang="ja-JP" altLang="en-US" sz="12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200" b="1" dirty="0" smtClean="0">
                          <a:solidFill>
                            <a:schemeClr val="bg1"/>
                          </a:solidFill>
                          <a:latin typeface="+mn-ea"/>
                          <a:ea typeface="+mn-ea"/>
                        </a:rPr>
                        <a:t>設定値</a:t>
                      </a:r>
                      <a:endParaRPr kumimoji="1" lang="ja-JP" altLang="en-US" sz="12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57273914"/>
                  </a:ext>
                </a:extLst>
              </a:tr>
              <a:tr h="288000">
                <a:tc>
                  <a:txBody>
                    <a:bodyPr/>
                    <a:lstStyle/>
                    <a:p>
                      <a:r>
                        <a:rPr kumimoji="1" lang="ja-JP" altLang="en-US" sz="1200" b="1" dirty="0" smtClean="0">
                          <a:solidFill>
                            <a:sysClr val="windowText" lastClr="000000"/>
                          </a:solidFill>
                          <a:latin typeface="+mn-ea"/>
                          <a:ea typeface="+mn-ea"/>
                        </a:rPr>
                        <a:t>名前</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（任意の文字列）　</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88000">
                <a:tc>
                  <a:txBody>
                    <a:bodyPr/>
                    <a:lstStyle/>
                    <a:p>
                      <a:r>
                        <a:rPr kumimoji="1" lang="ja-JP" altLang="en-US" sz="1200" b="1" dirty="0" smtClean="0">
                          <a:solidFill>
                            <a:sysClr val="windowText" lastClr="000000"/>
                          </a:solidFill>
                          <a:latin typeface="+mn-ea"/>
                          <a:ea typeface="+mn-ea"/>
                        </a:rPr>
                        <a:t>プロトコル</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a:t>
                      </a:r>
                      <a:r>
                        <a:rPr kumimoji="1" lang="en-US" altLang="ja-JP" sz="1200" b="0" dirty="0" smtClean="0">
                          <a:solidFill>
                            <a:sysClr val="windowText" lastClr="000000"/>
                          </a:solidFill>
                          <a:latin typeface="+mn-ea"/>
                          <a:ea typeface="+mn-ea"/>
                        </a:rPr>
                        <a:t>http</a:t>
                      </a:r>
                      <a:r>
                        <a:rPr kumimoji="1" lang="ja-JP" altLang="en-US" sz="1200" b="0" dirty="0" smtClean="0">
                          <a:solidFill>
                            <a:sysClr val="windowText" lastClr="000000"/>
                          </a:solidFill>
                          <a:latin typeface="+mn-ea"/>
                          <a:ea typeface="+mn-ea"/>
                        </a:rPr>
                        <a:t>」または「</a:t>
                      </a:r>
                      <a:r>
                        <a:rPr kumimoji="1" lang="en-US" altLang="ja-JP" sz="1200" b="0" dirty="0" smtClean="0">
                          <a:solidFill>
                            <a:sysClr val="windowText" lastClr="000000"/>
                          </a:solidFill>
                          <a:latin typeface="+mn-ea"/>
                          <a:ea typeface="+mn-ea"/>
                        </a:rPr>
                        <a:t>https</a:t>
                      </a:r>
                      <a:r>
                        <a:rPr kumimoji="1" lang="ja-JP" altLang="en-US" sz="1200" b="0" dirty="0" smtClean="0">
                          <a:solidFill>
                            <a:sysClr val="windowText" lastClr="000000"/>
                          </a:solidFill>
                          <a:latin typeface="+mn-ea"/>
                          <a:ea typeface="+mn-ea"/>
                        </a:rPr>
                        <a:t>」を選択</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742628"/>
                  </a:ext>
                </a:extLst>
              </a:tr>
              <a:tr h="288000">
                <a:tc>
                  <a:txBody>
                    <a:bodyPr/>
                    <a:lstStyle/>
                    <a:p>
                      <a:r>
                        <a:rPr kumimoji="1" lang="ja-JP" altLang="en-US" sz="1200" b="1" dirty="0" smtClean="0">
                          <a:solidFill>
                            <a:sysClr val="windowText" lastClr="000000"/>
                          </a:solidFill>
                          <a:latin typeface="+mn-ea"/>
                          <a:ea typeface="+mn-ea"/>
                        </a:rPr>
                        <a:t>ホスト</a:t>
                      </a:r>
                      <a:r>
                        <a:rPr kumimoji="1" lang="en-US" altLang="ja-JP" sz="1200" b="1" dirty="0" smtClean="0">
                          <a:solidFill>
                            <a:sysClr val="windowText" lastClr="000000"/>
                          </a:solidFill>
                          <a:latin typeface="+mn-ea"/>
                          <a:ea typeface="+mn-ea"/>
                        </a:rPr>
                        <a:t>/IP</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a:t>
                      </a:r>
                      <a:r>
                        <a:rPr kumimoji="1" lang="en-US" altLang="ja-JP" sz="1200" b="0" dirty="0" smtClean="0">
                          <a:solidFill>
                            <a:sysClr val="windowText" lastClr="000000"/>
                          </a:solidFill>
                          <a:latin typeface="+mn-ea"/>
                          <a:ea typeface="+mn-ea"/>
                        </a:rPr>
                        <a:t>Zabbix</a:t>
                      </a:r>
                      <a:r>
                        <a:rPr kumimoji="1" lang="ja-JP" altLang="en-US" sz="1200" b="0" dirty="0" smtClean="0">
                          <a:solidFill>
                            <a:sysClr val="windowText" lastClr="000000"/>
                          </a:solidFill>
                          <a:latin typeface="+mn-ea"/>
                          <a:ea typeface="+mn-ea"/>
                        </a:rPr>
                        <a:t>サーバのホスト名または</a:t>
                      </a:r>
                      <a:r>
                        <a:rPr kumimoji="1" lang="en-US" altLang="ja-JP" sz="1200" b="0" dirty="0" smtClean="0">
                          <a:solidFill>
                            <a:sysClr val="windowText" lastClr="000000"/>
                          </a:solidFill>
                          <a:latin typeface="+mn-ea"/>
                          <a:ea typeface="+mn-ea"/>
                        </a:rPr>
                        <a:t>IP</a:t>
                      </a:r>
                      <a:r>
                        <a:rPr kumimoji="1" lang="ja-JP" altLang="en-US" sz="1200" b="0" dirty="0" smtClean="0">
                          <a:solidFill>
                            <a:sysClr val="windowText" lastClr="000000"/>
                          </a:solidFill>
                          <a:latin typeface="+mn-ea"/>
                          <a:ea typeface="+mn-ea"/>
                        </a:rPr>
                        <a:t>アドレス）</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4797134"/>
                  </a:ext>
                </a:extLst>
              </a:tr>
              <a:tr h="288000">
                <a:tc>
                  <a:txBody>
                    <a:bodyPr/>
                    <a:lstStyle/>
                    <a:p>
                      <a:r>
                        <a:rPr kumimoji="1" lang="ja-JP" altLang="en-US" sz="1200" b="1" dirty="0" smtClean="0">
                          <a:solidFill>
                            <a:sysClr val="windowText" lastClr="000000"/>
                          </a:solidFill>
                          <a:latin typeface="+mn-ea"/>
                          <a:ea typeface="+mn-ea"/>
                        </a:rPr>
                        <a:t>ポート</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（通信に用いるポート番号を入力）</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r h="288000">
                <a:tc>
                  <a:txBody>
                    <a:bodyPr/>
                    <a:lstStyle/>
                    <a:p>
                      <a:r>
                        <a:rPr kumimoji="1" lang="ja-JP" altLang="en-US" sz="1200" b="1" dirty="0" smtClean="0">
                          <a:solidFill>
                            <a:sysClr val="windowText" lastClr="000000"/>
                          </a:solidFill>
                          <a:latin typeface="+mn-ea"/>
                          <a:ea typeface="+mn-ea"/>
                        </a:rPr>
                        <a:t>ユーザ名</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a:t>
                      </a:r>
                      <a:r>
                        <a:rPr kumimoji="1" lang="en-US" altLang="ja-JP" sz="1200" b="0" dirty="0" smtClean="0">
                          <a:solidFill>
                            <a:sysClr val="windowText" lastClr="000000"/>
                          </a:solidFill>
                          <a:latin typeface="+mn-ea"/>
                          <a:ea typeface="+mn-ea"/>
                        </a:rPr>
                        <a:t>Zabbix</a:t>
                      </a:r>
                      <a:r>
                        <a:rPr kumimoji="1" lang="ja-JP" altLang="en-US" sz="1200" b="0" dirty="0" smtClean="0">
                          <a:solidFill>
                            <a:sysClr val="windowText" lastClr="000000"/>
                          </a:solidFill>
                          <a:latin typeface="+mn-ea"/>
                          <a:ea typeface="+mn-ea"/>
                        </a:rPr>
                        <a:t>サーバプロセスにログインするユーザ名）</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0789666"/>
                  </a:ext>
                </a:extLst>
              </a:tr>
              <a:tr h="288000">
                <a:tc>
                  <a:txBody>
                    <a:bodyPr/>
                    <a:lstStyle/>
                    <a:p>
                      <a:r>
                        <a:rPr kumimoji="1" lang="ja-JP" altLang="en-US" sz="1200" b="1" dirty="0" smtClean="0">
                          <a:solidFill>
                            <a:sysClr val="windowText" lastClr="000000"/>
                          </a:solidFill>
                          <a:latin typeface="+mn-ea"/>
                          <a:ea typeface="+mn-ea"/>
                        </a:rPr>
                        <a:t>パスワード</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200" b="0" dirty="0" smtClean="0">
                          <a:solidFill>
                            <a:sysClr val="windowText" lastClr="000000"/>
                          </a:solidFill>
                          <a:latin typeface="+mn-ea"/>
                          <a:ea typeface="+mn-ea"/>
                        </a:rPr>
                        <a:t>（</a:t>
                      </a:r>
                      <a:r>
                        <a:rPr kumimoji="1" lang="en-US" altLang="ja-JP" sz="1200" b="0" dirty="0" smtClean="0">
                          <a:solidFill>
                            <a:sysClr val="windowText" lastClr="000000"/>
                          </a:solidFill>
                          <a:latin typeface="+mn-ea"/>
                          <a:ea typeface="+mn-ea"/>
                        </a:rPr>
                        <a:t>Zabbix</a:t>
                      </a:r>
                      <a:r>
                        <a:rPr kumimoji="1" lang="ja-JP" altLang="en-US" sz="1200" b="0" dirty="0" smtClean="0">
                          <a:solidFill>
                            <a:sysClr val="windowText" lastClr="000000"/>
                          </a:solidFill>
                          <a:latin typeface="+mn-ea"/>
                          <a:ea typeface="+mn-ea"/>
                        </a:rPr>
                        <a:t>サーバプロセスにログインするパスワード）</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4368260"/>
                  </a:ext>
                </a:extLst>
              </a:tr>
              <a:tr h="280376">
                <a:tc>
                  <a:txBody>
                    <a:bodyPr/>
                    <a:lstStyle/>
                    <a:p>
                      <a:r>
                        <a:rPr kumimoji="1" lang="ja-JP" altLang="en-US" sz="1200" b="1" dirty="0" smtClean="0">
                          <a:solidFill>
                            <a:sysClr val="windowText" lastClr="000000"/>
                          </a:solidFill>
                          <a:latin typeface="+mn-ea"/>
                          <a:ea typeface="+mn-ea"/>
                        </a:rPr>
                        <a:t>ディシジョン</a:t>
                      </a:r>
                      <a:endParaRPr kumimoji="1" lang="en-US" altLang="ja-JP" sz="1200" b="1" dirty="0" smtClean="0">
                        <a:solidFill>
                          <a:sysClr val="windowText" lastClr="000000"/>
                        </a:solidFill>
                        <a:latin typeface="+mn-ea"/>
                        <a:ea typeface="+mn-ea"/>
                      </a:endParaRPr>
                    </a:p>
                    <a:p>
                      <a:r>
                        <a:rPr kumimoji="1" lang="ja-JP" altLang="en-US" sz="1200" b="1" dirty="0" smtClean="0">
                          <a:solidFill>
                            <a:sysClr val="windowText" lastClr="000000"/>
                          </a:solidFill>
                          <a:latin typeface="+mn-ea"/>
                          <a:ea typeface="+mn-ea"/>
                        </a:rPr>
                        <a:t>テーブル名</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200" b="0" dirty="0" err="1" smtClean="0">
                          <a:solidFill>
                            <a:sysClr val="windowText" lastClr="000000"/>
                          </a:solidFill>
                          <a:latin typeface="+mn-ea"/>
                          <a:ea typeface="+mn-ea"/>
                        </a:rPr>
                        <a:t>warning_test</a:t>
                      </a:r>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7804011"/>
                  </a:ext>
                </a:extLst>
              </a:tr>
              <a:tr h="1103528">
                <a:tc>
                  <a:txBody>
                    <a:bodyPr/>
                    <a:lstStyle/>
                    <a:p>
                      <a:r>
                        <a:rPr kumimoji="1" lang="ja-JP" altLang="en-US" sz="1200" b="1" dirty="0" smtClean="0">
                          <a:solidFill>
                            <a:sysClr val="windowText" lastClr="000000"/>
                          </a:solidFill>
                          <a:latin typeface="+mn-ea"/>
                          <a:ea typeface="+mn-ea"/>
                        </a:rPr>
                        <a:t>突合情報</a:t>
                      </a:r>
                      <a:endParaRPr kumimoji="1" lang="ja-JP" altLang="en-US" sz="12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2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7121476"/>
                  </a:ext>
                </a:extLst>
              </a:tr>
            </a:tbl>
          </a:graphicData>
        </a:graphic>
      </p:graphicFrame>
      <p:graphicFrame>
        <p:nvGraphicFramePr>
          <p:cNvPr id="3" name="表 2"/>
          <p:cNvGraphicFramePr>
            <a:graphicFrameLocks noGrp="1"/>
          </p:cNvGraphicFramePr>
          <p:nvPr>
            <p:extLst>
              <p:ext uri="{D42A27DB-BD31-4B8C-83A1-F6EECF244321}">
                <p14:modId xmlns:p14="http://schemas.microsoft.com/office/powerpoint/2010/main" val="430361346"/>
              </p:ext>
            </p:extLst>
          </p:nvPr>
        </p:nvGraphicFramePr>
        <p:xfrm>
          <a:off x="4989959" y="5161430"/>
          <a:ext cx="3024420" cy="822960"/>
        </p:xfrm>
        <a:graphic>
          <a:graphicData uri="http://schemas.openxmlformats.org/drawingml/2006/table">
            <a:tbl>
              <a:tblPr firstRow="1" bandRow="1">
                <a:tableStyleId>{5C22544A-7EE6-4342-B048-85BDC9FD1C3A}</a:tableStyleId>
              </a:tblPr>
              <a:tblGrid>
                <a:gridCol w="1512210">
                  <a:extLst>
                    <a:ext uri="{9D8B030D-6E8A-4147-A177-3AD203B41FA5}">
                      <a16:colId xmlns:a16="http://schemas.microsoft.com/office/drawing/2014/main" val="2274487133"/>
                    </a:ext>
                  </a:extLst>
                </a:gridCol>
                <a:gridCol w="1512210">
                  <a:extLst>
                    <a:ext uri="{9D8B030D-6E8A-4147-A177-3AD203B41FA5}">
                      <a16:colId xmlns:a16="http://schemas.microsoft.com/office/drawing/2014/main" val="2744149123"/>
                    </a:ext>
                  </a:extLst>
                </a:gridCol>
              </a:tblGrid>
              <a:tr h="0">
                <a:tc>
                  <a:txBody>
                    <a:bodyPr/>
                    <a:lstStyle/>
                    <a:p>
                      <a:pPr algn="ctr"/>
                      <a:r>
                        <a:rPr kumimoji="1" lang="ja-JP" altLang="en-US" sz="1200" dirty="0" smtClean="0">
                          <a:latin typeface="+mn-lt"/>
                        </a:rPr>
                        <a:t>条件名</a:t>
                      </a:r>
                      <a:endParaRPr kumimoji="1" lang="ja-JP" altLang="en-US" sz="1200"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200" dirty="0" smtClean="0">
                          <a:latin typeface="+mn-lt"/>
                        </a:rPr>
                        <a:t>Zabbix</a:t>
                      </a:r>
                      <a:r>
                        <a:rPr kumimoji="1" lang="ja-JP" altLang="en-US" sz="1200" dirty="0" smtClean="0">
                          <a:latin typeface="+mn-lt"/>
                        </a:rPr>
                        <a:t>項目</a:t>
                      </a:r>
                      <a:endParaRPr kumimoji="1" lang="ja-JP" altLang="en-US" sz="12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154851843"/>
                  </a:ext>
                </a:extLst>
              </a:tr>
              <a:tr h="0">
                <a:tc>
                  <a:txBody>
                    <a:bodyPr/>
                    <a:lstStyle/>
                    <a:p>
                      <a:pPr algn="ctr"/>
                      <a:r>
                        <a:rPr kumimoji="1" lang="ja-JP" altLang="en-US" sz="1200" b="1" dirty="0" smtClean="0">
                          <a:latin typeface="+mn-lt"/>
                        </a:rPr>
                        <a:t>アラート</a:t>
                      </a:r>
                      <a:endParaRPr kumimoji="1" lang="ja-JP" altLang="en-US" sz="1200" b="1"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200" dirty="0" smtClean="0">
                          <a:latin typeface="+mn-lt"/>
                        </a:rPr>
                        <a:t>description</a:t>
                      </a:r>
                      <a:endParaRPr kumimoji="1" lang="ja-JP" altLang="en-US" sz="12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63508437"/>
                  </a:ext>
                </a:extLst>
              </a:tr>
              <a:tr h="0">
                <a:tc>
                  <a:txBody>
                    <a:bodyPr/>
                    <a:lstStyle/>
                    <a:p>
                      <a:pPr algn="ctr"/>
                      <a:r>
                        <a:rPr kumimoji="1" lang="ja-JP" altLang="en-US" sz="1200" b="1" dirty="0" smtClean="0">
                          <a:latin typeface="+mn-lt"/>
                        </a:rPr>
                        <a:t>対象</a:t>
                      </a:r>
                      <a:endParaRPr kumimoji="1" lang="ja-JP" altLang="en-US" sz="1200" b="1"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200" dirty="0" smtClean="0">
                          <a:latin typeface="+mn-lt"/>
                        </a:rPr>
                        <a:t>hosts</a:t>
                      </a:r>
                      <a:endParaRPr kumimoji="1" lang="ja-JP" altLang="en-US" sz="12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01442541"/>
                  </a:ext>
                </a:extLst>
              </a:tr>
            </a:tbl>
          </a:graphicData>
        </a:graphic>
      </p:graphicFrame>
    </p:spTree>
    <p:extLst>
      <p:ext uri="{BB962C8B-B14F-4D97-AF65-F5344CB8AC3E}">
        <p14:creationId xmlns:p14="http://schemas.microsoft.com/office/powerpoint/2010/main" val="30289315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6</a:t>
            </a:r>
            <a:r>
              <a:rPr kumimoji="1" lang="en-US" altLang="ja-JP" dirty="0" smtClean="0"/>
              <a:t>.</a:t>
            </a:r>
            <a:r>
              <a:rPr kumimoji="1" lang="ja-JP" altLang="en-US" dirty="0" smtClean="0"/>
              <a:t>　作業実行</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8734849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.1</a:t>
            </a:r>
            <a:r>
              <a:rPr kumimoji="1" lang="ja-JP" altLang="en-US" dirty="0" smtClean="0"/>
              <a:t>　</a:t>
            </a:r>
            <a:r>
              <a:rPr lang="ja-JP" altLang="en-US" dirty="0"/>
              <a:t>ディシジョンテーブルファイル作成 　</a:t>
            </a:r>
            <a:r>
              <a:rPr lang="en-US" altLang="ja-JP" dirty="0"/>
              <a:t>※</a:t>
            </a:r>
            <a:r>
              <a:rPr lang="ja-JP" altLang="en-US" dirty="0"/>
              <a:t>エクセル</a:t>
            </a:r>
            <a:r>
              <a:rPr lang="ja-JP" altLang="en-US" dirty="0" smtClean="0"/>
              <a:t>操作</a:t>
            </a:r>
            <a:r>
              <a:rPr lang="en-US" altLang="ja-JP" dirty="0"/>
              <a:t>(1/2)</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ディシジョンテーブルファイルのダウンロードおよび作成</a:t>
            </a:r>
            <a:endParaRPr lang="en-US" altLang="ja-JP" dirty="0"/>
          </a:p>
          <a:p>
            <a:pPr lvl="1"/>
            <a:r>
              <a:rPr lang="ja-JP" altLang="en-US" dirty="0"/>
              <a:t>前述の</a:t>
            </a:r>
            <a:r>
              <a:rPr lang="en-US" altLang="ja-JP" dirty="0" smtClean="0"/>
              <a:t>&lt;</a:t>
            </a:r>
            <a:r>
              <a:rPr lang="en-US" altLang="ja-JP" dirty="0" smtClean="0">
                <a:hlinkClick r:id="rId2" action="ppaction://hlinksldjump"/>
              </a:rPr>
              <a:t>5.3</a:t>
            </a:r>
            <a:r>
              <a:rPr lang="ja-JP" altLang="en-US" dirty="0">
                <a:hlinkClick r:id="rId2" action="ppaction://hlinksldjump"/>
              </a:rPr>
              <a:t>　ディシジョンテーブル作成</a:t>
            </a:r>
            <a:r>
              <a:rPr lang="en-US" altLang="ja-JP" dirty="0" smtClean="0"/>
              <a:t>&gt;</a:t>
            </a:r>
            <a:r>
              <a:rPr lang="ja-JP" altLang="en-US" dirty="0"/>
              <a:t>で作成したディシジョンテーブルの「ダウンロードボタン」を押下しディシジョンテーブルファイルをダウンロードする。</a:t>
            </a:r>
            <a:endParaRPr lang="en-US" altLang="ja-JP" dirty="0"/>
          </a:p>
          <a:p>
            <a:endParaRPr lang="ja-JP" altLang="en-US" dirty="0"/>
          </a:p>
          <a:p>
            <a:endParaRPr lang="ja-JP" altLang="en-US" dirty="0"/>
          </a:p>
        </p:txBody>
      </p:sp>
      <p:graphicFrame>
        <p:nvGraphicFramePr>
          <p:cNvPr id="40" name="表 39"/>
          <p:cNvGraphicFramePr>
            <a:graphicFrameLocks noGrp="1"/>
          </p:cNvGraphicFramePr>
          <p:nvPr>
            <p:extLst>
              <p:ext uri="{D42A27DB-BD31-4B8C-83A1-F6EECF244321}">
                <p14:modId xmlns:p14="http://schemas.microsoft.com/office/powerpoint/2010/main" val="1349193073"/>
              </p:ext>
            </p:extLst>
          </p:nvPr>
        </p:nvGraphicFramePr>
        <p:xfrm>
          <a:off x="3071580" y="5491161"/>
          <a:ext cx="8617366" cy="864000"/>
        </p:xfrm>
        <a:graphic>
          <a:graphicData uri="http://schemas.openxmlformats.org/drawingml/2006/table">
            <a:tbl>
              <a:tblPr firstRow="1" bandRow="1">
                <a:tableStyleId>{5C22544A-7EE6-4342-B048-85BDC9FD1C3A}</a:tableStyleId>
              </a:tblPr>
              <a:tblGrid>
                <a:gridCol w="288040">
                  <a:extLst>
                    <a:ext uri="{9D8B030D-6E8A-4147-A177-3AD203B41FA5}">
                      <a16:colId xmlns:a16="http://schemas.microsoft.com/office/drawing/2014/main" val="2080567992"/>
                    </a:ext>
                  </a:extLst>
                </a:gridCol>
                <a:gridCol w="8329326">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ディシジョンテーブルファイルの名前は自動生成されます（例「</a:t>
                      </a:r>
                      <a:r>
                        <a:rPr kumimoji="1" lang="en-US" altLang="ja-JP" sz="1300" dirty="0" smtClean="0">
                          <a:latin typeface="+mn-lt"/>
                        </a:rPr>
                        <a:t>id00000000000.xlsx</a:t>
                      </a:r>
                      <a:r>
                        <a:rPr kumimoji="1" lang="ja-JP" altLang="en-US" sz="1300" dirty="0" smtClean="0">
                          <a:latin typeface="+mn-lt"/>
                        </a:rPr>
                        <a:t>」）。</a:t>
                      </a:r>
                      <a:endParaRPr kumimoji="1" lang="en-US" altLang="ja-JP" sz="1300" dirty="0" smtClean="0">
                        <a:latin typeface="+mn-lt"/>
                      </a:endParaRPr>
                    </a:p>
                    <a:p>
                      <a:r>
                        <a:rPr kumimoji="1" lang="ja-JP" altLang="en-US" sz="1300" dirty="0" smtClean="0">
                          <a:latin typeface="+mn-lt"/>
                        </a:rPr>
                        <a:t>先述の「ディシジョンテーブル名」とは異なります。各項目の記述内容については次のページで説明します。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2" name="グループ化 1"/>
          <p:cNvGrpSpPr/>
          <p:nvPr/>
        </p:nvGrpSpPr>
        <p:grpSpPr>
          <a:xfrm>
            <a:off x="8832380" y="1271926"/>
            <a:ext cx="2856566" cy="3419344"/>
            <a:chOff x="8832380" y="1271926"/>
            <a:chExt cx="2856566" cy="3419344"/>
          </a:xfrm>
        </p:grpSpPr>
        <p:sp>
          <p:nvSpPr>
            <p:cNvPr id="42" name="正方形/長方形 41"/>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1" name="角丸四角形 20"/>
            <p:cNvSpPr/>
            <p:nvPr/>
          </p:nvSpPr>
          <p:spPr bwMode="auto">
            <a:xfrm>
              <a:off x="8939884" y="2514388"/>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テストリクエスト</a:t>
              </a:r>
            </a:p>
          </p:txBody>
        </p:sp>
        <p:sp>
          <p:nvSpPr>
            <p:cNvPr id="22" name="角丸四角形 21"/>
            <p:cNvSpPr/>
            <p:nvPr/>
          </p:nvSpPr>
          <p:spPr bwMode="auto">
            <a:xfrm>
              <a:off x="8939884" y="3047480"/>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24" name="角丸四角形 23"/>
            <p:cNvSpPr/>
            <p:nvPr/>
          </p:nvSpPr>
          <p:spPr bwMode="auto">
            <a:xfrm>
              <a:off x="8939884" y="198129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ディシジョンテーブルファイル</a:t>
              </a:r>
              <a:r>
                <a:rPr lang="ja-JP" altLang="en-US" sz="900" b="1" dirty="0" smtClean="0">
                  <a:solidFill>
                    <a:schemeClr val="tx1"/>
                  </a:solidFill>
                  <a:latin typeface="+mn-ea"/>
                </a:rPr>
                <a:t>の</a:t>
              </a:r>
              <a:endParaRPr lang="en-US" altLang="ja-JP" sz="900" b="1" dirty="0" smtClean="0">
                <a:solidFill>
                  <a:schemeClr val="tx1"/>
                </a:solidFill>
                <a:latin typeface="+mn-ea"/>
              </a:endParaRPr>
            </a:p>
            <a:p>
              <a:pPr algn="ctr"/>
              <a:r>
                <a:rPr lang="ja-JP" altLang="en-US" sz="900" b="1" dirty="0" smtClean="0">
                  <a:solidFill>
                    <a:schemeClr val="tx1"/>
                  </a:solidFill>
                  <a:latin typeface="+mn-ea"/>
                </a:rPr>
                <a:t>アップロード</a:t>
              </a:r>
              <a:endParaRPr lang="ja-JP" altLang="en-US" sz="900" b="1" dirty="0">
                <a:solidFill>
                  <a:schemeClr val="tx1"/>
                </a:solidFill>
                <a:latin typeface="+mn-ea"/>
              </a:endParaRPr>
            </a:p>
          </p:txBody>
        </p:sp>
        <p:sp>
          <p:nvSpPr>
            <p:cNvPr id="25" name="角丸四角形 24"/>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37" name="角丸四角形 36"/>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1" name="角丸四角形 40"/>
            <p:cNvSpPr/>
            <p:nvPr/>
          </p:nvSpPr>
          <p:spPr bwMode="auto">
            <a:xfrm>
              <a:off x="8939884" y="1448204"/>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rgbClr val="FF0000"/>
                  </a:solidFill>
                  <a:latin typeface="+mn-ea"/>
                </a:rPr>
                <a:t>ディシジョンテーブルファイル作成 　</a:t>
              </a:r>
              <a:r>
                <a:rPr lang="en-US" altLang="ja-JP" sz="900" b="1" spc="-150" dirty="0" smtClean="0">
                  <a:solidFill>
                    <a:srgbClr val="FF0000"/>
                  </a:solidFill>
                  <a:latin typeface="+mn-ea"/>
                </a:rPr>
                <a:t>※</a:t>
              </a:r>
              <a:r>
                <a:rPr lang="ja-JP" altLang="en-US" sz="900" b="1" spc="-150" dirty="0">
                  <a:solidFill>
                    <a:srgbClr val="FF0000"/>
                  </a:solidFill>
                  <a:latin typeface="+mn-ea"/>
                </a:rPr>
                <a:t>エクセル操作</a:t>
              </a:r>
            </a:p>
          </p:txBody>
        </p:sp>
      </p:grpSp>
      <p:pic>
        <p:nvPicPr>
          <p:cNvPr id="4" name="図 3"/>
          <p:cNvPicPr>
            <a:picLocks noChangeAspect="1"/>
          </p:cNvPicPr>
          <p:nvPr/>
        </p:nvPicPr>
        <p:blipFill>
          <a:blip r:embed="rId3"/>
          <a:stretch>
            <a:fillRect/>
          </a:stretch>
        </p:blipFill>
        <p:spPr>
          <a:xfrm>
            <a:off x="695249" y="2023847"/>
            <a:ext cx="7777081" cy="3133393"/>
          </a:xfrm>
          <a:prstGeom prst="rect">
            <a:avLst/>
          </a:prstGeom>
        </p:spPr>
      </p:pic>
      <p:sp>
        <p:nvSpPr>
          <p:cNvPr id="43" name="正方形/長方形 42"/>
          <p:cNvSpPr/>
          <p:nvPr/>
        </p:nvSpPr>
        <p:spPr bwMode="auto">
          <a:xfrm>
            <a:off x="898581" y="3072879"/>
            <a:ext cx="360050" cy="328187"/>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40061512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.1</a:t>
            </a:r>
            <a:r>
              <a:rPr kumimoji="1" lang="ja-JP" altLang="en-US" dirty="0" smtClean="0"/>
              <a:t>　</a:t>
            </a:r>
            <a:r>
              <a:rPr lang="ja-JP" altLang="en-US" dirty="0"/>
              <a:t>ディシジョンテーブルファイル作成 　</a:t>
            </a:r>
            <a:r>
              <a:rPr lang="en-US" altLang="ja-JP" dirty="0"/>
              <a:t>※</a:t>
            </a:r>
            <a:r>
              <a:rPr lang="ja-JP" altLang="en-US" dirty="0"/>
              <a:t>エクセル</a:t>
            </a:r>
            <a:r>
              <a:rPr lang="ja-JP" altLang="en-US" dirty="0" smtClean="0"/>
              <a:t>操作</a:t>
            </a:r>
            <a:r>
              <a:rPr lang="en-US" altLang="ja-JP" dirty="0" smtClean="0"/>
              <a:t>(2/2</a:t>
            </a:r>
            <a:r>
              <a:rPr lang="en-US" altLang="ja-JP" dirty="0"/>
              <a:t>)</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ディシジョンテーブルファイルに以下の内容を記述作成</a:t>
            </a:r>
            <a:endParaRPr lang="en-US" altLang="ja-JP" dirty="0"/>
          </a:p>
          <a:p>
            <a:pPr lvl="1">
              <a:buFont typeface="メイリオ" panose="020B0604030504040204" pitchFamily="50" charset="-128"/>
              <a:buChar char="※"/>
            </a:pPr>
            <a:r>
              <a:rPr lang="ja-JP" altLang="en-US" dirty="0"/>
              <a:t>具体的なディシジョンテーブルファイルの記述例は後述の</a:t>
            </a:r>
            <a:r>
              <a:rPr lang="en-US" altLang="ja-JP" dirty="0"/>
              <a:t>&lt;</a:t>
            </a:r>
            <a:r>
              <a:rPr lang="en-US" altLang="ja-JP" dirty="0">
                <a:hlinkClick r:id="rId2" action="ppaction://hlinksldjump"/>
              </a:rPr>
              <a:t>A </a:t>
            </a:r>
            <a:r>
              <a:rPr lang="ja-JP" altLang="en-US" dirty="0">
                <a:hlinkClick r:id="rId2" action="ppaction://hlinksldjump"/>
              </a:rPr>
              <a:t>付録 サンプル</a:t>
            </a:r>
            <a:r>
              <a:rPr lang="en-US" altLang="ja-JP" dirty="0">
                <a:hlinkClick r:id="rId2" action="ppaction://hlinksldjump"/>
              </a:rPr>
              <a:t>1</a:t>
            </a:r>
            <a:r>
              <a:rPr lang="en-US" altLang="ja-JP" dirty="0"/>
              <a:t>&gt;</a:t>
            </a:r>
            <a:r>
              <a:rPr lang="ja-JP" altLang="en-US" dirty="0"/>
              <a:t>を参照</a:t>
            </a:r>
            <a:r>
              <a:rPr lang="en-US" altLang="ja-JP" dirty="0"/>
              <a:t/>
            </a:r>
            <a:br>
              <a:rPr lang="en-US" altLang="ja-JP" dirty="0"/>
            </a:br>
            <a:endParaRPr lang="en-US" altLang="ja-JP" dirty="0"/>
          </a:p>
          <a:p>
            <a:pPr lvl="1">
              <a:buFont typeface="メイリオ" panose="020B0604030504040204" pitchFamily="50" charset="-128"/>
              <a:buChar char="※"/>
            </a:pPr>
            <a:endParaRPr lang="en-US" altLang="ja-JP" dirty="0"/>
          </a:p>
          <a:p>
            <a:pPr marL="180000" lvl="1" indent="0">
              <a:buNone/>
            </a:pPr>
            <a:endParaRPr lang="en-US" altLang="ja-JP" dirty="0"/>
          </a:p>
          <a:p>
            <a:endParaRPr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1350329271"/>
              </p:ext>
            </p:extLst>
          </p:nvPr>
        </p:nvGraphicFramePr>
        <p:xfrm>
          <a:off x="7464189" y="4941210"/>
          <a:ext cx="4233436" cy="136819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4025156">
                  <a:extLst>
                    <a:ext uri="{9D8B030D-6E8A-4147-A177-3AD203B41FA5}">
                      <a16:colId xmlns:a16="http://schemas.microsoft.com/office/drawing/2014/main" val="511074567"/>
                    </a:ext>
                  </a:extLst>
                </a:gridCol>
              </a:tblGrid>
              <a:tr h="251199">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7863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値の記述方法はディシジョンテーブルファイルの「記述例」シートを参照ください。</a:t>
                      </a:r>
                    </a:p>
                    <a:p>
                      <a:r>
                        <a:rPr kumimoji="1" lang="ja-JP" altLang="en-US" sz="1300" dirty="0" smtClean="0">
                          <a:latin typeface="+mn-lt"/>
                        </a:rPr>
                        <a:t>ディシジョンテーブルファイルの更新後、任意の名称にファイル名を変更することが可能です。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8832380" y="1271926"/>
            <a:chExt cx="2856566" cy="3419344"/>
          </a:xfrm>
        </p:grpSpPr>
        <p:sp>
          <p:nvSpPr>
            <p:cNvPr id="41" name="正方形/長方形 40"/>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 name="角丸四角形 41"/>
            <p:cNvSpPr/>
            <p:nvPr/>
          </p:nvSpPr>
          <p:spPr bwMode="auto">
            <a:xfrm>
              <a:off x="8939884" y="2514388"/>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テストリクエスト</a:t>
              </a:r>
            </a:p>
          </p:txBody>
        </p:sp>
        <p:sp>
          <p:nvSpPr>
            <p:cNvPr id="43" name="角丸四角形 42"/>
            <p:cNvSpPr/>
            <p:nvPr/>
          </p:nvSpPr>
          <p:spPr bwMode="auto">
            <a:xfrm>
              <a:off x="8939884" y="3047480"/>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4" name="角丸四角形 43"/>
            <p:cNvSpPr/>
            <p:nvPr/>
          </p:nvSpPr>
          <p:spPr bwMode="auto">
            <a:xfrm>
              <a:off x="8939884" y="198129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ディシジョンテーブルファイル</a:t>
              </a:r>
              <a:r>
                <a:rPr lang="ja-JP" altLang="en-US" sz="900" b="1" dirty="0" smtClean="0">
                  <a:solidFill>
                    <a:schemeClr val="tx1"/>
                  </a:solidFill>
                  <a:latin typeface="+mn-ea"/>
                </a:rPr>
                <a:t>の</a:t>
              </a:r>
              <a:endParaRPr lang="en-US" altLang="ja-JP" sz="900" b="1" dirty="0" smtClean="0">
                <a:solidFill>
                  <a:schemeClr val="tx1"/>
                </a:solidFill>
                <a:latin typeface="+mn-ea"/>
              </a:endParaRPr>
            </a:p>
            <a:p>
              <a:pPr algn="ctr"/>
              <a:r>
                <a:rPr lang="ja-JP" altLang="en-US" sz="900" b="1" dirty="0" smtClean="0">
                  <a:solidFill>
                    <a:schemeClr val="tx1"/>
                  </a:solidFill>
                  <a:latin typeface="+mn-ea"/>
                </a:rPr>
                <a:t>アップロード</a:t>
              </a:r>
              <a:endParaRPr lang="ja-JP" altLang="en-US" sz="900" b="1" dirty="0">
                <a:solidFill>
                  <a:schemeClr val="tx1"/>
                </a:solidFill>
                <a:latin typeface="+mn-ea"/>
              </a:endParaRPr>
            </a:p>
          </p:txBody>
        </p:sp>
        <p:sp>
          <p:nvSpPr>
            <p:cNvPr id="45" name="角丸四角形 44"/>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46" name="角丸四角形 45"/>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7" name="角丸四角形 46"/>
            <p:cNvSpPr/>
            <p:nvPr/>
          </p:nvSpPr>
          <p:spPr bwMode="auto">
            <a:xfrm>
              <a:off x="8939884" y="1448204"/>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rgbClr val="FF0000"/>
                  </a:solidFill>
                  <a:latin typeface="+mn-ea"/>
                </a:rPr>
                <a:t>ディシジョンテーブルファイル作成 　</a:t>
              </a:r>
              <a:r>
                <a:rPr lang="en-US" altLang="ja-JP" sz="900" b="1" spc="-150" dirty="0" smtClean="0">
                  <a:solidFill>
                    <a:srgbClr val="FF0000"/>
                  </a:solidFill>
                  <a:latin typeface="+mn-ea"/>
                </a:rPr>
                <a:t>※</a:t>
              </a:r>
              <a:r>
                <a:rPr lang="ja-JP" altLang="en-US" sz="900" b="1" spc="-150" dirty="0">
                  <a:solidFill>
                    <a:srgbClr val="FF0000"/>
                  </a:solidFill>
                  <a:latin typeface="+mn-ea"/>
                </a:rPr>
                <a:t>エクセル操作</a:t>
              </a:r>
            </a:p>
          </p:txBody>
        </p:sp>
      </p:grpSp>
      <p:pic>
        <p:nvPicPr>
          <p:cNvPr id="4" name="図 3"/>
          <p:cNvPicPr>
            <a:picLocks noChangeAspect="1"/>
          </p:cNvPicPr>
          <p:nvPr/>
        </p:nvPicPr>
        <p:blipFill rotWithShape="1">
          <a:blip r:embed="rId3"/>
          <a:srcRect b="31823"/>
          <a:stretch/>
        </p:blipFill>
        <p:spPr>
          <a:xfrm>
            <a:off x="489544" y="1593074"/>
            <a:ext cx="8157155" cy="1670886"/>
          </a:xfrm>
          <a:prstGeom prst="rect">
            <a:avLst/>
          </a:prstGeom>
        </p:spPr>
      </p:pic>
      <p:sp>
        <p:nvSpPr>
          <p:cNvPr id="20" name="正方形/長方形 19"/>
          <p:cNvSpPr/>
          <p:nvPr/>
        </p:nvSpPr>
        <p:spPr bwMode="auto">
          <a:xfrm>
            <a:off x="1055300" y="2395802"/>
            <a:ext cx="479781" cy="79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1" name="正方形/長方形 20"/>
          <p:cNvSpPr/>
          <p:nvPr/>
        </p:nvSpPr>
        <p:spPr bwMode="auto">
          <a:xfrm>
            <a:off x="1534591" y="2395802"/>
            <a:ext cx="1032270" cy="79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2" name="正方形/長方形 21"/>
          <p:cNvSpPr/>
          <p:nvPr/>
        </p:nvSpPr>
        <p:spPr bwMode="auto">
          <a:xfrm>
            <a:off x="2567510" y="2395802"/>
            <a:ext cx="5268331" cy="79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3" name="正方形/長方形 22"/>
          <p:cNvSpPr/>
          <p:nvPr/>
        </p:nvSpPr>
        <p:spPr bwMode="auto">
          <a:xfrm>
            <a:off x="7836490" y="2395802"/>
            <a:ext cx="563830" cy="79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4" name="テキスト ボックス 23"/>
          <p:cNvSpPr txBox="1"/>
          <p:nvPr/>
        </p:nvSpPr>
        <p:spPr>
          <a:xfrm>
            <a:off x="1068361" y="2103685"/>
            <a:ext cx="447365" cy="338554"/>
          </a:xfrm>
          <a:prstGeom prst="rect">
            <a:avLst/>
          </a:prstGeom>
          <a:noFill/>
        </p:spPr>
        <p:txBody>
          <a:bodyPr wrap="square" rtlCol="0">
            <a:spAutoFit/>
          </a:bodyPr>
          <a:lstStyle/>
          <a:p>
            <a:pPr algn="ctr"/>
            <a:r>
              <a:rPr kumimoji="1" lang="ja-JP" altLang="en-US" sz="1600" b="1" dirty="0" smtClean="0">
                <a:solidFill>
                  <a:srgbClr val="FF0000"/>
                </a:solidFill>
              </a:rPr>
              <a:t>①</a:t>
            </a:r>
            <a:endParaRPr kumimoji="1" lang="ja-JP" altLang="en-US" sz="1600" b="1" dirty="0">
              <a:solidFill>
                <a:srgbClr val="FF0000"/>
              </a:solidFill>
            </a:endParaRPr>
          </a:p>
        </p:txBody>
      </p:sp>
      <p:sp>
        <p:nvSpPr>
          <p:cNvPr id="25" name="テキスト ボックス 24"/>
          <p:cNvSpPr txBox="1"/>
          <p:nvPr/>
        </p:nvSpPr>
        <p:spPr>
          <a:xfrm>
            <a:off x="1827044" y="2103685"/>
            <a:ext cx="447365" cy="338554"/>
          </a:xfrm>
          <a:prstGeom prst="rect">
            <a:avLst/>
          </a:prstGeom>
          <a:noFill/>
        </p:spPr>
        <p:txBody>
          <a:bodyPr wrap="square" rtlCol="0">
            <a:spAutoFit/>
          </a:bodyPr>
          <a:lstStyle/>
          <a:p>
            <a:pPr algn="ctr"/>
            <a:r>
              <a:rPr kumimoji="1" lang="ja-JP" altLang="en-US" sz="1600" b="1" dirty="0" smtClean="0">
                <a:solidFill>
                  <a:srgbClr val="FF0000"/>
                </a:solidFill>
              </a:rPr>
              <a:t>②</a:t>
            </a:r>
            <a:endParaRPr kumimoji="1" lang="ja-JP" altLang="en-US" sz="1600" b="1" dirty="0">
              <a:solidFill>
                <a:srgbClr val="FF0000"/>
              </a:solidFill>
            </a:endParaRPr>
          </a:p>
        </p:txBody>
      </p:sp>
      <p:sp>
        <p:nvSpPr>
          <p:cNvPr id="38" name="テキスト ボックス 37"/>
          <p:cNvSpPr txBox="1"/>
          <p:nvPr/>
        </p:nvSpPr>
        <p:spPr>
          <a:xfrm>
            <a:off x="4977993" y="2103685"/>
            <a:ext cx="447365" cy="338554"/>
          </a:xfrm>
          <a:prstGeom prst="rect">
            <a:avLst/>
          </a:prstGeom>
          <a:noFill/>
        </p:spPr>
        <p:txBody>
          <a:bodyPr wrap="square" rtlCol="0">
            <a:spAutoFit/>
          </a:bodyPr>
          <a:lstStyle/>
          <a:p>
            <a:pPr algn="ctr"/>
            <a:r>
              <a:rPr kumimoji="1" lang="ja-JP" altLang="en-US" sz="1600" b="1" dirty="0" smtClean="0">
                <a:solidFill>
                  <a:srgbClr val="FF0000"/>
                </a:solidFill>
              </a:rPr>
              <a:t>③</a:t>
            </a:r>
            <a:endParaRPr kumimoji="1" lang="ja-JP" altLang="en-US" sz="1600" b="1" dirty="0">
              <a:solidFill>
                <a:srgbClr val="FF0000"/>
              </a:solidFill>
            </a:endParaRPr>
          </a:p>
        </p:txBody>
      </p:sp>
      <p:sp>
        <p:nvSpPr>
          <p:cNvPr id="39" name="テキスト ボックス 38"/>
          <p:cNvSpPr txBox="1"/>
          <p:nvPr/>
        </p:nvSpPr>
        <p:spPr>
          <a:xfrm>
            <a:off x="7894723" y="2103685"/>
            <a:ext cx="447365" cy="338554"/>
          </a:xfrm>
          <a:prstGeom prst="rect">
            <a:avLst/>
          </a:prstGeom>
          <a:noFill/>
        </p:spPr>
        <p:txBody>
          <a:bodyPr wrap="square" rtlCol="0">
            <a:spAutoFit/>
          </a:bodyPr>
          <a:lstStyle/>
          <a:p>
            <a:pPr algn="ctr"/>
            <a:r>
              <a:rPr kumimoji="1" lang="ja-JP" altLang="en-US" sz="1600" b="1" dirty="0" smtClean="0">
                <a:solidFill>
                  <a:srgbClr val="FF0000"/>
                </a:solidFill>
              </a:rPr>
              <a:t>④</a:t>
            </a:r>
            <a:endParaRPr kumimoji="1" lang="ja-JP" altLang="en-US" sz="1600" b="1" dirty="0">
              <a:solidFill>
                <a:srgbClr val="FF0000"/>
              </a:solidFill>
            </a:endParaRPr>
          </a:p>
        </p:txBody>
      </p:sp>
      <p:sp>
        <p:nvSpPr>
          <p:cNvPr id="17" name="角丸四角形 16"/>
          <p:cNvSpPr/>
          <p:nvPr/>
        </p:nvSpPr>
        <p:spPr bwMode="auto">
          <a:xfrm>
            <a:off x="467430" y="3341433"/>
            <a:ext cx="6840000" cy="3046021"/>
          </a:xfrm>
          <a:prstGeom prst="roundRect">
            <a:avLst>
              <a:gd name="adj" fmla="val 2632"/>
            </a:avLst>
          </a:prstGeom>
          <a:solidFill>
            <a:schemeClr val="bg2"/>
          </a:solidFill>
          <a:ln w="38100">
            <a:solidFill>
              <a:srgbClr val="FF0000"/>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endParaRPr lang="en-US" altLang="ja-JP" sz="1400" b="1" dirty="0" smtClean="0">
              <a:latin typeface="+mn-ea"/>
            </a:endParaRPr>
          </a:p>
        </p:txBody>
      </p:sp>
      <p:graphicFrame>
        <p:nvGraphicFramePr>
          <p:cNvPr id="40" name="表 39"/>
          <p:cNvGraphicFramePr>
            <a:graphicFrameLocks noGrp="1"/>
          </p:cNvGraphicFramePr>
          <p:nvPr>
            <p:extLst>
              <p:ext uri="{D42A27DB-BD31-4B8C-83A1-F6EECF244321}">
                <p14:modId xmlns:p14="http://schemas.microsoft.com/office/powerpoint/2010/main" val="2915636815"/>
              </p:ext>
            </p:extLst>
          </p:nvPr>
        </p:nvGraphicFramePr>
        <p:xfrm>
          <a:off x="513928" y="3372795"/>
          <a:ext cx="6734232" cy="3013553"/>
        </p:xfrm>
        <a:graphic>
          <a:graphicData uri="http://schemas.openxmlformats.org/drawingml/2006/table">
            <a:tbl>
              <a:tblPr firstRow="1" bandRow="1">
                <a:tableStyleId>{5C22544A-7EE6-4342-B048-85BDC9FD1C3A}</a:tableStyleId>
              </a:tblPr>
              <a:tblGrid>
                <a:gridCol w="1628733">
                  <a:extLst>
                    <a:ext uri="{9D8B030D-6E8A-4147-A177-3AD203B41FA5}">
                      <a16:colId xmlns:a16="http://schemas.microsoft.com/office/drawing/2014/main" val="2903683136"/>
                    </a:ext>
                  </a:extLst>
                </a:gridCol>
                <a:gridCol w="5105499">
                  <a:extLst>
                    <a:ext uri="{9D8B030D-6E8A-4147-A177-3AD203B41FA5}">
                      <a16:colId xmlns:a16="http://schemas.microsoft.com/office/drawing/2014/main" val="3391017768"/>
                    </a:ext>
                  </a:extLst>
                </a:gridCol>
              </a:tblGrid>
              <a:tr h="270670">
                <a:tc>
                  <a:txBody>
                    <a:bodyPr/>
                    <a:lstStyle/>
                    <a:p>
                      <a:r>
                        <a:rPr kumimoji="1" lang="ja-JP" altLang="en-US" sz="1200" b="1" dirty="0" smtClean="0">
                          <a:solidFill>
                            <a:srgbClr val="FF0000"/>
                          </a:solidFill>
                          <a:latin typeface="+mn-lt"/>
                        </a:rPr>
                        <a:t>①コメント部</a:t>
                      </a:r>
                      <a:endParaRPr kumimoji="1" lang="ja-JP" altLang="en-US" sz="1200" b="1" dirty="0">
                        <a:solidFill>
                          <a:srgbClr val="FF0000"/>
                        </a:solidFill>
                        <a:latin typeface="+mn-lt"/>
                      </a:endParaRP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spc="0" dirty="0" smtClean="0">
                          <a:solidFill>
                            <a:sysClr val="windowText" lastClr="000000"/>
                          </a:solidFill>
                          <a:latin typeface="+mn-lt"/>
                        </a:rPr>
                        <a:t>空白可。説明文など、自由なテキスト記述に使用可能。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8990968"/>
                  </a:ext>
                </a:extLst>
              </a:tr>
              <a:tr h="1093313">
                <a:tc>
                  <a:txBody>
                    <a:bodyPr/>
                    <a:lstStyle/>
                    <a:p>
                      <a:r>
                        <a:rPr kumimoji="1" lang="ja-JP" altLang="en-US" sz="1200" b="1" dirty="0" smtClean="0">
                          <a:solidFill>
                            <a:srgbClr val="FF0000"/>
                          </a:solidFill>
                          <a:latin typeface="+mn-lt"/>
                        </a:rPr>
                        <a:t>②条件部</a:t>
                      </a:r>
                      <a:endParaRPr kumimoji="1" lang="ja-JP" altLang="en-US" sz="1200" b="1" dirty="0">
                        <a:solidFill>
                          <a:srgbClr val="FF0000"/>
                        </a:solidFill>
                        <a:latin typeface="+mn-lt"/>
                      </a:endParaRP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spc="0" dirty="0" smtClean="0">
                          <a:solidFill>
                            <a:sysClr val="windowText" lastClr="000000"/>
                          </a:solidFill>
                          <a:latin typeface="+mn-lt"/>
                        </a:rPr>
                        <a:t>監視対象「</a:t>
                      </a:r>
                      <a:r>
                        <a:rPr kumimoji="1" lang="en-US" altLang="ja-JP" sz="1200" b="0" spc="0" dirty="0" smtClean="0">
                          <a:solidFill>
                            <a:sysClr val="windowText" lastClr="000000"/>
                          </a:solidFill>
                          <a:latin typeface="+mn-lt"/>
                        </a:rPr>
                        <a:t>Zabbix</a:t>
                      </a:r>
                      <a:r>
                        <a:rPr kumimoji="1" lang="ja-JP" altLang="en-US" sz="1200" b="0" spc="0" dirty="0" smtClean="0">
                          <a:solidFill>
                            <a:sysClr val="windowText" lastClr="000000"/>
                          </a:solidFill>
                          <a:latin typeface="+mn-lt"/>
                        </a:rPr>
                        <a:t> </a:t>
                      </a:r>
                      <a:r>
                        <a:rPr kumimoji="1" lang="en-US" altLang="ja-JP" sz="1200" b="0" spc="0" dirty="0" smtClean="0">
                          <a:solidFill>
                            <a:sysClr val="windowText" lastClr="000000"/>
                          </a:solidFill>
                          <a:latin typeface="+mn-lt"/>
                        </a:rPr>
                        <a:t>server</a:t>
                      </a:r>
                      <a:r>
                        <a:rPr kumimoji="1" lang="ja-JP" altLang="en-US" sz="1200" b="0" spc="0" dirty="0" smtClean="0">
                          <a:solidFill>
                            <a:sysClr val="windowText" lastClr="000000"/>
                          </a:solidFill>
                          <a:latin typeface="+mn-lt"/>
                        </a:rPr>
                        <a:t>」に、「</a:t>
                      </a:r>
                      <a:r>
                        <a:rPr kumimoji="1" lang="en-US" altLang="ja-JP" sz="1200" b="0" spc="0" dirty="0" smtClean="0">
                          <a:solidFill>
                            <a:sysClr val="windowText" lastClr="000000"/>
                          </a:solidFill>
                          <a:latin typeface="+mn-lt"/>
                        </a:rPr>
                        <a:t>WARNING</a:t>
                      </a:r>
                      <a:r>
                        <a:rPr kumimoji="1" lang="ja-JP" altLang="en-US" sz="1200" b="0" spc="0" dirty="0" smtClean="0">
                          <a:solidFill>
                            <a:sysClr val="windowText" lastClr="000000"/>
                          </a:solidFill>
                          <a:latin typeface="+mn-lt"/>
                        </a:rPr>
                        <a:t>」を含むアラートが上がった場合ルールマッチングするようルールを作成する。</a:t>
                      </a:r>
                      <a:endParaRPr kumimoji="1" lang="en-US" altLang="ja-JP" sz="1200" b="0" spc="0" dirty="0" smtClean="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4742628"/>
                  </a:ext>
                </a:extLst>
              </a:tr>
              <a:tr h="1172902">
                <a:tc>
                  <a:txBody>
                    <a:bodyPr/>
                    <a:lstStyle/>
                    <a:p>
                      <a:r>
                        <a:rPr kumimoji="1" lang="ja-JP" altLang="en-US" sz="1200" b="1" dirty="0" smtClean="0">
                          <a:solidFill>
                            <a:srgbClr val="FF0000"/>
                          </a:solidFill>
                          <a:latin typeface="+mn-lt"/>
                        </a:rPr>
                        <a:t>③アクション部</a:t>
                      </a:r>
                      <a:endParaRPr kumimoji="1" lang="ja-JP" altLang="en-US" sz="1200" b="1" dirty="0">
                        <a:solidFill>
                          <a:srgbClr val="FF0000"/>
                        </a:solidFill>
                        <a:latin typeface="+mn-lt"/>
                      </a:endParaRP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Arial" panose="020B0604020202020204" pitchFamily="34" charset="0"/>
                        <a:buChar char="•"/>
                      </a:pPr>
                      <a:r>
                        <a:rPr kumimoji="1" lang="ja-JP" altLang="en-US" sz="1200" b="0" spc="0" dirty="0" smtClean="0">
                          <a:solidFill>
                            <a:sysClr val="windowText" lastClr="000000"/>
                          </a:solidFill>
                          <a:latin typeface="+mn-lt"/>
                        </a:rPr>
                        <a:t>ルール名ごとにどのようなアクションを実行するか設定可能。</a:t>
                      </a:r>
                    </a:p>
                    <a:p>
                      <a:pPr marL="171450" indent="-171450">
                        <a:buFont typeface="Arial" panose="020B0604020202020204" pitchFamily="34" charset="0"/>
                        <a:buChar char="•"/>
                      </a:pPr>
                      <a:r>
                        <a:rPr kumimoji="1" lang="ja-JP" altLang="en-US" sz="1200" b="0" spc="0" dirty="0" smtClean="0">
                          <a:solidFill>
                            <a:sysClr val="windowText" lastClr="000000"/>
                          </a:solidFill>
                          <a:latin typeface="+mn-lt"/>
                        </a:rPr>
                        <a:t>アクションを実行してもよいか、事前承認メールを送る設定も可能。</a:t>
                      </a:r>
                    </a:p>
                    <a:p>
                      <a:pPr marL="171450" indent="-171450">
                        <a:buFont typeface="Arial" panose="020B0604020202020204" pitchFamily="34" charset="0"/>
                        <a:buChar char="•"/>
                      </a:pPr>
                      <a:r>
                        <a:rPr kumimoji="1" lang="ja-JP" altLang="en-US" sz="1200" b="0" spc="0" dirty="0" smtClean="0">
                          <a:solidFill>
                            <a:sysClr val="windowText" lastClr="000000"/>
                          </a:solidFill>
                          <a:latin typeface="+mn-lt"/>
                        </a:rPr>
                        <a:t>「アクション種別」に指定可能なのは「アクション設定」画面で登録したドライバのみ。</a:t>
                      </a:r>
                      <a:endParaRPr kumimoji="1" lang="en-US" altLang="ja-JP" sz="1200" b="0" spc="0" dirty="0" smtClean="0">
                        <a:solidFill>
                          <a:sysClr val="windowText" lastClr="000000"/>
                        </a:solidFill>
                        <a:latin typeface="+mn-lt"/>
                      </a:endParaRPr>
                    </a:p>
                    <a:p>
                      <a:pPr marL="171450" indent="-171450">
                        <a:buFont typeface="Arial" panose="020B0604020202020204" pitchFamily="34" charset="0"/>
                        <a:buChar char="•"/>
                      </a:pPr>
                      <a:r>
                        <a:rPr kumimoji="1" lang="ja-JP" altLang="en-US" sz="1200" b="0" spc="0" dirty="0" smtClean="0">
                          <a:solidFill>
                            <a:sysClr val="windowText" lastClr="000000"/>
                          </a:solidFill>
                          <a:latin typeface="+mn-lt"/>
                        </a:rPr>
                        <a:t>アクション種別ごとに「アクションパラメータ情報」の書き方が異なるため要注意。</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4797134"/>
                  </a:ext>
                </a:extLst>
              </a:tr>
              <a:tr h="451116">
                <a:tc>
                  <a:txBody>
                    <a:bodyPr/>
                    <a:lstStyle/>
                    <a:p>
                      <a:r>
                        <a:rPr kumimoji="1" lang="ja-JP" altLang="en-US" sz="1200" b="1" dirty="0" smtClean="0">
                          <a:solidFill>
                            <a:srgbClr val="FF0000"/>
                          </a:solidFill>
                          <a:latin typeface="+mn-lt"/>
                        </a:rPr>
                        <a:t>④アクション条件部</a:t>
                      </a:r>
                      <a:endParaRPr kumimoji="1" lang="ja-JP" altLang="en-US" sz="1200" b="1" dirty="0">
                        <a:solidFill>
                          <a:srgbClr val="FF0000"/>
                        </a:solidFill>
                        <a:latin typeface="+mn-lt"/>
                      </a:endParaRPr>
                    </a:p>
                  </a:txBody>
                  <a:tcPr anchor="ctr">
                    <a:lnL w="12700" cmpd="sng">
                      <a:noFill/>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spc="0" dirty="0" smtClean="0">
                          <a:solidFill>
                            <a:sysClr val="windowText" lastClr="000000"/>
                          </a:solidFill>
                          <a:latin typeface="+mn-lt"/>
                        </a:rPr>
                        <a:t>空白可。ルールを適用する期間の始まりから終わりまでを設定することが可能。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661081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918154613"/>
              </p:ext>
            </p:extLst>
          </p:nvPr>
        </p:nvGraphicFramePr>
        <p:xfrm>
          <a:off x="2566861" y="4121676"/>
          <a:ext cx="3667760" cy="518160"/>
        </p:xfrm>
        <a:graphic>
          <a:graphicData uri="http://schemas.openxmlformats.org/drawingml/2006/table">
            <a:tbl>
              <a:tblPr firstRow="1" bandRow="1">
                <a:tableStyleId>{5C22544A-7EE6-4342-B048-85BDC9FD1C3A}</a:tableStyleId>
              </a:tblPr>
              <a:tblGrid>
                <a:gridCol w="2214880">
                  <a:extLst>
                    <a:ext uri="{9D8B030D-6E8A-4147-A177-3AD203B41FA5}">
                      <a16:colId xmlns:a16="http://schemas.microsoft.com/office/drawing/2014/main" val="2468080047"/>
                    </a:ext>
                  </a:extLst>
                </a:gridCol>
                <a:gridCol w="1452880">
                  <a:extLst>
                    <a:ext uri="{9D8B030D-6E8A-4147-A177-3AD203B41FA5}">
                      <a16:colId xmlns:a16="http://schemas.microsoft.com/office/drawing/2014/main" val="3789974234"/>
                    </a:ext>
                  </a:extLst>
                </a:gridCol>
              </a:tblGrid>
              <a:tr h="121727">
                <a:tc>
                  <a:txBody>
                    <a:bodyPr/>
                    <a:lstStyle/>
                    <a:p>
                      <a:r>
                        <a:rPr kumimoji="1" lang="ja-JP" altLang="en-US" sz="1100" dirty="0" smtClean="0">
                          <a:latin typeface="+mn-lt"/>
                        </a:rPr>
                        <a:t>アラート（正規表現可一致）</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r>
                        <a:rPr kumimoji="1" lang="ja-JP" altLang="en-US" sz="1100" dirty="0" smtClean="0">
                          <a:latin typeface="+mn-lt"/>
                        </a:rPr>
                        <a:t>対象（完全一致）</a:t>
                      </a:r>
                      <a:endParaRPr kumimoji="1" lang="ja-JP" altLang="en-US" sz="1100"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434008299"/>
                  </a:ext>
                </a:extLst>
              </a:tr>
              <a:tr h="121727">
                <a:tc>
                  <a:txBody>
                    <a:bodyPr/>
                    <a:lstStyle/>
                    <a:p>
                      <a:r>
                        <a:rPr kumimoji="1" lang="en-US" altLang="ja-JP" sz="1100" dirty="0" smtClean="0">
                          <a:latin typeface="+mn-lt"/>
                        </a:rPr>
                        <a:t>^.*WARNING.*$</a:t>
                      </a:r>
                      <a:endParaRPr kumimoji="1" lang="ja-JP" altLang="en-US" sz="1100"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r>
                        <a:rPr kumimoji="1" lang="en-US" altLang="ja-JP" sz="1100" dirty="0" smtClean="0">
                          <a:latin typeface="+mn-lt"/>
                        </a:rPr>
                        <a:t>Zabbix server</a:t>
                      </a:r>
                      <a:endParaRPr kumimoji="1" lang="ja-JP" altLang="en-US" sz="1100"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6578935"/>
                  </a:ext>
                </a:extLst>
              </a:tr>
            </a:tbl>
          </a:graphicData>
        </a:graphic>
      </p:graphicFrame>
    </p:spTree>
    <p:extLst>
      <p:ext uri="{BB962C8B-B14F-4D97-AF65-F5344CB8AC3E}">
        <p14:creationId xmlns:p14="http://schemas.microsoft.com/office/powerpoint/2010/main" val="22205317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1.</a:t>
            </a:r>
            <a:r>
              <a:rPr kumimoji="1" lang="ja-JP" altLang="en-US" dirty="0" smtClean="0"/>
              <a:t>　はじめに</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42416738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.2</a:t>
            </a:r>
            <a:r>
              <a:rPr kumimoji="1" lang="ja-JP" altLang="en-US" dirty="0" smtClean="0"/>
              <a:t>　</a:t>
            </a:r>
            <a:r>
              <a:rPr lang="ja-JP" altLang="en-US" dirty="0"/>
              <a:t>ディシジョンテーブルファイルのアップロード</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テストリクエストしたいディシジョンテーブルファイルを選ぶ</a:t>
            </a:r>
            <a:endParaRPr lang="en-US" altLang="ja-JP" dirty="0"/>
          </a:p>
          <a:p>
            <a:pPr marL="522900" lvl="1" indent="-342900">
              <a:buFont typeface="+mj-ea"/>
              <a:buAutoNum type="circleNumDbPlain"/>
            </a:pPr>
            <a:r>
              <a:rPr lang="ja-JP" altLang="en-US" dirty="0"/>
              <a:t>「ルール」画面の「ファイルを選択」ボタンを押下し作成したディシジョンテーブルファイルを選択</a:t>
            </a:r>
            <a:endParaRPr lang="en-US" altLang="ja-JP" dirty="0"/>
          </a:p>
          <a:p>
            <a:pPr marL="522900" lvl="1" indent="-342900">
              <a:buFont typeface="+mj-ea"/>
              <a:buAutoNum type="circleNumDbPlain"/>
            </a:pPr>
            <a:r>
              <a:rPr lang="ja-JP" altLang="en-US" dirty="0"/>
              <a:t>「アップロード」ボタンを押下</a:t>
            </a:r>
            <a:endParaRPr lang="en-US" altLang="ja-JP" dirty="0"/>
          </a:p>
          <a:p>
            <a:pPr marL="522900" lvl="1" indent="-342900">
              <a:buFont typeface="+mj-ea"/>
              <a:buAutoNum type="circleNumDbPlain"/>
            </a:pPr>
            <a:r>
              <a:rPr lang="ja-JP" altLang="en-US" dirty="0"/>
              <a:t>ダイアログの「</a:t>
            </a:r>
            <a:r>
              <a:rPr lang="en-US" altLang="ja-JP" dirty="0"/>
              <a:t>OK</a:t>
            </a:r>
            <a:r>
              <a:rPr lang="ja-JP" altLang="en-US" dirty="0"/>
              <a:t>」ボタンを押下</a:t>
            </a:r>
          </a:p>
          <a:p>
            <a:endParaRPr lang="ja-JP" altLang="en-US" dirty="0"/>
          </a:p>
        </p:txBody>
      </p:sp>
      <p:grpSp>
        <p:nvGrpSpPr>
          <p:cNvPr id="16" name="グループ化 15"/>
          <p:cNvGrpSpPr/>
          <p:nvPr/>
        </p:nvGrpSpPr>
        <p:grpSpPr>
          <a:xfrm>
            <a:off x="911280" y="2598651"/>
            <a:ext cx="5822287" cy="3570804"/>
            <a:chOff x="559170" y="2617956"/>
            <a:chExt cx="5822287" cy="3570804"/>
          </a:xfrm>
        </p:grpSpPr>
        <p:grpSp>
          <p:nvGrpSpPr>
            <p:cNvPr id="17" name="グループ化 16"/>
            <p:cNvGrpSpPr/>
            <p:nvPr/>
          </p:nvGrpSpPr>
          <p:grpSpPr>
            <a:xfrm>
              <a:off x="559170" y="2617956"/>
              <a:ext cx="5822287" cy="3570804"/>
              <a:chOff x="-182144" y="2086660"/>
              <a:chExt cx="5998641" cy="3678963"/>
            </a:xfrm>
          </p:grpSpPr>
          <p:grpSp>
            <p:nvGrpSpPr>
              <p:cNvPr id="23" name="グループ化 22"/>
              <p:cNvGrpSpPr/>
              <p:nvPr/>
            </p:nvGrpSpPr>
            <p:grpSpPr>
              <a:xfrm>
                <a:off x="-181139" y="2086660"/>
                <a:ext cx="5997636" cy="3678963"/>
                <a:chOff x="-181139" y="1870630"/>
                <a:chExt cx="5997636" cy="3678963"/>
              </a:xfrm>
            </p:grpSpPr>
            <p:pic>
              <p:nvPicPr>
                <p:cNvPr id="25" name="図 24"/>
                <p:cNvPicPr>
                  <a:picLocks noChangeAspect="1"/>
                </p:cNvPicPr>
                <p:nvPr/>
              </p:nvPicPr>
              <p:blipFill>
                <a:blip r:embed="rId2"/>
                <a:stretch>
                  <a:fillRect/>
                </a:stretch>
              </p:blipFill>
              <p:spPr>
                <a:xfrm>
                  <a:off x="-181139" y="1870630"/>
                  <a:ext cx="5997636" cy="3678963"/>
                </a:xfrm>
                <a:prstGeom prst="rect">
                  <a:avLst/>
                </a:prstGeom>
              </p:spPr>
            </p:pic>
            <p:sp>
              <p:nvSpPr>
                <p:cNvPr id="38" name="正方形/長方形 37"/>
                <p:cNvSpPr/>
                <p:nvPr/>
              </p:nvSpPr>
              <p:spPr bwMode="auto">
                <a:xfrm>
                  <a:off x="3655468" y="2206682"/>
                  <a:ext cx="1332046" cy="25919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9" name="正方形/長方形 38"/>
                <p:cNvSpPr/>
                <p:nvPr/>
              </p:nvSpPr>
              <p:spPr bwMode="auto">
                <a:xfrm>
                  <a:off x="5048841" y="2206682"/>
                  <a:ext cx="677675" cy="25919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grpSp>
          <p:sp>
            <p:nvSpPr>
              <p:cNvPr id="24" name="正方形/長方形 23"/>
              <p:cNvSpPr/>
              <p:nvPr/>
            </p:nvSpPr>
            <p:spPr bwMode="auto">
              <a:xfrm>
                <a:off x="-182144" y="3900030"/>
                <a:ext cx="5977309" cy="1865593"/>
              </a:xfrm>
              <a:prstGeom prst="rect">
                <a:avLst/>
              </a:prstGeom>
              <a:solidFill>
                <a:schemeClr val="bg1">
                  <a:lumMod val="65000"/>
                  <a:alpha val="74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pSp>
        <p:pic>
          <p:nvPicPr>
            <p:cNvPr id="18" name="図 17"/>
            <p:cNvPicPr>
              <a:picLocks noChangeAspect="1"/>
            </p:cNvPicPr>
            <p:nvPr/>
          </p:nvPicPr>
          <p:blipFill>
            <a:blip r:embed="rId3"/>
            <a:stretch>
              <a:fillRect/>
            </a:stretch>
          </p:blipFill>
          <p:spPr>
            <a:xfrm>
              <a:off x="2840788" y="4070072"/>
              <a:ext cx="1313404" cy="928222"/>
            </a:xfrm>
            <a:prstGeom prst="rect">
              <a:avLst/>
            </a:prstGeom>
          </p:spPr>
        </p:pic>
        <p:sp>
          <p:nvSpPr>
            <p:cNvPr id="19" name="正方形/長方形 18"/>
            <p:cNvSpPr/>
            <p:nvPr/>
          </p:nvSpPr>
          <p:spPr bwMode="auto">
            <a:xfrm>
              <a:off x="3023255" y="4742955"/>
              <a:ext cx="520993" cy="24240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0" name="円形吹き出し 19"/>
            <p:cNvSpPr/>
            <p:nvPr/>
          </p:nvSpPr>
          <p:spPr bwMode="auto">
            <a:xfrm>
              <a:off x="4927368" y="3309541"/>
              <a:ext cx="360000" cy="360000"/>
            </a:xfrm>
            <a:prstGeom prst="wedgeEllipseCallout">
              <a:avLst>
                <a:gd name="adj1" fmla="val 9533"/>
                <a:gd name="adj2" fmla="val -8585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21" name="円形吹き出し 20"/>
            <p:cNvSpPr/>
            <p:nvPr/>
          </p:nvSpPr>
          <p:spPr bwMode="auto">
            <a:xfrm>
              <a:off x="5807979" y="3303298"/>
              <a:ext cx="360000" cy="360000"/>
            </a:xfrm>
            <a:prstGeom prst="wedgeEllipseCallout">
              <a:avLst>
                <a:gd name="adj1" fmla="val 5564"/>
                <a:gd name="adj2" fmla="val -87175"/>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22" name="円形吹き出し 21"/>
            <p:cNvSpPr/>
            <p:nvPr/>
          </p:nvSpPr>
          <p:spPr bwMode="auto">
            <a:xfrm>
              <a:off x="3038082" y="5032204"/>
              <a:ext cx="340851" cy="360000"/>
            </a:xfrm>
            <a:prstGeom prst="wedgeEllipseCallout">
              <a:avLst>
                <a:gd name="adj1" fmla="val 8871"/>
                <a:gd name="adj2" fmla="val -71961"/>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3</a:t>
              </a:r>
              <a:endParaRPr kumimoji="1" lang="ja-JP" altLang="en-US" sz="1400" b="1" dirty="0" smtClean="0">
                <a:solidFill>
                  <a:schemeClr val="bg1"/>
                </a:solidFill>
                <a:latin typeface="+mn-ea"/>
              </a:endParaRPr>
            </a:p>
          </p:txBody>
        </p:sp>
      </p:grpSp>
      <p:grpSp>
        <p:nvGrpSpPr>
          <p:cNvPr id="37" name="グループ化 36"/>
          <p:cNvGrpSpPr/>
          <p:nvPr/>
        </p:nvGrpSpPr>
        <p:grpSpPr>
          <a:xfrm>
            <a:off x="8832380" y="1271926"/>
            <a:ext cx="2856566" cy="3419344"/>
            <a:chOff x="8832380" y="1271926"/>
            <a:chExt cx="2856566" cy="3419344"/>
          </a:xfrm>
        </p:grpSpPr>
        <p:sp>
          <p:nvSpPr>
            <p:cNvPr id="40" name="正方形/長方形 39"/>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 name="角丸四角形 40"/>
            <p:cNvSpPr/>
            <p:nvPr/>
          </p:nvSpPr>
          <p:spPr bwMode="auto">
            <a:xfrm>
              <a:off x="8939884" y="2514388"/>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テストリクエスト</a:t>
              </a:r>
            </a:p>
          </p:txBody>
        </p:sp>
        <p:sp>
          <p:nvSpPr>
            <p:cNvPr id="42" name="角丸四角形 41"/>
            <p:cNvSpPr/>
            <p:nvPr/>
          </p:nvSpPr>
          <p:spPr bwMode="auto">
            <a:xfrm>
              <a:off x="8939884" y="3047480"/>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3" name="角丸四角形 42"/>
            <p:cNvSpPr/>
            <p:nvPr/>
          </p:nvSpPr>
          <p:spPr bwMode="auto">
            <a:xfrm>
              <a:off x="8939884" y="1981296"/>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ディシジョンテーブルファイル</a:t>
              </a:r>
              <a:r>
                <a:rPr lang="ja-JP" altLang="en-US" sz="900" b="1" dirty="0" smtClean="0">
                  <a:solidFill>
                    <a:srgbClr val="FF0000"/>
                  </a:solidFill>
                  <a:latin typeface="+mn-ea"/>
                </a:rPr>
                <a:t>の</a:t>
              </a:r>
              <a:endParaRPr lang="en-US" altLang="ja-JP" sz="900" b="1" dirty="0" smtClean="0">
                <a:solidFill>
                  <a:srgbClr val="FF0000"/>
                </a:solidFill>
                <a:latin typeface="+mn-ea"/>
              </a:endParaRPr>
            </a:p>
            <a:p>
              <a:pPr algn="ctr"/>
              <a:r>
                <a:rPr lang="ja-JP" altLang="en-US" sz="900" b="1" dirty="0" smtClean="0">
                  <a:solidFill>
                    <a:srgbClr val="FF0000"/>
                  </a:solidFill>
                  <a:latin typeface="+mn-ea"/>
                </a:rPr>
                <a:t>アップロード</a:t>
              </a:r>
              <a:endParaRPr lang="ja-JP" altLang="en-US" sz="900" b="1" dirty="0">
                <a:solidFill>
                  <a:srgbClr val="FF0000"/>
                </a:solidFill>
                <a:latin typeface="+mn-ea"/>
              </a:endParaRPr>
            </a:p>
          </p:txBody>
        </p:sp>
        <p:sp>
          <p:nvSpPr>
            <p:cNvPr id="44" name="角丸四角形 43"/>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45" name="角丸四角形 44"/>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6" name="角丸四角形 45"/>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spTree>
    <p:extLst>
      <p:ext uri="{BB962C8B-B14F-4D97-AF65-F5344CB8AC3E}">
        <p14:creationId xmlns:p14="http://schemas.microsoft.com/office/powerpoint/2010/main" val="34907858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smtClean="0"/>
              <a:t>6</a:t>
            </a:r>
            <a:r>
              <a:rPr kumimoji="1" lang="en-US" altLang="ja-JP" dirty="0" smtClean="0"/>
              <a:t>.3</a:t>
            </a:r>
            <a:r>
              <a:rPr kumimoji="1" lang="ja-JP" altLang="en-US" dirty="0" smtClean="0"/>
              <a:t>　</a:t>
            </a:r>
            <a:r>
              <a:rPr lang="ja-JP" altLang="en-US" dirty="0" smtClean="0"/>
              <a:t>テストリクエスト</a:t>
            </a:r>
            <a:r>
              <a:rPr lang="en-US" altLang="ja-JP" dirty="0"/>
              <a:t>(1/3)</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テストリクエスト対象の選択</a:t>
            </a:r>
          </a:p>
          <a:p>
            <a:pPr marL="522900" lvl="1" indent="-342900">
              <a:buFont typeface="+mj-ea"/>
              <a:buAutoNum type="circleNumDbPlain"/>
            </a:pPr>
            <a:r>
              <a:rPr lang="ja-JP" altLang="en-US" dirty="0"/>
              <a:t>「作業ステータス」欄が「ステージング適用完了」に遷移後「テストリクエスト」ボタンを押下</a:t>
            </a:r>
            <a:endParaRPr lang="en-US" altLang="ja-JP" dirty="0"/>
          </a:p>
          <a:p>
            <a:pPr marL="522900" lvl="1" indent="-342900">
              <a:buFont typeface="+mj-ea"/>
              <a:buAutoNum type="circleNumDbPlain"/>
            </a:pPr>
            <a:r>
              <a:rPr lang="ja-JP" altLang="en-US" dirty="0"/>
              <a:t>「ディシジョンテーブル」タブの「ディシジョンテーブル名選択」</a:t>
            </a:r>
            <a:r>
              <a:rPr lang="en-US" altLang="ja-JP" dirty="0"/>
              <a:t/>
            </a:r>
            <a:br>
              <a:rPr lang="en-US" altLang="ja-JP" dirty="0"/>
            </a:br>
            <a:r>
              <a:rPr lang="ja-JP" altLang="en-US" dirty="0"/>
              <a:t>欄にて、テストしたいディシジョンテーブル名を選択</a:t>
            </a:r>
            <a:endParaRPr lang="en-US" altLang="ja-JP" dirty="0"/>
          </a:p>
          <a:p>
            <a:pPr marL="522900" lvl="1" indent="-342900">
              <a:buFont typeface="+mj-ea"/>
              <a:buAutoNum type="circleNumDbPlain"/>
            </a:pPr>
            <a:r>
              <a:rPr lang="ja-JP" altLang="en-US" dirty="0"/>
              <a:t>「テストリクエスト設定へ」ボタンを押下</a:t>
            </a:r>
            <a:endParaRPr lang="en-US" altLang="ja-JP" dirty="0"/>
          </a:p>
          <a:p>
            <a:endParaRPr lang="ja-JP" altLang="en-US" dirty="0"/>
          </a:p>
        </p:txBody>
      </p:sp>
      <p:grpSp>
        <p:nvGrpSpPr>
          <p:cNvPr id="37" name="グループ化 36"/>
          <p:cNvGrpSpPr/>
          <p:nvPr/>
        </p:nvGrpSpPr>
        <p:grpSpPr>
          <a:xfrm>
            <a:off x="8832380" y="1271926"/>
            <a:ext cx="2856566" cy="3419344"/>
            <a:chOff x="8832380" y="1271926"/>
            <a:chExt cx="2856566" cy="3419344"/>
          </a:xfrm>
        </p:grpSpPr>
        <p:sp>
          <p:nvSpPr>
            <p:cNvPr id="40" name="正方形/長方形 39"/>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1" name="角丸四角形 40"/>
            <p:cNvSpPr/>
            <p:nvPr/>
          </p:nvSpPr>
          <p:spPr bwMode="auto">
            <a:xfrm>
              <a:off x="8939884" y="2514388"/>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テストリクエスト</a:t>
              </a:r>
            </a:p>
          </p:txBody>
        </p:sp>
        <p:sp>
          <p:nvSpPr>
            <p:cNvPr id="42" name="角丸四角形 41"/>
            <p:cNvSpPr/>
            <p:nvPr/>
          </p:nvSpPr>
          <p:spPr bwMode="auto">
            <a:xfrm>
              <a:off x="8939884" y="3047480"/>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3" name="角丸四角形 42"/>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44" name="角丸四角形 43"/>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45" name="角丸四角形 44"/>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6" name="角丸四角形 45"/>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3" name="図 2"/>
          <p:cNvPicPr>
            <a:picLocks noChangeAspect="1"/>
          </p:cNvPicPr>
          <p:nvPr/>
        </p:nvPicPr>
        <p:blipFill>
          <a:blip r:embed="rId2"/>
          <a:stretch>
            <a:fillRect/>
          </a:stretch>
        </p:blipFill>
        <p:spPr>
          <a:xfrm>
            <a:off x="1303351" y="2825075"/>
            <a:ext cx="5817834" cy="3368746"/>
          </a:xfrm>
          <a:prstGeom prst="rect">
            <a:avLst/>
          </a:prstGeom>
        </p:spPr>
      </p:pic>
      <p:sp>
        <p:nvSpPr>
          <p:cNvPr id="17" name="正方形/長方形 16"/>
          <p:cNvSpPr/>
          <p:nvPr/>
        </p:nvSpPr>
        <p:spPr bwMode="auto">
          <a:xfrm>
            <a:off x="1303351" y="4602281"/>
            <a:ext cx="5798709" cy="1591540"/>
          </a:xfrm>
          <a:prstGeom prst="rect">
            <a:avLst/>
          </a:prstGeom>
          <a:solidFill>
            <a:schemeClr val="bg1">
              <a:lumMod val="65000"/>
              <a:alpha val="74000"/>
            </a:schemeClr>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正方形/長方形 17"/>
          <p:cNvSpPr/>
          <p:nvPr/>
        </p:nvSpPr>
        <p:spPr bwMode="auto">
          <a:xfrm>
            <a:off x="2528767" y="3179864"/>
            <a:ext cx="864000" cy="216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cxnSp>
        <p:nvCxnSpPr>
          <p:cNvPr id="19" name="直線矢印コネクタ 18"/>
          <p:cNvCxnSpPr>
            <a:stCxn id="20" idx="0"/>
            <a:endCxn id="18" idx="3"/>
          </p:cNvCxnSpPr>
          <p:nvPr/>
        </p:nvCxnSpPr>
        <p:spPr bwMode="auto">
          <a:xfrm flipH="1" flipV="1">
            <a:off x="3392767" y="3287864"/>
            <a:ext cx="1437656" cy="379908"/>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0" name="正方形/長方形 19"/>
          <p:cNvSpPr/>
          <p:nvPr/>
        </p:nvSpPr>
        <p:spPr bwMode="auto">
          <a:xfrm>
            <a:off x="4366603" y="3667772"/>
            <a:ext cx="927640" cy="21566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1" name="円形吹き出し 20"/>
          <p:cNvSpPr/>
          <p:nvPr/>
        </p:nvSpPr>
        <p:spPr bwMode="auto">
          <a:xfrm>
            <a:off x="5294243" y="3595027"/>
            <a:ext cx="360000" cy="360000"/>
          </a:xfrm>
          <a:prstGeom prst="wedgeEllipseCallout">
            <a:avLst>
              <a:gd name="adj1" fmla="val -73150"/>
              <a:gd name="adj2" fmla="val -5815"/>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pic>
        <p:nvPicPr>
          <p:cNvPr id="2" name="図 1"/>
          <p:cNvPicPr>
            <a:picLocks noChangeAspect="1"/>
          </p:cNvPicPr>
          <p:nvPr/>
        </p:nvPicPr>
        <p:blipFill>
          <a:blip r:embed="rId3"/>
          <a:stretch>
            <a:fillRect/>
          </a:stretch>
        </p:blipFill>
        <p:spPr>
          <a:xfrm>
            <a:off x="1045742" y="3904277"/>
            <a:ext cx="2880244" cy="2398125"/>
          </a:xfrm>
          <a:prstGeom prst="rect">
            <a:avLst/>
          </a:prstGeom>
        </p:spPr>
      </p:pic>
      <p:sp>
        <p:nvSpPr>
          <p:cNvPr id="23" name="正方形/長方形 22"/>
          <p:cNvSpPr/>
          <p:nvPr/>
        </p:nvSpPr>
        <p:spPr bwMode="auto">
          <a:xfrm>
            <a:off x="1220265" y="4665821"/>
            <a:ext cx="2640692" cy="23141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4" name="正方形/長方形 23"/>
          <p:cNvSpPr/>
          <p:nvPr/>
        </p:nvSpPr>
        <p:spPr bwMode="auto">
          <a:xfrm>
            <a:off x="1967224" y="6034813"/>
            <a:ext cx="1067822" cy="23385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5" name="円形吹き出し 24"/>
          <p:cNvSpPr/>
          <p:nvPr/>
        </p:nvSpPr>
        <p:spPr bwMode="auto">
          <a:xfrm>
            <a:off x="4067578" y="4700846"/>
            <a:ext cx="360000" cy="360000"/>
          </a:xfrm>
          <a:prstGeom prst="wedgeEllipseCallout">
            <a:avLst>
              <a:gd name="adj1" fmla="val -133502"/>
              <a:gd name="adj2" fmla="val -26747"/>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38" name="円形吹き出し 37"/>
          <p:cNvSpPr/>
          <p:nvPr/>
        </p:nvSpPr>
        <p:spPr bwMode="auto">
          <a:xfrm>
            <a:off x="3156135" y="5833821"/>
            <a:ext cx="360000" cy="360000"/>
          </a:xfrm>
          <a:prstGeom prst="wedgeEllipseCallout">
            <a:avLst>
              <a:gd name="adj1" fmla="val -100480"/>
              <a:gd name="adj2" fmla="val 31693"/>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graphicFrame>
        <p:nvGraphicFramePr>
          <p:cNvPr id="39" name="表 38"/>
          <p:cNvGraphicFramePr>
            <a:graphicFrameLocks noGrp="1"/>
          </p:cNvGraphicFramePr>
          <p:nvPr>
            <p:extLst>
              <p:ext uri="{D42A27DB-BD31-4B8C-83A1-F6EECF244321}">
                <p14:modId xmlns:p14="http://schemas.microsoft.com/office/powerpoint/2010/main" val="2541371466"/>
              </p:ext>
            </p:extLst>
          </p:nvPr>
        </p:nvGraphicFramePr>
        <p:xfrm>
          <a:off x="6384040" y="5286750"/>
          <a:ext cx="5304907" cy="1045800"/>
        </p:xfrm>
        <a:graphic>
          <a:graphicData uri="http://schemas.openxmlformats.org/drawingml/2006/table">
            <a:tbl>
              <a:tblPr firstRow="1" bandRow="1">
                <a:tableStyleId>{5C22544A-7EE6-4342-B048-85BDC9FD1C3A}</a:tableStyleId>
              </a:tblPr>
              <a:tblGrid>
                <a:gridCol w="228091">
                  <a:extLst>
                    <a:ext uri="{9D8B030D-6E8A-4147-A177-3AD203B41FA5}">
                      <a16:colId xmlns:a16="http://schemas.microsoft.com/office/drawing/2014/main" val="2080567992"/>
                    </a:ext>
                  </a:extLst>
                </a:gridCol>
                <a:gridCol w="5076816">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0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作業ステータスは</a:t>
                      </a:r>
                      <a:r>
                        <a:rPr kumimoji="1" lang="en-US" altLang="ja-JP" sz="1300" dirty="0" smtClean="0">
                          <a:latin typeface="+mn-lt"/>
                        </a:rPr>
                        <a:t>5</a:t>
                      </a:r>
                      <a:r>
                        <a:rPr kumimoji="1" lang="ja-JP" altLang="en-US" sz="1300" dirty="0" smtClean="0">
                          <a:latin typeface="+mn-lt"/>
                        </a:rPr>
                        <a:t>秒間隔で自動的に更新されます。</a:t>
                      </a:r>
                      <a:endParaRPr kumimoji="1" lang="en-US" altLang="ja-JP" sz="1300" dirty="0" smtClean="0">
                        <a:latin typeface="+mn-lt"/>
                      </a:endParaRPr>
                    </a:p>
                    <a:p>
                      <a:r>
                        <a:rPr kumimoji="1" lang="ja-JP" altLang="en-US" sz="1300" dirty="0" smtClean="0">
                          <a:latin typeface="+mn-lt"/>
                        </a:rPr>
                        <a:t>作業ステータスの遷移については</a:t>
                      </a:r>
                      <a:r>
                        <a:rPr kumimoji="1" lang="en-US" altLang="ja-JP" sz="1300" b="0" dirty="0" smtClean="0">
                          <a:latin typeface="+mn-lt"/>
                        </a:rPr>
                        <a:t>&lt;</a:t>
                      </a:r>
                      <a:r>
                        <a:rPr kumimoji="1" lang="ja-JP" altLang="en-US" sz="1300" b="0" dirty="0" smtClean="0">
                          <a:latin typeface="+mn-lt"/>
                          <a:hlinkClick r:id="rId4"/>
                        </a:rPr>
                        <a:t>利用手順マニュアル </a:t>
                      </a:r>
                      <a:r>
                        <a:rPr kumimoji="1" lang="en-US" altLang="ja-JP" sz="1300" b="0" dirty="0" smtClean="0">
                          <a:latin typeface="+mn-lt"/>
                          <a:hlinkClick r:id="rId4"/>
                        </a:rPr>
                        <a:t>-</a:t>
                      </a:r>
                      <a:r>
                        <a:rPr kumimoji="1" lang="ja-JP" altLang="en-US" sz="1300" b="0" dirty="0" smtClean="0">
                          <a:latin typeface="+mn-lt"/>
                          <a:hlinkClick r:id="rId4"/>
                        </a:rPr>
                        <a:t>ルール画面編</a:t>
                      </a:r>
                      <a:r>
                        <a:rPr kumimoji="1" lang="en-US" altLang="ja-JP" sz="1300" b="0" dirty="0" smtClean="0">
                          <a:latin typeface="+mn-lt"/>
                          <a:hlinkClick r:id="rId4"/>
                        </a:rPr>
                        <a:t>- (1)</a:t>
                      </a:r>
                      <a:r>
                        <a:rPr kumimoji="1" lang="ja-JP" altLang="en-US" sz="1300" b="0" dirty="0" smtClean="0">
                          <a:latin typeface="+mn-lt"/>
                          <a:hlinkClick r:id="rId4"/>
                        </a:rPr>
                        <a:t>ルール画面</a:t>
                      </a:r>
                      <a:r>
                        <a:rPr kumimoji="1" lang="en-US" altLang="ja-JP" sz="1300" b="0" dirty="0" smtClean="0">
                          <a:latin typeface="+mn-lt"/>
                          <a:hlinkClick r:id="rId4"/>
                        </a:rPr>
                        <a:t>(</a:t>
                      </a:r>
                      <a:r>
                        <a:rPr kumimoji="1" lang="ja-JP" altLang="en-US" sz="1300" b="0" dirty="0" smtClean="0">
                          <a:latin typeface="+mn-lt"/>
                          <a:hlinkClick r:id="rId4"/>
                        </a:rPr>
                        <a:t>ステージング</a:t>
                      </a:r>
                      <a:r>
                        <a:rPr kumimoji="1" lang="en-US" altLang="ja-JP" sz="1300" b="0" dirty="0" smtClean="0">
                          <a:latin typeface="+mn-lt"/>
                          <a:hlinkClick r:id="rId4"/>
                        </a:rPr>
                        <a:t>)</a:t>
                      </a:r>
                      <a:r>
                        <a:rPr kumimoji="1" lang="en-US" altLang="ja-JP" sz="1300" b="0" dirty="0" smtClean="0">
                          <a:latin typeface="+mn-lt"/>
                        </a:rPr>
                        <a:t>&gt;</a:t>
                      </a:r>
                      <a:r>
                        <a:rPr kumimoji="1" lang="ja-JP" altLang="en-US" sz="1300" dirty="0" smtClean="0">
                          <a:latin typeface="+mn-lt"/>
                        </a:rPr>
                        <a:t>を参照ください。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2233895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smtClean="0"/>
              <a:t>6</a:t>
            </a:r>
            <a:r>
              <a:rPr kumimoji="1" lang="en-US" altLang="ja-JP" dirty="0" smtClean="0"/>
              <a:t>.3</a:t>
            </a:r>
            <a:r>
              <a:rPr kumimoji="1" lang="ja-JP" altLang="en-US" dirty="0" smtClean="0"/>
              <a:t>　</a:t>
            </a:r>
            <a:r>
              <a:rPr lang="ja-JP" altLang="en-US" dirty="0" smtClean="0"/>
              <a:t>テストリクエスト</a:t>
            </a:r>
            <a:r>
              <a:rPr lang="en-US" altLang="ja-JP" dirty="0" smtClean="0"/>
              <a:t>(2/3</a:t>
            </a:r>
            <a:r>
              <a:rPr lang="en-US" altLang="ja-JP" dirty="0"/>
              <a:t>)</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テストで値を入れて実行する</a:t>
            </a:r>
            <a:endParaRPr lang="en-US" altLang="ja-JP" dirty="0"/>
          </a:p>
          <a:p>
            <a:pPr marL="637200" lvl="1" indent="-457200">
              <a:buFont typeface="+mj-ea"/>
              <a:buAutoNum type="circleNumDbPlain"/>
            </a:pPr>
            <a:r>
              <a:rPr lang="ja-JP" altLang="en-US" dirty="0"/>
              <a:t>「設定」タブ内にて「単発テスト」タブの入力欄に、作成したルールに合致する値を入力</a:t>
            </a:r>
            <a:endParaRPr lang="en-US" altLang="ja-JP" dirty="0"/>
          </a:p>
          <a:p>
            <a:pPr marL="637200" lvl="1" indent="-457200">
              <a:buFont typeface="+mj-ea"/>
              <a:buAutoNum type="circleNumDbPlain"/>
            </a:pPr>
            <a:r>
              <a:rPr lang="ja-JP" altLang="en-US" dirty="0"/>
              <a:t>「実行」ボタンを押下</a:t>
            </a:r>
            <a:endParaRPr lang="en-US" altLang="ja-JP" dirty="0"/>
          </a:p>
          <a:p>
            <a:pPr marL="637200" lvl="1" indent="-457200">
              <a:buFont typeface="+mj-ea"/>
              <a:buAutoNum type="circleNumDbPlain"/>
            </a:pPr>
            <a:r>
              <a:rPr lang="ja-JP" altLang="en-US" dirty="0"/>
              <a:t>ダイアログの「</a:t>
            </a:r>
            <a:r>
              <a:rPr lang="en-US" altLang="ja-JP" dirty="0"/>
              <a:t>OK</a:t>
            </a:r>
            <a:r>
              <a:rPr lang="ja-JP" altLang="en-US" dirty="0"/>
              <a:t>」ボタンを押下</a:t>
            </a:r>
            <a:endParaRPr lang="en-US" altLang="ja-JP" dirty="0"/>
          </a:p>
          <a:p>
            <a:pPr lvl="1"/>
            <a:endParaRPr lang="en-US" altLang="ja-JP" dirty="0"/>
          </a:p>
          <a:p>
            <a:pPr lvl="1"/>
            <a:endParaRPr lang="en-US" altLang="ja-JP" dirty="0"/>
          </a:p>
          <a:p>
            <a:endParaRPr lang="ja-JP" altLang="en-US" dirty="0"/>
          </a:p>
        </p:txBody>
      </p:sp>
      <p:graphicFrame>
        <p:nvGraphicFramePr>
          <p:cNvPr id="16" name="表 15"/>
          <p:cNvGraphicFramePr>
            <a:graphicFrameLocks noGrp="1"/>
          </p:cNvGraphicFramePr>
          <p:nvPr>
            <p:extLst>
              <p:ext uri="{D42A27DB-BD31-4B8C-83A1-F6EECF244321}">
                <p14:modId xmlns:p14="http://schemas.microsoft.com/office/powerpoint/2010/main" val="2817040162"/>
              </p:ext>
            </p:extLst>
          </p:nvPr>
        </p:nvGraphicFramePr>
        <p:xfrm>
          <a:off x="7939755" y="4915019"/>
          <a:ext cx="3756015" cy="136819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3547735">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0819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「監視対象（ホスト）”</a:t>
                      </a:r>
                      <a:r>
                        <a:rPr kumimoji="1" lang="en-US" altLang="ja-JP" sz="1300" dirty="0" smtClean="0">
                          <a:latin typeface="+mn-lt"/>
                        </a:rPr>
                        <a:t>Zabbix server”</a:t>
                      </a:r>
                      <a:r>
                        <a:rPr kumimoji="1" lang="ja-JP" altLang="en-US" sz="1300" dirty="0" smtClean="0">
                          <a:latin typeface="+mn-lt"/>
                        </a:rPr>
                        <a:t>にトリガー名”</a:t>
                      </a:r>
                      <a:r>
                        <a:rPr kumimoji="1" lang="en-US" altLang="ja-JP" sz="1300" dirty="0" smtClean="0">
                          <a:latin typeface="+mn-lt"/>
                        </a:rPr>
                        <a:t>WARNING”</a:t>
                      </a:r>
                      <a:r>
                        <a:rPr kumimoji="1" lang="ja-JP" altLang="en-US" sz="1300" dirty="0" smtClean="0">
                          <a:latin typeface="+mn-lt"/>
                        </a:rPr>
                        <a:t>を含むアラートが上がった場合」という条件に合致するかテストします。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8832380" y="1271926"/>
            <a:chExt cx="2856566" cy="3419344"/>
          </a:xfrm>
        </p:grpSpPr>
        <p:sp>
          <p:nvSpPr>
            <p:cNvPr id="41" name="正方形/長方形 40"/>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2" name="角丸四角形 41"/>
            <p:cNvSpPr/>
            <p:nvPr/>
          </p:nvSpPr>
          <p:spPr bwMode="auto">
            <a:xfrm>
              <a:off x="8939884" y="2514388"/>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テストリクエスト</a:t>
              </a:r>
            </a:p>
          </p:txBody>
        </p:sp>
        <p:sp>
          <p:nvSpPr>
            <p:cNvPr id="43" name="角丸四角形 42"/>
            <p:cNvSpPr/>
            <p:nvPr/>
          </p:nvSpPr>
          <p:spPr bwMode="auto">
            <a:xfrm>
              <a:off x="8939884" y="3047480"/>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4" name="角丸四角形 43"/>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45" name="角丸四角形 44"/>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46" name="角丸四角形 45"/>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47" name="角丸四角形 46"/>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2" name="図 1"/>
          <p:cNvPicPr>
            <a:picLocks noChangeAspect="1"/>
          </p:cNvPicPr>
          <p:nvPr/>
        </p:nvPicPr>
        <p:blipFill>
          <a:blip r:embed="rId2"/>
          <a:stretch>
            <a:fillRect/>
          </a:stretch>
        </p:blipFill>
        <p:spPr>
          <a:xfrm>
            <a:off x="807734" y="2636890"/>
            <a:ext cx="4316690" cy="3646319"/>
          </a:xfrm>
          <a:prstGeom prst="rect">
            <a:avLst/>
          </a:prstGeom>
        </p:spPr>
      </p:pic>
      <p:pic>
        <p:nvPicPr>
          <p:cNvPr id="18" name="図 17"/>
          <p:cNvPicPr>
            <a:picLocks noChangeAspect="1"/>
          </p:cNvPicPr>
          <p:nvPr/>
        </p:nvPicPr>
        <p:blipFill>
          <a:blip r:embed="rId3"/>
          <a:stretch>
            <a:fillRect/>
          </a:stretch>
        </p:blipFill>
        <p:spPr>
          <a:xfrm>
            <a:off x="5367861" y="2636891"/>
            <a:ext cx="2160000" cy="1571880"/>
          </a:xfrm>
          <a:prstGeom prst="rect">
            <a:avLst/>
          </a:prstGeom>
        </p:spPr>
      </p:pic>
      <p:sp>
        <p:nvSpPr>
          <p:cNvPr id="19" name="正方形/長方形 18"/>
          <p:cNvSpPr/>
          <p:nvPr/>
        </p:nvSpPr>
        <p:spPr bwMode="auto">
          <a:xfrm>
            <a:off x="5606993" y="3813180"/>
            <a:ext cx="890022" cy="32715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20" name="図 19"/>
          <p:cNvPicPr>
            <a:picLocks noChangeAspect="1"/>
          </p:cNvPicPr>
          <p:nvPr/>
        </p:nvPicPr>
        <p:blipFill>
          <a:blip r:embed="rId4"/>
          <a:stretch>
            <a:fillRect/>
          </a:stretch>
        </p:blipFill>
        <p:spPr>
          <a:xfrm>
            <a:off x="5376200" y="4470622"/>
            <a:ext cx="2160000" cy="1250100"/>
          </a:xfrm>
          <a:prstGeom prst="rect">
            <a:avLst/>
          </a:prstGeom>
        </p:spPr>
      </p:pic>
      <p:sp>
        <p:nvSpPr>
          <p:cNvPr id="21" name="正方形/長方形 20"/>
          <p:cNvSpPr/>
          <p:nvPr/>
        </p:nvSpPr>
        <p:spPr bwMode="auto">
          <a:xfrm>
            <a:off x="6715909" y="5390878"/>
            <a:ext cx="683046" cy="27951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cxnSp>
        <p:nvCxnSpPr>
          <p:cNvPr id="22" name="直線矢印コネクタ 21"/>
          <p:cNvCxnSpPr>
            <a:stCxn id="19" idx="2"/>
            <a:endCxn id="21" idx="0"/>
          </p:cNvCxnSpPr>
          <p:nvPr/>
        </p:nvCxnSpPr>
        <p:spPr bwMode="auto">
          <a:xfrm>
            <a:off x="6052004" y="4140335"/>
            <a:ext cx="1005428" cy="1250543"/>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円形吹き出し 22"/>
          <p:cNvSpPr/>
          <p:nvPr/>
        </p:nvSpPr>
        <p:spPr bwMode="auto">
          <a:xfrm>
            <a:off x="6617600" y="3616757"/>
            <a:ext cx="360000" cy="360000"/>
          </a:xfrm>
          <a:prstGeom prst="wedgeEllipseCallout">
            <a:avLst>
              <a:gd name="adj1" fmla="val -92942"/>
              <a:gd name="adj2" fmla="val 40367"/>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25" name="正方形/長方形 24"/>
          <p:cNvSpPr/>
          <p:nvPr/>
        </p:nvSpPr>
        <p:spPr bwMode="auto">
          <a:xfrm>
            <a:off x="971098" y="3821038"/>
            <a:ext cx="3937978" cy="1125158"/>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8" name="正方形/長方形 37"/>
          <p:cNvSpPr/>
          <p:nvPr/>
        </p:nvSpPr>
        <p:spPr bwMode="auto">
          <a:xfrm>
            <a:off x="3371812" y="5885416"/>
            <a:ext cx="680326" cy="30482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9" name="円形吹き出し 38"/>
          <p:cNvSpPr/>
          <p:nvPr/>
        </p:nvSpPr>
        <p:spPr bwMode="auto">
          <a:xfrm>
            <a:off x="4548589" y="3392424"/>
            <a:ext cx="360000" cy="360000"/>
          </a:xfrm>
          <a:prstGeom prst="wedgeEllipseCallout">
            <a:avLst>
              <a:gd name="adj1" fmla="val -3877"/>
              <a:gd name="adj2" fmla="val 79951"/>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40" name="円形吹き出し 39"/>
          <p:cNvSpPr/>
          <p:nvPr/>
        </p:nvSpPr>
        <p:spPr bwMode="auto">
          <a:xfrm>
            <a:off x="3807227" y="5451364"/>
            <a:ext cx="360000" cy="360000"/>
          </a:xfrm>
          <a:prstGeom prst="wedgeEllipseCallout">
            <a:avLst>
              <a:gd name="adj1" fmla="val -3877"/>
              <a:gd name="adj2" fmla="val 79951"/>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Tree>
    <p:extLst>
      <p:ext uri="{BB962C8B-B14F-4D97-AF65-F5344CB8AC3E}">
        <p14:creationId xmlns:p14="http://schemas.microsoft.com/office/powerpoint/2010/main" val="473036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smtClean="0"/>
              <a:t>6</a:t>
            </a:r>
            <a:r>
              <a:rPr kumimoji="1" lang="en-US" altLang="ja-JP" dirty="0" smtClean="0"/>
              <a:t>.3</a:t>
            </a:r>
            <a:r>
              <a:rPr kumimoji="1" lang="ja-JP" altLang="en-US" dirty="0" smtClean="0"/>
              <a:t>　</a:t>
            </a:r>
            <a:r>
              <a:rPr lang="ja-JP" altLang="en-US" dirty="0" smtClean="0"/>
              <a:t>テストリクエスト</a:t>
            </a:r>
            <a:r>
              <a:rPr lang="en-US" altLang="ja-JP" dirty="0" smtClean="0"/>
              <a:t>(3/3</a:t>
            </a:r>
            <a:r>
              <a:rPr lang="en-US" altLang="ja-JP" dirty="0"/>
              <a:t>)</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ルールが有効か確認する</a:t>
            </a:r>
          </a:p>
          <a:p>
            <a:pPr lvl="1"/>
            <a:r>
              <a:rPr lang="ja-JP" altLang="en-US" spc="-150" dirty="0"/>
              <a:t>「</a:t>
            </a:r>
            <a:r>
              <a:rPr lang="ja-JP" altLang="en-US" dirty="0"/>
              <a:t>ログ</a:t>
            </a:r>
            <a:r>
              <a:rPr lang="ja-JP" altLang="en-US" spc="-150" dirty="0"/>
              <a:t>」タブ</a:t>
            </a:r>
            <a:r>
              <a:rPr lang="ja-JP" altLang="en-US" dirty="0"/>
              <a:t>の「実行ログ」欄にてログを確認</a:t>
            </a:r>
            <a:endParaRPr lang="en-US" altLang="ja-JP" dirty="0"/>
          </a:p>
          <a:p>
            <a:pPr marL="630900" lvl="2" indent="-342900">
              <a:buFont typeface="+mj-ea"/>
              <a:buAutoNum type="circleNumDbPlain"/>
            </a:pPr>
            <a:r>
              <a:rPr lang="ja-JP" altLang="en-US" dirty="0"/>
              <a:t>「閉じる」ボタンを押下</a:t>
            </a:r>
            <a:endParaRPr lang="en-US" altLang="ja-JP" dirty="0"/>
          </a:p>
          <a:p>
            <a:pPr marL="630900" lvl="2" indent="-342900">
              <a:buFont typeface="+mj-ea"/>
              <a:buAutoNum type="circleNumDbPlain"/>
            </a:pPr>
            <a:r>
              <a:rPr lang="ja-JP" altLang="en-US" dirty="0"/>
              <a:t>ダイアログの「</a:t>
            </a:r>
            <a:r>
              <a:rPr lang="en-US" altLang="ja-JP" dirty="0"/>
              <a:t>OK</a:t>
            </a:r>
            <a:r>
              <a:rPr lang="ja-JP" altLang="en-US" dirty="0"/>
              <a:t>」ボタンを押下</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r>
              <a:rPr lang="ja-JP" altLang="en-US" dirty="0"/>
              <a:t>正常に処理されルールがマッチングした場合</a:t>
            </a:r>
            <a:endParaRPr lang="en-US" altLang="ja-JP" dirty="0"/>
          </a:p>
          <a:p>
            <a:pPr marL="630900" lvl="2" indent="-342900"/>
            <a:r>
              <a:rPr lang="ja-JP" altLang="en-US" dirty="0"/>
              <a:t>ダイアログの「</a:t>
            </a:r>
            <a:r>
              <a:rPr lang="en-US" altLang="ja-JP" dirty="0"/>
              <a:t>OK</a:t>
            </a:r>
            <a:r>
              <a:rPr lang="ja-JP" altLang="en-US" dirty="0"/>
              <a:t>」ボタンを押下</a:t>
            </a:r>
            <a:endParaRPr lang="en-US" altLang="ja-JP" dirty="0"/>
          </a:p>
          <a:p>
            <a:pPr lvl="1"/>
            <a:endParaRPr lang="en-US" altLang="ja-JP" dirty="0"/>
          </a:p>
          <a:p>
            <a:pPr lvl="1"/>
            <a:endParaRPr lang="en-US" altLang="ja-JP" dirty="0"/>
          </a:p>
          <a:p>
            <a:pPr lvl="1"/>
            <a:endParaRPr lang="en-US" altLang="ja-JP" dirty="0"/>
          </a:p>
          <a:p>
            <a:pPr lvl="1"/>
            <a:endParaRPr lang="en-US" altLang="ja-JP" dirty="0"/>
          </a:p>
        </p:txBody>
      </p:sp>
      <p:graphicFrame>
        <p:nvGraphicFramePr>
          <p:cNvPr id="16" name="表 15"/>
          <p:cNvGraphicFramePr>
            <a:graphicFrameLocks noGrp="1"/>
          </p:cNvGraphicFramePr>
          <p:nvPr>
            <p:extLst>
              <p:ext uri="{D42A27DB-BD31-4B8C-83A1-F6EECF244321}">
                <p14:modId xmlns:p14="http://schemas.microsoft.com/office/powerpoint/2010/main" val="2732748097"/>
              </p:ext>
            </p:extLst>
          </p:nvPr>
        </p:nvGraphicFramePr>
        <p:xfrm>
          <a:off x="5324354" y="5037604"/>
          <a:ext cx="6374291" cy="1368190"/>
        </p:xfrm>
        <a:graphic>
          <a:graphicData uri="http://schemas.openxmlformats.org/drawingml/2006/table">
            <a:tbl>
              <a:tblPr firstRow="1" bandRow="1">
                <a:tableStyleId>{5C22544A-7EE6-4342-B048-85BDC9FD1C3A}</a:tableStyleId>
              </a:tblPr>
              <a:tblGrid>
                <a:gridCol w="209884">
                  <a:extLst>
                    <a:ext uri="{9D8B030D-6E8A-4147-A177-3AD203B41FA5}">
                      <a16:colId xmlns:a16="http://schemas.microsoft.com/office/drawing/2014/main" val="2080567992"/>
                    </a:ext>
                  </a:extLst>
                </a:gridCol>
                <a:gridCol w="6164407">
                  <a:extLst>
                    <a:ext uri="{9D8B030D-6E8A-4147-A177-3AD203B41FA5}">
                      <a16:colId xmlns:a16="http://schemas.microsoft.com/office/drawing/2014/main" val="511074567"/>
                    </a:ext>
                  </a:extLst>
                </a:gridCol>
              </a:tblGrid>
              <a:tr h="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7863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前述の</a:t>
                      </a:r>
                      <a:r>
                        <a:rPr kumimoji="1" lang="en-US" altLang="ja-JP" sz="1300" b="0" dirty="0" smtClean="0">
                          <a:latin typeface="+mn-lt"/>
                        </a:rPr>
                        <a:t>&lt;</a:t>
                      </a:r>
                      <a:r>
                        <a:rPr kumimoji="1" lang="en-US" altLang="ja-JP" sz="1300" b="0" dirty="0" smtClean="0">
                          <a:latin typeface="+mn-lt"/>
                          <a:hlinkClick r:id="rId2" action="ppaction://hlinksldjump"/>
                        </a:rPr>
                        <a:t>6.1</a:t>
                      </a:r>
                      <a:r>
                        <a:rPr kumimoji="1" lang="ja-JP" altLang="en-US" sz="1300" b="0" dirty="0" smtClean="0">
                          <a:latin typeface="+mn-lt"/>
                          <a:hlinkClick r:id="rId2" action="ppaction://hlinksldjump"/>
                        </a:rPr>
                        <a:t>　ディシジョンテーブルファイル作成 </a:t>
                      </a:r>
                      <a:r>
                        <a:rPr kumimoji="1" lang="en-US" altLang="ja-JP" sz="1300" b="0" dirty="0" smtClean="0">
                          <a:latin typeface="+mn-lt"/>
                        </a:rPr>
                        <a:t>&gt;</a:t>
                      </a:r>
                      <a:r>
                        <a:rPr kumimoji="1" lang="ja-JP" altLang="en-US" sz="1300" dirty="0" smtClean="0">
                          <a:latin typeface="+mn-lt"/>
                        </a:rPr>
                        <a:t>で作成したルールに合致する場合、「実行ログ」欄に「正常に処理されました」「マッチングされました」と表示されます。</a:t>
                      </a:r>
                    </a:p>
                    <a:p>
                      <a:r>
                        <a:rPr kumimoji="1" lang="ja-JP" altLang="en-US" sz="1300" dirty="0" smtClean="0">
                          <a:latin typeface="+mn-lt"/>
                        </a:rPr>
                        <a:t>ルールがマッチングすると「運用ステータス」が次のステータスに移ります。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17" name="図 16"/>
          <p:cNvPicPr>
            <a:picLocks noChangeAspect="1"/>
          </p:cNvPicPr>
          <p:nvPr/>
        </p:nvPicPr>
        <p:blipFill>
          <a:blip r:embed="rId3"/>
          <a:stretch>
            <a:fillRect/>
          </a:stretch>
        </p:blipFill>
        <p:spPr>
          <a:xfrm>
            <a:off x="782212" y="5472232"/>
            <a:ext cx="2016738" cy="972000"/>
          </a:xfrm>
          <a:prstGeom prst="rect">
            <a:avLst/>
          </a:prstGeom>
        </p:spPr>
      </p:pic>
      <p:pic>
        <p:nvPicPr>
          <p:cNvPr id="18" name="図 17"/>
          <p:cNvPicPr>
            <a:picLocks noChangeAspect="1"/>
          </p:cNvPicPr>
          <p:nvPr/>
        </p:nvPicPr>
        <p:blipFill>
          <a:blip r:embed="rId4"/>
          <a:stretch>
            <a:fillRect/>
          </a:stretch>
        </p:blipFill>
        <p:spPr>
          <a:xfrm>
            <a:off x="3050486" y="5472232"/>
            <a:ext cx="1461294" cy="972000"/>
          </a:xfrm>
          <a:prstGeom prst="rect">
            <a:avLst/>
          </a:prstGeom>
        </p:spPr>
      </p:pic>
      <p:sp>
        <p:nvSpPr>
          <p:cNvPr id="19" name="正方形/長方形 18"/>
          <p:cNvSpPr/>
          <p:nvPr/>
        </p:nvSpPr>
        <p:spPr bwMode="auto">
          <a:xfrm>
            <a:off x="1596593" y="6198366"/>
            <a:ext cx="567344" cy="216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0" name="正方形/長方形 19"/>
          <p:cNvSpPr/>
          <p:nvPr/>
        </p:nvSpPr>
        <p:spPr bwMode="auto">
          <a:xfrm>
            <a:off x="3855947" y="6191625"/>
            <a:ext cx="572505" cy="216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cxnSp>
        <p:nvCxnSpPr>
          <p:cNvPr id="21" name="直線矢印コネクタ 20"/>
          <p:cNvCxnSpPr>
            <a:stCxn id="19" idx="3"/>
            <a:endCxn id="20" idx="1"/>
          </p:cNvCxnSpPr>
          <p:nvPr/>
        </p:nvCxnSpPr>
        <p:spPr bwMode="auto">
          <a:xfrm flipV="1">
            <a:off x="2163937" y="6299625"/>
            <a:ext cx="1692010" cy="6741"/>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37" name="グループ化 36"/>
          <p:cNvGrpSpPr/>
          <p:nvPr/>
        </p:nvGrpSpPr>
        <p:grpSpPr>
          <a:xfrm>
            <a:off x="8832380" y="1271926"/>
            <a:ext cx="2856566" cy="3419344"/>
            <a:chOff x="8832380" y="1271926"/>
            <a:chExt cx="2856566" cy="3419344"/>
          </a:xfrm>
        </p:grpSpPr>
        <p:sp>
          <p:nvSpPr>
            <p:cNvPr id="46" name="正方形/長方形 45"/>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7" name="角丸四角形 46"/>
            <p:cNvSpPr/>
            <p:nvPr/>
          </p:nvSpPr>
          <p:spPr bwMode="auto">
            <a:xfrm>
              <a:off x="8939884" y="2514388"/>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テストリクエスト</a:t>
              </a:r>
            </a:p>
          </p:txBody>
        </p:sp>
        <p:sp>
          <p:nvSpPr>
            <p:cNvPr id="48" name="角丸四角形 47"/>
            <p:cNvSpPr/>
            <p:nvPr/>
          </p:nvSpPr>
          <p:spPr bwMode="auto">
            <a:xfrm>
              <a:off x="8939884" y="3047480"/>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プロダクション適用</a:t>
              </a:r>
            </a:p>
          </p:txBody>
        </p:sp>
        <p:sp>
          <p:nvSpPr>
            <p:cNvPr id="49" name="角丸四角形 48"/>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50" name="角丸四角形 49"/>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51" name="角丸四角形 50"/>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52" name="角丸四角形 51"/>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4" name="図 3"/>
          <p:cNvPicPr>
            <a:picLocks noChangeAspect="1"/>
          </p:cNvPicPr>
          <p:nvPr/>
        </p:nvPicPr>
        <p:blipFill>
          <a:blip r:embed="rId5"/>
          <a:stretch>
            <a:fillRect/>
          </a:stretch>
        </p:blipFill>
        <p:spPr>
          <a:xfrm>
            <a:off x="837229" y="2120357"/>
            <a:ext cx="2889754" cy="2603218"/>
          </a:xfrm>
          <a:prstGeom prst="rect">
            <a:avLst/>
          </a:prstGeom>
        </p:spPr>
      </p:pic>
      <p:sp>
        <p:nvSpPr>
          <p:cNvPr id="23" name="正方形/長方形 22"/>
          <p:cNvSpPr/>
          <p:nvPr/>
        </p:nvSpPr>
        <p:spPr bwMode="auto">
          <a:xfrm>
            <a:off x="953539" y="3076316"/>
            <a:ext cx="976862" cy="37878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4" name="正方形/長方形 23"/>
          <p:cNvSpPr/>
          <p:nvPr/>
        </p:nvSpPr>
        <p:spPr bwMode="auto">
          <a:xfrm>
            <a:off x="2244006" y="4436948"/>
            <a:ext cx="582423" cy="21774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25" name="図 24"/>
          <p:cNvPicPr>
            <a:picLocks noChangeAspect="1"/>
          </p:cNvPicPr>
          <p:nvPr/>
        </p:nvPicPr>
        <p:blipFill>
          <a:blip r:embed="rId6"/>
          <a:stretch>
            <a:fillRect/>
          </a:stretch>
        </p:blipFill>
        <p:spPr>
          <a:xfrm>
            <a:off x="6005875" y="3197945"/>
            <a:ext cx="2322435" cy="1313079"/>
          </a:xfrm>
          <a:prstGeom prst="rect">
            <a:avLst/>
          </a:prstGeom>
        </p:spPr>
      </p:pic>
      <p:sp>
        <p:nvSpPr>
          <p:cNvPr id="38" name="正方形/長方形 37"/>
          <p:cNvSpPr/>
          <p:nvPr/>
        </p:nvSpPr>
        <p:spPr bwMode="auto">
          <a:xfrm>
            <a:off x="6716995" y="4177631"/>
            <a:ext cx="746889" cy="284189"/>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43" name="テキスト ボックス 42"/>
          <p:cNvSpPr txBox="1"/>
          <p:nvPr/>
        </p:nvSpPr>
        <p:spPr>
          <a:xfrm>
            <a:off x="3074149" y="2631584"/>
            <a:ext cx="543739" cy="307777"/>
          </a:xfrm>
          <a:prstGeom prst="rect">
            <a:avLst/>
          </a:prstGeom>
          <a:noFill/>
        </p:spPr>
        <p:txBody>
          <a:bodyPr wrap="none" rtlCol="0">
            <a:spAutoFit/>
          </a:bodyPr>
          <a:lstStyle/>
          <a:p>
            <a:r>
              <a:rPr kumimoji="1" lang="ja-JP" altLang="en-US" sz="1400" b="1" dirty="0" smtClean="0">
                <a:solidFill>
                  <a:srgbClr val="FF0000"/>
                </a:solidFill>
              </a:rPr>
              <a:t>拡大</a:t>
            </a:r>
            <a:endParaRPr kumimoji="1" lang="ja-JP" altLang="en-US" sz="1400" b="1" dirty="0">
              <a:solidFill>
                <a:srgbClr val="FF0000"/>
              </a:solidFill>
            </a:endParaRPr>
          </a:p>
        </p:txBody>
      </p:sp>
      <p:sp>
        <p:nvSpPr>
          <p:cNvPr id="44" name="円形吹き出し 43"/>
          <p:cNvSpPr/>
          <p:nvPr/>
        </p:nvSpPr>
        <p:spPr bwMode="auto">
          <a:xfrm>
            <a:off x="3024004" y="4316412"/>
            <a:ext cx="360000" cy="360000"/>
          </a:xfrm>
          <a:prstGeom prst="wedgeEllipseCallout">
            <a:avLst>
              <a:gd name="adj1" fmla="val -132416"/>
              <a:gd name="adj2" fmla="val 6885"/>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45" name="円形吹き出し 44"/>
          <p:cNvSpPr/>
          <p:nvPr/>
        </p:nvSpPr>
        <p:spPr bwMode="auto">
          <a:xfrm>
            <a:off x="7587252" y="3959725"/>
            <a:ext cx="360000" cy="360000"/>
          </a:xfrm>
          <a:prstGeom prst="wedgeEllipseCallout">
            <a:avLst>
              <a:gd name="adj1" fmla="val -121833"/>
              <a:gd name="adj2" fmla="val 73560"/>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pic>
        <p:nvPicPr>
          <p:cNvPr id="3" name="図 2"/>
          <p:cNvPicPr>
            <a:picLocks noChangeAspect="1"/>
          </p:cNvPicPr>
          <p:nvPr/>
        </p:nvPicPr>
        <p:blipFill>
          <a:blip r:embed="rId7"/>
          <a:stretch>
            <a:fillRect/>
          </a:stretch>
        </p:blipFill>
        <p:spPr>
          <a:xfrm>
            <a:off x="2854642" y="3220005"/>
            <a:ext cx="2980551" cy="947790"/>
          </a:xfrm>
          <a:prstGeom prst="rect">
            <a:avLst/>
          </a:prstGeom>
          <a:ln w="38100">
            <a:solidFill>
              <a:srgbClr val="FF0000"/>
            </a:solidFill>
          </a:ln>
        </p:spPr>
      </p:pic>
      <p:sp>
        <p:nvSpPr>
          <p:cNvPr id="42" name="下カーブ矢印 41"/>
          <p:cNvSpPr/>
          <p:nvPr/>
        </p:nvSpPr>
        <p:spPr bwMode="auto">
          <a:xfrm rot="409469">
            <a:off x="1761383" y="2435206"/>
            <a:ext cx="1547669" cy="714468"/>
          </a:xfrm>
          <a:prstGeom prst="curvedDownArrow">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latin typeface="+mn-ea"/>
            </a:endParaRPr>
          </a:p>
        </p:txBody>
      </p:sp>
    </p:spTree>
    <p:extLst>
      <p:ext uri="{BB962C8B-B14F-4D97-AF65-F5344CB8AC3E}">
        <p14:creationId xmlns:p14="http://schemas.microsoft.com/office/powerpoint/2010/main" val="33950238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.4</a:t>
            </a:r>
            <a:r>
              <a:rPr kumimoji="1" lang="ja-JP" altLang="en-US" dirty="0" smtClean="0"/>
              <a:t>　</a:t>
            </a:r>
            <a:r>
              <a:rPr lang="ja-JP" altLang="en-US" dirty="0"/>
              <a:t>プロダクション</a:t>
            </a:r>
            <a:r>
              <a:rPr lang="ja-JP" altLang="en-US" dirty="0" smtClean="0"/>
              <a:t>適用</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a:t>検証完了したルールを本番環境で使用できるようにする</a:t>
            </a:r>
            <a:endParaRPr lang="en-US" altLang="ja-JP" dirty="0"/>
          </a:p>
          <a:p>
            <a:pPr lvl="1"/>
            <a:r>
              <a:rPr lang="ja-JP" altLang="en-US" dirty="0"/>
              <a:t>ルールを本番環境で使用できるようにするため「ステージング適用ルール」から「プロダクション適用ルール」に適用させる。</a:t>
            </a:r>
            <a:endParaRPr lang="en-US" altLang="ja-JP" dirty="0"/>
          </a:p>
          <a:p>
            <a:pPr marL="576000" lvl="2" indent="-288000">
              <a:buFont typeface="+mj-ea"/>
              <a:buAutoNum type="circleNumDbPlain"/>
            </a:pPr>
            <a:endParaRPr lang="en-US" altLang="ja-JP" sz="1600" dirty="0"/>
          </a:p>
          <a:p>
            <a:pPr marL="576000" lvl="2" indent="-288000">
              <a:buFont typeface="+mj-ea"/>
              <a:buAutoNum type="circleNumDbPlain"/>
            </a:pPr>
            <a:r>
              <a:rPr lang="ja-JP" altLang="en-US" sz="1600" dirty="0"/>
              <a:t>「ステージング適用ルール」の「運用ステータス」欄が「検証完了」に遷移していることを確認</a:t>
            </a:r>
            <a:endParaRPr lang="en-US" altLang="ja-JP" sz="1600" dirty="0"/>
          </a:p>
          <a:p>
            <a:pPr marL="576000" lvl="2" indent="-288000">
              <a:buFont typeface="+mj-ea"/>
              <a:buAutoNum type="circleNumDbPlain"/>
            </a:pPr>
            <a:r>
              <a:rPr lang="ja-JP" altLang="en-US" sz="1600" dirty="0"/>
              <a:t>「操作」欄の「適用ボタン」を押下</a:t>
            </a:r>
            <a:endParaRPr lang="en-US" altLang="ja-JP" sz="1600" dirty="0"/>
          </a:p>
          <a:p>
            <a:pPr marL="576000" lvl="2" indent="-288000">
              <a:buFont typeface="+mj-ea"/>
              <a:buAutoNum type="circleNumDbPlain"/>
            </a:pPr>
            <a:r>
              <a:rPr lang="ja-JP" altLang="en-US" sz="1600" dirty="0"/>
              <a:t>ダイアログの「</a:t>
            </a:r>
            <a:r>
              <a:rPr lang="en-US" altLang="ja-JP" sz="1600" dirty="0"/>
              <a:t>OK</a:t>
            </a:r>
            <a:r>
              <a:rPr lang="ja-JP" altLang="en-US" sz="1600" dirty="0"/>
              <a:t>」ボタンを押下</a:t>
            </a:r>
            <a:endParaRPr lang="en-US" altLang="ja-JP" sz="1600" dirty="0"/>
          </a:p>
          <a:p>
            <a:pPr marL="468000" lvl="1" indent="-288000">
              <a:buFont typeface="+mj-ea"/>
              <a:buAutoNum type="circleNumDbPlain"/>
            </a:pPr>
            <a:endParaRPr lang="en-US" altLang="ja-JP" dirty="0"/>
          </a:p>
        </p:txBody>
      </p:sp>
      <p:graphicFrame>
        <p:nvGraphicFramePr>
          <p:cNvPr id="16" name="表 15"/>
          <p:cNvGraphicFramePr>
            <a:graphicFrameLocks noGrp="1"/>
          </p:cNvGraphicFramePr>
          <p:nvPr>
            <p:extLst>
              <p:ext uri="{D42A27DB-BD31-4B8C-83A1-F6EECF244321}">
                <p14:modId xmlns:p14="http://schemas.microsoft.com/office/powerpoint/2010/main" val="1833058444"/>
              </p:ext>
            </p:extLst>
          </p:nvPr>
        </p:nvGraphicFramePr>
        <p:xfrm>
          <a:off x="7735526" y="4930940"/>
          <a:ext cx="3969089" cy="138951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3760809">
                  <a:extLst>
                    <a:ext uri="{9D8B030D-6E8A-4147-A177-3AD203B41FA5}">
                      <a16:colId xmlns:a16="http://schemas.microsoft.com/office/drawing/2014/main" val="511074567"/>
                    </a:ext>
                  </a:extLst>
                </a:gridCol>
              </a:tblGrid>
              <a:tr h="16189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9995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作成した作業ステータスは</a:t>
                      </a:r>
                      <a:r>
                        <a:rPr kumimoji="1" lang="en-US" altLang="ja-JP" sz="1300" dirty="0" smtClean="0">
                          <a:latin typeface="+mn-lt"/>
                        </a:rPr>
                        <a:t>5</a:t>
                      </a:r>
                      <a:r>
                        <a:rPr kumimoji="1" lang="ja-JP" altLang="en-US" sz="1300" dirty="0" smtClean="0">
                          <a:latin typeface="+mn-lt"/>
                        </a:rPr>
                        <a:t>秒間隔で自動的に更新されます。作業ステータスの遷移については</a:t>
                      </a:r>
                      <a:r>
                        <a:rPr kumimoji="1" lang="en-US" altLang="ja-JP" sz="1300" b="0" dirty="0" smtClean="0">
                          <a:latin typeface="+mn-lt"/>
                        </a:rPr>
                        <a:t>&lt;</a:t>
                      </a:r>
                      <a:r>
                        <a:rPr kumimoji="1" lang="ja-JP" altLang="en-US" sz="1300" b="0" dirty="0" smtClean="0">
                          <a:latin typeface="+mn-lt"/>
                          <a:hlinkClick r:id="rId2"/>
                        </a:rPr>
                        <a:t>利用手順マニュアル </a:t>
                      </a:r>
                      <a:r>
                        <a:rPr kumimoji="1" lang="en-US" altLang="ja-JP" sz="1300" b="0" dirty="0" smtClean="0">
                          <a:latin typeface="+mn-lt"/>
                          <a:hlinkClick r:id="rId2"/>
                        </a:rPr>
                        <a:t>-</a:t>
                      </a:r>
                      <a:r>
                        <a:rPr kumimoji="1" lang="ja-JP" altLang="en-US" sz="1300" b="0" dirty="0" smtClean="0">
                          <a:latin typeface="+mn-lt"/>
                          <a:hlinkClick r:id="rId2"/>
                        </a:rPr>
                        <a:t>ルール画面編</a:t>
                      </a:r>
                      <a:r>
                        <a:rPr kumimoji="1" lang="en-US" altLang="ja-JP" sz="1300" b="0" dirty="0" smtClean="0">
                          <a:latin typeface="+mn-lt"/>
                          <a:hlinkClick r:id="rId2"/>
                        </a:rPr>
                        <a:t>- (2)</a:t>
                      </a:r>
                      <a:r>
                        <a:rPr kumimoji="1" lang="ja-JP" altLang="en-US" sz="1300" b="0" dirty="0" smtClean="0">
                          <a:latin typeface="+mn-lt"/>
                          <a:hlinkClick r:id="rId2"/>
                        </a:rPr>
                        <a:t>ルール画面</a:t>
                      </a:r>
                      <a:r>
                        <a:rPr kumimoji="1" lang="en-US" altLang="ja-JP" sz="1300" b="0" dirty="0" smtClean="0">
                          <a:latin typeface="+mn-lt"/>
                          <a:hlinkClick r:id="rId2"/>
                        </a:rPr>
                        <a:t>(</a:t>
                      </a:r>
                      <a:r>
                        <a:rPr kumimoji="1" lang="ja-JP" altLang="en-US" sz="1300" b="0" dirty="0" smtClean="0">
                          <a:latin typeface="+mn-lt"/>
                          <a:hlinkClick r:id="rId2"/>
                        </a:rPr>
                        <a:t>プロダクション</a:t>
                      </a:r>
                      <a:r>
                        <a:rPr kumimoji="1" lang="en-US" altLang="ja-JP" sz="1300" b="0" dirty="0" smtClean="0">
                          <a:latin typeface="+mn-lt"/>
                          <a:hlinkClick r:id="rId2"/>
                        </a:rPr>
                        <a:t>)</a:t>
                      </a:r>
                      <a:r>
                        <a:rPr kumimoji="1" lang="en-US" altLang="ja-JP" sz="1300" b="0" dirty="0" smtClean="0">
                          <a:latin typeface="+mn-lt"/>
                        </a:rPr>
                        <a:t>&gt;</a:t>
                      </a:r>
                      <a:r>
                        <a:rPr kumimoji="1" lang="ja-JP" altLang="en-US" sz="1300" dirty="0" smtClean="0">
                          <a:latin typeface="+mn-lt"/>
                        </a:rPr>
                        <a:t>を参照ください。</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pSp>
        <p:nvGrpSpPr>
          <p:cNvPr id="37" name="グループ化 36"/>
          <p:cNvGrpSpPr/>
          <p:nvPr/>
        </p:nvGrpSpPr>
        <p:grpSpPr>
          <a:xfrm>
            <a:off x="8832380" y="1271926"/>
            <a:ext cx="2856566" cy="3419344"/>
            <a:chOff x="8832380" y="1271926"/>
            <a:chExt cx="2856566" cy="3419344"/>
          </a:xfrm>
        </p:grpSpPr>
        <p:sp>
          <p:nvSpPr>
            <p:cNvPr id="47" name="正方形/長方形 46"/>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48" name="角丸四角形 47"/>
            <p:cNvSpPr/>
            <p:nvPr/>
          </p:nvSpPr>
          <p:spPr bwMode="auto">
            <a:xfrm>
              <a:off x="8939884" y="2514388"/>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テストリクエスト</a:t>
              </a:r>
            </a:p>
          </p:txBody>
        </p:sp>
        <p:sp>
          <p:nvSpPr>
            <p:cNvPr id="49" name="角丸四角形 48"/>
            <p:cNvSpPr/>
            <p:nvPr/>
          </p:nvSpPr>
          <p:spPr bwMode="auto">
            <a:xfrm>
              <a:off x="8939884" y="3047480"/>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プロダクション適用</a:t>
              </a:r>
            </a:p>
          </p:txBody>
        </p:sp>
        <p:sp>
          <p:nvSpPr>
            <p:cNvPr id="50" name="角丸四角形 49"/>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51" name="角丸四角形 50"/>
            <p:cNvSpPr/>
            <p:nvPr/>
          </p:nvSpPr>
          <p:spPr bwMode="auto">
            <a:xfrm>
              <a:off x="8939884" y="3580572"/>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solidFill>
                  <a:latin typeface="+mn-ea"/>
                </a:rPr>
                <a:t>ログの追加 </a:t>
              </a:r>
              <a:r>
                <a:rPr lang="en-US" altLang="ja-JP" sz="900" b="1" dirty="0" smtClean="0">
                  <a:solidFill>
                    <a:schemeClr val="tx1"/>
                  </a:solidFill>
                  <a:latin typeface="+mn-ea"/>
                </a:rPr>
                <a:t>※</a:t>
              </a:r>
              <a:r>
                <a:rPr lang="ja-JP" altLang="en-US" sz="900" b="1" dirty="0" smtClean="0">
                  <a:solidFill>
                    <a:schemeClr val="tx1"/>
                  </a:solidFill>
                  <a:latin typeface="+mn-ea"/>
                </a:rPr>
                <a:t>監視対象で</a:t>
              </a:r>
              <a:r>
                <a:rPr lang="en-US" altLang="ja-JP" sz="900" b="1" dirty="0" smtClean="0">
                  <a:solidFill>
                    <a:schemeClr val="tx1"/>
                  </a:solidFill>
                  <a:latin typeface="+mn-ea"/>
                </a:rPr>
                <a:t>echo</a:t>
              </a:r>
            </a:p>
          </p:txBody>
        </p:sp>
        <p:sp>
          <p:nvSpPr>
            <p:cNvPr id="52" name="角丸四角形 51"/>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53" name="角丸四角形 52"/>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3" name="図 2"/>
          <p:cNvPicPr>
            <a:picLocks noChangeAspect="1"/>
          </p:cNvPicPr>
          <p:nvPr/>
        </p:nvPicPr>
        <p:blipFill rotWithShape="1">
          <a:blip r:embed="rId3"/>
          <a:srcRect b="64181"/>
          <a:stretch/>
        </p:blipFill>
        <p:spPr>
          <a:xfrm>
            <a:off x="808871" y="3424213"/>
            <a:ext cx="5723379" cy="1084937"/>
          </a:xfrm>
          <a:prstGeom prst="rect">
            <a:avLst/>
          </a:prstGeom>
        </p:spPr>
      </p:pic>
      <p:pic>
        <p:nvPicPr>
          <p:cNvPr id="54" name="図 53"/>
          <p:cNvPicPr>
            <a:picLocks noChangeAspect="1"/>
          </p:cNvPicPr>
          <p:nvPr/>
        </p:nvPicPr>
        <p:blipFill rotWithShape="1">
          <a:blip r:embed="rId3"/>
          <a:srcRect t="52565" b="23661"/>
          <a:stretch/>
        </p:blipFill>
        <p:spPr>
          <a:xfrm>
            <a:off x="781781" y="5483380"/>
            <a:ext cx="5723379" cy="720100"/>
          </a:xfrm>
          <a:prstGeom prst="rect">
            <a:avLst/>
          </a:prstGeom>
        </p:spPr>
      </p:pic>
      <p:sp>
        <p:nvSpPr>
          <p:cNvPr id="19" name="正方形/長方形 18"/>
          <p:cNvSpPr/>
          <p:nvPr/>
        </p:nvSpPr>
        <p:spPr bwMode="auto">
          <a:xfrm>
            <a:off x="979020" y="4182180"/>
            <a:ext cx="229091" cy="208265"/>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0" name="正方形/長方形 19"/>
          <p:cNvSpPr/>
          <p:nvPr/>
        </p:nvSpPr>
        <p:spPr bwMode="auto">
          <a:xfrm>
            <a:off x="3092604" y="4178434"/>
            <a:ext cx="743547" cy="190193"/>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21" name="図 20"/>
          <p:cNvPicPr>
            <a:picLocks noChangeAspect="1"/>
          </p:cNvPicPr>
          <p:nvPr/>
        </p:nvPicPr>
        <p:blipFill>
          <a:blip r:embed="rId4"/>
          <a:stretch>
            <a:fillRect/>
          </a:stretch>
        </p:blipFill>
        <p:spPr>
          <a:xfrm>
            <a:off x="1045777" y="4492497"/>
            <a:ext cx="1404701" cy="1022233"/>
          </a:xfrm>
          <a:prstGeom prst="rect">
            <a:avLst/>
          </a:prstGeom>
        </p:spPr>
      </p:pic>
      <p:sp>
        <p:nvSpPr>
          <p:cNvPr id="22" name="正方形/長方形 21"/>
          <p:cNvSpPr/>
          <p:nvPr/>
        </p:nvSpPr>
        <p:spPr bwMode="auto">
          <a:xfrm>
            <a:off x="1189118" y="5235685"/>
            <a:ext cx="612000" cy="25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pic>
        <p:nvPicPr>
          <p:cNvPr id="23" name="図 22"/>
          <p:cNvPicPr>
            <a:picLocks noChangeAspect="1"/>
          </p:cNvPicPr>
          <p:nvPr/>
        </p:nvPicPr>
        <p:blipFill>
          <a:blip r:embed="rId5"/>
          <a:stretch>
            <a:fillRect/>
          </a:stretch>
        </p:blipFill>
        <p:spPr>
          <a:xfrm>
            <a:off x="2532583" y="4491835"/>
            <a:ext cx="1715985" cy="1008999"/>
          </a:xfrm>
          <a:prstGeom prst="rect">
            <a:avLst/>
          </a:prstGeom>
        </p:spPr>
      </p:pic>
      <p:sp>
        <p:nvSpPr>
          <p:cNvPr id="24" name="正方形/長方形 23"/>
          <p:cNvSpPr/>
          <p:nvPr/>
        </p:nvSpPr>
        <p:spPr bwMode="auto">
          <a:xfrm>
            <a:off x="3546722" y="5235685"/>
            <a:ext cx="612000" cy="252000"/>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25" name="正方形/長方形 24"/>
          <p:cNvSpPr/>
          <p:nvPr/>
        </p:nvSpPr>
        <p:spPr bwMode="auto">
          <a:xfrm>
            <a:off x="3911036" y="5944930"/>
            <a:ext cx="738414" cy="187656"/>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cxnSp>
        <p:nvCxnSpPr>
          <p:cNvPr id="38" name="直線矢印コネクタ 37"/>
          <p:cNvCxnSpPr>
            <a:stCxn id="22" idx="3"/>
            <a:endCxn id="24" idx="1"/>
          </p:cNvCxnSpPr>
          <p:nvPr/>
        </p:nvCxnSpPr>
        <p:spPr bwMode="auto">
          <a:xfrm>
            <a:off x="1801118" y="5361685"/>
            <a:ext cx="1745604" cy="0"/>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9" name="直線矢印コネクタ 38"/>
          <p:cNvCxnSpPr>
            <a:stCxn id="24" idx="2"/>
            <a:endCxn id="25" idx="0"/>
          </p:cNvCxnSpPr>
          <p:nvPr/>
        </p:nvCxnSpPr>
        <p:spPr bwMode="auto">
          <a:xfrm>
            <a:off x="3852722" y="5487685"/>
            <a:ext cx="427521" cy="457245"/>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0" name="角丸四角形 39"/>
          <p:cNvSpPr/>
          <p:nvPr/>
        </p:nvSpPr>
        <p:spPr bwMode="auto">
          <a:xfrm>
            <a:off x="4482864" y="3876581"/>
            <a:ext cx="3083306" cy="876751"/>
          </a:xfrm>
          <a:prstGeom prst="roundRect">
            <a:avLst>
              <a:gd name="adj" fmla="val 13311"/>
            </a:avLst>
          </a:prstGeom>
          <a:solidFill>
            <a:schemeClr val="bg1"/>
          </a:solid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US" altLang="ja-JP" sz="1400" dirty="0">
              <a:latin typeface="+mn-ea"/>
            </a:endParaRPr>
          </a:p>
        </p:txBody>
      </p:sp>
      <p:sp>
        <p:nvSpPr>
          <p:cNvPr id="41" name="円形吹き出し 40"/>
          <p:cNvSpPr/>
          <p:nvPr/>
        </p:nvSpPr>
        <p:spPr bwMode="auto">
          <a:xfrm>
            <a:off x="4469450" y="3854021"/>
            <a:ext cx="360000" cy="360000"/>
          </a:xfrm>
          <a:prstGeom prst="wedgeEllipseCallout">
            <a:avLst>
              <a:gd name="adj1" fmla="val -284009"/>
              <a:gd name="adj2" fmla="val 72406"/>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solidFill>
                  <a:schemeClr val="bg1"/>
                </a:solidFill>
                <a:latin typeface="+mn-ea"/>
              </a:rPr>
              <a:t>１</a:t>
            </a:r>
          </a:p>
        </p:txBody>
      </p:sp>
      <p:sp>
        <p:nvSpPr>
          <p:cNvPr id="42" name="円形吹き出し 41"/>
          <p:cNvSpPr/>
          <p:nvPr/>
        </p:nvSpPr>
        <p:spPr bwMode="auto">
          <a:xfrm>
            <a:off x="1497658" y="4093530"/>
            <a:ext cx="360000" cy="360000"/>
          </a:xfrm>
          <a:prstGeom prst="wedgeEllipseCallout">
            <a:avLst>
              <a:gd name="adj1" fmla="val -152230"/>
              <a:gd name="adj2" fmla="val 2122"/>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2</a:t>
            </a:r>
            <a:endParaRPr kumimoji="1" lang="ja-JP" altLang="en-US" sz="1400" b="1" dirty="0" smtClean="0">
              <a:solidFill>
                <a:schemeClr val="bg1"/>
              </a:solidFill>
              <a:latin typeface="+mn-ea"/>
            </a:endParaRPr>
          </a:p>
        </p:txBody>
      </p:sp>
      <p:sp>
        <p:nvSpPr>
          <p:cNvPr id="43" name="角丸四角形 42"/>
          <p:cNvSpPr/>
          <p:nvPr/>
        </p:nvSpPr>
        <p:spPr bwMode="auto">
          <a:xfrm>
            <a:off x="4872968" y="5011020"/>
            <a:ext cx="2693202" cy="1298323"/>
          </a:xfrm>
          <a:prstGeom prst="roundRect">
            <a:avLst>
              <a:gd name="adj" fmla="val 10838"/>
            </a:avLst>
          </a:prstGeom>
          <a:solidFill>
            <a:schemeClr val="bg1"/>
          </a:solidFill>
          <a:ln w="38100">
            <a:solidFill>
              <a:srgbClr val="FF0000"/>
            </a:solid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ja-JP" altLang="en-US" sz="1400" dirty="0">
              <a:latin typeface="+mn-ea"/>
            </a:endParaRPr>
          </a:p>
        </p:txBody>
      </p:sp>
      <p:sp>
        <p:nvSpPr>
          <p:cNvPr id="44" name="円形吹き出し 43"/>
          <p:cNvSpPr/>
          <p:nvPr/>
        </p:nvSpPr>
        <p:spPr bwMode="auto">
          <a:xfrm>
            <a:off x="4872626" y="4994109"/>
            <a:ext cx="360000" cy="360000"/>
          </a:xfrm>
          <a:prstGeom prst="wedgeEllipseCallout">
            <a:avLst>
              <a:gd name="adj1" fmla="val -304028"/>
              <a:gd name="adj2" fmla="val 61530"/>
            </a:avLst>
          </a:prstGeom>
          <a:solidFill>
            <a:srgbClr val="FF0000"/>
          </a:solid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45" name="角丸四角形 44"/>
          <p:cNvSpPr/>
          <p:nvPr/>
        </p:nvSpPr>
        <p:spPr bwMode="auto">
          <a:xfrm>
            <a:off x="4725588" y="3960393"/>
            <a:ext cx="2666592" cy="707587"/>
          </a:xfrm>
          <a:prstGeom prst="roundRect">
            <a:avLst>
              <a:gd name="adj" fmla="val 10838"/>
            </a:avLst>
          </a:prstGeom>
          <a:no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sz="1400" dirty="0">
                <a:latin typeface="+mn-ea"/>
              </a:rPr>
              <a:t>テストリクエストが正常</a:t>
            </a:r>
            <a:r>
              <a:rPr lang="ja-JP" altLang="en-US" sz="1400" dirty="0" smtClean="0">
                <a:latin typeface="+mn-ea"/>
              </a:rPr>
              <a:t>に</a:t>
            </a:r>
            <a:endParaRPr lang="en-US" altLang="ja-JP" sz="1400" dirty="0" smtClean="0">
              <a:latin typeface="+mn-ea"/>
            </a:endParaRPr>
          </a:p>
          <a:p>
            <a:pPr algn="ctr"/>
            <a:r>
              <a:rPr lang="ja-JP" altLang="en-US" sz="1400" dirty="0" smtClean="0">
                <a:latin typeface="+mn-ea"/>
              </a:rPr>
              <a:t>ルールマッチング</a:t>
            </a:r>
            <a:r>
              <a:rPr lang="ja-JP" altLang="en-US" sz="1400" dirty="0">
                <a:latin typeface="+mn-ea"/>
              </a:rPr>
              <a:t>された</a:t>
            </a:r>
            <a:r>
              <a:rPr lang="ja-JP" altLang="en-US" sz="1400" dirty="0" smtClean="0">
                <a:latin typeface="+mn-ea"/>
              </a:rPr>
              <a:t>場合</a:t>
            </a:r>
            <a:endParaRPr lang="en-US" altLang="ja-JP" sz="1400" dirty="0" smtClean="0">
              <a:latin typeface="+mn-ea"/>
            </a:endParaRPr>
          </a:p>
          <a:p>
            <a:pPr algn="ctr"/>
            <a:r>
              <a:rPr lang="ja-JP" altLang="en-US" sz="1400" dirty="0" smtClean="0">
                <a:latin typeface="+mn-ea"/>
              </a:rPr>
              <a:t>「検証完了」と表示される</a:t>
            </a:r>
            <a:endParaRPr lang="en-US" altLang="ja-JP" sz="1400" dirty="0">
              <a:latin typeface="+mn-ea"/>
            </a:endParaRPr>
          </a:p>
        </p:txBody>
      </p:sp>
      <p:sp>
        <p:nvSpPr>
          <p:cNvPr id="46" name="角丸四角形 45"/>
          <p:cNvSpPr/>
          <p:nvPr/>
        </p:nvSpPr>
        <p:spPr bwMode="auto">
          <a:xfrm>
            <a:off x="4996011" y="5100452"/>
            <a:ext cx="2523288" cy="1146218"/>
          </a:xfrm>
          <a:prstGeom prst="roundRect">
            <a:avLst>
              <a:gd name="adj" fmla="val 10838"/>
            </a:avLst>
          </a:prstGeom>
          <a:noFill/>
          <a:ln w="38100">
            <a:noFill/>
          </a:ln>
          <a:effectLst/>
          <a:ex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sz="1400" dirty="0" smtClean="0">
                <a:latin typeface="+mn-ea"/>
              </a:rPr>
              <a:t>プロダクション</a:t>
            </a:r>
            <a:r>
              <a:rPr lang="ja-JP" altLang="en-US" sz="1400" dirty="0">
                <a:latin typeface="+mn-ea"/>
              </a:rPr>
              <a:t>環境</a:t>
            </a:r>
            <a:r>
              <a:rPr lang="ja-JP" altLang="en-US" sz="1400" dirty="0" smtClean="0">
                <a:latin typeface="+mn-ea"/>
              </a:rPr>
              <a:t>の</a:t>
            </a:r>
            <a:endParaRPr lang="en-US" altLang="ja-JP" sz="1400" dirty="0" smtClean="0">
              <a:latin typeface="+mn-ea"/>
            </a:endParaRPr>
          </a:p>
          <a:p>
            <a:pPr algn="ctr"/>
            <a:r>
              <a:rPr lang="ja-JP" altLang="en-US" sz="1400" dirty="0" smtClean="0">
                <a:latin typeface="+mn-ea"/>
              </a:rPr>
              <a:t>運用</a:t>
            </a:r>
            <a:r>
              <a:rPr lang="ja-JP" altLang="en-US" sz="1400" dirty="0">
                <a:latin typeface="+mn-ea"/>
              </a:rPr>
              <a:t>ステータス</a:t>
            </a:r>
            <a:r>
              <a:rPr lang="ja-JP" altLang="en-US" sz="1400" dirty="0" smtClean="0">
                <a:latin typeface="+mn-ea"/>
              </a:rPr>
              <a:t>が</a:t>
            </a:r>
            <a:endParaRPr lang="en-US" altLang="ja-JP" sz="1400" dirty="0" smtClean="0">
              <a:latin typeface="+mn-ea"/>
            </a:endParaRPr>
          </a:p>
          <a:p>
            <a:pPr algn="ctr"/>
            <a:r>
              <a:rPr lang="ja-JP" altLang="en-US" sz="1400" dirty="0" smtClean="0">
                <a:latin typeface="+mn-ea"/>
              </a:rPr>
              <a:t>「</a:t>
            </a:r>
            <a:r>
              <a:rPr lang="ja-JP" altLang="en-US" sz="1400" dirty="0">
                <a:latin typeface="+mn-ea"/>
              </a:rPr>
              <a:t>プロダクション適用完了」に遷移すると本番環境で使用</a:t>
            </a:r>
            <a:r>
              <a:rPr lang="ja-JP" altLang="en-US" sz="1400" dirty="0" smtClean="0">
                <a:latin typeface="+mn-ea"/>
              </a:rPr>
              <a:t>が可能</a:t>
            </a:r>
            <a:r>
              <a:rPr lang="ja-JP" altLang="en-US" sz="1400" dirty="0">
                <a:latin typeface="+mn-ea"/>
              </a:rPr>
              <a:t>と</a:t>
            </a:r>
            <a:r>
              <a:rPr lang="ja-JP" altLang="en-US" sz="1400" dirty="0" smtClean="0">
                <a:latin typeface="+mn-ea"/>
              </a:rPr>
              <a:t>なる</a:t>
            </a:r>
            <a:endParaRPr lang="ja-JP" altLang="en-US" sz="1400" dirty="0">
              <a:latin typeface="+mn-ea"/>
            </a:endParaRPr>
          </a:p>
        </p:txBody>
      </p:sp>
    </p:spTree>
    <p:extLst>
      <p:ext uri="{BB962C8B-B14F-4D97-AF65-F5344CB8AC3E}">
        <p14:creationId xmlns:p14="http://schemas.microsoft.com/office/powerpoint/2010/main" val="3731489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.5</a:t>
            </a:r>
            <a:r>
              <a:rPr kumimoji="1" lang="ja-JP" altLang="en-US" dirty="0" smtClean="0"/>
              <a:t>　</a:t>
            </a:r>
            <a:r>
              <a:rPr lang="ja-JP" altLang="en-US" dirty="0"/>
              <a:t>ログ</a:t>
            </a:r>
            <a:r>
              <a:rPr lang="ja-JP" altLang="en-US" dirty="0" smtClean="0"/>
              <a:t>の</a:t>
            </a:r>
            <a:r>
              <a:rPr lang="ja-JP" altLang="en-US" dirty="0"/>
              <a:t>追加 </a:t>
            </a:r>
            <a:r>
              <a:rPr lang="en-US" altLang="ja-JP" dirty="0"/>
              <a:t>※</a:t>
            </a:r>
            <a:r>
              <a:rPr lang="ja-JP" altLang="en-US" dirty="0"/>
              <a:t>監視対象で</a:t>
            </a:r>
            <a:r>
              <a:rPr lang="en-US" altLang="ja-JP" dirty="0" smtClean="0"/>
              <a:t>echo</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smtClean="0"/>
              <a:t>ログを追加し、一連の設定を通しで実行する</a:t>
            </a:r>
            <a:endParaRPr lang="en-US" altLang="ja-JP" dirty="0" smtClean="0"/>
          </a:p>
          <a:p>
            <a:pPr marL="522900" lvl="1" indent="-342900">
              <a:buFont typeface="+mj-ea"/>
              <a:buAutoNum type="circleNumDbPlain"/>
            </a:pPr>
            <a:r>
              <a:rPr lang="ja-JP" altLang="en-US" dirty="0" smtClean="0"/>
              <a:t>前述</a:t>
            </a:r>
            <a:r>
              <a:rPr lang="en-US" altLang="ja-JP" dirty="0"/>
              <a:t>&lt;</a:t>
            </a:r>
            <a:r>
              <a:rPr lang="en-US" altLang="ja-JP" dirty="0">
                <a:hlinkClick r:id="rId2" action="ppaction://hlinksldjump"/>
              </a:rPr>
              <a:t>4.3</a:t>
            </a:r>
            <a:r>
              <a:rPr lang="ja-JP" altLang="en-US" dirty="0">
                <a:hlinkClick r:id="rId2" action="ppaction://hlinksldjump"/>
              </a:rPr>
              <a:t>　設定値のテスト　</a:t>
            </a:r>
            <a:r>
              <a:rPr lang="en-US" altLang="ja-JP" dirty="0">
                <a:hlinkClick r:id="rId2" action="ppaction://hlinksldjump"/>
              </a:rPr>
              <a:t>※</a:t>
            </a:r>
            <a:r>
              <a:rPr lang="ja-JP" altLang="en-US" dirty="0">
                <a:hlinkClick r:id="rId2" action="ppaction://hlinksldjump"/>
              </a:rPr>
              <a:t>アラート発報</a:t>
            </a:r>
            <a:r>
              <a:rPr lang="en-US" altLang="ja-JP" dirty="0" smtClean="0"/>
              <a:t>&gt;</a:t>
            </a:r>
            <a:r>
              <a:rPr lang="ja-JP" altLang="en-US" dirty="0" smtClean="0"/>
              <a:t>で動作確認のため追加したログから「</a:t>
            </a:r>
            <a:r>
              <a:rPr lang="en-US" altLang="ja-JP" dirty="0" smtClean="0"/>
              <a:t>WARNING</a:t>
            </a:r>
            <a:r>
              <a:rPr lang="ja-JP" altLang="en-US" dirty="0" smtClean="0"/>
              <a:t>」を含む行を削除する</a:t>
            </a:r>
            <a:endParaRPr kumimoji="1" lang="en-US" altLang="ja-JP" dirty="0" smtClean="0"/>
          </a:p>
          <a:p>
            <a:pPr marL="522900" lvl="1" indent="-342900">
              <a:buFont typeface="+mj-ea"/>
              <a:buAutoNum type="circleNumDbPlain"/>
            </a:pPr>
            <a:r>
              <a:rPr kumimoji="1" lang="ja-JP" altLang="en-US" dirty="0" smtClean="0"/>
              <a:t>「</a:t>
            </a:r>
            <a:r>
              <a:rPr kumimoji="1" lang="en-US" altLang="ja-JP" dirty="0" smtClean="0"/>
              <a:t>test.log</a:t>
            </a:r>
            <a:r>
              <a:rPr kumimoji="1" lang="ja-JP" altLang="en-US" dirty="0" smtClean="0"/>
              <a:t>」に「</a:t>
            </a:r>
            <a:r>
              <a:rPr kumimoji="1" lang="en-US" altLang="ja-JP" dirty="0" smtClean="0"/>
              <a:t>WARNING</a:t>
            </a:r>
            <a:r>
              <a:rPr kumimoji="1" lang="ja-JP" altLang="en-US" dirty="0" smtClean="0"/>
              <a:t>」を含む文字列を</a:t>
            </a:r>
            <a:r>
              <a:rPr kumimoji="1" lang="en-US" altLang="ja-JP" dirty="0" smtClean="0"/>
              <a:t>echo</a:t>
            </a:r>
            <a:r>
              <a:rPr kumimoji="1" lang="ja-JP" altLang="en-US" dirty="0" smtClean="0"/>
              <a:t>で追加する</a:t>
            </a:r>
            <a:endParaRPr kumimoji="1" lang="en-US" altLang="ja-JP" dirty="0" smtClean="0"/>
          </a:p>
          <a:p>
            <a:pPr marL="522900" lvl="1" indent="-342900">
              <a:buFont typeface="+mj-ea"/>
              <a:buAutoNum type="circleNumDbPlain"/>
            </a:pPr>
            <a:r>
              <a:rPr lang="en-US" altLang="ja-JP" dirty="0" smtClean="0"/>
              <a:t>Zabbix</a:t>
            </a:r>
            <a:r>
              <a:rPr lang="ja-JP" altLang="en-US" dirty="0" smtClean="0"/>
              <a:t>のダッシュボードに「</a:t>
            </a:r>
            <a:r>
              <a:rPr lang="en-US" altLang="ja-JP" dirty="0" smtClean="0"/>
              <a:t>WARNING</a:t>
            </a:r>
            <a:r>
              <a:rPr lang="ja-JP" altLang="en-US" dirty="0" smtClean="0"/>
              <a:t> </a:t>
            </a:r>
            <a:r>
              <a:rPr lang="en-US" altLang="ja-JP" dirty="0" smtClean="0"/>
              <a:t>log</a:t>
            </a:r>
            <a:r>
              <a:rPr lang="ja-JP" altLang="en-US" dirty="0" smtClean="0"/>
              <a:t> </a:t>
            </a:r>
            <a:r>
              <a:rPr lang="en-US" altLang="ja-JP" dirty="0" smtClean="0"/>
              <a:t>alert</a:t>
            </a:r>
            <a:r>
              <a:rPr lang="ja-JP" altLang="en-US" dirty="0" smtClean="0"/>
              <a:t>」が上がっていることを確認する</a:t>
            </a:r>
            <a:endParaRPr kumimoji="1" lang="en-US" altLang="ja-JP" dirty="0" smtClean="0"/>
          </a:p>
        </p:txBody>
      </p:sp>
      <p:grpSp>
        <p:nvGrpSpPr>
          <p:cNvPr id="16" name="グループ化 15"/>
          <p:cNvGrpSpPr/>
          <p:nvPr/>
        </p:nvGrpSpPr>
        <p:grpSpPr>
          <a:xfrm>
            <a:off x="8832380" y="1271926"/>
            <a:ext cx="2856566" cy="3419344"/>
            <a:chOff x="8832380" y="1271926"/>
            <a:chExt cx="2856566" cy="3419344"/>
          </a:xfrm>
        </p:grpSpPr>
        <p:sp>
          <p:nvSpPr>
            <p:cNvPr id="17" name="正方形/長方形 16"/>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8" name="角丸四角形 17"/>
            <p:cNvSpPr/>
            <p:nvPr/>
          </p:nvSpPr>
          <p:spPr bwMode="auto">
            <a:xfrm>
              <a:off x="8939884" y="2514388"/>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テストリクエスト</a:t>
              </a:r>
            </a:p>
          </p:txBody>
        </p:sp>
        <p:sp>
          <p:nvSpPr>
            <p:cNvPr id="19" name="角丸四角形 18"/>
            <p:cNvSpPr/>
            <p:nvPr/>
          </p:nvSpPr>
          <p:spPr bwMode="auto">
            <a:xfrm>
              <a:off x="8939884" y="3047480"/>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プロダクション適用</a:t>
              </a:r>
            </a:p>
          </p:txBody>
        </p:sp>
        <p:sp>
          <p:nvSpPr>
            <p:cNvPr id="20" name="角丸四角形 19"/>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21" name="角丸四角形 20"/>
            <p:cNvSpPr/>
            <p:nvPr/>
          </p:nvSpPr>
          <p:spPr bwMode="auto">
            <a:xfrm>
              <a:off x="8939884" y="3580572"/>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rgbClr val="FF0000"/>
                  </a:solidFill>
                  <a:latin typeface="+mn-ea"/>
                </a:rPr>
                <a:t>ログの追加 </a:t>
              </a:r>
              <a:r>
                <a:rPr lang="en-US" altLang="ja-JP" sz="900" b="1" dirty="0" smtClean="0">
                  <a:solidFill>
                    <a:srgbClr val="FF0000"/>
                  </a:solidFill>
                  <a:latin typeface="+mn-ea"/>
                </a:rPr>
                <a:t>※</a:t>
              </a:r>
              <a:r>
                <a:rPr lang="ja-JP" altLang="en-US" sz="900" b="1" dirty="0" smtClean="0">
                  <a:solidFill>
                    <a:srgbClr val="FF0000"/>
                  </a:solidFill>
                  <a:latin typeface="+mn-ea"/>
                </a:rPr>
                <a:t>監視対象で</a:t>
              </a:r>
              <a:r>
                <a:rPr lang="en-US" altLang="ja-JP" sz="900" b="1" dirty="0" smtClean="0">
                  <a:solidFill>
                    <a:srgbClr val="FF0000"/>
                  </a:solidFill>
                  <a:latin typeface="+mn-ea"/>
                </a:rPr>
                <a:t>echo</a:t>
              </a:r>
            </a:p>
          </p:txBody>
        </p:sp>
        <p:sp>
          <p:nvSpPr>
            <p:cNvPr id="22" name="角丸四角形 21"/>
            <p:cNvSpPr/>
            <p:nvPr/>
          </p:nvSpPr>
          <p:spPr bwMode="auto">
            <a:xfrm>
              <a:off x="8939884" y="4113666"/>
              <a:ext cx="2665393" cy="432000"/>
            </a:xfrm>
            <a:prstGeom prst="roundRect">
              <a:avLst/>
            </a:prstGeom>
            <a:solidFill>
              <a:schemeClr val="bg1"/>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solidFill>
                  <a:latin typeface="+mn-ea"/>
                </a:rPr>
                <a:t>アクション実行結果の確認</a:t>
              </a:r>
            </a:p>
          </p:txBody>
        </p:sp>
        <p:sp>
          <p:nvSpPr>
            <p:cNvPr id="23" name="角丸四角形 22"/>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40" name="図 39"/>
          <p:cNvPicPr>
            <a:picLocks noChangeAspect="1"/>
          </p:cNvPicPr>
          <p:nvPr/>
        </p:nvPicPr>
        <p:blipFill>
          <a:blip r:embed="rId3"/>
          <a:stretch>
            <a:fillRect/>
          </a:stretch>
        </p:blipFill>
        <p:spPr>
          <a:xfrm>
            <a:off x="811969" y="4293120"/>
            <a:ext cx="7695766" cy="956141"/>
          </a:xfrm>
          <a:prstGeom prst="rect">
            <a:avLst/>
          </a:prstGeom>
        </p:spPr>
      </p:pic>
      <p:sp>
        <p:nvSpPr>
          <p:cNvPr id="41" name="円形吹き出し 40"/>
          <p:cNvSpPr/>
          <p:nvPr/>
        </p:nvSpPr>
        <p:spPr bwMode="auto">
          <a:xfrm>
            <a:off x="7669358" y="4771190"/>
            <a:ext cx="360000" cy="360000"/>
          </a:xfrm>
          <a:prstGeom prst="wedgeEllipseCallout">
            <a:avLst>
              <a:gd name="adj1" fmla="val -136546"/>
              <a:gd name="adj2" fmla="val 3232"/>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solidFill>
                  <a:schemeClr val="bg1"/>
                </a:solidFill>
                <a:latin typeface="+mn-ea"/>
              </a:rPr>
              <a:t>3</a:t>
            </a:r>
            <a:endParaRPr kumimoji="1" lang="ja-JP" altLang="en-US" sz="1400" b="1" dirty="0" smtClean="0">
              <a:solidFill>
                <a:schemeClr val="bg1"/>
              </a:solidFill>
              <a:latin typeface="+mn-ea"/>
            </a:endParaRPr>
          </a:p>
        </p:txBody>
      </p:sp>
      <p:sp>
        <p:nvSpPr>
          <p:cNvPr id="44" name="角丸四角形 43"/>
          <p:cNvSpPr/>
          <p:nvPr/>
        </p:nvSpPr>
        <p:spPr bwMode="auto">
          <a:xfrm>
            <a:off x="1646162" y="4772465"/>
            <a:ext cx="5904820" cy="323658"/>
          </a:xfrm>
          <a:prstGeom prst="round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5" name="角丸四角形 24"/>
          <p:cNvSpPr/>
          <p:nvPr/>
        </p:nvSpPr>
        <p:spPr bwMode="auto">
          <a:xfrm>
            <a:off x="777413" y="2492870"/>
            <a:ext cx="6480000" cy="1620000"/>
          </a:xfrm>
          <a:prstGeom prst="roundRect">
            <a:avLst>
              <a:gd name="adj" fmla="val 9696"/>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26" name="表 25"/>
          <p:cNvGraphicFramePr>
            <a:graphicFrameLocks noGrp="1"/>
          </p:cNvGraphicFramePr>
          <p:nvPr>
            <p:extLst>
              <p:ext uri="{D42A27DB-BD31-4B8C-83A1-F6EECF244321}">
                <p14:modId xmlns:p14="http://schemas.microsoft.com/office/powerpoint/2010/main" val="3309310837"/>
              </p:ext>
            </p:extLst>
          </p:nvPr>
        </p:nvGraphicFramePr>
        <p:xfrm>
          <a:off x="1011354" y="2589202"/>
          <a:ext cx="6120000" cy="1433436"/>
        </p:xfrm>
        <a:graphic>
          <a:graphicData uri="http://schemas.openxmlformats.org/drawingml/2006/table">
            <a:tbl>
              <a:tblPr firstRow="1" bandRow="1">
                <a:tableStyleId>{5C22544A-7EE6-4342-B048-85BDC9FD1C3A}</a:tableStyleId>
              </a:tblPr>
              <a:tblGrid>
                <a:gridCol w="6120000">
                  <a:extLst>
                    <a:ext uri="{9D8B030D-6E8A-4147-A177-3AD203B41FA5}">
                      <a16:colId xmlns:a16="http://schemas.microsoft.com/office/drawing/2014/main" val="2031014680"/>
                    </a:ext>
                  </a:extLst>
                </a:gridCol>
              </a:tblGrid>
              <a:tr h="389436">
                <a:tc>
                  <a:txBody>
                    <a:bodyPr/>
                    <a:lstStyle/>
                    <a:p>
                      <a:r>
                        <a:rPr kumimoji="1" lang="ja-JP" altLang="en-US" sz="1400" b="0" dirty="0" smtClean="0">
                          <a:solidFill>
                            <a:schemeClr val="tx1"/>
                          </a:solidFill>
                          <a:latin typeface="+mn-lt"/>
                        </a:rPr>
                        <a:t>　「</a:t>
                      </a:r>
                      <a:r>
                        <a:rPr kumimoji="1" lang="en-US" altLang="ja-JP" sz="1400" b="0" dirty="0" smtClean="0">
                          <a:solidFill>
                            <a:schemeClr val="tx1"/>
                          </a:solidFill>
                          <a:latin typeface="+mn-lt"/>
                        </a:rPr>
                        <a:t>/var/log/test_logs/test.log</a:t>
                      </a:r>
                      <a:r>
                        <a:rPr kumimoji="1" lang="ja-JP" altLang="en-US" sz="1400" b="0" dirty="0" smtClean="0">
                          <a:solidFill>
                            <a:schemeClr val="tx1"/>
                          </a:solidFill>
                          <a:latin typeface="+mn-lt"/>
                        </a:rPr>
                        <a:t>」にログを追加</a:t>
                      </a:r>
                      <a:endParaRPr kumimoji="1" lang="ja-JP" altLang="en-US" sz="1400" b="0" dirty="0">
                        <a:solidFill>
                          <a:schemeClr val="tx1"/>
                        </a:solidFill>
                        <a:latin typeface="+mn-lt"/>
                      </a:endParaRPr>
                    </a:p>
                  </a:txBody>
                  <a:tcPr anchor="ctr">
                    <a:solidFill>
                      <a:schemeClr val="bg1"/>
                    </a:solidFill>
                  </a:tcPr>
                </a:tc>
                <a:extLst>
                  <a:ext uri="{0D108BD9-81ED-4DB2-BD59-A6C34878D82A}">
                    <a16:rowId xmlns:a16="http://schemas.microsoft.com/office/drawing/2014/main" val="2131755815"/>
                  </a:ext>
                </a:extLst>
              </a:tr>
              <a:tr h="104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a:t>
                      </a:r>
                      <a:r>
                        <a:rPr kumimoji="1" lang="en-US" altLang="ja-JP" sz="1400" dirty="0" smtClean="0">
                          <a:solidFill>
                            <a:schemeClr val="bg1"/>
                          </a:solidFill>
                          <a:latin typeface="+mn-lt"/>
                        </a:rPr>
                        <a:t>INFO: DB</a:t>
                      </a:r>
                      <a:r>
                        <a:rPr kumimoji="1" lang="ja-JP" altLang="en-US" sz="1400" dirty="0" smtClean="0">
                          <a:solidFill>
                            <a:schemeClr val="bg1"/>
                          </a:solidFill>
                          <a:latin typeface="+mn-lt"/>
                        </a:rPr>
                        <a:t>接続</a:t>
                      </a:r>
                      <a:r>
                        <a:rPr kumimoji="1" lang="en-US" altLang="ja-JP" sz="1400" b="0"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a:t>
                      </a:r>
                      <a:r>
                        <a:rPr kumimoji="1" lang="en-US" altLang="ja-JP" sz="1400" dirty="0" smtClean="0">
                          <a:solidFill>
                            <a:schemeClr val="bg1"/>
                          </a:solidFill>
                          <a:latin typeface="+mn-lt"/>
                        </a:rPr>
                        <a:t>INFO: DB</a:t>
                      </a:r>
                      <a:r>
                        <a:rPr kumimoji="1" lang="ja-JP" altLang="en-US" sz="1400" dirty="0" smtClean="0">
                          <a:solidFill>
                            <a:schemeClr val="bg1"/>
                          </a:solidFill>
                          <a:latin typeface="+mn-lt"/>
                        </a:rPr>
                        <a:t>接続</a:t>
                      </a:r>
                      <a:r>
                        <a:rPr kumimoji="1" lang="en-US" altLang="ja-JP" sz="1400" b="0"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a:t>
                      </a:r>
                      <a:r>
                        <a:rPr kumimoji="1" lang="en-US" altLang="ja-JP" sz="1400" dirty="0" smtClean="0">
                          <a:solidFill>
                            <a:schemeClr val="bg1"/>
                          </a:solidFill>
                          <a:latin typeface="+mn-lt"/>
                        </a:rPr>
                        <a:t>INFO: DB</a:t>
                      </a:r>
                      <a:r>
                        <a:rPr kumimoji="1" lang="ja-JP" altLang="en-US" sz="1400" dirty="0" smtClean="0">
                          <a:solidFill>
                            <a:schemeClr val="bg1"/>
                          </a:solidFill>
                          <a:latin typeface="+mn-lt"/>
                        </a:rPr>
                        <a:t>接続</a:t>
                      </a:r>
                      <a:r>
                        <a:rPr kumimoji="1" lang="en-US" altLang="ja-JP" sz="1400" b="0"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dirty="0" smtClean="0">
                          <a:solidFill>
                            <a:schemeClr val="bg1"/>
                          </a:solidFill>
                          <a:latin typeface="+mn-lt"/>
                        </a:rPr>
                        <a:t>echo “[2020-01-01 01:02:03] WARNING</a:t>
                      </a:r>
                      <a:r>
                        <a:rPr kumimoji="1" lang="en-US" altLang="ja-JP" sz="1400" dirty="0" smtClean="0">
                          <a:solidFill>
                            <a:schemeClr val="bg1"/>
                          </a:solidFill>
                          <a:latin typeface="+mn-lt"/>
                        </a:rPr>
                        <a:t>: </a:t>
                      </a:r>
                      <a:r>
                        <a:rPr kumimoji="1" lang="ja-JP" altLang="en-US" sz="1400" dirty="0" smtClean="0">
                          <a:solidFill>
                            <a:schemeClr val="bg1"/>
                          </a:solidFill>
                          <a:latin typeface="+mn-lt"/>
                        </a:rPr>
                        <a:t>接続失敗</a:t>
                      </a:r>
                      <a:r>
                        <a:rPr kumimoji="1" lang="en-US" altLang="ja-JP" sz="1400" b="0" dirty="0" smtClean="0">
                          <a:solidFill>
                            <a:schemeClr val="bg1"/>
                          </a:solidFill>
                          <a:latin typeface="+mn-lt"/>
                        </a:rPr>
                        <a:t>" &gt;&gt; test.log</a:t>
                      </a:r>
                    </a:p>
                  </a:txBody>
                  <a:tcPr anchor="ctr">
                    <a:solidFill>
                      <a:schemeClr val="tx1"/>
                    </a:solidFill>
                  </a:tcPr>
                </a:tc>
                <a:extLst>
                  <a:ext uri="{0D108BD9-81ED-4DB2-BD59-A6C34878D82A}">
                    <a16:rowId xmlns:a16="http://schemas.microsoft.com/office/drawing/2014/main" val="345772336"/>
                  </a:ext>
                </a:extLst>
              </a:tr>
            </a:tbl>
          </a:graphicData>
        </a:graphic>
      </p:graphicFrame>
      <p:sp>
        <p:nvSpPr>
          <p:cNvPr id="38" name="楕円 37"/>
          <p:cNvSpPr/>
          <p:nvPr/>
        </p:nvSpPr>
        <p:spPr bwMode="auto">
          <a:xfrm>
            <a:off x="767260" y="2486325"/>
            <a:ext cx="360000" cy="360000"/>
          </a:xfrm>
          <a:prstGeom prst="ellipse">
            <a:avLst/>
          </a:prstGeom>
          <a:solidFill>
            <a:srgbClr val="FF0000"/>
          </a:solidFill>
          <a:ln w="127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smtClean="0">
              <a:solidFill>
                <a:schemeClr val="bg1"/>
              </a:solidFill>
              <a:latin typeface="+mn-ea"/>
            </a:endParaRPr>
          </a:p>
        </p:txBody>
      </p:sp>
      <p:graphicFrame>
        <p:nvGraphicFramePr>
          <p:cNvPr id="27" name="表 26"/>
          <p:cNvGraphicFramePr>
            <a:graphicFrameLocks noGrp="1"/>
          </p:cNvGraphicFramePr>
          <p:nvPr>
            <p:extLst>
              <p:ext uri="{D42A27DB-BD31-4B8C-83A1-F6EECF244321}">
                <p14:modId xmlns:p14="http://schemas.microsoft.com/office/powerpoint/2010/main" val="833851808"/>
              </p:ext>
            </p:extLst>
          </p:nvPr>
        </p:nvGraphicFramePr>
        <p:xfrm>
          <a:off x="811969" y="5425820"/>
          <a:ext cx="10876977" cy="900000"/>
        </p:xfrm>
        <a:graphic>
          <a:graphicData uri="http://schemas.openxmlformats.org/drawingml/2006/table">
            <a:tbl>
              <a:tblPr firstRow="1" bandRow="1">
                <a:tableStyleId>{5C22544A-7EE6-4342-B048-85BDC9FD1C3A}</a:tableStyleId>
              </a:tblPr>
              <a:tblGrid>
                <a:gridCol w="243331">
                  <a:extLst>
                    <a:ext uri="{9D8B030D-6E8A-4147-A177-3AD203B41FA5}">
                      <a16:colId xmlns:a16="http://schemas.microsoft.com/office/drawing/2014/main" val="2080567992"/>
                    </a:ext>
                  </a:extLst>
                </a:gridCol>
                <a:gridCol w="10633646">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40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ディシジョンテーブルを用いて</a:t>
                      </a:r>
                      <a:r>
                        <a:rPr kumimoji="1" lang="en-US" altLang="ja-JP" sz="1300" dirty="0" smtClean="0">
                          <a:latin typeface="+mn-lt"/>
                        </a:rPr>
                        <a:t>OASE</a:t>
                      </a:r>
                      <a:r>
                        <a:rPr kumimoji="1" lang="ja-JP" altLang="en-US" sz="1300" dirty="0" err="1" smtClean="0">
                          <a:latin typeface="+mn-lt"/>
                        </a:rPr>
                        <a:t>へ登</a:t>
                      </a:r>
                      <a:r>
                        <a:rPr kumimoji="1" lang="ja-JP" altLang="en-US" sz="1300" dirty="0" smtClean="0">
                          <a:latin typeface="+mn-lt"/>
                        </a:rPr>
                        <a:t>録した条件「監視対象（ホスト）</a:t>
                      </a:r>
                      <a:r>
                        <a:rPr kumimoji="1" lang="en-US" altLang="ja-JP" sz="1300" dirty="0" smtClean="0">
                          <a:latin typeface="+mn-lt"/>
                        </a:rPr>
                        <a:t>”Zabbix</a:t>
                      </a:r>
                      <a:r>
                        <a:rPr kumimoji="1" lang="ja-JP" altLang="en-US" sz="1300" dirty="0" smtClean="0">
                          <a:latin typeface="+mn-lt"/>
                        </a:rPr>
                        <a:t> </a:t>
                      </a:r>
                      <a:r>
                        <a:rPr kumimoji="1" lang="en-US" altLang="ja-JP" sz="1300" dirty="0" smtClean="0">
                          <a:latin typeface="+mn-lt"/>
                        </a:rPr>
                        <a:t>server”</a:t>
                      </a:r>
                      <a:r>
                        <a:rPr kumimoji="1" lang="ja-JP" altLang="en-US" sz="1300" dirty="0" smtClean="0">
                          <a:latin typeface="+mn-lt"/>
                        </a:rPr>
                        <a:t>にトリガー名</a:t>
                      </a:r>
                      <a:r>
                        <a:rPr kumimoji="1" lang="en-US" altLang="ja-JP" sz="1300" dirty="0" smtClean="0">
                          <a:latin typeface="+mn-lt"/>
                        </a:rPr>
                        <a:t>”WARNING”</a:t>
                      </a:r>
                      <a:r>
                        <a:rPr kumimoji="1" lang="ja-JP" altLang="en-US" sz="1300" dirty="0" smtClean="0">
                          <a:latin typeface="+mn-lt"/>
                        </a:rPr>
                        <a:t>を含むアラートが上がった場合」に合致するため、ディシジョンテーブルファイルで登録した内容のアクションが実行されます。</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2588847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.6</a:t>
            </a:r>
            <a:r>
              <a:rPr kumimoji="1" lang="ja-JP" altLang="en-US" dirty="0" smtClean="0"/>
              <a:t>　</a:t>
            </a:r>
            <a:r>
              <a:rPr lang="ja-JP" altLang="en-US" dirty="0"/>
              <a:t>アクション実行結果の</a:t>
            </a:r>
            <a:r>
              <a:rPr lang="ja-JP" altLang="en-US" dirty="0" smtClean="0"/>
              <a:t>確認</a:t>
            </a:r>
            <a:r>
              <a:rPr lang="en-US" altLang="ja-JP" dirty="0" smtClean="0"/>
              <a:t>(1/2)</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smtClean="0"/>
              <a:t>各種画面を確認する</a:t>
            </a:r>
            <a:endParaRPr lang="en-US" altLang="ja-JP" dirty="0" smtClean="0"/>
          </a:p>
          <a:p>
            <a:pPr marL="522900" lvl="1" indent="-342900">
              <a:buFont typeface="+mj-ea"/>
              <a:buAutoNum type="circleNumDbPlain"/>
            </a:pPr>
            <a:r>
              <a:rPr lang="en-US" altLang="ja-JP" dirty="0" smtClean="0"/>
              <a:t>OASE</a:t>
            </a:r>
            <a:r>
              <a:rPr lang="ja-JP" altLang="en-US" dirty="0" smtClean="0"/>
              <a:t>の「リクエスト履歴」画面</a:t>
            </a:r>
            <a:r>
              <a:rPr lang="ja-JP" altLang="en-US" dirty="0"/>
              <a:t>に該当のディシジョンテーブル名が上がっていることを確認する</a:t>
            </a:r>
          </a:p>
          <a:p>
            <a:pPr marL="522900" lvl="1" indent="-342900">
              <a:buFont typeface="+mj-ea"/>
              <a:buAutoNum type="circleNumDbPlain"/>
            </a:pPr>
            <a:r>
              <a:rPr lang="en-US" altLang="ja-JP" dirty="0"/>
              <a:t>OASE</a:t>
            </a:r>
            <a:r>
              <a:rPr lang="ja-JP" altLang="en-US" dirty="0" smtClean="0"/>
              <a:t>の「アクション履歴」画面</a:t>
            </a:r>
            <a:r>
              <a:rPr lang="ja-JP" altLang="en-US" dirty="0"/>
              <a:t>に該当のディシジョンテーブル名が上がっていることを確認する</a:t>
            </a:r>
            <a:endParaRPr lang="en-US" altLang="ja-JP" dirty="0"/>
          </a:p>
          <a:p>
            <a:pPr marL="0" indent="0">
              <a:buNone/>
            </a:pPr>
            <a:endParaRPr lang="ja-JP" altLang="en-US" dirty="0"/>
          </a:p>
        </p:txBody>
      </p:sp>
      <p:grpSp>
        <p:nvGrpSpPr>
          <p:cNvPr id="15" name="グループ化 14"/>
          <p:cNvGrpSpPr/>
          <p:nvPr/>
        </p:nvGrpSpPr>
        <p:grpSpPr>
          <a:xfrm>
            <a:off x="8832380" y="1271926"/>
            <a:ext cx="2856566" cy="3419344"/>
            <a:chOff x="8832380" y="1271926"/>
            <a:chExt cx="2856566" cy="3419344"/>
          </a:xfrm>
        </p:grpSpPr>
        <p:sp>
          <p:nvSpPr>
            <p:cNvPr id="16" name="正方形/長方形 15"/>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7" name="角丸四角形 16"/>
            <p:cNvSpPr/>
            <p:nvPr/>
          </p:nvSpPr>
          <p:spPr bwMode="auto">
            <a:xfrm>
              <a:off x="8939884" y="2514388"/>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テストリクエスト</a:t>
              </a:r>
            </a:p>
          </p:txBody>
        </p:sp>
        <p:sp>
          <p:nvSpPr>
            <p:cNvPr id="18" name="角丸四角形 17"/>
            <p:cNvSpPr/>
            <p:nvPr/>
          </p:nvSpPr>
          <p:spPr bwMode="auto">
            <a:xfrm>
              <a:off x="8939884" y="3047480"/>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プロダクション適用</a:t>
              </a:r>
            </a:p>
          </p:txBody>
        </p:sp>
        <p:sp>
          <p:nvSpPr>
            <p:cNvPr id="19" name="角丸四角形 18"/>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20" name="角丸四角形 19"/>
            <p:cNvSpPr/>
            <p:nvPr/>
          </p:nvSpPr>
          <p:spPr bwMode="auto">
            <a:xfrm>
              <a:off x="8939884" y="3580572"/>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ログの追加 </a:t>
              </a:r>
              <a:r>
                <a:rPr lang="en-US" altLang="ja-JP" sz="900" b="1" dirty="0" smtClean="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監視対象で</a:t>
              </a:r>
              <a:r>
                <a:rPr lang="en-US" altLang="ja-JP" sz="900" b="1" dirty="0" smtClean="0">
                  <a:solidFill>
                    <a:schemeClr val="tx1">
                      <a:lumMod val="50000"/>
                      <a:lumOff val="50000"/>
                    </a:schemeClr>
                  </a:solidFill>
                  <a:latin typeface="+mn-ea"/>
                </a:rPr>
                <a:t>echo</a:t>
              </a:r>
            </a:p>
          </p:txBody>
        </p:sp>
        <p:sp>
          <p:nvSpPr>
            <p:cNvPr id="21" name="角丸四角形 20"/>
            <p:cNvSpPr/>
            <p:nvPr/>
          </p:nvSpPr>
          <p:spPr bwMode="auto">
            <a:xfrm>
              <a:off x="8939884" y="4113666"/>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アクション実行結果の確認</a:t>
              </a:r>
            </a:p>
          </p:txBody>
        </p:sp>
        <p:sp>
          <p:nvSpPr>
            <p:cNvPr id="22" name="角丸四角形 21"/>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pic>
        <p:nvPicPr>
          <p:cNvPr id="2" name="図 1"/>
          <p:cNvPicPr>
            <a:picLocks noChangeAspect="1"/>
          </p:cNvPicPr>
          <p:nvPr/>
        </p:nvPicPr>
        <p:blipFill>
          <a:blip r:embed="rId2"/>
          <a:stretch>
            <a:fillRect/>
          </a:stretch>
        </p:blipFill>
        <p:spPr>
          <a:xfrm>
            <a:off x="767260" y="2708477"/>
            <a:ext cx="7633060" cy="1671037"/>
          </a:xfrm>
          <a:prstGeom prst="rect">
            <a:avLst/>
          </a:prstGeom>
        </p:spPr>
      </p:pic>
      <p:pic>
        <p:nvPicPr>
          <p:cNvPr id="3" name="図 2"/>
          <p:cNvPicPr>
            <a:picLocks noChangeAspect="1"/>
          </p:cNvPicPr>
          <p:nvPr/>
        </p:nvPicPr>
        <p:blipFill>
          <a:blip r:embed="rId3"/>
          <a:stretch>
            <a:fillRect/>
          </a:stretch>
        </p:blipFill>
        <p:spPr>
          <a:xfrm>
            <a:off x="767260" y="4653170"/>
            <a:ext cx="7633060" cy="1384573"/>
          </a:xfrm>
          <a:prstGeom prst="rect">
            <a:avLst/>
          </a:prstGeom>
        </p:spPr>
      </p:pic>
      <p:sp>
        <p:nvSpPr>
          <p:cNvPr id="25" name="角丸四角形 24"/>
          <p:cNvSpPr/>
          <p:nvPr/>
        </p:nvSpPr>
        <p:spPr bwMode="auto">
          <a:xfrm>
            <a:off x="767260" y="3714595"/>
            <a:ext cx="7489040" cy="286382"/>
          </a:xfrm>
          <a:prstGeom prst="round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7" name="角丸四角形 36"/>
          <p:cNvSpPr/>
          <p:nvPr/>
        </p:nvSpPr>
        <p:spPr bwMode="auto">
          <a:xfrm>
            <a:off x="767260" y="5670588"/>
            <a:ext cx="7489040" cy="286382"/>
          </a:xfrm>
          <a:prstGeom prst="round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23" name="表 22"/>
          <p:cNvGraphicFramePr>
            <a:graphicFrameLocks noGrp="1"/>
          </p:cNvGraphicFramePr>
          <p:nvPr>
            <p:extLst>
              <p:ext uri="{D42A27DB-BD31-4B8C-83A1-F6EECF244321}">
                <p14:modId xmlns:p14="http://schemas.microsoft.com/office/powerpoint/2010/main" val="1156222763"/>
              </p:ext>
            </p:extLst>
          </p:nvPr>
        </p:nvGraphicFramePr>
        <p:xfrm>
          <a:off x="8770485" y="4915019"/>
          <a:ext cx="2925285" cy="136819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2717005">
                  <a:extLst>
                    <a:ext uri="{9D8B030D-6E8A-4147-A177-3AD203B41FA5}">
                      <a16:colId xmlns:a16="http://schemas.microsoft.com/office/drawing/2014/main" val="511074567"/>
                    </a:ext>
                  </a:extLst>
                </a:gridCol>
              </a:tblGrid>
              <a:tr h="360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0819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ディシジョンテーブルファイル「</a:t>
                      </a:r>
                      <a:r>
                        <a:rPr kumimoji="1" lang="en-US" altLang="ja-JP" sz="1300" dirty="0" err="1" smtClean="0">
                          <a:latin typeface="+mn-lt"/>
                        </a:rPr>
                        <a:t>warning_test</a:t>
                      </a:r>
                      <a:r>
                        <a:rPr kumimoji="1" lang="ja-JP" altLang="en-US" sz="1300" dirty="0" smtClean="0">
                          <a:latin typeface="+mn-lt"/>
                        </a:rPr>
                        <a:t>」で設定したアクションが実行されます。</a:t>
                      </a: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8360747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a:bodyPr>
          <a:lstStyle/>
          <a:p>
            <a:r>
              <a:rPr lang="en-US" altLang="ja-JP" dirty="0" smtClean="0"/>
              <a:t>6</a:t>
            </a:r>
            <a:r>
              <a:rPr kumimoji="1" lang="en-US" altLang="ja-JP" dirty="0" smtClean="0"/>
              <a:t>.6</a:t>
            </a:r>
            <a:r>
              <a:rPr kumimoji="1" lang="ja-JP" altLang="en-US" dirty="0" smtClean="0"/>
              <a:t>　</a:t>
            </a:r>
            <a:r>
              <a:rPr lang="ja-JP" altLang="en-US" dirty="0"/>
              <a:t>アクション実行結果の</a:t>
            </a:r>
            <a:r>
              <a:rPr lang="ja-JP" altLang="en-US" dirty="0" smtClean="0"/>
              <a:t>確認</a:t>
            </a:r>
            <a:r>
              <a:rPr lang="en-US" altLang="ja-JP" dirty="0" smtClean="0"/>
              <a:t>(2/2)</a:t>
            </a:r>
            <a:endParaRPr kumimoji="1" lang="ja-JP" altLang="en-US" dirty="0"/>
          </a:p>
        </p:txBody>
      </p:sp>
      <p:sp>
        <p:nvSpPr>
          <p:cNvPr id="7" name="コンテンツ プレースホルダー 6"/>
          <p:cNvSpPr>
            <a:spLocks noGrp="1"/>
          </p:cNvSpPr>
          <p:nvPr>
            <p:ph sz="quarter" idx="10"/>
          </p:nvPr>
        </p:nvSpPr>
        <p:spPr>
          <a:xfrm>
            <a:off x="239351" y="836712"/>
            <a:ext cx="8497444" cy="5616476"/>
          </a:xfrm>
        </p:spPr>
        <p:txBody>
          <a:bodyPr/>
          <a:lstStyle/>
          <a:p>
            <a:r>
              <a:rPr lang="ja-JP" altLang="en-US" dirty="0" smtClean="0"/>
              <a:t>アクション実行結果を確認する</a:t>
            </a:r>
            <a:endParaRPr lang="ja-JP" altLang="en-US" dirty="0"/>
          </a:p>
          <a:p>
            <a:pPr lvl="1"/>
            <a:r>
              <a:rPr lang="ja-JP" altLang="en-US" dirty="0" smtClean="0"/>
              <a:t>前述</a:t>
            </a:r>
            <a:r>
              <a:rPr lang="ja-JP" altLang="en-US" dirty="0"/>
              <a:t>した</a:t>
            </a:r>
            <a:r>
              <a:rPr lang="en-US" altLang="ja-JP" dirty="0"/>
              <a:t>&lt;</a:t>
            </a:r>
            <a:r>
              <a:rPr lang="en-US" altLang="ja-JP" dirty="0">
                <a:hlinkClick r:id="rId2" action="ppaction://hlinksldjump"/>
              </a:rPr>
              <a:t>5.1</a:t>
            </a:r>
            <a:r>
              <a:rPr lang="ja-JP" altLang="en-US" dirty="0">
                <a:hlinkClick r:id="rId2" action="ppaction://hlinksldjump"/>
              </a:rPr>
              <a:t>　アクション設定　</a:t>
            </a:r>
            <a:r>
              <a:rPr lang="en-US" altLang="ja-JP" dirty="0">
                <a:hlinkClick r:id="rId2" action="ppaction://hlinksldjump"/>
              </a:rPr>
              <a:t>※</a:t>
            </a:r>
            <a:r>
              <a:rPr lang="ja-JP" altLang="en-US" dirty="0">
                <a:hlinkClick r:id="rId2" action="ppaction://hlinksldjump"/>
              </a:rPr>
              <a:t>メールドライバ</a:t>
            </a:r>
            <a:r>
              <a:rPr lang="en-US" altLang="ja-JP" dirty="0" smtClean="0"/>
              <a:t>&gt;</a:t>
            </a:r>
            <a:r>
              <a:rPr lang="ja-JP" altLang="en-US" dirty="0"/>
              <a:t>で設定した件名・本文のメールが届いていることを確認する</a:t>
            </a:r>
            <a:r>
              <a:rPr lang="en-US" altLang="ja-JP" dirty="0"/>
              <a:t/>
            </a:r>
            <a:br>
              <a:rPr lang="en-US" altLang="ja-JP" dirty="0"/>
            </a:br>
            <a:endParaRPr lang="en-US" altLang="ja-JP" dirty="0"/>
          </a:p>
        </p:txBody>
      </p:sp>
      <p:grpSp>
        <p:nvGrpSpPr>
          <p:cNvPr id="17" name="グループ化 16"/>
          <p:cNvGrpSpPr/>
          <p:nvPr/>
        </p:nvGrpSpPr>
        <p:grpSpPr>
          <a:xfrm>
            <a:off x="8832380" y="1271926"/>
            <a:ext cx="2856566" cy="3419344"/>
            <a:chOff x="8832380" y="1271926"/>
            <a:chExt cx="2856566" cy="3419344"/>
          </a:xfrm>
        </p:grpSpPr>
        <p:sp>
          <p:nvSpPr>
            <p:cNvPr id="18" name="正方形/長方形 17"/>
            <p:cNvSpPr/>
            <p:nvPr/>
          </p:nvSpPr>
          <p:spPr bwMode="auto">
            <a:xfrm>
              <a:off x="8832380" y="1271926"/>
              <a:ext cx="2856566" cy="3419344"/>
            </a:xfrm>
            <a:prstGeom prst="rect">
              <a:avLst/>
            </a:prstGeom>
            <a:solidFill>
              <a:srgbClr val="0A3368"/>
            </a:solidFill>
            <a:ln/>
            <a:extLst/>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9" name="角丸四角形 18"/>
            <p:cNvSpPr/>
            <p:nvPr/>
          </p:nvSpPr>
          <p:spPr bwMode="auto">
            <a:xfrm>
              <a:off x="8939884" y="2514388"/>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テストリクエスト</a:t>
              </a:r>
            </a:p>
          </p:txBody>
        </p:sp>
        <p:sp>
          <p:nvSpPr>
            <p:cNvPr id="20" name="角丸四角形 19"/>
            <p:cNvSpPr/>
            <p:nvPr/>
          </p:nvSpPr>
          <p:spPr bwMode="auto">
            <a:xfrm>
              <a:off x="8939884" y="3047480"/>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プロダクション適用</a:t>
              </a:r>
            </a:p>
          </p:txBody>
        </p:sp>
        <p:sp>
          <p:nvSpPr>
            <p:cNvPr id="21" name="角丸四角形 20"/>
            <p:cNvSpPr/>
            <p:nvPr/>
          </p:nvSpPr>
          <p:spPr bwMode="auto">
            <a:xfrm>
              <a:off x="8939884" y="1981296"/>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chemeClr val="tx1">
                      <a:lumMod val="50000"/>
                      <a:lumOff val="50000"/>
                    </a:schemeClr>
                  </a:solidFill>
                  <a:latin typeface="+mn-ea"/>
                </a:rPr>
                <a:t>ディシジョンテーブルファイル</a:t>
              </a:r>
              <a:r>
                <a:rPr lang="ja-JP" altLang="en-US" sz="900" b="1" dirty="0" smtClean="0">
                  <a:solidFill>
                    <a:schemeClr val="tx1">
                      <a:lumMod val="50000"/>
                      <a:lumOff val="50000"/>
                    </a:schemeClr>
                  </a:solidFill>
                  <a:latin typeface="+mn-ea"/>
                </a:rPr>
                <a:t>の</a:t>
              </a:r>
              <a:endParaRPr lang="en-US" altLang="ja-JP" sz="900" b="1" dirty="0" smtClean="0">
                <a:solidFill>
                  <a:schemeClr val="tx1">
                    <a:lumMod val="50000"/>
                    <a:lumOff val="50000"/>
                  </a:schemeClr>
                </a:solidFill>
                <a:latin typeface="+mn-ea"/>
              </a:endParaRPr>
            </a:p>
            <a:p>
              <a:pPr algn="ctr"/>
              <a:r>
                <a:rPr lang="ja-JP" altLang="en-US" sz="900" b="1" dirty="0" smtClean="0">
                  <a:solidFill>
                    <a:schemeClr val="tx1">
                      <a:lumMod val="50000"/>
                      <a:lumOff val="50000"/>
                    </a:schemeClr>
                  </a:solidFill>
                  <a:latin typeface="+mn-ea"/>
                </a:rPr>
                <a:t>アップロード</a:t>
              </a:r>
              <a:endParaRPr lang="ja-JP" altLang="en-US" sz="900" b="1" dirty="0">
                <a:solidFill>
                  <a:schemeClr val="tx1">
                    <a:lumMod val="50000"/>
                    <a:lumOff val="50000"/>
                  </a:schemeClr>
                </a:solidFill>
                <a:latin typeface="+mn-ea"/>
              </a:endParaRPr>
            </a:p>
          </p:txBody>
        </p:sp>
        <p:sp>
          <p:nvSpPr>
            <p:cNvPr id="22" name="角丸四角形 21"/>
            <p:cNvSpPr/>
            <p:nvPr/>
          </p:nvSpPr>
          <p:spPr bwMode="auto">
            <a:xfrm>
              <a:off x="8939884" y="3580572"/>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smtClean="0">
                  <a:solidFill>
                    <a:schemeClr val="tx1">
                      <a:lumMod val="50000"/>
                      <a:lumOff val="50000"/>
                    </a:schemeClr>
                  </a:solidFill>
                  <a:latin typeface="+mn-ea"/>
                </a:rPr>
                <a:t>ログの追加 </a:t>
              </a:r>
              <a:r>
                <a:rPr lang="en-US" altLang="ja-JP" sz="900" b="1" dirty="0" smtClean="0">
                  <a:solidFill>
                    <a:schemeClr val="tx1">
                      <a:lumMod val="50000"/>
                      <a:lumOff val="50000"/>
                    </a:schemeClr>
                  </a:solidFill>
                  <a:latin typeface="+mn-ea"/>
                </a:rPr>
                <a:t>※</a:t>
              </a:r>
              <a:r>
                <a:rPr lang="ja-JP" altLang="en-US" sz="900" b="1" dirty="0" smtClean="0">
                  <a:solidFill>
                    <a:schemeClr val="tx1">
                      <a:lumMod val="50000"/>
                      <a:lumOff val="50000"/>
                    </a:schemeClr>
                  </a:solidFill>
                  <a:latin typeface="+mn-ea"/>
                </a:rPr>
                <a:t>監視対象で</a:t>
              </a:r>
              <a:r>
                <a:rPr lang="en-US" altLang="ja-JP" sz="900" b="1" dirty="0" smtClean="0">
                  <a:solidFill>
                    <a:schemeClr val="tx1">
                      <a:lumMod val="50000"/>
                      <a:lumOff val="50000"/>
                    </a:schemeClr>
                  </a:solidFill>
                  <a:latin typeface="+mn-ea"/>
                </a:rPr>
                <a:t>echo</a:t>
              </a:r>
            </a:p>
          </p:txBody>
        </p:sp>
        <p:sp>
          <p:nvSpPr>
            <p:cNvPr id="23" name="角丸四角形 22"/>
            <p:cNvSpPr/>
            <p:nvPr/>
          </p:nvSpPr>
          <p:spPr bwMode="auto">
            <a:xfrm>
              <a:off x="8939884" y="4113666"/>
              <a:ext cx="2665393" cy="432000"/>
            </a:xfrm>
            <a:prstGeom prst="roundRect">
              <a:avLst/>
            </a:prstGeom>
            <a:solidFill>
              <a:schemeClr val="accent2">
                <a:lumMod val="20000"/>
                <a:lumOff val="80000"/>
              </a:schemeClr>
            </a:solidFill>
            <a:ln>
              <a:solidFill>
                <a:srgbClr val="FF0000"/>
              </a:solid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dirty="0">
                  <a:solidFill>
                    <a:srgbClr val="FF0000"/>
                  </a:solidFill>
                  <a:latin typeface="+mn-ea"/>
                </a:rPr>
                <a:t>アクション実行結果の確認</a:t>
              </a:r>
            </a:p>
          </p:txBody>
        </p:sp>
        <p:sp>
          <p:nvSpPr>
            <p:cNvPr id="24" name="角丸四角形 23"/>
            <p:cNvSpPr/>
            <p:nvPr/>
          </p:nvSpPr>
          <p:spPr bwMode="auto">
            <a:xfrm>
              <a:off x="8939884" y="1448204"/>
              <a:ext cx="2665393" cy="432000"/>
            </a:xfrm>
            <a:prstGeom prst="roundRect">
              <a:avLst/>
            </a:prstGeom>
            <a:solidFill>
              <a:schemeClr val="bg1">
                <a:lumMod val="85000"/>
              </a:schemeClr>
            </a:solidFill>
            <a:ln>
              <a:noFill/>
            </a:ln>
            <a:ex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900" b="1" spc="-150" dirty="0" smtClean="0">
                  <a:solidFill>
                    <a:schemeClr val="tx1">
                      <a:lumMod val="50000"/>
                      <a:lumOff val="50000"/>
                    </a:schemeClr>
                  </a:solidFill>
                  <a:latin typeface="+mn-ea"/>
                </a:rPr>
                <a:t>ディシジョンテーブルファイル作成 　</a:t>
              </a:r>
              <a:r>
                <a:rPr lang="en-US" altLang="ja-JP" sz="900" b="1" spc="-150" dirty="0" smtClean="0">
                  <a:solidFill>
                    <a:schemeClr val="tx1">
                      <a:lumMod val="50000"/>
                      <a:lumOff val="50000"/>
                    </a:schemeClr>
                  </a:solidFill>
                  <a:latin typeface="+mn-ea"/>
                </a:rPr>
                <a:t>※</a:t>
              </a:r>
              <a:r>
                <a:rPr lang="ja-JP" altLang="en-US" sz="900" b="1" spc="-150" dirty="0">
                  <a:solidFill>
                    <a:schemeClr val="tx1">
                      <a:lumMod val="50000"/>
                      <a:lumOff val="50000"/>
                    </a:schemeClr>
                  </a:solidFill>
                  <a:latin typeface="+mn-ea"/>
                </a:rPr>
                <a:t>エクセル操作</a:t>
              </a:r>
            </a:p>
          </p:txBody>
        </p:sp>
      </p:grpSp>
      <p:graphicFrame>
        <p:nvGraphicFramePr>
          <p:cNvPr id="38" name="表 37"/>
          <p:cNvGraphicFramePr>
            <a:graphicFrameLocks noGrp="1"/>
          </p:cNvGraphicFramePr>
          <p:nvPr>
            <p:extLst>
              <p:ext uri="{D42A27DB-BD31-4B8C-83A1-F6EECF244321}">
                <p14:modId xmlns:p14="http://schemas.microsoft.com/office/powerpoint/2010/main" val="2543495387"/>
              </p:ext>
            </p:extLst>
          </p:nvPr>
        </p:nvGraphicFramePr>
        <p:xfrm>
          <a:off x="6456050" y="4930940"/>
          <a:ext cx="5239720" cy="1389510"/>
        </p:xfrm>
        <a:graphic>
          <a:graphicData uri="http://schemas.openxmlformats.org/drawingml/2006/table">
            <a:tbl>
              <a:tblPr firstRow="1" bandRow="1">
                <a:tableStyleId>{5C22544A-7EE6-4342-B048-85BDC9FD1C3A}</a:tableStyleId>
              </a:tblPr>
              <a:tblGrid>
                <a:gridCol w="258043">
                  <a:extLst>
                    <a:ext uri="{9D8B030D-6E8A-4147-A177-3AD203B41FA5}">
                      <a16:colId xmlns:a16="http://schemas.microsoft.com/office/drawing/2014/main" val="2080567992"/>
                    </a:ext>
                  </a:extLst>
                </a:gridCol>
                <a:gridCol w="4981677">
                  <a:extLst>
                    <a:ext uri="{9D8B030D-6E8A-4147-A177-3AD203B41FA5}">
                      <a16:colId xmlns:a16="http://schemas.microsoft.com/office/drawing/2014/main" val="511074567"/>
                    </a:ext>
                  </a:extLst>
                </a:gridCol>
              </a:tblGrid>
              <a:tr h="16189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109995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r>
                        <a:rPr kumimoji="1" lang="ja-JP" altLang="en-US" sz="1300" dirty="0" smtClean="0">
                          <a:latin typeface="+mn-lt"/>
                        </a:rPr>
                        <a:t>以上の設定により、「監視アダプタ（</a:t>
                      </a:r>
                      <a:r>
                        <a:rPr kumimoji="1" lang="en-US" altLang="ja-JP" sz="1300" dirty="0" smtClean="0">
                          <a:latin typeface="+mn-lt"/>
                        </a:rPr>
                        <a:t>Zabbix</a:t>
                      </a:r>
                      <a:r>
                        <a:rPr kumimoji="1" lang="ja-JP" altLang="en-US" sz="1300" dirty="0" smtClean="0">
                          <a:latin typeface="+mn-lt"/>
                        </a:rPr>
                        <a:t>アダプタ）」から「アクションの実行（メールドライバ）」まで一連の作業が実行されました。</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pic>
        <p:nvPicPr>
          <p:cNvPr id="8" name="図 7"/>
          <p:cNvPicPr>
            <a:picLocks noChangeAspect="1"/>
          </p:cNvPicPr>
          <p:nvPr/>
        </p:nvPicPr>
        <p:blipFill>
          <a:blip r:embed="rId3"/>
          <a:stretch>
            <a:fillRect/>
          </a:stretch>
        </p:blipFill>
        <p:spPr>
          <a:xfrm>
            <a:off x="695250" y="1880204"/>
            <a:ext cx="5127180" cy="4438273"/>
          </a:xfrm>
          <a:prstGeom prst="rect">
            <a:avLst/>
          </a:prstGeom>
        </p:spPr>
      </p:pic>
    </p:spTree>
    <p:extLst>
      <p:ext uri="{BB962C8B-B14F-4D97-AF65-F5344CB8AC3E}">
        <p14:creationId xmlns:p14="http://schemas.microsoft.com/office/powerpoint/2010/main" val="4533057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A</a:t>
            </a:r>
            <a:r>
              <a:rPr kumimoji="1" lang="ja-JP" altLang="en-US" dirty="0" smtClean="0"/>
              <a:t>　付録</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486323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smtClean="0"/>
              <a:t>(1/6)</a:t>
            </a:r>
            <a:endParaRPr kumimoji="1" lang="ja-JP" altLang="en-US" dirty="0"/>
          </a:p>
        </p:txBody>
      </p:sp>
      <p:sp>
        <p:nvSpPr>
          <p:cNvPr id="7" name="コンテンツ プレースホルダー 6"/>
          <p:cNvSpPr>
            <a:spLocks noGrp="1"/>
          </p:cNvSpPr>
          <p:nvPr>
            <p:ph sz="quarter" idx="10"/>
          </p:nvPr>
        </p:nvSpPr>
        <p:spPr>
          <a:xfrm>
            <a:off x="239351" y="836712"/>
            <a:ext cx="11257400" cy="5616476"/>
          </a:xfrm>
        </p:spPr>
        <p:txBody>
          <a:bodyPr/>
          <a:lstStyle/>
          <a:p>
            <a:r>
              <a:rPr lang="ja-JP" altLang="en-US" dirty="0"/>
              <a:t>サンプル値を入力し</a:t>
            </a:r>
            <a:r>
              <a:rPr lang="en-US" altLang="ja-JP" dirty="0"/>
              <a:t>OASE</a:t>
            </a:r>
            <a:r>
              <a:rPr lang="ja-JP" altLang="en-US" dirty="0"/>
              <a:t>を実行する</a:t>
            </a:r>
            <a:endParaRPr lang="en-US" altLang="ja-JP" dirty="0"/>
          </a:p>
          <a:p>
            <a:pPr lvl="1"/>
            <a:r>
              <a:rPr lang="ja-JP" altLang="en-US" dirty="0"/>
              <a:t>「</a:t>
            </a:r>
            <a:r>
              <a:rPr lang="ja-JP" altLang="en-US" dirty="0" smtClean="0"/>
              <a:t>監視対象</a:t>
            </a:r>
            <a:r>
              <a:rPr lang="en-US" altLang="ja-JP" dirty="0" smtClean="0"/>
              <a:t>”</a:t>
            </a:r>
            <a:r>
              <a:rPr lang="en-US" altLang="ja-JP" dirty="0" err="1" smtClean="0"/>
              <a:t>Zabbix</a:t>
            </a:r>
            <a:r>
              <a:rPr lang="ja-JP" altLang="en-US" dirty="0" smtClean="0"/>
              <a:t> </a:t>
            </a:r>
            <a:r>
              <a:rPr lang="en-US" altLang="ja-JP" dirty="0" smtClean="0"/>
              <a:t>server”</a:t>
            </a:r>
            <a:r>
              <a:rPr lang="ja-JP" altLang="en-US" dirty="0" smtClean="0"/>
              <a:t>」に「文字列</a:t>
            </a:r>
            <a:r>
              <a:rPr lang="en-US" altLang="ja-JP" dirty="0" smtClean="0"/>
              <a:t>”WARNING”</a:t>
            </a:r>
            <a:r>
              <a:rPr lang="ja-JP" altLang="en-US" dirty="0" smtClean="0"/>
              <a:t>を含むアラート」が発砲された場合、</a:t>
            </a:r>
            <a:r>
              <a:rPr lang="en-US" altLang="ja-JP" dirty="0" smtClean="0"/>
              <a:t>OASE</a:t>
            </a:r>
            <a:r>
              <a:rPr lang="ja-JP" altLang="en-US" dirty="0" smtClean="0"/>
              <a:t>がキックされメールが送付されるようにする</a:t>
            </a:r>
            <a:endParaRPr lang="en-US" altLang="ja-JP" dirty="0"/>
          </a:p>
          <a:p>
            <a:pPr lvl="1"/>
            <a:endParaRPr lang="en-US" altLang="ja-JP" sz="900" b="1" dirty="0"/>
          </a:p>
          <a:p>
            <a:pPr marL="180000" lvl="1" indent="0">
              <a:buNone/>
            </a:pPr>
            <a:r>
              <a:rPr lang="ja-JP" altLang="en-US" b="1" dirty="0"/>
              <a:t>　</a:t>
            </a:r>
            <a:r>
              <a:rPr lang="en-US" altLang="ja-JP" b="1" dirty="0" smtClean="0"/>
              <a:t>【3.</a:t>
            </a:r>
            <a:r>
              <a:rPr lang="ja-JP" altLang="en-US" b="1" dirty="0" smtClean="0"/>
              <a:t>監視</a:t>
            </a:r>
            <a:r>
              <a:rPr lang="ja-JP" altLang="en-US" b="1" dirty="0"/>
              <a:t>対象</a:t>
            </a:r>
            <a:r>
              <a:rPr lang="ja-JP" altLang="en-US" b="1" dirty="0" smtClean="0"/>
              <a:t>の用意</a:t>
            </a:r>
            <a:r>
              <a:rPr lang="en-US" altLang="ja-JP" b="1" dirty="0" smtClean="0"/>
              <a:t>】</a:t>
            </a:r>
            <a:endParaRPr lang="ja-JP" altLang="en-US" b="1" dirty="0"/>
          </a:p>
          <a:p>
            <a:endParaRPr lang="ja-JP" altLang="en-US" dirty="0"/>
          </a:p>
        </p:txBody>
      </p:sp>
      <p:sp>
        <p:nvSpPr>
          <p:cNvPr id="10" name="角丸四角形 9"/>
          <p:cNvSpPr/>
          <p:nvPr/>
        </p:nvSpPr>
        <p:spPr bwMode="auto">
          <a:xfrm>
            <a:off x="839270" y="2497528"/>
            <a:ext cx="10910954" cy="2227652"/>
          </a:xfrm>
          <a:prstGeom prst="roundRect">
            <a:avLst>
              <a:gd name="adj" fmla="val 4487"/>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3.1</a:t>
            </a:r>
            <a:r>
              <a:rPr lang="ja-JP" altLang="en-US" sz="1400" b="1" dirty="0" smtClean="0">
                <a:latin typeface="+mn-ea"/>
              </a:rPr>
              <a:t> ログファイル</a:t>
            </a:r>
            <a:r>
              <a:rPr lang="ja-JP" altLang="en-US" sz="1400" b="1" dirty="0">
                <a:latin typeface="+mn-ea"/>
              </a:rPr>
              <a:t>の作成</a:t>
            </a:r>
            <a:endParaRPr lang="en-US" altLang="ja-JP" sz="1400" b="1" dirty="0" smtClean="0">
              <a:latin typeface="+mn-ea"/>
            </a:endParaRPr>
          </a:p>
        </p:txBody>
      </p:sp>
      <p:graphicFrame>
        <p:nvGraphicFramePr>
          <p:cNvPr id="28" name="表 27"/>
          <p:cNvGraphicFramePr>
            <a:graphicFrameLocks noGrp="1"/>
          </p:cNvGraphicFramePr>
          <p:nvPr>
            <p:extLst>
              <p:ext uri="{D42A27DB-BD31-4B8C-83A1-F6EECF244321}">
                <p14:modId xmlns:p14="http://schemas.microsoft.com/office/powerpoint/2010/main" val="2841618767"/>
              </p:ext>
            </p:extLst>
          </p:nvPr>
        </p:nvGraphicFramePr>
        <p:xfrm>
          <a:off x="1041858" y="3044415"/>
          <a:ext cx="5000134" cy="1509600"/>
        </p:xfrm>
        <a:graphic>
          <a:graphicData uri="http://schemas.openxmlformats.org/drawingml/2006/table">
            <a:tbl>
              <a:tblPr firstRow="1" bandRow="1">
                <a:tableStyleId>{5C22544A-7EE6-4342-B048-85BDC9FD1C3A}</a:tableStyleId>
              </a:tblPr>
              <a:tblGrid>
                <a:gridCol w="299982">
                  <a:extLst>
                    <a:ext uri="{9D8B030D-6E8A-4147-A177-3AD203B41FA5}">
                      <a16:colId xmlns:a16="http://schemas.microsoft.com/office/drawing/2014/main" val="2933971899"/>
                    </a:ext>
                  </a:extLst>
                </a:gridCol>
                <a:gridCol w="4421817">
                  <a:extLst>
                    <a:ext uri="{9D8B030D-6E8A-4147-A177-3AD203B41FA5}">
                      <a16:colId xmlns:a16="http://schemas.microsoft.com/office/drawing/2014/main" val="3429847219"/>
                    </a:ext>
                  </a:extLst>
                </a:gridCol>
                <a:gridCol w="278335">
                  <a:extLst>
                    <a:ext uri="{9D8B030D-6E8A-4147-A177-3AD203B41FA5}">
                      <a16:colId xmlns:a16="http://schemas.microsoft.com/office/drawing/2014/main" val="2078012998"/>
                    </a:ext>
                  </a:extLst>
                </a:gridCol>
              </a:tblGrid>
              <a:tr h="0">
                <a:tc gridSpan="3">
                  <a:txBody>
                    <a:bodyPr/>
                    <a:lstStyle/>
                    <a:p>
                      <a:pPr marL="171450" indent="-171450" algn="l">
                        <a:buFont typeface="Arial" panose="020B0604020202020204" pitchFamily="34" charset="0"/>
                        <a:buChar char="•"/>
                      </a:pPr>
                      <a:r>
                        <a:rPr kumimoji="1" lang="ja-JP" altLang="en-US" sz="1400" b="1" dirty="0" smtClean="0">
                          <a:solidFill>
                            <a:sysClr val="windowText" lastClr="000000"/>
                          </a:solidFill>
                          <a:latin typeface="+mn-lt"/>
                        </a:rPr>
                        <a:t>「</a:t>
                      </a:r>
                      <a:r>
                        <a:rPr kumimoji="1" lang="en-US" altLang="ja-JP" sz="1400" b="1" dirty="0" smtClean="0">
                          <a:solidFill>
                            <a:sysClr val="windowText" lastClr="000000"/>
                          </a:solidFill>
                          <a:latin typeface="+mn-lt"/>
                        </a:rPr>
                        <a:t>/</a:t>
                      </a:r>
                      <a:r>
                        <a:rPr kumimoji="1" lang="en-US" altLang="ja-JP" sz="1400" b="1" dirty="0" err="1" smtClean="0">
                          <a:solidFill>
                            <a:sysClr val="windowText" lastClr="000000"/>
                          </a:solidFill>
                          <a:latin typeface="+mn-lt"/>
                        </a:rPr>
                        <a:t>var</a:t>
                      </a:r>
                      <a:r>
                        <a:rPr kumimoji="1" lang="en-US" altLang="ja-JP" sz="1400" b="1" dirty="0" smtClean="0">
                          <a:solidFill>
                            <a:sysClr val="windowText" lastClr="000000"/>
                          </a:solidFill>
                          <a:latin typeface="+mn-lt"/>
                        </a:rPr>
                        <a:t>/log/</a:t>
                      </a:r>
                      <a:r>
                        <a:rPr kumimoji="1" lang="en-US" altLang="ja-JP" sz="1400" b="1" dirty="0" err="1" smtClean="0">
                          <a:solidFill>
                            <a:sysClr val="windowText" lastClr="000000"/>
                          </a:solidFill>
                          <a:latin typeface="+mn-lt"/>
                        </a:rPr>
                        <a:t>test_logs</a:t>
                      </a:r>
                      <a:r>
                        <a:rPr kumimoji="1" lang="en-US" altLang="ja-JP" sz="1400" b="1" dirty="0" smtClean="0">
                          <a:solidFill>
                            <a:sysClr val="windowText" lastClr="000000"/>
                          </a:solidFill>
                          <a:latin typeface="+mn-lt"/>
                        </a:rPr>
                        <a:t>/test.log</a:t>
                      </a:r>
                      <a:r>
                        <a:rPr kumimoji="1" lang="ja-JP" altLang="en-US" sz="1400" b="1" dirty="0" smtClean="0">
                          <a:solidFill>
                            <a:sysClr val="windowText" lastClr="000000"/>
                          </a:solidFill>
                          <a:latin typeface="+mn-lt"/>
                        </a:rPr>
                        <a:t>」を用意する</a:t>
                      </a:r>
                      <a:endParaRPr kumimoji="1" lang="ja-JP" altLang="en-US" sz="1400" b="1" dirty="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508990968"/>
                  </a:ext>
                </a:extLst>
              </a:tr>
              <a:tr h="900000">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400" b="1" dirty="0" smtClean="0">
                          <a:solidFill>
                            <a:schemeClr val="bg1"/>
                          </a:solidFill>
                          <a:latin typeface="+mn-lt"/>
                        </a:rPr>
                        <a:t>cd /</a:t>
                      </a:r>
                      <a:r>
                        <a:rPr kumimoji="1" lang="en-US" altLang="ja-JP" sz="1400" b="1" dirty="0" err="1" smtClean="0">
                          <a:solidFill>
                            <a:schemeClr val="bg1"/>
                          </a:solidFill>
                          <a:latin typeface="+mn-lt"/>
                        </a:rPr>
                        <a:t>var</a:t>
                      </a:r>
                      <a:r>
                        <a:rPr kumimoji="1" lang="en-US" altLang="ja-JP" sz="1400" b="1" dirty="0" smtClean="0">
                          <a:solidFill>
                            <a:schemeClr val="bg1"/>
                          </a:solidFill>
                          <a:latin typeface="+mn-lt"/>
                        </a:rPr>
                        <a:t>/log</a:t>
                      </a:r>
                    </a:p>
                    <a:p>
                      <a:pPr algn="l"/>
                      <a:r>
                        <a:rPr kumimoji="1" lang="en-US" altLang="ja-JP" sz="1400" b="1" dirty="0" err="1" smtClean="0">
                          <a:solidFill>
                            <a:schemeClr val="bg1"/>
                          </a:solidFill>
                          <a:latin typeface="+mn-lt"/>
                        </a:rPr>
                        <a:t>mkdir</a:t>
                      </a:r>
                      <a:r>
                        <a:rPr kumimoji="1" lang="en-US" altLang="ja-JP" sz="1400" b="1" dirty="0" smtClean="0">
                          <a:solidFill>
                            <a:schemeClr val="bg1"/>
                          </a:solidFill>
                          <a:latin typeface="+mn-lt"/>
                        </a:rPr>
                        <a:t> </a:t>
                      </a:r>
                      <a:r>
                        <a:rPr kumimoji="1" lang="en-US" altLang="ja-JP" sz="1400" b="1" dirty="0" err="1" smtClean="0">
                          <a:solidFill>
                            <a:schemeClr val="bg1"/>
                          </a:solidFill>
                          <a:latin typeface="+mn-lt"/>
                        </a:rPr>
                        <a:t>test_logs</a:t>
                      </a:r>
                      <a:endParaRPr kumimoji="1" lang="en-US" altLang="ja-JP" sz="1400" b="1" dirty="0" smtClean="0">
                        <a:solidFill>
                          <a:schemeClr val="bg1"/>
                        </a:solidFill>
                        <a:latin typeface="+mn-lt"/>
                      </a:endParaRPr>
                    </a:p>
                    <a:p>
                      <a:pPr algn="l"/>
                      <a:r>
                        <a:rPr kumimoji="1" lang="en-US" altLang="ja-JP" sz="1400" b="1" dirty="0" smtClean="0">
                          <a:solidFill>
                            <a:schemeClr val="bg1"/>
                          </a:solidFill>
                          <a:latin typeface="+mn-lt"/>
                        </a:rPr>
                        <a:t>vim </a:t>
                      </a:r>
                      <a:r>
                        <a:rPr kumimoji="1" lang="en-US" altLang="ja-JP" sz="1400" b="1" dirty="0" err="1" smtClean="0">
                          <a:solidFill>
                            <a:schemeClr val="bg1"/>
                          </a:solidFill>
                          <a:latin typeface="+mn-lt"/>
                        </a:rPr>
                        <a:t>test_logs</a:t>
                      </a:r>
                      <a:r>
                        <a:rPr kumimoji="1" lang="en-US" altLang="ja-JP" sz="1400" b="1" dirty="0" smtClean="0">
                          <a:solidFill>
                            <a:schemeClr val="bg1"/>
                          </a:solidFill>
                          <a:latin typeface="+mn-lt"/>
                        </a:rPr>
                        <a:t>/test.log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kumimoji="1" lang="ja-JP"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1754988"/>
                  </a:ext>
                </a:extLst>
              </a:tr>
              <a:tr h="0">
                <a:tc>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4266610816"/>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1389629485"/>
              </p:ext>
            </p:extLst>
          </p:nvPr>
        </p:nvGraphicFramePr>
        <p:xfrm>
          <a:off x="6540130" y="5280240"/>
          <a:ext cx="5210094" cy="757560"/>
        </p:xfrm>
        <a:graphic>
          <a:graphicData uri="http://schemas.openxmlformats.org/drawingml/2006/table">
            <a:tbl>
              <a:tblPr firstRow="1" bandRow="1">
                <a:tableStyleId>{5C22544A-7EE6-4342-B048-85BDC9FD1C3A}</a:tableStyleId>
              </a:tblPr>
              <a:tblGrid>
                <a:gridCol w="224806">
                  <a:extLst>
                    <a:ext uri="{9D8B030D-6E8A-4147-A177-3AD203B41FA5}">
                      <a16:colId xmlns:a16="http://schemas.microsoft.com/office/drawing/2014/main" val="2080567992"/>
                    </a:ext>
                  </a:extLst>
                </a:gridCol>
                <a:gridCol w="4985288">
                  <a:extLst>
                    <a:ext uri="{9D8B030D-6E8A-4147-A177-3AD203B41FA5}">
                      <a16:colId xmlns:a16="http://schemas.microsoft.com/office/drawing/2014/main" val="511074567"/>
                    </a:ext>
                  </a:extLst>
                </a:gridCol>
              </a:tblGrid>
              <a:tr h="288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468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詳細については各スライドを参照ください。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2422671349"/>
              </p:ext>
            </p:extLst>
          </p:nvPr>
        </p:nvGraphicFramePr>
        <p:xfrm>
          <a:off x="6330034" y="3044415"/>
          <a:ext cx="4878675" cy="1528800"/>
        </p:xfrm>
        <a:graphic>
          <a:graphicData uri="http://schemas.openxmlformats.org/drawingml/2006/table">
            <a:tbl>
              <a:tblPr firstRow="1" bandRow="1">
                <a:tableStyleId>{5C22544A-7EE6-4342-B048-85BDC9FD1C3A}</a:tableStyleId>
              </a:tblPr>
              <a:tblGrid>
                <a:gridCol w="292695">
                  <a:extLst>
                    <a:ext uri="{9D8B030D-6E8A-4147-A177-3AD203B41FA5}">
                      <a16:colId xmlns:a16="http://schemas.microsoft.com/office/drawing/2014/main" val="2933971899"/>
                    </a:ext>
                  </a:extLst>
                </a:gridCol>
                <a:gridCol w="4314406">
                  <a:extLst>
                    <a:ext uri="{9D8B030D-6E8A-4147-A177-3AD203B41FA5}">
                      <a16:colId xmlns:a16="http://schemas.microsoft.com/office/drawing/2014/main" val="3429847219"/>
                    </a:ext>
                  </a:extLst>
                </a:gridCol>
                <a:gridCol w="271574">
                  <a:extLst>
                    <a:ext uri="{9D8B030D-6E8A-4147-A177-3AD203B41FA5}">
                      <a16:colId xmlns:a16="http://schemas.microsoft.com/office/drawing/2014/main" val="2078012998"/>
                    </a:ext>
                  </a:extLst>
                </a:gridCol>
              </a:tblGrid>
              <a:tr h="324000">
                <a:tc gridSpan="2">
                  <a:txBody>
                    <a:bodyPr/>
                    <a:lstStyle/>
                    <a:p>
                      <a:pPr marL="285750" indent="-285750" algn="l">
                        <a:buFont typeface="Arial" panose="020B0604020202020204" pitchFamily="34" charset="0"/>
                        <a:buChar char="•"/>
                      </a:pPr>
                      <a:r>
                        <a:rPr kumimoji="1" lang="ja-JP" altLang="en-US" sz="1400" b="1" dirty="0" smtClean="0">
                          <a:solidFill>
                            <a:sysClr val="windowText" lastClr="000000"/>
                          </a:solidFill>
                          <a:latin typeface="+mn-lt"/>
                        </a:rPr>
                        <a:t>「</a:t>
                      </a:r>
                      <a:r>
                        <a:rPr kumimoji="1" lang="en-US" altLang="ja-JP" sz="1400" b="1" dirty="0" smtClean="0">
                          <a:solidFill>
                            <a:sysClr val="windowText" lastClr="000000"/>
                          </a:solidFill>
                          <a:latin typeface="+mn-lt"/>
                        </a:rPr>
                        <a:t>test.log</a:t>
                      </a:r>
                      <a:r>
                        <a:rPr kumimoji="1" lang="ja-JP" altLang="en-US" sz="1400" b="1" dirty="0" smtClean="0">
                          <a:solidFill>
                            <a:sysClr val="windowText" lastClr="000000"/>
                          </a:solidFill>
                          <a:latin typeface="+mn-lt"/>
                        </a:rPr>
                        <a:t>」に以下を記述し保存</a:t>
                      </a:r>
                      <a:endParaRPr kumimoji="1" lang="en-US" altLang="ja-JP" sz="1400" b="1"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en-US" altLang="ja-JP" sz="1400" b="1" dirty="0" smtClean="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8119664"/>
                  </a:ext>
                </a:extLst>
              </a:tr>
              <a:tr h="900000">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[2020-01-01 01:02:03] INFO: DB</a:t>
                      </a:r>
                      <a:r>
                        <a:rPr kumimoji="1" lang="ja-JP" altLang="en-US" sz="1400" b="1" dirty="0" smtClean="0">
                          <a:solidFill>
                            <a:schemeClr val="bg1"/>
                          </a:solidFill>
                          <a:latin typeface="+mn-lt"/>
                        </a:rPr>
                        <a:t>接続</a:t>
                      </a:r>
                      <a:endParaRPr kumimoji="1" lang="en-US" altLang="ja-JP" sz="1400" b="1" dirty="0" smtClean="0">
                        <a:solidFill>
                          <a:schemeClr val="bg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[2020-01-01 01:02:03] INFO: DB</a:t>
                      </a:r>
                      <a:r>
                        <a:rPr kumimoji="1" lang="ja-JP" altLang="en-US" sz="1400" b="1" dirty="0" smtClean="0">
                          <a:solidFill>
                            <a:schemeClr val="bg1"/>
                          </a:solidFill>
                          <a:latin typeface="+mn-lt"/>
                        </a:rPr>
                        <a:t>接続</a:t>
                      </a:r>
                      <a:r>
                        <a:rPr kumimoji="1" lang="en-US" altLang="ja-JP" sz="1400" b="1" dirty="0" smtClean="0">
                          <a:solidFill>
                            <a:schemeClr val="bg1"/>
                          </a:solidFill>
                          <a:latin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[2020-01-01 01:02:03] INFO: DB</a:t>
                      </a:r>
                      <a:r>
                        <a:rPr kumimoji="1" lang="ja-JP" altLang="en-US" sz="1400" b="1" dirty="0" smtClean="0">
                          <a:solidFill>
                            <a:schemeClr val="bg1"/>
                          </a:solidFill>
                          <a:latin typeface="+mn-lt"/>
                        </a:rPr>
                        <a:t>接続</a:t>
                      </a:r>
                      <a:r>
                        <a:rPr kumimoji="1" lang="en-US" altLang="ja-JP" sz="1400" b="1" dirty="0" smtClean="0">
                          <a:solidFill>
                            <a:schemeClr val="bg1"/>
                          </a:solidFill>
                          <a:latin typeface="+mn-lt"/>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endParaRPr kumimoji="1" lang="ja-JP" alt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9205909"/>
                  </a:ext>
                </a:extLst>
              </a:tr>
              <a:tr h="0">
                <a:tc>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4266610816"/>
                  </a:ext>
                </a:extLst>
              </a:tr>
            </a:tbl>
          </a:graphicData>
        </a:graphic>
      </p:graphicFrame>
    </p:spTree>
    <p:extLst>
      <p:ext uri="{BB962C8B-B14F-4D97-AF65-F5344CB8AC3E}">
        <p14:creationId xmlns:p14="http://schemas.microsoft.com/office/powerpoint/2010/main" val="1184184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a:t>
            </a:r>
            <a:r>
              <a:rPr lang="en-US" altLang="ja-JP" dirty="0"/>
              <a:t> </a:t>
            </a:r>
            <a:r>
              <a:rPr lang="en-US" altLang="ja-JP" dirty="0" err="1"/>
              <a:t>Zabbix</a:t>
            </a:r>
            <a:r>
              <a:rPr lang="ja-JP" altLang="en-US" dirty="0" smtClean="0"/>
              <a:t>連携編</a:t>
            </a:r>
            <a:r>
              <a:rPr lang="en-US" altLang="ja-JP" dirty="0" smtClean="0"/>
              <a:t>【</a:t>
            </a:r>
            <a:r>
              <a:rPr lang="ja-JP" altLang="en-US" dirty="0"/>
              <a:t>実習</a:t>
            </a:r>
            <a:r>
              <a:rPr lang="en-US" altLang="ja-JP" dirty="0" smtClean="0"/>
              <a:t>】</a:t>
            </a:r>
            <a:r>
              <a:rPr lang="ja-JP" altLang="en-US" dirty="0" smtClean="0"/>
              <a:t>について </a:t>
            </a:r>
            <a:r>
              <a:rPr lang="ja-JP" altLang="en-US" dirty="0"/>
              <a:t>（</a:t>
            </a:r>
            <a:r>
              <a:rPr lang="en-US" altLang="ja-JP" dirty="0" smtClean="0"/>
              <a:t>1/4</a:t>
            </a:r>
            <a:r>
              <a:rPr lang="ja-JP" altLang="en-US" dirty="0" smtClean="0"/>
              <a:t>）</a:t>
            </a:r>
            <a:endParaRPr kumimoji="1" lang="ja-JP" altLang="en-US" dirty="0"/>
          </a:p>
        </p:txBody>
      </p:sp>
      <p:sp>
        <p:nvSpPr>
          <p:cNvPr id="7" name="コンテンツ プレースホルダー 6"/>
          <p:cNvSpPr>
            <a:spLocks noGrp="1"/>
          </p:cNvSpPr>
          <p:nvPr>
            <p:ph sz="quarter" idx="10"/>
          </p:nvPr>
        </p:nvSpPr>
        <p:spPr/>
        <p:txBody>
          <a:bodyPr/>
          <a:lstStyle/>
          <a:p>
            <a:r>
              <a:rPr lang="ja-JP" altLang="en-US" dirty="0"/>
              <a:t>まえがき</a:t>
            </a:r>
            <a:endParaRPr lang="en-US" altLang="ja-JP" dirty="0"/>
          </a:p>
          <a:p>
            <a:pPr lvl="1"/>
            <a:endParaRPr lang="en-US" altLang="ja-JP" dirty="0"/>
          </a:p>
          <a:p>
            <a:pPr lvl="1"/>
            <a:r>
              <a:rPr lang="ja-JP" altLang="en-US" dirty="0"/>
              <a:t>本稿は、</a:t>
            </a:r>
            <a:r>
              <a:rPr lang="en-US" altLang="ja-JP" dirty="0" err="1"/>
              <a:t>Exastro</a:t>
            </a:r>
            <a:r>
              <a:rPr lang="en-US" altLang="ja-JP" dirty="0"/>
              <a:t> Operation Autonomy Support Engine (OASE) </a:t>
            </a:r>
            <a:r>
              <a:rPr lang="ja-JP" altLang="en-US" dirty="0"/>
              <a:t>を利用する上で、基本的な機能の理解を支援するための資料です。</a:t>
            </a:r>
            <a:endParaRPr lang="en-US" altLang="ja-JP" dirty="0"/>
          </a:p>
          <a:p>
            <a:pPr lvl="1"/>
            <a:r>
              <a:rPr lang="en-US" altLang="ja-JP" dirty="0"/>
              <a:t>OASE</a:t>
            </a:r>
            <a:r>
              <a:rPr lang="ja-JP" altLang="en-US" dirty="0"/>
              <a:t>はいくつかのソフトウェアと連携が可能ですが、本稿では 「</a:t>
            </a:r>
            <a:r>
              <a:rPr lang="en-US" altLang="ja-JP" dirty="0" err="1"/>
              <a:t>Zabbix</a:t>
            </a:r>
            <a:r>
              <a:rPr lang="ja-JP" altLang="en-US" dirty="0"/>
              <a:t>アダプタ」および「メールドライバ」との連携を対象とします。</a:t>
            </a:r>
            <a:endParaRPr lang="en-US" altLang="ja-JP" dirty="0"/>
          </a:p>
          <a:p>
            <a:pPr lvl="1"/>
            <a:r>
              <a:rPr lang="ja-JP" altLang="en-US" dirty="0"/>
              <a:t>概要を理解したい場合</a:t>
            </a:r>
            <a:r>
              <a:rPr lang="ja-JP" altLang="en-US" dirty="0" smtClean="0"/>
              <a:t>は</a:t>
            </a:r>
            <a:r>
              <a:rPr lang="en-US" altLang="ja-JP" dirty="0" smtClean="0"/>
              <a:t>&lt; </a:t>
            </a:r>
            <a:r>
              <a:rPr lang="en-US" altLang="ja-JP" dirty="0" err="1"/>
              <a:t>Exastro</a:t>
            </a:r>
            <a:r>
              <a:rPr lang="en-US" altLang="ja-JP" dirty="0"/>
              <a:t> OASE Zabbix</a:t>
            </a:r>
            <a:r>
              <a:rPr lang="ja-JP" altLang="en-US" dirty="0"/>
              <a:t>連携編</a:t>
            </a:r>
            <a:r>
              <a:rPr lang="en-US" altLang="ja-JP" dirty="0" smtClean="0"/>
              <a:t>【</a:t>
            </a:r>
            <a:r>
              <a:rPr lang="ja-JP" altLang="en-US" dirty="0"/>
              <a:t>座学</a:t>
            </a:r>
            <a:r>
              <a:rPr lang="en-US" altLang="ja-JP" dirty="0" smtClean="0"/>
              <a:t>】&gt;</a:t>
            </a:r>
            <a:r>
              <a:rPr lang="ja-JP" altLang="en-US" dirty="0"/>
              <a:t>をご参照ください。</a:t>
            </a:r>
            <a:endParaRPr lang="en-US" altLang="ja-JP" dirty="0"/>
          </a:p>
          <a:p>
            <a:pPr lvl="1"/>
            <a:r>
              <a:rPr lang="ja-JP" altLang="en-US" dirty="0"/>
              <a:t>包括的な内容としては、</a:t>
            </a:r>
            <a:r>
              <a:rPr lang="en-US" altLang="ja-JP" dirty="0" err="1"/>
              <a:t>Exastro</a:t>
            </a:r>
            <a:r>
              <a:rPr lang="en-US" altLang="ja-JP" dirty="0"/>
              <a:t> OASE </a:t>
            </a:r>
            <a:r>
              <a:rPr lang="ja-JP" altLang="en-US" dirty="0"/>
              <a:t>の公式マニュアル集である</a:t>
            </a:r>
            <a:r>
              <a:rPr lang="en-US" altLang="ja-JP" dirty="0"/>
              <a:t>&lt; </a:t>
            </a:r>
            <a:r>
              <a:rPr lang="en-US" altLang="ja-JP" dirty="0" err="1">
                <a:hlinkClick r:id="rId2"/>
              </a:rPr>
              <a:t>OASE_docs</a:t>
            </a:r>
            <a:r>
              <a:rPr lang="en-US" altLang="ja-JP" dirty="0"/>
              <a:t> &gt;</a:t>
            </a:r>
            <a:r>
              <a:rPr lang="ja-JP" altLang="en-US" dirty="0"/>
              <a:t>をご参照ください。</a:t>
            </a:r>
            <a:endParaRPr lang="en-US" altLang="ja-JP" dirty="0"/>
          </a:p>
        </p:txBody>
      </p:sp>
      <p:pic>
        <p:nvPicPr>
          <p:cNvPr id="5" name="図 4"/>
          <p:cNvPicPr>
            <a:picLocks noChangeAspect="1"/>
          </p:cNvPicPr>
          <p:nvPr/>
        </p:nvPicPr>
        <p:blipFill>
          <a:blip r:embed="rId3"/>
          <a:stretch>
            <a:fillRect/>
          </a:stretch>
        </p:blipFill>
        <p:spPr>
          <a:xfrm>
            <a:off x="2605726" y="3651854"/>
            <a:ext cx="6980548" cy="2707023"/>
          </a:xfrm>
          <a:prstGeom prst="rect">
            <a:avLst/>
          </a:prstGeom>
        </p:spPr>
      </p:pic>
    </p:spTree>
    <p:extLst>
      <p:ext uri="{BB962C8B-B14F-4D97-AF65-F5344CB8AC3E}">
        <p14:creationId xmlns:p14="http://schemas.microsoft.com/office/powerpoint/2010/main" val="8966203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smtClean="0"/>
              <a:t>(2/6)</a:t>
            </a:r>
            <a:endParaRPr kumimoji="1" lang="ja-JP" altLang="en-US" dirty="0"/>
          </a:p>
        </p:txBody>
      </p:sp>
      <p:sp>
        <p:nvSpPr>
          <p:cNvPr id="7" name="コンテンツ プレースホルダー 6"/>
          <p:cNvSpPr>
            <a:spLocks noGrp="1"/>
          </p:cNvSpPr>
          <p:nvPr>
            <p:ph sz="quarter" idx="10"/>
          </p:nvPr>
        </p:nvSpPr>
        <p:spPr>
          <a:xfrm>
            <a:off x="239351" y="836712"/>
            <a:ext cx="11257400" cy="5616476"/>
          </a:xfrm>
        </p:spPr>
        <p:txBody>
          <a:bodyPr/>
          <a:lstStyle/>
          <a:p>
            <a:pPr marL="180000" lvl="1" indent="0">
              <a:buNone/>
            </a:pPr>
            <a:r>
              <a:rPr lang="ja-JP" altLang="en-US" b="1" dirty="0"/>
              <a:t>　</a:t>
            </a:r>
            <a:r>
              <a:rPr lang="en-US" altLang="ja-JP" b="1" dirty="0" smtClean="0"/>
              <a:t>【4.</a:t>
            </a:r>
            <a:r>
              <a:rPr lang="ja-JP" altLang="en-US" b="1" dirty="0" smtClean="0"/>
              <a:t>モニタリング</a:t>
            </a:r>
            <a:r>
              <a:rPr lang="ja-JP" altLang="en-US" b="1" dirty="0"/>
              <a:t>設定</a:t>
            </a:r>
            <a:r>
              <a:rPr lang="en-US" altLang="ja-JP" b="1" dirty="0" smtClean="0"/>
              <a:t>】</a:t>
            </a:r>
            <a:endParaRPr lang="ja-JP" altLang="en-US" b="1" dirty="0"/>
          </a:p>
          <a:p>
            <a:endParaRPr lang="ja-JP" altLang="en-US" dirty="0"/>
          </a:p>
        </p:txBody>
      </p:sp>
      <p:sp>
        <p:nvSpPr>
          <p:cNvPr id="22" name="角丸四角形 21"/>
          <p:cNvSpPr/>
          <p:nvPr/>
        </p:nvSpPr>
        <p:spPr bwMode="auto">
          <a:xfrm>
            <a:off x="839270" y="1340710"/>
            <a:ext cx="5508000" cy="3636000"/>
          </a:xfrm>
          <a:prstGeom prst="roundRect">
            <a:avLst>
              <a:gd name="adj" fmla="val 2663"/>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4.1</a:t>
            </a:r>
            <a:r>
              <a:rPr lang="ja-JP" altLang="en-US" sz="1400" b="1" dirty="0" smtClean="0">
                <a:latin typeface="+mn-ea"/>
              </a:rPr>
              <a:t> </a:t>
            </a:r>
            <a:r>
              <a:rPr lang="en-US" altLang="ja-JP" sz="1400" b="1" dirty="0" smtClean="0">
                <a:latin typeface="+mn-ea"/>
              </a:rPr>
              <a:t>Zabbix_</a:t>
            </a:r>
            <a:r>
              <a:rPr lang="ja-JP" altLang="en-US" sz="1400" b="1" dirty="0" smtClean="0">
                <a:latin typeface="+mn-ea"/>
              </a:rPr>
              <a:t>アイテムの作成</a:t>
            </a:r>
            <a:endParaRPr lang="en-US" altLang="ja-JP" sz="1400" b="1" dirty="0" smtClean="0">
              <a:latin typeface="+mn-ea"/>
            </a:endParaRPr>
          </a:p>
        </p:txBody>
      </p:sp>
      <p:graphicFrame>
        <p:nvGraphicFramePr>
          <p:cNvPr id="8" name="表 7"/>
          <p:cNvGraphicFramePr>
            <a:graphicFrameLocks noGrp="1"/>
          </p:cNvGraphicFramePr>
          <p:nvPr>
            <p:extLst>
              <p:ext uri="{D42A27DB-BD31-4B8C-83A1-F6EECF244321}">
                <p14:modId xmlns:p14="http://schemas.microsoft.com/office/powerpoint/2010/main" val="2485897466"/>
              </p:ext>
            </p:extLst>
          </p:nvPr>
        </p:nvGraphicFramePr>
        <p:xfrm>
          <a:off x="990691" y="1753040"/>
          <a:ext cx="5216018" cy="2966720"/>
        </p:xfrm>
        <a:graphic>
          <a:graphicData uri="http://schemas.openxmlformats.org/drawingml/2006/table">
            <a:tbl>
              <a:tblPr firstRow="1" bandRow="1">
                <a:tableStyleId>{5C22544A-7EE6-4342-B048-85BDC9FD1C3A}</a:tableStyleId>
              </a:tblPr>
              <a:tblGrid>
                <a:gridCol w="1664018">
                  <a:extLst>
                    <a:ext uri="{9D8B030D-6E8A-4147-A177-3AD203B41FA5}">
                      <a16:colId xmlns:a16="http://schemas.microsoft.com/office/drawing/2014/main" val="2078170708"/>
                    </a:ext>
                  </a:extLst>
                </a:gridCol>
                <a:gridCol w="3552000">
                  <a:extLst>
                    <a:ext uri="{9D8B030D-6E8A-4147-A177-3AD203B41FA5}">
                      <a16:colId xmlns:a16="http://schemas.microsoft.com/office/drawing/2014/main" val="1530523492"/>
                    </a:ext>
                  </a:extLst>
                </a:gridCol>
              </a:tblGrid>
              <a:tr h="370840">
                <a:tc>
                  <a:txBody>
                    <a:bodyPr/>
                    <a:lstStyle/>
                    <a:p>
                      <a:r>
                        <a:rPr kumimoji="1" lang="ja-JP" altLang="en-US" sz="1400" b="1" dirty="0" smtClean="0">
                          <a:solidFill>
                            <a:schemeClr val="bg1"/>
                          </a:solidFill>
                          <a:latin typeface="+mn-lt"/>
                        </a:rPr>
                        <a:t>名前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smtClean="0">
                          <a:solidFill>
                            <a:schemeClr val="tx1"/>
                          </a:solidFill>
                          <a:latin typeface="+mn-lt"/>
                        </a:rPr>
                        <a:t>WARNING monitoring</a:t>
                      </a:r>
                      <a:endParaRPr kumimoji="1" lang="ja-JP" altLang="en-US" sz="1400" b="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370840">
                <a:tc>
                  <a:txBody>
                    <a:bodyPr/>
                    <a:lstStyle/>
                    <a:p>
                      <a:r>
                        <a:rPr kumimoji="1" lang="ja-JP" altLang="en-US" sz="1400" b="1" dirty="0" smtClean="0">
                          <a:solidFill>
                            <a:schemeClr val="bg1"/>
                          </a:solidFill>
                          <a:latin typeface="+mn-lt"/>
                        </a:rPr>
                        <a:t>タイプ</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Zabbix</a:t>
                      </a:r>
                      <a:r>
                        <a:rPr kumimoji="1" lang="ja-JP" altLang="en-US" sz="1400" dirty="0" smtClean="0">
                          <a:solidFill>
                            <a:schemeClr val="tx1"/>
                          </a:solidFill>
                          <a:latin typeface="+mn-lt"/>
                        </a:rPr>
                        <a:t>エージェント</a:t>
                      </a:r>
                      <a:r>
                        <a:rPr kumimoji="1" lang="en-US" altLang="ja-JP" sz="1400" dirty="0" smtClean="0">
                          <a:solidFill>
                            <a:schemeClr val="tx1"/>
                          </a:solidFill>
                          <a:latin typeface="+mn-lt"/>
                        </a:rPr>
                        <a:t>(</a:t>
                      </a:r>
                      <a:r>
                        <a:rPr kumimoji="1" lang="ja-JP" altLang="en-US" sz="1400" dirty="0" smtClean="0">
                          <a:solidFill>
                            <a:schemeClr val="tx1"/>
                          </a:solidFill>
                          <a:latin typeface="+mn-lt"/>
                        </a:rPr>
                        <a:t>アクティブ</a:t>
                      </a:r>
                      <a:r>
                        <a:rPr kumimoji="1" lang="en-US" altLang="ja-JP" sz="1400" dirty="0" smtClean="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8198264"/>
                  </a:ext>
                </a:extLst>
              </a:tr>
              <a:tr h="370840">
                <a:tc>
                  <a:txBody>
                    <a:bodyPr/>
                    <a:lstStyle/>
                    <a:p>
                      <a:r>
                        <a:rPr kumimoji="1" lang="ja-JP" altLang="en-US" sz="1400" b="1" dirty="0" smtClean="0">
                          <a:solidFill>
                            <a:schemeClr val="bg1"/>
                          </a:solidFill>
                          <a:latin typeface="+mn-lt"/>
                        </a:rPr>
                        <a:t>キー</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log[/var/log/test_logs/</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097151"/>
                  </a:ext>
                </a:extLst>
              </a:tr>
              <a:tr h="370840">
                <a:tc>
                  <a:txBody>
                    <a:bodyPr/>
                    <a:lstStyle/>
                    <a:p>
                      <a:r>
                        <a:rPr kumimoji="1" lang="ja-JP" altLang="en-US" sz="1400" b="1" dirty="0" smtClean="0">
                          <a:solidFill>
                            <a:schemeClr val="bg1"/>
                          </a:solidFill>
                          <a:latin typeface="+mn-lt"/>
                        </a:rPr>
                        <a:t>データ型</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ログ</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28262024"/>
                  </a:ext>
                </a:extLst>
              </a:tr>
              <a:tr h="370840">
                <a:tc>
                  <a:txBody>
                    <a:bodyPr/>
                    <a:lstStyle/>
                    <a:p>
                      <a:r>
                        <a:rPr kumimoji="1" lang="ja-JP" altLang="en-US" sz="1400" b="1" dirty="0" smtClean="0">
                          <a:solidFill>
                            <a:schemeClr val="bg1"/>
                          </a:solidFill>
                          <a:latin typeface="+mn-lt"/>
                        </a:rPr>
                        <a:t>監視間隔</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10s</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8268882"/>
                  </a:ext>
                </a:extLst>
              </a:tr>
              <a:tr h="370840">
                <a:tc>
                  <a:txBody>
                    <a:bodyPr/>
                    <a:lstStyle/>
                    <a:p>
                      <a:r>
                        <a:rPr kumimoji="1" lang="ja-JP" altLang="en-US" sz="1400" b="1" dirty="0" smtClean="0">
                          <a:solidFill>
                            <a:schemeClr val="bg1"/>
                          </a:solidFill>
                          <a:latin typeface="+mn-lt"/>
                        </a:rPr>
                        <a:t>ログの時間形式</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a:t>
                      </a:r>
                      <a:r>
                        <a:rPr kumimoji="1" lang="en-US" altLang="ja-JP" sz="1400" dirty="0" err="1" smtClean="0">
                          <a:solidFill>
                            <a:schemeClr val="tx1"/>
                          </a:solidFill>
                          <a:latin typeface="+mn-lt"/>
                        </a:rPr>
                        <a:t>yyyy</a:t>
                      </a:r>
                      <a:r>
                        <a:rPr kumimoji="1" lang="en-US" altLang="ja-JP" sz="1400" dirty="0" smtClean="0">
                          <a:solidFill>
                            <a:schemeClr val="tx1"/>
                          </a:solidFill>
                          <a:latin typeface="+mn-lt"/>
                        </a:rPr>
                        <a:t>-MM-</a:t>
                      </a:r>
                      <a:r>
                        <a:rPr kumimoji="1" lang="en-US" altLang="ja-JP" sz="1400" dirty="0" err="1" smtClean="0">
                          <a:solidFill>
                            <a:schemeClr val="tx1"/>
                          </a:solidFill>
                          <a:latin typeface="+mn-lt"/>
                        </a:rPr>
                        <a:t>dd</a:t>
                      </a:r>
                      <a:r>
                        <a:rPr kumimoji="1" lang="en-US" altLang="ja-JP" sz="1400" dirty="0" smtClean="0">
                          <a:solidFill>
                            <a:schemeClr val="tx1"/>
                          </a:solidFill>
                          <a:latin typeface="+mn-lt"/>
                        </a:rPr>
                        <a:t> </a:t>
                      </a:r>
                      <a:r>
                        <a:rPr kumimoji="1" lang="en-US" altLang="ja-JP" sz="1400" dirty="0" err="1" smtClean="0">
                          <a:solidFill>
                            <a:schemeClr val="tx1"/>
                          </a:solidFill>
                          <a:latin typeface="+mn-lt"/>
                        </a:rPr>
                        <a:t>hh:mm:ss</a:t>
                      </a:r>
                      <a:r>
                        <a:rPr kumimoji="1" lang="en-US" altLang="ja-JP" sz="1400" dirty="0" smtClean="0">
                          <a:solidFill>
                            <a:schemeClr val="tx1"/>
                          </a:solidFill>
                          <a:latin typeface="+mn-lt"/>
                        </a:rPr>
                        <a: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51320264"/>
                  </a:ext>
                </a:extLst>
              </a:tr>
              <a:tr h="370840">
                <a:tc>
                  <a:txBody>
                    <a:bodyPr/>
                    <a:lstStyle/>
                    <a:p>
                      <a:r>
                        <a:rPr kumimoji="1" lang="ja-JP" altLang="en-US" sz="1400" b="1" dirty="0" smtClean="0">
                          <a:solidFill>
                            <a:schemeClr val="bg1"/>
                          </a:solidFill>
                          <a:latin typeface="+mn-lt"/>
                        </a:rPr>
                        <a:t>アプリケーション</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a:t>
                      </a:r>
                      <a:r>
                        <a:rPr kumimoji="1" lang="en-US" altLang="ja-JP" sz="1400" dirty="0" smtClean="0">
                          <a:solidFill>
                            <a:schemeClr val="tx1"/>
                          </a:solidFill>
                          <a:latin typeface="+mn-lt"/>
                        </a:rPr>
                        <a:t>-</a:t>
                      </a:r>
                      <a:r>
                        <a:rPr kumimoji="1" lang="ja-JP" altLang="en-US" sz="1400" dirty="0" smtClean="0">
                          <a:solidFill>
                            <a:schemeClr val="tx1"/>
                          </a:solidFill>
                          <a:latin typeface="+mn-lt"/>
                        </a:rPr>
                        <a:t>なし</a:t>
                      </a:r>
                      <a:r>
                        <a:rPr kumimoji="1" lang="en-US" altLang="ja-JP" sz="1400" dirty="0" smtClean="0">
                          <a:solidFill>
                            <a:schemeClr val="tx1"/>
                          </a:solidFill>
                          <a:latin typeface="+mn-lt"/>
                        </a:rPr>
                        <a:t>-</a:t>
                      </a:r>
                      <a:r>
                        <a:rPr kumimoji="1" lang="ja-JP" altLang="en-US" sz="1400" dirty="0" smtClean="0">
                          <a:solidFill>
                            <a:schemeClr val="tx1"/>
                          </a:solidFill>
                          <a:latin typeface="+mn-lt"/>
                        </a:rPr>
                        <a:t>」を選択</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1445337"/>
                  </a:ext>
                </a:extLst>
              </a:tr>
              <a:tr h="370840">
                <a:tc>
                  <a:txBody>
                    <a:bodyPr/>
                    <a:lstStyle/>
                    <a:p>
                      <a:r>
                        <a:rPr kumimoji="1" lang="ja-JP" altLang="en-US" sz="1400" b="1" dirty="0" smtClean="0">
                          <a:solidFill>
                            <a:schemeClr val="bg1"/>
                          </a:solidFill>
                          <a:latin typeface="+mn-lt"/>
                        </a:rPr>
                        <a:t>有効</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チェックする</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5924417"/>
                  </a:ext>
                </a:extLst>
              </a:tr>
            </a:tbl>
          </a:graphicData>
        </a:graphic>
      </p:graphicFrame>
      <p:sp>
        <p:nvSpPr>
          <p:cNvPr id="10" name="角丸四角形 9"/>
          <p:cNvSpPr/>
          <p:nvPr/>
        </p:nvSpPr>
        <p:spPr bwMode="auto">
          <a:xfrm>
            <a:off x="6530224" y="1340710"/>
            <a:ext cx="5220000" cy="4067342"/>
          </a:xfrm>
          <a:prstGeom prst="roundRect">
            <a:avLst>
              <a:gd name="adj" fmla="val 2513"/>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4.2</a:t>
            </a:r>
            <a:r>
              <a:rPr lang="ja-JP" altLang="en-US" sz="1400" b="1" dirty="0" smtClean="0">
                <a:latin typeface="+mn-ea"/>
              </a:rPr>
              <a:t> </a:t>
            </a:r>
            <a:r>
              <a:rPr lang="en-US" altLang="ja-JP" sz="1400" b="1" dirty="0" smtClean="0">
                <a:latin typeface="+mn-ea"/>
              </a:rPr>
              <a:t>Zabbix_</a:t>
            </a:r>
            <a:r>
              <a:rPr lang="ja-JP" altLang="en-US" sz="1400" b="1" dirty="0" smtClean="0">
                <a:latin typeface="+mn-ea"/>
              </a:rPr>
              <a:t>トリガーの作成</a:t>
            </a:r>
            <a:endParaRPr lang="en-US" altLang="ja-JP" sz="1400" b="1" dirty="0" smtClean="0">
              <a:latin typeface="+mn-ea"/>
            </a:endParaRPr>
          </a:p>
        </p:txBody>
      </p:sp>
      <p:graphicFrame>
        <p:nvGraphicFramePr>
          <p:cNvPr id="9" name="表 8"/>
          <p:cNvGraphicFramePr>
            <a:graphicFrameLocks noGrp="1"/>
          </p:cNvGraphicFramePr>
          <p:nvPr>
            <p:extLst>
              <p:ext uri="{D42A27DB-BD31-4B8C-83A1-F6EECF244321}">
                <p14:modId xmlns:p14="http://schemas.microsoft.com/office/powerpoint/2010/main" val="3748518357"/>
              </p:ext>
            </p:extLst>
          </p:nvPr>
        </p:nvGraphicFramePr>
        <p:xfrm>
          <a:off x="6684241" y="1733990"/>
          <a:ext cx="4952339" cy="3352800"/>
        </p:xfrm>
        <a:graphic>
          <a:graphicData uri="http://schemas.openxmlformats.org/drawingml/2006/table">
            <a:tbl>
              <a:tblPr firstRow="1" bandRow="1">
                <a:tableStyleId>{5C22544A-7EE6-4342-B048-85BDC9FD1C3A}</a:tableStyleId>
              </a:tblPr>
              <a:tblGrid>
                <a:gridCol w="775018">
                  <a:extLst>
                    <a:ext uri="{9D8B030D-6E8A-4147-A177-3AD203B41FA5}">
                      <a16:colId xmlns:a16="http://schemas.microsoft.com/office/drawing/2014/main" val="2078170708"/>
                    </a:ext>
                  </a:extLst>
                </a:gridCol>
                <a:gridCol w="4177321">
                  <a:extLst>
                    <a:ext uri="{9D8B030D-6E8A-4147-A177-3AD203B41FA5}">
                      <a16:colId xmlns:a16="http://schemas.microsoft.com/office/drawing/2014/main" val="1530523492"/>
                    </a:ext>
                  </a:extLst>
                </a:gridCol>
              </a:tblGrid>
              <a:tr h="249807">
                <a:tc>
                  <a:txBody>
                    <a:bodyPr/>
                    <a:lstStyle/>
                    <a:p>
                      <a:r>
                        <a:rPr kumimoji="1" lang="ja-JP" altLang="en-US" sz="1400" b="1" dirty="0" smtClean="0">
                          <a:solidFill>
                            <a:schemeClr val="bg1"/>
                          </a:solidFill>
                          <a:latin typeface="+mn-lt"/>
                        </a:rPr>
                        <a:t>名前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smtClean="0">
                          <a:solidFill>
                            <a:schemeClr val="tx1"/>
                          </a:solidFill>
                          <a:latin typeface="+mn-lt"/>
                        </a:rPr>
                        <a:t>WARNING log alert</a:t>
                      </a:r>
                      <a:endParaRPr kumimoji="1" lang="ja-JP" altLang="en-US" sz="1400" b="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249807">
                <a:tc>
                  <a:txBody>
                    <a:bodyPr/>
                    <a:lstStyle/>
                    <a:p>
                      <a:r>
                        <a:rPr kumimoji="1" lang="ja-JP" altLang="en-US" sz="1400" b="1" dirty="0" smtClean="0">
                          <a:solidFill>
                            <a:schemeClr val="bg1"/>
                          </a:solidFill>
                          <a:latin typeface="+mn-lt"/>
                        </a:rPr>
                        <a:t>深刻度</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軽度の障害</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6370878"/>
                  </a:ext>
                </a:extLst>
              </a:tr>
              <a:tr h="1643190">
                <a:tc>
                  <a:txBody>
                    <a:bodyPr/>
                    <a:lstStyle/>
                    <a:p>
                      <a:r>
                        <a:rPr kumimoji="1" lang="ja-JP" altLang="en-US" sz="1400" b="1" dirty="0" smtClean="0">
                          <a:solidFill>
                            <a:schemeClr val="bg1"/>
                          </a:solidFill>
                          <a:latin typeface="+mn-lt"/>
                        </a:rPr>
                        <a:t>条件式</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{Zabbix </a:t>
                      </a:r>
                      <a:r>
                        <a:rPr kumimoji="1" lang="en-US" altLang="ja-JP" sz="1400" dirty="0" err="1" smtClean="0">
                          <a:solidFill>
                            <a:schemeClr val="tx1"/>
                          </a:solidFill>
                          <a:latin typeface="+mn-lt"/>
                        </a:rPr>
                        <a:t>server:log</a:t>
                      </a:r>
                      <a:r>
                        <a:rPr kumimoji="1" lang="en-US" altLang="ja-JP" sz="1400" dirty="0" smtClean="0">
                          <a:solidFill>
                            <a:schemeClr val="tx1"/>
                          </a:solidFill>
                          <a:latin typeface="+mn-lt"/>
                        </a:rPr>
                        <a:t>[/</a:t>
                      </a:r>
                      <a:r>
                        <a:rPr kumimoji="1" lang="en-US" altLang="ja-JP" sz="1400" dirty="0" err="1" smtClean="0">
                          <a:solidFill>
                            <a:schemeClr val="tx1"/>
                          </a:solidFill>
                          <a:latin typeface="+mn-lt"/>
                        </a:rPr>
                        <a:t>var</a:t>
                      </a:r>
                      <a:r>
                        <a:rPr kumimoji="1" lang="en-US" altLang="ja-JP" sz="1400" dirty="0" smtClean="0">
                          <a:solidFill>
                            <a:schemeClr val="tx1"/>
                          </a:solidFill>
                          <a:latin typeface="+mn-lt"/>
                        </a:rPr>
                        <a:t>/log/</a:t>
                      </a:r>
                      <a:r>
                        <a:rPr kumimoji="1" lang="en-US" altLang="ja-JP" sz="1400" dirty="0" err="1" smtClean="0">
                          <a:solidFill>
                            <a:schemeClr val="tx1"/>
                          </a:solidFill>
                          <a:latin typeface="+mn-lt"/>
                        </a:rPr>
                        <a:t>test_logs</a:t>
                      </a:r>
                      <a:r>
                        <a:rPr kumimoji="1" lang="en-US" altLang="ja-JP" sz="1400" dirty="0" smtClean="0">
                          <a:solidFill>
                            <a:schemeClr val="tx1"/>
                          </a:solidFill>
                          <a:latin typeface="+mn-lt"/>
                        </a:rPr>
                        <a:t>/</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a:t>
                      </a:r>
                      <a:r>
                        <a:rPr kumimoji="1" lang="en-US" altLang="ja-JP" sz="1400" dirty="0" err="1" smtClean="0">
                          <a:solidFill>
                            <a:schemeClr val="tx1"/>
                          </a:solidFill>
                          <a:latin typeface="+mn-lt"/>
                        </a:rPr>
                        <a:t>str</a:t>
                      </a:r>
                      <a:r>
                        <a:rPr kumimoji="1" lang="en-US" altLang="ja-JP" sz="1400" dirty="0" smtClean="0">
                          <a:solidFill>
                            <a:schemeClr val="tx1"/>
                          </a:solidFill>
                          <a:latin typeface="+mn-lt"/>
                        </a:rPr>
                        <a:t>("WARNING")}=1</a:t>
                      </a:r>
                    </a:p>
                    <a:p>
                      <a:r>
                        <a:rPr kumimoji="1" lang="en-US" altLang="ja-JP" sz="1400" dirty="0" smtClean="0">
                          <a:solidFill>
                            <a:schemeClr val="tx1"/>
                          </a:solidFill>
                          <a:latin typeface="+mn-lt"/>
                        </a:rPr>
                        <a:t>and</a:t>
                      </a:r>
                    </a:p>
                    <a:p>
                      <a:r>
                        <a:rPr kumimoji="1" lang="en-US" altLang="ja-JP" sz="1400" dirty="0" smtClean="0">
                          <a:solidFill>
                            <a:schemeClr val="tx1"/>
                          </a:solidFill>
                          <a:latin typeface="+mn-lt"/>
                        </a:rPr>
                        <a:t>{Zabbix </a:t>
                      </a:r>
                      <a:r>
                        <a:rPr kumimoji="1" lang="en-US" altLang="ja-JP" sz="1400" dirty="0" err="1" smtClean="0">
                          <a:solidFill>
                            <a:schemeClr val="tx1"/>
                          </a:solidFill>
                          <a:latin typeface="+mn-lt"/>
                        </a:rPr>
                        <a:t>server:log</a:t>
                      </a:r>
                      <a:r>
                        <a:rPr kumimoji="1" lang="en-US" altLang="ja-JP" sz="1400" dirty="0" smtClean="0">
                          <a:solidFill>
                            <a:schemeClr val="tx1"/>
                          </a:solidFill>
                          <a:latin typeface="+mn-lt"/>
                        </a:rPr>
                        <a:t>[/</a:t>
                      </a:r>
                      <a:r>
                        <a:rPr kumimoji="1" lang="en-US" altLang="ja-JP" sz="1400" dirty="0" err="1" smtClean="0">
                          <a:solidFill>
                            <a:schemeClr val="tx1"/>
                          </a:solidFill>
                          <a:latin typeface="+mn-lt"/>
                        </a:rPr>
                        <a:t>var</a:t>
                      </a:r>
                      <a:r>
                        <a:rPr kumimoji="1" lang="en-US" altLang="ja-JP" sz="1400" dirty="0" smtClean="0">
                          <a:solidFill>
                            <a:schemeClr val="tx1"/>
                          </a:solidFill>
                          <a:latin typeface="+mn-lt"/>
                        </a:rPr>
                        <a:t>/log/</a:t>
                      </a:r>
                      <a:r>
                        <a:rPr kumimoji="1" lang="en-US" altLang="ja-JP" sz="1400" dirty="0" err="1" smtClean="0">
                          <a:solidFill>
                            <a:schemeClr val="tx1"/>
                          </a:solidFill>
                          <a:latin typeface="+mn-lt"/>
                        </a:rPr>
                        <a:t>test_logs</a:t>
                      </a:r>
                      <a:r>
                        <a:rPr kumimoji="1" lang="en-US" altLang="ja-JP" sz="1400" dirty="0" smtClean="0">
                          <a:solidFill>
                            <a:schemeClr val="tx1"/>
                          </a:solidFill>
                          <a:latin typeface="+mn-lt"/>
                        </a:rPr>
                        <a:t>/</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].count(1h,"WARNING")}&gt;=1</a:t>
                      </a:r>
                    </a:p>
                    <a:p>
                      <a:r>
                        <a:rPr kumimoji="1" lang="en-US" altLang="ja-JP" sz="1400" dirty="0" smtClean="0">
                          <a:solidFill>
                            <a:schemeClr val="tx1"/>
                          </a:solidFill>
                          <a:latin typeface="+mn-lt"/>
                        </a:rPr>
                        <a:t>and</a:t>
                      </a:r>
                    </a:p>
                    <a:p>
                      <a:r>
                        <a:rPr kumimoji="1" lang="en-US" altLang="ja-JP" sz="1400" dirty="0" smtClean="0">
                          <a:solidFill>
                            <a:schemeClr val="tx1"/>
                          </a:solidFill>
                          <a:latin typeface="+mn-lt"/>
                        </a:rPr>
                        <a:t>{Zabbix </a:t>
                      </a:r>
                      <a:r>
                        <a:rPr kumimoji="1" lang="en-US" altLang="ja-JP" sz="1400" dirty="0" err="1" smtClean="0">
                          <a:solidFill>
                            <a:schemeClr val="tx1"/>
                          </a:solidFill>
                          <a:latin typeface="+mn-lt"/>
                        </a:rPr>
                        <a:t>server:log</a:t>
                      </a:r>
                      <a:r>
                        <a:rPr kumimoji="1" lang="en-US" altLang="ja-JP" sz="1400" dirty="0" smtClean="0">
                          <a:solidFill>
                            <a:schemeClr val="tx1"/>
                          </a:solidFill>
                          <a:latin typeface="+mn-lt"/>
                        </a:rPr>
                        <a:t>[/</a:t>
                      </a:r>
                      <a:r>
                        <a:rPr kumimoji="1" lang="en-US" altLang="ja-JP" sz="1400" dirty="0" err="1" smtClean="0">
                          <a:solidFill>
                            <a:schemeClr val="tx1"/>
                          </a:solidFill>
                          <a:latin typeface="+mn-lt"/>
                        </a:rPr>
                        <a:t>var</a:t>
                      </a:r>
                      <a:r>
                        <a:rPr kumimoji="1" lang="en-US" altLang="ja-JP" sz="1400" dirty="0" smtClean="0">
                          <a:solidFill>
                            <a:schemeClr val="tx1"/>
                          </a:solidFill>
                          <a:latin typeface="+mn-lt"/>
                        </a:rPr>
                        <a:t>/log/</a:t>
                      </a:r>
                      <a:r>
                        <a:rPr kumimoji="1" lang="en-US" altLang="ja-JP" sz="1400" dirty="0" err="1" smtClean="0">
                          <a:solidFill>
                            <a:schemeClr val="tx1"/>
                          </a:solidFill>
                          <a:latin typeface="+mn-lt"/>
                        </a:rPr>
                        <a:t>test_logs</a:t>
                      </a:r>
                      <a:r>
                        <a:rPr kumimoji="1" lang="en-US" altLang="ja-JP" sz="1400" dirty="0" smtClean="0">
                          <a:solidFill>
                            <a:schemeClr val="tx1"/>
                          </a:solidFill>
                          <a:latin typeface="+mn-lt"/>
                        </a:rPr>
                        <a:t>/</a:t>
                      </a:r>
                      <a:r>
                        <a:rPr kumimoji="1" lang="en-US" altLang="ja-JP" sz="1400" dirty="0" err="1" smtClean="0">
                          <a:solidFill>
                            <a:schemeClr val="tx1"/>
                          </a:solidFill>
                          <a:latin typeface="+mn-lt"/>
                        </a:rPr>
                        <a:t>test.log,,,,skip</a:t>
                      </a:r>
                      <a:r>
                        <a:rPr kumimoji="1" lang="en-US" altLang="ja-JP" sz="1400" dirty="0" smtClean="0">
                          <a:solidFill>
                            <a:schemeClr val="tx1"/>
                          </a:solidFill>
                          <a:latin typeface="+mn-lt"/>
                        </a:rPr>
                        <a:t>].</a:t>
                      </a:r>
                      <a:r>
                        <a:rPr kumimoji="1" lang="en-US" altLang="ja-JP" sz="1400" dirty="0" err="1" smtClean="0">
                          <a:solidFill>
                            <a:schemeClr val="tx1"/>
                          </a:solidFill>
                          <a:latin typeface="+mn-lt"/>
                        </a:rPr>
                        <a:t>nodata</a:t>
                      </a:r>
                      <a:r>
                        <a:rPr kumimoji="1" lang="en-US" altLang="ja-JP" sz="1400" dirty="0" smtClean="0">
                          <a:solidFill>
                            <a:schemeClr val="tx1"/>
                          </a:solidFill>
                          <a:latin typeface="+mn-lt"/>
                        </a:rPr>
                        <a:t>(10m)}=0</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08198264"/>
                  </a:ext>
                </a:extLst>
              </a:tr>
              <a:tr h="249807">
                <a:tc>
                  <a:txBody>
                    <a:bodyPr/>
                    <a:lstStyle/>
                    <a:p>
                      <a:r>
                        <a:rPr kumimoji="1" lang="ja-JP" altLang="en-US" sz="1400" b="1" dirty="0" smtClean="0">
                          <a:solidFill>
                            <a:schemeClr val="bg1"/>
                          </a:solidFill>
                          <a:latin typeface="+mn-lt"/>
                        </a:rPr>
                        <a:t>有効</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ja-JP" altLang="en-US" sz="1400" dirty="0" smtClean="0">
                          <a:solidFill>
                            <a:schemeClr val="tx1"/>
                          </a:solidFill>
                          <a:latin typeface="+mn-lt"/>
                        </a:rPr>
                        <a:t>チェックする</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6097151"/>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2629911815"/>
              </p:ext>
            </p:extLst>
          </p:nvPr>
        </p:nvGraphicFramePr>
        <p:xfrm>
          <a:off x="851577" y="5155840"/>
          <a:ext cx="5425173" cy="1153560"/>
        </p:xfrm>
        <a:graphic>
          <a:graphicData uri="http://schemas.openxmlformats.org/drawingml/2006/table">
            <a:tbl>
              <a:tblPr firstRow="1" bandRow="1">
                <a:tableStyleId>{5C22544A-7EE6-4342-B048-85BDC9FD1C3A}</a:tableStyleId>
              </a:tblPr>
              <a:tblGrid>
                <a:gridCol w="255800">
                  <a:extLst>
                    <a:ext uri="{9D8B030D-6E8A-4147-A177-3AD203B41FA5}">
                      <a16:colId xmlns:a16="http://schemas.microsoft.com/office/drawing/2014/main" val="2080567992"/>
                    </a:ext>
                  </a:extLst>
                </a:gridCol>
                <a:gridCol w="5169373">
                  <a:extLst>
                    <a:ext uri="{9D8B030D-6E8A-4147-A177-3AD203B41FA5}">
                      <a16:colId xmlns:a16="http://schemas.microsoft.com/office/drawing/2014/main" val="511074567"/>
                    </a:ext>
                  </a:extLst>
                </a:gridCol>
              </a:tblGrid>
              <a:tr h="288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864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条件式のコピーおよび貼り付けを行う場合、シングルクォーテーションおよびダブルクォーテーションの差異が出ることがあります。トリガー登録時のエラーにご留意ください。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2280804187"/>
              </p:ext>
            </p:extLst>
          </p:nvPr>
        </p:nvGraphicFramePr>
        <p:xfrm>
          <a:off x="6530224" y="5551840"/>
          <a:ext cx="5220000" cy="757560"/>
        </p:xfrm>
        <a:graphic>
          <a:graphicData uri="http://schemas.openxmlformats.org/drawingml/2006/table">
            <a:tbl>
              <a:tblPr firstRow="1" bandRow="1">
                <a:tableStyleId>{5C22544A-7EE6-4342-B048-85BDC9FD1C3A}</a:tableStyleId>
              </a:tblPr>
              <a:tblGrid>
                <a:gridCol w="225233">
                  <a:extLst>
                    <a:ext uri="{9D8B030D-6E8A-4147-A177-3AD203B41FA5}">
                      <a16:colId xmlns:a16="http://schemas.microsoft.com/office/drawing/2014/main" val="2080567992"/>
                    </a:ext>
                  </a:extLst>
                </a:gridCol>
                <a:gridCol w="4994767">
                  <a:extLst>
                    <a:ext uri="{9D8B030D-6E8A-4147-A177-3AD203B41FA5}">
                      <a16:colId xmlns:a16="http://schemas.microsoft.com/office/drawing/2014/main" val="511074567"/>
                    </a:ext>
                  </a:extLst>
                </a:gridCol>
              </a:tblGrid>
              <a:tr h="288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468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詳細については各スライドを参照ください。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8707186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smtClean="0"/>
              <a:t>(3/6)</a:t>
            </a:r>
            <a:endParaRPr kumimoji="1" lang="ja-JP" altLang="en-US" dirty="0"/>
          </a:p>
        </p:txBody>
      </p:sp>
      <p:sp>
        <p:nvSpPr>
          <p:cNvPr id="7" name="コンテンツ プレースホルダー 6"/>
          <p:cNvSpPr>
            <a:spLocks noGrp="1"/>
          </p:cNvSpPr>
          <p:nvPr>
            <p:ph sz="quarter" idx="10"/>
          </p:nvPr>
        </p:nvSpPr>
        <p:spPr>
          <a:xfrm>
            <a:off x="239351" y="836712"/>
            <a:ext cx="11257400" cy="5616476"/>
          </a:xfrm>
        </p:spPr>
        <p:txBody>
          <a:bodyPr/>
          <a:lstStyle/>
          <a:p>
            <a:pPr marL="180000" lvl="1" indent="0">
              <a:buNone/>
            </a:pPr>
            <a:r>
              <a:rPr lang="ja-JP" altLang="en-US" b="1" dirty="0"/>
              <a:t>　</a:t>
            </a:r>
            <a:r>
              <a:rPr lang="en-US" altLang="ja-JP" b="1" dirty="0" smtClean="0"/>
              <a:t>【5.</a:t>
            </a:r>
            <a:r>
              <a:rPr lang="ja-JP" altLang="en-US" b="1" dirty="0" smtClean="0"/>
              <a:t>事前設定</a:t>
            </a:r>
            <a:r>
              <a:rPr lang="en-US" altLang="ja-JP" b="1" dirty="0" smtClean="0"/>
              <a:t>】</a:t>
            </a:r>
            <a:endParaRPr lang="ja-JP" altLang="en-US" b="1" dirty="0"/>
          </a:p>
          <a:p>
            <a:endParaRPr lang="ja-JP" altLang="en-US" dirty="0"/>
          </a:p>
        </p:txBody>
      </p:sp>
      <p:sp>
        <p:nvSpPr>
          <p:cNvPr id="22" name="角丸四角形 21"/>
          <p:cNvSpPr/>
          <p:nvPr/>
        </p:nvSpPr>
        <p:spPr bwMode="auto">
          <a:xfrm>
            <a:off x="839270" y="1340709"/>
            <a:ext cx="10009390" cy="3327225"/>
          </a:xfrm>
          <a:prstGeom prst="roundRect">
            <a:avLst>
              <a:gd name="adj" fmla="val 4487"/>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5.1</a:t>
            </a:r>
            <a:r>
              <a:rPr lang="ja-JP" altLang="en-US" sz="1400" b="1" dirty="0" smtClean="0">
                <a:latin typeface="+mn-ea"/>
              </a:rPr>
              <a:t> アクション設定</a:t>
            </a:r>
            <a:endParaRPr lang="en-US" altLang="ja-JP" sz="1400" b="1" dirty="0" smtClean="0">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3584196715"/>
              </p:ext>
            </p:extLst>
          </p:nvPr>
        </p:nvGraphicFramePr>
        <p:xfrm>
          <a:off x="1165941" y="1762260"/>
          <a:ext cx="4425989" cy="2438400"/>
        </p:xfrm>
        <a:graphic>
          <a:graphicData uri="http://schemas.openxmlformats.org/drawingml/2006/table">
            <a:tbl>
              <a:tblPr firstRow="1" bandRow="1">
                <a:tableStyleId>{5C22544A-7EE6-4342-B048-85BDC9FD1C3A}</a:tableStyleId>
              </a:tblPr>
              <a:tblGrid>
                <a:gridCol w="1490116">
                  <a:extLst>
                    <a:ext uri="{9D8B030D-6E8A-4147-A177-3AD203B41FA5}">
                      <a16:colId xmlns:a16="http://schemas.microsoft.com/office/drawing/2014/main" val="2903683136"/>
                    </a:ext>
                  </a:extLst>
                </a:gridCol>
                <a:gridCol w="2935873">
                  <a:extLst>
                    <a:ext uri="{9D8B030D-6E8A-4147-A177-3AD203B41FA5}">
                      <a16:colId xmlns:a16="http://schemas.microsoft.com/office/drawing/2014/main" val="3391017768"/>
                    </a:ext>
                  </a:extLst>
                </a:gridCol>
              </a:tblGrid>
              <a:tr h="298057">
                <a:tc gridSpan="2">
                  <a:txBody>
                    <a:bodyPr/>
                    <a:lstStyle/>
                    <a:p>
                      <a:pPr marL="285750" indent="-285750" algn="l">
                        <a:buFont typeface="Arial" panose="020B0604020202020204" pitchFamily="34" charset="0"/>
                        <a:buChar char="•"/>
                      </a:pPr>
                      <a:r>
                        <a:rPr kumimoji="1" lang="ja-JP" altLang="en-US" sz="1400" b="1" dirty="0" smtClean="0">
                          <a:solidFill>
                            <a:schemeClr val="tx1"/>
                          </a:solidFill>
                          <a:latin typeface="+mn-ea"/>
                          <a:ea typeface="+mn-ea"/>
                        </a:rPr>
                        <a:t>「</a:t>
                      </a:r>
                      <a:r>
                        <a:rPr kumimoji="1" lang="en-US" altLang="ja-JP" sz="1400" b="1" dirty="0" smtClean="0">
                          <a:solidFill>
                            <a:schemeClr val="tx1"/>
                          </a:solidFill>
                          <a:latin typeface="+mn-ea"/>
                          <a:ea typeface="+mn-ea"/>
                        </a:rPr>
                        <a:t>mail Driver ver1</a:t>
                      </a:r>
                      <a:r>
                        <a:rPr kumimoji="1" lang="ja-JP" altLang="en-US" sz="1400" b="1" dirty="0" smtClean="0">
                          <a:solidFill>
                            <a:schemeClr val="tx1"/>
                          </a:solidFill>
                          <a:latin typeface="+mn-ea"/>
                          <a:ea typeface="+mn-ea"/>
                        </a:rPr>
                        <a:t>」を用意する</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kumimoji="1" lang="ja-JP" altLang="en-US" sz="14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31732649"/>
                  </a:ext>
                </a:extLst>
              </a:tr>
              <a:tr h="298057">
                <a:tc>
                  <a:txBody>
                    <a:bodyPr/>
                    <a:lstStyle/>
                    <a:p>
                      <a:pPr algn="ctr"/>
                      <a:r>
                        <a:rPr kumimoji="1" lang="ja-JP" altLang="en-US" sz="1400" b="1" dirty="0" smtClean="0">
                          <a:solidFill>
                            <a:schemeClr val="bg1"/>
                          </a:solidFill>
                          <a:latin typeface="+mn-ea"/>
                          <a:ea typeface="+mn-ea"/>
                        </a:rPr>
                        <a:t>項目</a:t>
                      </a:r>
                      <a:endParaRPr kumimoji="1" lang="ja-JP" altLang="en-US" sz="14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ea"/>
                          <a:ea typeface="+mn-ea"/>
                        </a:rPr>
                        <a:t>設定値</a:t>
                      </a:r>
                      <a:endParaRPr kumimoji="1" lang="ja-JP" altLang="en-US" sz="14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57273914"/>
                  </a:ext>
                </a:extLst>
              </a:tr>
              <a:tr h="298057">
                <a:tc>
                  <a:txBody>
                    <a:bodyPr/>
                    <a:lstStyle/>
                    <a:p>
                      <a:r>
                        <a:rPr kumimoji="1" lang="ja-JP" altLang="en-US" sz="1400" b="1" dirty="0" smtClean="0">
                          <a:solidFill>
                            <a:sysClr val="windowText" lastClr="000000"/>
                          </a:solidFill>
                          <a:latin typeface="+mn-ea"/>
                          <a:ea typeface="+mn-ea"/>
                        </a:rPr>
                        <a:t>名前</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err="1" smtClean="0">
                          <a:solidFill>
                            <a:sysClr val="windowText" lastClr="000000"/>
                          </a:solidFill>
                          <a:latin typeface="+mn-ea"/>
                          <a:ea typeface="+mn-ea"/>
                        </a:rPr>
                        <a:t>oasetest</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98057">
                <a:tc>
                  <a:txBody>
                    <a:bodyPr/>
                    <a:lstStyle/>
                    <a:p>
                      <a:r>
                        <a:rPr kumimoji="1" lang="ja-JP" altLang="en-US" sz="1400" b="1" dirty="0" smtClean="0">
                          <a:solidFill>
                            <a:sysClr val="windowText" lastClr="000000"/>
                          </a:solidFill>
                          <a:latin typeface="+mn-ea"/>
                          <a:ea typeface="+mn-ea"/>
                        </a:rPr>
                        <a:t>プロトコル</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err="1" smtClean="0">
                          <a:solidFill>
                            <a:sysClr val="windowText" lastClr="000000"/>
                          </a:solidFill>
                          <a:latin typeface="+mn-ea"/>
                          <a:ea typeface="+mn-ea"/>
                        </a:rPr>
                        <a:t>smtp</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742628"/>
                  </a:ext>
                </a:extLst>
              </a:tr>
              <a:tr h="298057">
                <a:tc>
                  <a:txBody>
                    <a:bodyPr/>
                    <a:lstStyle/>
                    <a:p>
                      <a:r>
                        <a:rPr kumimoji="1" lang="ja-JP" altLang="en-US" sz="1400" b="1" dirty="0" smtClean="0">
                          <a:solidFill>
                            <a:sysClr val="windowText" lastClr="000000"/>
                          </a:solidFill>
                          <a:latin typeface="+mn-ea"/>
                          <a:ea typeface="+mn-ea"/>
                        </a:rPr>
                        <a:t>ポート</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smtClean="0">
                          <a:solidFill>
                            <a:sysClr val="windowText" lastClr="000000"/>
                          </a:solidFill>
                          <a:latin typeface="+mn-ea"/>
                          <a:ea typeface="+mn-ea"/>
                        </a:rPr>
                        <a:t>25</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r h="298057">
                <a:tc>
                  <a:txBody>
                    <a:bodyPr/>
                    <a:lstStyle/>
                    <a:p>
                      <a:r>
                        <a:rPr kumimoji="1" lang="ja-JP" altLang="en-US" sz="1400" b="1" dirty="0" smtClean="0">
                          <a:solidFill>
                            <a:sysClr val="windowText" lastClr="000000"/>
                          </a:solidFill>
                          <a:latin typeface="+mn-ea"/>
                          <a:ea typeface="+mn-ea"/>
                        </a:rPr>
                        <a:t>ユーザ名</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smtClean="0">
                          <a:solidFill>
                            <a:sysClr val="windowText" lastClr="000000"/>
                          </a:solidFill>
                          <a:latin typeface="+mn-ea"/>
                          <a:ea typeface="+mn-ea"/>
                        </a:rPr>
                        <a:t>noreply@example.com</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0789666"/>
                  </a:ext>
                </a:extLst>
              </a:tr>
              <a:tr h="298057">
                <a:tc>
                  <a:txBody>
                    <a:bodyPr/>
                    <a:lstStyle/>
                    <a:p>
                      <a:r>
                        <a:rPr kumimoji="1" lang="ja-JP" altLang="en-US" sz="1400" b="1" dirty="0" smtClean="0">
                          <a:solidFill>
                            <a:sysClr val="windowText" lastClr="000000"/>
                          </a:solidFill>
                          <a:latin typeface="+mn-ea"/>
                          <a:ea typeface="+mn-ea"/>
                        </a:rPr>
                        <a:t>パスワード</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b="0" dirty="0" smtClean="0">
                          <a:solidFill>
                            <a:sysClr val="windowText" lastClr="000000"/>
                          </a:solidFill>
                          <a:latin typeface="+mn-ea"/>
                          <a:ea typeface="+mn-ea"/>
                        </a:rPr>
                        <a:t>（空白）</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4368260"/>
                  </a:ext>
                </a:extLst>
              </a:tr>
              <a:tr h="298057">
                <a:tc gridSpan="2">
                  <a:txBody>
                    <a:bodyPr/>
                    <a:lstStyle/>
                    <a:p>
                      <a:r>
                        <a:rPr kumimoji="1" lang="ja-JP" altLang="en-US" sz="1400" b="0" dirty="0" smtClean="0">
                          <a:solidFill>
                            <a:sysClr val="windowText" lastClr="000000"/>
                          </a:solidFill>
                          <a:latin typeface="+mn-ea"/>
                          <a:ea typeface="+mn-ea"/>
                        </a:rPr>
                        <a:t>（他、必要情報を登録）</a:t>
                      </a:r>
                      <a:endParaRPr kumimoji="1" lang="ja-JP" altLang="en-US" sz="1400" b="0" dirty="0">
                        <a:solidFill>
                          <a:sysClr val="windowText" lastClr="000000"/>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kumimoji="1" lang="ja-JP" altLang="en-US" sz="1400" b="0" dirty="0">
                        <a:solidFill>
                          <a:sysClr val="windowText" lastClr="000000"/>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418156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554629791"/>
              </p:ext>
            </p:extLst>
          </p:nvPr>
        </p:nvGraphicFramePr>
        <p:xfrm>
          <a:off x="6169436" y="1762260"/>
          <a:ext cx="4480376" cy="2778960"/>
        </p:xfrm>
        <a:graphic>
          <a:graphicData uri="http://schemas.openxmlformats.org/drawingml/2006/table">
            <a:tbl>
              <a:tblPr firstRow="1" bandRow="1">
                <a:tableStyleId>{5C22544A-7EE6-4342-B048-85BDC9FD1C3A}</a:tableStyleId>
              </a:tblPr>
              <a:tblGrid>
                <a:gridCol w="1929832">
                  <a:extLst>
                    <a:ext uri="{9D8B030D-6E8A-4147-A177-3AD203B41FA5}">
                      <a16:colId xmlns:a16="http://schemas.microsoft.com/office/drawing/2014/main" val="2903683136"/>
                    </a:ext>
                  </a:extLst>
                </a:gridCol>
                <a:gridCol w="2550544">
                  <a:extLst>
                    <a:ext uri="{9D8B030D-6E8A-4147-A177-3AD203B41FA5}">
                      <a16:colId xmlns:a16="http://schemas.microsoft.com/office/drawing/2014/main" val="3391017768"/>
                    </a:ext>
                  </a:extLst>
                </a:gridCol>
              </a:tblGrid>
              <a:tr h="199669">
                <a:tc gridSpan="2">
                  <a:txBody>
                    <a:bodyPr/>
                    <a:lstStyle/>
                    <a:p>
                      <a:pPr marL="285750" indent="-285750" algn="l">
                        <a:buFont typeface="Arial" panose="020B0604020202020204" pitchFamily="34" charset="0"/>
                        <a:buChar char="•"/>
                      </a:pPr>
                      <a:r>
                        <a:rPr kumimoji="1" lang="ja-JP" altLang="en-US" sz="1400" b="1" dirty="0" smtClean="0">
                          <a:solidFill>
                            <a:schemeClr val="tx1"/>
                          </a:solidFill>
                          <a:latin typeface="+mn-lt"/>
                        </a:rPr>
                        <a:t>「メールテンプレート」を作成する</a:t>
                      </a:r>
                      <a:endParaRPr kumimoji="1" lang="ja-JP" altLang="en-US" sz="14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kumimoji="1" lang="ja-JP" altLang="en-US" sz="1400" b="1" dirty="0">
                        <a:solidFill>
                          <a:schemeClr val="bg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96498937"/>
                  </a:ext>
                </a:extLst>
              </a:tr>
              <a:tr h="199669">
                <a:tc>
                  <a:txBody>
                    <a:bodyPr/>
                    <a:lstStyle/>
                    <a:p>
                      <a:pPr algn="ctr"/>
                      <a:r>
                        <a:rPr kumimoji="1" lang="ja-JP" altLang="en-US" sz="1400" b="1" dirty="0" smtClean="0">
                          <a:solidFill>
                            <a:schemeClr val="bg1"/>
                          </a:solidFill>
                          <a:latin typeface="+mn-lt"/>
                        </a:rPr>
                        <a:t>項目</a:t>
                      </a:r>
                      <a:endParaRPr kumimoji="1" lang="ja-JP" altLang="en-US" sz="14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lt"/>
                        </a:rPr>
                        <a:t>設定値</a:t>
                      </a:r>
                      <a:endParaRPr kumimoji="1" lang="ja-JP" altLang="en-US" sz="14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432000">
                <a:tc>
                  <a:txBody>
                    <a:bodyPr/>
                    <a:lstStyle/>
                    <a:p>
                      <a:r>
                        <a:rPr kumimoji="1" lang="ja-JP" altLang="en-US" sz="1400" b="1" dirty="0" smtClean="0">
                          <a:solidFill>
                            <a:sysClr val="windowText" lastClr="000000"/>
                          </a:solidFill>
                          <a:latin typeface="+mn-lt"/>
                        </a:rPr>
                        <a:t>テンプレート名</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err="1" smtClean="0">
                          <a:solidFill>
                            <a:sysClr val="windowText" lastClr="000000"/>
                          </a:solidFill>
                          <a:latin typeface="+mn-lt"/>
                        </a:rPr>
                        <a:t>test_template</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229983">
                <a:tc>
                  <a:txBody>
                    <a:bodyPr/>
                    <a:lstStyle/>
                    <a:p>
                      <a:r>
                        <a:rPr kumimoji="1" lang="ja-JP" altLang="en-US" sz="1400" b="1" dirty="0" smtClean="0">
                          <a:solidFill>
                            <a:sysClr val="windowText" lastClr="000000"/>
                          </a:solidFill>
                          <a:latin typeface="+mn-lt"/>
                        </a:rPr>
                        <a:t>宛先</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ysClr val="windowText" lastClr="000000"/>
                          </a:solidFill>
                          <a:latin typeface="+mn-lt"/>
                        </a:rPr>
                        <a:t>（空白）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r h="199669">
                <a:tc>
                  <a:txBody>
                    <a:bodyPr/>
                    <a:lstStyle/>
                    <a:p>
                      <a:r>
                        <a:rPr kumimoji="1" lang="en-US" altLang="ja-JP" sz="1400" b="1" dirty="0" smtClean="0">
                          <a:solidFill>
                            <a:sysClr val="windowText" lastClr="000000"/>
                          </a:solidFill>
                          <a:latin typeface="+mn-lt"/>
                        </a:rPr>
                        <a:t>CC</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ysClr val="windowText" lastClr="000000"/>
                          </a:solidFill>
                          <a:latin typeface="+mn-lt"/>
                        </a:rPr>
                        <a:t>（空白）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4797134"/>
                  </a:ext>
                </a:extLst>
              </a:tr>
              <a:tr h="199669">
                <a:tc>
                  <a:txBody>
                    <a:bodyPr/>
                    <a:lstStyle/>
                    <a:p>
                      <a:r>
                        <a:rPr kumimoji="1" lang="en-US" altLang="ja-JP" sz="1400" b="1" dirty="0" smtClean="0">
                          <a:solidFill>
                            <a:sysClr val="windowText" lastClr="000000"/>
                          </a:solidFill>
                          <a:latin typeface="+mn-lt"/>
                        </a:rPr>
                        <a:t>BCC</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ysClr val="windowText" lastClr="000000"/>
                          </a:solidFill>
                          <a:latin typeface="+mn-lt"/>
                        </a:rPr>
                        <a:t>（空白）</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66610816"/>
                  </a:ext>
                </a:extLst>
              </a:tr>
              <a:tr h="199669">
                <a:tc>
                  <a:txBody>
                    <a:bodyPr/>
                    <a:lstStyle/>
                    <a:p>
                      <a:r>
                        <a:rPr kumimoji="1" lang="ja-JP" altLang="en-US" sz="1400" b="1" dirty="0" smtClean="0">
                          <a:solidFill>
                            <a:sysClr val="windowText" lastClr="000000"/>
                          </a:solidFill>
                          <a:latin typeface="+mn-lt"/>
                        </a:rPr>
                        <a:t>件名</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smtClean="0">
                          <a:solidFill>
                            <a:sysClr val="windowText" lastClr="000000"/>
                          </a:solidFill>
                          <a:latin typeface="+mn-lt"/>
                        </a:rPr>
                        <a:t>【OASE】</a:t>
                      </a:r>
                      <a:r>
                        <a:rPr kumimoji="1" lang="ja-JP" altLang="en-US" sz="1400" b="0" dirty="0" smtClean="0">
                          <a:solidFill>
                            <a:sysClr val="windowText" lastClr="000000"/>
                          </a:solidFill>
                          <a:latin typeface="+mn-lt"/>
                        </a:rPr>
                        <a:t>通知テスト</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40789666"/>
                  </a:ext>
                </a:extLst>
              </a:tr>
              <a:tr h="199669">
                <a:tc>
                  <a:txBody>
                    <a:bodyPr/>
                    <a:lstStyle/>
                    <a:p>
                      <a:r>
                        <a:rPr kumimoji="1" lang="ja-JP" altLang="en-US" sz="1400" b="1" dirty="0" smtClean="0">
                          <a:solidFill>
                            <a:sysClr val="windowText" lastClr="000000"/>
                          </a:solidFill>
                          <a:latin typeface="+mn-lt"/>
                        </a:rPr>
                        <a:t>本文</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smtClean="0">
                          <a:solidFill>
                            <a:sysClr val="windowText" lastClr="000000"/>
                          </a:solidFill>
                          <a:latin typeface="+mn-lt"/>
                        </a:rPr>
                        <a:t>[ACTION_INFO]</a:t>
                      </a:r>
                    </a:p>
                    <a:p>
                      <a:r>
                        <a:rPr kumimoji="1" lang="en-US" altLang="ja-JP" sz="1400" b="0" dirty="0" smtClean="0">
                          <a:solidFill>
                            <a:sysClr val="windowText" lastClr="000000"/>
                          </a:solidFill>
                          <a:latin typeface="+mn-lt"/>
                        </a:rPr>
                        <a:t>[EVENT_INFO]</a:t>
                      </a:r>
                      <a:endParaRPr kumimoji="1" lang="ja-JP" altLang="en-US" sz="1400" b="0" dirty="0" smtClean="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504368260"/>
                  </a:ext>
                </a:extLst>
              </a:tr>
            </a:tbl>
          </a:graphicData>
        </a:graphic>
      </p:graphicFrame>
      <p:sp>
        <p:nvSpPr>
          <p:cNvPr id="15" name="角丸四角形 14"/>
          <p:cNvSpPr/>
          <p:nvPr/>
        </p:nvSpPr>
        <p:spPr bwMode="auto">
          <a:xfrm>
            <a:off x="839270" y="4814858"/>
            <a:ext cx="5149390" cy="1494542"/>
          </a:xfrm>
          <a:prstGeom prst="roundRect">
            <a:avLst>
              <a:gd name="adj" fmla="val 4487"/>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5.2</a:t>
            </a:r>
            <a:r>
              <a:rPr lang="ja-JP" altLang="en-US" sz="1400" b="1" dirty="0" smtClean="0">
                <a:latin typeface="+mn-ea"/>
              </a:rPr>
              <a:t>トークンの</a:t>
            </a:r>
            <a:r>
              <a:rPr lang="ja-JP" altLang="en-US" sz="1400" b="1" dirty="0">
                <a:latin typeface="+mn-ea"/>
              </a:rPr>
              <a:t>払い出</a:t>
            </a:r>
            <a:r>
              <a:rPr lang="ja-JP" altLang="en-US" sz="1400" b="1" dirty="0" smtClean="0">
                <a:latin typeface="+mn-ea"/>
              </a:rPr>
              <a:t>し</a:t>
            </a:r>
            <a:endParaRPr lang="en-US" altLang="ja-JP" sz="1400" b="1" dirty="0" smtClean="0">
              <a:latin typeface="+mn-ea"/>
            </a:endParaRPr>
          </a:p>
        </p:txBody>
      </p:sp>
      <p:graphicFrame>
        <p:nvGraphicFramePr>
          <p:cNvPr id="14" name="表 13"/>
          <p:cNvGraphicFramePr>
            <a:graphicFrameLocks noGrp="1"/>
          </p:cNvGraphicFramePr>
          <p:nvPr>
            <p:extLst>
              <p:ext uri="{D42A27DB-BD31-4B8C-83A1-F6EECF244321}">
                <p14:modId xmlns:p14="http://schemas.microsoft.com/office/powerpoint/2010/main" val="2318344359"/>
              </p:ext>
            </p:extLst>
          </p:nvPr>
        </p:nvGraphicFramePr>
        <p:xfrm>
          <a:off x="1118248" y="5245048"/>
          <a:ext cx="4473682" cy="914400"/>
        </p:xfrm>
        <a:graphic>
          <a:graphicData uri="http://schemas.openxmlformats.org/drawingml/2006/table">
            <a:tbl>
              <a:tblPr firstRow="1" bandRow="1">
                <a:tableStyleId>{5C22544A-7EE6-4342-B048-85BDC9FD1C3A}</a:tableStyleId>
              </a:tblPr>
              <a:tblGrid>
                <a:gridCol w="1721157">
                  <a:extLst>
                    <a:ext uri="{9D8B030D-6E8A-4147-A177-3AD203B41FA5}">
                      <a16:colId xmlns:a16="http://schemas.microsoft.com/office/drawing/2014/main" val="2903683136"/>
                    </a:ext>
                  </a:extLst>
                </a:gridCol>
                <a:gridCol w="2752525">
                  <a:extLst>
                    <a:ext uri="{9D8B030D-6E8A-4147-A177-3AD203B41FA5}">
                      <a16:colId xmlns:a16="http://schemas.microsoft.com/office/drawing/2014/main" val="3391017768"/>
                    </a:ext>
                  </a:extLst>
                </a:gridCol>
              </a:tblGrid>
              <a:tr h="199669">
                <a:tc>
                  <a:txBody>
                    <a:bodyPr/>
                    <a:lstStyle/>
                    <a:p>
                      <a:pPr algn="ctr"/>
                      <a:r>
                        <a:rPr kumimoji="1" lang="ja-JP" altLang="en-US" sz="1400" b="1" dirty="0" smtClean="0">
                          <a:solidFill>
                            <a:schemeClr val="bg1"/>
                          </a:solidFill>
                          <a:latin typeface="+mn-lt"/>
                        </a:rPr>
                        <a:t>項目</a:t>
                      </a:r>
                      <a:endParaRPr kumimoji="1" lang="ja-JP" altLang="en-US" sz="14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lt"/>
                        </a:rPr>
                        <a:t>設定値</a:t>
                      </a:r>
                      <a:endParaRPr kumimoji="1" lang="ja-JP" altLang="en-US" sz="14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400" b="1" dirty="0" smtClean="0">
                          <a:solidFill>
                            <a:sysClr val="windowText" lastClr="000000"/>
                          </a:solidFill>
                          <a:latin typeface="+mn-lt"/>
                        </a:rPr>
                        <a:t>トークン名</a:t>
                      </a:r>
                      <a:endParaRPr kumimoji="1" lang="ja-JP" altLang="en-US" sz="14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err="1" smtClean="0">
                          <a:solidFill>
                            <a:sysClr val="windowText" lastClr="000000"/>
                          </a:solidFill>
                          <a:latin typeface="+mn-lt"/>
                        </a:rPr>
                        <a:t>test_token</a:t>
                      </a:r>
                      <a:endParaRPr kumimoji="1" lang="ja-JP" altLang="en-US" sz="1400" b="0" dirty="0">
                        <a:solidFill>
                          <a:sysClr val="windowText" lastClr="000000"/>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263674">
                <a:tc>
                  <a:txBody>
                    <a:bodyPr/>
                    <a:lstStyle/>
                    <a:p>
                      <a:r>
                        <a:rPr kumimoji="1" lang="ja-JP" altLang="en-US" sz="1400" b="1" dirty="0" smtClean="0">
                          <a:solidFill>
                            <a:sysClr val="windowText" lastClr="000000"/>
                          </a:solidFill>
                          <a:latin typeface="+mn-lt"/>
                        </a:rPr>
                        <a:t>グループ別権限</a:t>
                      </a:r>
                      <a:endParaRPr kumimoji="1" lang="ja-JP" altLang="en-US" sz="1400" b="1" dirty="0">
                        <a:solidFill>
                          <a:sysClr val="windowText" lastClr="000000"/>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ysClr val="windowText" lastClr="000000"/>
                          </a:solidFill>
                          <a:latin typeface="+mn-lt"/>
                        </a:rPr>
                        <a:t>システム管理者：権限あり</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bl>
          </a:graphicData>
        </a:graphic>
      </p:graphicFrame>
      <p:graphicFrame>
        <p:nvGraphicFramePr>
          <p:cNvPr id="20" name="表 19"/>
          <p:cNvGraphicFramePr>
            <a:graphicFrameLocks noGrp="1"/>
          </p:cNvGraphicFramePr>
          <p:nvPr>
            <p:extLst>
              <p:ext uri="{D42A27DB-BD31-4B8C-83A1-F6EECF244321}">
                <p14:modId xmlns:p14="http://schemas.microsoft.com/office/powerpoint/2010/main" val="879663213"/>
              </p:ext>
            </p:extLst>
          </p:nvPr>
        </p:nvGraphicFramePr>
        <p:xfrm>
          <a:off x="6169436" y="5062115"/>
          <a:ext cx="4679224" cy="1224000"/>
        </p:xfrm>
        <a:graphic>
          <a:graphicData uri="http://schemas.openxmlformats.org/drawingml/2006/table">
            <a:tbl>
              <a:tblPr firstRow="1" bandRow="1">
                <a:tableStyleId>{5C22544A-7EE6-4342-B048-85BDC9FD1C3A}</a:tableStyleId>
              </a:tblPr>
              <a:tblGrid>
                <a:gridCol w="306712">
                  <a:extLst>
                    <a:ext uri="{9D8B030D-6E8A-4147-A177-3AD203B41FA5}">
                      <a16:colId xmlns:a16="http://schemas.microsoft.com/office/drawing/2014/main" val="2080567992"/>
                    </a:ext>
                  </a:extLst>
                </a:gridCol>
                <a:gridCol w="4372512">
                  <a:extLst>
                    <a:ext uri="{9D8B030D-6E8A-4147-A177-3AD203B41FA5}">
                      <a16:colId xmlns:a16="http://schemas.microsoft.com/office/drawing/2014/main" val="511074567"/>
                    </a:ext>
                  </a:extLst>
                </a:gridCol>
              </a:tblGrid>
              <a:tr h="322449">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901551">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詳細については各スライドを参照ください。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Tree>
    <p:extLst>
      <p:ext uri="{BB962C8B-B14F-4D97-AF65-F5344CB8AC3E}">
        <p14:creationId xmlns:p14="http://schemas.microsoft.com/office/powerpoint/2010/main" val="4321507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a:t>サンプル１</a:t>
            </a:r>
            <a:r>
              <a:rPr lang="en-US" altLang="ja-JP" dirty="0" smtClean="0"/>
              <a:t>(4/6)</a:t>
            </a:r>
            <a:endParaRPr kumimoji="1" lang="ja-JP" altLang="en-US" dirty="0"/>
          </a:p>
        </p:txBody>
      </p:sp>
      <p:graphicFrame>
        <p:nvGraphicFramePr>
          <p:cNvPr id="13" name="表 12"/>
          <p:cNvGraphicFramePr>
            <a:graphicFrameLocks noGrp="1"/>
          </p:cNvGraphicFramePr>
          <p:nvPr>
            <p:extLst>
              <p:ext uri="{D42A27DB-BD31-4B8C-83A1-F6EECF244321}">
                <p14:modId xmlns:p14="http://schemas.microsoft.com/office/powerpoint/2010/main" val="2772060047"/>
              </p:ext>
            </p:extLst>
          </p:nvPr>
        </p:nvGraphicFramePr>
        <p:xfrm>
          <a:off x="4749053" y="5554221"/>
          <a:ext cx="6099607" cy="757560"/>
        </p:xfrm>
        <a:graphic>
          <a:graphicData uri="http://schemas.openxmlformats.org/drawingml/2006/table">
            <a:tbl>
              <a:tblPr firstRow="1" bandRow="1">
                <a:tableStyleId>{5C22544A-7EE6-4342-B048-85BDC9FD1C3A}</a:tableStyleId>
              </a:tblPr>
              <a:tblGrid>
                <a:gridCol w="298073">
                  <a:extLst>
                    <a:ext uri="{9D8B030D-6E8A-4147-A177-3AD203B41FA5}">
                      <a16:colId xmlns:a16="http://schemas.microsoft.com/office/drawing/2014/main" val="2080567992"/>
                    </a:ext>
                  </a:extLst>
                </a:gridCol>
                <a:gridCol w="5801534">
                  <a:extLst>
                    <a:ext uri="{9D8B030D-6E8A-4147-A177-3AD203B41FA5}">
                      <a16:colId xmlns:a16="http://schemas.microsoft.com/office/drawing/2014/main" val="511074567"/>
                    </a:ext>
                  </a:extLst>
                </a:gridCol>
              </a:tblGrid>
              <a:tr h="288000">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468000">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詳細については各スライドを参照ください。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
        <p:nvSpPr>
          <p:cNvPr id="19" name="角丸四角形 18"/>
          <p:cNvSpPr/>
          <p:nvPr/>
        </p:nvSpPr>
        <p:spPr bwMode="auto">
          <a:xfrm>
            <a:off x="844325" y="1332913"/>
            <a:ext cx="3667455" cy="4949640"/>
          </a:xfrm>
          <a:prstGeom prst="roundRect">
            <a:avLst>
              <a:gd name="adj" fmla="val 3508"/>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5.3</a:t>
            </a:r>
            <a:r>
              <a:rPr lang="ja-JP" altLang="en-US" sz="1400" b="1" dirty="0" smtClean="0">
                <a:latin typeface="+mn-ea"/>
              </a:rPr>
              <a:t> ディシジョンテーブル作成</a:t>
            </a:r>
            <a:endParaRPr lang="en-US" altLang="ja-JP" sz="1400" b="1" dirty="0" smtClean="0">
              <a:latin typeface="+mn-ea"/>
            </a:endParaRPr>
          </a:p>
        </p:txBody>
      </p:sp>
      <p:graphicFrame>
        <p:nvGraphicFramePr>
          <p:cNvPr id="16" name="表 15"/>
          <p:cNvGraphicFramePr>
            <a:graphicFrameLocks noGrp="1"/>
          </p:cNvGraphicFramePr>
          <p:nvPr>
            <p:extLst>
              <p:ext uri="{D42A27DB-BD31-4B8C-83A1-F6EECF244321}">
                <p14:modId xmlns:p14="http://schemas.microsoft.com/office/powerpoint/2010/main" val="3488799961"/>
              </p:ext>
            </p:extLst>
          </p:nvPr>
        </p:nvGraphicFramePr>
        <p:xfrm>
          <a:off x="1081598" y="1844780"/>
          <a:ext cx="3193132" cy="1645920"/>
        </p:xfrm>
        <a:graphic>
          <a:graphicData uri="http://schemas.openxmlformats.org/drawingml/2006/table">
            <a:tbl>
              <a:tblPr firstRow="1" bandRow="1">
                <a:tableStyleId>{5C22544A-7EE6-4342-B048-85BDC9FD1C3A}</a:tableStyleId>
              </a:tblPr>
              <a:tblGrid>
                <a:gridCol w="1392882">
                  <a:extLst>
                    <a:ext uri="{9D8B030D-6E8A-4147-A177-3AD203B41FA5}">
                      <a16:colId xmlns:a16="http://schemas.microsoft.com/office/drawing/2014/main" val="2903683136"/>
                    </a:ext>
                  </a:extLst>
                </a:gridCol>
                <a:gridCol w="1800250">
                  <a:extLst>
                    <a:ext uri="{9D8B030D-6E8A-4147-A177-3AD203B41FA5}">
                      <a16:colId xmlns:a16="http://schemas.microsoft.com/office/drawing/2014/main" val="3391017768"/>
                    </a:ext>
                  </a:extLst>
                </a:gridCol>
              </a:tblGrid>
              <a:tr h="153156">
                <a:tc gridSpan="2">
                  <a:txBody>
                    <a:bodyPr/>
                    <a:lstStyle/>
                    <a:p>
                      <a:pPr algn="ctr"/>
                      <a:r>
                        <a:rPr kumimoji="1" lang="ja-JP" altLang="en-US" sz="1400" b="1" dirty="0" smtClean="0">
                          <a:solidFill>
                            <a:schemeClr val="bg1"/>
                          </a:solidFill>
                          <a:latin typeface="+mn-lt"/>
                        </a:rPr>
                        <a:t>「基本情報・権限」タブ</a:t>
                      </a:r>
                      <a:endParaRPr kumimoji="1" lang="ja-JP" altLang="en-US" sz="14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563294271"/>
                  </a:ext>
                </a:extLst>
              </a:tr>
              <a:tr h="216000">
                <a:tc>
                  <a:txBody>
                    <a:bodyPr/>
                    <a:lstStyle/>
                    <a:p>
                      <a:pPr algn="ctr"/>
                      <a:r>
                        <a:rPr kumimoji="1" lang="ja-JP" altLang="en-US" sz="1400" b="1" dirty="0" smtClean="0">
                          <a:solidFill>
                            <a:schemeClr val="bg1"/>
                          </a:solidFill>
                          <a:latin typeface="+mn-lt"/>
                        </a:rPr>
                        <a:t>項目</a:t>
                      </a:r>
                      <a:endParaRPr kumimoji="1" lang="ja-JP" altLang="en-US" sz="14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lt"/>
                        </a:rPr>
                        <a:t>設定値</a:t>
                      </a:r>
                      <a:endParaRPr kumimoji="1" lang="ja-JP" altLang="en-US" sz="14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400" b="1" dirty="0" smtClean="0">
                          <a:solidFill>
                            <a:sysClr val="windowText" lastClr="000000"/>
                          </a:solidFill>
                          <a:latin typeface="+mn-lt"/>
                        </a:rPr>
                        <a:t>ディシジョン</a:t>
                      </a:r>
                      <a:endParaRPr kumimoji="1" lang="en-US" altLang="ja-JP" sz="1400" b="1" dirty="0" smtClean="0">
                        <a:solidFill>
                          <a:sysClr val="windowText" lastClr="000000"/>
                        </a:solidFill>
                        <a:latin typeface="+mn-lt"/>
                      </a:endParaRPr>
                    </a:p>
                    <a:p>
                      <a:r>
                        <a:rPr kumimoji="1" lang="ja-JP" altLang="en-US" sz="1400" b="1" dirty="0" smtClean="0">
                          <a:solidFill>
                            <a:sysClr val="windowText" lastClr="000000"/>
                          </a:solidFill>
                          <a:latin typeface="+mn-lt"/>
                        </a:rPr>
                        <a:t>テーブル名</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en-US" altLang="ja-JP" sz="1400" b="0" dirty="0" err="1" smtClean="0">
                          <a:solidFill>
                            <a:sysClr val="windowText" lastClr="000000"/>
                          </a:solidFill>
                          <a:latin typeface="+mn-lt"/>
                        </a:rPr>
                        <a:t>warning_test</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08990968"/>
                  </a:ext>
                </a:extLst>
              </a:tr>
              <a:tr h="199669">
                <a:tc>
                  <a:txBody>
                    <a:bodyPr/>
                    <a:lstStyle/>
                    <a:p>
                      <a:r>
                        <a:rPr kumimoji="1" lang="ja-JP" altLang="en-US" sz="1400" b="1" dirty="0" smtClean="0">
                          <a:solidFill>
                            <a:sysClr val="windowText" lastClr="000000"/>
                          </a:solidFill>
                          <a:latin typeface="+mn-lt"/>
                        </a:rPr>
                        <a:t>権限の設定</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400" b="0" dirty="0" smtClean="0">
                          <a:solidFill>
                            <a:sysClr val="windowText" lastClr="000000"/>
                          </a:solidFill>
                          <a:latin typeface="+mn-lt"/>
                        </a:rPr>
                        <a:t>システム管理者：</a:t>
                      </a:r>
                      <a:endParaRPr kumimoji="1" lang="en-US" altLang="ja-JP" sz="1400" b="0" dirty="0" smtClean="0">
                        <a:solidFill>
                          <a:sysClr val="windowText" lastClr="000000"/>
                        </a:solidFill>
                        <a:latin typeface="+mn-lt"/>
                      </a:endParaRPr>
                    </a:p>
                    <a:p>
                      <a:r>
                        <a:rPr kumimoji="1" lang="ja-JP" altLang="en-US" sz="1400" b="0" dirty="0" smtClean="0">
                          <a:solidFill>
                            <a:sysClr val="windowText" lastClr="000000"/>
                          </a:solidFill>
                          <a:latin typeface="+mn-lt"/>
                        </a:rPr>
                        <a:t>全て「更新可能」</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56981021"/>
                  </a:ext>
                </a:extLst>
              </a:tr>
            </a:tbl>
          </a:graphicData>
        </a:graphic>
      </p:graphicFrame>
      <p:graphicFrame>
        <p:nvGraphicFramePr>
          <p:cNvPr id="17" name="表 16"/>
          <p:cNvGraphicFramePr>
            <a:graphicFrameLocks noGrp="1"/>
          </p:cNvGraphicFramePr>
          <p:nvPr>
            <p:extLst>
              <p:ext uri="{D42A27DB-BD31-4B8C-83A1-F6EECF244321}">
                <p14:modId xmlns:p14="http://schemas.microsoft.com/office/powerpoint/2010/main" val="3895614406"/>
              </p:ext>
            </p:extLst>
          </p:nvPr>
        </p:nvGraphicFramePr>
        <p:xfrm>
          <a:off x="1081598" y="3688329"/>
          <a:ext cx="3193132" cy="1219200"/>
        </p:xfrm>
        <a:graphic>
          <a:graphicData uri="http://schemas.openxmlformats.org/drawingml/2006/table">
            <a:tbl>
              <a:tblPr firstRow="1" bandRow="1">
                <a:tableStyleId>{5C22544A-7EE6-4342-B048-85BDC9FD1C3A}</a:tableStyleId>
              </a:tblPr>
              <a:tblGrid>
                <a:gridCol w="1089260">
                  <a:extLst>
                    <a:ext uri="{9D8B030D-6E8A-4147-A177-3AD203B41FA5}">
                      <a16:colId xmlns:a16="http://schemas.microsoft.com/office/drawing/2014/main" val="2903683136"/>
                    </a:ext>
                  </a:extLst>
                </a:gridCol>
                <a:gridCol w="2103872">
                  <a:extLst>
                    <a:ext uri="{9D8B030D-6E8A-4147-A177-3AD203B41FA5}">
                      <a16:colId xmlns:a16="http://schemas.microsoft.com/office/drawing/2014/main" val="3391017768"/>
                    </a:ext>
                  </a:extLst>
                </a:gridCol>
              </a:tblGrid>
              <a:tr h="199669">
                <a:tc gridSpan="2">
                  <a:txBody>
                    <a:bodyPr/>
                    <a:lstStyle/>
                    <a:p>
                      <a:pPr algn="ctr"/>
                      <a:r>
                        <a:rPr kumimoji="1" lang="ja-JP" altLang="en-US" sz="1400" b="1" dirty="0" smtClean="0">
                          <a:solidFill>
                            <a:schemeClr val="bg1"/>
                          </a:solidFill>
                          <a:latin typeface="+mn-lt"/>
                        </a:rPr>
                        <a:t>「条件式」タブ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388448116"/>
                  </a:ext>
                </a:extLst>
              </a:tr>
              <a:tr h="199669">
                <a:tc>
                  <a:txBody>
                    <a:bodyPr/>
                    <a:lstStyle/>
                    <a:p>
                      <a:pPr algn="ctr"/>
                      <a:r>
                        <a:rPr kumimoji="1" lang="ja-JP" altLang="en-US" sz="1400" b="1" dirty="0" smtClean="0">
                          <a:solidFill>
                            <a:schemeClr val="bg1"/>
                          </a:solidFill>
                          <a:latin typeface="+mn-lt"/>
                        </a:rPr>
                        <a:t>条件名</a:t>
                      </a:r>
                      <a:endParaRPr kumimoji="1" lang="ja-JP" altLang="en-US" sz="14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lt"/>
                        </a:rPr>
                        <a:t>条件式</a:t>
                      </a:r>
                      <a:endParaRPr kumimoji="1" lang="ja-JP" altLang="en-US" sz="14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263674">
                <a:tc>
                  <a:txBody>
                    <a:bodyPr/>
                    <a:lstStyle/>
                    <a:p>
                      <a:r>
                        <a:rPr kumimoji="1" lang="ja-JP" altLang="en-US" sz="1400" b="0" dirty="0" smtClean="0">
                          <a:solidFill>
                            <a:sysClr val="windowText" lastClr="000000"/>
                          </a:solidFill>
                          <a:latin typeface="+mn-lt"/>
                        </a:rPr>
                        <a:t>アラート</a:t>
                      </a:r>
                      <a:endParaRPr kumimoji="1" lang="ja-JP" altLang="en-US" sz="1400" b="0"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solidFill>
                            <a:sysClr val="windowText" lastClr="000000"/>
                          </a:solidFill>
                          <a:latin typeface="+mn-lt"/>
                        </a:rPr>
                        <a:t>正規表現に一致する</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54742628"/>
                  </a:ext>
                </a:extLst>
              </a:tr>
              <a:tr h="199669">
                <a:tc>
                  <a:txBody>
                    <a:bodyPr/>
                    <a:lstStyle/>
                    <a:p>
                      <a:r>
                        <a:rPr kumimoji="1" lang="ja-JP" altLang="en-US" sz="1400" b="0" dirty="0" smtClean="0">
                          <a:solidFill>
                            <a:sysClr val="windowText" lastClr="000000"/>
                          </a:solidFill>
                          <a:latin typeface="+mn-lt"/>
                        </a:rPr>
                        <a:t>対象</a:t>
                      </a:r>
                      <a:endParaRPr kumimoji="1" lang="ja-JP" altLang="en-US" sz="1400" b="0"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400" b="0" dirty="0" smtClean="0">
                          <a:solidFill>
                            <a:sysClr val="windowText" lastClr="000000"/>
                          </a:solidFill>
                          <a:latin typeface="+mn-lt"/>
                        </a:rPr>
                        <a:t>等しい（文字列）</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64797134"/>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2093586656"/>
              </p:ext>
            </p:extLst>
          </p:nvPr>
        </p:nvGraphicFramePr>
        <p:xfrm>
          <a:off x="1081598" y="5088071"/>
          <a:ext cx="3193132" cy="914400"/>
        </p:xfrm>
        <a:graphic>
          <a:graphicData uri="http://schemas.openxmlformats.org/drawingml/2006/table">
            <a:tbl>
              <a:tblPr firstRow="1" bandRow="1">
                <a:tableStyleId>{5C22544A-7EE6-4342-B048-85BDC9FD1C3A}</a:tableStyleId>
              </a:tblPr>
              <a:tblGrid>
                <a:gridCol w="1726014">
                  <a:extLst>
                    <a:ext uri="{9D8B030D-6E8A-4147-A177-3AD203B41FA5}">
                      <a16:colId xmlns:a16="http://schemas.microsoft.com/office/drawing/2014/main" val="2903683136"/>
                    </a:ext>
                  </a:extLst>
                </a:gridCol>
                <a:gridCol w="1467118">
                  <a:extLst>
                    <a:ext uri="{9D8B030D-6E8A-4147-A177-3AD203B41FA5}">
                      <a16:colId xmlns:a16="http://schemas.microsoft.com/office/drawing/2014/main" val="3391017768"/>
                    </a:ext>
                  </a:extLst>
                </a:gridCol>
              </a:tblGrid>
              <a:tr h="199669">
                <a:tc gridSpan="2">
                  <a:txBody>
                    <a:bodyPr/>
                    <a:lstStyle/>
                    <a:p>
                      <a:pPr algn="ctr"/>
                      <a:r>
                        <a:rPr kumimoji="1" lang="ja-JP" altLang="en-US" sz="1400" b="1" dirty="0" smtClean="0">
                          <a:solidFill>
                            <a:schemeClr val="bg1"/>
                          </a:solidFill>
                          <a:latin typeface="+mn-lt"/>
                        </a:rPr>
                        <a:t>「未知事象通知」タブ</a:t>
                      </a:r>
                    </a:p>
                  </a:txBody>
                  <a:tcPr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algn="ctr"/>
                      <a:endParaRPr kumimoji="1" lang="ja-JP" altLang="en-US" sz="11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325307111"/>
                  </a:ext>
                </a:extLst>
              </a:tr>
              <a:tr h="199669">
                <a:tc>
                  <a:txBody>
                    <a:bodyPr/>
                    <a:lstStyle/>
                    <a:p>
                      <a:pPr algn="ctr"/>
                      <a:r>
                        <a:rPr kumimoji="1" lang="ja-JP" altLang="en-US" sz="1400" b="1" dirty="0" smtClean="0">
                          <a:solidFill>
                            <a:schemeClr val="bg1"/>
                          </a:solidFill>
                          <a:latin typeface="+mn-lt"/>
                        </a:rPr>
                        <a:t>項目</a:t>
                      </a:r>
                      <a:endParaRPr kumimoji="1" lang="ja-JP" altLang="en-US" sz="1400" b="1" dirty="0">
                        <a:solidFill>
                          <a:schemeClr val="bg1"/>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lt"/>
                        </a:rPr>
                        <a:t>設定値</a:t>
                      </a:r>
                      <a:endParaRPr kumimoji="1" lang="ja-JP" altLang="en-US" sz="1400" b="1" dirty="0">
                        <a:solidFill>
                          <a:schemeClr val="bg1"/>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4124978925"/>
                  </a:ext>
                </a:extLst>
              </a:tr>
              <a:tr h="199669">
                <a:tc>
                  <a:txBody>
                    <a:bodyPr/>
                    <a:lstStyle/>
                    <a:p>
                      <a:r>
                        <a:rPr kumimoji="1" lang="ja-JP" altLang="en-US" sz="1400" b="1" dirty="0" smtClean="0">
                          <a:solidFill>
                            <a:sysClr val="windowText" lastClr="000000"/>
                          </a:solidFill>
                          <a:latin typeface="+mn-lt"/>
                        </a:rPr>
                        <a:t>未知事象通知</a:t>
                      </a:r>
                      <a:endParaRPr kumimoji="1" lang="ja-JP" altLang="en-US" sz="1400" b="1" dirty="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kumimoji="1" lang="ja-JP" altLang="en-US" sz="1400" b="0" dirty="0" smtClean="0">
                          <a:solidFill>
                            <a:sysClr val="windowText" lastClr="000000"/>
                          </a:solidFill>
                          <a:latin typeface="+mn-lt"/>
                        </a:rPr>
                        <a:t>通知しない</a:t>
                      </a:r>
                      <a:endParaRPr kumimoji="1" lang="ja-JP" altLang="en-US" sz="1400" b="0" dirty="0">
                        <a:solidFill>
                          <a:sysClr val="windowText" lastClr="000000"/>
                        </a:solidFill>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266610816"/>
                  </a:ext>
                </a:extLst>
              </a:tr>
            </a:tbl>
          </a:graphicData>
        </a:graphic>
      </p:graphicFrame>
      <p:sp>
        <p:nvSpPr>
          <p:cNvPr id="20" name="角丸四角形 19"/>
          <p:cNvSpPr/>
          <p:nvPr/>
        </p:nvSpPr>
        <p:spPr bwMode="auto">
          <a:xfrm>
            <a:off x="4749053" y="1332912"/>
            <a:ext cx="6099607" cy="3896338"/>
          </a:xfrm>
          <a:prstGeom prst="roundRect">
            <a:avLst>
              <a:gd name="adj" fmla="val 3043"/>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5.4</a:t>
            </a:r>
            <a:r>
              <a:rPr lang="ja-JP" altLang="en-US" sz="1400" b="1" dirty="0" smtClean="0">
                <a:latin typeface="+mn-ea"/>
              </a:rPr>
              <a:t> 監視アダプタ</a:t>
            </a:r>
            <a:endParaRPr lang="en-US" altLang="ja-JP" sz="1400" b="1" dirty="0" smtClean="0">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2773094349"/>
              </p:ext>
            </p:extLst>
          </p:nvPr>
        </p:nvGraphicFramePr>
        <p:xfrm>
          <a:off x="5015850" y="1844780"/>
          <a:ext cx="5544770" cy="3329220"/>
        </p:xfrm>
        <a:graphic>
          <a:graphicData uri="http://schemas.openxmlformats.org/drawingml/2006/table">
            <a:tbl>
              <a:tblPr firstRow="1" bandRow="1">
                <a:tableStyleId>{5C22544A-7EE6-4342-B048-85BDC9FD1C3A}</a:tableStyleId>
              </a:tblPr>
              <a:tblGrid>
                <a:gridCol w="2444628">
                  <a:extLst>
                    <a:ext uri="{9D8B030D-6E8A-4147-A177-3AD203B41FA5}">
                      <a16:colId xmlns:a16="http://schemas.microsoft.com/office/drawing/2014/main" val="2903683136"/>
                    </a:ext>
                  </a:extLst>
                </a:gridCol>
                <a:gridCol w="3100142">
                  <a:extLst>
                    <a:ext uri="{9D8B030D-6E8A-4147-A177-3AD203B41FA5}">
                      <a16:colId xmlns:a16="http://schemas.microsoft.com/office/drawing/2014/main" val="3391017768"/>
                    </a:ext>
                  </a:extLst>
                </a:gridCol>
              </a:tblGrid>
              <a:tr h="288873">
                <a:tc>
                  <a:txBody>
                    <a:bodyPr/>
                    <a:lstStyle/>
                    <a:p>
                      <a:pPr algn="ctr"/>
                      <a:r>
                        <a:rPr kumimoji="1" lang="ja-JP" altLang="en-US" sz="1400" b="1" dirty="0" smtClean="0">
                          <a:solidFill>
                            <a:schemeClr val="bg1"/>
                          </a:solidFill>
                          <a:latin typeface="+mn-ea"/>
                          <a:ea typeface="+mn-ea"/>
                        </a:rPr>
                        <a:t>項目</a:t>
                      </a:r>
                      <a:endParaRPr kumimoji="1" lang="ja-JP" altLang="en-US" sz="1400" b="1" dirty="0">
                        <a:solidFill>
                          <a:schemeClr val="bg1"/>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algn="ctr"/>
                      <a:r>
                        <a:rPr kumimoji="1" lang="ja-JP" altLang="en-US" sz="1400" b="1" dirty="0" smtClean="0">
                          <a:solidFill>
                            <a:schemeClr val="bg1"/>
                          </a:solidFill>
                          <a:latin typeface="+mn-ea"/>
                          <a:ea typeface="+mn-ea"/>
                        </a:rPr>
                        <a:t>設定値</a:t>
                      </a:r>
                      <a:endParaRPr kumimoji="1" lang="ja-JP" altLang="en-US" sz="1400" b="1" dirty="0">
                        <a:solidFill>
                          <a:schemeClr val="bg1"/>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57273914"/>
                  </a:ext>
                </a:extLst>
              </a:tr>
              <a:tr h="288000">
                <a:tc>
                  <a:txBody>
                    <a:bodyPr/>
                    <a:lstStyle/>
                    <a:p>
                      <a:r>
                        <a:rPr kumimoji="1" lang="ja-JP" altLang="en-US" sz="1400" b="1" dirty="0" smtClean="0">
                          <a:solidFill>
                            <a:sysClr val="windowText" lastClr="000000"/>
                          </a:solidFill>
                          <a:latin typeface="+mn-ea"/>
                          <a:ea typeface="+mn-ea"/>
                        </a:rPr>
                        <a:t>名前</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smtClean="0">
                          <a:solidFill>
                            <a:sysClr val="windowText" lastClr="000000"/>
                          </a:solidFill>
                          <a:latin typeface="+mn-ea"/>
                          <a:ea typeface="+mn-ea"/>
                        </a:rPr>
                        <a:t>test</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8990968"/>
                  </a:ext>
                </a:extLst>
              </a:tr>
              <a:tr h="288000">
                <a:tc>
                  <a:txBody>
                    <a:bodyPr/>
                    <a:lstStyle/>
                    <a:p>
                      <a:r>
                        <a:rPr kumimoji="1" lang="ja-JP" altLang="en-US" sz="1400" b="1" dirty="0" smtClean="0">
                          <a:solidFill>
                            <a:sysClr val="windowText" lastClr="000000"/>
                          </a:solidFill>
                          <a:latin typeface="+mn-ea"/>
                          <a:ea typeface="+mn-ea"/>
                        </a:rPr>
                        <a:t>プロトコル</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ja-JP" altLang="en-US" sz="1400" b="0" dirty="0" smtClean="0">
                          <a:solidFill>
                            <a:sysClr val="windowText" lastClr="000000"/>
                          </a:solidFill>
                          <a:latin typeface="+mn-ea"/>
                          <a:ea typeface="+mn-ea"/>
                        </a:rPr>
                        <a:t>「</a:t>
                      </a:r>
                      <a:r>
                        <a:rPr kumimoji="1" lang="en-US" altLang="ja-JP" sz="1400" b="0" dirty="0" smtClean="0">
                          <a:solidFill>
                            <a:sysClr val="windowText" lastClr="000000"/>
                          </a:solidFill>
                          <a:latin typeface="+mn-ea"/>
                          <a:ea typeface="+mn-ea"/>
                        </a:rPr>
                        <a:t>http</a:t>
                      </a:r>
                      <a:r>
                        <a:rPr kumimoji="1" lang="ja-JP" altLang="en-US" sz="1400" b="0" dirty="0" smtClean="0">
                          <a:solidFill>
                            <a:sysClr val="windowText" lastClr="000000"/>
                          </a:solidFill>
                          <a:latin typeface="+mn-ea"/>
                          <a:ea typeface="+mn-ea"/>
                        </a:rPr>
                        <a:t>」</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4742628"/>
                  </a:ext>
                </a:extLst>
              </a:tr>
              <a:tr h="288000">
                <a:tc>
                  <a:txBody>
                    <a:bodyPr/>
                    <a:lstStyle/>
                    <a:p>
                      <a:r>
                        <a:rPr kumimoji="1" lang="ja-JP" altLang="en-US" sz="1400" b="1" dirty="0" smtClean="0">
                          <a:solidFill>
                            <a:sysClr val="windowText" lastClr="000000"/>
                          </a:solidFill>
                          <a:latin typeface="+mn-ea"/>
                          <a:ea typeface="+mn-ea"/>
                        </a:rPr>
                        <a:t>ポート</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smtClean="0">
                          <a:solidFill>
                            <a:sysClr val="windowText" lastClr="000000"/>
                          </a:solidFill>
                          <a:latin typeface="+mn-ea"/>
                          <a:ea typeface="+mn-ea"/>
                        </a:rPr>
                        <a:t>80</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66610816"/>
                  </a:ext>
                </a:extLst>
              </a:tr>
              <a:tr h="280376">
                <a:tc>
                  <a:txBody>
                    <a:bodyPr/>
                    <a:lstStyle/>
                    <a:p>
                      <a:r>
                        <a:rPr kumimoji="1" lang="ja-JP" altLang="en-US" sz="1400" b="1" dirty="0" smtClean="0">
                          <a:solidFill>
                            <a:sysClr val="windowText" lastClr="000000"/>
                          </a:solidFill>
                          <a:latin typeface="+mn-ea"/>
                          <a:ea typeface="+mn-ea"/>
                        </a:rPr>
                        <a:t>ディシジョンテーブル名</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kumimoji="1" lang="en-US" altLang="ja-JP" sz="1400" b="0" dirty="0" err="1" smtClean="0">
                          <a:solidFill>
                            <a:sysClr val="windowText" lastClr="000000"/>
                          </a:solidFill>
                          <a:latin typeface="+mn-ea"/>
                          <a:ea typeface="+mn-ea"/>
                        </a:rPr>
                        <a:t>warning_test</a:t>
                      </a:r>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7804011"/>
                  </a:ext>
                </a:extLst>
              </a:tr>
              <a:tr h="1500420">
                <a:tc>
                  <a:txBody>
                    <a:bodyPr/>
                    <a:lstStyle/>
                    <a:p>
                      <a:r>
                        <a:rPr kumimoji="1" lang="ja-JP" altLang="en-US" sz="1400" b="1" dirty="0" smtClean="0">
                          <a:solidFill>
                            <a:sysClr val="windowText" lastClr="000000"/>
                          </a:solidFill>
                          <a:latin typeface="+mn-ea"/>
                          <a:ea typeface="+mn-ea"/>
                        </a:rPr>
                        <a:t>突合情報</a:t>
                      </a:r>
                      <a:endParaRPr kumimoji="1" lang="ja-JP" altLang="en-US" sz="1400" b="1" dirty="0">
                        <a:solidFill>
                          <a:sysClr val="windowText" lastClr="000000"/>
                        </a:solidFill>
                        <a:latin typeface="+mn-ea"/>
                        <a:ea typeface="+mn-ea"/>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1400" b="0" dirty="0">
                        <a:solidFill>
                          <a:sysClr val="windowText" lastClr="000000"/>
                        </a:solidFill>
                        <a:latin typeface="+mn-ea"/>
                        <a:ea typeface="+mn-ea"/>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17121476"/>
                  </a:ext>
                </a:extLst>
              </a:tr>
              <a:tr h="265052">
                <a:tc gridSpan="2">
                  <a:txBody>
                    <a:bodyPr/>
                    <a:lstStyle/>
                    <a:p>
                      <a:pPr algn="l"/>
                      <a:r>
                        <a:rPr kumimoji="1" lang="ja-JP" altLang="en-US" sz="1400" b="0" dirty="0" smtClean="0">
                          <a:solidFill>
                            <a:sysClr val="windowText" lastClr="000000"/>
                          </a:solidFill>
                          <a:latin typeface="+mn-ea"/>
                          <a:ea typeface="+mn-ea"/>
                        </a:rPr>
                        <a:t>（他、必要情報を登録）</a:t>
                      </a:r>
                      <a:endParaRPr kumimoji="1" lang="ja-JP" altLang="en-US" sz="1400" b="0" dirty="0">
                        <a:solidFill>
                          <a:sysClr val="windowText" lastClr="000000"/>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ja-JP" altLang="en-US" sz="1400" b="0" dirty="0">
                        <a:solidFill>
                          <a:sysClr val="windowText" lastClr="000000"/>
                        </a:solidFill>
                        <a:latin typeface="+mn-ea"/>
                        <a:ea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6205612"/>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2187334984"/>
              </p:ext>
            </p:extLst>
          </p:nvPr>
        </p:nvGraphicFramePr>
        <p:xfrm>
          <a:off x="7631642" y="3688329"/>
          <a:ext cx="2753428" cy="914400"/>
        </p:xfrm>
        <a:graphic>
          <a:graphicData uri="http://schemas.openxmlformats.org/drawingml/2006/table">
            <a:tbl>
              <a:tblPr firstRow="1" bandRow="1">
                <a:tableStyleId>{5C22544A-7EE6-4342-B048-85BDC9FD1C3A}</a:tableStyleId>
              </a:tblPr>
              <a:tblGrid>
                <a:gridCol w="1313228">
                  <a:extLst>
                    <a:ext uri="{9D8B030D-6E8A-4147-A177-3AD203B41FA5}">
                      <a16:colId xmlns:a16="http://schemas.microsoft.com/office/drawing/2014/main" val="2274487133"/>
                    </a:ext>
                  </a:extLst>
                </a:gridCol>
                <a:gridCol w="1440200">
                  <a:extLst>
                    <a:ext uri="{9D8B030D-6E8A-4147-A177-3AD203B41FA5}">
                      <a16:colId xmlns:a16="http://schemas.microsoft.com/office/drawing/2014/main" val="2744149123"/>
                    </a:ext>
                  </a:extLst>
                </a:gridCol>
              </a:tblGrid>
              <a:tr h="0">
                <a:tc>
                  <a:txBody>
                    <a:bodyPr/>
                    <a:lstStyle/>
                    <a:p>
                      <a:pPr algn="ctr"/>
                      <a:r>
                        <a:rPr kumimoji="1" lang="ja-JP" altLang="en-US" sz="1400" dirty="0" smtClean="0">
                          <a:latin typeface="+mn-lt"/>
                        </a:rPr>
                        <a:t>条件名</a:t>
                      </a:r>
                      <a:endParaRPr kumimoji="1" lang="ja-JP" altLang="en-US" sz="1400"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a:r>
                        <a:rPr kumimoji="1" lang="en-US" altLang="ja-JP" sz="1400" dirty="0" smtClean="0">
                          <a:latin typeface="+mn-lt"/>
                        </a:rPr>
                        <a:t>Zabbix</a:t>
                      </a:r>
                      <a:r>
                        <a:rPr kumimoji="1" lang="ja-JP" altLang="en-US" sz="1400" dirty="0" smtClean="0">
                          <a:latin typeface="+mn-lt"/>
                        </a:rPr>
                        <a:t>項目</a:t>
                      </a:r>
                      <a:endParaRPr kumimoji="1" lang="ja-JP" altLang="en-US" sz="14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2154851843"/>
                  </a:ext>
                </a:extLst>
              </a:tr>
              <a:tr h="0">
                <a:tc>
                  <a:txBody>
                    <a:bodyPr/>
                    <a:lstStyle/>
                    <a:p>
                      <a:pPr algn="ctr"/>
                      <a:r>
                        <a:rPr kumimoji="1" lang="ja-JP" altLang="en-US" sz="1400" b="1" dirty="0" smtClean="0">
                          <a:latin typeface="+mn-lt"/>
                        </a:rPr>
                        <a:t>アラート</a:t>
                      </a:r>
                      <a:endParaRPr kumimoji="1" lang="ja-JP" altLang="en-US" sz="1400" b="1"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400" dirty="0" smtClean="0">
                          <a:latin typeface="+mn-lt"/>
                        </a:rPr>
                        <a:t>description</a:t>
                      </a:r>
                      <a:endParaRPr kumimoji="1" lang="ja-JP" altLang="en-US" sz="14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63508437"/>
                  </a:ext>
                </a:extLst>
              </a:tr>
              <a:tr h="0">
                <a:tc>
                  <a:txBody>
                    <a:bodyPr/>
                    <a:lstStyle/>
                    <a:p>
                      <a:pPr algn="ctr"/>
                      <a:r>
                        <a:rPr kumimoji="1" lang="ja-JP" altLang="en-US" sz="1400" b="1" dirty="0" smtClean="0">
                          <a:latin typeface="+mn-lt"/>
                        </a:rPr>
                        <a:t>対象</a:t>
                      </a:r>
                      <a:endParaRPr kumimoji="1" lang="ja-JP" altLang="en-US" sz="1400" b="1" dirty="0">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400" dirty="0" smtClean="0">
                          <a:latin typeface="+mn-lt"/>
                        </a:rPr>
                        <a:t>hosts</a:t>
                      </a:r>
                      <a:endParaRPr kumimoji="1" lang="ja-JP" altLang="en-US" sz="1400" dirty="0">
                        <a:latin typeface="+mn-lt"/>
                      </a:endParaRPr>
                    </a:p>
                  </a:txBody>
                  <a:tcP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01442541"/>
                  </a:ext>
                </a:extLst>
              </a:tr>
            </a:tbl>
          </a:graphicData>
        </a:graphic>
      </p:graphicFrame>
    </p:spTree>
    <p:extLst>
      <p:ext uri="{BB962C8B-B14F-4D97-AF65-F5344CB8AC3E}">
        <p14:creationId xmlns:p14="http://schemas.microsoft.com/office/powerpoint/2010/main" val="33914665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サンプル１</a:t>
            </a:r>
            <a:r>
              <a:rPr lang="en-US" altLang="ja-JP" dirty="0" smtClean="0"/>
              <a:t>(5/6)</a:t>
            </a:r>
            <a:endParaRPr kumimoji="1" lang="ja-JP" altLang="en-US" dirty="0"/>
          </a:p>
        </p:txBody>
      </p:sp>
      <p:sp>
        <p:nvSpPr>
          <p:cNvPr id="7" name="コンテンツ プレースホルダー 6"/>
          <p:cNvSpPr>
            <a:spLocks noGrp="1"/>
          </p:cNvSpPr>
          <p:nvPr>
            <p:ph sz="quarter" idx="10"/>
          </p:nvPr>
        </p:nvSpPr>
        <p:spPr>
          <a:xfrm>
            <a:off x="239351" y="836712"/>
            <a:ext cx="11257400" cy="5616476"/>
          </a:xfrm>
        </p:spPr>
        <p:txBody>
          <a:bodyPr/>
          <a:lstStyle/>
          <a:p>
            <a:pPr marL="180000" lvl="1" indent="0">
              <a:buNone/>
            </a:pPr>
            <a:r>
              <a:rPr lang="ja-JP" altLang="en-US" b="1" dirty="0"/>
              <a:t>　</a:t>
            </a:r>
            <a:r>
              <a:rPr lang="en-US" altLang="ja-JP" b="1" dirty="0" smtClean="0"/>
              <a:t>【6.</a:t>
            </a:r>
            <a:r>
              <a:rPr lang="ja-JP" altLang="en-US" b="1" dirty="0" smtClean="0"/>
              <a:t>作業実行</a:t>
            </a:r>
            <a:r>
              <a:rPr lang="en-US" altLang="ja-JP" b="1" dirty="0" smtClean="0"/>
              <a:t>】</a:t>
            </a:r>
            <a:endParaRPr lang="ja-JP" altLang="en-US" b="1" dirty="0"/>
          </a:p>
          <a:p>
            <a:endParaRPr lang="ja-JP" altLang="en-US" dirty="0"/>
          </a:p>
        </p:txBody>
      </p:sp>
      <p:sp>
        <p:nvSpPr>
          <p:cNvPr id="22" name="角丸四角形 21"/>
          <p:cNvSpPr/>
          <p:nvPr/>
        </p:nvSpPr>
        <p:spPr bwMode="auto">
          <a:xfrm>
            <a:off x="839270" y="1196690"/>
            <a:ext cx="10920860" cy="3130958"/>
          </a:xfrm>
          <a:prstGeom prst="roundRect">
            <a:avLst>
              <a:gd name="adj" fmla="val 4487"/>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6.1</a:t>
            </a:r>
            <a:r>
              <a:rPr lang="ja-JP" altLang="en-US" sz="1400" b="1" dirty="0" smtClean="0">
                <a:latin typeface="+mn-ea"/>
              </a:rPr>
              <a:t> ディシジョンテーブルファイル</a:t>
            </a:r>
            <a:r>
              <a:rPr lang="ja-JP" altLang="en-US" sz="1400" b="1" dirty="0">
                <a:latin typeface="+mn-ea"/>
              </a:rPr>
              <a:t>作成 </a:t>
            </a:r>
            <a:endParaRPr lang="en-US" altLang="ja-JP" sz="1400" b="1" dirty="0" smtClean="0">
              <a:latin typeface="+mn-ea"/>
            </a:endParaRPr>
          </a:p>
        </p:txBody>
      </p:sp>
      <p:sp>
        <p:nvSpPr>
          <p:cNvPr id="10" name="角丸四角形 9"/>
          <p:cNvSpPr/>
          <p:nvPr/>
        </p:nvSpPr>
        <p:spPr bwMode="auto">
          <a:xfrm>
            <a:off x="839270" y="4447650"/>
            <a:ext cx="5112710" cy="993282"/>
          </a:xfrm>
          <a:prstGeom prst="roundRect">
            <a:avLst>
              <a:gd name="adj" fmla="val 11722"/>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6.2</a:t>
            </a:r>
            <a:r>
              <a:rPr lang="ja-JP" altLang="en-US" sz="1400" b="1" dirty="0" smtClean="0">
                <a:latin typeface="+mn-ea"/>
              </a:rPr>
              <a:t> ディシジョンテーブルファイル</a:t>
            </a:r>
            <a:r>
              <a:rPr lang="ja-JP" altLang="en-US" sz="1400" b="1" dirty="0">
                <a:latin typeface="+mn-ea"/>
              </a:rPr>
              <a:t>のアップロード</a:t>
            </a:r>
            <a:endParaRPr lang="en-US" altLang="ja-JP" sz="1400" b="1" dirty="0" smtClean="0">
              <a:latin typeface="+mn-ea"/>
            </a:endParaRPr>
          </a:p>
        </p:txBody>
      </p:sp>
      <p:graphicFrame>
        <p:nvGraphicFramePr>
          <p:cNvPr id="13" name="表 12"/>
          <p:cNvGraphicFramePr>
            <a:graphicFrameLocks noGrp="1"/>
          </p:cNvGraphicFramePr>
          <p:nvPr>
            <p:extLst>
              <p:ext uri="{D42A27DB-BD31-4B8C-83A1-F6EECF244321}">
                <p14:modId xmlns:p14="http://schemas.microsoft.com/office/powerpoint/2010/main" val="2634566919"/>
              </p:ext>
            </p:extLst>
          </p:nvPr>
        </p:nvGraphicFramePr>
        <p:xfrm>
          <a:off x="842397" y="5568280"/>
          <a:ext cx="5109583" cy="675081"/>
        </p:xfrm>
        <a:graphic>
          <a:graphicData uri="http://schemas.openxmlformats.org/drawingml/2006/table">
            <a:tbl>
              <a:tblPr firstRow="1" bandRow="1">
                <a:tableStyleId>{5C22544A-7EE6-4342-B048-85BDC9FD1C3A}</a:tableStyleId>
              </a:tblPr>
              <a:tblGrid>
                <a:gridCol w="216976">
                  <a:extLst>
                    <a:ext uri="{9D8B030D-6E8A-4147-A177-3AD203B41FA5}">
                      <a16:colId xmlns:a16="http://schemas.microsoft.com/office/drawing/2014/main" val="2080567992"/>
                    </a:ext>
                  </a:extLst>
                </a:gridCol>
                <a:gridCol w="4892607">
                  <a:extLst>
                    <a:ext uri="{9D8B030D-6E8A-4147-A177-3AD203B41FA5}">
                      <a16:colId xmlns:a16="http://schemas.microsoft.com/office/drawing/2014/main" val="511074567"/>
                    </a:ext>
                  </a:extLst>
                </a:gridCol>
              </a:tblGrid>
              <a:tr h="238528">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385521">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詳細については各スライドを参照ください。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graphicFrame>
        <p:nvGraphicFramePr>
          <p:cNvPr id="2" name="表 1"/>
          <p:cNvGraphicFramePr>
            <a:graphicFrameLocks noGrp="1"/>
          </p:cNvGraphicFramePr>
          <p:nvPr>
            <p:extLst>
              <p:ext uri="{D42A27DB-BD31-4B8C-83A1-F6EECF244321}">
                <p14:modId xmlns:p14="http://schemas.microsoft.com/office/powerpoint/2010/main" val="375924815"/>
              </p:ext>
            </p:extLst>
          </p:nvPr>
        </p:nvGraphicFramePr>
        <p:xfrm>
          <a:off x="1090902" y="2187153"/>
          <a:ext cx="10405848" cy="2104407"/>
        </p:xfrm>
        <a:graphic>
          <a:graphicData uri="http://schemas.openxmlformats.org/drawingml/2006/table">
            <a:tbl>
              <a:tblPr>
                <a:tableStyleId>{5C22544A-7EE6-4342-B048-85BDC9FD1C3A}</a:tableStyleId>
              </a:tblPr>
              <a:tblGrid>
                <a:gridCol w="979082">
                  <a:extLst>
                    <a:ext uri="{9D8B030D-6E8A-4147-A177-3AD203B41FA5}">
                      <a16:colId xmlns:a16="http://schemas.microsoft.com/office/drawing/2014/main" val="589105158"/>
                    </a:ext>
                  </a:extLst>
                </a:gridCol>
                <a:gridCol w="1551090">
                  <a:extLst>
                    <a:ext uri="{9D8B030D-6E8A-4147-A177-3AD203B41FA5}">
                      <a16:colId xmlns:a16="http://schemas.microsoft.com/office/drawing/2014/main" val="2463634451"/>
                    </a:ext>
                  </a:extLst>
                </a:gridCol>
                <a:gridCol w="1247432">
                  <a:extLst>
                    <a:ext uri="{9D8B030D-6E8A-4147-A177-3AD203B41FA5}">
                      <a16:colId xmlns:a16="http://schemas.microsoft.com/office/drawing/2014/main" val="126305234"/>
                    </a:ext>
                  </a:extLst>
                </a:gridCol>
                <a:gridCol w="1392340">
                  <a:extLst>
                    <a:ext uri="{9D8B030D-6E8A-4147-A177-3AD203B41FA5}">
                      <a16:colId xmlns:a16="http://schemas.microsoft.com/office/drawing/2014/main" val="147044930"/>
                    </a:ext>
                  </a:extLst>
                </a:gridCol>
                <a:gridCol w="974510">
                  <a:extLst>
                    <a:ext uri="{9D8B030D-6E8A-4147-A177-3AD203B41FA5}">
                      <a16:colId xmlns:a16="http://schemas.microsoft.com/office/drawing/2014/main" val="2916986918"/>
                    </a:ext>
                  </a:extLst>
                </a:gridCol>
                <a:gridCol w="4261394">
                  <a:extLst>
                    <a:ext uri="{9D8B030D-6E8A-4147-A177-3AD203B41FA5}">
                      <a16:colId xmlns:a16="http://schemas.microsoft.com/office/drawing/2014/main" val="500520397"/>
                    </a:ext>
                  </a:extLst>
                </a:gridCol>
              </a:tblGrid>
              <a:tr h="862866">
                <a:tc>
                  <a:txBody>
                    <a:bodyPr/>
                    <a:lstStyle/>
                    <a:p>
                      <a:pPr algn="ctr" fontAlgn="ctr"/>
                      <a:r>
                        <a:rPr lang="ja-JP" altLang="en-US" sz="1400" b="1" u="none" strike="noStrike" dirty="0" smtClean="0">
                          <a:solidFill>
                            <a:schemeClr val="bg1"/>
                          </a:solidFill>
                          <a:effectLst/>
                          <a:latin typeface="+mj-lt"/>
                        </a:rPr>
                        <a:t>ルール</a:t>
                      </a:r>
                      <a:endParaRPr lang="en-US" altLang="ja-JP" sz="1400" b="1" u="none" strike="noStrike" dirty="0" smtClean="0">
                        <a:solidFill>
                          <a:schemeClr val="bg1"/>
                        </a:solidFill>
                        <a:effectLst/>
                        <a:latin typeface="+mj-lt"/>
                      </a:endParaRPr>
                    </a:p>
                    <a:p>
                      <a:pPr algn="ctr" fontAlgn="ctr"/>
                      <a:r>
                        <a:rPr lang="ja-JP" altLang="en-US" sz="1400" b="1" u="none" strike="noStrike" dirty="0" smtClean="0">
                          <a:solidFill>
                            <a:schemeClr val="bg1"/>
                          </a:solidFill>
                          <a:effectLst/>
                          <a:latin typeface="+mj-lt"/>
                        </a:rPr>
                        <a:t>説明</a:t>
                      </a:r>
                      <a:endParaRPr lang="ja-JP" altLang="en-US" sz="1400" b="1" i="0" u="none" strike="noStrike" dirty="0">
                        <a:solidFill>
                          <a:schemeClr val="bg1"/>
                        </a:solidFill>
                        <a:effectLst/>
                        <a:latin typeface="+mj-lt"/>
                        <a:ea typeface="ＭＳ Ｐゴシック" panose="020B0600070205080204" pitchFamily="50" charset="-128"/>
                      </a:endParaRPr>
                    </a:p>
                  </a:txBody>
                  <a:tcPr marL="6147" marR="6147" marT="6147" marB="0"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smtClean="0">
                          <a:solidFill>
                            <a:schemeClr val="bg1"/>
                          </a:solidFill>
                          <a:effectLst/>
                          <a:latin typeface="+mj-lt"/>
                        </a:rPr>
                        <a:t>アラート</a:t>
                      </a:r>
                      <a:endParaRPr lang="en-US" altLang="ja-JP" sz="1400" b="1" u="none" strike="noStrike" dirty="0" smtClean="0">
                        <a:solidFill>
                          <a:schemeClr val="bg1"/>
                        </a:solidFill>
                        <a:effectLst/>
                        <a:latin typeface="+mj-lt"/>
                      </a:endParaRPr>
                    </a:p>
                    <a:p>
                      <a:pPr algn="ctr" fontAlgn="ctr"/>
                      <a:r>
                        <a:rPr lang="en-US" altLang="ja-JP" sz="1400" b="1" u="none" strike="noStrike" dirty="0" smtClean="0">
                          <a:solidFill>
                            <a:schemeClr val="bg1"/>
                          </a:solidFill>
                          <a:effectLst/>
                          <a:latin typeface="+mj-lt"/>
                        </a:rPr>
                        <a:t>(</a:t>
                      </a:r>
                      <a:r>
                        <a:rPr lang="ja-JP" altLang="en-US" sz="1400" b="1" u="none" strike="noStrike" dirty="0">
                          <a:solidFill>
                            <a:schemeClr val="bg1"/>
                          </a:solidFill>
                          <a:effectLst/>
                          <a:latin typeface="+mj-lt"/>
                        </a:rPr>
                        <a:t>正規表現可 一致</a:t>
                      </a:r>
                      <a:r>
                        <a:rPr lang="en-US" altLang="ja-JP" sz="1400" b="1" u="none" strike="noStrike" dirty="0">
                          <a:solidFill>
                            <a:schemeClr val="bg1"/>
                          </a:solidFill>
                          <a:effectLst/>
                          <a:latin typeface="+mj-lt"/>
                        </a:rPr>
                        <a:t>)</a:t>
                      </a:r>
                      <a:endParaRPr lang="en-US" altLang="ja-JP"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smtClean="0">
                          <a:solidFill>
                            <a:schemeClr val="bg1"/>
                          </a:solidFill>
                          <a:effectLst/>
                          <a:latin typeface="+mj-lt"/>
                        </a:rPr>
                        <a:t>対象</a:t>
                      </a:r>
                      <a:endParaRPr lang="en-US" altLang="ja-JP" sz="1400" b="1" u="none" strike="noStrike" dirty="0" smtClean="0">
                        <a:solidFill>
                          <a:schemeClr val="bg1"/>
                        </a:solidFill>
                        <a:effectLst/>
                        <a:latin typeface="+mj-lt"/>
                      </a:endParaRPr>
                    </a:p>
                    <a:p>
                      <a:pPr algn="ctr" fontAlgn="ctr"/>
                      <a:r>
                        <a:rPr lang="en-US" altLang="ja-JP" sz="1400" b="1" u="none" strike="noStrike" dirty="0" smtClean="0">
                          <a:solidFill>
                            <a:schemeClr val="bg1"/>
                          </a:solidFill>
                          <a:effectLst/>
                          <a:latin typeface="+mj-lt"/>
                        </a:rPr>
                        <a:t>(</a:t>
                      </a:r>
                      <a:r>
                        <a:rPr lang="ja-JP" altLang="en-US" sz="1400" b="1" u="none" strike="noStrike" dirty="0">
                          <a:solidFill>
                            <a:schemeClr val="bg1"/>
                          </a:solidFill>
                          <a:effectLst/>
                          <a:latin typeface="+mj-lt"/>
                        </a:rPr>
                        <a:t>完全一致</a:t>
                      </a:r>
                      <a:r>
                        <a:rPr lang="en-US" altLang="ja-JP" sz="1400" b="1" u="none" strike="noStrike" dirty="0">
                          <a:solidFill>
                            <a:schemeClr val="bg1"/>
                          </a:solidFill>
                          <a:effectLst/>
                          <a:latin typeface="+mj-lt"/>
                        </a:rPr>
                        <a:t>)</a:t>
                      </a:r>
                      <a:endParaRPr lang="en-US" altLang="ja-JP"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smtClean="0">
                          <a:solidFill>
                            <a:schemeClr val="bg1"/>
                          </a:solidFill>
                          <a:effectLst/>
                          <a:latin typeface="+mj-lt"/>
                        </a:rPr>
                        <a:t>ルール名</a:t>
                      </a:r>
                      <a:endParaRPr lang="ja-JP" altLang="en-US"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smtClean="0">
                          <a:solidFill>
                            <a:schemeClr val="bg1"/>
                          </a:solidFill>
                          <a:effectLst/>
                          <a:latin typeface="+mj-lt"/>
                        </a:rPr>
                        <a:t>アクション</a:t>
                      </a:r>
                      <a:endParaRPr lang="en-US" altLang="ja-JP" sz="1400" b="1" u="none" strike="noStrike" dirty="0" smtClean="0">
                        <a:solidFill>
                          <a:schemeClr val="bg1"/>
                        </a:solidFill>
                        <a:effectLst/>
                        <a:latin typeface="+mj-lt"/>
                      </a:endParaRPr>
                    </a:p>
                    <a:p>
                      <a:pPr algn="ctr" fontAlgn="ctr"/>
                      <a:r>
                        <a:rPr lang="ja-JP" altLang="en-US" sz="1400" b="1" u="none" strike="noStrike" dirty="0" smtClean="0">
                          <a:solidFill>
                            <a:schemeClr val="bg1"/>
                          </a:solidFill>
                          <a:effectLst/>
                          <a:latin typeface="+mj-lt"/>
                        </a:rPr>
                        <a:t>種別</a:t>
                      </a:r>
                      <a:endParaRPr lang="ja-JP" altLang="en-US"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tc>
                  <a:txBody>
                    <a:bodyPr/>
                    <a:lstStyle/>
                    <a:p>
                      <a:pPr algn="ctr" fontAlgn="ctr"/>
                      <a:r>
                        <a:rPr lang="ja-JP" altLang="en-US" sz="1400" b="1" u="none" strike="noStrike" dirty="0" smtClean="0">
                          <a:solidFill>
                            <a:schemeClr val="bg1"/>
                          </a:solidFill>
                          <a:effectLst/>
                          <a:latin typeface="+mj-lt"/>
                        </a:rPr>
                        <a:t>アクション</a:t>
                      </a:r>
                      <a:endParaRPr lang="en-US" altLang="ja-JP" sz="1400" b="1" u="none" strike="noStrike" dirty="0" smtClean="0">
                        <a:solidFill>
                          <a:schemeClr val="bg1"/>
                        </a:solidFill>
                        <a:effectLst/>
                        <a:latin typeface="+mj-lt"/>
                      </a:endParaRPr>
                    </a:p>
                    <a:p>
                      <a:pPr algn="ctr" fontAlgn="ctr"/>
                      <a:r>
                        <a:rPr lang="ja-JP" altLang="en-US" sz="1400" b="1" u="none" strike="noStrike" dirty="0" smtClean="0">
                          <a:solidFill>
                            <a:schemeClr val="bg1"/>
                          </a:solidFill>
                          <a:effectLst/>
                          <a:latin typeface="+mj-lt"/>
                        </a:rPr>
                        <a:t>パラメータ情報</a:t>
                      </a:r>
                      <a:endParaRPr lang="ja-JP" altLang="en-US" sz="1400" b="1" i="0" u="none" strike="noStrike" dirty="0">
                        <a:solidFill>
                          <a:schemeClr val="bg1"/>
                        </a:solidFill>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060"/>
                    </a:solidFill>
                  </a:tcPr>
                </a:tc>
                <a:extLst>
                  <a:ext uri="{0D108BD9-81ED-4DB2-BD59-A6C34878D82A}">
                    <a16:rowId xmlns:a16="http://schemas.microsoft.com/office/drawing/2014/main" val="1004965224"/>
                  </a:ext>
                </a:extLst>
              </a:tr>
              <a:tr h="665461">
                <a:tc>
                  <a:txBody>
                    <a:bodyPr/>
                    <a:lstStyle/>
                    <a:p>
                      <a:pPr algn="ctr" fontAlgn="ctr"/>
                      <a:r>
                        <a:rPr lang="en-US" sz="1400" u="none" strike="noStrike" dirty="0" err="1">
                          <a:effectLst/>
                          <a:latin typeface="+mj-lt"/>
                        </a:rPr>
                        <a:t>zabbix</a:t>
                      </a:r>
                      <a:r>
                        <a:rPr lang="ja-JP" altLang="en-US" sz="1400" u="none" strike="noStrike" dirty="0">
                          <a:effectLst/>
                          <a:latin typeface="+mj-lt"/>
                        </a:rPr>
                        <a:t>連携</a:t>
                      </a:r>
                      <a:endParaRPr lang="ja-JP" altLang="en-US" sz="1400" b="1" i="0" u="none" strike="noStrike" dirty="0">
                        <a:effectLst/>
                        <a:latin typeface="+mj-lt"/>
                        <a:ea typeface="ＭＳ Ｐゴシック" panose="020B0600070205080204" pitchFamily="50" charset="-128"/>
                      </a:endParaRPr>
                    </a:p>
                  </a:txBody>
                  <a:tcPr marL="6147" marR="6147" marT="6147" marB="0"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ctr"/>
                      <a:r>
                        <a:rPr lang="en-US" sz="1400" u="none" strike="noStrike" dirty="0">
                          <a:effectLst/>
                          <a:latin typeface="+mj-lt"/>
                        </a:rPr>
                        <a:t>^.*WARNING.*$</a:t>
                      </a:r>
                      <a:endParaRPr lang="en-US" sz="1400" b="1" i="0" u="none" strike="noStrike" dirty="0">
                        <a:effectLst/>
                        <a:latin typeface="+mj-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j-lt"/>
                        </a:rPr>
                        <a:t>Zabbix server</a:t>
                      </a:r>
                      <a:endParaRPr lang="en-US" sz="1400" b="1" i="0" u="none" strike="noStrike" dirty="0">
                        <a:effectLst/>
                        <a:latin typeface="+mj-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ctr"/>
                      <a:r>
                        <a:rPr lang="en-US" sz="1400" u="none" strike="noStrike" dirty="0" err="1">
                          <a:effectLst/>
                          <a:latin typeface="+mj-lt"/>
                        </a:rPr>
                        <a:t>rule_WARNING</a:t>
                      </a:r>
                      <a:endParaRPr lang="en-US" sz="1400" b="1" i="0" u="none" strike="noStrike" dirty="0">
                        <a:effectLst/>
                        <a:latin typeface="+mj-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j-lt"/>
                        </a:rPr>
                        <a:t>mail(ver1)</a:t>
                      </a:r>
                      <a:endParaRPr lang="en-US" sz="1400" b="1" i="0" u="none" strike="noStrike" dirty="0">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a:txBody>
                    <a:bodyPr/>
                    <a:lstStyle/>
                    <a:p>
                      <a:pPr algn="l" fontAlgn="ctr"/>
                      <a:r>
                        <a:rPr lang="en-US" sz="1400" u="none" strike="noStrike" dirty="0">
                          <a:effectLst/>
                          <a:latin typeface="+mj-lt"/>
                        </a:rPr>
                        <a:t>MAIL_NAME=</a:t>
                      </a:r>
                      <a:r>
                        <a:rPr lang="en-US" sz="1400" u="none" strike="noStrike" dirty="0" err="1">
                          <a:effectLst/>
                          <a:latin typeface="+mj-lt"/>
                        </a:rPr>
                        <a:t>oasetest,MAIL_TO</a:t>
                      </a:r>
                      <a:r>
                        <a:rPr lang="en-US" sz="1400" u="none" strike="noStrike" dirty="0" smtClean="0">
                          <a:solidFill>
                            <a:srgbClr val="FF0000"/>
                          </a:solidFill>
                          <a:effectLst/>
                          <a:latin typeface="+mj-lt"/>
                        </a:rPr>
                        <a:t>=</a:t>
                      </a:r>
                      <a:r>
                        <a:rPr lang="en-US" altLang="ja-JP" sz="1400" u="none" strike="noStrike" dirty="0" smtClean="0">
                          <a:solidFill>
                            <a:srgbClr val="FF0000"/>
                          </a:solidFill>
                          <a:effectLst/>
                          <a:latin typeface="+mj-lt"/>
                        </a:rPr>
                        <a:t>&lt;</a:t>
                      </a:r>
                      <a:r>
                        <a:rPr lang="ja-JP" altLang="en-US" sz="1400" u="none" strike="noStrike" dirty="0" smtClean="0">
                          <a:solidFill>
                            <a:srgbClr val="FF0000"/>
                          </a:solidFill>
                          <a:effectLst/>
                          <a:latin typeface="+mj-lt"/>
                        </a:rPr>
                        <a:t>受信可能なメールアドレス</a:t>
                      </a:r>
                      <a:r>
                        <a:rPr lang="en-US" altLang="ja-JP" sz="1400" u="none" strike="noStrike" dirty="0" smtClean="0">
                          <a:solidFill>
                            <a:srgbClr val="FF0000"/>
                          </a:solidFill>
                          <a:effectLst/>
                          <a:latin typeface="+mj-lt"/>
                        </a:rPr>
                        <a:t>&gt;</a:t>
                      </a:r>
                      <a:r>
                        <a:rPr lang="en-US" sz="1400" u="none" strike="noStrike" dirty="0" smtClean="0">
                          <a:effectLst/>
                          <a:latin typeface="+mj-lt"/>
                        </a:rPr>
                        <a:t>,</a:t>
                      </a:r>
                      <a:r>
                        <a:rPr lang="en-US" sz="1400" u="none" strike="noStrike" dirty="0">
                          <a:effectLst/>
                          <a:latin typeface="+mj-lt"/>
                        </a:rPr>
                        <a:t>MAIL_CC=,MAIL_BCC=,MAIL_TEMPLATE=</a:t>
                      </a:r>
                      <a:r>
                        <a:rPr lang="en-US" sz="1400" u="none" strike="noStrike" dirty="0" err="1">
                          <a:effectLst/>
                          <a:latin typeface="+mj-lt"/>
                        </a:rPr>
                        <a:t>test_template</a:t>
                      </a:r>
                      <a:endParaRPr lang="en-US" sz="1400" b="1" i="0" u="none" strike="noStrike" dirty="0">
                        <a:effectLst/>
                        <a:latin typeface="+mj-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3844042157"/>
                  </a:ext>
                </a:extLst>
              </a:tr>
              <a:tr h="381954">
                <a:tc gridSpan="6">
                  <a:txBody>
                    <a:bodyPr/>
                    <a:lstStyle/>
                    <a:p>
                      <a:pPr algn="l" fontAlgn="ctr"/>
                      <a:r>
                        <a:rPr lang="ja-JP" altLang="en-US" sz="1400" b="0" i="0" u="none" strike="noStrike" dirty="0" smtClean="0">
                          <a:effectLst/>
                          <a:latin typeface="+mn-lt"/>
                          <a:ea typeface="Meiryo UI" panose="020B0604030504040204" pitchFamily="50" charset="-128"/>
                        </a:rPr>
                        <a:t>（他、ディシジョンテーブルファイルの「シート：記述例」を参考に必要情報を登録）</a:t>
                      </a:r>
                      <a:endParaRPr lang="ja-JP" altLang="en-US" sz="1400" b="0" i="0" u="none" strike="noStrike" dirty="0">
                        <a:effectLst/>
                        <a:latin typeface="+mn-lt"/>
                        <a:ea typeface="Meiryo UI" panose="020B0604030504040204" pitchFamily="50" charset="-128"/>
                      </a:endParaRPr>
                    </a:p>
                  </a:txBody>
                  <a:tcPr marL="6147" marR="6147" marT="614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endParaRPr lang="en-US" sz="1400" b="1" i="0" u="none" strike="noStrike" dirty="0">
                        <a:effectLst/>
                        <a:latin typeface="+mn-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algn="ctr" fontAlgn="ctr"/>
                      <a:endParaRPr lang="en-US" sz="1400" b="1" i="0" u="none" strike="noStrike" dirty="0">
                        <a:effectLst/>
                        <a:latin typeface="+mn-lt"/>
                        <a:ea typeface="ＭＳ Ｐゴシック" panose="020B0600070205080204" pitchFamily="50" charset="-128"/>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algn="ctr" fontAlgn="ctr"/>
                      <a:endParaRPr lang="en-US" sz="1400" b="1" i="0" u="none" strike="noStrike" dirty="0">
                        <a:effectLst/>
                        <a:latin typeface="+mn-lt"/>
                        <a:ea typeface="ＭＳ Ｐゴシック" panose="020B0600070205080204" pitchFamily="50" charset="-128"/>
                      </a:endParaRPr>
                    </a:p>
                  </a:txBody>
                  <a:tcPr marL="6147" marR="6147" marT="6147" marB="0" anchor="ctr">
                    <a:lnL w="12700" cap="flat" cmpd="sng" algn="ctr">
                      <a:solidFill>
                        <a:srgbClr val="002060"/>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algn="ctr" fontAlgn="ctr"/>
                      <a:endParaRPr lang="en-US" sz="1400" b="1" i="0" u="none" strike="noStrike" dirty="0">
                        <a:effectLst/>
                        <a:latin typeface="+mn-lt"/>
                      </a:endParaRPr>
                    </a:p>
                  </a:txBody>
                  <a:tcPr marL="6147" marR="6147" marT="6147" marB="0"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tc hMerge="1">
                  <a:txBody>
                    <a:bodyPr/>
                    <a:lstStyle/>
                    <a:p>
                      <a:pPr algn="l" fontAlgn="ctr"/>
                      <a:endParaRPr lang="en-US" sz="1400" b="1" i="0" u="none" strike="noStrike" dirty="0">
                        <a:effectLst/>
                        <a:latin typeface="+mn-lt"/>
                      </a:endParaRPr>
                    </a:p>
                  </a:txBody>
                  <a:tcPr marL="6147" marR="6147" marT="6147"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solidFill>
                      <a:schemeClr val="bg1"/>
                    </a:solidFill>
                  </a:tcPr>
                </a:tc>
                <a:extLst>
                  <a:ext uri="{0D108BD9-81ED-4DB2-BD59-A6C34878D82A}">
                    <a16:rowId xmlns:a16="http://schemas.microsoft.com/office/drawing/2014/main" val="3158514978"/>
                  </a:ext>
                </a:extLst>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3905313936"/>
              </p:ext>
            </p:extLst>
          </p:nvPr>
        </p:nvGraphicFramePr>
        <p:xfrm>
          <a:off x="1101699" y="1683375"/>
          <a:ext cx="4708618" cy="370840"/>
        </p:xfrm>
        <a:graphic>
          <a:graphicData uri="http://schemas.openxmlformats.org/drawingml/2006/table">
            <a:tbl>
              <a:tblPr firstRow="1" bandRow="1">
                <a:tableStyleId>{5C22544A-7EE6-4342-B048-85BDC9FD1C3A}</a:tableStyleId>
              </a:tblPr>
              <a:tblGrid>
                <a:gridCol w="2908618">
                  <a:extLst>
                    <a:ext uri="{9D8B030D-6E8A-4147-A177-3AD203B41FA5}">
                      <a16:colId xmlns:a16="http://schemas.microsoft.com/office/drawing/2014/main" val="2078170708"/>
                    </a:ext>
                  </a:extLst>
                </a:gridCol>
                <a:gridCol w="1800000">
                  <a:extLst>
                    <a:ext uri="{9D8B030D-6E8A-4147-A177-3AD203B41FA5}">
                      <a16:colId xmlns:a16="http://schemas.microsoft.com/office/drawing/2014/main" val="1530523492"/>
                    </a:ext>
                  </a:extLst>
                </a:gridCol>
              </a:tblGrid>
              <a:tr h="370840">
                <a:tc>
                  <a:txBody>
                    <a:bodyPr/>
                    <a:lstStyle/>
                    <a:p>
                      <a:r>
                        <a:rPr kumimoji="1" lang="ja-JP" altLang="en-US" sz="1400" b="1" dirty="0" smtClean="0">
                          <a:solidFill>
                            <a:schemeClr val="bg1"/>
                          </a:solidFill>
                          <a:latin typeface="+mn-lt"/>
                        </a:rPr>
                        <a:t>ディシジョンテーブルファイル名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smtClean="0">
                          <a:solidFill>
                            <a:schemeClr val="tx1"/>
                          </a:solidFill>
                          <a:latin typeface="+mn-lt"/>
                        </a:rPr>
                        <a:t>dt_warning.xlsx</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bl>
          </a:graphicData>
        </a:graphic>
      </p:graphicFrame>
      <p:graphicFrame>
        <p:nvGraphicFramePr>
          <p:cNvPr id="14" name="表 13"/>
          <p:cNvGraphicFramePr>
            <a:graphicFrameLocks noGrp="1"/>
          </p:cNvGraphicFramePr>
          <p:nvPr>
            <p:extLst>
              <p:ext uri="{D42A27DB-BD31-4B8C-83A1-F6EECF244321}">
                <p14:modId xmlns:p14="http://schemas.microsoft.com/office/powerpoint/2010/main" val="1343221068"/>
              </p:ext>
            </p:extLst>
          </p:nvPr>
        </p:nvGraphicFramePr>
        <p:xfrm>
          <a:off x="1101699" y="4910960"/>
          <a:ext cx="4708618" cy="370840"/>
        </p:xfrm>
        <a:graphic>
          <a:graphicData uri="http://schemas.openxmlformats.org/drawingml/2006/table">
            <a:tbl>
              <a:tblPr firstRow="1" bandRow="1">
                <a:tableStyleId>{5C22544A-7EE6-4342-B048-85BDC9FD1C3A}</a:tableStyleId>
              </a:tblPr>
              <a:tblGrid>
                <a:gridCol w="2908618">
                  <a:extLst>
                    <a:ext uri="{9D8B030D-6E8A-4147-A177-3AD203B41FA5}">
                      <a16:colId xmlns:a16="http://schemas.microsoft.com/office/drawing/2014/main" val="2078170708"/>
                    </a:ext>
                  </a:extLst>
                </a:gridCol>
                <a:gridCol w="1800000">
                  <a:extLst>
                    <a:ext uri="{9D8B030D-6E8A-4147-A177-3AD203B41FA5}">
                      <a16:colId xmlns:a16="http://schemas.microsoft.com/office/drawing/2014/main" val="1530523492"/>
                    </a:ext>
                  </a:extLst>
                </a:gridCol>
              </a:tblGrid>
              <a:tr h="370840">
                <a:tc>
                  <a:txBody>
                    <a:bodyPr/>
                    <a:lstStyle/>
                    <a:p>
                      <a:r>
                        <a:rPr kumimoji="1" lang="ja-JP" altLang="en-US" sz="1400" b="1" dirty="0" smtClean="0">
                          <a:solidFill>
                            <a:schemeClr val="bg1"/>
                          </a:solidFill>
                          <a:latin typeface="+mn-lt"/>
                        </a:rPr>
                        <a:t>ディシジョンテーブルファイル名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smtClean="0">
                          <a:solidFill>
                            <a:schemeClr val="tx1"/>
                          </a:solidFill>
                          <a:latin typeface="+mn-lt"/>
                        </a:rPr>
                        <a:t>dt_warning.xlsx</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bl>
          </a:graphicData>
        </a:graphic>
      </p:graphicFrame>
      <p:sp>
        <p:nvSpPr>
          <p:cNvPr id="15" name="角丸四角形 14"/>
          <p:cNvSpPr/>
          <p:nvPr/>
        </p:nvSpPr>
        <p:spPr bwMode="auto">
          <a:xfrm>
            <a:off x="6096000" y="4452122"/>
            <a:ext cx="5663179" cy="1791239"/>
          </a:xfrm>
          <a:prstGeom prst="roundRect">
            <a:avLst>
              <a:gd name="adj" fmla="val 9845"/>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6.3</a:t>
            </a:r>
            <a:r>
              <a:rPr lang="ja-JP" altLang="en-US" sz="1400" b="1" dirty="0" smtClean="0">
                <a:latin typeface="+mn-ea"/>
              </a:rPr>
              <a:t> テストリクエスト</a:t>
            </a:r>
            <a:endParaRPr lang="en-US" altLang="ja-JP" sz="1400" b="1" dirty="0" smtClean="0">
              <a:latin typeface="+mn-ea"/>
            </a:endParaRPr>
          </a:p>
        </p:txBody>
      </p:sp>
      <p:graphicFrame>
        <p:nvGraphicFramePr>
          <p:cNvPr id="16" name="表 15"/>
          <p:cNvGraphicFramePr>
            <a:graphicFrameLocks noGrp="1"/>
          </p:cNvGraphicFramePr>
          <p:nvPr>
            <p:extLst>
              <p:ext uri="{D42A27DB-BD31-4B8C-83A1-F6EECF244321}">
                <p14:modId xmlns:p14="http://schemas.microsoft.com/office/powerpoint/2010/main" val="2414521930"/>
              </p:ext>
            </p:extLst>
          </p:nvPr>
        </p:nvGraphicFramePr>
        <p:xfrm>
          <a:off x="6347106" y="4914838"/>
          <a:ext cx="5149643" cy="1112520"/>
        </p:xfrm>
        <a:graphic>
          <a:graphicData uri="http://schemas.openxmlformats.org/drawingml/2006/table">
            <a:tbl>
              <a:tblPr firstRow="1" bandRow="1">
                <a:tableStyleId>{5C22544A-7EE6-4342-B048-85BDC9FD1C3A}</a:tableStyleId>
              </a:tblPr>
              <a:tblGrid>
                <a:gridCol w="2773314">
                  <a:extLst>
                    <a:ext uri="{9D8B030D-6E8A-4147-A177-3AD203B41FA5}">
                      <a16:colId xmlns:a16="http://schemas.microsoft.com/office/drawing/2014/main" val="2078170708"/>
                    </a:ext>
                  </a:extLst>
                </a:gridCol>
                <a:gridCol w="2376329">
                  <a:extLst>
                    <a:ext uri="{9D8B030D-6E8A-4147-A177-3AD203B41FA5}">
                      <a16:colId xmlns:a16="http://schemas.microsoft.com/office/drawing/2014/main" val="1530523492"/>
                    </a:ext>
                  </a:extLst>
                </a:gridCol>
              </a:tblGrid>
              <a:tr h="370840">
                <a:tc>
                  <a:txBody>
                    <a:bodyPr/>
                    <a:lstStyle/>
                    <a:p>
                      <a:r>
                        <a:rPr kumimoji="1" lang="ja-JP" altLang="en-US" sz="1400" b="1" dirty="0" smtClean="0">
                          <a:solidFill>
                            <a:schemeClr val="bg1"/>
                          </a:solidFill>
                          <a:latin typeface="+mn-lt"/>
                        </a:rPr>
                        <a:t>ディシジョンテーブル名選択</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b="0" dirty="0" err="1" smtClean="0">
                          <a:solidFill>
                            <a:schemeClr val="tx1"/>
                          </a:solidFill>
                          <a:latin typeface="+mn-lt"/>
                        </a:rPr>
                        <a:t>warning_test</a:t>
                      </a:r>
                      <a:endParaRPr kumimoji="1" lang="ja-JP" altLang="en-US" sz="1400" b="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5961160"/>
                  </a:ext>
                </a:extLst>
              </a:tr>
              <a:tr h="370840">
                <a:tc>
                  <a:txBody>
                    <a:bodyPr/>
                    <a:lstStyle/>
                    <a:p>
                      <a:r>
                        <a:rPr kumimoji="1" lang="ja-JP" altLang="en-US" sz="1400" b="1" dirty="0" smtClean="0">
                          <a:solidFill>
                            <a:schemeClr val="bg1"/>
                          </a:solidFill>
                          <a:latin typeface="+mn-lt"/>
                        </a:rPr>
                        <a:t>アラート</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WARNING</a:t>
                      </a:r>
                      <a:r>
                        <a:rPr kumimoji="1" lang="ja-JP" altLang="en-US" sz="1400" dirty="0" smtClean="0">
                          <a:solidFill>
                            <a:schemeClr val="tx1"/>
                          </a:solidFill>
                          <a:latin typeface="+mn-lt"/>
                        </a:rPr>
                        <a:t> </a:t>
                      </a:r>
                      <a:r>
                        <a:rPr kumimoji="1" lang="en-US" altLang="ja-JP" sz="1400" dirty="0" smtClean="0">
                          <a:solidFill>
                            <a:schemeClr val="tx1"/>
                          </a:solidFill>
                          <a:latin typeface="+mn-lt"/>
                        </a:rPr>
                        <a:t>log</a:t>
                      </a:r>
                      <a:r>
                        <a:rPr kumimoji="1" lang="ja-JP" altLang="en-US" sz="1400" dirty="0" smtClean="0">
                          <a:solidFill>
                            <a:schemeClr val="tx1"/>
                          </a:solidFill>
                          <a:latin typeface="+mn-lt"/>
                        </a:rPr>
                        <a:t> </a:t>
                      </a:r>
                      <a:r>
                        <a:rPr kumimoji="1" lang="en-US" altLang="ja-JP" sz="1400" dirty="0" smtClean="0">
                          <a:solidFill>
                            <a:schemeClr val="tx1"/>
                          </a:solidFill>
                          <a:latin typeface="+mn-lt"/>
                        </a:rPr>
                        <a:t>alert</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1445337"/>
                  </a:ext>
                </a:extLst>
              </a:tr>
              <a:tr h="370840">
                <a:tc>
                  <a:txBody>
                    <a:bodyPr/>
                    <a:lstStyle/>
                    <a:p>
                      <a:r>
                        <a:rPr kumimoji="1" lang="ja-JP" altLang="en-US" sz="1400" b="1" dirty="0" smtClean="0">
                          <a:solidFill>
                            <a:schemeClr val="bg1"/>
                          </a:solidFill>
                          <a:latin typeface="+mn-lt"/>
                        </a:rPr>
                        <a:t>対象</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Zabbix</a:t>
                      </a:r>
                      <a:r>
                        <a:rPr kumimoji="1" lang="ja-JP" altLang="en-US" sz="1400" dirty="0" smtClean="0">
                          <a:solidFill>
                            <a:schemeClr val="tx1"/>
                          </a:solidFill>
                          <a:latin typeface="+mn-lt"/>
                        </a:rPr>
                        <a:t> </a:t>
                      </a:r>
                      <a:r>
                        <a:rPr kumimoji="1" lang="en-US" altLang="ja-JP" sz="1400" dirty="0" smtClean="0">
                          <a:solidFill>
                            <a:schemeClr val="tx1"/>
                          </a:solidFill>
                          <a:latin typeface="+mn-lt"/>
                        </a:rPr>
                        <a:t>server</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5924417"/>
                  </a:ext>
                </a:extLst>
              </a:tr>
            </a:tbl>
          </a:graphicData>
        </a:graphic>
      </p:graphicFrame>
    </p:spTree>
    <p:extLst>
      <p:ext uri="{BB962C8B-B14F-4D97-AF65-F5344CB8AC3E}">
        <p14:creationId xmlns:p14="http://schemas.microsoft.com/office/powerpoint/2010/main" val="2822851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ja-JP" altLang="en-US" dirty="0" smtClean="0"/>
              <a:t>サンプル１</a:t>
            </a:r>
            <a:r>
              <a:rPr lang="en-US" altLang="ja-JP" dirty="0" smtClean="0"/>
              <a:t>(6/6)</a:t>
            </a:r>
            <a:endParaRPr kumimoji="1" lang="ja-JP" altLang="en-US" dirty="0"/>
          </a:p>
        </p:txBody>
      </p:sp>
      <p:sp>
        <p:nvSpPr>
          <p:cNvPr id="22" name="角丸四角形 21"/>
          <p:cNvSpPr/>
          <p:nvPr/>
        </p:nvSpPr>
        <p:spPr bwMode="auto">
          <a:xfrm>
            <a:off x="839270" y="1196690"/>
            <a:ext cx="6768940" cy="4968690"/>
          </a:xfrm>
          <a:prstGeom prst="roundRect">
            <a:avLst>
              <a:gd name="adj" fmla="val 4487"/>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6.5</a:t>
            </a:r>
            <a:r>
              <a:rPr lang="ja-JP" altLang="en-US" sz="1400" b="1" dirty="0" smtClean="0">
                <a:latin typeface="+mn-ea"/>
              </a:rPr>
              <a:t> ログ</a:t>
            </a:r>
            <a:r>
              <a:rPr lang="ja-JP" altLang="en-US" sz="1400" b="1" dirty="0">
                <a:latin typeface="+mn-ea"/>
              </a:rPr>
              <a:t>の追加</a:t>
            </a:r>
            <a:endParaRPr lang="en-US" altLang="ja-JP" sz="1400" b="1" dirty="0" smtClean="0">
              <a:latin typeface="+mn-ea"/>
            </a:endParaRPr>
          </a:p>
        </p:txBody>
      </p:sp>
      <p:graphicFrame>
        <p:nvGraphicFramePr>
          <p:cNvPr id="17" name="表 16"/>
          <p:cNvGraphicFramePr>
            <a:graphicFrameLocks noGrp="1"/>
          </p:cNvGraphicFramePr>
          <p:nvPr>
            <p:extLst>
              <p:ext uri="{D42A27DB-BD31-4B8C-83A1-F6EECF244321}">
                <p14:modId xmlns:p14="http://schemas.microsoft.com/office/powerpoint/2010/main" val="2940321120"/>
              </p:ext>
            </p:extLst>
          </p:nvPr>
        </p:nvGraphicFramePr>
        <p:xfrm>
          <a:off x="1044422" y="1839997"/>
          <a:ext cx="6358635" cy="3703060"/>
        </p:xfrm>
        <a:graphic>
          <a:graphicData uri="http://schemas.openxmlformats.org/drawingml/2006/table">
            <a:tbl>
              <a:tblPr firstRow="1" bandRow="1">
                <a:tableStyleId>{5C22544A-7EE6-4342-B048-85BDC9FD1C3A}</a:tableStyleId>
              </a:tblPr>
              <a:tblGrid>
                <a:gridCol w="238635">
                  <a:extLst>
                    <a:ext uri="{9D8B030D-6E8A-4147-A177-3AD203B41FA5}">
                      <a16:colId xmlns:a16="http://schemas.microsoft.com/office/drawing/2014/main" val="2933971899"/>
                    </a:ext>
                  </a:extLst>
                </a:gridCol>
                <a:gridCol w="6120000">
                  <a:extLst>
                    <a:ext uri="{9D8B030D-6E8A-4147-A177-3AD203B41FA5}">
                      <a16:colId xmlns:a16="http://schemas.microsoft.com/office/drawing/2014/main" val="3429847219"/>
                    </a:ext>
                  </a:extLst>
                </a:gridCol>
              </a:tblGrid>
              <a:tr h="0">
                <a:tc gridSpan="2">
                  <a:txBody>
                    <a:bodyPr/>
                    <a:lstStyle/>
                    <a:p>
                      <a:pPr marL="171450" indent="-171450" algn="l">
                        <a:buFont typeface="Arial" panose="020B0604020202020204" pitchFamily="34" charset="0"/>
                        <a:buChar char="•"/>
                      </a:pPr>
                      <a:r>
                        <a:rPr kumimoji="1" lang="ja-JP" altLang="en-US" sz="1400" b="1" dirty="0" smtClean="0">
                          <a:solidFill>
                            <a:sysClr val="windowText" lastClr="000000"/>
                          </a:solidFill>
                          <a:latin typeface="+mn-lt"/>
                        </a:rPr>
                        <a:t>「</a:t>
                      </a:r>
                      <a:r>
                        <a:rPr kumimoji="1" lang="en-US" altLang="ja-JP" sz="1400" b="1" dirty="0" smtClean="0">
                          <a:solidFill>
                            <a:sysClr val="windowText" lastClr="000000"/>
                          </a:solidFill>
                          <a:latin typeface="+mn-lt"/>
                        </a:rPr>
                        <a:t>/</a:t>
                      </a:r>
                      <a:r>
                        <a:rPr kumimoji="1" lang="en-US" altLang="ja-JP" sz="1400" b="1" dirty="0" err="1" smtClean="0">
                          <a:solidFill>
                            <a:sysClr val="windowText" lastClr="000000"/>
                          </a:solidFill>
                          <a:latin typeface="+mn-lt"/>
                        </a:rPr>
                        <a:t>var</a:t>
                      </a:r>
                      <a:r>
                        <a:rPr kumimoji="1" lang="en-US" altLang="ja-JP" sz="1400" b="1" dirty="0" smtClean="0">
                          <a:solidFill>
                            <a:sysClr val="windowText" lastClr="000000"/>
                          </a:solidFill>
                          <a:latin typeface="+mn-lt"/>
                        </a:rPr>
                        <a:t>/log/</a:t>
                      </a:r>
                      <a:r>
                        <a:rPr kumimoji="1" lang="en-US" altLang="ja-JP" sz="1400" b="1" dirty="0" err="1" smtClean="0">
                          <a:solidFill>
                            <a:sysClr val="windowText" lastClr="000000"/>
                          </a:solidFill>
                          <a:latin typeface="+mn-lt"/>
                        </a:rPr>
                        <a:t>test_logs</a:t>
                      </a:r>
                      <a:r>
                        <a:rPr kumimoji="1" lang="en-US" altLang="ja-JP" sz="1400" b="1" dirty="0" smtClean="0">
                          <a:solidFill>
                            <a:sysClr val="windowText" lastClr="000000"/>
                          </a:solidFill>
                          <a:latin typeface="+mn-lt"/>
                        </a:rPr>
                        <a:t>/test.log</a:t>
                      </a:r>
                      <a:r>
                        <a:rPr kumimoji="1" lang="ja-JP" altLang="en-US" sz="1400" b="1" dirty="0" smtClean="0">
                          <a:solidFill>
                            <a:sysClr val="windowText" lastClr="000000"/>
                          </a:solidFill>
                          <a:latin typeface="+mn-lt"/>
                        </a:rPr>
                        <a:t>」に残っている「</a:t>
                      </a:r>
                      <a:r>
                        <a:rPr kumimoji="1" lang="en-US" altLang="ja-JP" sz="1400" b="1" dirty="0" smtClean="0">
                          <a:solidFill>
                            <a:sysClr val="windowText" lastClr="000000"/>
                          </a:solidFill>
                          <a:latin typeface="+mn-lt"/>
                        </a:rPr>
                        <a:t>WARNING</a:t>
                      </a:r>
                      <a:r>
                        <a:rPr kumimoji="1" lang="ja-JP" altLang="en-US" sz="1400" b="1" dirty="0" smtClean="0">
                          <a:solidFill>
                            <a:sysClr val="windowText" lastClr="000000"/>
                          </a:solidFill>
                          <a:latin typeface="+mn-lt"/>
                        </a:rPr>
                        <a:t>」を含む行を削除す</a:t>
                      </a:r>
                      <a:r>
                        <a:rPr kumimoji="1" lang="ja-JP" altLang="en-US" sz="1400" b="1" dirty="0">
                          <a:solidFill>
                            <a:sysClr val="windowText" lastClr="000000"/>
                          </a:solidFill>
                          <a:latin typeface="+mn-lt"/>
                        </a:rPr>
                        <a:t>る</a:t>
                      </a:r>
                      <a:endParaRPr kumimoji="1" lang="en-US" altLang="ja-JP" sz="1400" b="1"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2508990968"/>
                  </a:ext>
                </a:extLst>
              </a:tr>
              <a:tr h="415300">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1" lang="en-US" altLang="ja-JP" sz="1400" b="1" dirty="0" smtClean="0">
                          <a:solidFill>
                            <a:schemeClr val="bg1"/>
                          </a:solidFill>
                          <a:latin typeface="+mn-lt"/>
                        </a:rPr>
                        <a:t>vim </a:t>
                      </a:r>
                      <a:r>
                        <a:rPr kumimoji="1" lang="en-US" altLang="ja-JP" sz="1400" b="1" dirty="0" err="1" smtClean="0">
                          <a:solidFill>
                            <a:schemeClr val="bg1"/>
                          </a:solidFill>
                          <a:latin typeface="+mn-lt"/>
                        </a:rPr>
                        <a:t>test_logs</a:t>
                      </a:r>
                      <a:r>
                        <a:rPr kumimoji="1" lang="en-US" altLang="ja-JP" sz="1400" b="1" dirty="0" smtClean="0">
                          <a:solidFill>
                            <a:schemeClr val="bg1"/>
                          </a:solidFill>
                          <a:latin typeface="+mn-lt"/>
                        </a:rPr>
                        <a:t>/test.log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781754988"/>
                  </a:ext>
                </a:extLst>
              </a:tr>
              <a:tr h="324000">
                <a:tc gridSpan="2">
                  <a:txBody>
                    <a:bodyPr/>
                    <a:lstStyle/>
                    <a:p>
                      <a:pPr marL="285750" indent="-285750" algn="l">
                        <a:buFont typeface="Arial" panose="020B0604020202020204" pitchFamily="34" charset="0"/>
                        <a:buChar char="•"/>
                      </a:pPr>
                      <a:endParaRPr kumimoji="1" lang="en-US" altLang="ja-JP" sz="1400" b="1"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3536457858"/>
                  </a:ext>
                </a:extLst>
              </a:tr>
              <a:tr h="324000">
                <a:tc gridSpan="2">
                  <a:txBody>
                    <a:bodyPr/>
                    <a:lstStyle/>
                    <a:p>
                      <a:pPr marL="285750" indent="-285750" algn="l">
                        <a:buFont typeface="Arial" panose="020B0604020202020204" pitchFamily="34" charset="0"/>
                        <a:buChar char="•"/>
                      </a:pPr>
                      <a:r>
                        <a:rPr kumimoji="1" lang="ja-JP" altLang="en-US" sz="1400" b="1" dirty="0" smtClean="0">
                          <a:solidFill>
                            <a:sysClr val="windowText" lastClr="000000"/>
                          </a:solidFill>
                          <a:latin typeface="+mn-lt"/>
                        </a:rPr>
                        <a:t>「</a:t>
                      </a:r>
                      <a:r>
                        <a:rPr kumimoji="1" lang="en-US" altLang="ja-JP" sz="1400" b="1" dirty="0" smtClean="0">
                          <a:solidFill>
                            <a:sysClr val="windowText" lastClr="000000"/>
                          </a:solidFill>
                          <a:latin typeface="+mn-lt"/>
                        </a:rPr>
                        <a:t>test.log</a:t>
                      </a:r>
                      <a:r>
                        <a:rPr kumimoji="1" lang="ja-JP" altLang="en-US" sz="1400" b="1" dirty="0" smtClean="0">
                          <a:solidFill>
                            <a:sysClr val="windowText" lastClr="000000"/>
                          </a:solidFill>
                          <a:latin typeface="+mn-lt"/>
                        </a:rPr>
                        <a:t>」内に「</a:t>
                      </a:r>
                      <a:r>
                        <a:rPr kumimoji="1" lang="en-US" altLang="ja-JP" sz="1400" b="1" dirty="0" smtClean="0">
                          <a:solidFill>
                            <a:sysClr val="windowText" lastClr="000000"/>
                          </a:solidFill>
                          <a:latin typeface="+mn-lt"/>
                        </a:rPr>
                        <a:t>WARNING</a:t>
                      </a:r>
                      <a:r>
                        <a:rPr kumimoji="1" lang="ja-JP" altLang="en-US" sz="1400" b="1" dirty="0" smtClean="0">
                          <a:solidFill>
                            <a:sysClr val="windowText" lastClr="000000"/>
                          </a:solidFill>
                          <a:latin typeface="+mn-lt"/>
                        </a:rPr>
                        <a:t>」を含まないよう編集し保存する</a:t>
                      </a:r>
                      <a:endParaRPr kumimoji="1" lang="en-US" altLang="ja-JP" sz="1400" b="1"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en-US" altLang="ja-JP" sz="1400" b="1" dirty="0" smtClean="0">
                        <a:solidFill>
                          <a:sysClr val="windowText" lastClr="000000"/>
                        </a:solidFill>
                        <a:latin typeface="+mn-lt"/>
                      </a:endParaRPr>
                    </a:p>
                  </a:txBody>
                  <a:tcPr anchor="ct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98119664"/>
                  </a:ext>
                </a:extLst>
              </a:tr>
              <a:tr h="756000">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[2020-01-01 01:02:03] INFO: DB</a:t>
                      </a:r>
                      <a:r>
                        <a:rPr kumimoji="1" lang="ja-JP" altLang="en-US" sz="1400" b="1" dirty="0" smtClean="0">
                          <a:solidFill>
                            <a:schemeClr val="bg1"/>
                          </a:solidFill>
                          <a:latin typeface="+mn-lt"/>
                        </a:rPr>
                        <a:t>接続</a:t>
                      </a:r>
                      <a:endParaRPr kumimoji="1" lang="en-US" altLang="ja-JP" sz="1400" b="1" dirty="0" smtClean="0">
                        <a:solidFill>
                          <a:schemeClr val="bg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[2020-01-01 01:02:03] INFO: DB</a:t>
                      </a:r>
                      <a:r>
                        <a:rPr kumimoji="1" lang="ja-JP" altLang="en-US" sz="1400" b="1" dirty="0" smtClean="0">
                          <a:solidFill>
                            <a:schemeClr val="bg1"/>
                          </a:solidFill>
                          <a:latin typeface="+mn-lt"/>
                        </a:rPr>
                        <a:t>接続</a:t>
                      </a:r>
                      <a:r>
                        <a:rPr kumimoji="1" lang="en-US" altLang="ja-JP" sz="1400" b="1" dirty="0" smtClean="0">
                          <a:solidFill>
                            <a:schemeClr val="bg1"/>
                          </a:solidFill>
                          <a:latin typeface="+mn-l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[2020-01-01 01:02:03] INFO: DB</a:t>
                      </a:r>
                      <a:r>
                        <a:rPr kumimoji="1" lang="ja-JP" altLang="en-US" sz="1400" b="1" dirty="0" smtClean="0">
                          <a:solidFill>
                            <a:schemeClr val="bg1"/>
                          </a:solidFill>
                          <a:latin typeface="+mn-lt"/>
                        </a:rPr>
                        <a:t>接続</a:t>
                      </a:r>
                      <a:r>
                        <a:rPr kumimoji="1" lang="en-US" altLang="ja-JP" sz="1400" b="1" dirty="0" smtClean="0">
                          <a:solidFill>
                            <a:schemeClr val="bg1"/>
                          </a:solidFill>
                          <a:latin typeface="+mn-lt"/>
                        </a:rPr>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299205909"/>
                  </a:ext>
                </a:extLst>
              </a:tr>
              <a:tr h="0">
                <a:tc>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kumimoji="1" lang="en-US" altLang="ja-JP"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6610816"/>
                  </a:ext>
                </a:extLst>
              </a:tr>
              <a:tr h="0">
                <a:tc gridSpan="2">
                  <a:txBody>
                    <a:bodyPr/>
                    <a:lstStyle/>
                    <a:p>
                      <a:pPr marL="285750" indent="-285750" algn="l">
                        <a:buFont typeface="Arial" panose="020B0604020202020204" pitchFamily="34" charset="0"/>
                        <a:buChar char="•"/>
                      </a:pPr>
                      <a:r>
                        <a:rPr kumimoji="1" lang="ja-JP" altLang="en-US" sz="1400" b="1" dirty="0" smtClean="0">
                          <a:solidFill>
                            <a:sysClr val="windowText" lastClr="000000"/>
                          </a:solidFill>
                          <a:latin typeface="+mn-lt"/>
                        </a:rPr>
                        <a:t>「</a:t>
                      </a:r>
                      <a:r>
                        <a:rPr kumimoji="1" lang="en-US" altLang="ja-JP" sz="1400" b="1" dirty="0" smtClean="0">
                          <a:solidFill>
                            <a:sysClr val="windowText" lastClr="000000"/>
                          </a:solidFill>
                          <a:latin typeface="+mn-lt"/>
                        </a:rPr>
                        <a:t>test.log</a:t>
                      </a:r>
                      <a:r>
                        <a:rPr kumimoji="1" lang="ja-JP" altLang="en-US" sz="1400" b="1" dirty="0" smtClean="0">
                          <a:solidFill>
                            <a:sysClr val="windowText" lastClr="000000"/>
                          </a:solidFill>
                          <a:latin typeface="+mn-lt"/>
                        </a:rPr>
                        <a:t>」に「</a:t>
                      </a:r>
                      <a:r>
                        <a:rPr kumimoji="1" lang="en-US" altLang="ja-JP" sz="1400" b="1" dirty="0" smtClean="0">
                          <a:solidFill>
                            <a:sysClr val="windowText" lastClr="000000"/>
                          </a:solidFill>
                          <a:latin typeface="+mn-lt"/>
                        </a:rPr>
                        <a:t>WARNING</a:t>
                      </a:r>
                      <a:r>
                        <a:rPr kumimoji="1" lang="ja-JP" altLang="en-US" sz="1400" b="1" dirty="0" smtClean="0">
                          <a:solidFill>
                            <a:sysClr val="windowText" lastClr="000000"/>
                          </a:solidFill>
                          <a:latin typeface="+mn-lt"/>
                        </a:rPr>
                        <a:t>」を含むログを</a:t>
                      </a:r>
                      <a:r>
                        <a:rPr kumimoji="1" lang="en-US" altLang="ja-JP" sz="1400" b="1" dirty="0" smtClean="0">
                          <a:solidFill>
                            <a:sysClr val="windowText" lastClr="000000"/>
                          </a:solidFill>
                          <a:latin typeface="+mn-lt"/>
                        </a:rPr>
                        <a:t>echo</a:t>
                      </a:r>
                      <a:r>
                        <a:rPr kumimoji="1" lang="ja-JP" altLang="en-US" sz="1400" b="1" dirty="0" smtClean="0">
                          <a:solidFill>
                            <a:sysClr val="windowText" lastClr="000000"/>
                          </a:solidFill>
                          <a:latin typeface="+mn-lt"/>
                        </a:rPr>
                        <a:t>で追加する</a:t>
                      </a:r>
                      <a:endParaRPr kumimoji="1" lang="en-US" altLang="ja-JP" sz="1400" b="1"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kumimoji="1" lang="en-US" altLang="ja-JP" sz="1400" b="1"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1791098"/>
                  </a:ext>
                </a:extLst>
              </a:tr>
              <a:tr h="756000">
                <a:tc>
                  <a:txBody>
                    <a:bodyPr/>
                    <a:lstStyle/>
                    <a:p>
                      <a:pPr algn="l"/>
                      <a:endParaRPr kumimoji="1" lang="ja-JP" altLang="en-US" sz="1400" b="0" dirty="0" smtClean="0">
                        <a:solidFill>
                          <a:sysClr val="windowText" lastClr="000000"/>
                        </a:solidFill>
                        <a:latin typeface="+mn-lt"/>
                      </a:endParaRP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echo "[2020-01-01 01:02:03] INFO: DB</a:t>
                      </a:r>
                      <a:r>
                        <a:rPr kumimoji="1" lang="ja-JP" altLang="en-US" sz="1400" b="1" dirty="0" smtClean="0">
                          <a:solidFill>
                            <a:schemeClr val="bg1"/>
                          </a:solidFill>
                          <a:latin typeface="+mn-lt"/>
                        </a:rPr>
                        <a:t>接続</a:t>
                      </a:r>
                      <a:r>
                        <a:rPr kumimoji="1" lang="en-US" altLang="ja-JP" sz="1400" b="1"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echo "[2020-01-01 01:02:03] INFO: DB</a:t>
                      </a:r>
                      <a:r>
                        <a:rPr kumimoji="1" lang="ja-JP" altLang="en-US" sz="1400" b="1" dirty="0" smtClean="0">
                          <a:solidFill>
                            <a:schemeClr val="bg1"/>
                          </a:solidFill>
                          <a:latin typeface="+mn-lt"/>
                        </a:rPr>
                        <a:t>接続</a:t>
                      </a:r>
                      <a:r>
                        <a:rPr kumimoji="1" lang="en-US" altLang="ja-JP" sz="1400" b="1" dirty="0" smtClean="0">
                          <a:solidFill>
                            <a:schemeClr val="bg1"/>
                          </a:solidFill>
                          <a:latin typeface="+mn-lt"/>
                        </a:rPr>
                        <a:t>" &gt;&gt; test.log</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smtClean="0">
                          <a:solidFill>
                            <a:schemeClr val="bg1"/>
                          </a:solidFill>
                          <a:latin typeface="+mn-lt"/>
                        </a:rPr>
                        <a:t>echo “[2020-01-01 01:02:03] WARNING: </a:t>
                      </a:r>
                      <a:r>
                        <a:rPr kumimoji="1" lang="ja-JP" altLang="en-US" sz="1400" b="1" dirty="0" smtClean="0">
                          <a:solidFill>
                            <a:schemeClr val="bg1"/>
                          </a:solidFill>
                          <a:latin typeface="+mn-lt"/>
                        </a:rPr>
                        <a:t>接続失敗</a:t>
                      </a:r>
                      <a:r>
                        <a:rPr kumimoji="1" lang="en-US" altLang="ja-JP" sz="1400" b="1" dirty="0" smtClean="0">
                          <a:solidFill>
                            <a:schemeClr val="bg1"/>
                          </a:solidFill>
                          <a:latin typeface="+mn-lt"/>
                        </a:rPr>
                        <a:t>" &gt;&gt; test.log</a:t>
                      </a:r>
                    </a:p>
                  </a:txBody>
                  <a:tcPr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410486622"/>
                  </a:ext>
                </a:extLst>
              </a:tr>
            </a:tbl>
          </a:graphicData>
        </a:graphic>
      </p:graphicFrame>
      <p:graphicFrame>
        <p:nvGraphicFramePr>
          <p:cNvPr id="18" name="表 17"/>
          <p:cNvGraphicFramePr>
            <a:graphicFrameLocks noGrp="1"/>
          </p:cNvGraphicFramePr>
          <p:nvPr>
            <p:extLst>
              <p:ext uri="{D42A27DB-BD31-4B8C-83A1-F6EECF244321}">
                <p14:modId xmlns:p14="http://schemas.microsoft.com/office/powerpoint/2010/main" val="1411530563"/>
              </p:ext>
            </p:extLst>
          </p:nvPr>
        </p:nvGraphicFramePr>
        <p:xfrm>
          <a:off x="7809420" y="5249400"/>
          <a:ext cx="3975370" cy="91598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80567992"/>
                    </a:ext>
                  </a:extLst>
                </a:gridCol>
                <a:gridCol w="3767090">
                  <a:extLst>
                    <a:ext uri="{9D8B030D-6E8A-4147-A177-3AD203B41FA5}">
                      <a16:colId xmlns:a16="http://schemas.microsoft.com/office/drawing/2014/main" val="511074567"/>
                    </a:ext>
                  </a:extLst>
                </a:gridCol>
              </a:tblGrid>
              <a:tr h="392888">
                <a:tc gridSpan="2">
                  <a:txBody>
                    <a:bodyPr/>
                    <a:lstStyle/>
                    <a:p>
                      <a:r>
                        <a:rPr kumimoji="1" lang="en-US" altLang="ja-JP" sz="1300" dirty="0" smtClean="0">
                          <a:latin typeface="+mn-lt"/>
                        </a:rPr>
                        <a:t>POINT</a:t>
                      </a:r>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R w="12700" cap="flat" cmpd="sng" algn="ctr">
                      <a:solidFill>
                        <a:srgbClr val="11AFB2"/>
                      </a:solidFill>
                      <a:prstDash val="solid"/>
                      <a:round/>
                      <a:headEnd type="none" w="med" len="med"/>
                      <a:tailEnd type="none" w="med" len="med"/>
                    </a:lnR>
                    <a:lnT w="12700" cap="flat" cmpd="sng" algn="ctr">
                      <a:solidFill>
                        <a:srgbClr val="11AFB2"/>
                      </a:solidFill>
                      <a:prstDash val="solid"/>
                      <a:round/>
                      <a:headEnd type="none" w="med" len="med"/>
                      <a:tailEnd type="none" w="med" len="med"/>
                    </a:lnT>
                    <a:lnB w="12700" cap="flat" cmpd="sng" algn="ctr">
                      <a:solidFill>
                        <a:srgbClr val="FFD200"/>
                      </a:solidFill>
                      <a:prstDash val="solid"/>
                      <a:round/>
                      <a:headEnd type="none" w="med" len="med"/>
                      <a:tailEnd type="none" w="med" len="med"/>
                    </a:lnB>
                    <a:solidFill>
                      <a:srgbClr val="11AFB2"/>
                    </a:solidFill>
                  </a:tcPr>
                </a:tc>
                <a:tc hMerge="1">
                  <a:txBody>
                    <a:bodyPr/>
                    <a:lstStyle/>
                    <a:p>
                      <a:endParaRPr kumimoji="1" lang="ja-JP" altLang="en-US" dirty="0"/>
                    </a:p>
                  </a:txBody>
                  <a:tcPr/>
                </a:tc>
                <a:extLst>
                  <a:ext uri="{0D108BD9-81ED-4DB2-BD59-A6C34878D82A}">
                    <a16:rowId xmlns:a16="http://schemas.microsoft.com/office/drawing/2014/main" val="2316150530"/>
                  </a:ext>
                </a:extLst>
              </a:tr>
              <a:tr h="523092">
                <a:tc>
                  <a:txBody>
                    <a:bodyPr/>
                    <a:lstStyle/>
                    <a:p>
                      <a:endParaRPr kumimoji="1" lang="ja-JP" altLang="en-US" sz="1300" dirty="0">
                        <a:latin typeface="+mn-lt"/>
                      </a:endParaRPr>
                    </a:p>
                  </a:txBody>
                  <a:tcPr anchor="ctr">
                    <a:lnL w="12700" cap="flat" cmpd="sng" algn="ctr">
                      <a:solidFill>
                        <a:srgbClr val="11AFB2"/>
                      </a:solidFill>
                      <a:prstDash val="solid"/>
                      <a:round/>
                      <a:headEnd type="none" w="med" len="med"/>
                      <a:tailEnd type="none" w="med" len="med"/>
                    </a:lnL>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詳細については各スライドを参照ください。</a:t>
                      </a:r>
                      <a:endParaRPr kumimoji="1" lang="en-US" altLang="ja-JP" sz="1300" dirty="0" smtClean="0">
                        <a:latin typeface="+mn-lt"/>
                      </a:endParaRPr>
                    </a:p>
                  </a:txBody>
                  <a:tcPr anchor="ctr">
                    <a:lnR w="12700" cap="flat" cmpd="sng" algn="ctr">
                      <a:solidFill>
                        <a:srgbClr val="11AFB2"/>
                      </a:solidFill>
                      <a:prstDash val="solid"/>
                      <a:round/>
                      <a:headEnd type="none" w="med" len="med"/>
                      <a:tailEnd type="none" w="med" len="med"/>
                    </a:lnR>
                    <a:lnT w="12700" cap="flat" cmpd="sng" algn="ctr">
                      <a:solidFill>
                        <a:srgbClr val="FFD200"/>
                      </a:solidFill>
                      <a:prstDash val="solid"/>
                      <a:round/>
                      <a:headEnd type="none" w="med" len="med"/>
                      <a:tailEnd type="none" w="med" len="med"/>
                    </a:lnT>
                    <a:lnB w="12700" cap="flat" cmpd="sng" algn="ctr">
                      <a:solidFill>
                        <a:srgbClr val="11AFB2"/>
                      </a:solidFill>
                      <a:prstDash val="solid"/>
                      <a:round/>
                      <a:headEnd type="none" w="med" len="med"/>
                      <a:tailEnd type="none" w="med" len="med"/>
                    </a:lnB>
                    <a:solidFill>
                      <a:schemeClr val="bg1"/>
                    </a:solidFill>
                  </a:tcPr>
                </a:tc>
                <a:extLst>
                  <a:ext uri="{0D108BD9-81ED-4DB2-BD59-A6C34878D82A}">
                    <a16:rowId xmlns:a16="http://schemas.microsoft.com/office/drawing/2014/main" val="412873519"/>
                  </a:ext>
                </a:extLst>
              </a:tr>
            </a:tbl>
          </a:graphicData>
        </a:graphic>
      </p:graphicFrame>
      <p:sp>
        <p:nvSpPr>
          <p:cNvPr id="19" name="角丸四角形 18"/>
          <p:cNvSpPr/>
          <p:nvPr/>
        </p:nvSpPr>
        <p:spPr bwMode="auto">
          <a:xfrm>
            <a:off x="7810798" y="1196689"/>
            <a:ext cx="3973992" cy="3816531"/>
          </a:xfrm>
          <a:prstGeom prst="roundRect">
            <a:avLst>
              <a:gd name="adj" fmla="val 4487"/>
            </a:avLst>
          </a:prstGeom>
          <a:solidFill>
            <a:schemeClr val="bg1"/>
          </a:solidFill>
          <a:ln w="19050">
            <a:solidFill>
              <a:srgbClr val="0A3368"/>
            </a:solidFill>
          </a:ln>
          <a:effectLst/>
          <a:ex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r>
              <a:rPr lang="en-US" altLang="ja-JP" sz="1400" b="1" dirty="0" smtClean="0">
                <a:latin typeface="+mn-ea"/>
              </a:rPr>
              <a:t>6.6</a:t>
            </a:r>
            <a:r>
              <a:rPr lang="ja-JP" altLang="en-US" sz="1400" b="1" dirty="0" smtClean="0">
                <a:latin typeface="+mn-ea"/>
              </a:rPr>
              <a:t> アクション</a:t>
            </a:r>
            <a:r>
              <a:rPr lang="ja-JP" altLang="en-US" sz="1400" b="1" dirty="0">
                <a:latin typeface="+mn-ea"/>
              </a:rPr>
              <a:t>実行結果の確認</a:t>
            </a:r>
            <a:endParaRPr lang="en-US" altLang="ja-JP" sz="1400" b="1" dirty="0" smtClean="0">
              <a:latin typeface="+mn-ea"/>
            </a:endParaRPr>
          </a:p>
        </p:txBody>
      </p:sp>
      <p:graphicFrame>
        <p:nvGraphicFramePr>
          <p:cNvPr id="21" name="表 20"/>
          <p:cNvGraphicFramePr>
            <a:graphicFrameLocks noGrp="1"/>
          </p:cNvGraphicFramePr>
          <p:nvPr>
            <p:extLst>
              <p:ext uri="{D42A27DB-BD31-4B8C-83A1-F6EECF244321}">
                <p14:modId xmlns:p14="http://schemas.microsoft.com/office/powerpoint/2010/main" val="1226113570"/>
              </p:ext>
            </p:extLst>
          </p:nvPr>
        </p:nvGraphicFramePr>
        <p:xfrm>
          <a:off x="7968260" y="1819330"/>
          <a:ext cx="3600500" cy="2966720"/>
        </p:xfrm>
        <a:graphic>
          <a:graphicData uri="http://schemas.openxmlformats.org/drawingml/2006/table">
            <a:tbl>
              <a:tblPr firstRow="1" bandRow="1">
                <a:tableStyleId>{5C22544A-7EE6-4342-B048-85BDC9FD1C3A}</a:tableStyleId>
              </a:tblPr>
              <a:tblGrid>
                <a:gridCol w="597218">
                  <a:extLst>
                    <a:ext uri="{9D8B030D-6E8A-4147-A177-3AD203B41FA5}">
                      <a16:colId xmlns:a16="http://schemas.microsoft.com/office/drawing/2014/main" val="2078170708"/>
                    </a:ext>
                  </a:extLst>
                </a:gridCol>
                <a:gridCol w="3003282">
                  <a:extLst>
                    <a:ext uri="{9D8B030D-6E8A-4147-A177-3AD203B41FA5}">
                      <a16:colId xmlns:a16="http://schemas.microsoft.com/office/drawing/2014/main" val="1530523492"/>
                    </a:ext>
                  </a:extLst>
                </a:gridCol>
              </a:tblGrid>
              <a:tr h="370840">
                <a:tc gridSpan="2">
                  <a:txBody>
                    <a:bodyPr/>
                    <a:lstStyle/>
                    <a:p>
                      <a:r>
                        <a:rPr kumimoji="1" lang="ja-JP" altLang="en-US" sz="1400" b="1" dirty="0" smtClean="0">
                          <a:solidFill>
                            <a:sysClr val="windowText" lastClr="000000"/>
                          </a:solidFill>
                          <a:latin typeface="+mn-lt"/>
                        </a:rPr>
                        <a:t>以下情報のメールが届いたことを確認する</a:t>
                      </a:r>
                      <a:endParaRPr kumimoji="1" lang="ja-JP" altLang="en-US" sz="1400" b="1" dirty="0">
                        <a:solidFill>
                          <a:sysClr val="windowText" lastClr="000000"/>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56602663"/>
                  </a:ext>
                </a:extLst>
              </a:tr>
              <a:tr h="370840">
                <a:tc>
                  <a:txBody>
                    <a:bodyPr/>
                    <a:lstStyle/>
                    <a:p>
                      <a:r>
                        <a:rPr kumimoji="1" lang="ja-JP" altLang="en-US" sz="1400" b="1" dirty="0" smtClean="0">
                          <a:solidFill>
                            <a:schemeClr val="bg1"/>
                          </a:solidFill>
                          <a:latin typeface="+mn-lt"/>
                        </a:rPr>
                        <a:t>件名</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【OASE】</a:t>
                      </a:r>
                      <a:r>
                        <a:rPr kumimoji="1" lang="ja-JP" altLang="en-US" sz="1400" dirty="0" smtClean="0">
                          <a:solidFill>
                            <a:schemeClr val="tx1"/>
                          </a:solidFill>
                          <a:latin typeface="+mn-lt"/>
                        </a:rPr>
                        <a:t>通知テスト</a:t>
                      </a:r>
                      <a:endParaRPr kumimoji="1" lang="ja-JP" altLang="en-US" sz="1400" dirty="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81445337"/>
                  </a:ext>
                </a:extLst>
              </a:tr>
              <a:tr h="370840">
                <a:tc>
                  <a:txBody>
                    <a:bodyPr/>
                    <a:lstStyle/>
                    <a:p>
                      <a:r>
                        <a:rPr kumimoji="1" lang="ja-JP" altLang="en-US" sz="1400" b="1" dirty="0" smtClean="0">
                          <a:solidFill>
                            <a:schemeClr val="bg1"/>
                          </a:solidFill>
                          <a:latin typeface="+mn-lt"/>
                        </a:rPr>
                        <a:t>本文</a:t>
                      </a:r>
                      <a:endParaRPr kumimoji="1" lang="ja-JP" altLang="en-US" sz="1400" b="1" dirty="0">
                        <a:solidFill>
                          <a:schemeClr val="bg1"/>
                        </a:solidFill>
                        <a:latin typeface="+mn-lt"/>
                      </a:endParaRPr>
                    </a:p>
                  </a:txBody>
                  <a:tcPr>
                    <a:lnL w="12700" cap="flat" cmpd="sng" algn="ctr">
                      <a:solidFill>
                        <a:srgbClr val="002060"/>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kumimoji="1" lang="en-US" altLang="ja-JP" sz="1400" dirty="0" smtClean="0">
                          <a:solidFill>
                            <a:schemeClr val="tx1"/>
                          </a:solidFill>
                          <a:latin typeface="+mn-lt"/>
                        </a:rPr>
                        <a:t>[</a:t>
                      </a:r>
                      <a:r>
                        <a:rPr kumimoji="1" lang="ja-JP" altLang="en-US" sz="1400" dirty="0" smtClean="0">
                          <a:solidFill>
                            <a:schemeClr val="tx1"/>
                          </a:solidFill>
                          <a:latin typeface="+mn-lt"/>
                        </a:rPr>
                        <a:t>リクエスト情報</a:t>
                      </a:r>
                      <a:r>
                        <a:rPr kumimoji="1" lang="en-US" altLang="ja-JP" sz="1400" dirty="0" smtClean="0">
                          <a:solidFill>
                            <a:schemeClr val="tx1"/>
                          </a:solidFill>
                          <a:latin typeface="+mn-lt"/>
                        </a:rPr>
                        <a:t>]</a:t>
                      </a:r>
                    </a:p>
                    <a:p>
                      <a:r>
                        <a:rPr kumimoji="1" lang="ja-JP" altLang="en-US" sz="1400" dirty="0" smtClean="0">
                          <a:solidFill>
                            <a:schemeClr val="tx1"/>
                          </a:solidFill>
                          <a:latin typeface="+mn-lt"/>
                        </a:rPr>
                        <a:t>イベントシリアル</a:t>
                      </a:r>
                      <a:r>
                        <a:rPr kumimoji="1" lang="en-US" altLang="ja-JP" sz="1400" dirty="0" smtClean="0">
                          <a:solidFill>
                            <a:schemeClr val="tx1"/>
                          </a:solidFill>
                          <a:latin typeface="+mn-lt"/>
                        </a:rPr>
                        <a:t>No.</a:t>
                      </a:r>
                      <a:r>
                        <a:rPr kumimoji="1" lang="ja-JP" altLang="en-US" sz="1400" dirty="0" smtClean="0">
                          <a:solidFill>
                            <a:schemeClr val="tx1"/>
                          </a:solidFill>
                          <a:latin typeface="+mn-lt"/>
                        </a:rPr>
                        <a:t>：</a:t>
                      </a:r>
                      <a:r>
                        <a:rPr kumimoji="1" lang="en-US" altLang="ja-JP" sz="1400" dirty="0" smtClean="0">
                          <a:solidFill>
                            <a:schemeClr val="tx1"/>
                          </a:solidFill>
                          <a:latin typeface="+mn-lt"/>
                        </a:rPr>
                        <a:t>xxx</a:t>
                      </a:r>
                    </a:p>
                    <a:p>
                      <a:r>
                        <a:rPr kumimoji="1" lang="ja-JP" altLang="en-US" sz="1400" dirty="0" smtClean="0">
                          <a:solidFill>
                            <a:schemeClr val="tx1"/>
                          </a:solidFill>
                          <a:latin typeface="+mn-lt"/>
                        </a:rPr>
                        <a:t>ルール種別名：</a:t>
                      </a:r>
                      <a:r>
                        <a:rPr kumimoji="1" lang="en-US" altLang="ja-JP" sz="1400" dirty="0" smtClean="0">
                          <a:solidFill>
                            <a:schemeClr val="tx1"/>
                          </a:solidFill>
                          <a:latin typeface="+mn-lt"/>
                        </a:rPr>
                        <a:t>xxx</a:t>
                      </a:r>
                      <a:endParaRPr kumimoji="1" lang="ja-JP" altLang="en-US" sz="1400" dirty="0" smtClean="0">
                        <a:solidFill>
                          <a:schemeClr val="tx1"/>
                        </a:solidFill>
                        <a:latin typeface="+mn-lt"/>
                      </a:endParaRPr>
                    </a:p>
                    <a:p>
                      <a:r>
                        <a:rPr kumimoji="1" lang="ja-JP" altLang="en-US" sz="1400" dirty="0" smtClean="0">
                          <a:solidFill>
                            <a:schemeClr val="tx1"/>
                          </a:solidFill>
                          <a:latin typeface="+mn-lt"/>
                        </a:rPr>
                        <a:t>リクエストユーザ：</a:t>
                      </a:r>
                      <a:r>
                        <a:rPr kumimoji="1" lang="en-US" altLang="ja-JP" sz="1400" dirty="0" smtClean="0">
                          <a:solidFill>
                            <a:schemeClr val="tx1"/>
                          </a:solidFill>
                          <a:latin typeface="+mn-lt"/>
                        </a:rPr>
                        <a:t>xxx</a:t>
                      </a:r>
                      <a:endParaRPr kumimoji="1" lang="ja-JP" altLang="en-US" sz="1400" dirty="0" smtClean="0">
                        <a:solidFill>
                          <a:schemeClr val="tx1"/>
                        </a:solidFill>
                        <a:latin typeface="+mn-lt"/>
                      </a:endParaRPr>
                    </a:p>
                    <a:p>
                      <a:r>
                        <a:rPr kumimoji="1" lang="ja-JP" altLang="en-US" sz="1400" dirty="0" smtClean="0">
                          <a:solidFill>
                            <a:schemeClr val="tx1"/>
                          </a:solidFill>
                          <a:latin typeface="+mn-lt"/>
                        </a:rPr>
                        <a:t>リクエストサーバ：</a:t>
                      </a:r>
                      <a:r>
                        <a:rPr kumimoji="1" lang="en-US" altLang="ja-JP" sz="1400" dirty="0" smtClean="0">
                          <a:solidFill>
                            <a:schemeClr val="tx1"/>
                          </a:solidFill>
                          <a:latin typeface="+mn-lt"/>
                        </a:rPr>
                        <a:t>xxx</a:t>
                      </a:r>
                    </a:p>
                    <a:p>
                      <a:endParaRPr kumimoji="1" lang="ja-JP" altLang="en-US" sz="1400" dirty="0" smtClean="0">
                        <a:solidFill>
                          <a:schemeClr val="tx1"/>
                        </a:solidFill>
                        <a:latin typeface="+mn-lt"/>
                      </a:endParaRPr>
                    </a:p>
                    <a:p>
                      <a:r>
                        <a:rPr kumimoji="1" lang="en-US" altLang="ja-JP" sz="1400" dirty="0" smtClean="0">
                          <a:solidFill>
                            <a:schemeClr val="tx1"/>
                          </a:solidFill>
                          <a:latin typeface="+mn-lt"/>
                        </a:rPr>
                        <a:t>[</a:t>
                      </a:r>
                      <a:r>
                        <a:rPr kumimoji="1" lang="ja-JP" altLang="en-US" sz="1400" dirty="0" smtClean="0">
                          <a:solidFill>
                            <a:schemeClr val="tx1"/>
                          </a:solidFill>
                          <a:latin typeface="+mn-lt"/>
                        </a:rPr>
                        <a:t>イベント情報</a:t>
                      </a:r>
                      <a:r>
                        <a:rPr kumimoji="1" lang="en-US" altLang="ja-JP" sz="1400" dirty="0" smtClean="0">
                          <a:solidFill>
                            <a:schemeClr val="tx1"/>
                          </a:solidFill>
                          <a:latin typeface="+mn-lt"/>
                        </a:rPr>
                        <a:t>]</a:t>
                      </a:r>
                    </a:p>
                    <a:p>
                      <a:r>
                        <a:rPr kumimoji="1" lang="ja-JP" altLang="en-US" sz="1400" dirty="0" smtClean="0">
                          <a:solidFill>
                            <a:schemeClr val="tx1"/>
                          </a:solidFill>
                          <a:latin typeface="+mn-lt"/>
                        </a:rPr>
                        <a:t>イベント発生日時：</a:t>
                      </a:r>
                      <a:r>
                        <a:rPr kumimoji="1" lang="en-US" altLang="ja-JP" sz="1400" dirty="0" smtClean="0">
                          <a:solidFill>
                            <a:schemeClr val="tx1"/>
                          </a:solidFill>
                          <a:latin typeface="+mn-lt"/>
                        </a:rPr>
                        <a:t>xxx</a:t>
                      </a:r>
                      <a:endParaRPr kumimoji="1" lang="ja-JP" altLang="en-US" sz="1400" dirty="0" smtClean="0">
                        <a:solidFill>
                          <a:schemeClr val="tx1"/>
                        </a:solidFill>
                        <a:latin typeface="+mn-lt"/>
                      </a:endParaRPr>
                    </a:p>
                    <a:p>
                      <a:r>
                        <a:rPr kumimoji="1" lang="ja-JP" altLang="en-US" sz="1400" dirty="0" smtClean="0">
                          <a:solidFill>
                            <a:schemeClr val="tx1"/>
                          </a:solidFill>
                          <a:latin typeface="+mn-lt"/>
                        </a:rPr>
                        <a:t>条件名＝値：</a:t>
                      </a:r>
                      <a:endParaRPr kumimoji="1" lang="en-US" altLang="ja-JP" sz="1400" dirty="0" smtClean="0">
                        <a:solidFill>
                          <a:schemeClr val="tx1"/>
                        </a:solidFill>
                        <a:latin typeface="+mn-lt"/>
                      </a:endParaRPr>
                    </a:p>
                    <a:p>
                      <a:r>
                        <a:rPr kumimoji="1" lang="en-US" altLang="ja-JP" sz="1400" dirty="0" smtClean="0">
                          <a:solidFill>
                            <a:schemeClr val="tx1"/>
                          </a:solidFill>
                          <a:latin typeface="+mn-lt"/>
                        </a:rPr>
                        <a:t>xxx=xxx</a:t>
                      </a:r>
                      <a:endParaRPr kumimoji="1" lang="ja-JP" altLang="en-US" sz="1400" dirty="0" smtClean="0">
                        <a:solidFill>
                          <a:schemeClr val="tx1"/>
                        </a:solidFill>
                        <a:latin typeface="+mn-lt"/>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rgbClr val="002060"/>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5924417"/>
                  </a:ext>
                </a:extLst>
              </a:tr>
            </a:tbl>
          </a:graphicData>
        </a:graphic>
      </p:graphicFrame>
    </p:spTree>
    <p:extLst>
      <p:ext uri="{BB962C8B-B14F-4D97-AF65-F5344CB8AC3E}">
        <p14:creationId xmlns:p14="http://schemas.microsoft.com/office/powerpoint/2010/main" val="31344155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1.1</a:t>
            </a:r>
            <a:r>
              <a:rPr lang="ja-JP" altLang="en-US" dirty="0"/>
              <a:t>　</a:t>
            </a:r>
            <a:r>
              <a:rPr lang="en-US" altLang="ja-JP" dirty="0"/>
              <a:t> Zabbix</a:t>
            </a:r>
            <a:r>
              <a:rPr lang="ja-JP" altLang="en-US" dirty="0"/>
              <a:t>連携編</a:t>
            </a:r>
            <a:r>
              <a:rPr lang="en-US" altLang="ja-JP" dirty="0"/>
              <a:t>【</a:t>
            </a:r>
            <a:r>
              <a:rPr lang="ja-JP" altLang="en-US" dirty="0"/>
              <a:t>実習</a:t>
            </a:r>
            <a:r>
              <a:rPr lang="en-US" altLang="ja-JP" dirty="0"/>
              <a:t>】</a:t>
            </a:r>
            <a:r>
              <a:rPr lang="ja-JP" altLang="en-US" dirty="0"/>
              <a:t>について </a:t>
            </a:r>
            <a:r>
              <a:rPr lang="ja-JP" altLang="en-US" dirty="0" smtClean="0"/>
              <a:t>（</a:t>
            </a:r>
            <a:r>
              <a:rPr lang="en-US" altLang="ja-JP" dirty="0" smtClean="0"/>
              <a:t>2/4</a:t>
            </a:r>
            <a:r>
              <a:rPr lang="ja-JP" altLang="en-US" dirty="0"/>
              <a:t>）</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ja-JP" altLang="en-US" dirty="0"/>
              <a:t>想定</a:t>
            </a:r>
            <a:r>
              <a:rPr lang="ja-JP" altLang="en-US" dirty="0" smtClean="0"/>
              <a:t>する環境</a:t>
            </a:r>
            <a:endParaRPr lang="en-US" altLang="ja-JP" dirty="0" smtClean="0"/>
          </a:p>
          <a:p>
            <a:pPr lvl="1"/>
            <a:endParaRPr kumimoji="1" lang="en-US" altLang="ja-JP" dirty="0"/>
          </a:p>
          <a:p>
            <a:pPr lvl="1"/>
            <a:r>
              <a:rPr lang="en-US" altLang="ja-JP" dirty="0" smtClean="0"/>
              <a:t>OASE</a:t>
            </a:r>
            <a:r>
              <a:rPr lang="ja-JP" altLang="en-US" dirty="0" smtClean="0"/>
              <a:t>をインストールした「</a:t>
            </a:r>
            <a:r>
              <a:rPr lang="en-US" altLang="ja-JP" dirty="0" smtClean="0"/>
              <a:t>OASE</a:t>
            </a:r>
            <a:r>
              <a:rPr lang="ja-JP" altLang="en-US" dirty="0" smtClean="0"/>
              <a:t>サーバ」と、</a:t>
            </a:r>
            <a:r>
              <a:rPr lang="en-US" altLang="ja-JP" dirty="0" smtClean="0"/>
              <a:t>Zabbix</a:t>
            </a:r>
            <a:r>
              <a:rPr lang="ja-JP" altLang="en-US" dirty="0" smtClean="0"/>
              <a:t>をインストールした「</a:t>
            </a:r>
            <a:r>
              <a:rPr lang="en-US" altLang="ja-JP" dirty="0" smtClean="0"/>
              <a:t>Zabbix</a:t>
            </a:r>
            <a:r>
              <a:rPr lang="ja-JP" altLang="en-US" dirty="0" smtClean="0"/>
              <a:t> サーバ」の</a:t>
            </a:r>
            <a:r>
              <a:rPr lang="en-US" altLang="ja-JP" dirty="0" smtClean="0"/>
              <a:t>2</a:t>
            </a:r>
            <a:r>
              <a:rPr lang="ja-JP" altLang="en-US" dirty="0" smtClean="0"/>
              <a:t>環境を用意する</a:t>
            </a:r>
            <a:endParaRPr lang="en-US" altLang="ja-JP" dirty="0" smtClean="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endParaRPr lang="en-US" altLang="ja-JP" dirty="0" smtClean="0"/>
          </a:p>
          <a:p>
            <a:pPr lvl="2">
              <a:buFont typeface="メイリオ" panose="020B0604030504040204" pitchFamily="50" charset="-128"/>
              <a:buChar char="※"/>
            </a:pPr>
            <a:endParaRPr lang="en-US" altLang="ja-JP" dirty="0"/>
          </a:p>
          <a:p>
            <a:pPr lvl="2">
              <a:buFont typeface="メイリオ" panose="020B0604030504040204" pitchFamily="50" charset="-128"/>
              <a:buChar char="※"/>
            </a:pPr>
            <a:r>
              <a:rPr lang="ja-JP" altLang="en-US" dirty="0" smtClean="0"/>
              <a:t>フロー</a:t>
            </a:r>
            <a:r>
              <a:rPr lang="ja-JP" altLang="en-US" dirty="0"/>
              <a:t>簡略化のため「監視対象＆</a:t>
            </a:r>
            <a:r>
              <a:rPr lang="en-US" altLang="ja-JP" dirty="0"/>
              <a:t>Zabbix</a:t>
            </a:r>
            <a:r>
              <a:rPr lang="ja-JP" altLang="en-US" dirty="0"/>
              <a:t>エージェント」と「</a:t>
            </a:r>
            <a:r>
              <a:rPr lang="en-US" altLang="ja-JP" dirty="0"/>
              <a:t>Zabbix</a:t>
            </a:r>
            <a:r>
              <a:rPr lang="ja-JP" altLang="en-US" dirty="0"/>
              <a:t>サーバプロセス」を同じサーバ内とする</a:t>
            </a:r>
            <a:endParaRPr lang="en-US" altLang="ja-JP" dirty="0"/>
          </a:p>
          <a:p>
            <a:pPr lvl="1"/>
            <a:endParaRPr lang="en-US" altLang="ja-JP" dirty="0" smtClean="0"/>
          </a:p>
          <a:p>
            <a:pPr lvl="1"/>
            <a:endParaRPr lang="en-US" altLang="ja-JP" dirty="0" smtClean="0"/>
          </a:p>
          <a:p>
            <a:pPr lvl="1"/>
            <a:endParaRPr kumimoji="1" lang="ja-JP" altLang="en-US" dirty="0"/>
          </a:p>
        </p:txBody>
      </p:sp>
      <p:graphicFrame>
        <p:nvGraphicFramePr>
          <p:cNvPr id="20" name="表 19"/>
          <p:cNvGraphicFramePr>
            <a:graphicFrameLocks noGrp="1"/>
          </p:cNvGraphicFramePr>
          <p:nvPr>
            <p:extLst>
              <p:ext uri="{D42A27DB-BD31-4B8C-83A1-F6EECF244321}">
                <p14:modId xmlns:p14="http://schemas.microsoft.com/office/powerpoint/2010/main" val="558056059"/>
              </p:ext>
            </p:extLst>
          </p:nvPr>
        </p:nvGraphicFramePr>
        <p:xfrm>
          <a:off x="1019999" y="4976820"/>
          <a:ext cx="10152000" cy="1080000"/>
        </p:xfrm>
        <a:graphic>
          <a:graphicData uri="http://schemas.openxmlformats.org/drawingml/2006/table">
            <a:tbl>
              <a:tblPr>
                <a:tableStyleId>{5C22544A-7EE6-4342-B048-85BDC9FD1C3A}</a:tableStyleId>
              </a:tblPr>
              <a:tblGrid>
                <a:gridCol w="2241469">
                  <a:extLst>
                    <a:ext uri="{9D8B030D-6E8A-4147-A177-3AD203B41FA5}">
                      <a16:colId xmlns:a16="http://schemas.microsoft.com/office/drawing/2014/main" val="2849569297"/>
                    </a:ext>
                  </a:extLst>
                </a:gridCol>
                <a:gridCol w="1614687">
                  <a:extLst>
                    <a:ext uri="{9D8B030D-6E8A-4147-A177-3AD203B41FA5}">
                      <a16:colId xmlns:a16="http://schemas.microsoft.com/office/drawing/2014/main" val="3518031421"/>
                    </a:ext>
                  </a:extLst>
                </a:gridCol>
                <a:gridCol w="1065979">
                  <a:extLst>
                    <a:ext uri="{9D8B030D-6E8A-4147-A177-3AD203B41FA5}">
                      <a16:colId xmlns:a16="http://schemas.microsoft.com/office/drawing/2014/main" val="3061581672"/>
                    </a:ext>
                  </a:extLst>
                </a:gridCol>
                <a:gridCol w="1103130">
                  <a:extLst>
                    <a:ext uri="{9D8B030D-6E8A-4147-A177-3AD203B41FA5}">
                      <a16:colId xmlns:a16="http://schemas.microsoft.com/office/drawing/2014/main" val="994412993"/>
                    </a:ext>
                  </a:extLst>
                </a:gridCol>
                <a:gridCol w="1423209">
                  <a:extLst>
                    <a:ext uri="{9D8B030D-6E8A-4147-A177-3AD203B41FA5}">
                      <a16:colId xmlns:a16="http://schemas.microsoft.com/office/drawing/2014/main" val="3294168904"/>
                    </a:ext>
                  </a:extLst>
                </a:gridCol>
                <a:gridCol w="2703526">
                  <a:extLst>
                    <a:ext uri="{9D8B030D-6E8A-4147-A177-3AD203B41FA5}">
                      <a16:colId xmlns:a16="http://schemas.microsoft.com/office/drawing/2014/main" val="3861720473"/>
                    </a:ext>
                  </a:extLst>
                </a:gridCol>
              </a:tblGrid>
              <a:tr h="360000">
                <a:tc>
                  <a:txBody>
                    <a:bodyPr/>
                    <a:lstStyle/>
                    <a:p>
                      <a:pPr algn="ctr" fontAlgn="ctr"/>
                      <a:r>
                        <a:rPr lang="ja-JP" altLang="en-US" sz="1400" b="1" i="0" u="none" strike="noStrike" dirty="0" smtClean="0">
                          <a:solidFill>
                            <a:schemeClr val="bg1"/>
                          </a:solidFill>
                          <a:effectLst/>
                          <a:latin typeface="+mn-lt"/>
                          <a:ea typeface="游ゴシック" panose="020B0400000000000000" pitchFamily="50" charset="-128"/>
                        </a:rPr>
                        <a:t>環境スペック</a:t>
                      </a:r>
                      <a:r>
                        <a:rPr lang="en-US" altLang="ja-JP" sz="1400" b="1" i="0" u="none" strike="noStrike" dirty="0" smtClean="0">
                          <a:solidFill>
                            <a:schemeClr val="bg1"/>
                          </a:solidFill>
                          <a:effectLst/>
                          <a:latin typeface="+mn-lt"/>
                          <a:ea typeface="游ゴシック" panose="020B0400000000000000" pitchFamily="50" charset="-128"/>
                        </a:rPr>
                        <a:t>(</a:t>
                      </a:r>
                      <a:r>
                        <a:rPr lang="ja-JP" altLang="en-US" sz="1400" b="1" i="0" u="none" strike="noStrike" dirty="0" smtClean="0">
                          <a:solidFill>
                            <a:schemeClr val="bg1"/>
                          </a:solidFill>
                          <a:effectLst/>
                          <a:latin typeface="+mn-lt"/>
                          <a:ea typeface="游ゴシック" panose="020B0400000000000000" pitchFamily="50" charset="-128"/>
                        </a:rPr>
                        <a:t>例</a:t>
                      </a:r>
                      <a:r>
                        <a:rPr lang="en-US" altLang="ja-JP" sz="1400" b="1" i="0" u="none" strike="noStrike" dirty="0" smtClean="0">
                          <a:solidFill>
                            <a:schemeClr val="bg1"/>
                          </a:solidFill>
                          <a:effectLst/>
                          <a:latin typeface="+mn-lt"/>
                          <a:ea typeface="游ゴシック" panose="020B0400000000000000" pitchFamily="50" charset="-128"/>
                        </a:rPr>
                        <a:t>)</a:t>
                      </a:r>
                      <a:endParaRPr lang="ja-JP" altLang="en-US" sz="1400" b="1" i="0" u="none" strike="noStrike" dirty="0">
                        <a:solidFill>
                          <a:schemeClr val="bg1"/>
                        </a:solidFill>
                        <a:effectLst/>
                        <a:latin typeface="+mn-lt"/>
                        <a:ea typeface="游ゴシック" panose="020B0400000000000000" pitchFamily="50" charset="-128"/>
                      </a:endParaRPr>
                    </a:p>
                  </a:txBody>
                  <a:tcPr marL="9525" marR="9525" marT="9525" marB="0" anchor="ctr">
                    <a:lnL w="381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en-US" sz="1400" b="1" u="none" strike="noStrike" dirty="0">
                          <a:solidFill>
                            <a:schemeClr val="bg1"/>
                          </a:solidFill>
                          <a:effectLst/>
                          <a:latin typeface="+mn-lt"/>
                        </a:rPr>
                        <a:t>OS</a:t>
                      </a:r>
                      <a:endParaRPr 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en-US" sz="1400" b="1" u="none" strike="noStrike" dirty="0">
                          <a:solidFill>
                            <a:schemeClr val="bg1"/>
                          </a:solidFill>
                          <a:effectLst/>
                          <a:latin typeface="+mn-lt"/>
                        </a:rPr>
                        <a:t>CPU</a:t>
                      </a:r>
                      <a:endParaRPr 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ja-JP" altLang="en-US" sz="1400" b="1" u="none" strike="noStrike" dirty="0">
                          <a:solidFill>
                            <a:schemeClr val="bg1"/>
                          </a:solidFill>
                          <a:effectLst/>
                          <a:latin typeface="+mn-lt"/>
                        </a:rPr>
                        <a:t>メモリ</a:t>
                      </a:r>
                      <a:endParaRPr lang="ja-JP" alt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ja-JP" altLang="en-US" sz="1400" b="1" u="none" strike="noStrike" dirty="0">
                          <a:solidFill>
                            <a:schemeClr val="bg1"/>
                          </a:solidFill>
                          <a:effectLst/>
                          <a:latin typeface="+mn-lt"/>
                        </a:rPr>
                        <a:t>ディスク</a:t>
                      </a:r>
                      <a:endParaRPr lang="ja-JP" alt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tc>
                  <a:txBody>
                    <a:bodyPr/>
                    <a:lstStyle/>
                    <a:p>
                      <a:pPr algn="ctr" fontAlgn="ctr"/>
                      <a:r>
                        <a:rPr lang="ja-JP" altLang="en-US" sz="1400" b="1" u="none" strike="noStrike" dirty="0">
                          <a:solidFill>
                            <a:schemeClr val="bg1"/>
                          </a:solidFill>
                          <a:effectLst/>
                          <a:latin typeface="+mn-lt"/>
                        </a:rPr>
                        <a:t>アプリケーション</a:t>
                      </a:r>
                      <a:endParaRPr lang="ja-JP" altLang="en-US" sz="1400" b="1" i="0" u="none" strike="noStrike" dirty="0">
                        <a:solidFill>
                          <a:schemeClr val="bg1"/>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381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2B62"/>
                    </a:solidFill>
                  </a:tcPr>
                </a:tc>
                <a:extLst>
                  <a:ext uri="{0D108BD9-81ED-4DB2-BD59-A6C34878D82A}">
                    <a16:rowId xmlns:a16="http://schemas.microsoft.com/office/drawing/2014/main" val="2091952415"/>
                  </a:ext>
                </a:extLst>
              </a:tr>
              <a:tr h="360000">
                <a:tc>
                  <a:txBody>
                    <a:bodyPr/>
                    <a:lstStyle/>
                    <a:p>
                      <a:pPr algn="ctr" fontAlgn="ctr"/>
                      <a:r>
                        <a:rPr lang="en-US" sz="1400" b="1" u="none" strike="noStrike" dirty="0">
                          <a:effectLst/>
                          <a:latin typeface="+mn-lt"/>
                        </a:rPr>
                        <a:t>OASE</a:t>
                      </a:r>
                      <a:r>
                        <a:rPr lang="ja-JP" altLang="en-US" sz="1400" b="1" u="none" strike="noStrike" dirty="0">
                          <a:effectLst/>
                          <a:latin typeface="+mn-lt"/>
                        </a:rPr>
                        <a:t>サーバ</a:t>
                      </a:r>
                      <a:endParaRPr lang="ja-JP" altLang="en-US" sz="1400" b="1" i="0" u="none" strike="noStrike" dirty="0">
                        <a:solidFill>
                          <a:srgbClr val="000000"/>
                        </a:solidFill>
                        <a:effectLst/>
                        <a:latin typeface="+mn-lt"/>
                        <a:ea typeface="游ゴシック" panose="020B0400000000000000" pitchFamily="50" charset="-128"/>
                      </a:endParaRPr>
                    </a:p>
                  </a:txBody>
                  <a:tcPr marL="9525" marR="9525" marT="9525" marB="0" anchor="ctr">
                    <a:lnL w="381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95000"/>
                      </a:schemeClr>
                    </a:solidFill>
                  </a:tcPr>
                </a:tc>
                <a:tc>
                  <a:txBody>
                    <a:bodyPr/>
                    <a:lstStyle/>
                    <a:p>
                      <a:pPr algn="ctr" fontAlgn="ctr"/>
                      <a:r>
                        <a:rPr lang="en-US" sz="1400" u="none" strike="noStrike" dirty="0">
                          <a:effectLst/>
                          <a:latin typeface="+mn-lt"/>
                        </a:rPr>
                        <a:t>CentOS 7</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6Core</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8GB</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100GB</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OASE </a:t>
                      </a:r>
                      <a:r>
                        <a:rPr lang="en-US" sz="1400" u="none" strike="noStrike" dirty="0" smtClean="0">
                          <a:effectLst/>
                          <a:latin typeface="+mn-lt"/>
                        </a:rPr>
                        <a:t>1.4.0</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80553405"/>
                  </a:ext>
                </a:extLst>
              </a:tr>
              <a:tr h="360000">
                <a:tc>
                  <a:txBody>
                    <a:bodyPr/>
                    <a:lstStyle/>
                    <a:p>
                      <a:pPr algn="ctr" fontAlgn="ctr"/>
                      <a:r>
                        <a:rPr lang="en-US" sz="1400" b="1" u="none" strike="noStrike" dirty="0">
                          <a:effectLst/>
                          <a:latin typeface="+mn-lt"/>
                        </a:rPr>
                        <a:t>Zabbix</a:t>
                      </a:r>
                      <a:r>
                        <a:rPr lang="ja-JP" altLang="en-US" sz="1400" b="1" u="none" strike="noStrike" dirty="0">
                          <a:effectLst/>
                          <a:latin typeface="+mn-lt"/>
                        </a:rPr>
                        <a:t>サーバ</a:t>
                      </a:r>
                      <a:endParaRPr lang="ja-JP" altLang="en-US" sz="1400" b="1" i="0" u="none" strike="noStrike" dirty="0">
                        <a:solidFill>
                          <a:srgbClr val="000000"/>
                        </a:solidFill>
                        <a:effectLst/>
                        <a:latin typeface="+mn-lt"/>
                        <a:ea typeface="游ゴシック" panose="020B0400000000000000" pitchFamily="50" charset="-128"/>
                      </a:endParaRPr>
                    </a:p>
                  </a:txBody>
                  <a:tcPr marL="9525" marR="9525" marT="9525" marB="0" anchor="ctr">
                    <a:lnL w="381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2">
                        <a:lumMod val="95000"/>
                      </a:schemeClr>
                    </a:solidFill>
                  </a:tcPr>
                </a:tc>
                <a:tc>
                  <a:txBody>
                    <a:bodyPr/>
                    <a:lstStyle/>
                    <a:p>
                      <a:pPr algn="ctr" fontAlgn="ctr"/>
                      <a:r>
                        <a:rPr lang="en-US" sz="1400" u="none" strike="noStrike" dirty="0">
                          <a:effectLst/>
                          <a:latin typeface="+mn-lt"/>
                        </a:rPr>
                        <a:t>CentOS 8</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1Core</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2GB</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40GB</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fontAlgn="ctr"/>
                      <a:r>
                        <a:rPr lang="en-US" sz="1400" u="none" strike="noStrike" dirty="0">
                          <a:effectLst/>
                          <a:latin typeface="+mn-lt"/>
                        </a:rPr>
                        <a:t>Zabbix 5.2</a:t>
                      </a:r>
                      <a:endParaRPr lang="en-US" sz="1400" b="0" i="0" u="none" strike="noStrike" dirty="0">
                        <a:solidFill>
                          <a:srgbClr val="000000"/>
                        </a:solidFill>
                        <a:effectLst/>
                        <a:latin typeface="+mn-lt"/>
                        <a:ea typeface="游ゴシック" panose="020B0400000000000000" pitchFamily="50" charset="-128"/>
                      </a:endParaRPr>
                    </a:p>
                  </a:txBody>
                  <a:tcPr marL="9525" marR="9525" marT="9525" marB="0" anchor="ctr">
                    <a:lnL w="12700" cap="flat" cmpd="sng" algn="ctr">
                      <a:solidFill>
                        <a:schemeClr val="tx1">
                          <a:lumMod val="50000"/>
                          <a:lumOff val="50000"/>
                        </a:schemeClr>
                      </a:solidFill>
                      <a:prstDash val="solid"/>
                      <a:round/>
                      <a:headEnd type="none" w="med" len="med"/>
                      <a:tailEnd type="none" w="med" len="med"/>
                    </a:lnL>
                    <a:lnR w="381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381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82825736"/>
                  </a:ext>
                </a:extLst>
              </a:tr>
            </a:tbl>
          </a:graphicData>
        </a:graphic>
      </p:graphicFrame>
      <p:sp>
        <p:nvSpPr>
          <p:cNvPr id="21" name="角丸四角形 20"/>
          <p:cNvSpPr/>
          <p:nvPr/>
        </p:nvSpPr>
        <p:spPr bwMode="auto">
          <a:xfrm>
            <a:off x="1220531" y="2048110"/>
            <a:ext cx="6315670" cy="2592000"/>
          </a:xfrm>
          <a:prstGeom prst="roundRect">
            <a:avLst>
              <a:gd name="adj" fmla="val 4429"/>
            </a:avLst>
          </a:prstGeom>
          <a:solidFill>
            <a:srgbClr val="0A466A"/>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b="1" dirty="0" smtClean="0">
                <a:solidFill>
                  <a:schemeClr val="bg1"/>
                </a:solidFill>
                <a:latin typeface="+mn-ea"/>
              </a:rPr>
              <a:t>Zabbix</a:t>
            </a:r>
            <a:r>
              <a:rPr kumimoji="1" lang="ja-JP" altLang="en-US" b="1" dirty="0" smtClean="0">
                <a:solidFill>
                  <a:schemeClr val="bg1"/>
                </a:solidFill>
                <a:latin typeface="+mn-ea"/>
              </a:rPr>
              <a:t>サーバ</a:t>
            </a:r>
            <a:endParaRPr kumimoji="1" lang="en-US" altLang="ja-JP" b="1" dirty="0" smtClean="0">
              <a:solidFill>
                <a:schemeClr val="bg1"/>
              </a:solidFill>
              <a:latin typeface="+mn-ea"/>
            </a:endParaRPr>
          </a:p>
        </p:txBody>
      </p:sp>
      <p:sp>
        <p:nvSpPr>
          <p:cNvPr id="22" name="角丸四角形 21"/>
          <p:cNvSpPr/>
          <p:nvPr/>
        </p:nvSpPr>
        <p:spPr bwMode="auto">
          <a:xfrm>
            <a:off x="1412490" y="2458550"/>
            <a:ext cx="3597518" cy="2052000"/>
          </a:xfrm>
          <a:prstGeom prst="roundRect">
            <a:avLst>
              <a:gd name="adj" fmla="val 7848"/>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dirty="0" smtClean="0">
                <a:latin typeface="+mn-ea"/>
              </a:rPr>
              <a:t>監視対象</a:t>
            </a:r>
            <a:endParaRPr lang="en-US" altLang="ja-JP" b="1" dirty="0">
              <a:latin typeface="+mn-ea"/>
            </a:endParaRPr>
          </a:p>
          <a:p>
            <a:endParaRPr kumimoji="1" lang="en-US" altLang="ja-JP" b="1" dirty="0" smtClean="0">
              <a:latin typeface="+mn-ea"/>
            </a:endParaRPr>
          </a:p>
          <a:p>
            <a:r>
              <a:rPr lang="en-US" altLang="ja-JP" b="1" dirty="0">
                <a:latin typeface="+mn-ea"/>
              </a:rPr>
              <a:t>/</a:t>
            </a:r>
            <a:r>
              <a:rPr lang="en-US" altLang="ja-JP" b="1" dirty="0" err="1">
                <a:latin typeface="+mn-ea"/>
              </a:rPr>
              <a:t>var</a:t>
            </a:r>
            <a:r>
              <a:rPr lang="en-US" altLang="ja-JP" b="1" dirty="0">
                <a:latin typeface="+mn-ea"/>
              </a:rPr>
              <a:t>/log/</a:t>
            </a:r>
            <a:r>
              <a:rPr lang="en-US" altLang="ja-JP" b="1" dirty="0" err="1">
                <a:latin typeface="+mn-ea"/>
              </a:rPr>
              <a:t>test_logs</a:t>
            </a:r>
            <a:r>
              <a:rPr lang="en-US" altLang="ja-JP" b="1" dirty="0">
                <a:latin typeface="+mn-ea"/>
              </a:rPr>
              <a:t>/test.log</a:t>
            </a:r>
            <a:endParaRPr kumimoji="1" lang="ja-JP" altLang="en-US" b="1" dirty="0" smtClean="0">
              <a:latin typeface="+mn-ea"/>
            </a:endParaRPr>
          </a:p>
        </p:txBody>
      </p:sp>
      <p:sp>
        <p:nvSpPr>
          <p:cNvPr id="23" name="正方形/長方形 22"/>
          <p:cNvSpPr/>
          <p:nvPr/>
        </p:nvSpPr>
        <p:spPr>
          <a:xfrm>
            <a:off x="1591249" y="3501010"/>
            <a:ext cx="3240000" cy="900246"/>
          </a:xfrm>
          <a:prstGeom prst="rect">
            <a:avLst/>
          </a:prstGeom>
          <a:solidFill>
            <a:schemeClr val="tx1"/>
          </a:solidFill>
          <a:ln>
            <a:solidFill>
              <a:schemeClr val="tx1"/>
            </a:solidFill>
          </a:ln>
        </p:spPr>
        <p:txBody>
          <a:bodyPr wrap="square" anchor="ctr">
            <a:spAutoFit/>
          </a:bodyPr>
          <a:lstStyle/>
          <a:p>
            <a:r>
              <a:rPr lang="ja-JP" altLang="en-US" sz="1050" dirty="0">
                <a:solidFill>
                  <a:schemeClr val="bg1"/>
                </a:solidFill>
              </a:rPr>
              <a:t>[</a:t>
            </a:r>
            <a:r>
              <a:rPr lang="ja-JP" altLang="en-US" sz="1050" dirty="0" smtClean="0">
                <a:solidFill>
                  <a:schemeClr val="bg1"/>
                </a:solidFill>
              </a:rPr>
              <a:t>20</a:t>
            </a:r>
            <a:r>
              <a:rPr lang="en-US" altLang="ja-JP" sz="1050" dirty="0" smtClean="0">
                <a:solidFill>
                  <a:schemeClr val="bg1"/>
                </a:solidFill>
              </a:rPr>
              <a:t>20</a:t>
            </a:r>
            <a:r>
              <a:rPr lang="ja-JP" altLang="en-US" sz="1050" dirty="0" smtClean="0">
                <a:solidFill>
                  <a:schemeClr val="bg1"/>
                </a:solidFill>
              </a:rPr>
              <a:t>-0</a:t>
            </a:r>
            <a:r>
              <a:rPr lang="en-US" altLang="ja-JP" sz="1050" dirty="0" smtClean="0">
                <a:solidFill>
                  <a:schemeClr val="bg1"/>
                </a:solidFill>
              </a:rPr>
              <a:t>1</a:t>
            </a:r>
            <a:r>
              <a:rPr lang="ja-JP" altLang="en-US" sz="1050" dirty="0" smtClean="0">
                <a:solidFill>
                  <a:schemeClr val="bg1"/>
                </a:solidFill>
              </a:rPr>
              <a:t>-0</a:t>
            </a:r>
            <a:r>
              <a:rPr lang="en-US" altLang="ja-JP" sz="1050" dirty="0" smtClean="0">
                <a:solidFill>
                  <a:schemeClr val="bg1"/>
                </a:solidFill>
              </a:rPr>
              <a:t>1</a:t>
            </a:r>
            <a:r>
              <a:rPr lang="ja-JP" altLang="en-US" sz="1050" dirty="0" smtClean="0">
                <a:solidFill>
                  <a:schemeClr val="bg1"/>
                </a:solidFill>
              </a:rPr>
              <a:t> 0</a:t>
            </a:r>
            <a:r>
              <a:rPr lang="en-US" altLang="ja-JP" sz="1050" dirty="0" smtClean="0">
                <a:solidFill>
                  <a:schemeClr val="bg1"/>
                </a:solidFill>
              </a:rPr>
              <a:t>1</a:t>
            </a:r>
            <a:r>
              <a:rPr lang="ja-JP" altLang="en-US" sz="1050" dirty="0" smtClean="0">
                <a:solidFill>
                  <a:schemeClr val="bg1"/>
                </a:solidFill>
              </a:rPr>
              <a:t>:0</a:t>
            </a:r>
            <a:r>
              <a:rPr lang="en-US" altLang="ja-JP" sz="1050" dirty="0" smtClean="0">
                <a:solidFill>
                  <a:schemeClr val="bg1"/>
                </a:solidFill>
              </a:rPr>
              <a:t>2</a:t>
            </a:r>
            <a:r>
              <a:rPr lang="ja-JP" altLang="en-US" sz="1050" dirty="0" smtClean="0">
                <a:solidFill>
                  <a:schemeClr val="bg1"/>
                </a:solidFill>
              </a:rPr>
              <a:t>:0</a:t>
            </a:r>
            <a:r>
              <a:rPr lang="en-US" altLang="ja-JP" sz="1050" dirty="0" smtClean="0">
                <a:solidFill>
                  <a:schemeClr val="bg1"/>
                </a:solidFill>
              </a:rPr>
              <a:t>3</a:t>
            </a:r>
            <a:r>
              <a:rPr lang="ja-JP" altLang="en-US" sz="1050" dirty="0" smtClean="0">
                <a:solidFill>
                  <a:schemeClr val="bg1"/>
                </a:solidFill>
              </a:rPr>
              <a:t>] </a:t>
            </a:r>
            <a:r>
              <a:rPr lang="en-US" altLang="ja-JP" sz="1050" dirty="0" smtClean="0">
                <a:solidFill>
                  <a:schemeClr val="bg1"/>
                </a:solidFill>
              </a:rPr>
              <a:t>INFO</a:t>
            </a:r>
            <a:r>
              <a:rPr lang="ja-JP" altLang="en-US" sz="1050" dirty="0" smtClean="0">
                <a:solidFill>
                  <a:schemeClr val="bg1"/>
                </a:solidFill>
              </a:rPr>
              <a:t> : </a:t>
            </a:r>
            <a:r>
              <a:rPr lang="ja-JP" altLang="en-US" sz="1050" dirty="0">
                <a:solidFill>
                  <a:schemeClr val="bg1"/>
                </a:solidFill>
              </a:rPr>
              <a:t>DB</a:t>
            </a:r>
            <a:r>
              <a:rPr lang="ja-JP" altLang="en-US" sz="1050" dirty="0" smtClean="0">
                <a:solidFill>
                  <a:schemeClr val="bg1"/>
                </a:solidFill>
              </a:rPr>
              <a:t>接続</a:t>
            </a:r>
            <a:endParaRPr lang="ja-JP" altLang="en-US" sz="1050" dirty="0">
              <a:solidFill>
                <a:schemeClr val="bg1"/>
              </a:solidFill>
            </a:endParaRPr>
          </a:p>
          <a:p>
            <a:r>
              <a:rPr lang="ja-JP" altLang="en-US" sz="1050" dirty="0">
                <a:solidFill>
                  <a:schemeClr val="bg1"/>
                </a:solidFill>
              </a:rPr>
              <a:t>[20</a:t>
            </a:r>
            <a:r>
              <a:rPr lang="en-US" altLang="ja-JP" sz="1050" dirty="0">
                <a:solidFill>
                  <a:schemeClr val="bg1"/>
                </a:solidFill>
              </a:rPr>
              <a:t>20</a:t>
            </a:r>
            <a:r>
              <a:rPr lang="ja-JP" altLang="en-US" sz="1050" dirty="0">
                <a:solidFill>
                  <a:schemeClr val="bg1"/>
                </a:solidFill>
              </a:rPr>
              <a:t>-0</a:t>
            </a:r>
            <a:r>
              <a:rPr lang="en-US" altLang="ja-JP" sz="1050" dirty="0">
                <a:solidFill>
                  <a:schemeClr val="bg1"/>
                </a:solidFill>
              </a:rPr>
              <a:t>1</a:t>
            </a:r>
            <a:r>
              <a:rPr lang="ja-JP" altLang="en-US" sz="1050" dirty="0" smtClean="0">
                <a:solidFill>
                  <a:schemeClr val="bg1"/>
                </a:solidFill>
              </a:rPr>
              <a:t>-0</a:t>
            </a:r>
            <a:r>
              <a:rPr lang="en-US" altLang="ja-JP" sz="1050" dirty="0" smtClean="0">
                <a:solidFill>
                  <a:schemeClr val="bg1"/>
                </a:solidFill>
              </a:rPr>
              <a:t>1</a:t>
            </a:r>
            <a:r>
              <a:rPr lang="ja-JP" altLang="en-US" sz="1050" dirty="0" smtClean="0">
                <a:solidFill>
                  <a:schemeClr val="bg1"/>
                </a:solidFill>
              </a:rPr>
              <a:t> </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2</a:t>
            </a:r>
            <a:r>
              <a:rPr lang="ja-JP" altLang="en-US" sz="1050" dirty="0" smtClean="0">
                <a:solidFill>
                  <a:schemeClr val="bg1"/>
                </a:solidFill>
              </a:rPr>
              <a:t>:</a:t>
            </a:r>
            <a:r>
              <a:rPr lang="en-US" altLang="ja-JP" sz="1050" dirty="0" smtClean="0">
                <a:solidFill>
                  <a:schemeClr val="bg1"/>
                </a:solidFill>
              </a:rPr>
              <a:t>13</a:t>
            </a:r>
            <a:r>
              <a:rPr lang="ja-JP" altLang="en-US" sz="1050" dirty="0" smtClean="0">
                <a:solidFill>
                  <a:schemeClr val="bg1"/>
                </a:solidFill>
              </a:rPr>
              <a:t>] </a:t>
            </a:r>
            <a:r>
              <a:rPr lang="en-US" altLang="ja-JP" sz="1050" dirty="0">
                <a:solidFill>
                  <a:schemeClr val="bg1"/>
                </a:solidFill>
              </a:rPr>
              <a:t>INFO</a:t>
            </a:r>
            <a:r>
              <a:rPr lang="ja-JP" altLang="en-US" sz="1050" dirty="0" smtClean="0">
                <a:solidFill>
                  <a:schemeClr val="bg1"/>
                </a:solidFill>
              </a:rPr>
              <a:t> : </a:t>
            </a:r>
            <a:r>
              <a:rPr lang="ja-JP" altLang="en-US" sz="1050" dirty="0">
                <a:solidFill>
                  <a:schemeClr val="bg1"/>
                </a:solidFill>
              </a:rPr>
              <a:t>DB</a:t>
            </a:r>
            <a:r>
              <a:rPr lang="ja-JP" altLang="en-US" sz="1050" dirty="0" smtClean="0">
                <a:solidFill>
                  <a:schemeClr val="bg1"/>
                </a:solidFill>
              </a:rPr>
              <a:t>接続</a:t>
            </a:r>
            <a:endParaRPr lang="en-US" altLang="ja-JP" sz="1050" dirty="0" smtClean="0">
              <a:solidFill>
                <a:schemeClr val="bg1"/>
              </a:solidFill>
            </a:endParaRPr>
          </a:p>
          <a:p>
            <a:r>
              <a:rPr lang="ja-JP" altLang="en-US" sz="1050" dirty="0">
                <a:solidFill>
                  <a:schemeClr val="bg1"/>
                </a:solidFill>
              </a:rPr>
              <a:t>[20</a:t>
            </a:r>
            <a:r>
              <a:rPr lang="en-US" altLang="ja-JP" sz="1050" dirty="0">
                <a:solidFill>
                  <a:schemeClr val="bg1"/>
                </a:solidFill>
              </a:rPr>
              <a:t>20</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 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2</a:t>
            </a:r>
            <a:r>
              <a:rPr lang="ja-JP" altLang="en-US" sz="1050" dirty="0" smtClean="0">
                <a:solidFill>
                  <a:schemeClr val="bg1"/>
                </a:solidFill>
              </a:rPr>
              <a:t>:</a:t>
            </a:r>
            <a:r>
              <a:rPr lang="en-US" altLang="ja-JP" sz="1050" dirty="0" smtClean="0">
                <a:solidFill>
                  <a:schemeClr val="bg1"/>
                </a:solidFill>
              </a:rPr>
              <a:t>23</a:t>
            </a:r>
            <a:r>
              <a:rPr lang="ja-JP" altLang="en-US" sz="1050" dirty="0" smtClean="0">
                <a:solidFill>
                  <a:schemeClr val="bg1"/>
                </a:solidFill>
              </a:rPr>
              <a:t>] </a:t>
            </a:r>
            <a:r>
              <a:rPr lang="en-US" altLang="ja-JP" sz="1050" dirty="0">
                <a:solidFill>
                  <a:schemeClr val="bg1"/>
                </a:solidFill>
              </a:rPr>
              <a:t>INFO</a:t>
            </a:r>
            <a:r>
              <a:rPr lang="ja-JP" altLang="en-US" sz="1050" dirty="0">
                <a:solidFill>
                  <a:schemeClr val="bg1"/>
                </a:solidFill>
              </a:rPr>
              <a:t> : DB接続</a:t>
            </a:r>
          </a:p>
          <a:p>
            <a:r>
              <a:rPr lang="ja-JP" altLang="en-US" sz="1050" dirty="0">
                <a:solidFill>
                  <a:schemeClr val="bg1"/>
                </a:solidFill>
              </a:rPr>
              <a:t>[20</a:t>
            </a:r>
            <a:r>
              <a:rPr lang="en-US" altLang="ja-JP" sz="1050" dirty="0">
                <a:solidFill>
                  <a:schemeClr val="bg1"/>
                </a:solidFill>
              </a:rPr>
              <a:t>20</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 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2</a:t>
            </a:r>
            <a:r>
              <a:rPr lang="ja-JP" altLang="en-US" sz="1050" dirty="0" smtClean="0">
                <a:solidFill>
                  <a:schemeClr val="bg1"/>
                </a:solidFill>
              </a:rPr>
              <a:t>:</a:t>
            </a:r>
            <a:r>
              <a:rPr lang="en-US" altLang="ja-JP" sz="1050" dirty="0" smtClean="0">
                <a:solidFill>
                  <a:schemeClr val="bg1"/>
                </a:solidFill>
              </a:rPr>
              <a:t>33</a:t>
            </a:r>
            <a:r>
              <a:rPr lang="ja-JP" altLang="en-US" sz="1050" dirty="0" smtClean="0">
                <a:solidFill>
                  <a:schemeClr val="bg1"/>
                </a:solidFill>
              </a:rPr>
              <a:t>] </a:t>
            </a:r>
            <a:r>
              <a:rPr lang="en-US" altLang="ja-JP" sz="1050" dirty="0">
                <a:solidFill>
                  <a:schemeClr val="bg1"/>
                </a:solidFill>
              </a:rPr>
              <a:t>INFO</a:t>
            </a:r>
            <a:r>
              <a:rPr lang="ja-JP" altLang="en-US" sz="1050" dirty="0">
                <a:solidFill>
                  <a:schemeClr val="bg1"/>
                </a:solidFill>
              </a:rPr>
              <a:t> : DB</a:t>
            </a:r>
            <a:r>
              <a:rPr lang="ja-JP" altLang="en-US" sz="1050" dirty="0" smtClean="0">
                <a:solidFill>
                  <a:schemeClr val="bg1"/>
                </a:solidFill>
              </a:rPr>
              <a:t>接続</a:t>
            </a:r>
            <a:endParaRPr lang="en-US" altLang="ja-JP" sz="1050" dirty="0" smtClean="0">
              <a:solidFill>
                <a:schemeClr val="bg1"/>
              </a:solidFill>
            </a:endParaRPr>
          </a:p>
          <a:p>
            <a:r>
              <a:rPr lang="ja-JP" altLang="en-US" sz="1050" dirty="0" smtClean="0">
                <a:solidFill>
                  <a:schemeClr val="bg1"/>
                </a:solidFill>
              </a:rPr>
              <a:t>[</a:t>
            </a:r>
            <a:r>
              <a:rPr lang="ja-JP" altLang="en-US" sz="1050" dirty="0">
                <a:solidFill>
                  <a:schemeClr val="bg1"/>
                </a:solidFill>
              </a:rPr>
              <a:t>20</a:t>
            </a:r>
            <a:r>
              <a:rPr lang="en-US" altLang="ja-JP" sz="1050" dirty="0">
                <a:solidFill>
                  <a:schemeClr val="bg1"/>
                </a:solidFill>
              </a:rPr>
              <a:t>20</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1</a:t>
            </a:r>
            <a:r>
              <a:rPr lang="ja-JP" altLang="en-US" sz="1050" dirty="0">
                <a:solidFill>
                  <a:schemeClr val="bg1"/>
                </a:solidFill>
              </a:rPr>
              <a:t> 0</a:t>
            </a:r>
            <a:r>
              <a:rPr lang="en-US" altLang="ja-JP" sz="1050" dirty="0">
                <a:solidFill>
                  <a:schemeClr val="bg1"/>
                </a:solidFill>
              </a:rPr>
              <a:t>1</a:t>
            </a:r>
            <a:r>
              <a:rPr lang="ja-JP" altLang="en-US" sz="1050" dirty="0">
                <a:solidFill>
                  <a:schemeClr val="bg1"/>
                </a:solidFill>
              </a:rPr>
              <a:t>:0</a:t>
            </a:r>
            <a:r>
              <a:rPr lang="en-US" altLang="ja-JP" sz="1050" dirty="0">
                <a:solidFill>
                  <a:schemeClr val="bg1"/>
                </a:solidFill>
              </a:rPr>
              <a:t>2</a:t>
            </a:r>
            <a:r>
              <a:rPr lang="ja-JP" altLang="en-US" sz="1050" dirty="0" smtClean="0">
                <a:solidFill>
                  <a:schemeClr val="bg1"/>
                </a:solidFill>
              </a:rPr>
              <a:t>:</a:t>
            </a:r>
            <a:r>
              <a:rPr lang="en-US" altLang="ja-JP" sz="1050" dirty="0" smtClean="0">
                <a:solidFill>
                  <a:schemeClr val="bg1"/>
                </a:solidFill>
              </a:rPr>
              <a:t>43</a:t>
            </a:r>
            <a:r>
              <a:rPr lang="ja-JP" altLang="en-US" sz="1050" dirty="0" smtClean="0">
                <a:solidFill>
                  <a:schemeClr val="bg1"/>
                </a:solidFill>
              </a:rPr>
              <a:t>] </a:t>
            </a:r>
            <a:r>
              <a:rPr lang="ja-JP" altLang="en-US" sz="1050" dirty="0">
                <a:solidFill>
                  <a:schemeClr val="bg1"/>
                </a:solidFill>
              </a:rPr>
              <a:t>WARNING : </a:t>
            </a:r>
            <a:r>
              <a:rPr lang="ja-JP" altLang="en-US" sz="1050" dirty="0" smtClean="0">
                <a:solidFill>
                  <a:schemeClr val="bg1"/>
                </a:solidFill>
              </a:rPr>
              <a:t>接続失敗</a:t>
            </a:r>
            <a:endParaRPr lang="ja-JP" altLang="en-US" sz="1050" dirty="0">
              <a:solidFill>
                <a:schemeClr val="bg1"/>
              </a:solidFill>
            </a:endParaRPr>
          </a:p>
        </p:txBody>
      </p:sp>
      <p:sp>
        <p:nvSpPr>
          <p:cNvPr id="24" name="角丸四角形 23"/>
          <p:cNvSpPr/>
          <p:nvPr/>
        </p:nvSpPr>
        <p:spPr bwMode="auto">
          <a:xfrm>
            <a:off x="5196383" y="3612063"/>
            <a:ext cx="2169761" cy="898487"/>
          </a:xfrm>
          <a:prstGeom prst="roundRect">
            <a:avLst>
              <a:gd name="adj" fmla="val 19502"/>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latin typeface="+mn-ea"/>
              </a:rPr>
              <a:t>Zabbix</a:t>
            </a:r>
          </a:p>
          <a:p>
            <a:pPr algn="ctr"/>
            <a:r>
              <a:rPr kumimoji="1" lang="ja-JP" altLang="en-US" b="1" dirty="0" smtClean="0">
                <a:latin typeface="+mn-ea"/>
              </a:rPr>
              <a:t>エージェント</a:t>
            </a:r>
          </a:p>
        </p:txBody>
      </p:sp>
      <p:sp>
        <p:nvSpPr>
          <p:cNvPr id="25" name="角丸四角形 24"/>
          <p:cNvSpPr/>
          <p:nvPr/>
        </p:nvSpPr>
        <p:spPr bwMode="auto">
          <a:xfrm>
            <a:off x="7668069" y="2048110"/>
            <a:ext cx="3324611" cy="2592000"/>
          </a:xfrm>
          <a:prstGeom prst="roundRect">
            <a:avLst>
              <a:gd name="adj" fmla="val 3696"/>
            </a:avLst>
          </a:prstGeom>
          <a:solidFill>
            <a:srgbClr val="11AFB2"/>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b="1" dirty="0" smtClean="0">
                <a:solidFill>
                  <a:schemeClr val="bg1"/>
                </a:solidFill>
                <a:latin typeface="+mn-ea"/>
              </a:rPr>
              <a:t>OASE</a:t>
            </a:r>
            <a:r>
              <a:rPr kumimoji="1" lang="ja-JP" altLang="en-US" b="1" dirty="0" smtClean="0">
                <a:solidFill>
                  <a:schemeClr val="bg1"/>
                </a:solidFill>
                <a:latin typeface="+mn-ea"/>
              </a:rPr>
              <a:t>サーバ</a:t>
            </a:r>
            <a:endParaRPr kumimoji="1" lang="en-US" altLang="ja-JP" b="1" dirty="0" smtClean="0">
              <a:solidFill>
                <a:schemeClr val="bg1"/>
              </a:solidFill>
              <a:latin typeface="+mn-ea"/>
            </a:endParaRPr>
          </a:p>
        </p:txBody>
      </p:sp>
      <p:sp>
        <p:nvSpPr>
          <p:cNvPr id="26" name="角丸四角形 25"/>
          <p:cNvSpPr/>
          <p:nvPr/>
        </p:nvSpPr>
        <p:spPr bwMode="auto">
          <a:xfrm>
            <a:off x="1020000" y="1916790"/>
            <a:ext cx="10152000" cy="2844000"/>
          </a:xfrm>
          <a:prstGeom prst="roundRect">
            <a:avLst>
              <a:gd name="adj" fmla="val 8100"/>
            </a:avLst>
          </a:prstGeom>
          <a:no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kumimoji="1" lang="en-US" altLang="ja-JP" b="1" dirty="0" smtClean="0">
              <a:latin typeface="+mn-ea"/>
            </a:endParaRPr>
          </a:p>
        </p:txBody>
      </p:sp>
      <p:sp>
        <p:nvSpPr>
          <p:cNvPr id="27" name="角丸四角形 26"/>
          <p:cNvSpPr/>
          <p:nvPr/>
        </p:nvSpPr>
        <p:spPr bwMode="auto">
          <a:xfrm>
            <a:off x="5196383" y="2458551"/>
            <a:ext cx="2169761" cy="900000"/>
          </a:xfrm>
          <a:prstGeom prst="roundRect">
            <a:avLst>
              <a:gd name="adj" fmla="val 19502"/>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latin typeface="+mn-ea"/>
              </a:rPr>
              <a:t>Zabbix</a:t>
            </a:r>
            <a:r>
              <a:rPr kumimoji="1" lang="ja-JP" altLang="en-US" b="1" dirty="0" smtClean="0">
                <a:latin typeface="+mn-ea"/>
              </a:rPr>
              <a:t>サーバ</a:t>
            </a:r>
            <a:endParaRPr kumimoji="1" lang="en-US" altLang="ja-JP" b="1" dirty="0" smtClean="0">
              <a:latin typeface="+mn-ea"/>
            </a:endParaRPr>
          </a:p>
          <a:p>
            <a:pPr algn="ctr"/>
            <a:r>
              <a:rPr kumimoji="1" lang="ja-JP" altLang="en-US" b="1" dirty="0" smtClean="0">
                <a:latin typeface="+mn-ea"/>
              </a:rPr>
              <a:t>プロセス</a:t>
            </a:r>
          </a:p>
        </p:txBody>
      </p:sp>
      <p:sp>
        <p:nvSpPr>
          <p:cNvPr id="28" name="環状矢印 27"/>
          <p:cNvSpPr/>
          <p:nvPr/>
        </p:nvSpPr>
        <p:spPr bwMode="auto">
          <a:xfrm rot="20915681">
            <a:off x="4787817" y="2910074"/>
            <a:ext cx="1080000" cy="1080000"/>
          </a:xfrm>
          <a:prstGeom prst="circularArrow">
            <a:avLst>
              <a:gd name="adj1" fmla="val 12412"/>
              <a:gd name="adj2" fmla="val 1020606"/>
              <a:gd name="adj3" fmla="val 19651994"/>
              <a:gd name="adj4" fmla="val 3101765"/>
              <a:gd name="adj5" fmla="val 17976"/>
            </a:avLst>
          </a:prstGeom>
          <a:solidFill>
            <a:srgbClr val="002B62"/>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9" name="角丸四角形 28"/>
          <p:cNvSpPr/>
          <p:nvPr/>
        </p:nvSpPr>
        <p:spPr bwMode="auto">
          <a:xfrm>
            <a:off x="7792559" y="2433151"/>
            <a:ext cx="3050867" cy="2123999"/>
          </a:xfrm>
          <a:prstGeom prst="roundRect">
            <a:avLst>
              <a:gd name="adj" fmla="val 4166"/>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en-US" altLang="ja-JP" b="1" dirty="0" smtClean="0">
                <a:latin typeface="+mn-ea"/>
              </a:rPr>
              <a:t>OASE</a:t>
            </a:r>
            <a:endParaRPr kumimoji="1" lang="ja-JP" altLang="en-US" b="1" dirty="0" smtClean="0">
              <a:latin typeface="+mn-ea"/>
            </a:endParaRPr>
          </a:p>
        </p:txBody>
      </p:sp>
      <p:sp>
        <p:nvSpPr>
          <p:cNvPr id="30" name="角丸四角形 29"/>
          <p:cNvSpPr/>
          <p:nvPr/>
        </p:nvSpPr>
        <p:spPr bwMode="auto">
          <a:xfrm>
            <a:off x="7936560" y="3997466"/>
            <a:ext cx="2733894" cy="432000"/>
          </a:xfrm>
          <a:prstGeom prst="roundRect">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メールドライバ</a:t>
            </a:r>
          </a:p>
        </p:txBody>
      </p:sp>
      <p:sp>
        <p:nvSpPr>
          <p:cNvPr id="31" name="下矢印 30"/>
          <p:cNvSpPr/>
          <p:nvPr/>
        </p:nvSpPr>
        <p:spPr bwMode="auto">
          <a:xfrm>
            <a:off x="8885597" y="3024310"/>
            <a:ext cx="654994" cy="1030169"/>
          </a:xfrm>
          <a:prstGeom prst="downArrow">
            <a:avLst>
              <a:gd name="adj1" fmla="val 50000"/>
              <a:gd name="adj2" fmla="val 20723"/>
            </a:avLst>
          </a:prstGeom>
          <a:solidFill>
            <a:srgbClr val="002B62"/>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32" name="角丸四角形 31"/>
          <p:cNvSpPr/>
          <p:nvPr/>
        </p:nvSpPr>
        <p:spPr bwMode="auto">
          <a:xfrm>
            <a:off x="7936560" y="3422923"/>
            <a:ext cx="2733894" cy="432000"/>
          </a:xfrm>
          <a:prstGeom prst="roundRect">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b="1" dirty="0" smtClean="0">
                <a:latin typeface="+mn-ea"/>
              </a:rPr>
              <a:t>ディシジョンテーブル</a:t>
            </a:r>
          </a:p>
        </p:txBody>
      </p:sp>
      <p:sp>
        <p:nvSpPr>
          <p:cNvPr id="33" name="角丸四角形 32"/>
          <p:cNvSpPr/>
          <p:nvPr/>
        </p:nvSpPr>
        <p:spPr bwMode="auto">
          <a:xfrm>
            <a:off x="7936560" y="2848380"/>
            <a:ext cx="2733894" cy="432000"/>
          </a:xfrm>
          <a:prstGeom prst="roundRect">
            <a:avLst/>
          </a:prstGeom>
          <a:solidFill>
            <a:schemeClr val="bg1"/>
          </a:solidFill>
          <a:ln w="38100">
            <a:solidFill>
              <a:schemeClr val="tx1">
                <a:lumMod val="50000"/>
                <a:lumOff val="50000"/>
              </a:schemeClr>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b="1" dirty="0" smtClean="0">
                <a:latin typeface="+mn-ea"/>
              </a:rPr>
              <a:t>Zabbix </a:t>
            </a:r>
            <a:r>
              <a:rPr kumimoji="1" lang="ja-JP" altLang="en-US" b="1" dirty="0" smtClean="0">
                <a:latin typeface="+mn-ea"/>
              </a:rPr>
              <a:t>アダプタ</a:t>
            </a:r>
          </a:p>
        </p:txBody>
      </p:sp>
      <p:sp>
        <p:nvSpPr>
          <p:cNvPr id="34" name="環状矢印 33"/>
          <p:cNvSpPr/>
          <p:nvPr/>
        </p:nvSpPr>
        <p:spPr bwMode="auto">
          <a:xfrm>
            <a:off x="7093630" y="2549690"/>
            <a:ext cx="1080000" cy="1080000"/>
          </a:xfrm>
          <a:prstGeom prst="circularArrow">
            <a:avLst>
              <a:gd name="adj1" fmla="val 12412"/>
              <a:gd name="adj2" fmla="val 1020606"/>
              <a:gd name="adj3" fmla="val 19651994"/>
              <a:gd name="adj4" fmla="val 103378"/>
              <a:gd name="adj5" fmla="val 17976"/>
            </a:avLst>
          </a:prstGeom>
          <a:solidFill>
            <a:srgbClr val="002B62"/>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Tree>
    <p:extLst>
      <p:ext uri="{BB962C8B-B14F-4D97-AF65-F5344CB8AC3E}">
        <p14:creationId xmlns:p14="http://schemas.microsoft.com/office/powerpoint/2010/main" val="365571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a:t>
            </a:r>
            <a:r>
              <a:rPr lang="en-US" altLang="ja-JP" dirty="0"/>
              <a:t> Zabbix</a:t>
            </a:r>
            <a:r>
              <a:rPr lang="ja-JP" altLang="en-US" dirty="0"/>
              <a:t>連携編</a:t>
            </a:r>
            <a:r>
              <a:rPr lang="en-US" altLang="ja-JP" dirty="0"/>
              <a:t>【</a:t>
            </a:r>
            <a:r>
              <a:rPr lang="ja-JP" altLang="en-US" dirty="0"/>
              <a:t>実習</a:t>
            </a:r>
            <a:r>
              <a:rPr lang="en-US" altLang="ja-JP" dirty="0"/>
              <a:t>】</a:t>
            </a:r>
            <a:r>
              <a:rPr lang="ja-JP" altLang="en-US" dirty="0"/>
              <a:t>について </a:t>
            </a:r>
            <a:r>
              <a:rPr lang="ja-JP" altLang="en-US" dirty="0" smtClean="0"/>
              <a:t>（</a:t>
            </a:r>
            <a:r>
              <a:rPr lang="en-US" altLang="ja-JP" dirty="0" smtClean="0"/>
              <a:t>3/4</a:t>
            </a:r>
            <a:r>
              <a:rPr lang="ja-JP" altLang="en-US" dirty="0"/>
              <a:t>）</a:t>
            </a:r>
            <a:endParaRPr kumimoji="1" lang="ja-JP" altLang="en-US" dirty="0"/>
          </a:p>
        </p:txBody>
      </p:sp>
      <p:sp>
        <p:nvSpPr>
          <p:cNvPr id="9" name="角丸四角形 8"/>
          <p:cNvSpPr/>
          <p:nvPr/>
        </p:nvSpPr>
        <p:spPr bwMode="auto">
          <a:xfrm>
            <a:off x="7248750" y="1628750"/>
            <a:ext cx="4248000" cy="4680650"/>
          </a:xfrm>
          <a:prstGeom prst="roundRect">
            <a:avLst>
              <a:gd name="adj" fmla="val 4369"/>
            </a:avLst>
          </a:prstGeom>
          <a:solidFill>
            <a:schemeClr val="bg1"/>
          </a:solidFill>
          <a:ln w="38100">
            <a:solidFill>
              <a:srgbClr val="C00000"/>
            </a:solidFill>
          </a:ln>
          <a:effectLst/>
          <a:extLst/>
        </p:spPr>
        <p:txBody>
          <a:bodyPr rot="0" spcFirstLastPara="0" vertOverflow="overflow" horzOverflow="overflow" vert="wordArtVertRtl" wrap="none" lIns="72000" tIns="72000" rIns="72000" bIns="72000" numCol="1" spcCol="0" rtlCol="0" fromWordArt="0" anchor="t" anchorCtr="0" forceAA="0" compatLnSpc="1">
            <a:prstTxWarp prst="textNoShape">
              <a:avLst/>
            </a:prstTxWarp>
            <a:noAutofit/>
          </a:bodyPr>
          <a:lstStyle/>
          <a:p>
            <a:pPr algn="ctr"/>
            <a:r>
              <a:rPr lang="ja-JP" altLang="en-US" sz="1400" b="1" dirty="0" smtClean="0">
                <a:latin typeface="+mn-ea"/>
              </a:rPr>
              <a:t>導入イメージ</a:t>
            </a:r>
            <a:endParaRPr lang="en-US" altLang="ja-JP" sz="1400" b="1" dirty="0" smtClean="0">
              <a:latin typeface="+mn-ea"/>
            </a:endParaRPr>
          </a:p>
        </p:txBody>
      </p:sp>
      <p:sp>
        <p:nvSpPr>
          <p:cNvPr id="10" name="角丸四角形 9"/>
          <p:cNvSpPr/>
          <p:nvPr/>
        </p:nvSpPr>
        <p:spPr bwMode="auto">
          <a:xfrm>
            <a:off x="7455118" y="1772769"/>
            <a:ext cx="3482687" cy="3888033"/>
          </a:xfrm>
          <a:prstGeom prst="roundRect">
            <a:avLst>
              <a:gd name="adj" fmla="val 2641"/>
            </a:avLst>
          </a:prstGeom>
          <a:solidFill>
            <a:srgbClr val="002060"/>
          </a:solidFill>
          <a:ln w="38100">
            <a:solidFill>
              <a:srgbClr val="00206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ja-JP" altLang="en-US" sz="1400" b="1" dirty="0" smtClean="0">
                <a:solidFill>
                  <a:schemeClr val="bg1"/>
                </a:solidFill>
                <a:latin typeface="+mn-ea"/>
              </a:rPr>
              <a:t>前提</a:t>
            </a:r>
          </a:p>
        </p:txBody>
      </p:sp>
      <p:sp>
        <p:nvSpPr>
          <p:cNvPr id="11" name="角丸四角形 10"/>
          <p:cNvSpPr/>
          <p:nvPr/>
        </p:nvSpPr>
        <p:spPr bwMode="auto">
          <a:xfrm>
            <a:off x="7987594" y="2180851"/>
            <a:ext cx="2768091" cy="432000"/>
          </a:xfrm>
          <a:prstGeom prst="roundRect">
            <a:avLst/>
          </a:prstGeom>
          <a:solidFill>
            <a:schemeClr val="bg1"/>
          </a:solidFill>
          <a:ln w="635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smtClean="0">
                <a:latin typeface="+mn-ea"/>
              </a:rPr>
              <a:t>OASE</a:t>
            </a:r>
            <a:r>
              <a:rPr lang="ja-JP" altLang="en-US" sz="1400" b="1" dirty="0" smtClean="0">
                <a:latin typeface="+mn-ea"/>
              </a:rPr>
              <a:t>インストール</a:t>
            </a:r>
            <a:endParaRPr kumimoji="1" lang="ja-JP" altLang="en-US" sz="1400" b="1" dirty="0" smtClean="0">
              <a:latin typeface="+mn-ea"/>
            </a:endParaRPr>
          </a:p>
        </p:txBody>
      </p:sp>
      <p:sp>
        <p:nvSpPr>
          <p:cNvPr id="12" name="角丸四角形 11"/>
          <p:cNvSpPr/>
          <p:nvPr/>
        </p:nvSpPr>
        <p:spPr bwMode="auto">
          <a:xfrm>
            <a:off x="7987594" y="2768643"/>
            <a:ext cx="2768091" cy="432000"/>
          </a:xfrm>
          <a:prstGeom prst="roundRect">
            <a:avLst/>
          </a:prstGeom>
          <a:solidFill>
            <a:schemeClr val="bg1"/>
          </a:solidFill>
          <a:ln w="635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smtClean="0">
                <a:latin typeface="+mn-ea"/>
              </a:rPr>
              <a:t>メールドライバ</a:t>
            </a:r>
            <a:r>
              <a:rPr kumimoji="1" lang="ja-JP" altLang="en-US" sz="1400" b="1" dirty="0" smtClean="0">
                <a:latin typeface="+mn-ea"/>
              </a:rPr>
              <a:t>インストール</a:t>
            </a:r>
          </a:p>
        </p:txBody>
      </p:sp>
      <p:sp>
        <p:nvSpPr>
          <p:cNvPr id="13" name="角丸四角形 12"/>
          <p:cNvSpPr/>
          <p:nvPr/>
        </p:nvSpPr>
        <p:spPr bwMode="auto">
          <a:xfrm>
            <a:off x="7987594" y="3356435"/>
            <a:ext cx="2768091" cy="432000"/>
          </a:xfrm>
          <a:prstGeom prst="roundRect">
            <a:avLst/>
          </a:prstGeom>
          <a:solidFill>
            <a:schemeClr val="bg1"/>
          </a:solidFill>
          <a:ln w="635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dirty="0" smtClean="0">
                <a:latin typeface="+mn-ea"/>
              </a:rPr>
              <a:t>メールの送信確認</a:t>
            </a:r>
            <a:endParaRPr lang="en-US" altLang="ja-JP" sz="1400" b="1" dirty="0" smtClean="0">
              <a:latin typeface="+mn-ea"/>
            </a:endParaRPr>
          </a:p>
        </p:txBody>
      </p:sp>
      <p:sp>
        <p:nvSpPr>
          <p:cNvPr id="14" name="角丸四角形 13"/>
          <p:cNvSpPr/>
          <p:nvPr/>
        </p:nvSpPr>
        <p:spPr bwMode="auto">
          <a:xfrm>
            <a:off x="7455118" y="5805330"/>
            <a:ext cx="3482687" cy="359543"/>
          </a:xfrm>
          <a:prstGeom prst="roundRect">
            <a:avLst>
              <a:gd name="adj" fmla="val 13488"/>
            </a:avLst>
          </a:prstGeom>
          <a:solidFill>
            <a:srgbClr val="002060"/>
          </a:solidFill>
          <a:ln w="38100">
            <a:solidFill>
              <a:srgbClr val="00206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solidFill>
                  <a:schemeClr val="bg1"/>
                </a:solidFill>
                <a:latin typeface="+mn-ea"/>
              </a:rPr>
              <a:t>Zabbix</a:t>
            </a:r>
            <a:r>
              <a:rPr lang="ja-JP" altLang="en-US" sz="1400" b="1" dirty="0" smtClean="0">
                <a:solidFill>
                  <a:schemeClr val="bg1"/>
                </a:solidFill>
                <a:latin typeface="+mn-ea"/>
              </a:rPr>
              <a:t>編</a:t>
            </a:r>
            <a:r>
              <a:rPr lang="en-US" altLang="ja-JP" sz="1400" b="1" dirty="0" smtClean="0">
                <a:solidFill>
                  <a:schemeClr val="bg1"/>
                </a:solidFill>
                <a:latin typeface="+mn-ea"/>
              </a:rPr>
              <a:t>【</a:t>
            </a:r>
            <a:r>
              <a:rPr lang="ja-JP" altLang="en-US" sz="1400" b="1" dirty="0" smtClean="0">
                <a:solidFill>
                  <a:schemeClr val="bg1"/>
                </a:solidFill>
                <a:latin typeface="+mn-ea"/>
              </a:rPr>
              <a:t>実習</a:t>
            </a:r>
            <a:r>
              <a:rPr lang="en-US" altLang="ja-JP" sz="1400" b="1" dirty="0" smtClean="0">
                <a:solidFill>
                  <a:schemeClr val="bg1"/>
                </a:solidFill>
                <a:latin typeface="+mn-ea"/>
              </a:rPr>
              <a:t>】</a:t>
            </a:r>
            <a:r>
              <a:rPr lang="ja-JP" altLang="en-US" sz="1400" b="1" dirty="0" smtClean="0">
                <a:solidFill>
                  <a:schemeClr val="bg1"/>
                </a:solidFill>
                <a:latin typeface="+mn-ea"/>
              </a:rPr>
              <a:t>（本書）実行可能</a:t>
            </a:r>
            <a:endParaRPr lang="en-US" altLang="ja-JP" sz="1400" b="1" dirty="0" smtClean="0">
              <a:solidFill>
                <a:schemeClr val="bg1"/>
              </a:solidFill>
              <a:latin typeface="+mn-ea"/>
            </a:endParaRPr>
          </a:p>
        </p:txBody>
      </p:sp>
      <p:cxnSp>
        <p:nvCxnSpPr>
          <p:cNvPr id="15" name="直線矢印コネクタ 14"/>
          <p:cNvCxnSpPr/>
          <p:nvPr/>
        </p:nvCxnSpPr>
        <p:spPr bwMode="auto">
          <a:xfrm>
            <a:off x="9196461" y="2595366"/>
            <a:ext cx="0" cy="180111"/>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6" name="直線矢印コネクタ 15"/>
          <p:cNvCxnSpPr/>
          <p:nvPr/>
        </p:nvCxnSpPr>
        <p:spPr bwMode="auto">
          <a:xfrm>
            <a:off x="9196461" y="3191198"/>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7" name="直線矢印コネクタ 16"/>
          <p:cNvCxnSpPr/>
          <p:nvPr/>
        </p:nvCxnSpPr>
        <p:spPr bwMode="auto">
          <a:xfrm>
            <a:off x="9196461" y="5540150"/>
            <a:ext cx="0" cy="275440"/>
          </a:xfrm>
          <a:prstGeom prst="straightConnector1">
            <a:avLst/>
          </a:prstGeom>
          <a:solidFill>
            <a:schemeClr val="bg1"/>
          </a:solidFill>
          <a:ln w="38100" cap="flat" cmpd="sng" algn="ctr">
            <a:solidFill>
              <a:srgbClr val="00206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8" name="片側の 2 つの角を丸めた四角形 17"/>
          <p:cNvSpPr/>
          <p:nvPr/>
        </p:nvSpPr>
        <p:spPr bwMode="auto">
          <a:xfrm rot="16200000">
            <a:off x="7651048" y="2162852"/>
            <a:ext cx="432000" cy="468000"/>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latin typeface="+mn-ea"/>
              </a:rPr>
              <a:t>①</a:t>
            </a:r>
          </a:p>
        </p:txBody>
      </p:sp>
      <p:sp>
        <p:nvSpPr>
          <p:cNvPr id="19" name="片側の 2 つの角を丸めた四角形 18"/>
          <p:cNvSpPr/>
          <p:nvPr/>
        </p:nvSpPr>
        <p:spPr bwMode="auto">
          <a:xfrm rot="16200000">
            <a:off x="7651048" y="2742942"/>
            <a:ext cx="432000" cy="468000"/>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ja-JP" altLang="en-US" sz="1400" b="1" dirty="0">
                <a:latin typeface="+mn-ea"/>
              </a:rPr>
              <a:t>②</a:t>
            </a:r>
            <a:endParaRPr kumimoji="1" lang="ja-JP" altLang="en-US" sz="1400" b="1" dirty="0" smtClean="0">
              <a:latin typeface="+mn-ea"/>
            </a:endParaRPr>
          </a:p>
        </p:txBody>
      </p:sp>
      <p:sp>
        <p:nvSpPr>
          <p:cNvPr id="20" name="片側の 2 つの角を丸めた四角形 19"/>
          <p:cNvSpPr/>
          <p:nvPr/>
        </p:nvSpPr>
        <p:spPr bwMode="auto">
          <a:xfrm rot="16200000">
            <a:off x="7651048" y="3345892"/>
            <a:ext cx="432000" cy="468000"/>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latin typeface="+mn-ea"/>
              </a:rPr>
              <a:t>③</a:t>
            </a:r>
          </a:p>
        </p:txBody>
      </p:sp>
      <p:sp>
        <p:nvSpPr>
          <p:cNvPr id="21" name="角丸四角形 20"/>
          <p:cNvSpPr/>
          <p:nvPr/>
        </p:nvSpPr>
        <p:spPr bwMode="auto">
          <a:xfrm>
            <a:off x="7982683" y="4532019"/>
            <a:ext cx="2768091" cy="432000"/>
          </a:xfrm>
          <a:prstGeom prst="roundRect">
            <a:avLst/>
          </a:prstGeom>
          <a:solidFill>
            <a:schemeClr val="bg1"/>
          </a:solidFill>
          <a:ln w="635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Zabbix</a:t>
            </a:r>
            <a:r>
              <a:rPr lang="ja-JP" altLang="en-US" sz="1400" b="1" dirty="0" smtClean="0">
                <a:latin typeface="+mn-ea"/>
              </a:rPr>
              <a:t>のインストール</a:t>
            </a:r>
            <a:endParaRPr lang="en-US" altLang="ja-JP" sz="1400" b="1" dirty="0" smtClean="0">
              <a:latin typeface="+mn-ea"/>
            </a:endParaRPr>
          </a:p>
        </p:txBody>
      </p:sp>
      <p:cxnSp>
        <p:nvCxnSpPr>
          <p:cNvPr id="22" name="直線矢印コネクタ 21"/>
          <p:cNvCxnSpPr/>
          <p:nvPr/>
        </p:nvCxnSpPr>
        <p:spPr bwMode="auto">
          <a:xfrm>
            <a:off x="9191550" y="4372167"/>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片側の 2 つの角を丸めた四角形 22"/>
          <p:cNvSpPr/>
          <p:nvPr/>
        </p:nvSpPr>
        <p:spPr bwMode="auto">
          <a:xfrm rot="16200000">
            <a:off x="7646137" y="4517502"/>
            <a:ext cx="432000" cy="468000"/>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lang="ja-JP" altLang="en-US" sz="1400" b="1" dirty="0" smtClean="0">
                <a:latin typeface="+mn-ea"/>
              </a:rPr>
              <a:t>⑤</a:t>
            </a:r>
            <a:endParaRPr kumimoji="1" lang="ja-JP" altLang="en-US" sz="1400" b="1" dirty="0" smtClean="0">
              <a:latin typeface="+mn-ea"/>
            </a:endParaRPr>
          </a:p>
        </p:txBody>
      </p:sp>
      <p:sp>
        <p:nvSpPr>
          <p:cNvPr id="24" name="角丸四角形 23"/>
          <p:cNvSpPr/>
          <p:nvPr/>
        </p:nvSpPr>
        <p:spPr bwMode="auto">
          <a:xfrm>
            <a:off x="7995982" y="3944227"/>
            <a:ext cx="2768091" cy="432000"/>
          </a:xfrm>
          <a:prstGeom prst="roundRect">
            <a:avLst/>
          </a:prstGeom>
          <a:solidFill>
            <a:schemeClr val="bg1"/>
          </a:solidFill>
          <a:ln w="635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Zabbix</a:t>
            </a:r>
            <a:r>
              <a:rPr lang="ja-JP" altLang="en-US" sz="1400" b="1" dirty="0" smtClean="0">
                <a:latin typeface="+mn-ea"/>
              </a:rPr>
              <a:t>アダプタインストール</a:t>
            </a:r>
            <a:endParaRPr lang="en-US" altLang="ja-JP" sz="1400" b="1" dirty="0" smtClean="0">
              <a:latin typeface="+mn-ea"/>
            </a:endParaRPr>
          </a:p>
        </p:txBody>
      </p:sp>
      <p:cxnSp>
        <p:nvCxnSpPr>
          <p:cNvPr id="25" name="直線矢印コネクタ 24"/>
          <p:cNvCxnSpPr/>
          <p:nvPr/>
        </p:nvCxnSpPr>
        <p:spPr bwMode="auto">
          <a:xfrm>
            <a:off x="9204849" y="3781683"/>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6" name="片側の 2 つの角を丸めた四角形 25"/>
          <p:cNvSpPr/>
          <p:nvPr/>
        </p:nvSpPr>
        <p:spPr bwMode="auto">
          <a:xfrm rot="16200000">
            <a:off x="7659436" y="3925982"/>
            <a:ext cx="432000" cy="468000"/>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latin typeface="+mn-ea"/>
              </a:rPr>
              <a:t>④</a:t>
            </a:r>
          </a:p>
        </p:txBody>
      </p:sp>
      <p:sp>
        <p:nvSpPr>
          <p:cNvPr id="3" name="コンテンツ プレースホルダー 2"/>
          <p:cNvSpPr>
            <a:spLocks noGrp="1"/>
          </p:cNvSpPr>
          <p:nvPr>
            <p:ph sz="quarter" idx="10"/>
          </p:nvPr>
        </p:nvSpPr>
        <p:spPr>
          <a:xfrm>
            <a:off x="239351" y="836712"/>
            <a:ext cx="6717523" cy="5616476"/>
          </a:xfrm>
        </p:spPr>
        <p:txBody>
          <a:bodyPr>
            <a:normAutofit/>
          </a:bodyPr>
          <a:lstStyle/>
          <a:p>
            <a:r>
              <a:rPr lang="ja-JP" altLang="en-US" dirty="0" smtClean="0"/>
              <a:t>前提</a:t>
            </a:r>
            <a:endParaRPr lang="en-US" altLang="ja-JP" dirty="0" smtClean="0"/>
          </a:p>
          <a:p>
            <a:pPr marL="180000" lvl="1" indent="0">
              <a:buNone/>
            </a:pPr>
            <a:r>
              <a:rPr lang="en-US" altLang="ja-JP" dirty="0" smtClean="0"/>
              <a:t/>
            </a:r>
            <a:br>
              <a:rPr lang="en-US" altLang="ja-JP" dirty="0" smtClean="0"/>
            </a:br>
            <a:r>
              <a:rPr lang="en-US" altLang="ja-JP" dirty="0" smtClean="0"/>
              <a:t>OASE</a:t>
            </a:r>
            <a:r>
              <a:rPr lang="ja-JP" altLang="en-US" dirty="0" smtClean="0"/>
              <a:t>および以下の機能が導入済みであること</a:t>
            </a:r>
            <a:endParaRPr lang="en-US" altLang="ja-JP" dirty="0" smtClean="0"/>
          </a:p>
          <a:p>
            <a:pPr lvl="1"/>
            <a:endParaRPr lang="en-US" altLang="ja-JP" dirty="0"/>
          </a:p>
          <a:p>
            <a:pPr lvl="1"/>
            <a:r>
              <a:rPr lang="ja-JP" altLang="en-US" dirty="0" smtClean="0"/>
              <a:t>「① </a:t>
            </a:r>
            <a:r>
              <a:rPr lang="en-US" altLang="ja-JP" dirty="0" smtClean="0"/>
              <a:t>OASE</a:t>
            </a:r>
            <a:r>
              <a:rPr lang="ja-JP" altLang="en-US" dirty="0" smtClean="0"/>
              <a:t>インストール」～「③ メールの送信確認」については以下を参照</a:t>
            </a:r>
            <a:endParaRPr lang="en-US" altLang="ja-JP" dirty="0"/>
          </a:p>
          <a:p>
            <a:pPr lvl="3">
              <a:buFont typeface="Tahoma" panose="020B0604030504040204" pitchFamily="34" charset="0"/>
              <a:buChar char="⁃"/>
            </a:pPr>
            <a:r>
              <a:rPr lang="en-US" altLang="ja-JP" sz="1400" dirty="0" smtClean="0"/>
              <a:t>&lt;</a:t>
            </a:r>
            <a:r>
              <a:rPr lang="en-US" altLang="ja-JP" sz="1400" dirty="0" smtClean="0">
                <a:hlinkClick r:id="rId2"/>
              </a:rPr>
              <a:t>OASE</a:t>
            </a:r>
            <a:r>
              <a:rPr lang="ja-JP" altLang="en-US" sz="1400" dirty="0" smtClean="0">
                <a:hlinkClick r:id="rId2"/>
              </a:rPr>
              <a:t> クイックスタート</a:t>
            </a:r>
            <a:r>
              <a:rPr lang="en-US" altLang="ja-JP" sz="1400" dirty="0" smtClean="0"/>
              <a:t>&gt;</a:t>
            </a:r>
            <a:r>
              <a:rPr lang="ja-JP" altLang="en-US" sz="1400" dirty="0" smtClean="0"/>
              <a:t> </a:t>
            </a:r>
            <a:r>
              <a:rPr lang="en-US" altLang="ja-JP" sz="1400" dirty="0" smtClean="0"/>
              <a:t/>
            </a:r>
            <a:br>
              <a:rPr lang="en-US" altLang="ja-JP" sz="1400" dirty="0" smtClean="0"/>
            </a:br>
            <a:r>
              <a:rPr lang="en-US" altLang="ja-JP" sz="1400" dirty="0" smtClean="0"/>
              <a:t>※P5</a:t>
            </a:r>
            <a:r>
              <a:rPr lang="ja-JP" altLang="en-US" sz="1400" dirty="0" smtClean="0"/>
              <a:t>「</a:t>
            </a:r>
            <a:r>
              <a:rPr lang="en-US" altLang="ja-JP" sz="1400" dirty="0"/>
              <a:t>1.1 </a:t>
            </a:r>
            <a:r>
              <a:rPr lang="ja-JP" altLang="en-US" sz="1400" dirty="0"/>
              <a:t>クイックスタートについて （</a:t>
            </a:r>
            <a:r>
              <a:rPr lang="en-US" altLang="ja-JP" sz="1400" dirty="0"/>
              <a:t>2/3</a:t>
            </a:r>
            <a:r>
              <a:rPr lang="ja-JP" altLang="en-US" sz="1400" dirty="0"/>
              <a:t>）」</a:t>
            </a:r>
            <a:endParaRPr lang="en-US" altLang="ja-JP" sz="1400" dirty="0"/>
          </a:p>
          <a:p>
            <a:pPr lvl="1"/>
            <a:endParaRPr lang="en-US" altLang="ja-JP" sz="1400" dirty="0"/>
          </a:p>
          <a:p>
            <a:pPr lvl="1"/>
            <a:r>
              <a:rPr lang="ja-JP" altLang="en-US" dirty="0" smtClean="0"/>
              <a:t>「④</a:t>
            </a:r>
            <a:r>
              <a:rPr lang="en-US" altLang="ja-JP" dirty="0" smtClean="0"/>
              <a:t>Zabbix</a:t>
            </a:r>
            <a:r>
              <a:rPr lang="ja-JP" altLang="en-US" dirty="0" smtClean="0"/>
              <a:t>アダプタインストール」に</a:t>
            </a:r>
            <a:r>
              <a:rPr lang="ja-JP" altLang="en-US" dirty="0"/>
              <a:t>ついては以下を参照</a:t>
            </a:r>
            <a:endParaRPr lang="en-US" altLang="ja-JP" dirty="0"/>
          </a:p>
          <a:p>
            <a:pPr lvl="3">
              <a:buFont typeface="Tahoma" panose="020B0604030504040204" pitchFamily="34" charset="0"/>
              <a:buChar char="⁃"/>
            </a:pPr>
            <a:r>
              <a:rPr lang="en-US" altLang="ja-JP" sz="1400" dirty="0" smtClean="0"/>
              <a:t>&lt;</a:t>
            </a:r>
            <a:r>
              <a:rPr lang="ja-JP" altLang="en-US" sz="1400" dirty="0">
                <a:hlinkClick r:id="rId3"/>
              </a:rPr>
              <a:t>環境構築マニュアル </a:t>
            </a:r>
            <a:r>
              <a:rPr lang="en-US" altLang="ja-JP" sz="1400" dirty="0">
                <a:hlinkClick r:id="rId3"/>
              </a:rPr>
              <a:t>-</a:t>
            </a:r>
            <a:r>
              <a:rPr lang="ja-JP" altLang="en-US" sz="1400" dirty="0">
                <a:hlinkClick r:id="rId3"/>
              </a:rPr>
              <a:t>ドライバインストール編</a:t>
            </a:r>
            <a:r>
              <a:rPr lang="en-US" altLang="ja-JP" sz="1400" dirty="0" smtClean="0">
                <a:hlinkClick r:id="rId3"/>
              </a:rPr>
              <a:t>-</a:t>
            </a:r>
            <a:r>
              <a:rPr lang="en-US" altLang="ja-JP" sz="1400" dirty="0" smtClean="0"/>
              <a:t>&gt;</a:t>
            </a:r>
            <a:endParaRPr lang="ja-JP" altLang="en-US" dirty="0" smtClean="0"/>
          </a:p>
          <a:p>
            <a:pPr marL="180000" lvl="1" indent="0">
              <a:buNone/>
            </a:pPr>
            <a:endParaRPr lang="en-US" altLang="ja-JP" sz="1400" dirty="0" smtClean="0"/>
          </a:p>
          <a:p>
            <a:pPr marL="180000" lvl="1" indent="0">
              <a:buNone/>
            </a:pPr>
            <a:endParaRPr lang="en-US" altLang="ja-JP" sz="1400" dirty="0"/>
          </a:p>
          <a:p>
            <a:pPr lvl="1">
              <a:buFont typeface="メイリオ" panose="020B0604030504040204" pitchFamily="50" charset="-128"/>
              <a:buChar char="※"/>
            </a:pPr>
            <a:r>
              <a:rPr lang="ja-JP" altLang="en-US" dirty="0" smtClean="0"/>
              <a:t>「⑤</a:t>
            </a:r>
            <a:r>
              <a:rPr lang="en-US" altLang="ja-JP" dirty="0" smtClean="0"/>
              <a:t>Zabbix</a:t>
            </a:r>
            <a:r>
              <a:rPr lang="ja-JP" altLang="en-US" dirty="0" smtClean="0"/>
              <a:t>のインストール」～「⑥</a:t>
            </a:r>
            <a:r>
              <a:rPr lang="en-US" altLang="ja-JP" dirty="0" smtClean="0"/>
              <a:t>Zabbix</a:t>
            </a:r>
            <a:r>
              <a:rPr lang="ja-JP" altLang="en-US" dirty="0" smtClean="0"/>
              <a:t>の設定」については別途公式ドキュメントなどを参照ください</a:t>
            </a:r>
            <a:endParaRPr lang="en-US" altLang="ja-JP" dirty="0" smtClean="0"/>
          </a:p>
        </p:txBody>
      </p:sp>
      <p:sp>
        <p:nvSpPr>
          <p:cNvPr id="27" name="角丸四角形 26"/>
          <p:cNvSpPr/>
          <p:nvPr/>
        </p:nvSpPr>
        <p:spPr bwMode="auto">
          <a:xfrm>
            <a:off x="7982683" y="5119809"/>
            <a:ext cx="2768091" cy="432000"/>
          </a:xfrm>
          <a:prstGeom prst="roundRect">
            <a:avLst/>
          </a:prstGeom>
          <a:solidFill>
            <a:schemeClr val="bg1"/>
          </a:solidFill>
          <a:ln w="6350">
            <a:solidFill>
              <a:srgbClr val="0A3368"/>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smtClean="0">
                <a:latin typeface="+mn-ea"/>
              </a:rPr>
              <a:t>Zabbix</a:t>
            </a:r>
            <a:r>
              <a:rPr lang="ja-JP" altLang="en-US" sz="1400" b="1" dirty="0" smtClean="0">
                <a:latin typeface="+mn-ea"/>
              </a:rPr>
              <a:t>の設定</a:t>
            </a:r>
            <a:endParaRPr lang="en-US" altLang="ja-JP" sz="1400" b="1" dirty="0" smtClean="0">
              <a:latin typeface="+mn-ea"/>
            </a:endParaRPr>
          </a:p>
        </p:txBody>
      </p:sp>
      <p:cxnSp>
        <p:nvCxnSpPr>
          <p:cNvPr id="28" name="直線矢印コネクタ 27"/>
          <p:cNvCxnSpPr/>
          <p:nvPr/>
        </p:nvCxnSpPr>
        <p:spPr bwMode="auto">
          <a:xfrm>
            <a:off x="9191550" y="4956475"/>
            <a:ext cx="0" cy="174764"/>
          </a:xfrm>
          <a:prstGeom prst="straightConnector1">
            <a:avLst/>
          </a:prstGeom>
          <a:solidFill>
            <a:schemeClr val="bg1"/>
          </a:solidFill>
          <a:ln w="38100" cap="flat" cmpd="sng" algn="ctr">
            <a:solidFill>
              <a:schemeClr val="bg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0" name="片側の 2 つの角を丸めた四角形 29"/>
          <p:cNvSpPr/>
          <p:nvPr/>
        </p:nvSpPr>
        <p:spPr bwMode="auto">
          <a:xfrm rot="16200000">
            <a:off x="7646137" y="5101810"/>
            <a:ext cx="432000" cy="468000"/>
          </a:xfrm>
          <a:prstGeom prst="round2SameRect">
            <a:avLst/>
          </a:prstGeom>
          <a:solidFill>
            <a:schemeClr val="bg1"/>
          </a:solidFill>
          <a:ln w="6350">
            <a:solidFill>
              <a:srgbClr val="0A3368"/>
            </a:solidFill>
          </a:ln>
          <a:effectLst/>
          <a:extLst/>
        </p:spPr>
        <p:txBody>
          <a:bodyPr rot="0" spcFirstLastPara="0" vertOverflow="overflow" horzOverflow="overflow" vert="eaVert" wrap="none" lIns="72000" tIns="72000" rIns="72000" bIns="72000" numCol="1" spcCol="0" rtlCol="0" fromWordArt="0" anchor="ctr" anchorCtr="0" forceAA="0" compatLnSpc="1">
            <a:prstTxWarp prst="textNoShape">
              <a:avLst/>
            </a:prstTxWarp>
            <a:noAutofit/>
          </a:bodyPr>
          <a:lstStyle/>
          <a:p>
            <a:pPr algn="ctr"/>
            <a:r>
              <a:rPr kumimoji="1" lang="ja-JP" altLang="en-US" sz="1400" b="1" dirty="0" smtClean="0">
                <a:latin typeface="+mn-ea"/>
              </a:rPr>
              <a:t>⑥</a:t>
            </a:r>
          </a:p>
        </p:txBody>
      </p:sp>
    </p:spTree>
    <p:extLst>
      <p:ext uri="{BB962C8B-B14F-4D97-AF65-F5344CB8AC3E}">
        <p14:creationId xmlns:p14="http://schemas.microsoft.com/office/powerpoint/2010/main" val="2713933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1.1</a:t>
            </a:r>
            <a:r>
              <a:rPr lang="ja-JP" altLang="en-US" dirty="0"/>
              <a:t>　</a:t>
            </a:r>
            <a:r>
              <a:rPr lang="en-US" altLang="ja-JP" dirty="0"/>
              <a:t> Zabbix</a:t>
            </a:r>
            <a:r>
              <a:rPr lang="ja-JP" altLang="en-US" dirty="0"/>
              <a:t>連携編</a:t>
            </a:r>
            <a:r>
              <a:rPr lang="en-US" altLang="ja-JP" dirty="0"/>
              <a:t>【</a:t>
            </a:r>
            <a:r>
              <a:rPr lang="ja-JP" altLang="en-US" dirty="0"/>
              <a:t>実習</a:t>
            </a:r>
            <a:r>
              <a:rPr lang="en-US" altLang="ja-JP" dirty="0"/>
              <a:t>】</a:t>
            </a:r>
            <a:r>
              <a:rPr lang="ja-JP" altLang="en-US" dirty="0"/>
              <a:t>について </a:t>
            </a:r>
            <a:r>
              <a:rPr lang="ja-JP" altLang="en-US" dirty="0" smtClean="0"/>
              <a:t>（</a:t>
            </a:r>
            <a:r>
              <a:rPr lang="en-US" altLang="ja-JP" dirty="0" smtClean="0"/>
              <a:t>4/4</a:t>
            </a:r>
            <a:r>
              <a:rPr lang="ja-JP" altLang="en-US" dirty="0"/>
              <a:t>）</a:t>
            </a:r>
            <a:endParaRPr kumimoji="1" lang="ja-JP" altLang="en-US" dirty="0"/>
          </a:p>
        </p:txBody>
      </p:sp>
      <p:sp>
        <p:nvSpPr>
          <p:cNvPr id="7" name="コンテンツ プレースホルダー 6"/>
          <p:cNvSpPr>
            <a:spLocks noGrp="1"/>
          </p:cNvSpPr>
          <p:nvPr>
            <p:ph sz="quarter" idx="10"/>
          </p:nvPr>
        </p:nvSpPr>
        <p:spPr/>
        <p:txBody>
          <a:bodyPr/>
          <a:lstStyle/>
          <a:p>
            <a:r>
              <a:rPr lang="en-US" altLang="ja-JP" dirty="0"/>
              <a:t>Zabbix</a:t>
            </a:r>
            <a:r>
              <a:rPr lang="ja-JP" altLang="en-US" dirty="0"/>
              <a:t>連携編は</a:t>
            </a:r>
            <a:r>
              <a:rPr lang="en-US" altLang="ja-JP" dirty="0"/>
              <a:t>OASE</a:t>
            </a:r>
            <a:r>
              <a:rPr lang="ja-JP" altLang="en-US" dirty="0"/>
              <a:t>の以下機能（画面）を用いる</a:t>
            </a:r>
            <a:r>
              <a:rPr lang="en-US" altLang="ja-JP" dirty="0"/>
              <a:t>	</a:t>
            </a:r>
          </a:p>
          <a:p>
            <a:pPr lvl="1"/>
            <a:endParaRPr lang="en-US" altLang="ja-JP" dirty="0"/>
          </a:p>
          <a:p>
            <a:pPr lvl="1"/>
            <a:r>
              <a:rPr lang="en-US" altLang="ja-JP" dirty="0"/>
              <a:t>Dashboard</a:t>
            </a:r>
            <a:r>
              <a:rPr lang="ja-JP" altLang="en-US" dirty="0"/>
              <a:t>画面</a:t>
            </a:r>
            <a:endParaRPr lang="en-US" altLang="ja-JP" dirty="0"/>
          </a:p>
          <a:p>
            <a:pPr lvl="2"/>
            <a:endParaRPr lang="en-US" altLang="ja-JP" dirty="0"/>
          </a:p>
          <a:p>
            <a:pPr lvl="1"/>
            <a:endParaRPr lang="ja-JP" altLang="en-US" dirty="0"/>
          </a:p>
          <a:p>
            <a:endParaRPr kumimoji="1" lang="ja-JP" altLang="en-US" dirty="0"/>
          </a:p>
        </p:txBody>
      </p:sp>
      <p:pic>
        <p:nvPicPr>
          <p:cNvPr id="26" name="図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58" y="2023102"/>
            <a:ext cx="7069873" cy="4329740"/>
          </a:xfrm>
          <a:prstGeom prst="rect">
            <a:avLst/>
          </a:prstGeom>
        </p:spPr>
      </p:pic>
      <p:sp>
        <p:nvSpPr>
          <p:cNvPr id="29" name="正方形/長方形 28"/>
          <p:cNvSpPr/>
          <p:nvPr/>
        </p:nvSpPr>
        <p:spPr bwMode="auto">
          <a:xfrm>
            <a:off x="1991430" y="2023102"/>
            <a:ext cx="936130" cy="25086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
        <p:nvSpPr>
          <p:cNvPr id="30" name="角丸四角形 29"/>
          <p:cNvSpPr/>
          <p:nvPr/>
        </p:nvSpPr>
        <p:spPr bwMode="auto">
          <a:xfrm>
            <a:off x="8472680" y="3992779"/>
            <a:ext cx="2520000" cy="2338848"/>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sz="1200" b="1" dirty="0" smtClean="0">
                <a:latin typeface="+mn-ea"/>
              </a:rPr>
              <a:t>カテゴリ：ルール</a:t>
            </a:r>
          </a:p>
        </p:txBody>
      </p:sp>
      <p:sp>
        <p:nvSpPr>
          <p:cNvPr id="31" name="角丸四角形 30"/>
          <p:cNvSpPr/>
          <p:nvPr/>
        </p:nvSpPr>
        <p:spPr bwMode="auto">
          <a:xfrm>
            <a:off x="8472680" y="2074543"/>
            <a:ext cx="2520000" cy="1692779"/>
          </a:xfrm>
          <a:prstGeom prst="roundRect">
            <a:avLst>
              <a:gd name="adj" fmla="val 5943"/>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200" b="1" dirty="0" smtClean="0">
                <a:latin typeface="+mn-ea"/>
              </a:rPr>
              <a:t>カテゴリ：システム</a:t>
            </a:r>
            <a:endParaRPr kumimoji="1" lang="ja-JP" altLang="en-US" sz="1200" b="1" dirty="0" smtClean="0">
              <a:latin typeface="+mn-ea"/>
            </a:endParaRPr>
          </a:p>
        </p:txBody>
      </p:sp>
      <p:graphicFrame>
        <p:nvGraphicFramePr>
          <p:cNvPr id="32" name="表 31"/>
          <p:cNvGraphicFramePr>
            <a:graphicFrameLocks noGrp="1"/>
          </p:cNvGraphicFramePr>
          <p:nvPr>
            <p:extLst>
              <p:ext uri="{D42A27DB-BD31-4B8C-83A1-F6EECF244321}">
                <p14:modId xmlns:p14="http://schemas.microsoft.com/office/powerpoint/2010/main" val="2563262840"/>
              </p:ext>
            </p:extLst>
          </p:nvPr>
        </p:nvGraphicFramePr>
        <p:xfrm>
          <a:off x="8686077" y="4415719"/>
          <a:ext cx="2021205" cy="1737360"/>
        </p:xfrm>
        <a:graphic>
          <a:graphicData uri="http://schemas.openxmlformats.org/drawingml/2006/table">
            <a:tbl>
              <a:tblPr firstRow="1" bandRow="1">
                <a:tableStyleId>{5C22544A-7EE6-4342-B048-85BDC9FD1C3A}</a:tableStyleId>
              </a:tblPr>
              <a:tblGrid>
                <a:gridCol w="2021205">
                  <a:extLst>
                    <a:ext uri="{9D8B030D-6E8A-4147-A177-3AD203B41FA5}">
                      <a16:colId xmlns:a16="http://schemas.microsoft.com/office/drawing/2014/main" val="627619205"/>
                    </a:ext>
                  </a:extLst>
                </a:gridCol>
              </a:tblGrid>
              <a:tr h="269664">
                <a:tc>
                  <a:txBody>
                    <a:bodyPr/>
                    <a:lstStyle/>
                    <a:p>
                      <a:pPr algn="ctr"/>
                      <a:r>
                        <a:rPr kumimoji="1" lang="ja-JP" altLang="en-US" sz="1300" dirty="0" smtClean="0">
                          <a:latin typeface="+mn-lt"/>
                        </a:rPr>
                        <a:t>画面名称</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A3368"/>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3368"/>
                    </a:solidFill>
                  </a:tcPr>
                </a:tc>
                <a:extLst>
                  <a:ext uri="{0D108BD9-81ED-4DB2-BD59-A6C34878D82A}">
                    <a16:rowId xmlns:a16="http://schemas.microsoft.com/office/drawing/2014/main" val="3321201334"/>
                  </a:ext>
                </a:extLst>
              </a:tr>
              <a:tr h="214373">
                <a:tc>
                  <a:txBody>
                    <a:bodyPr/>
                    <a:lstStyle/>
                    <a:p>
                      <a:r>
                        <a:rPr kumimoji="1" lang="ja-JP" altLang="en-US" sz="1300" dirty="0" smtClean="0">
                          <a:latin typeface="+mn-lt"/>
                        </a:rPr>
                        <a:t>ディシジョンテーブル</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1718803"/>
                  </a:ext>
                </a:extLst>
              </a:tr>
              <a:tr h="214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300" dirty="0" smtClean="0">
                          <a:latin typeface="+mn-lt"/>
                        </a:rPr>
                        <a:t>トークン払い出し</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76941294"/>
                  </a:ext>
                </a:extLst>
              </a:tr>
              <a:tr h="214373">
                <a:tc>
                  <a:txBody>
                    <a:bodyPr/>
                    <a:lstStyle/>
                    <a:p>
                      <a:r>
                        <a:rPr kumimoji="1" lang="ja-JP" altLang="en-US" sz="1300" dirty="0" smtClean="0">
                          <a:latin typeface="+mn-lt"/>
                        </a:rPr>
                        <a:t>ルール</a:t>
                      </a:r>
                      <a:endParaRPr kumimoji="1" lang="en-US" altLang="ja-JP" sz="1300" dirty="0" smtClean="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80670992"/>
                  </a:ext>
                </a:extLst>
              </a:tr>
              <a:tr h="214373">
                <a:tc>
                  <a:txBody>
                    <a:bodyPr/>
                    <a:lstStyle/>
                    <a:p>
                      <a:r>
                        <a:rPr kumimoji="1" lang="ja-JP" altLang="en-US" sz="1300" dirty="0" smtClean="0">
                          <a:latin typeface="+mn-lt"/>
                        </a:rPr>
                        <a:t>リクエスト履歴</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3338134"/>
                  </a:ext>
                </a:extLst>
              </a:tr>
              <a:tr h="214373">
                <a:tc>
                  <a:txBody>
                    <a:bodyPr/>
                    <a:lstStyle/>
                    <a:p>
                      <a:r>
                        <a:rPr kumimoji="1" lang="ja-JP" altLang="en-US" sz="1300" dirty="0" smtClean="0">
                          <a:latin typeface="+mn-lt"/>
                        </a:rPr>
                        <a:t>アクション履歴</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rgbClr val="0A336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7879147"/>
                  </a:ext>
                </a:extLst>
              </a:tr>
            </a:tbl>
          </a:graphicData>
        </a:graphic>
      </p:graphicFrame>
      <p:graphicFrame>
        <p:nvGraphicFramePr>
          <p:cNvPr id="33" name="表 32"/>
          <p:cNvGraphicFramePr>
            <a:graphicFrameLocks noGrp="1"/>
          </p:cNvGraphicFramePr>
          <p:nvPr>
            <p:extLst>
              <p:ext uri="{D42A27DB-BD31-4B8C-83A1-F6EECF244321}">
                <p14:modId xmlns:p14="http://schemas.microsoft.com/office/powerpoint/2010/main" val="2553728492"/>
              </p:ext>
            </p:extLst>
          </p:nvPr>
        </p:nvGraphicFramePr>
        <p:xfrm>
          <a:off x="8686077" y="2636296"/>
          <a:ext cx="2021205" cy="868680"/>
        </p:xfrm>
        <a:graphic>
          <a:graphicData uri="http://schemas.openxmlformats.org/drawingml/2006/table">
            <a:tbl>
              <a:tblPr firstRow="1" bandRow="1">
                <a:tableStyleId>{5C22544A-7EE6-4342-B048-85BDC9FD1C3A}</a:tableStyleId>
              </a:tblPr>
              <a:tblGrid>
                <a:gridCol w="2021205">
                  <a:extLst>
                    <a:ext uri="{9D8B030D-6E8A-4147-A177-3AD203B41FA5}">
                      <a16:colId xmlns:a16="http://schemas.microsoft.com/office/drawing/2014/main" val="627619205"/>
                    </a:ext>
                  </a:extLst>
                </a:gridCol>
              </a:tblGrid>
              <a:tr h="269664">
                <a:tc>
                  <a:txBody>
                    <a:bodyPr/>
                    <a:lstStyle/>
                    <a:p>
                      <a:pPr algn="ctr"/>
                      <a:r>
                        <a:rPr kumimoji="1" lang="ja-JP" altLang="en-US" sz="1300" dirty="0" smtClean="0">
                          <a:latin typeface="+mn-lt"/>
                        </a:rPr>
                        <a:t>画面名称</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rgbClr val="0A3368"/>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3368"/>
                    </a:solidFill>
                  </a:tcPr>
                </a:tc>
                <a:extLst>
                  <a:ext uri="{0D108BD9-81ED-4DB2-BD59-A6C34878D82A}">
                    <a16:rowId xmlns:a16="http://schemas.microsoft.com/office/drawing/2014/main" val="3321201334"/>
                  </a:ext>
                </a:extLst>
              </a:tr>
              <a:tr h="214373">
                <a:tc>
                  <a:txBody>
                    <a:bodyPr/>
                    <a:lstStyle/>
                    <a:p>
                      <a:r>
                        <a:rPr kumimoji="1" lang="ja-JP" altLang="en-US" sz="1300" dirty="0" smtClean="0">
                          <a:latin typeface="+mn-lt"/>
                        </a:rPr>
                        <a:t>監視アダプタ</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7524259"/>
                  </a:ext>
                </a:extLst>
              </a:tr>
              <a:tr h="214373">
                <a:tc>
                  <a:txBody>
                    <a:bodyPr/>
                    <a:lstStyle/>
                    <a:p>
                      <a:r>
                        <a:rPr kumimoji="1" lang="ja-JP" altLang="en-US" sz="1300" dirty="0" smtClean="0">
                          <a:latin typeface="+mn-lt"/>
                        </a:rPr>
                        <a:t>アクション設定</a:t>
                      </a:r>
                      <a:endParaRPr kumimoji="1" lang="ja-JP" altLang="en-US" sz="1300" dirty="0">
                        <a:latin typeface="+mn-lt"/>
                      </a:endParaRP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1718803"/>
                  </a:ext>
                </a:extLst>
              </a:tr>
            </a:tbl>
          </a:graphicData>
        </a:graphic>
      </p:graphicFrame>
      <p:cxnSp>
        <p:nvCxnSpPr>
          <p:cNvPr id="34" name="直線コネクタ 33"/>
          <p:cNvCxnSpPr>
            <a:stCxn id="29" idx="2"/>
            <a:endCxn id="30" idx="1"/>
          </p:cNvCxnSpPr>
          <p:nvPr/>
        </p:nvCxnSpPr>
        <p:spPr bwMode="auto">
          <a:xfrm>
            <a:off x="2459495" y="2273966"/>
            <a:ext cx="6013185" cy="2888237"/>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5" name="直線コネクタ 34"/>
          <p:cNvCxnSpPr>
            <a:stCxn id="36" idx="3"/>
            <a:endCxn id="31" idx="1"/>
          </p:cNvCxnSpPr>
          <p:nvPr/>
        </p:nvCxnSpPr>
        <p:spPr bwMode="auto">
          <a:xfrm>
            <a:off x="3889444" y="2148534"/>
            <a:ext cx="4583236" cy="772399"/>
          </a:xfrm>
          <a:prstGeom prst="lin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6" name="正方形/長方形 35"/>
          <p:cNvSpPr/>
          <p:nvPr/>
        </p:nvSpPr>
        <p:spPr bwMode="auto">
          <a:xfrm>
            <a:off x="2953314" y="2023102"/>
            <a:ext cx="936130" cy="250864"/>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dirty="0" smtClean="0">
              <a:solidFill>
                <a:srgbClr val="FF0000"/>
              </a:solidFill>
              <a:latin typeface="+mn-ea"/>
            </a:endParaRPr>
          </a:p>
        </p:txBody>
      </p:sp>
    </p:spTree>
    <p:extLst>
      <p:ext uri="{BB962C8B-B14F-4D97-AF65-F5344CB8AC3E}">
        <p14:creationId xmlns:p14="http://schemas.microsoft.com/office/powerpoint/2010/main" val="36653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2.</a:t>
            </a:r>
            <a:r>
              <a:rPr lang="ja-JP" altLang="en-US" dirty="0"/>
              <a:t>　シナリオ説明</a:t>
            </a:r>
            <a:endParaRPr kumimoji="1" lang="ja-JP" altLang="en-US" dirty="0"/>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124010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a:t>
            </a:r>
            <a:r>
              <a:rPr lang="ja-JP" altLang="en-US" dirty="0"/>
              <a:t>　本書のシナリオ </a:t>
            </a:r>
            <a:r>
              <a:rPr lang="en-US" altLang="ja-JP" dirty="0"/>
              <a:t>(1/3)</a:t>
            </a:r>
            <a:endParaRPr kumimoji="1" lang="ja-JP" altLang="en-US" dirty="0"/>
          </a:p>
        </p:txBody>
      </p:sp>
      <p:sp>
        <p:nvSpPr>
          <p:cNvPr id="3" name="コンテンツ プレースホルダー 2"/>
          <p:cNvSpPr>
            <a:spLocks noGrp="1"/>
          </p:cNvSpPr>
          <p:nvPr>
            <p:ph sz="quarter" idx="10"/>
          </p:nvPr>
        </p:nvSpPr>
        <p:spPr/>
        <p:txBody>
          <a:bodyPr>
            <a:noAutofit/>
          </a:bodyPr>
          <a:lstStyle/>
          <a:p>
            <a:r>
              <a:rPr lang="ja-JP" altLang="en-US" dirty="0" smtClean="0"/>
              <a:t>想定する大まかなシナリオは以下の通り</a:t>
            </a:r>
            <a:endParaRPr lang="en-US" altLang="ja-JP" dirty="0" smtClean="0"/>
          </a:p>
          <a:p>
            <a:pPr lvl="1"/>
            <a:endParaRPr lang="en-US" altLang="ja-JP" dirty="0" smtClean="0"/>
          </a:p>
          <a:p>
            <a:pPr lvl="1"/>
            <a:r>
              <a:rPr lang="ja-JP" altLang="en-US" dirty="0" smtClean="0"/>
              <a:t>監視対象</a:t>
            </a:r>
            <a:r>
              <a:rPr lang="ja-JP" altLang="en-US" dirty="0"/>
              <a:t>に特定の文字列（</a:t>
            </a:r>
            <a:r>
              <a:rPr lang="en-US" altLang="ja-JP" dirty="0"/>
              <a:t>WARNING</a:t>
            </a:r>
            <a:r>
              <a:rPr lang="ja-JP" altLang="en-US" dirty="0"/>
              <a:t>）を含んだログが</a:t>
            </a:r>
            <a:r>
              <a:rPr lang="ja-JP" altLang="en-US" dirty="0" smtClean="0"/>
              <a:t>出力された場合、</a:t>
            </a:r>
            <a:r>
              <a:rPr lang="en-US" altLang="ja-JP" dirty="0" smtClean="0"/>
              <a:t>OASE</a:t>
            </a:r>
            <a:r>
              <a:rPr lang="ja-JP" altLang="en-US" dirty="0" smtClean="0"/>
              <a:t>が連動しアクションが実行される</a:t>
            </a:r>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endParaRPr lang="en-US" altLang="ja-JP" dirty="0"/>
          </a:p>
          <a:p>
            <a:pPr lvl="1"/>
            <a:endParaRPr lang="en-US" altLang="ja-JP" dirty="0" smtClean="0"/>
          </a:p>
          <a:p>
            <a:pPr lvl="1">
              <a:buFont typeface="メイリオ" panose="020B0604030504040204" pitchFamily="50" charset="-128"/>
              <a:buChar char="※"/>
            </a:pPr>
            <a:r>
              <a:rPr lang="ja-JP" altLang="en-US" dirty="0" smtClean="0"/>
              <a:t>フロー簡略化のため「監視対象」と「</a:t>
            </a:r>
            <a:r>
              <a:rPr lang="en-US" altLang="ja-JP" dirty="0" smtClean="0"/>
              <a:t>Zabbix</a:t>
            </a:r>
            <a:r>
              <a:rPr lang="ja-JP" altLang="en-US" dirty="0" smtClean="0"/>
              <a:t>」を同じサーバ内とする</a:t>
            </a:r>
            <a:endParaRPr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1127541890"/>
              </p:ext>
            </p:extLst>
          </p:nvPr>
        </p:nvGraphicFramePr>
        <p:xfrm>
          <a:off x="699590" y="2000992"/>
          <a:ext cx="10912219" cy="3744000"/>
        </p:xfrm>
        <a:graphic>
          <a:graphicData uri="http://schemas.openxmlformats.org/drawingml/2006/table">
            <a:tbl>
              <a:tblPr firstRow="1" bandRow="1">
                <a:tableStyleId>{5C22544A-7EE6-4342-B048-85BDC9FD1C3A}</a:tableStyleId>
              </a:tblPr>
              <a:tblGrid>
                <a:gridCol w="940219">
                  <a:extLst>
                    <a:ext uri="{9D8B030D-6E8A-4147-A177-3AD203B41FA5}">
                      <a16:colId xmlns:a16="http://schemas.microsoft.com/office/drawing/2014/main" val="3858504258"/>
                    </a:ext>
                  </a:extLst>
                </a:gridCol>
                <a:gridCol w="2520000">
                  <a:extLst>
                    <a:ext uri="{9D8B030D-6E8A-4147-A177-3AD203B41FA5}">
                      <a16:colId xmlns:a16="http://schemas.microsoft.com/office/drawing/2014/main" val="1499463927"/>
                    </a:ext>
                  </a:extLst>
                </a:gridCol>
                <a:gridCol w="2520000">
                  <a:extLst>
                    <a:ext uri="{9D8B030D-6E8A-4147-A177-3AD203B41FA5}">
                      <a16:colId xmlns:a16="http://schemas.microsoft.com/office/drawing/2014/main" val="3682094274"/>
                    </a:ext>
                  </a:extLst>
                </a:gridCol>
                <a:gridCol w="3304731">
                  <a:extLst>
                    <a:ext uri="{9D8B030D-6E8A-4147-A177-3AD203B41FA5}">
                      <a16:colId xmlns:a16="http://schemas.microsoft.com/office/drawing/2014/main" val="368185662"/>
                    </a:ext>
                  </a:extLst>
                </a:gridCol>
                <a:gridCol w="1627269">
                  <a:extLst>
                    <a:ext uri="{9D8B030D-6E8A-4147-A177-3AD203B41FA5}">
                      <a16:colId xmlns:a16="http://schemas.microsoft.com/office/drawing/2014/main" val="3450260099"/>
                    </a:ext>
                  </a:extLst>
                </a:gridCol>
              </a:tblGrid>
              <a:tr h="540000">
                <a:tc>
                  <a:txBody>
                    <a:bodyPr/>
                    <a:lstStyle/>
                    <a:p>
                      <a:pPr algn="ctr"/>
                      <a:r>
                        <a:rPr kumimoji="1" lang="ja-JP" altLang="en-US" sz="1400" b="1" dirty="0" smtClean="0">
                          <a:solidFill>
                            <a:schemeClr val="bg1"/>
                          </a:solidFill>
                        </a:rPr>
                        <a:t>フロー</a:t>
                      </a:r>
                      <a:endParaRPr kumimoji="1" lang="ja-JP" altLang="en-US" sz="1400" b="1" dirty="0">
                        <a:solidFill>
                          <a:schemeClr val="bg1"/>
                        </a:solidFill>
                      </a:endParaRPr>
                    </a:p>
                  </a:txBody>
                  <a:tcPr anchor="ctr">
                    <a:solidFill>
                      <a:srgbClr val="002060"/>
                    </a:solidFill>
                  </a:tcPr>
                </a:tc>
                <a:tc>
                  <a:txBody>
                    <a:bodyPr/>
                    <a:lstStyle/>
                    <a:p>
                      <a:pPr algn="ctr"/>
                      <a:r>
                        <a:rPr kumimoji="1" lang="ja-JP" altLang="en-US" sz="1400" b="1" dirty="0" smtClean="0">
                          <a:solidFill>
                            <a:schemeClr val="bg1"/>
                          </a:solidFill>
                        </a:rPr>
                        <a:t>監視対象</a:t>
                      </a:r>
                      <a:endParaRPr kumimoji="1" lang="ja-JP" altLang="en-US" sz="1400" b="1" dirty="0">
                        <a:solidFill>
                          <a:schemeClr val="bg1"/>
                        </a:solidFill>
                      </a:endParaRPr>
                    </a:p>
                  </a:txBody>
                  <a:tcPr anchor="ctr">
                    <a:solidFill>
                      <a:srgbClr val="002060"/>
                    </a:solidFill>
                  </a:tcPr>
                </a:tc>
                <a:tc>
                  <a:txBody>
                    <a:bodyPr/>
                    <a:lstStyle/>
                    <a:p>
                      <a:pPr algn="ctr"/>
                      <a:r>
                        <a:rPr kumimoji="1" lang="ja-JP" altLang="en-US" sz="1400" b="1" dirty="0" smtClean="0">
                          <a:solidFill>
                            <a:schemeClr val="bg1"/>
                          </a:solidFill>
                        </a:rPr>
                        <a:t>モニタリング</a:t>
                      </a:r>
                      <a:endParaRPr kumimoji="1" lang="ja-JP" altLang="en-US" sz="1400" b="1" dirty="0">
                        <a:solidFill>
                          <a:schemeClr val="bg1"/>
                        </a:solidFill>
                      </a:endParaRPr>
                    </a:p>
                  </a:txBody>
                  <a:tcPr anchor="ctr">
                    <a:solidFill>
                      <a:srgbClr val="002060"/>
                    </a:solidFill>
                  </a:tcPr>
                </a:tc>
                <a:tc>
                  <a:txBody>
                    <a:bodyPr/>
                    <a:lstStyle/>
                    <a:p>
                      <a:pPr algn="ctr"/>
                      <a:r>
                        <a:rPr kumimoji="1" lang="ja-JP" altLang="en-US" sz="1400" b="1" dirty="0" smtClean="0">
                          <a:solidFill>
                            <a:schemeClr val="bg1"/>
                          </a:solidFill>
                        </a:rPr>
                        <a:t>ルールマッチング</a:t>
                      </a:r>
                      <a:endParaRPr kumimoji="1" lang="ja-JP" altLang="en-US" sz="1400" b="1" dirty="0">
                        <a:solidFill>
                          <a:schemeClr val="bg1"/>
                        </a:solidFill>
                      </a:endParaRPr>
                    </a:p>
                  </a:txBody>
                  <a:tcPr anchor="ctr">
                    <a:solidFill>
                      <a:srgbClr val="002060"/>
                    </a:solidFill>
                  </a:tcPr>
                </a:tc>
                <a:tc>
                  <a:txBody>
                    <a:bodyPr/>
                    <a:lstStyle/>
                    <a:p>
                      <a:pPr algn="ctr"/>
                      <a:r>
                        <a:rPr kumimoji="1" lang="ja-JP" altLang="en-US" sz="1400" b="1" dirty="0" smtClean="0">
                          <a:solidFill>
                            <a:schemeClr val="bg1"/>
                          </a:solidFill>
                        </a:rPr>
                        <a:t>アクション</a:t>
                      </a:r>
                      <a:endParaRPr kumimoji="1" lang="ja-JP" altLang="en-US" sz="1400" b="1" dirty="0">
                        <a:solidFill>
                          <a:schemeClr val="bg1"/>
                        </a:solidFill>
                      </a:endParaRPr>
                    </a:p>
                  </a:txBody>
                  <a:tcPr anchor="ctr">
                    <a:solidFill>
                      <a:srgbClr val="002060"/>
                    </a:solidFill>
                  </a:tcPr>
                </a:tc>
                <a:extLst>
                  <a:ext uri="{0D108BD9-81ED-4DB2-BD59-A6C34878D82A}">
                    <a16:rowId xmlns:a16="http://schemas.microsoft.com/office/drawing/2014/main" val="1869865517"/>
                  </a:ext>
                </a:extLst>
              </a:tr>
              <a:tr h="2736000">
                <a:tc>
                  <a:txBody>
                    <a:bodyPr/>
                    <a:lstStyle/>
                    <a:p>
                      <a:pPr algn="ctr"/>
                      <a:r>
                        <a:rPr kumimoji="1" lang="ja-JP" altLang="en-US" sz="1400" b="1" dirty="0" smtClean="0">
                          <a:solidFill>
                            <a:schemeClr val="bg1"/>
                          </a:solidFill>
                        </a:rPr>
                        <a:t>イメージ</a:t>
                      </a:r>
                      <a:endParaRPr kumimoji="1" lang="ja-JP" altLang="en-US" sz="1400" b="1" dirty="0">
                        <a:solidFill>
                          <a:schemeClr val="bg1"/>
                        </a:solidFill>
                      </a:endParaRPr>
                    </a:p>
                  </a:txBody>
                  <a:tcPr anchor="ctr">
                    <a:solidFill>
                      <a:srgbClr val="002060"/>
                    </a:solidFill>
                  </a:tcPr>
                </a:tc>
                <a:tc>
                  <a:txBody>
                    <a:bodyPr/>
                    <a:lstStyle/>
                    <a:p>
                      <a:pPr algn="ctr"/>
                      <a:endParaRPr kumimoji="1" lang="ja-JP" altLang="en-US" sz="1600" dirty="0"/>
                    </a:p>
                  </a:txBody>
                  <a:tcPr anchor="ctr">
                    <a:solidFill>
                      <a:srgbClr val="11AFB2">
                        <a:alpha val="25000"/>
                      </a:srgbClr>
                    </a:solidFill>
                  </a:tcPr>
                </a:tc>
                <a:tc>
                  <a:txBody>
                    <a:bodyPr/>
                    <a:lstStyle/>
                    <a:p>
                      <a:pPr algn="ctr"/>
                      <a:endParaRPr kumimoji="1" lang="ja-JP" altLang="en-US" sz="1600" dirty="0"/>
                    </a:p>
                  </a:txBody>
                  <a:tcPr anchor="ctr">
                    <a:solidFill>
                      <a:srgbClr val="11AFB2">
                        <a:alpha val="25000"/>
                      </a:srgbClr>
                    </a:solidFill>
                  </a:tcPr>
                </a:tc>
                <a:tc>
                  <a:txBody>
                    <a:bodyPr/>
                    <a:lstStyle/>
                    <a:p>
                      <a:pPr algn="ctr"/>
                      <a:endParaRPr kumimoji="1" lang="ja-JP" altLang="en-US" sz="1600" dirty="0"/>
                    </a:p>
                  </a:txBody>
                  <a:tcPr anchor="ctr">
                    <a:solidFill>
                      <a:srgbClr val="11AFB2">
                        <a:alpha val="25000"/>
                      </a:srgbClr>
                    </a:solidFill>
                  </a:tcPr>
                </a:tc>
                <a:tc>
                  <a:txBody>
                    <a:bodyPr/>
                    <a:lstStyle/>
                    <a:p>
                      <a:pPr algn="ctr"/>
                      <a:endParaRPr kumimoji="1" lang="ja-JP" altLang="en-US" sz="1600" dirty="0"/>
                    </a:p>
                  </a:txBody>
                  <a:tcPr anchor="ctr">
                    <a:solidFill>
                      <a:srgbClr val="11AFB2">
                        <a:alpha val="25000"/>
                      </a:srgbClr>
                    </a:solidFill>
                  </a:tcPr>
                </a:tc>
                <a:extLst>
                  <a:ext uri="{0D108BD9-81ED-4DB2-BD59-A6C34878D82A}">
                    <a16:rowId xmlns:a16="http://schemas.microsoft.com/office/drawing/2014/main" val="1942711917"/>
                  </a:ext>
                </a:extLst>
              </a:tr>
              <a:tr h="468000">
                <a:tc>
                  <a:txBody>
                    <a:bodyPr/>
                    <a:lstStyle/>
                    <a:p>
                      <a:pPr algn="ctr"/>
                      <a:r>
                        <a:rPr kumimoji="1" lang="ja-JP" altLang="en-US" sz="1400" b="1" dirty="0" smtClean="0">
                          <a:solidFill>
                            <a:schemeClr val="bg1"/>
                          </a:solidFill>
                        </a:rPr>
                        <a:t>環境</a:t>
                      </a:r>
                      <a:endParaRPr kumimoji="1" lang="ja-JP" altLang="en-US" sz="1400" b="1" dirty="0">
                        <a:solidFill>
                          <a:schemeClr val="bg1"/>
                        </a:solidFill>
                      </a:endParaRPr>
                    </a:p>
                  </a:txBody>
                  <a:tcPr anchor="ctr">
                    <a:solidFill>
                      <a:srgbClr val="002060"/>
                    </a:solidFill>
                  </a:tcPr>
                </a:tc>
                <a:tc gridSpan="2">
                  <a:txBody>
                    <a:bodyPr/>
                    <a:lstStyle/>
                    <a:p>
                      <a:pPr algn="ctr"/>
                      <a:r>
                        <a:rPr kumimoji="1" lang="en-US" altLang="ja-JP" sz="1600" dirty="0" smtClean="0"/>
                        <a:t>Zabbix</a:t>
                      </a:r>
                      <a:r>
                        <a:rPr kumimoji="1" lang="ja-JP" altLang="en-US" sz="1600" dirty="0" smtClean="0"/>
                        <a:t> サーバ</a:t>
                      </a:r>
                      <a:endParaRPr kumimoji="1" lang="ja-JP" altLang="en-US" sz="1600" dirty="0"/>
                    </a:p>
                  </a:txBody>
                  <a:tcPr anchor="ctr">
                    <a:solidFill>
                      <a:srgbClr val="11AFB2">
                        <a:alpha val="25000"/>
                      </a:srgbClr>
                    </a:solidFill>
                  </a:tcPr>
                </a:tc>
                <a:tc hMerge="1">
                  <a:txBody>
                    <a:bodyPr/>
                    <a:lstStyle/>
                    <a:p>
                      <a:pPr algn="ctr"/>
                      <a:endParaRPr kumimoji="1" lang="ja-JP" altLang="en-US" sz="1600" dirty="0"/>
                    </a:p>
                  </a:txBody>
                  <a:tcPr anchor="ctr">
                    <a:solidFill>
                      <a:srgbClr val="11AFB2">
                        <a:alpha val="25000"/>
                      </a:srgbClr>
                    </a:solidFill>
                  </a:tcPr>
                </a:tc>
                <a:tc gridSpan="2">
                  <a:txBody>
                    <a:bodyPr/>
                    <a:lstStyle/>
                    <a:p>
                      <a:pPr algn="ctr"/>
                      <a:r>
                        <a:rPr kumimoji="1" lang="en-US" altLang="ja-JP" sz="1600" dirty="0" smtClean="0"/>
                        <a:t>OASE</a:t>
                      </a:r>
                      <a:r>
                        <a:rPr kumimoji="1" lang="ja-JP" altLang="en-US" sz="1600" dirty="0" smtClean="0"/>
                        <a:t> サーバ</a:t>
                      </a:r>
                      <a:endParaRPr kumimoji="1" lang="ja-JP" altLang="en-US" sz="1600" dirty="0"/>
                    </a:p>
                  </a:txBody>
                  <a:tcPr anchor="ctr">
                    <a:solidFill>
                      <a:srgbClr val="11AFB2">
                        <a:alpha val="25000"/>
                      </a:srgbClr>
                    </a:solidFill>
                  </a:tcPr>
                </a:tc>
                <a:tc hMerge="1">
                  <a:txBody>
                    <a:bodyPr/>
                    <a:lstStyle/>
                    <a:p>
                      <a:pPr algn="ctr"/>
                      <a:endParaRPr kumimoji="1" lang="ja-JP" altLang="en-US" sz="1600" dirty="0"/>
                    </a:p>
                  </a:txBody>
                  <a:tcPr anchor="ctr">
                    <a:solidFill>
                      <a:srgbClr val="11AFB2">
                        <a:alpha val="25000"/>
                      </a:srgbClr>
                    </a:solidFill>
                  </a:tcPr>
                </a:tc>
                <a:extLst>
                  <a:ext uri="{0D108BD9-81ED-4DB2-BD59-A6C34878D82A}">
                    <a16:rowId xmlns:a16="http://schemas.microsoft.com/office/drawing/2014/main" val="3432152374"/>
                  </a:ext>
                </a:extLst>
              </a:tr>
            </a:tbl>
          </a:graphicData>
        </a:graphic>
      </p:graphicFrame>
      <p:sp>
        <p:nvSpPr>
          <p:cNvPr id="5" name="正方形/長方形 4"/>
          <p:cNvSpPr/>
          <p:nvPr/>
        </p:nvSpPr>
        <p:spPr bwMode="auto">
          <a:xfrm>
            <a:off x="10079410" y="2649282"/>
            <a:ext cx="1440000" cy="2520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smtClean="0">
                <a:solidFill>
                  <a:srgbClr val="002060"/>
                </a:solidFill>
                <a:latin typeface="+mn-ea"/>
              </a:rPr>
              <a:t>メールドライバ</a:t>
            </a:r>
            <a:endParaRPr kumimoji="1" lang="ja-JP" altLang="en-US" sz="1400" b="1" dirty="0" smtClean="0">
              <a:solidFill>
                <a:srgbClr val="002060"/>
              </a:solidFill>
              <a:latin typeface="+mn-ea"/>
            </a:endParaRPr>
          </a:p>
        </p:txBody>
      </p:sp>
      <p:sp>
        <p:nvSpPr>
          <p:cNvPr id="6" name="正方形/長方形 5"/>
          <p:cNvSpPr/>
          <p:nvPr/>
        </p:nvSpPr>
        <p:spPr bwMode="auto">
          <a:xfrm>
            <a:off x="6807688" y="2649282"/>
            <a:ext cx="3104842" cy="2520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smtClean="0">
                <a:solidFill>
                  <a:srgbClr val="002060"/>
                </a:solidFill>
                <a:latin typeface="+mn-ea"/>
              </a:rPr>
              <a:t>ディシジョンテーブルと</a:t>
            </a:r>
            <a:endParaRPr lang="en-US" altLang="ja-JP" sz="1400" b="1" dirty="0" smtClean="0">
              <a:solidFill>
                <a:srgbClr val="002060"/>
              </a:solidFill>
              <a:latin typeface="+mn-ea"/>
            </a:endParaRPr>
          </a:p>
          <a:p>
            <a:r>
              <a:rPr kumimoji="1" lang="ja-JP" altLang="en-US" sz="1400" b="1" dirty="0" smtClean="0">
                <a:solidFill>
                  <a:srgbClr val="002060"/>
                </a:solidFill>
                <a:latin typeface="+mn-ea"/>
              </a:rPr>
              <a:t>ディシジョンテーブルファイル</a:t>
            </a:r>
          </a:p>
        </p:txBody>
      </p:sp>
      <p:pic>
        <p:nvPicPr>
          <p:cNvPr id="9" name="図 8"/>
          <p:cNvPicPr>
            <a:picLocks noChangeAspect="1"/>
          </p:cNvPicPr>
          <p:nvPr/>
        </p:nvPicPr>
        <p:blipFill>
          <a:blip r:embed="rId2"/>
          <a:stretch>
            <a:fillRect/>
          </a:stretch>
        </p:blipFill>
        <p:spPr>
          <a:xfrm>
            <a:off x="10404253" y="3645647"/>
            <a:ext cx="795571" cy="539104"/>
          </a:xfrm>
          <a:prstGeom prst="rect">
            <a:avLst/>
          </a:prstGeom>
        </p:spPr>
      </p:pic>
      <p:sp>
        <p:nvSpPr>
          <p:cNvPr id="10" name="正方形/長方形 9"/>
          <p:cNvSpPr/>
          <p:nvPr/>
        </p:nvSpPr>
        <p:spPr bwMode="auto">
          <a:xfrm>
            <a:off x="4258030" y="2649282"/>
            <a:ext cx="2304000" cy="2520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400" b="1" dirty="0" smtClean="0">
                <a:solidFill>
                  <a:srgbClr val="002060"/>
                </a:solidFill>
                <a:latin typeface="+mn-ea"/>
              </a:rPr>
              <a:t>Zabbix</a:t>
            </a:r>
            <a:r>
              <a:rPr lang="ja-JP" altLang="en-US" sz="1400" b="1" dirty="0" smtClean="0">
                <a:solidFill>
                  <a:srgbClr val="002060"/>
                </a:solidFill>
                <a:latin typeface="+mn-ea"/>
              </a:rPr>
              <a:t> </a:t>
            </a:r>
            <a:r>
              <a:rPr lang="en-US" altLang="ja-JP" sz="1400" b="1" dirty="0" smtClean="0">
                <a:solidFill>
                  <a:srgbClr val="002060"/>
                </a:solidFill>
                <a:latin typeface="+mn-ea"/>
              </a:rPr>
              <a:t>Dashboard</a:t>
            </a:r>
            <a:endParaRPr kumimoji="1" lang="ja-JP" altLang="en-US" sz="1400" b="1" dirty="0" smtClean="0">
              <a:solidFill>
                <a:srgbClr val="002060"/>
              </a:solidFill>
              <a:latin typeface="+mn-ea"/>
            </a:endParaRPr>
          </a:p>
        </p:txBody>
      </p:sp>
      <p:sp>
        <p:nvSpPr>
          <p:cNvPr id="11" name="正方形/長方形 10"/>
          <p:cNvSpPr/>
          <p:nvPr/>
        </p:nvSpPr>
        <p:spPr bwMode="auto">
          <a:xfrm>
            <a:off x="1740981" y="2649282"/>
            <a:ext cx="2304000" cy="2520000"/>
          </a:xfrm>
          <a:prstGeom prst="rect">
            <a:avLst/>
          </a:prstGeom>
          <a:solidFill>
            <a:schemeClr val="bg1"/>
          </a:solidFill>
          <a:ln w="12700">
            <a:no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b="1" dirty="0" smtClean="0">
                <a:solidFill>
                  <a:srgbClr val="002060"/>
                </a:solidFill>
                <a:latin typeface="+mn-ea"/>
              </a:rPr>
              <a:t>サーバ　ログファイル</a:t>
            </a:r>
            <a:endParaRPr kumimoji="1" lang="ja-JP" altLang="en-US" sz="1400" b="1" dirty="0" smtClean="0">
              <a:solidFill>
                <a:srgbClr val="002060"/>
              </a:solidFill>
              <a:latin typeface="+mn-ea"/>
            </a:endParaRPr>
          </a:p>
        </p:txBody>
      </p:sp>
      <p:sp>
        <p:nvSpPr>
          <p:cNvPr id="12" name="フローチャート: 磁気ディスク 11"/>
          <p:cNvSpPr/>
          <p:nvPr/>
        </p:nvSpPr>
        <p:spPr bwMode="auto">
          <a:xfrm>
            <a:off x="1931833" y="3245683"/>
            <a:ext cx="884689" cy="809765"/>
          </a:xfrm>
          <a:prstGeom prst="flowChartMagneticDisk">
            <a:avLst/>
          </a:prstGeom>
          <a:noFill/>
          <a:ln w="12700">
            <a:solidFill>
              <a:schemeClr val="tx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4" name="正方形/長方形 13"/>
          <p:cNvSpPr/>
          <p:nvPr/>
        </p:nvSpPr>
        <p:spPr bwMode="auto">
          <a:xfrm>
            <a:off x="2069694" y="3686434"/>
            <a:ext cx="1770645" cy="1085100"/>
          </a:xfrm>
          <a:prstGeom prst="rect">
            <a:avLst/>
          </a:prstGeom>
          <a:solidFill>
            <a:schemeClr val="tx1"/>
          </a:solidFill>
          <a:ln w="12700">
            <a:solidFill>
              <a:schemeClr val="tx1"/>
            </a:solidFill>
          </a:ln>
          <a:effectLst/>
          <a:ex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en-US" altLang="ja-JP" sz="1200" b="1" dirty="0">
                <a:solidFill>
                  <a:schemeClr val="bg1"/>
                </a:solidFill>
                <a:latin typeface="+mn-ea"/>
              </a:rPr>
              <a:t>01:01:10</a:t>
            </a:r>
            <a:r>
              <a:rPr lang="ja-JP" altLang="en-US" sz="1200" b="1" dirty="0">
                <a:solidFill>
                  <a:schemeClr val="bg1"/>
                </a:solidFill>
                <a:latin typeface="+mn-ea"/>
              </a:rPr>
              <a:t> </a:t>
            </a:r>
            <a:r>
              <a:rPr lang="en-US" altLang="ja-JP" sz="1200" b="1" dirty="0">
                <a:solidFill>
                  <a:schemeClr val="bg1"/>
                </a:solidFill>
                <a:latin typeface="+mn-ea"/>
              </a:rPr>
              <a:t>INFO</a:t>
            </a:r>
          </a:p>
          <a:p>
            <a:r>
              <a:rPr lang="en-US" altLang="ja-JP" sz="1200" b="1" dirty="0">
                <a:solidFill>
                  <a:schemeClr val="bg1"/>
                </a:solidFill>
                <a:latin typeface="+mn-ea"/>
              </a:rPr>
              <a:t>01:01:20</a:t>
            </a:r>
            <a:r>
              <a:rPr lang="ja-JP" altLang="en-US" sz="1200" b="1" dirty="0">
                <a:solidFill>
                  <a:schemeClr val="bg1"/>
                </a:solidFill>
                <a:latin typeface="+mn-ea"/>
              </a:rPr>
              <a:t> </a:t>
            </a:r>
            <a:r>
              <a:rPr lang="en-US" altLang="ja-JP" sz="1200" b="1" dirty="0">
                <a:solidFill>
                  <a:schemeClr val="bg1"/>
                </a:solidFill>
                <a:latin typeface="+mn-ea"/>
              </a:rPr>
              <a:t>INFO</a:t>
            </a:r>
          </a:p>
          <a:p>
            <a:r>
              <a:rPr lang="en-US" altLang="ja-JP" sz="1200" b="1" dirty="0">
                <a:solidFill>
                  <a:schemeClr val="bg1"/>
                </a:solidFill>
                <a:latin typeface="+mn-ea"/>
              </a:rPr>
              <a:t>01:01:30</a:t>
            </a:r>
            <a:r>
              <a:rPr lang="ja-JP" altLang="en-US" sz="1200" b="1" dirty="0">
                <a:solidFill>
                  <a:schemeClr val="bg1"/>
                </a:solidFill>
                <a:latin typeface="+mn-ea"/>
              </a:rPr>
              <a:t> </a:t>
            </a:r>
            <a:r>
              <a:rPr lang="en-US" altLang="ja-JP" sz="1200" b="1" dirty="0">
                <a:solidFill>
                  <a:schemeClr val="bg1"/>
                </a:solidFill>
                <a:latin typeface="+mn-ea"/>
              </a:rPr>
              <a:t>INFO </a:t>
            </a:r>
          </a:p>
          <a:p>
            <a:r>
              <a:rPr lang="en-US" altLang="ja-JP" sz="1200" b="1" dirty="0">
                <a:solidFill>
                  <a:schemeClr val="bg1"/>
                </a:solidFill>
                <a:latin typeface="+mn-ea"/>
              </a:rPr>
              <a:t>01:01:40</a:t>
            </a:r>
            <a:r>
              <a:rPr lang="ja-JP" altLang="en-US" sz="1200" b="1" dirty="0">
                <a:solidFill>
                  <a:schemeClr val="bg1"/>
                </a:solidFill>
                <a:latin typeface="+mn-ea"/>
              </a:rPr>
              <a:t> </a:t>
            </a:r>
            <a:r>
              <a:rPr lang="en-US" altLang="ja-JP" sz="1200" b="1" dirty="0">
                <a:solidFill>
                  <a:schemeClr val="bg1"/>
                </a:solidFill>
                <a:latin typeface="+mn-ea"/>
              </a:rPr>
              <a:t>WARNING</a:t>
            </a:r>
          </a:p>
          <a:p>
            <a:r>
              <a:rPr lang="ja-JP" altLang="en-US" sz="1200" b="1" dirty="0">
                <a:solidFill>
                  <a:schemeClr val="bg1"/>
                </a:solidFill>
                <a:latin typeface="+mn-ea"/>
              </a:rPr>
              <a:t>　　：</a:t>
            </a:r>
            <a:endParaRPr lang="en-US" altLang="ja-JP" sz="1200" b="1" dirty="0">
              <a:solidFill>
                <a:schemeClr val="bg1"/>
              </a:solidFill>
              <a:latin typeface="+mn-ea"/>
            </a:endParaRPr>
          </a:p>
          <a:p>
            <a:endParaRPr lang="en-US" altLang="ja-JP" sz="1200" b="1" dirty="0">
              <a:solidFill>
                <a:schemeClr val="bg1"/>
              </a:solidFill>
              <a:latin typeface="+mn-ea"/>
            </a:endParaRPr>
          </a:p>
        </p:txBody>
      </p:sp>
      <p:graphicFrame>
        <p:nvGraphicFramePr>
          <p:cNvPr id="18" name="表 17"/>
          <p:cNvGraphicFramePr>
            <a:graphicFrameLocks noGrp="1"/>
          </p:cNvGraphicFramePr>
          <p:nvPr>
            <p:extLst>
              <p:ext uri="{D42A27DB-BD31-4B8C-83A1-F6EECF244321}">
                <p14:modId xmlns:p14="http://schemas.microsoft.com/office/powerpoint/2010/main" val="3033482671"/>
              </p:ext>
            </p:extLst>
          </p:nvPr>
        </p:nvGraphicFramePr>
        <p:xfrm>
          <a:off x="4549020" y="3113648"/>
          <a:ext cx="1691427" cy="1767744"/>
        </p:xfrm>
        <a:graphic>
          <a:graphicData uri="http://schemas.openxmlformats.org/drawingml/2006/table">
            <a:tbl>
              <a:tblPr firstRow="1" bandRow="1">
                <a:tableStyleId>{5C22544A-7EE6-4342-B048-85BDC9FD1C3A}</a:tableStyleId>
              </a:tblPr>
              <a:tblGrid>
                <a:gridCol w="246484">
                  <a:extLst>
                    <a:ext uri="{9D8B030D-6E8A-4147-A177-3AD203B41FA5}">
                      <a16:colId xmlns:a16="http://schemas.microsoft.com/office/drawing/2014/main" val="1884518380"/>
                    </a:ext>
                  </a:extLst>
                </a:gridCol>
                <a:gridCol w="1444943">
                  <a:extLst>
                    <a:ext uri="{9D8B030D-6E8A-4147-A177-3AD203B41FA5}">
                      <a16:colId xmlns:a16="http://schemas.microsoft.com/office/drawing/2014/main" val="1476049914"/>
                    </a:ext>
                  </a:extLst>
                </a:gridCol>
              </a:tblGrid>
              <a:tr h="617516">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0DBDF"/>
                    </a:solidFill>
                  </a:tcPr>
                </a:tc>
                <a:extLst>
                  <a:ext uri="{0D108BD9-81ED-4DB2-BD59-A6C34878D82A}">
                    <a16:rowId xmlns:a16="http://schemas.microsoft.com/office/drawing/2014/main" val="641668320"/>
                  </a:ext>
                </a:extLst>
              </a:tr>
              <a:tr h="287557">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r>
                        <a:rPr kumimoji="1" lang="en-US" altLang="ja-JP" sz="1050" dirty="0" smtClean="0"/>
                        <a:t>WARNING</a:t>
                      </a:r>
                      <a:r>
                        <a:rPr kumimoji="1" lang="ja-JP" altLang="en-US" sz="1050" dirty="0" smtClean="0"/>
                        <a:t> </a:t>
                      </a:r>
                      <a:r>
                        <a:rPr kumimoji="1" lang="en-US" altLang="ja-JP" sz="1050" dirty="0" smtClean="0"/>
                        <a:t>alert</a:t>
                      </a:r>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FA059"/>
                    </a:solidFill>
                  </a:tcPr>
                </a:tc>
                <a:extLst>
                  <a:ext uri="{0D108BD9-81ED-4DB2-BD59-A6C34878D82A}">
                    <a16:rowId xmlns:a16="http://schemas.microsoft.com/office/drawing/2014/main" val="2265027617"/>
                  </a:ext>
                </a:extLst>
              </a:tr>
              <a:tr h="287557">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r>
                        <a:rPr kumimoji="1" lang="en-US" altLang="ja-JP" sz="1050" dirty="0" smtClean="0"/>
                        <a:t>Error</a:t>
                      </a:r>
                      <a:r>
                        <a:rPr kumimoji="1" lang="ja-JP" altLang="en-US" sz="1050" dirty="0" smtClean="0"/>
                        <a:t> </a:t>
                      </a:r>
                      <a:r>
                        <a:rPr kumimoji="1" lang="en-US" altLang="ja-JP" sz="1050" dirty="0" smtClean="0"/>
                        <a:t>action</a:t>
                      </a:r>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65041626"/>
                  </a:ext>
                </a:extLst>
              </a:tr>
              <a:tr h="287557">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r>
                        <a:rPr kumimoji="1" lang="en-US" altLang="ja-JP" sz="1050" dirty="0" smtClean="0"/>
                        <a:t>more than % busy</a:t>
                      </a:r>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0897542"/>
                  </a:ext>
                </a:extLst>
              </a:tr>
              <a:tr h="287557">
                <a:tc>
                  <a:txBody>
                    <a:bodyPr/>
                    <a:lstStyle/>
                    <a:p>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A466A"/>
                    </a:solidFill>
                  </a:tcPr>
                </a:tc>
                <a:tc>
                  <a:txBody>
                    <a:bodyPr/>
                    <a:lstStyle/>
                    <a:p>
                      <a:pPr algn="ctr"/>
                      <a:r>
                        <a:rPr kumimoji="1" lang="ja-JP" altLang="en-US" sz="1050" dirty="0" smtClean="0"/>
                        <a:t>：</a:t>
                      </a:r>
                      <a:endParaRPr kumimoji="1" lang="ja-JP" altLang="en-US" sz="1050" dirty="0"/>
                    </a:p>
                  </a:txBody>
                  <a:tcPr anchor="b">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1469929"/>
                  </a:ext>
                </a:extLst>
              </a:tr>
            </a:tbl>
          </a:graphicData>
        </a:graphic>
      </p:graphicFrame>
      <p:sp>
        <p:nvSpPr>
          <p:cNvPr id="17" name="正方形/長方形 16"/>
          <p:cNvSpPr/>
          <p:nvPr/>
        </p:nvSpPr>
        <p:spPr bwMode="auto">
          <a:xfrm>
            <a:off x="5448877" y="4014490"/>
            <a:ext cx="914400" cy="624548"/>
          </a:xfrm>
          <a:prstGeom prst="rect">
            <a:avLst/>
          </a:prstGeom>
          <a:solidFill>
            <a:schemeClr val="bg1"/>
          </a:solid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200" b="1" dirty="0" smtClean="0">
                <a:solidFill>
                  <a:srgbClr val="FF0000"/>
                </a:solidFill>
                <a:latin typeface="+mn-ea"/>
              </a:rPr>
              <a:t>アラート</a:t>
            </a:r>
            <a:endParaRPr kumimoji="1" lang="en-US" altLang="ja-JP" sz="1200" b="1" dirty="0" smtClean="0">
              <a:solidFill>
                <a:srgbClr val="FF0000"/>
              </a:solidFill>
              <a:latin typeface="+mn-ea"/>
            </a:endParaRPr>
          </a:p>
          <a:p>
            <a:pPr algn="ctr"/>
            <a:r>
              <a:rPr lang="ja-JP" altLang="en-US" sz="1200" b="1" dirty="0">
                <a:solidFill>
                  <a:srgbClr val="FF0000"/>
                </a:solidFill>
                <a:latin typeface="+mn-ea"/>
              </a:rPr>
              <a:t>発報</a:t>
            </a:r>
            <a:endParaRPr kumimoji="1" lang="ja-JP" altLang="en-US" sz="1200" b="1" dirty="0" smtClean="0">
              <a:solidFill>
                <a:srgbClr val="FF0000"/>
              </a:solidFill>
              <a:latin typeface="+mn-ea"/>
            </a:endParaRPr>
          </a:p>
        </p:txBody>
      </p:sp>
      <p:sp>
        <p:nvSpPr>
          <p:cNvPr id="25" name="フリーフォーム 24"/>
          <p:cNvSpPr/>
          <p:nvPr/>
        </p:nvSpPr>
        <p:spPr bwMode="auto">
          <a:xfrm>
            <a:off x="4842928" y="3317691"/>
            <a:ext cx="1352201" cy="367501"/>
          </a:xfrm>
          <a:custGeom>
            <a:avLst/>
            <a:gdLst>
              <a:gd name="connsiteX0" fmla="*/ 34290 w 1657350"/>
              <a:gd name="connsiteY0" fmla="*/ 491490 h 754380"/>
              <a:gd name="connsiteX1" fmla="*/ 548640 w 1657350"/>
              <a:gd name="connsiteY1" fmla="*/ 491490 h 754380"/>
              <a:gd name="connsiteX2" fmla="*/ 708660 w 1657350"/>
              <a:gd name="connsiteY2" fmla="*/ 365760 h 754380"/>
              <a:gd name="connsiteX3" fmla="*/ 788670 w 1657350"/>
              <a:gd name="connsiteY3" fmla="*/ 571500 h 754380"/>
              <a:gd name="connsiteX4" fmla="*/ 971550 w 1657350"/>
              <a:gd name="connsiteY4" fmla="*/ 148590 h 754380"/>
              <a:gd name="connsiteX5" fmla="*/ 1051560 w 1657350"/>
              <a:gd name="connsiteY5" fmla="*/ 480060 h 754380"/>
              <a:gd name="connsiteX6" fmla="*/ 1303020 w 1657350"/>
              <a:gd name="connsiteY6" fmla="*/ 0 h 754380"/>
              <a:gd name="connsiteX7" fmla="*/ 1394460 w 1657350"/>
              <a:gd name="connsiteY7" fmla="*/ 422910 h 754380"/>
              <a:gd name="connsiteX8" fmla="*/ 1645920 w 1657350"/>
              <a:gd name="connsiteY8" fmla="*/ 422910 h 754380"/>
              <a:gd name="connsiteX9" fmla="*/ 1657350 w 1657350"/>
              <a:gd name="connsiteY9" fmla="*/ 754380 h 754380"/>
              <a:gd name="connsiteX10" fmla="*/ 0 w 1657350"/>
              <a:gd name="connsiteY10" fmla="*/ 754380 h 754380"/>
              <a:gd name="connsiteX11" fmla="*/ 34290 w 1657350"/>
              <a:gd name="connsiteY11" fmla="*/ 49149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754380">
                <a:moveTo>
                  <a:pt x="34290" y="491490"/>
                </a:moveTo>
                <a:lnTo>
                  <a:pt x="548640" y="491490"/>
                </a:lnTo>
                <a:lnTo>
                  <a:pt x="708660" y="365760"/>
                </a:lnTo>
                <a:lnTo>
                  <a:pt x="788670" y="571500"/>
                </a:lnTo>
                <a:lnTo>
                  <a:pt x="971550" y="148590"/>
                </a:lnTo>
                <a:lnTo>
                  <a:pt x="1051560" y="480060"/>
                </a:lnTo>
                <a:lnTo>
                  <a:pt x="1303020" y="0"/>
                </a:lnTo>
                <a:lnTo>
                  <a:pt x="1394460" y="422910"/>
                </a:lnTo>
                <a:lnTo>
                  <a:pt x="1645920" y="422910"/>
                </a:lnTo>
                <a:lnTo>
                  <a:pt x="1657350" y="754380"/>
                </a:lnTo>
                <a:lnTo>
                  <a:pt x="0" y="754380"/>
                </a:lnTo>
                <a:lnTo>
                  <a:pt x="34290" y="491490"/>
                </a:lnTo>
                <a:close/>
              </a:path>
            </a:pathLst>
          </a:custGeom>
          <a:solidFill>
            <a:srgbClr val="F0AEB7"/>
          </a:solidFill>
          <a:ln w="12700">
            <a:solidFill>
              <a:srgbClr val="B14E5E"/>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26" name="表 25"/>
          <p:cNvGraphicFramePr>
            <a:graphicFrameLocks noGrp="1"/>
          </p:cNvGraphicFramePr>
          <p:nvPr>
            <p:extLst>
              <p:ext uri="{D42A27DB-BD31-4B8C-83A1-F6EECF244321}">
                <p14:modId xmlns:p14="http://schemas.microsoft.com/office/powerpoint/2010/main" val="2923623336"/>
              </p:ext>
            </p:extLst>
          </p:nvPr>
        </p:nvGraphicFramePr>
        <p:xfrm>
          <a:off x="7126576" y="3345622"/>
          <a:ext cx="2467065" cy="502920"/>
        </p:xfrm>
        <a:graphic>
          <a:graphicData uri="http://schemas.openxmlformats.org/drawingml/2006/table">
            <a:tbl>
              <a:tblPr firstRow="1" bandRow="1">
                <a:tableStyleId>{5C22544A-7EE6-4342-B048-85BDC9FD1C3A}</a:tableStyleId>
              </a:tblPr>
              <a:tblGrid>
                <a:gridCol w="846705">
                  <a:extLst>
                    <a:ext uri="{9D8B030D-6E8A-4147-A177-3AD203B41FA5}">
                      <a16:colId xmlns:a16="http://schemas.microsoft.com/office/drawing/2014/main" val="1805359683"/>
                    </a:ext>
                  </a:extLst>
                </a:gridCol>
                <a:gridCol w="1620360">
                  <a:extLst>
                    <a:ext uri="{9D8B030D-6E8A-4147-A177-3AD203B41FA5}">
                      <a16:colId xmlns:a16="http://schemas.microsoft.com/office/drawing/2014/main" val="3024100990"/>
                    </a:ext>
                  </a:extLst>
                </a:gridCol>
              </a:tblGrid>
              <a:tr h="0">
                <a:tc gridSpan="2">
                  <a:txBody>
                    <a:bodyPr/>
                    <a:lstStyle/>
                    <a:p>
                      <a:r>
                        <a:rPr kumimoji="1" lang="ja-JP" altLang="en-US" sz="1050" dirty="0" smtClean="0"/>
                        <a:t>条件式</a:t>
                      </a:r>
                      <a:endParaRPr kumimoji="1" lang="ja-JP" altLang="en-US" sz="105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11AFB2"/>
                    </a:solidFill>
                  </a:tcPr>
                </a:tc>
                <a:tc hMerge="1">
                  <a:txBody>
                    <a:bodyPr/>
                    <a:lstStyle/>
                    <a:p>
                      <a:endParaRPr kumimoji="1" lang="ja-JP" altLang="en-US"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11AFB2"/>
                    </a:solidFill>
                  </a:tcPr>
                </a:tc>
                <a:extLst>
                  <a:ext uri="{0D108BD9-81ED-4DB2-BD59-A6C34878D82A}">
                    <a16:rowId xmlns:a16="http://schemas.microsoft.com/office/drawing/2014/main" val="1733591403"/>
                  </a:ext>
                </a:extLst>
              </a:tr>
              <a:tr h="130403">
                <a:tc>
                  <a:txBody>
                    <a:bodyPr/>
                    <a:lstStyle/>
                    <a:p>
                      <a:pPr algn="ctr"/>
                      <a:r>
                        <a:rPr kumimoji="1" lang="ja-JP" altLang="en-US" sz="1050" dirty="0" smtClean="0"/>
                        <a:t>アラート</a:t>
                      </a:r>
                      <a:endParaRPr kumimoji="1" lang="ja-JP" altLang="en-US" sz="105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ysDot"/>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ja-JP" altLang="en-US" sz="1050" dirty="0" smtClean="0"/>
                        <a:t>正規表現に一致する</a:t>
                      </a:r>
                      <a:endParaRPr kumimoji="1" lang="ja-JP" altLang="en-US" sz="1050" dirty="0"/>
                    </a:p>
                  </a:txBody>
                  <a:tcPr anchor="ctr">
                    <a:lnL w="12700" cap="flat" cmpd="sng" algn="ctr">
                      <a:solidFill>
                        <a:schemeClr val="tx1">
                          <a:lumMod val="50000"/>
                          <a:lumOff val="50000"/>
                        </a:schemeClr>
                      </a:solidFill>
                      <a:prstDash val="sysDot"/>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05952770"/>
                  </a:ext>
                </a:extLst>
              </a:tr>
            </a:tbl>
          </a:graphicData>
        </a:graphic>
      </p:graphicFrame>
      <p:sp>
        <p:nvSpPr>
          <p:cNvPr id="15" name="環状矢印 14"/>
          <p:cNvSpPr/>
          <p:nvPr/>
        </p:nvSpPr>
        <p:spPr bwMode="auto">
          <a:xfrm>
            <a:off x="3708795" y="3419962"/>
            <a:ext cx="900000" cy="1080000"/>
          </a:xfrm>
          <a:prstGeom prst="circularArrow">
            <a:avLst>
              <a:gd name="adj1" fmla="val 12500"/>
              <a:gd name="adj2" fmla="val 1142319"/>
              <a:gd name="adj3" fmla="val 20457681"/>
              <a:gd name="adj4" fmla="val 2272305"/>
              <a:gd name="adj5" fmla="val 17976"/>
            </a:avLst>
          </a:prstGeom>
          <a:solidFill>
            <a:srgbClr val="002B62"/>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graphicFrame>
        <p:nvGraphicFramePr>
          <p:cNvPr id="27" name="表 26"/>
          <p:cNvGraphicFramePr>
            <a:graphicFrameLocks noGrp="1"/>
          </p:cNvGraphicFramePr>
          <p:nvPr>
            <p:extLst>
              <p:ext uri="{D42A27DB-BD31-4B8C-83A1-F6EECF244321}">
                <p14:modId xmlns:p14="http://schemas.microsoft.com/office/powerpoint/2010/main" val="3048828186"/>
              </p:ext>
            </p:extLst>
          </p:nvPr>
        </p:nvGraphicFramePr>
        <p:xfrm>
          <a:off x="7126576" y="4069852"/>
          <a:ext cx="2463452" cy="487814"/>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68321589"/>
                    </a:ext>
                  </a:extLst>
                </a:gridCol>
                <a:gridCol w="2255172">
                  <a:extLst>
                    <a:ext uri="{9D8B030D-6E8A-4147-A177-3AD203B41FA5}">
                      <a16:colId xmlns:a16="http://schemas.microsoft.com/office/drawing/2014/main" val="2872500698"/>
                    </a:ext>
                  </a:extLst>
                </a:gridCol>
              </a:tblGrid>
              <a:tr h="116974">
                <a:tc>
                  <a:txBody>
                    <a:bodyPr/>
                    <a:lstStyle/>
                    <a:p>
                      <a:pPr algn="ctr"/>
                      <a:endParaRPr kumimoji="1" lang="ja-JP" altLang="en-US" sz="1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endParaRPr kumimoji="1" lang="ja-JP" altLang="en-US" sz="100" dirty="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77057195"/>
                  </a:ext>
                </a:extLst>
              </a:tr>
              <a:tr h="370840">
                <a:tc>
                  <a:txBody>
                    <a:bodyPr/>
                    <a:lstStyle/>
                    <a:p>
                      <a:pPr algn="ctr"/>
                      <a:endParaRPr kumimoji="1" lang="ja-JP" altLang="en-US" sz="100"/>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kumimoji="1" lang="en-US" altLang="ja-JP" sz="1100" dirty="0" smtClean="0"/>
                        <a:t>^.*WARNING.*$</a:t>
                      </a:r>
                      <a:r>
                        <a:rPr kumimoji="1" lang="ja-JP" altLang="en-US" sz="1100" dirty="0" smtClean="0"/>
                        <a:t>：</a:t>
                      </a:r>
                      <a:r>
                        <a:rPr kumimoji="1" lang="en-US" altLang="ja-JP" sz="1100" dirty="0" smtClean="0"/>
                        <a:t>mail</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10254777"/>
                  </a:ext>
                </a:extLst>
              </a:tr>
            </a:tbl>
          </a:graphicData>
        </a:graphic>
      </p:graphicFrame>
      <p:sp>
        <p:nvSpPr>
          <p:cNvPr id="7" name="右矢印 6"/>
          <p:cNvSpPr/>
          <p:nvPr/>
        </p:nvSpPr>
        <p:spPr bwMode="auto">
          <a:xfrm>
            <a:off x="9696580" y="3419962"/>
            <a:ext cx="576000" cy="1080000"/>
          </a:xfrm>
          <a:prstGeom prst="rightArrow">
            <a:avLst/>
          </a:prstGeom>
          <a:solidFill>
            <a:srgbClr val="002060"/>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16" name="環状矢印 15"/>
          <p:cNvSpPr/>
          <p:nvPr/>
        </p:nvSpPr>
        <p:spPr bwMode="auto">
          <a:xfrm>
            <a:off x="6251450" y="3419962"/>
            <a:ext cx="900000" cy="1080000"/>
          </a:xfrm>
          <a:prstGeom prst="circularArrow">
            <a:avLst>
              <a:gd name="adj1" fmla="val 12500"/>
              <a:gd name="adj2" fmla="val 1142319"/>
              <a:gd name="adj3" fmla="val 20457681"/>
              <a:gd name="adj4" fmla="val 2272305"/>
              <a:gd name="adj5" fmla="val 17976"/>
            </a:avLst>
          </a:prstGeom>
          <a:solidFill>
            <a:srgbClr val="002B62"/>
          </a:solidFill>
          <a:ln w="12700">
            <a:solidFill>
              <a:schemeClr val="bg1"/>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smtClean="0">
              <a:latin typeface="+mn-ea"/>
            </a:endParaRPr>
          </a:p>
        </p:txBody>
      </p:sp>
      <p:sp>
        <p:nvSpPr>
          <p:cNvPr id="28" name="正方形/長方形 27"/>
          <p:cNvSpPr/>
          <p:nvPr/>
        </p:nvSpPr>
        <p:spPr bwMode="auto">
          <a:xfrm>
            <a:off x="7089028" y="4692200"/>
            <a:ext cx="2608891" cy="469232"/>
          </a:xfrm>
          <a:prstGeom prst="rect">
            <a:avLst/>
          </a:prstGeom>
          <a:no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smtClean="0">
                <a:solidFill>
                  <a:sysClr val="windowText" lastClr="000000"/>
                </a:solidFill>
                <a:latin typeface="+mn-ea"/>
              </a:rPr>
              <a:t>“WARNING”</a:t>
            </a:r>
            <a:r>
              <a:rPr lang="ja-JP" altLang="en-US" sz="1200" dirty="0" smtClean="0">
                <a:solidFill>
                  <a:sysClr val="windowText" lastClr="000000"/>
                </a:solidFill>
                <a:latin typeface="+mn-ea"/>
              </a:rPr>
              <a:t>を含むアラートが上がったら</a:t>
            </a:r>
            <a:endParaRPr lang="en-US" altLang="ja-JP" sz="1200" dirty="0" smtClean="0">
              <a:solidFill>
                <a:sysClr val="windowText" lastClr="000000"/>
              </a:solidFill>
              <a:latin typeface="+mn-ea"/>
            </a:endParaRPr>
          </a:p>
          <a:p>
            <a:pPr algn="ctr"/>
            <a:r>
              <a:rPr kumimoji="1" lang="ja-JP" altLang="en-US" sz="1200" dirty="0" smtClean="0">
                <a:solidFill>
                  <a:sysClr val="windowText" lastClr="000000"/>
                </a:solidFill>
                <a:latin typeface="+mn-ea"/>
              </a:rPr>
              <a:t>メール</a:t>
            </a:r>
            <a:r>
              <a:rPr kumimoji="1" lang="ja-JP" altLang="en-US" sz="1200" dirty="0">
                <a:solidFill>
                  <a:sysClr val="windowText" lastClr="000000"/>
                </a:solidFill>
                <a:latin typeface="+mn-ea"/>
              </a:rPr>
              <a:t>通知</a:t>
            </a:r>
            <a:r>
              <a:rPr kumimoji="1" lang="ja-JP" altLang="en-US" sz="1200" dirty="0" smtClean="0">
                <a:solidFill>
                  <a:sysClr val="windowText" lastClr="000000"/>
                </a:solidFill>
                <a:latin typeface="+mn-ea"/>
              </a:rPr>
              <a:t>するようにルールを作成</a:t>
            </a:r>
          </a:p>
        </p:txBody>
      </p:sp>
      <p:sp>
        <p:nvSpPr>
          <p:cNvPr id="29" name="正方形/長方形 28"/>
          <p:cNvSpPr/>
          <p:nvPr/>
        </p:nvSpPr>
        <p:spPr bwMode="auto">
          <a:xfrm>
            <a:off x="10067980" y="4498482"/>
            <a:ext cx="1472650" cy="687003"/>
          </a:xfrm>
          <a:prstGeom prst="rect">
            <a:avLst/>
          </a:prstGeom>
          <a:noFill/>
          <a:ln w="38100">
            <a:no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smtClean="0">
                <a:solidFill>
                  <a:sysClr val="windowText" lastClr="000000"/>
                </a:solidFill>
                <a:latin typeface="+mn-ea"/>
              </a:rPr>
              <a:t>ルールマッチング</a:t>
            </a:r>
            <a:endParaRPr lang="en-US" altLang="ja-JP" sz="1200" dirty="0" smtClean="0">
              <a:solidFill>
                <a:sysClr val="windowText" lastClr="000000"/>
              </a:solidFill>
              <a:latin typeface="+mn-ea"/>
            </a:endParaRPr>
          </a:p>
          <a:p>
            <a:pPr algn="ctr"/>
            <a:r>
              <a:rPr lang="ja-JP" altLang="en-US" sz="1200" dirty="0" smtClean="0">
                <a:solidFill>
                  <a:sysClr val="windowText" lastClr="000000"/>
                </a:solidFill>
                <a:latin typeface="+mn-ea"/>
              </a:rPr>
              <a:t>したら</a:t>
            </a:r>
            <a:endParaRPr lang="en-US" altLang="ja-JP" sz="1200" dirty="0" smtClean="0">
              <a:solidFill>
                <a:sysClr val="windowText" lastClr="000000"/>
              </a:solidFill>
              <a:latin typeface="+mn-ea"/>
            </a:endParaRPr>
          </a:p>
          <a:p>
            <a:pPr algn="ctr"/>
            <a:r>
              <a:rPr lang="ja-JP" altLang="en-US" sz="1200" dirty="0" smtClean="0">
                <a:solidFill>
                  <a:sysClr val="windowText" lastClr="000000"/>
                </a:solidFill>
                <a:latin typeface="+mn-ea"/>
              </a:rPr>
              <a:t>メール通知する</a:t>
            </a:r>
            <a:endParaRPr kumimoji="1" lang="ja-JP" altLang="en-US" sz="1200" dirty="0" smtClean="0">
              <a:solidFill>
                <a:sysClr val="windowText" lastClr="000000"/>
              </a:solidFill>
              <a:latin typeface="+mn-ea"/>
            </a:endParaRPr>
          </a:p>
        </p:txBody>
      </p:sp>
      <p:sp>
        <p:nvSpPr>
          <p:cNvPr id="22" name="正方形/長方形 21"/>
          <p:cNvSpPr/>
          <p:nvPr/>
        </p:nvSpPr>
        <p:spPr bwMode="auto">
          <a:xfrm>
            <a:off x="2115171" y="4277430"/>
            <a:ext cx="1694088" cy="217012"/>
          </a:xfrm>
          <a:prstGeom prst="rect">
            <a:avLst/>
          </a:prstGeom>
          <a:noFill/>
          <a:ln w="38100">
            <a:solidFill>
              <a:srgbClr val="FF0000"/>
            </a:solidFill>
          </a:ln>
          <a:effectLst/>
          <a:ex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200" b="1" dirty="0" smtClean="0">
              <a:solidFill>
                <a:srgbClr val="FF0000"/>
              </a:solidFill>
              <a:latin typeface="+mn-ea"/>
            </a:endParaRPr>
          </a:p>
        </p:txBody>
      </p:sp>
    </p:spTree>
    <p:extLst>
      <p:ext uri="{BB962C8B-B14F-4D97-AF65-F5344CB8AC3E}">
        <p14:creationId xmlns:p14="http://schemas.microsoft.com/office/powerpoint/2010/main" val="1305557820"/>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5133</Words>
  <Application>Microsoft Office PowerPoint</Application>
  <PresentationFormat>ワイド画面</PresentationFormat>
  <Paragraphs>1109</Paragraphs>
  <Slides>45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45</vt:i4>
      </vt:variant>
    </vt:vector>
  </HeadingPairs>
  <TitlesOfParts>
    <vt:vector size="55" baseType="lpstr">
      <vt:lpstr>HGP創英角ｺﾞｼｯｸUB</vt:lpstr>
      <vt:lpstr>Meiryo UI</vt:lpstr>
      <vt:lpstr>ＭＳ Ｐゴシック</vt:lpstr>
      <vt:lpstr>メイリオ</vt:lpstr>
      <vt:lpstr>游ゴシック</vt:lpstr>
      <vt:lpstr>Arial</vt:lpstr>
      <vt:lpstr>Calibri</vt:lpstr>
      <vt:lpstr>Tahoma</vt:lpstr>
      <vt:lpstr>Wingdings</vt:lpstr>
      <vt:lpstr>NEC_standard4_3</vt:lpstr>
      <vt:lpstr>Zabbix連携編【実習】</vt:lpstr>
      <vt:lpstr>目次</vt:lpstr>
      <vt:lpstr>1.　はじめに</vt:lpstr>
      <vt:lpstr>1.1　 Zabbix連携編【実習】について （1/4）</vt:lpstr>
      <vt:lpstr>1.1　 Zabbix連携編【実習】について （2/4）</vt:lpstr>
      <vt:lpstr>1.1　 Zabbix連携編【実習】について （3/4）</vt:lpstr>
      <vt:lpstr>1.1　 Zabbix連携編【実習】について （4/4）</vt:lpstr>
      <vt:lpstr>2.　シナリオ説明</vt:lpstr>
      <vt:lpstr>2.1　本書のシナリオ (1/3)</vt:lpstr>
      <vt:lpstr>2.1　本書のシナリオ (2/3)</vt:lpstr>
      <vt:lpstr>2.1　本書のシナリオ (3/3)</vt:lpstr>
      <vt:lpstr>3. 監視対象の用意</vt:lpstr>
      <vt:lpstr>3.1　ログファイルの作成</vt:lpstr>
      <vt:lpstr>4.モニタリング設定</vt:lpstr>
      <vt:lpstr>4.1　Zabbixの設定　※ホスト、アイテム</vt:lpstr>
      <vt:lpstr>4.2　トリガーの設定</vt:lpstr>
      <vt:lpstr>4.3　設定値のテスト　※アラート発報</vt:lpstr>
      <vt:lpstr>5.事前設定</vt:lpstr>
      <vt:lpstr>5.1　アクション設定　※メールドライバ（1/3）</vt:lpstr>
      <vt:lpstr>5.1　アクション設定　※メールドライバ（2/3）</vt:lpstr>
      <vt:lpstr>5.1　アクション設定　※メールドライバ（3/3）</vt:lpstr>
      <vt:lpstr>5.2　トークンの払い出し</vt:lpstr>
      <vt:lpstr>5.3　ディシジョンテーブル作成（1/2）</vt:lpstr>
      <vt:lpstr>5.3　ディシジョンテーブル作成（2/2）</vt:lpstr>
      <vt:lpstr>5.4　監視アダプタ　※Zabbixアダプタ（1/2）</vt:lpstr>
      <vt:lpstr>5.4　監視アダプタ　※Zabbixアダプタ（2/2）</vt:lpstr>
      <vt:lpstr>6.　作業実行</vt:lpstr>
      <vt:lpstr>6.1　ディシジョンテーブルファイル作成 　※エクセル操作(1/2)</vt:lpstr>
      <vt:lpstr>6.1　ディシジョンテーブルファイル作成 　※エクセル操作(2/2)</vt:lpstr>
      <vt:lpstr>6.2　ディシジョンテーブルファイルのアップロード</vt:lpstr>
      <vt:lpstr>6.3　テストリクエスト(1/3)</vt:lpstr>
      <vt:lpstr>6.3　テストリクエスト(2/3)</vt:lpstr>
      <vt:lpstr>6.3　テストリクエスト(3/3)</vt:lpstr>
      <vt:lpstr>6.4　プロダクション適用</vt:lpstr>
      <vt:lpstr>6.5　ログの追加 ※監視対象でecho</vt:lpstr>
      <vt:lpstr>6.6　アクション実行結果の確認(1/2)</vt:lpstr>
      <vt:lpstr>6.6　アクション実行結果の確認(2/2)</vt:lpstr>
      <vt:lpstr>A　付録</vt:lpstr>
      <vt:lpstr>サンプル１(1/6)</vt:lpstr>
      <vt:lpstr>サンプル１(2/6)</vt:lpstr>
      <vt:lpstr>サンプル１(3/6)</vt:lpstr>
      <vt:lpstr>サンプル１(4/6)</vt:lpstr>
      <vt:lpstr>サンプル１(5/6)</vt:lpstr>
      <vt:lpstr>サンプル１(6/6)</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2021-08-31T08:26:33Z</dcterms:modified>
</cp:coreProperties>
</file>