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6"/>
  </p:notesMasterIdLst>
  <p:handoutMasterIdLst>
    <p:handoutMasterId r:id="rId37"/>
  </p:handoutMasterIdLst>
  <p:sldIdLst>
    <p:sldId id="262" r:id="rId3"/>
    <p:sldId id="507" r:id="rId4"/>
    <p:sldId id="508" r:id="rId5"/>
    <p:sldId id="509" r:id="rId6"/>
    <p:sldId id="558" r:id="rId7"/>
    <p:sldId id="559" r:id="rId8"/>
    <p:sldId id="560" r:id="rId9"/>
    <p:sldId id="583" r:id="rId10"/>
    <p:sldId id="561" r:id="rId11"/>
    <p:sldId id="584" r:id="rId12"/>
    <p:sldId id="562" r:id="rId13"/>
    <p:sldId id="513" r:id="rId14"/>
    <p:sldId id="547" r:id="rId15"/>
    <p:sldId id="515" r:id="rId16"/>
    <p:sldId id="548" r:id="rId17"/>
    <p:sldId id="576" r:id="rId18"/>
    <p:sldId id="577" r:id="rId19"/>
    <p:sldId id="549" r:id="rId20"/>
    <p:sldId id="550" r:id="rId21"/>
    <p:sldId id="595" r:id="rId22"/>
    <p:sldId id="551" r:id="rId23"/>
    <p:sldId id="582" r:id="rId24"/>
    <p:sldId id="581" r:id="rId25"/>
    <p:sldId id="553" r:id="rId26"/>
    <p:sldId id="521" r:id="rId27"/>
    <p:sldId id="556" r:id="rId28"/>
    <p:sldId id="591" r:id="rId29"/>
    <p:sldId id="557" r:id="rId30"/>
    <p:sldId id="585" r:id="rId31"/>
    <p:sldId id="592" r:id="rId32"/>
    <p:sldId id="593" r:id="rId33"/>
    <p:sldId id="594" r:id="rId34"/>
    <p:sldId id="596" r:id="rId35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/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09"/>
            <p14:sldId id="558"/>
            <p14:sldId id="559"/>
            <p14:sldId id="560"/>
            <p14:sldId id="583"/>
            <p14:sldId id="561"/>
            <p14:sldId id="584"/>
            <p14:sldId id="562"/>
          </p14:sldIdLst>
        </p14:section>
        <p14:section name="2.　Scenarion description" id="{A8A060BF-92DF-4F47-AFEF-F5FA058AAEFB}">
          <p14:sldIdLst>
            <p14:sldId id="513"/>
            <p14:sldId id="547"/>
          </p14:sldIdLst>
        </p14:section>
        <p14:section name="3.　Preparation before execution" id="{F371CF2D-8915-4A64-8E16-4779225EF33B}">
          <p14:sldIdLst>
            <p14:sldId id="515"/>
            <p14:sldId id="548"/>
            <p14:sldId id="576"/>
            <p14:sldId id="577"/>
            <p14:sldId id="549"/>
            <p14:sldId id="550"/>
            <p14:sldId id="595"/>
            <p14:sldId id="551"/>
            <p14:sldId id="582"/>
            <p14:sldId id="581"/>
            <p14:sldId id="553"/>
          </p14:sldIdLst>
        </p14:section>
        <p14:section name="4.　Operation execution" id="{20E0CE64-C4E1-4AA3-A801-B968E7AAE85B}">
          <p14:sldIdLst>
            <p14:sldId id="521"/>
            <p14:sldId id="556"/>
            <p14:sldId id="591"/>
            <p14:sldId id="557"/>
          </p14:sldIdLst>
        </p14:section>
        <p14:section name="A　Appendix" id="{321A0D05-A381-48E4-9F50-11722539195D}">
          <p14:sldIdLst>
            <p14:sldId id="585"/>
            <p14:sldId id="592"/>
            <p14:sldId id="593"/>
            <p14:sldId id="594"/>
            <p14:sldId id="5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7447"/>
    <a:srgbClr val="FFFFCC"/>
    <a:srgbClr val="FAFBFC"/>
    <a:srgbClr val="FCEEEF"/>
    <a:srgbClr val="FF99CC"/>
    <a:srgbClr val="E6DB74"/>
    <a:srgbClr val="0A3368"/>
    <a:srgbClr val="336600"/>
    <a:srgbClr val="00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6" autoAdjust="0"/>
    <p:restoredTop sz="95421" autoAdjust="0"/>
  </p:normalViewPr>
  <p:slideViewPr>
    <p:cSldViewPr>
      <p:cViewPr varScale="1">
        <p:scale>
          <a:sx n="91" d="100"/>
          <a:sy n="91" d="100"/>
        </p:scale>
        <p:origin x="1572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288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2021/7/2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2021/7/2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81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15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oase-docs/OASE_documents_ja/html/driver_install/index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rule/02_screen_structure.html#label-stg-sys-st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slide" Target="slide20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exastro-suite.github.io/oase-docs/OASE_documents_ja/html/rule/02_screen_structure.html#label-prd-sys-st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oase-docs/OASE_documents_ja/html/api/index.html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slide" Target="slid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xastro-oase/oase_web/top/login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settings/index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Version 1.0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525379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Quick</a:t>
            </a:r>
            <a:r>
              <a:rPr lang="ja-JP" altLang="en-US" sz="4800" b="1" dirty="0"/>
              <a:t> </a:t>
            </a:r>
            <a:r>
              <a:rPr lang="en-US" altLang="ja-JP" sz="4800" b="1" dirty="0" smtClean="0"/>
              <a:t>Start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※”Operation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Autonomy Support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Engine” is referred to as “OASE” in this manual.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48850"/>
            <a:ext cx="73152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24" y="1551799"/>
            <a:ext cx="7200000" cy="407197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1.6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Request history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/>
              <a:t>The following functions are used in this quick start manual.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（</a:t>
            </a:r>
            <a:r>
              <a:rPr lang="en-US" altLang="ja-JP" dirty="0" err="1" smtClean="0"/>
              <a:t>DashBoard</a:t>
            </a:r>
            <a:r>
              <a:rPr lang="en-US" altLang="ja-JP" dirty="0" smtClean="0"/>
              <a:t> </a:t>
            </a:r>
            <a:r>
              <a:rPr lang="en-US" altLang="ja-JP" dirty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Rule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Request history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25" name="正方形/長方形 24"/>
          <p:cNvSpPr/>
          <p:nvPr/>
        </p:nvSpPr>
        <p:spPr bwMode="auto">
          <a:xfrm>
            <a:off x="969659" y="2266902"/>
            <a:ext cx="7128000" cy="2916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29980" y="228567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5652150" y="5314354"/>
            <a:ext cx="3162806" cy="1102224"/>
            <a:chOff x="5652150" y="5314354"/>
            <a:chExt cx="3162806" cy="1102224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587491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latin typeface="+mn-ea"/>
                </a:rPr>
                <a:t> Please refer to the manuals for details of the functions in each menu.</a:t>
              </a:r>
              <a:endParaRPr lang="ja-JP" altLang="en-US" sz="1400" b="1" dirty="0">
                <a:latin typeface="+mn-ea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314354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467430" y="5676821"/>
            <a:ext cx="5078540" cy="73975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Function description</a:t>
            </a: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list of the matched rules and their status</a:t>
            </a:r>
          </a:p>
        </p:txBody>
      </p:sp>
    </p:spTree>
    <p:extLst>
      <p:ext uri="{BB962C8B-B14F-4D97-AF65-F5344CB8AC3E}">
        <p14:creationId xmlns:p14="http://schemas.microsoft.com/office/powerpoint/2010/main" val="166160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13" y="1772770"/>
            <a:ext cx="7200000" cy="406272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11654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1.7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Action history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/>
              <a:t>The following functions are used in this quick start manual.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（</a:t>
            </a:r>
            <a:r>
              <a:rPr lang="en-US" altLang="ja-JP" dirty="0" err="1"/>
              <a:t>DashBoard</a:t>
            </a:r>
            <a:r>
              <a:rPr lang="en-US" altLang="ja-JP" dirty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Rule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Action history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25" name="正方形/長方形 24"/>
          <p:cNvSpPr/>
          <p:nvPr/>
        </p:nvSpPr>
        <p:spPr bwMode="auto">
          <a:xfrm>
            <a:off x="952076" y="2502906"/>
            <a:ext cx="7148413" cy="157418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29980" y="250409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652150" y="5112603"/>
            <a:ext cx="3162806" cy="1102224"/>
            <a:chOff x="5652150" y="5112603"/>
            <a:chExt cx="3162806" cy="1102224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385740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latin typeface="+mn-ea"/>
                </a:rPr>
                <a:t> Please refer to the manuals for details of the functions in each menu.</a:t>
              </a:r>
              <a:endParaRPr lang="ja-JP" altLang="en-US" sz="1400" b="1" dirty="0">
                <a:latin typeface="+mn-ea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112603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539440" y="5475068"/>
            <a:ext cx="5102992" cy="73975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Function description</a:t>
            </a: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>
                <a:latin typeface="+mn-ea"/>
              </a:rPr>
              <a:t>The list of the matched rules and their status</a:t>
            </a:r>
          </a:p>
        </p:txBody>
      </p:sp>
    </p:spTree>
    <p:extLst>
      <p:ext uri="{BB962C8B-B14F-4D97-AF65-F5344CB8AC3E}">
        <p14:creationId xmlns:p14="http://schemas.microsoft.com/office/powerpoint/2010/main" val="117496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Scenario description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83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</a:t>
            </a:r>
            <a:r>
              <a:rPr lang="en-US" altLang="ja-JP" dirty="0" smtClean="0"/>
              <a:t>The scenario of this manual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00708" y="802730"/>
            <a:ext cx="8964487" cy="1100356"/>
          </a:xfrm>
        </p:spPr>
        <p:txBody>
          <a:bodyPr>
            <a:normAutofit/>
          </a:bodyPr>
          <a:lstStyle/>
          <a:p>
            <a:r>
              <a:rPr lang="en-US" altLang="ja-JP" dirty="0"/>
              <a:t>Scenarios after </a:t>
            </a:r>
            <a:r>
              <a:rPr lang="en-US" altLang="ja-JP" dirty="0" smtClean="0"/>
              <a:t>OASE installation until </a:t>
            </a:r>
            <a:r>
              <a:rPr lang="en-US" altLang="ja-JP" dirty="0"/>
              <a:t>action history </a:t>
            </a:r>
            <a:r>
              <a:rPr lang="en-US" altLang="ja-JP" smtClean="0"/>
              <a:t>being obtained. </a:t>
            </a:r>
            <a:endParaRPr lang="en-US" altLang="ja-JP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179512" y="1274035"/>
            <a:ext cx="8869362" cy="4529023"/>
            <a:chOff x="179512" y="1274035"/>
            <a:chExt cx="8869362" cy="4529023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179512" y="1274035"/>
              <a:ext cx="8869362" cy="4529023"/>
              <a:chOff x="179512" y="1274035"/>
              <a:chExt cx="8869362" cy="4529023"/>
            </a:xfrm>
          </p:grpSpPr>
          <p:sp>
            <p:nvSpPr>
              <p:cNvPr id="42" name="正方形/長方形 41"/>
              <p:cNvSpPr/>
              <p:nvPr/>
            </p:nvSpPr>
            <p:spPr bwMode="auto">
              <a:xfrm>
                <a:off x="179512" y="4618342"/>
                <a:ext cx="8857108" cy="1184716"/>
              </a:xfrm>
              <a:prstGeom prst="rect">
                <a:avLst/>
              </a:prstGeom>
              <a:solidFill>
                <a:srgbClr val="92D050">
                  <a:alpha val="49804"/>
                </a:srgbClr>
              </a:solidFill>
              <a:ln>
                <a:noFill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5" name="正方形/長方形 34"/>
              <p:cNvSpPr/>
              <p:nvPr/>
            </p:nvSpPr>
            <p:spPr bwMode="auto">
              <a:xfrm>
                <a:off x="191766" y="1274035"/>
                <a:ext cx="8857108" cy="33357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  <a:ln>
                <a:noFill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cxnSp>
            <p:nvCxnSpPr>
              <p:cNvPr id="25" name="直線コネクタ 24"/>
              <p:cNvCxnSpPr/>
              <p:nvPr/>
            </p:nvCxnSpPr>
            <p:spPr bwMode="auto">
              <a:xfrm>
                <a:off x="179512" y="4609832"/>
                <a:ext cx="8857108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0A3368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7" name="角丸四角形 26"/>
              <p:cNvSpPr/>
              <p:nvPr/>
            </p:nvSpPr>
            <p:spPr bwMode="auto">
              <a:xfrm>
                <a:off x="323410" y="1371425"/>
                <a:ext cx="1728240" cy="3138565"/>
              </a:xfrm>
              <a:prstGeom prst="roundRect">
                <a:avLst>
                  <a:gd name="adj" fmla="val 10053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/>
              <a:effectLst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  <a:latin typeface="+mn-ea"/>
                  </a:rPr>
                  <a:t>Preparation</a:t>
                </a:r>
              </a:p>
              <a:p>
                <a:pPr algn="ctr"/>
                <a:r>
                  <a:rPr lang="en-US" altLang="ja-JP" b="1" dirty="0">
                    <a:solidFill>
                      <a:schemeClr val="tx1"/>
                    </a:solidFill>
                    <a:latin typeface="+mn-ea"/>
                  </a:rPr>
                  <a:t>b</a:t>
                </a:r>
                <a:r>
                  <a:rPr lang="en-US" altLang="ja-JP" b="1" dirty="0" smtClean="0">
                    <a:solidFill>
                      <a:schemeClr val="tx1"/>
                    </a:solidFill>
                    <a:latin typeface="+mn-ea"/>
                  </a:rPr>
                  <a:t>efore</a:t>
                </a:r>
              </a:p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  <a:latin typeface="+mn-ea"/>
                  </a:rPr>
                  <a:t>execution</a:t>
                </a:r>
                <a:endParaRPr kumimoji="1" lang="ja-JP" altLang="en-US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8" name="角丸四角形 27"/>
              <p:cNvSpPr/>
              <p:nvPr/>
            </p:nvSpPr>
            <p:spPr bwMode="auto">
              <a:xfrm>
                <a:off x="323410" y="4732379"/>
                <a:ext cx="1728240" cy="953044"/>
              </a:xfrm>
              <a:prstGeom prst="roundRect">
                <a:avLst/>
              </a:prstGeom>
              <a:solidFill>
                <a:srgbClr val="92D050"/>
              </a:solidFill>
              <a:ln/>
              <a:effectLst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 smtClean="0">
                    <a:solidFill>
                      <a:schemeClr val="tx1"/>
                    </a:solidFill>
                    <a:latin typeface="+mn-ea"/>
                  </a:rPr>
                  <a:t>Operation</a:t>
                </a:r>
              </a:p>
              <a:p>
                <a:pPr algn="ctr"/>
                <a:r>
                  <a:rPr lang="en-US" altLang="ja-JP" b="1" dirty="0" smtClean="0">
                    <a:solidFill>
                      <a:schemeClr val="tx1"/>
                    </a:solidFill>
                    <a:latin typeface="+mn-ea"/>
                  </a:rPr>
                  <a:t>e</a:t>
                </a:r>
                <a:r>
                  <a:rPr kumimoji="1" lang="en-US" altLang="ja-JP" b="1" dirty="0" smtClean="0">
                    <a:solidFill>
                      <a:schemeClr val="tx1"/>
                    </a:solidFill>
                    <a:latin typeface="+mn-ea"/>
                  </a:rPr>
                  <a:t>xecution</a:t>
                </a:r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2195670" y="1371425"/>
              <a:ext cx="6686107" cy="432060"/>
              <a:chOff x="2267680" y="1702803"/>
              <a:chExt cx="6686107" cy="432060"/>
            </a:xfrm>
          </p:grpSpPr>
          <p:sp>
            <p:nvSpPr>
              <p:cNvPr id="26" name="角丸四角形 25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 smtClean="0">
                    <a:latin typeface="+mn-ea"/>
                  </a:rPr>
                  <a:t>Set mail driver and create mail template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7" name="片側の 2 つの角を丸めた四角形 6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bg1"/>
                    </a:solidFill>
                    <a:latin typeface="+mn-ea"/>
                  </a:rPr>
                  <a:t>１</a:t>
                </a:r>
              </a:p>
            </p:txBody>
          </p:sp>
        </p:grpSp>
        <p:grpSp>
          <p:nvGrpSpPr>
            <p:cNvPr id="47" name="グループ化 46"/>
            <p:cNvGrpSpPr/>
            <p:nvPr/>
          </p:nvGrpSpPr>
          <p:grpSpPr>
            <a:xfrm>
              <a:off x="2195670" y="1912738"/>
              <a:ext cx="6686107" cy="432060"/>
              <a:chOff x="2267680" y="1702803"/>
              <a:chExt cx="6686107" cy="432060"/>
            </a:xfrm>
          </p:grpSpPr>
          <p:sp>
            <p:nvSpPr>
              <p:cNvPr id="48" name="角丸四角形 47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 smtClean="0">
                    <a:latin typeface="+mn-ea"/>
                  </a:rPr>
                  <a:t>Create decision table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49" name="片側の 2 つの角を丸めた四角形 48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bg1"/>
                    </a:solidFill>
                    <a:latin typeface="+mn-ea"/>
                  </a:rPr>
                  <a:t>２</a:t>
                </a: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2195670" y="2454051"/>
              <a:ext cx="6686107" cy="432060"/>
              <a:chOff x="2267680" y="1702803"/>
              <a:chExt cx="6686107" cy="432060"/>
            </a:xfrm>
          </p:grpSpPr>
          <p:sp>
            <p:nvSpPr>
              <p:cNvPr id="55" name="角丸四角形 54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 smtClean="0">
                    <a:latin typeface="+mn-ea"/>
                  </a:rPr>
                  <a:t>Create decision table file</a:t>
                </a:r>
                <a:r>
                  <a:rPr lang="ja-JP" altLang="en-US" b="1" dirty="0" smtClean="0">
                    <a:latin typeface="+mn-ea"/>
                  </a:rPr>
                  <a:t> </a:t>
                </a:r>
                <a:r>
                  <a:rPr lang="en-US" altLang="ja-JP" b="1" dirty="0" smtClean="0">
                    <a:latin typeface="+mn-ea"/>
                  </a:rPr>
                  <a:t>※In Excel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56" name="片側の 2 つの角を丸めた四角形 55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bg1"/>
                    </a:solidFill>
                    <a:latin typeface="+mn-ea"/>
                  </a:rPr>
                  <a:t>３</a:t>
                </a:r>
              </a:p>
            </p:txBody>
          </p:sp>
        </p:grpSp>
        <p:grpSp>
          <p:nvGrpSpPr>
            <p:cNvPr id="57" name="グループ化 56"/>
            <p:cNvGrpSpPr/>
            <p:nvPr/>
          </p:nvGrpSpPr>
          <p:grpSpPr>
            <a:xfrm>
              <a:off x="2195670" y="2995364"/>
              <a:ext cx="6686107" cy="432060"/>
              <a:chOff x="2267680" y="1702803"/>
              <a:chExt cx="6686107" cy="432060"/>
            </a:xfrm>
          </p:grpSpPr>
          <p:sp>
            <p:nvSpPr>
              <p:cNvPr id="58" name="角丸四角形 57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 smtClean="0">
                    <a:latin typeface="+mn-ea"/>
                  </a:rPr>
                  <a:t>Upload decision table file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59" name="片側の 2 つの角を丸めた四角形 58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solidFill>
                      <a:schemeClr val="bg1"/>
                    </a:solidFill>
                    <a:latin typeface="+mn-ea"/>
                  </a:rPr>
                  <a:t>４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60" name="グループ化 59"/>
            <p:cNvGrpSpPr/>
            <p:nvPr/>
          </p:nvGrpSpPr>
          <p:grpSpPr>
            <a:xfrm>
              <a:off x="2195670" y="3536677"/>
              <a:ext cx="6686107" cy="432060"/>
              <a:chOff x="2267680" y="1702803"/>
              <a:chExt cx="6686107" cy="432060"/>
            </a:xfrm>
          </p:grpSpPr>
          <p:sp>
            <p:nvSpPr>
              <p:cNvPr id="71" name="角丸四角形 70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 smtClean="0">
                    <a:latin typeface="+mn-ea"/>
                  </a:rPr>
                  <a:t>Test request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72" name="片側の 2 つの角を丸めた四角形 71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５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3" name="グループ化 72"/>
            <p:cNvGrpSpPr/>
            <p:nvPr/>
          </p:nvGrpSpPr>
          <p:grpSpPr>
            <a:xfrm>
              <a:off x="2195670" y="4077990"/>
              <a:ext cx="6686107" cy="432060"/>
              <a:chOff x="2267680" y="1702803"/>
              <a:chExt cx="6686107" cy="432060"/>
            </a:xfrm>
          </p:grpSpPr>
          <p:sp>
            <p:nvSpPr>
              <p:cNvPr id="74" name="角丸四角形 73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 smtClean="0">
                    <a:latin typeface="+mn-ea"/>
                  </a:rPr>
                  <a:t>Apply to production environment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75" name="片側の 2 つの角を丸めた四角形 74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６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6" name="グループ化 75"/>
            <p:cNvGrpSpPr/>
            <p:nvPr/>
          </p:nvGrpSpPr>
          <p:grpSpPr>
            <a:xfrm>
              <a:off x="2195670" y="4732378"/>
              <a:ext cx="6686107" cy="432060"/>
              <a:chOff x="2267680" y="1702803"/>
              <a:chExt cx="6686107" cy="432060"/>
            </a:xfrm>
          </p:grpSpPr>
          <p:sp>
            <p:nvSpPr>
              <p:cNvPr id="77" name="角丸四角形 76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 smtClean="0">
                    <a:latin typeface="+mn-ea"/>
                  </a:rPr>
                  <a:t>Send request via curl command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78" name="片側の 2 つの角を丸めた四角形 77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７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9" name="グループ化 78"/>
            <p:cNvGrpSpPr/>
            <p:nvPr/>
          </p:nvGrpSpPr>
          <p:grpSpPr>
            <a:xfrm>
              <a:off x="2195670" y="5273694"/>
              <a:ext cx="6686107" cy="432060"/>
              <a:chOff x="2267680" y="1702803"/>
              <a:chExt cx="6686107" cy="432060"/>
            </a:xfrm>
          </p:grpSpPr>
          <p:sp>
            <p:nvSpPr>
              <p:cNvPr id="80" name="角丸四角形 79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 smtClean="0">
                    <a:latin typeface="+mn-ea"/>
                  </a:rPr>
                  <a:t>Check the result of action execution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81" name="片側の 2 つの角を丸めた四角形 80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８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pSp>
        <p:nvGrpSpPr>
          <p:cNvPr id="5" name="グループ化 4"/>
          <p:cNvGrpSpPr/>
          <p:nvPr/>
        </p:nvGrpSpPr>
        <p:grpSpPr>
          <a:xfrm>
            <a:off x="192960" y="5873150"/>
            <a:ext cx="8940550" cy="661805"/>
            <a:chOff x="192960" y="5873150"/>
            <a:chExt cx="8940550" cy="661805"/>
          </a:xfrm>
        </p:grpSpPr>
        <p:sp>
          <p:nvSpPr>
            <p:cNvPr id="84" name="角丸四角形 83"/>
            <p:cNvSpPr/>
            <p:nvPr/>
          </p:nvSpPr>
          <p:spPr bwMode="auto">
            <a:xfrm>
              <a:off x="582330" y="5873150"/>
              <a:ext cx="8448250" cy="6120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85" name="グループ化 84"/>
            <p:cNvGrpSpPr/>
            <p:nvPr/>
          </p:nvGrpSpPr>
          <p:grpSpPr>
            <a:xfrm>
              <a:off x="192960" y="5874241"/>
              <a:ext cx="565503" cy="549789"/>
              <a:chOff x="162795" y="3812178"/>
              <a:chExt cx="565503" cy="549789"/>
            </a:xfrm>
          </p:grpSpPr>
          <p:sp>
            <p:nvSpPr>
              <p:cNvPr id="86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88" name="角丸四角形 87"/>
            <p:cNvSpPr/>
            <p:nvPr/>
          </p:nvSpPr>
          <p:spPr bwMode="auto">
            <a:xfrm>
              <a:off x="685260" y="5922955"/>
              <a:ext cx="8448250" cy="61200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dirty="0" smtClean="0">
                  <a:latin typeface="+mn-ea"/>
                </a:rPr>
                <a:t>Preparation befor</a:t>
              </a:r>
              <a:r>
                <a:rPr lang="en-US" altLang="ja-JP" sz="1400" dirty="0" smtClean="0">
                  <a:latin typeface="+mn-ea"/>
                </a:rPr>
                <a:t>e execution includes driver setting and rule registration.</a:t>
              </a:r>
              <a:endParaRPr kumimoji="1" lang="en-US" altLang="ja-JP" sz="1400" dirty="0" smtClean="0">
                <a:latin typeface="+mn-ea"/>
              </a:endParaRPr>
            </a:p>
            <a:p>
              <a:pPr algn="ctr"/>
              <a:r>
                <a:rPr kumimoji="1" lang="en-US" altLang="ja-JP" sz="1400" dirty="0" smtClean="0">
                  <a:latin typeface="+mn-ea"/>
                </a:rPr>
                <a:t>Operation execution includes sending messages to OASE to match rules and execute actions.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20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Preparation before execution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643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96" y="2090563"/>
            <a:ext cx="5631490" cy="318538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 smtClean="0"/>
              <a:t>　</a:t>
            </a:r>
            <a:r>
              <a:rPr lang="en-US" altLang="ja-JP" dirty="0"/>
              <a:t>Set mail driver and create mail template (1/3)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Add action target</a:t>
            </a:r>
            <a:endParaRPr lang="en-US" altLang="ja-JP" dirty="0"/>
          </a:p>
          <a:p>
            <a:pPr lvl="1"/>
            <a:r>
              <a:rPr lang="en-US" altLang="ja-JP" dirty="0" smtClean="0"/>
              <a:t>Click the “Add action target” button on the “Action settings screen”, them select “mail Driver ver1” in the “Select an action target” column.</a:t>
            </a:r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425138" y="5529455"/>
            <a:ext cx="8538375" cy="857202"/>
            <a:chOff x="425138" y="5529455"/>
            <a:chExt cx="8538375" cy="857202"/>
          </a:xfrm>
        </p:grpSpPr>
        <p:sp>
          <p:nvSpPr>
            <p:cNvPr id="25" name="角丸四角形 24"/>
            <p:cNvSpPr/>
            <p:nvPr/>
          </p:nvSpPr>
          <p:spPr bwMode="auto">
            <a:xfrm>
              <a:off x="720986" y="5838252"/>
              <a:ext cx="8242527" cy="548405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 smtClean="0">
                  <a:latin typeface="+mn-ea"/>
                </a:rPr>
                <a:t>Please refer to </a:t>
              </a:r>
              <a:r>
                <a:rPr lang="fr-FR" altLang="ja-JP" sz="1100" b="1" u="sng" dirty="0" smtClean="0">
                  <a:latin typeface="+mn-ea"/>
                  <a:hlinkClick r:id="rId3"/>
                </a:rPr>
                <a:t>&lt;Environment construction manaul -Driver installation-&gt;</a:t>
              </a:r>
              <a:r>
                <a:rPr lang="en-US" altLang="ja-JP" sz="1100" b="1" u="sng" dirty="0" smtClean="0">
                  <a:latin typeface="+mn-ea"/>
                </a:rPr>
                <a:t> </a:t>
              </a:r>
            </a:p>
            <a:p>
              <a:pPr algn="ctr"/>
              <a:r>
                <a:rPr lang="en-US" altLang="ja-JP" sz="1400" dirty="0" smtClean="0">
                  <a:latin typeface="+mn-ea"/>
                </a:rPr>
                <a:t>if the mail driver hasn’t been registered.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26" name="グループ化 25"/>
            <p:cNvGrpSpPr/>
            <p:nvPr/>
          </p:nvGrpSpPr>
          <p:grpSpPr>
            <a:xfrm>
              <a:off x="425138" y="5529455"/>
              <a:ext cx="565503" cy="549789"/>
              <a:chOff x="162793" y="3660567"/>
              <a:chExt cx="565503" cy="549789"/>
            </a:xfrm>
          </p:grpSpPr>
          <p:sp>
            <p:nvSpPr>
              <p:cNvPr id="27" name="円/楕円 44"/>
              <p:cNvSpPr/>
              <p:nvPr/>
            </p:nvSpPr>
            <p:spPr bwMode="auto">
              <a:xfrm>
                <a:off x="162793" y="3660567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233240" y="3901559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161" y="2780577"/>
            <a:ext cx="3594200" cy="1987298"/>
          </a:xfrm>
          <a:prstGeom prst="rect">
            <a:avLst/>
          </a:prstGeom>
        </p:spPr>
      </p:pic>
      <p:sp>
        <p:nvSpPr>
          <p:cNvPr id="30" name="正方形/長方形 29"/>
          <p:cNvSpPr/>
          <p:nvPr/>
        </p:nvSpPr>
        <p:spPr bwMode="auto">
          <a:xfrm>
            <a:off x="5628177" y="2365511"/>
            <a:ext cx="923509" cy="24974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3673813" y="3445097"/>
            <a:ext cx="1584707" cy="7937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7" name="直線矢印コネクタ 16"/>
          <p:cNvCxnSpPr>
            <a:stCxn id="30" idx="2"/>
            <a:endCxn id="32" idx="0"/>
          </p:cNvCxnSpPr>
          <p:nvPr/>
        </p:nvCxnSpPr>
        <p:spPr bwMode="auto">
          <a:xfrm flipH="1">
            <a:off x="4466167" y="2615257"/>
            <a:ext cx="1623765" cy="82984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6" name="グループ化 5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4" name="正方形/長方形 3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" name="角丸四角形 6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Test request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8" name="角丸四角形 7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Apply to </a:t>
              </a:r>
              <a:r>
                <a:rPr lang="en-US" altLang="ja-JP" sz="900" b="1" dirty="0" smtClean="0">
                  <a:latin typeface="+mn-ea"/>
                </a:rPr>
                <a:t>production</a:t>
              </a:r>
            </a:p>
            <a:p>
              <a:pPr algn="ctr"/>
              <a:r>
                <a:rPr lang="en-US" altLang="ja-JP" sz="900" b="1" dirty="0" smtClean="0">
                  <a:latin typeface="+mn-ea"/>
                </a:rPr>
                <a:t>environment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11" name="角丸四角形 10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Upload decision table file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Set mail driver and 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create </a:t>
              </a:r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mail template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</a:t>
              </a:r>
              <a:r>
                <a:rPr lang="en-US" altLang="ja-JP" sz="900" b="1" dirty="0" smtClean="0">
                  <a:latin typeface="+mn-ea"/>
                </a:rPr>
                <a:t>table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 </a:t>
              </a:r>
              <a:r>
                <a:rPr lang="en-US" altLang="ja-JP" sz="900" b="1" dirty="0" smtClean="0">
                  <a:latin typeface="+mn-ea"/>
                </a:rPr>
                <a:t>file</a:t>
              </a:r>
            </a:p>
            <a:p>
              <a:pPr algn="ctr"/>
              <a:r>
                <a:rPr lang="en-US" altLang="ja-JP" sz="900" b="1" dirty="0" smtClean="0">
                  <a:latin typeface="+mn-ea"/>
                </a:rPr>
                <a:t>※In </a:t>
              </a:r>
              <a:r>
                <a:rPr lang="en-US" altLang="ja-JP" sz="900" b="1" dirty="0">
                  <a:latin typeface="+mn-ea"/>
                </a:rPr>
                <a:t>Excel</a:t>
              </a:r>
              <a:endParaRPr lang="ja-JP" altLang="en-US" sz="9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1128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10" y="1575211"/>
            <a:ext cx="4239722" cy="238564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/>
              <a:t>　</a:t>
            </a:r>
            <a:r>
              <a:rPr lang="en-US" altLang="ja-JP" dirty="0"/>
              <a:t> Set mail driver and create mail template (</a:t>
            </a:r>
            <a:r>
              <a:rPr lang="en-US" altLang="ja-JP" dirty="0" smtClean="0"/>
              <a:t>2/3)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Set action target</a:t>
            </a:r>
            <a:endParaRPr lang="en-US" altLang="ja-JP" dirty="0"/>
          </a:p>
          <a:p>
            <a:pPr lvl="1"/>
            <a:r>
              <a:rPr lang="en-US" altLang="ja-JP" dirty="0" smtClean="0"/>
              <a:t>Enter required information then click the “Save” button.</a:t>
            </a:r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 bwMode="auto">
          <a:xfrm>
            <a:off x="395420" y="4097879"/>
            <a:ext cx="4569378" cy="2217867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595565"/>
              </p:ext>
            </p:extLst>
          </p:nvPr>
        </p:nvGraphicFramePr>
        <p:xfrm>
          <a:off x="443402" y="4166195"/>
          <a:ext cx="4500377" cy="2149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4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3492237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888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Setting value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273914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Name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any desired action target name.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Protocol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Select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either “</a:t>
                      </a:r>
                      <a:r>
                        <a:rPr kumimoji="1" lang="en-US" altLang="ja-JP" sz="1050" b="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” or “</a:t>
                      </a:r>
                      <a:r>
                        <a:rPr kumimoji="1" lang="en-US" altLang="ja-JP" sz="1050" b="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smtp_auth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”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458798">
                <a:tc>
                  <a:txBody>
                    <a:bodyPr/>
                    <a:lstStyle/>
                    <a:p>
                      <a:r>
                        <a:rPr kumimoji="1" lang="en-US" altLang="ja-JP" sz="1050" b="1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</a:t>
                      </a:r>
                      <a:endParaRPr kumimoji="1" lang="en-US" altLang="ja-JP" sz="105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Server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private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IP or global IP</a:t>
                      </a:r>
                    </a:p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※The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SMTP server has to be prepared in advance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Port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the port number used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for communication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User name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the user name as the mail sender.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789666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Password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the password required for authentication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368260"/>
                  </a:ext>
                </a:extLst>
              </a:tr>
            </a:tbl>
          </a:graphicData>
        </a:graphic>
      </p:graphicFrame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Test request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environment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Upload decision table file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</a:t>
              </a:r>
              <a:r>
                <a:rPr lang="en-US" altLang="ja-JP" sz="900" b="1" dirty="0" smtClean="0">
                  <a:latin typeface="+mn-ea"/>
                </a:rPr>
                <a:t>table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※In Excel</a:t>
              </a:r>
              <a:endParaRPr lang="ja-JP" altLang="en-US" sz="900" b="1" dirty="0">
                <a:latin typeface="+mn-ea"/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814887" y="5819498"/>
            <a:ext cx="2181814" cy="616338"/>
            <a:chOff x="6814887" y="5819498"/>
            <a:chExt cx="2181814" cy="616338"/>
          </a:xfrm>
        </p:grpSpPr>
        <p:sp>
          <p:nvSpPr>
            <p:cNvPr id="33" name="角丸四角形 32"/>
            <p:cNvSpPr/>
            <p:nvPr/>
          </p:nvSpPr>
          <p:spPr bwMode="auto">
            <a:xfrm>
              <a:off x="7092350" y="5819498"/>
              <a:ext cx="1871162" cy="59763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6814887" y="5831621"/>
              <a:ext cx="565503" cy="549789"/>
              <a:chOff x="162795" y="3812178"/>
              <a:chExt cx="565503" cy="549789"/>
            </a:xfrm>
          </p:grpSpPr>
          <p:sp>
            <p:nvSpPr>
              <p:cNvPr id="36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39" name="角丸四角形 38"/>
            <p:cNvSpPr/>
            <p:nvPr/>
          </p:nvSpPr>
          <p:spPr bwMode="auto">
            <a:xfrm>
              <a:off x="7125539" y="5838204"/>
              <a:ext cx="1871162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ja-JP" sz="1400" dirty="0" smtClean="0">
                  <a:latin typeface="+mn-ea"/>
                </a:rPr>
                <a:t>  Items with </a:t>
              </a:r>
              <a:r>
                <a:rPr lang="ja-JP" altLang="en-US" sz="1400" dirty="0" smtClean="0">
                  <a:solidFill>
                    <a:srgbClr val="FF0000"/>
                  </a:solidFill>
                  <a:latin typeface="+mn-ea"/>
                </a:rPr>
                <a:t>*</a:t>
              </a:r>
              <a:r>
                <a:rPr lang="ja-JP" altLang="en-US" sz="1400" dirty="0" smtClean="0">
                  <a:latin typeface="+mn-ea"/>
                </a:rPr>
                <a:t> </a:t>
              </a:r>
              <a:r>
                <a:rPr lang="en-US" altLang="ja-JP" sz="1400" dirty="0" smtClean="0">
                  <a:latin typeface="+mn-ea"/>
                </a:rPr>
                <a:t>are required items</a:t>
              </a:r>
              <a:endParaRPr kumimoji="1" lang="ja-JP" altLang="en-US" sz="1400" dirty="0" smtClean="0">
                <a:latin typeface="+mn-ea"/>
              </a:endParaRPr>
            </a:p>
          </p:txBody>
        </p:sp>
      </p:grpSp>
      <p:sp>
        <p:nvSpPr>
          <p:cNvPr id="24" name="正方形/長方形 23"/>
          <p:cNvSpPr/>
          <p:nvPr/>
        </p:nvSpPr>
        <p:spPr bwMode="auto">
          <a:xfrm>
            <a:off x="827481" y="1945163"/>
            <a:ext cx="3858072" cy="14215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3059791" y="3638359"/>
            <a:ext cx="663232" cy="20600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0" name="直線矢印コネクタ 39"/>
          <p:cNvCxnSpPr>
            <a:stCxn id="24" idx="2"/>
            <a:endCxn id="35" idx="0"/>
          </p:cNvCxnSpPr>
          <p:nvPr/>
        </p:nvCxnSpPr>
        <p:spPr bwMode="auto">
          <a:xfrm>
            <a:off x="2756517" y="3366664"/>
            <a:ext cx="634890" cy="27169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グループ化 6"/>
          <p:cNvGrpSpPr/>
          <p:nvPr/>
        </p:nvGrpSpPr>
        <p:grpSpPr>
          <a:xfrm>
            <a:off x="4980310" y="2996940"/>
            <a:ext cx="1792850" cy="1961708"/>
            <a:chOff x="4980310" y="2996940"/>
            <a:chExt cx="1792850" cy="1961708"/>
          </a:xfrm>
        </p:grpSpPr>
        <p:sp>
          <p:nvSpPr>
            <p:cNvPr id="41" name="角丸四角形 40"/>
            <p:cNvSpPr/>
            <p:nvPr/>
          </p:nvSpPr>
          <p:spPr bwMode="auto">
            <a:xfrm>
              <a:off x="5025971" y="3262526"/>
              <a:ext cx="1717619" cy="169612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2" name="グループ化 41"/>
            <p:cNvGrpSpPr/>
            <p:nvPr/>
          </p:nvGrpSpPr>
          <p:grpSpPr>
            <a:xfrm>
              <a:off x="5012815" y="2996940"/>
              <a:ext cx="565503" cy="549789"/>
              <a:chOff x="162795" y="3812178"/>
              <a:chExt cx="565503" cy="549789"/>
            </a:xfrm>
          </p:grpSpPr>
          <p:sp>
            <p:nvSpPr>
              <p:cNvPr id="43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5" name="角丸四角形 44"/>
            <p:cNvSpPr/>
            <p:nvPr/>
          </p:nvSpPr>
          <p:spPr bwMode="auto">
            <a:xfrm>
              <a:off x="4980310" y="3373743"/>
              <a:ext cx="1792850" cy="1584905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ja-JP" sz="1000" dirty="0" smtClean="0">
                  <a:solidFill>
                    <a:sysClr val="windowText" lastClr="000000"/>
                  </a:solidFill>
                </a:rPr>
                <a:t>“</a:t>
              </a:r>
              <a:r>
                <a:rPr lang="en-US" altLang="ja-JP" sz="1000" dirty="0" err="1" smtClean="0">
                  <a:solidFill>
                    <a:sysClr val="windowText" lastClr="000000"/>
                  </a:solidFill>
                </a:rPr>
                <a:t>Item:name</a:t>
              </a:r>
              <a:r>
                <a:rPr lang="en-US" altLang="ja-JP" sz="1000" dirty="0" smtClean="0">
                  <a:solidFill>
                    <a:sysClr val="windowText" lastClr="000000"/>
                  </a:solidFill>
                </a:rPr>
                <a:t>” is used to specify “Execute action to which action target” when creating the latter mentioned decision table file.</a:t>
              </a:r>
              <a:endParaRPr lang="ja-JP" altLang="en-US" sz="1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5014097" y="5100406"/>
            <a:ext cx="1728310" cy="1335430"/>
            <a:chOff x="5014097" y="5100406"/>
            <a:chExt cx="1728310" cy="1335430"/>
          </a:xfrm>
        </p:grpSpPr>
        <p:sp>
          <p:nvSpPr>
            <p:cNvPr id="51" name="角丸四角形 50"/>
            <p:cNvSpPr/>
            <p:nvPr/>
          </p:nvSpPr>
          <p:spPr bwMode="auto">
            <a:xfrm>
              <a:off x="5024788" y="5344567"/>
              <a:ext cx="1717619" cy="1091269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7" name="グループ化 46"/>
            <p:cNvGrpSpPr/>
            <p:nvPr/>
          </p:nvGrpSpPr>
          <p:grpSpPr>
            <a:xfrm>
              <a:off x="5014097" y="5100406"/>
              <a:ext cx="565503" cy="549789"/>
              <a:chOff x="162795" y="3812178"/>
              <a:chExt cx="565503" cy="549789"/>
            </a:xfrm>
          </p:grpSpPr>
          <p:sp>
            <p:nvSpPr>
              <p:cNvPr id="48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0" name="角丸四角形 49"/>
            <p:cNvSpPr/>
            <p:nvPr/>
          </p:nvSpPr>
          <p:spPr bwMode="auto">
            <a:xfrm>
              <a:off x="5039685" y="5651633"/>
              <a:ext cx="1701056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ja-JP" sz="1050" dirty="0">
                  <a:solidFill>
                    <a:sysClr val="windowText" lastClr="000000"/>
                  </a:solidFill>
                </a:rPr>
                <a:t>“</a:t>
              </a:r>
              <a:r>
                <a:rPr lang="en-US" altLang="ja-JP" sz="1050" dirty="0" err="1">
                  <a:solidFill>
                    <a:sysClr val="windowText" lastClr="000000"/>
                  </a:solidFill>
                </a:rPr>
                <a:t>Item:user</a:t>
              </a:r>
              <a:r>
                <a:rPr lang="en-US" altLang="ja-JP" sz="1050" dirty="0">
                  <a:solidFill>
                    <a:sysClr val="windowText" lastClr="000000"/>
                  </a:solidFill>
                </a:rPr>
                <a:t> name” is displayed as the sender of the mail.</a:t>
              </a:r>
              <a:endParaRPr lang="ja-JP" altLang="en-US" sz="105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1663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28" y="2142668"/>
            <a:ext cx="3594714" cy="203028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081" y="2992913"/>
            <a:ext cx="3594714" cy="191995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216" y="3593475"/>
            <a:ext cx="1983938" cy="167152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/>
              <a:t>　</a:t>
            </a:r>
            <a:r>
              <a:rPr lang="en-US" altLang="ja-JP" dirty="0"/>
              <a:t> Set mail driver and create mail template (</a:t>
            </a:r>
            <a:r>
              <a:rPr lang="en-US" altLang="ja-JP" dirty="0" smtClean="0"/>
              <a:t>3/3)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Create</a:t>
            </a:r>
            <a:r>
              <a:rPr lang="ja-JP" altLang="en-US" dirty="0"/>
              <a:t> </a:t>
            </a:r>
            <a:r>
              <a:rPr lang="en-US" altLang="ja-JP" dirty="0" smtClean="0"/>
              <a:t>mail template</a:t>
            </a:r>
            <a:endParaRPr lang="en-US" altLang="ja-JP" dirty="0"/>
          </a:p>
          <a:p>
            <a:pPr lvl="1"/>
            <a:r>
              <a:rPr lang="en-US" altLang="ja-JP" dirty="0" smtClean="0"/>
              <a:t>Click the “Mail template” button then click the “Register” button.</a:t>
            </a:r>
          </a:p>
          <a:p>
            <a:pPr lvl="1"/>
            <a:r>
              <a:rPr lang="en-US" altLang="ja-JP" dirty="0" smtClean="0"/>
              <a:t>Enter the required information in “Mail template register screen” then click the “save” button.</a:t>
            </a:r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 bwMode="auto">
          <a:xfrm>
            <a:off x="3678011" y="2621503"/>
            <a:ext cx="580381" cy="17640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4723293" y="3188784"/>
            <a:ext cx="424787" cy="15625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4719002" y="3818214"/>
            <a:ext cx="1754473" cy="111727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607260" y="5114954"/>
            <a:ext cx="290135" cy="15625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8" name="直線矢印コネクタ 27"/>
          <p:cNvCxnSpPr>
            <a:stCxn id="31" idx="2"/>
            <a:endCxn id="25" idx="0"/>
          </p:cNvCxnSpPr>
          <p:nvPr/>
        </p:nvCxnSpPr>
        <p:spPr bwMode="auto">
          <a:xfrm>
            <a:off x="3968202" y="2797911"/>
            <a:ext cx="967485" cy="39087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直線矢印コネクタ 31"/>
          <p:cNvCxnSpPr>
            <a:stCxn id="25" idx="2"/>
            <a:endCxn id="26" idx="0"/>
          </p:cNvCxnSpPr>
          <p:nvPr/>
        </p:nvCxnSpPr>
        <p:spPr bwMode="auto">
          <a:xfrm>
            <a:off x="4935687" y="3345042"/>
            <a:ext cx="660552" cy="47317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直線矢印コネクタ 34"/>
          <p:cNvCxnSpPr>
            <a:stCxn id="26" idx="2"/>
            <a:endCxn id="27" idx="0"/>
          </p:cNvCxnSpPr>
          <p:nvPr/>
        </p:nvCxnSpPr>
        <p:spPr bwMode="auto">
          <a:xfrm>
            <a:off x="5596239" y="4935488"/>
            <a:ext cx="156089" cy="17946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9" name="正方形/長方形 28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Test request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environment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Upload decision table file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</a:t>
              </a:r>
              <a:r>
                <a:rPr lang="en-US" altLang="ja-JP" sz="900" b="1" dirty="0" smtClean="0">
                  <a:latin typeface="+mn-ea"/>
                </a:rPr>
                <a:t>table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※In Excel</a:t>
              </a:r>
              <a:endParaRPr lang="ja-JP" altLang="en-US" sz="900" b="1" dirty="0">
                <a:latin typeface="+mn-ea"/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814887" y="5820620"/>
            <a:ext cx="2181814" cy="614094"/>
            <a:chOff x="6814887" y="5820620"/>
            <a:chExt cx="2181814" cy="614094"/>
          </a:xfrm>
        </p:grpSpPr>
        <p:sp>
          <p:nvSpPr>
            <p:cNvPr id="46" name="角丸四角形 45"/>
            <p:cNvSpPr/>
            <p:nvPr/>
          </p:nvSpPr>
          <p:spPr bwMode="auto">
            <a:xfrm>
              <a:off x="7092350" y="5820620"/>
              <a:ext cx="1871162" cy="59763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7" name="グループ化 46"/>
            <p:cNvGrpSpPr/>
            <p:nvPr/>
          </p:nvGrpSpPr>
          <p:grpSpPr>
            <a:xfrm>
              <a:off x="6814887" y="5831621"/>
              <a:ext cx="565503" cy="549789"/>
              <a:chOff x="162795" y="3812178"/>
              <a:chExt cx="565503" cy="549789"/>
            </a:xfrm>
          </p:grpSpPr>
          <p:sp>
            <p:nvSpPr>
              <p:cNvPr id="48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0" name="角丸四角形 49"/>
            <p:cNvSpPr/>
            <p:nvPr/>
          </p:nvSpPr>
          <p:spPr bwMode="auto">
            <a:xfrm>
              <a:off x="7125539" y="5837082"/>
              <a:ext cx="1871162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en-US" altLang="ja-JP" sz="1400" dirty="0">
                  <a:latin typeface="+mn-ea"/>
                </a:rPr>
                <a:t> Items with </a:t>
              </a:r>
              <a:r>
                <a:rPr lang="ja-JP" altLang="en-US" sz="1400" dirty="0">
                  <a:solidFill>
                    <a:srgbClr val="FF0000"/>
                  </a:solidFill>
                  <a:latin typeface="+mn-ea"/>
                </a:rPr>
                <a:t>*</a:t>
              </a:r>
              <a:r>
                <a:rPr lang="ja-JP" altLang="en-US" sz="1400" dirty="0">
                  <a:latin typeface="+mn-ea"/>
                </a:rPr>
                <a:t> </a:t>
              </a:r>
              <a:r>
                <a:rPr lang="en-US" altLang="ja-JP" sz="1400" dirty="0">
                  <a:latin typeface="+mn-ea"/>
                </a:rPr>
                <a:t>are required items</a:t>
              </a:r>
              <a:endParaRPr kumimoji="1" lang="ja-JP" altLang="en-US" sz="1400" dirty="0" smtClean="0">
                <a:latin typeface="+mn-ea"/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3781129" y="5303138"/>
            <a:ext cx="2963311" cy="1115115"/>
            <a:chOff x="3781129" y="5303138"/>
            <a:chExt cx="2963311" cy="1115115"/>
          </a:xfrm>
        </p:grpSpPr>
        <p:sp>
          <p:nvSpPr>
            <p:cNvPr id="51" name="角丸四角形 50"/>
            <p:cNvSpPr/>
            <p:nvPr/>
          </p:nvSpPr>
          <p:spPr bwMode="auto">
            <a:xfrm>
              <a:off x="4066365" y="5551571"/>
              <a:ext cx="2644886" cy="86668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52" name="グループ化 51"/>
            <p:cNvGrpSpPr/>
            <p:nvPr/>
          </p:nvGrpSpPr>
          <p:grpSpPr>
            <a:xfrm>
              <a:off x="3781129" y="5303138"/>
              <a:ext cx="565503" cy="549789"/>
              <a:chOff x="162795" y="3812178"/>
              <a:chExt cx="565503" cy="549789"/>
            </a:xfrm>
          </p:grpSpPr>
          <p:sp>
            <p:nvSpPr>
              <p:cNvPr id="53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5" name="角丸四角形 54"/>
            <p:cNvSpPr/>
            <p:nvPr/>
          </p:nvSpPr>
          <p:spPr bwMode="auto">
            <a:xfrm>
              <a:off x="4066365" y="5566269"/>
              <a:ext cx="2678075" cy="843424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ja-JP" sz="1000" dirty="0">
                  <a:solidFill>
                    <a:sysClr val="windowText" lastClr="000000"/>
                  </a:solidFill>
                </a:rPr>
                <a:t>“</a:t>
              </a:r>
              <a:r>
                <a:rPr lang="en-US" altLang="ja-JP" sz="1000" dirty="0" err="1" smtClean="0">
                  <a:solidFill>
                    <a:sysClr val="windowText" lastClr="000000"/>
                  </a:solidFill>
                </a:rPr>
                <a:t>Item:template</a:t>
              </a:r>
              <a:r>
                <a:rPr lang="en-US" altLang="ja-JP" sz="1000" dirty="0" smtClean="0">
                  <a:solidFill>
                    <a:sysClr val="windowText" lastClr="000000"/>
                  </a:solidFill>
                </a:rPr>
                <a:t> name” </a:t>
              </a:r>
              <a:r>
                <a:rPr lang="en-US" altLang="ja-JP" sz="1000" dirty="0">
                  <a:solidFill>
                    <a:sysClr val="windowText" lastClr="000000"/>
                  </a:solidFill>
                </a:rPr>
                <a:t>is used to specify </a:t>
              </a:r>
              <a:r>
                <a:rPr lang="en-US" altLang="ja-JP" sz="1000" dirty="0" smtClean="0">
                  <a:solidFill>
                    <a:sysClr val="windowText" lastClr="000000"/>
                  </a:solidFill>
                </a:rPr>
                <a:t>“which mail template to use” </a:t>
              </a:r>
              <a:r>
                <a:rPr lang="en-US" altLang="ja-JP" sz="1000" dirty="0">
                  <a:solidFill>
                    <a:sysClr val="windowText" lastClr="000000"/>
                  </a:solidFill>
                </a:rPr>
                <a:t>when creating the latter mentioned decision table file</a:t>
              </a:r>
              <a:r>
                <a:rPr lang="en-US" altLang="ja-JP" sz="1000" dirty="0" smtClean="0">
                  <a:solidFill>
                    <a:sysClr val="windowText" lastClr="000000"/>
                  </a:solidFill>
                </a:rPr>
                <a:t>.</a:t>
              </a:r>
              <a:endParaRPr lang="ja-JP" altLang="en-US" sz="1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8" name="角丸四角形 37"/>
          <p:cNvSpPr/>
          <p:nvPr/>
        </p:nvSpPr>
        <p:spPr bwMode="auto">
          <a:xfrm>
            <a:off x="147299" y="4467993"/>
            <a:ext cx="3433713" cy="2057437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718285"/>
              </p:ext>
            </p:extLst>
          </p:nvPr>
        </p:nvGraphicFramePr>
        <p:xfrm>
          <a:off x="222685" y="4555615"/>
          <a:ext cx="3358327" cy="1940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36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2225959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Setting value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Template name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any desired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template name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Destination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destination mail address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CC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Optional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BCC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Optional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Subject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any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desired subject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78966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Body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any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desired body context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36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029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618" y="5021760"/>
            <a:ext cx="2147677" cy="18880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60" y="2840514"/>
            <a:ext cx="3065710" cy="1626382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618" y="3330549"/>
            <a:ext cx="2147677" cy="168267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621" y="3316407"/>
            <a:ext cx="2150872" cy="185845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3.2</a:t>
            </a:r>
            <a:r>
              <a:rPr lang="ja-JP" altLang="en-US" dirty="0" smtClean="0"/>
              <a:t>　</a:t>
            </a:r>
            <a:r>
              <a:rPr lang="en-US" altLang="ja-JP" dirty="0"/>
              <a:t>Create decision </a:t>
            </a:r>
            <a:r>
              <a:rPr lang="en-US" altLang="ja-JP" dirty="0" smtClean="0"/>
              <a:t>table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/>
          <a:lstStyle/>
          <a:p>
            <a:r>
              <a:rPr lang="en-US" altLang="ja-JP" dirty="0" smtClean="0"/>
              <a:t>Create decision table</a:t>
            </a:r>
            <a:endParaRPr lang="en-US" altLang="ja-JP" dirty="0"/>
          </a:p>
          <a:p>
            <a:pPr lvl="1"/>
            <a:r>
              <a:rPr lang="en-US" altLang="ja-JP" dirty="0" smtClean="0"/>
              <a:t>Click the “Register” button in “Decision table screen”, enter required information </a:t>
            </a:r>
            <a:r>
              <a:rPr lang="en-US" altLang="ja-JP" dirty="0"/>
              <a:t>in “Basic information / </a:t>
            </a:r>
            <a:r>
              <a:rPr lang="en-US" altLang="ja-JP" dirty="0" smtClean="0"/>
              <a:t>permissions” tab </a:t>
            </a:r>
            <a:r>
              <a:rPr lang="en-US" altLang="ja-JP" dirty="0"/>
              <a:t>and “Conditional expression</a:t>
            </a:r>
            <a:r>
              <a:rPr lang="en-US" altLang="ja-JP" dirty="0" smtClean="0"/>
              <a:t>” tab on the “Register” screen then click the “Save” button.</a:t>
            </a:r>
            <a:endParaRPr lang="en-US" altLang="ja-JP" spc="-150" dirty="0" smtClean="0"/>
          </a:p>
          <a:p>
            <a:pPr lvl="1"/>
            <a:r>
              <a:rPr lang="en-US" altLang="ja-JP" spc="-150" dirty="0" smtClean="0"/>
              <a:t>Enter any desired string for “Rule type” ,”</a:t>
            </a:r>
            <a:r>
              <a:rPr lang="en-US" altLang="ja-JP" spc="-150" dirty="0" err="1" smtClean="0"/>
              <a:t>RuleTable</a:t>
            </a:r>
            <a:r>
              <a:rPr lang="en-US" altLang="ja-JP" spc="-150" dirty="0" smtClean="0"/>
              <a:t>”, and “Condition name”.</a:t>
            </a:r>
          </a:p>
          <a:p>
            <a:pPr lvl="1"/>
            <a:r>
              <a:rPr lang="en-US" altLang="ja-JP" spc="-150" dirty="0" smtClean="0"/>
              <a:t>Select “</a:t>
            </a:r>
            <a:r>
              <a:rPr lang="en-US" altLang="ja-JP" spc="-150" dirty="0" err="1" smtClean="0"/>
              <a:t>Coniditional</a:t>
            </a:r>
            <a:r>
              <a:rPr lang="en-US" altLang="ja-JP" spc="-150" dirty="0" smtClean="0"/>
              <a:t> expression” from the pulldown menu.</a:t>
            </a:r>
            <a:endParaRPr lang="en-US" altLang="ja-JP" spc="-150" dirty="0"/>
          </a:p>
          <a:p>
            <a:pPr lvl="1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 bwMode="auto">
          <a:xfrm>
            <a:off x="3715114" y="2992560"/>
            <a:ext cx="371282" cy="13655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619590" y="3814903"/>
            <a:ext cx="2000010" cy="3810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3891677" y="3834556"/>
            <a:ext cx="1992322" cy="36783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2358942" y="5014096"/>
            <a:ext cx="611984" cy="15326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4576666" y="4823879"/>
            <a:ext cx="648391" cy="11514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4906947" y="5024693"/>
            <a:ext cx="318110" cy="12666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3" name="直線矢印コネクタ 22"/>
          <p:cNvCxnSpPr>
            <a:stCxn id="17" idx="2"/>
            <a:endCxn id="18" idx="0"/>
          </p:cNvCxnSpPr>
          <p:nvPr/>
        </p:nvCxnSpPr>
        <p:spPr bwMode="auto">
          <a:xfrm flipH="1">
            <a:off x="2619595" y="3129111"/>
            <a:ext cx="1281160" cy="68579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直線矢印コネクタ 25"/>
          <p:cNvCxnSpPr>
            <a:stCxn id="18" idx="2"/>
            <a:endCxn id="20" idx="0"/>
          </p:cNvCxnSpPr>
          <p:nvPr/>
        </p:nvCxnSpPr>
        <p:spPr bwMode="auto">
          <a:xfrm>
            <a:off x="2619595" y="4195904"/>
            <a:ext cx="45339" cy="81819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直線矢印コネクタ 30"/>
          <p:cNvCxnSpPr>
            <a:stCxn id="20" idx="3"/>
            <a:endCxn id="19" idx="1"/>
          </p:cNvCxnSpPr>
          <p:nvPr/>
        </p:nvCxnSpPr>
        <p:spPr bwMode="auto">
          <a:xfrm flipV="1">
            <a:off x="2970926" y="4018473"/>
            <a:ext cx="920751" cy="107225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直線矢印コネクタ 33"/>
          <p:cNvCxnSpPr>
            <a:stCxn id="19" idx="2"/>
            <a:endCxn id="21" idx="0"/>
          </p:cNvCxnSpPr>
          <p:nvPr/>
        </p:nvCxnSpPr>
        <p:spPr bwMode="auto">
          <a:xfrm>
            <a:off x="4887838" y="4202390"/>
            <a:ext cx="13024" cy="62148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直線矢印コネクタ 37"/>
          <p:cNvCxnSpPr>
            <a:stCxn id="21" idx="2"/>
            <a:endCxn id="22" idx="0"/>
          </p:cNvCxnSpPr>
          <p:nvPr/>
        </p:nvCxnSpPr>
        <p:spPr bwMode="auto">
          <a:xfrm>
            <a:off x="4900862" y="4939028"/>
            <a:ext cx="165140" cy="8566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36" name="正方形/長方形 35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Test request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environment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Upload decision table file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Create decision </a:t>
              </a:r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table</a:t>
              </a:r>
              <a:endParaRPr lang="en-US" altLang="ja-JP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9" name="角丸四角形 4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51" name="角丸四角形 50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※In Excel</a:t>
              </a:r>
              <a:endParaRPr lang="ja-JP" altLang="en-US" sz="900" b="1" dirty="0">
                <a:latin typeface="+mn-ea"/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814887" y="5792750"/>
            <a:ext cx="2181814" cy="669462"/>
            <a:chOff x="6814887" y="5792750"/>
            <a:chExt cx="2181814" cy="669462"/>
          </a:xfrm>
        </p:grpSpPr>
        <p:sp>
          <p:nvSpPr>
            <p:cNvPr id="52" name="角丸四角形 51"/>
            <p:cNvSpPr/>
            <p:nvPr/>
          </p:nvSpPr>
          <p:spPr bwMode="auto">
            <a:xfrm>
              <a:off x="7092350" y="5792750"/>
              <a:ext cx="1871162" cy="66946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53" name="グループ化 52"/>
            <p:cNvGrpSpPr/>
            <p:nvPr/>
          </p:nvGrpSpPr>
          <p:grpSpPr>
            <a:xfrm>
              <a:off x="6814887" y="5849205"/>
              <a:ext cx="565503" cy="549789"/>
              <a:chOff x="162795" y="3812178"/>
              <a:chExt cx="565503" cy="549789"/>
            </a:xfrm>
          </p:grpSpPr>
          <p:sp>
            <p:nvSpPr>
              <p:cNvPr id="54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9" name="角丸四角形 58"/>
            <p:cNvSpPr/>
            <p:nvPr/>
          </p:nvSpPr>
          <p:spPr bwMode="auto">
            <a:xfrm>
              <a:off x="7125539" y="5845874"/>
              <a:ext cx="1871162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en-US" altLang="ja-JP" sz="1400" dirty="0">
                  <a:latin typeface="+mn-ea"/>
                </a:rPr>
                <a:t> Items with </a:t>
              </a:r>
              <a:r>
                <a:rPr lang="ja-JP" altLang="en-US" sz="1400" dirty="0">
                  <a:solidFill>
                    <a:srgbClr val="FF0000"/>
                  </a:solidFill>
                  <a:latin typeface="+mn-ea"/>
                </a:rPr>
                <a:t>*</a:t>
              </a:r>
              <a:r>
                <a:rPr lang="ja-JP" altLang="en-US" sz="1400" dirty="0">
                  <a:latin typeface="+mn-ea"/>
                </a:rPr>
                <a:t> </a:t>
              </a:r>
              <a:r>
                <a:rPr lang="en-US" altLang="ja-JP" sz="1400" dirty="0">
                  <a:latin typeface="+mn-ea"/>
                </a:rPr>
                <a:t>are required items</a:t>
              </a:r>
              <a:endParaRPr kumimoji="1" lang="ja-JP" altLang="en-US" sz="1400" dirty="0" smtClean="0">
                <a:latin typeface="+mn-ea"/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323411" y="5320149"/>
            <a:ext cx="3570643" cy="1150239"/>
            <a:chOff x="607246" y="5320149"/>
            <a:chExt cx="3286807" cy="1150239"/>
          </a:xfrm>
        </p:grpSpPr>
        <p:sp>
          <p:nvSpPr>
            <p:cNvPr id="60" name="角丸四角形 59"/>
            <p:cNvSpPr/>
            <p:nvPr/>
          </p:nvSpPr>
          <p:spPr bwMode="auto">
            <a:xfrm>
              <a:off x="840499" y="5516505"/>
              <a:ext cx="3053554" cy="94414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61" name="グループ化 60"/>
            <p:cNvGrpSpPr/>
            <p:nvPr/>
          </p:nvGrpSpPr>
          <p:grpSpPr>
            <a:xfrm>
              <a:off x="607246" y="5320149"/>
              <a:ext cx="495056" cy="549789"/>
              <a:chOff x="162795" y="3812178"/>
              <a:chExt cx="495056" cy="549789"/>
            </a:xfrm>
          </p:grpSpPr>
          <p:sp>
            <p:nvSpPr>
              <p:cNvPr id="62" name="円/楕円 44"/>
              <p:cNvSpPr/>
              <p:nvPr/>
            </p:nvSpPr>
            <p:spPr bwMode="auto">
              <a:xfrm>
                <a:off x="162795" y="3812178"/>
                <a:ext cx="495056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202184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4" name="角丸四角形 63"/>
            <p:cNvSpPr/>
            <p:nvPr/>
          </p:nvSpPr>
          <p:spPr bwMode="auto">
            <a:xfrm>
              <a:off x="1053147" y="5531959"/>
              <a:ext cx="2829932" cy="938429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US" altLang="ja-JP" sz="1000" dirty="0" smtClean="0">
                  <a:latin typeface="+mn-ea"/>
                </a:rPr>
                <a:t>“Item: Rule type” is handled as “created decision table name”</a:t>
              </a:r>
            </a:p>
            <a:p>
              <a:pPr algn="ctr">
                <a:lnSpc>
                  <a:spcPts val="1400"/>
                </a:lnSpc>
              </a:pPr>
              <a:r>
                <a:rPr kumimoji="1" lang="en-US" altLang="ja-JP" sz="1000" dirty="0" smtClean="0">
                  <a:latin typeface="+mn-ea"/>
                </a:rPr>
                <a:t>“Item: </a:t>
              </a:r>
              <a:r>
                <a:rPr kumimoji="1" lang="en-US" altLang="ja-JP" sz="1000" dirty="0" err="1" smtClean="0">
                  <a:latin typeface="+mn-ea"/>
                </a:rPr>
                <a:t>RuleTable</a:t>
              </a:r>
              <a:r>
                <a:rPr kumimoji="1" lang="en-US" altLang="ja-JP" sz="1000" dirty="0" smtClean="0">
                  <a:latin typeface="+mn-ea"/>
                </a:rPr>
                <a:t>” is handled as the “Decision table file name” as </a:t>
              </a:r>
              <a:r>
                <a:rPr kumimoji="1" lang="en-US" altLang="ja-JP" sz="1000" smtClean="0">
                  <a:latin typeface="+mn-ea"/>
                </a:rPr>
                <a:t>output excel </a:t>
              </a:r>
              <a:r>
                <a:rPr kumimoji="1" lang="en-US" altLang="ja-JP" sz="1000" dirty="0" smtClean="0">
                  <a:latin typeface="+mn-ea"/>
                </a:rPr>
                <a:t>file.</a:t>
              </a:r>
              <a:endParaRPr kumimoji="1" lang="ja-JP" altLang="en-US" sz="1000" dirty="0" smtClean="0">
                <a:latin typeface="+mn-ea"/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3985566" y="5345680"/>
            <a:ext cx="2541998" cy="1132994"/>
            <a:chOff x="3985566" y="5345680"/>
            <a:chExt cx="2541998" cy="1132994"/>
          </a:xfrm>
        </p:grpSpPr>
        <p:sp>
          <p:nvSpPr>
            <p:cNvPr id="65" name="角丸四角形 64"/>
            <p:cNvSpPr/>
            <p:nvPr/>
          </p:nvSpPr>
          <p:spPr bwMode="auto">
            <a:xfrm>
              <a:off x="4224166" y="5516505"/>
              <a:ext cx="2277022" cy="962169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66" name="グループ化 65"/>
            <p:cNvGrpSpPr/>
            <p:nvPr/>
          </p:nvGrpSpPr>
          <p:grpSpPr>
            <a:xfrm>
              <a:off x="3985566" y="5345680"/>
              <a:ext cx="565503" cy="549789"/>
              <a:chOff x="162795" y="3812178"/>
              <a:chExt cx="565503" cy="549789"/>
            </a:xfrm>
          </p:grpSpPr>
          <p:sp>
            <p:nvSpPr>
              <p:cNvPr id="67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9" name="角丸四角形 68"/>
            <p:cNvSpPr/>
            <p:nvPr/>
          </p:nvSpPr>
          <p:spPr bwMode="auto">
            <a:xfrm>
              <a:off x="4443890" y="5540780"/>
              <a:ext cx="2083674" cy="91264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US" altLang="ja-JP" sz="1000" dirty="0" smtClean="0">
                  <a:latin typeface="+mn-ea"/>
                </a:rPr>
                <a:t>The specific value of the conditional expressions set here are set in the latter mentioned decision table file.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7534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図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37" y="1993877"/>
            <a:ext cx="6023680" cy="319560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3.3</a:t>
            </a:r>
            <a:r>
              <a:rPr lang="ja-JP" altLang="en-US" dirty="0" smtClean="0"/>
              <a:t>　</a:t>
            </a:r>
            <a:r>
              <a:rPr lang="en-US" altLang="ja-JP" dirty="0"/>
              <a:t>Create decision table </a:t>
            </a:r>
            <a:r>
              <a:rPr lang="en-US" altLang="ja-JP" dirty="0" smtClean="0"/>
              <a:t>file ※In </a:t>
            </a:r>
            <a:r>
              <a:rPr lang="en-US" altLang="ja-JP" dirty="0"/>
              <a:t>Excel (1/2)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/>
              <a:t>Download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create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decision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table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file</a:t>
            </a:r>
            <a:endParaRPr lang="en-US" altLang="ja-JP" dirty="0"/>
          </a:p>
          <a:p>
            <a:pPr lvl="1"/>
            <a:r>
              <a:rPr lang="en-US" altLang="ja-JP" dirty="0" smtClean="0"/>
              <a:t>Download the decision table created in “3.2 create decision table” by clicking the download button.</a:t>
            </a:r>
            <a:r>
              <a:rPr lang="ja-JP" altLang="en-US" dirty="0" smtClean="0"/>
              <a:t> 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 bwMode="auto">
          <a:xfrm>
            <a:off x="755470" y="2787674"/>
            <a:ext cx="239277" cy="972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571006" y="5301260"/>
            <a:ext cx="6023011" cy="1081995"/>
            <a:chOff x="571006" y="5301260"/>
            <a:chExt cx="6023011" cy="1081995"/>
          </a:xfrm>
        </p:grpSpPr>
        <p:sp>
          <p:nvSpPr>
            <p:cNvPr id="22" name="角丸四角形 21"/>
            <p:cNvSpPr/>
            <p:nvPr/>
          </p:nvSpPr>
          <p:spPr bwMode="auto">
            <a:xfrm>
              <a:off x="871197" y="5584740"/>
              <a:ext cx="5722820" cy="798515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en-US" altLang="ja-JP" sz="1400" dirty="0" smtClean="0">
                  <a:latin typeface="+mn-ea"/>
                </a:rPr>
                <a:t>The file name of the downloaded file</a:t>
              </a:r>
            </a:p>
            <a:p>
              <a:pPr algn="ctr"/>
              <a:r>
                <a:rPr lang="en-US" altLang="ja-JP" sz="1400" dirty="0" smtClean="0">
                  <a:latin typeface="+mn-ea"/>
                </a:rPr>
                <a:t> is the “Item: </a:t>
              </a:r>
              <a:r>
                <a:rPr lang="en-US" altLang="ja-JP" sz="1400" dirty="0" err="1" smtClean="0">
                  <a:latin typeface="+mn-ea"/>
                </a:rPr>
                <a:t>RuleTable</a:t>
              </a:r>
              <a:r>
                <a:rPr lang="en-US" altLang="ja-JP" sz="1400" dirty="0" smtClean="0">
                  <a:latin typeface="+mn-ea"/>
                </a:rPr>
                <a:t>” string entered in the previous page.</a:t>
              </a:r>
            </a:p>
            <a:p>
              <a:pPr algn="ctr"/>
              <a:r>
                <a:rPr lang="en-US" altLang="ja-JP" sz="1400" dirty="0" smtClean="0">
                  <a:latin typeface="+mn-ea"/>
                </a:rPr>
                <a:t> The details of each item will be described in the next page.</a:t>
              </a:r>
              <a:endParaRPr lang="ja-JP" altLang="en-US" sz="1400" dirty="0">
                <a:latin typeface="+mn-ea"/>
              </a:endParaRPr>
            </a:p>
          </p:txBody>
        </p:sp>
        <p:grpSp>
          <p:nvGrpSpPr>
            <p:cNvPr id="23" name="グループ化 22"/>
            <p:cNvGrpSpPr/>
            <p:nvPr/>
          </p:nvGrpSpPr>
          <p:grpSpPr>
            <a:xfrm>
              <a:off x="571006" y="5301260"/>
              <a:ext cx="565503" cy="549789"/>
              <a:chOff x="162795" y="3812178"/>
              <a:chExt cx="565503" cy="549789"/>
            </a:xfrm>
          </p:grpSpPr>
          <p:sp>
            <p:nvSpPr>
              <p:cNvPr id="24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5" name="テキスト ボックス 24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6" name="グループ化 5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19" name="正方形/長方形 18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Test request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environment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Upload decision table file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</a:t>
              </a:r>
              <a:r>
                <a:rPr lang="en-US" altLang="ja-JP" sz="900" b="1" dirty="0" smtClean="0">
                  <a:latin typeface="+mn-ea"/>
                </a:rPr>
                <a:t>table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※In Excel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860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3195" y="116540"/>
            <a:ext cx="7344000" cy="405683"/>
          </a:xfrm>
        </p:spPr>
        <p:txBody>
          <a:bodyPr/>
          <a:lstStyle/>
          <a:p>
            <a:r>
              <a:rPr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19116"/>
            <a:ext cx="7345020" cy="630000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Introduction</a:t>
            </a:r>
            <a:endParaRPr lang="ja-JP" altLang="en-US" sz="14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1.1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Login screen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1.2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Screen description </a:t>
            </a:r>
            <a:r>
              <a:rPr lang="ja-JP" altLang="en-US" sz="1200" dirty="0" smtClean="0">
                <a:latin typeface="+mn-ea"/>
              </a:rPr>
              <a:t>（</a:t>
            </a:r>
            <a:r>
              <a:rPr lang="en-US" altLang="ja-JP" sz="1200" dirty="0" smtClean="0">
                <a:latin typeface="+mn-ea"/>
              </a:rPr>
              <a:t>Dashboard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screen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1.3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Screen </a:t>
            </a:r>
            <a:r>
              <a:rPr lang="en-US" altLang="ja-JP" sz="1200" dirty="0">
                <a:latin typeface="+mn-ea"/>
              </a:rPr>
              <a:t>description </a:t>
            </a:r>
            <a:r>
              <a:rPr lang="ja-JP" altLang="en-US" sz="1200" dirty="0" smtClean="0">
                <a:latin typeface="+mn-ea"/>
              </a:rPr>
              <a:t>（</a:t>
            </a:r>
            <a:r>
              <a:rPr lang="en-US" altLang="ja-JP" sz="1200" dirty="0" smtClean="0">
                <a:latin typeface="+mn-ea"/>
              </a:rPr>
              <a:t>Action setting screen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1.4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Screen </a:t>
            </a:r>
            <a:r>
              <a:rPr lang="en-US" altLang="ja-JP" sz="1200" dirty="0">
                <a:latin typeface="+mn-ea"/>
              </a:rPr>
              <a:t>description </a:t>
            </a:r>
            <a:r>
              <a:rPr lang="ja-JP" altLang="en-US" sz="1200" dirty="0" smtClean="0">
                <a:latin typeface="+mn-ea"/>
              </a:rPr>
              <a:t>（</a:t>
            </a:r>
            <a:r>
              <a:rPr lang="en-US" altLang="ja-JP" sz="1200" dirty="0" smtClean="0">
                <a:latin typeface="+mn-ea"/>
              </a:rPr>
              <a:t>Decision table screen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1.5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Screen </a:t>
            </a:r>
            <a:r>
              <a:rPr lang="en-US" altLang="ja-JP" sz="1200" dirty="0">
                <a:latin typeface="+mn-ea"/>
              </a:rPr>
              <a:t>description </a:t>
            </a:r>
            <a:r>
              <a:rPr lang="ja-JP" altLang="en-US" sz="1200" dirty="0" smtClean="0">
                <a:latin typeface="+mn-ea"/>
              </a:rPr>
              <a:t>（</a:t>
            </a:r>
            <a:r>
              <a:rPr lang="en-US" altLang="ja-JP" sz="1200" dirty="0" smtClean="0">
                <a:latin typeface="+mn-ea"/>
              </a:rPr>
              <a:t>rule screen</a:t>
            </a:r>
            <a:r>
              <a:rPr lang="ja-JP" altLang="en-US" sz="1200" dirty="0" smtClean="0">
                <a:latin typeface="+mn-ea"/>
              </a:rPr>
              <a:t>）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1.6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Screen </a:t>
            </a:r>
            <a:r>
              <a:rPr lang="en-US" altLang="ja-JP" sz="1200" dirty="0">
                <a:latin typeface="+mn-ea"/>
              </a:rPr>
              <a:t>description </a:t>
            </a:r>
            <a:r>
              <a:rPr lang="ja-JP" altLang="en-US" sz="1200" dirty="0" smtClean="0">
                <a:latin typeface="+mn-ea"/>
              </a:rPr>
              <a:t>（</a:t>
            </a:r>
            <a:r>
              <a:rPr lang="en-US" altLang="ja-JP" sz="1200" dirty="0" smtClean="0">
                <a:latin typeface="+mn-ea"/>
              </a:rPr>
              <a:t>Request history screen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1.7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Screen </a:t>
            </a:r>
            <a:r>
              <a:rPr lang="en-US" altLang="ja-JP" sz="1200" dirty="0">
                <a:latin typeface="+mn-ea"/>
              </a:rPr>
              <a:t>description </a:t>
            </a:r>
            <a:r>
              <a:rPr lang="ja-JP" altLang="en-US" sz="1200" dirty="0" smtClean="0">
                <a:latin typeface="+mn-ea"/>
              </a:rPr>
              <a:t>（</a:t>
            </a:r>
            <a:r>
              <a:rPr lang="en-US" altLang="ja-JP" sz="1200" dirty="0" smtClean="0">
                <a:latin typeface="+mn-ea"/>
              </a:rPr>
              <a:t>Action history screen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Scenario description</a:t>
            </a:r>
            <a:endParaRPr lang="ja-JP" altLang="en-US" sz="14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2.1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The scenario in this manual and the steps of operation</a:t>
            </a: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Preparation before execution</a:t>
            </a:r>
            <a:endParaRPr lang="ja-JP" altLang="en-US" sz="14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3.1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Setup mail driver and create mail template (1/3)</a:t>
            </a:r>
          </a:p>
          <a:p>
            <a:pPr lvl="1"/>
            <a:r>
              <a:rPr lang="en-US" altLang="ja-JP" sz="1200" dirty="0">
                <a:latin typeface="+mn-ea"/>
              </a:rPr>
              <a:t>3.1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>
                <a:latin typeface="+mn-ea"/>
              </a:rPr>
              <a:t>Setup mail driver and create mail template (</a:t>
            </a:r>
            <a:r>
              <a:rPr lang="en-US" altLang="ja-JP" sz="1200" dirty="0" smtClean="0">
                <a:latin typeface="+mn-ea"/>
              </a:rPr>
              <a:t>2/3)</a:t>
            </a:r>
          </a:p>
          <a:p>
            <a:pPr lvl="1"/>
            <a:r>
              <a:rPr lang="en-US" altLang="ja-JP" sz="1200" dirty="0">
                <a:latin typeface="+mn-ea"/>
              </a:rPr>
              <a:t>3.1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>
                <a:latin typeface="+mn-ea"/>
              </a:rPr>
              <a:t>Setup mail driver and create mail template (</a:t>
            </a:r>
            <a:r>
              <a:rPr lang="en-US" altLang="ja-JP" sz="1200" dirty="0" smtClean="0">
                <a:latin typeface="+mn-ea"/>
              </a:rPr>
              <a:t>3/3)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3.2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Create decision table</a:t>
            </a:r>
          </a:p>
          <a:p>
            <a:pPr lvl="1"/>
            <a:r>
              <a:rPr lang="en-US" altLang="ja-JP" sz="1200" dirty="0" smtClean="0">
                <a:latin typeface="+mn-ea"/>
              </a:rPr>
              <a:t>3.3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Create </a:t>
            </a:r>
            <a:r>
              <a:rPr lang="en-US" altLang="ja-JP" sz="1200" dirty="0">
                <a:latin typeface="+mn-ea"/>
              </a:rPr>
              <a:t>decision </a:t>
            </a:r>
            <a:r>
              <a:rPr lang="en-US" altLang="ja-JP" sz="1200" dirty="0" smtClean="0">
                <a:latin typeface="+mn-ea"/>
              </a:rPr>
              <a:t>table ※Excel operation (1/2)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3.3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>
                <a:latin typeface="+mn-ea"/>
              </a:rPr>
              <a:t>Create decision table </a:t>
            </a:r>
            <a:r>
              <a:rPr lang="en-US" altLang="ja-JP" sz="1200" dirty="0" smtClean="0">
                <a:latin typeface="+mn-ea"/>
              </a:rPr>
              <a:t>※Excel </a:t>
            </a:r>
            <a:r>
              <a:rPr lang="en-US" altLang="ja-JP" sz="1200" dirty="0">
                <a:latin typeface="+mn-ea"/>
              </a:rPr>
              <a:t>operation </a:t>
            </a:r>
            <a:r>
              <a:rPr lang="en-US" altLang="ja-JP" sz="1200" dirty="0" smtClean="0">
                <a:latin typeface="+mn-ea"/>
              </a:rPr>
              <a:t>(2/2</a:t>
            </a:r>
            <a:r>
              <a:rPr lang="en-US" altLang="ja-JP" sz="1200" dirty="0">
                <a:latin typeface="+mn-ea"/>
              </a:rPr>
              <a:t>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3.4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Upload decision table file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3.5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Test request (1/2)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3.5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Test request (2/2</a:t>
            </a:r>
            <a:r>
              <a:rPr lang="en-US" altLang="ja-JP" sz="1200" dirty="0">
                <a:latin typeface="+mn-ea"/>
              </a:rPr>
              <a:t>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3.6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Apply to production environment</a:t>
            </a: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Operation execution</a:t>
            </a:r>
            <a:endParaRPr lang="ja-JP" altLang="en-US" sz="14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4.1</a:t>
            </a:r>
            <a:r>
              <a:rPr lang="ja-JP" altLang="en-US" sz="1200" dirty="0" smtClean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Send request via curl command (1/2)</a:t>
            </a:r>
          </a:p>
          <a:p>
            <a:pPr lvl="1"/>
            <a:r>
              <a:rPr lang="en-US" altLang="ja-JP" sz="1200" dirty="0">
                <a:latin typeface="+mn-ea"/>
              </a:rPr>
              <a:t>4.1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>
                <a:latin typeface="+mn-ea"/>
              </a:rPr>
              <a:t>Send request via curl command (</a:t>
            </a:r>
            <a:r>
              <a:rPr lang="en-US" altLang="ja-JP" sz="1200" dirty="0" smtClean="0">
                <a:latin typeface="+mn-ea"/>
              </a:rPr>
              <a:t>2/2)</a:t>
            </a:r>
            <a:endParaRPr lang="ja-JP" altLang="en-US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4.2</a:t>
            </a:r>
            <a:r>
              <a:rPr lang="ja-JP" altLang="en-US" sz="1200" dirty="0" smtClean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Check the result of action execution</a:t>
            </a:r>
            <a:r>
              <a:rPr lang="ja-JP" altLang="en-US" sz="1200" dirty="0" smtClean="0">
                <a:latin typeface="+mn-ea"/>
              </a:rPr>
              <a:t>　</a:t>
            </a:r>
            <a:endParaRPr lang="en-US" altLang="ja-JP" sz="1200" dirty="0" smtClean="0">
              <a:latin typeface="+mn-ea"/>
            </a:endParaRPr>
          </a:p>
          <a:p>
            <a:pPr lvl="1"/>
            <a:endParaRPr lang="en-US" altLang="ja-JP" sz="12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A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Appendix</a:t>
            </a:r>
            <a:endParaRPr lang="ja-JP" altLang="en-US" sz="14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Sample1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(1/3)</a:t>
            </a:r>
          </a:p>
          <a:p>
            <a:pPr lvl="1"/>
            <a:r>
              <a:rPr lang="en-US" altLang="ja-JP" sz="1200" dirty="0" smtClean="0">
                <a:latin typeface="+mn-ea"/>
              </a:rPr>
              <a:t>Sample1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(2/3)</a:t>
            </a:r>
          </a:p>
          <a:p>
            <a:pPr lvl="1"/>
            <a:r>
              <a:rPr lang="en-US" altLang="ja-JP" sz="1200" dirty="0" smtClean="0">
                <a:latin typeface="+mn-ea"/>
              </a:rPr>
              <a:t>Sample1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(3/3</a:t>
            </a:r>
            <a:r>
              <a:rPr lang="en-US" altLang="ja-JP" sz="1200" dirty="0">
                <a:latin typeface="+mn-ea"/>
              </a:rPr>
              <a:t>)</a:t>
            </a:r>
            <a:endParaRPr lang="ja-JP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89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616476"/>
          </a:xfrm>
        </p:spPr>
        <p:txBody>
          <a:bodyPr/>
          <a:lstStyle/>
          <a:p>
            <a:r>
              <a:rPr lang="en-US" altLang="ja-JP" dirty="0" smtClean="0"/>
              <a:t>Enter the following content in the decision table file.</a:t>
            </a:r>
            <a:endParaRPr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en-US" altLang="ja-JP" dirty="0" smtClean="0"/>
              <a:t>For practical usage example, please refer to “A Appendix Sample1”.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lvl="1">
              <a:buFont typeface="メイリオ" panose="020B0604030504040204" pitchFamily="50" charset="-128"/>
              <a:buChar char="※"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Create </a:t>
            </a:r>
            <a:r>
              <a:rPr lang="en-US" altLang="ja-JP" dirty="0"/>
              <a:t>decision table file ※In </a:t>
            </a:r>
            <a:r>
              <a:rPr lang="en-US" altLang="ja-JP" dirty="0" smtClean="0"/>
              <a:t>Excel (</a:t>
            </a:r>
            <a:r>
              <a:rPr lang="en-US" altLang="ja-JP" dirty="0"/>
              <a:t>2/2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8" name="タイトル 1"/>
          <p:cNvSpPr txBox="1">
            <a:spLocks/>
          </p:cNvSpPr>
          <p:nvPr/>
        </p:nvSpPr>
        <p:spPr bwMode="gray">
          <a:xfrm>
            <a:off x="331913" y="2676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endParaRPr lang="ja-JP" altLang="en-US" kern="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8" name="正方形/長方形 27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Test request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environment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Upload decision table file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※In Excel</a:t>
              </a: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617951" y="5685622"/>
            <a:ext cx="8345562" cy="784876"/>
            <a:chOff x="617951" y="5685622"/>
            <a:chExt cx="8345562" cy="784876"/>
          </a:xfrm>
        </p:grpSpPr>
        <p:sp>
          <p:nvSpPr>
            <p:cNvPr id="93" name="角丸四角形 92"/>
            <p:cNvSpPr/>
            <p:nvPr/>
          </p:nvSpPr>
          <p:spPr bwMode="auto">
            <a:xfrm>
              <a:off x="913929" y="5786776"/>
              <a:ext cx="8049584" cy="642977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94" name="グループ化 93"/>
            <p:cNvGrpSpPr/>
            <p:nvPr/>
          </p:nvGrpSpPr>
          <p:grpSpPr>
            <a:xfrm>
              <a:off x="617951" y="5685622"/>
              <a:ext cx="565503" cy="549789"/>
              <a:chOff x="162795" y="3812178"/>
              <a:chExt cx="565503" cy="549789"/>
            </a:xfrm>
          </p:grpSpPr>
          <p:sp>
            <p:nvSpPr>
              <p:cNvPr id="9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97" name="角丸四角形 96"/>
            <p:cNvSpPr/>
            <p:nvPr/>
          </p:nvSpPr>
          <p:spPr bwMode="auto">
            <a:xfrm>
              <a:off x="1067473" y="5806508"/>
              <a:ext cx="7824162" cy="66399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 smtClean="0"/>
                <a:t>Please refer to the “Description example” sheet in the decision table file</a:t>
              </a:r>
            </a:p>
            <a:p>
              <a:pPr algn="ctr"/>
              <a:r>
                <a:rPr lang="en-US" altLang="ja-JP" sz="1400" dirty="0" smtClean="0"/>
                <a:t>For the way to describe the values.</a:t>
              </a:r>
              <a:endParaRPr lang="en-US" altLang="ja-JP" sz="1400" dirty="0"/>
            </a:p>
          </p:txBody>
        </p:sp>
      </p:grpSp>
      <p:sp>
        <p:nvSpPr>
          <p:cNvPr id="53" name="角丸四角形 52"/>
          <p:cNvSpPr/>
          <p:nvPr/>
        </p:nvSpPr>
        <p:spPr bwMode="auto">
          <a:xfrm>
            <a:off x="395420" y="3449706"/>
            <a:ext cx="6169267" cy="2211604"/>
          </a:xfrm>
          <a:prstGeom prst="roundRect">
            <a:avLst>
              <a:gd name="adj" fmla="val 4633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54" name="表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05593"/>
              </p:ext>
            </p:extLst>
          </p:nvPr>
        </p:nvGraphicFramePr>
        <p:xfrm>
          <a:off x="395420" y="3501010"/>
          <a:ext cx="6141992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77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4718222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①</a:t>
                      </a:r>
                      <a:r>
                        <a:rPr kumimoji="1" lang="en-US" altLang="ja-JP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Comment part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Can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be empty.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description or other desired content.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②</a:t>
                      </a:r>
                      <a:r>
                        <a:rPr kumimoji="1" lang="en-US" altLang="ja-JP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Condition</a:t>
                      </a:r>
                      <a:r>
                        <a:rPr kumimoji="1" lang="en-US" altLang="ja-JP" sz="1050" b="1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part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the condition which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matches the rule.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670941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③</a:t>
                      </a:r>
                      <a:r>
                        <a:rPr kumimoji="1" lang="en-US" altLang="ja-JP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Action</a:t>
                      </a:r>
                      <a:r>
                        <a:rPr kumimoji="1" lang="en-US" altLang="ja-JP" sz="1050" b="1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part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Set the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action to be executed for each rule name.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Users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can set to execute action or send approval mail.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Only the drivers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set in “Action settings” screen can be entered in 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“action type”.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/>
                      </a:r>
                      <a:b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</a:b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In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this document, “mail Driver ver1” is set.)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Please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note that t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he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format of “Action parameter information” is different for each action type.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④</a:t>
                      </a:r>
                      <a:r>
                        <a:rPr kumimoji="1" lang="en-US" altLang="ja-JP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Action condition part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Can be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empty. Users can set the time to enable and disable the rule.</a:t>
                      </a:r>
                      <a:endParaRPr kumimoji="1" lang="ja-JP" altLang="en-US" sz="1050" b="0" spc="-15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53" y="1759006"/>
            <a:ext cx="6096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72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08" y="2132820"/>
            <a:ext cx="5699228" cy="324045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3.4</a:t>
            </a:r>
            <a:r>
              <a:rPr lang="ja-JP" altLang="en-US" dirty="0" smtClean="0"/>
              <a:t>　</a:t>
            </a:r>
            <a:r>
              <a:rPr lang="en-US" altLang="ja-JP" dirty="0"/>
              <a:t>Upload decision table </a:t>
            </a:r>
            <a:r>
              <a:rPr lang="en-US" altLang="ja-JP" dirty="0" smtClean="0"/>
              <a:t>file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Select the decision table file to perform test request.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Click the “select file” button in the “Rule” screen then select the created decision table file.</a:t>
            </a:r>
          </a:p>
          <a:p>
            <a:pPr marL="522900" lvl="1" indent="-342900">
              <a:buFont typeface="+mj-ea"/>
              <a:buAutoNum type="circleNumDbPlain"/>
            </a:pPr>
            <a:r>
              <a:rPr kumimoji="1" lang="en-US" altLang="ja-JP" dirty="0" smtClean="0"/>
              <a:t>Click the “Upload” button.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539440" y="5850387"/>
            <a:ext cx="8424072" cy="577076"/>
            <a:chOff x="539440" y="5850387"/>
            <a:chExt cx="8424072" cy="577076"/>
          </a:xfrm>
        </p:grpSpPr>
        <p:sp>
          <p:nvSpPr>
            <p:cNvPr id="30" name="角丸四角形 29"/>
            <p:cNvSpPr/>
            <p:nvPr/>
          </p:nvSpPr>
          <p:spPr bwMode="auto">
            <a:xfrm>
              <a:off x="827480" y="5850694"/>
              <a:ext cx="8136032" cy="576769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300" dirty="0">
                  <a:latin typeface="+mn-ea"/>
                </a:rPr>
                <a:t>File name is the string entered in the </a:t>
              </a:r>
              <a:r>
                <a:rPr lang="en-US" altLang="ja-JP" sz="1300" dirty="0" err="1">
                  <a:latin typeface="+mn-ea"/>
                </a:rPr>
                <a:t>RuleTable</a:t>
              </a:r>
              <a:r>
                <a:rPr lang="en-US" altLang="ja-JP" sz="1300" dirty="0">
                  <a:latin typeface="+mn-ea"/>
                </a:rPr>
                <a:t> column in </a:t>
              </a:r>
              <a:r>
                <a:rPr lang="en-US" altLang="ja-JP" sz="1400" b="1" u="sng" dirty="0">
                  <a:latin typeface="+mn-ea"/>
                  <a:hlinkClick r:id="rId3" action="ppaction://hlinksldjump"/>
                </a:rPr>
                <a:t>&lt;3.2 Create Decision table</a:t>
              </a:r>
              <a:r>
                <a:rPr lang="en-US" altLang="ja-JP" sz="1400" b="1" u="sng" dirty="0" smtClean="0">
                  <a:latin typeface="+mn-ea"/>
                  <a:hlinkClick r:id="rId3" action="ppaction://hlinksldjump"/>
                </a:rPr>
                <a:t>&gt;</a:t>
              </a:r>
              <a:r>
                <a:rPr lang="en-US" altLang="ja-JP" sz="1400" b="1" u="sng" dirty="0" smtClean="0">
                  <a:latin typeface="+mn-ea"/>
                </a:rPr>
                <a:t>.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31" name="グループ化 30"/>
            <p:cNvGrpSpPr/>
            <p:nvPr/>
          </p:nvGrpSpPr>
          <p:grpSpPr>
            <a:xfrm>
              <a:off x="539440" y="5850387"/>
              <a:ext cx="565503" cy="549789"/>
              <a:chOff x="162795" y="3812178"/>
              <a:chExt cx="565503" cy="549789"/>
            </a:xfrm>
          </p:grpSpPr>
          <p:sp>
            <p:nvSpPr>
              <p:cNvPr id="3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Test request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environment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Upload decision table file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※In Excel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9" name="正方形/長方形 18"/>
          <p:cNvSpPr/>
          <p:nvPr/>
        </p:nvSpPr>
        <p:spPr bwMode="auto">
          <a:xfrm>
            <a:off x="3688648" y="2394104"/>
            <a:ext cx="1027372" cy="24240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4779668" y="2390195"/>
            <a:ext cx="440422" cy="24240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013139" y="2125320"/>
            <a:ext cx="378389" cy="328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796512" y="2132820"/>
            <a:ext cx="378389" cy="328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②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928107" y="3789050"/>
            <a:ext cx="5699555" cy="1839887"/>
          </a:xfrm>
          <a:prstGeom prst="rect">
            <a:avLst/>
          </a:prstGeom>
          <a:solidFill>
            <a:schemeClr val="bg1">
              <a:lumMod val="65000"/>
              <a:alpha val="74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41" name="グループ化 40"/>
          <p:cNvGrpSpPr/>
          <p:nvPr/>
        </p:nvGrpSpPr>
        <p:grpSpPr>
          <a:xfrm>
            <a:off x="2814777" y="3527737"/>
            <a:ext cx="1897934" cy="556727"/>
            <a:chOff x="2814777" y="3527737"/>
            <a:chExt cx="1897934" cy="556727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4777" y="3527737"/>
              <a:ext cx="1897934" cy="556727"/>
            </a:xfrm>
            <a:prstGeom prst="rect">
              <a:avLst/>
            </a:prstGeom>
          </p:spPr>
        </p:pic>
        <p:sp>
          <p:nvSpPr>
            <p:cNvPr id="40" name="正方形/長方形 39"/>
            <p:cNvSpPr/>
            <p:nvPr/>
          </p:nvSpPr>
          <p:spPr bwMode="auto">
            <a:xfrm>
              <a:off x="2852680" y="3573320"/>
              <a:ext cx="423140" cy="1430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38" name="正方形/長方形 37"/>
          <p:cNvSpPr/>
          <p:nvPr/>
        </p:nvSpPr>
        <p:spPr bwMode="auto">
          <a:xfrm>
            <a:off x="3995920" y="3838821"/>
            <a:ext cx="360050" cy="20647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39" name="直線矢印コネクタ 38"/>
          <p:cNvCxnSpPr>
            <a:stCxn id="20" idx="2"/>
            <a:endCxn id="38" idx="0"/>
          </p:cNvCxnSpPr>
          <p:nvPr/>
        </p:nvCxnSpPr>
        <p:spPr bwMode="auto">
          <a:xfrm flipH="1">
            <a:off x="4175945" y="2632599"/>
            <a:ext cx="823934" cy="120622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39120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29" y="2420860"/>
            <a:ext cx="5879347" cy="332393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79" y="3390445"/>
            <a:ext cx="3229647" cy="317803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3.5</a:t>
            </a:r>
            <a:r>
              <a:rPr lang="ja-JP" altLang="en-US" dirty="0" smtClean="0"/>
              <a:t>　</a:t>
            </a:r>
            <a:r>
              <a:rPr lang="en-US" altLang="ja-JP" dirty="0"/>
              <a:t>Test request (1/2)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784976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Select test request target</a:t>
            </a:r>
            <a:endParaRPr lang="ja-JP" altLang="en-US" kern="0" dirty="0" smtClean="0"/>
          </a:p>
          <a:p>
            <a:pPr lvl="1"/>
            <a:r>
              <a:rPr lang="en-US" altLang="ja-JP" kern="0" dirty="0" smtClean="0"/>
              <a:t>Click the “Test request” button when the “Working status” columns becomes “Applied to Staging environment”.</a:t>
            </a:r>
          </a:p>
          <a:p>
            <a:pPr lvl="1"/>
            <a:r>
              <a:rPr lang="en-US" altLang="ja-JP" kern="0" dirty="0" smtClean="0"/>
              <a:t>Select the rule type to perform test in “Select rule type”, </a:t>
            </a:r>
          </a:p>
          <a:p>
            <a:pPr marL="180000" lvl="1" indent="0">
              <a:buNone/>
            </a:pPr>
            <a:r>
              <a:rPr lang="en-US" altLang="ja-JP" kern="0" dirty="0"/>
              <a:t> </a:t>
            </a:r>
            <a:r>
              <a:rPr lang="en-US" altLang="ja-JP" kern="0" dirty="0" smtClean="0"/>
              <a:t> then click the “Move to test request settings” button.</a:t>
            </a: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2954403" y="2706006"/>
            <a:ext cx="681467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4472868" y="2935724"/>
            <a:ext cx="1251291" cy="10234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704684" y="4111324"/>
            <a:ext cx="3013676" cy="5475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4" name="直線矢印コネクタ 23"/>
          <p:cNvCxnSpPr>
            <a:stCxn id="19" idx="2"/>
            <a:endCxn id="23" idx="0"/>
          </p:cNvCxnSpPr>
          <p:nvPr/>
        </p:nvCxnSpPr>
        <p:spPr bwMode="auto">
          <a:xfrm flipH="1">
            <a:off x="2211522" y="2922006"/>
            <a:ext cx="1083615" cy="118931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直線矢印コネクタ 26"/>
          <p:cNvCxnSpPr>
            <a:stCxn id="20" idx="0"/>
            <a:endCxn id="19" idx="3"/>
          </p:cNvCxnSpPr>
          <p:nvPr/>
        </p:nvCxnSpPr>
        <p:spPr bwMode="auto">
          <a:xfrm flipH="1" flipV="1">
            <a:off x="3635870" y="2814006"/>
            <a:ext cx="1462644" cy="12171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正方形/長方形 21"/>
          <p:cNvSpPr/>
          <p:nvPr/>
        </p:nvSpPr>
        <p:spPr bwMode="auto">
          <a:xfrm>
            <a:off x="1644334" y="6302611"/>
            <a:ext cx="1127415" cy="21631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5" name="直線矢印コネクタ 24"/>
          <p:cNvCxnSpPr>
            <a:stCxn id="23" idx="2"/>
            <a:endCxn id="22" idx="0"/>
          </p:cNvCxnSpPr>
          <p:nvPr/>
        </p:nvCxnSpPr>
        <p:spPr bwMode="auto">
          <a:xfrm flipH="1">
            <a:off x="2208042" y="4658849"/>
            <a:ext cx="3480" cy="164376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3" name="グループ化 2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32" name="正方形/長方形 31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Test request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environment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Upload decision table file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※In Excel</a:t>
              </a:r>
              <a:endParaRPr lang="ja-JP" altLang="en-US" sz="900" b="1" dirty="0">
                <a:latin typeface="+mn-ea"/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2820900" y="5742969"/>
            <a:ext cx="6143710" cy="803428"/>
            <a:chOff x="2820900" y="5742969"/>
            <a:chExt cx="6143710" cy="803428"/>
          </a:xfrm>
        </p:grpSpPr>
        <p:sp>
          <p:nvSpPr>
            <p:cNvPr id="26" name="角丸四角形 25"/>
            <p:cNvSpPr/>
            <p:nvPr/>
          </p:nvSpPr>
          <p:spPr bwMode="auto">
            <a:xfrm>
              <a:off x="3084576" y="5759556"/>
              <a:ext cx="5880034" cy="7405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4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28" name="グループ化 27"/>
            <p:cNvGrpSpPr/>
            <p:nvPr/>
          </p:nvGrpSpPr>
          <p:grpSpPr>
            <a:xfrm>
              <a:off x="2820900" y="5857302"/>
              <a:ext cx="565503" cy="549789"/>
              <a:chOff x="162795" y="3812178"/>
              <a:chExt cx="565503" cy="549789"/>
            </a:xfrm>
          </p:grpSpPr>
          <p:sp>
            <p:nvSpPr>
              <p:cNvPr id="29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31" name="角丸四角形 30"/>
            <p:cNvSpPr/>
            <p:nvPr/>
          </p:nvSpPr>
          <p:spPr bwMode="auto">
            <a:xfrm>
              <a:off x="3635870" y="5742969"/>
              <a:ext cx="5097170" cy="803428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dirty="0" smtClean="0">
                  <a:latin typeface="+mn-ea"/>
                </a:rPr>
                <a:t>The working status updates automatically every 5 seconds.</a:t>
              </a:r>
              <a:endParaRPr lang="en-US" altLang="ja-JP" sz="1200" dirty="0" smtClean="0">
                <a:latin typeface="+mn-ea"/>
              </a:endParaRPr>
            </a:p>
            <a:p>
              <a:pPr algn="ctr"/>
              <a:r>
                <a:rPr lang="en-US" altLang="ja-JP" sz="1200" dirty="0" smtClean="0">
                  <a:latin typeface="+mn-ea"/>
                </a:rPr>
                <a:t>Please refer to </a:t>
              </a:r>
              <a:r>
                <a:rPr lang="en-US" altLang="ja-JP" sz="1200" b="1" dirty="0" smtClean="0">
                  <a:latin typeface="+mn-ea"/>
                  <a:hlinkClick r:id="rId4"/>
                </a:rPr>
                <a:t>&lt;Instruction manual</a:t>
              </a:r>
              <a:r>
                <a:rPr lang="ja-JP" altLang="en-US" sz="1200" b="1" dirty="0" smtClean="0">
                  <a:latin typeface="+mn-ea"/>
                  <a:hlinkClick r:id="rId4"/>
                </a:rPr>
                <a:t> </a:t>
              </a:r>
              <a:r>
                <a:rPr lang="en-US" altLang="ja-JP" sz="1200" b="1" dirty="0" smtClean="0">
                  <a:latin typeface="+mn-ea"/>
                  <a:hlinkClick r:id="rId4"/>
                </a:rPr>
                <a:t>–Rule Screen-</a:t>
              </a:r>
              <a:r>
                <a:rPr lang="ja-JP" altLang="en-US" sz="1200" b="1" dirty="0" smtClean="0">
                  <a:latin typeface="+mn-ea"/>
                  <a:hlinkClick r:id="rId4"/>
                </a:rPr>
                <a:t> </a:t>
              </a:r>
              <a:r>
                <a:rPr lang="en-US" altLang="ja-JP" sz="1200" b="1" dirty="0">
                  <a:latin typeface="+mn-ea"/>
                  <a:hlinkClick r:id="rId4"/>
                </a:rPr>
                <a:t/>
              </a:r>
              <a:br>
                <a:rPr lang="en-US" altLang="ja-JP" sz="1200" b="1" dirty="0">
                  <a:latin typeface="+mn-ea"/>
                  <a:hlinkClick r:id="rId4"/>
                </a:rPr>
              </a:br>
              <a:r>
                <a:rPr lang="en-US" altLang="ja-JP" sz="1200" b="1" dirty="0">
                  <a:latin typeface="+mn-ea"/>
                  <a:hlinkClick r:id="rId4"/>
                </a:rPr>
                <a:t>(</a:t>
              </a:r>
              <a:r>
                <a:rPr lang="en-US" altLang="ja-JP" sz="1200" b="1" dirty="0" smtClean="0">
                  <a:latin typeface="+mn-ea"/>
                  <a:hlinkClick r:id="rId4"/>
                </a:rPr>
                <a:t>1)Rule screen(Staging)&gt;</a:t>
              </a:r>
              <a:r>
                <a:rPr lang="en-US" altLang="ja-JP" sz="1200" dirty="0" smtClean="0">
                  <a:latin typeface="+mn-ea"/>
                </a:rPr>
                <a:t> </a:t>
              </a:r>
              <a:r>
                <a:rPr lang="en-US" altLang="ja-JP" sz="1200" dirty="0">
                  <a:latin typeface="+mn-ea"/>
                </a:rPr>
                <a:t>for </a:t>
              </a:r>
              <a:r>
                <a:rPr lang="en-US" altLang="ja-JP" sz="1200" dirty="0" smtClean="0">
                  <a:latin typeface="+mn-ea"/>
                </a:rPr>
                <a:t>the details of working status.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75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図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635" y="4641319"/>
            <a:ext cx="2336831" cy="404763"/>
          </a:xfrm>
          <a:prstGeom prst="rect">
            <a:avLst/>
          </a:prstGeom>
        </p:spPr>
      </p:pic>
      <p:pic>
        <p:nvPicPr>
          <p:cNvPr id="72" name="図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562" y="3937479"/>
            <a:ext cx="1739830" cy="1704283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219" y="2342890"/>
            <a:ext cx="2199296" cy="37673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283" y="2161976"/>
            <a:ext cx="1687350" cy="166608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3.5</a:t>
            </a:r>
            <a:r>
              <a:rPr lang="ja-JP" altLang="en-US" dirty="0" smtClean="0"/>
              <a:t>　</a:t>
            </a:r>
            <a:r>
              <a:rPr lang="en-US" altLang="ja-JP" dirty="0"/>
              <a:t>Test request (2/2)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964488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Enter the value for the text, then execute to confirm that the rule is available.</a:t>
            </a:r>
            <a:endParaRPr lang="ja-JP" altLang="en-US" kern="0" dirty="0" smtClean="0"/>
          </a:p>
          <a:p>
            <a:pPr lvl="1"/>
            <a:r>
              <a:rPr lang="en-US" altLang="ja-JP" dirty="0"/>
              <a:t>Enter the value that matches the rule in the input field of “Single test”</a:t>
            </a:r>
            <a:r>
              <a:rPr lang="ja-JP" altLang="en-US" dirty="0"/>
              <a:t> </a:t>
            </a:r>
            <a:r>
              <a:rPr lang="en-US" altLang="ja-JP" dirty="0"/>
              <a:t>tab then enter the “Execute button.</a:t>
            </a:r>
          </a:p>
          <a:p>
            <a:pPr lvl="1"/>
            <a:endParaRPr lang="en-US" altLang="ja-JP" kern="0" dirty="0" smtClean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48623" y="5717023"/>
            <a:ext cx="8653242" cy="883771"/>
            <a:chOff x="448623" y="5717023"/>
            <a:chExt cx="8653242" cy="883771"/>
          </a:xfrm>
        </p:grpSpPr>
        <p:sp>
          <p:nvSpPr>
            <p:cNvPr id="37" name="角丸四角形 36"/>
            <p:cNvSpPr/>
            <p:nvPr/>
          </p:nvSpPr>
          <p:spPr bwMode="auto">
            <a:xfrm>
              <a:off x="683459" y="5759556"/>
              <a:ext cx="8280053" cy="74052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38" name="グループ化 37"/>
            <p:cNvGrpSpPr/>
            <p:nvPr/>
          </p:nvGrpSpPr>
          <p:grpSpPr>
            <a:xfrm>
              <a:off x="448623" y="5860263"/>
              <a:ext cx="565503" cy="549789"/>
              <a:chOff x="162795" y="3812178"/>
              <a:chExt cx="565503" cy="549789"/>
            </a:xfrm>
          </p:grpSpPr>
          <p:sp>
            <p:nvSpPr>
              <p:cNvPr id="39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1" name="角丸四角形 40"/>
            <p:cNvSpPr/>
            <p:nvPr/>
          </p:nvSpPr>
          <p:spPr bwMode="auto">
            <a:xfrm>
              <a:off x="653615" y="5717023"/>
              <a:ext cx="8448250" cy="883771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dirty="0" smtClean="0">
                  <a:latin typeface="+mn-ea"/>
                </a:rPr>
                <a:t>When matched the rules created in </a:t>
              </a:r>
              <a:r>
                <a:rPr lang="en-US" altLang="ja-JP" sz="1400" b="1" dirty="0" smtClean="0">
                  <a:latin typeface="+mn-ea"/>
                  <a:hlinkClick r:id="rId6" action="ppaction://hlinksldjump"/>
                </a:rPr>
                <a:t>&lt;3.3</a:t>
              </a:r>
              <a:r>
                <a:rPr lang="ja-JP" altLang="en-US" sz="1400" b="1" dirty="0" smtClean="0">
                  <a:latin typeface="+mn-ea"/>
                  <a:hlinkClick r:id="rId6" action="ppaction://hlinksldjump"/>
                </a:rPr>
                <a:t>　</a:t>
              </a:r>
              <a:r>
                <a:rPr lang="en-US" altLang="ja-JP" sz="1400" b="1" dirty="0" smtClean="0">
                  <a:latin typeface="+mn-ea"/>
                  <a:hlinkClick r:id="rId6" action="ppaction://hlinksldjump"/>
                </a:rPr>
                <a:t>Create decision table (Excel)&gt;</a:t>
              </a:r>
              <a:r>
                <a:rPr lang="en-US" altLang="ja-JP" sz="1400" b="1" dirty="0" smtClean="0">
                  <a:latin typeface="+mn-ea"/>
                </a:rPr>
                <a:t>,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en-US" altLang="ja-JP" sz="1400" dirty="0" smtClean="0">
                  <a:latin typeface="+mn-ea"/>
                </a:rPr>
                <a:t>“Successfully processed” and “Matched” will be displayed in execution log.</a:t>
              </a:r>
            </a:p>
            <a:p>
              <a:pPr algn="ctr"/>
              <a:r>
                <a:rPr lang="en-US" altLang="ja-JP" sz="1400" dirty="0" smtClean="0">
                  <a:latin typeface="+mn-ea"/>
                </a:rPr>
                <a:t>When rule matched, “Operation status” will change to next state.</a:t>
              </a: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Test request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environment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Upload decision table file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※In Excel</a:t>
              </a:r>
              <a:endParaRPr lang="ja-JP" altLang="en-US" sz="900" b="1" dirty="0">
                <a:latin typeface="+mn-ea"/>
              </a:endParaRPr>
            </a:p>
          </p:txBody>
        </p:sp>
      </p:grpSp>
      <p:sp>
        <p:nvSpPr>
          <p:cNvPr id="22" name="正方形/長方形 21"/>
          <p:cNvSpPr/>
          <p:nvPr/>
        </p:nvSpPr>
        <p:spPr bwMode="auto">
          <a:xfrm>
            <a:off x="1310365" y="2547296"/>
            <a:ext cx="1636268" cy="31405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5" name="直線矢印コネクタ 24"/>
          <p:cNvCxnSpPr>
            <a:stCxn id="22" idx="2"/>
            <a:endCxn id="26" idx="0"/>
          </p:cNvCxnSpPr>
          <p:nvPr/>
        </p:nvCxnSpPr>
        <p:spPr bwMode="auto">
          <a:xfrm>
            <a:off x="2128499" y="2861353"/>
            <a:ext cx="229943" cy="82931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正方形/長方形 25"/>
          <p:cNvSpPr/>
          <p:nvPr/>
        </p:nvSpPr>
        <p:spPr bwMode="auto">
          <a:xfrm>
            <a:off x="2217633" y="3690669"/>
            <a:ext cx="281617" cy="1242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1259541" y="4412953"/>
            <a:ext cx="504070" cy="16820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2102958" y="5486468"/>
            <a:ext cx="311662" cy="14019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30" name="直線矢印コネクタ 29"/>
          <p:cNvCxnSpPr>
            <a:stCxn id="26" idx="3"/>
            <a:endCxn id="46" idx="1"/>
          </p:cNvCxnSpPr>
          <p:nvPr/>
        </p:nvCxnSpPr>
        <p:spPr bwMode="auto">
          <a:xfrm flipV="1">
            <a:off x="2499250" y="2622607"/>
            <a:ext cx="2432264" cy="113019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直線矢印コネクタ 32"/>
          <p:cNvCxnSpPr>
            <a:stCxn id="28" idx="2"/>
            <a:endCxn id="29" idx="0"/>
          </p:cNvCxnSpPr>
          <p:nvPr/>
        </p:nvCxnSpPr>
        <p:spPr bwMode="auto">
          <a:xfrm>
            <a:off x="1511576" y="4581160"/>
            <a:ext cx="747213" cy="90530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21" name="図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1555" y="3366092"/>
            <a:ext cx="2372445" cy="427817"/>
          </a:xfrm>
          <a:prstGeom prst="rect">
            <a:avLst/>
          </a:prstGeom>
        </p:spPr>
      </p:pic>
      <p:sp>
        <p:nvSpPr>
          <p:cNvPr id="46" name="正方形/長方形 45"/>
          <p:cNvSpPr/>
          <p:nvPr/>
        </p:nvSpPr>
        <p:spPr bwMode="auto">
          <a:xfrm>
            <a:off x="4931514" y="2513147"/>
            <a:ext cx="436700" cy="21891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5381435" y="3552318"/>
            <a:ext cx="473604" cy="19901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55" name="直線矢印コネクタ 54"/>
          <p:cNvCxnSpPr>
            <a:stCxn id="46" idx="3"/>
            <a:endCxn id="54" idx="0"/>
          </p:cNvCxnSpPr>
          <p:nvPr/>
        </p:nvCxnSpPr>
        <p:spPr bwMode="auto">
          <a:xfrm>
            <a:off x="5368214" y="2622607"/>
            <a:ext cx="250023" cy="92971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6" name="正方形/長方形 55"/>
          <p:cNvSpPr/>
          <p:nvPr/>
        </p:nvSpPr>
        <p:spPr bwMode="auto">
          <a:xfrm>
            <a:off x="5076070" y="4792952"/>
            <a:ext cx="432060" cy="2531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7" name="直線矢印コネクタ 46"/>
          <p:cNvCxnSpPr>
            <a:stCxn id="54" idx="2"/>
            <a:endCxn id="28" idx="0"/>
          </p:cNvCxnSpPr>
          <p:nvPr/>
        </p:nvCxnSpPr>
        <p:spPr bwMode="auto">
          <a:xfrm flipH="1">
            <a:off x="1511576" y="3751336"/>
            <a:ext cx="4106661" cy="66161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直線矢印コネクタ 61"/>
          <p:cNvCxnSpPr>
            <a:stCxn id="29" idx="3"/>
            <a:endCxn id="56" idx="1"/>
          </p:cNvCxnSpPr>
          <p:nvPr/>
        </p:nvCxnSpPr>
        <p:spPr bwMode="auto">
          <a:xfrm flipV="1">
            <a:off x="2414620" y="4919517"/>
            <a:ext cx="2661450" cy="63705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63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Make </a:t>
            </a:r>
            <a:r>
              <a:rPr lang="en-US" altLang="ja-JP" dirty="0" smtClean="0"/>
              <a:t>verified </a:t>
            </a:r>
            <a:r>
              <a:rPr lang="en-US" altLang="ja-JP" dirty="0"/>
              <a:t>rules available in </a:t>
            </a:r>
            <a:r>
              <a:rPr lang="en-US" altLang="ja-JP" dirty="0" smtClean="0"/>
              <a:t>production environment.</a:t>
            </a:r>
            <a:endParaRPr lang="en-US" altLang="ja-JP" spc="-150" dirty="0" smtClean="0"/>
          </a:p>
          <a:p>
            <a:pPr lvl="1"/>
            <a:r>
              <a:rPr lang="en-US" altLang="ja-JP" kern="1200" dirty="0">
                <a:cs typeface="+mn-cs"/>
              </a:rPr>
              <a:t>To enable rule in production environment, apply the rule from “Rules applying to Staging environment” to “Rules applying to Production environment”.</a:t>
            </a:r>
          </a:p>
          <a:p>
            <a:pPr marL="468000" lvl="1" indent="-288000">
              <a:lnSpc>
                <a:spcPts val="1200"/>
              </a:lnSpc>
              <a:buFont typeface="+mj-ea"/>
              <a:buAutoNum type="circleNumDbPlain"/>
            </a:pPr>
            <a:r>
              <a:rPr lang="en-US" altLang="ja-JP" sz="1400" kern="1200" dirty="0">
                <a:cs typeface="+mn-cs"/>
              </a:rPr>
              <a:t>When the test request matched the rule correctly, the operation</a:t>
            </a:r>
          </a:p>
          <a:p>
            <a:pPr marL="180000" lvl="1" indent="0">
              <a:lnSpc>
                <a:spcPts val="1200"/>
              </a:lnSpc>
              <a:buNone/>
            </a:pPr>
            <a:r>
              <a:rPr lang="en-US" altLang="ja-JP" sz="1400" kern="1200" dirty="0">
                <a:cs typeface="+mn-cs"/>
              </a:rPr>
              <a:t>   status in staging environment will change to “Verification completed”.</a:t>
            </a:r>
          </a:p>
          <a:p>
            <a:pPr marL="522900" lvl="1" indent="-342900">
              <a:lnSpc>
                <a:spcPts val="1200"/>
              </a:lnSpc>
              <a:buFont typeface="+mj-ea"/>
              <a:buAutoNum type="circleNumDbPlain" startAt="2"/>
            </a:pPr>
            <a:r>
              <a:rPr lang="en-US" altLang="ja-JP" sz="1400" kern="1200" dirty="0">
                <a:cs typeface="+mn-cs"/>
              </a:rPr>
              <a:t>When the operation status in production environment </a:t>
            </a:r>
            <a:r>
              <a:rPr lang="en-US" altLang="ja-JP" sz="1400" kern="1200" dirty="0" smtClean="0">
                <a:cs typeface="+mn-cs"/>
              </a:rPr>
              <a:t>becomes</a:t>
            </a:r>
          </a:p>
          <a:p>
            <a:pPr marL="180000" lvl="1" indent="0">
              <a:lnSpc>
                <a:spcPts val="1200"/>
              </a:lnSpc>
              <a:buNone/>
            </a:pPr>
            <a:r>
              <a:rPr lang="en-US" altLang="ja-JP" sz="1400" kern="1200" dirty="0" smtClean="0">
                <a:cs typeface="+mn-cs"/>
              </a:rPr>
              <a:t> </a:t>
            </a:r>
            <a:r>
              <a:rPr lang="en-US" altLang="ja-JP" sz="1400" kern="1200" dirty="0">
                <a:cs typeface="+mn-cs"/>
              </a:rPr>
              <a:t>“Applied to production environment after pressing the ”Apply” button</a:t>
            </a:r>
            <a:r>
              <a:rPr lang="en-US" altLang="ja-JP" sz="1400" kern="1200" dirty="0" smtClean="0">
                <a:cs typeface="+mn-cs"/>
              </a:rPr>
              <a:t>,</a:t>
            </a:r>
          </a:p>
          <a:p>
            <a:pPr marL="180000" lvl="1" indent="0">
              <a:lnSpc>
                <a:spcPts val="1200"/>
              </a:lnSpc>
              <a:buNone/>
            </a:pPr>
            <a:r>
              <a:rPr lang="en-US" altLang="ja-JP" sz="1400" kern="1200" dirty="0" smtClean="0">
                <a:cs typeface="+mn-cs"/>
              </a:rPr>
              <a:t> </a:t>
            </a:r>
            <a:r>
              <a:rPr lang="en-US" altLang="ja-JP" sz="1400" kern="1200" dirty="0">
                <a:cs typeface="+mn-cs"/>
              </a:rPr>
              <a:t>the rule will be available in production environment.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3.6</a:t>
            </a:r>
            <a:r>
              <a:rPr lang="ja-JP" altLang="en-US" dirty="0" smtClean="0"/>
              <a:t>　</a:t>
            </a:r>
            <a:r>
              <a:rPr lang="en-US" altLang="ja-JP" dirty="0"/>
              <a:t>Apply to </a:t>
            </a:r>
            <a:r>
              <a:rPr lang="en-US" altLang="ja-JP" dirty="0" smtClean="0"/>
              <a:t>production environment</a:t>
            </a: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4" name="正方形/長方形 23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Test request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environment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Upload decision table file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※In Excel</a:t>
              </a:r>
              <a:endParaRPr lang="ja-JP" altLang="en-US" sz="900" b="1" dirty="0">
                <a:latin typeface="+mn-ea"/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031535" y="5913134"/>
            <a:ext cx="6925237" cy="576000"/>
            <a:chOff x="2031535" y="5913134"/>
            <a:chExt cx="6925237" cy="576000"/>
          </a:xfrm>
        </p:grpSpPr>
        <p:sp>
          <p:nvSpPr>
            <p:cNvPr id="40" name="角丸四角形 39"/>
            <p:cNvSpPr/>
            <p:nvPr/>
          </p:nvSpPr>
          <p:spPr bwMode="auto">
            <a:xfrm>
              <a:off x="2339690" y="5913134"/>
              <a:ext cx="6617082" cy="576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4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41" name="グループ化 40"/>
            <p:cNvGrpSpPr/>
            <p:nvPr/>
          </p:nvGrpSpPr>
          <p:grpSpPr>
            <a:xfrm>
              <a:off x="2031535" y="5921397"/>
              <a:ext cx="565503" cy="549789"/>
              <a:chOff x="162795" y="3812178"/>
              <a:chExt cx="565503" cy="549789"/>
            </a:xfrm>
          </p:grpSpPr>
          <p:sp>
            <p:nvSpPr>
              <p:cNvPr id="4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4" name="角丸四角形 43"/>
            <p:cNvSpPr/>
            <p:nvPr/>
          </p:nvSpPr>
          <p:spPr bwMode="auto">
            <a:xfrm>
              <a:off x="2581004" y="5937365"/>
              <a:ext cx="6167576" cy="54875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dirty="0" smtClean="0">
                  <a:latin typeface="+mn-ea"/>
                </a:rPr>
                <a:t>The operation status updates automatically every 5 seconds. </a:t>
              </a:r>
              <a:r>
                <a:rPr lang="en-US" altLang="ja-JP" sz="1200" dirty="0" smtClean="0">
                  <a:latin typeface="+mn-ea"/>
                </a:rPr>
                <a:t>Please refer to</a:t>
              </a:r>
              <a:endParaRPr lang="en-US" altLang="ja-JP" sz="1100" dirty="0" smtClean="0">
                <a:latin typeface="+mn-ea"/>
              </a:endParaRPr>
            </a:p>
            <a:p>
              <a:pPr algn="ctr"/>
              <a:r>
                <a:rPr lang="en-US" altLang="ja-JP" sz="1100" b="1" dirty="0" smtClean="0">
                  <a:latin typeface="+mn-ea"/>
                  <a:hlinkClick r:id="rId2"/>
                </a:rPr>
                <a:t>&lt;Instruction Manual -Rule Screen- (2)Rule Screen(Production)&gt;</a:t>
              </a:r>
              <a:r>
                <a:rPr lang="ja-JP" altLang="en-US" sz="1200" dirty="0" smtClean="0">
                  <a:latin typeface="+mn-ea"/>
                </a:rPr>
                <a:t> </a:t>
              </a:r>
              <a:r>
                <a:rPr lang="en-US" altLang="ja-JP" sz="1200" dirty="0" smtClean="0">
                  <a:latin typeface="+mn-ea"/>
                </a:rPr>
                <a:t>for the details of operation status.</a:t>
              </a: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443680" y="2900657"/>
            <a:ext cx="5669857" cy="2868288"/>
            <a:chOff x="443680" y="2900657"/>
            <a:chExt cx="5669857" cy="2868288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019" y="2900657"/>
              <a:ext cx="5461517" cy="956458"/>
            </a:xfrm>
            <a:prstGeom prst="rect">
              <a:avLst/>
            </a:prstGeom>
          </p:spPr>
        </p:pic>
        <p:sp>
          <p:nvSpPr>
            <p:cNvPr id="15" name="正方形/長方形 14"/>
            <p:cNvSpPr/>
            <p:nvPr/>
          </p:nvSpPr>
          <p:spPr bwMode="auto">
            <a:xfrm>
              <a:off x="787495" y="3626358"/>
              <a:ext cx="229091" cy="2082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6" name="正方形/長方形 35"/>
            <p:cNvSpPr/>
            <p:nvPr/>
          </p:nvSpPr>
          <p:spPr bwMode="auto">
            <a:xfrm>
              <a:off x="2483710" y="3626358"/>
              <a:ext cx="485001" cy="2082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37" name="直線矢印コネクタ 36"/>
            <p:cNvCxnSpPr>
              <a:stCxn id="36" idx="1"/>
              <a:endCxn id="15" idx="3"/>
            </p:cNvCxnSpPr>
            <p:nvPr/>
          </p:nvCxnSpPr>
          <p:spPr bwMode="auto">
            <a:xfrm flipH="1">
              <a:off x="1016586" y="3730491"/>
              <a:ext cx="1467124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230" y="3945844"/>
              <a:ext cx="1404701" cy="1022233"/>
            </a:xfrm>
            <a:prstGeom prst="rect">
              <a:avLst/>
            </a:prstGeom>
          </p:spPr>
        </p:pic>
        <p:sp>
          <p:nvSpPr>
            <p:cNvPr id="38" name="正方形/長方形 37"/>
            <p:cNvSpPr/>
            <p:nvPr/>
          </p:nvSpPr>
          <p:spPr bwMode="auto">
            <a:xfrm>
              <a:off x="804571" y="4689032"/>
              <a:ext cx="612000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7441" y="3945182"/>
              <a:ext cx="1715985" cy="1008999"/>
            </a:xfrm>
            <a:prstGeom prst="rect">
              <a:avLst/>
            </a:prstGeom>
          </p:spPr>
        </p:pic>
        <p:sp>
          <p:nvSpPr>
            <p:cNvPr id="39" name="正方形/長方形 38"/>
            <p:cNvSpPr/>
            <p:nvPr/>
          </p:nvSpPr>
          <p:spPr bwMode="auto">
            <a:xfrm>
              <a:off x="3371580" y="4689032"/>
              <a:ext cx="612000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9" name="図 8"/>
            <p:cNvPicPr>
              <a:picLocks noChangeAspect="1"/>
            </p:cNvPicPr>
            <p:nvPr/>
          </p:nvPicPr>
          <p:blipFill rotWithShape="1">
            <a:blip r:embed="rId6"/>
            <a:srcRect b="53180"/>
            <a:stretch/>
          </p:blipFill>
          <p:spPr>
            <a:xfrm>
              <a:off x="659711" y="5048845"/>
              <a:ext cx="5453826" cy="720100"/>
            </a:xfrm>
            <a:prstGeom prst="rect">
              <a:avLst/>
            </a:prstGeom>
          </p:spPr>
        </p:pic>
        <p:sp>
          <p:nvSpPr>
            <p:cNvPr id="45" name="正方形/長方形 44"/>
            <p:cNvSpPr/>
            <p:nvPr/>
          </p:nvSpPr>
          <p:spPr bwMode="auto">
            <a:xfrm>
              <a:off x="3419840" y="5482857"/>
              <a:ext cx="738414" cy="2162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2929412" y="3604469"/>
              <a:ext cx="378389" cy="328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443680" y="3566189"/>
              <a:ext cx="378389" cy="328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直線矢印コネクタ 47"/>
            <p:cNvCxnSpPr>
              <a:stCxn id="15" idx="2"/>
              <a:endCxn id="38" idx="0"/>
            </p:cNvCxnSpPr>
            <p:nvPr/>
          </p:nvCxnSpPr>
          <p:spPr bwMode="auto">
            <a:xfrm>
              <a:off x="902041" y="3834623"/>
              <a:ext cx="208530" cy="854409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直線矢印コネクタ 48"/>
            <p:cNvCxnSpPr>
              <a:stCxn id="38" idx="3"/>
              <a:endCxn id="39" idx="1"/>
            </p:cNvCxnSpPr>
            <p:nvPr/>
          </p:nvCxnSpPr>
          <p:spPr bwMode="auto">
            <a:xfrm>
              <a:off x="1416571" y="4815032"/>
              <a:ext cx="1955009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直線矢印コネクタ 49"/>
            <p:cNvCxnSpPr>
              <a:stCxn id="39" idx="2"/>
              <a:endCxn id="45" idx="0"/>
            </p:cNvCxnSpPr>
            <p:nvPr/>
          </p:nvCxnSpPr>
          <p:spPr bwMode="auto">
            <a:xfrm>
              <a:off x="3677580" y="4941032"/>
              <a:ext cx="111467" cy="541825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53258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en-US" altLang="ja-JP" dirty="0" smtClean="0">
                <a:latin typeface="+mn-ea"/>
              </a:rPr>
              <a:t>Operation execution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104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 smtClean="0"/>
              <a:t>　</a:t>
            </a:r>
            <a:r>
              <a:rPr lang="en-US" altLang="ja-JP" dirty="0"/>
              <a:t>Send request via curl command 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Send the message and match the rule applied to production environment with the message</a:t>
            </a:r>
            <a:endParaRPr lang="ja-JP" altLang="en-US" dirty="0"/>
          </a:p>
          <a:p>
            <a:pPr lvl="1"/>
            <a:r>
              <a:rPr lang="en-US" altLang="ja-JP" sz="1400" dirty="0"/>
              <a:t>Open the terminal and execute after rewriting the following commands according to the rules.</a:t>
            </a:r>
          </a:p>
          <a:p>
            <a:pPr lvl="1">
              <a:buFont typeface="メイリオ" panose="020B0604030504040204" pitchFamily="50" charset="-128"/>
              <a:buChar char="※"/>
            </a:pPr>
            <a:r>
              <a:rPr lang="en-US" altLang="ja-JP" sz="1400" dirty="0"/>
              <a:t>See "A Appendix Sample 1" below for specific </a:t>
            </a:r>
            <a:r>
              <a:rPr lang="en-US" altLang="ja-JP" sz="1400" dirty="0" smtClean="0"/>
              <a:t>usage examples</a:t>
            </a:r>
          </a:p>
          <a:p>
            <a:pPr marL="180000" lvl="1" indent="0">
              <a:buNone/>
            </a:pPr>
            <a:r>
              <a:rPr lang="en-US" altLang="ja-JP" sz="1400" dirty="0" smtClean="0"/>
              <a:t> </a:t>
            </a:r>
            <a:r>
              <a:rPr lang="en-US" altLang="ja-JP" sz="1400" dirty="0"/>
              <a:t>of the curl command.</a:t>
            </a:r>
            <a:endParaRPr lang="en-US" altLang="ja-JP" sz="1400" spc="-150" dirty="0" smtClean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 smtClean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 smtClean="0"/>
          </a:p>
          <a:p>
            <a:pPr lvl="1"/>
            <a:endParaRPr kumimoji="1" lang="en-US" altLang="ja-JP" spc="-150" dirty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486100" y="5824379"/>
            <a:ext cx="8477413" cy="612000"/>
            <a:chOff x="486100" y="5824379"/>
            <a:chExt cx="8477413" cy="612000"/>
          </a:xfrm>
        </p:grpSpPr>
        <p:sp>
          <p:nvSpPr>
            <p:cNvPr id="17" name="角丸四角形 16"/>
            <p:cNvSpPr/>
            <p:nvPr/>
          </p:nvSpPr>
          <p:spPr bwMode="auto">
            <a:xfrm>
              <a:off x="720986" y="5824379"/>
              <a:ext cx="8242527" cy="612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 smtClean="0">
                  <a:latin typeface="+mn-ea"/>
                </a:rPr>
                <a:t>Please refer to </a:t>
              </a:r>
              <a:r>
                <a:rPr kumimoji="1" lang="en-US" altLang="ja-JP" sz="1200" b="1" u="sng" dirty="0" smtClean="0">
                  <a:latin typeface="+mn-ea"/>
                  <a:hlinkClick r:id="rId2"/>
                </a:rPr>
                <a:t>&lt;</a:t>
              </a:r>
              <a:r>
                <a:rPr kumimoji="1" lang="en-US" altLang="ja-JP" sz="1200" b="1" u="sng" dirty="0" err="1" smtClean="0">
                  <a:latin typeface="+mn-ea"/>
                  <a:hlinkClick r:id="rId2"/>
                </a:rPr>
                <a:t>RestAPI</a:t>
              </a:r>
              <a:r>
                <a:rPr kumimoji="1" lang="en-US" altLang="ja-JP" sz="1200" b="1" u="sng" dirty="0" smtClean="0">
                  <a:latin typeface="+mn-ea"/>
                  <a:hlinkClick r:id="rId2"/>
                </a:rPr>
                <a:t> Function </a:t>
              </a:r>
              <a:r>
                <a:rPr kumimoji="1" lang="en-US" altLang="ja-JP" sz="1200" b="1" u="sng" dirty="0" err="1" smtClean="0">
                  <a:latin typeface="+mn-ea"/>
                  <a:hlinkClick r:id="rId2"/>
                </a:rPr>
                <a:t>Intstruction</a:t>
              </a:r>
              <a:r>
                <a:rPr kumimoji="1" lang="en-US" altLang="ja-JP" sz="1200" b="1" u="sng" dirty="0" smtClean="0">
                  <a:latin typeface="+mn-ea"/>
                  <a:hlinkClick r:id="rId2"/>
                </a:rPr>
                <a:t> Manual&gt;</a:t>
              </a:r>
              <a:r>
                <a:rPr kumimoji="1" lang="ja-JP" altLang="en-US" sz="1400" dirty="0" smtClean="0">
                  <a:latin typeface="+mn-ea"/>
                </a:rPr>
                <a:t> </a:t>
              </a:r>
              <a:r>
                <a:rPr kumimoji="1" lang="en-US" altLang="ja-JP" sz="1400" dirty="0" smtClean="0">
                  <a:latin typeface="+mn-ea"/>
                </a:rPr>
                <a:t>for the details of HTTP request.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486100" y="5857911"/>
              <a:ext cx="565503" cy="549789"/>
              <a:chOff x="162795" y="3812178"/>
              <a:chExt cx="565503" cy="549789"/>
            </a:xfrm>
          </p:grpSpPr>
          <p:sp>
            <p:nvSpPr>
              <p:cNvPr id="19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Test request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environment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Upload decision table file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※In Excel</a:t>
              </a: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668600" y="2305820"/>
            <a:ext cx="5976830" cy="1267200"/>
            <a:chOff x="668600" y="1977908"/>
            <a:chExt cx="5976830" cy="1267200"/>
          </a:xfrm>
        </p:grpSpPr>
        <p:sp>
          <p:nvSpPr>
            <p:cNvPr id="15" name="正方形/長方形 14"/>
            <p:cNvSpPr/>
            <p:nvPr/>
          </p:nvSpPr>
          <p:spPr bwMode="auto">
            <a:xfrm>
              <a:off x="668600" y="1977908"/>
              <a:ext cx="5976830" cy="12672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732610" y="2062533"/>
              <a:ext cx="5867100" cy="1077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curl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X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POST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k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“https://&lt;</a:t>
              </a:r>
              <a:r>
                <a:rPr kumimoji="0" lang="ja-JP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①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Host name&gt;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/oase_web/event/event/eventsrequest”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H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“accept: application/json”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d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“{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ruletable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dirty="0" smtClean="0">
                  <a:solidFill>
                    <a:srgbClr val="E6DB74"/>
                  </a:solidFill>
                  <a:latin typeface="Arial Unicode MS"/>
                </a:rPr>
                <a:t>②</a:t>
              </a:r>
              <a:r>
                <a:rPr kumimoji="0" lang="en-US" altLang="ja-JP" sz="1400" b="1" dirty="0" err="1" smtClean="0">
                  <a:solidFill>
                    <a:srgbClr val="E6DB74"/>
                  </a:solidFill>
                  <a:latin typeface="Arial Unicode MS"/>
                </a:rPr>
                <a:t>Ruletable</a:t>
              </a:r>
              <a:r>
                <a:rPr kumimoji="0" lang="en-US" altLang="ja-JP" sz="1400" b="1" dirty="0" smtClean="0">
                  <a:solidFill>
                    <a:srgbClr val="E6DB74"/>
                  </a:solidFill>
                  <a:latin typeface="Arial Unicode MS"/>
                </a:rPr>
                <a:t> name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,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requesttype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③</a:t>
              </a:r>
              <a:r>
                <a:rPr kumimoji="0" lang="en-US" altLang="ja-JP" sz="1400" b="1" i="0" u="none" strike="noStrike" cap="none" normalizeH="0" baseline="0" dirty="0" err="1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Requesttype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,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eventdatetime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dirty="0" smtClean="0">
                  <a:solidFill>
                    <a:srgbClr val="E6DB74"/>
                  </a:solidFill>
                  <a:latin typeface="Arial Unicode MS"/>
                </a:rPr>
                <a:t>④</a:t>
              </a:r>
              <a:r>
                <a:rPr kumimoji="0" lang="en-US" altLang="ja-JP" sz="1400" b="1" dirty="0" smtClean="0">
                  <a:solidFill>
                    <a:srgbClr val="E6DB74"/>
                  </a:solidFill>
                  <a:latin typeface="Arial Unicode MS"/>
                </a:rPr>
                <a:t>event occurrence </a:t>
              </a:r>
              <a:r>
                <a:rPr kumimoji="0" lang="en-US" altLang="ja-JP" sz="1400" b="1" dirty="0" err="1" smtClean="0">
                  <a:solidFill>
                    <a:srgbClr val="E6DB74"/>
                  </a:solidFill>
                  <a:latin typeface="Arial Unicode MS"/>
                </a:rPr>
                <a:t>datetime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,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eventinfo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:[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⑤</a:t>
              </a:r>
              <a:r>
                <a:rPr kumimoji="0" lang="en-US" altLang="ja-JP" sz="1400" b="1" dirty="0" smtClean="0">
                  <a:solidFill>
                    <a:srgbClr val="E6DB74"/>
                  </a:solidFill>
                  <a:latin typeface="Arial Unicode MS"/>
                </a:rPr>
                <a:t>event info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\"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]}"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</p:grpSp>
      <p:sp>
        <p:nvSpPr>
          <p:cNvPr id="32" name="角丸四角形 31"/>
          <p:cNvSpPr/>
          <p:nvPr/>
        </p:nvSpPr>
        <p:spPr bwMode="auto">
          <a:xfrm>
            <a:off x="668600" y="3645030"/>
            <a:ext cx="5928010" cy="2137066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455463"/>
              </p:ext>
            </p:extLst>
          </p:nvPr>
        </p:nvGraphicFramePr>
        <p:xfrm>
          <a:off x="720986" y="3715343"/>
          <a:ext cx="5806520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704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4187816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Setting value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①</a:t>
                      </a:r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Host</a:t>
                      </a:r>
                      <a:r>
                        <a:rPr kumimoji="1" lang="en-US" altLang="ja-JP" sz="105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valid host name, IP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address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②</a:t>
                      </a:r>
                      <a:r>
                        <a:rPr kumimoji="1" lang="en-US" altLang="ja-JP" sz="1050" b="1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RuleTable</a:t>
                      </a:r>
                      <a:r>
                        <a:rPr kumimoji="1" lang="en-US" altLang="ja-JP" sz="105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the rule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file name applied to production environment(without .</a:t>
                      </a:r>
                      <a:r>
                        <a:rPr kumimoji="1" lang="en-US" altLang="ja-JP" sz="1050" b="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xlsx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)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③Request</a:t>
                      </a:r>
                      <a:r>
                        <a:rPr kumimoji="1" lang="en-US" altLang="ja-JP" sz="105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type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“1” since the target is “1:production environment”</a:t>
                      </a:r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Example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,\"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requesttype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\":\"1\",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16585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④</a:t>
                      </a:r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 occurrence</a:t>
                      </a:r>
                      <a:r>
                        <a:rPr kumimoji="1" lang="en-US" altLang="ja-JP" sz="105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050" b="1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datetime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the time </a:t>
                      </a:r>
                      <a:r>
                        <a:rPr kumimoji="1" lang="en-US" altLang="ja-JP" sz="1050" b="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in”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yyyy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/mm/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dd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hh:mm:ss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” format</a:t>
                      </a:r>
                    </a:p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Example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,\"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eventdatetime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\":\"2020/01/01 01:01:01\",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⑤Event information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Specify in list format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Example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[\“2\",\“foo\"]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754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66" y="3995230"/>
            <a:ext cx="5974704" cy="1616549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Check the “request history” screen</a:t>
            </a:r>
            <a:endParaRPr kumimoji="1" lang="en-US" altLang="ja-JP" dirty="0" smtClean="0"/>
          </a:p>
          <a:p>
            <a:pPr lvl="1"/>
            <a:r>
              <a:rPr lang="en-US" altLang="ja-JP" sz="1400" dirty="0"/>
              <a:t>A history of sending a request by specifying parameters with the curl command is added</a:t>
            </a:r>
            <a:r>
              <a:rPr lang="en-US" altLang="ja-JP" sz="1400" dirty="0" smtClean="0"/>
              <a:t>.</a:t>
            </a:r>
            <a:endParaRPr kumimoji="1" lang="en-US" altLang="ja-JP" sz="1400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en-US" altLang="ja-JP" sz="1400" dirty="0" smtClean="0"/>
              <a:t>Items displayed in the “Request history” screen can be</a:t>
            </a:r>
          </a:p>
          <a:p>
            <a:pPr marL="180000" lvl="1" indent="0">
              <a:buNone/>
            </a:pPr>
            <a:r>
              <a:rPr lang="en-US" altLang="ja-JP" sz="1400" dirty="0" smtClean="0"/>
              <a:t> changed.</a:t>
            </a:r>
          </a:p>
          <a:p>
            <a:pPr marL="180000" lvl="1" indent="0">
              <a:buNone/>
            </a:pPr>
            <a:endParaRPr lang="en-US" altLang="ja-JP" dirty="0" smtClean="0"/>
          </a:p>
        </p:txBody>
      </p:sp>
      <p:grpSp>
        <p:nvGrpSpPr>
          <p:cNvPr id="7" name="グループ化 6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Test request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environment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Upload decision table file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※In Excel</a:t>
              </a:r>
            </a:p>
          </p:txBody>
        </p:sp>
      </p:grp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 smtClean="0"/>
              <a:t>　</a:t>
            </a:r>
            <a:r>
              <a:rPr lang="en-US" altLang="ja-JP" dirty="0"/>
              <a:t>Send request via curl command (2/2)</a:t>
            </a:r>
            <a:endParaRPr kumimoji="1" lang="ja-JP" altLang="en-US" dirty="0"/>
          </a:p>
        </p:txBody>
      </p:sp>
      <p:sp>
        <p:nvSpPr>
          <p:cNvPr id="32" name="タイトル 1"/>
          <p:cNvSpPr txBox="1">
            <a:spLocks/>
          </p:cNvSpPr>
          <p:nvPr/>
        </p:nvSpPr>
        <p:spPr bwMode="gray">
          <a:xfrm>
            <a:off x="331913" y="2676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endParaRPr lang="ja-JP" altLang="en-US" kern="0" dirty="0"/>
          </a:p>
        </p:txBody>
      </p:sp>
      <p:sp>
        <p:nvSpPr>
          <p:cNvPr id="39" name="正方形/長方形 38"/>
          <p:cNvSpPr/>
          <p:nvPr/>
        </p:nvSpPr>
        <p:spPr bwMode="auto">
          <a:xfrm>
            <a:off x="3174528" y="5252745"/>
            <a:ext cx="215308" cy="2062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0" name="直線矢印コネクタ 39"/>
          <p:cNvCxnSpPr>
            <a:stCxn id="39" idx="0"/>
            <a:endCxn id="41" idx="3"/>
          </p:cNvCxnSpPr>
          <p:nvPr/>
        </p:nvCxnSpPr>
        <p:spPr bwMode="auto">
          <a:xfrm flipH="1" flipV="1">
            <a:off x="1619590" y="4563438"/>
            <a:ext cx="1662592" cy="68930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正方形/長方形 40"/>
          <p:cNvSpPr/>
          <p:nvPr/>
        </p:nvSpPr>
        <p:spPr bwMode="auto">
          <a:xfrm>
            <a:off x="673891" y="4005081"/>
            <a:ext cx="945699" cy="111671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40" y="1628581"/>
            <a:ext cx="5973730" cy="128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33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31" y="4509150"/>
            <a:ext cx="5297359" cy="188868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4.2</a:t>
            </a:r>
            <a:r>
              <a:rPr lang="ja-JP" altLang="en-US" dirty="0" smtClean="0"/>
              <a:t>　</a:t>
            </a:r>
            <a:r>
              <a:rPr lang="en-US" altLang="ja-JP" dirty="0"/>
              <a:t>Check the result </a:t>
            </a:r>
            <a:r>
              <a:rPr lang="en-US" altLang="ja-JP" dirty="0" smtClean="0"/>
              <a:t>of action execution (action history)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Execute action</a:t>
            </a:r>
            <a:endParaRPr lang="ja-JP" altLang="en-US" dirty="0"/>
          </a:p>
          <a:p>
            <a:pPr lvl="1"/>
            <a:r>
              <a:rPr lang="en-US" altLang="ja-JP" sz="1400" dirty="0"/>
              <a:t>When rule is matched, action(mail notification) will be executed as users set in preparation before execution, and users can check the result in “Action history” screen.</a:t>
            </a:r>
          </a:p>
          <a:p>
            <a:pPr lvl="1"/>
            <a:r>
              <a:rPr lang="en-US" altLang="ja-JP" sz="1400" dirty="0"/>
              <a:t>Action will be executed as the specification in the action part of </a:t>
            </a:r>
          </a:p>
          <a:p>
            <a:pPr marL="180000" lvl="1" indent="0">
              <a:buNone/>
            </a:pPr>
            <a:r>
              <a:rPr lang="en-US" altLang="ja-JP" sz="1400" dirty="0"/>
              <a:t> </a:t>
            </a:r>
            <a:r>
              <a:rPr lang="en-US" altLang="ja-JP" sz="1400" dirty="0">
                <a:hlinkClick r:id="rId3" action="ppaction://hlinksldjump"/>
              </a:rPr>
              <a:t>&lt;3.3</a:t>
            </a:r>
            <a:r>
              <a:rPr lang="ja-JP" altLang="en-US" sz="1400" dirty="0">
                <a:hlinkClick r:id="rId3" action="ppaction://hlinksldjump"/>
              </a:rPr>
              <a:t>　</a:t>
            </a:r>
            <a:r>
              <a:rPr lang="en-US" altLang="ja-JP" sz="1400" dirty="0">
                <a:hlinkClick r:id="rId3" action="ppaction://hlinksldjump"/>
              </a:rPr>
              <a:t>Create decision table file ※In Excel &gt;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z="1400" dirty="0"/>
              <a:t>（</a:t>
            </a:r>
            <a:r>
              <a:rPr lang="en-US" altLang="ja-JP" sz="1400" dirty="0"/>
              <a:t>mail</a:t>
            </a:r>
            <a:r>
              <a:rPr lang="ja-JP" altLang="en-US" sz="1400" dirty="0"/>
              <a:t> </a:t>
            </a:r>
            <a:r>
              <a:rPr lang="en-US" altLang="ja-JP" sz="1400" dirty="0"/>
              <a:t>Driver</a:t>
            </a:r>
            <a:r>
              <a:rPr lang="ja-JP" altLang="en-US" sz="1400" dirty="0"/>
              <a:t> </a:t>
            </a:r>
            <a:r>
              <a:rPr lang="en-US" altLang="ja-JP" sz="1400" dirty="0"/>
              <a:t>will sent notification mail as user’s specification)</a:t>
            </a:r>
          </a:p>
          <a:p>
            <a:r>
              <a:rPr lang="en-US" altLang="ja-JP" dirty="0" smtClean="0"/>
              <a:t>Mail notification</a:t>
            </a:r>
            <a:endParaRPr lang="ja-JP" altLang="en-US" dirty="0"/>
          </a:p>
          <a:p>
            <a:pPr lvl="1"/>
            <a:r>
              <a:rPr lang="en-US" altLang="ja-JP" sz="1400" dirty="0"/>
              <a:t>Mail with the receiver, title, body set </a:t>
            </a:r>
            <a:r>
              <a:rPr lang="en-US" altLang="ja-JP" sz="1400" dirty="0" smtClean="0"/>
              <a:t>in</a:t>
            </a:r>
          </a:p>
          <a:p>
            <a:pPr marL="180000" lvl="1" indent="0">
              <a:buNone/>
            </a:pPr>
            <a:r>
              <a:rPr lang="en-US" altLang="ja-JP" sz="1400" dirty="0" smtClean="0"/>
              <a:t> </a:t>
            </a:r>
            <a:r>
              <a:rPr lang="en-US" altLang="ja-JP" sz="1400" b="1" dirty="0" smtClean="0">
                <a:hlinkClick r:id="rId4" action="ppaction://hlinksldjump"/>
              </a:rPr>
              <a:t>&lt;3.1</a:t>
            </a:r>
            <a:r>
              <a:rPr lang="ja-JP" altLang="en-US" sz="1400" b="1" dirty="0">
                <a:hlinkClick r:id="rId4" action="ppaction://hlinksldjump"/>
              </a:rPr>
              <a:t>　</a:t>
            </a:r>
            <a:r>
              <a:rPr lang="en-US" altLang="ja-JP" sz="1400" b="1" dirty="0">
                <a:hlinkClick r:id="rId4" action="ppaction://hlinksldjump"/>
              </a:rPr>
              <a:t>Set mail driver and create mail template</a:t>
            </a:r>
            <a:r>
              <a:rPr lang="en-US" altLang="ja-JP" sz="1400" b="1" dirty="0" smtClean="0">
                <a:hlinkClick r:id="rId4" action="ppaction://hlinksldjump"/>
              </a:rPr>
              <a:t>&gt;</a:t>
            </a:r>
            <a:r>
              <a:rPr lang="en-US" altLang="ja-JP" sz="1400" b="1" dirty="0" smtClean="0"/>
              <a:t> </a:t>
            </a:r>
            <a:r>
              <a:rPr lang="en-US" altLang="ja-JP" sz="1400" dirty="0" smtClean="0"/>
              <a:t>is sent.</a:t>
            </a:r>
            <a:endParaRPr lang="en-US" altLang="ja-JP" sz="1400" dirty="0"/>
          </a:p>
          <a:p>
            <a:r>
              <a:rPr lang="en-US" altLang="ja-JP" dirty="0" smtClean="0"/>
              <a:t>Action history</a:t>
            </a:r>
            <a:endParaRPr lang="ja-JP" altLang="en-US" dirty="0"/>
          </a:p>
          <a:p>
            <a:pPr lvl="1"/>
            <a:r>
              <a:rPr lang="en-US" altLang="ja-JP" sz="1400" dirty="0"/>
              <a:t>Check if the rules are matched and executed are displayed </a:t>
            </a:r>
            <a:r>
              <a:rPr lang="en-US" altLang="ja-JP" sz="1400" dirty="0" smtClean="0"/>
              <a:t>in 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en-US" altLang="ja-JP" sz="1400" dirty="0"/>
              <a:t>   “Action history” screen.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15" name="正方形/長方形 14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角丸四角形 15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Test request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7" name="角丸四角形 16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environment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8" name="角丸四角形 17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Upload decision table file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</a:t>
              </a: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※In Excel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6623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A</a:t>
            </a:r>
            <a:r>
              <a:rPr lang="ja-JP" altLang="en-US" dirty="0" smtClean="0"/>
              <a:t>　</a:t>
            </a:r>
            <a:r>
              <a:rPr lang="en-US" altLang="ja-JP" smtClean="0">
                <a:latin typeface="+mn-ea"/>
              </a:rPr>
              <a:t>Appendix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488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8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Sample</a:t>
            </a:r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(1/</a:t>
            </a:r>
            <a:r>
              <a:rPr lang="en-US" altLang="ja-JP" dirty="0"/>
              <a:t>3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Enter the sample value and execute OASE</a:t>
            </a:r>
            <a:endParaRPr lang="en-US" altLang="ja-JP" dirty="0"/>
          </a:p>
          <a:p>
            <a:pPr lvl="1"/>
            <a:r>
              <a:rPr lang="en-US" altLang="ja-JP" dirty="0" smtClean="0"/>
              <a:t>Case: When OASE receive “</a:t>
            </a:r>
            <a:r>
              <a:rPr lang="en-US" altLang="ja-JP" dirty="0" err="1" smtClean="0"/>
              <a:t>MessageID</a:t>
            </a:r>
            <a:r>
              <a:rPr lang="en-US" altLang="ja-JP" dirty="0" smtClean="0"/>
              <a:t>: 10001”, execute a action to send a mail with information “Title</a:t>
            </a:r>
            <a:r>
              <a:rPr lang="en-US" altLang="ja-JP" dirty="0"/>
              <a:t>:</a:t>
            </a:r>
            <a:r>
              <a:rPr lang="en-US" altLang="ja-JP" dirty="0" smtClean="0"/>
              <a:t>【</a:t>
            </a:r>
            <a:r>
              <a:rPr lang="en-US" altLang="ja-JP" dirty="0" err="1" smtClean="0"/>
              <a:t>OASE】Notification</a:t>
            </a:r>
            <a:r>
              <a:rPr lang="en-US" altLang="ja-JP" dirty="0" smtClean="0"/>
              <a:t> test”, “Body:[Request Info][Event Info]”</a:t>
            </a:r>
            <a:endParaRPr lang="en-US" altLang="ja-JP" dirty="0"/>
          </a:p>
          <a:p>
            <a:pPr lvl="1"/>
            <a:endParaRPr lang="en-US" altLang="ja-JP" sz="900" b="1" dirty="0" smtClean="0"/>
          </a:p>
          <a:p>
            <a:pPr marL="180000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</a:rPr>
              <a:t>　</a:t>
            </a:r>
            <a:r>
              <a:rPr lang="en-US" altLang="ja-JP" b="1" dirty="0" smtClean="0">
                <a:solidFill>
                  <a:srgbClr val="FF0000"/>
                </a:solidFill>
              </a:rPr>
              <a:t>【Preparation before execution】</a:t>
            </a:r>
            <a:endParaRPr lang="ja-JP" altLang="en-US" b="1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790980" y="2526199"/>
            <a:ext cx="7957600" cy="2052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①「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Action settings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」</a:t>
            </a:r>
            <a:r>
              <a:rPr lang="en-US" altLang="ja-JP" sz="1400" b="1" dirty="0">
                <a:solidFill>
                  <a:srgbClr val="FF0000"/>
                </a:solidFill>
                <a:latin typeface="+mn-ea"/>
              </a:rPr>
              <a:t> screen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823348"/>
              </p:ext>
            </p:extLst>
          </p:nvPr>
        </p:nvGraphicFramePr>
        <p:xfrm>
          <a:off x="1187530" y="2981720"/>
          <a:ext cx="2688590" cy="1208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132205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Prepare</a:t>
                      </a:r>
                      <a:r>
                        <a:rPr kumimoji="1" lang="en-US" altLang="ja-JP" sz="11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action target driver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 Driver ver1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Name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oasetest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Register other</a:t>
                      </a:r>
                      <a:r>
                        <a:rPr kumimoji="1" lang="en-US" altLang="ja-JP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required info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383744"/>
                  </a:ext>
                </a:extLst>
              </a:tr>
            </a:tbl>
          </a:graphicData>
        </a:graphic>
      </p:graphicFrame>
      <p:sp>
        <p:nvSpPr>
          <p:cNvPr id="14" name="角丸四角形 13"/>
          <p:cNvSpPr/>
          <p:nvPr/>
        </p:nvSpPr>
        <p:spPr bwMode="auto">
          <a:xfrm>
            <a:off x="805520" y="4698075"/>
            <a:ext cx="4077669" cy="1728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②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「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Decision table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」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screen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471873"/>
              </p:ext>
            </p:extLst>
          </p:nvPr>
        </p:nvGraphicFramePr>
        <p:xfrm>
          <a:off x="899489" y="5029717"/>
          <a:ext cx="3897175" cy="129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44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2008367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664864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Create</a:t>
                      </a:r>
                      <a:r>
                        <a:rPr kumimoji="1" lang="en-US" altLang="ja-JP" sz="11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the rule to match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message</a:t>
                      </a:r>
                      <a:r>
                        <a:rPr kumimoji="1" lang="en-US" altLang="ja-JP" sz="11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Rule type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Matching</a:t>
                      </a:r>
                      <a:r>
                        <a:rPr kumimoji="1" lang="en-US" altLang="ja-JP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test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RuleTable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Condition name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message ID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01307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Conditional</a:t>
                      </a:r>
                      <a:r>
                        <a:rPr kumimoji="1" lang="en-US" altLang="ja-JP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expression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equal(value)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90695"/>
                  </a:ext>
                </a:extLst>
              </a:tr>
            </a:tbl>
          </a:graphicData>
        </a:graphic>
      </p:graphicFrame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888248"/>
              </p:ext>
            </p:extLst>
          </p:nvPr>
        </p:nvGraphicFramePr>
        <p:xfrm>
          <a:off x="4260846" y="2820634"/>
          <a:ext cx="4140518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539422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2392816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Create the “Mail template” required when using</a:t>
                      </a:r>
                      <a:r>
                        <a:rPr kumimoji="1" lang="en-US" altLang="ja-JP" sz="11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mail template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5274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Template 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test_template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273442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【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OASE】Notification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331599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Body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[ACTION_INFO] 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[EVENT_INFO]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92339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Register other</a:t>
                      </a:r>
                      <a:r>
                        <a:rPr kumimoji="1" lang="en-US" altLang="ja-JP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required info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891964"/>
                  </a:ext>
                </a:extLst>
              </a:tr>
            </a:tbl>
          </a:graphicData>
        </a:graphic>
      </p:graphicFrame>
      <p:grpSp>
        <p:nvGrpSpPr>
          <p:cNvPr id="3" name="グループ化 2"/>
          <p:cNvGrpSpPr/>
          <p:nvPr/>
        </p:nvGrpSpPr>
        <p:grpSpPr>
          <a:xfrm>
            <a:off x="4942129" y="4705858"/>
            <a:ext cx="3806450" cy="1720218"/>
            <a:chOff x="4942129" y="4705858"/>
            <a:chExt cx="3806450" cy="1720218"/>
          </a:xfrm>
        </p:grpSpPr>
        <p:sp>
          <p:nvSpPr>
            <p:cNvPr id="27" name="角丸四角形 26"/>
            <p:cNvSpPr/>
            <p:nvPr/>
          </p:nvSpPr>
          <p:spPr bwMode="auto">
            <a:xfrm>
              <a:off x="5146888" y="4831711"/>
              <a:ext cx="3601691" cy="1594365"/>
            </a:xfrm>
            <a:prstGeom prst="roundRect">
              <a:avLst>
                <a:gd name="adj" fmla="val 9840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 smtClean="0"/>
                <a:t>The part introduced in</a:t>
              </a:r>
              <a:r>
                <a:rPr lang="en-US" altLang="ja-JP" sz="1400" b="1" dirty="0" smtClean="0">
                  <a:hlinkClick r:id="rId2" action="ppaction://hlinksldjump"/>
                </a:rPr>
                <a:t>&lt;3.1</a:t>
              </a:r>
              <a:r>
                <a:rPr lang="ja-JP" altLang="en-US" sz="1400" b="1" dirty="0" smtClean="0">
                  <a:hlinkClick r:id="rId2" action="ppaction://hlinksldjump"/>
                </a:rPr>
                <a:t>　</a:t>
              </a:r>
              <a:r>
                <a:rPr lang="en-US" altLang="ja-JP" sz="1400" b="1" dirty="0" smtClean="0">
                  <a:hlinkClick r:id="rId2" action="ppaction://hlinksldjump"/>
                </a:rPr>
                <a:t>Set mail driver and create mail template&gt;</a:t>
              </a:r>
              <a:endParaRPr lang="en-US" altLang="ja-JP" sz="1400" b="1" dirty="0" smtClean="0"/>
            </a:p>
            <a:p>
              <a:pPr algn="ctr"/>
              <a:r>
                <a:rPr lang="en-US" altLang="ja-JP" sz="1400" dirty="0" smtClean="0"/>
                <a:t>and </a:t>
              </a:r>
              <a:r>
                <a:rPr lang="en-US" altLang="ja-JP" sz="1400" b="1" dirty="0" smtClean="0">
                  <a:hlinkClick r:id="rId3" action="ppaction://hlinksldjump"/>
                </a:rPr>
                <a:t>&lt;3.2</a:t>
              </a:r>
              <a:r>
                <a:rPr lang="ja-JP" altLang="en-US" sz="1400" b="1" dirty="0" smtClean="0">
                  <a:hlinkClick r:id="rId3" action="ppaction://hlinksldjump"/>
                </a:rPr>
                <a:t>　</a:t>
              </a:r>
              <a:r>
                <a:rPr lang="en-US" altLang="ja-JP" sz="1400" b="1" dirty="0" smtClean="0">
                  <a:hlinkClick r:id="rId3" action="ppaction://hlinksldjump"/>
                </a:rPr>
                <a:t>Create decision table&gt;</a:t>
              </a:r>
              <a:endParaRPr lang="en-US" altLang="ja-JP" sz="1400" dirty="0"/>
            </a:p>
            <a:p>
              <a:pPr algn="ctr"/>
              <a:r>
                <a:rPr lang="en-US" altLang="ja-JP" sz="1400" dirty="0"/>
                <a:t>i</a:t>
              </a:r>
              <a:r>
                <a:rPr lang="en-US" altLang="ja-JP" sz="1400" dirty="0" smtClean="0"/>
                <a:t>n this manual</a:t>
              </a:r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4942129" y="4705858"/>
              <a:ext cx="565503" cy="549789"/>
              <a:chOff x="162795" y="3812178"/>
              <a:chExt cx="565503" cy="549789"/>
            </a:xfrm>
          </p:grpSpPr>
          <p:sp>
            <p:nvSpPr>
              <p:cNvPr id="2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6407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Sample</a:t>
            </a:r>
            <a:r>
              <a:rPr lang="ja-JP" altLang="en-US" dirty="0" smtClean="0"/>
              <a:t>１</a:t>
            </a:r>
            <a:r>
              <a:rPr lang="en-US" altLang="ja-JP" dirty="0" smtClean="0"/>
              <a:t>(2/</a:t>
            </a:r>
            <a:r>
              <a:rPr lang="en-US" altLang="ja-JP" dirty="0"/>
              <a:t>3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 bwMode="auto">
          <a:xfrm>
            <a:off x="790980" y="1170400"/>
            <a:ext cx="7957600" cy="1980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③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Decision table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」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file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508960" y="5028461"/>
            <a:ext cx="8239620" cy="1352949"/>
            <a:chOff x="508960" y="5028461"/>
            <a:chExt cx="8239620" cy="1352949"/>
          </a:xfrm>
        </p:grpSpPr>
        <p:sp>
          <p:nvSpPr>
            <p:cNvPr id="18" name="角丸四角形 17"/>
            <p:cNvSpPr/>
            <p:nvPr/>
          </p:nvSpPr>
          <p:spPr bwMode="auto">
            <a:xfrm>
              <a:off x="805520" y="5280386"/>
              <a:ext cx="7943060" cy="1101024"/>
            </a:xfrm>
            <a:prstGeom prst="roundRect">
              <a:avLst>
                <a:gd name="adj" fmla="val 9840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/>
                <a:t>The part introduced </a:t>
              </a:r>
              <a:r>
                <a:rPr lang="en-US" altLang="ja-JP" sz="1400" dirty="0" smtClean="0"/>
                <a:t>in</a:t>
              </a:r>
              <a:r>
                <a:rPr lang="en-US" altLang="ja-JP" sz="1400" b="1" dirty="0" smtClean="0">
                  <a:hlinkClick r:id="rId2" action="ppaction://hlinksldjump"/>
                </a:rPr>
                <a:t>&lt;3.3 Create decision table file&gt;</a:t>
              </a:r>
              <a:r>
                <a:rPr lang="en-US" altLang="ja-JP" sz="1400" b="1" dirty="0" smtClean="0"/>
                <a:t>, </a:t>
              </a:r>
              <a:endParaRPr lang="en-US" altLang="ja-JP" sz="1400" dirty="0"/>
            </a:p>
            <a:p>
              <a:pPr algn="ctr"/>
              <a:r>
                <a:rPr lang="en-US" altLang="ja-JP" sz="1400" b="1" dirty="0" smtClean="0">
                  <a:hlinkClick r:id="rId3" action="ppaction://hlinksldjump"/>
                </a:rPr>
                <a:t>&lt;3.4</a:t>
              </a:r>
              <a:r>
                <a:rPr lang="ja-JP" altLang="en-US" sz="1400" b="1" dirty="0" smtClean="0">
                  <a:hlinkClick r:id="rId3" action="ppaction://hlinksldjump"/>
                </a:rPr>
                <a:t>　</a:t>
              </a:r>
              <a:r>
                <a:rPr lang="en-US" altLang="ja-JP" sz="1400" b="1" dirty="0" smtClean="0">
                  <a:hlinkClick r:id="rId3" action="ppaction://hlinksldjump"/>
                </a:rPr>
                <a:t>Upload decision table file&gt;</a:t>
              </a:r>
              <a:r>
                <a:rPr lang="en-US" altLang="ja-JP" sz="1400" b="1" dirty="0" smtClean="0"/>
                <a:t>, </a:t>
              </a:r>
              <a:r>
                <a:rPr lang="en-US" altLang="ja-JP" sz="1400" b="1" dirty="0" smtClean="0">
                  <a:hlinkClick r:id="rId4" action="ppaction://hlinksldjump"/>
                </a:rPr>
                <a:t>&lt;3.5</a:t>
              </a:r>
              <a:r>
                <a:rPr lang="ja-JP" altLang="en-US" sz="1400" b="1" dirty="0" smtClean="0">
                  <a:hlinkClick r:id="rId4" action="ppaction://hlinksldjump"/>
                </a:rPr>
                <a:t>　</a:t>
              </a:r>
              <a:r>
                <a:rPr lang="en-US" altLang="ja-JP" sz="1400" b="1" dirty="0" smtClean="0">
                  <a:hlinkClick r:id="rId4" action="ppaction://hlinksldjump"/>
                </a:rPr>
                <a:t>Test request&gt;</a:t>
              </a:r>
              <a:endParaRPr lang="en-US" altLang="ja-JP" sz="1400" dirty="0"/>
            </a:p>
            <a:p>
              <a:pPr algn="ctr"/>
              <a:r>
                <a:rPr lang="en-US" altLang="ja-JP" sz="1400" dirty="0"/>
                <a:t>in this manual</a:t>
              </a:r>
            </a:p>
          </p:txBody>
        </p:sp>
        <p:grpSp>
          <p:nvGrpSpPr>
            <p:cNvPr id="19" name="グループ化 18"/>
            <p:cNvGrpSpPr/>
            <p:nvPr/>
          </p:nvGrpSpPr>
          <p:grpSpPr>
            <a:xfrm>
              <a:off x="508960" y="5028461"/>
              <a:ext cx="565503" cy="549789"/>
              <a:chOff x="162795" y="3812178"/>
              <a:chExt cx="565503" cy="549789"/>
            </a:xfrm>
          </p:grpSpPr>
          <p:sp>
            <p:nvSpPr>
              <p:cNvPr id="20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245596"/>
              </p:ext>
            </p:extLst>
          </p:nvPr>
        </p:nvGraphicFramePr>
        <p:xfrm>
          <a:off x="1051390" y="1549140"/>
          <a:ext cx="75531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48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2359330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374742">
                  <a:extLst>
                    <a:ext uri="{9D8B030D-6E8A-4147-A177-3AD203B41FA5}">
                      <a16:colId xmlns:a16="http://schemas.microsoft.com/office/drawing/2014/main" val="3218681525"/>
                    </a:ext>
                  </a:extLst>
                </a:gridCol>
                <a:gridCol w="450695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4"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Create a rule that “messageID:10001” will hit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MessageID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equal(value)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Action type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mail(ver1)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Action parameter information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MAIL_NAME=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oasetest,MAIL_TO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=,MAIL_CC=,MAIL_BCC=,MAIL_TEMPLATE=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test_template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013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Register other required information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C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90695"/>
                  </a:ext>
                </a:extLst>
              </a:tr>
            </a:tbl>
          </a:graphicData>
        </a:graphic>
      </p:graphicFrame>
      <p:sp>
        <p:nvSpPr>
          <p:cNvPr id="22" name="角丸四角形 21"/>
          <p:cNvSpPr/>
          <p:nvPr/>
        </p:nvSpPr>
        <p:spPr bwMode="auto">
          <a:xfrm>
            <a:off x="805520" y="3284980"/>
            <a:ext cx="3982510" cy="136819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④「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Rule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（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Rule applying to staging environment</a:t>
            </a: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47115"/>
              </p:ext>
            </p:extLst>
          </p:nvPr>
        </p:nvGraphicFramePr>
        <p:xfrm>
          <a:off x="1069220" y="3818756"/>
          <a:ext cx="3070720" cy="522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29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414444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437747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Upload the created decision</a:t>
                      </a:r>
                      <a:r>
                        <a:rPr kumimoji="1" lang="en-US" altLang="ja-JP" sz="11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table file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Select</a:t>
                      </a:r>
                      <a:r>
                        <a:rPr kumimoji="1" lang="en-US" altLang="ja-JP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file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test.xlsx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</a:tbl>
          </a:graphicData>
        </a:graphic>
      </p:graphicFrame>
      <p:sp>
        <p:nvSpPr>
          <p:cNvPr id="24" name="角丸四角形 23"/>
          <p:cNvSpPr/>
          <p:nvPr/>
        </p:nvSpPr>
        <p:spPr bwMode="auto">
          <a:xfrm>
            <a:off x="4932050" y="3284979"/>
            <a:ext cx="3816529" cy="1584221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⑤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「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Test request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」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screen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366842"/>
              </p:ext>
            </p:extLst>
          </p:nvPr>
        </p:nvGraphicFramePr>
        <p:xfrm>
          <a:off x="5148080" y="3645030"/>
          <a:ext cx="3473892" cy="1121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64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539589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696439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 whether</a:t>
                      </a:r>
                      <a:r>
                        <a:rPr kumimoji="1" lang="en-US" altLang="ja-JP" sz="11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when request “MessageID:10001” matches the uploaded decision table or not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Select rule type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Matching test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MessageID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691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100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168738" y="836640"/>
            <a:ext cx="8784976" cy="5616476"/>
          </a:xfrm>
        </p:spPr>
        <p:txBody>
          <a:bodyPr/>
          <a:lstStyle/>
          <a:p>
            <a:pPr marL="180000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</a:rPr>
              <a:t>　</a:t>
            </a:r>
            <a:r>
              <a:rPr lang="en-US" altLang="ja-JP" b="1" dirty="0" smtClean="0">
                <a:solidFill>
                  <a:srgbClr val="FF0000"/>
                </a:solidFill>
              </a:rPr>
              <a:t>【Execute operation】</a:t>
            </a:r>
            <a:endParaRPr lang="ja-JP" altLang="en-US" b="1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 bwMode="auto">
          <a:xfrm>
            <a:off x="805520" y="2924930"/>
            <a:ext cx="7943059" cy="2592360"/>
          </a:xfrm>
          <a:prstGeom prst="roundRect">
            <a:avLst>
              <a:gd name="adj" fmla="val 6126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⑦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Mail</a:t>
            </a:r>
          </a:p>
          <a:p>
            <a:r>
              <a:rPr lang="en-US" altLang="ja-JP" sz="1400" b="1" dirty="0">
                <a:solidFill>
                  <a:srgbClr val="FF0000"/>
                </a:solidFill>
              </a:rPr>
              <a:t> 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  notification</a:t>
            </a:r>
          </a:p>
          <a:p>
            <a:endParaRPr lang="en-US" altLang="ja-JP" sz="1400" b="1" dirty="0">
              <a:solidFill>
                <a:srgbClr val="FF0000"/>
              </a:solidFill>
            </a:endParaRPr>
          </a:p>
          <a:p>
            <a:pPr marL="216000" lvl="1"/>
            <a:r>
              <a:rPr lang="en-US" altLang="ja-JP" sz="1400" b="1" dirty="0" smtClean="0">
                <a:solidFill>
                  <a:sysClr val="windowText" lastClr="000000"/>
                </a:solidFill>
              </a:rPr>
              <a:t>Check if the</a:t>
            </a:r>
          </a:p>
          <a:p>
            <a:pPr marL="216000" lvl="1"/>
            <a:r>
              <a:rPr lang="en-US" altLang="ja-JP" sz="1400" b="1" dirty="0" smtClean="0">
                <a:solidFill>
                  <a:sysClr val="windowText" lastClr="000000"/>
                </a:solidFill>
              </a:rPr>
              <a:t>mail with</a:t>
            </a:r>
          </a:p>
          <a:p>
            <a:pPr marL="216000" lvl="1"/>
            <a:r>
              <a:rPr lang="en-US" altLang="ja-JP" sz="1400" b="1" dirty="0">
                <a:solidFill>
                  <a:sysClr val="windowText" lastClr="000000"/>
                </a:solidFill>
              </a:rPr>
              <a:t>i</a:t>
            </a:r>
            <a:r>
              <a:rPr lang="en-US" altLang="ja-JP" sz="1400" b="1" dirty="0" smtClean="0">
                <a:solidFill>
                  <a:sysClr val="windowText" lastClr="000000"/>
                </a:solidFill>
              </a:rPr>
              <a:t>nformation</a:t>
            </a:r>
          </a:p>
          <a:p>
            <a:pPr marL="216000" lvl="1"/>
            <a:r>
              <a:rPr lang="en-US" altLang="ja-JP" sz="1400" b="1" dirty="0" smtClean="0">
                <a:solidFill>
                  <a:sysClr val="windowText" lastClr="000000"/>
                </a:solidFill>
              </a:rPr>
              <a:t>on the right</a:t>
            </a:r>
          </a:p>
          <a:p>
            <a:pPr marL="216000" lvl="1"/>
            <a:r>
              <a:rPr lang="en-US" altLang="ja-JP" sz="1400" b="1" dirty="0" smtClean="0">
                <a:solidFill>
                  <a:sysClr val="windowText" lastClr="000000"/>
                </a:solidFill>
              </a:rPr>
              <a:t>is sent.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Sample</a:t>
            </a:r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(3/3)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790980" y="1247490"/>
            <a:ext cx="7957600" cy="1512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⑥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Terminal operation 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For Linux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server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）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506755"/>
              </p:ext>
            </p:extLst>
          </p:nvPr>
        </p:nvGraphicFramePr>
        <p:xfrm>
          <a:off x="1069220" y="1640901"/>
          <a:ext cx="7463330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35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725169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</a:tblGrid>
              <a:tr h="199669"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Send request to the prepared rule via</a:t>
                      </a:r>
                      <a:r>
                        <a:rPr kumimoji="1" lang="en-US" altLang="ja-JP" sz="11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curl command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　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※Please change the part</a:t>
                      </a:r>
                      <a:r>
                        <a:rPr kumimoji="1" lang="en-US" altLang="ja-JP" sz="1100" b="1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in red highlight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curl -X POST -k "https://</a:t>
                      </a:r>
                      <a:r>
                        <a:rPr kumimoji="1" lang="en-US" altLang="ja-JP" sz="1100" b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&lt;HostName&gt;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/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oase_web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/event/event/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eventsrequest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" -H "accept: application/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json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" -d "{\"ruletable\":\"test\",\"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requesttype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\":\"1\",\"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eventdatetime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\":\"2020/01/01 01:01:01\",\"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eventinfo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\":[\“10001\"]}"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</a:tbl>
          </a:graphicData>
        </a:graphic>
      </p:graphicFrame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48182"/>
              </p:ext>
            </p:extLst>
          </p:nvPr>
        </p:nvGraphicFramePr>
        <p:xfrm>
          <a:off x="2347737" y="3152901"/>
          <a:ext cx="266721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218">
                  <a:extLst>
                    <a:ext uri="{9D8B030D-6E8A-4147-A177-3AD203B41FA5}">
                      <a16:colId xmlns:a16="http://schemas.microsoft.com/office/drawing/2014/main" val="810154457"/>
                    </a:ext>
                  </a:extLst>
                </a:gridCol>
              </a:tblGrid>
              <a:tr h="1309232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Title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【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OASE】Notification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test</a:t>
                      </a:r>
                    </a:p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Body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[Request information]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Trace ID   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     　  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: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Rule</a:t>
                      </a:r>
                      <a:r>
                        <a:rPr kumimoji="1" lang="en-US" altLang="ja-JP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type name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: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Request user          :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Request server      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[Event information]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 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occurance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date time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Condition name 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　　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33289"/>
                  </a:ext>
                </a:extLst>
              </a:tr>
            </a:tbl>
          </a:graphicData>
        </a:graphic>
      </p:graphicFrame>
      <p:grpSp>
        <p:nvGrpSpPr>
          <p:cNvPr id="9" name="グループ化 8"/>
          <p:cNvGrpSpPr/>
          <p:nvPr/>
        </p:nvGrpSpPr>
        <p:grpSpPr>
          <a:xfrm>
            <a:off x="539440" y="5687019"/>
            <a:ext cx="8209139" cy="731437"/>
            <a:chOff x="539440" y="5687019"/>
            <a:chExt cx="8209139" cy="731437"/>
          </a:xfrm>
        </p:grpSpPr>
        <p:sp>
          <p:nvSpPr>
            <p:cNvPr id="27" name="角丸四角形 26"/>
            <p:cNvSpPr/>
            <p:nvPr/>
          </p:nvSpPr>
          <p:spPr bwMode="auto">
            <a:xfrm>
              <a:off x="790980" y="5687019"/>
              <a:ext cx="7957599" cy="731437"/>
            </a:xfrm>
            <a:prstGeom prst="roundRect">
              <a:avLst>
                <a:gd name="adj" fmla="val 9840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/>
                <a:t>The part introduced </a:t>
              </a:r>
              <a:r>
                <a:rPr lang="en-US" altLang="ja-JP" sz="1400" dirty="0" smtClean="0"/>
                <a:t>in</a:t>
              </a:r>
              <a:r>
                <a:rPr lang="en-US" altLang="ja-JP" sz="1400" b="1" dirty="0" smtClean="0">
                  <a:hlinkClick r:id="rId2" action="ppaction://hlinksldjump"/>
                </a:rPr>
                <a:t>&lt;4.1</a:t>
              </a:r>
              <a:r>
                <a:rPr lang="ja-JP" altLang="en-US" sz="1400" b="1" dirty="0" smtClean="0">
                  <a:hlinkClick r:id="rId2" action="ppaction://hlinksldjump"/>
                </a:rPr>
                <a:t>　</a:t>
              </a:r>
              <a:r>
                <a:rPr lang="en-US" altLang="ja-JP" sz="1400" b="1" dirty="0" smtClean="0">
                  <a:hlinkClick r:id="rId2" action="ppaction://hlinksldjump"/>
                </a:rPr>
                <a:t>Send request via curl command&gt;</a:t>
              </a:r>
              <a:endParaRPr lang="en-US" altLang="ja-JP" sz="1400" b="1" dirty="0"/>
            </a:p>
            <a:p>
              <a:pPr algn="ctr"/>
              <a:r>
                <a:rPr lang="en-US" altLang="ja-JP" sz="1400" dirty="0"/>
                <a:t>and </a:t>
              </a:r>
              <a:r>
                <a:rPr lang="en-US" altLang="ja-JP" sz="1400" b="1" dirty="0" smtClean="0">
                  <a:hlinkClick r:id="rId3" action="ppaction://hlinksldjump"/>
                </a:rPr>
                <a:t>&lt;4.2</a:t>
              </a:r>
              <a:r>
                <a:rPr lang="ja-JP" altLang="en-US" sz="1400" b="1" dirty="0" smtClean="0">
                  <a:hlinkClick r:id="rId3" action="ppaction://hlinksldjump"/>
                </a:rPr>
                <a:t>　</a:t>
              </a:r>
              <a:r>
                <a:rPr lang="en-US" altLang="ja-JP" sz="1400" b="1" dirty="0" smtClean="0">
                  <a:hlinkClick r:id="rId3" action="ppaction://hlinksldjump"/>
                </a:rPr>
                <a:t>Check the result of action execution (action history)&gt;</a:t>
              </a:r>
              <a:endParaRPr lang="en-US" altLang="ja-JP" sz="1400" dirty="0"/>
            </a:p>
            <a:p>
              <a:pPr algn="ctr"/>
              <a:r>
                <a:rPr lang="en-US" altLang="ja-JP" sz="1400" dirty="0"/>
                <a:t>in this manual</a:t>
              </a:r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539440" y="5687601"/>
              <a:ext cx="565503" cy="549789"/>
              <a:chOff x="162795" y="3812178"/>
              <a:chExt cx="565503" cy="549789"/>
            </a:xfrm>
          </p:grpSpPr>
          <p:sp>
            <p:nvSpPr>
              <p:cNvPr id="2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3" name="グループ化 2"/>
          <p:cNvGrpSpPr/>
          <p:nvPr/>
        </p:nvGrpSpPr>
        <p:grpSpPr>
          <a:xfrm>
            <a:off x="5220090" y="3058789"/>
            <a:ext cx="3134801" cy="2340000"/>
            <a:chOff x="5220090" y="3058789"/>
            <a:chExt cx="3134801" cy="234000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0090" y="3058789"/>
              <a:ext cx="3134801" cy="2340000"/>
            </a:xfrm>
            <a:prstGeom prst="rect">
              <a:avLst/>
            </a:prstGeom>
            <a:ln w="38100">
              <a:solidFill>
                <a:srgbClr val="FFFFCC"/>
              </a:solidFill>
            </a:ln>
          </p:spPr>
        </p:pic>
        <p:sp>
          <p:nvSpPr>
            <p:cNvPr id="6" name="正方形/長方形 5"/>
            <p:cNvSpPr/>
            <p:nvPr/>
          </p:nvSpPr>
          <p:spPr bwMode="auto">
            <a:xfrm>
              <a:off x="5796170" y="3861060"/>
              <a:ext cx="2088290" cy="936026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3200" b="1" dirty="0" smtClean="0">
                  <a:solidFill>
                    <a:schemeClr val="tx1">
                      <a:alpha val="53000"/>
                    </a:schemeClr>
                  </a:solidFill>
                  <a:latin typeface="+mn-ea"/>
                </a:rPr>
                <a:t>Image of </a:t>
              </a:r>
            </a:p>
            <a:p>
              <a:pPr algn="ctr"/>
              <a:r>
                <a:rPr lang="en-US" altLang="ja-JP" sz="3200" b="1" dirty="0" smtClean="0">
                  <a:solidFill>
                    <a:schemeClr val="tx1">
                      <a:alpha val="53000"/>
                    </a:schemeClr>
                  </a:solidFill>
                  <a:latin typeface="+mn-ea"/>
                </a:rPr>
                <a:t>Notification</a:t>
              </a:r>
            </a:p>
            <a:p>
              <a:pPr algn="ctr"/>
              <a:r>
                <a:rPr lang="en-US" altLang="ja-JP" sz="3200" b="1" dirty="0" smtClean="0">
                  <a:solidFill>
                    <a:schemeClr val="tx1">
                      <a:alpha val="53000"/>
                    </a:schemeClr>
                  </a:solidFill>
                  <a:latin typeface="+mn-ea"/>
                </a:rPr>
                <a:t>mail</a:t>
              </a:r>
              <a:endParaRPr kumimoji="1" lang="ja-JP" altLang="en-US" sz="3200" b="1" dirty="0" smtClean="0">
                <a:solidFill>
                  <a:schemeClr val="tx1">
                    <a:alpha val="53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2924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4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Login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OASE</a:t>
            </a:r>
            <a:r>
              <a:rPr lang="ja-JP" altLang="en-US" dirty="0"/>
              <a:t> </a:t>
            </a:r>
            <a:r>
              <a:rPr lang="en-US" altLang="ja-JP" dirty="0" smtClean="0"/>
              <a:t>Login</a:t>
            </a:r>
            <a:endParaRPr lang="en-US" altLang="ja-JP" dirty="0"/>
          </a:p>
          <a:p>
            <a:pPr lvl="1"/>
            <a:r>
              <a:rPr lang="en-US" altLang="ja-JP" dirty="0" smtClean="0"/>
              <a:t>The login screen will be displayed by accessing the following URL.</a:t>
            </a:r>
            <a:br>
              <a:rPr lang="en-US" altLang="ja-JP" dirty="0" smtClean="0"/>
            </a:br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://exastro-oase/oase_web/top/login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29" y="2420860"/>
            <a:ext cx="5400000" cy="3293145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5693705" y="4557328"/>
            <a:ext cx="3235162" cy="1103982"/>
            <a:chOff x="5693705" y="4557328"/>
            <a:chExt cx="3235162" cy="1103982"/>
          </a:xfrm>
        </p:grpSpPr>
        <p:sp>
          <p:nvSpPr>
            <p:cNvPr id="11" name="角丸四角形 10"/>
            <p:cNvSpPr/>
            <p:nvPr/>
          </p:nvSpPr>
          <p:spPr bwMode="auto">
            <a:xfrm>
              <a:off x="5976457" y="4832223"/>
              <a:ext cx="295241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dirty="0" smtClean="0">
                  <a:latin typeface="+mn-ea"/>
                </a:rPr>
                <a:t>The password will be requested to be changed immediately after login for the first time.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12" name="グループ化 11"/>
            <p:cNvGrpSpPr/>
            <p:nvPr/>
          </p:nvGrpSpPr>
          <p:grpSpPr>
            <a:xfrm>
              <a:off x="5693705" y="4557328"/>
              <a:ext cx="565503" cy="549789"/>
              <a:chOff x="162795" y="3812178"/>
              <a:chExt cx="565503" cy="549789"/>
            </a:xfrm>
          </p:grpSpPr>
          <p:sp>
            <p:nvSpPr>
              <p:cNvPr id="8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5" name="グループ化 4"/>
          <p:cNvGrpSpPr/>
          <p:nvPr/>
        </p:nvGrpSpPr>
        <p:grpSpPr>
          <a:xfrm>
            <a:off x="5689587" y="2794603"/>
            <a:ext cx="3235162" cy="1458127"/>
            <a:chOff x="5689586" y="2794603"/>
            <a:chExt cx="3235163" cy="1458127"/>
          </a:xfrm>
        </p:grpSpPr>
        <p:sp>
          <p:nvSpPr>
            <p:cNvPr id="14" name="角丸四角形 13"/>
            <p:cNvSpPr/>
            <p:nvPr/>
          </p:nvSpPr>
          <p:spPr bwMode="auto">
            <a:xfrm>
              <a:off x="5972339" y="3063593"/>
              <a:ext cx="2952410" cy="118913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 smtClean="0">
                  <a:latin typeface="+mn-ea"/>
                </a:rPr>
                <a:t>Please refer to</a:t>
              </a:r>
            </a:p>
            <a:p>
              <a:pPr algn="ctr"/>
              <a:r>
                <a:rPr lang="en-US" altLang="ja-JP" sz="1100" b="1" u="sng" dirty="0" smtClean="0">
                  <a:latin typeface="+mn-ea"/>
                  <a:hlinkClick r:id="rId4"/>
                </a:rPr>
                <a:t>&lt;Environment construction</a:t>
              </a:r>
            </a:p>
            <a:p>
              <a:pPr algn="ctr"/>
              <a:r>
                <a:rPr lang="en-US" altLang="ja-JP" sz="1100" b="1" u="sng" dirty="0" smtClean="0">
                  <a:latin typeface="+mn-ea"/>
                  <a:hlinkClick r:id="rId4"/>
                </a:rPr>
                <a:t> manual -Basics-&gt;</a:t>
              </a:r>
              <a:endParaRPr lang="en-US" altLang="ja-JP" sz="1100" b="1" u="sng" dirty="0" smtClean="0">
                <a:latin typeface="+mn-ea"/>
              </a:endParaRPr>
            </a:p>
            <a:p>
              <a:pPr algn="ctr"/>
              <a:r>
                <a:rPr lang="en-US" altLang="ja-JP" sz="1400" dirty="0" smtClean="0">
                  <a:latin typeface="+mn-ea"/>
                </a:rPr>
                <a:t>or</a:t>
              </a:r>
              <a:endParaRPr lang="en-US" altLang="ja-JP" sz="1400" b="1" u="sng" dirty="0" smtClean="0">
                <a:latin typeface="+mn-ea"/>
              </a:endParaRPr>
            </a:p>
            <a:p>
              <a:pPr algn="ctr"/>
              <a:r>
                <a:rPr lang="en-US" altLang="ja-JP" sz="1100" b="1" u="sng" dirty="0" smtClean="0">
                  <a:latin typeface="+mn-ea"/>
                  <a:hlinkClick r:id="rId4"/>
                </a:rPr>
                <a:t>&lt;OASE Learn -Introduction-&gt;</a:t>
              </a:r>
              <a:endParaRPr lang="en-US" altLang="ja-JP" sz="1100" b="1" u="sng" dirty="0" smtClean="0">
                <a:latin typeface="+mn-ea"/>
              </a:endParaRPr>
            </a:p>
            <a:p>
              <a:pPr algn="ctr"/>
              <a:r>
                <a:rPr lang="en-US" altLang="ja-JP" sz="1400" dirty="0" smtClean="0">
                  <a:latin typeface="+mn-ea"/>
                </a:rPr>
                <a:t>for the introduction of OASE.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5689586" y="2794603"/>
              <a:ext cx="565503" cy="549789"/>
              <a:chOff x="162794" y="3812178"/>
              <a:chExt cx="565503" cy="549789"/>
            </a:xfrm>
          </p:grpSpPr>
          <p:sp>
            <p:nvSpPr>
              <p:cNvPr id="16" name="円/楕円 44"/>
              <p:cNvSpPr/>
              <p:nvPr/>
            </p:nvSpPr>
            <p:spPr bwMode="auto">
              <a:xfrm>
                <a:off x="162794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04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71" y="1673902"/>
            <a:ext cx="7233657" cy="4411737"/>
          </a:xfrm>
          <a:prstGeom prst="rect">
            <a:avLst/>
          </a:prstGeom>
        </p:spPr>
      </p:pic>
      <p:sp>
        <p:nvSpPr>
          <p:cNvPr id="42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The overview of basic menu is as follows.</a:t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smtClean="0"/>
              <a:t>Login screen</a:t>
            </a:r>
            <a:r>
              <a:rPr lang="ja-JP" altLang="en-US" dirty="0" smtClean="0"/>
              <a:t> </a:t>
            </a:r>
            <a:r>
              <a:rPr lang="en-US" altLang="ja-JP" dirty="0"/>
              <a:t>&gt; </a:t>
            </a:r>
            <a:r>
              <a:rPr lang="en-US" altLang="ja-JP" dirty="0" err="1"/>
              <a:t>DashBoard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1.2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Dashboard</a:t>
            </a:r>
            <a:r>
              <a:rPr lang="ja-JP" altLang="en-US" dirty="0" smtClean="0"/>
              <a:t> </a:t>
            </a:r>
            <a:r>
              <a:rPr lang="en-US" altLang="ja-JP" dirty="0" smtClean="0"/>
              <a:t>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31" name="正方形/長方形 30"/>
          <p:cNvSpPr/>
          <p:nvPr/>
        </p:nvSpPr>
        <p:spPr bwMode="auto">
          <a:xfrm>
            <a:off x="838230" y="1673905"/>
            <a:ext cx="3461008" cy="1708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1022884" y="3358132"/>
            <a:ext cx="6797030" cy="95961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9" name="線吹き出し 1 (枠付き) 38"/>
          <p:cNvSpPr/>
          <p:nvPr/>
        </p:nvSpPr>
        <p:spPr bwMode="auto">
          <a:xfrm>
            <a:off x="7308380" y="2421659"/>
            <a:ext cx="953436" cy="345824"/>
          </a:xfrm>
          <a:prstGeom prst="borderCallout1">
            <a:avLst>
              <a:gd name="adj1" fmla="val 52223"/>
              <a:gd name="adj2" fmla="val -1008"/>
              <a:gd name="adj3" fmla="val -162914"/>
              <a:gd name="adj4" fmla="val -49702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t"/>
            <a:r>
              <a:rPr lang="en-US" altLang="ja-JP" sz="1050" b="1" dirty="0" smtClean="0"/>
              <a:t>Menu</a:t>
            </a:r>
            <a:endParaRPr lang="ja-JP" altLang="en-US" sz="1050" b="1" dirty="0"/>
          </a:p>
        </p:txBody>
      </p:sp>
      <p:cxnSp>
        <p:nvCxnSpPr>
          <p:cNvPr id="40" name="直線コネクタ 39"/>
          <p:cNvCxnSpPr>
            <a:stCxn id="39" idx="2"/>
            <a:endCxn id="32" idx="0"/>
          </p:cNvCxnSpPr>
          <p:nvPr/>
        </p:nvCxnSpPr>
        <p:spPr bwMode="auto">
          <a:xfrm flipH="1">
            <a:off x="4421399" y="2594571"/>
            <a:ext cx="2886981" cy="76356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角丸四角形 61"/>
          <p:cNvSpPr/>
          <p:nvPr/>
        </p:nvSpPr>
        <p:spPr bwMode="auto">
          <a:xfrm>
            <a:off x="161697" y="5069382"/>
            <a:ext cx="6048840" cy="122776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Menu overview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Rule  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    </a:t>
            </a:r>
            <a:r>
              <a:rPr lang="ja-JP" altLang="en-US" sz="1400" b="1" dirty="0" smtClean="0">
                <a:latin typeface="+mn-ea"/>
              </a:rPr>
              <a:t>：</a:t>
            </a:r>
            <a:r>
              <a:rPr lang="en-US" altLang="ja-JP" sz="1400" b="1" dirty="0" smtClean="0">
                <a:latin typeface="+mn-ea"/>
              </a:rPr>
              <a:t>Rule creation and action result management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System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ja-JP" altLang="en-US" sz="1400" b="1" dirty="0" smtClean="0">
                <a:latin typeface="+mn-ea"/>
              </a:rPr>
              <a:t>：</a:t>
            </a:r>
            <a:r>
              <a:rPr lang="en-US" altLang="ja-JP" sz="1400" b="1" dirty="0" smtClean="0">
                <a:latin typeface="+mn-ea"/>
              </a:rPr>
              <a:t>General settings and permission management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Management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ja-JP" altLang="en-US" sz="1400" b="1" dirty="0" smtClean="0">
                <a:latin typeface="+mn-ea"/>
              </a:rPr>
              <a:t>：</a:t>
            </a:r>
            <a:r>
              <a:rPr lang="en-US" altLang="ja-JP" sz="1400" b="1" dirty="0" smtClean="0">
                <a:latin typeface="+mn-ea"/>
              </a:rPr>
              <a:t>Security-related management</a:t>
            </a:r>
            <a:endParaRPr lang="en-US" altLang="ja-JP" sz="1400" b="1" dirty="0">
              <a:latin typeface="+mn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785675" y="4308481"/>
            <a:ext cx="3162806" cy="1102224"/>
            <a:chOff x="5429168" y="5197583"/>
            <a:chExt cx="3162806" cy="1102224"/>
          </a:xfrm>
        </p:grpSpPr>
        <p:sp>
          <p:nvSpPr>
            <p:cNvPr id="33" name="角丸四角形 32"/>
            <p:cNvSpPr/>
            <p:nvPr/>
          </p:nvSpPr>
          <p:spPr bwMode="auto">
            <a:xfrm>
              <a:off x="5711974" y="5470720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b="1" dirty="0" smtClean="0">
                  <a:latin typeface="+mn-ea"/>
                </a:rPr>
                <a:t> Please refer to the manuals for details of the functions in each menu.</a:t>
              </a:r>
              <a:endParaRPr kumimoji="1" lang="ja-JP" altLang="en-US" sz="1400" b="1" dirty="0" smtClean="0">
                <a:latin typeface="+mn-ea"/>
              </a:endParaRPr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5429168" y="5197583"/>
              <a:ext cx="565503" cy="549789"/>
              <a:chOff x="162795" y="3812178"/>
              <a:chExt cx="565503" cy="549789"/>
            </a:xfrm>
          </p:grpSpPr>
          <p:sp>
            <p:nvSpPr>
              <p:cNvPr id="3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96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23" y="1646553"/>
            <a:ext cx="7186271" cy="3466047"/>
          </a:xfrm>
          <a:prstGeom prst="rect">
            <a:avLst/>
          </a:prstGeom>
        </p:spPr>
      </p:pic>
      <p:sp>
        <p:nvSpPr>
          <p:cNvPr id="29" name="正方形/長方形 28"/>
          <p:cNvSpPr/>
          <p:nvPr/>
        </p:nvSpPr>
        <p:spPr bwMode="auto">
          <a:xfrm>
            <a:off x="928167" y="2366654"/>
            <a:ext cx="1627426" cy="53919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890923" y="2978279"/>
            <a:ext cx="7136600" cy="52789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6947523" y="2042557"/>
            <a:ext cx="1080000" cy="2618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507250" y="235777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980010" y="311884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②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980010" y="202364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>
                <a:solidFill>
                  <a:srgbClr val="FF0000"/>
                </a:solidFill>
              </a:rPr>
              <a:t>③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6975229" y="2689848"/>
            <a:ext cx="1052294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980010" y="265202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④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The following functions are used in this quick start manual.</a:t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err="1"/>
              <a:t>DashBoard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System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Action settings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mail</a:t>
            </a:r>
            <a:r>
              <a:rPr lang="ja-JP" altLang="en-US" dirty="0" smtClean="0"/>
              <a:t> </a:t>
            </a:r>
            <a:r>
              <a:rPr lang="en-US" altLang="ja-JP" dirty="0" smtClean="0"/>
              <a:t>Driver</a:t>
            </a:r>
            <a:r>
              <a:rPr lang="ja-JP" altLang="en-US" dirty="0" smtClean="0"/>
              <a:t> </a:t>
            </a:r>
            <a:r>
              <a:rPr lang="en-US" altLang="ja-JP" dirty="0" smtClean="0"/>
              <a:t>ver1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1.3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Action setting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5441754" y="5207176"/>
            <a:ext cx="3162806" cy="1102224"/>
            <a:chOff x="5441754" y="5207176"/>
            <a:chExt cx="3162806" cy="1102224"/>
          </a:xfrm>
        </p:grpSpPr>
        <p:sp>
          <p:nvSpPr>
            <p:cNvPr id="23" name="角丸四角形 22"/>
            <p:cNvSpPr/>
            <p:nvPr/>
          </p:nvSpPr>
          <p:spPr bwMode="auto">
            <a:xfrm>
              <a:off x="5724560" y="5480313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latin typeface="+mn-ea"/>
                </a:rPr>
                <a:t> Please refer to the manuals for details of the functions in each menu.</a:t>
              </a:r>
              <a:endParaRPr lang="ja-JP" altLang="en-US" sz="1400" b="1" dirty="0">
                <a:latin typeface="+mn-ea"/>
              </a:endParaRPr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5441754" y="5207176"/>
              <a:ext cx="565503" cy="549789"/>
              <a:chOff x="162795" y="3812178"/>
              <a:chExt cx="565503" cy="549789"/>
            </a:xfrm>
          </p:grpSpPr>
          <p:sp>
            <p:nvSpPr>
              <p:cNvPr id="2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7" name="角丸四角形 26"/>
          <p:cNvSpPr/>
          <p:nvPr/>
        </p:nvSpPr>
        <p:spPr bwMode="auto">
          <a:xfrm>
            <a:off x="397537" y="4616191"/>
            <a:ext cx="4859358" cy="1931573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Function description</a:t>
            </a: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name of the driver installed in OASE</a:t>
            </a: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information of the registered action target</a:t>
            </a: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button to add action target information to installed driver</a:t>
            </a: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button to create mail template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776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34" y="1685102"/>
            <a:ext cx="7200000" cy="3491050"/>
          </a:xfrm>
          <a:prstGeom prst="rect">
            <a:avLst/>
          </a:prstGeom>
        </p:spPr>
      </p:pic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/>
              <a:t>The following functions are used in this quick start manual. </a:t>
            </a:r>
            <a:r>
              <a:rPr lang="ja-JP" altLang="en-US" dirty="0" smtClean="0"/>
              <a:t>（</a:t>
            </a:r>
            <a:r>
              <a:rPr lang="en-US" altLang="ja-JP" dirty="0" err="1"/>
              <a:t>DashBoard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Rule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Decision table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1.4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Decision table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845695" y="2071802"/>
            <a:ext cx="7470825" cy="1779356"/>
            <a:chOff x="845695" y="2071802"/>
            <a:chExt cx="7470825" cy="1779356"/>
          </a:xfrm>
        </p:grpSpPr>
        <p:sp>
          <p:nvSpPr>
            <p:cNvPr id="26" name="正方形/長方形 25"/>
            <p:cNvSpPr/>
            <p:nvPr/>
          </p:nvSpPr>
          <p:spPr bwMode="auto">
            <a:xfrm>
              <a:off x="845695" y="2414568"/>
              <a:ext cx="7118583" cy="143659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正方形/長方形 26"/>
            <p:cNvSpPr/>
            <p:nvPr/>
          </p:nvSpPr>
          <p:spPr bwMode="auto">
            <a:xfrm>
              <a:off x="7184284" y="2092560"/>
              <a:ext cx="779994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7926670" y="2961350"/>
              <a:ext cx="335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7926670" y="2071802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③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 bwMode="auto">
            <a:xfrm>
              <a:off x="1081400" y="2673050"/>
              <a:ext cx="216030" cy="1116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233016" y="3061773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5652150" y="5135166"/>
            <a:ext cx="3162806" cy="1102224"/>
            <a:chOff x="5652150" y="5135166"/>
            <a:chExt cx="3162806" cy="1102224"/>
          </a:xfrm>
        </p:grpSpPr>
        <p:sp>
          <p:nvSpPr>
            <p:cNvPr id="20" name="角丸四角形 19"/>
            <p:cNvSpPr/>
            <p:nvPr/>
          </p:nvSpPr>
          <p:spPr bwMode="auto">
            <a:xfrm>
              <a:off x="5934956" y="5408303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latin typeface="+mn-ea"/>
                </a:rPr>
                <a:t> Please refer to the manuals for details of the functions in each menu.</a:t>
              </a:r>
              <a:endParaRPr lang="ja-JP" altLang="en-US" sz="1400" b="1" dirty="0">
                <a:latin typeface="+mn-ea"/>
              </a:endParaRPr>
            </a:p>
          </p:txBody>
        </p:sp>
        <p:grpSp>
          <p:nvGrpSpPr>
            <p:cNvPr id="21" name="グループ化 20"/>
            <p:cNvGrpSpPr/>
            <p:nvPr/>
          </p:nvGrpSpPr>
          <p:grpSpPr>
            <a:xfrm>
              <a:off x="5652150" y="5135166"/>
              <a:ext cx="565503" cy="549789"/>
              <a:chOff x="162795" y="3812178"/>
              <a:chExt cx="565503" cy="549789"/>
            </a:xfrm>
          </p:grpSpPr>
          <p:sp>
            <p:nvSpPr>
              <p:cNvPr id="2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4" name="角丸四角形 23"/>
          <p:cNvSpPr/>
          <p:nvPr/>
        </p:nvSpPr>
        <p:spPr bwMode="auto">
          <a:xfrm>
            <a:off x="611450" y="4782544"/>
            <a:ext cx="4859358" cy="169320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Function description</a:t>
            </a: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decision table registered in OASE</a:t>
            </a: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>
                <a:latin typeface="+mn-ea"/>
              </a:rPr>
              <a:t>The button to download  the decision table file</a:t>
            </a: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button to move to register screen and create new decision table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24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36" y="2276840"/>
            <a:ext cx="7202328" cy="406725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1.5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Rule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001" cy="5616476"/>
          </a:xfrm>
        </p:spPr>
        <p:txBody>
          <a:bodyPr/>
          <a:lstStyle/>
          <a:p>
            <a:r>
              <a:rPr lang="en-US" altLang="ja-JP" dirty="0"/>
              <a:t>The following functions are used in this quick start manual.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sz="1800" dirty="0"/>
              <a:t>（</a:t>
            </a:r>
            <a:r>
              <a:rPr lang="en-US" altLang="ja-JP" sz="1800" dirty="0" err="1"/>
              <a:t>DashBoard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>&gt;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Rule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&gt;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Rule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&gt;</a:t>
            </a:r>
            <a:r>
              <a:rPr lang="ja-JP" altLang="en-US" sz="1800" dirty="0" smtClean="0"/>
              <a:t> </a:t>
            </a:r>
            <a:r>
              <a:rPr lang="en-US" altLang="ja-JP" sz="1800" dirty="0"/>
              <a:t>Rules applying to Staging </a:t>
            </a:r>
            <a:r>
              <a:rPr lang="en-US" altLang="ja-JP" sz="1800" dirty="0" smtClean="0"/>
              <a:t>environment</a:t>
            </a:r>
            <a:r>
              <a:rPr lang="ja-JP" altLang="en-US" sz="1800" dirty="0" smtClean="0"/>
              <a:t>）</a:t>
            </a:r>
            <a:endParaRPr lang="en-US" altLang="ja-JP" sz="1800" dirty="0"/>
          </a:p>
          <a:p>
            <a:pPr lvl="1"/>
            <a:r>
              <a:rPr lang="en-US" altLang="ja-JP" sz="1400" kern="1200" dirty="0">
                <a:latin typeface="+mn-ea"/>
                <a:cs typeface="+mn-cs"/>
              </a:rPr>
              <a:t>The “Apply” button will be enabled if the decision table has been uploaded to staging environment and applicable rules are found after performing test request</a:t>
            </a:r>
            <a:r>
              <a:rPr lang="en-US" altLang="ja-JP" sz="1400" spc="-150" dirty="0" smtClean="0"/>
              <a:t>.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315381" y="2891276"/>
            <a:ext cx="6497070" cy="108701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650326" y="2618004"/>
            <a:ext cx="4234133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92006" y="24904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42714" y="3193033"/>
            <a:ext cx="377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②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759061" y="316585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③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979364" y="4365130"/>
            <a:ext cx="7202328" cy="1739434"/>
          </a:xfrm>
          <a:prstGeom prst="rect">
            <a:avLst/>
          </a:prstGeom>
          <a:solidFill>
            <a:schemeClr val="bg1">
              <a:lumMod val="65000"/>
              <a:alpha val="74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1356529" y="3116332"/>
            <a:ext cx="576000" cy="1224386"/>
            <a:chOff x="1027380" y="2585352"/>
            <a:chExt cx="576000" cy="1224386"/>
          </a:xfrm>
        </p:grpSpPr>
        <p:sp>
          <p:nvSpPr>
            <p:cNvPr id="28" name="正方形/長方形 27"/>
            <p:cNvSpPr/>
            <p:nvPr/>
          </p:nvSpPr>
          <p:spPr bwMode="auto">
            <a:xfrm>
              <a:off x="1189380" y="2585352"/>
              <a:ext cx="252000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8" name="下矢印 7"/>
            <p:cNvSpPr/>
            <p:nvPr/>
          </p:nvSpPr>
          <p:spPr bwMode="auto">
            <a:xfrm>
              <a:off x="1027380" y="2831330"/>
              <a:ext cx="576000" cy="978408"/>
            </a:xfrm>
            <a:prstGeom prst="downArrow">
              <a:avLst/>
            </a:prstGeom>
            <a:solidFill>
              <a:srgbClr val="FF000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52150" y="5218373"/>
            <a:ext cx="3162806" cy="1100232"/>
            <a:chOff x="5652150" y="5218373"/>
            <a:chExt cx="3162806" cy="1100232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489518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latin typeface="+mn-ea"/>
                </a:rPr>
                <a:t> Please refer to the manuals for details of the functions in each menu.</a:t>
              </a:r>
              <a:endParaRPr lang="ja-JP" altLang="en-US" sz="1400" b="1" dirty="0">
                <a:latin typeface="+mn-ea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218373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539440" y="4867386"/>
            <a:ext cx="5110382" cy="169320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Function description</a:t>
            </a: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button to operate the decision table file</a:t>
            </a: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list of the uploaded decision table files and their status</a:t>
            </a: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button to apply from staging to production environment</a:t>
            </a:r>
          </a:p>
        </p:txBody>
      </p:sp>
    </p:spTree>
    <p:extLst>
      <p:ext uri="{BB962C8B-B14F-4D97-AF65-F5344CB8AC3E}">
        <p14:creationId xmlns:p14="http://schemas.microsoft.com/office/powerpoint/2010/main" val="453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64" y="1714610"/>
            <a:ext cx="7194476" cy="406281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1.5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Rule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/>
              <a:t>The following functions are used in this quick start manual</a:t>
            </a:r>
            <a:r>
              <a:rPr lang="en-US" altLang="ja-JP" dirty="0" smtClean="0"/>
              <a:t>.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sz="1800" dirty="0"/>
              <a:t>（</a:t>
            </a:r>
            <a:r>
              <a:rPr lang="en-US" altLang="ja-JP" sz="1800" dirty="0" err="1"/>
              <a:t>DashBoard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>&gt;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Rule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&gt;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Rule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&gt;</a:t>
            </a:r>
            <a:r>
              <a:rPr lang="ja-JP" altLang="en-US" sz="1800" dirty="0" smtClean="0"/>
              <a:t> </a:t>
            </a:r>
            <a:r>
              <a:rPr lang="en-US" altLang="ja-JP" sz="1800" dirty="0"/>
              <a:t>Rules applying to Production </a:t>
            </a:r>
            <a:r>
              <a:rPr lang="en-US" altLang="ja-JP" sz="1800" dirty="0" smtClean="0"/>
              <a:t>environment</a:t>
            </a:r>
            <a:r>
              <a:rPr lang="ja-JP" altLang="en-US" sz="1800" dirty="0" smtClean="0"/>
              <a:t>）</a:t>
            </a:r>
            <a:endParaRPr lang="en-US" altLang="ja-JP" sz="1800" dirty="0"/>
          </a:p>
        </p:txBody>
      </p:sp>
      <p:sp>
        <p:nvSpPr>
          <p:cNvPr id="25" name="正方形/長方形 24"/>
          <p:cNvSpPr/>
          <p:nvPr/>
        </p:nvSpPr>
        <p:spPr bwMode="auto">
          <a:xfrm>
            <a:off x="1331551" y="4137868"/>
            <a:ext cx="6464602" cy="84556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824422" y="4204883"/>
            <a:ext cx="377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971512" y="2073894"/>
            <a:ext cx="7202328" cy="1692000"/>
          </a:xfrm>
          <a:prstGeom prst="rect">
            <a:avLst/>
          </a:prstGeom>
          <a:solidFill>
            <a:schemeClr val="bg1">
              <a:lumMod val="65000"/>
              <a:alpha val="74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652150" y="5065148"/>
            <a:ext cx="3162806" cy="1100232"/>
            <a:chOff x="5652150" y="5065148"/>
            <a:chExt cx="3162806" cy="1100232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336293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latin typeface="+mn-ea"/>
                </a:rPr>
                <a:t> Please refer to the manuals for details of the functions in each menu.</a:t>
              </a:r>
              <a:endParaRPr lang="ja-JP" altLang="en-US" sz="1400" b="1" dirty="0">
                <a:latin typeface="+mn-ea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065148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611450" y="5229250"/>
            <a:ext cx="4894128" cy="97812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Function description</a:t>
            </a: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list of the rules that are practically operated when messages are sent to OASE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11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3443</Words>
  <Application>Microsoft Office PowerPoint</Application>
  <PresentationFormat>画面に合わせる (4:3)</PresentationFormat>
  <Paragraphs>553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33</vt:i4>
      </vt:variant>
    </vt:vector>
  </HeadingPairs>
  <TitlesOfParts>
    <vt:vector size="45" baseType="lpstr">
      <vt:lpstr>Arial Unicode MS</vt:lpstr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　Screen description（Login screen）</vt:lpstr>
      <vt:lpstr>1.2　Screen Description（Dashboard Screen）</vt:lpstr>
      <vt:lpstr>1.3　Screen description（Action setting screen）</vt:lpstr>
      <vt:lpstr>1.4　Screen description（Decision table screen）</vt:lpstr>
      <vt:lpstr>1.5　Screen description（Rule screen）</vt:lpstr>
      <vt:lpstr>1.5　Screen description（Rule screen）</vt:lpstr>
      <vt:lpstr>1.6　Screen description（Request history screen）</vt:lpstr>
      <vt:lpstr>1.7　Screen description（Action history screen）</vt:lpstr>
      <vt:lpstr>2.　Scenario description</vt:lpstr>
      <vt:lpstr>2.1　The scenario of this manual</vt:lpstr>
      <vt:lpstr>3.　Preparation before execution</vt:lpstr>
      <vt:lpstr>3.1　Set mail driver and create mail template (1/3)</vt:lpstr>
      <vt:lpstr>3.1　 Set mail driver and create mail template (2/3)</vt:lpstr>
      <vt:lpstr>3.1　 Set mail driver and create mail template (3/3)</vt:lpstr>
      <vt:lpstr>3.2　Create decision table</vt:lpstr>
      <vt:lpstr>3.3　Create decision table file ※In Excel (1/2)</vt:lpstr>
      <vt:lpstr>3.3　Create decision table file ※In Excel (2/2)</vt:lpstr>
      <vt:lpstr>3.4　Upload decision table file</vt:lpstr>
      <vt:lpstr>3.5　Test request (1/2)</vt:lpstr>
      <vt:lpstr>3.5　Test request (2/2)</vt:lpstr>
      <vt:lpstr>3.6　Apply to production environment</vt:lpstr>
      <vt:lpstr>4.　Operation execution</vt:lpstr>
      <vt:lpstr>4.1　Send request via curl command (1/2)</vt:lpstr>
      <vt:lpstr>4.1　Send request via curl command (2/2)</vt:lpstr>
      <vt:lpstr>4.2　Check the result of action execution (action history)</vt:lpstr>
      <vt:lpstr>A　Appendix</vt:lpstr>
      <vt:lpstr>Sample１(1/3)</vt:lpstr>
      <vt:lpstr>Sample１(2/3)</vt:lpstr>
      <vt:lpstr>Sample１(3/3)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2021-07-02T05:50:41Z</dcterms:modified>
</cp:coreProperties>
</file>