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Scenarion description" id="{A8A060BF-92DF-4F47-AFEF-F5FA058AAEFB}">
          <p14:sldIdLst>
            <p14:sldId id="513"/>
            <p14:sldId id="547"/>
          </p14:sldIdLst>
        </p14:section>
        <p14:section name="3.　Preparation before execution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Operation execution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Appendix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6" autoAdjust="0"/>
    <p:restoredTop sz="95421" autoAdjust="0"/>
  </p:normalViewPr>
  <p:slideViewPr>
    <p:cSldViewPr>
      <p:cViewPr>
        <p:scale>
          <a:sx n="100" d="100"/>
          <a:sy n="100" d="100"/>
        </p:scale>
        <p:origin x="202" y="-84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driver_install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Quick</a:t>
            </a:r>
            <a:r>
              <a:rPr lang="ja-JP" altLang="en-US" sz="4800" b="1" dirty="0"/>
              <a:t> </a:t>
            </a:r>
            <a:r>
              <a:rPr lang="en-US" altLang="ja-JP" sz="4800" b="1" dirty="0" smtClean="0"/>
              <a:t>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※”Operation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Autonomy Support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4" y="1551799"/>
            <a:ext cx="7200000" cy="40719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Request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Request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69659" y="2266902"/>
            <a:ext cx="7128000" cy="29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2856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467430" y="5676821"/>
            <a:ext cx="5078540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13" y="1772770"/>
            <a:ext cx="7200000" cy="40627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history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history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952076" y="2502906"/>
            <a:ext cx="7148413" cy="15741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9980" y="2504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5475068"/>
            <a:ext cx="5102992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list of the matched rules and their status</a:t>
            </a: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 description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The scenario of this manual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/>
              <a:t>Scenarios after </a:t>
            </a:r>
            <a:r>
              <a:rPr lang="en-US" altLang="ja-JP" dirty="0" smtClean="0"/>
              <a:t>OASE installation until </a:t>
            </a:r>
            <a:r>
              <a:rPr lang="en-US" altLang="ja-JP" dirty="0"/>
              <a:t>action history </a:t>
            </a:r>
            <a:r>
              <a:rPr lang="en-US" altLang="ja-JP" smtClean="0"/>
              <a:t>being obtained. </a:t>
            </a: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Preparation</a:t>
                </a:r>
              </a:p>
              <a:p>
                <a:pPr algn="ctr"/>
                <a:r>
                  <a:rPr lang="en-US" altLang="ja-JP" b="1" dirty="0">
                    <a:solidFill>
                      <a:schemeClr val="tx1"/>
                    </a:solidFill>
                    <a:latin typeface="+mn-ea"/>
                  </a:rPr>
                  <a:t>b</a:t>
                </a:r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efore</a:t>
                </a:r>
              </a:p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execution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Operation</a:t>
                </a:r>
              </a:p>
              <a:p>
                <a:pPr algn="ctr"/>
                <a:r>
                  <a:rPr lang="en-US" altLang="ja-JP" b="1" dirty="0" smtClean="0">
                    <a:solidFill>
                      <a:schemeClr val="tx1"/>
                    </a:solidFill>
                    <a:latin typeface="+mn-ea"/>
                  </a:rPr>
                  <a:t>e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latin typeface="+mn-ea"/>
                  </a:rPr>
                  <a:t>xecution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Set mail driver and create mail template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Create decision table file</a:t>
                </a:r>
                <a:r>
                  <a:rPr lang="ja-JP" altLang="en-US" b="1" dirty="0" smtClean="0">
                    <a:latin typeface="+mn-ea"/>
                  </a:rPr>
                  <a:t> </a:t>
                </a:r>
                <a:r>
                  <a:rPr lang="en-US" altLang="ja-JP" b="1" dirty="0" smtClean="0">
                    <a:latin typeface="+mn-ea"/>
                  </a:rPr>
                  <a:t>※In Excel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Upload decision table file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Test request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Apply to production environment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Send request via curl command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 smtClean="0">
                    <a:latin typeface="+mn-ea"/>
                  </a:rPr>
                  <a:t>Check the result of action execution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Preparation befor</a:t>
              </a:r>
              <a:r>
                <a:rPr lang="en-US" altLang="ja-JP" sz="1400" dirty="0" smtClean="0">
                  <a:latin typeface="+mn-ea"/>
                </a:rPr>
                <a:t>e execution includes driver setting and rule registration.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kumimoji="1" lang="en-US" altLang="ja-JP" sz="1400" dirty="0" smtClean="0">
                  <a:latin typeface="+mn-ea"/>
                </a:rPr>
                <a:t>Operation execution includes sending messages to OASE to match rules and execute actions.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before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96" y="2090563"/>
            <a:ext cx="5631490" cy="31853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　</a:t>
            </a:r>
            <a:r>
              <a:rPr lang="en-US" altLang="ja-JP" dirty="0"/>
              <a:t>Set mail driver and create mail template 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Add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“Add action target” button on the “Action settings screen”, them select “mail Driver ver1” in the “Select an action target” column.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38" y="5529455"/>
            <a:ext cx="8538375" cy="857202"/>
            <a:chOff x="425138" y="5529455"/>
            <a:chExt cx="8538375" cy="857202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838252"/>
              <a:ext cx="8242527" cy="54840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lang="fr-FR" altLang="ja-JP" sz="1100" b="1" u="sng" dirty="0" smtClean="0">
                  <a:latin typeface="+mn-ea"/>
                  <a:hlinkClick r:id="rId3"/>
                </a:rPr>
                <a:t>&lt;Environment construction manaul -Driver installation-&gt;</a:t>
              </a:r>
              <a:r>
                <a:rPr lang="en-US" altLang="ja-JP" sz="1100" b="1" u="sng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if the mail driver hasn’t been registered.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38" y="5529455"/>
              <a:ext cx="565503" cy="549789"/>
              <a:chOff x="162793" y="3660567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3" y="366056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390155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61" y="2780577"/>
            <a:ext cx="3594200" cy="198729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628177" y="2365511"/>
            <a:ext cx="923509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673813" y="3445097"/>
            <a:ext cx="1584707" cy="793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直線矢印コネクタ 16"/>
          <p:cNvCxnSpPr>
            <a:stCxn id="30" idx="2"/>
            <a:endCxn id="32" idx="0"/>
          </p:cNvCxnSpPr>
          <p:nvPr/>
        </p:nvCxnSpPr>
        <p:spPr bwMode="auto">
          <a:xfrm flipH="1">
            <a:off x="4466167" y="2615257"/>
            <a:ext cx="1623765" cy="8298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</a:t>
              </a:r>
              <a:r>
                <a:rPr lang="en-US" altLang="ja-JP" sz="900" b="1" dirty="0" smtClean="0">
                  <a:latin typeface="+mn-ea"/>
                </a:rPr>
                <a:t>production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</a:t>
              </a:r>
              <a:r>
                <a:rPr lang="en-US" altLang="ja-JP" sz="900" b="1" dirty="0" smtClean="0">
                  <a:latin typeface="+mn-ea"/>
                </a:rPr>
                <a:t>file</a:t>
              </a:r>
            </a:p>
            <a:p>
              <a:pPr algn="ctr"/>
              <a:r>
                <a:rPr lang="en-US" altLang="ja-JP" sz="900" b="1" dirty="0" smtClean="0">
                  <a:latin typeface="+mn-ea"/>
                </a:rPr>
                <a:t>※In </a:t>
              </a:r>
              <a:r>
                <a:rPr lang="en-US" altLang="ja-JP" sz="900" b="1" dirty="0">
                  <a:latin typeface="+mn-ea"/>
                </a:rPr>
                <a:t>Excel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0" y="1575211"/>
            <a:ext cx="4239722" cy="2385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Set action target</a:t>
            </a:r>
            <a:endParaRPr lang="en-US" altLang="ja-JP" dirty="0"/>
          </a:p>
          <a:p>
            <a:pPr lvl="1"/>
            <a:r>
              <a:rPr lang="en-US" altLang="ja-JP" dirty="0" smtClean="0"/>
              <a:t>Enter required information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95420" y="4097879"/>
            <a:ext cx="4569378" cy="221786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65"/>
              </p:ext>
            </p:extLst>
          </p:nvPr>
        </p:nvGraphicFramePr>
        <p:xfrm>
          <a:off x="443402" y="4166195"/>
          <a:ext cx="4500377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49223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 action target name.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Protocol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either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or “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Server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private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IP or global IP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SMTP server has to be prepared in advance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Port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port number used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 communication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user name as the mail sender.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Password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password required for authentication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  Items with </a:t>
              </a:r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 smtClean="0">
                  <a:latin typeface="+mn-ea"/>
                </a:rPr>
                <a:t> </a:t>
              </a:r>
              <a:r>
                <a:rPr lang="en-US" altLang="ja-JP" sz="1400" dirty="0" smtClean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sp>
        <p:nvSpPr>
          <p:cNvPr id="24" name="正方形/長方形 23"/>
          <p:cNvSpPr/>
          <p:nvPr/>
        </p:nvSpPr>
        <p:spPr bwMode="auto">
          <a:xfrm>
            <a:off x="827481" y="1945163"/>
            <a:ext cx="3858072" cy="142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059791" y="3638359"/>
            <a:ext cx="663232" cy="2060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2"/>
            <a:endCxn id="35" idx="0"/>
          </p:cNvCxnSpPr>
          <p:nvPr/>
        </p:nvCxnSpPr>
        <p:spPr bwMode="auto">
          <a:xfrm>
            <a:off x="2756517" y="3366664"/>
            <a:ext cx="634890" cy="271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Item:name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” is used to specify “Execute action to which action target” when creating the latter mentioned decision table file.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5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50" dirty="0" err="1">
                  <a:solidFill>
                    <a:sysClr val="windowText" lastClr="000000"/>
                  </a:solidFill>
                </a:rPr>
                <a:t>Item:user</a:t>
              </a:r>
              <a:r>
                <a:rPr lang="en-US" altLang="ja-JP" sz="1050" dirty="0">
                  <a:solidFill>
                    <a:sysClr val="windowText" lastClr="000000"/>
                  </a:solidFill>
                </a:rPr>
                <a:t> name” is displayed as the sender of the mail.</a:t>
              </a:r>
              <a:endParaRPr lang="ja-JP" altLang="en-US" sz="105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28" y="2142668"/>
            <a:ext cx="3594714" cy="20302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81" y="2992913"/>
            <a:ext cx="3594714" cy="191995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6" y="3593475"/>
            <a:ext cx="1983938" cy="16715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 Set mail driver and create mail template (</a:t>
            </a:r>
            <a:r>
              <a:rPr lang="en-US" altLang="ja-JP" dirty="0" smtClean="0"/>
              <a:t>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mail template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“Mail template” button then click the “Register” button.</a:t>
            </a:r>
          </a:p>
          <a:p>
            <a:pPr lvl="1"/>
            <a:r>
              <a:rPr lang="en-US" altLang="ja-JP" dirty="0" smtClean="0"/>
              <a:t>Enter the required information in “Mail template register screen” then click the “save” button.</a:t>
            </a:r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678011" y="2621503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723293" y="3188784"/>
            <a:ext cx="424787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719002" y="3818214"/>
            <a:ext cx="1754473" cy="11172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607260" y="5114954"/>
            <a:ext cx="290135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矢印コネクタ 27"/>
          <p:cNvCxnSpPr>
            <a:stCxn id="31" idx="2"/>
            <a:endCxn id="25" idx="0"/>
          </p:cNvCxnSpPr>
          <p:nvPr/>
        </p:nvCxnSpPr>
        <p:spPr bwMode="auto">
          <a:xfrm>
            <a:off x="3968202" y="2797911"/>
            <a:ext cx="967485" cy="39087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>
            <a:stCxn id="25" idx="2"/>
            <a:endCxn id="26" idx="0"/>
          </p:cNvCxnSpPr>
          <p:nvPr/>
        </p:nvCxnSpPr>
        <p:spPr bwMode="auto">
          <a:xfrm>
            <a:off x="4935687" y="3345042"/>
            <a:ext cx="660552" cy="4731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stCxn id="26" idx="2"/>
            <a:endCxn id="27" idx="0"/>
          </p:cNvCxnSpPr>
          <p:nvPr/>
        </p:nvCxnSpPr>
        <p:spPr bwMode="auto">
          <a:xfrm>
            <a:off x="5596239" y="4935488"/>
            <a:ext cx="156089" cy="17946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ja-JP" sz="1000" dirty="0">
                  <a:solidFill>
                    <a:sysClr val="windowText" lastClr="000000"/>
                  </a:solidFill>
                </a:rPr>
                <a:t>“</a:t>
              </a:r>
              <a:r>
                <a:rPr lang="en-US" altLang="ja-JP" sz="1000" dirty="0" err="1" smtClean="0">
                  <a:solidFill>
                    <a:sysClr val="windowText" lastClr="000000"/>
                  </a:solidFill>
                </a:rPr>
                <a:t>Item:template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 name”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is used to specify 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“which mail template to use” </a:t>
              </a:r>
              <a:r>
                <a:rPr lang="en-US" altLang="ja-JP" sz="1000" dirty="0">
                  <a:solidFill>
                    <a:sysClr val="windowText" lastClr="000000"/>
                  </a:solidFill>
                </a:rPr>
                <a:t>when creating the latter mentioned decision table file</a:t>
              </a:r>
              <a:r>
                <a:rPr lang="en-US" altLang="ja-JP" sz="1000" dirty="0" smtClean="0">
                  <a:solidFill>
                    <a:sysClr val="windowText" lastClr="000000"/>
                  </a:solidFill>
                </a:rPr>
                <a:t>.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147299" y="4467993"/>
            <a:ext cx="3433713" cy="205743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18285"/>
              </p:ext>
            </p:extLst>
          </p:nvPr>
        </p:nvGraphicFramePr>
        <p:xfrm>
          <a:off x="222685" y="4555615"/>
          <a:ext cx="3358327" cy="194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225959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 desired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template name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Destination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destination mail address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Optional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Subject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subject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any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desired body context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18" y="5021760"/>
            <a:ext cx="2147677" cy="1888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0" y="2840514"/>
            <a:ext cx="3065710" cy="162638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8" y="3330549"/>
            <a:ext cx="2147677" cy="168267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21" y="3316407"/>
            <a:ext cx="2150872" cy="18584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</a:t>
            </a:r>
            <a:r>
              <a:rPr lang="en-US" altLang="ja-JP" dirty="0" smtClean="0"/>
              <a:t>table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lang="en-US" altLang="ja-JP" dirty="0" smtClean="0"/>
              <a:t>Create decision table</a:t>
            </a:r>
            <a:endParaRPr lang="en-US" altLang="ja-JP" dirty="0"/>
          </a:p>
          <a:p>
            <a:pPr lvl="1"/>
            <a:r>
              <a:rPr lang="en-US" altLang="ja-JP" dirty="0" smtClean="0"/>
              <a:t>Click the “Register” button in “Decision table screen”, enter required information </a:t>
            </a:r>
            <a:r>
              <a:rPr lang="en-US" altLang="ja-JP" dirty="0"/>
              <a:t>in “Basic information / </a:t>
            </a:r>
            <a:r>
              <a:rPr lang="en-US" altLang="ja-JP" dirty="0" smtClean="0"/>
              <a:t>permissions” tab </a:t>
            </a:r>
            <a:r>
              <a:rPr lang="en-US" altLang="ja-JP" dirty="0"/>
              <a:t>and “Conditional expression</a:t>
            </a:r>
            <a:r>
              <a:rPr lang="en-US" altLang="ja-JP" dirty="0" smtClean="0"/>
              <a:t>” tab on the “Register” screen then click the “Save” button.</a:t>
            </a:r>
            <a:endParaRPr lang="en-US" altLang="ja-JP" spc="-150" dirty="0" smtClean="0"/>
          </a:p>
          <a:p>
            <a:pPr lvl="1"/>
            <a:r>
              <a:rPr lang="en-US" altLang="ja-JP" spc="-150" dirty="0" smtClean="0"/>
              <a:t>Enter any desired string for “Rule type” ,”</a:t>
            </a:r>
            <a:r>
              <a:rPr lang="en-US" altLang="ja-JP" spc="-150" dirty="0" err="1" smtClean="0"/>
              <a:t>RuleTable</a:t>
            </a:r>
            <a:r>
              <a:rPr lang="en-US" altLang="ja-JP" spc="-150" dirty="0" smtClean="0"/>
              <a:t>”, and “Condition name”.</a:t>
            </a:r>
          </a:p>
          <a:p>
            <a:pPr lvl="1"/>
            <a:r>
              <a:rPr lang="en-US" altLang="ja-JP" spc="-150" dirty="0" smtClean="0"/>
              <a:t>Select “</a:t>
            </a:r>
            <a:r>
              <a:rPr lang="en-US" altLang="ja-JP" spc="-150" dirty="0" err="1" smtClean="0"/>
              <a:t>Coniditional</a:t>
            </a:r>
            <a:r>
              <a:rPr lang="en-US" altLang="ja-JP" spc="-150" dirty="0" smtClean="0"/>
              <a:t> expression” from the pulldown menu.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715114" y="2992560"/>
            <a:ext cx="371282" cy="1365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619590" y="3814903"/>
            <a:ext cx="2000010" cy="3810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891677" y="3834556"/>
            <a:ext cx="1992322" cy="3678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358942" y="5014096"/>
            <a:ext cx="611984" cy="1532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576666" y="4823879"/>
            <a:ext cx="648391" cy="115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906947" y="5024693"/>
            <a:ext cx="318110" cy="126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線矢印コネクタ 22"/>
          <p:cNvCxnSpPr>
            <a:stCxn id="17" idx="2"/>
            <a:endCxn id="18" idx="0"/>
          </p:cNvCxnSpPr>
          <p:nvPr/>
        </p:nvCxnSpPr>
        <p:spPr bwMode="auto">
          <a:xfrm flipH="1">
            <a:off x="2619595" y="3129111"/>
            <a:ext cx="1281160" cy="685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stCxn id="18" idx="2"/>
            <a:endCxn id="20" idx="0"/>
          </p:cNvCxnSpPr>
          <p:nvPr/>
        </p:nvCxnSpPr>
        <p:spPr bwMode="auto">
          <a:xfrm>
            <a:off x="2619595" y="4195904"/>
            <a:ext cx="45339" cy="8181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>
            <a:stCxn id="20" idx="3"/>
            <a:endCxn id="19" idx="1"/>
          </p:cNvCxnSpPr>
          <p:nvPr/>
        </p:nvCxnSpPr>
        <p:spPr bwMode="auto">
          <a:xfrm flipV="1">
            <a:off x="2970926" y="4018473"/>
            <a:ext cx="920751" cy="10722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>
            <a:stCxn id="19" idx="2"/>
            <a:endCxn id="21" idx="0"/>
          </p:cNvCxnSpPr>
          <p:nvPr/>
        </p:nvCxnSpPr>
        <p:spPr bwMode="auto">
          <a:xfrm>
            <a:off x="4887838" y="4202390"/>
            <a:ext cx="13024" cy="6214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矢印コネクタ 37"/>
          <p:cNvCxnSpPr>
            <a:stCxn id="21" idx="2"/>
            <a:endCxn id="22" idx="0"/>
          </p:cNvCxnSpPr>
          <p:nvPr/>
        </p:nvCxnSpPr>
        <p:spPr bwMode="auto">
          <a:xfrm>
            <a:off x="4900862" y="4939028"/>
            <a:ext cx="165140" cy="8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</a:t>
              </a:r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table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>
                  <a:latin typeface="+mn-ea"/>
                </a:rPr>
                <a:t> Items with </a:t>
              </a:r>
              <a:r>
                <a:rPr lang="ja-JP" altLang="en-US" sz="1400" dirty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en-US" altLang="ja-JP" sz="1400" dirty="0">
                  <a:latin typeface="+mn-ea"/>
                </a:rPr>
                <a:t>are required items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323411" y="5320149"/>
            <a:ext cx="3570643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495056" cy="549789"/>
              <a:chOff x="162795" y="3812178"/>
              <a:chExt cx="495056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495056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02184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“Item: Rule type” is handled as “created decision table name”</a:t>
              </a:r>
            </a:p>
            <a:p>
              <a:pPr algn="ctr">
                <a:lnSpc>
                  <a:spcPts val="1400"/>
                </a:lnSpc>
              </a:pPr>
              <a:r>
                <a:rPr kumimoji="1" lang="en-US" altLang="ja-JP" sz="1000" dirty="0" smtClean="0">
                  <a:latin typeface="+mn-ea"/>
                </a:rPr>
                <a:t>“Item: </a:t>
              </a:r>
              <a:r>
                <a:rPr kumimoji="1" lang="en-US" altLang="ja-JP" sz="1000" dirty="0" err="1" smtClean="0">
                  <a:latin typeface="+mn-ea"/>
                </a:rPr>
                <a:t>RuleTable</a:t>
              </a:r>
              <a:r>
                <a:rPr kumimoji="1" lang="en-US" altLang="ja-JP" sz="1000" dirty="0" smtClean="0">
                  <a:latin typeface="+mn-ea"/>
                </a:rPr>
                <a:t>” is handled as the “Decision table file name” as </a:t>
              </a:r>
              <a:r>
                <a:rPr kumimoji="1" lang="en-US" altLang="ja-JP" sz="1000" smtClean="0">
                  <a:latin typeface="+mn-ea"/>
                </a:rPr>
                <a:t>output excel </a:t>
              </a:r>
              <a:r>
                <a:rPr kumimoji="1" lang="en-US" altLang="ja-JP" sz="1000" dirty="0" smtClean="0">
                  <a:latin typeface="+mn-ea"/>
                </a:rPr>
                <a:t>file.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altLang="ja-JP" sz="1000" dirty="0" smtClean="0">
                  <a:latin typeface="+mn-ea"/>
                </a:rPr>
                <a:t>The specific value of the conditional expressions set here are set in the latter mentioned decision table file.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7" y="1993877"/>
            <a:ext cx="6023680" cy="31956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/>
              <a:t>Create decision table </a:t>
            </a:r>
            <a:r>
              <a:rPr lang="en-US" altLang="ja-JP" dirty="0" smtClean="0"/>
              <a:t>file ※In </a:t>
            </a:r>
            <a:r>
              <a:rPr lang="en-US" altLang="ja-JP" dirty="0"/>
              <a:t>Excel 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Download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create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decision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endParaRPr lang="en-US" altLang="ja-JP" dirty="0"/>
          </a:p>
          <a:p>
            <a:pPr lvl="1"/>
            <a:r>
              <a:rPr lang="en-US" altLang="ja-JP" dirty="0" smtClean="0"/>
              <a:t>Download the decision table created in “3.2 create decision table” by clicking the download button.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5470" y="2787674"/>
            <a:ext cx="239277" cy="97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The file name of the downloaded file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is the “Item: </a:t>
              </a:r>
              <a:r>
                <a:rPr lang="en-US" altLang="ja-JP" sz="1400" dirty="0" err="1" smtClean="0">
                  <a:latin typeface="+mn-ea"/>
                </a:rPr>
                <a:t>RuleTable</a:t>
              </a:r>
              <a:r>
                <a:rPr lang="en-US" altLang="ja-JP" sz="1400" dirty="0" smtClean="0">
                  <a:latin typeface="+mn-ea"/>
                </a:rPr>
                <a:t>” string entered in the previous page.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 The details of each item will be described in the next page.</a:t>
              </a:r>
              <a:endParaRPr lang="ja-JP" altLang="en-US" sz="1400" dirty="0">
                <a:latin typeface="+mn-ea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</a:t>
              </a:r>
              <a:r>
                <a:rPr lang="en-US" altLang="ja-JP" sz="900" b="1" dirty="0" smtClean="0">
                  <a:latin typeface="+mn-ea"/>
                </a:rPr>
                <a:t>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Login screen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Dashboard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setting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Decision table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rule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Request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Screen </a:t>
            </a:r>
            <a:r>
              <a:rPr lang="en-US" altLang="ja-JP" sz="1200" dirty="0">
                <a:latin typeface="+mn-ea"/>
              </a:rPr>
              <a:t>description </a:t>
            </a:r>
            <a:r>
              <a:rPr lang="ja-JP" altLang="en-US" sz="1200" dirty="0" smtClean="0">
                <a:latin typeface="+mn-ea"/>
              </a:rPr>
              <a:t>（</a:t>
            </a:r>
            <a:r>
              <a:rPr lang="en-US" altLang="ja-JP" sz="1200" dirty="0" smtClean="0">
                <a:latin typeface="+mn-ea"/>
              </a:rPr>
              <a:t>Action history screen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 description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The scenario in this manual and the steps of operation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Preparation before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Setup mail driver and create mail template (1/3)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Setup mail driver and create mail template (</a:t>
            </a:r>
            <a:r>
              <a:rPr lang="en-US" altLang="ja-JP" sz="1200" dirty="0" smtClean="0">
                <a:latin typeface="+mn-ea"/>
              </a:rPr>
              <a:t>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decision table</a:t>
            </a: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Create </a:t>
            </a:r>
            <a:r>
              <a:rPr lang="en-US" altLang="ja-JP" sz="1200" dirty="0">
                <a:latin typeface="+mn-ea"/>
              </a:rPr>
              <a:t>decision </a:t>
            </a:r>
            <a:r>
              <a:rPr lang="en-US" altLang="ja-JP" sz="1200" dirty="0" smtClean="0">
                <a:latin typeface="+mn-ea"/>
              </a:rPr>
              <a:t>table ※Excel operation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Create decision table </a:t>
            </a:r>
            <a:r>
              <a:rPr lang="en-US" altLang="ja-JP" sz="1200" dirty="0" smtClean="0">
                <a:latin typeface="+mn-ea"/>
              </a:rPr>
              <a:t>※Excel </a:t>
            </a:r>
            <a:r>
              <a:rPr lang="en-US" altLang="ja-JP" sz="1200" dirty="0">
                <a:latin typeface="+mn-ea"/>
              </a:rPr>
              <a:t>operation 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Upload decision table file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Test request 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Apply to production environment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Operation execution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Send request via curl command (1/2)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Send request via curl command (</a:t>
            </a:r>
            <a:r>
              <a:rPr lang="en-US" altLang="ja-JP" sz="1200" dirty="0" smtClean="0">
                <a:latin typeface="+mn-ea"/>
              </a:rPr>
              <a:t>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Check the result of action execution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Appendix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 smtClean="0">
                <a:latin typeface="+mn-ea"/>
              </a:rPr>
              <a:t>Sample1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dirty="0" smtClean="0"/>
              <a:t>Enter the following content in the decision table file.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For practical usage example, please refer to “A Appendix Sample1”.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decision table file ※In </a:t>
            </a:r>
            <a:r>
              <a:rPr lang="en-US" altLang="ja-JP" dirty="0" smtClean="0"/>
              <a:t>Excel (</a:t>
            </a:r>
            <a:r>
              <a:rPr lang="en-US" altLang="ja-JP" dirty="0"/>
              <a:t>2/2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Please refer to the “Description example” sheet in the decision table file</a:t>
              </a:r>
            </a:p>
            <a:p>
              <a:pPr algn="ctr"/>
              <a:r>
                <a:rPr lang="en-US" altLang="ja-JP" sz="1400" dirty="0" smtClean="0"/>
                <a:t>For the way to describe the values.</a:t>
              </a:r>
              <a:endParaRPr lang="en-US" altLang="ja-JP" sz="1400" dirty="0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395420" y="3449706"/>
            <a:ext cx="6169267" cy="221160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593"/>
              </p:ext>
            </p:extLst>
          </p:nvPr>
        </p:nvGraphicFramePr>
        <p:xfrm>
          <a:off x="395420" y="3501010"/>
          <a:ext cx="614199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7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71822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Comment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be empty.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description or other desired content.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Condition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condition which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matches the rule.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</a:t>
                      </a:r>
                      <a:r>
                        <a:rPr kumimoji="1" lang="en-US" altLang="ja-JP" sz="105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Set the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to be executed for each rule name.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Users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can set to execute action or send approval mail.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Only the drivers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set in “Action settings” screen can be entered in 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“action type”.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this document, “mail Driver ver1” is set.)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Please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note that t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format of “Action parameter information” is different for each action type.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Action condition part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Can be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empty. Users can set the time to enable and disable the rule.</a:t>
                      </a:r>
                      <a:endParaRPr kumimoji="1" lang="ja-JP" altLang="en-US" sz="1050" b="0" spc="-15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771200"/>
            <a:ext cx="6101210" cy="1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8" y="2132820"/>
            <a:ext cx="5699228" cy="324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/>
              <a:t>Upload decision table </a:t>
            </a:r>
            <a:r>
              <a:rPr lang="en-US" altLang="ja-JP" dirty="0" smtClean="0"/>
              <a:t>file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Select the decision table file to perform test request.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Click the “select file” button in the “Rule” screen then select the created decision table file.</a:t>
            </a:r>
          </a:p>
          <a:p>
            <a:pPr marL="522900" lvl="1" indent="-342900">
              <a:buFont typeface="+mj-ea"/>
              <a:buAutoNum type="circleNumDbPlain"/>
            </a:pPr>
            <a:r>
              <a:rPr kumimoji="1" lang="en-US" altLang="ja-JP" dirty="0" smtClean="0"/>
              <a:t>Click the “Upload” button.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00" dirty="0">
                  <a:latin typeface="+mn-ea"/>
                </a:rPr>
                <a:t>File name is the string entered in the </a:t>
              </a:r>
              <a:r>
                <a:rPr lang="en-US" altLang="ja-JP" sz="1300" dirty="0" err="1">
                  <a:latin typeface="+mn-ea"/>
                </a:rPr>
                <a:t>RuleTable</a:t>
              </a:r>
              <a:r>
                <a:rPr lang="en-US" altLang="ja-JP" sz="1300" dirty="0">
                  <a:latin typeface="+mn-ea"/>
                </a:rPr>
                <a:t> column in </a:t>
              </a:r>
              <a:r>
                <a:rPr lang="en-US" altLang="ja-JP" sz="1400" b="1" u="sng" dirty="0">
                  <a:latin typeface="+mn-ea"/>
                  <a:hlinkClick r:id="rId3" action="ppaction://hlinksldjump"/>
                </a:rPr>
                <a:t>&lt;3.2 Create Decision table</a:t>
              </a:r>
              <a:r>
                <a:rPr lang="en-US" altLang="ja-JP" sz="1400" b="1" u="sng" dirty="0" smtClean="0">
                  <a:latin typeface="+mn-ea"/>
                  <a:hlinkClick r:id="rId3" action="ppaction://hlinksldjump"/>
                </a:rPr>
                <a:t>&gt;</a:t>
              </a:r>
              <a:r>
                <a:rPr lang="en-US" altLang="ja-JP" sz="1400" b="1" u="sng" dirty="0" smtClean="0">
                  <a:latin typeface="+mn-ea"/>
                </a:rPr>
                <a:t>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3688648" y="2394104"/>
            <a:ext cx="102737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79668" y="2390195"/>
            <a:ext cx="440422" cy="2424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13139" y="21253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796512" y="2132820"/>
            <a:ext cx="378389" cy="328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928107" y="3789050"/>
            <a:ext cx="5699555" cy="1839887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2814777" y="3527737"/>
            <a:ext cx="1897934" cy="556727"/>
            <a:chOff x="2814777" y="3527737"/>
            <a:chExt cx="1897934" cy="556727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777" y="3527737"/>
              <a:ext cx="1897934" cy="556727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 bwMode="auto">
            <a:xfrm>
              <a:off x="2852680" y="3573320"/>
              <a:ext cx="423140" cy="1430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38" name="正方形/長方形 37"/>
          <p:cNvSpPr/>
          <p:nvPr/>
        </p:nvSpPr>
        <p:spPr bwMode="auto">
          <a:xfrm>
            <a:off x="3995920" y="3838821"/>
            <a:ext cx="360050" cy="2064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9" name="直線矢印コネクタ 38"/>
          <p:cNvCxnSpPr>
            <a:stCxn id="20" idx="2"/>
            <a:endCxn id="38" idx="0"/>
          </p:cNvCxnSpPr>
          <p:nvPr/>
        </p:nvCxnSpPr>
        <p:spPr bwMode="auto">
          <a:xfrm flipH="1">
            <a:off x="4175945" y="2632599"/>
            <a:ext cx="823934" cy="12062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9" y="2420860"/>
            <a:ext cx="5879347" cy="332393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9" y="3390445"/>
            <a:ext cx="3229647" cy="3178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Select test request target</a:t>
            </a:r>
            <a:endParaRPr lang="ja-JP" altLang="en-US" kern="0" dirty="0" smtClean="0"/>
          </a:p>
          <a:p>
            <a:pPr lvl="1"/>
            <a:r>
              <a:rPr lang="en-US" altLang="ja-JP" kern="0" dirty="0" smtClean="0"/>
              <a:t>Click the “Test request” button when the “Working status” columns becomes “Applied to Staging environment”.</a:t>
            </a:r>
          </a:p>
          <a:p>
            <a:pPr lvl="1"/>
            <a:r>
              <a:rPr lang="en-US" altLang="ja-JP" kern="0" dirty="0" smtClean="0"/>
              <a:t>Select the rule type to perform test in “Select rule type”, </a:t>
            </a:r>
          </a:p>
          <a:p>
            <a:pPr marL="180000" lvl="1" indent="0">
              <a:buNone/>
            </a:pPr>
            <a:r>
              <a:rPr lang="en-US" altLang="ja-JP" kern="0" dirty="0"/>
              <a:t> </a:t>
            </a:r>
            <a:r>
              <a:rPr lang="en-US" altLang="ja-JP" kern="0" dirty="0" smtClean="0"/>
              <a:t> then click the “Move to test request settings” button.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954403" y="2706006"/>
            <a:ext cx="681467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472868" y="2935724"/>
            <a:ext cx="1251291" cy="10234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4684" y="4111324"/>
            <a:ext cx="3013676" cy="547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>
            <a:stCxn id="19" idx="2"/>
            <a:endCxn id="23" idx="0"/>
          </p:cNvCxnSpPr>
          <p:nvPr/>
        </p:nvCxnSpPr>
        <p:spPr bwMode="auto">
          <a:xfrm flipH="1">
            <a:off x="2211522" y="2922006"/>
            <a:ext cx="1083615" cy="11893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635870" y="2814006"/>
            <a:ext cx="1462644" cy="1217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 bwMode="auto">
          <a:xfrm>
            <a:off x="1644334" y="6302611"/>
            <a:ext cx="1127415" cy="2163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3" idx="2"/>
            <a:endCxn id="22" idx="0"/>
          </p:cNvCxnSpPr>
          <p:nvPr/>
        </p:nvCxnSpPr>
        <p:spPr bwMode="auto">
          <a:xfrm flipH="1">
            <a:off x="2208042" y="4658849"/>
            <a:ext cx="3480" cy="16437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working status updates automatically every 5 seconds.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en-US" altLang="ja-JP" sz="1200" dirty="0" smtClean="0">
                  <a:latin typeface="+mn-ea"/>
                </a:rPr>
                <a:t>Please refer to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&lt;Instruction manual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 smtClean="0">
                  <a:latin typeface="+mn-ea"/>
                  <a:hlinkClick r:id="rId4"/>
                </a:rPr>
                <a:t>–Rule Screen-</a:t>
              </a:r>
              <a:r>
                <a:rPr lang="ja-JP" altLang="en-US" sz="1200" b="1" dirty="0" smtClean="0">
                  <a:latin typeface="+mn-ea"/>
                  <a:hlinkClick r:id="rId4"/>
                </a:rPr>
                <a:t> </a:t>
              </a:r>
              <a:r>
                <a:rPr lang="en-US" altLang="ja-JP" sz="1200" b="1" dirty="0">
                  <a:latin typeface="+mn-ea"/>
                  <a:hlinkClick r:id="rId4"/>
                </a:rPr>
                <a:t/>
              </a:r>
              <a:br>
                <a:rPr lang="en-US" altLang="ja-JP" sz="1200" b="1" dirty="0">
                  <a:latin typeface="+mn-ea"/>
                  <a:hlinkClick r:id="rId4"/>
                </a:rPr>
              </a:b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en-US" altLang="ja-JP" sz="1200" b="1" dirty="0" smtClean="0">
                  <a:latin typeface="+mn-ea"/>
                  <a:hlinkClick r:id="rId4"/>
                </a:rPr>
                <a:t>1)Rule screen(Staging)&gt;</a:t>
              </a:r>
              <a:r>
                <a:rPr lang="en-US" altLang="ja-JP" sz="1200" dirty="0" smtClean="0">
                  <a:latin typeface="+mn-ea"/>
                </a:rPr>
                <a:t> </a:t>
              </a:r>
              <a:r>
                <a:rPr lang="en-US" altLang="ja-JP" sz="1200" dirty="0">
                  <a:latin typeface="+mn-ea"/>
                </a:rPr>
                <a:t>for </a:t>
              </a:r>
              <a:r>
                <a:rPr lang="en-US" altLang="ja-JP" sz="1200" dirty="0" smtClean="0">
                  <a:latin typeface="+mn-ea"/>
                </a:rPr>
                <a:t>the details of working status.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35" y="4641319"/>
            <a:ext cx="2336831" cy="404763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62" y="3937479"/>
            <a:ext cx="1739830" cy="170428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19" y="2342890"/>
            <a:ext cx="2199296" cy="376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83" y="2161976"/>
            <a:ext cx="1687350" cy="16660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Test request 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Enter the value for the text, then execute to confirm that the rule is available.</a:t>
            </a:r>
            <a:endParaRPr lang="ja-JP" altLang="en-US" kern="0" dirty="0" smtClean="0"/>
          </a:p>
          <a:p>
            <a:pPr lvl="1"/>
            <a:r>
              <a:rPr lang="en-US" altLang="ja-JP" dirty="0"/>
              <a:t>Enter the value that matches the rule in the input field of “Single test”</a:t>
            </a:r>
            <a:r>
              <a:rPr lang="ja-JP" altLang="en-US" dirty="0"/>
              <a:t> </a:t>
            </a:r>
            <a:r>
              <a:rPr lang="en-US" altLang="ja-JP" dirty="0"/>
              <a:t>tab then enter the “Execute button.</a:t>
            </a:r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When matched the rules created in 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&lt;3.3</a:t>
              </a:r>
              <a:r>
                <a:rPr lang="ja-JP" altLang="en-US" sz="1400" b="1" dirty="0" smtClean="0">
                  <a:latin typeface="+mn-ea"/>
                  <a:hlinkClick r:id="rId6" action="ppaction://hlinksldjump"/>
                </a:rPr>
                <a:t>　</a:t>
              </a:r>
              <a:r>
                <a:rPr lang="en-US" altLang="ja-JP" sz="1400" b="1" dirty="0" smtClean="0">
                  <a:latin typeface="+mn-ea"/>
                  <a:hlinkClick r:id="rId6" action="ppaction://hlinksldjump"/>
                </a:rPr>
                <a:t>Create decision table (Excel)&gt;</a:t>
              </a:r>
              <a:r>
                <a:rPr lang="en-US" altLang="ja-JP" sz="1400" b="1" dirty="0" smtClean="0">
                  <a:latin typeface="+mn-ea"/>
                </a:rPr>
                <a:t>,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“Successfully processed” and “Matched” will be displayed in execution log.</a:t>
              </a:r>
            </a:p>
            <a:p>
              <a:pPr algn="ctr"/>
              <a:r>
                <a:rPr lang="en-US" altLang="ja-JP" sz="1400" dirty="0" smtClean="0">
                  <a:latin typeface="+mn-ea"/>
                </a:rPr>
                <a:t>When rule matched, “Operation status” will change to next state.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environment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22" name="正方形/長方形 21"/>
          <p:cNvSpPr/>
          <p:nvPr/>
        </p:nvSpPr>
        <p:spPr bwMode="auto">
          <a:xfrm>
            <a:off x="1310365" y="2547296"/>
            <a:ext cx="1636268" cy="31405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5" name="直線矢印コネクタ 24"/>
          <p:cNvCxnSpPr>
            <a:stCxn id="22" idx="2"/>
            <a:endCxn id="26" idx="0"/>
          </p:cNvCxnSpPr>
          <p:nvPr/>
        </p:nvCxnSpPr>
        <p:spPr bwMode="auto">
          <a:xfrm>
            <a:off x="2128499" y="2861353"/>
            <a:ext cx="229943" cy="8293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217633" y="3690669"/>
            <a:ext cx="281617" cy="1242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259541" y="4412953"/>
            <a:ext cx="504070" cy="1682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102958" y="5486468"/>
            <a:ext cx="311662" cy="1401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>
            <a:stCxn id="26" idx="3"/>
            <a:endCxn id="46" idx="1"/>
          </p:cNvCxnSpPr>
          <p:nvPr/>
        </p:nvCxnSpPr>
        <p:spPr bwMode="auto">
          <a:xfrm flipV="1">
            <a:off x="2499250" y="2622607"/>
            <a:ext cx="2432264" cy="11301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>
            <a:stCxn id="28" idx="2"/>
            <a:endCxn id="29" idx="0"/>
          </p:cNvCxnSpPr>
          <p:nvPr/>
        </p:nvCxnSpPr>
        <p:spPr bwMode="auto">
          <a:xfrm>
            <a:off x="1511576" y="4581160"/>
            <a:ext cx="747213" cy="9053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555" y="3366092"/>
            <a:ext cx="2372445" cy="427817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4931514" y="2513147"/>
            <a:ext cx="436700" cy="2189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5381435" y="3552318"/>
            <a:ext cx="473604" cy="1990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5" name="直線矢印コネクタ 54"/>
          <p:cNvCxnSpPr>
            <a:stCxn id="46" idx="3"/>
            <a:endCxn id="54" idx="0"/>
          </p:cNvCxnSpPr>
          <p:nvPr/>
        </p:nvCxnSpPr>
        <p:spPr bwMode="auto">
          <a:xfrm>
            <a:off x="5368214" y="2622607"/>
            <a:ext cx="250023" cy="9297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5076070" y="4792952"/>
            <a:ext cx="432060" cy="2531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7" name="直線矢印コネクタ 46"/>
          <p:cNvCxnSpPr>
            <a:stCxn id="54" idx="2"/>
            <a:endCxn id="28" idx="0"/>
          </p:cNvCxnSpPr>
          <p:nvPr/>
        </p:nvCxnSpPr>
        <p:spPr bwMode="auto">
          <a:xfrm flipH="1">
            <a:off x="1511576" y="3751336"/>
            <a:ext cx="4106661" cy="66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矢印コネクタ 61"/>
          <p:cNvCxnSpPr>
            <a:stCxn id="29" idx="3"/>
            <a:endCxn id="56" idx="1"/>
          </p:cNvCxnSpPr>
          <p:nvPr/>
        </p:nvCxnSpPr>
        <p:spPr bwMode="auto">
          <a:xfrm flipV="1">
            <a:off x="2414620" y="4919517"/>
            <a:ext cx="2661450" cy="6370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Make </a:t>
            </a:r>
            <a:r>
              <a:rPr lang="en-US" altLang="ja-JP" dirty="0" smtClean="0"/>
              <a:t>verified </a:t>
            </a:r>
            <a:r>
              <a:rPr lang="en-US" altLang="ja-JP" dirty="0"/>
              <a:t>rules available in </a:t>
            </a:r>
            <a:r>
              <a:rPr lang="en-US" altLang="ja-JP" dirty="0" smtClean="0"/>
              <a:t>production environment.</a:t>
            </a:r>
            <a:endParaRPr lang="en-US" altLang="ja-JP" spc="-150" dirty="0" smtClean="0"/>
          </a:p>
          <a:p>
            <a:pPr lvl="1"/>
            <a:r>
              <a:rPr lang="en-US" altLang="ja-JP" kern="1200" dirty="0">
                <a:cs typeface="+mn-cs"/>
              </a:rPr>
              <a:t>To enable rule in production environment, apply the rule from “Rules applying to Staging environment” to “Rules applying to Production environment”.</a:t>
            </a:r>
          </a:p>
          <a:p>
            <a:pPr marL="468000" lvl="1" indent="-288000">
              <a:lnSpc>
                <a:spcPts val="1200"/>
              </a:lnSpc>
              <a:buFont typeface="+mj-ea"/>
              <a:buAutoNum type="circleNumDbPlain"/>
            </a:pPr>
            <a:r>
              <a:rPr lang="en-US" altLang="ja-JP" sz="1400" kern="1200" dirty="0">
                <a:cs typeface="+mn-cs"/>
              </a:rPr>
              <a:t>When the test request matched the rule correctly, the operation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>
                <a:cs typeface="+mn-cs"/>
              </a:rPr>
              <a:t>   status in staging environment will change to “Verification completed”.</a:t>
            </a:r>
          </a:p>
          <a:p>
            <a:pPr marL="522900" lvl="1" indent="-342900">
              <a:lnSpc>
                <a:spcPts val="1200"/>
              </a:lnSpc>
              <a:buFont typeface="+mj-ea"/>
              <a:buAutoNum type="circleNumDbPlain" startAt="2"/>
            </a:pPr>
            <a:r>
              <a:rPr lang="en-US" altLang="ja-JP" sz="1400" kern="1200" dirty="0">
                <a:cs typeface="+mn-cs"/>
              </a:rPr>
              <a:t>When the operation status in production environment </a:t>
            </a:r>
            <a:r>
              <a:rPr lang="en-US" altLang="ja-JP" sz="1400" kern="1200" dirty="0" smtClean="0">
                <a:cs typeface="+mn-cs"/>
              </a:rPr>
              <a:t>becomes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“Applied to production environment after pressing the ”Apply” button</a:t>
            </a:r>
            <a:r>
              <a:rPr lang="en-US" altLang="ja-JP" sz="1400" kern="1200" dirty="0" smtClean="0">
                <a:cs typeface="+mn-cs"/>
              </a:rPr>
              <a:t>,</a:t>
            </a:r>
          </a:p>
          <a:p>
            <a:pPr marL="180000" lvl="1" indent="0">
              <a:lnSpc>
                <a:spcPts val="1200"/>
              </a:lnSpc>
              <a:buNone/>
            </a:pPr>
            <a:r>
              <a:rPr lang="en-US" altLang="ja-JP" sz="1400" kern="1200" dirty="0" smtClean="0">
                <a:cs typeface="+mn-cs"/>
              </a:rPr>
              <a:t> </a:t>
            </a:r>
            <a:r>
              <a:rPr lang="en-US" altLang="ja-JP" sz="1400" kern="1200" dirty="0">
                <a:cs typeface="+mn-cs"/>
              </a:rPr>
              <a:t>the rule will be available in production environment.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Apply to </a:t>
            </a:r>
            <a:r>
              <a:rPr lang="en-US" altLang="ja-JP" dirty="0" smtClean="0"/>
              <a:t>production environment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Test request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Upload decision table file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latin typeface="+mn-ea"/>
                </a:rPr>
                <a:t>※In Excel</a:t>
              </a:r>
              <a:endParaRPr lang="ja-JP" altLang="en-US" sz="900" b="1" dirty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The operation status updates automatically every 5 seconds. </a:t>
              </a:r>
              <a:r>
                <a:rPr lang="en-US" altLang="ja-JP" sz="1200" dirty="0" smtClean="0">
                  <a:latin typeface="+mn-ea"/>
                </a:rPr>
                <a:t>Please refer to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&lt;Instruction Manual -Rule Screen- (2)Rule Screen(Production)&gt;</a:t>
              </a:r>
              <a:r>
                <a:rPr lang="ja-JP" altLang="en-US" sz="1200" dirty="0" smtClean="0">
                  <a:latin typeface="+mn-ea"/>
                </a:rPr>
                <a:t> </a:t>
              </a:r>
              <a:r>
                <a:rPr lang="en-US" altLang="ja-JP" sz="1200" dirty="0" smtClean="0">
                  <a:latin typeface="+mn-ea"/>
                </a:rPr>
                <a:t>for the details of operation status.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>
                <a:latin typeface="+mn-ea"/>
              </a:rPr>
              <a:t>Operation 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Send the message and match the rule applied to production environment with the message</a:t>
            </a:r>
            <a:endParaRPr lang="ja-JP" altLang="en-US" dirty="0"/>
          </a:p>
          <a:p>
            <a:pPr lvl="1"/>
            <a:r>
              <a:rPr lang="en-US" altLang="ja-JP" sz="1400" dirty="0"/>
              <a:t>Open the terminal and execute after rewriting the following commands according to the rules.</a:t>
            </a:r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/>
              <a:t>See "A Appendix Sample 1" below for specific </a:t>
            </a:r>
            <a:r>
              <a:rPr lang="en-US" altLang="ja-JP" sz="1400" dirty="0" smtClean="0"/>
              <a:t>usage examples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dirty="0"/>
              <a:t>of the curl command.</a:t>
            </a:r>
            <a:endParaRPr lang="en-US" altLang="ja-JP" sz="1400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 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Function 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Intstruction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 Manual&gt;</a:t>
              </a:r>
              <a:r>
                <a:rPr kumimoji="1" lang="ja-JP" altLang="en-US" sz="1400" dirty="0" smtClean="0">
                  <a:latin typeface="+mn-ea"/>
                </a:rPr>
                <a:t> </a:t>
              </a:r>
              <a:r>
                <a:rPr kumimoji="1" lang="en-US" altLang="ja-JP" sz="1400" dirty="0" smtClean="0">
                  <a:latin typeface="+mn-ea"/>
                </a:rPr>
                <a:t>for the details of HTTP request.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2305820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Host name&gt;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②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Ruletable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 name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</a:t>
              </a:r>
              <a:r>
                <a:rPr kumimoji="0" lang="en-US" altLang="ja-JP" sz="1400" b="1" i="0" u="none" strike="noStrike" cap="none" normalizeH="0" baseline="0" dirty="0" err="1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④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occurrence </a:t>
              </a:r>
              <a:r>
                <a:rPr kumimoji="0" lang="en-US" altLang="ja-JP" sz="1400" b="1" dirty="0" err="1" smtClean="0">
                  <a:solidFill>
                    <a:srgbClr val="E6DB74"/>
                  </a:solidFill>
                  <a:latin typeface="Arial Unicode MS"/>
                </a:rPr>
                <a:t>datetime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en-US" altLang="ja-JP" sz="1400" b="1" dirty="0" smtClean="0">
                  <a:solidFill>
                    <a:srgbClr val="E6DB74"/>
                  </a:solidFill>
                  <a:latin typeface="Arial Unicode MS"/>
                </a:rPr>
                <a:t>event info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645030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55463"/>
              </p:ext>
            </p:extLst>
          </p:nvPr>
        </p:nvGraphicFramePr>
        <p:xfrm>
          <a:off x="720986" y="3715343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0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187816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Setting value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valid host name, IP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</a:t>
                      </a:r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 the rule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 name applied to production environment(without .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③Request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“1” since the target is “1:production environment”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</a:t>
                      </a:r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occurrence</a:t>
                      </a:r>
                      <a:r>
                        <a:rPr kumimoji="1" lang="en-US" altLang="ja-JP" sz="105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1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datetime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Enter</a:t>
                      </a:r>
                      <a:r>
                        <a:rPr kumimoji="1" lang="en-US" altLang="ja-JP" sz="105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time </a:t>
                      </a:r>
                      <a:r>
                        <a:rPr kumimoji="1" lang="en-US" altLang="ja-JP" sz="1050" b="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in”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” format</a:t>
                      </a: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⑤Event information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Specify in list format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Example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[\“2\",\“foo\"]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6" y="3995230"/>
            <a:ext cx="5974704" cy="161654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“request history” screen</a:t>
            </a:r>
            <a:endParaRPr kumimoji="1" lang="en-US" altLang="ja-JP" dirty="0" smtClean="0"/>
          </a:p>
          <a:p>
            <a:pPr lvl="1"/>
            <a:r>
              <a:rPr lang="en-US" altLang="ja-JP" sz="1400" dirty="0"/>
              <a:t>A history of sending a request by specifying parameters with the curl command is added</a:t>
            </a:r>
            <a:r>
              <a:rPr lang="en-US" altLang="ja-JP" sz="1400" dirty="0" smtClean="0"/>
              <a:t>.</a:t>
            </a:r>
            <a:endParaRPr kumimoji="1" lang="en-US" altLang="ja-JP" sz="1400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sz="1400" dirty="0" smtClean="0"/>
              <a:t>Items displayed in the “Request history” screen can be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changed.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</a:t>
            </a:r>
            <a:r>
              <a:rPr lang="en-US" altLang="ja-JP" dirty="0"/>
              <a:t>Send request via curl command (2/2)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174528" y="5252745"/>
            <a:ext cx="215308" cy="206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0" name="直線矢印コネクタ 39"/>
          <p:cNvCxnSpPr>
            <a:stCxn id="39" idx="0"/>
            <a:endCxn id="41" idx="3"/>
          </p:cNvCxnSpPr>
          <p:nvPr/>
        </p:nvCxnSpPr>
        <p:spPr bwMode="auto">
          <a:xfrm flipH="1" flipV="1">
            <a:off x="1619590" y="4563438"/>
            <a:ext cx="1662592" cy="6893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673891" y="4005081"/>
            <a:ext cx="945699" cy="11167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" y="1628581"/>
            <a:ext cx="5973730" cy="1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1" y="4509150"/>
            <a:ext cx="5297359" cy="18886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　</a:t>
            </a:r>
            <a:r>
              <a:rPr lang="en-US" altLang="ja-JP" dirty="0"/>
              <a:t>Check the result </a:t>
            </a:r>
            <a:r>
              <a:rPr lang="en-US" altLang="ja-JP" dirty="0" smtClean="0"/>
              <a:t>of action execution (action history)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Execute action</a:t>
            </a:r>
            <a:endParaRPr lang="ja-JP" altLang="en-US" dirty="0"/>
          </a:p>
          <a:p>
            <a:pPr lvl="1"/>
            <a:r>
              <a:rPr lang="en-US" altLang="ja-JP" sz="1400" dirty="0"/>
              <a:t>When rule is matched, action(mail notification) will be executed as users set in preparation before execution, and users can check the result in “Action history” screen.</a:t>
            </a:r>
          </a:p>
          <a:p>
            <a:pPr lvl="1"/>
            <a:r>
              <a:rPr lang="en-US" altLang="ja-JP" sz="1400" dirty="0"/>
              <a:t>Action will be executed as the specification in the action part of </a:t>
            </a:r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>
                <a:hlinkClick r:id="rId3" action="ppaction://hlinksldjump"/>
              </a:rPr>
              <a:t>&lt;3.3</a:t>
            </a:r>
            <a:r>
              <a:rPr lang="ja-JP" altLang="en-US" sz="1400" dirty="0">
                <a:hlinkClick r:id="rId3" action="ppaction://hlinksldjump"/>
              </a:rPr>
              <a:t>　</a:t>
            </a:r>
            <a:r>
              <a:rPr lang="en-US" altLang="ja-JP" sz="1400" dirty="0">
                <a:hlinkClick r:id="rId3" action="ppaction://hlinksldjump"/>
              </a:rPr>
              <a:t>Create decision table file ※In Excel &gt;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z="1400" dirty="0"/>
              <a:t>（</a:t>
            </a:r>
            <a:r>
              <a:rPr lang="en-US" altLang="ja-JP" sz="1400" dirty="0"/>
              <a:t>mail</a:t>
            </a:r>
            <a:r>
              <a:rPr lang="ja-JP" altLang="en-US" sz="1400" dirty="0"/>
              <a:t> </a:t>
            </a:r>
            <a:r>
              <a:rPr lang="en-US" altLang="ja-JP" sz="1400" dirty="0"/>
              <a:t>Driver</a:t>
            </a:r>
            <a:r>
              <a:rPr lang="ja-JP" altLang="en-US" sz="1400" dirty="0"/>
              <a:t> </a:t>
            </a:r>
            <a:r>
              <a:rPr lang="en-US" altLang="ja-JP" sz="1400" dirty="0"/>
              <a:t>will sent notification mail as user’s specification)</a:t>
            </a:r>
          </a:p>
          <a:p>
            <a:r>
              <a:rPr lang="en-US" altLang="ja-JP" dirty="0" smtClean="0"/>
              <a:t>Mail notification</a:t>
            </a:r>
            <a:endParaRPr lang="ja-JP" altLang="en-US" dirty="0"/>
          </a:p>
          <a:p>
            <a:pPr lvl="1"/>
            <a:r>
              <a:rPr lang="en-US" altLang="ja-JP" sz="1400" dirty="0"/>
              <a:t>Mail with the receiver, title, body set </a:t>
            </a:r>
            <a:r>
              <a:rPr lang="en-US" altLang="ja-JP" sz="1400" dirty="0" smtClean="0"/>
              <a:t>in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</a:t>
            </a:r>
            <a:r>
              <a:rPr lang="en-US" altLang="ja-JP" sz="1400" b="1" dirty="0" smtClean="0">
                <a:hlinkClick r:id="rId4" action="ppaction://hlinksldjump"/>
              </a:rPr>
              <a:t>&lt;3.1</a:t>
            </a:r>
            <a:r>
              <a:rPr lang="ja-JP" altLang="en-US" sz="1400" b="1" dirty="0">
                <a:hlinkClick r:id="rId4" action="ppaction://hlinksldjump"/>
              </a:rPr>
              <a:t>　</a:t>
            </a:r>
            <a:r>
              <a:rPr lang="en-US" altLang="ja-JP" sz="1400" b="1" dirty="0">
                <a:hlinkClick r:id="rId4" action="ppaction://hlinksldjump"/>
              </a:rPr>
              <a:t>Set mail driver and create mail template</a:t>
            </a:r>
            <a:r>
              <a:rPr lang="en-US" altLang="ja-JP" sz="1400" b="1" dirty="0" smtClean="0">
                <a:hlinkClick r:id="rId4" action="ppaction://hlinksldjump"/>
              </a:rPr>
              <a:t>&gt;</a:t>
            </a:r>
            <a:r>
              <a:rPr lang="en-US" altLang="ja-JP" sz="1400" b="1" dirty="0" smtClean="0"/>
              <a:t> </a:t>
            </a:r>
            <a:r>
              <a:rPr lang="en-US" altLang="ja-JP" sz="1400" dirty="0" smtClean="0"/>
              <a:t>is sent.</a:t>
            </a:r>
            <a:endParaRPr lang="en-US" altLang="ja-JP" sz="1400" dirty="0"/>
          </a:p>
          <a:p>
            <a:r>
              <a:rPr lang="en-US" altLang="ja-JP" dirty="0" smtClean="0"/>
              <a:t>Action history</a:t>
            </a:r>
            <a:endParaRPr lang="ja-JP" altLang="en-US" dirty="0"/>
          </a:p>
          <a:p>
            <a:pPr lvl="1"/>
            <a:r>
              <a:rPr lang="en-US" altLang="ja-JP" sz="1400" dirty="0"/>
              <a:t>Check if the rules are matched and executed are displayed </a:t>
            </a:r>
            <a:r>
              <a:rPr lang="en-US" altLang="ja-JP" sz="1400" dirty="0" smtClean="0"/>
              <a:t>in 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“Action history” screen.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Test request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Apply to production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environment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Upload decision table file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Set mail driver and 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mail template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Send request via curl command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Check the result of</a:t>
              </a: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action execution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Create decision table file</a:t>
              </a:r>
            </a:p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※In Excel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en-US" altLang="ja-JP" smtClean="0">
                <a:latin typeface="+mn-ea"/>
              </a:rPr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Enter the sample value and execute OASE</a:t>
            </a:r>
            <a:endParaRPr lang="en-US" altLang="ja-JP" dirty="0"/>
          </a:p>
          <a:p>
            <a:pPr lvl="1"/>
            <a:r>
              <a:rPr lang="en-US" altLang="ja-JP" dirty="0" smtClean="0"/>
              <a:t>Case: When OASE receive “</a:t>
            </a:r>
            <a:r>
              <a:rPr lang="en-US" altLang="ja-JP" dirty="0" err="1" smtClean="0"/>
              <a:t>MessageID</a:t>
            </a:r>
            <a:r>
              <a:rPr lang="en-US" altLang="ja-JP" dirty="0" smtClean="0"/>
              <a:t>: 10001”, execute a action to send a mail with information “Title</a:t>
            </a:r>
            <a:r>
              <a:rPr lang="en-US" altLang="ja-JP" dirty="0"/>
              <a:t>:</a:t>
            </a:r>
            <a:r>
              <a:rPr lang="en-US" altLang="ja-JP" dirty="0" smtClean="0"/>
              <a:t>【</a:t>
            </a:r>
            <a:r>
              <a:rPr lang="en-US" altLang="ja-JP" dirty="0" err="1" smtClean="0"/>
              <a:t>OASE】Notification</a:t>
            </a:r>
            <a:r>
              <a:rPr lang="en-US" altLang="ja-JP" dirty="0" smtClean="0"/>
              <a:t> test”, “Body:[Request Info][Event Info]”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【Preparation before execution】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Action settings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 screen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348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Prepare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action target driver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1873"/>
              </p:ext>
            </p:extLst>
          </p:nvPr>
        </p:nvGraphicFramePr>
        <p:xfrm>
          <a:off x="899489" y="5029717"/>
          <a:ext cx="3897175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083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6486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the rule to match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 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Conditional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88248"/>
              </p:ext>
            </p:extLst>
          </p:nvPr>
        </p:nvGraphicFramePr>
        <p:xfrm>
          <a:off x="4260846" y="2820634"/>
          <a:ext cx="414051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42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9281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the “Mail template” required when using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mail template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Template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required info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/>
                <a:t>The part introduced in</a:t>
              </a:r>
              <a:r>
                <a:rPr lang="en-US" altLang="ja-JP" sz="1400" b="1" dirty="0" smtClean="0">
                  <a:hlinkClick r:id="rId2" action="ppaction://hlinksldjump"/>
                </a:rPr>
                <a:t>&lt;3.1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Set mail driver and create mail template&gt;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dirty="0" smtClean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&lt;3.2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Create decision table&gt;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</a:t>
              </a:r>
              <a:r>
                <a:rPr lang="en-US" altLang="ja-JP" sz="1400" dirty="0" smtClean="0"/>
                <a:t>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r>
              <a:rPr lang="ja-JP" altLang="en-US" dirty="0" smtClean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Decision table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file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&lt;3.3 Create decision table file&gt;</a:t>
              </a:r>
              <a:r>
                <a:rPr lang="en-US" altLang="ja-JP" sz="1400" b="1" dirty="0" smtClean="0"/>
                <a:t>, </a:t>
              </a:r>
              <a:endParaRPr lang="en-US" altLang="ja-JP" sz="1400" dirty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&lt;3.4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Upload decision table file&gt;</a:t>
              </a:r>
              <a:r>
                <a:rPr lang="en-US" altLang="ja-JP" sz="1400" b="1" dirty="0" smtClean="0"/>
                <a:t>, </a:t>
              </a:r>
              <a:r>
                <a:rPr lang="en-US" altLang="ja-JP" sz="1400" b="1" dirty="0" smtClean="0">
                  <a:hlinkClick r:id="rId4" action="ppaction://hlinksldjump"/>
                </a:rPr>
                <a:t>&lt;3.5</a:t>
              </a:r>
              <a:r>
                <a:rPr lang="ja-JP" altLang="en-US" sz="1400" b="1" dirty="0" smtClean="0">
                  <a:hlinkClick r:id="rId4" action="ppaction://hlinksldjump"/>
                </a:rPr>
                <a:t>　</a:t>
              </a:r>
              <a:r>
                <a:rPr lang="en-US" altLang="ja-JP" sz="1400" b="1" dirty="0" smtClean="0">
                  <a:hlinkClick r:id="rId4" action="ppaction://hlinksldjump"/>
                </a:rPr>
                <a:t>Test request&gt;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45596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Create a rule that “messageID:10001” will hit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equal(value)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 parameter information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 other required information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36819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Rule applying to staging environment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115"/>
              </p:ext>
            </p:extLst>
          </p:nvPr>
        </p:nvGraphicFramePr>
        <p:xfrm>
          <a:off x="1069220" y="3818756"/>
          <a:ext cx="3070720" cy="52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4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437747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Upload the created decision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table file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Test request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」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screen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842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 whether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when request “MessageID:10001” matches the uploaded decision table or not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Select rule type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Matching 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MessageID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【Execute operation】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  notification</a:t>
            </a: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Check if the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mail with</a:t>
            </a:r>
          </a:p>
          <a:p>
            <a:pPr marL="216000" lvl="1"/>
            <a:r>
              <a:rPr lang="en-US" altLang="ja-JP" sz="1400" b="1" dirty="0">
                <a:solidFill>
                  <a:sysClr val="windowText" lastClr="000000"/>
                </a:solidFill>
              </a:rPr>
              <a:t>i</a:t>
            </a:r>
            <a:r>
              <a:rPr lang="en-US" altLang="ja-JP" sz="1400" b="1" dirty="0" smtClean="0">
                <a:solidFill>
                  <a:sysClr val="windowText" lastClr="000000"/>
                </a:solidFill>
              </a:rPr>
              <a:t>nformation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on the right</a:t>
            </a:r>
          </a:p>
          <a:p>
            <a:pPr marL="216000" lvl="1"/>
            <a:r>
              <a:rPr lang="en-US" altLang="ja-JP" sz="1400" b="1" dirty="0" smtClean="0">
                <a:solidFill>
                  <a:sysClr val="windowText" lastClr="000000"/>
                </a:solidFill>
              </a:rPr>
              <a:t>is sent.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Sample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⑥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Terminal operation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For 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server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06755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Send request to the prepared rule via</a:t>
                      </a:r>
                      <a:r>
                        <a:rPr kumimoji="1" lang="en-US" altLang="ja-JP" sz="1100" b="1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curl command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※Please change the part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in red highlight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8182"/>
              </p:ext>
            </p:extLst>
          </p:nvPr>
        </p:nvGraphicFramePr>
        <p:xfrm>
          <a:off x="2347737" y="3152901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Title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OASE】Notification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test</a:t>
                      </a: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Body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[Request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Trace ID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     　  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</a:t>
                      </a:r>
                      <a:r>
                        <a:rPr kumimoji="1" lang="en-US" altLang="ja-JP" sz="11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type name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user          :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 server     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 information]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occurance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date time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Condition name 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/>
                <a:t>The part introduced </a:t>
              </a:r>
              <a:r>
                <a:rPr lang="en-US" altLang="ja-JP" sz="1400" dirty="0" smtClean="0"/>
                <a:t>in</a:t>
              </a:r>
              <a:r>
                <a:rPr lang="en-US" altLang="ja-JP" sz="1400" b="1" dirty="0" smtClean="0">
                  <a:hlinkClick r:id="rId2" action="ppaction://hlinksldjump"/>
                </a:rPr>
                <a:t>&lt;4.1</a:t>
              </a:r>
              <a:r>
                <a:rPr lang="ja-JP" altLang="en-US" sz="1400" b="1" dirty="0" smtClean="0">
                  <a:hlinkClick r:id="rId2" action="ppaction://hlinksldjump"/>
                </a:rPr>
                <a:t>　</a:t>
              </a:r>
              <a:r>
                <a:rPr lang="en-US" altLang="ja-JP" sz="1400" b="1" dirty="0" smtClean="0">
                  <a:hlinkClick r:id="rId2" action="ppaction://hlinksldjump"/>
                </a:rPr>
                <a:t>Send request via curl command&gt;</a:t>
              </a:r>
              <a:endParaRPr lang="en-US" altLang="ja-JP" sz="1400" b="1" dirty="0"/>
            </a:p>
            <a:p>
              <a:pPr algn="ctr"/>
              <a:r>
                <a:rPr lang="en-US" altLang="ja-JP" sz="1400" dirty="0"/>
                <a:t>and </a:t>
              </a:r>
              <a:r>
                <a:rPr lang="en-US" altLang="ja-JP" sz="1400" b="1" dirty="0" smtClean="0">
                  <a:hlinkClick r:id="rId3" action="ppaction://hlinksldjump"/>
                </a:rPr>
                <a:t>&lt;4.2</a:t>
              </a:r>
              <a:r>
                <a:rPr lang="ja-JP" altLang="en-US" sz="1400" b="1" dirty="0" smtClean="0">
                  <a:hlinkClick r:id="rId3" action="ppaction://hlinksldjump"/>
                </a:rPr>
                <a:t>　</a:t>
              </a:r>
              <a:r>
                <a:rPr lang="en-US" altLang="ja-JP" sz="1400" b="1" dirty="0" smtClean="0">
                  <a:hlinkClick r:id="rId3" action="ppaction://hlinksldjump"/>
                </a:rPr>
                <a:t>Check the result of action execution (action history)&gt;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in this manual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Image of 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Notification</a:t>
              </a:r>
            </a:p>
            <a:p>
              <a:pPr algn="ctr"/>
              <a:r>
                <a: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mail</a:t>
              </a:r>
              <a:endParaRPr kumimoji="1" lang="ja-JP" altLang="en-US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/>
              <a:t> </a:t>
            </a:r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The login screen will be displayed by accessing the following URL.</a:t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smtClean="0">
                  <a:latin typeface="+mn-ea"/>
                </a:rPr>
                <a:t>The password will be requested to be changed immediately after login for the first time.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6" y="2794603"/>
            <a:chExt cx="3235163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Please refer to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&lt;Environment construction</a:t>
              </a: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 manual -Basics-&gt;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or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&lt;OASE Learn -Introduction-&gt;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en-US" altLang="ja-JP" sz="1400" dirty="0" smtClean="0">
                  <a:latin typeface="+mn-ea"/>
                </a:rPr>
                <a:t>for the introduction of OASE.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6" y="2794603"/>
              <a:ext cx="565503" cy="549789"/>
              <a:chOff x="162794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4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1" y="1673902"/>
            <a:ext cx="7233657" cy="4411737"/>
          </a:xfrm>
          <a:prstGeom prst="rect">
            <a:avLst/>
          </a:prstGeom>
        </p:spPr>
      </p:pic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overview of basic menu is as follows.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Login screen</a:t>
            </a:r>
            <a:r>
              <a:rPr lang="ja-JP" altLang="en-US" dirty="0" smtClean="0"/>
              <a:t>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 bwMode="auto">
          <a:xfrm>
            <a:off x="838230" y="1673905"/>
            <a:ext cx="3461008" cy="1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022884" y="3358132"/>
            <a:ext cx="6797030" cy="9596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線吹き出し 1 (枠付き) 38"/>
          <p:cNvSpPr/>
          <p:nvPr/>
        </p:nvSpPr>
        <p:spPr bwMode="auto">
          <a:xfrm>
            <a:off x="7308380" y="2421659"/>
            <a:ext cx="953436" cy="345824"/>
          </a:xfrm>
          <a:prstGeom prst="borderCallout1">
            <a:avLst>
              <a:gd name="adj1" fmla="val 52223"/>
              <a:gd name="adj2" fmla="val -1008"/>
              <a:gd name="adj3" fmla="val -162914"/>
              <a:gd name="adj4" fmla="val -49702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en-US" altLang="ja-JP" sz="1050" b="1" dirty="0" smtClean="0"/>
              <a:t>Menu</a:t>
            </a:r>
            <a:endParaRPr lang="ja-JP" altLang="en-US" sz="1050" b="1" dirty="0"/>
          </a:p>
        </p:txBody>
      </p:sp>
      <p:cxnSp>
        <p:nvCxnSpPr>
          <p:cNvPr id="40" name="直線コネクタ 39"/>
          <p:cNvCxnSpPr>
            <a:stCxn id="39" idx="2"/>
            <a:endCxn id="32" idx="0"/>
          </p:cNvCxnSpPr>
          <p:nvPr/>
        </p:nvCxnSpPr>
        <p:spPr bwMode="auto">
          <a:xfrm flipH="1">
            <a:off x="4421399" y="2594571"/>
            <a:ext cx="2886981" cy="76356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角丸四角形 61"/>
          <p:cNvSpPr/>
          <p:nvPr/>
        </p:nvSpPr>
        <p:spPr bwMode="auto">
          <a:xfrm>
            <a:off x="161697" y="5069382"/>
            <a:ext cx="6048840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Rule  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Rule creation and action result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System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General settings and permission management</a:t>
            </a: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Management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Security-related management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785675" y="4308481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 Please refer to the manuals for details of the functions in each menu.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23" y="1646553"/>
            <a:ext cx="7186271" cy="3466047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 bwMode="auto">
          <a:xfrm>
            <a:off x="928167" y="2366654"/>
            <a:ext cx="1627426" cy="5391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0923" y="2978279"/>
            <a:ext cx="7136600" cy="5278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47523" y="2042557"/>
            <a:ext cx="1080000" cy="26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07250" y="23577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80010" y="31188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980010" y="20236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975229" y="2689848"/>
            <a:ext cx="105229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80010" y="26520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The following functions are used in this quick start manual.</a:t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System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Action settings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Action setting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9315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name of the driver installed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information of the registered action target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add action target information to installed driver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create mail template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4" y="1685102"/>
            <a:ext cx="7200000" cy="349105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 </a:t>
            </a: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Decision table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Decision table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5695" y="2071802"/>
            <a:ext cx="7470825" cy="1779356"/>
            <a:chOff x="845695" y="2071802"/>
            <a:chExt cx="7470825" cy="1779356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845695" y="2414568"/>
              <a:ext cx="7118583" cy="1436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7184284" y="2092560"/>
              <a:ext cx="779994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926670" y="296135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26670" y="20718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 bwMode="auto">
            <a:xfrm>
              <a:off x="1081400" y="2673050"/>
              <a:ext cx="216030" cy="11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233016" y="306177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decision table registered in OASE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>
                <a:latin typeface="+mn-ea"/>
              </a:rPr>
              <a:t>The button to download 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move to register screen and create new decision table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6" y="2276840"/>
            <a:ext cx="7202328" cy="40672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Staging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  <a:p>
            <a:pPr lvl="1"/>
            <a:r>
              <a:rPr lang="en-US" altLang="ja-JP" sz="1400" kern="1200" dirty="0">
                <a:latin typeface="+mn-ea"/>
                <a:cs typeface="+mn-cs"/>
              </a:rPr>
              <a:t>The “Apply” button will be enabled if the decision table has been uploaded to staging environment and applicable rules are found after performing test request</a:t>
            </a:r>
            <a:r>
              <a:rPr lang="en-US" altLang="ja-JP" sz="1400" spc="-150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315381" y="2891276"/>
            <a:ext cx="6497070" cy="10870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650326" y="2618004"/>
            <a:ext cx="4234133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06" y="249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42714" y="319303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59061" y="31658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79364" y="4365130"/>
            <a:ext cx="7202328" cy="1739434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356529" y="3116332"/>
            <a:ext cx="576000" cy="1224386"/>
            <a:chOff x="1027380" y="2585352"/>
            <a:chExt cx="576000" cy="1224386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1189380" y="2585352"/>
              <a:ext cx="25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下矢印 7"/>
            <p:cNvSpPr/>
            <p:nvPr/>
          </p:nvSpPr>
          <p:spPr bwMode="auto">
            <a:xfrm>
              <a:off x="1027380" y="2831330"/>
              <a:ext cx="576000" cy="978408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539440" y="4867386"/>
            <a:ext cx="5110382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operate the decision table file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uploaded decision table files and their status</a:t>
            </a: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button to apply from staging to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714610"/>
            <a:ext cx="7194476" cy="40628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en-US" altLang="ja-JP" dirty="0" smtClean="0"/>
              <a:t>Screen description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Rule screen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The following functions are used in this quick start manual</a:t>
            </a:r>
            <a:r>
              <a:rPr lang="en-US" altLang="ja-JP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DashBoard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Rule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&gt;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Rules applying to Production </a:t>
            </a:r>
            <a:r>
              <a:rPr lang="en-US" altLang="ja-JP" sz="1800" dirty="0" smtClean="0"/>
              <a:t>environment</a:t>
            </a:r>
            <a:r>
              <a:rPr lang="ja-JP" altLang="en-US" sz="1800" dirty="0" smtClean="0"/>
              <a:t>）</a:t>
            </a:r>
            <a:endParaRPr lang="en-US" altLang="ja-JP" sz="1800" dirty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331551" y="4137868"/>
            <a:ext cx="6464602" cy="8455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24422" y="4204883"/>
            <a:ext cx="3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71512" y="2073894"/>
            <a:ext cx="7202328" cy="1692000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latin typeface="+mn-ea"/>
                </a:rPr>
                <a:t> Please refer to the manuals for details of the functions in each menu.</a:t>
              </a:r>
              <a:endParaRPr lang="ja-JP" altLang="en-US" sz="1400" b="1" dirty="0">
                <a:latin typeface="+mn-ea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11450" y="5229250"/>
            <a:ext cx="4894128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Function description</a:t>
            </a: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The list of the rules that are practically operated when messages are sent to OASE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3443</Words>
  <Application>Microsoft Office PowerPoint</Application>
  <PresentationFormat>画面に合わせる (4:3)</PresentationFormat>
  <Paragraphs>553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Screen description（Login screen）</vt:lpstr>
      <vt:lpstr>1.2　Screen Description（Dashboard Screen）</vt:lpstr>
      <vt:lpstr>1.3　Screen description（Action setting screen）</vt:lpstr>
      <vt:lpstr>1.4　Screen description（Decision table screen）</vt:lpstr>
      <vt:lpstr>1.5　Screen description（Rule screen）</vt:lpstr>
      <vt:lpstr>1.5　Screen description（Rule screen）</vt:lpstr>
      <vt:lpstr>1.6　Screen description（Request history screen）</vt:lpstr>
      <vt:lpstr>1.7　Screen description（Action history screen）</vt:lpstr>
      <vt:lpstr>2.　Scenario description</vt:lpstr>
      <vt:lpstr>2.1　The scenario of this manual</vt:lpstr>
      <vt:lpstr>3.　Preparation before execution</vt:lpstr>
      <vt:lpstr>3.1　Set mail driver and create mail template (1/3)</vt:lpstr>
      <vt:lpstr>3.1　 Set mail driver and create mail template (2/3)</vt:lpstr>
      <vt:lpstr>3.1　 Set mail driver and create mail template (3/3)</vt:lpstr>
      <vt:lpstr>3.2　Create decision table</vt:lpstr>
      <vt:lpstr>3.3　Create decision table file ※In Excel (1/2)</vt:lpstr>
      <vt:lpstr>3.3　Create decision table file ※In Excel (2/2)</vt:lpstr>
      <vt:lpstr>3.4　Upload decision table file</vt:lpstr>
      <vt:lpstr>3.5　Test request (1/2)</vt:lpstr>
      <vt:lpstr>3.5　Test request (2/2)</vt:lpstr>
      <vt:lpstr>3.6　Apply to production environment</vt:lpstr>
      <vt:lpstr>4.　Operation execution</vt:lpstr>
      <vt:lpstr>4.1　Send request via curl command (1/2)</vt:lpstr>
      <vt:lpstr>4.1　Send request via curl command (2/2)</vt:lpstr>
      <vt:lpstr>4.2　Check the result of action execution (action history)</vt:lpstr>
      <vt:lpstr>A　Appendix</vt:lpstr>
      <vt:lpstr>Sample１(1/3)</vt:lpstr>
      <vt:lpstr>Sample１(2/3)</vt:lpstr>
      <vt:lpstr>Sample１(3/3)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2021-07-02T08:19:36Z</dcterms:modified>
</cp:coreProperties>
</file>