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シナリオ説明" id="{A8A060BF-92DF-4F47-AFEF-F5FA058AAEFB}">
          <p14:sldIdLst>
            <p14:sldId id="513"/>
            <p14:sldId id="547"/>
          </p14:sldIdLst>
        </p14:section>
        <p14:section name="3.　実行前準備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実行操作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付録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5421" autoAdjust="0"/>
  </p:normalViewPr>
  <p:slideViewPr>
    <p:cSldViewPr>
      <p:cViewPr varScale="1">
        <p:scale>
          <a:sx n="91" d="100"/>
          <a:sy n="91" d="100"/>
        </p:scale>
        <p:origin x="1572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リクエスト</a:t>
            </a:r>
            <a:r>
              <a:rPr lang="ja-JP" altLang="en-US" dirty="0" smtClean="0"/>
              <a:t>履歴</a:t>
            </a:r>
            <a:r>
              <a:rPr lang="ja-JP" altLang="en-US" dirty="0"/>
              <a:t>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リクエスト履歴）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551799"/>
            <a:ext cx="7546844" cy="4181521"/>
            <a:chOff x="629980" y="1405602"/>
            <a:chExt cx="7546844" cy="418152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24" y="1405602"/>
              <a:ext cx="7200000" cy="418152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69659" y="2120705"/>
              <a:ext cx="7128000" cy="29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13947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676821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アクション履歴画面）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772770"/>
            <a:ext cx="7541533" cy="4419983"/>
            <a:chOff x="629980" y="1772770"/>
            <a:chExt cx="7541533" cy="4419983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13" y="1772770"/>
              <a:ext cx="7200000" cy="4419983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52076" y="2502906"/>
              <a:ext cx="7148413" cy="1574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50409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475070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実行前準備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実行操作</a:t>
                </a:r>
                <a:endParaRPr kumimoji="1" lang="en-US" altLang="ja-JP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latin typeface="+mn-ea"/>
                  </a:rPr>
                  <a:t>メールドライバの設定とメールテンプレートの作成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ディシジョンテーブルの</a:t>
                </a:r>
                <a:r>
                  <a:rPr lang="ja-JP" altLang="en-US" b="1" dirty="0" smtClean="0">
                    <a:latin typeface="+mn-ea"/>
                  </a:rPr>
                  <a:t>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</a:t>
                </a:r>
                <a:r>
                  <a:rPr lang="ja-JP" altLang="en-US" b="1" dirty="0" smtClean="0">
                    <a:latin typeface="+mn-ea"/>
                  </a:rPr>
                  <a:t>作成 </a:t>
                </a:r>
                <a:r>
                  <a:rPr lang="en-US" altLang="ja-JP" b="1" dirty="0" smtClean="0">
                    <a:latin typeface="+mn-ea"/>
                  </a:rPr>
                  <a:t>※</a:t>
                </a:r>
                <a:r>
                  <a:rPr lang="ja-JP" altLang="en-US" b="1" dirty="0" smtClean="0">
                    <a:latin typeface="+mn-ea"/>
                  </a:rPr>
                  <a:t>エクセル操作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ディシジョンテーブルファイルのアップロード</a:t>
                </a: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>
                    <a:latin typeface="+mn-ea"/>
                  </a:rPr>
                  <a:t>curl</a:t>
                </a:r>
                <a:r>
                  <a:rPr lang="ja-JP" altLang="en-US" b="1" dirty="0">
                    <a:latin typeface="+mn-ea"/>
                  </a:rPr>
                  <a:t>コマンドによるリクエスト送信</a:t>
                </a: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latin typeface="+mn-ea"/>
                </a:rPr>
                <a:t>実行前準備としてドライバの設定およびルールを登録する。</a:t>
              </a:r>
              <a:endParaRPr kumimoji="1" lang="en-US" altLang="ja-JP" sz="1600" dirty="0" smtClean="0">
                <a:latin typeface="+mn-ea"/>
              </a:endParaRPr>
            </a:p>
            <a:p>
              <a:pPr algn="ctr"/>
              <a:r>
                <a:rPr lang="ja-JP" altLang="en-US" sz="1600" dirty="0" smtClean="0">
                  <a:latin typeface="+mn-ea"/>
                </a:rPr>
                <a:t>実行操作とし</a:t>
              </a:r>
              <a:r>
                <a:rPr lang="ja-JP" altLang="en-US" sz="1600" dirty="0">
                  <a:latin typeface="+mn-ea"/>
                </a:rPr>
                <a:t>て</a:t>
              </a:r>
              <a:r>
                <a:rPr lang="en-US" altLang="ja-JP" sz="1600" dirty="0" smtClean="0">
                  <a:latin typeface="+mn-ea"/>
                </a:rPr>
                <a:t>OASE</a:t>
              </a:r>
              <a:r>
                <a:rPr lang="ja-JP" altLang="en-US" sz="1600" dirty="0" smtClean="0">
                  <a:latin typeface="+mn-ea"/>
                </a:rPr>
                <a:t>にメッセージを投入しルールマッチング及びアクション実行する。</a:t>
              </a:r>
              <a:endParaRPr kumimoji="1" lang="en-US" altLang="ja-JP" sz="16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lvl="1"/>
            <a:r>
              <a:rPr lang="ja-JP" altLang="en-US" dirty="0" smtClean="0"/>
              <a:t>「アクション設定」画面上の「アクション先の追加」ボタンを押下し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40" y="5681066"/>
            <a:ext cx="8538373" cy="705591"/>
            <a:chOff x="425140" y="5681066"/>
            <a:chExt cx="8538373" cy="705591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961205"/>
              <a:ext cx="8242527" cy="42545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ja-JP" altLang="en-US" sz="1400" dirty="0">
                  <a:latin typeface="+mn-ea"/>
                </a:rPr>
                <a:t>メールドライバの登録がない場合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2"/>
                </a:rPr>
                <a:t>環境</a:t>
              </a:r>
              <a:r>
                <a:rPr lang="ja-JP" altLang="en-US" sz="1100" b="1" u="sng" dirty="0">
                  <a:latin typeface="+mn-ea"/>
                  <a:hlinkClick r:id="rId2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2"/>
                </a:rPr>
                <a:t>-</a:t>
              </a:r>
              <a:r>
                <a:rPr lang="ja-JP" altLang="en-US" sz="1100" b="1" u="sng" dirty="0">
                  <a:latin typeface="+mn-ea"/>
                  <a:hlinkClick r:id="rId2"/>
                </a:rPr>
                <a:t>ドライバインストール編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-&gt;</a:t>
              </a:r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40" y="5681066"/>
              <a:ext cx="565503" cy="549789"/>
              <a:chOff x="162795" y="3812178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5" name="グループ化 34"/>
          <p:cNvGrpSpPr/>
          <p:nvPr/>
        </p:nvGrpSpPr>
        <p:grpSpPr>
          <a:xfrm>
            <a:off x="921402" y="2086546"/>
            <a:ext cx="5595718" cy="3142704"/>
            <a:chOff x="738952" y="2073598"/>
            <a:chExt cx="5595718" cy="314270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952" y="2073598"/>
              <a:ext cx="5595718" cy="3142704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711" y="2767629"/>
              <a:ext cx="3594200" cy="1987298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 bwMode="auto">
            <a:xfrm>
              <a:off x="5374566" y="2336806"/>
              <a:ext cx="960103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3491363" y="3432149"/>
              <a:ext cx="1584707" cy="793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17" name="直線矢印コネクタ 16"/>
            <p:cNvCxnSpPr>
              <a:stCxn id="30" idx="2"/>
              <a:endCxn id="32" idx="0"/>
            </p:cNvCxnSpPr>
            <p:nvPr/>
          </p:nvCxnSpPr>
          <p:spPr bwMode="auto">
            <a:xfrm flipH="1">
              <a:off x="4283717" y="2586552"/>
              <a:ext cx="1570901" cy="8455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lvl="1"/>
            <a:r>
              <a:rPr lang="ja-JP" altLang="en-US" dirty="0" smtClean="0"/>
              <a:t>必要情報を入力し「保存」ボタンを押下す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674667" y="4097879"/>
            <a:ext cx="4237866" cy="233795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3181"/>
              </p:ext>
            </p:extLst>
          </p:nvPr>
        </p:nvGraphicFramePr>
        <p:xfrm>
          <a:off x="722927" y="4195375"/>
          <a:ext cx="4138718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名前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任意のアクション先名を入力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プロトコル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」または「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」を選択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プライベート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もしくはグローバル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前提として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サーバが用意されていること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ポート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通信に用いるポート番号を入力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メールの送信元となるユーザ名を入力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パスワード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認証に必要なパスワードを入力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69685" y="1575212"/>
            <a:ext cx="4242847" cy="2376330"/>
            <a:chOff x="643956" y="1700760"/>
            <a:chExt cx="4432114" cy="248233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956" y="1700760"/>
              <a:ext cx="4432114" cy="2482335"/>
            </a:xfrm>
            <a:prstGeom prst="rect">
              <a:avLst/>
            </a:prstGeom>
          </p:spPr>
        </p:pic>
        <p:sp>
          <p:nvSpPr>
            <p:cNvPr id="24" name="正方形/長方形 23"/>
            <p:cNvSpPr/>
            <p:nvPr/>
          </p:nvSpPr>
          <p:spPr bwMode="auto">
            <a:xfrm>
              <a:off x="846148" y="2087214"/>
              <a:ext cx="3992816" cy="1484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3267680" y="3855941"/>
              <a:ext cx="565817" cy="196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24" idx="2"/>
              <a:endCxn id="35" idx="0"/>
            </p:cNvCxnSpPr>
            <p:nvPr/>
          </p:nvCxnSpPr>
          <p:spPr bwMode="auto">
            <a:xfrm>
              <a:off x="2842556" y="3572126"/>
              <a:ext cx="708033" cy="28381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「項目：名前」は、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後述する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ディシジョンテーブルファイル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「どの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アクション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先に対してアクション実行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する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項目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：ユーザ名」は、</a:t>
              </a:r>
              <a:endParaRPr lang="en-US" altLang="ja-JP" sz="1000" spc="-15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メールの送信元として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表示されます。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メール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の</a:t>
            </a:r>
            <a:r>
              <a:rPr lang="ja-JP" altLang="en-US" dirty="0"/>
              <a:t>作成</a:t>
            </a:r>
            <a:endParaRPr lang="en-US" altLang="ja-JP" dirty="0"/>
          </a:p>
          <a:p>
            <a:pPr lvl="1"/>
            <a:r>
              <a:rPr lang="ja-JP" altLang="en-US" dirty="0" smtClean="0"/>
              <a:t>「メールテンプレート」ボタンを押下し「新規追加」ボタンを押下する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「メールテンプレート新規追加」画面で必要情報を入力し「保存」ボタンを押下する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5195" y="2139408"/>
            <a:ext cx="5913085" cy="3158650"/>
            <a:chOff x="675195" y="2139408"/>
            <a:chExt cx="5913085" cy="3158650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95" y="2139408"/>
              <a:ext cx="3600000" cy="2006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080" y="2999187"/>
              <a:ext cx="3600000" cy="20265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215" y="3602744"/>
              <a:ext cx="1987065" cy="169531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3678011" y="2621503"/>
              <a:ext cx="580381" cy="1764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4723293" y="3188784"/>
              <a:ext cx="424787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4719002" y="3818214"/>
              <a:ext cx="1754473" cy="1117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5607260" y="5114954"/>
              <a:ext cx="290135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8" name="直線矢印コネクタ 27"/>
            <p:cNvCxnSpPr>
              <a:stCxn id="31" idx="2"/>
              <a:endCxn id="25" idx="0"/>
            </p:cNvCxnSpPr>
            <p:nvPr/>
          </p:nvCxnSpPr>
          <p:spPr bwMode="auto">
            <a:xfrm>
              <a:off x="3968202" y="2797911"/>
              <a:ext cx="967485" cy="39087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矢印コネクタ 31"/>
            <p:cNvCxnSpPr>
              <a:stCxn id="25" idx="2"/>
              <a:endCxn id="26" idx="0"/>
            </p:cNvCxnSpPr>
            <p:nvPr/>
          </p:nvCxnSpPr>
          <p:spPr bwMode="auto">
            <a:xfrm>
              <a:off x="4935687" y="3345042"/>
              <a:ext cx="660552" cy="47317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矢印コネクタ 34"/>
            <p:cNvCxnSpPr>
              <a:stCxn id="26" idx="2"/>
              <a:endCxn id="27" idx="0"/>
            </p:cNvCxnSpPr>
            <p:nvPr/>
          </p:nvCxnSpPr>
          <p:spPr bwMode="auto">
            <a:xfrm>
              <a:off x="5596239" y="4935488"/>
              <a:ext cx="156089" cy="17946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「項目：テンプレート名」は後述する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ディシジョンテーブルファイル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どのメールテンプレート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を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使用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するのか」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485012" y="4438252"/>
            <a:ext cx="30960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52211"/>
              </p:ext>
            </p:extLst>
          </p:nvPr>
        </p:nvGraphicFramePr>
        <p:xfrm>
          <a:off x="539440" y="4555615"/>
          <a:ext cx="2989898" cy="17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8291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受信可能なメールアドレス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lvl="1"/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押下し、「新規</a:t>
            </a:r>
            <a:r>
              <a:rPr lang="ja-JP" altLang="en-US" dirty="0"/>
              <a:t>追加」画面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「基本情報</a:t>
            </a:r>
            <a:r>
              <a:rPr lang="ja-JP" altLang="en-US" spc="-150" dirty="0" smtClean="0"/>
              <a:t>・権</a:t>
            </a:r>
            <a:r>
              <a:rPr lang="ja-JP" altLang="en-US" dirty="0" smtClean="0"/>
              <a:t>限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タブおよび</a:t>
            </a:r>
            <a:r>
              <a:rPr lang="ja-JP" altLang="en-US" spc="-300" dirty="0" smtClean="0"/>
              <a:t>「</a:t>
            </a:r>
            <a:r>
              <a:rPr lang="ja-JP" altLang="en-US" dirty="0" smtClean="0"/>
              <a:t>条件式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タブの</a:t>
            </a:r>
            <a:r>
              <a:rPr lang="ja-JP" altLang="en-US" dirty="0" smtClean="0"/>
              <a:t>必要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入力</a:t>
            </a:r>
            <a:r>
              <a:rPr lang="ja-JP" altLang="en-US" spc="-150" dirty="0"/>
              <a:t>し</a:t>
            </a:r>
            <a:r>
              <a:rPr lang="ja-JP" altLang="en-US" spc="-300" dirty="0"/>
              <a:t>「</a:t>
            </a:r>
            <a:r>
              <a:rPr lang="ja-JP" altLang="en-US" dirty="0"/>
              <a:t>保存</a:t>
            </a:r>
            <a:r>
              <a:rPr lang="ja-JP" altLang="en-US" spc="-300" dirty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 smtClean="0"/>
              <a:t>押下</a:t>
            </a:r>
            <a:r>
              <a:rPr lang="ja-JP" altLang="en-US" spc="-150" dirty="0" smtClean="0"/>
              <a:t>する</a:t>
            </a:r>
            <a:r>
              <a:rPr lang="ja-JP" altLang="en-US" spc="-150" dirty="0"/>
              <a:t>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「ルール種別」「</a:t>
            </a:r>
            <a:r>
              <a:rPr lang="en-US" altLang="ja-JP" spc="-150" dirty="0" smtClean="0"/>
              <a:t>RuleTable</a:t>
            </a:r>
            <a:r>
              <a:rPr lang="ja-JP" altLang="en-US" spc="-150" dirty="0" smtClean="0"/>
              <a:t>」「条件名」には任意の文字列を入力する。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「条件式」はプルダウンメニューから選択する。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683460" y="2485636"/>
            <a:ext cx="5817729" cy="2761198"/>
            <a:chOff x="683460" y="1984987"/>
            <a:chExt cx="5817729" cy="276119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460" y="1984987"/>
              <a:ext cx="3600000" cy="2023009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445" y="2548101"/>
              <a:ext cx="2520000" cy="2198084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189" y="2549648"/>
              <a:ext cx="2520000" cy="2196537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 bwMode="auto">
            <a:xfrm>
              <a:off x="3847911" y="2167761"/>
              <a:ext cx="436049" cy="160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1555122" y="3133555"/>
              <a:ext cx="2118826" cy="61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4104250" y="3133556"/>
              <a:ext cx="2268000" cy="43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255165" y="4541939"/>
              <a:ext cx="71874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4992796" y="4318540"/>
              <a:ext cx="490909" cy="1352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5247650" y="4554384"/>
              <a:ext cx="373602" cy="148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3" name="直線矢印コネクタ 22"/>
            <p:cNvCxnSpPr>
              <a:stCxn id="17" idx="2"/>
              <a:endCxn id="18" idx="0"/>
            </p:cNvCxnSpPr>
            <p:nvPr/>
          </p:nvCxnSpPr>
          <p:spPr bwMode="auto">
            <a:xfrm flipH="1">
              <a:off x="2614535" y="2328132"/>
              <a:ext cx="1451401" cy="80542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線矢印コネクタ 25"/>
            <p:cNvCxnSpPr>
              <a:stCxn id="18" idx="2"/>
              <a:endCxn id="20" idx="0"/>
            </p:cNvCxnSpPr>
            <p:nvPr/>
          </p:nvCxnSpPr>
          <p:spPr bwMode="auto">
            <a:xfrm>
              <a:off x="2614535" y="3745555"/>
              <a:ext cx="0" cy="7963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>
              <a:stCxn id="20" idx="3"/>
              <a:endCxn id="19" idx="1"/>
            </p:cNvCxnSpPr>
            <p:nvPr/>
          </p:nvCxnSpPr>
          <p:spPr bwMode="auto">
            <a:xfrm flipV="1">
              <a:off x="2973905" y="3349556"/>
              <a:ext cx="1130345" cy="128238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矢印コネクタ 33"/>
            <p:cNvCxnSpPr>
              <a:stCxn id="19" idx="2"/>
              <a:endCxn id="21" idx="0"/>
            </p:cNvCxnSpPr>
            <p:nvPr/>
          </p:nvCxnSpPr>
          <p:spPr bwMode="auto">
            <a:xfrm>
              <a:off x="5238250" y="3565556"/>
              <a:ext cx="1" cy="7529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矢印コネクタ 37"/>
            <p:cNvCxnSpPr>
              <a:stCxn id="21" idx="2"/>
              <a:endCxn id="22" idx="0"/>
            </p:cNvCxnSpPr>
            <p:nvPr/>
          </p:nvCxnSpPr>
          <p:spPr bwMode="auto">
            <a:xfrm>
              <a:off x="5238251" y="4453776"/>
              <a:ext cx="196200" cy="10060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07246" y="5320149"/>
            <a:ext cx="3286807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565503" cy="549789"/>
              <a:chOff x="162795" y="3812178"/>
              <a:chExt cx="565503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「項目：ルール種別」は「作成したディシジョンテーブル名」として扱われます。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kumimoji="1" lang="ja-JP" altLang="en-US" sz="1000" dirty="0" smtClean="0">
                  <a:latin typeface="+mn-ea"/>
                </a:rPr>
                <a:t>「項目：</a:t>
              </a:r>
              <a:r>
                <a:rPr kumimoji="1" lang="en-US" altLang="ja-JP" sz="1000" dirty="0" smtClean="0">
                  <a:latin typeface="+mn-ea"/>
                </a:rPr>
                <a:t>RuleTable</a:t>
              </a:r>
              <a:r>
                <a:rPr kumimoji="1" lang="ja-JP" altLang="en-US" sz="1000" dirty="0" smtClean="0">
                  <a:latin typeface="+mn-ea"/>
                </a:rPr>
                <a:t>」はエクセルとしてアウトプットされる「ディシジョンテーブルファイル名」として扱われます。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ここで設定した条件式には、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後述</a:t>
              </a:r>
              <a:r>
                <a:rPr lang="ja-JP" altLang="en-US" sz="1000" dirty="0">
                  <a:latin typeface="+mn-ea"/>
                </a:rPr>
                <a:t>する</a:t>
              </a:r>
              <a:r>
                <a:rPr lang="ja-JP" altLang="en-US" sz="1000" dirty="0" smtClean="0">
                  <a:latin typeface="+mn-ea"/>
                </a:rPr>
                <a:t>ディシジョンテーブルファイルで具体値を設定します。</a:t>
              </a:r>
              <a:endParaRPr lang="en-US" altLang="ja-JP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71312" y="1988800"/>
            <a:ext cx="6022705" cy="3372107"/>
            <a:chOff x="571312" y="1988800"/>
            <a:chExt cx="6022705" cy="337210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2" y="1988800"/>
              <a:ext cx="6022705" cy="3372107"/>
            </a:xfrm>
            <a:prstGeom prst="rect">
              <a:avLst/>
            </a:prstGeom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719974" y="2787674"/>
              <a:ext cx="274773" cy="97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ダウンロードされるファイル名は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先述の「項目：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」で入力した任意の文字列です。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</a:t>
            </a:r>
            <a:r>
              <a:rPr lang="ja-JP" altLang="en-US" sz="1400" dirty="0">
                <a:latin typeface="+mn-ea"/>
              </a:rPr>
              <a:t>に</a:t>
            </a: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ログイン画面</a:t>
            </a: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画面説明（</a:t>
            </a:r>
            <a:r>
              <a:rPr lang="en-US" altLang="ja-JP" sz="1200" dirty="0">
                <a:latin typeface="+mn-ea"/>
              </a:rPr>
              <a:t>Dashboard</a:t>
            </a:r>
            <a:r>
              <a:rPr lang="ja-JP" altLang="en-US" sz="1200" dirty="0">
                <a:latin typeface="+mn-ea"/>
              </a:rPr>
              <a:t>画面）</a:t>
            </a: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画面説明（アクション設定画面）</a:t>
            </a: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画面説明（ディシジョンテーブル画面）</a:t>
            </a: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画面説明（ルール画面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画面説明</a:t>
            </a:r>
            <a:r>
              <a:rPr lang="ja-JP" altLang="en-US" sz="1200" dirty="0" smtClean="0">
                <a:latin typeface="+mn-ea"/>
              </a:rPr>
              <a:t>（リクエスト履歴</a:t>
            </a:r>
            <a:r>
              <a:rPr lang="ja-JP" altLang="en-US" sz="1200" dirty="0">
                <a:latin typeface="+mn-ea"/>
              </a:rPr>
              <a:t>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画面説明（アクション履歴画面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r>
              <a:rPr lang="ja-JP" altLang="en-US" sz="1400" dirty="0">
                <a:latin typeface="+mn-ea"/>
              </a:rPr>
              <a:t>説明</a:t>
            </a: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本書のシナリオと作業範囲の位置づけ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実行前</a:t>
            </a:r>
            <a:r>
              <a:rPr lang="ja-JP" altLang="en-US" sz="1400" dirty="0">
                <a:latin typeface="+mn-ea"/>
              </a:rPr>
              <a:t>準備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</a:t>
            </a:r>
            <a:r>
              <a:rPr lang="ja-JP" altLang="en-US" sz="1200" dirty="0" smtClean="0">
                <a:latin typeface="+mn-ea"/>
              </a:rPr>
              <a:t>とメールテンプレート</a:t>
            </a:r>
            <a:r>
              <a:rPr lang="ja-JP" altLang="en-US" sz="1200" dirty="0">
                <a:latin typeface="+mn-ea"/>
              </a:rPr>
              <a:t>の</a:t>
            </a:r>
            <a:r>
              <a:rPr lang="ja-JP" altLang="en-US" sz="1200" dirty="0" smtClean="0">
                <a:latin typeface="+mn-ea"/>
              </a:rPr>
              <a:t>作成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en-US" altLang="ja-JP" sz="1200" dirty="0">
                <a:latin typeface="+mn-ea"/>
              </a:rPr>
              <a:t>1/3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ディシジョンテーブルの</a:t>
            </a:r>
            <a:r>
              <a:rPr lang="ja-JP" altLang="en-US" sz="1200" dirty="0" smtClean="0">
                <a:latin typeface="+mn-ea"/>
              </a:rPr>
              <a:t>作成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</a:t>
            </a:r>
            <a:r>
              <a:rPr lang="ja-JP" altLang="en-US" sz="1200" dirty="0" smtClean="0">
                <a:latin typeface="+mn-ea"/>
              </a:rPr>
              <a:t>操作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エクセル操作</a:t>
            </a:r>
            <a:r>
              <a:rPr lang="en-US" altLang="ja-JP" sz="1200" dirty="0" smtClean="0">
                <a:latin typeface="+mn-ea"/>
              </a:rPr>
              <a:t>(2/2)</a:t>
            </a: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ディシジョンテーブルファイルのアップロード</a:t>
            </a: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テストリクエスト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テストリクエスト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プロダクション適用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</a:t>
            </a:r>
            <a:r>
              <a:rPr lang="ja-JP" altLang="en-US" sz="1400" dirty="0">
                <a:latin typeface="+mn-ea"/>
              </a:rPr>
              <a:t>操作</a:t>
            </a: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</a:t>
            </a:r>
            <a:r>
              <a:rPr lang="ja-JP" altLang="en-US" sz="1200" dirty="0" smtClean="0">
                <a:latin typeface="+mn-ea"/>
              </a:rPr>
              <a:t>よるリクエスト送信</a:t>
            </a:r>
            <a:r>
              <a:rPr lang="en-US" altLang="ja-JP" sz="1200" dirty="0">
                <a:latin typeface="+mn-ea"/>
              </a:rPr>
              <a:t>(1/2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コマンドによるリクエスト送信</a:t>
            </a:r>
            <a:r>
              <a:rPr lang="en-US" altLang="ja-JP" sz="1200" dirty="0" smtClean="0">
                <a:latin typeface="+mn-ea"/>
              </a:rPr>
              <a:t>(2/2)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アクション実行結果の確認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付録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具体的なディシジョンテーブルファイルの使用例は</a:t>
            </a:r>
            <a:r>
              <a:rPr lang="ja-JP" altLang="en-US" dirty="0"/>
              <a:t>後述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 付録 サンプル</a:t>
            </a:r>
            <a:r>
              <a:rPr lang="en-US" altLang="ja-JP" dirty="0" smtClean="0"/>
              <a:t>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値の記述方法は</a:t>
              </a:r>
              <a:r>
                <a:rPr lang="ja-JP" altLang="en-US" sz="1400" dirty="0"/>
                <a:t>ディシジョンテーブルファイルの「記述例」シートを参照ください。</a:t>
              </a:r>
              <a:endParaRPr lang="en-US" altLang="ja-JP" sz="1400" dirty="0" err="1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468668" y="3449706"/>
            <a:ext cx="6096019" cy="206758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1804"/>
              </p:ext>
            </p:extLst>
          </p:nvPr>
        </p:nvGraphicFramePr>
        <p:xfrm>
          <a:off x="516928" y="3495668"/>
          <a:ext cx="5999342" cy="19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6086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」を設定）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。ルールを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適用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期間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の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始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まりから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終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わりまでを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設定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することが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可能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7" y="1787744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ディシジョンテーブルファイルのアップロード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</a:t>
            </a:r>
            <a:r>
              <a:rPr lang="ja-JP" altLang="en-US" dirty="0"/>
              <a:t>、</a:t>
            </a:r>
            <a:r>
              <a:rPr lang="ja-JP" altLang="en-US" dirty="0" smtClean="0"/>
              <a:t>作成した</a:t>
            </a:r>
            <a:r>
              <a:rPr lang="ja-JP" altLang="en-US" spc="-150" dirty="0" smtClean="0"/>
              <a:t>ディシジョンテーブルファイル</a:t>
            </a:r>
            <a:r>
              <a:rPr lang="ja-JP" altLang="en-US" dirty="0" smtClean="0"/>
              <a:t>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spc="-150" dirty="0" smtClean="0">
                  <a:latin typeface="+mn-ea"/>
                </a:rPr>
                <a:t>ファイル</a:t>
              </a:r>
              <a:r>
                <a:rPr lang="ja-JP" altLang="en-US" sz="1400" dirty="0">
                  <a:latin typeface="+mn-ea"/>
                </a:rPr>
                <a:t>名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&lt;3.2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 </a:t>
              </a:r>
              <a:r>
                <a:rPr lang="ja-JP" altLang="en-US" sz="1400" b="1" u="sng" spc="-150" dirty="0" smtClean="0">
                  <a:latin typeface="+mn-ea"/>
                  <a:hlinkClick r:id="rId2" action="ppaction://hlinksldjump"/>
                </a:rPr>
                <a:t>ディシジョンテーブル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の作成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&gt;</a:t>
              </a:r>
              <a:r>
                <a:rPr lang="ja-JP" altLang="en-US" sz="1400" dirty="0" smtClean="0">
                  <a:latin typeface="+mn-ea"/>
                </a:rPr>
                <a:t>の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欄で入力した文字列です。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</p:grp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928107" y="2132820"/>
            <a:ext cx="5699555" cy="3496118"/>
            <a:chOff x="755470" y="2132820"/>
            <a:chExt cx="5872191" cy="3602014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470" y="2132820"/>
              <a:ext cx="5872191" cy="3602014"/>
              <a:chOff x="684427" y="2203316"/>
              <a:chExt cx="5872191" cy="3602014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684427" y="2203316"/>
                <a:ext cx="5872191" cy="3602014"/>
                <a:chOff x="684427" y="1987286"/>
                <a:chExt cx="5872191" cy="3602014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27" y="1987286"/>
                  <a:ext cx="5872191" cy="3602014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/>
                <p:cNvSpPr/>
                <p:nvPr/>
              </p:nvSpPr>
              <p:spPr bwMode="auto">
                <a:xfrm>
                  <a:off x="4476017" y="2314308"/>
                  <a:ext cx="1243403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 bwMode="auto">
                <a:xfrm>
                  <a:off x="5796170" y="2314309"/>
                  <a:ext cx="683698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4958029" y="2539026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5996705" y="253038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正方形/長方形 36"/>
              <p:cNvSpPr/>
              <p:nvPr/>
            </p:nvSpPr>
            <p:spPr bwMode="auto">
              <a:xfrm>
                <a:off x="684427" y="4063328"/>
                <a:ext cx="5872191" cy="1742001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790" y="3265905"/>
              <a:ext cx="1353186" cy="956338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3247784" y="3959169"/>
              <a:ext cx="536774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9" name="直線矢印コネクタ 38"/>
            <p:cNvCxnSpPr>
              <a:stCxn id="20" idx="2"/>
              <a:endCxn id="38" idx="0"/>
            </p:cNvCxnSpPr>
            <p:nvPr/>
          </p:nvCxnSpPr>
          <p:spPr bwMode="auto">
            <a:xfrm flipH="1">
              <a:off x="3516171" y="2709589"/>
              <a:ext cx="2692891" cy="124958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lvl="1"/>
            <a:r>
              <a:rPr lang="ja-JP" altLang="en-US" kern="0" dirty="0" smtClean="0"/>
              <a:t>「作業ステータス」欄が「ステージ適用完了」に遷移後「テストリクエスト」ボタンを押下する。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「ルール種別選択」欄からテストしたいルール種別を選択し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r>
              <a:rPr lang="ja-JP" altLang="en-US" kern="0" dirty="0" smtClean="0"/>
              <a:t>「テストリクエスト設定へ」ボタンを押下する。</a:t>
            </a:r>
            <a:endParaRPr lang="en-US" altLang="ja-JP" kern="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91354" y="2420860"/>
            <a:ext cx="6068936" cy="3913850"/>
            <a:chOff x="591354" y="2420860"/>
            <a:chExt cx="6068936" cy="3913850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429" y="2420860"/>
              <a:ext cx="5883861" cy="3426093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 bwMode="auto">
            <a:xfrm>
              <a:off x="2391604" y="2758932"/>
              <a:ext cx="864000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4047834" y="2993203"/>
              <a:ext cx="936130" cy="1023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54" y="3390445"/>
              <a:ext cx="3228672" cy="2944265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 bwMode="auto">
            <a:xfrm>
              <a:off x="704684" y="4111324"/>
              <a:ext cx="3013676" cy="405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4" name="直線矢印コネクタ 23"/>
            <p:cNvCxnSpPr>
              <a:stCxn id="19" idx="2"/>
              <a:endCxn id="23" idx="0"/>
            </p:cNvCxnSpPr>
            <p:nvPr/>
          </p:nvCxnSpPr>
          <p:spPr bwMode="auto">
            <a:xfrm flipH="1">
              <a:off x="2211522" y="2974932"/>
              <a:ext cx="612082" cy="11363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線矢印コネクタ 26"/>
            <p:cNvCxnSpPr>
              <a:stCxn id="20" idx="0"/>
              <a:endCxn id="19" idx="3"/>
            </p:cNvCxnSpPr>
            <p:nvPr/>
          </p:nvCxnSpPr>
          <p:spPr bwMode="auto">
            <a:xfrm flipH="1" flipV="1">
              <a:off x="3255604" y="2866932"/>
              <a:ext cx="1260295" cy="12627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正方形/長方形 21"/>
            <p:cNvSpPr/>
            <p:nvPr/>
          </p:nvSpPr>
          <p:spPr bwMode="auto">
            <a:xfrm>
              <a:off x="1758291" y="6081415"/>
              <a:ext cx="878964" cy="2163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3" idx="2"/>
              <a:endCxn id="22" idx="0"/>
            </p:cNvCxnSpPr>
            <p:nvPr/>
          </p:nvCxnSpPr>
          <p:spPr bwMode="auto">
            <a:xfrm flipH="1">
              <a:off x="2197773" y="4516599"/>
              <a:ext cx="13749" cy="15648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ja-JP" altLang="en-US" sz="1200" dirty="0" smtClean="0">
                  <a:latin typeface="+mn-ea"/>
                </a:rPr>
                <a:t>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4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 </a:t>
              </a:r>
              <a:r>
                <a:rPr lang="en-US" altLang="ja-JP" sz="1100" b="1" dirty="0">
                  <a:latin typeface="+mn-ea"/>
                  <a:hlinkClick r:id="rId4"/>
                </a:rPr>
                <a:t>(1)</a:t>
              </a:r>
              <a:r>
                <a:rPr lang="ja-JP" altLang="en-US" sz="11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4"/>
                </a:rPr>
                <a:t>(</a:t>
              </a:r>
              <a:r>
                <a:rPr lang="ja-JP" altLang="en-US" sz="11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1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テストで値を入れて実行し、ルールが有効か確認する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単発</a:t>
            </a:r>
            <a:r>
              <a:rPr lang="ja-JP" altLang="en-US" kern="0" spc="-150" dirty="0" smtClean="0"/>
              <a:t>テスト」タブ</a:t>
            </a:r>
            <a:r>
              <a:rPr lang="ja-JP" altLang="en-US" kern="0" dirty="0" smtClean="0"/>
              <a:t>の</a:t>
            </a:r>
            <a:r>
              <a:rPr lang="ja-JP" altLang="en-US" kern="0" spc="-150" dirty="0"/>
              <a:t>入力</a:t>
            </a:r>
            <a:r>
              <a:rPr lang="ja-JP" altLang="en-US" kern="0" dirty="0" smtClean="0"/>
              <a:t>欄に、作成したルールに合致する値を入力し</a:t>
            </a:r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実行</a:t>
            </a:r>
            <a:r>
              <a:rPr lang="ja-JP" altLang="en-US" kern="0" spc="-150" dirty="0" smtClean="0"/>
              <a:t>」ボタン</a:t>
            </a:r>
            <a:r>
              <a:rPr lang="ja-JP" altLang="en-US" kern="0" dirty="0" smtClean="0"/>
              <a:t>を押下する</a:t>
            </a:r>
            <a:r>
              <a:rPr lang="ja-JP" altLang="en-US" kern="0" dirty="0"/>
              <a:t>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ディシジョンテーブルファイルの作成（エクセル）</a:t>
              </a:r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で</a:t>
              </a:r>
              <a:r>
                <a:rPr lang="ja-JP" altLang="en-US" sz="1400" dirty="0">
                  <a:latin typeface="+mn-ea"/>
                </a:rPr>
                <a:t>作成</a:t>
              </a:r>
              <a:r>
                <a:rPr lang="ja-JP" altLang="en-US" sz="1400" dirty="0" smtClean="0">
                  <a:latin typeface="+mn-ea"/>
                </a:rPr>
                <a:t>したルールに合致する場合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「実行ログ」に「正常に処理されました」「マッチングされました」と表示されます。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400" dirty="0" smtClean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95263" y="1804781"/>
            <a:ext cx="5939718" cy="3796302"/>
            <a:chOff x="695263" y="1804781"/>
            <a:chExt cx="5939718" cy="379630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263" y="1804781"/>
              <a:ext cx="2010772" cy="1838191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63" y="3763038"/>
              <a:ext cx="2015011" cy="1838045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776" y="2485803"/>
              <a:ext cx="1590124" cy="1157169"/>
            </a:xfrm>
            <a:prstGeom prst="rect">
              <a:avLst/>
            </a:prstGeom>
          </p:spPr>
        </p:pic>
        <p:sp>
          <p:nvSpPr>
            <p:cNvPr id="22" name="正方形/長方形 21"/>
            <p:cNvSpPr/>
            <p:nvPr/>
          </p:nvSpPr>
          <p:spPr bwMode="auto">
            <a:xfrm>
              <a:off x="782359" y="2479429"/>
              <a:ext cx="1839475" cy="162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2" idx="2"/>
              <a:endCxn id="26" idx="0"/>
            </p:cNvCxnSpPr>
            <p:nvPr/>
          </p:nvCxnSpPr>
          <p:spPr bwMode="auto">
            <a:xfrm>
              <a:off x="1702097" y="2641735"/>
              <a:ext cx="207424" cy="84839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正方形/長方形 25"/>
            <p:cNvSpPr/>
            <p:nvPr/>
          </p:nvSpPr>
          <p:spPr bwMode="auto">
            <a:xfrm>
              <a:off x="1753931" y="3490128"/>
              <a:ext cx="311179" cy="137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751424" y="4368770"/>
              <a:ext cx="525405" cy="138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1673848" y="5430640"/>
              <a:ext cx="344378" cy="1549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0" name="直線矢印コネクタ 29"/>
            <p:cNvCxnSpPr>
              <a:stCxn id="26" idx="3"/>
              <a:endCxn id="46" idx="1"/>
            </p:cNvCxnSpPr>
            <p:nvPr/>
          </p:nvCxnSpPr>
          <p:spPr bwMode="auto">
            <a:xfrm flipV="1">
              <a:off x="2065110" y="3466175"/>
              <a:ext cx="1174776" cy="9261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直線矢印コネクタ 32"/>
            <p:cNvCxnSpPr>
              <a:stCxn id="28" idx="2"/>
              <a:endCxn id="29" idx="0"/>
            </p:cNvCxnSpPr>
            <p:nvPr/>
          </p:nvCxnSpPr>
          <p:spPr bwMode="auto">
            <a:xfrm>
              <a:off x="1014127" y="4506807"/>
              <a:ext cx="831910" cy="92383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正方形/長方形 45"/>
            <p:cNvSpPr/>
            <p:nvPr/>
          </p:nvSpPr>
          <p:spPr bwMode="auto">
            <a:xfrm>
              <a:off x="3239886" y="3345225"/>
              <a:ext cx="696539" cy="241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9640" y="2485803"/>
              <a:ext cx="1585341" cy="917501"/>
            </a:xfrm>
            <a:prstGeom prst="rect">
              <a:avLst/>
            </a:prstGeom>
          </p:spPr>
        </p:pic>
        <p:sp>
          <p:nvSpPr>
            <p:cNvPr id="54" name="正方形/長方形 53"/>
            <p:cNvSpPr/>
            <p:nvPr/>
          </p:nvSpPr>
          <p:spPr bwMode="auto">
            <a:xfrm>
              <a:off x="6031379" y="3163831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5" name="直線矢印コネクタ 54"/>
            <p:cNvCxnSpPr>
              <a:stCxn id="46" idx="3"/>
              <a:endCxn id="54" idx="1"/>
            </p:cNvCxnSpPr>
            <p:nvPr/>
          </p:nvCxnSpPr>
          <p:spPr bwMode="auto">
            <a:xfrm flipV="1">
              <a:off x="3936425" y="3273786"/>
              <a:ext cx="2094954" cy="19238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5770" y="4085515"/>
              <a:ext cx="1590540" cy="899267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2000" y="4382521"/>
              <a:ext cx="1571686" cy="757501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6382" y="4537761"/>
              <a:ext cx="1598599" cy="1063322"/>
            </a:xfrm>
            <a:prstGeom prst="rect">
              <a:avLst/>
            </a:prstGeom>
          </p:spPr>
        </p:pic>
        <p:sp>
          <p:nvSpPr>
            <p:cNvPr id="56" name="正方形/長方形 55"/>
            <p:cNvSpPr/>
            <p:nvPr/>
          </p:nvSpPr>
          <p:spPr bwMode="auto">
            <a:xfrm>
              <a:off x="3395330" y="4748446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7" name="直線矢印コネクタ 46"/>
            <p:cNvCxnSpPr>
              <a:stCxn id="54" idx="2"/>
              <a:endCxn id="28" idx="0"/>
            </p:cNvCxnSpPr>
            <p:nvPr/>
          </p:nvCxnSpPr>
          <p:spPr bwMode="auto">
            <a:xfrm flipH="1">
              <a:off x="1014127" y="3383740"/>
              <a:ext cx="5278912" cy="98503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正方形/長方形 59"/>
            <p:cNvSpPr/>
            <p:nvPr/>
          </p:nvSpPr>
          <p:spPr bwMode="auto">
            <a:xfrm>
              <a:off x="4518223" y="4923756"/>
              <a:ext cx="475745" cy="1999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10233" y="5319528"/>
              <a:ext cx="629787" cy="2323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62" name="直線矢印コネクタ 61"/>
            <p:cNvCxnSpPr>
              <a:stCxn id="29" idx="3"/>
              <a:endCxn id="56" idx="1"/>
            </p:cNvCxnSpPr>
            <p:nvPr/>
          </p:nvCxnSpPr>
          <p:spPr bwMode="auto">
            <a:xfrm flipV="1">
              <a:off x="2018226" y="4858401"/>
              <a:ext cx="1377104" cy="6496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線矢印コネクタ 65"/>
            <p:cNvCxnSpPr>
              <a:stCxn id="56" idx="3"/>
              <a:endCxn id="60" idx="1"/>
            </p:cNvCxnSpPr>
            <p:nvPr/>
          </p:nvCxnSpPr>
          <p:spPr bwMode="auto">
            <a:xfrm>
              <a:off x="3918650" y="4858401"/>
              <a:ext cx="599573" cy="16531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直線矢印コネクタ 69"/>
            <p:cNvCxnSpPr>
              <a:stCxn id="60" idx="3"/>
              <a:endCxn id="61" idx="1"/>
            </p:cNvCxnSpPr>
            <p:nvPr/>
          </p:nvCxnSpPr>
          <p:spPr bwMode="auto">
            <a:xfrm>
              <a:off x="4993968" y="5023715"/>
              <a:ext cx="916265" cy="4119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プロダクション適用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spc="-150" dirty="0" smtClean="0"/>
          </a:p>
          <a:p>
            <a:pPr lvl="1"/>
            <a:r>
              <a:rPr kumimoji="1" lang="ja-JP" altLang="en-US" spc="-150" dirty="0" smtClean="0"/>
              <a:t>ルールを本番環境で使用できるようにする</a:t>
            </a:r>
            <a:r>
              <a:rPr lang="ja-JP" altLang="en-US" spc="-150" dirty="0" smtClean="0"/>
              <a:t>た</a:t>
            </a:r>
            <a:r>
              <a:rPr lang="ja-JP" altLang="en-US" spc="-150" dirty="0"/>
              <a:t>め</a:t>
            </a:r>
            <a:r>
              <a:rPr kumimoji="1" lang="ja-JP" altLang="en-US" spc="-150" dirty="0" smtClean="0"/>
              <a:t>「ステージング適用ルール」から</a:t>
            </a:r>
            <a:r>
              <a:rPr kumimoji="1" lang="en-US" altLang="ja-JP" spc="-150" dirty="0" smtClean="0"/>
              <a:t/>
            </a:r>
            <a:br>
              <a:rPr kumimoji="1" lang="en-US" altLang="ja-JP" spc="-150" dirty="0" smtClean="0"/>
            </a:br>
            <a:r>
              <a:rPr kumimoji="1" lang="ja-JP" altLang="en-US" spc="-150" dirty="0" smtClean="0"/>
              <a:t>「プロダクション適用ルール」に適用させる。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/>
              <a:t>テストリクエストが正常にルールマッチングされた</a:t>
            </a:r>
            <a:r>
              <a:rPr lang="ja-JP" altLang="en-US" spc="-150" dirty="0" smtClean="0"/>
              <a:t>場合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ステージング</a:t>
            </a:r>
            <a:r>
              <a:rPr lang="ja-JP" altLang="en-US" spc="-150" dirty="0"/>
              <a:t>環境の運用ステータスは「検証完了」に移る。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 smtClean="0"/>
              <a:t>「適用ボタン」を押下しプロダクション環境の運用ステータスが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「プロダクション適用完了」に遷移すると本番</a:t>
            </a:r>
            <a:r>
              <a:rPr lang="ja-JP" altLang="en-US" spc="-150" dirty="0"/>
              <a:t>環境</a:t>
            </a:r>
            <a:r>
              <a:rPr lang="ja-JP" altLang="en-US" spc="-150" dirty="0" smtClean="0"/>
              <a:t>で使用が可能となる。</a:t>
            </a:r>
            <a:endParaRPr lang="en-US" altLang="ja-JP" spc="-15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</a:t>
            </a:r>
            <a:r>
              <a:rPr lang="en-US" altLang="ja-JP" dirty="0"/>
              <a:t>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spc="-150" dirty="0" smtClean="0"/>
              <a:t>ターミナルを開き、以下のコマンドをルールに合わせ書き換えたうえで実行す</a:t>
            </a:r>
            <a:r>
              <a:rPr lang="ja-JP" altLang="en-US" spc="-150" dirty="0"/>
              <a:t>る</a:t>
            </a:r>
            <a:r>
              <a:rPr lang="ja-JP" altLang="en-US" spc="-150" dirty="0" smtClean="0"/>
              <a:t>。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コマンドの</a:t>
            </a:r>
            <a:r>
              <a:rPr lang="ja-JP" altLang="en-US" dirty="0"/>
              <a:t>使用例は後述の「</a:t>
            </a:r>
            <a:r>
              <a:rPr lang="en-US" altLang="ja-JP" dirty="0"/>
              <a:t>A </a:t>
            </a:r>
            <a:r>
              <a:rPr lang="ja-JP" altLang="en-US" dirty="0"/>
              <a:t>付録 サンプル</a:t>
            </a:r>
            <a:r>
              <a:rPr lang="en-US" altLang="ja-JP" dirty="0"/>
              <a:t>1</a:t>
            </a:r>
            <a:r>
              <a:rPr lang="ja-JP" altLang="en-US" dirty="0"/>
              <a:t>」を</a:t>
            </a:r>
            <a:r>
              <a:rPr lang="ja-JP" altLang="en-US" dirty="0" smtClean="0"/>
              <a:t>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HTTPS</a:t>
              </a:r>
              <a:r>
                <a:rPr kumimoji="1" lang="ja-JP" altLang="en-US" sz="1400" dirty="0" smtClean="0">
                  <a:latin typeface="+mn-ea"/>
                </a:rPr>
                <a:t>リクエストの詳細については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ja-JP" altLang="en-US" sz="1200" b="1" u="sng" dirty="0" smtClean="0">
                  <a:latin typeface="+mn-ea"/>
                  <a:hlinkClick r:id="rId2"/>
                </a:rPr>
                <a:t>機能 利用マニュアル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1977908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①ホスト名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②ルールテーブル名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③リクエスト種別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④イベント発生日時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イベント情報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380224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18869"/>
              </p:ext>
            </p:extLst>
          </p:nvPr>
        </p:nvGraphicFramePr>
        <p:xfrm>
          <a:off x="747850" y="3459857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3790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①ホスト名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②ルールテーブル名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プロダクション適用済みのルールファイル名（「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」を抜いたもの）を入力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プロダクション」であるため「１を入力」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④イベント発生日時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「リクエスト履歴」画面で表示する項目数は変更可能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0" y="1628750"/>
            <a:ext cx="5973730" cy="1436576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75841" y="4082135"/>
            <a:ext cx="5973730" cy="2083245"/>
            <a:chOff x="675841" y="4082135"/>
            <a:chExt cx="5973730" cy="208324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41" y="4092862"/>
              <a:ext cx="5973730" cy="2072518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627730" y="5771610"/>
              <a:ext cx="215308" cy="206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0"/>
              <a:endCxn id="41" idx="2"/>
            </p:cNvCxnSpPr>
            <p:nvPr/>
          </p:nvCxnSpPr>
          <p:spPr bwMode="auto">
            <a:xfrm flipH="1" flipV="1">
              <a:off x="1077517" y="5329800"/>
              <a:ext cx="1657867" cy="44181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679464" y="4082135"/>
              <a:ext cx="796106" cy="1247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spc="-150" dirty="0" smtClean="0"/>
              <a:t>ルールマッチした場合、実行前準備で設定したとおりアクションが実行（メール通知）され、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「アクション履歴」画面で結果が確認できる。</a:t>
            </a:r>
            <a:endParaRPr lang="en-US" altLang="ja-JP" spc="-150" dirty="0"/>
          </a:p>
          <a:p>
            <a:pPr lvl="1"/>
            <a:r>
              <a:rPr lang="en-US" altLang="ja-JP" b="1" spc="-150" dirty="0">
                <a:hlinkClick r:id="rId2" action="ppaction://hlinksldjump"/>
              </a:rPr>
              <a:t>&lt;3.3</a:t>
            </a:r>
            <a:r>
              <a:rPr lang="ja-JP" altLang="en-US" b="1" spc="-150" dirty="0">
                <a:hlinkClick r:id="rId2" action="ppaction://hlinksldjump"/>
              </a:rPr>
              <a:t>　ディシジョンテーブルファイルの作成 </a:t>
            </a:r>
            <a:r>
              <a:rPr lang="en-US" altLang="ja-JP" b="1" spc="-150" dirty="0">
                <a:hlinkClick r:id="rId2" action="ppaction://hlinksldjump"/>
              </a:rPr>
              <a:t>※</a:t>
            </a:r>
            <a:r>
              <a:rPr lang="ja-JP" altLang="en-US" b="1" spc="-150" dirty="0">
                <a:hlinkClick r:id="rId2" action="ppaction://hlinksldjump"/>
              </a:rPr>
              <a:t>エクセル操作</a:t>
            </a:r>
            <a:r>
              <a:rPr lang="en-US" altLang="ja-JP" b="1" spc="-150" dirty="0" smtClean="0">
                <a:hlinkClick r:id="rId2" action="ppaction://hlinksldjump"/>
              </a:rPr>
              <a:t>&gt;</a:t>
            </a:r>
            <a:r>
              <a:rPr lang="ja-JP" altLang="en-US" spc="-150" dirty="0"/>
              <a:t>の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アクション部で設定した通り</a:t>
            </a:r>
            <a:r>
              <a:rPr lang="ja-JP" altLang="en-US" spc="-150" dirty="0"/>
              <a:t>アクションが実行</a:t>
            </a:r>
            <a:r>
              <a:rPr lang="ja-JP" altLang="en-US" spc="-150" dirty="0" smtClean="0"/>
              <a:t>される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（</a:t>
            </a:r>
            <a:r>
              <a:rPr lang="en-US" altLang="ja-JP" spc="-150" dirty="0" smtClean="0"/>
              <a:t>mail</a:t>
            </a:r>
            <a:r>
              <a:rPr lang="ja-JP" altLang="en-US" spc="-150" dirty="0" smtClean="0"/>
              <a:t> </a:t>
            </a:r>
            <a:r>
              <a:rPr lang="en-US" altLang="ja-JP" spc="-150" dirty="0" smtClean="0"/>
              <a:t>Driver</a:t>
            </a:r>
            <a:r>
              <a:rPr lang="ja-JP" altLang="en-US" spc="-150" dirty="0" smtClean="0"/>
              <a:t> を指定</a:t>
            </a:r>
            <a:r>
              <a:rPr lang="ja-JP" altLang="en-US" spc="-150" dirty="0"/>
              <a:t>したとおりメールが</a:t>
            </a:r>
            <a:r>
              <a:rPr lang="ja-JP" altLang="en-US" spc="-150" dirty="0" smtClean="0"/>
              <a:t>通知される）。</a:t>
            </a:r>
            <a:endParaRPr lang="en-US" altLang="ja-JP" spc="-150" dirty="0" smtClean="0"/>
          </a:p>
          <a:p>
            <a:pPr lvl="1"/>
            <a:endParaRPr lang="en-US" altLang="ja-JP" dirty="0" smtClean="0"/>
          </a:p>
          <a:p>
            <a:r>
              <a:rPr lang="ja-JP" altLang="ja-JP" dirty="0" smtClean="0"/>
              <a:t>メール通知</a:t>
            </a:r>
            <a:endParaRPr lang="ja-JP" altLang="en-US" dirty="0"/>
          </a:p>
          <a:p>
            <a:pPr lvl="1"/>
            <a:r>
              <a:rPr lang="en-US" altLang="ja-JP" b="1" spc="-150" dirty="0" smtClean="0">
                <a:hlinkClick r:id="rId3" action="ppaction://hlinksldjump"/>
              </a:rPr>
              <a:t>&lt;3.1</a:t>
            </a:r>
            <a:r>
              <a:rPr lang="ja-JP" altLang="en-US" b="1" spc="-150" dirty="0" smtClean="0">
                <a:hlinkClick r:id="rId3" action="ppaction://hlinksldjump"/>
              </a:rPr>
              <a:t>　メールドライバ</a:t>
            </a:r>
            <a:r>
              <a:rPr lang="ja-JP" altLang="en-US" b="1" spc="-150" dirty="0">
                <a:hlinkClick r:id="rId3" action="ppaction://hlinksldjump"/>
              </a:rPr>
              <a:t>の設定とメールテンプレートの作成</a:t>
            </a:r>
            <a:r>
              <a:rPr lang="en-US" altLang="ja-JP" b="1" spc="-150" dirty="0" smtClean="0">
                <a:hlinkClick r:id="rId3" action="ppaction://hlinksldjump"/>
              </a:rPr>
              <a:t>(</a:t>
            </a:r>
            <a:r>
              <a:rPr lang="en-US" altLang="ja-JP" b="1" spc="-150" dirty="0">
                <a:hlinkClick r:id="rId3" action="ppaction://hlinksldjump"/>
              </a:rPr>
              <a:t>3/3</a:t>
            </a:r>
            <a:r>
              <a:rPr lang="en-US" altLang="ja-JP" b="1" spc="-150" dirty="0" smtClean="0">
                <a:hlinkClick r:id="rId3" action="ppaction://hlinksldjump"/>
              </a:rPr>
              <a:t>)&gt;</a:t>
            </a:r>
            <a:r>
              <a:rPr lang="ja-JP" altLang="en-US" spc="-150" dirty="0" smtClean="0"/>
              <a:t>で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設定した宛先・件名・本文のメールが届く。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endParaRPr lang="en-US" altLang="ja-JP" dirty="0"/>
          </a:p>
          <a:p>
            <a:r>
              <a:rPr lang="ja-JP" altLang="ja-JP" dirty="0" smtClean="0"/>
              <a:t>アクション履歴</a:t>
            </a:r>
            <a:endParaRPr lang="ja-JP" altLang="en-US" dirty="0"/>
          </a:p>
          <a:p>
            <a:pPr lvl="1"/>
            <a:r>
              <a:rPr lang="ja-JP" altLang="en-US" spc="-150" dirty="0" smtClean="0"/>
              <a:t>ルールマッチングされ実行されたルールが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/>
              <a:t>「アクション履歴」画面に表示</a:t>
            </a:r>
            <a:r>
              <a:rPr lang="ja-JP" altLang="en-US" spc="-150" dirty="0" smtClean="0"/>
              <a:t>されていることを確認する</a:t>
            </a:r>
            <a:r>
              <a:rPr lang="ja-JP" altLang="en-US" spc="-150" dirty="0"/>
              <a:t>。</a:t>
            </a:r>
            <a:r>
              <a:rPr lang="en-US" altLang="ja-JP" spc="-150" dirty="0"/>
              <a:t/>
            </a:r>
            <a:br>
              <a:rPr lang="en-US" altLang="ja-JP" spc="-150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93" t="488" r="-93" b="54164"/>
          <a:stretch/>
        </p:blipFill>
        <p:spPr>
          <a:xfrm>
            <a:off x="642831" y="5047675"/>
            <a:ext cx="5297359" cy="1405745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/>
              <a:t>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」という情報のメールが送信されるアクションを実行させたい</a:t>
            </a:r>
            <a:r>
              <a:rPr lang="ja-JP" altLang="en-US" dirty="0" smtClean="0"/>
              <a:t>場合。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実行前準備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①「アクション設定」画面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83592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アクション先となるドライバ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・名前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rgbClr val="FF0000"/>
                </a:solidFill>
              </a:rPr>
              <a:t>②「ディシジョンテーブル」画面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4076"/>
              </p:ext>
            </p:extLst>
          </p:nvPr>
        </p:nvGraphicFramePr>
        <p:xfrm>
          <a:off x="1069220" y="5029717"/>
          <a:ext cx="3624580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819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21218"/>
              </p:ext>
            </p:extLst>
          </p:nvPr>
        </p:nvGraphicFramePr>
        <p:xfrm>
          <a:off x="4264498" y="2981720"/>
          <a:ext cx="41405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584133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メールドライバ使用時に必要な「メールテンプレート」を作成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・テンプレート名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・件名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・本文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 3.1</a:t>
              </a:r>
              <a:r>
                <a:rPr lang="ja-JP" altLang="en-US" sz="1400" b="1" dirty="0">
                  <a:hlinkClick r:id="rId2" action="ppaction://hlinksldjump"/>
                </a:rPr>
                <a:t>　メールドライバの設定</a:t>
              </a:r>
              <a:r>
                <a:rPr lang="ja-JP" altLang="en-US" sz="1400" b="1" dirty="0" smtClean="0">
                  <a:hlinkClick r:id="rId2" action="ppaction://hlinksldjump"/>
                </a:rPr>
                <a:t>と</a:t>
              </a:r>
              <a:endParaRPr lang="en-US" altLang="ja-JP" sz="1400" b="1" dirty="0" smtClean="0">
                <a:hlinkClick r:id="rId2" action="ppaction://hlinksldjump"/>
              </a:endParaRPr>
            </a:p>
            <a:p>
              <a:pPr algn="ctr"/>
              <a:r>
                <a:rPr lang="ja-JP" altLang="en-US" sz="1400" b="1" dirty="0" smtClean="0">
                  <a:hlinkClick r:id="rId2" action="ppaction://hlinksldjump"/>
                </a:rPr>
                <a:t>メールテンプレート</a:t>
              </a:r>
              <a:r>
                <a:rPr lang="ja-JP" altLang="en-US" sz="1400" b="1" dirty="0">
                  <a:hlinkClick r:id="rId2" action="ppaction://hlinksldjump"/>
                </a:rPr>
                <a:t>の作成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およ</a:t>
              </a:r>
              <a:r>
                <a:rPr lang="ja-JP" altLang="en-US" sz="1400" dirty="0"/>
                <a:t>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3.2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ディシジョンテーブルの作成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③「ディシジョンテーブル」ファイル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　</a:t>
              </a:r>
              <a:r>
                <a:rPr lang="en-US" altLang="ja-JP" sz="1400" b="1" dirty="0" smtClean="0">
                  <a:hlinkClick r:id="rId2" action="ppaction://hlinksldjump"/>
                </a:rPr>
                <a:t>&lt; 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 </a:t>
              </a:r>
              <a:r>
                <a:rPr lang="en-US" altLang="ja-JP" sz="1400" b="1" dirty="0">
                  <a:hlinkClick r:id="rId2" action="ppaction://hlinksldjump"/>
                </a:rPr>
                <a:t>※</a:t>
              </a:r>
              <a:r>
                <a:rPr lang="ja-JP" altLang="en-US" sz="1400" b="1" dirty="0">
                  <a:hlinkClick r:id="rId2" action="ppaction://hlinksldjump"/>
                </a:rPr>
                <a:t>エクセル操作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b="1" dirty="0">
                  <a:hlinkClick r:id="rId3" action="ppaction://hlinksldjump"/>
                </a:rPr>
                <a:t>&lt;3.4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ディシジョンテーブルファイルのアップロード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dirty="0"/>
                <a:t>　</a:t>
              </a:r>
              <a:endParaRPr lang="en-US" altLang="ja-JP" dirty="0" smtClean="0"/>
            </a:p>
            <a:p>
              <a:pPr algn="ctr"/>
              <a:r>
                <a:rPr lang="en-US" altLang="ja-JP" sz="1400" b="1" dirty="0" smtClean="0">
                  <a:hlinkClick r:id="rId4" action="ppaction://hlinksldjump"/>
                </a:rPr>
                <a:t>&lt;</a:t>
              </a:r>
              <a:r>
                <a:rPr lang="en-US" altLang="ja-JP" sz="1400" b="1" dirty="0">
                  <a:hlinkClick r:id="rId4" action="ppaction://hlinksldjump"/>
                </a:rPr>
                <a:t>3.5</a:t>
              </a:r>
              <a:r>
                <a:rPr lang="ja-JP" altLang="en-US" sz="1400" b="1" dirty="0">
                  <a:hlinkClick r:id="rId4" action="ppaction://hlinksldjump"/>
                </a:rPr>
                <a:t>　テストリクエスト</a:t>
              </a:r>
              <a:r>
                <a:rPr lang="en-US" altLang="ja-JP" sz="1400" b="1" dirty="0" smtClean="0">
                  <a:hlinkClick r:id="rId4" action="ppaction://hlinksldjump"/>
                </a:rPr>
                <a:t>&gt;</a:t>
              </a:r>
              <a:r>
                <a:rPr lang="ja-JP" altLang="en-US" sz="1400" b="1" dirty="0" smtClean="0"/>
                <a:t>　</a:t>
              </a:r>
              <a:r>
                <a:rPr lang="ja-JP" altLang="en-US" sz="1400" dirty="0" smtClean="0"/>
                <a:t>にて説明した範囲です。</a:t>
              </a:r>
              <a:endParaRPr lang="ja-JP" altLang="en-US" sz="14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001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」がヒットするルールを作成する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・アクションパラメータ情報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15216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ja-JP" altLang="en-US" sz="1400" b="1" dirty="0">
                <a:solidFill>
                  <a:srgbClr val="FF0000"/>
                </a:solidFill>
              </a:rPr>
              <a:t>ルール（ステージング適用ルール）」画面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10358"/>
              </p:ext>
            </p:extLst>
          </p:nvPr>
        </p:nvGraphicFramePr>
        <p:xfrm>
          <a:off x="1069220" y="3616622"/>
          <a:ext cx="2926700" cy="69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7031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・ファイルを選択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⑤「テストリクエスト」画面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5239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」が来た場合ルールがマッチングするかテストする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実行操作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⑥ターミナル操作（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サーバ向け）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56637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⑦メール通知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右記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情報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の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メールが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届いた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こと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を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確認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する</a:t>
            </a:r>
            <a:endParaRPr lang="en-US" altLang="ja-JP" sz="1400" b="1" dirty="0">
              <a:solidFill>
                <a:sysClr val="windowText" lastClr="000000"/>
              </a:solidFill>
            </a:endParaRPr>
          </a:p>
          <a:p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49670"/>
              </p:ext>
            </p:extLst>
          </p:nvPr>
        </p:nvGraphicFramePr>
        <p:xfrm>
          <a:off x="2396912" y="3092350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トレース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  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ルール種別名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リクエストユーザ：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リクエストサーバ：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イベント発生日時：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条件名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r>
                <a:rPr lang="en-US" altLang="ja-JP" sz="1400" b="1" dirty="0">
                  <a:hlinkClick r:id="rId2" action="ppaction://hlinksldjump"/>
                </a:rPr>
                <a:t>&lt; 4.1</a:t>
              </a:r>
              <a:r>
                <a:rPr lang="ja-JP" altLang="en-US" sz="1400" b="1" dirty="0">
                  <a:hlinkClick r:id="rId2" action="ppaction://hlinksldjump"/>
                </a:rPr>
                <a:t>　</a:t>
              </a:r>
              <a:r>
                <a:rPr lang="en-US" altLang="ja-JP" sz="1400" b="1" dirty="0">
                  <a:hlinkClick r:id="rId2" action="ppaction://hlinksldjump"/>
                </a:rPr>
                <a:t>curl</a:t>
              </a:r>
              <a:r>
                <a:rPr lang="ja-JP" altLang="en-US" sz="1400" b="1" dirty="0">
                  <a:hlinkClick r:id="rId2" action="ppaction://hlinksldjump"/>
                </a:rPr>
                <a:t>コマンドによるリクエスト送信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r>
                <a:rPr lang="ja-JP" altLang="en-US" sz="1400" dirty="0" smtClean="0"/>
                <a:t>および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4.2</a:t>
              </a:r>
              <a:r>
                <a:rPr lang="ja-JP" altLang="en-US" sz="1400" b="1" dirty="0">
                  <a:hlinkClick r:id="rId3" action="ppaction://hlinksldjump"/>
                </a:rPr>
                <a:t>　アクション実行結果（アクション履歴）の確認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メール通知</a:t>
              </a:r>
              <a:endParaRPr lang="en-US" altLang="ja-JP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  <a:p>
              <a:pPr algn="ctr"/>
              <a:r>
                <a:rPr kumimoji="1"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イメージ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画面説明（ログイン画面）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ログイン</a:t>
            </a:r>
            <a:endParaRPr lang="en-US" altLang="ja-JP" dirty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へアクセスすると、ログイン画面が表示され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 smtClean="0">
                  <a:latin typeface="+mn-ea"/>
                </a:rPr>
                <a:t>初回ログイン時は、ログイン直後に</a:t>
              </a:r>
              <a:endParaRPr lang="en-US" altLang="ja-JP" sz="1200" b="1" dirty="0" smtClean="0">
                <a:latin typeface="+mn-ea"/>
              </a:endParaRPr>
            </a:p>
            <a:p>
              <a:pPr algn="ctr"/>
              <a:r>
                <a:rPr lang="ja-JP" altLang="en-US" sz="1200" b="1" dirty="0" smtClean="0">
                  <a:latin typeface="+mn-ea"/>
                </a:rPr>
                <a:t>パスワード変更を求められます。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7" y="2794603"/>
            <a:chExt cx="3235162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OAS</a:t>
              </a:r>
              <a:r>
                <a:rPr lang="en-US" altLang="ja-JP" sz="1400" dirty="0">
                  <a:latin typeface="+mn-ea"/>
                </a:rPr>
                <a:t>E</a:t>
              </a:r>
              <a:r>
                <a:rPr kumimoji="1" lang="ja-JP" altLang="en-US" sz="1400" dirty="0" smtClean="0">
                  <a:latin typeface="+mn-ea"/>
                </a:rPr>
                <a:t>導入は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4"/>
                </a:rPr>
                <a:t>環境</a:t>
              </a:r>
              <a:r>
                <a:rPr lang="ja-JP" altLang="en-US" sz="1100" b="1" u="sng" dirty="0">
                  <a:latin typeface="+mn-ea"/>
                  <a:hlinkClick r:id="rId4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4"/>
                </a:rPr>
                <a:t>-</a:t>
              </a:r>
              <a:r>
                <a:rPr lang="ja-JP" altLang="en-US" sz="1100" b="1" u="sng" dirty="0">
                  <a:latin typeface="+mn-ea"/>
                  <a:hlinkClick r:id="rId4"/>
                </a:rPr>
                <a:t>基本編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および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>
                  <a:latin typeface="+mn-ea"/>
                  <a:hlinkClick r:id="rId4"/>
                </a:rPr>
                <a:t>&lt;OASE</a:t>
              </a:r>
              <a:r>
                <a:rPr lang="ja-JP" altLang="en-US" sz="1100" b="1" u="sng" dirty="0">
                  <a:latin typeface="+mn-ea"/>
                  <a:hlinkClick r:id="rId4"/>
                </a:rPr>
                <a:t> </a:t>
              </a:r>
              <a:r>
                <a:rPr lang="en-US" altLang="ja-JP" sz="1100" b="1" u="sng" dirty="0">
                  <a:latin typeface="+mn-ea"/>
                  <a:hlinkClick r:id="rId4"/>
                </a:rPr>
                <a:t>Learn-</a:t>
              </a:r>
              <a:r>
                <a:rPr lang="ja-JP" altLang="en-US" sz="1100" b="1" u="sng" dirty="0">
                  <a:latin typeface="+mn-ea"/>
                  <a:hlinkClick r:id="rId4"/>
                </a:rPr>
                <a:t>導入編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7" y="2794603"/>
              <a:ext cx="565503" cy="549789"/>
              <a:chOff x="162795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基本的な</a:t>
            </a:r>
            <a:r>
              <a:rPr lang="ja-JP" altLang="en-US" dirty="0"/>
              <a:t>メニュ</a:t>
            </a:r>
            <a:r>
              <a:rPr lang="ja-JP" altLang="en-US" dirty="0" smtClean="0"/>
              <a:t>ーの</a:t>
            </a:r>
            <a:r>
              <a:rPr lang="ja-JP" altLang="en-US" dirty="0"/>
              <a:t>概要</a:t>
            </a:r>
            <a:r>
              <a:rPr lang="ja-JP" altLang="en-US" dirty="0" smtClean="0"/>
              <a:t>は以下の通り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ja-JP" altLang="en-US" dirty="0"/>
              <a:t>ログイン画面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en-US" altLang="ja-JP" dirty="0"/>
              <a:t>Dashboard</a:t>
            </a:r>
            <a:r>
              <a:rPr lang="ja-JP" altLang="en-US" dirty="0" smtClean="0"/>
              <a:t>画面）</a:t>
            </a:r>
            <a:endParaRPr lang="ja-JP" altLang="en-US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838229" y="1673904"/>
            <a:ext cx="7466568" cy="4419466"/>
            <a:chOff x="1159439" y="1556739"/>
            <a:chExt cx="7466568" cy="4419466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439" y="1556739"/>
              <a:ext cx="7200000" cy="4419466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1159440" y="1556740"/>
              <a:ext cx="3461008" cy="2307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1375470" y="3573020"/>
              <a:ext cx="6797030" cy="9596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線吹き出し 1 (枠付き) 38"/>
            <p:cNvSpPr/>
            <p:nvPr/>
          </p:nvSpPr>
          <p:spPr bwMode="auto">
            <a:xfrm>
              <a:off x="7672571" y="2731932"/>
              <a:ext cx="953436" cy="345824"/>
            </a:xfrm>
            <a:prstGeom prst="borderCallout1">
              <a:avLst>
                <a:gd name="adj1" fmla="val 52223"/>
                <a:gd name="adj2" fmla="val -1008"/>
                <a:gd name="adj3" fmla="val -275891"/>
                <a:gd name="adj4" fmla="val -5031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/>
              <a:r>
                <a:rPr lang="ja-JP" altLang="en-US" sz="1050" dirty="0" smtClean="0"/>
                <a:t>メニュー</a:t>
              </a:r>
              <a:endParaRPr lang="ja-JP" altLang="en-US" sz="1050" dirty="0"/>
            </a:p>
          </p:txBody>
        </p:sp>
        <p:cxnSp>
          <p:nvCxnSpPr>
            <p:cNvPr id="40" name="直線コネクタ 39"/>
            <p:cNvCxnSpPr>
              <a:stCxn id="39" idx="2"/>
              <a:endCxn id="32" idx="0"/>
            </p:cNvCxnSpPr>
            <p:nvPr/>
          </p:nvCxnSpPr>
          <p:spPr bwMode="auto">
            <a:xfrm flipH="1">
              <a:off x="4773985" y="2904844"/>
              <a:ext cx="2898586" cy="6681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5429168" y="5197583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各メニューの機能詳細は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62" name="角丸四角形 61"/>
          <p:cNvSpPr/>
          <p:nvPr/>
        </p:nvSpPr>
        <p:spPr bwMode="auto">
          <a:xfrm>
            <a:off x="467430" y="5081631"/>
            <a:ext cx="4820335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■メニューの概要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ルール    </a:t>
            </a:r>
            <a:r>
              <a:rPr lang="ja-JP" altLang="en-US" sz="1400" b="1" dirty="0" smtClean="0">
                <a:latin typeface="+mn-ea"/>
              </a:rPr>
              <a:t>：ルール作成やアクション結果を管理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システム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全般や各種設定・権限を管理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管理       </a:t>
            </a:r>
            <a:r>
              <a:rPr lang="ja-JP" altLang="en-US" sz="1400" b="1" dirty="0" smtClean="0">
                <a:latin typeface="+mn-ea"/>
              </a:rPr>
              <a:t>：セキュリティ関連</a:t>
            </a:r>
            <a:r>
              <a:rPr lang="ja-JP" altLang="en-US" sz="1400" b="1" dirty="0">
                <a:latin typeface="+mn-ea"/>
              </a:rPr>
              <a:t>を</a:t>
            </a:r>
            <a:r>
              <a:rPr lang="ja-JP" altLang="en-US" sz="1400" b="1" dirty="0" smtClean="0">
                <a:latin typeface="+mn-ea"/>
              </a:rPr>
              <a:t>管理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クイックスタートでは以下の機能を使用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システム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アクション設定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アクション設定画面）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928167" y="1646554"/>
            <a:ext cx="7441693" cy="4405970"/>
            <a:chOff x="928167" y="1646554"/>
            <a:chExt cx="7441693" cy="440597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7" y="1646554"/>
              <a:ext cx="7200000" cy="440597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 bwMode="auto">
            <a:xfrm>
              <a:off x="928167" y="2366654"/>
              <a:ext cx="1627426" cy="5391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40367" y="2978279"/>
              <a:ext cx="7087156" cy="116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6947523" y="2042557"/>
              <a:ext cx="1080000" cy="261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507250" y="235777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980010" y="34340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980010" y="202364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6975229" y="2689848"/>
              <a:ext cx="1052294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980010" y="265202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にインストール済</a:t>
            </a:r>
            <a:r>
              <a:rPr lang="ja-JP" altLang="en-US" sz="1400" b="1" dirty="0">
                <a:latin typeface="+mn-ea"/>
              </a:rPr>
              <a:t>の</a:t>
            </a:r>
            <a:r>
              <a:rPr lang="ja-JP" altLang="en-US" sz="1400" b="1" dirty="0" smtClean="0">
                <a:latin typeface="+mn-ea"/>
              </a:rPr>
              <a:t>ドライバ名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アクション先として登録</a:t>
            </a:r>
            <a:r>
              <a:rPr lang="ja-JP" altLang="en-US" sz="1400" b="1" dirty="0">
                <a:latin typeface="+mn-ea"/>
              </a:rPr>
              <a:t>されている</a:t>
            </a:r>
            <a:r>
              <a:rPr lang="ja-JP" altLang="en-US" sz="1400" b="1" dirty="0" smtClean="0">
                <a:latin typeface="+mn-ea"/>
              </a:rPr>
              <a:t>情報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インストール済</a:t>
            </a:r>
            <a:r>
              <a:rPr lang="ja-JP" altLang="en-US" sz="1400" b="1" dirty="0">
                <a:latin typeface="+mn-ea"/>
              </a:rPr>
              <a:t>のドライバ</a:t>
            </a:r>
            <a:r>
              <a:rPr lang="ja-JP" altLang="en-US" sz="1400" b="1" dirty="0" smtClean="0">
                <a:latin typeface="+mn-ea"/>
              </a:rPr>
              <a:t>に</a:t>
            </a:r>
            <a:r>
              <a:rPr lang="en-US" altLang="ja-JP" sz="1400" b="1" dirty="0">
                <a:latin typeface="+mn-ea"/>
              </a:rPr>
              <a:t/>
            </a:r>
            <a:br>
              <a:rPr lang="en-US" altLang="ja-JP" sz="1400" b="1" dirty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アクション先</a:t>
            </a:r>
            <a:r>
              <a:rPr lang="ja-JP" altLang="en-US" sz="1400" b="1" dirty="0">
                <a:latin typeface="+mn-ea"/>
              </a:rPr>
              <a:t>の情報を</a:t>
            </a:r>
            <a:r>
              <a:rPr lang="ja-JP" altLang="en-US" sz="1400" b="1" dirty="0" smtClean="0">
                <a:latin typeface="+mn-ea"/>
              </a:rPr>
              <a:t>追加するボタン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メール</a:t>
            </a:r>
            <a:r>
              <a:rPr lang="ja-JP" altLang="en-US" sz="1400" b="1" dirty="0">
                <a:latin typeface="+mn-ea"/>
              </a:rPr>
              <a:t>テンプレート</a:t>
            </a:r>
            <a:r>
              <a:rPr lang="ja-JP" altLang="en-US" sz="1400" b="1" dirty="0" smtClean="0">
                <a:latin typeface="+mn-ea"/>
              </a:rPr>
              <a:t>を</a:t>
            </a:r>
            <a:r>
              <a:rPr lang="ja-JP" altLang="en-US" sz="1400" b="1" dirty="0">
                <a:latin typeface="+mn-ea"/>
              </a:rPr>
              <a:t>作成</a:t>
            </a:r>
            <a:r>
              <a:rPr lang="ja-JP" altLang="en-US" sz="1400" b="1" dirty="0" smtClean="0">
                <a:latin typeface="+mn-ea"/>
              </a:rPr>
              <a:t>する</a:t>
            </a:r>
            <a:r>
              <a:rPr lang="ja-JP" altLang="en-US" sz="1400" b="1" dirty="0">
                <a:latin typeface="+mn-ea"/>
              </a:rPr>
              <a:t>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ディシジョンテーブル）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ディシジョンテーブル画面）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838933" y="1690858"/>
            <a:ext cx="7477587" cy="4402512"/>
            <a:chOff x="838933" y="1690858"/>
            <a:chExt cx="7477587" cy="440251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933" y="1690858"/>
              <a:ext cx="7200000" cy="4402512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845695" y="2071802"/>
              <a:ext cx="7470825" cy="1779356"/>
              <a:chOff x="845695" y="2071802"/>
              <a:chExt cx="7470825" cy="1779356"/>
            </a:xfrm>
          </p:grpSpPr>
          <p:sp>
            <p:nvSpPr>
              <p:cNvPr id="26" name="正方形/長方形 25"/>
              <p:cNvSpPr/>
              <p:nvPr/>
            </p:nvSpPr>
            <p:spPr bwMode="auto">
              <a:xfrm>
                <a:off x="845695" y="2414568"/>
                <a:ext cx="7118583" cy="14365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7184284" y="2092560"/>
                <a:ext cx="779994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7926670" y="2961350"/>
                <a:ext cx="335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7926670" y="207180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 bwMode="auto">
              <a:xfrm>
                <a:off x="1081400" y="2673050"/>
                <a:ext cx="216030" cy="11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233016" y="306177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45484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に登録済のディシジョンテーブル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spc="-150" dirty="0" smtClean="0">
                <a:latin typeface="+mn-ea"/>
              </a:rPr>
              <a:t>ディシジョンテーブル</a:t>
            </a:r>
            <a:r>
              <a:rPr lang="ja-JP" altLang="en-US" sz="1400" b="1" spc="-150" dirty="0">
                <a:latin typeface="+mn-ea"/>
              </a:rPr>
              <a:t>ファイル</a:t>
            </a:r>
            <a:r>
              <a:rPr lang="ja-JP" altLang="en-US" sz="1400" b="1" dirty="0" smtClean="0">
                <a:latin typeface="+mn-ea"/>
              </a:rPr>
              <a:t>の</a:t>
            </a:r>
            <a:r>
              <a:rPr lang="ja-JP" altLang="en-US" sz="1400" b="1" spc="-150" dirty="0" smtClean="0">
                <a:latin typeface="+mn-ea"/>
              </a:rPr>
              <a:t>ダウンロード</a:t>
            </a:r>
            <a:r>
              <a:rPr lang="ja-JP" altLang="en-US" sz="1400" b="1" spc="-150" dirty="0">
                <a:latin typeface="+mn-ea"/>
              </a:rPr>
              <a:t>ボタン</a:t>
            </a:r>
            <a:endParaRPr lang="en-US" altLang="ja-JP" sz="1400" b="1" spc="-150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新規追加画面に遷移し、</a:t>
            </a:r>
            <a:r>
              <a:rPr lang="ja-JP" altLang="en-US" sz="1400" b="1" dirty="0" smtClean="0">
                <a:latin typeface="+mn-ea"/>
              </a:rPr>
              <a:t>ディシジョンテーブルを作成するボタン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ステージング適用</a:t>
            </a:r>
            <a:r>
              <a:rPr lang="ja-JP" altLang="en-US" dirty="0"/>
              <a:t>ルール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spc="-150" dirty="0" smtClean="0"/>
              <a:t>ディシジョンテーブルファイル</a:t>
            </a:r>
            <a:r>
              <a:rPr lang="ja-JP" altLang="en-US" dirty="0"/>
              <a:t>を</a:t>
            </a:r>
            <a:r>
              <a:rPr lang="ja-JP" altLang="en-US" spc="-150" dirty="0"/>
              <a:t>ステージング</a:t>
            </a:r>
            <a:r>
              <a:rPr lang="ja-JP" altLang="en-US" dirty="0"/>
              <a:t>環境にアップロードし、</a:t>
            </a:r>
            <a:r>
              <a:rPr lang="ja-JP" altLang="en-US" spc="-150" dirty="0"/>
              <a:t>テストリクエスト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実施</a:t>
            </a:r>
            <a:r>
              <a:rPr lang="ja-JP" altLang="en-US" dirty="0"/>
              <a:t>の結果</a:t>
            </a:r>
            <a:r>
              <a:rPr lang="ja-JP" altLang="en-US" dirty="0" smtClean="0"/>
              <a:t>、運用可能なルールで</a:t>
            </a:r>
            <a:r>
              <a:rPr lang="ja-JP" altLang="en-US" dirty="0"/>
              <a:t>あると</a:t>
            </a:r>
            <a:r>
              <a:rPr lang="ja-JP" altLang="en-US" dirty="0" smtClean="0"/>
              <a:t>検証が完了した場合、適用</a:t>
            </a:r>
            <a:r>
              <a:rPr lang="ja-JP" altLang="en-US" spc="-150" dirty="0"/>
              <a:t>ボタン</a:t>
            </a:r>
            <a:r>
              <a:rPr lang="ja-JP" altLang="en-US" dirty="0"/>
              <a:t>が有効に</a:t>
            </a:r>
            <a:r>
              <a:rPr lang="ja-JP" altLang="en-US" dirty="0" smtClean="0"/>
              <a:t>なる。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42962" y="2276840"/>
            <a:ext cx="7538730" cy="4018710"/>
            <a:chOff x="642962" y="1628750"/>
            <a:chExt cx="7538730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971513" y="2349426"/>
              <a:ext cx="7118583" cy="9494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2984812" y="2017858"/>
              <a:ext cx="3891508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50590" y="199886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42962" y="2697470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385730" y="256937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79364" y="3692178"/>
              <a:ext cx="7202328" cy="1739434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027380" y="2585352"/>
              <a:ext cx="576000" cy="1224386"/>
              <a:chOff x="1027380" y="2585352"/>
              <a:chExt cx="576000" cy="1224386"/>
            </a:xfrm>
          </p:grpSpPr>
          <p:sp>
            <p:nvSpPr>
              <p:cNvPr id="28" name="正方形/長方形 27"/>
              <p:cNvSpPr/>
              <p:nvPr/>
            </p:nvSpPr>
            <p:spPr bwMode="auto">
              <a:xfrm>
                <a:off x="1189380" y="2585352"/>
                <a:ext cx="25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" name="下矢印 7"/>
              <p:cNvSpPr/>
              <p:nvPr/>
            </p:nvSpPr>
            <p:spPr bwMode="auto">
              <a:xfrm>
                <a:off x="1027380" y="2831330"/>
                <a:ext cx="576000" cy="978408"/>
              </a:xfrm>
              <a:prstGeom prst="downArrow">
                <a:avLst/>
              </a:prstGeom>
              <a:solidFill>
                <a:srgbClr val="FF000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3460" y="4867386"/>
            <a:ext cx="4818966" cy="145121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ディシジョンテーブルファイルを操作するボタン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アップロード</a:t>
            </a:r>
            <a:r>
              <a:rPr lang="ja-JP" altLang="en-US" sz="1400" b="1" dirty="0" smtClean="0">
                <a:latin typeface="+mn-ea"/>
              </a:rPr>
              <a:t>したディシジョンテーブルファイルとそのステータスの一覧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ステージングからプロダクションへの適用ボタン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プロダクション適用ルール）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71512" y="1714610"/>
            <a:ext cx="7454031" cy="4018710"/>
            <a:chOff x="971512" y="1628750"/>
            <a:chExt cx="7454031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71512" y="4052008"/>
              <a:ext cx="7118583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047855" y="4134731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71512" y="1988034"/>
              <a:ext cx="7202328" cy="1692000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187260"/>
            <a:ext cx="4818966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にメッセージが飛んできたとき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実際に運用されることが決定したルールの一覧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3421</Words>
  <Application>Microsoft Office PowerPoint</Application>
  <PresentationFormat>画面に合わせる (4:3)</PresentationFormat>
  <Paragraphs>559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画面説明（ログイン画面）</vt:lpstr>
      <vt:lpstr>1.2　画面説明（Dashboard画面）</vt:lpstr>
      <vt:lpstr>1.3　画面説明（アクション設定画面）</vt:lpstr>
      <vt:lpstr>1.4　画面説明（ディシジョンテーブル画面）</vt:lpstr>
      <vt:lpstr>1.5　画面説明（ルール画面）</vt:lpstr>
      <vt:lpstr>1.5　画面説明（ルール画面）</vt:lpstr>
      <vt:lpstr>1.6　画面説明（リクエスト履歴画面）</vt:lpstr>
      <vt:lpstr>1.7　画面説明（アクション履歴画面）</vt:lpstr>
      <vt:lpstr>2.　シナリオ説明</vt:lpstr>
      <vt:lpstr>2.1　本書のシナリオ</vt:lpstr>
      <vt:lpstr>3.　実行前準備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ディシジョンテーブルの作成</vt:lpstr>
      <vt:lpstr>3.3　ディシジョンテーブルファイルの作成 ※エクセル操作(1/2)</vt:lpstr>
      <vt:lpstr>3.3　ディシジョンテーブルファイルの作成 ※エクセル操作(2/2)</vt:lpstr>
      <vt:lpstr>3.4　ディシジョンテーブルファイルのアップロード</vt:lpstr>
      <vt:lpstr>3.5　テストリクエスト(1/2)</vt:lpstr>
      <vt:lpstr>3.5　テストリクエスト(2/2)</vt:lpstr>
      <vt:lpstr>3.6　プロダクション適用</vt:lpstr>
      <vt:lpstr>4.　実行操作</vt:lpstr>
      <vt:lpstr>4.1　curlコマンドによるリクエスト送信(1/2)</vt:lpstr>
      <vt:lpstr>4.1　curlコマンドによるリクエスト送信(2/2)</vt:lpstr>
      <vt:lpstr>4.2　アクション実行結果（アクション履歴）の確認</vt:lpstr>
      <vt:lpstr>A　付録</vt:lpstr>
      <vt:lpstr>サンプル１(1/3)</vt:lpstr>
      <vt:lpstr>サンプル１(2/3)</vt:lpstr>
      <vt:lpstr>サンプル１(3/3)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2021-07-01T08:46:55Z</dcterms:modified>
</cp:coreProperties>
</file>