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6"/>
  </p:notesMasterIdLst>
  <p:handoutMasterIdLst>
    <p:handoutMasterId r:id="rId37"/>
  </p:handoutMasterIdLst>
  <p:sldIdLst>
    <p:sldId id="262" r:id="rId3"/>
    <p:sldId id="507" r:id="rId4"/>
    <p:sldId id="508" r:id="rId5"/>
    <p:sldId id="509" r:id="rId6"/>
    <p:sldId id="558" r:id="rId7"/>
    <p:sldId id="559" r:id="rId8"/>
    <p:sldId id="560" r:id="rId9"/>
    <p:sldId id="583" r:id="rId10"/>
    <p:sldId id="561" r:id="rId11"/>
    <p:sldId id="584" r:id="rId12"/>
    <p:sldId id="562" r:id="rId13"/>
    <p:sldId id="513" r:id="rId14"/>
    <p:sldId id="547" r:id="rId15"/>
    <p:sldId id="515" r:id="rId16"/>
    <p:sldId id="548" r:id="rId17"/>
    <p:sldId id="576" r:id="rId18"/>
    <p:sldId id="577" r:id="rId19"/>
    <p:sldId id="549" r:id="rId20"/>
    <p:sldId id="550" r:id="rId21"/>
    <p:sldId id="595" r:id="rId22"/>
    <p:sldId id="551" r:id="rId23"/>
    <p:sldId id="582" r:id="rId24"/>
    <p:sldId id="581" r:id="rId25"/>
    <p:sldId id="553" r:id="rId26"/>
    <p:sldId id="521" r:id="rId27"/>
    <p:sldId id="556" r:id="rId28"/>
    <p:sldId id="591" r:id="rId29"/>
    <p:sldId id="557" r:id="rId30"/>
    <p:sldId id="585" r:id="rId31"/>
    <p:sldId id="592" r:id="rId32"/>
    <p:sldId id="593" r:id="rId33"/>
    <p:sldId id="594" r:id="rId34"/>
    <p:sldId id="596" r:id="rId3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  <p14:sldId id="558"/>
            <p14:sldId id="559"/>
            <p14:sldId id="560"/>
            <p14:sldId id="583"/>
            <p14:sldId id="561"/>
            <p14:sldId id="584"/>
            <p14:sldId id="562"/>
          </p14:sldIdLst>
        </p14:section>
        <p14:section name="2.　シナリオ説明" id="{A8A060BF-92DF-4F47-AFEF-F5FA058AAEFB}">
          <p14:sldIdLst>
            <p14:sldId id="513"/>
            <p14:sldId id="547"/>
          </p14:sldIdLst>
        </p14:section>
        <p14:section name="3.　実行前準備" id="{F371CF2D-8915-4A64-8E16-4779225EF33B}">
          <p14:sldIdLst>
            <p14:sldId id="515"/>
            <p14:sldId id="548"/>
            <p14:sldId id="576"/>
            <p14:sldId id="577"/>
            <p14:sldId id="549"/>
            <p14:sldId id="550"/>
            <p14:sldId id="595"/>
            <p14:sldId id="551"/>
            <p14:sldId id="582"/>
            <p14:sldId id="581"/>
            <p14:sldId id="553"/>
          </p14:sldIdLst>
        </p14:section>
        <p14:section name="4.　実行操作" id="{20E0CE64-C4E1-4AA3-A801-B968E7AAE85B}">
          <p14:sldIdLst>
            <p14:sldId id="521"/>
            <p14:sldId id="556"/>
            <p14:sldId id="591"/>
            <p14:sldId id="557"/>
          </p14:sldIdLst>
        </p14:section>
        <p14:section name="A　付録" id="{321A0D05-A381-48E4-9F50-11722539195D}">
          <p14:sldIdLst>
            <p14:sldId id="585"/>
            <p14:sldId id="592"/>
            <p14:sldId id="593"/>
            <p14:sldId id="594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447"/>
    <a:srgbClr val="FFFFCC"/>
    <a:srgbClr val="FAFBFC"/>
    <a:srgbClr val="FCEEEF"/>
    <a:srgbClr val="FF99CC"/>
    <a:srgbClr val="E6DB74"/>
    <a:srgbClr val="0A3368"/>
    <a:srgbClr val="33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6" autoAdjust="0"/>
    <p:restoredTop sz="95421" autoAdjust="0"/>
  </p:normalViewPr>
  <p:slideViewPr>
    <p:cSldViewPr>
      <p:cViewPr varScale="1">
        <p:scale>
          <a:sx n="115" d="100"/>
          <a:sy n="115" d="100"/>
        </p:scale>
        <p:origin x="1734" y="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88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2021/3/11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2021/3/11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xastro-suite.github.io/oase-docs/OASE_documents_ja/html/driver_install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rule/02_screen_structure.html#label-stg-sys-sts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exastro-suite.github.io/oase-docs/OASE_documents_ja/html/rule/02_screen_structure.html#label-prd-sys-st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oase-docs/OASE_documents_ja/html/api/index.html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xastro-oase/oase_web/top/logi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settings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525379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クイックスタート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Operation Autonomy Support Engine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OASE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48850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リクエスト</a:t>
            </a:r>
            <a:r>
              <a:rPr lang="ja-JP" altLang="en-US" dirty="0" smtClean="0"/>
              <a:t>履歴</a:t>
            </a:r>
            <a:r>
              <a:rPr lang="ja-JP" altLang="en-US" dirty="0"/>
              <a:t>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 smtClean="0"/>
              <a:t>DashBoard</a:t>
            </a:r>
            <a:r>
              <a:rPr lang="en-US" altLang="ja-JP" dirty="0" smtClean="0"/>
              <a:t> </a:t>
            </a:r>
            <a:r>
              <a:rPr lang="en-US" altLang="ja-JP" dirty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リクエスト履歴）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29980" y="1551799"/>
            <a:ext cx="7546844" cy="4181521"/>
            <a:chOff x="629980" y="1405602"/>
            <a:chExt cx="7546844" cy="4181521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824" y="1405602"/>
              <a:ext cx="7200000" cy="4181521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69659" y="2120705"/>
              <a:ext cx="7128000" cy="29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629980" y="213947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5652150" y="5314354"/>
            <a:ext cx="3162806" cy="1102224"/>
            <a:chOff x="5652150" y="5314354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587491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314354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676821"/>
            <a:ext cx="4859358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ヒットしたルールとそのステータス一覧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6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1.7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アクション履歴画面）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アクション履歴）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29980" y="1772770"/>
            <a:ext cx="7541533" cy="4419983"/>
            <a:chOff x="629980" y="1772770"/>
            <a:chExt cx="7541533" cy="4419983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513" y="1772770"/>
              <a:ext cx="7200000" cy="4419983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52076" y="2502906"/>
              <a:ext cx="7148413" cy="15741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629980" y="250409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52150" y="5112603"/>
            <a:ext cx="3162806" cy="1102224"/>
            <a:chOff x="5652150" y="5112603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8574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11260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475070"/>
            <a:ext cx="4859358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ヒットしたルールとそのステータス一覧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49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シナリオ</a:t>
            </a:r>
            <a:r>
              <a:rPr lang="ja-JP" altLang="en-US" dirty="0"/>
              <a:t>説明</a:t>
            </a:r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本書の</a:t>
            </a:r>
            <a:r>
              <a:rPr lang="ja-JP" altLang="en-US" dirty="0" smtClean="0"/>
              <a:t>シナリオ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0708" y="802730"/>
            <a:ext cx="8964487" cy="110035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インストール後からアクション履歴が詰まれるまでのシナリオ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79512" y="1274035"/>
            <a:ext cx="8869362" cy="4529023"/>
            <a:chOff x="179512" y="1274035"/>
            <a:chExt cx="8869362" cy="4529023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79512" y="1274035"/>
              <a:ext cx="8869362" cy="4529023"/>
              <a:chOff x="179512" y="1274035"/>
              <a:chExt cx="8869362" cy="4529023"/>
            </a:xfrm>
          </p:grpSpPr>
          <p:sp>
            <p:nvSpPr>
              <p:cNvPr id="42" name="正方形/長方形 41"/>
              <p:cNvSpPr/>
              <p:nvPr/>
            </p:nvSpPr>
            <p:spPr bwMode="auto">
              <a:xfrm>
                <a:off x="179512" y="4618342"/>
                <a:ext cx="8857108" cy="1184716"/>
              </a:xfrm>
              <a:prstGeom prst="rect">
                <a:avLst/>
              </a:prstGeom>
              <a:solidFill>
                <a:srgbClr val="92D050">
                  <a:alpha val="49804"/>
                </a:srgb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 bwMode="auto">
              <a:xfrm>
                <a:off x="191766" y="1274035"/>
                <a:ext cx="8857108" cy="33357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cxnSp>
            <p:nvCxnSpPr>
              <p:cNvPr id="25" name="直線コネクタ 24"/>
              <p:cNvCxnSpPr/>
              <p:nvPr/>
            </p:nvCxnSpPr>
            <p:spPr bwMode="auto">
              <a:xfrm>
                <a:off x="179512" y="4609832"/>
                <a:ext cx="8857108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A3368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角丸四角形 26"/>
              <p:cNvSpPr/>
              <p:nvPr/>
            </p:nvSpPr>
            <p:spPr bwMode="auto">
              <a:xfrm>
                <a:off x="323410" y="1371425"/>
                <a:ext cx="1728240" cy="3138565"/>
              </a:xfrm>
              <a:prstGeom prst="roundRect">
                <a:avLst>
                  <a:gd name="adj" fmla="val 1005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tx1"/>
                    </a:solidFill>
                    <a:latin typeface="+mn-ea"/>
                  </a:rPr>
                  <a:t>実行前準備</a:t>
                </a:r>
                <a:endParaRPr kumimoji="1" lang="ja-JP" altLang="en-US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323410" y="4732379"/>
                <a:ext cx="1728240" cy="953044"/>
              </a:xfrm>
              <a:prstGeom prst="roundRect">
                <a:avLst/>
              </a:prstGeom>
              <a:solidFill>
                <a:srgbClr val="92D050"/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/>
                    </a:solidFill>
                    <a:latin typeface="+mn-ea"/>
                  </a:rPr>
                  <a:t>実行操作</a:t>
                </a:r>
                <a:endParaRPr kumimoji="1" lang="en-US" altLang="ja-JP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2195670" y="1371425"/>
              <a:ext cx="6686107" cy="432060"/>
              <a:chOff x="2267680" y="1702803"/>
              <a:chExt cx="6686107" cy="432060"/>
            </a:xfrm>
          </p:grpSpPr>
          <p:sp>
            <p:nvSpPr>
              <p:cNvPr id="26" name="角丸四角形 25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latin typeface="+mn-ea"/>
                  </a:rPr>
                  <a:t>メールドライバの設定とメールテンプレートの作成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" name="片側の 2 つの角を丸めた四角形 6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</p:grpSp>
        <p:grpSp>
          <p:nvGrpSpPr>
            <p:cNvPr id="47" name="グループ化 46"/>
            <p:cNvGrpSpPr/>
            <p:nvPr/>
          </p:nvGrpSpPr>
          <p:grpSpPr>
            <a:xfrm>
              <a:off x="2195670" y="1912738"/>
              <a:ext cx="6686107" cy="432060"/>
              <a:chOff x="2267680" y="1702803"/>
              <a:chExt cx="6686107" cy="432060"/>
            </a:xfrm>
          </p:grpSpPr>
          <p:sp>
            <p:nvSpPr>
              <p:cNvPr id="48" name="角丸四角形 4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ディシジョンテーブルの</a:t>
                </a:r>
                <a:r>
                  <a:rPr lang="ja-JP" altLang="en-US" b="1" dirty="0" smtClean="0">
                    <a:latin typeface="+mn-ea"/>
                  </a:rPr>
                  <a:t>作成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49" name="片側の 2 つの角を丸めた四角形 4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２</a:t>
                </a: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2195670" y="2454051"/>
              <a:ext cx="6686107" cy="432060"/>
              <a:chOff x="2267680" y="1702803"/>
              <a:chExt cx="6686107" cy="432060"/>
            </a:xfrm>
          </p:grpSpPr>
          <p:sp>
            <p:nvSpPr>
              <p:cNvPr id="55" name="角丸四角形 54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ディシジョンテーブルファイルの</a:t>
                </a:r>
                <a:r>
                  <a:rPr lang="ja-JP" altLang="en-US" b="1" dirty="0" smtClean="0">
                    <a:latin typeface="+mn-ea"/>
                  </a:rPr>
                  <a:t>作成 </a:t>
                </a:r>
                <a:r>
                  <a:rPr lang="en-US" altLang="ja-JP" b="1" dirty="0" smtClean="0">
                    <a:latin typeface="+mn-ea"/>
                  </a:rPr>
                  <a:t>※</a:t>
                </a:r>
                <a:r>
                  <a:rPr lang="ja-JP" altLang="en-US" b="1" dirty="0" smtClean="0">
                    <a:latin typeface="+mn-ea"/>
                  </a:rPr>
                  <a:t>エクセル操作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56" name="片側の 2 つの角を丸めた四角形 55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３</a:t>
                </a:r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2195670" y="2995364"/>
              <a:ext cx="6686107" cy="432060"/>
              <a:chOff x="2267680" y="1702803"/>
              <a:chExt cx="6686107" cy="432060"/>
            </a:xfrm>
          </p:grpSpPr>
          <p:sp>
            <p:nvSpPr>
              <p:cNvPr id="58" name="角丸四角形 5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ディシジョンテーブルファイルのアップロード</a:t>
                </a:r>
              </a:p>
            </p:txBody>
          </p:sp>
          <p:sp>
            <p:nvSpPr>
              <p:cNvPr id="59" name="片側の 2 つの角を丸めた四角形 5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solidFill>
                      <a:schemeClr val="bg1"/>
                    </a:solidFill>
                    <a:latin typeface="+mn-ea"/>
                  </a:rPr>
                  <a:t>４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2195670" y="3536677"/>
              <a:ext cx="6686107" cy="432060"/>
              <a:chOff x="2267680" y="1702803"/>
              <a:chExt cx="6686107" cy="432060"/>
            </a:xfrm>
          </p:grpSpPr>
          <p:sp>
            <p:nvSpPr>
              <p:cNvPr id="71" name="角丸四角形 70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72" name="片側の 2 つの角を丸めた四角形 71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５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3" name="グループ化 72"/>
            <p:cNvGrpSpPr/>
            <p:nvPr/>
          </p:nvGrpSpPr>
          <p:grpSpPr>
            <a:xfrm>
              <a:off x="2195670" y="4077990"/>
              <a:ext cx="6686107" cy="432060"/>
              <a:chOff x="2267680" y="1702803"/>
              <a:chExt cx="6686107" cy="432060"/>
            </a:xfrm>
          </p:grpSpPr>
          <p:sp>
            <p:nvSpPr>
              <p:cNvPr id="74" name="角丸四角形 73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75" name="片側の 2 つの角を丸めた四角形 74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６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6" name="グループ化 75"/>
            <p:cNvGrpSpPr/>
            <p:nvPr/>
          </p:nvGrpSpPr>
          <p:grpSpPr>
            <a:xfrm>
              <a:off x="2195670" y="4732378"/>
              <a:ext cx="6686107" cy="432060"/>
              <a:chOff x="2267680" y="1702803"/>
              <a:chExt cx="6686107" cy="432060"/>
            </a:xfrm>
          </p:grpSpPr>
          <p:sp>
            <p:nvSpPr>
              <p:cNvPr id="77" name="角丸四角形 76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>
                    <a:latin typeface="+mn-ea"/>
                  </a:rPr>
                  <a:t>curl</a:t>
                </a:r>
                <a:r>
                  <a:rPr lang="ja-JP" altLang="en-US" b="1" dirty="0">
                    <a:latin typeface="+mn-ea"/>
                  </a:rPr>
                  <a:t>コマンドによるリクエスト送信</a:t>
                </a:r>
              </a:p>
            </p:txBody>
          </p:sp>
          <p:sp>
            <p:nvSpPr>
              <p:cNvPr id="78" name="片側の 2 つの角を丸めた四角形 77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７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9" name="グループ化 78"/>
            <p:cNvGrpSpPr/>
            <p:nvPr/>
          </p:nvGrpSpPr>
          <p:grpSpPr>
            <a:xfrm>
              <a:off x="2195670" y="5273694"/>
              <a:ext cx="6686107" cy="432060"/>
              <a:chOff x="2267680" y="1702803"/>
              <a:chExt cx="6686107" cy="432060"/>
            </a:xfrm>
          </p:grpSpPr>
          <p:sp>
            <p:nvSpPr>
              <p:cNvPr id="80" name="角丸四角形 79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81" name="片側の 2 つの角を丸めた四角形 80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８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192960" y="5873150"/>
            <a:ext cx="8940550" cy="661805"/>
            <a:chOff x="192960" y="5873150"/>
            <a:chExt cx="8940550" cy="661805"/>
          </a:xfrm>
        </p:grpSpPr>
        <p:sp>
          <p:nvSpPr>
            <p:cNvPr id="84" name="角丸四角形 83"/>
            <p:cNvSpPr/>
            <p:nvPr/>
          </p:nvSpPr>
          <p:spPr bwMode="auto">
            <a:xfrm>
              <a:off x="582330" y="5873150"/>
              <a:ext cx="8448250" cy="612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85" name="グループ化 84"/>
            <p:cNvGrpSpPr/>
            <p:nvPr/>
          </p:nvGrpSpPr>
          <p:grpSpPr>
            <a:xfrm>
              <a:off x="192960" y="5874241"/>
              <a:ext cx="565503" cy="549789"/>
              <a:chOff x="162795" y="3812178"/>
              <a:chExt cx="565503" cy="549789"/>
            </a:xfrm>
          </p:grpSpPr>
          <p:sp>
            <p:nvSpPr>
              <p:cNvPr id="8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88" name="角丸四角形 87"/>
            <p:cNvSpPr/>
            <p:nvPr/>
          </p:nvSpPr>
          <p:spPr bwMode="auto">
            <a:xfrm>
              <a:off x="685260" y="5922955"/>
              <a:ext cx="8448250" cy="61200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latin typeface="+mn-ea"/>
                </a:rPr>
                <a:t>実行前準備としてドライバの設定およびルールを登録する。</a:t>
              </a:r>
              <a:endParaRPr kumimoji="1" lang="en-US" altLang="ja-JP" sz="1600" dirty="0" smtClean="0">
                <a:latin typeface="+mn-ea"/>
              </a:endParaRPr>
            </a:p>
            <a:p>
              <a:pPr algn="ctr"/>
              <a:r>
                <a:rPr lang="ja-JP" altLang="en-US" sz="1600" dirty="0" smtClean="0">
                  <a:latin typeface="+mn-ea"/>
                </a:rPr>
                <a:t>実行操作とし</a:t>
              </a:r>
              <a:r>
                <a:rPr lang="ja-JP" altLang="en-US" sz="1600" dirty="0">
                  <a:latin typeface="+mn-ea"/>
                </a:rPr>
                <a:t>て</a:t>
              </a:r>
              <a:r>
                <a:rPr lang="en-US" altLang="ja-JP" sz="1600" dirty="0" smtClean="0">
                  <a:latin typeface="+mn-ea"/>
                </a:rPr>
                <a:t>OASE</a:t>
              </a:r>
              <a:r>
                <a:rPr lang="ja-JP" altLang="en-US" sz="1600" dirty="0" smtClean="0">
                  <a:latin typeface="+mn-ea"/>
                </a:rPr>
                <a:t>にメッセージを投入しルールマッチング及びアクション実行する。</a:t>
              </a:r>
              <a:endParaRPr kumimoji="1" lang="en-US" altLang="ja-JP" sz="16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0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実行前</a:t>
            </a:r>
            <a:r>
              <a:rPr lang="zh-TW" altLang="en-US" dirty="0" smtClean="0">
                <a:latin typeface="+mn-ea"/>
              </a:rPr>
              <a:t>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4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(1/3)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アクション先の追加</a:t>
            </a:r>
            <a:endParaRPr lang="en-US" altLang="ja-JP" dirty="0"/>
          </a:p>
          <a:p>
            <a:pPr lvl="1"/>
            <a:r>
              <a:rPr lang="ja-JP" altLang="en-US" dirty="0" smtClean="0"/>
              <a:t>「アクション設定」画面上の「アクション先の追加」ボタンを押下し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「アクション先の選択」欄で「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」を選択する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25140" y="5681066"/>
            <a:ext cx="8538373" cy="705591"/>
            <a:chOff x="425140" y="5681066"/>
            <a:chExt cx="8538373" cy="705591"/>
          </a:xfrm>
        </p:grpSpPr>
        <p:sp>
          <p:nvSpPr>
            <p:cNvPr id="25" name="角丸四角形 24"/>
            <p:cNvSpPr/>
            <p:nvPr/>
          </p:nvSpPr>
          <p:spPr bwMode="auto">
            <a:xfrm>
              <a:off x="720986" y="5961205"/>
              <a:ext cx="8242527" cy="42545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ja-JP" altLang="en-US" sz="1400" dirty="0">
                  <a:latin typeface="+mn-ea"/>
                </a:rPr>
                <a:t>メールドライバの登録がない場合</a:t>
              </a:r>
              <a:r>
                <a:rPr lang="ja-JP" altLang="en-US" sz="1400" dirty="0" smtClean="0">
                  <a:latin typeface="+mn-ea"/>
                </a:rPr>
                <a:t>は</a:t>
              </a:r>
              <a:r>
                <a:rPr lang="en-US" altLang="ja-JP" sz="1100" b="1" u="sng" dirty="0" smtClean="0">
                  <a:latin typeface="+mn-ea"/>
                  <a:hlinkClick r:id="rId2"/>
                </a:rPr>
                <a:t>&lt;</a:t>
              </a:r>
              <a:r>
                <a:rPr lang="ja-JP" altLang="en-US" sz="1100" b="1" u="sng" dirty="0" smtClean="0">
                  <a:latin typeface="+mn-ea"/>
                  <a:hlinkClick r:id="rId2"/>
                </a:rPr>
                <a:t>環境</a:t>
              </a:r>
              <a:r>
                <a:rPr lang="ja-JP" altLang="en-US" sz="1100" b="1" u="sng" dirty="0">
                  <a:latin typeface="+mn-ea"/>
                  <a:hlinkClick r:id="rId2"/>
                </a:rPr>
                <a:t>構築マニュアル </a:t>
              </a:r>
              <a:r>
                <a:rPr lang="en-US" altLang="ja-JP" sz="1100" b="1" u="sng" dirty="0">
                  <a:latin typeface="+mn-ea"/>
                  <a:hlinkClick r:id="rId2"/>
                </a:rPr>
                <a:t>-</a:t>
              </a:r>
              <a:r>
                <a:rPr lang="ja-JP" altLang="en-US" sz="1100" b="1" u="sng" dirty="0">
                  <a:latin typeface="+mn-ea"/>
                  <a:hlinkClick r:id="rId2"/>
                </a:rPr>
                <a:t>ドライバインストール編</a:t>
              </a:r>
              <a:r>
                <a:rPr lang="en-US" altLang="ja-JP" sz="1100" b="1" u="sng" dirty="0" smtClean="0">
                  <a:latin typeface="+mn-ea"/>
                  <a:hlinkClick r:id="rId2"/>
                </a:rPr>
                <a:t>-&gt;</a:t>
              </a:r>
              <a:r>
                <a:rPr lang="ja-JP" altLang="en-US" sz="1400" dirty="0" smtClean="0">
                  <a:latin typeface="+mn-ea"/>
                </a:rPr>
                <a:t>を参照してください。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425140" y="5681066"/>
              <a:ext cx="565503" cy="549789"/>
              <a:chOff x="162795" y="3812178"/>
              <a:chExt cx="565503" cy="549789"/>
            </a:xfrm>
          </p:grpSpPr>
          <p:sp>
            <p:nvSpPr>
              <p:cNvPr id="27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35" name="グループ化 34"/>
          <p:cNvGrpSpPr/>
          <p:nvPr/>
        </p:nvGrpSpPr>
        <p:grpSpPr>
          <a:xfrm>
            <a:off x="921402" y="2086546"/>
            <a:ext cx="5595718" cy="3142704"/>
            <a:chOff x="738952" y="2073598"/>
            <a:chExt cx="5595718" cy="3142704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952" y="2073598"/>
              <a:ext cx="5595718" cy="3142704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9711" y="2767629"/>
              <a:ext cx="3594200" cy="1987298"/>
            </a:xfrm>
            <a:prstGeom prst="rect">
              <a:avLst/>
            </a:prstGeom>
          </p:spPr>
        </p:pic>
        <p:sp>
          <p:nvSpPr>
            <p:cNvPr id="30" name="正方形/長方形 29"/>
            <p:cNvSpPr/>
            <p:nvPr/>
          </p:nvSpPr>
          <p:spPr bwMode="auto">
            <a:xfrm>
              <a:off x="5374566" y="2336806"/>
              <a:ext cx="960103" cy="2497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3491363" y="3432149"/>
              <a:ext cx="1584707" cy="7937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17" name="直線矢印コネクタ 16"/>
            <p:cNvCxnSpPr>
              <a:stCxn id="30" idx="2"/>
              <a:endCxn id="32" idx="0"/>
            </p:cNvCxnSpPr>
            <p:nvPr/>
          </p:nvCxnSpPr>
          <p:spPr bwMode="auto">
            <a:xfrm flipH="1">
              <a:off x="4283717" y="2586552"/>
              <a:ext cx="1570901" cy="84559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12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(2/3)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</a:t>
            </a:r>
            <a:r>
              <a:rPr lang="ja-JP" altLang="en-US" dirty="0"/>
              <a:t>設定</a:t>
            </a:r>
            <a:endParaRPr lang="en-US" altLang="ja-JP" dirty="0"/>
          </a:p>
          <a:p>
            <a:pPr lvl="1"/>
            <a:r>
              <a:rPr lang="ja-JP" altLang="en-US" dirty="0" smtClean="0"/>
              <a:t>必要情報を入力し「保存」ボタンを押下す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674667" y="4097879"/>
            <a:ext cx="4237866" cy="2337957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03181"/>
              </p:ext>
            </p:extLst>
          </p:nvPr>
        </p:nvGraphicFramePr>
        <p:xfrm>
          <a:off x="722927" y="4195375"/>
          <a:ext cx="4138718" cy="214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8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27391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名前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任意のアクション先名を入力　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プロトコル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」または「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smtp_auth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」を選択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r>
                        <a:rPr kumimoji="1" lang="en-US" altLang="ja-JP" sz="1050" b="1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endParaRPr kumimoji="1" lang="en-US" altLang="ja-JP" sz="105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サーバ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プライベート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もしくはグローバル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を入力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※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前提として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サーバが用意されていること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ポート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通信に用いるポート番号を入力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ユーザ名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メールの送信元となるユーザ名を入力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パスワード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認証に必要なパスワードを入力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19498"/>
            <a:ext cx="2181814" cy="616338"/>
            <a:chOff x="6814887" y="5819498"/>
            <a:chExt cx="2181814" cy="616338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7092350" y="5819498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3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9" name="角丸四角形 38"/>
            <p:cNvSpPr/>
            <p:nvPr/>
          </p:nvSpPr>
          <p:spPr bwMode="auto">
            <a:xfrm>
              <a:off x="7125539" y="583820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21" name="グループ化 20"/>
          <p:cNvGrpSpPr>
            <a:grpSpLocks noChangeAspect="1"/>
          </p:cNvGrpSpPr>
          <p:nvPr/>
        </p:nvGrpSpPr>
        <p:grpSpPr>
          <a:xfrm>
            <a:off x="669685" y="1575212"/>
            <a:ext cx="4242847" cy="2376330"/>
            <a:chOff x="643956" y="1700760"/>
            <a:chExt cx="4432114" cy="2482335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956" y="1700760"/>
              <a:ext cx="4432114" cy="2482335"/>
            </a:xfrm>
            <a:prstGeom prst="rect">
              <a:avLst/>
            </a:prstGeom>
          </p:spPr>
        </p:pic>
        <p:sp>
          <p:nvSpPr>
            <p:cNvPr id="24" name="正方形/長方形 23"/>
            <p:cNvSpPr/>
            <p:nvPr/>
          </p:nvSpPr>
          <p:spPr bwMode="auto">
            <a:xfrm>
              <a:off x="846148" y="2087214"/>
              <a:ext cx="3992816" cy="14849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5" name="正方形/長方形 34"/>
            <p:cNvSpPr/>
            <p:nvPr/>
          </p:nvSpPr>
          <p:spPr bwMode="auto">
            <a:xfrm>
              <a:off x="3267680" y="3855941"/>
              <a:ext cx="565817" cy="196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0" name="直線矢印コネクタ 39"/>
            <p:cNvCxnSpPr>
              <a:stCxn id="24" idx="2"/>
              <a:endCxn id="35" idx="0"/>
            </p:cNvCxnSpPr>
            <p:nvPr/>
          </p:nvCxnSpPr>
          <p:spPr bwMode="auto">
            <a:xfrm>
              <a:off x="2842556" y="3572126"/>
              <a:ext cx="708033" cy="28381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グループ化 6"/>
          <p:cNvGrpSpPr/>
          <p:nvPr/>
        </p:nvGrpSpPr>
        <p:grpSpPr>
          <a:xfrm>
            <a:off x="4980310" y="2996940"/>
            <a:ext cx="1792850" cy="1961708"/>
            <a:chOff x="4980310" y="2996940"/>
            <a:chExt cx="1792850" cy="1961708"/>
          </a:xfrm>
        </p:grpSpPr>
        <p:sp>
          <p:nvSpPr>
            <p:cNvPr id="41" name="角丸四角形 40"/>
            <p:cNvSpPr/>
            <p:nvPr/>
          </p:nvSpPr>
          <p:spPr bwMode="auto">
            <a:xfrm>
              <a:off x="5025971" y="3262526"/>
              <a:ext cx="1717619" cy="169612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5012815" y="2996940"/>
              <a:ext cx="565503" cy="549789"/>
              <a:chOff x="162795" y="3812178"/>
              <a:chExt cx="565503" cy="549789"/>
            </a:xfrm>
          </p:grpSpPr>
          <p:sp>
            <p:nvSpPr>
              <p:cNvPr id="4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5" name="角丸四角形 44"/>
            <p:cNvSpPr/>
            <p:nvPr/>
          </p:nvSpPr>
          <p:spPr bwMode="auto">
            <a:xfrm>
              <a:off x="4980310" y="3373743"/>
              <a:ext cx="1792850" cy="1584905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「項目：名前」は、</a:t>
              </a:r>
              <a:endParaRPr lang="en-US" altLang="ja-JP" sz="10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後述する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ディシジョンテーブルファイル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作成時に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「どの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アクション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先に対してアクション実行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する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のか」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指定するために使用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します</a:t>
              </a:r>
              <a:r>
                <a:rPr lang="ja-JP" altLang="en-US" sz="1000" dirty="0">
                  <a:latin typeface="+mn-ea"/>
                </a:rPr>
                <a:t>。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5014097" y="5100406"/>
            <a:ext cx="1728310" cy="1335430"/>
            <a:chOff x="5014097" y="5100406"/>
            <a:chExt cx="1728310" cy="1335430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5024788" y="5344567"/>
              <a:ext cx="1717619" cy="10912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5014097" y="5100406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5039685" y="5651633"/>
              <a:ext cx="1701056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「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項目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：ユーザ名」は、</a:t>
              </a:r>
              <a:endParaRPr lang="en-US" altLang="ja-JP" sz="1000" spc="-15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メールの送信元として</a:t>
              </a:r>
              <a:endParaRPr lang="en-US" altLang="ja-JP" sz="10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表示されます。</a:t>
              </a:r>
              <a:endParaRPr kumimoji="1" lang="ja-JP" altLang="en-US" sz="10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66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(3/3)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メール</a:t>
            </a:r>
            <a:r>
              <a:rPr lang="ja-JP" altLang="en-US" dirty="0"/>
              <a:t>テンプレート</a:t>
            </a:r>
            <a:r>
              <a:rPr lang="ja-JP" altLang="en-US" dirty="0" smtClean="0"/>
              <a:t>の</a:t>
            </a:r>
            <a:r>
              <a:rPr lang="ja-JP" altLang="en-US" dirty="0"/>
              <a:t>作成</a:t>
            </a:r>
            <a:endParaRPr lang="en-US" altLang="ja-JP" dirty="0"/>
          </a:p>
          <a:p>
            <a:pPr lvl="1"/>
            <a:r>
              <a:rPr lang="ja-JP" altLang="en-US" dirty="0" smtClean="0"/>
              <a:t>「メールテンプレート」ボタンを押下し「新規追加」ボタンを押下する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「メールテンプレート新規追加」画面で必要情報を入力し「保存」ボタンを押下する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75195" y="2139408"/>
            <a:ext cx="5913085" cy="3158650"/>
            <a:chOff x="675195" y="2139408"/>
            <a:chExt cx="5913085" cy="3158650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95" y="2139408"/>
              <a:ext cx="3600000" cy="200655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8080" y="2999187"/>
              <a:ext cx="3600000" cy="202656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1215" y="3602744"/>
              <a:ext cx="1987065" cy="169531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31" name="正方形/長方形 30"/>
            <p:cNvSpPr/>
            <p:nvPr/>
          </p:nvSpPr>
          <p:spPr bwMode="auto">
            <a:xfrm>
              <a:off x="3678011" y="2621503"/>
              <a:ext cx="580381" cy="1764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5" name="正方形/長方形 24"/>
            <p:cNvSpPr/>
            <p:nvPr/>
          </p:nvSpPr>
          <p:spPr bwMode="auto">
            <a:xfrm>
              <a:off x="4723293" y="3188784"/>
              <a:ext cx="424787" cy="156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正方形/長方形 25"/>
            <p:cNvSpPr/>
            <p:nvPr/>
          </p:nvSpPr>
          <p:spPr bwMode="auto">
            <a:xfrm>
              <a:off x="4719002" y="3818214"/>
              <a:ext cx="1754473" cy="11172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正方形/長方形 26"/>
            <p:cNvSpPr/>
            <p:nvPr/>
          </p:nvSpPr>
          <p:spPr bwMode="auto">
            <a:xfrm>
              <a:off x="5607260" y="5114954"/>
              <a:ext cx="290135" cy="156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8" name="直線矢印コネクタ 27"/>
            <p:cNvCxnSpPr>
              <a:stCxn id="31" idx="2"/>
              <a:endCxn id="25" idx="0"/>
            </p:cNvCxnSpPr>
            <p:nvPr/>
          </p:nvCxnSpPr>
          <p:spPr bwMode="auto">
            <a:xfrm>
              <a:off x="3968202" y="2797911"/>
              <a:ext cx="967485" cy="39087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直線矢印コネクタ 31"/>
            <p:cNvCxnSpPr>
              <a:stCxn id="25" idx="2"/>
              <a:endCxn id="26" idx="0"/>
            </p:cNvCxnSpPr>
            <p:nvPr/>
          </p:nvCxnSpPr>
          <p:spPr bwMode="auto">
            <a:xfrm>
              <a:off x="4935687" y="3345042"/>
              <a:ext cx="660552" cy="47317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直線矢印コネクタ 34"/>
            <p:cNvCxnSpPr>
              <a:stCxn id="26" idx="2"/>
              <a:endCxn id="27" idx="0"/>
            </p:cNvCxnSpPr>
            <p:nvPr/>
          </p:nvCxnSpPr>
          <p:spPr bwMode="auto">
            <a:xfrm>
              <a:off x="5596239" y="4935488"/>
              <a:ext cx="156089" cy="17946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9" name="正方形/長方形 2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20620"/>
            <a:ext cx="2181814" cy="614094"/>
            <a:chOff x="6814887" y="5820620"/>
            <a:chExt cx="2181814" cy="614094"/>
          </a:xfrm>
        </p:grpSpPr>
        <p:sp>
          <p:nvSpPr>
            <p:cNvPr id="46" name="角丸四角形 45"/>
            <p:cNvSpPr/>
            <p:nvPr/>
          </p:nvSpPr>
          <p:spPr bwMode="auto">
            <a:xfrm>
              <a:off x="7092350" y="5820620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7125539" y="5837082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781129" y="5303138"/>
            <a:ext cx="2963311" cy="1115115"/>
            <a:chOff x="3781129" y="5303138"/>
            <a:chExt cx="2963311" cy="1115115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4066365" y="5551571"/>
              <a:ext cx="2644886" cy="86668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2" name="グループ化 51"/>
            <p:cNvGrpSpPr/>
            <p:nvPr/>
          </p:nvGrpSpPr>
          <p:grpSpPr>
            <a:xfrm>
              <a:off x="3781129" y="5303138"/>
              <a:ext cx="565503" cy="549789"/>
              <a:chOff x="162795" y="3812178"/>
              <a:chExt cx="565503" cy="549789"/>
            </a:xfrm>
          </p:grpSpPr>
          <p:sp>
            <p:nvSpPr>
              <p:cNvPr id="5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5" name="角丸四角形 54"/>
            <p:cNvSpPr/>
            <p:nvPr/>
          </p:nvSpPr>
          <p:spPr bwMode="auto">
            <a:xfrm>
              <a:off x="4066365" y="5566269"/>
              <a:ext cx="2678075" cy="843424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「項目：テンプレート名」は後述する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ディシジョンテーブルファイル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作成時に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「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どのメールテンプレート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を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使用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するのか」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指定するために使用します</a:t>
              </a:r>
              <a:r>
                <a:rPr lang="ja-JP" altLang="en-US" sz="1000" dirty="0">
                  <a:latin typeface="+mn-ea"/>
                </a:rPr>
                <a:t>。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角丸四角形 37"/>
          <p:cNvSpPr/>
          <p:nvPr/>
        </p:nvSpPr>
        <p:spPr bwMode="auto">
          <a:xfrm>
            <a:off x="485012" y="4438252"/>
            <a:ext cx="3096000" cy="1980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52211"/>
              </p:ext>
            </p:extLst>
          </p:nvPr>
        </p:nvGraphicFramePr>
        <p:xfrm>
          <a:off x="539440" y="4555615"/>
          <a:ext cx="2989898" cy="178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829118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テンプレート名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任意の名称を入力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宛先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受信可能なメールアドレス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任意、空白可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任意、空白可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件名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本文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任意の文字列を入力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02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3.2</a:t>
            </a:r>
            <a:r>
              <a:rPr lang="ja-JP" altLang="en-US" dirty="0"/>
              <a:t>　ディシジョンテーブルの</a:t>
            </a:r>
            <a:r>
              <a:rPr lang="ja-JP" altLang="en-US" dirty="0" smtClean="0"/>
              <a:t>作成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kumimoji="1" lang="ja-JP" altLang="en-US" dirty="0" smtClean="0"/>
              <a:t>ディシジョンテーブルの作成</a:t>
            </a:r>
            <a:endParaRPr lang="en-US" altLang="ja-JP" dirty="0"/>
          </a:p>
          <a:p>
            <a:pPr lvl="1"/>
            <a:r>
              <a:rPr lang="ja-JP" altLang="en-US" dirty="0" smtClean="0"/>
              <a:t>「ディシジョンテーブル」画面の「</a:t>
            </a:r>
            <a:r>
              <a:rPr lang="ja-JP" altLang="en-US" dirty="0"/>
              <a:t>新規追加」ボタンを</a:t>
            </a:r>
            <a:r>
              <a:rPr lang="ja-JP" altLang="en-US" dirty="0" smtClean="0"/>
              <a:t>押下し、「新規</a:t>
            </a:r>
            <a:r>
              <a:rPr lang="ja-JP" altLang="en-US" dirty="0"/>
              <a:t>追加」画面</a:t>
            </a:r>
            <a:r>
              <a:rPr lang="ja-JP" altLang="en-US" dirty="0" smtClean="0"/>
              <a:t>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「基本情報</a:t>
            </a:r>
            <a:r>
              <a:rPr lang="ja-JP" altLang="en-US" spc="-150" dirty="0" smtClean="0"/>
              <a:t>・権</a:t>
            </a:r>
            <a:r>
              <a:rPr lang="ja-JP" altLang="en-US" dirty="0" smtClean="0"/>
              <a:t>限</a:t>
            </a:r>
            <a:r>
              <a:rPr lang="ja-JP" altLang="en-US" spc="-300" dirty="0" smtClean="0"/>
              <a:t>」</a:t>
            </a:r>
            <a:r>
              <a:rPr lang="ja-JP" altLang="en-US" spc="-150" dirty="0" smtClean="0"/>
              <a:t>タブおよび</a:t>
            </a:r>
            <a:r>
              <a:rPr lang="ja-JP" altLang="en-US" spc="-300" dirty="0" smtClean="0"/>
              <a:t>「</a:t>
            </a:r>
            <a:r>
              <a:rPr lang="ja-JP" altLang="en-US" dirty="0" smtClean="0"/>
              <a:t>条件式</a:t>
            </a:r>
            <a:r>
              <a:rPr lang="ja-JP" altLang="en-US" spc="-300" dirty="0" smtClean="0"/>
              <a:t>」</a:t>
            </a:r>
            <a:r>
              <a:rPr lang="ja-JP" altLang="en-US" spc="-150" dirty="0" smtClean="0"/>
              <a:t>タブの</a:t>
            </a:r>
            <a:r>
              <a:rPr lang="ja-JP" altLang="en-US" dirty="0" smtClean="0"/>
              <a:t>必要</a:t>
            </a:r>
            <a:r>
              <a:rPr lang="ja-JP" altLang="en-US" dirty="0"/>
              <a:t>情報</a:t>
            </a:r>
            <a:r>
              <a:rPr lang="ja-JP" altLang="en-US" dirty="0" smtClean="0"/>
              <a:t>を</a:t>
            </a:r>
            <a:r>
              <a:rPr lang="ja-JP" altLang="en-US" dirty="0"/>
              <a:t>入力</a:t>
            </a:r>
            <a:r>
              <a:rPr lang="ja-JP" altLang="en-US" spc="-150" dirty="0"/>
              <a:t>し</a:t>
            </a:r>
            <a:r>
              <a:rPr lang="ja-JP" altLang="en-US" spc="-300" dirty="0"/>
              <a:t>「</a:t>
            </a:r>
            <a:r>
              <a:rPr lang="ja-JP" altLang="en-US" dirty="0"/>
              <a:t>保存</a:t>
            </a:r>
            <a:r>
              <a:rPr lang="ja-JP" altLang="en-US" spc="-300" dirty="0"/>
              <a:t>」</a:t>
            </a:r>
            <a:r>
              <a:rPr lang="ja-JP" altLang="en-US" spc="-150" dirty="0"/>
              <a:t>ボタンを</a:t>
            </a:r>
            <a:r>
              <a:rPr lang="ja-JP" altLang="en-US" dirty="0" smtClean="0"/>
              <a:t>押下</a:t>
            </a:r>
            <a:r>
              <a:rPr lang="ja-JP" altLang="en-US" spc="-150" dirty="0" smtClean="0"/>
              <a:t>する</a:t>
            </a:r>
            <a:r>
              <a:rPr lang="ja-JP" altLang="en-US" spc="-150" dirty="0"/>
              <a:t>。</a:t>
            </a:r>
            <a:endParaRPr lang="en-US" altLang="ja-JP" spc="-150" dirty="0" smtClean="0"/>
          </a:p>
          <a:p>
            <a:pPr lvl="1"/>
            <a:r>
              <a:rPr lang="ja-JP" altLang="en-US" spc="-150" dirty="0" smtClean="0"/>
              <a:t>「ルール種別」「</a:t>
            </a:r>
            <a:r>
              <a:rPr lang="en-US" altLang="ja-JP" spc="-150" dirty="0" smtClean="0"/>
              <a:t>RuleTable</a:t>
            </a:r>
            <a:r>
              <a:rPr lang="ja-JP" altLang="en-US" spc="-150" dirty="0" smtClean="0"/>
              <a:t>」「条件名」には任意の文字列を入力する。</a:t>
            </a:r>
            <a:endParaRPr lang="en-US" altLang="ja-JP" spc="-150" dirty="0" smtClean="0"/>
          </a:p>
          <a:p>
            <a:pPr lvl="1"/>
            <a:r>
              <a:rPr lang="ja-JP" altLang="en-US" spc="-150" dirty="0" smtClean="0"/>
              <a:t>「条件式」はプルダウンメニューから選択する。</a:t>
            </a:r>
            <a:endParaRPr lang="en-US" altLang="ja-JP" spc="-150" dirty="0"/>
          </a:p>
          <a:p>
            <a:pPr lvl="1"/>
            <a:endParaRPr kumimoji="1" lang="ja-JP" altLang="en-US" dirty="0"/>
          </a:p>
        </p:txBody>
      </p:sp>
      <p:grpSp>
        <p:nvGrpSpPr>
          <p:cNvPr id="58" name="グループ化 57"/>
          <p:cNvGrpSpPr/>
          <p:nvPr/>
        </p:nvGrpSpPr>
        <p:grpSpPr>
          <a:xfrm>
            <a:off x="683460" y="2485636"/>
            <a:ext cx="5817729" cy="2761198"/>
            <a:chOff x="683460" y="1984987"/>
            <a:chExt cx="5817729" cy="276119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460" y="1984987"/>
              <a:ext cx="3600000" cy="2023009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2445" y="2548101"/>
              <a:ext cx="2520000" cy="2198084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1189" y="2549648"/>
              <a:ext cx="2520000" cy="2196537"/>
            </a:xfrm>
            <a:prstGeom prst="rect">
              <a:avLst/>
            </a:prstGeom>
          </p:spPr>
        </p:pic>
        <p:sp>
          <p:nvSpPr>
            <p:cNvPr id="17" name="正方形/長方形 16"/>
            <p:cNvSpPr/>
            <p:nvPr/>
          </p:nvSpPr>
          <p:spPr bwMode="auto">
            <a:xfrm>
              <a:off x="3847911" y="2167761"/>
              <a:ext cx="436049" cy="1603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1555122" y="3133555"/>
              <a:ext cx="2118826" cy="61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4104250" y="3133556"/>
              <a:ext cx="2268000" cy="43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2255165" y="4541939"/>
              <a:ext cx="718740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4992796" y="4318540"/>
              <a:ext cx="490909" cy="1352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5247650" y="4554384"/>
              <a:ext cx="373602" cy="1487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3" name="直線矢印コネクタ 22"/>
            <p:cNvCxnSpPr>
              <a:stCxn id="17" idx="2"/>
              <a:endCxn id="18" idx="0"/>
            </p:cNvCxnSpPr>
            <p:nvPr/>
          </p:nvCxnSpPr>
          <p:spPr bwMode="auto">
            <a:xfrm flipH="1">
              <a:off x="2614535" y="2328132"/>
              <a:ext cx="1451401" cy="80542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直線矢印コネクタ 25"/>
            <p:cNvCxnSpPr>
              <a:stCxn id="18" idx="2"/>
              <a:endCxn id="20" idx="0"/>
            </p:cNvCxnSpPr>
            <p:nvPr/>
          </p:nvCxnSpPr>
          <p:spPr bwMode="auto">
            <a:xfrm>
              <a:off x="2614535" y="3745555"/>
              <a:ext cx="0" cy="79638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直線矢印コネクタ 30"/>
            <p:cNvCxnSpPr>
              <a:stCxn id="20" idx="3"/>
              <a:endCxn id="19" idx="1"/>
            </p:cNvCxnSpPr>
            <p:nvPr/>
          </p:nvCxnSpPr>
          <p:spPr bwMode="auto">
            <a:xfrm flipV="1">
              <a:off x="2973905" y="3349556"/>
              <a:ext cx="1130345" cy="128238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直線矢印コネクタ 33"/>
            <p:cNvCxnSpPr>
              <a:stCxn id="19" idx="2"/>
              <a:endCxn id="21" idx="0"/>
            </p:cNvCxnSpPr>
            <p:nvPr/>
          </p:nvCxnSpPr>
          <p:spPr bwMode="auto">
            <a:xfrm>
              <a:off x="5238250" y="3565556"/>
              <a:ext cx="1" cy="75298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直線矢印コネクタ 37"/>
            <p:cNvCxnSpPr>
              <a:stCxn id="21" idx="2"/>
              <a:endCxn id="22" idx="0"/>
            </p:cNvCxnSpPr>
            <p:nvPr/>
          </p:nvCxnSpPr>
          <p:spPr bwMode="auto">
            <a:xfrm>
              <a:off x="5238251" y="4453776"/>
              <a:ext cx="196200" cy="100608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6" name="正方形/長方形 35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792750"/>
            <a:ext cx="2181814" cy="669462"/>
            <a:chOff x="6814887" y="5792750"/>
            <a:chExt cx="2181814" cy="669462"/>
          </a:xfrm>
        </p:grpSpPr>
        <p:sp>
          <p:nvSpPr>
            <p:cNvPr id="52" name="角丸四角形 51"/>
            <p:cNvSpPr/>
            <p:nvPr/>
          </p:nvSpPr>
          <p:spPr bwMode="auto">
            <a:xfrm>
              <a:off x="7092350" y="5792750"/>
              <a:ext cx="1871162" cy="66946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814887" y="5849205"/>
              <a:ext cx="565503" cy="549789"/>
              <a:chOff x="162795" y="3812178"/>
              <a:chExt cx="565503" cy="549789"/>
            </a:xfrm>
          </p:grpSpPr>
          <p:sp>
            <p:nvSpPr>
              <p:cNvPr id="5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9" name="角丸四角形 58"/>
            <p:cNvSpPr/>
            <p:nvPr/>
          </p:nvSpPr>
          <p:spPr bwMode="auto">
            <a:xfrm>
              <a:off x="7125539" y="584587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607246" y="5320149"/>
            <a:ext cx="3286807" cy="1150239"/>
            <a:chOff x="607246" y="5320149"/>
            <a:chExt cx="3286807" cy="1150239"/>
          </a:xfrm>
        </p:grpSpPr>
        <p:sp>
          <p:nvSpPr>
            <p:cNvPr id="60" name="角丸四角形 59"/>
            <p:cNvSpPr/>
            <p:nvPr/>
          </p:nvSpPr>
          <p:spPr bwMode="auto">
            <a:xfrm>
              <a:off x="840499" y="5516505"/>
              <a:ext cx="3053554" cy="94414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1" name="グループ化 60"/>
            <p:cNvGrpSpPr/>
            <p:nvPr/>
          </p:nvGrpSpPr>
          <p:grpSpPr>
            <a:xfrm>
              <a:off x="607246" y="5320149"/>
              <a:ext cx="565503" cy="549789"/>
              <a:chOff x="162795" y="3812178"/>
              <a:chExt cx="565503" cy="549789"/>
            </a:xfrm>
          </p:grpSpPr>
          <p:sp>
            <p:nvSpPr>
              <p:cNvPr id="6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4" name="角丸四角形 63"/>
            <p:cNvSpPr/>
            <p:nvPr/>
          </p:nvSpPr>
          <p:spPr bwMode="auto">
            <a:xfrm>
              <a:off x="1053147" y="5531959"/>
              <a:ext cx="2829932" cy="938429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「項目：ルール種別」は「作成したディシジョンテーブル名」として扱われます。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kumimoji="1" lang="ja-JP" altLang="en-US" sz="1000" dirty="0" smtClean="0">
                  <a:latin typeface="+mn-ea"/>
                </a:rPr>
                <a:t>「項目：</a:t>
              </a:r>
              <a:r>
                <a:rPr kumimoji="1" lang="en-US" altLang="ja-JP" sz="1000" dirty="0" smtClean="0">
                  <a:latin typeface="+mn-ea"/>
                </a:rPr>
                <a:t>RuleTable</a:t>
              </a:r>
              <a:r>
                <a:rPr kumimoji="1" lang="ja-JP" altLang="en-US" sz="1000" dirty="0" smtClean="0">
                  <a:latin typeface="+mn-ea"/>
                </a:rPr>
                <a:t>」はエクセルとしてアウトプットされる「ディシジョンテーブルファイル名」として扱われます。</a:t>
              </a: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985566" y="5345680"/>
            <a:ext cx="2541998" cy="1132994"/>
            <a:chOff x="3985566" y="5345680"/>
            <a:chExt cx="2541998" cy="1132994"/>
          </a:xfrm>
        </p:grpSpPr>
        <p:sp>
          <p:nvSpPr>
            <p:cNvPr id="65" name="角丸四角形 64"/>
            <p:cNvSpPr/>
            <p:nvPr/>
          </p:nvSpPr>
          <p:spPr bwMode="auto">
            <a:xfrm>
              <a:off x="4224166" y="5516505"/>
              <a:ext cx="2277022" cy="9621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6" name="グループ化 65"/>
            <p:cNvGrpSpPr/>
            <p:nvPr/>
          </p:nvGrpSpPr>
          <p:grpSpPr>
            <a:xfrm>
              <a:off x="3985566" y="5345680"/>
              <a:ext cx="565503" cy="549789"/>
              <a:chOff x="162795" y="3812178"/>
              <a:chExt cx="565503" cy="549789"/>
            </a:xfrm>
          </p:grpSpPr>
          <p:sp>
            <p:nvSpPr>
              <p:cNvPr id="67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9" name="角丸四角形 68"/>
            <p:cNvSpPr/>
            <p:nvPr/>
          </p:nvSpPr>
          <p:spPr bwMode="auto">
            <a:xfrm>
              <a:off x="4443890" y="5540780"/>
              <a:ext cx="2083674" cy="91264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ここで設定した条件式には、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後述</a:t>
              </a:r>
              <a:r>
                <a:rPr lang="ja-JP" altLang="en-US" sz="1000" dirty="0">
                  <a:latin typeface="+mn-ea"/>
                </a:rPr>
                <a:t>する</a:t>
              </a:r>
              <a:r>
                <a:rPr lang="ja-JP" altLang="en-US" sz="1000" dirty="0" smtClean="0">
                  <a:latin typeface="+mn-ea"/>
                </a:rPr>
                <a:t>ディシジョンテーブルファイルで具体値を設定します。</a:t>
              </a:r>
              <a:endParaRPr lang="en-US" altLang="ja-JP" sz="10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53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/>
              <a:t>　ディシジョンテーブルファイルの作成 </a:t>
            </a:r>
            <a:r>
              <a:rPr lang="en-US" altLang="ja-JP" dirty="0"/>
              <a:t>※</a:t>
            </a:r>
            <a:r>
              <a:rPr lang="ja-JP" altLang="en-US" dirty="0"/>
              <a:t>エクセル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ディシジョンテーブルファイルのダウンロードおよび作成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/>
              <a:t>3.2</a:t>
            </a:r>
            <a:r>
              <a:rPr lang="ja-JP" altLang="en-US" dirty="0"/>
              <a:t>　ディシジョンテーブルの作成</a:t>
            </a:r>
            <a:r>
              <a:rPr lang="ja-JP" altLang="en-US" dirty="0" smtClean="0"/>
              <a:t>」で作成したディシジョンテーブルの「ダウンロードボタン」を押下しディシジョンテーブルファイルをダウンロードする。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71312" y="1988800"/>
            <a:ext cx="6022705" cy="3372107"/>
            <a:chOff x="571312" y="1988800"/>
            <a:chExt cx="6022705" cy="3372107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312" y="1988800"/>
              <a:ext cx="6022705" cy="3372107"/>
            </a:xfrm>
            <a:prstGeom prst="rect">
              <a:avLst/>
            </a:prstGeom>
          </p:spPr>
        </p:pic>
        <p:sp>
          <p:nvSpPr>
            <p:cNvPr id="21" name="正方形/長方形 20"/>
            <p:cNvSpPr/>
            <p:nvPr/>
          </p:nvSpPr>
          <p:spPr bwMode="auto">
            <a:xfrm>
              <a:off x="719974" y="2787674"/>
              <a:ext cx="274773" cy="97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571006" y="5301260"/>
            <a:ext cx="6023011" cy="1081995"/>
            <a:chOff x="571006" y="5301260"/>
            <a:chExt cx="6023011" cy="1081995"/>
          </a:xfrm>
        </p:grpSpPr>
        <p:sp>
          <p:nvSpPr>
            <p:cNvPr id="22" name="角丸四角形 21"/>
            <p:cNvSpPr/>
            <p:nvPr/>
          </p:nvSpPr>
          <p:spPr bwMode="auto">
            <a:xfrm>
              <a:off x="871197" y="5584740"/>
              <a:ext cx="5722820" cy="79851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ja-JP" altLang="en-US" sz="1400" dirty="0" smtClean="0">
                  <a:latin typeface="+mn-ea"/>
                </a:rPr>
                <a:t>ダウンロードされるファイル名は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先述の「項目：</a:t>
              </a:r>
              <a:r>
                <a:rPr lang="en-US" altLang="ja-JP" sz="1400" dirty="0" smtClean="0">
                  <a:latin typeface="+mn-ea"/>
                </a:rPr>
                <a:t>RuleTable</a:t>
              </a:r>
              <a:r>
                <a:rPr lang="ja-JP" altLang="en-US" sz="1400" dirty="0" smtClean="0">
                  <a:latin typeface="+mn-ea"/>
                </a:rPr>
                <a:t>」で入力した任意の文字列です。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各項目</a:t>
              </a:r>
              <a:r>
                <a:rPr lang="ja-JP" altLang="en-US" sz="1400" dirty="0">
                  <a:latin typeface="+mn-ea"/>
                </a:rPr>
                <a:t>の記述内容については次のページで説明します。</a:t>
              </a: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571006" y="5301260"/>
              <a:ext cx="565503" cy="549789"/>
              <a:chOff x="162795" y="3812178"/>
              <a:chExt cx="565503" cy="549789"/>
            </a:xfrm>
          </p:grpSpPr>
          <p:sp>
            <p:nvSpPr>
              <p:cNvPr id="2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60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3195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19116"/>
            <a:ext cx="7345020" cy="630000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はじめ</a:t>
            </a:r>
            <a:r>
              <a:rPr lang="ja-JP" altLang="en-US" sz="1400" dirty="0">
                <a:latin typeface="+mn-ea"/>
              </a:rPr>
              <a:t>に</a:t>
            </a:r>
          </a:p>
          <a:p>
            <a:pPr lvl="1"/>
            <a:r>
              <a:rPr lang="en-US" altLang="ja-JP" sz="1200" dirty="0" smtClean="0">
                <a:latin typeface="+mn-ea"/>
              </a:rPr>
              <a:t>1.1</a:t>
            </a:r>
            <a:r>
              <a:rPr lang="ja-JP" altLang="en-US" sz="1200" dirty="0">
                <a:latin typeface="+mn-ea"/>
              </a:rPr>
              <a:t>　ログイン画面</a:t>
            </a:r>
          </a:p>
          <a:p>
            <a:pPr lvl="1"/>
            <a:r>
              <a:rPr lang="en-US" altLang="ja-JP" sz="1200" dirty="0">
                <a:latin typeface="+mn-ea"/>
              </a:rPr>
              <a:t>1.2</a:t>
            </a:r>
            <a:r>
              <a:rPr lang="ja-JP" altLang="en-US" sz="1200" dirty="0">
                <a:latin typeface="+mn-ea"/>
              </a:rPr>
              <a:t>　画面説明（</a:t>
            </a:r>
            <a:r>
              <a:rPr lang="en-US" altLang="ja-JP" sz="1200" dirty="0">
                <a:latin typeface="+mn-ea"/>
              </a:rPr>
              <a:t>Dashboard</a:t>
            </a:r>
            <a:r>
              <a:rPr lang="ja-JP" altLang="en-US" sz="1200" dirty="0">
                <a:latin typeface="+mn-ea"/>
              </a:rPr>
              <a:t>画面）</a:t>
            </a:r>
          </a:p>
          <a:p>
            <a:pPr lvl="1"/>
            <a:r>
              <a:rPr lang="en-US" altLang="ja-JP" sz="1200" dirty="0">
                <a:latin typeface="+mn-ea"/>
              </a:rPr>
              <a:t>1.3</a:t>
            </a:r>
            <a:r>
              <a:rPr lang="ja-JP" altLang="en-US" sz="1200" dirty="0">
                <a:latin typeface="+mn-ea"/>
              </a:rPr>
              <a:t>　画面説明（アクション設定画面）</a:t>
            </a:r>
          </a:p>
          <a:p>
            <a:pPr lvl="1"/>
            <a:r>
              <a:rPr lang="en-US" altLang="ja-JP" sz="1200" dirty="0" smtClean="0">
                <a:latin typeface="+mn-ea"/>
              </a:rPr>
              <a:t>1.4</a:t>
            </a:r>
            <a:r>
              <a:rPr lang="ja-JP" altLang="en-US" sz="1200" dirty="0">
                <a:latin typeface="+mn-ea"/>
              </a:rPr>
              <a:t>　画面説明（ディシジョンテーブル画面）</a:t>
            </a:r>
          </a:p>
          <a:p>
            <a:pPr lvl="1"/>
            <a:r>
              <a:rPr lang="en-US" altLang="ja-JP" sz="1200" dirty="0">
                <a:latin typeface="+mn-ea"/>
              </a:rPr>
              <a:t>1.5</a:t>
            </a:r>
            <a:r>
              <a:rPr lang="ja-JP" altLang="en-US" sz="1200" dirty="0">
                <a:latin typeface="+mn-ea"/>
              </a:rPr>
              <a:t>　画面説明（ルール画面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1.6</a:t>
            </a:r>
            <a:r>
              <a:rPr lang="ja-JP" altLang="en-US" sz="1200" dirty="0">
                <a:latin typeface="+mn-ea"/>
              </a:rPr>
              <a:t>　画面説明</a:t>
            </a:r>
            <a:r>
              <a:rPr lang="ja-JP" altLang="en-US" sz="1200" dirty="0" smtClean="0">
                <a:latin typeface="+mn-ea"/>
              </a:rPr>
              <a:t>（リクエスト履歴</a:t>
            </a:r>
            <a:r>
              <a:rPr lang="ja-JP" altLang="en-US" sz="1200" dirty="0">
                <a:latin typeface="+mn-ea"/>
              </a:rPr>
              <a:t>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1.7</a:t>
            </a:r>
            <a:r>
              <a:rPr lang="ja-JP" altLang="en-US" sz="1200" dirty="0">
                <a:latin typeface="+mn-ea"/>
              </a:rPr>
              <a:t>　画面説明（アクション履歴画面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シナリオ</a:t>
            </a:r>
            <a:r>
              <a:rPr lang="ja-JP" altLang="en-US" sz="1400" dirty="0">
                <a:latin typeface="+mn-ea"/>
              </a:rPr>
              <a:t>説明</a:t>
            </a:r>
          </a:p>
          <a:p>
            <a:pPr lvl="1"/>
            <a:r>
              <a:rPr lang="en-US" altLang="ja-JP" sz="1200" dirty="0">
                <a:latin typeface="+mn-ea"/>
              </a:rPr>
              <a:t>2.1</a:t>
            </a:r>
            <a:r>
              <a:rPr lang="ja-JP" altLang="en-US" sz="1200" dirty="0">
                <a:latin typeface="+mn-ea"/>
              </a:rPr>
              <a:t>　本書のシナリオと作業範囲の位置づけ</a:t>
            </a: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実行前</a:t>
            </a:r>
            <a:r>
              <a:rPr lang="ja-JP" altLang="en-US" sz="1400" dirty="0">
                <a:latin typeface="+mn-ea"/>
              </a:rPr>
              <a:t>準備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</a:t>
            </a:r>
            <a:r>
              <a:rPr lang="ja-JP" altLang="en-US" sz="1200" dirty="0" smtClean="0">
                <a:latin typeface="+mn-ea"/>
              </a:rPr>
              <a:t>とメールテンプレート</a:t>
            </a:r>
            <a:r>
              <a:rPr lang="ja-JP" altLang="en-US" sz="1200" dirty="0">
                <a:latin typeface="+mn-ea"/>
              </a:rPr>
              <a:t>の</a:t>
            </a:r>
            <a:r>
              <a:rPr lang="ja-JP" altLang="en-US" sz="1200" dirty="0" smtClean="0">
                <a:latin typeface="+mn-ea"/>
              </a:rPr>
              <a:t>作成</a:t>
            </a:r>
            <a:r>
              <a:rPr lang="en-US" altLang="ja-JP" sz="1200" dirty="0" smtClean="0">
                <a:latin typeface="+mn-ea"/>
              </a:rPr>
              <a:t>(</a:t>
            </a:r>
            <a:r>
              <a:rPr lang="en-US" altLang="ja-JP" sz="1200" dirty="0">
                <a:latin typeface="+mn-ea"/>
              </a:rPr>
              <a:t>1/3</a:t>
            </a:r>
            <a:r>
              <a:rPr lang="en-US" altLang="ja-JP" sz="1200" dirty="0" smtClean="0">
                <a:latin typeface="+mn-ea"/>
              </a:rPr>
              <a:t>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メールドライバの設定とメールテンプレートの作成</a:t>
            </a:r>
            <a:r>
              <a:rPr lang="en-US" altLang="ja-JP" sz="1200" dirty="0" smtClean="0">
                <a:latin typeface="+mn-ea"/>
              </a:rPr>
              <a:t>(2/3)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メールドライバの設定とメールテンプレートの作成</a:t>
            </a:r>
            <a:r>
              <a:rPr lang="en-US" altLang="ja-JP" sz="1200" dirty="0" smtClean="0">
                <a:latin typeface="+mn-ea"/>
              </a:rPr>
              <a:t>(3/3)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3.2</a:t>
            </a:r>
            <a:r>
              <a:rPr lang="ja-JP" altLang="en-US" sz="1200" dirty="0">
                <a:latin typeface="+mn-ea"/>
              </a:rPr>
              <a:t>　ディシジョンテーブルの</a:t>
            </a:r>
            <a:r>
              <a:rPr lang="ja-JP" altLang="en-US" sz="1200" dirty="0" smtClean="0">
                <a:latin typeface="+mn-ea"/>
              </a:rPr>
              <a:t>作成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ディシジョンテーブルファイルの作成 </a:t>
            </a:r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>
                <a:latin typeface="+mn-ea"/>
              </a:rPr>
              <a:t>エクセル</a:t>
            </a:r>
            <a:r>
              <a:rPr lang="ja-JP" altLang="en-US" sz="1200" dirty="0" smtClean="0">
                <a:latin typeface="+mn-ea"/>
              </a:rPr>
              <a:t>操作</a:t>
            </a:r>
            <a:r>
              <a:rPr lang="en-US" altLang="ja-JP" sz="1200" dirty="0" smtClean="0">
                <a:latin typeface="+mn-ea"/>
              </a:rPr>
              <a:t>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ディシジョンテーブルファイルの作成 </a:t>
            </a:r>
            <a:r>
              <a:rPr lang="en-US" altLang="ja-JP" sz="1200" dirty="0">
                <a:latin typeface="+mn-ea"/>
              </a:rPr>
              <a:t>※</a:t>
            </a:r>
            <a:r>
              <a:rPr lang="ja-JP" altLang="en-US" sz="1200" dirty="0">
                <a:latin typeface="+mn-ea"/>
              </a:rPr>
              <a:t>エクセル操作</a:t>
            </a:r>
            <a:r>
              <a:rPr lang="en-US" altLang="ja-JP" sz="1200" dirty="0" smtClean="0">
                <a:latin typeface="+mn-ea"/>
              </a:rPr>
              <a:t>(2/2)</a:t>
            </a:r>
          </a:p>
          <a:p>
            <a:pPr lvl="1"/>
            <a:r>
              <a:rPr lang="en-US" altLang="ja-JP" sz="1200" dirty="0" smtClean="0">
                <a:latin typeface="+mn-ea"/>
              </a:rPr>
              <a:t>3.4</a:t>
            </a:r>
            <a:r>
              <a:rPr lang="ja-JP" altLang="en-US" sz="1200" dirty="0">
                <a:latin typeface="+mn-ea"/>
              </a:rPr>
              <a:t>　ディシジョンテーブルファイルのアップロード</a:t>
            </a: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</a:t>
            </a:r>
            <a:r>
              <a:rPr lang="ja-JP" altLang="en-US" sz="1200" dirty="0" smtClean="0">
                <a:latin typeface="+mn-ea"/>
              </a:rPr>
              <a:t>テストリクエスト</a:t>
            </a:r>
            <a:r>
              <a:rPr lang="en-US" altLang="ja-JP" sz="1200" dirty="0" smtClean="0">
                <a:latin typeface="+mn-ea"/>
              </a:rPr>
              <a:t>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テストリクエスト</a:t>
            </a:r>
            <a:r>
              <a:rPr lang="en-US" altLang="ja-JP" sz="1200" dirty="0" smtClean="0">
                <a:latin typeface="+mn-ea"/>
              </a:rPr>
              <a:t>(2/2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3.6</a:t>
            </a:r>
            <a:r>
              <a:rPr lang="ja-JP" altLang="en-US" sz="1200" dirty="0">
                <a:latin typeface="+mn-ea"/>
              </a:rPr>
              <a:t>　プロダクション適用</a:t>
            </a: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実行</a:t>
            </a:r>
            <a:r>
              <a:rPr lang="ja-JP" altLang="en-US" sz="1400" dirty="0">
                <a:latin typeface="+mn-ea"/>
              </a:rPr>
              <a:t>操作</a:t>
            </a:r>
          </a:p>
          <a:p>
            <a:pPr lvl="1"/>
            <a:r>
              <a:rPr lang="en-US" altLang="ja-JP" sz="1200" dirty="0" smtClean="0">
                <a:latin typeface="+mn-ea"/>
              </a:rPr>
              <a:t>4.1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curl</a:t>
            </a:r>
            <a:r>
              <a:rPr lang="ja-JP" altLang="en-US" sz="1200" dirty="0">
                <a:latin typeface="+mn-ea"/>
              </a:rPr>
              <a:t>コマンドに</a:t>
            </a:r>
            <a:r>
              <a:rPr lang="ja-JP" altLang="en-US" sz="1200" dirty="0" smtClean="0">
                <a:latin typeface="+mn-ea"/>
              </a:rPr>
              <a:t>よるリクエスト送信</a:t>
            </a:r>
            <a:r>
              <a:rPr lang="en-US" altLang="ja-JP" sz="1200" dirty="0">
                <a:latin typeface="+mn-ea"/>
              </a:rPr>
              <a:t>(1/2</a:t>
            </a:r>
            <a:r>
              <a:rPr lang="en-US" altLang="ja-JP" sz="1200" dirty="0" smtClean="0">
                <a:latin typeface="+mn-ea"/>
              </a:rPr>
              <a:t>)</a:t>
            </a:r>
          </a:p>
          <a:p>
            <a:pPr lvl="1"/>
            <a:r>
              <a:rPr lang="en-US" altLang="ja-JP" sz="1200" dirty="0">
                <a:latin typeface="+mn-ea"/>
              </a:rPr>
              <a:t>4.1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curl</a:t>
            </a:r>
            <a:r>
              <a:rPr lang="ja-JP" altLang="en-US" sz="1200" dirty="0">
                <a:latin typeface="+mn-ea"/>
              </a:rPr>
              <a:t>コマンドによるリクエスト送信</a:t>
            </a:r>
            <a:r>
              <a:rPr lang="en-US" altLang="ja-JP" sz="1200" dirty="0" smtClean="0">
                <a:latin typeface="+mn-ea"/>
              </a:rPr>
              <a:t>(2/2)</a:t>
            </a:r>
            <a:endParaRPr lang="ja-JP" altLang="en-US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4.2</a:t>
            </a:r>
            <a:r>
              <a:rPr lang="ja-JP" altLang="en-US" sz="1200" dirty="0" smtClean="0">
                <a:latin typeface="+mn-ea"/>
              </a:rPr>
              <a:t>　アクション実行結果の確認　</a:t>
            </a:r>
            <a:endParaRPr lang="en-US" altLang="ja-JP" sz="1200" dirty="0" smtClean="0">
              <a:latin typeface="+mn-ea"/>
            </a:endParaRPr>
          </a:p>
          <a:p>
            <a:pPr lvl="1"/>
            <a:endParaRPr lang="en-US" altLang="ja-JP" sz="12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A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付録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(1/3)</a:t>
            </a: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(2/3)</a:t>
            </a: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(3/3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dirty="0"/>
              <a:t>ディシジョンテーブルファイルに以下の内容を記述作成</a:t>
            </a: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具体的なディシジョンテーブルファイルの使用例は</a:t>
            </a:r>
            <a:r>
              <a:rPr lang="ja-JP" altLang="en-US" dirty="0"/>
              <a:t>後述</a:t>
            </a:r>
            <a:r>
              <a:rPr lang="ja-JP" altLang="en-US" dirty="0" smtClean="0"/>
              <a:t>の「</a:t>
            </a:r>
            <a:r>
              <a:rPr lang="en-US" altLang="ja-JP" dirty="0" smtClean="0"/>
              <a:t>A</a:t>
            </a:r>
            <a:r>
              <a:rPr lang="ja-JP" altLang="en-US" dirty="0" smtClean="0"/>
              <a:t> 付録 サンプル</a:t>
            </a:r>
            <a:r>
              <a:rPr lang="en-US" altLang="ja-JP" dirty="0" smtClean="0"/>
              <a:t>1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参照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3.3</a:t>
            </a:r>
            <a:r>
              <a:rPr lang="ja-JP" altLang="en-US" dirty="0"/>
              <a:t>　ディシジョンテーブルファイルの作成 </a:t>
            </a:r>
            <a:r>
              <a:rPr lang="en-US" altLang="ja-JP" dirty="0"/>
              <a:t>※</a:t>
            </a:r>
            <a:r>
              <a:rPr lang="ja-JP" altLang="en-US" dirty="0"/>
              <a:t>エクセル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17951" y="5685622"/>
            <a:ext cx="8345562" cy="784876"/>
            <a:chOff x="617951" y="5685622"/>
            <a:chExt cx="8345562" cy="784876"/>
          </a:xfrm>
        </p:grpSpPr>
        <p:sp>
          <p:nvSpPr>
            <p:cNvPr id="93" name="角丸四角形 92"/>
            <p:cNvSpPr/>
            <p:nvPr/>
          </p:nvSpPr>
          <p:spPr bwMode="auto">
            <a:xfrm>
              <a:off x="913929" y="5786776"/>
              <a:ext cx="8049584" cy="642977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94" name="グループ化 93"/>
            <p:cNvGrpSpPr/>
            <p:nvPr/>
          </p:nvGrpSpPr>
          <p:grpSpPr>
            <a:xfrm>
              <a:off x="617951" y="5685622"/>
              <a:ext cx="565503" cy="549789"/>
              <a:chOff x="162795" y="3812178"/>
              <a:chExt cx="565503" cy="549789"/>
            </a:xfrm>
          </p:grpSpPr>
          <p:sp>
            <p:nvSpPr>
              <p:cNvPr id="9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97" name="角丸四角形 96"/>
            <p:cNvSpPr/>
            <p:nvPr/>
          </p:nvSpPr>
          <p:spPr bwMode="auto">
            <a:xfrm>
              <a:off x="1067473" y="5806508"/>
              <a:ext cx="7824162" cy="66399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値の記述方法は</a:t>
              </a:r>
              <a:r>
                <a:rPr lang="ja-JP" altLang="en-US" sz="1400" dirty="0"/>
                <a:t>ディシジョンテーブルファイルの「記述例」シートを参照ください。</a:t>
              </a:r>
              <a:endParaRPr lang="en-US" altLang="ja-JP" sz="1400" dirty="0" err="1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467430" y="1772770"/>
            <a:ext cx="6097258" cy="1518548"/>
            <a:chOff x="467430" y="1772770"/>
            <a:chExt cx="6097258" cy="1518548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430" y="1772770"/>
              <a:ext cx="6097258" cy="1518548"/>
            </a:xfrm>
            <a:prstGeom prst="rect">
              <a:avLst/>
            </a:prstGeom>
          </p:spPr>
        </p:pic>
        <p:sp>
          <p:nvSpPr>
            <p:cNvPr id="43" name="正方形/長方形 42"/>
            <p:cNvSpPr/>
            <p:nvPr/>
          </p:nvSpPr>
          <p:spPr bwMode="auto">
            <a:xfrm>
              <a:off x="683654" y="2305309"/>
              <a:ext cx="230275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5" name="正方形/長方形 44"/>
            <p:cNvSpPr/>
            <p:nvPr/>
          </p:nvSpPr>
          <p:spPr bwMode="auto">
            <a:xfrm>
              <a:off x="913928" y="2305309"/>
              <a:ext cx="958771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6" name="正方形/長方形 45"/>
            <p:cNvSpPr/>
            <p:nvPr/>
          </p:nvSpPr>
          <p:spPr bwMode="auto">
            <a:xfrm>
              <a:off x="1872699" y="2305309"/>
              <a:ext cx="3635431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7" name="正方形/長方形 46"/>
            <p:cNvSpPr/>
            <p:nvPr/>
          </p:nvSpPr>
          <p:spPr bwMode="auto">
            <a:xfrm>
              <a:off x="5508130" y="2305309"/>
              <a:ext cx="881098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610331" y="2809792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1183454" y="2809792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3299892" y="2809792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780840" y="2809792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④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3" name="角丸四角形 52"/>
          <p:cNvSpPr/>
          <p:nvPr/>
        </p:nvSpPr>
        <p:spPr bwMode="auto">
          <a:xfrm>
            <a:off x="468668" y="3449706"/>
            <a:ext cx="6096019" cy="2067584"/>
          </a:xfrm>
          <a:prstGeom prst="roundRect">
            <a:avLst>
              <a:gd name="adj" fmla="val 4633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1804"/>
              </p:ext>
            </p:extLst>
          </p:nvPr>
        </p:nvGraphicFramePr>
        <p:xfrm>
          <a:off x="516928" y="3495668"/>
          <a:ext cx="5999342" cy="196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702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60864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①コメント部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空白可。説明文など、自由なテキスト記述に使用可能。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②条件部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ルールがマッチングする条件を作成する。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③アクション部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ルール名ごとにどのようなアクションを実行するか設定可能。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アクションを実行してもよいか、事前承認メールを送る設定も可能。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「アクション種別」に指定可能なのは「アクション設定」画面で登録したドライバのみ。</a:t>
                      </a:r>
                      <a:b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（クイックスタートでは「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」を設定）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アクション種別ごとに「アクションパラメータ情報」の書き方が異なるため要注意。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④アクション条件部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。ルールを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適用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する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期間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の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始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まりから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終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わりまでを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設定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することが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可能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67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3.4</a:t>
            </a:r>
            <a:r>
              <a:rPr lang="ja-JP" altLang="en-US" dirty="0"/>
              <a:t>　ディシジョンテーブルファイルのアップロード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テストリクエストしたいディシジョンテーブルファイルを選ぶ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「ルール」画面の「ファイルを選択」ボタンを押下し</a:t>
            </a:r>
            <a:r>
              <a:rPr lang="ja-JP" altLang="en-US" dirty="0"/>
              <a:t>、</a:t>
            </a:r>
            <a:r>
              <a:rPr lang="ja-JP" altLang="en-US" dirty="0" smtClean="0"/>
              <a:t>作成した</a:t>
            </a:r>
            <a:r>
              <a:rPr lang="ja-JP" altLang="en-US" spc="-150" dirty="0" smtClean="0"/>
              <a:t>ディシジョンテーブルファイル</a:t>
            </a:r>
            <a:r>
              <a:rPr lang="ja-JP" altLang="en-US" dirty="0" smtClean="0"/>
              <a:t>を選択する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kumimoji="1" lang="ja-JP" altLang="en-US" dirty="0" smtClean="0"/>
              <a:t>「アップロード」ボタンを押下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39440" y="5850387"/>
            <a:ext cx="8424072" cy="577076"/>
            <a:chOff x="539440" y="5850387"/>
            <a:chExt cx="8424072" cy="577076"/>
          </a:xfrm>
        </p:grpSpPr>
        <p:sp>
          <p:nvSpPr>
            <p:cNvPr id="30" name="角丸四角形 29"/>
            <p:cNvSpPr/>
            <p:nvPr/>
          </p:nvSpPr>
          <p:spPr bwMode="auto">
            <a:xfrm>
              <a:off x="827480" y="5850694"/>
              <a:ext cx="8136032" cy="5767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spc="-150" dirty="0" smtClean="0">
                  <a:latin typeface="+mn-ea"/>
                </a:rPr>
                <a:t>ファイル</a:t>
              </a:r>
              <a:r>
                <a:rPr lang="ja-JP" altLang="en-US" sz="1400" dirty="0">
                  <a:latin typeface="+mn-ea"/>
                </a:rPr>
                <a:t>名</a:t>
              </a:r>
              <a:r>
                <a:rPr lang="ja-JP" altLang="en-US" sz="1400" dirty="0" smtClean="0">
                  <a:latin typeface="+mn-ea"/>
                </a:rPr>
                <a:t>は</a:t>
              </a:r>
              <a:r>
                <a:rPr lang="en-US" altLang="ja-JP" sz="1400" b="1" u="sng" dirty="0" smtClean="0">
                  <a:latin typeface="+mn-ea"/>
                  <a:hlinkClick r:id="rId2" action="ppaction://hlinksldjump"/>
                </a:rPr>
                <a:t>&lt;3.2</a:t>
              </a:r>
              <a:r>
                <a:rPr lang="ja-JP" altLang="en-US" sz="1400" b="1" u="sng" dirty="0" smtClean="0">
                  <a:latin typeface="+mn-ea"/>
                  <a:hlinkClick r:id="rId2" action="ppaction://hlinksldjump"/>
                </a:rPr>
                <a:t> </a:t>
              </a:r>
              <a:r>
                <a:rPr lang="ja-JP" altLang="en-US" sz="1400" b="1" u="sng" spc="-150" dirty="0" smtClean="0">
                  <a:latin typeface="+mn-ea"/>
                  <a:hlinkClick r:id="rId2" action="ppaction://hlinksldjump"/>
                </a:rPr>
                <a:t>ディシジョンテーブル</a:t>
              </a:r>
              <a:r>
                <a:rPr lang="ja-JP" altLang="en-US" sz="1400" b="1" u="sng" dirty="0" smtClean="0">
                  <a:latin typeface="+mn-ea"/>
                  <a:hlinkClick r:id="rId2" action="ppaction://hlinksldjump"/>
                </a:rPr>
                <a:t>の作成</a:t>
              </a:r>
              <a:r>
                <a:rPr lang="en-US" altLang="ja-JP" sz="1400" b="1" u="sng" dirty="0" smtClean="0">
                  <a:latin typeface="+mn-ea"/>
                  <a:hlinkClick r:id="rId2" action="ppaction://hlinksldjump"/>
                </a:rPr>
                <a:t>&gt;</a:t>
              </a:r>
              <a:r>
                <a:rPr lang="ja-JP" altLang="en-US" sz="1400" dirty="0" smtClean="0">
                  <a:latin typeface="+mn-ea"/>
                </a:rPr>
                <a:t>の</a:t>
              </a:r>
              <a:r>
                <a:rPr lang="en-US" altLang="ja-JP" sz="1400" dirty="0" smtClean="0">
                  <a:latin typeface="+mn-ea"/>
                </a:rPr>
                <a:t>RuleTable</a:t>
              </a:r>
              <a:r>
                <a:rPr lang="ja-JP" altLang="en-US" sz="1400" dirty="0" smtClean="0">
                  <a:latin typeface="+mn-ea"/>
                </a:rPr>
                <a:t>欄で入力した文字列です。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539440" y="5850387"/>
              <a:ext cx="565503" cy="549789"/>
              <a:chOff x="162795" y="3812178"/>
              <a:chExt cx="565503" cy="549789"/>
            </a:xfrm>
          </p:grpSpPr>
          <p:sp>
            <p:nvSpPr>
              <p:cNvPr id="3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</p:grpSp>
      <p:grpSp>
        <p:nvGrpSpPr>
          <p:cNvPr id="8" name="グループ化 7"/>
          <p:cNvGrpSpPr>
            <a:grpSpLocks noChangeAspect="1"/>
          </p:cNvGrpSpPr>
          <p:nvPr/>
        </p:nvGrpSpPr>
        <p:grpSpPr>
          <a:xfrm>
            <a:off x="928107" y="2132820"/>
            <a:ext cx="5699555" cy="3496118"/>
            <a:chOff x="755470" y="2132820"/>
            <a:chExt cx="5872191" cy="3602014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755470" y="2132820"/>
              <a:ext cx="5872191" cy="3602014"/>
              <a:chOff x="684427" y="2203316"/>
              <a:chExt cx="5872191" cy="3602014"/>
            </a:xfrm>
          </p:grpSpPr>
          <p:grpSp>
            <p:nvGrpSpPr>
              <p:cNvPr id="13" name="グループ化 12"/>
              <p:cNvGrpSpPr/>
              <p:nvPr/>
            </p:nvGrpSpPr>
            <p:grpSpPr>
              <a:xfrm>
                <a:off x="684427" y="2203316"/>
                <a:ext cx="5872191" cy="3602014"/>
                <a:chOff x="684427" y="1987286"/>
                <a:chExt cx="5872191" cy="3602014"/>
              </a:xfrm>
            </p:grpSpPr>
            <p:pic>
              <p:nvPicPr>
                <p:cNvPr id="18" name="図 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4427" y="1987286"/>
                  <a:ext cx="5872191" cy="3602014"/>
                </a:xfrm>
                <a:prstGeom prst="rect">
                  <a:avLst/>
                </a:prstGeom>
              </p:spPr>
            </p:pic>
            <p:sp>
              <p:nvSpPr>
                <p:cNvPr id="19" name="正方形/長方形 18"/>
                <p:cNvSpPr/>
                <p:nvPr/>
              </p:nvSpPr>
              <p:spPr bwMode="auto">
                <a:xfrm>
                  <a:off x="4476017" y="2314308"/>
                  <a:ext cx="1243403" cy="24974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0" name="正方形/長方形 19"/>
                <p:cNvSpPr/>
                <p:nvPr/>
              </p:nvSpPr>
              <p:spPr bwMode="auto">
                <a:xfrm>
                  <a:off x="5796170" y="2314309"/>
                  <a:ext cx="683698" cy="24974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4958029" y="2539026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①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5996705" y="2530388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②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7" name="正方形/長方形 36"/>
              <p:cNvSpPr/>
              <p:nvPr/>
            </p:nvSpPr>
            <p:spPr bwMode="auto">
              <a:xfrm>
                <a:off x="684427" y="4063328"/>
                <a:ext cx="5872191" cy="1742001"/>
              </a:xfrm>
              <a:prstGeom prst="rect">
                <a:avLst/>
              </a:prstGeom>
              <a:solidFill>
                <a:schemeClr val="bg1">
                  <a:lumMod val="65000"/>
                  <a:alpha val="74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790" y="3265905"/>
              <a:ext cx="1353186" cy="956338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 bwMode="auto">
            <a:xfrm>
              <a:off x="3247784" y="3959169"/>
              <a:ext cx="536774" cy="2497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9" name="直線矢印コネクタ 38"/>
            <p:cNvCxnSpPr>
              <a:stCxn id="20" idx="2"/>
              <a:endCxn id="38" idx="0"/>
            </p:cNvCxnSpPr>
            <p:nvPr/>
          </p:nvCxnSpPr>
          <p:spPr bwMode="auto">
            <a:xfrm flipH="1">
              <a:off x="3516171" y="2709589"/>
              <a:ext cx="2692891" cy="124958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3912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テストリクエスト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テストリクエスト対象の選択</a:t>
            </a:r>
          </a:p>
          <a:p>
            <a:pPr lvl="1"/>
            <a:r>
              <a:rPr lang="ja-JP" altLang="en-US" kern="0" dirty="0" smtClean="0"/>
              <a:t>「作業ステータス」欄が「ステージ適用完了」に遷移後「テストリクエスト」ボタンを押下する。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「ルール種別選択」欄からテストしたいルール種別を選択し</a:t>
            </a:r>
            <a:r>
              <a:rPr lang="en-US" altLang="ja-JP" kern="0" dirty="0" smtClean="0"/>
              <a:t/>
            </a:r>
            <a:br>
              <a:rPr lang="en-US" altLang="ja-JP" kern="0" dirty="0" smtClean="0"/>
            </a:br>
            <a:r>
              <a:rPr lang="ja-JP" altLang="en-US" kern="0" dirty="0" smtClean="0"/>
              <a:t>「テストリクエスト設定へ」ボタンを押下する。</a:t>
            </a:r>
            <a:endParaRPr lang="en-US" altLang="ja-JP" kern="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91354" y="2420860"/>
            <a:ext cx="6068936" cy="3913850"/>
            <a:chOff x="591354" y="2420860"/>
            <a:chExt cx="6068936" cy="3913850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429" y="2420860"/>
              <a:ext cx="5883861" cy="3426093"/>
            </a:xfrm>
            <a:prstGeom prst="rect">
              <a:avLst/>
            </a:prstGeom>
          </p:spPr>
        </p:pic>
        <p:sp>
          <p:nvSpPr>
            <p:cNvPr id="19" name="正方形/長方形 18"/>
            <p:cNvSpPr/>
            <p:nvPr/>
          </p:nvSpPr>
          <p:spPr bwMode="auto">
            <a:xfrm>
              <a:off x="2391604" y="2758932"/>
              <a:ext cx="864000" cy="2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4047834" y="2993203"/>
              <a:ext cx="936130" cy="1023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354" y="3390445"/>
              <a:ext cx="3228672" cy="2944265"/>
            </a:xfrm>
            <a:prstGeom prst="rect">
              <a:avLst/>
            </a:prstGeom>
          </p:spPr>
        </p:pic>
        <p:sp>
          <p:nvSpPr>
            <p:cNvPr id="23" name="正方形/長方形 22"/>
            <p:cNvSpPr/>
            <p:nvPr/>
          </p:nvSpPr>
          <p:spPr bwMode="auto">
            <a:xfrm>
              <a:off x="704684" y="4111324"/>
              <a:ext cx="3013676" cy="405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4" name="直線矢印コネクタ 23"/>
            <p:cNvCxnSpPr>
              <a:stCxn id="19" idx="2"/>
              <a:endCxn id="23" idx="0"/>
            </p:cNvCxnSpPr>
            <p:nvPr/>
          </p:nvCxnSpPr>
          <p:spPr bwMode="auto">
            <a:xfrm flipH="1">
              <a:off x="2211522" y="2974932"/>
              <a:ext cx="612082" cy="113639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直線矢印コネクタ 26"/>
            <p:cNvCxnSpPr>
              <a:stCxn id="20" idx="0"/>
              <a:endCxn id="19" idx="3"/>
            </p:cNvCxnSpPr>
            <p:nvPr/>
          </p:nvCxnSpPr>
          <p:spPr bwMode="auto">
            <a:xfrm flipH="1" flipV="1">
              <a:off x="3255604" y="2866932"/>
              <a:ext cx="1260295" cy="12627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正方形/長方形 21"/>
            <p:cNvSpPr/>
            <p:nvPr/>
          </p:nvSpPr>
          <p:spPr bwMode="auto">
            <a:xfrm>
              <a:off x="1758291" y="6081415"/>
              <a:ext cx="878964" cy="2163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5" name="直線矢印コネクタ 24"/>
            <p:cNvCxnSpPr>
              <a:stCxn id="23" idx="2"/>
              <a:endCxn id="22" idx="0"/>
            </p:cNvCxnSpPr>
            <p:nvPr/>
          </p:nvCxnSpPr>
          <p:spPr bwMode="auto">
            <a:xfrm flipH="1">
              <a:off x="2197773" y="4516599"/>
              <a:ext cx="13749" cy="156481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グループ化 2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2" name="正方形/長方形 3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2820900" y="5742969"/>
            <a:ext cx="6143710" cy="803428"/>
            <a:chOff x="2820900" y="5742969"/>
            <a:chExt cx="6143710" cy="803428"/>
          </a:xfrm>
        </p:grpSpPr>
        <p:sp>
          <p:nvSpPr>
            <p:cNvPr id="26" name="角丸四角形 25"/>
            <p:cNvSpPr/>
            <p:nvPr/>
          </p:nvSpPr>
          <p:spPr bwMode="auto">
            <a:xfrm>
              <a:off x="3084576" y="5759556"/>
              <a:ext cx="5880034" cy="7405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2820900" y="5857302"/>
              <a:ext cx="565503" cy="549789"/>
              <a:chOff x="162795" y="3812178"/>
              <a:chExt cx="565503" cy="549789"/>
            </a:xfrm>
          </p:grpSpPr>
          <p:sp>
            <p:nvSpPr>
              <p:cNvPr id="2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1" name="角丸四角形 30"/>
            <p:cNvSpPr/>
            <p:nvPr/>
          </p:nvSpPr>
          <p:spPr bwMode="auto">
            <a:xfrm>
              <a:off x="3635870" y="5742969"/>
              <a:ext cx="5097170" cy="803428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latin typeface="+mn-ea"/>
                </a:rPr>
                <a:t>作業</a:t>
              </a:r>
              <a:r>
                <a:rPr lang="ja-JP" altLang="en-US" sz="1200" dirty="0">
                  <a:latin typeface="+mn-ea"/>
                </a:rPr>
                <a:t>ステータス</a:t>
              </a:r>
              <a:r>
                <a:rPr lang="ja-JP" altLang="en-US" sz="1200" dirty="0" smtClean="0">
                  <a:latin typeface="+mn-ea"/>
                </a:rPr>
                <a:t>は</a:t>
              </a:r>
              <a:r>
                <a:rPr lang="en-US" altLang="ja-JP" sz="1200" dirty="0" smtClean="0">
                  <a:latin typeface="+mn-ea"/>
                </a:rPr>
                <a:t>5</a:t>
              </a:r>
              <a:r>
                <a:rPr lang="ja-JP" altLang="en-US" sz="1200" dirty="0" smtClean="0">
                  <a:latin typeface="+mn-ea"/>
                </a:rPr>
                <a:t>秒</a:t>
              </a:r>
              <a:r>
                <a:rPr lang="ja-JP" altLang="en-US" sz="1200" dirty="0">
                  <a:latin typeface="+mn-ea"/>
                </a:rPr>
                <a:t>間隔</a:t>
              </a:r>
              <a:r>
                <a:rPr lang="ja-JP" altLang="en-US" sz="1200" dirty="0" smtClean="0">
                  <a:latin typeface="+mn-ea"/>
                </a:rPr>
                <a:t>で自動的に更新されます。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lang="ja-JP" altLang="en-US" sz="1200" dirty="0" smtClean="0">
                  <a:latin typeface="+mn-ea"/>
                </a:rPr>
                <a:t>作業ステータスの遷移については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4"/>
                </a:rPr>
                <a:t>&lt;</a:t>
              </a:r>
              <a:r>
                <a:rPr lang="ja-JP" altLang="en-US" sz="1100" b="1" dirty="0" smtClean="0">
                  <a:latin typeface="+mn-ea"/>
                  <a:hlinkClick r:id="rId4"/>
                </a:rPr>
                <a:t>利用手順マニュアル </a:t>
              </a:r>
              <a:r>
                <a:rPr lang="en-US" altLang="ja-JP" sz="1100" b="1" dirty="0" smtClean="0">
                  <a:latin typeface="+mn-ea"/>
                  <a:hlinkClick r:id="rId4"/>
                </a:rPr>
                <a:t>-</a:t>
              </a:r>
              <a:r>
                <a:rPr lang="ja-JP" altLang="en-US" sz="1100" b="1" dirty="0" smtClean="0">
                  <a:latin typeface="+mn-ea"/>
                  <a:hlinkClick r:id="rId4"/>
                </a:rPr>
                <a:t>ルール画面編</a:t>
              </a:r>
              <a:r>
                <a:rPr lang="en-US" altLang="ja-JP" sz="1100" b="1" dirty="0" smtClean="0">
                  <a:latin typeface="+mn-ea"/>
                  <a:hlinkClick r:id="rId4"/>
                </a:rPr>
                <a:t>-</a:t>
              </a:r>
              <a:r>
                <a:rPr lang="ja-JP" altLang="en-US" sz="1100" b="1" dirty="0" smtClean="0">
                  <a:latin typeface="+mn-ea"/>
                  <a:hlinkClick r:id="rId4"/>
                </a:rPr>
                <a:t> </a:t>
              </a:r>
              <a:r>
                <a:rPr lang="en-US" altLang="ja-JP" sz="1100" b="1" dirty="0">
                  <a:latin typeface="+mn-ea"/>
                  <a:hlinkClick r:id="rId4"/>
                </a:rPr>
                <a:t>(1)</a:t>
              </a:r>
              <a:r>
                <a:rPr lang="ja-JP" altLang="en-US" sz="1100" b="1" dirty="0">
                  <a:latin typeface="+mn-ea"/>
                  <a:hlinkClick r:id="rId4"/>
                </a:rPr>
                <a:t>ルール画面</a:t>
              </a:r>
              <a:r>
                <a:rPr lang="en-US" altLang="ja-JP" sz="1100" b="1" dirty="0">
                  <a:latin typeface="+mn-ea"/>
                  <a:hlinkClick r:id="rId4"/>
                </a:rPr>
                <a:t>(</a:t>
              </a:r>
              <a:r>
                <a:rPr lang="ja-JP" altLang="en-US" sz="1100" b="1" dirty="0">
                  <a:latin typeface="+mn-ea"/>
                  <a:hlinkClick r:id="rId4"/>
                </a:rPr>
                <a:t>ステージング</a:t>
              </a:r>
              <a:r>
                <a:rPr lang="en-US" altLang="ja-JP" sz="1100" b="1" dirty="0">
                  <a:latin typeface="+mn-ea"/>
                  <a:hlinkClick r:id="rId4"/>
                </a:rPr>
                <a:t>)&gt;</a:t>
              </a:r>
              <a:r>
                <a:rPr lang="ja-JP" altLang="en-US" sz="1200" dirty="0" smtClean="0">
                  <a:latin typeface="+mn-ea"/>
                </a:rPr>
                <a:t>を参照ください。</a:t>
              </a:r>
              <a:endParaRPr lang="en-US" altLang="ja-JP" sz="12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テストリクエスト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テストで値を入れて実行し、ルールが有効か確認する</a:t>
            </a:r>
          </a:p>
          <a:p>
            <a:pPr lvl="1"/>
            <a:r>
              <a:rPr lang="ja-JP" altLang="en-US" kern="0" spc="-150" dirty="0" smtClean="0"/>
              <a:t>「</a:t>
            </a:r>
            <a:r>
              <a:rPr lang="ja-JP" altLang="en-US" kern="0" dirty="0" smtClean="0"/>
              <a:t>単発</a:t>
            </a:r>
            <a:r>
              <a:rPr lang="ja-JP" altLang="en-US" kern="0" spc="-150" dirty="0" smtClean="0"/>
              <a:t>テスト」タブ</a:t>
            </a:r>
            <a:r>
              <a:rPr lang="ja-JP" altLang="en-US" kern="0" dirty="0" smtClean="0"/>
              <a:t>の</a:t>
            </a:r>
            <a:r>
              <a:rPr lang="ja-JP" altLang="en-US" kern="0" spc="-150" dirty="0"/>
              <a:t>入力</a:t>
            </a:r>
            <a:r>
              <a:rPr lang="ja-JP" altLang="en-US" kern="0" dirty="0" smtClean="0"/>
              <a:t>欄に、作成したルールに合致する値を入力し</a:t>
            </a:r>
            <a:r>
              <a:rPr lang="ja-JP" altLang="en-US" kern="0" spc="-150" dirty="0" smtClean="0"/>
              <a:t>「</a:t>
            </a:r>
            <a:r>
              <a:rPr lang="ja-JP" altLang="en-US" kern="0" dirty="0" smtClean="0"/>
              <a:t>実行</a:t>
            </a:r>
            <a:r>
              <a:rPr lang="ja-JP" altLang="en-US" kern="0" spc="-150" dirty="0" smtClean="0"/>
              <a:t>」ボタン</a:t>
            </a:r>
            <a:r>
              <a:rPr lang="ja-JP" altLang="en-US" kern="0" dirty="0" smtClean="0"/>
              <a:t>を押下する</a:t>
            </a:r>
            <a:r>
              <a:rPr lang="ja-JP" altLang="en-US" kern="0" dirty="0"/>
              <a:t>。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48623" y="5717023"/>
            <a:ext cx="8653242" cy="883771"/>
            <a:chOff x="448623" y="5717023"/>
            <a:chExt cx="8653242" cy="883771"/>
          </a:xfrm>
        </p:grpSpPr>
        <p:sp>
          <p:nvSpPr>
            <p:cNvPr id="37" name="角丸四角形 36"/>
            <p:cNvSpPr/>
            <p:nvPr/>
          </p:nvSpPr>
          <p:spPr bwMode="auto">
            <a:xfrm>
              <a:off x="683459" y="5759556"/>
              <a:ext cx="8280053" cy="74052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448623" y="5860263"/>
              <a:ext cx="565503" cy="549789"/>
              <a:chOff x="162795" y="3812178"/>
              <a:chExt cx="565503" cy="549789"/>
            </a:xfrm>
          </p:grpSpPr>
          <p:sp>
            <p:nvSpPr>
              <p:cNvPr id="3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1" name="角丸四角形 40"/>
            <p:cNvSpPr/>
            <p:nvPr/>
          </p:nvSpPr>
          <p:spPr bwMode="auto">
            <a:xfrm>
              <a:off x="653615" y="5717023"/>
              <a:ext cx="8448250" cy="883771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  <a:hlinkClick r:id="rId2" action="ppaction://hlinksldjump"/>
                </a:rPr>
                <a:t>&lt;</a:t>
              </a:r>
              <a:r>
                <a:rPr lang="en-US" altLang="ja-JP" sz="1400" b="1" dirty="0">
                  <a:hlinkClick r:id="rId2" action="ppaction://hlinksldjump"/>
                </a:rPr>
                <a:t>3.3</a:t>
              </a:r>
              <a:r>
                <a:rPr lang="ja-JP" altLang="en-US" sz="1400" b="1" dirty="0">
                  <a:hlinkClick r:id="rId2" action="ppaction://hlinksldjump"/>
                </a:rPr>
                <a:t>　ディシジョンテーブルファイルの作成（エクセル）</a:t>
              </a:r>
              <a:r>
                <a:rPr kumimoji="1" lang="en-US" altLang="ja-JP" sz="1400" b="1" dirty="0" smtClean="0">
                  <a:latin typeface="+mn-ea"/>
                  <a:hlinkClick r:id="rId2" action="ppaction://hlinksldjump"/>
                </a:rPr>
                <a:t>&gt;</a:t>
              </a:r>
              <a:r>
                <a:rPr kumimoji="1" lang="ja-JP" altLang="en-US" sz="1400" dirty="0" smtClean="0">
                  <a:latin typeface="+mn-ea"/>
                </a:rPr>
                <a:t>で</a:t>
              </a:r>
              <a:r>
                <a:rPr lang="ja-JP" altLang="en-US" sz="1400" dirty="0">
                  <a:latin typeface="+mn-ea"/>
                </a:rPr>
                <a:t>作成</a:t>
              </a:r>
              <a:r>
                <a:rPr lang="ja-JP" altLang="en-US" sz="1400" dirty="0" smtClean="0">
                  <a:latin typeface="+mn-ea"/>
                </a:rPr>
                <a:t>したルールに合致する場合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「実行ログ」に「正常に処理されました」「マッチングされました」と表示されます。</a:t>
              </a:r>
              <a:endParaRPr lang="en-US" altLang="ja-JP" sz="1400" dirty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ルールがマッチングすると「運用ステータス」が次のステータスに移ります。</a:t>
              </a:r>
              <a:endParaRPr lang="en-US" altLang="ja-JP" sz="1400" dirty="0" smtClean="0">
                <a:latin typeface="+mn-ea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95263" y="1804781"/>
            <a:ext cx="5939718" cy="3796302"/>
            <a:chOff x="695263" y="1804781"/>
            <a:chExt cx="5939718" cy="3796302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263" y="1804781"/>
              <a:ext cx="2010772" cy="1838191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263" y="3763038"/>
              <a:ext cx="2015011" cy="1838045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2776" y="2485803"/>
              <a:ext cx="1590124" cy="1157169"/>
            </a:xfrm>
            <a:prstGeom prst="rect">
              <a:avLst/>
            </a:prstGeom>
          </p:spPr>
        </p:pic>
        <p:sp>
          <p:nvSpPr>
            <p:cNvPr id="22" name="正方形/長方形 21"/>
            <p:cNvSpPr/>
            <p:nvPr/>
          </p:nvSpPr>
          <p:spPr bwMode="auto">
            <a:xfrm>
              <a:off x="782359" y="2479429"/>
              <a:ext cx="1839475" cy="1623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5" name="直線矢印コネクタ 24"/>
            <p:cNvCxnSpPr>
              <a:stCxn id="22" idx="2"/>
              <a:endCxn id="26" idx="0"/>
            </p:cNvCxnSpPr>
            <p:nvPr/>
          </p:nvCxnSpPr>
          <p:spPr bwMode="auto">
            <a:xfrm>
              <a:off x="1702097" y="2641735"/>
              <a:ext cx="207424" cy="84839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正方形/長方形 25"/>
            <p:cNvSpPr/>
            <p:nvPr/>
          </p:nvSpPr>
          <p:spPr bwMode="auto">
            <a:xfrm>
              <a:off x="1753931" y="3490128"/>
              <a:ext cx="311179" cy="1373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正方形/長方形 27"/>
            <p:cNvSpPr/>
            <p:nvPr/>
          </p:nvSpPr>
          <p:spPr bwMode="auto">
            <a:xfrm>
              <a:off x="751424" y="4368770"/>
              <a:ext cx="525405" cy="1380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正方形/長方形 28"/>
            <p:cNvSpPr/>
            <p:nvPr/>
          </p:nvSpPr>
          <p:spPr bwMode="auto">
            <a:xfrm>
              <a:off x="1673848" y="5430640"/>
              <a:ext cx="344378" cy="1549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0" name="直線矢印コネクタ 29"/>
            <p:cNvCxnSpPr>
              <a:stCxn id="26" idx="3"/>
              <a:endCxn id="46" idx="1"/>
            </p:cNvCxnSpPr>
            <p:nvPr/>
          </p:nvCxnSpPr>
          <p:spPr bwMode="auto">
            <a:xfrm flipV="1">
              <a:off x="2065110" y="3466175"/>
              <a:ext cx="1174776" cy="9261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直線矢印コネクタ 32"/>
            <p:cNvCxnSpPr>
              <a:stCxn id="28" idx="2"/>
              <a:endCxn id="29" idx="0"/>
            </p:cNvCxnSpPr>
            <p:nvPr/>
          </p:nvCxnSpPr>
          <p:spPr bwMode="auto">
            <a:xfrm>
              <a:off x="1014127" y="4506807"/>
              <a:ext cx="831910" cy="92383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正方形/長方形 45"/>
            <p:cNvSpPr/>
            <p:nvPr/>
          </p:nvSpPr>
          <p:spPr bwMode="auto">
            <a:xfrm>
              <a:off x="3239886" y="3345225"/>
              <a:ext cx="696539" cy="241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49640" y="2485803"/>
              <a:ext cx="1585341" cy="917501"/>
            </a:xfrm>
            <a:prstGeom prst="rect">
              <a:avLst/>
            </a:prstGeom>
          </p:spPr>
        </p:pic>
        <p:sp>
          <p:nvSpPr>
            <p:cNvPr id="54" name="正方形/長方形 53"/>
            <p:cNvSpPr/>
            <p:nvPr/>
          </p:nvSpPr>
          <p:spPr bwMode="auto">
            <a:xfrm>
              <a:off x="6031379" y="3163831"/>
              <a:ext cx="523320" cy="219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55" name="直線矢印コネクタ 54"/>
            <p:cNvCxnSpPr>
              <a:stCxn id="46" idx="3"/>
              <a:endCxn id="54" idx="1"/>
            </p:cNvCxnSpPr>
            <p:nvPr/>
          </p:nvCxnSpPr>
          <p:spPr bwMode="auto">
            <a:xfrm flipV="1">
              <a:off x="3936425" y="3273786"/>
              <a:ext cx="2094954" cy="19238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15770" y="4085515"/>
              <a:ext cx="1590540" cy="899267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02000" y="4382521"/>
              <a:ext cx="1571686" cy="757501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36382" y="4537761"/>
              <a:ext cx="1598599" cy="1063322"/>
            </a:xfrm>
            <a:prstGeom prst="rect">
              <a:avLst/>
            </a:prstGeom>
          </p:spPr>
        </p:pic>
        <p:sp>
          <p:nvSpPr>
            <p:cNvPr id="56" name="正方形/長方形 55"/>
            <p:cNvSpPr/>
            <p:nvPr/>
          </p:nvSpPr>
          <p:spPr bwMode="auto">
            <a:xfrm>
              <a:off x="3395330" y="4748446"/>
              <a:ext cx="523320" cy="219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7" name="直線矢印コネクタ 46"/>
            <p:cNvCxnSpPr>
              <a:stCxn id="54" idx="2"/>
              <a:endCxn id="28" idx="0"/>
            </p:cNvCxnSpPr>
            <p:nvPr/>
          </p:nvCxnSpPr>
          <p:spPr bwMode="auto">
            <a:xfrm flipH="1">
              <a:off x="1014127" y="3383740"/>
              <a:ext cx="5278912" cy="98503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正方形/長方形 59"/>
            <p:cNvSpPr/>
            <p:nvPr/>
          </p:nvSpPr>
          <p:spPr bwMode="auto">
            <a:xfrm>
              <a:off x="4518223" y="4923756"/>
              <a:ext cx="475745" cy="1999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5910233" y="5319528"/>
              <a:ext cx="629787" cy="2323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62" name="直線矢印コネクタ 61"/>
            <p:cNvCxnSpPr>
              <a:stCxn id="29" idx="3"/>
              <a:endCxn id="56" idx="1"/>
            </p:cNvCxnSpPr>
            <p:nvPr/>
          </p:nvCxnSpPr>
          <p:spPr bwMode="auto">
            <a:xfrm flipV="1">
              <a:off x="2018226" y="4858401"/>
              <a:ext cx="1377104" cy="64969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直線矢印コネクタ 65"/>
            <p:cNvCxnSpPr>
              <a:stCxn id="56" idx="3"/>
              <a:endCxn id="60" idx="1"/>
            </p:cNvCxnSpPr>
            <p:nvPr/>
          </p:nvCxnSpPr>
          <p:spPr bwMode="auto">
            <a:xfrm>
              <a:off x="3918650" y="4858401"/>
              <a:ext cx="599573" cy="16531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直線矢印コネクタ 69"/>
            <p:cNvCxnSpPr>
              <a:stCxn id="60" idx="3"/>
              <a:endCxn id="61" idx="1"/>
            </p:cNvCxnSpPr>
            <p:nvPr/>
          </p:nvCxnSpPr>
          <p:spPr bwMode="auto">
            <a:xfrm>
              <a:off x="4993968" y="5023715"/>
              <a:ext cx="916265" cy="41199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63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　プロダクション適用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検証</a:t>
            </a:r>
            <a:r>
              <a:rPr lang="ja-JP" altLang="en-US" dirty="0"/>
              <a:t>完了</a:t>
            </a:r>
            <a:r>
              <a:rPr lang="ja-JP" altLang="en-US" dirty="0" smtClean="0"/>
              <a:t>したルールを本番環境で使用できるようにする</a:t>
            </a:r>
            <a:endParaRPr lang="en-US" altLang="ja-JP" spc="-150" dirty="0" smtClean="0"/>
          </a:p>
          <a:p>
            <a:pPr lvl="1"/>
            <a:r>
              <a:rPr kumimoji="1" lang="ja-JP" altLang="en-US" spc="-150" dirty="0" smtClean="0"/>
              <a:t>ルールを本番環境で使用できるようにする</a:t>
            </a:r>
            <a:r>
              <a:rPr lang="ja-JP" altLang="en-US" spc="-150" dirty="0" smtClean="0"/>
              <a:t>た</a:t>
            </a:r>
            <a:r>
              <a:rPr lang="ja-JP" altLang="en-US" spc="-150" dirty="0"/>
              <a:t>め</a:t>
            </a:r>
            <a:r>
              <a:rPr kumimoji="1" lang="ja-JP" altLang="en-US" spc="-150" dirty="0" smtClean="0"/>
              <a:t>「ステージング適用ルール」から</a:t>
            </a:r>
            <a:r>
              <a:rPr kumimoji="1" lang="en-US" altLang="ja-JP" spc="-150" dirty="0" smtClean="0"/>
              <a:t/>
            </a:r>
            <a:br>
              <a:rPr kumimoji="1" lang="en-US" altLang="ja-JP" spc="-150" dirty="0" smtClean="0"/>
            </a:br>
            <a:r>
              <a:rPr kumimoji="1" lang="ja-JP" altLang="en-US" spc="-150" dirty="0" smtClean="0"/>
              <a:t>「プロダクション適用ルール」に適用させる。</a:t>
            </a:r>
            <a:endParaRPr kumimoji="1" lang="en-US" altLang="ja-JP" spc="-150" dirty="0" smtClean="0"/>
          </a:p>
          <a:p>
            <a:pPr marL="468000" lvl="1" indent="-288000">
              <a:buFont typeface="+mj-ea"/>
              <a:buAutoNum type="circleNumDbPlain"/>
            </a:pPr>
            <a:r>
              <a:rPr lang="ja-JP" altLang="en-US" spc="-150" dirty="0"/>
              <a:t>テストリクエストが正常にルールマッチングされた</a:t>
            </a:r>
            <a:r>
              <a:rPr lang="ja-JP" altLang="en-US" spc="-150" dirty="0" smtClean="0"/>
              <a:t>場合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ステージング</a:t>
            </a:r>
            <a:r>
              <a:rPr lang="ja-JP" altLang="en-US" spc="-150" dirty="0"/>
              <a:t>環境の運用ステータスは「検証完了」に移る。</a:t>
            </a:r>
            <a:endParaRPr kumimoji="1" lang="en-US" altLang="ja-JP" spc="-150" dirty="0" smtClean="0"/>
          </a:p>
          <a:p>
            <a:pPr marL="468000" lvl="1" indent="-288000">
              <a:buFont typeface="+mj-ea"/>
              <a:buAutoNum type="circleNumDbPlain"/>
            </a:pPr>
            <a:r>
              <a:rPr lang="ja-JP" altLang="en-US" spc="-150" dirty="0" smtClean="0"/>
              <a:t>「適用ボタン」を押下しプロダクション環境の運用ステータスが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「プロダクション適用完了」に遷移すると本番</a:t>
            </a:r>
            <a:r>
              <a:rPr lang="ja-JP" altLang="en-US" spc="-150" dirty="0"/>
              <a:t>環境</a:t>
            </a:r>
            <a:r>
              <a:rPr lang="ja-JP" altLang="en-US" spc="-150" dirty="0" smtClean="0"/>
              <a:t>で使用が可能となる。</a:t>
            </a:r>
            <a:endParaRPr lang="en-US" altLang="ja-JP" spc="-15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031535" y="5913134"/>
            <a:ext cx="6925237" cy="576000"/>
            <a:chOff x="2031535" y="5913134"/>
            <a:chExt cx="6925237" cy="57600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339690" y="5913134"/>
              <a:ext cx="6617082" cy="576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41" name="グループ化 40"/>
            <p:cNvGrpSpPr/>
            <p:nvPr/>
          </p:nvGrpSpPr>
          <p:grpSpPr>
            <a:xfrm>
              <a:off x="2031535" y="5921397"/>
              <a:ext cx="565503" cy="549789"/>
              <a:chOff x="162795" y="3812178"/>
              <a:chExt cx="565503" cy="549789"/>
            </a:xfrm>
          </p:grpSpPr>
          <p:sp>
            <p:nvSpPr>
              <p:cNvPr id="4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角丸四角形 43"/>
            <p:cNvSpPr/>
            <p:nvPr/>
          </p:nvSpPr>
          <p:spPr bwMode="auto">
            <a:xfrm>
              <a:off x="2581004" y="5937365"/>
              <a:ext cx="6167576" cy="54875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latin typeface="+mn-ea"/>
                </a:rPr>
                <a:t>作業</a:t>
              </a:r>
              <a:r>
                <a:rPr lang="ja-JP" altLang="en-US" sz="1200" dirty="0">
                  <a:latin typeface="+mn-ea"/>
                </a:rPr>
                <a:t>ステータス</a:t>
              </a:r>
              <a:r>
                <a:rPr lang="ja-JP" altLang="en-US" sz="1200" dirty="0" smtClean="0">
                  <a:latin typeface="+mn-ea"/>
                </a:rPr>
                <a:t>は</a:t>
              </a:r>
              <a:r>
                <a:rPr lang="en-US" altLang="ja-JP" sz="1200" dirty="0" smtClean="0">
                  <a:latin typeface="+mn-ea"/>
                </a:rPr>
                <a:t>5</a:t>
              </a:r>
              <a:r>
                <a:rPr lang="ja-JP" altLang="en-US" sz="1200" dirty="0" smtClean="0">
                  <a:latin typeface="+mn-ea"/>
                </a:rPr>
                <a:t>秒</a:t>
              </a:r>
              <a:r>
                <a:rPr lang="ja-JP" altLang="en-US" sz="1200" dirty="0">
                  <a:latin typeface="+mn-ea"/>
                </a:rPr>
                <a:t>間隔</a:t>
              </a:r>
              <a:r>
                <a:rPr lang="ja-JP" altLang="en-US" sz="1200" dirty="0" smtClean="0">
                  <a:latin typeface="+mn-ea"/>
                </a:rPr>
                <a:t>で自動的に更新されます。作業ステータスの遷移については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2"/>
                </a:rPr>
                <a:t>&lt;</a:t>
              </a:r>
              <a:r>
                <a:rPr lang="ja-JP" altLang="en-US" sz="1100" b="1" dirty="0" smtClean="0">
                  <a:latin typeface="+mn-ea"/>
                  <a:hlinkClick r:id="rId2"/>
                </a:rPr>
                <a:t>利用手順マニュアル </a:t>
              </a:r>
              <a:r>
                <a:rPr lang="en-US" altLang="ja-JP" sz="1100" b="1" dirty="0" smtClean="0">
                  <a:latin typeface="+mn-ea"/>
                  <a:hlinkClick r:id="rId2"/>
                </a:rPr>
                <a:t>-</a:t>
              </a:r>
              <a:r>
                <a:rPr lang="ja-JP" altLang="en-US" sz="1100" b="1" dirty="0" smtClean="0">
                  <a:latin typeface="+mn-ea"/>
                  <a:hlinkClick r:id="rId2"/>
                </a:rPr>
                <a:t>ルール画面編</a:t>
              </a:r>
              <a:r>
                <a:rPr lang="en-US" altLang="ja-JP" sz="1100" b="1" dirty="0" smtClean="0">
                  <a:latin typeface="+mn-ea"/>
                  <a:hlinkClick r:id="rId2"/>
                </a:rPr>
                <a:t>-</a:t>
              </a:r>
              <a:r>
                <a:rPr lang="ja-JP" altLang="en-US" sz="1100" b="1" dirty="0" smtClean="0">
                  <a:latin typeface="+mn-ea"/>
                  <a:hlinkClick r:id="rId2"/>
                </a:rPr>
                <a:t> </a:t>
              </a:r>
              <a:r>
                <a:rPr lang="en-US" altLang="ja-JP" sz="1100" b="1" dirty="0">
                  <a:latin typeface="+mn-ea"/>
                  <a:hlinkClick r:id="rId2"/>
                </a:rPr>
                <a:t>(2)</a:t>
              </a:r>
              <a:r>
                <a:rPr lang="ja-JP" altLang="en-US" sz="1100" b="1" dirty="0">
                  <a:latin typeface="+mn-ea"/>
                  <a:hlinkClick r:id="rId2"/>
                </a:rPr>
                <a:t>ルール画面</a:t>
              </a:r>
              <a:r>
                <a:rPr lang="en-US" altLang="ja-JP" sz="1100" b="1" dirty="0">
                  <a:latin typeface="+mn-ea"/>
                  <a:hlinkClick r:id="rId2"/>
                </a:rPr>
                <a:t>(</a:t>
              </a:r>
              <a:r>
                <a:rPr lang="ja-JP" altLang="en-US" sz="1100" b="1" dirty="0">
                  <a:latin typeface="+mn-ea"/>
                  <a:hlinkClick r:id="rId2"/>
                </a:rPr>
                <a:t>プロダクション</a:t>
              </a:r>
              <a:r>
                <a:rPr lang="en-US" altLang="ja-JP" sz="1100" b="1" dirty="0">
                  <a:latin typeface="+mn-ea"/>
                  <a:hlinkClick r:id="rId2"/>
                </a:rPr>
                <a:t>)&gt;</a:t>
              </a:r>
              <a:r>
                <a:rPr lang="ja-JP" altLang="en-US" sz="1200" dirty="0" smtClean="0">
                  <a:latin typeface="+mn-ea"/>
                </a:rPr>
                <a:t>を参照ください。</a:t>
              </a:r>
              <a:endParaRPr lang="en-US" altLang="ja-JP" sz="12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443680" y="2900657"/>
            <a:ext cx="5669857" cy="2868288"/>
            <a:chOff x="443680" y="2900657"/>
            <a:chExt cx="5669857" cy="286828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019" y="2900657"/>
              <a:ext cx="5461517" cy="956458"/>
            </a:xfrm>
            <a:prstGeom prst="rect">
              <a:avLst/>
            </a:prstGeom>
          </p:spPr>
        </p:pic>
        <p:sp>
          <p:nvSpPr>
            <p:cNvPr id="15" name="正方形/長方形 14"/>
            <p:cNvSpPr/>
            <p:nvPr/>
          </p:nvSpPr>
          <p:spPr bwMode="auto">
            <a:xfrm>
              <a:off x="787495" y="3626358"/>
              <a:ext cx="22909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auto">
            <a:xfrm>
              <a:off x="2483710" y="3626358"/>
              <a:ext cx="48500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7" name="直線矢印コネクタ 36"/>
            <p:cNvCxnSpPr>
              <a:stCxn id="36" idx="1"/>
              <a:endCxn id="15" idx="3"/>
            </p:cNvCxnSpPr>
            <p:nvPr/>
          </p:nvCxnSpPr>
          <p:spPr bwMode="auto">
            <a:xfrm flipH="1">
              <a:off x="1016586" y="3730491"/>
              <a:ext cx="146712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30" y="3945844"/>
              <a:ext cx="1404701" cy="1022233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 bwMode="auto">
            <a:xfrm>
              <a:off x="804571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7441" y="3945182"/>
              <a:ext cx="1715985" cy="1008999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3371580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6"/>
            <a:srcRect b="53180"/>
            <a:stretch/>
          </p:blipFill>
          <p:spPr>
            <a:xfrm>
              <a:off x="659711" y="5048845"/>
              <a:ext cx="5453826" cy="720100"/>
            </a:xfrm>
            <a:prstGeom prst="rect">
              <a:avLst/>
            </a:prstGeom>
          </p:spPr>
        </p:pic>
        <p:sp>
          <p:nvSpPr>
            <p:cNvPr id="45" name="正方形/長方形 44"/>
            <p:cNvSpPr/>
            <p:nvPr/>
          </p:nvSpPr>
          <p:spPr bwMode="auto">
            <a:xfrm>
              <a:off x="3419840" y="5482857"/>
              <a:ext cx="738414" cy="2162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929412" y="360446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43680" y="356618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線矢印コネクタ 47"/>
            <p:cNvCxnSpPr>
              <a:stCxn id="15" idx="2"/>
              <a:endCxn id="38" idx="0"/>
            </p:cNvCxnSpPr>
            <p:nvPr/>
          </p:nvCxnSpPr>
          <p:spPr bwMode="auto">
            <a:xfrm>
              <a:off x="902041" y="3834623"/>
              <a:ext cx="208530" cy="85440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直線矢印コネクタ 48"/>
            <p:cNvCxnSpPr>
              <a:stCxn id="38" idx="3"/>
              <a:endCxn id="39" idx="1"/>
            </p:cNvCxnSpPr>
            <p:nvPr/>
          </p:nvCxnSpPr>
          <p:spPr bwMode="auto">
            <a:xfrm>
              <a:off x="1416571" y="4815032"/>
              <a:ext cx="1955009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直線矢印コネクタ 49"/>
            <p:cNvCxnSpPr>
              <a:stCxn id="39" idx="2"/>
              <a:endCxn id="45" idx="0"/>
            </p:cNvCxnSpPr>
            <p:nvPr/>
          </p:nvCxnSpPr>
          <p:spPr bwMode="auto">
            <a:xfrm>
              <a:off x="3677580" y="4941032"/>
              <a:ext cx="111467" cy="54182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5325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実行操作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10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curl</a:t>
            </a:r>
            <a:r>
              <a:rPr lang="ja-JP" altLang="en-US" dirty="0" smtClean="0"/>
              <a:t>コマンドによるリクエスト送信</a:t>
            </a:r>
            <a:r>
              <a:rPr lang="en-US" altLang="ja-JP" dirty="0"/>
              <a:t>(</a:t>
            </a:r>
            <a:r>
              <a:rPr lang="en-US" altLang="ja-JP" dirty="0" smtClean="0"/>
              <a:t>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メッセージを投入しプロダクション適用ルールとマッチングさせる</a:t>
            </a:r>
            <a:endParaRPr lang="ja-JP" altLang="en-US" dirty="0"/>
          </a:p>
          <a:p>
            <a:pPr lvl="1"/>
            <a:r>
              <a:rPr lang="ja-JP" altLang="en-US" spc="-150" dirty="0" smtClean="0"/>
              <a:t>ターミナルを開き、以下のコマンドをルールに合わせ書き換えたうえで実行す</a:t>
            </a:r>
            <a:r>
              <a:rPr lang="ja-JP" altLang="en-US" spc="-150" dirty="0"/>
              <a:t>る</a:t>
            </a:r>
            <a:r>
              <a:rPr lang="ja-JP" altLang="en-US" spc="-150" dirty="0" smtClean="0"/>
              <a:t>。</a:t>
            </a: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具体的な</a:t>
            </a:r>
            <a:r>
              <a:rPr lang="en-US" altLang="ja-JP" dirty="0" smtClean="0"/>
              <a:t>curl</a:t>
            </a:r>
            <a:r>
              <a:rPr lang="ja-JP" altLang="en-US" dirty="0" smtClean="0"/>
              <a:t>コマンドの</a:t>
            </a:r>
            <a:r>
              <a:rPr lang="ja-JP" altLang="en-US" dirty="0"/>
              <a:t>使用例は後述の「</a:t>
            </a:r>
            <a:r>
              <a:rPr lang="en-US" altLang="ja-JP" dirty="0"/>
              <a:t>A </a:t>
            </a:r>
            <a:r>
              <a:rPr lang="ja-JP" altLang="en-US" dirty="0"/>
              <a:t>付録 サンプル</a:t>
            </a:r>
            <a:r>
              <a:rPr lang="en-US" altLang="ja-JP" dirty="0"/>
              <a:t>1</a:t>
            </a:r>
            <a:r>
              <a:rPr lang="ja-JP" altLang="en-US" dirty="0"/>
              <a:t>」を</a:t>
            </a:r>
            <a:r>
              <a:rPr lang="ja-JP" altLang="en-US" dirty="0" smtClean="0"/>
              <a:t>参照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kumimoji="1" lang="en-US" altLang="ja-JP" spc="-150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86100" y="5824379"/>
            <a:ext cx="8477413" cy="612000"/>
            <a:chOff x="486100" y="5824379"/>
            <a:chExt cx="8477413" cy="612000"/>
          </a:xfrm>
        </p:grpSpPr>
        <p:sp>
          <p:nvSpPr>
            <p:cNvPr id="17" name="角丸四角形 16"/>
            <p:cNvSpPr/>
            <p:nvPr/>
          </p:nvSpPr>
          <p:spPr bwMode="auto">
            <a:xfrm>
              <a:off x="720986" y="5824379"/>
              <a:ext cx="8242527" cy="612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HTTPS</a:t>
              </a:r>
              <a:r>
                <a:rPr kumimoji="1" lang="ja-JP" altLang="en-US" sz="1400" dirty="0" smtClean="0">
                  <a:latin typeface="+mn-ea"/>
                </a:rPr>
                <a:t>リクエストの詳細については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&lt;</a:t>
              </a:r>
              <a:r>
                <a:rPr kumimoji="1" lang="en-US" altLang="ja-JP" sz="1200" b="1" u="sng" dirty="0" err="1" smtClean="0">
                  <a:latin typeface="+mn-ea"/>
                  <a:hlinkClick r:id="rId2"/>
                </a:rPr>
                <a:t>RestAPI</a:t>
              </a:r>
              <a:r>
                <a:rPr kumimoji="1" lang="ja-JP" altLang="en-US" sz="1200" b="1" u="sng" dirty="0" smtClean="0">
                  <a:latin typeface="+mn-ea"/>
                  <a:hlinkClick r:id="rId2"/>
                </a:rPr>
                <a:t>機能 利用マニュアル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&gt;</a:t>
              </a:r>
              <a:r>
                <a:rPr kumimoji="1" lang="ja-JP" altLang="en-US" sz="1400" dirty="0" smtClean="0">
                  <a:latin typeface="+mn-ea"/>
                </a:rPr>
                <a:t>を参照してください。</a:t>
              </a: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486100" y="5857911"/>
              <a:ext cx="565503" cy="549789"/>
              <a:chOff x="162795" y="3812178"/>
              <a:chExt cx="565503" cy="549789"/>
            </a:xfrm>
          </p:grpSpPr>
          <p:sp>
            <p:nvSpPr>
              <p:cNvPr id="1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68600" y="1977908"/>
            <a:ext cx="5976830" cy="1267200"/>
            <a:chOff x="668600" y="1977908"/>
            <a:chExt cx="5976830" cy="1267200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68600" y="1977908"/>
              <a:ext cx="5976830" cy="12672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732610" y="2062533"/>
              <a:ext cx="5867100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curl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X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POST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k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“https://&lt;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①ホスト名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/oase_web/event/event/eventsrequest”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H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“accept: application/json”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d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“{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”</a:t>
              </a:r>
              <a:r>
                <a:rPr kumimoji="0" lang="en-US" altLang="ja-JP" sz="1400" b="1" dirty="0" smtClean="0">
                  <a:solidFill>
                    <a:srgbClr val="E6DB74"/>
                  </a:solidFill>
                  <a:latin typeface="Arial Unicode MS"/>
                </a:rPr>
                <a:t> </a:t>
              </a:r>
              <a:r>
                <a:rPr kumimoji="0" lang="en-US" altLang="ja-JP" sz="1400" b="1" dirty="0" err="1" smtClean="0">
                  <a:solidFill>
                    <a:srgbClr val="E6DB74"/>
                  </a:solidFill>
                  <a:latin typeface="Arial Unicode MS"/>
                </a:rPr>
                <a:t>decisiontable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>
                  <a:solidFill>
                    <a:srgbClr val="E6DB74"/>
                  </a:solidFill>
                  <a:latin typeface="Arial Unicode MS"/>
                </a:rPr>
                <a:t>②ルールテーブル名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requesttype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③リクエスト種別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eventdatetime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>
                  <a:solidFill>
                    <a:srgbClr val="E6DB74"/>
                  </a:solidFill>
                  <a:latin typeface="Arial Unicode MS"/>
                </a:rPr>
                <a:t>④イベント発生日時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eventinfo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:[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⑤</a:t>
              </a:r>
              <a:r>
                <a:rPr kumimoji="0" lang="ja-JP" altLang="en-US" sz="1400" b="1" dirty="0" smtClean="0">
                  <a:solidFill>
                    <a:srgbClr val="E6DB74"/>
                  </a:solidFill>
                  <a:latin typeface="Arial Unicode MS"/>
                </a:rPr>
                <a:t>イベント情報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]}"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</p:grpSp>
      <p:sp>
        <p:nvSpPr>
          <p:cNvPr id="32" name="角丸四角形 31"/>
          <p:cNvSpPr/>
          <p:nvPr/>
        </p:nvSpPr>
        <p:spPr bwMode="auto">
          <a:xfrm>
            <a:off x="668600" y="3380224"/>
            <a:ext cx="5928010" cy="2137066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18869"/>
              </p:ext>
            </p:extLst>
          </p:nvPr>
        </p:nvGraphicFramePr>
        <p:xfrm>
          <a:off x="747850" y="3459857"/>
          <a:ext cx="5806520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37904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①ホスト名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有効なホスト名、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アドレスを入力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②ルールテーブル名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プロダクション適用済みのルールファイル名（「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.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xlsx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」を抜いたもの）を入力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③</a:t>
                      </a:r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リクエスト種別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投入先「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1: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プロダクション」であるため「１を入力」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6585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④イベント発生日時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yyyy/mm/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dd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hh:mm:ss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」形式で日付を入力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⑤</a:t>
                      </a:r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イベント情報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リスト形式で指定　　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[\“2\",\“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あああ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75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「リクエスト履歴」画面を確認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curl</a:t>
            </a:r>
            <a:r>
              <a:rPr lang="ja-JP" altLang="en-US" dirty="0" smtClean="0"/>
              <a:t>コマンドでパラメータを指定しリクエスト送信した履歴が追加される。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「リクエスト履歴」画面で表示する項目数は変更可能</a:t>
            </a:r>
            <a:endParaRPr kumimoji="1"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0" y="1628750"/>
            <a:ext cx="5973730" cy="1436576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curl</a:t>
            </a:r>
            <a:r>
              <a:rPr lang="ja-JP" altLang="en-US" dirty="0"/>
              <a:t>コマンドによるリクエスト送信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2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75841" y="4082135"/>
            <a:ext cx="5973730" cy="2083245"/>
            <a:chOff x="675841" y="4082135"/>
            <a:chExt cx="5973730" cy="2083245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841" y="4092862"/>
              <a:ext cx="5973730" cy="2072518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2627730" y="5771610"/>
              <a:ext cx="215308" cy="2062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0" name="直線矢印コネクタ 39"/>
            <p:cNvCxnSpPr>
              <a:stCxn id="39" idx="0"/>
              <a:endCxn id="41" idx="2"/>
            </p:cNvCxnSpPr>
            <p:nvPr/>
          </p:nvCxnSpPr>
          <p:spPr bwMode="auto">
            <a:xfrm flipH="1" flipV="1">
              <a:off x="1077517" y="5329800"/>
              <a:ext cx="1657867" cy="44181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1" name="正方形/長方形 40"/>
            <p:cNvSpPr/>
            <p:nvPr/>
          </p:nvSpPr>
          <p:spPr bwMode="auto">
            <a:xfrm>
              <a:off x="679464" y="4082135"/>
              <a:ext cx="796106" cy="1247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53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アクション実行結果（アクション履歴）の確認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アクション実行</a:t>
            </a:r>
          </a:p>
          <a:p>
            <a:pPr lvl="1"/>
            <a:r>
              <a:rPr lang="ja-JP" altLang="en-US" spc="-150" dirty="0" smtClean="0"/>
              <a:t>ルールマッチした場合、実行前準備で設定したとおりアクションが実行（メール通知）され、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「アクション履歴」画面で結果が確認できる。</a:t>
            </a:r>
            <a:endParaRPr lang="en-US" altLang="ja-JP" spc="-150" dirty="0"/>
          </a:p>
          <a:p>
            <a:pPr lvl="1"/>
            <a:r>
              <a:rPr lang="en-US" altLang="ja-JP" b="1" spc="-150" dirty="0">
                <a:hlinkClick r:id="rId2" action="ppaction://hlinksldjump"/>
              </a:rPr>
              <a:t>&lt;3.3</a:t>
            </a:r>
            <a:r>
              <a:rPr lang="ja-JP" altLang="en-US" b="1" spc="-150" dirty="0">
                <a:hlinkClick r:id="rId2" action="ppaction://hlinksldjump"/>
              </a:rPr>
              <a:t>　ディシジョンテーブルファイルの作成 </a:t>
            </a:r>
            <a:r>
              <a:rPr lang="en-US" altLang="ja-JP" b="1" spc="-150" dirty="0">
                <a:hlinkClick r:id="rId2" action="ppaction://hlinksldjump"/>
              </a:rPr>
              <a:t>※</a:t>
            </a:r>
            <a:r>
              <a:rPr lang="ja-JP" altLang="en-US" b="1" spc="-150" dirty="0">
                <a:hlinkClick r:id="rId2" action="ppaction://hlinksldjump"/>
              </a:rPr>
              <a:t>エクセル操作</a:t>
            </a:r>
            <a:r>
              <a:rPr lang="en-US" altLang="ja-JP" b="1" spc="-150" dirty="0" smtClean="0">
                <a:hlinkClick r:id="rId2" action="ppaction://hlinksldjump"/>
              </a:rPr>
              <a:t>&gt;</a:t>
            </a:r>
            <a:r>
              <a:rPr lang="ja-JP" altLang="en-US" spc="-150" dirty="0"/>
              <a:t>の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アクション部で設定した通り</a:t>
            </a:r>
            <a:r>
              <a:rPr lang="ja-JP" altLang="en-US" spc="-150" dirty="0"/>
              <a:t>アクションが実行</a:t>
            </a:r>
            <a:r>
              <a:rPr lang="ja-JP" altLang="en-US" spc="-150" dirty="0" smtClean="0"/>
              <a:t>される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（</a:t>
            </a:r>
            <a:r>
              <a:rPr lang="en-US" altLang="ja-JP" spc="-150" dirty="0" smtClean="0"/>
              <a:t>mail</a:t>
            </a:r>
            <a:r>
              <a:rPr lang="ja-JP" altLang="en-US" spc="-150" dirty="0" smtClean="0"/>
              <a:t> </a:t>
            </a:r>
            <a:r>
              <a:rPr lang="en-US" altLang="ja-JP" spc="-150" dirty="0" smtClean="0"/>
              <a:t>Driver</a:t>
            </a:r>
            <a:r>
              <a:rPr lang="ja-JP" altLang="en-US" spc="-150" dirty="0" smtClean="0"/>
              <a:t> を指定</a:t>
            </a:r>
            <a:r>
              <a:rPr lang="ja-JP" altLang="en-US" spc="-150" dirty="0"/>
              <a:t>したとおりメールが</a:t>
            </a:r>
            <a:r>
              <a:rPr lang="ja-JP" altLang="en-US" spc="-150" dirty="0" smtClean="0"/>
              <a:t>通知される）。</a:t>
            </a:r>
            <a:endParaRPr lang="en-US" altLang="ja-JP" spc="-150" dirty="0" smtClean="0"/>
          </a:p>
          <a:p>
            <a:pPr lvl="1"/>
            <a:endParaRPr lang="en-US" altLang="ja-JP" dirty="0" smtClean="0"/>
          </a:p>
          <a:p>
            <a:r>
              <a:rPr lang="ja-JP" altLang="ja-JP" dirty="0" smtClean="0"/>
              <a:t>メール通知</a:t>
            </a:r>
            <a:endParaRPr lang="ja-JP" altLang="en-US" dirty="0"/>
          </a:p>
          <a:p>
            <a:pPr lvl="1"/>
            <a:r>
              <a:rPr lang="en-US" altLang="ja-JP" b="1" spc="-150" dirty="0" smtClean="0">
                <a:hlinkClick r:id="rId3" action="ppaction://hlinksldjump"/>
              </a:rPr>
              <a:t>&lt;3.1</a:t>
            </a:r>
            <a:r>
              <a:rPr lang="ja-JP" altLang="en-US" b="1" spc="-150" dirty="0" smtClean="0">
                <a:hlinkClick r:id="rId3" action="ppaction://hlinksldjump"/>
              </a:rPr>
              <a:t>　メールドライバ</a:t>
            </a:r>
            <a:r>
              <a:rPr lang="ja-JP" altLang="en-US" b="1" spc="-150" dirty="0">
                <a:hlinkClick r:id="rId3" action="ppaction://hlinksldjump"/>
              </a:rPr>
              <a:t>の設定とメールテンプレートの作成</a:t>
            </a:r>
            <a:r>
              <a:rPr lang="en-US" altLang="ja-JP" b="1" spc="-150" dirty="0" smtClean="0">
                <a:hlinkClick r:id="rId3" action="ppaction://hlinksldjump"/>
              </a:rPr>
              <a:t>(</a:t>
            </a:r>
            <a:r>
              <a:rPr lang="en-US" altLang="ja-JP" b="1" spc="-150" dirty="0">
                <a:hlinkClick r:id="rId3" action="ppaction://hlinksldjump"/>
              </a:rPr>
              <a:t>3/3</a:t>
            </a:r>
            <a:r>
              <a:rPr lang="en-US" altLang="ja-JP" b="1" spc="-150" dirty="0" smtClean="0">
                <a:hlinkClick r:id="rId3" action="ppaction://hlinksldjump"/>
              </a:rPr>
              <a:t>)&gt;</a:t>
            </a:r>
            <a:r>
              <a:rPr lang="ja-JP" altLang="en-US" spc="-150" dirty="0" smtClean="0"/>
              <a:t>で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設定した宛先・件名・本文のメールが届く。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endParaRPr lang="en-US" altLang="ja-JP" dirty="0"/>
          </a:p>
          <a:p>
            <a:r>
              <a:rPr lang="ja-JP" altLang="ja-JP" dirty="0" smtClean="0"/>
              <a:t>アクション履歴</a:t>
            </a:r>
            <a:endParaRPr lang="ja-JP" altLang="en-US" dirty="0"/>
          </a:p>
          <a:p>
            <a:pPr lvl="1"/>
            <a:r>
              <a:rPr lang="ja-JP" altLang="en-US" spc="-150" dirty="0" smtClean="0"/>
              <a:t>ルールマッチングされ実行されたルールが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/>
              <a:t>「アクション履歴」画面に表示</a:t>
            </a:r>
            <a:r>
              <a:rPr lang="ja-JP" altLang="en-US" spc="-150" dirty="0" smtClean="0"/>
              <a:t>されていることを確認する</a:t>
            </a:r>
            <a:r>
              <a:rPr lang="ja-JP" altLang="en-US" spc="-150" dirty="0"/>
              <a:t>。</a:t>
            </a:r>
            <a:r>
              <a:rPr lang="en-US" altLang="ja-JP" spc="-150" dirty="0"/>
              <a:t/>
            </a:r>
            <a:br>
              <a:rPr lang="en-US" altLang="ja-JP" spc="-150" dirty="0"/>
            </a:br>
            <a:endParaRPr lang="en-US" altLang="ja-JP" b="1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4"/>
          <a:srcRect l="93" t="488" r="-93" b="54164"/>
          <a:stretch/>
        </p:blipFill>
        <p:spPr>
          <a:xfrm>
            <a:off x="642831" y="5047675"/>
            <a:ext cx="5297359" cy="1405745"/>
          </a:xfrm>
          <a:prstGeom prst="rect">
            <a:avLst/>
          </a:prstGeom>
        </p:spPr>
      </p:pic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62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48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(1/</a:t>
            </a:r>
            <a:r>
              <a:rPr lang="en-US" altLang="ja-JP" dirty="0"/>
              <a:t>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サンプル値を入力し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を実行する</a:t>
            </a:r>
            <a:endParaRPr lang="en-US" altLang="ja-JP" dirty="0"/>
          </a:p>
          <a:p>
            <a:pPr lvl="1"/>
            <a:r>
              <a:rPr lang="ja-JP" altLang="en-US" dirty="0"/>
              <a:t>メッセージ</a:t>
            </a:r>
            <a:r>
              <a:rPr lang="en-US" altLang="ja-JP" dirty="0"/>
              <a:t>ID</a:t>
            </a:r>
            <a:r>
              <a:rPr lang="ja-JP" altLang="en-US" dirty="0"/>
              <a:t>：</a:t>
            </a:r>
            <a:r>
              <a:rPr lang="en-US" altLang="ja-JP" dirty="0"/>
              <a:t>10001</a:t>
            </a:r>
            <a:r>
              <a:rPr lang="ja-JP" altLang="en-US" dirty="0"/>
              <a:t>」という情報を</a:t>
            </a:r>
            <a:r>
              <a:rPr lang="en-US" altLang="ja-JP" dirty="0"/>
              <a:t>OASE</a:t>
            </a:r>
            <a:r>
              <a:rPr lang="ja-JP" altLang="en-US" dirty="0"/>
              <a:t>が受け取った時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「件名：</a:t>
            </a:r>
            <a:r>
              <a:rPr lang="en-US" altLang="ja-JP" dirty="0"/>
              <a:t>【OASE】</a:t>
            </a:r>
            <a:r>
              <a:rPr lang="ja-JP" altLang="en-US" dirty="0"/>
              <a:t>通知テスト」「本文：</a:t>
            </a:r>
            <a:r>
              <a:rPr lang="en-US" altLang="ja-JP" dirty="0"/>
              <a:t>[</a:t>
            </a:r>
            <a:r>
              <a:rPr lang="ja-JP" altLang="en-US" dirty="0"/>
              <a:t>リクエスト情報</a:t>
            </a:r>
            <a:r>
              <a:rPr lang="en-US" altLang="ja-JP" dirty="0"/>
              <a:t>][</a:t>
            </a:r>
            <a:r>
              <a:rPr lang="ja-JP" altLang="en-US" dirty="0"/>
              <a:t>イベント情報</a:t>
            </a:r>
            <a:r>
              <a:rPr lang="en-US" altLang="ja-JP" dirty="0"/>
              <a:t>]</a:t>
            </a:r>
            <a:r>
              <a:rPr lang="ja-JP" altLang="en-US" dirty="0"/>
              <a:t>」という情報のメールが送信されるアクションを実行させたい</a:t>
            </a:r>
            <a:r>
              <a:rPr lang="ja-JP" altLang="en-US" dirty="0" smtClean="0"/>
              <a:t>場合。</a:t>
            </a:r>
            <a:endParaRPr lang="en-US" altLang="ja-JP" dirty="0"/>
          </a:p>
          <a:p>
            <a:pPr lvl="1"/>
            <a:endParaRPr lang="en-US" altLang="ja-JP" sz="900" b="1" dirty="0" smtClean="0"/>
          </a:p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</a:t>
            </a:r>
            <a:r>
              <a:rPr lang="ja-JP" altLang="en-US" b="1" dirty="0" smtClean="0">
                <a:solidFill>
                  <a:srgbClr val="FF0000"/>
                </a:solidFill>
              </a:rPr>
              <a:t>実行前準備</a:t>
            </a:r>
            <a:r>
              <a:rPr lang="en-US" altLang="ja-JP" b="1" dirty="0" smtClean="0">
                <a:solidFill>
                  <a:srgbClr val="FF0000"/>
                </a:solidFill>
              </a:rPr>
              <a:t>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2526199"/>
            <a:ext cx="7957600" cy="205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①「アクション設定」画面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83592"/>
              </p:ext>
            </p:extLst>
          </p:nvPr>
        </p:nvGraphicFramePr>
        <p:xfrm>
          <a:off x="1187530" y="2981720"/>
          <a:ext cx="2688590" cy="120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アクション先となるドライバ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」を用意する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・名前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383744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805520" y="4698075"/>
            <a:ext cx="4077669" cy="1728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rgbClr val="FF0000"/>
                </a:solidFill>
              </a:rPr>
              <a:t>②「ディシジョンテーブル」画面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24076"/>
              </p:ext>
            </p:extLst>
          </p:nvPr>
        </p:nvGraphicFramePr>
        <p:xfrm>
          <a:off x="1069220" y="5029717"/>
          <a:ext cx="3624580" cy="129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06819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」が合致条件となるルールを作成する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・ルール種別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マッチングテスト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RuleTable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・条件名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・条件式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等しい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数値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21218"/>
              </p:ext>
            </p:extLst>
          </p:nvPr>
        </p:nvGraphicFramePr>
        <p:xfrm>
          <a:off x="4264498" y="2981720"/>
          <a:ext cx="41405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584133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メールドライバ使用時に必要な「メールテンプレート」を作成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5274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・テンプレート名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73442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・件名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【OASE】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通知テスト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159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・本文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[ACTION_INFO] 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[EVENT_INFO]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9233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891964"/>
                  </a:ext>
                </a:extLst>
              </a:tr>
            </a:tbl>
          </a:graphicData>
        </a:graphic>
      </p:graphicFrame>
      <p:grpSp>
        <p:nvGrpSpPr>
          <p:cNvPr id="3" name="グループ化 2"/>
          <p:cNvGrpSpPr/>
          <p:nvPr/>
        </p:nvGrpSpPr>
        <p:grpSpPr>
          <a:xfrm>
            <a:off x="4942129" y="4705858"/>
            <a:ext cx="3806450" cy="1720218"/>
            <a:chOff x="4942129" y="4705858"/>
            <a:chExt cx="3806450" cy="1720218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5146888" y="4831711"/>
              <a:ext cx="3601691" cy="1594365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2" action="ppaction://hlinksldjump"/>
                </a:rPr>
                <a:t>&lt;</a:t>
              </a:r>
              <a:r>
                <a:rPr lang="en-US" altLang="ja-JP" sz="1400" b="1" dirty="0">
                  <a:hlinkClick r:id="rId2" action="ppaction://hlinksldjump"/>
                </a:rPr>
                <a:t> 3.1</a:t>
              </a:r>
              <a:r>
                <a:rPr lang="ja-JP" altLang="en-US" sz="1400" b="1" dirty="0">
                  <a:hlinkClick r:id="rId2" action="ppaction://hlinksldjump"/>
                </a:rPr>
                <a:t>　メールドライバの設定</a:t>
              </a:r>
              <a:r>
                <a:rPr lang="ja-JP" altLang="en-US" sz="1400" b="1" dirty="0" smtClean="0">
                  <a:hlinkClick r:id="rId2" action="ppaction://hlinksldjump"/>
                </a:rPr>
                <a:t>と</a:t>
              </a:r>
              <a:endParaRPr lang="en-US" altLang="ja-JP" sz="1400" b="1" dirty="0" smtClean="0">
                <a:hlinkClick r:id="rId2" action="ppaction://hlinksldjump"/>
              </a:endParaRPr>
            </a:p>
            <a:p>
              <a:pPr algn="ctr"/>
              <a:r>
                <a:rPr lang="ja-JP" altLang="en-US" sz="1400" b="1" dirty="0" smtClean="0">
                  <a:hlinkClick r:id="rId2" action="ppaction://hlinksldjump"/>
                </a:rPr>
                <a:t>メールテンプレート</a:t>
              </a:r>
              <a:r>
                <a:rPr lang="ja-JP" altLang="en-US" sz="1400" b="1" dirty="0">
                  <a:hlinkClick r:id="rId2" action="ppaction://hlinksldjump"/>
                </a:rPr>
                <a:t>の作成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ja-JP" altLang="en-US" sz="1400" dirty="0" smtClean="0"/>
                <a:t>およ</a:t>
              </a:r>
              <a:r>
                <a:rPr lang="ja-JP" altLang="en-US" sz="1400" dirty="0"/>
                <a:t>び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3" action="ppaction://hlinksldjump"/>
                </a:rPr>
                <a:t>&lt;</a:t>
              </a:r>
              <a:r>
                <a:rPr lang="en-US" altLang="ja-JP" sz="1400" b="1" dirty="0">
                  <a:hlinkClick r:id="rId3" action="ppaction://hlinksldjump"/>
                </a:rPr>
                <a:t>3.2</a:t>
              </a:r>
              <a:r>
                <a:rPr lang="ja-JP" altLang="en-US" sz="1400" b="1" dirty="0">
                  <a:hlinkClick r:id="rId3" action="ppaction://hlinksldjump"/>
                </a:rPr>
                <a:t>　ディシジョンテーブルの作成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ja-JP" altLang="en-US" sz="1400" dirty="0" smtClean="0"/>
                <a:t>で説明した範囲です。</a:t>
              </a:r>
              <a:endParaRPr lang="ja-JP" altLang="en-US" sz="1400" dirty="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4942129" y="4705858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6407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lang="ja-JP" altLang="en-US" dirty="0"/>
              <a:t>１</a:t>
            </a:r>
            <a:r>
              <a:rPr lang="en-US" altLang="ja-JP" dirty="0" smtClean="0"/>
              <a:t>(2/</a:t>
            </a:r>
            <a:r>
              <a:rPr lang="en-US" altLang="ja-JP" dirty="0"/>
              <a:t>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790980" y="1170400"/>
            <a:ext cx="7957600" cy="1980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③「ディシジョンテーブル」ファイル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08960" y="5028461"/>
            <a:ext cx="8239620" cy="1352949"/>
            <a:chOff x="508960" y="5028461"/>
            <a:chExt cx="8239620" cy="1352949"/>
          </a:xfrm>
        </p:grpSpPr>
        <p:sp>
          <p:nvSpPr>
            <p:cNvPr id="18" name="角丸四角形 17"/>
            <p:cNvSpPr/>
            <p:nvPr/>
          </p:nvSpPr>
          <p:spPr bwMode="auto">
            <a:xfrm>
              <a:off x="805520" y="5280386"/>
              <a:ext cx="7943060" cy="1101024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　</a:t>
              </a:r>
              <a:r>
                <a:rPr lang="en-US" altLang="ja-JP" sz="1400" b="1" dirty="0" smtClean="0">
                  <a:hlinkClick r:id="rId2" action="ppaction://hlinksldjump"/>
                </a:rPr>
                <a:t>&lt; </a:t>
              </a:r>
              <a:r>
                <a:rPr lang="en-US" altLang="ja-JP" sz="1400" b="1" dirty="0">
                  <a:hlinkClick r:id="rId2" action="ppaction://hlinksldjump"/>
                </a:rPr>
                <a:t>3.3</a:t>
              </a:r>
              <a:r>
                <a:rPr lang="ja-JP" altLang="en-US" sz="1400" b="1" dirty="0">
                  <a:hlinkClick r:id="rId2" action="ppaction://hlinksldjump"/>
                </a:rPr>
                <a:t>　ディシジョンテーブルファイルの作成 </a:t>
              </a:r>
              <a:r>
                <a:rPr lang="en-US" altLang="ja-JP" sz="1400" b="1" dirty="0">
                  <a:hlinkClick r:id="rId2" action="ppaction://hlinksldjump"/>
                </a:rPr>
                <a:t>※</a:t>
              </a:r>
              <a:r>
                <a:rPr lang="ja-JP" altLang="en-US" sz="1400" b="1" dirty="0">
                  <a:hlinkClick r:id="rId2" action="ppaction://hlinksldjump"/>
                </a:rPr>
                <a:t>エクセル操作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en-US" altLang="ja-JP" sz="1400" b="1" dirty="0">
                  <a:hlinkClick r:id="rId3" action="ppaction://hlinksldjump"/>
                </a:rPr>
                <a:t>&lt;3.4</a:t>
              </a:r>
              <a:r>
                <a:rPr lang="ja-JP" altLang="en-US" sz="1400" b="1" dirty="0">
                  <a:hlinkClick r:id="rId3" action="ppaction://hlinksldjump"/>
                </a:rPr>
                <a:t>　ディシジョンテーブルファイルのアップロード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r>
                <a:rPr lang="ja-JP" altLang="en-US" dirty="0"/>
                <a:t>　</a:t>
              </a:r>
              <a:endParaRPr lang="en-US" altLang="ja-JP" dirty="0" smtClean="0"/>
            </a:p>
            <a:p>
              <a:pPr algn="ctr"/>
              <a:r>
                <a:rPr lang="en-US" altLang="ja-JP" sz="1400" b="1" dirty="0" smtClean="0">
                  <a:hlinkClick r:id="rId4" action="ppaction://hlinksldjump"/>
                </a:rPr>
                <a:t>&lt;</a:t>
              </a:r>
              <a:r>
                <a:rPr lang="en-US" altLang="ja-JP" sz="1400" b="1" dirty="0">
                  <a:hlinkClick r:id="rId4" action="ppaction://hlinksldjump"/>
                </a:rPr>
                <a:t>3.5</a:t>
              </a:r>
              <a:r>
                <a:rPr lang="ja-JP" altLang="en-US" sz="1400" b="1" dirty="0">
                  <a:hlinkClick r:id="rId4" action="ppaction://hlinksldjump"/>
                </a:rPr>
                <a:t>　テストリクエスト</a:t>
              </a:r>
              <a:r>
                <a:rPr lang="en-US" altLang="ja-JP" sz="1400" b="1" dirty="0" smtClean="0">
                  <a:hlinkClick r:id="rId4" action="ppaction://hlinksldjump"/>
                </a:rPr>
                <a:t>&gt;</a:t>
              </a:r>
              <a:r>
                <a:rPr lang="ja-JP" altLang="en-US" sz="1400" b="1" dirty="0" smtClean="0"/>
                <a:t>　</a:t>
              </a:r>
              <a:r>
                <a:rPr lang="ja-JP" altLang="en-US" sz="1400" dirty="0" smtClean="0"/>
                <a:t>にて説明した範囲です。</a:t>
              </a:r>
              <a:endParaRPr lang="ja-JP" altLang="en-US" sz="1400" dirty="0"/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508960" y="5028461"/>
              <a:ext cx="565503" cy="549789"/>
              <a:chOff x="162795" y="3812178"/>
              <a:chExt cx="565503" cy="549789"/>
            </a:xfrm>
          </p:grpSpPr>
          <p:sp>
            <p:nvSpPr>
              <p:cNvPr id="20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0001"/>
              </p:ext>
            </p:extLst>
          </p:nvPr>
        </p:nvGraphicFramePr>
        <p:xfrm>
          <a:off x="1051390" y="1549140"/>
          <a:ext cx="75531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48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35933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3218681525"/>
                    </a:ext>
                  </a:extLst>
                </a:gridCol>
                <a:gridCol w="450695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」がヒットするルールを作成する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（等しい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数値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・アクション種別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mail(ver1)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・アクションパラメータ情報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MAIL_NAME=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oasetest,MAIL_TO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=,MAIL_CC=,MAIL_BCC=,MAIL_TEMPLATE=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 bwMode="auto">
          <a:xfrm>
            <a:off x="805520" y="3284980"/>
            <a:ext cx="3982510" cy="115216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④「</a:t>
            </a:r>
            <a:r>
              <a:rPr lang="ja-JP" altLang="en-US" sz="1400" b="1" dirty="0">
                <a:solidFill>
                  <a:srgbClr val="FF0000"/>
                </a:solidFill>
              </a:rPr>
              <a:t>ルール（ステージング適用ルール）」画面</a:t>
            </a: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10358"/>
              </p:ext>
            </p:extLst>
          </p:nvPr>
        </p:nvGraphicFramePr>
        <p:xfrm>
          <a:off x="1069220" y="3616622"/>
          <a:ext cx="2926700" cy="690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37031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作成したディシジョンテーブルファイルを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アップロードする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・ファイルを選択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test.xlsx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sp>
        <p:nvSpPr>
          <p:cNvPr id="24" name="角丸四角形 23"/>
          <p:cNvSpPr/>
          <p:nvPr/>
        </p:nvSpPr>
        <p:spPr bwMode="auto">
          <a:xfrm>
            <a:off x="4932050" y="3284979"/>
            <a:ext cx="3816529" cy="1584221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⑤「テストリクエスト」画面</a:t>
            </a: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5239"/>
              </p:ext>
            </p:extLst>
          </p:nvPr>
        </p:nvGraphicFramePr>
        <p:xfrm>
          <a:off x="5148080" y="3645030"/>
          <a:ext cx="3473892" cy="112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64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539589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696439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アップロードしたディシジョンテーブルファイルにリクエスト「メッセージ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」が来た場合ルールがマッチングするかテストする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・ルール種別選択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マッチングテスト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9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00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8738" y="836640"/>
            <a:ext cx="8784976" cy="5616476"/>
          </a:xfrm>
        </p:spPr>
        <p:txBody>
          <a:bodyPr/>
          <a:lstStyle/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</a:t>
            </a:r>
            <a:r>
              <a:rPr lang="ja-JP" altLang="en-US" b="1" dirty="0" smtClean="0">
                <a:solidFill>
                  <a:srgbClr val="FF0000"/>
                </a:solidFill>
              </a:rPr>
              <a:t>実行操作</a:t>
            </a:r>
            <a:r>
              <a:rPr lang="en-US" altLang="ja-JP" b="1" dirty="0" smtClean="0">
                <a:solidFill>
                  <a:srgbClr val="FF0000"/>
                </a:solidFill>
              </a:rPr>
              <a:t>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1247490"/>
            <a:ext cx="7957600" cy="151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⑥ターミナル操作（</a:t>
            </a:r>
            <a:r>
              <a:rPr lang="en-US" altLang="ja-JP" sz="1400" b="1" dirty="0">
                <a:solidFill>
                  <a:srgbClr val="FF0000"/>
                </a:solidFill>
                <a:latin typeface="+mn-ea"/>
              </a:rPr>
              <a:t>Linux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サーバ向け）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87645"/>
              </p:ext>
            </p:extLst>
          </p:nvPr>
        </p:nvGraphicFramePr>
        <p:xfrm>
          <a:off x="894636" y="1582030"/>
          <a:ext cx="7750286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7542006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用意したルールに対し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コマンドでリクエストを投げる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※</a:t>
                      </a:r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赤字箇所はご変更ください。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 -X POST -k "https://</a:t>
                      </a:r>
                      <a:r>
                        <a:rPr kumimoji="1" lang="en-US" altLang="ja-JP" sz="1100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&lt;HostName&gt;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oase_web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/event/event/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eventsrequest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-H 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accept: application/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json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-d "{\"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decisiontable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eventinfo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\":[\“10001\"]}"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805520" y="2924930"/>
            <a:ext cx="7943059" cy="2592360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⑦メール通知</a:t>
            </a:r>
            <a:endParaRPr lang="en-US" altLang="ja-JP" sz="1400" b="1" dirty="0" smtClean="0">
              <a:solidFill>
                <a:srgbClr val="FF0000"/>
              </a:solidFill>
            </a:endParaRPr>
          </a:p>
          <a:p>
            <a:endParaRPr lang="en-US" altLang="ja-JP" sz="1400" b="1" dirty="0">
              <a:solidFill>
                <a:srgbClr val="FF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右記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情報</a:t>
            </a:r>
            <a:r>
              <a:rPr lang="ja-JP" altLang="en-US" sz="1400" b="1" dirty="0" smtClean="0">
                <a:solidFill>
                  <a:sysClr val="windowText" lastClr="000000"/>
                </a:solidFill>
              </a:rPr>
              <a:t>の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メールが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届いた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こと</a:t>
            </a:r>
            <a:r>
              <a:rPr lang="ja-JP" altLang="en-US" sz="1400" b="1" dirty="0" smtClean="0">
                <a:solidFill>
                  <a:sysClr val="windowText" lastClr="000000"/>
                </a:solidFill>
              </a:rPr>
              <a:t>を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確認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する</a:t>
            </a:r>
            <a:endParaRPr lang="en-US" altLang="ja-JP" sz="1400" b="1" dirty="0">
              <a:solidFill>
                <a:sysClr val="windowText" lastClr="000000"/>
              </a:solidFill>
            </a:endParaRPr>
          </a:p>
          <a:p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49670"/>
              </p:ext>
            </p:extLst>
          </p:nvPr>
        </p:nvGraphicFramePr>
        <p:xfrm>
          <a:off x="2396912" y="3092350"/>
          <a:ext cx="266721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218">
                  <a:extLst>
                    <a:ext uri="{9D8B030D-6E8A-4147-A177-3AD203B41FA5}">
                      <a16:colId xmlns:a16="http://schemas.microsoft.com/office/drawing/2014/main" val="810154457"/>
                    </a:ext>
                  </a:extLst>
                </a:gridCol>
              </a:tblGrid>
              <a:tr h="130923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件名：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【OASE】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通知テスト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本文：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リクエスト情報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トレース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  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ルール種別名　　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リクエストユーザ：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リクエストサーバ：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イベント情報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イベント発生日時：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条件名　　　　　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33289"/>
                  </a:ext>
                </a:extLst>
              </a:tr>
            </a:tbl>
          </a:graphicData>
        </a:graphic>
      </p:graphicFrame>
      <p:grpSp>
        <p:nvGrpSpPr>
          <p:cNvPr id="9" name="グループ化 8"/>
          <p:cNvGrpSpPr/>
          <p:nvPr/>
        </p:nvGrpSpPr>
        <p:grpSpPr>
          <a:xfrm>
            <a:off x="539440" y="5687019"/>
            <a:ext cx="8209139" cy="731437"/>
            <a:chOff x="539440" y="5687019"/>
            <a:chExt cx="8209139" cy="731437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790980" y="5687019"/>
              <a:ext cx="7957599" cy="731437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</a:t>
              </a:r>
              <a:r>
                <a:rPr lang="en-US" altLang="ja-JP" sz="1400" b="1" dirty="0">
                  <a:hlinkClick r:id="rId2" action="ppaction://hlinksldjump"/>
                </a:rPr>
                <a:t>&lt; 4.1</a:t>
              </a:r>
              <a:r>
                <a:rPr lang="ja-JP" altLang="en-US" sz="1400" b="1" dirty="0">
                  <a:hlinkClick r:id="rId2" action="ppaction://hlinksldjump"/>
                </a:rPr>
                <a:t>　</a:t>
              </a:r>
              <a:r>
                <a:rPr lang="en-US" altLang="ja-JP" sz="1400" b="1" dirty="0">
                  <a:hlinkClick r:id="rId2" action="ppaction://hlinksldjump"/>
                </a:rPr>
                <a:t>curl</a:t>
              </a:r>
              <a:r>
                <a:rPr lang="ja-JP" altLang="en-US" sz="1400" b="1" dirty="0">
                  <a:hlinkClick r:id="rId2" action="ppaction://hlinksldjump"/>
                </a:rPr>
                <a:t>コマンドによるリクエスト送信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r>
                <a:rPr lang="ja-JP" altLang="en-US" sz="1400" dirty="0" smtClean="0"/>
                <a:t>および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3" action="ppaction://hlinksldjump"/>
                </a:rPr>
                <a:t>&lt;</a:t>
              </a:r>
              <a:r>
                <a:rPr lang="en-US" altLang="ja-JP" sz="1400" b="1" dirty="0">
                  <a:hlinkClick r:id="rId3" action="ppaction://hlinksldjump"/>
                </a:rPr>
                <a:t>4.2</a:t>
              </a:r>
              <a:r>
                <a:rPr lang="ja-JP" altLang="en-US" sz="1400" b="1" dirty="0">
                  <a:hlinkClick r:id="rId3" action="ppaction://hlinksldjump"/>
                </a:rPr>
                <a:t>　アクション実行結果（アクション履歴）の確認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r>
                <a:rPr lang="ja-JP" altLang="en-US" sz="1400" dirty="0" smtClean="0"/>
                <a:t>で説明した範囲です。</a:t>
              </a:r>
              <a:endParaRPr lang="ja-JP" altLang="en-US" sz="1400" dirty="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39440" y="5687601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5220090" y="3058789"/>
            <a:ext cx="3134801" cy="2340000"/>
            <a:chOff x="5220090" y="3058789"/>
            <a:chExt cx="3134801" cy="23400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090" y="3058789"/>
              <a:ext cx="3134801" cy="2340000"/>
            </a:xfrm>
            <a:prstGeom prst="rect">
              <a:avLst/>
            </a:prstGeom>
            <a:ln w="38100">
              <a:solidFill>
                <a:srgbClr val="FFFFCC"/>
              </a:solidFill>
            </a:ln>
          </p:spPr>
        </p:pic>
        <p:sp>
          <p:nvSpPr>
            <p:cNvPr id="6" name="正方形/長方形 5"/>
            <p:cNvSpPr/>
            <p:nvPr/>
          </p:nvSpPr>
          <p:spPr bwMode="auto">
            <a:xfrm>
              <a:off x="5796170" y="3861060"/>
              <a:ext cx="2088290" cy="936026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メール通知</a:t>
              </a:r>
              <a:endParaRPr lang="en-US" altLang="ja-JP" sz="3200" b="1" dirty="0" smtClean="0">
                <a:solidFill>
                  <a:schemeClr val="tx1">
                    <a:alpha val="53000"/>
                  </a:schemeClr>
                </a:solidFill>
                <a:latin typeface="+mn-ea"/>
              </a:endParaRPr>
            </a:p>
            <a:p>
              <a:pPr algn="ctr"/>
              <a:r>
                <a:rPr kumimoji="1" lang="ja-JP" altLang="en-US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イメージ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24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画面説明（ログイン画面）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ログイン</a:t>
            </a:r>
            <a:endParaRPr lang="en-US" altLang="ja-JP" dirty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へアクセスすると、ログイン画面が表示され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>
                <a:hlinkClick r:id="rId2"/>
              </a:rPr>
              <a:t>https://exastro-oase/oase_web/top/login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9" y="2420860"/>
            <a:ext cx="5400000" cy="3293145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5693705" y="4557328"/>
            <a:ext cx="3235162" cy="1103982"/>
            <a:chOff x="5693705" y="4557328"/>
            <a:chExt cx="3235162" cy="1103982"/>
          </a:xfrm>
        </p:grpSpPr>
        <p:sp>
          <p:nvSpPr>
            <p:cNvPr id="11" name="角丸四角形 10"/>
            <p:cNvSpPr/>
            <p:nvPr/>
          </p:nvSpPr>
          <p:spPr bwMode="auto">
            <a:xfrm>
              <a:off x="5976457" y="4832223"/>
              <a:ext cx="295241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 dirty="0" smtClean="0">
                  <a:latin typeface="+mn-ea"/>
                </a:rPr>
                <a:t>初回ログイン時は、ログイン直後に</a:t>
              </a:r>
              <a:endParaRPr lang="en-US" altLang="ja-JP" sz="1200" b="1" dirty="0" smtClean="0">
                <a:latin typeface="+mn-ea"/>
              </a:endParaRPr>
            </a:p>
            <a:p>
              <a:pPr algn="ctr"/>
              <a:r>
                <a:rPr lang="ja-JP" altLang="en-US" sz="1200" b="1" dirty="0" smtClean="0">
                  <a:latin typeface="+mn-ea"/>
                </a:rPr>
                <a:t>パスワード変更を求められます。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693705" y="4557328"/>
              <a:ext cx="565503" cy="549789"/>
              <a:chOff x="162795" y="3812178"/>
              <a:chExt cx="565503" cy="549789"/>
            </a:xfrm>
          </p:grpSpPr>
          <p:sp>
            <p:nvSpPr>
              <p:cNvPr id="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5689587" y="2794603"/>
            <a:ext cx="3235162" cy="1458127"/>
            <a:chOff x="5689587" y="2794603"/>
            <a:chExt cx="3235162" cy="1458127"/>
          </a:xfrm>
        </p:grpSpPr>
        <p:sp>
          <p:nvSpPr>
            <p:cNvPr id="14" name="角丸四角形 13"/>
            <p:cNvSpPr/>
            <p:nvPr/>
          </p:nvSpPr>
          <p:spPr bwMode="auto">
            <a:xfrm>
              <a:off x="5972339" y="3063593"/>
              <a:ext cx="2952410" cy="118913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OAS</a:t>
              </a:r>
              <a:r>
                <a:rPr lang="en-US" altLang="ja-JP" sz="1400" dirty="0">
                  <a:latin typeface="+mn-ea"/>
                </a:rPr>
                <a:t>E</a:t>
              </a:r>
              <a:r>
                <a:rPr kumimoji="1" lang="ja-JP" altLang="en-US" sz="1400" dirty="0" smtClean="0">
                  <a:latin typeface="+mn-ea"/>
                </a:rPr>
                <a:t>導入は</a:t>
              </a:r>
              <a:endParaRPr kumimoji="1" lang="en-US" altLang="ja-JP" sz="1400" dirty="0" smtClean="0">
                <a:latin typeface="+mn-ea"/>
              </a:endParaRPr>
            </a:p>
            <a:p>
              <a:pPr algn="ctr"/>
              <a:r>
                <a:rPr lang="en-US" altLang="ja-JP" sz="1100" b="1" u="sng" dirty="0" smtClean="0">
                  <a:latin typeface="+mn-ea"/>
                  <a:hlinkClick r:id="rId4"/>
                </a:rPr>
                <a:t>&lt;</a:t>
              </a:r>
              <a:r>
                <a:rPr lang="ja-JP" altLang="en-US" sz="1100" b="1" u="sng" dirty="0" smtClean="0">
                  <a:latin typeface="+mn-ea"/>
                  <a:hlinkClick r:id="rId4"/>
                </a:rPr>
                <a:t>環境</a:t>
              </a:r>
              <a:r>
                <a:rPr lang="ja-JP" altLang="en-US" sz="1100" b="1" u="sng" dirty="0">
                  <a:latin typeface="+mn-ea"/>
                  <a:hlinkClick r:id="rId4"/>
                </a:rPr>
                <a:t>構築マニュアル </a:t>
              </a:r>
              <a:r>
                <a:rPr lang="en-US" altLang="ja-JP" sz="1100" b="1" u="sng" dirty="0">
                  <a:latin typeface="+mn-ea"/>
                  <a:hlinkClick r:id="rId4"/>
                </a:rPr>
                <a:t>-</a:t>
              </a:r>
              <a:r>
                <a:rPr lang="ja-JP" altLang="en-US" sz="1100" b="1" u="sng" dirty="0">
                  <a:latin typeface="+mn-ea"/>
                  <a:hlinkClick r:id="rId4"/>
                </a:rPr>
                <a:t>基本編</a:t>
              </a:r>
              <a:r>
                <a:rPr lang="en-US" altLang="ja-JP" sz="1100" b="1" u="sng" dirty="0" smtClean="0">
                  <a:latin typeface="+mn-ea"/>
                  <a:hlinkClick r:id="rId4"/>
                </a:rPr>
                <a:t>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および</a:t>
              </a:r>
              <a:endParaRPr lang="en-US" altLang="ja-JP" sz="1400" b="1" u="sng" dirty="0" smtClean="0">
                <a:latin typeface="+mn-ea"/>
              </a:endParaRPr>
            </a:p>
            <a:p>
              <a:pPr algn="ctr"/>
              <a:r>
                <a:rPr lang="en-US" altLang="ja-JP" sz="1100" b="1" u="sng" dirty="0">
                  <a:latin typeface="+mn-ea"/>
                  <a:hlinkClick r:id="rId4"/>
                </a:rPr>
                <a:t>&lt;OASE</a:t>
              </a:r>
              <a:r>
                <a:rPr lang="ja-JP" altLang="en-US" sz="1100" b="1" u="sng" dirty="0">
                  <a:latin typeface="+mn-ea"/>
                  <a:hlinkClick r:id="rId4"/>
                </a:rPr>
                <a:t> </a:t>
              </a:r>
              <a:r>
                <a:rPr lang="en-US" altLang="ja-JP" sz="1100" b="1" u="sng" dirty="0">
                  <a:latin typeface="+mn-ea"/>
                  <a:hlinkClick r:id="rId4"/>
                </a:rPr>
                <a:t>Learn-</a:t>
              </a:r>
              <a:r>
                <a:rPr lang="ja-JP" altLang="en-US" sz="1100" b="1" u="sng" dirty="0">
                  <a:latin typeface="+mn-ea"/>
                  <a:hlinkClick r:id="rId4"/>
                </a:rPr>
                <a:t>導入編</a:t>
              </a:r>
              <a:r>
                <a:rPr lang="en-US" altLang="ja-JP" sz="1100" b="1" u="sng" dirty="0" smtClean="0">
                  <a:latin typeface="+mn-ea"/>
                  <a:hlinkClick r:id="rId4"/>
                </a:rPr>
                <a:t>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を参照してください。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5689587" y="2794603"/>
              <a:ext cx="565503" cy="549789"/>
              <a:chOff x="162795" y="3812178"/>
              <a:chExt cx="565503" cy="549789"/>
            </a:xfrm>
          </p:grpSpPr>
          <p:sp>
            <p:nvSpPr>
              <p:cNvPr id="1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基本的な</a:t>
            </a:r>
            <a:r>
              <a:rPr lang="ja-JP" altLang="en-US" dirty="0"/>
              <a:t>メニュ</a:t>
            </a:r>
            <a:r>
              <a:rPr lang="ja-JP" altLang="en-US" dirty="0" smtClean="0"/>
              <a:t>ーの</a:t>
            </a:r>
            <a:r>
              <a:rPr lang="ja-JP" altLang="en-US" dirty="0"/>
              <a:t>概要</a:t>
            </a:r>
            <a:r>
              <a:rPr lang="ja-JP" altLang="en-US" dirty="0" smtClean="0"/>
              <a:t>は以下の通り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ja-JP" altLang="en-US" dirty="0"/>
              <a:t>ログイン画面 </a:t>
            </a:r>
            <a:r>
              <a:rPr lang="en-US" altLang="ja-JP" dirty="0"/>
              <a:t>&gt; 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en-US" altLang="ja-JP" dirty="0"/>
              <a:t>Dashboard</a:t>
            </a:r>
            <a:r>
              <a:rPr lang="ja-JP" altLang="en-US" dirty="0" smtClean="0"/>
              <a:t>画面）</a:t>
            </a:r>
            <a:endParaRPr lang="ja-JP" altLang="en-US" dirty="0"/>
          </a:p>
        </p:txBody>
      </p:sp>
      <p:grpSp>
        <p:nvGrpSpPr>
          <p:cNvPr id="79" name="グループ化 78"/>
          <p:cNvGrpSpPr/>
          <p:nvPr/>
        </p:nvGrpSpPr>
        <p:grpSpPr>
          <a:xfrm>
            <a:off x="838229" y="1673904"/>
            <a:ext cx="7466568" cy="4419466"/>
            <a:chOff x="1159439" y="1556739"/>
            <a:chExt cx="7466568" cy="4419466"/>
          </a:xfrm>
        </p:grpSpPr>
        <p:pic>
          <p:nvPicPr>
            <p:cNvPr id="72" name="図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9439" y="1556739"/>
              <a:ext cx="7200000" cy="4419466"/>
            </a:xfrm>
            <a:prstGeom prst="rect">
              <a:avLst/>
            </a:prstGeom>
          </p:spPr>
        </p:pic>
        <p:sp>
          <p:nvSpPr>
            <p:cNvPr id="31" name="正方形/長方形 30"/>
            <p:cNvSpPr/>
            <p:nvPr/>
          </p:nvSpPr>
          <p:spPr bwMode="auto">
            <a:xfrm>
              <a:off x="1159440" y="1556740"/>
              <a:ext cx="3461008" cy="2307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1375470" y="3573020"/>
              <a:ext cx="6797030" cy="9596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9" name="線吹き出し 1 (枠付き) 38"/>
            <p:cNvSpPr/>
            <p:nvPr/>
          </p:nvSpPr>
          <p:spPr bwMode="auto">
            <a:xfrm>
              <a:off x="7672571" y="2731932"/>
              <a:ext cx="953436" cy="345824"/>
            </a:xfrm>
            <a:prstGeom prst="borderCallout1">
              <a:avLst>
                <a:gd name="adj1" fmla="val 52223"/>
                <a:gd name="adj2" fmla="val -1008"/>
                <a:gd name="adj3" fmla="val -275891"/>
                <a:gd name="adj4" fmla="val -5031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/>
              <a:r>
                <a:rPr lang="ja-JP" altLang="en-US" sz="1050" dirty="0" smtClean="0"/>
                <a:t>メニュー</a:t>
              </a:r>
              <a:endParaRPr lang="ja-JP" altLang="en-US" sz="1050" dirty="0"/>
            </a:p>
          </p:txBody>
        </p:sp>
        <p:cxnSp>
          <p:nvCxnSpPr>
            <p:cNvPr id="40" name="直線コネクタ 39"/>
            <p:cNvCxnSpPr>
              <a:stCxn id="39" idx="2"/>
              <a:endCxn id="32" idx="0"/>
            </p:cNvCxnSpPr>
            <p:nvPr/>
          </p:nvCxnSpPr>
          <p:spPr bwMode="auto">
            <a:xfrm flipH="1">
              <a:off x="4773985" y="2904844"/>
              <a:ext cx="2898586" cy="66817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グループ化 2"/>
          <p:cNvGrpSpPr/>
          <p:nvPr/>
        </p:nvGrpSpPr>
        <p:grpSpPr>
          <a:xfrm>
            <a:off x="5429168" y="5197583"/>
            <a:ext cx="3162806" cy="1102224"/>
            <a:chOff x="5429168" y="5197583"/>
            <a:chExt cx="3162806" cy="1102224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5711974" y="547072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各メニューの機能詳細は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5429168" y="5197583"/>
              <a:ext cx="565503" cy="549789"/>
              <a:chOff x="162795" y="3812178"/>
              <a:chExt cx="565503" cy="549789"/>
            </a:xfrm>
          </p:grpSpPr>
          <p:sp>
            <p:nvSpPr>
              <p:cNvPr id="3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62" name="角丸四角形 61"/>
          <p:cNvSpPr/>
          <p:nvPr/>
        </p:nvSpPr>
        <p:spPr bwMode="auto">
          <a:xfrm>
            <a:off x="467430" y="5081631"/>
            <a:ext cx="4820335" cy="122776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■メニューの概要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ルール    </a:t>
            </a:r>
            <a:r>
              <a:rPr lang="ja-JP" altLang="en-US" sz="1400" b="1" dirty="0" smtClean="0">
                <a:latin typeface="+mn-ea"/>
              </a:rPr>
              <a:t>：ルール作成やアクション結果を管理</a:t>
            </a:r>
            <a:endParaRPr lang="en-US" altLang="ja-JP" sz="1400" b="1" dirty="0" smtClean="0"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システム 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全般や各種設定・権限を管理</a:t>
            </a:r>
            <a:endParaRPr lang="en-US" altLang="ja-JP" sz="1400" b="1" dirty="0" smtClean="0"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管理       </a:t>
            </a:r>
            <a:r>
              <a:rPr lang="ja-JP" altLang="en-US" sz="1400" b="1" dirty="0" smtClean="0">
                <a:latin typeface="+mn-ea"/>
              </a:rPr>
              <a:t>：セキュリティ関連</a:t>
            </a:r>
            <a:r>
              <a:rPr lang="ja-JP" altLang="en-US" sz="1400" b="1" dirty="0">
                <a:latin typeface="+mn-ea"/>
              </a:rPr>
              <a:t>を</a:t>
            </a:r>
            <a:r>
              <a:rPr lang="ja-JP" altLang="en-US" sz="1400" b="1" dirty="0" smtClean="0">
                <a:latin typeface="+mn-ea"/>
              </a:rPr>
              <a:t>管理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96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クイックスタートでは以下の機能を使用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システム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アクション設定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アクション設定画面）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928167" y="1646554"/>
            <a:ext cx="7441693" cy="4405970"/>
            <a:chOff x="928167" y="1646554"/>
            <a:chExt cx="7441693" cy="4405970"/>
          </a:xfrm>
        </p:grpSpPr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0367" y="1646554"/>
              <a:ext cx="7200000" cy="4405970"/>
            </a:xfrm>
            <a:prstGeom prst="rect">
              <a:avLst/>
            </a:prstGeom>
          </p:spPr>
        </p:pic>
        <p:sp>
          <p:nvSpPr>
            <p:cNvPr id="29" name="正方形/長方形 28"/>
            <p:cNvSpPr/>
            <p:nvPr/>
          </p:nvSpPr>
          <p:spPr bwMode="auto">
            <a:xfrm>
              <a:off x="928167" y="2366654"/>
              <a:ext cx="1627426" cy="5391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正方形/長方形 29"/>
            <p:cNvSpPr/>
            <p:nvPr/>
          </p:nvSpPr>
          <p:spPr bwMode="auto">
            <a:xfrm>
              <a:off x="940367" y="2978279"/>
              <a:ext cx="7087156" cy="11655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6947523" y="2042557"/>
              <a:ext cx="1080000" cy="2618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507250" y="235777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7980010" y="343404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980010" y="202364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6975229" y="2689848"/>
              <a:ext cx="1052294" cy="2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980010" y="265202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④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5441754" y="5207176"/>
            <a:ext cx="3162806" cy="1102224"/>
            <a:chOff x="5441754" y="5207176"/>
            <a:chExt cx="3162806" cy="1102224"/>
          </a:xfrm>
        </p:grpSpPr>
        <p:sp>
          <p:nvSpPr>
            <p:cNvPr id="23" name="角丸四角形 22"/>
            <p:cNvSpPr/>
            <p:nvPr/>
          </p:nvSpPr>
          <p:spPr bwMode="auto">
            <a:xfrm>
              <a:off x="5724560" y="548031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441754" y="5207176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7" name="角丸四角形 26"/>
          <p:cNvSpPr/>
          <p:nvPr/>
        </p:nvSpPr>
        <p:spPr bwMode="auto">
          <a:xfrm>
            <a:off x="397537" y="4616191"/>
            <a:ext cx="4859358" cy="169320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にインストール済</a:t>
            </a:r>
            <a:r>
              <a:rPr lang="ja-JP" altLang="en-US" sz="1400" b="1" dirty="0">
                <a:latin typeface="+mn-ea"/>
              </a:rPr>
              <a:t>の</a:t>
            </a:r>
            <a:r>
              <a:rPr lang="ja-JP" altLang="en-US" sz="1400" b="1" dirty="0" smtClean="0">
                <a:latin typeface="+mn-ea"/>
              </a:rPr>
              <a:t>ドライバ名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アクション先として登録</a:t>
            </a:r>
            <a:r>
              <a:rPr lang="ja-JP" altLang="en-US" sz="1400" b="1" dirty="0">
                <a:latin typeface="+mn-ea"/>
              </a:rPr>
              <a:t>されている</a:t>
            </a:r>
            <a:r>
              <a:rPr lang="ja-JP" altLang="en-US" sz="1400" b="1" dirty="0" smtClean="0">
                <a:latin typeface="+mn-ea"/>
              </a:rPr>
              <a:t>情報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インストール済</a:t>
            </a:r>
            <a:r>
              <a:rPr lang="ja-JP" altLang="en-US" sz="1400" b="1" dirty="0">
                <a:latin typeface="+mn-ea"/>
              </a:rPr>
              <a:t>のドライバ</a:t>
            </a:r>
            <a:r>
              <a:rPr lang="ja-JP" altLang="en-US" sz="1400" b="1" dirty="0" smtClean="0">
                <a:latin typeface="+mn-ea"/>
              </a:rPr>
              <a:t>に</a:t>
            </a:r>
            <a:r>
              <a:rPr lang="en-US" altLang="ja-JP" sz="1400" b="1" dirty="0">
                <a:latin typeface="+mn-ea"/>
              </a:rPr>
              <a:t/>
            </a:r>
            <a:br>
              <a:rPr lang="en-US" altLang="ja-JP" sz="1400" b="1" dirty="0">
                <a:latin typeface="+mn-ea"/>
              </a:rPr>
            </a:br>
            <a:r>
              <a:rPr lang="ja-JP" altLang="en-US" sz="1400" b="1" dirty="0" smtClean="0">
                <a:latin typeface="+mn-ea"/>
              </a:rPr>
              <a:t>アクション先</a:t>
            </a:r>
            <a:r>
              <a:rPr lang="ja-JP" altLang="en-US" sz="1400" b="1" dirty="0">
                <a:latin typeface="+mn-ea"/>
              </a:rPr>
              <a:t>の情報を</a:t>
            </a:r>
            <a:r>
              <a:rPr lang="ja-JP" altLang="en-US" sz="1400" b="1" dirty="0" smtClean="0">
                <a:latin typeface="+mn-ea"/>
              </a:rPr>
              <a:t>追加するボタン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メール</a:t>
            </a:r>
            <a:r>
              <a:rPr lang="ja-JP" altLang="en-US" sz="1400" b="1" dirty="0">
                <a:latin typeface="+mn-ea"/>
              </a:rPr>
              <a:t>テンプレート</a:t>
            </a:r>
            <a:r>
              <a:rPr lang="ja-JP" altLang="en-US" sz="1400" b="1" dirty="0" smtClean="0">
                <a:latin typeface="+mn-ea"/>
              </a:rPr>
              <a:t>を</a:t>
            </a:r>
            <a:r>
              <a:rPr lang="ja-JP" altLang="en-US" sz="1400" b="1" dirty="0">
                <a:latin typeface="+mn-ea"/>
              </a:rPr>
              <a:t>作成</a:t>
            </a:r>
            <a:r>
              <a:rPr lang="ja-JP" altLang="en-US" sz="1400" b="1" dirty="0" smtClean="0">
                <a:latin typeface="+mn-ea"/>
              </a:rPr>
              <a:t>する</a:t>
            </a:r>
            <a:r>
              <a:rPr lang="ja-JP" altLang="en-US" sz="1400" b="1" dirty="0">
                <a:latin typeface="+mn-ea"/>
              </a:rPr>
              <a:t>ボタン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77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ディシジョンテーブル）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ディシジョンテーブル画面）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838933" y="1690858"/>
            <a:ext cx="7477587" cy="4402512"/>
            <a:chOff x="838933" y="1690858"/>
            <a:chExt cx="7477587" cy="440251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933" y="1690858"/>
              <a:ext cx="7200000" cy="4402512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845695" y="2071802"/>
              <a:ext cx="7470825" cy="1779356"/>
              <a:chOff x="845695" y="2071802"/>
              <a:chExt cx="7470825" cy="1779356"/>
            </a:xfrm>
          </p:grpSpPr>
          <p:sp>
            <p:nvSpPr>
              <p:cNvPr id="26" name="正方形/長方形 25"/>
              <p:cNvSpPr/>
              <p:nvPr/>
            </p:nvSpPr>
            <p:spPr bwMode="auto">
              <a:xfrm>
                <a:off x="845695" y="2414568"/>
                <a:ext cx="7118583" cy="143659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 bwMode="auto">
              <a:xfrm>
                <a:off x="7184284" y="2092560"/>
                <a:ext cx="779994" cy="25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7926670" y="2961350"/>
                <a:ext cx="335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①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7926670" y="2071802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③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 bwMode="auto">
              <a:xfrm>
                <a:off x="1081400" y="2673050"/>
                <a:ext cx="216030" cy="1116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1233016" y="3061773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②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5652150" y="5135166"/>
            <a:ext cx="3162806" cy="1102224"/>
            <a:chOff x="5652150" y="5135166"/>
            <a:chExt cx="3162806" cy="1102224"/>
          </a:xfrm>
        </p:grpSpPr>
        <p:sp>
          <p:nvSpPr>
            <p:cNvPr id="20" name="角丸四角形 19"/>
            <p:cNvSpPr/>
            <p:nvPr/>
          </p:nvSpPr>
          <p:spPr bwMode="auto">
            <a:xfrm>
              <a:off x="5934956" y="540830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5652150" y="5135166"/>
              <a:ext cx="565503" cy="549789"/>
              <a:chOff x="162795" y="3812178"/>
              <a:chExt cx="565503" cy="549789"/>
            </a:xfrm>
          </p:grpSpPr>
          <p:sp>
            <p:nvSpPr>
              <p:cNvPr id="2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4" name="角丸四角形 23"/>
          <p:cNvSpPr/>
          <p:nvPr/>
        </p:nvSpPr>
        <p:spPr bwMode="auto">
          <a:xfrm>
            <a:off x="611450" y="4782544"/>
            <a:ext cx="4859358" cy="145484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に登録済のディシジョンテーブル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spc="-150" dirty="0" smtClean="0">
                <a:latin typeface="+mn-ea"/>
              </a:rPr>
              <a:t>ディシジョンテーブル</a:t>
            </a:r>
            <a:r>
              <a:rPr lang="ja-JP" altLang="en-US" sz="1400" b="1" spc="-150" dirty="0">
                <a:latin typeface="+mn-ea"/>
              </a:rPr>
              <a:t>ファイル</a:t>
            </a:r>
            <a:r>
              <a:rPr lang="ja-JP" altLang="en-US" sz="1400" b="1" dirty="0" smtClean="0">
                <a:latin typeface="+mn-ea"/>
              </a:rPr>
              <a:t>の</a:t>
            </a:r>
            <a:r>
              <a:rPr lang="ja-JP" altLang="en-US" sz="1400" b="1" spc="-150" dirty="0" smtClean="0">
                <a:latin typeface="+mn-ea"/>
              </a:rPr>
              <a:t>ダウンロード</a:t>
            </a:r>
            <a:r>
              <a:rPr lang="ja-JP" altLang="en-US" sz="1400" b="1" spc="-150" dirty="0">
                <a:latin typeface="+mn-ea"/>
              </a:rPr>
              <a:t>ボタン</a:t>
            </a:r>
            <a:endParaRPr lang="en-US" altLang="ja-JP" sz="1400" b="1" spc="-150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>
                <a:latin typeface="+mn-ea"/>
              </a:rPr>
              <a:t>新規追加画面に遷移し、</a:t>
            </a:r>
            <a:r>
              <a:rPr lang="ja-JP" altLang="en-US" sz="1400" b="1" dirty="0" smtClean="0">
                <a:latin typeface="+mn-ea"/>
              </a:rPr>
              <a:t>ディシジョンテーブルを作成するボタン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24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ルール画面）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ステージング適用</a:t>
            </a:r>
            <a:r>
              <a:rPr lang="ja-JP" altLang="en-US" dirty="0"/>
              <a:t>ルール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lang="ja-JP" altLang="en-US" spc="-150" dirty="0" smtClean="0"/>
              <a:t>ディシジョンテーブルファイル</a:t>
            </a:r>
            <a:r>
              <a:rPr lang="ja-JP" altLang="en-US" dirty="0"/>
              <a:t>を</a:t>
            </a:r>
            <a:r>
              <a:rPr lang="ja-JP" altLang="en-US" spc="-150" dirty="0"/>
              <a:t>ステージング</a:t>
            </a:r>
            <a:r>
              <a:rPr lang="ja-JP" altLang="en-US" dirty="0"/>
              <a:t>環境にアップロードし、</a:t>
            </a:r>
            <a:r>
              <a:rPr lang="ja-JP" altLang="en-US" spc="-150" dirty="0"/>
              <a:t>テストリクエスト</a:t>
            </a:r>
            <a:r>
              <a:rPr lang="ja-JP" altLang="en-US" dirty="0" smtClean="0"/>
              <a:t>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実施</a:t>
            </a:r>
            <a:r>
              <a:rPr lang="ja-JP" altLang="en-US" dirty="0"/>
              <a:t>の結果</a:t>
            </a:r>
            <a:r>
              <a:rPr lang="ja-JP" altLang="en-US" dirty="0" smtClean="0"/>
              <a:t>、運用可能なルールで</a:t>
            </a:r>
            <a:r>
              <a:rPr lang="ja-JP" altLang="en-US" dirty="0"/>
              <a:t>あると</a:t>
            </a:r>
            <a:r>
              <a:rPr lang="ja-JP" altLang="en-US" dirty="0" smtClean="0"/>
              <a:t>検証が完了した場合、適用</a:t>
            </a:r>
            <a:r>
              <a:rPr lang="ja-JP" altLang="en-US" spc="-150" dirty="0"/>
              <a:t>ボタン</a:t>
            </a:r>
            <a:r>
              <a:rPr lang="ja-JP" altLang="en-US" dirty="0"/>
              <a:t>が有効に</a:t>
            </a:r>
            <a:r>
              <a:rPr lang="ja-JP" altLang="en-US" dirty="0" smtClean="0"/>
              <a:t>なる。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642962" y="2276840"/>
            <a:ext cx="7538730" cy="4018710"/>
            <a:chOff x="642962" y="1628750"/>
            <a:chExt cx="7538730" cy="401871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364" y="1628750"/>
              <a:ext cx="7200000" cy="4018710"/>
            </a:xfrm>
            <a:prstGeom prst="rect">
              <a:avLst/>
            </a:prstGeom>
          </p:spPr>
        </p:pic>
        <p:sp>
          <p:nvSpPr>
            <p:cNvPr id="12" name="正方形/長方形 11"/>
            <p:cNvSpPr/>
            <p:nvPr/>
          </p:nvSpPr>
          <p:spPr bwMode="auto">
            <a:xfrm>
              <a:off x="971513" y="2349426"/>
              <a:ext cx="7118583" cy="9494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auto">
            <a:xfrm>
              <a:off x="2984812" y="2017858"/>
              <a:ext cx="3891508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650590" y="199886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42962" y="2697470"/>
              <a:ext cx="377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385730" y="256937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 bwMode="auto">
            <a:xfrm>
              <a:off x="979364" y="3692178"/>
              <a:ext cx="7202328" cy="1739434"/>
            </a:xfrm>
            <a:prstGeom prst="rect">
              <a:avLst/>
            </a:prstGeom>
            <a:solidFill>
              <a:schemeClr val="bg1">
                <a:lumMod val="65000"/>
                <a:alpha val="74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1027380" y="2585352"/>
              <a:ext cx="576000" cy="1224386"/>
              <a:chOff x="1027380" y="2585352"/>
              <a:chExt cx="576000" cy="1224386"/>
            </a:xfrm>
          </p:grpSpPr>
          <p:sp>
            <p:nvSpPr>
              <p:cNvPr id="28" name="正方形/長方形 27"/>
              <p:cNvSpPr/>
              <p:nvPr/>
            </p:nvSpPr>
            <p:spPr bwMode="auto">
              <a:xfrm>
                <a:off x="1189380" y="2585352"/>
                <a:ext cx="252000" cy="25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8" name="下矢印 7"/>
              <p:cNvSpPr/>
              <p:nvPr/>
            </p:nvSpPr>
            <p:spPr bwMode="auto">
              <a:xfrm>
                <a:off x="1027380" y="2831330"/>
                <a:ext cx="576000" cy="978408"/>
              </a:xfrm>
              <a:prstGeom prst="downArrow">
                <a:avLst/>
              </a:prstGeom>
              <a:solidFill>
                <a:srgbClr val="FF000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5652150" y="5218373"/>
            <a:ext cx="3162806" cy="1100232"/>
            <a:chOff x="5652150" y="5218373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489518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21837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3460" y="4867386"/>
            <a:ext cx="4818966" cy="145121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ディシジョンテーブルファイルを操作するボタン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>
                <a:latin typeface="+mn-ea"/>
              </a:rPr>
              <a:t>アップロード</a:t>
            </a:r>
            <a:r>
              <a:rPr lang="ja-JP" altLang="en-US" sz="1400" b="1" dirty="0" smtClean="0">
                <a:latin typeface="+mn-ea"/>
              </a:rPr>
              <a:t>したディシジョンテーブルファイルとそのステータスの一覧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ステージングからプロダクションへの適用ボタン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3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ルール画面）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プロダクション適用ルール）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971512" y="1714610"/>
            <a:ext cx="7454031" cy="4018710"/>
            <a:chOff x="971512" y="1628750"/>
            <a:chExt cx="7454031" cy="401871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364" y="1628750"/>
              <a:ext cx="7200000" cy="4018710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71512" y="4052008"/>
              <a:ext cx="7118583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8047855" y="4134731"/>
              <a:ext cx="377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 bwMode="auto">
            <a:xfrm>
              <a:off x="971512" y="1988034"/>
              <a:ext cx="7202328" cy="1692000"/>
            </a:xfrm>
            <a:prstGeom prst="rect">
              <a:avLst/>
            </a:prstGeom>
            <a:solidFill>
              <a:schemeClr val="bg1">
                <a:lumMod val="65000"/>
                <a:alpha val="74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52150" y="5065148"/>
            <a:ext cx="3162806" cy="1100232"/>
            <a:chOff x="5652150" y="5065148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3629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065148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187260"/>
            <a:ext cx="4818966" cy="97812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にメッセージが飛んできたとき</a:t>
            </a:r>
            <a:r>
              <a:rPr lang="en-US" altLang="ja-JP" sz="1400" b="1" dirty="0" smtClean="0">
                <a:latin typeface="+mn-ea"/>
              </a:rPr>
              <a:t/>
            </a:r>
            <a:br>
              <a:rPr lang="en-US" altLang="ja-JP" sz="1400" b="1" dirty="0" smtClean="0">
                <a:latin typeface="+mn-ea"/>
              </a:rPr>
            </a:br>
            <a:r>
              <a:rPr lang="ja-JP" altLang="en-US" sz="1400" b="1" dirty="0" smtClean="0">
                <a:latin typeface="+mn-ea"/>
              </a:rPr>
              <a:t>実際に運用されることが決定したルールの一覧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1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3425</Words>
  <Application>Microsoft Office PowerPoint</Application>
  <PresentationFormat>画面に合わせる (4:3)</PresentationFormat>
  <Paragraphs>563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33</vt:i4>
      </vt:variant>
    </vt:vector>
  </HeadingPairs>
  <TitlesOfParts>
    <vt:vector size="45" baseType="lpstr">
      <vt:lpstr>Arial Unicode MS</vt:lpstr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画面説明（ログイン画面）</vt:lpstr>
      <vt:lpstr>1.2　画面説明（Dashboard画面）</vt:lpstr>
      <vt:lpstr>1.3　画面説明（アクション設定画面）</vt:lpstr>
      <vt:lpstr>1.4　画面説明（ディシジョンテーブル画面）</vt:lpstr>
      <vt:lpstr>1.5　画面説明（ルール画面）</vt:lpstr>
      <vt:lpstr>1.5　画面説明（ルール画面）</vt:lpstr>
      <vt:lpstr>1.6　画面説明（リクエスト履歴画面）</vt:lpstr>
      <vt:lpstr>1.7　画面説明（アクション履歴画面）</vt:lpstr>
      <vt:lpstr>2.　シナリオ説明</vt:lpstr>
      <vt:lpstr>2.1　本書のシナリオ</vt:lpstr>
      <vt:lpstr>3.　実行前準備</vt:lpstr>
      <vt:lpstr>3.1　メールドライバの設定とメールテンプレートの作成(1/3)</vt:lpstr>
      <vt:lpstr>3.1　メールドライバの設定とメールテンプレートの作成(2/3)</vt:lpstr>
      <vt:lpstr>3.1　メールドライバの設定とメールテンプレートの作成(3/3)</vt:lpstr>
      <vt:lpstr>3.2　ディシジョンテーブルの作成</vt:lpstr>
      <vt:lpstr>3.3　ディシジョンテーブルファイルの作成 ※エクセル操作(1/2)</vt:lpstr>
      <vt:lpstr>3.3　ディシジョンテーブルファイルの作成 ※エクセル操作(2/2)</vt:lpstr>
      <vt:lpstr>3.4　ディシジョンテーブルファイルのアップロード</vt:lpstr>
      <vt:lpstr>3.5　テストリクエスト(1/2)</vt:lpstr>
      <vt:lpstr>3.5　テストリクエスト(2/2)</vt:lpstr>
      <vt:lpstr>3.6　プロダクション適用</vt:lpstr>
      <vt:lpstr>4.　実行操作</vt:lpstr>
      <vt:lpstr>4.1　curlコマンドによるリクエスト送信(1/2)</vt:lpstr>
      <vt:lpstr>4.1　curlコマンドによるリクエスト送信(2/2)</vt:lpstr>
      <vt:lpstr>4.2　アクション実行結果（アクション履歴）の確認</vt:lpstr>
      <vt:lpstr>A　付録</vt:lpstr>
      <vt:lpstr>サンプル１(1/3)</vt:lpstr>
      <vt:lpstr>サンプル１(2/3)</vt:lpstr>
      <vt:lpstr>サンプル１(3/3)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2021-03-11T05:12:28Z</dcterms:modified>
</cp:coreProperties>
</file>