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</p:sldMasterIdLst>
  <p:notesMasterIdLst>
    <p:notesMasterId r:id="rId15"/>
  </p:notesMasterIdLst>
  <p:handoutMasterIdLst>
    <p:handoutMasterId r:id="rId16"/>
  </p:handoutMasterIdLst>
  <p:sldIdLst>
    <p:sldId id="262" r:id="rId2"/>
    <p:sldId id="317" r:id="rId3"/>
    <p:sldId id="505" r:id="rId4"/>
    <p:sldId id="543" r:id="rId5"/>
    <p:sldId id="590" r:id="rId6"/>
    <p:sldId id="580" r:id="rId7"/>
    <p:sldId id="592" r:id="rId8"/>
    <p:sldId id="586" r:id="rId9"/>
    <p:sldId id="591" r:id="rId10"/>
    <p:sldId id="583" r:id="rId11"/>
    <p:sldId id="584" r:id="rId12"/>
    <p:sldId id="585" r:id="rId13"/>
    <p:sldId id="318" r:id="rId14"/>
  </p:sldIdLst>
  <p:sldSz cx="12192000" cy="6858000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317"/>
          </p14:sldIdLst>
        </p14:section>
        <p14:section name="1.　はじめに" id="{B81141D6-5160-4643-8D51-022CC5C4BDB9}">
          <p14:sldIdLst>
            <p14:sldId id="505"/>
            <p14:sldId id="543"/>
            <p14:sldId id="590"/>
            <p14:sldId id="580"/>
            <p14:sldId id="592"/>
            <p14:sldId id="586"/>
            <p14:sldId id="591"/>
            <p14:sldId id="583"/>
            <p14:sldId id="584"/>
            <p14:sldId id="585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FB2"/>
    <a:srgbClr val="002B62"/>
    <a:srgbClr val="003300"/>
    <a:srgbClr val="0A466A"/>
    <a:srgbClr val="CAF9FA"/>
    <a:srgbClr val="FFE7E9"/>
    <a:srgbClr val="FFD200"/>
    <a:srgbClr val="FFFFCC"/>
    <a:srgbClr val="33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27" autoAdjust="0"/>
    <p:restoredTop sz="95507" autoAdjust="0"/>
  </p:normalViewPr>
  <p:slideViewPr>
    <p:cSldViewPr>
      <p:cViewPr varScale="1">
        <p:scale>
          <a:sx n="102" d="100"/>
          <a:sy n="102" d="100"/>
        </p:scale>
        <p:origin x="528" y="114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2021/9/1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2021/9/1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431800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noProof="0" dirty="0" smtClean="0"/>
            </a:lvl1pPr>
            <a:lvl2pPr>
              <a:buClr>
                <a:srgbClr val="11AFB2"/>
              </a:buClr>
              <a:defRPr lang="ja-JP" altLang="en-US" noProof="0" dirty="0" smtClean="0"/>
            </a:lvl2pPr>
            <a:lvl3pPr>
              <a:buClr>
                <a:srgbClr val="11AFB2"/>
              </a:buClr>
              <a:defRPr lang="ja-JP" altLang="en-US" noProof="0" dirty="0" smtClean="0"/>
            </a:lvl3pPr>
            <a:lvl4pPr>
              <a:buClr>
                <a:srgbClr val="11AFB2"/>
              </a:buCl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2" hasCustomPrompt="1"/>
          </p:nvPr>
        </p:nvSpPr>
        <p:spPr bwMode="gray">
          <a:xfrm>
            <a:off x="237551" y="1737188"/>
            <a:ext cx="11713633" cy="4716232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184" y="3045073"/>
            <a:ext cx="11712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436513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xastro-suite.github.io/oase-docs/OASE_documents_ja/html/index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351" y="4043238"/>
            <a:ext cx="11712000" cy="959681"/>
          </a:xfrm>
        </p:spPr>
        <p:txBody>
          <a:bodyPr/>
          <a:lstStyle/>
          <a:p>
            <a:r>
              <a:rPr lang="en-US" altLang="ja-JP" sz="6000" b="1" dirty="0" err="1" smtClean="0"/>
              <a:t>Zabbix</a:t>
            </a:r>
            <a:r>
              <a:rPr lang="ja-JP" altLang="en-US" sz="6000" b="1" dirty="0" smtClean="0"/>
              <a:t>連携</a:t>
            </a:r>
            <a:r>
              <a:rPr lang="en-US" altLang="ja-JP" sz="6000" b="1" dirty="0" smtClean="0"/>
              <a:t>【</a:t>
            </a:r>
            <a:r>
              <a:rPr lang="ja-JP" altLang="en-US" sz="6000" b="1" dirty="0" smtClean="0"/>
              <a:t>座学</a:t>
            </a:r>
            <a:r>
              <a:rPr lang="en-US" altLang="ja-JP" sz="6000" b="1" dirty="0" smtClean="0"/>
              <a:t>】</a:t>
            </a:r>
            <a:endParaRPr lang="ja-JP" altLang="en-US" sz="6000" b="1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39352" y="6021360"/>
            <a:ext cx="8736969" cy="772006"/>
          </a:xfrm>
        </p:spPr>
        <p:txBody>
          <a:bodyPr/>
          <a:lstStyle/>
          <a:p>
            <a:r>
              <a:rPr lang="en-US" altLang="ja-JP" dirty="0"/>
              <a:t>Exastro Operation Autonomy Support Engine Version </a:t>
            </a:r>
            <a:r>
              <a:rPr lang="en-US" altLang="ja-JP" dirty="0" smtClean="0"/>
              <a:t>1.4</a:t>
            </a:r>
            <a:endParaRPr lang="en-US" altLang="ja-JP" dirty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924930"/>
            <a:ext cx="7315200" cy="1095375"/>
          </a:xfrm>
          <a:prstGeom prst="rect">
            <a:avLst/>
          </a:prstGeom>
        </p:spPr>
      </p:pic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578935"/>
            <a:ext cx="12192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Operation Autonomy Support Engine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OASE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2.2</a:t>
            </a:r>
            <a:r>
              <a:rPr kumimoji="1" lang="ja-JP" altLang="en-US" dirty="0" smtClean="0"/>
              <a:t> 監視対象の設定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監視対象のサーバ</a:t>
            </a:r>
            <a:r>
              <a:rPr lang="ja-JP" altLang="en-US" dirty="0"/>
              <a:t>に</a:t>
            </a:r>
            <a:r>
              <a:rPr lang="ja-JP" altLang="en-US" dirty="0" smtClean="0"/>
              <a:t>ログファイル</a:t>
            </a:r>
            <a:r>
              <a:rPr lang="ja-JP" altLang="en-US" dirty="0"/>
              <a:t>を</a:t>
            </a:r>
            <a:r>
              <a:rPr lang="ja-JP" altLang="en-US" dirty="0" smtClean="0"/>
              <a:t>用意</a:t>
            </a:r>
            <a:endParaRPr lang="ja-JP" altLang="en-US" dirty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/</a:t>
            </a:r>
            <a:r>
              <a:rPr lang="en-US" altLang="ja-JP" dirty="0" err="1"/>
              <a:t>var</a:t>
            </a:r>
            <a:r>
              <a:rPr lang="en-US" altLang="ja-JP" dirty="0"/>
              <a:t>/log/</a:t>
            </a:r>
            <a:r>
              <a:rPr lang="ja-JP" altLang="en-US" dirty="0"/>
              <a:t>」配下に「</a:t>
            </a:r>
            <a:r>
              <a:rPr lang="en-US" altLang="ja-JP" dirty="0" err="1" smtClean="0"/>
              <a:t>test_logs</a:t>
            </a:r>
            <a:r>
              <a:rPr lang="ja-JP" altLang="en-US" dirty="0" smtClean="0"/>
              <a:t>」</a:t>
            </a:r>
            <a:r>
              <a:rPr lang="ja-JP" altLang="en-US" dirty="0"/>
              <a:t>ディレクトリを</a:t>
            </a:r>
            <a:r>
              <a:rPr lang="ja-JP" altLang="en-US" dirty="0" smtClean="0"/>
              <a:t>作成しログファイル「</a:t>
            </a:r>
            <a:r>
              <a:rPr lang="en-US" altLang="ja-JP" dirty="0" smtClean="0"/>
              <a:t>test.log</a:t>
            </a:r>
            <a:r>
              <a:rPr lang="ja-JP" altLang="en-US" dirty="0" smtClean="0"/>
              <a:t>」を用意する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</a:t>
            </a:r>
            <a:r>
              <a:rPr lang="ja-JP" altLang="en-US" dirty="0"/>
              <a:t>ファイル</a:t>
            </a:r>
            <a:r>
              <a:rPr lang="ja-JP" altLang="en-US" dirty="0" smtClean="0"/>
              <a:t>に</a:t>
            </a:r>
            <a:r>
              <a:rPr lang="en-US" altLang="ja-JP" dirty="0" smtClean="0"/>
              <a:t>echo</a:t>
            </a:r>
            <a:r>
              <a:rPr lang="ja-JP" altLang="en-US" dirty="0" smtClean="0"/>
              <a:t>でログを追記する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623240" y="2192130"/>
            <a:ext cx="6264000" cy="1548000"/>
            <a:chOff x="886810" y="1927881"/>
            <a:chExt cx="6264000" cy="1548000"/>
          </a:xfrm>
        </p:grpSpPr>
        <p:sp>
          <p:nvSpPr>
            <p:cNvPr id="21" name="正方形/長方形 20"/>
            <p:cNvSpPr/>
            <p:nvPr/>
          </p:nvSpPr>
          <p:spPr>
            <a:xfrm>
              <a:off x="886810" y="1927881"/>
              <a:ext cx="6264000" cy="154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anchor="b">
              <a:noAutofit/>
            </a:bodyPr>
            <a:lstStyle/>
            <a:p>
              <a:r>
                <a:rPr lang="en-US" altLang="ja-JP" sz="1300" dirty="0">
                  <a:solidFill>
                    <a:schemeClr val="bg1"/>
                  </a:solidFill>
                </a:rPr>
                <a:t> echo " </a:t>
              </a:r>
              <a:r>
                <a:rPr lang="ja-JP" altLang="en-US" sz="1300" dirty="0" smtClean="0">
                  <a:solidFill>
                    <a:schemeClr val="bg1"/>
                  </a:solidFill>
                </a:rPr>
                <a:t>[</a:t>
              </a:r>
              <a:r>
                <a:rPr lang="en-US" altLang="ja-JP" sz="1300" dirty="0">
                  <a:solidFill>
                    <a:schemeClr val="bg1"/>
                  </a:solidFill>
                </a:rPr>
                <a:t>2020-01-01 01:02:03</a:t>
              </a:r>
              <a:r>
                <a:rPr lang="ja-JP" altLang="en-US" sz="1300" dirty="0" smtClean="0">
                  <a:solidFill>
                    <a:schemeClr val="bg1"/>
                  </a:solidFill>
                </a:rPr>
                <a:t>] </a:t>
              </a:r>
              <a:r>
                <a:rPr lang="en-US" altLang="ja-JP" sz="1300" dirty="0" smtClean="0">
                  <a:solidFill>
                    <a:schemeClr val="bg1"/>
                  </a:solidFill>
                </a:rPr>
                <a:t>INFO</a:t>
              </a:r>
              <a:r>
                <a:rPr lang="ja-JP" altLang="en-US" sz="1300" dirty="0" smtClean="0">
                  <a:solidFill>
                    <a:schemeClr val="bg1"/>
                  </a:solidFill>
                </a:rPr>
                <a:t> </a:t>
              </a:r>
              <a:r>
                <a:rPr lang="ja-JP" altLang="en-US" sz="1300" dirty="0">
                  <a:solidFill>
                    <a:schemeClr val="bg1"/>
                  </a:solidFill>
                </a:rPr>
                <a:t>: DB</a:t>
              </a:r>
              <a:r>
                <a:rPr lang="ja-JP" altLang="en-US" sz="1300" dirty="0" smtClean="0">
                  <a:solidFill>
                    <a:schemeClr val="bg1"/>
                  </a:solidFill>
                </a:rPr>
                <a:t>接続しました。</a:t>
              </a:r>
              <a:r>
                <a:rPr lang="en-US" altLang="ja-JP" sz="1300" dirty="0" smtClean="0">
                  <a:solidFill>
                    <a:schemeClr val="bg1"/>
                  </a:solidFill>
                </a:rPr>
                <a:t>" </a:t>
              </a:r>
              <a:r>
                <a:rPr lang="en-US" altLang="ja-JP" sz="1300" dirty="0">
                  <a:solidFill>
                    <a:schemeClr val="bg1"/>
                  </a:solidFill>
                </a:rPr>
                <a:t>&gt;&gt; test</a:t>
              </a:r>
              <a:r>
                <a:rPr lang="en-US" altLang="ja-JP" sz="1300" dirty="0" smtClean="0">
                  <a:solidFill>
                    <a:schemeClr val="bg1"/>
                  </a:solidFill>
                </a:rPr>
                <a:t>.log</a:t>
              </a:r>
            </a:p>
            <a:p>
              <a:r>
                <a:rPr lang="en-US" altLang="ja-JP" sz="1300" dirty="0">
                  <a:solidFill>
                    <a:schemeClr val="bg1"/>
                  </a:solidFill>
                </a:rPr>
                <a:t> echo " </a:t>
              </a:r>
              <a:r>
                <a:rPr lang="ja-JP" altLang="en-US" sz="1300" dirty="0">
                  <a:solidFill>
                    <a:schemeClr val="bg1"/>
                  </a:solidFill>
                </a:rPr>
                <a:t>[</a:t>
              </a:r>
              <a:r>
                <a:rPr lang="en-US" altLang="ja-JP" sz="1300" dirty="0">
                  <a:solidFill>
                    <a:schemeClr val="bg1"/>
                  </a:solidFill>
                </a:rPr>
                <a:t>2020-01-01 01:02:03</a:t>
              </a:r>
              <a:r>
                <a:rPr lang="ja-JP" altLang="en-US" sz="1300" dirty="0">
                  <a:solidFill>
                    <a:schemeClr val="bg1"/>
                  </a:solidFill>
                </a:rPr>
                <a:t>] </a:t>
              </a:r>
              <a:r>
                <a:rPr lang="en-US" altLang="ja-JP" sz="1300" dirty="0">
                  <a:solidFill>
                    <a:schemeClr val="bg1"/>
                  </a:solidFill>
                </a:rPr>
                <a:t>INFO</a:t>
              </a:r>
              <a:r>
                <a:rPr lang="ja-JP" altLang="en-US" sz="1300" dirty="0">
                  <a:solidFill>
                    <a:schemeClr val="bg1"/>
                  </a:solidFill>
                </a:rPr>
                <a:t> : DB接続しました。</a:t>
              </a:r>
              <a:r>
                <a:rPr lang="en-US" altLang="ja-JP" sz="1300" dirty="0">
                  <a:solidFill>
                    <a:schemeClr val="bg1"/>
                  </a:solidFill>
                </a:rPr>
                <a:t>" &gt;&gt; test.log</a:t>
              </a:r>
              <a:endParaRPr lang="en-US" altLang="ja-JP" sz="1300" dirty="0" smtClean="0">
                <a:solidFill>
                  <a:schemeClr val="bg1"/>
                </a:solidFill>
              </a:endParaRPr>
            </a:p>
            <a:p>
              <a:r>
                <a:rPr lang="en-US" altLang="ja-JP" sz="1300" dirty="0">
                  <a:solidFill>
                    <a:schemeClr val="bg1"/>
                  </a:solidFill>
                </a:rPr>
                <a:t> echo " </a:t>
              </a:r>
              <a:r>
                <a:rPr lang="ja-JP" altLang="en-US" sz="1300" dirty="0">
                  <a:solidFill>
                    <a:schemeClr val="bg1"/>
                  </a:solidFill>
                </a:rPr>
                <a:t>[</a:t>
              </a:r>
              <a:r>
                <a:rPr lang="en-US" altLang="ja-JP" sz="1300" dirty="0">
                  <a:solidFill>
                    <a:schemeClr val="bg1"/>
                  </a:solidFill>
                </a:rPr>
                <a:t>2020-01-01 01:02:03</a:t>
              </a:r>
              <a:r>
                <a:rPr lang="ja-JP" altLang="en-US" sz="1300" dirty="0">
                  <a:solidFill>
                    <a:schemeClr val="bg1"/>
                  </a:solidFill>
                </a:rPr>
                <a:t>] </a:t>
              </a:r>
              <a:r>
                <a:rPr lang="en-US" altLang="ja-JP" sz="1300" dirty="0">
                  <a:solidFill>
                    <a:schemeClr val="bg1"/>
                  </a:solidFill>
                </a:rPr>
                <a:t>INFO</a:t>
              </a:r>
              <a:r>
                <a:rPr lang="ja-JP" altLang="en-US" sz="1300" dirty="0">
                  <a:solidFill>
                    <a:schemeClr val="bg1"/>
                  </a:solidFill>
                </a:rPr>
                <a:t> : DB接続しました。</a:t>
              </a:r>
              <a:r>
                <a:rPr lang="en-US" altLang="ja-JP" sz="1300" dirty="0">
                  <a:solidFill>
                    <a:schemeClr val="bg1"/>
                  </a:solidFill>
                </a:rPr>
                <a:t>" &gt;&gt; test.log</a:t>
              </a:r>
              <a:endParaRPr lang="en-US" altLang="ja-JP" sz="1300" dirty="0" smtClean="0">
                <a:solidFill>
                  <a:schemeClr val="bg1"/>
                </a:solidFill>
              </a:endParaRPr>
            </a:p>
            <a:p>
              <a:r>
                <a:rPr lang="en-US" altLang="ja-JP" sz="1300" dirty="0">
                  <a:solidFill>
                    <a:schemeClr val="bg1"/>
                  </a:solidFill>
                </a:rPr>
                <a:t> echo " </a:t>
              </a:r>
              <a:r>
                <a:rPr lang="ja-JP" altLang="en-US" sz="1300" dirty="0">
                  <a:solidFill>
                    <a:schemeClr val="bg1"/>
                  </a:solidFill>
                </a:rPr>
                <a:t>[</a:t>
              </a:r>
              <a:r>
                <a:rPr lang="en-US" altLang="ja-JP" sz="1300" dirty="0">
                  <a:solidFill>
                    <a:schemeClr val="bg1"/>
                  </a:solidFill>
                </a:rPr>
                <a:t>2020-01-01 01:02:03</a:t>
              </a:r>
              <a:r>
                <a:rPr lang="ja-JP" altLang="en-US" sz="1300" dirty="0">
                  <a:solidFill>
                    <a:schemeClr val="bg1"/>
                  </a:solidFill>
                </a:rPr>
                <a:t>] </a:t>
              </a:r>
              <a:r>
                <a:rPr lang="en-US" altLang="ja-JP" sz="1300" dirty="0">
                  <a:solidFill>
                    <a:schemeClr val="bg1"/>
                  </a:solidFill>
                </a:rPr>
                <a:t>INFO</a:t>
              </a:r>
              <a:r>
                <a:rPr lang="ja-JP" altLang="en-US" sz="1300" dirty="0">
                  <a:solidFill>
                    <a:schemeClr val="bg1"/>
                  </a:solidFill>
                </a:rPr>
                <a:t> : DB接続しました。</a:t>
              </a:r>
              <a:r>
                <a:rPr lang="en-US" altLang="ja-JP" sz="1300" dirty="0">
                  <a:solidFill>
                    <a:schemeClr val="bg1"/>
                  </a:solidFill>
                </a:rPr>
                <a:t>" &gt;&gt; test.log</a:t>
              </a:r>
              <a:endParaRPr lang="en-US" altLang="ja-JP" sz="1300" dirty="0" smtClean="0">
                <a:solidFill>
                  <a:schemeClr val="bg1"/>
                </a:solidFill>
              </a:endParaRPr>
            </a:p>
            <a:p>
              <a:r>
                <a:rPr lang="en-US" altLang="ja-JP" sz="1300" dirty="0" smtClean="0">
                  <a:solidFill>
                    <a:schemeClr val="bg1"/>
                  </a:solidFill>
                </a:rPr>
                <a:t> echo “ </a:t>
              </a:r>
              <a:r>
                <a:rPr lang="ja-JP" altLang="en-US" sz="1300" dirty="0" smtClean="0">
                  <a:solidFill>
                    <a:schemeClr val="bg1"/>
                  </a:solidFill>
                </a:rPr>
                <a:t>[</a:t>
              </a:r>
              <a:r>
                <a:rPr lang="en-US" altLang="ja-JP" sz="1300" dirty="0" smtClean="0">
                  <a:solidFill>
                    <a:schemeClr val="bg1"/>
                  </a:solidFill>
                </a:rPr>
                <a:t>2020-01-01 01:02:03</a:t>
              </a:r>
              <a:r>
                <a:rPr lang="ja-JP" altLang="en-US" sz="1300" dirty="0" smtClean="0">
                  <a:solidFill>
                    <a:schemeClr val="bg1"/>
                  </a:solidFill>
                </a:rPr>
                <a:t>] WARNING : </a:t>
              </a:r>
              <a:r>
                <a:rPr lang="en-US" altLang="ja-JP" sz="1300" dirty="0" smtClean="0">
                  <a:solidFill>
                    <a:schemeClr val="bg1"/>
                  </a:solidFill>
                </a:rPr>
                <a:t>DB</a:t>
              </a:r>
              <a:r>
                <a:rPr lang="ja-JP" altLang="en-US" sz="1300" dirty="0" smtClean="0">
                  <a:solidFill>
                    <a:schemeClr val="bg1"/>
                  </a:solidFill>
                </a:rPr>
                <a:t>接続失敗。</a:t>
              </a:r>
              <a:r>
                <a:rPr lang="en-US" altLang="ja-JP" sz="1300" dirty="0" smtClean="0">
                  <a:solidFill>
                    <a:schemeClr val="bg1"/>
                  </a:solidFill>
                </a:rPr>
                <a:t>" &gt;&gt; test.log</a:t>
              </a:r>
              <a:endParaRPr lang="en-US" altLang="ja-JP" sz="1300" dirty="0">
                <a:solidFill>
                  <a:schemeClr val="bg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915180" y="2010678"/>
              <a:ext cx="2114425" cy="30777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en-US" altLang="ja-JP" sz="1400" b="1" dirty="0" err="1">
                  <a:solidFill>
                    <a:schemeClr val="bg1"/>
                  </a:solidFill>
                  <a:latin typeface="+mn-ea"/>
                </a:rPr>
                <a:t>var</a:t>
              </a:r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/log/</a:t>
              </a:r>
              <a:r>
                <a:rPr lang="en-US" altLang="ja-JP" sz="1400" b="1" dirty="0" err="1">
                  <a:solidFill>
                    <a:schemeClr val="bg1"/>
                  </a:solidFill>
                  <a:latin typeface="+mn-ea"/>
                </a:rPr>
                <a:t>test_logs</a:t>
              </a:r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/</a:t>
              </a:r>
              <a:endParaRPr lang="ja-JP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7370826" y="2192130"/>
            <a:ext cx="4464000" cy="1548000"/>
            <a:chOff x="886811" y="2021223"/>
            <a:chExt cx="4464000" cy="1548000"/>
          </a:xfrm>
        </p:grpSpPr>
        <p:sp>
          <p:nvSpPr>
            <p:cNvPr id="26" name="正方形/長方形 25"/>
            <p:cNvSpPr/>
            <p:nvPr/>
          </p:nvSpPr>
          <p:spPr>
            <a:xfrm>
              <a:off x="886811" y="2021223"/>
              <a:ext cx="4464000" cy="154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anchor="b">
              <a:noAutofit/>
            </a:bodyPr>
            <a:lstStyle/>
            <a:p>
              <a:r>
                <a:rPr lang="ja-JP" altLang="en-US" sz="1300" dirty="0" smtClean="0">
                  <a:solidFill>
                    <a:schemeClr val="bg1"/>
                  </a:solidFill>
                </a:rPr>
                <a:t>[</a:t>
              </a:r>
              <a:r>
                <a:rPr lang="en-US" altLang="ja-JP" sz="1300" dirty="0">
                  <a:solidFill>
                    <a:schemeClr val="bg1"/>
                  </a:solidFill>
                </a:rPr>
                <a:t>2020-01-01 01:02:03</a:t>
              </a:r>
              <a:r>
                <a:rPr lang="ja-JP" altLang="en-US" sz="1300" dirty="0" smtClean="0">
                  <a:solidFill>
                    <a:schemeClr val="bg1"/>
                  </a:solidFill>
                </a:rPr>
                <a:t>] </a:t>
              </a:r>
              <a:r>
                <a:rPr lang="en-US" altLang="ja-JP" sz="1300" dirty="0" smtClean="0">
                  <a:solidFill>
                    <a:schemeClr val="bg1"/>
                  </a:solidFill>
                </a:rPr>
                <a:t>INFO</a:t>
              </a:r>
              <a:r>
                <a:rPr lang="ja-JP" altLang="en-US" sz="1300" dirty="0" smtClean="0">
                  <a:solidFill>
                    <a:schemeClr val="bg1"/>
                  </a:solidFill>
                </a:rPr>
                <a:t>: </a:t>
              </a:r>
              <a:r>
                <a:rPr lang="ja-JP" altLang="en-US" sz="1300" dirty="0">
                  <a:solidFill>
                    <a:schemeClr val="bg1"/>
                  </a:solidFill>
                </a:rPr>
                <a:t>DB</a:t>
              </a:r>
              <a:r>
                <a:rPr lang="ja-JP" altLang="en-US" sz="1300" dirty="0" smtClean="0">
                  <a:solidFill>
                    <a:schemeClr val="bg1"/>
                  </a:solidFill>
                </a:rPr>
                <a:t>接続しました。</a:t>
              </a:r>
              <a:endParaRPr lang="en-US" altLang="ja-JP" sz="1300" dirty="0" smtClean="0">
                <a:solidFill>
                  <a:schemeClr val="bg1"/>
                </a:solidFill>
              </a:endParaRPr>
            </a:p>
            <a:p>
              <a:r>
                <a:rPr lang="ja-JP" altLang="en-US" sz="1300" dirty="0">
                  <a:solidFill>
                    <a:schemeClr val="bg1"/>
                  </a:solidFill>
                </a:rPr>
                <a:t>[</a:t>
              </a:r>
              <a:r>
                <a:rPr lang="en-US" altLang="ja-JP" sz="1300" dirty="0">
                  <a:solidFill>
                    <a:schemeClr val="bg1"/>
                  </a:solidFill>
                </a:rPr>
                <a:t>2020-01-01 01:02:03</a:t>
              </a:r>
              <a:r>
                <a:rPr lang="ja-JP" altLang="en-US" sz="1300" dirty="0">
                  <a:solidFill>
                    <a:schemeClr val="bg1"/>
                  </a:solidFill>
                </a:rPr>
                <a:t>] </a:t>
              </a:r>
              <a:r>
                <a:rPr lang="en-US" altLang="ja-JP" sz="1300" dirty="0">
                  <a:solidFill>
                    <a:schemeClr val="bg1"/>
                  </a:solidFill>
                </a:rPr>
                <a:t>INFO</a:t>
              </a:r>
              <a:r>
                <a:rPr lang="ja-JP" altLang="en-US" sz="1300" dirty="0">
                  <a:solidFill>
                    <a:schemeClr val="bg1"/>
                  </a:solidFill>
                </a:rPr>
                <a:t>: DB接続しました。</a:t>
              </a:r>
              <a:endParaRPr lang="en-US" altLang="ja-JP" sz="1300" dirty="0" smtClean="0">
                <a:solidFill>
                  <a:schemeClr val="bg1"/>
                </a:solidFill>
              </a:endParaRPr>
            </a:p>
            <a:p>
              <a:r>
                <a:rPr lang="ja-JP" altLang="en-US" sz="1300" dirty="0">
                  <a:solidFill>
                    <a:schemeClr val="bg1"/>
                  </a:solidFill>
                </a:rPr>
                <a:t>[</a:t>
              </a:r>
              <a:r>
                <a:rPr lang="en-US" altLang="ja-JP" sz="1300" dirty="0">
                  <a:solidFill>
                    <a:schemeClr val="bg1"/>
                  </a:solidFill>
                </a:rPr>
                <a:t>2020-01-01 01:02:03</a:t>
              </a:r>
              <a:r>
                <a:rPr lang="ja-JP" altLang="en-US" sz="1300" dirty="0">
                  <a:solidFill>
                    <a:schemeClr val="bg1"/>
                  </a:solidFill>
                </a:rPr>
                <a:t>] </a:t>
              </a:r>
              <a:r>
                <a:rPr lang="en-US" altLang="ja-JP" sz="1300" dirty="0">
                  <a:solidFill>
                    <a:schemeClr val="bg1"/>
                  </a:solidFill>
                </a:rPr>
                <a:t>INFO</a:t>
              </a:r>
              <a:r>
                <a:rPr lang="ja-JP" altLang="en-US" sz="1300" dirty="0">
                  <a:solidFill>
                    <a:schemeClr val="bg1"/>
                  </a:solidFill>
                </a:rPr>
                <a:t>: DB接続しました。</a:t>
              </a:r>
              <a:endParaRPr lang="en-US" altLang="ja-JP" sz="1300" dirty="0">
                <a:solidFill>
                  <a:schemeClr val="bg1"/>
                </a:solidFill>
              </a:endParaRPr>
            </a:p>
            <a:p>
              <a:r>
                <a:rPr lang="ja-JP" altLang="en-US" sz="1300" dirty="0">
                  <a:solidFill>
                    <a:schemeClr val="bg1"/>
                  </a:solidFill>
                </a:rPr>
                <a:t>[</a:t>
              </a:r>
              <a:r>
                <a:rPr lang="en-US" altLang="ja-JP" sz="1300" dirty="0">
                  <a:solidFill>
                    <a:schemeClr val="bg1"/>
                  </a:solidFill>
                </a:rPr>
                <a:t>2020-01-01 01:02:03</a:t>
              </a:r>
              <a:r>
                <a:rPr lang="ja-JP" altLang="en-US" sz="1300" dirty="0">
                  <a:solidFill>
                    <a:schemeClr val="bg1"/>
                  </a:solidFill>
                </a:rPr>
                <a:t>] </a:t>
              </a:r>
              <a:r>
                <a:rPr lang="en-US" altLang="ja-JP" sz="1300" dirty="0">
                  <a:solidFill>
                    <a:schemeClr val="bg1"/>
                  </a:solidFill>
                </a:rPr>
                <a:t>INFO</a:t>
              </a:r>
              <a:r>
                <a:rPr lang="ja-JP" altLang="en-US" sz="1300" dirty="0">
                  <a:solidFill>
                    <a:schemeClr val="bg1"/>
                  </a:solidFill>
                </a:rPr>
                <a:t>: DB接続しました。</a:t>
              </a:r>
              <a:endParaRPr lang="en-US" altLang="ja-JP" sz="1300" dirty="0">
                <a:solidFill>
                  <a:schemeClr val="bg1"/>
                </a:solidFill>
              </a:endParaRPr>
            </a:p>
            <a:p>
              <a:r>
                <a:rPr lang="ja-JP" altLang="en-US" sz="1300" dirty="0" smtClean="0">
                  <a:solidFill>
                    <a:schemeClr val="bg1"/>
                  </a:solidFill>
                </a:rPr>
                <a:t>[</a:t>
              </a:r>
              <a:r>
                <a:rPr lang="en-US" altLang="ja-JP" sz="1300" dirty="0">
                  <a:solidFill>
                    <a:schemeClr val="bg1"/>
                  </a:solidFill>
                </a:rPr>
                <a:t>2020-01-01 </a:t>
              </a:r>
              <a:r>
                <a:rPr lang="en-US" altLang="ja-JP" sz="1300" dirty="0" smtClean="0">
                  <a:solidFill>
                    <a:schemeClr val="bg1"/>
                  </a:solidFill>
                </a:rPr>
                <a:t>01:02:03</a:t>
              </a:r>
              <a:r>
                <a:rPr lang="ja-JP" altLang="en-US" sz="1300" dirty="0" smtClean="0">
                  <a:solidFill>
                    <a:schemeClr val="bg1"/>
                  </a:solidFill>
                </a:rPr>
                <a:t>] </a:t>
              </a:r>
              <a:r>
                <a:rPr lang="ja-JP" altLang="en-US" sz="1300" dirty="0">
                  <a:solidFill>
                    <a:schemeClr val="bg1"/>
                  </a:solidFill>
                </a:rPr>
                <a:t>WARNING : DB</a:t>
              </a:r>
              <a:r>
                <a:rPr lang="ja-JP" altLang="en-US" sz="1300" dirty="0" smtClean="0">
                  <a:solidFill>
                    <a:schemeClr val="bg1"/>
                  </a:solidFill>
                </a:rPr>
                <a:t>接続</a:t>
              </a:r>
              <a:r>
                <a:rPr lang="ja-JP" altLang="en-US" sz="1300" dirty="0">
                  <a:solidFill>
                    <a:schemeClr val="bg1"/>
                  </a:solidFill>
                </a:rPr>
                <a:t>失敗</a:t>
              </a:r>
              <a:r>
                <a:rPr lang="ja-JP" altLang="en-US" sz="1300" dirty="0" smtClean="0">
                  <a:solidFill>
                    <a:schemeClr val="bg1"/>
                  </a:solidFill>
                </a:rPr>
                <a:t>。</a:t>
              </a:r>
              <a:endParaRPr lang="en-US" altLang="ja-JP" sz="1300" dirty="0">
                <a:solidFill>
                  <a:schemeClr val="bg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344264" y="2109286"/>
              <a:ext cx="902106" cy="30777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test.log</a:t>
              </a:r>
              <a:endParaRPr lang="ja-JP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右矢印 27"/>
          <p:cNvSpPr/>
          <p:nvPr/>
        </p:nvSpPr>
        <p:spPr bwMode="auto">
          <a:xfrm>
            <a:off x="6941691" y="2713661"/>
            <a:ext cx="393415" cy="1020561"/>
          </a:xfrm>
          <a:prstGeom prst="rightArrow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801310"/>
              </p:ext>
            </p:extLst>
          </p:nvPr>
        </p:nvGraphicFramePr>
        <p:xfrm>
          <a:off x="623240" y="3950141"/>
          <a:ext cx="11228950" cy="24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19">
                  <a:extLst>
                    <a:ext uri="{9D8B030D-6E8A-4147-A177-3AD203B41FA5}">
                      <a16:colId xmlns:a16="http://schemas.microsoft.com/office/drawing/2014/main" val="3858504258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149946392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682094274"/>
                    </a:ext>
                  </a:extLst>
                </a:gridCol>
                <a:gridCol w="3304731">
                  <a:extLst>
                    <a:ext uri="{9D8B030D-6E8A-4147-A177-3AD203B41FA5}">
                      <a16:colId xmlns:a16="http://schemas.microsoft.com/office/drawing/2014/main" val="368185662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450260099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フロー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監視対象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モニタリング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ルールマッチング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アクション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65517"/>
                  </a:ext>
                </a:extLst>
              </a:tr>
              <a:tr h="20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イメージ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711917"/>
                  </a:ext>
                </a:extLst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 bwMode="auto">
          <a:xfrm>
            <a:off x="10272780" y="4450021"/>
            <a:ext cx="1440000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002060"/>
                </a:solidFill>
                <a:latin typeface="+mn-ea"/>
              </a:rPr>
              <a:t>メールドライバ</a:t>
            </a:r>
            <a:endParaRPr kumimoji="1" lang="ja-JP" altLang="en-US" sz="1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6916348" y="4450021"/>
            <a:ext cx="3104842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002060"/>
                </a:solidFill>
                <a:latin typeface="+mn-ea"/>
              </a:rPr>
              <a:t>ディシジョンテーブルと</a:t>
            </a:r>
            <a:endParaRPr lang="en-US" altLang="ja-JP" sz="1400" b="1" dirty="0" smtClean="0">
              <a:solidFill>
                <a:srgbClr val="002060"/>
              </a:solidFill>
              <a:latin typeface="+mn-ea"/>
            </a:endParaRPr>
          </a:p>
          <a:p>
            <a:r>
              <a:rPr kumimoji="1" lang="ja-JP" altLang="en-US" sz="1400" b="1" dirty="0" smtClean="0">
                <a:solidFill>
                  <a:srgbClr val="002060"/>
                </a:solidFill>
                <a:latin typeface="+mn-ea"/>
              </a:rPr>
              <a:t>ディシジョンテーブルファイル</a:t>
            </a:r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994" y="5246101"/>
            <a:ext cx="795571" cy="539104"/>
          </a:xfrm>
          <a:prstGeom prst="rect">
            <a:avLst/>
          </a:prstGeom>
        </p:spPr>
      </p:pic>
      <p:sp>
        <p:nvSpPr>
          <p:cNvPr id="34" name="正方形/長方形 33"/>
          <p:cNvSpPr/>
          <p:nvPr/>
        </p:nvSpPr>
        <p:spPr bwMode="auto">
          <a:xfrm>
            <a:off x="4366690" y="4450021"/>
            <a:ext cx="2304000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  <a:latin typeface="+mn-ea"/>
              </a:rPr>
              <a:t>Zabbix</a:t>
            </a:r>
            <a:r>
              <a:rPr lang="ja-JP" altLang="en-US" sz="1400" b="1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rgbClr val="002060"/>
                </a:solidFill>
                <a:latin typeface="+mn-ea"/>
              </a:rPr>
              <a:t>Dashboard</a:t>
            </a:r>
            <a:endParaRPr kumimoji="1" lang="ja-JP" altLang="en-US" sz="1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664631" y="4450020"/>
            <a:ext cx="2506046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002060"/>
                </a:solidFill>
                <a:latin typeface="+mn-ea"/>
              </a:rPr>
              <a:t>サーバ　ログファイル</a:t>
            </a:r>
            <a:endParaRPr kumimoji="1" lang="ja-JP" altLang="en-US" sz="1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6" name="フローチャート: 磁気ディスク 35"/>
          <p:cNvSpPr/>
          <p:nvPr/>
        </p:nvSpPr>
        <p:spPr bwMode="auto">
          <a:xfrm>
            <a:off x="1842783" y="4869200"/>
            <a:ext cx="884689" cy="809765"/>
          </a:xfrm>
          <a:prstGeom prst="flowChartMagneticDisk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663002"/>
              </p:ext>
            </p:extLst>
          </p:nvPr>
        </p:nvGraphicFramePr>
        <p:xfrm>
          <a:off x="4657680" y="4901687"/>
          <a:ext cx="1691427" cy="123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84">
                  <a:extLst>
                    <a:ext uri="{9D8B030D-6E8A-4147-A177-3AD203B41FA5}">
                      <a16:colId xmlns:a16="http://schemas.microsoft.com/office/drawing/2014/main" val="1884518380"/>
                    </a:ext>
                  </a:extLst>
                </a:gridCol>
                <a:gridCol w="1444943">
                  <a:extLst>
                    <a:ext uri="{9D8B030D-6E8A-4147-A177-3AD203B41FA5}">
                      <a16:colId xmlns:a16="http://schemas.microsoft.com/office/drawing/2014/main" val="147604991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668320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WARNING</a:t>
                      </a:r>
                      <a:r>
                        <a:rPr kumimoji="1" lang="ja-JP" altLang="en-US" sz="1050" dirty="0" smtClean="0"/>
                        <a:t> </a:t>
                      </a:r>
                      <a:r>
                        <a:rPr kumimoji="1" lang="en-US" altLang="ja-JP" sz="1050" dirty="0" smtClean="0"/>
                        <a:t>alert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0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027617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Error</a:t>
                      </a:r>
                      <a:r>
                        <a:rPr kumimoji="1" lang="ja-JP" altLang="en-US" sz="1050" dirty="0" smtClean="0"/>
                        <a:t> </a:t>
                      </a:r>
                      <a:r>
                        <a:rPr kumimoji="1" lang="en-US" altLang="ja-JP" sz="1050" dirty="0" smtClean="0"/>
                        <a:t>action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41626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more than % busy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97542"/>
                  </a:ext>
                </a:extLst>
              </a:tr>
            </a:tbl>
          </a:graphicData>
        </a:graphic>
      </p:graphicFrame>
      <p:sp>
        <p:nvSpPr>
          <p:cNvPr id="39" name="正方形/長方形 38"/>
          <p:cNvSpPr/>
          <p:nvPr/>
        </p:nvSpPr>
        <p:spPr bwMode="auto">
          <a:xfrm>
            <a:off x="5512432" y="5568863"/>
            <a:ext cx="914400" cy="62454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アラート</a:t>
            </a:r>
            <a:endParaRPr kumimoji="1"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発報</a:t>
            </a:r>
            <a:endParaRPr kumimoji="1" lang="ja-JP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0" name="フリーフォーム 39"/>
          <p:cNvSpPr/>
          <p:nvPr/>
        </p:nvSpPr>
        <p:spPr bwMode="auto">
          <a:xfrm>
            <a:off x="4951588" y="4955145"/>
            <a:ext cx="1352201" cy="367501"/>
          </a:xfrm>
          <a:custGeom>
            <a:avLst/>
            <a:gdLst>
              <a:gd name="connsiteX0" fmla="*/ 34290 w 1657350"/>
              <a:gd name="connsiteY0" fmla="*/ 491490 h 754380"/>
              <a:gd name="connsiteX1" fmla="*/ 548640 w 1657350"/>
              <a:gd name="connsiteY1" fmla="*/ 491490 h 754380"/>
              <a:gd name="connsiteX2" fmla="*/ 708660 w 1657350"/>
              <a:gd name="connsiteY2" fmla="*/ 365760 h 754380"/>
              <a:gd name="connsiteX3" fmla="*/ 788670 w 1657350"/>
              <a:gd name="connsiteY3" fmla="*/ 571500 h 754380"/>
              <a:gd name="connsiteX4" fmla="*/ 971550 w 1657350"/>
              <a:gd name="connsiteY4" fmla="*/ 148590 h 754380"/>
              <a:gd name="connsiteX5" fmla="*/ 1051560 w 1657350"/>
              <a:gd name="connsiteY5" fmla="*/ 480060 h 754380"/>
              <a:gd name="connsiteX6" fmla="*/ 1303020 w 1657350"/>
              <a:gd name="connsiteY6" fmla="*/ 0 h 754380"/>
              <a:gd name="connsiteX7" fmla="*/ 1394460 w 1657350"/>
              <a:gd name="connsiteY7" fmla="*/ 422910 h 754380"/>
              <a:gd name="connsiteX8" fmla="*/ 1645920 w 1657350"/>
              <a:gd name="connsiteY8" fmla="*/ 422910 h 754380"/>
              <a:gd name="connsiteX9" fmla="*/ 1657350 w 1657350"/>
              <a:gd name="connsiteY9" fmla="*/ 754380 h 754380"/>
              <a:gd name="connsiteX10" fmla="*/ 0 w 1657350"/>
              <a:gd name="connsiteY10" fmla="*/ 754380 h 754380"/>
              <a:gd name="connsiteX11" fmla="*/ 34290 w 1657350"/>
              <a:gd name="connsiteY11" fmla="*/ 49149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57350" h="754380">
                <a:moveTo>
                  <a:pt x="34290" y="491490"/>
                </a:moveTo>
                <a:lnTo>
                  <a:pt x="548640" y="491490"/>
                </a:lnTo>
                <a:lnTo>
                  <a:pt x="708660" y="365760"/>
                </a:lnTo>
                <a:lnTo>
                  <a:pt x="788670" y="571500"/>
                </a:lnTo>
                <a:lnTo>
                  <a:pt x="971550" y="148590"/>
                </a:lnTo>
                <a:lnTo>
                  <a:pt x="1051560" y="480060"/>
                </a:lnTo>
                <a:lnTo>
                  <a:pt x="1303020" y="0"/>
                </a:lnTo>
                <a:lnTo>
                  <a:pt x="1394460" y="422910"/>
                </a:lnTo>
                <a:lnTo>
                  <a:pt x="1645920" y="422910"/>
                </a:lnTo>
                <a:lnTo>
                  <a:pt x="1657350" y="754380"/>
                </a:lnTo>
                <a:lnTo>
                  <a:pt x="0" y="754380"/>
                </a:lnTo>
                <a:lnTo>
                  <a:pt x="34290" y="491490"/>
                </a:lnTo>
                <a:close/>
              </a:path>
            </a:pathLst>
          </a:custGeom>
          <a:solidFill>
            <a:srgbClr val="F0AEB7"/>
          </a:solidFill>
          <a:ln w="12700">
            <a:solidFill>
              <a:srgbClr val="B14E5E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74903"/>
              </p:ext>
            </p:extLst>
          </p:nvPr>
        </p:nvGraphicFramePr>
        <p:xfrm>
          <a:off x="7235236" y="5047130"/>
          <a:ext cx="2467065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705">
                  <a:extLst>
                    <a:ext uri="{9D8B030D-6E8A-4147-A177-3AD203B41FA5}">
                      <a16:colId xmlns:a16="http://schemas.microsoft.com/office/drawing/2014/main" val="1805359683"/>
                    </a:ext>
                  </a:extLst>
                </a:gridCol>
                <a:gridCol w="1620360">
                  <a:extLst>
                    <a:ext uri="{9D8B030D-6E8A-4147-A177-3AD203B41FA5}">
                      <a16:colId xmlns:a16="http://schemas.microsoft.com/office/drawing/2014/main" val="30241009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条件式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91403"/>
                  </a:ext>
                </a:extLst>
              </a:tr>
              <a:tr h="1304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アラート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正規表現に一致する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52770"/>
                  </a:ext>
                </a:extLst>
              </a:tr>
            </a:tbl>
          </a:graphicData>
        </a:graphic>
      </p:graphicFrame>
      <p:sp>
        <p:nvSpPr>
          <p:cNvPr id="42" name="環状矢印 41"/>
          <p:cNvSpPr/>
          <p:nvPr/>
        </p:nvSpPr>
        <p:spPr bwMode="auto">
          <a:xfrm>
            <a:off x="3817455" y="5013370"/>
            <a:ext cx="900000" cy="1080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272305"/>
              <a:gd name="adj5" fmla="val 17976"/>
            </a:avLst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43" name="表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701172"/>
              </p:ext>
            </p:extLst>
          </p:nvPr>
        </p:nvGraphicFramePr>
        <p:xfrm>
          <a:off x="7235236" y="5715666"/>
          <a:ext cx="2463452" cy="487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8321589"/>
                    </a:ext>
                  </a:extLst>
                </a:gridCol>
                <a:gridCol w="2255172">
                  <a:extLst>
                    <a:ext uri="{9D8B030D-6E8A-4147-A177-3AD203B41FA5}">
                      <a16:colId xmlns:a16="http://schemas.microsoft.com/office/drawing/2014/main" val="2872500698"/>
                    </a:ext>
                  </a:extLst>
                </a:gridCol>
              </a:tblGrid>
              <a:tr h="116974"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5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^.*WARNING.*$</a:t>
                      </a:r>
                      <a:r>
                        <a:rPr kumimoji="1" lang="ja-JP" altLang="en-US" sz="1100" dirty="0" smtClean="0"/>
                        <a:t>：</a:t>
                      </a:r>
                      <a:r>
                        <a:rPr kumimoji="1" lang="en-US" altLang="ja-JP" sz="1100" dirty="0" smtClean="0"/>
                        <a:t>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254777"/>
                  </a:ext>
                </a:extLst>
              </a:tr>
            </a:tbl>
          </a:graphicData>
        </a:graphic>
      </p:graphicFrame>
      <p:sp>
        <p:nvSpPr>
          <p:cNvPr id="44" name="右矢印 43"/>
          <p:cNvSpPr/>
          <p:nvPr/>
        </p:nvSpPr>
        <p:spPr bwMode="auto">
          <a:xfrm>
            <a:off x="9912610" y="5013370"/>
            <a:ext cx="576000" cy="1080000"/>
          </a:xfrm>
          <a:prstGeom prst="rightArrow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5" name="環状矢印 44"/>
          <p:cNvSpPr/>
          <p:nvPr/>
        </p:nvSpPr>
        <p:spPr bwMode="auto">
          <a:xfrm>
            <a:off x="6360110" y="5013370"/>
            <a:ext cx="900000" cy="1080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272305"/>
              <a:gd name="adj5" fmla="val 17976"/>
            </a:avLst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2069694" y="5152290"/>
            <a:ext cx="1770645" cy="1085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01:01:10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INFO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01:01:20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INFO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01:01:30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INFO 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01:01:40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WARNING</a:t>
            </a:r>
          </a:p>
          <a:p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　　：</a:t>
            </a:r>
            <a:endParaRPr lang="en-US" altLang="ja-JP" sz="1200" b="1" dirty="0">
              <a:solidFill>
                <a:schemeClr val="bg1"/>
              </a:solidFill>
              <a:latin typeface="+mn-ea"/>
            </a:endParaRPr>
          </a:p>
          <a:p>
            <a:endParaRPr lang="en-US" altLang="ja-JP" sz="1200" b="1" dirty="0" smtClean="0">
              <a:solidFill>
                <a:schemeClr val="bg1"/>
              </a:solidFill>
              <a:latin typeface="+mn-ea"/>
            </a:endParaRPr>
          </a:p>
          <a:p>
            <a:endParaRPr lang="en-US" altLang="ja-JP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2115171" y="5732338"/>
            <a:ext cx="1694088" cy="21701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フリーフォーム 47"/>
          <p:cNvSpPr/>
          <p:nvPr/>
        </p:nvSpPr>
        <p:spPr bwMode="auto">
          <a:xfrm>
            <a:off x="1578834" y="3946035"/>
            <a:ext cx="10255991" cy="2488106"/>
          </a:xfrm>
          <a:custGeom>
            <a:avLst/>
            <a:gdLst>
              <a:gd name="connsiteX0" fmla="*/ 135356 w 10255991"/>
              <a:gd name="connsiteY0" fmla="*/ 73007 h 2488106"/>
              <a:gd name="connsiteX1" fmla="*/ 135356 w 10255991"/>
              <a:gd name="connsiteY1" fmla="*/ 2393927 h 2488106"/>
              <a:gd name="connsiteX2" fmla="*/ 2369566 w 10255991"/>
              <a:gd name="connsiteY2" fmla="*/ 2393927 h 2488106"/>
              <a:gd name="connsiteX3" fmla="*/ 2369566 w 10255991"/>
              <a:gd name="connsiteY3" fmla="*/ 73007 h 2488106"/>
              <a:gd name="connsiteX4" fmla="*/ 0 w 10255991"/>
              <a:gd name="connsiteY4" fmla="*/ 0 h 2488106"/>
              <a:gd name="connsiteX5" fmla="*/ 10255991 w 10255991"/>
              <a:gd name="connsiteY5" fmla="*/ 0 h 2488106"/>
              <a:gd name="connsiteX6" fmla="*/ 10255991 w 10255991"/>
              <a:gd name="connsiteY6" fmla="*/ 2488106 h 2488106"/>
              <a:gd name="connsiteX7" fmla="*/ 0 w 10255991"/>
              <a:gd name="connsiteY7" fmla="*/ 2488106 h 248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55991" h="2488106">
                <a:moveTo>
                  <a:pt x="135356" y="73007"/>
                </a:moveTo>
                <a:lnTo>
                  <a:pt x="135356" y="2393927"/>
                </a:lnTo>
                <a:lnTo>
                  <a:pt x="2369566" y="2393927"/>
                </a:lnTo>
                <a:lnTo>
                  <a:pt x="2369566" y="73007"/>
                </a:lnTo>
                <a:close/>
                <a:moveTo>
                  <a:pt x="0" y="0"/>
                </a:moveTo>
                <a:lnTo>
                  <a:pt x="10255991" y="0"/>
                </a:lnTo>
                <a:lnTo>
                  <a:pt x="10255991" y="2488106"/>
                </a:lnTo>
                <a:lnTo>
                  <a:pt x="0" y="2488106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2095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 モニタリング</a:t>
            </a:r>
            <a:r>
              <a:rPr kumimoji="1" lang="ja-JP" altLang="en-US" dirty="0" smtClean="0"/>
              <a:t>の設定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Zabbix</a:t>
            </a:r>
            <a:r>
              <a:rPr lang="ja-JP" altLang="en-US" dirty="0" smtClean="0"/>
              <a:t>の設定</a:t>
            </a:r>
            <a:endParaRPr lang="ja-JP" altLang="en-US" dirty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ホスト</a:t>
            </a:r>
            <a:r>
              <a:rPr lang="ja-JP" altLang="en-US" dirty="0"/>
              <a:t>の登録（監視</a:t>
            </a:r>
            <a:r>
              <a:rPr lang="ja-JP" altLang="en-US" dirty="0" smtClean="0"/>
              <a:t>対象となる端末</a:t>
            </a:r>
            <a:r>
              <a:rPr lang="ja-JP" altLang="en-US" dirty="0"/>
              <a:t>の情報を登録する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「</a:t>
            </a:r>
            <a:r>
              <a:rPr lang="en-US" altLang="ja-JP" dirty="0" smtClean="0"/>
              <a:t>Zabbix</a:t>
            </a:r>
            <a:r>
              <a:rPr lang="ja-JP" altLang="en-US" dirty="0" smtClean="0"/>
              <a:t> </a:t>
            </a:r>
            <a:r>
              <a:rPr lang="en-US" altLang="ja-JP" dirty="0" smtClean="0"/>
              <a:t>server</a:t>
            </a:r>
            <a:r>
              <a:rPr lang="ja-JP" altLang="en-US" dirty="0" smtClean="0"/>
              <a:t>」をホストとする</a:t>
            </a:r>
            <a:endParaRPr lang="en-US" altLang="ja-JP" dirty="0" smtClean="0"/>
          </a:p>
          <a:p>
            <a:pPr lvl="2"/>
            <a:endParaRPr lang="ja-JP" altLang="en-US" dirty="0"/>
          </a:p>
          <a:p>
            <a:pPr lvl="1"/>
            <a:r>
              <a:rPr lang="ja-JP" altLang="en-US" dirty="0"/>
              <a:t>アイテムの登録（検知対象となる</a:t>
            </a:r>
            <a:r>
              <a:rPr lang="ja-JP" altLang="en-US" dirty="0" smtClean="0"/>
              <a:t>ログの情報</a:t>
            </a:r>
            <a:r>
              <a:rPr lang="ja-JP" altLang="en-US" dirty="0"/>
              <a:t>を登録する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「</a:t>
            </a:r>
            <a:r>
              <a:rPr lang="en-US" altLang="ja-JP" dirty="0"/>
              <a:t>/</a:t>
            </a:r>
            <a:r>
              <a:rPr lang="en-US" altLang="ja-JP" dirty="0" err="1" smtClean="0"/>
              <a:t>var</a:t>
            </a:r>
            <a:r>
              <a:rPr lang="en-US" altLang="ja-JP" dirty="0" smtClean="0"/>
              <a:t>/log/</a:t>
            </a:r>
            <a:r>
              <a:rPr lang="en-US" altLang="ja-JP" dirty="0" err="1" smtClean="0"/>
              <a:t>test_logs</a:t>
            </a:r>
            <a:r>
              <a:rPr lang="en-US" altLang="ja-JP" dirty="0" smtClean="0"/>
              <a:t>/test.log</a:t>
            </a:r>
            <a:r>
              <a:rPr lang="ja-JP" altLang="en-US" dirty="0" smtClean="0"/>
              <a:t>」を対象として登録する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r>
              <a:rPr lang="ja-JP" altLang="en-US" dirty="0" smtClean="0"/>
              <a:t>トリガー</a:t>
            </a:r>
            <a:r>
              <a:rPr lang="ja-JP" altLang="en-US" dirty="0"/>
              <a:t>の登録（アラート発砲の条件を登録</a:t>
            </a:r>
            <a:r>
              <a:rPr lang="ja-JP" altLang="en-US" dirty="0" smtClean="0"/>
              <a:t>する） </a:t>
            </a:r>
            <a:endParaRPr lang="en-US" altLang="ja-JP" dirty="0"/>
          </a:p>
          <a:p>
            <a:pPr lvl="2"/>
            <a:r>
              <a:rPr lang="ja-JP" altLang="en-US" dirty="0" smtClean="0"/>
              <a:t>トリガー（</a:t>
            </a:r>
            <a:r>
              <a:rPr lang="en-US" altLang="ja-JP" dirty="0" smtClean="0"/>
              <a:t>Zabbix</a:t>
            </a:r>
            <a:r>
              <a:rPr lang="ja-JP" altLang="en-US" dirty="0" smtClean="0"/>
              <a:t>のダッシュボードに表示される「</a:t>
            </a:r>
            <a:r>
              <a:rPr lang="en-US" altLang="ja-JP" dirty="0" smtClean="0"/>
              <a:t>WARNING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alert</a:t>
            </a:r>
            <a:r>
              <a:rPr lang="ja-JP" altLang="en-US" dirty="0" smtClean="0"/>
              <a:t>」）を作成する</a:t>
            </a:r>
            <a:endParaRPr lang="ja-JP" altLang="en-US" dirty="0"/>
          </a:p>
          <a:p>
            <a:endParaRPr kumimoji="1" lang="ja-JP" altLang="en-US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352774"/>
              </p:ext>
            </p:extLst>
          </p:nvPr>
        </p:nvGraphicFramePr>
        <p:xfrm>
          <a:off x="623240" y="3950141"/>
          <a:ext cx="11228950" cy="24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19">
                  <a:extLst>
                    <a:ext uri="{9D8B030D-6E8A-4147-A177-3AD203B41FA5}">
                      <a16:colId xmlns:a16="http://schemas.microsoft.com/office/drawing/2014/main" val="3858504258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149946392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682094274"/>
                    </a:ext>
                  </a:extLst>
                </a:gridCol>
                <a:gridCol w="3304731">
                  <a:extLst>
                    <a:ext uri="{9D8B030D-6E8A-4147-A177-3AD203B41FA5}">
                      <a16:colId xmlns:a16="http://schemas.microsoft.com/office/drawing/2014/main" val="368185662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450260099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フロー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監視対象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モニタリング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ルールマッチング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アクション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65517"/>
                  </a:ext>
                </a:extLst>
              </a:tr>
              <a:tr h="20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イメージ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711917"/>
                  </a:ext>
                </a:extLst>
              </a:tr>
            </a:tbl>
          </a:graphicData>
        </a:graphic>
      </p:graphicFrame>
      <p:sp>
        <p:nvSpPr>
          <p:cNvPr id="20" name="正方形/長方形 19"/>
          <p:cNvSpPr/>
          <p:nvPr/>
        </p:nvSpPr>
        <p:spPr bwMode="auto">
          <a:xfrm>
            <a:off x="10272780" y="4450021"/>
            <a:ext cx="1440000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002060"/>
                </a:solidFill>
                <a:latin typeface="+mn-ea"/>
              </a:rPr>
              <a:t>メールドライバ</a:t>
            </a:r>
            <a:endParaRPr kumimoji="1" lang="ja-JP" altLang="en-US" sz="1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6916348" y="4450021"/>
            <a:ext cx="3104842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002060"/>
                </a:solidFill>
                <a:latin typeface="+mn-ea"/>
              </a:rPr>
              <a:t>ディシジョンテーブルと</a:t>
            </a:r>
            <a:endParaRPr lang="en-US" altLang="ja-JP" sz="1400" b="1" dirty="0" smtClean="0">
              <a:solidFill>
                <a:srgbClr val="002060"/>
              </a:solidFill>
              <a:latin typeface="+mn-ea"/>
            </a:endParaRPr>
          </a:p>
          <a:p>
            <a:r>
              <a:rPr kumimoji="1" lang="ja-JP" altLang="en-US" sz="1400" b="1" dirty="0" smtClean="0">
                <a:solidFill>
                  <a:srgbClr val="002060"/>
                </a:solidFill>
                <a:latin typeface="+mn-ea"/>
              </a:rPr>
              <a:t>ディシジョンテーブルファイル</a:t>
            </a: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994" y="5246101"/>
            <a:ext cx="795571" cy="539104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 bwMode="auto">
          <a:xfrm>
            <a:off x="4366690" y="4450021"/>
            <a:ext cx="2304000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  <a:latin typeface="+mn-ea"/>
              </a:rPr>
              <a:t>Zabbix</a:t>
            </a:r>
            <a:r>
              <a:rPr lang="ja-JP" altLang="en-US" sz="1400" b="1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rgbClr val="002060"/>
                </a:solidFill>
                <a:latin typeface="+mn-ea"/>
              </a:rPr>
              <a:t>Dashboard</a:t>
            </a:r>
            <a:endParaRPr kumimoji="1" lang="ja-JP" altLang="en-US" sz="1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664631" y="4450020"/>
            <a:ext cx="2506046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002060"/>
                </a:solidFill>
                <a:latin typeface="+mn-ea"/>
              </a:rPr>
              <a:t>サーバ　ログファイル</a:t>
            </a:r>
            <a:endParaRPr kumimoji="1" lang="ja-JP" altLang="en-US" sz="1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6" name="フローチャート: 磁気ディスク 25"/>
          <p:cNvSpPr/>
          <p:nvPr/>
        </p:nvSpPr>
        <p:spPr bwMode="auto">
          <a:xfrm>
            <a:off x="1842783" y="4869200"/>
            <a:ext cx="884689" cy="809765"/>
          </a:xfrm>
          <a:prstGeom prst="flowChartMagneticDisk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955336"/>
              </p:ext>
            </p:extLst>
          </p:nvPr>
        </p:nvGraphicFramePr>
        <p:xfrm>
          <a:off x="4657680" y="4901687"/>
          <a:ext cx="1691427" cy="123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84">
                  <a:extLst>
                    <a:ext uri="{9D8B030D-6E8A-4147-A177-3AD203B41FA5}">
                      <a16:colId xmlns:a16="http://schemas.microsoft.com/office/drawing/2014/main" val="1884518380"/>
                    </a:ext>
                  </a:extLst>
                </a:gridCol>
                <a:gridCol w="1444943">
                  <a:extLst>
                    <a:ext uri="{9D8B030D-6E8A-4147-A177-3AD203B41FA5}">
                      <a16:colId xmlns:a16="http://schemas.microsoft.com/office/drawing/2014/main" val="147604991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668320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WARNING</a:t>
                      </a:r>
                      <a:r>
                        <a:rPr kumimoji="1" lang="ja-JP" altLang="en-US" sz="1050" dirty="0" smtClean="0"/>
                        <a:t> </a:t>
                      </a:r>
                      <a:r>
                        <a:rPr kumimoji="1" lang="en-US" altLang="ja-JP" sz="1050" dirty="0" smtClean="0"/>
                        <a:t>alert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0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027617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Error</a:t>
                      </a:r>
                      <a:r>
                        <a:rPr kumimoji="1" lang="ja-JP" altLang="en-US" sz="1050" dirty="0" smtClean="0"/>
                        <a:t> </a:t>
                      </a:r>
                      <a:r>
                        <a:rPr kumimoji="1" lang="en-US" altLang="ja-JP" sz="1050" dirty="0" smtClean="0"/>
                        <a:t>action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41626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more than % busy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97542"/>
                  </a:ext>
                </a:extLst>
              </a:tr>
            </a:tbl>
          </a:graphicData>
        </a:graphic>
      </p:graphicFrame>
      <p:sp>
        <p:nvSpPr>
          <p:cNvPr id="29" name="正方形/長方形 28"/>
          <p:cNvSpPr/>
          <p:nvPr/>
        </p:nvSpPr>
        <p:spPr bwMode="auto">
          <a:xfrm>
            <a:off x="5512432" y="5568863"/>
            <a:ext cx="914400" cy="62454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アラート</a:t>
            </a:r>
            <a:endParaRPr kumimoji="1"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発報</a:t>
            </a:r>
            <a:endParaRPr kumimoji="1" lang="ja-JP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フリーフォーム 29"/>
          <p:cNvSpPr/>
          <p:nvPr/>
        </p:nvSpPr>
        <p:spPr bwMode="auto">
          <a:xfrm>
            <a:off x="4951588" y="4955145"/>
            <a:ext cx="1352201" cy="367501"/>
          </a:xfrm>
          <a:custGeom>
            <a:avLst/>
            <a:gdLst>
              <a:gd name="connsiteX0" fmla="*/ 34290 w 1657350"/>
              <a:gd name="connsiteY0" fmla="*/ 491490 h 754380"/>
              <a:gd name="connsiteX1" fmla="*/ 548640 w 1657350"/>
              <a:gd name="connsiteY1" fmla="*/ 491490 h 754380"/>
              <a:gd name="connsiteX2" fmla="*/ 708660 w 1657350"/>
              <a:gd name="connsiteY2" fmla="*/ 365760 h 754380"/>
              <a:gd name="connsiteX3" fmla="*/ 788670 w 1657350"/>
              <a:gd name="connsiteY3" fmla="*/ 571500 h 754380"/>
              <a:gd name="connsiteX4" fmla="*/ 971550 w 1657350"/>
              <a:gd name="connsiteY4" fmla="*/ 148590 h 754380"/>
              <a:gd name="connsiteX5" fmla="*/ 1051560 w 1657350"/>
              <a:gd name="connsiteY5" fmla="*/ 480060 h 754380"/>
              <a:gd name="connsiteX6" fmla="*/ 1303020 w 1657350"/>
              <a:gd name="connsiteY6" fmla="*/ 0 h 754380"/>
              <a:gd name="connsiteX7" fmla="*/ 1394460 w 1657350"/>
              <a:gd name="connsiteY7" fmla="*/ 422910 h 754380"/>
              <a:gd name="connsiteX8" fmla="*/ 1645920 w 1657350"/>
              <a:gd name="connsiteY8" fmla="*/ 422910 h 754380"/>
              <a:gd name="connsiteX9" fmla="*/ 1657350 w 1657350"/>
              <a:gd name="connsiteY9" fmla="*/ 754380 h 754380"/>
              <a:gd name="connsiteX10" fmla="*/ 0 w 1657350"/>
              <a:gd name="connsiteY10" fmla="*/ 754380 h 754380"/>
              <a:gd name="connsiteX11" fmla="*/ 34290 w 1657350"/>
              <a:gd name="connsiteY11" fmla="*/ 49149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57350" h="754380">
                <a:moveTo>
                  <a:pt x="34290" y="491490"/>
                </a:moveTo>
                <a:lnTo>
                  <a:pt x="548640" y="491490"/>
                </a:lnTo>
                <a:lnTo>
                  <a:pt x="708660" y="365760"/>
                </a:lnTo>
                <a:lnTo>
                  <a:pt x="788670" y="571500"/>
                </a:lnTo>
                <a:lnTo>
                  <a:pt x="971550" y="148590"/>
                </a:lnTo>
                <a:lnTo>
                  <a:pt x="1051560" y="480060"/>
                </a:lnTo>
                <a:lnTo>
                  <a:pt x="1303020" y="0"/>
                </a:lnTo>
                <a:lnTo>
                  <a:pt x="1394460" y="422910"/>
                </a:lnTo>
                <a:lnTo>
                  <a:pt x="1645920" y="422910"/>
                </a:lnTo>
                <a:lnTo>
                  <a:pt x="1657350" y="754380"/>
                </a:lnTo>
                <a:lnTo>
                  <a:pt x="0" y="754380"/>
                </a:lnTo>
                <a:lnTo>
                  <a:pt x="34290" y="491490"/>
                </a:lnTo>
                <a:close/>
              </a:path>
            </a:pathLst>
          </a:custGeom>
          <a:solidFill>
            <a:srgbClr val="F0AEB7"/>
          </a:solidFill>
          <a:ln w="12700">
            <a:solidFill>
              <a:srgbClr val="B14E5E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31" name="表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046679"/>
              </p:ext>
            </p:extLst>
          </p:nvPr>
        </p:nvGraphicFramePr>
        <p:xfrm>
          <a:off x="7235236" y="5047130"/>
          <a:ext cx="2467065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705">
                  <a:extLst>
                    <a:ext uri="{9D8B030D-6E8A-4147-A177-3AD203B41FA5}">
                      <a16:colId xmlns:a16="http://schemas.microsoft.com/office/drawing/2014/main" val="1805359683"/>
                    </a:ext>
                  </a:extLst>
                </a:gridCol>
                <a:gridCol w="1620360">
                  <a:extLst>
                    <a:ext uri="{9D8B030D-6E8A-4147-A177-3AD203B41FA5}">
                      <a16:colId xmlns:a16="http://schemas.microsoft.com/office/drawing/2014/main" val="30241009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条件式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91403"/>
                  </a:ext>
                </a:extLst>
              </a:tr>
              <a:tr h="1304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アラート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正規表現に一致する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52770"/>
                  </a:ext>
                </a:extLst>
              </a:tr>
            </a:tbl>
          </a:graphicData>
        </a:graphic>
      </p:graphicFrame>
      <p:sp>
        <p:nvSpPr>
          <p:cNvPr id="32" name="環状矢印 31"/>
          <p:cNvSpPr/>
          <p:nvPr/>
        </p:nvSpPr>
        <p:spPr bwMode="auto">
          <a:xfrm>
            <a:off x="3817455" y="5013370"/>
            <a:ext cx="900000" cy="1080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272305"/>
              <a:gd name="adj5" fmla="val 17976"/>
            </a:avLst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066722"/>
              </p:ext>
            </p:extLst>
          </p:nvPr>
        </p:nvGraphicFramePr>
        <p:xfrm>
          <a:off x="7235236" y="5715666"/>
          <a:ext cx="2463452" cy="487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8321589"/>
                    </a:ext>
                  </a:extLst>
                </a:gridCol>
                <a:gridCol w="2255172">
                  <a:extLst>
                    <a:ext uri="{9D8B030D-6E8A-4147-A177-3AD203B41FA5}">
                      <a16:colId xmlns:a16="http://schemas.microsoft.com/office/drawing/2014/main" val="2872500698"/>
                    </a:ext>
                  </a:extLst>
                </a:gridCol>
              </a:tblGrid>
              <a:tr h="116974"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5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^.*WARNING.*$</a:t>
                      </a:r>
                      <a:r>
                        <a:rPr kumimoji="1" lang="ja-JP" altLang="en-US" sz="1100" dirty="0" smtClean="0"/>
                        <a:t>：</a:t>
                      </a:r>
                      <a:r>
                        <a:rPr kumimoji="1" lang="en-US" altLang="ja-JP" sz="1100" dirty="0" smtClean="0"/>
                        <a:t>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254777"/>
                  </a:ext>
                </a:extLst>
              </a:tr>
            </a:tbl>
          </a:graphicData>
        </a:graphic>
      </p:graphicFrame>
      <p:sp>
        <p:nvSpPr>
          <p:cNvPr id="34" name="右矢印 33"/>
          <p:cNvSpPr/>
          <p:nvPr/>
        </p:nvSpPr>
        <p:spPr bwMode="auto">
          <a:xfrm>
            <a:off x="9912610" y="5013370"/>
            <a:ext cx="576000" cy="1080000"/>
          </a:xfrm>
          <a:prstGeom prst="rightArrow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環状矢印 34"/>
          <p:cNvSpPr/>
          <p:nvPr/>
        </p:nvSpPr>
        <p:spPr bwMode="auto">
          <a:xfrm>
            <a:off x="6360110" y="5013370"/>
            <a:ext cx="900000" cy="1080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272305"/>
              <a:gd name="adj5" fmla="val 17976"/>
            </a:avLst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2069694" y="5152290"/>
            <a:ext cx="1770645" cy="1085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01:01:10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INFO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01:01:20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INFO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01:01:30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INFO 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01:01:40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WARNING</a:t>
            </a:r>
          </a:p>
          <a:p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　　：</a:t>
            </a:r>
            <a:endParaRPr lang="en-US" altLang="ja-JP" sz="1200" b="1" dirty="0">
              <a:solidFill>
                <a:schemeClr val="bg1"/>
              </a:solidFill>
              <a:latin typeface="+mn-ea"/>
            </a:endParaRPr>
          </a:p>
          <a:p>
            <a:endParaRPr lang="en-US" altLang="ja-JP" sz="1200" b="1" dirty="0" smtClean="0">
              <a:solidFill>
                <a:schemeClr val="bg1"/>
              </a:solidFill>
              <a:latin typeface="+mn-ea"/>
            </a:endParaRPr>
          </a:p>
          <a:p>
            <a:endParaRPr lang="en-US" altLang="ja-JP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2115171" y="5732338"/>
            <a:ext cx="1694088" cy="21701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フリーフォーム 37"/>
          <p:cNvSpPr/>
          <p:nvPr/>
        </p:nvSpPr>
        <p:spPr bwMode="auto">
          <a:xfrm>
            <a:off x="1593264" y="3961072"/>
            <a:ext cx="10258925" cy="2492115"/>
          </a:xfrm>
          <a:custGeom>
            <a:avLst/>
            <a:gdLst>
              <a:gd name="connsiteX0" fmla="*/ 2270427 w 10258925"/>
              <a:gd name="connsiteY0" fmla="*/ 63501 h 2492115"/>
              <a:gd name="connsiteX1" fmla="*/ 2270427 w 10258925"/>
              <a:gd name="connsiteY1" fmla="*/ 2439501 h 2492115"/>
              <a:gd name="connsiteX2" fmla="*/ 4833569 w 10258925"/>
              <a:gd name="connsiteY2" fmla="*/ 2439501 h 2492115"/>
              <a:gd name="connsiteX3" fmla="*/ 4833569 w 10258925"/>
              <a:gd name="connsiteY3" fmla="*/ 63501 h 2492115"/>
              <a:gd name="connsiteX4" fmla="*/ 0 w 10258925"/>
              <a:gd name="connsiteY4" fmla="*/ 0 h 2492115"/>
              <a:gd name="connsiteX5" fmla="*/ 10258925 w 10258925"/>
              <a:gd name="connsiteY5" fmla="*/ 0 h 2492115"/>
              <a:gd name="connsiteX6" fmla="*/ 10258925 w 10258925"/>
              <a:gd name="connsiteY6" fmla="*/ 2492115 h 2492115"/>
              <a:gd name="connsiteX7" fmla="*/ 0 w 10258925"/>
              <a:gd name="connsiteY7" fmla="*/ 2492115 h 249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58925" h="2492115">
                <a:moveTo>
                  <a:pt x="2270427" y="63501"/>
                </a:moveTo>
                <a:lnTo>
                  <a:pt x="2270427" y="2439501"/>
                </a:lnTo>
                <a:lnTo>
                  <a:pt x="4833569" y="2439501"/>
                </a:lnTo>
                <a:lnTo>
                  <a:pt x="4833569" y="63501"/>
                </a:lnTo>
                <a:close/>
                <a:moveTo>
                  <a:pt x="0" y="0"/>
                </a:moveTo>
                <a:lnTo>
                  <a:pt x="10258925" y="0"/>
                </a:lnTo>
                <a:lnTo>
                  <a:pt x="10258925" y="2492115"/>
                </a:lnTo>
                <a:lnTo>
                  <a:pt x="0" y="2492115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2357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</a:t>
            </a:r>
            <a:r>
              <a:rPr lang="ja-JP" altLang="en-US" dirty="0" smtClean="0"/>
              <a:t> ルールマッチング～アクションの設定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OASE</a:t>
            </a:r>
            <a:r>
              <a:rPr lang="ja-JP" altLang="en-US" dirty="0" smtClean="0"/>
              <a:t>の設定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事前設定</a:t>
            </a:r>
            <a:endParaRPr lang="en-US" altLang="ja-JP" dirty="0"/>
          </a:p>
          <a:p>
            <a:pPr lvl="2"/>
            <a:r>
              <a:rPr lang="ja-JP" altLang="en-US" dirty="0" smtClean="0"/>
              <a:t>監視アダプタのインストール～</a:t>
            </a:r>
            <a:r>
              <a:rPr lang="ja-JP" altLang="en-US" dirty="0"/>
              <a:t>設定</a:t>
            </a:r>
            <a:r>
              <a:rPr lang="ja-JP" altLang="en-US" dirty="0" smtClean="0"/>
              <a:t>（</a:t>
            </a:r>
            <a:r>
              <a:rPr lang="ja-JP" altLang="en-US" dirty="0"/>
              <a:t>モニタリング</a:t>
            </a:r>
            <a:r>
              <a:rPr lang="ja-JP" altLang="en-US" dirty="0" smtClean="0"/>
              <a:t>する</a:t>
            </a:r>
            <a:r>
              <a:rPr lang="en-US" altLang="ja-JP" dirty="0"/>
              <a:t>Z</a:t>
            </a:r>
            <a:r>
              <a:rPr lang="en-US" altLang="ja-JP" dirty="0" smtClean="0"/>
              <a:t>abbix</a:t>
            </a:r>
            <a:r>
              <a:rPr lang="ja-JP" altLang="en-US" dirty="0"/>
              <a:t>の情報を登録する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メールドライバのインストール～</a:t>
            </a:r>
            <a:r>
              <a:rPr lang="ja-JP" altLang="en-US" dirty="0"/>
              <a:t>設定</a:t>
            </a:r>
            <a:r>
              <a:rPr lang="ja-JP" altLang="en-US" dirty="0" smtClean="0"/>
              <a:t>（</a:t>
            </a:r>
            <a:r>
              <a:rPr lang="ja-JP" altLang="en-US" dirty="0"/>
              <a:t>メールドライバの登録、メールテンプレートを作成する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ディシジョンテーブルの作成</a:t>
            </a:r>
            <a:endParaRPr lang="en-US" altLang="ja-JP" dirty="0" smtClean="0"/>
          </a:p>
          <a:p>
            <a:pPr lvl="2"/>
            <a:endParaRPr lang="en-US" altLang="ja-JP" dirty="0"/>
          </a:p>
          <a:p>
            <a:pPr lvl="1"/>
            <a:r>
              <a:rPr lang="ja-JP" altLang="en-US" dirty="0" smtClean="0"/>
              <a:t>作業実行</a:t>
            </a:r>
            <a:endParaRPr lang="ja-JP" altLang="en-US" dirty="0"/>
          </a:p>
          <a:p>
            <a:pPr lvl="2"/>
            <a:r>
              <a:rPr lang="ja-JP" altLang="en-US" dirty="0" smtClean="0"/>
              <a:t>ディシジョンテーブルファイルの作成（アラートに「</a:t>
            </a:r>
            <a:r>
              <a:rPr lang="en-US" altLang="ja-JP" dirty="0" smtClean="0"/>
              <a:t>WARNING</a:t>
            </a:r>
            <a:r>
              <a:rPr lang="ja-JP" altLang="en-US" dirty="0" smtClean="0"/>
              <a:t>」を含んでいる場合メールドライバがアクションを実行するよう設定）</a:t>
            </a:r>
          </a:p>
          <a:p>
            <a:pPr lvl="2"/>
            <a:r>
              <a:rPr lang="ja-JP" altLang="en-US" dirty="0" smtClean="0"/>
              <a:t>ルールの登録、ルールマッチング（ステージング適用、プロダクション適用）</a:t>
            </a:r>
          </a:p>
          <a:p>
            <a:endParaRPr kumimoji="1" lang="ja-JP" altLang="en-US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388030"/>
              </p:ext>
            </p:extLst>
          </p:nvPr>
        </p:nvGraphicFramePr>
        <p:xfrm>
          <a:off x="623240" y="3950141"/>
          <a:ext cx="11228950" cy="24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19">
                  <a:extLst>
                    <a:ext uri="{9D8B030D-6E8A-4147-A177-3AD203B41FA5}">
                      <a16:colId xmlns:a16="http://schemas.microsoft.com/office/drawing/2014/main" val="3858504258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149946392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682094274"/>
                    </a:ext>
                  </a:extLst>
                </a:gridCol>
                <a:gridCol w="3304731">
                  <a:extLst>
                    <a:ext uri="{9D8B030D-6E8A-4147-A177-3AD203B41FA5}">
                      <a16:colId xmlns:a16="http://schemas.microsoft.com/office/drawing/2014/main" val="368185662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450260099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フロー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監視対象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モニタリング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ルールマッチング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アクション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65517"/>
                  </a:ext>
                </a:extLst>
              </a:tr>
              <a:tr h="20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イメージ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711917"/>
                  </a:ext>
                </a:extLst>
              </a:tr>
            </a:tbl>
          </a:graphicData>
        </a:graphic>
      </p:graphicFrame>
      <p:sp>
        <p:nvSpPr>
          <p:cNvPr id="20" name="正方形/長方形 19"/>
          <p:cNvSpPr/>
          <p:nvPr/>
        </p:nvSpPr>
        <p:spPr bwMode="auto">
          <a:xfrm>
            <a:off x="10272780" y="4450021"/>
            <a:ext cx="1440000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002060"/>
                </a:solidFill>
                <a:latin typeface="+mn-ea"/>
              </a:rPr>
              <a:t>メールドライバ</a:t>
            </a:r>
            <a:endParaRPr kumimoji="1" lang="ja-JP" altLang="en-US" sz="1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6916348" y="4450021"/>
            <a:ext cx="3104842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002060"/>
                </a:solidFill>
                <a:latin typeface="+mn-ea"/>
              </a:rPr>
              <a:t>ディシジョンテーブルと</a:t>
            </a:r>
            <a:endParaRPr lang="en-US" altLang="ja-JP" sz="1400" b="1" dirty="0" smtClean="0">
              <a:solidFill>
                <a:srgbClr val="002060"/>
              </a:solidFill>
              <a:latin typeface="+mn-ea"/>
            </a:endParaRPr>
          </a:p>
          <a:p>
            <a:r>
              <a:rPr kumimoji="1" lang="ja-JP" altLang="en-US" sz="1400" b="1" dirty="0" smtClean="0">
                <a:solidFill>
                  <a:srgbClr val="002060"/>
                </a:solidFill>
                <a:latin typeface="+mn-ea"/>
              </a:rPr>
              <a:t>ディシジョンテーブルファイル</a:t>
            </a: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994" y="5246101"/>
            <a:ext cx="795571" cy="539104"/>
          </a:xfrm>
          <a:prstGeom prst="rect">
            <a:avLst/>
          </a:prstGeom>
        </p:spPr>
      </p:pic>
      <p:sp>
        <p:nvSpPr>
          <p:cNvPr id="23" name="正方形/長方形 22"/>
          <p:cNvSpPr/>
          <p:nvPr/>
        </p:nvSpPr>
        <p:spPr bwMode="auto">
          <a:xfrm>
            <a:off x="4366690" y="4450021"/>
            <a:ext cx="2304000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  <a:latin typeface="+mn-ea"/>
              </a:rPr>
              <a:t>Zabbix</a:t>
            </a:r>
            <a:r>
              <a:rPr lang="ja-JP" altLang="en-US" sz="1400" b="1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rgbClr val="002060"/>
                </a:solidFill>
                <a:latin typeface="+mn-ea"/>
              </a:rPr>
              <a:t>Dashboard</a:t>
            </a:r>
            <a:endParaRPr kumimoji="1" lang="ja-JP" altLang="en-US" sz="1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1664631" y="4450020"/>
            <a:ext cx="2506046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002060"/>
                </a:solidFill>
                <a:latin typeface="+mn-ea"/>
              </a:rPr>
              <a:t>サーバ　ログファイル</a:t>
            </a:r>
            <a:endParaRPr kumimoji="1" lang="ja-JP" altLang="en-US" sz="1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5" name="フローチャート: 磁気ディスク 24"/>
          <p:cNvSpPr/>
          <p:nvPr/>
        </p:nvSpPr>
        <p:spPr bwMode="auto">
          <a:xfrm>
            <a:off x="1842783" y="4869200"/>
            <a:ext cx="884689" cy="809765"/>
          </a:xfrm>
          <a:prstGeom prst="flowChartMagneticDisk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68317"/>
              </p:ext>
            </p:extLst>
          </p:nvPr>
        </p:nvGraphicFramePr>
        <p:xfrm>
          <a:off x="4657680" y="4901687"/>
          <a:ext cx="1691427" cy="123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84">
                  <a:extLst>
                    <a:ext uri="{9D8B030D-6E8A-4147-A177-3AD203B41FA5}">
                      <a16:colId xmlns:a16="http://schemas.microsoft.com/office/drawing/2014/main" val="1884518380"/>
                    </a:ext>
                  </a:extLst>
                </a:gridCol>
                <a:gridCol w="1444943">
                  <a:extLst>
                    <a:ext uri="{9D8B030D-6E8A-4147-A177-3AD203B41FA5}">
                      <a16:colId xmlns:a16="http://schemas.microsoft.com/office/drawing/2014/main" val="147604991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668320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WARNING</a:t>
                      </a:r>
                      <a:r>
                        <a:rPr kumimoji="1" lang="ja-JP" altLang="en-US" sz="1050" dirty="0" smtClean="0"/>
                        <a:t> </a:t>
                      </a:r>
                      <a:r>
                        <a:rPr kumimoji="1" lang="en-US" altLang="ja-JP" sz="1050" dirty="0" smtClean="0"/>
                        <a:t>alert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0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027617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Error</a:t>
                      </a:r>
                      <a:r>
                        <a:rPr kumimoji="1" lang="ja-JP" altLang="en-US" sz="1050" dirty="0" smtClean="0"/>
                        <a:t> </a:t>
                      </a:r>
                      <a:r>
                        <a:rPr kumimoji="1" lang="en-US" altLang="ja-JP" sz="1050" dirty="0" smtClean="0"/>
                        <a:t>action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41626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more than % busy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97542"/>
                  </a:ext>
                </a:extLst>
              </a:tr>
            </a:tbl>
          </a:graphicData>
        </a:graphic>
      </p:graphicFrame>
      <p:sp>
        <p:nvSpPr>
          <p:cNvPr id="29" name="正方形/長方形 28"/>
          <p:cNvSpPr/>
          <p:nvPr/>
        </p:nvSpPr>
        <p:spPr bwMode="auto">
          <a:xfrm>
            <a:off x="5512432" y="5568863"/>
            <a:ext cx="914400" cy="62454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アラート</a:t>
            </a:r>
            <a:endParaRPr kumimoji="1"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発報</a:t>
            </a:r>
            <a:endParaRPr kumimoji="1" lang="ja-JP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フリーフォーム 29"/>
          <p:cNvSpPr/>
          <p:nvPr/>
        </p:nvSpPr>
        <p:spPr bwMode="auto">
          <a:xfrm>
            <a:off x="4951588" y="4955145"/>
            <a:ext cx="1352201" cy="367501"/>
          </a:xfrm>
          <a:custGeom>
            <a:avLst/>
            <a:gdLst>
              <a:gd name="connsiteX0" fmla="*/ 34290 w 1657350"/>
              <a:gd name="connsiteY0" fmla="*/ 491490 h 754380"/>
              <a:gd name="connsiteX1" fmla="*/ 548640 w 1657350"/>
              <a:gd name="connsiteY1" fmla="*/ 491490 h 754380"/>
              <a:gd name="connsiteX2" fmla="*/ 708660 w 1657350"/>
              <a:gd name="connsiteY2" fmla="*/ 365760 h 754380"/>
              <a:gd name="connsiteX3" fmla="*/ 788670 w 1657350"/>
              <a:gd name="connsiteY3" fmla="*/ 571500 h 754380"/>
              <a:gd name="connsiteX4" fmla="*/ 971550 w 1657350"/>
              <a:gd name="connsiteY4" fmla="*/ 148590 h 754380"/>
              <a:gd name="connsiteX5" fmla="*/ 1051560 w 1657350"/>
              <a:gd name="connsiteY5" fmla="*/ 480060 h 754380"/>
              <a:gd name="connsiteX6" fmla="*/ 1303020 w 1657350"/>
              <a:gd name="connsiteY6" fmla="*/ 0 h 754380"/>
              <a:gd name="connsiteX7" fmla="*/ 1394460 w 1657350"/>
              <a:gd name="connsiteY7" fmla="*/ 422910 h 754380"/>
              <a:gd name="connsiteX8" fmla="*/ 1645920 w 1657350"/>
              <a:gd name="connsiteY8" fmla="*/ 422910 h 754380"/>
              <a:gd name="connsiteX9" fmla="*/ 1657350 w 1657350"/>
              <a:gd name="connsiteY9" fmla="*/ 754380 h 754380"/>
              <a:gd name="connsiteX10" fmla="*/ 0 w 1657350"/>
              <a:gd name="connsiteY10" fmla="*/ 754380 h 754380"/>
              <a:gd name="connsiteX11" fmla="*/ 34290 w 1657350"/>
              <a:gd name="connsiteY11" fmla="*/ 49149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57350" h="754380">
                <a:moveTo>
                  <a:pt x="34290" y="491490"/>
                </a:moveTo>
                <a:lnTo>
                  <a:pt x="548640" y="491490"/>
                </a:lnTo>
                <a:lnTo>
                  <a:pt x="708660" y="365760"/>
                </a:lnTo>
                <a:lnTo>
                  <a:pt x="788670" y="571500"/>
                </a:lnTo>
                <a:lnTo>
                  <a:pt x="971550" y="148590"/>
                </a:lnTo>
                <a:lnTo>
                  <a:pt x="1051560" y="480060"/>
                </a:lnTo>
                <a:lnTo>
                  <a:pt x="1303020" y="0"/>
                </a:lnTo>
                <a:lnTo>
                  <a:pt x="1394460" y="422910"/>
                </a:lnTo>
                <a:lnTo>
                  <a:pt x="1645920" y="422910"/>
                </a:lnTo>
                <a:lnTo>
                  <a:pt x="1657350" y="754380"/>
                </a:lnTo>
                <a:lnTo>
                  <a:pt x="0" y="754380"/>
                </a:lnTo>
                <a:lnTo>
                  <a:pt x="34290" y="491490"/>
                </a:lnTo>
                <a:close/>
              </a:path>
            </a:pathLst>
          </a:custGeom>
          <a:solidFill>
            <a:srgbClr val="F0AEB7"/>
          </a:solidFill>
          <a:ln w="12700">
            <a:solidFill>
              <a:srgbClr val="B14E5E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31" name="表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877501"/>
              </p:ext>
            </p:extLst>
          </p:nvPr>
        </p:nvGraphicFramePr>
        <p:xfrm>
          <a:off x="7235236" y="5047130"/>
          <a:ext cx="2467065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705">
                  <a:extLst>
                    <a:ext uri="{9D8B030D-6E8A-4147-A177-3AD203B41FA5}">
                      <a16:colId xmlns:a16="http://schemas.microsoft.com/office/drawing/2014/main" val="1805359683"/>
                    </a:ext>
                  </a:extLst>
                </a:gridCol>
                <a:gridCol w="1620360">
                  <a:extLst>
                    <a:ext uri="{9D8B030D-6E8A-4147-A177-3AD203B41FA5}">
                      <a16:colId xmlns:a16="http://schemas.microsoft.com/office/drawing/2014/main" val="30241009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条件式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91403"/>
                  </a:ext>
                </a:extLst>
              </a:tr>
              <a:tr h="1304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アラート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正規表現に一致する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52770"/>
                  </a:ext>
                </a:extLst>
              </a:tr>
            </a:tbl>
          </a:graphicData>
        </a:graphic>
      </p:graphicFrame>
      <p:sp>
        <p:nvSpPr>
          <p:cNvPr id="32" name="環状矢印 31"/>
          <p:cNvSpPr/>
          <p:nvPr/>
        </p:nvSpPr>
        <p:spPr bwMode="auto">
          <a:xfrm>
            <a:off x="3817455" y="5013370"/>
            <a:ext cx="900000" cy="1080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272305"/>
              <a:gd name="adj5" fmla="val 17976"/>
            </a:avLst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592453"/>
              </p:ext>
            </p:extLst>
          </p:nvPr>
        </p:nvGraphicFramePr>
        <p:xfrm>
          <a:off x="7235236" y="5715666"/>
          <a:ext cx="2463452" cy="487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8321589"/>
                    </a:ext>
                  </a:extLst>
                </a:gridCol>
                <a:gridCol w="2255172">
                  <a:extLst>
                    <a:ext uri="{9D8B030D-6E8A-4147-A177-3AD203B41FA5}">
                      <a16:colId xmlns:a16="http://schemas.microsoft.com/office/drawing/2014/main" val="2872500698"/>
                    </a:ext>
                  </a:extLst>
                </a:gridCol>
              </a:tblGrid>
              <a:tr h="116974"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5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^.*WARNING.*$</a:t>
                      </a:r>
                      <a:r>
                        <a:rPr kumimoji="1" lang="ja-JP" altLang="en-US" sz="1100" dirty="0" smtClean="0"/>
                        <a:t>：</a:t>
                      </a:r>
                      <a:r>
                        <a:rPr kumimoji="1" lang="en-US" altLang="ja-JP" sz="1100" dirty="0" smtClean="0"/>
                        <a:t>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254777"/>
                  </a:ext>
                </a:extLst>
              </a:tr>
            </a:tbl>
          </a:graphicData>
        </a:graphic>
      </p:graphicFrame>
      <p:sp>
        <p:nvSpPr>
          <p:cNvPr id="34" name="右矢印 33"/>
          <p:cNvSpPr/>
          <p:nvPr/>
        </p:nvSpPr>
        <p:spPr bwMode="auto">
          <a:xfrm>
            <a:off x="9912610" y="5013370"/>
            <a:ext cx="576000" cy="1080000"/>
          </a:xfrm>
          <a:prstGeom prst="rightArrow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環状矢印 34"/>
          <p:cNvSpPr/>
          <p:nvPr/>
        </p:nvSpPr>
        <p:spPr bwMode="auto">
          <a:xfrm>
            <a:off x="6360110" y="5013370"/>
            <a:ext cx="900000" cy="1080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272305"/>
              <a:gd name="adj5" fmla="val 17976"/>
            </a:avLst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2069694" y="5152290"/>
            <a:ext cx="1770645" cy="1085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01:01:10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INFO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01:01:20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INFO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01:01:30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INFO 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01:01:40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WARNING</a:t>
            </a:r>
          </a:p>
          <a:p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　　：</a:t>
            </a:r>
            <a:endParaRPr lang="en-US" altLang="ja-JP" sz="1200" b="1" dirty="0">
              <a:solidFill>
                <a:schemeClr val="bg1"/>
              </a:solidFill>
              <a:latin typeface="+mn-ea"/>
            </a:endParaRPr>
          </a:p>
          <a:p>
            <a:endParaRPr lang="en-US" altLang="ja-JP" sz="1200" b="1" dirty="0" smtClean="0">
              <a:solidFill>
                <a:schemeClr val="bg1"/>
              </a:solidFill>
              <a:latin typeface="+mn-ea"/>
            </a:endParaRPr>
          </a:p>
          <a:p>
            <a:endParaRPr lang="en-US" altLang="ja-JP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2115171" y="5732338"/>
            <a:ext cx="1694088" cy="21701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フリーフォーム 37"/>
          <p:cNvSpPr/>
          <p:nvPr/>
        </p:nvSpPr>
        <p:spPr bwMode="auto">
          <a:xfrm>
            <a:off x="1559370" y="3950141"/>
            <a:ext cx="10292820" cy="2503047"/>
          </a:xfrm>
          <a:custGeom>
            <a:avLst/>
            <a:gdLst>
              <a:gd name="connsiteX0" fmla="*/ 4927752 w 10292820"/>
              <a:gd name="connsiteY0" fmla="*/ 80339 h 2503047"/>
              <a:gd name="connsiteX1" fmla="*/ 4927752 w 10292820"/>
              <a:gd name="connsiteY1" fmla="*/ 2430986 h 2503047"/>
              <a:gd name="connsiteX2" fmla="*/ 10219752 w 10292820"/>
              <a:gd name="connsiteY2" fmla="*/ 2430986 h 2503047"/>
              <a:gd name="connsiteX3" fmla="*/ 10219752 w 10292820"/>
              <a:gd name="connsiteY3" fmla="*/ 80339 h 2503047"/>
              <a:gd name="connsiteX4" fmla="*/ 0 w 10292820"/>
              <a:gd name="connsiteY4" fmla="*/ 0 h 2503047"/>
              <a:gd name="connsiteX5" fmla="*/ 10292820 w 10292820"/>
              <a:gd name="connsiteY5" fmla="*/ 0 h 2503047"/>
              <a:gd name="connsiteX6" fmla="*/ 10292820 w 10292820"/>
              <a:gd name="connsiteY6" fmla="*/ 2503047 h 2503047"/>
              <a:gd name="connsiteX7" fmla="*/ 0 w 10292820"/>
              <a:gd name="connsiteY7" fmla="*/ 2503047 h 250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92820" h="2503047">
                <a:moveTo>
                  <a:pt x="4927752" y="80339"/>
                </a:moveTo>
                <a:lnTo>
                  <a:pt x="4927752" y="2430986"/>
                </a:lnTo>
                <a:lnTo>
                  <a:pt x="10219752" y="2430986"/>
                </a:lnTo>
                <a:lnTo>
                  <a:pt x="10219752" y="80339"/>
                </a:lnTo>
                <a:close/>
                <a:moveTo>
                  <a:pt x="0" y="0"/>
                </a:moveTo>
                <a:lnTo>
                  <a:pt x="10292820" y="0"/>
                </a:lnTo>
                <a:lnTo>
                  <a:pt x="10292820" y="2503047"/>
                </a:lnTo>
                <a:lnTo>
                  <a:pt x="0" y="2503047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3977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1380" y="116541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2037730" y="442861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ja-JP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はじめ</a:t>
            </a:r>
            <a:r>
              <a:rPr lang="ja-JP" altLang="en-US" dirty="0">
                <a:latin typeface="+mn-ea"/>
              </a:rPr>
              <a:t>に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1.1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 err="1" smtClean="0">
                <a:latin typeface="+mn-ea"/>
              </a:rPr>
              <a:t>Zabbix</a:t>
            </a:r>
            <a:r>
              <a:rPr lang="ja-JP" altLang="en-US" sz="1600" dirty="0" smtClean="0">
                <a:latin typeface="+mn-ea"/>
              </a:rPr>
              <a:t>連携</a:t>
            </a:r>
            <a:r>
              <a:rPr lang="en-US" altLang="ja-JP" sz="1600" dirty="0" smtClean="0">
                <a:latin typeface="+mn-ea"/>
              </a:rPr>
              <a:t>【</a:t>
            </a:r>
            <a:r>
              <a:rPr lang="ja-JP" altLang="en-US" sz="1600" dirty="0" smtClean="0">
                <a:latin typeface="+mn-ea"/>
              </a:rPr>
              <a:t>座学</a:t>
            </a:r>
            <a:r>
              <a:rPr lang="en-US" altLang="ja-JP" sz="1600" dirty="0" smtClean="0">
                <a:latin typeface="+mn-ea"/>
              </a:rPr>
              <a:t>】</a:t>
            </a:r>
            <a:r>
              <a:rPr lang="ja-JP" altLang="en-US" sz="1600" dirty="0" smtClean="0">
                <a:latin typeface="+mn-ea"/>
              </a:rPr>
              <a:t>について</a:t>
            </a:r>
            <a:endParaRPr lang="en-US" altLang="ja-JP" sz="1600" dirty="0" smtClean="0">
              <a:latin typeface="+mn-ea"/>
            </a:endParaRPr>
          </a:p>
          <a:p>
            <a:pPr lvl="1"/>
            <a:endParaRPr lang="en-US" altLang="ja-JP" sz="16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フローの説明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sz="1600" dirty="0"/>
              <a:t>2.1 </a:t>
            </a:r>
            <a:r>
              <a:rPr lang="ja-JP" altLang="en-US" sz="1600" dirty="0"/>
              <a:t>フロー</a:t>
            </a:r>
            <a:r>
              <a:rPr lang="ja-JP" altLang="en-US" sz="1600" dirty="0" smtClean="0"/>
              <a:t>全体図</a:t>
            </a:r>
            <a:endParaRPr lang="en-US" altLang="ja-JP" sz="1600" dirty="0" smtClean="0"/>
          </a:p>
          <a:p>
            <a:pPr lvl="1"/>
            <a:r>
              <a:rPr lang="en-US" altLang="ja-JP" sz="1600" dirty="0"/>
              <a:t>2.2</a:t>
            </a:r>
            <a:r>
              <a:rPr lang="ja-JP" altLang="en-US" sz="1600" dirty="0"/>
              <a:t> 監視対象の</a:t>
            </a:r>
            <a:r>
              <a:rPr lang="ja-JP" altLang="en-US" sz="1600" dirty="0" smtClean="0"/>
              <a:t>設定</a:t>
            </a:r>
            <a:endParaRPr lang="en-US" altLang="ja-JP" sz="1600" dirty="0" smtClean="0"/>
          </a:p>
          <a:p>
            <a:pPr lvl="1"/>
            <a:r>
              <a:rPr lang="en-US" altLang="ja-JP" sz="1600" dirty="0"/>
              <a:t>2.3</a:t>
            </a:r>
            <a:r>
              <a:rPr lang="ja-JP" altLang="en-US" sz="1600" dirty="0"/>
              <a:t> モニタリングの</a:t>
            </a:r>
            <a:r>
              <a:rPr lang="ja-JP" altLang="en-US" sz="1600" dirty="0" smtClean="0"/>
              <a:t>設定</a:t>
            </a:r>
            <a:endParaRPr lang="en-US" altLang="ja-JP" sz="1600" dirty="0" smtClean="0"/>
          </a:p>
          <a:p>
            <a:pPr lvl="1"/>
            <a:r>
              <a:rPr lang="en-US" altLang="ja-JP" sz="1600" dirty="0"/>
              <a:t>2.4</a:t>
            </a:r>
            <a:r>
              <a:rPr lang="ja-JP" altLang="en-US" sz="1600" dirty="0"/>
              <a:t> ルールマッチング～アクションの設定</a:t>
            </a:r>
            <a:endParaRPr lang="en-US" altLang="ja-JP" sz="1600" dirty="0" smtClean="0"/>
          </a:p>
          <a:p>
            <a:pPr lvl="1"/>
            <a:endParaRPr lang="en-US" altLang="ja-JP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19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　はじめに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 err="1" smtClean="0"/>
              <a:t>Zabbix</a:t>
            </a:r>
            <a:r>
              <a:rPr lang="ja-JP" altLang="en-US" dirty="0" smtClean="0"/>
              <a:t>連携</a:t>
            </a:r>
            <a:r>
              <a:rPr lang="en-US" altLang="ja-JP" dirty="0" smtClean="0"/>
              <a:t>【</a:t>
            </a:r>
            <a:r>
              <a:rPr lang="ja-JP" altLang="en-US" dirty="0" smtClean="0"/>
              <a:t>座学</a:t>
            </a:r>
            <a:r>
              <a:rPr lang="en-US" altLang="ja-JP" dirty="0" smtClean="0"/>
              <a:t>】</a:t>
            </a:r>
            <a:r>
              <a:rPr lang="ja-JP" altLang="en-US" dirty="0" smtClean="0"/>
              <a:t>に</a:t>
            </a:r>
            <a:r>
              <a:rPr lang="ja-JP" altLang="en-US" dirty="0"/>
              <a:t>ついて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まえがき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本稿は、</a:t>
            </a:r>
            <a:r>
              <a:rPr lang="en-US" altLang="ja-JP" dirty="0" err="1"/>
              <a:t>Exastro</a:t>
            </a:r>
            <a:r>
              <a:rPr lang="en-US" altLang="ja-JP" dirty="0"/>
              <a:t> Operation Autonomy Support Engine (OASE) </a:t>
            </a:r>
            <a:r>
              <a:rPr lang="ja-JP" altLang="en-US" dirty="0"/>
              <a:t>を利用する上で、基本的な機能の理解を支援するための資料です。</a:t>
            </a:r>
            <a:endParaRPr lang="en-US" altLang="ja-JP" dirty="0"/>
          </a:p>
          <a:p>
            <a:pPr lvl="1"/>
            <a:r>
              <a:rPr lang="en-US" altLang="ja-JP" dirty="0"/>
              <a:t>OASE</a:t>
            </a:r>
            <a:r>
              <a:rPr lang="ja-JP" altLang="en-US" dirty="0"/>
              <a:t>はいくつかのソフトウェアと連携が可能ですが、本稿では 「</a:t>
            </a:r>
            <a:r>
              <a:rPr lang="en-US" altLang="ja-JP" dirty="0"/>
              <a:t>Zabbix</a:t>
            </a:r>
            <a:r>
              <a:rPr lang="ja-JP" altLang="en-US" dirty="0"/>
              <a:t>アダプタ」および「メールドライバ」との連携を対象とします。</a:t>
            </a:r>
            <a:endParaRPr lang="en-US" altLang="ja-JP" dirty="0"/>
          </a:p>
          <a:p>
            <a:pPr lvl="1"/>
            <a:r>
              <a:rPr lang="ja-JP" altLang="en-US" dirty="0"/>
              <a:t>実践形式でさらなる知識を深めたい場合は、具体的な手順に沿った資料である</a:t>
            </a:r>
            <a:r>
              <a:rPr lang="en-US" altLang="ja-JP" dirty="0"/>
              <a:t>&lt; </a:t>
            </a:r>
            <a:r>
              <a:rPr lang="en-US" altLang="ja-JP" dirty="0" err="1"/>
              <a:t>Exastro</a:t>
            </a:r>
            <a:r>
              <a:rPr lang="en-US" altLang="ja-JP" dirty="0"/>
              <a:t> OASE </a:t>
            </a:r>
            <a:r>
              <a:rPr lang="en-US" altLang="ja-JP" dirty="0" err="1" smtClean="0"/>
              <a:t>Zabbix</a:t>
            </a:r>
            <a:r>
              <a:rPr lang="ja-JP" altLang="en-US" dirty="0" smtClean="0"/>
              <a:t>連携</a:t>
            </a:r>
            <a:r>
              <a:rPr lang="en-US" altLang="ja-JP" dirty="0" smtClean="0"/>
              <a:t>【</a:t>
            </a:r>
            <a:r>
              <a:rPr lang="ja-JP" altLang="en-US" dirty="0"/>
              <a:t>実習</a:t>
            </a:r>
            <a:r>
              <a:rPr lang="en-US" altLang="ja-JP" dirty="0"/>
              <a:t>】&gt;</a:t>
            </a:r>
            <a:r>
              <a:rPr lang="ja-JP" altLang="en-US" dirty="0"/>
              <a:t>をご参照ください。</a:t>
            </a:r>
            <a:endParaRPr lang="en-US" altLang="ja-JP" dirty="0"/>
          </a:p>
          <a:p>
            <a:pPr lvl="1"/>
            <a:r>
              <a:rPr lang="ja-JP" altLang="en-US" dirty="0"/>
              <a:t>包括的な内容としては、</a:t>
            </a:r>
            <a:r>
              <a:rPr lang="en-US" altLang="ja-JP" dirty="0" err="1"/>
              <a:t>Exastro</a:t>
            </a:r>
            <a:r>
              <a:rPr lang="en-US" altLang="ja-JP" dirty="0"/>
              <a:t> OASE </a:t>
            </a:r>
            <a:r>
              <a:rPr lang="ja-JP" altLang="en-US" dirty="0"/>
              <a:t>の公式マニュアル集である</a:t>
            </a:r>
            <a:r>
              <a:rPr lang="en-US" altLang="ja-JP" dirty="0"/>
              <a:t>&lt; </a:t>
            </a:r>
            <a:r>
              <a:rPr lang="en-US" altLang="ja-JP" dirty="0" err="1">
                <a:hlinkClick r:id="rId2"/>
              </a:rPr>
              <a:t>OASE_docs</a:t>
            </a:r>
            <a:r>
              <a:rPr lang="en-US" altLang="ja-JP" dirty="0"/>
              <a:t> &gt;</a:t>
            </a:r>
            <a:r>
              <a:rPr lang="ja-JP" altLang="en-US" dirty="0"/>
              <a:t>をご参照ください。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726" y="3651854"/>
            <a:ext cx="6980548" cy="27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 err="1" smtClean="0"/>
              <a:t>Zabbix</a:t>
            </a:r>
            <a:r>
              <a:rPr lang="ja-JP" altLang="en-US" dirty="0" smtClean="0"/>
              <a:t>連携</a:t>
            </a:r>
            <a:r>
              <a:rPr lang="en-US" altLang="ja-JP" dirty="0" smtClean="0"/>
              <a:t>【</a:t>
            </a:r>
            <a:r>
              <a:rPr lang="ja-JP" altLang="en-US" dirty="0" smtClean="0"/>
              <a:t>座学</a:t>
            </a:r>
            <a:r>
              <a:rPr lang="en-US" altLang="ja-JP" dirty="0" smtClean="0"/>
              <a:t>】</a:t>
            </a:r>
            <a:r>
              <a:rPr lang="ja-JP" altLang="en-US" dirty="0" smtClean="0"/>
              <a:t>に</a:t>
            </a:r>
            <a:r>
              <a:rPr lang="ja-JP" altLang="en-US" dirty="0"/>
              <a:t>ついて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err="1" smtClean="0"/>
              <a:t>Zabbix</a:t>
            </a:r>
            <a:r>
              <a:rPr lang="ja-JP" altLang="en-US" dirty="0" smtClean="0"/>
              <a:t>連携は</a:t>
            </a:r>
            <a:r>
              <a:rPr lang="en-US" altLang="ja-JP" dirty="0"/>
              <a:t>OASE</a:t>
            </a:r>
            <a:r>
              <a:rPr lang="ja-JP" altLang="en-US" dirty="0"/>
              <a:t>の以下機能（画面）を用いる</a:t>
            </a:r>
            <a:r>
              <a:rPr lang="en-US" altLang="ja-JP" dirty="0"/>
              <a:t>	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Dashboard</a:t>
            </a:r>
            <a:r>
              <a:rPr lang="ja-JP" altLang="en-US" dirty="0"/>
              <a:t>画面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58" y="2023102"/>
            <a:ext cx="7069873" cy="4329740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 bwMode="auto">
          <a:xfrm>
            <a:off x="1991430" y="2023102"/>
            <a:ext cx="936130" cy="25086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8472680" y="3992779"/>
            <a:ext cx="2520000" cy="2338848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b="1" dirty="0" smtClean="0">
                <a:latin typeface="+mn-ea"/>
              </a:rPr>
              <a:t>カテゴリ：ルール</a:t>
            </a:r>
          </a:p>
        </p:txBody>
      </p:sp>
      <p:sp>
        <p:nvSpPr>
          <p:cNvPr id="20" name="角丸四角形 19"/>
          <p:cNvSpPr/>
          <p:nvPr/>
        </p:nvSpPr>
        <p:spPr bwMode="auto">
          <a:xfrm>
            <a:off x="8472680" y="2074543"/>
            <a:ext cx="2520000" cy="1692779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latin typeface="+mn-ea"/>
              </a:rPr>
              <a:t>カテゴリ：システム</a:t>
            </a:r>
            <a:endParaRPr kumimoji="1" lang="ja-JP" altLang="en-US" sz="1200" b="1" dirty="0" smtClean="0">
              <a:latin typeface="+mn-ea"/>
            </a:endParaRPr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676699"/>
              </p:ext>
            </p:extLst>
          </p:nvPr>
        </p:nvGraphicFramePr>
        <p:xfrm>
          <a:off x="8686077" y="4415719"/>
          <a:ext cx="202120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205">
                  <a:extLst>
                    <a:ext uri="{9D8B030D-6E8A-4147-A177-3AD203B41FA5}">
                      <a16:colId xmlns:a16="http://schemas.microsoft.com/office/drawing/2014/main" val="627619205"/>
                    </a:ext>
                  </a:extLst>
                </a:gridCol>
              </a:tblGrid>
              <a:tr h="2696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 smtClean="0">
                          <a:latin typeface="+mn-lt"/>
                        </a:rPr>
                        <a:t>画面名称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33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20133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ディシジョンテーブル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718803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300" dirty="0" smtClean="0">
                          <a:latin typeface="+mn-lt"/>
                        </a:rPr>
                        <a:t>トークン払い出し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94129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ルール</a:t>
                      </a:r>
                      <a:endParaRPr kumimoji="1" lang="en-US" altLang="ja-JP" sz="13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670992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リクエスト履歴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3813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アクション履歴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879147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110372"/>
              </p:ext>
            </p:extLst>
          </p:nvPr>
        </p:nvGraphicFramePr>
        <p:xfrm>
          <a:off x="8686077" y="2636296"/>
          <a:ext cx="2021205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205">
                  <a:extLst>
                    <a:ext uri="{9D8B030D-6E8A-4147-A177-3AD203B41FA5}">
                      <a16:colId xmlns:a16="http://schemas.microsoft.com/office/drawing/2014/main" val="627619205"/>
                    </a:ext>
                  </a:extLst>
                </a:gridCol>
              </a:tblGrid>
              <a:tr h="2696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 smtClean="0">
                          <a:latin typeface="+mn-lt"/>
                        </a:rPr>
                        <a:t>画面名称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33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20133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監視アダプタ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24259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アクション設定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718803"/>
                  </a:ext>
                </a:extLst>
              </a:tr>
            </a:tbl>
          </a:graphicData>
        </a:graphic>
      </p:graphicFrame>
      <p:cxnSp>
        <p:nvCxnSpPr>
          <p:cNvPr id="23" name="直線コネクタ 22"/>
          <p:cNvCxnSpPr>
            <a:stCxn id="18" idx="2"/>
            <a:endCxn id="19" idx="1"/>
          </p:cNvCxnSpPr>
          <p:nvPr/>
        </p:nvCxnSpPr>
        <p:spPr bwMode="auto">
          <a:xfrm>
            <a:off x="2459495" y="2273966"/>
            <a:ext cx="6013185" cy="288823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>
            <a:stCxn id="26" idx="3"/>
            <a:endCxn id="20" idx="1"/>
          </p:cNvCxnSpPr>
          <p:nvPr/>
        </p:nvCxnSpPr>
        <p:spPr bwMode="auto">
          <a:xfrm>
            <a:off x="3889444" y="2148534"/>
            <a:ext cx="4583236" cy="77239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正方形/長方形 25"/>
          <p:cNvSpPr/>
          <p:nvPr/>
        </p:nvSpPr>
        <p:spPr bwMode="auto">
          <a:xfrm>
            <a:off x="2953314" y="2023102"/>
            <a:ext cx="936130" cy="25086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41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ja-JP" altLang="en-US" dirty="0" smtClean="0"/>
              <a:t>フローの</a:t>
            </a:r>
            <a:r>
              <a:rPr lang="ja-JP" altLang="en-US" dirty="0"/>
              <a:t>説明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 </a:t>
            </a:r>
            <a:r>
              <a:rPr lang="ja-JP" altLang="en-US" dirty="0"/>
              <a:t>フロー全体図</a:t>
            </a:r>
            <a:r>
              <a:rPr lang="en-US" altLang="ja-JP" dirty="0" smtClean="0"/>
              <a:t>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err="1" smtClean="0"/>
              <a:t>Zabbix</a:t>
            </a:r>
            <a:r>
              <a:rPr kumimoji="1" lang="ja-JP" altLang="en-US" dirty="0" smtClean="0"/>
              <a:t>連携</a:t>
            </a:r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実習</a:t>
            </a:r>
            <a:r>
              <a:rPr kumimoji="1" lang="en-US" altLang="ja-JP" dirty="0" smtClean="0"/>
              <a:t>】</a:t>
            </a:r>
            <a:r>
              <a:rPr kumimoji="1" lang="ja-JP" altLang="en-US" dirty="0" smtClean="0"/>
              <a:t>」では、「</a:t>
            </a:r>
            <a:r>
              <a:rPr kumimoji="1" lang="en-US" altLang="ja-JP" dirty="0" smtClean="0"/>
              <a:t>Zabbix</a:t>
            </a:r>
            <a:r>
              <a:rPr kumimoji="1" lang="ja-JP" altLang="en-US" dirty="0" smtClean="0"/>
              <a:t>サーバ」と「</a:t>
            </a:r>
            <a:r>
              <a:rPr kumimoji="1" lang="en-US" altLang="ja-JP" dirty="0" smtClean="0"/>
              <a:t>OASE</a:t>
            </a:r>
            <a:r>
              <a:rPr kumimoji="1" lang="ja-JP" altLang="en-US" dirty="0" smtClean="0"/>
              <a:t>サーバ」の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環境を用意し実施する</a:t>
            </a:r>
            <a:endParaRPr kumimoji="1"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en-US" altLang="ja-JP" dirty="0" smtClean="0"/>
              <a:t>Zabbix</a:t>
            </a:r>
            <a:r>
              <a:rPr lang="ja-JP" altLang="en-US" dirty="0" smtClean="0"/>
              <a:t>サーバ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Zabbix</a:t>
            </a:r>
            <a:r>
              <a:rPr lang="ja-JP" altLang="en-US" dirty="0" smtClean="0"/>
              <a:t>サーバプロセスおよび、監視対象を監視する</a:t>
            </a:r>
            <a:r>
              <a:rPr lang="en-US" altLang="ja-JP" dirty="0" smtClean="0"/>
              <a:t>Zabbix</a:t>
            </a:r>
            <a:r>
              <a:rPr lang="ja-JP" altLang="en-US" dirty="0" smtClean="0"/>
              <a:t>エージェントをインストールしている環境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監視対象となるログファイルを用意</a:t>
            </a:r>
            <a:endParaRPr lang="en-US" altLang="ja-JP" dirty="0" smtClean="0"/>
          </a:p>
          <a:p>
            <a:pPr lvl="2">
              <a:buFont typeface="メイリオ" panose="020B0604030504040204" pitchFamily="50" charset="-128"/>
              <a:buChar char="※"/>
            </a:pPr>
            <a:r>
              <a:rPr lang="ja-JP" altLang="en-US" dirty="0"/>
              <a:t>フロー簡略化のため「監視</a:t>
            </a:r>
            <a:r>
              <a:rPr lang="ja-JP" altLang="en-US" dirty="0" smtClean="0"/>
              <a:t>対象＆</a:t>
            </a:r>
            <a:r>
              <a:rPr lang="en-US" altLang="ja-JP" dirty="0" smtClean="0"/>
              <a:t>Zabbix</a:t>
            </a:r>
            <a:r>
              <a:rPr lang="ja-JP" altLang="en-US" dirty="0" smtClean="0"/>
              <a:t>エージェント」</a:t>
            </a:r>
            <a:r>
              <a:rPr lang="ja-JP" altLang="en-US" dirty="0"/>
              <a:t>と「</a:t>
            </a:r>
            <a:r>
              <a:rPr lang="en-US" altLang="ja-JP" dirty="0" smtClean="0"/>
              <a:t>Zabbix</a:t>
            </a:r>
            <a:r>
              <a:rPr lang="ja-JP" altLang="en-US" dirty="0" smtClean="0"/>
              <a:t>サーバプロセス」</a:t>
            </a:r>
            <a:r>
              <a:rPr lang="ja-JP" altLang="en-US" dirty="0"/>
              <a:t>を同じサーバ内と</a:t>
            </a:r>
            <a:r>
              <a:rPr lang="ja-JP" altLang="en-US" dirty="0" smtClean="0"/>
              <a:t>する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r>
              <a:rPr lang="en-US" altLang="ja-JP" dirty="0" smtClean="0"/>
              <a:t>OASE</a:t>
            </a:r>
            <a:r>
              <a:rPr lang="ja-JP" altLang="en-US" dirty="0" smtClean="0"/>
              <a:t>サーバ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OASE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監視アダプタおよびドライバをインストールしている環境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1220531" y="3719530"/>
            <a:ext cx="6315670" cy="2592000"/>
          </a:xfrm>
          <a:prstGeom prst="roundRect">
            <a:avLst>
              <a:gd name="adj" fmla="val 4429"/>
            </a:avLst>
          </a:prstGeom>
          <a:solidFill>
            <a:srgbClr val="0A466A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Zabbix</a:t>
            </a:r>
            <a:r>
              <a:rPr kumimoji="1" lang="ja-JP" altLang="en-US" b="1" dirty="0" smtClean="0">
                <a:solidFill>
                  <a:schemeClr val="bg1"/>
                </a:solidFill>
                <a:latin typeface="+mn-ea"/>
              </a:rPr>
              <a:t>サーバ</a:t>
            </a:r>
            <a:endParaRPr kumimoji="1" lang="en-US" altLang="ja-JP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1412490" y="4129970"/>
            <a:ext cx="3597518" cy="2052000"/>
          </a:xfrm>
          <a:prstGeom prst="roundRect">
            <a:avLst>
              <a:gd name="adj" fmla="val 7848"/>
            </a:avLst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監視対象</a:t>
            </a:r>
            <a:endParaRPr lang="en-US" altLang="ja-JP" b="1" dirty="0">
              <a:latin typeface="+mn-ea"/>
            </a:endParaRPr>
          </a:p>
          <a:p>
            <a:endParaRPr kumimoji="1" lang="en-US" altLang="ja-JP" b="1" dirty="0" smtClean="0">
              <a:latin typeface="+mn-ea"/>
            </a:endParaRPr>
          </a:p>
          <a:p>
            <a:r>
              <a:rPr lang="en-US" altLang="ja-JP" b="1" dirty="0">
                <a:latin typeface="+mn-ea"/>
              </a:rPr>
              <a:t>/</a:t>
            </a:r>
            <a:r>
              <a:rPr lang="en-US" altLang="ja-JP" b="1" dirty="0" err="1">
                <a:latin typeface="+mn-ea"/>
              </a:rPr>
              <a:t>var</a:t>
            </a:r>
            <a:r>
              <a:rPr lang="en-US" altLang="ja-JP" b="1" dirty="0">
                <a:latin typeface="+mn-ea"/>
              </a:rPr>
              <a:t>/log/</a:t>
            </a:r>
            <a:r>
              <a:rPr lang="en-US" altLang="ja-JP" b="1" dirty="0" err="1">
                <a:latin typeface="+mn-ea"/>
              </a:rPr>
              <a:t>test_logs</a:t>
            </a:r>
            <a:r>
              <a:rPr lang="en-US" altLang="ja-JP" b="1" dirty="0">
                <a:latin typeface="+mn-ea"/>
              </a:rPr>
              <a:t>/test.log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591249" y="5172430"/>
            <a:ext cx="3240000" cy="9002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ja-JP" altLang="en-US" sz="1050" dirty="0">
                <a:solidFill>
                  <a:schemeClr val="bg1"/>
                </a:solidFill>
              </a:rPr>
              <a:t>[</a:t>
            </a:r>
            <a:r>
              <a:rPr lang="ja-JP" altLang="en-US" sz="1050" dirty="0" smtClean="0">
                <a:solidFill>
                  <a:schemeClr val="bg1"/>
                </a:solidFill>
              </a:rPr>
              <a:t>20</a:t>
            </a:r>
            <a:r>
              <a:rPr lang="en-US" altLang="ja-JP" sz="1050" dirty="0" smtClean="0">
                <a:solidFill>
                  <a:schemeClr val="bg1"/>
                </a:solidFill>
              </a:rPr>
              <a:t>20</a:t>
            </a:r>
            <a:r>
              <a:rPr lang="ja-JP" altLang="en-US" sz="1050" dirty="0" smtClean="0">
                <a:solidFill>
                  <a:schemeClr val="bg1"/>
                </a:solidFill>
              </a:rPr>
              <a:t>-0</a:t>
            </a:r>
            <a:r>
              <a:rPr lang="en-US" altLang="ja-JP" sz="1050" dirty="0" smtClean="0">
                <a:solidFill>
                  <a:schemeClr val="bg1"/>
                </a:solidFill>
              </a:rPr>
              <a:t>1</a:t>
            </a:r>
            <a:r>
              <a:rPr lang="ja-JP" altLang="en-US" sz="1050" dirty="0" smtClean="0">
                <a:solidFill>
                  <a:schemeClr val="bg1"/>
                </a:solidFill>
              </a:rPr>
              <a:t>-0</a:t>
            </a:r>
            <a:r>
              <a:rPr lang="en-US" altLang="ja-JP" sz="1050" dirty="0" smtClean="0">
                <a:solidFill>
                  <a:schemeClr val="bg1"/>
                </a:solidFill>
              </a:rPr>
              <a:t>1</a:t>
            </a:r>
            <a:r>
              <a:rPr lang="ja-JP" altLang="en-US" sz="1050" dirty="0" smtClean="0">
                <a:solidFill>
                  <a:schemeClr val="bg1"/>
                </a:solidFill>
              </a:rPr>
              <a:t> 0</a:t>
            </a:r>
            <a:r>
              <a:rPr lang="en-US" altLang="ja-JP" sz="1050" dirty="0" smtClean="0">
                <a:solidFill>
                  <a:schemeClr val="bg1"/>
                </a:solidFill>
              </a:rPr>
              <a:t>1</a:t>
            </a:r>
            <a:r>
              <a:rPr lang="ja-JP" altLang="en-US" sz="1050" dirty="0" smtClean="0">
                <a:solidFill>
                  <a:schemeClr val="bg1"/>
                </a:solidFill>
              </a:rPr>
              <a:t>:0</a:t>
            </a:r>
            <a:r>
              <a:rPr lang="en-US" altLang="ja-JP" sz="1050" dirty="0" smtClean="0">
                <a:solidFill>
                  <a:schemeClr val="bg1"/>
                </a:solidFill>
              </a:rPr>
              <a:t>2</a:t>
            </a:r>
            <a:r>
              <a:rPr lang="ja-JP" altLang="en-US" sz="1050" dirty="0" smtClean="0">
                <a:solidFill>
                  <a:schemeClr val="bg1"/>
                </a:solidFill>
              </a:rPr>
              <a:t>:0</a:t>
            </a:r>
            <a:r>
              <a:rPr lang="en-US" altLang="ja-JP" sz="1050" dirty="0" smtClean="0">
                <a:solidFill>
                  <a:schemeClr val="bg1"/>
                </a:solidFill>
              </a:rPr>
              <a:t>3</a:t>
            </a:r>
            <a:r>
              <a:rPr lang="ja-JP" altLang="en-US" sz="1050" dirty="0" smtClean="0">
                <a:solidFill>
                  <a:schemeClr val="bg1"/>
                </a:solidFill>
              </a:rPr>
              <a:t>] </a:t>
            </a:r>
            <a:r>
              <a:rPr lang="en-US" altLang="ja-JP" sz="1050" dirty="0" smtClean="0">
                <a:solidFill>
                  <a:schemeClr val="bg1"/>
                </a:solidFill>
              </a:rPr>
              <a:t>INFO</a:t>
            </a:r>
            <a:r>
              <a:rPr lang="ja-JP" altLang="en-US" sz="1050" dirty="0" smtClean="0">
                <a:solidFill>
                  <a:schemeClr val="bg1"/>
                </a:solidFill>
              </a:rPr>
              <a:t> : </a:t>
            </a:r>
            <a:r>
              <a:rPr lang="ja-JP" altLang="en-US" sz="1050" dirty="0">
                <a:solidFill>
                  <a:schemeClr val="bg1"/>
                </a:solidFill>
              </a:rPr>
              <a:t>DB</a:t>
            </a:r>
            <a:r>
              <a:rPr lang="ja-JP" altLang="en-US" sz="1050" dirty="0" smtClean="0">
                <a:solidFill>
                  <a:schemeClr val="bg1"/>
                </a:solidFill>
              </a:rPr>
              <a:t>接続</a:t>
            </a:r>
            <a:endParaRPr lang="ja-JP" altLang="en-US" sz="1050" dirty="0">
              <a:solidFill>
                <a:schemeClr val="bg1"/>
              </a:solidFill>
            </a:endParaRPr>
          </a:p>
          <a:p>
            <a:r>
              <a:rPr lang="ja-JP" altLang="en-US" sz="1050" dirty="0">
                <a:solidFill>
                  <a:schemeClr val="bg1"/>
                </a:solidFill>
              </a:rPr>
              <a:t>[20</a:t>
            </a:r>
            <a:r>
              <a:rPr lang="en-US" altLang="ja-JP" sz="1050" dirty="0">
                <a:solidFill>
                  <a:schemeClr val="bg1"/>
                </a:solidFill>
              </a:rPr>
              <a:t>20</a:t>
            </a:r>
            <a:r>
              <a:rPr lang="ja-JP" altLang="en-US" sz="1050" dirty="0">
                <a:solidFill>
                  <a:schemeClr val="bg1"/>
                </a:solidFill>
              </a:rPr>
              <a:t>-0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 smtClean="0">
                <a:solidFill>
                  <a:schemeClr val="bg1"/>
                </a:solidFill>
              </a:rPr>
              <a:t>-0</a:t>
            </a:r>
            <a:r>
              <a:rPr lang="en-US" altLang="ja-JP" sz="1050" dirty="0" smtClean="0">
                <a:solidFill>
                  <a:schemeClr val="bg1"/>
                </a:solidFill>
              </a:rPr>
              <a:t>1</a:t>
            </a:r>
            <a:r>
              <a:rPr lang="ja-JP" altLang="en-US" sz="1050" dirty="0" smtClean="0">
                <a:solidFill>
                  <a:schemeClr val="bg1"/>
                </a:solidFill>
              </a:rPr>
              <a:t> </a:t>
            </a:r>
            <a:r>
              <a:rPr lang="ja-JP" altLang="en-US" sz="1050" dirty="0">
                <a:solidFill>
                  <a:schemeClr val="bg1"/>
                </a:solidFill>
              </a:rPr>
              <a:t>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:0</a:t>
            </a:r>
            <a:r>
              <a:rPr lang="en-US" altLang="ja-JP" sz="1050" dirty="0">
                <a:solidFill>
                  <a:schemeClr val="bg1"/>
                </a:solidFill>
              </a:rPr>
              <a:t>2</a:t>
            </a:r>
            <a:r>
              <a:rPr lang="ja-JP" altLang="en-US" sz="1050" dirty="0" smtClean="0">
                <a:solidFill>
                  <a:schemeClr val="bg1"/>
                </a:solidFill>
              </a:rPr>
              <a:t>:</a:t>
            </a:r>
            <a:r>
              <a:rPr lang="en-US" altLang="ja-JP" sz="1050" dirty="0" smtClean="0">
                <a:solidFill>
                  <a:schemeClr val="bg1"/>
                </a:solidFill>
              </a:rPr>
              <a:t>13</a:t>
            </a:r>
            <a:r>
              <a:rPr lang="ja-JP" altLang="en-US" sz="1050" dirty="0" smtClean="0">
                <a:solidFill>
                  <a:schemeClr val="bg1"/>
                </a:solidFill>
              </a:rPr>
              <a:t>] </a:t>
            </a:r>
            <a:r>
              <a:rPr lang="en-US" altLang="ja-JP" sz="1050" dirty="0">
                <a:solidFill>
                  <a:schemeClr val="bg1"/>
                </a:solidFill>
              </a:rPr>
              <a:t>INFO</a:t>
            </a:r>
            <a:r>
              <a:rPr lang="ja-JP" altLang="en-US" sz="1050" dirty="0" smtClean="0">
                <a:solidFill>
                  <a:schemeClr val="bg1"/>
                </a:solidFill>
              </a:rPr>
              <a:t> : </a:t>
            </a:r>
            <a:r>
              <a:rPr lang="ja-JP" altLang="en-US" sz="1050" dirty="0">
                <a:solidFill>
                  <a:schemeClr val="bg1"/>
                </a:solidFill>
              </a:rPr>
              <a:t>DB</a:t>
            </a:r>
            <a:r>
              <a:rPr lang="ja-JP" altLang="en-US" sz="1050" dirty="0" smtClean="0">
                <a:solidFill>
                  <a:schemeClr val="bg1"/>
                </a:solidFill>
              </a:rPr>
              <a:t>接続</a:t>
            </a:r>
            <a:endParaRPr lang="en-US" altLang="ja-JP" sz="1050" dirty="0" smtClean="0">
              <a:solidFill>
                <a:schemeClr val="bg1"/>
              </a:solidFill>
            </a:endParaRPr>
          </a:p>
          <a:p>
            <a:r>
              <a:rPr lang="ja-JP" altLang="en-US" sz="1050" dirty="0">
                <a:solidFill>
                  <a:schemeClr val="bg1"/>
                </a:solidFill>
              </a:rPr>
              <a:t>[20</a:t>
            </a:r>
            <a:r>
              <a:rPr lang="en-US" altLang="ja-JP" sz="1050" dirty="0">
                <a:solidFill>
                  <a:schemeClr val="bg1"/>
                </a:solidFill>
              </a:rPr>
              <a:t>20</a:t>
            </a:r>
            <a:r>
              <a:rPr lang="ja-JP" altLang="en-US" sz="1050" dirty="0">
                <a:solidFill>
                  <a:schemeClr val="bg1"/>
                </a:solidFill>
              </a:rPr>
              <a:t>-0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-0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 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:0</a:t>
            </a:r>
            <a:r>
              <a:rPr lang="en-US" altLang="ja-JP" sz="1050" dirty="0">
                <a:solidFill>
                  <a:schemeClr val="bg1"/>
                </a:solidFill>
              </a:rPr>
              <a:t>2</a:t>
            </a:r>
            <a:r>
              <a:rPr lang="ja-JP" altLang="en-US" sz="1050" dirty="0" smtClean="0">
                <a:solidFill>
                  <a:schemeClr val="bg1"/>
                </a:solidFill>
              </a:rPr>
              <a:t>:</a:t>
            </a:r>
            <a:r>
              <a:rPr lang="en-US" altLang="ja-JP" sz="1050" dirty="0" smtClean="0">
                <a:solidFill>
                  <a:schemeClr val="bg1"/>
                </a:solidFill>
              </a:rPr>
              <a:t>23</a:t>
            </a:r>
            <a:r>
              <a:rPr lang="ja-JP" altLang="en-US" sz="1050" dirty="0" smtClean="0">
                <a:solidFill>
                  <a:schemeClr val="bg1"/>
                </a:solidFill>
              </a:rPr>
              <a:t>] </a:t>
            </a:r>
            <a:r>
              <a:rPr lang="en-US" altLang="ja-JP" sz="1050" dirty="0">
                <a:solidFill>
                  <a:schemeClr val="bg1"/>
                </a:solidFill>
              </a:rPr>
              <a:t>INFO</a:t>
            </a:r>
            <a:r>
              <a:rPr lang="ja-JP" altLang="en-US" sz="1050" dirty="0">
                <a:solidFill>
                  <a:schemeClr val="bg1"/>
                </a:solidFill>
              </a:rPr>
              <a:t> : DB接続</a:t>
            </a:r>
          </a:p>
          <a:p>
            <a:r>
              <a:rPr lang="ja-JP" altLang="en-US" sz="1050" dirty="0">
                <a:solidFill>
                  <a:schemeClr val="bg1"/>
                </a:solidFill>
              </a:rPr>
              <a:t>[20</a:t>
            </a:r>
            <a:r>
              <a:rPr lang="en-US" altLang="ja-JP" sz="1050" dirty="0">
                <a:solidFill>
                  <a:schemeClr val="bg1"/>
                </a:solidFill>
              </a:rPr>
              <a:t>20</a:t>
            </a:r>
            <a:r>
              <a:rPr lang="ja-JP" altLang="en-US" sz="1050" dirty="0">
                <a:solidFill>
                  <a:schemeClr val="bg1"/>
                </a:solidFill>
              </a:rPr>
              <a:t>-0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-0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 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:0</a:t>
            </a:r>
            <a:r>
              <a:rPr lang="en-US" altLang="ja-JP" sz="1050" dirty="0">
                <a:solidFill>
                  <a:schemeClr val="bg1"/>
                </a:solidFill>
              </a:rPr>
              <a:t>2</a:t>
            </a:r>
            <a:r>
              <a:rPr lang="ja-JP" altLang="en-US" sz="1050" dirty="0" smtClean="0">
                <a:solidFill>
                  <a:schemeClr val="bg1"/>
                </a:solidFill>
              </a:rPr>
              <a:t>:</a:t>
            </a:r>
            <a:r>
              <a:rPr lang="en-US" altLang="ja-JP" sz="1050" dirty="0" smtClean="0">
                <a:solidFill>
                  <a:schemeClr val="bg1"/>
                </a:solidFill>
              </a:rPr>
              <a:t>33</a:t>
            </a:r>
            <a:r>
              <a:rPr lang="ja-JP" altLang="en-US" sz="1050" dirty="0" smtClean="0">
                <a:solidFill>
                  <a:schemeClr val="bg1"/>
                </a:solidFill>
              </a:rPr>
              <a:t>] </a:t>
            </a:r>
            <a:r>
              <a:rPr lang="en-US" altLang="ja-JP" sz="1050" dirty="0">
                <a:solidFill>
                  <a:schemeClr val="bg1"/>
                </a:solidFill>
              </a:rPr>
              <a:t>INFO</a:t>
            </a:r>
            <a:r>
              <a:rPr lang="ja-JP" altLang="en-US" sz="1050" dirty="0">
                <a:solidFill>
                  <a:schemeClr val="bg1"/>
                </a:solidFill>
              </a:rPr>
              <a:t> : DB</a:t>
            </a:r>
            <a:r>
              <a:rPr lang="ja-JP" altLang="en-US" sz="1050" dirty="0" smtClean="0">
                <a:solidFill>
                  <a:schemeClr val="bg1"/>
                </a:solidFill>
              </a:rPr>
              <a:t>接続</a:t>
            </a:r>
            <a:endParaRPr lang="en-US" altLang="ja-JP" sz="1050" dirty="0" smtClean="0">
              <a:solidFill>
                <a:schemeClr val="bg1"/>
              </a:solidFill>
            </a:endParaRPr>
          </a:p>
          <a:p>
            <a:r>
              <a:rPr lang="ja-JP" altLang="en-US" sz="1050" dirty="0" smtClean="0">
                <a:solidFill>
                  <a:schemeClr val="bg1"/>
                </a:solidFill>
              </a:rPr>
              <a:t>[</a:t>
            </a:r>
            <a:r>
              <a:rPr lang="ja-JP" altLang="en-US" sz="1050" dirty="0">
                <a:solidFill>
                  <a:schemeClr val="bg1"/>
                </a:solidFill>
              </a:rPr>
              <a:t>20</a:t>
            </a:r>
            <a:r>
              <a:rPr lang="en-US" altLang="ja-JP" sz="1050" dirty="0">
                <a:solidFill>
                  <a:schemeClr val="bg1"/>
                </a:solidFill>
              </a:rPr>
              <a:t>20</a:t>
            </a:r>
            <a:r>
              <a:rPr lang="ja-JP" altLang="en-US" sz="1050" dirty="0">
                <a:solidFill>
                  <a:schemeClr val="bg1"/>
                </a:solidFill>
              </a:rPr>
              <a:t>-0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-0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 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:0</a:t>
            </a:r>
            <a:r>
              <a:rPr lang="en-US" altLang="ja-JP" sz="1050" dirty="0">
                <a:solidFill>
                  <a:schemeClr val="bg1"/>
                </a:solidFill>
              </a:rPr>
              <a:t>2</a:t>
            </a:r>
            <a:r>
              <a:rPr lang="ja-JP" altLang="en-US" sz="1050" dirty="0" smtClean="0">
                <a:solidFill>
                  <a:schemeClr val="bg1"/>
                </a:solidFill>
              </a:rPr>
              <a:t>:</a:t>
            </a:r>
            <a:r>
              <a:rPr lang="en-US" altLang="ja-JP" sz="1050" dirty="0" smtClean="0">
                <a:solidFill>
                  <a:schemeClr val="bg1"/>
                </a:solidFill>
              </a:rPr>
              <a:t>43</a:t>
            </a:r>
            <a:r>
              <a:rPr lang="ja-JP" altLang="en-US" sz="1050" dirty="0" smtClean="0">
                <a:solidFill>
                  <a:schemeClr val="bg1"/>
                </a:solidFill>
              </a:rPr>
              <a:t>] </a:t>
            </a:r>
            <a:r>
              <a:rPr lang="ja-JP" altLang="en-US" sz="1050" dirty="0">
                <a:solidFill>
                  <a:schemeClr val="bg1"/>
                </a:solidFill>
              </a:rPr>
              <a:t>WARNING : </a:t>
            </a:r>
            <a:r>
              <a:rPr lang="ja-JP" altLang="en-US" sz="1050" dirty="0" smtClean="0">
                <a:solidFill>
                  <a:schemeClr val="bg1"/>
                </a:solidFill>
              </a:rPr>
              <a:t>接続失敗</a:t>
            </a:r>
            <a:endParaRPr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5196383" y="5283483"/>
            <a:ext cx="2169761" cy="898487"/>
          </a:xfrm>
          <a:prstGeom prst="roundRect">
            <a:avLst>
              <a:gd name="adj" fmla="val 19502"/>
            </a:avLst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atin typeface="+mn-ea"/>
              </a:rPr>
              <a:t>Zabbix</a:t>
            </a:r>
          </a:p>
          <a:p>
            <a:pPr algn="ctr"/>
            <a:r>
              <a:rPr kumimoji="1" lang="ja-JP" altLang="en-US" b="1" dirty="0" smtClean="0">
                <a:latin typeface="+mn-ea"/>
              </a:rPr>
              <a:t>エージェント</a:t>
            </a:r>
          </a:p>
        </p:txBody>
      </p:sp>
      <p:sp>
        <p:nvSpPr>
          <p:cNvPr id="8" name="角丸四角形 7"/>
          <p:cNvSpPr/>
          <p:nvPr/>
        </p:nvSpPr>
        <p:spPr bwMode="auto">
          <a:xfrm>
            <a:off x="7668069" y="3719530"/>
            <a:ext cx="3324611" cy="2592000"/>
          </a:xfrm>
          <a:prstGeom prst="roundRect">
            <a:avLst>
              <a:gd name="adj" fmla="val 3696"/>
            </a:avLst>
          </a:prstGeom>
          <a:solidFill>
            <a:srgbClr val="11AFB2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OASE</a:t>
            </a:r>
            <a:r>
              <a:rPr kumimoji="1" lang="ja-JP" altLang="en-US" b="1" dirty="0" smtClean="0">
                <a:solidFill>
                  <a:schemeClr val="bg1"/>
                </a:solidFill>
                <a:latin typeface="+mn-ea"/>
              </a:rPr>
              <a:t>サーバ</a:t>
            </a:r>
            <a:endParaRPr kumimoji="1" lang="en-US" altLang="ja-JP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1020000" y="3588210"/>
            <a:ext cx="10152000" cy="2844000"/>
          </a:xfrm>
          <a:prstGeom prst="roundRect">
            <a:avLst>
              <a:gd name="adj" fmla="val 810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b="1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5196383" y="4129971"/>
            <a:ext cx="2169761" cy="900000"/>
          </a:xfrm>
          <a:prstGeom prst="roundRect">
            <a:avLst>
              <a:gd name="adj" fmla="val 19502"/>
            </a:avLst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atin typeface="+mn-ea"/>
              </a:rPr>
              <a:t>Zabbix</a:t>
            </a:r>
            <a:r>
              <a:rPr kumimoji="1" lang="ja-JP" altLang="en-US" b="1" dirty="0" smtClean="0">
                <a:latin typeface="+mn-ea"/>
              </a:rPr>
              <a:t>サーバ</a:t>
            </a:r>
            <a:endParaRPr kumimoji="1" lang="en-US" altLang="ja-JP" b="1" dirty="0" smtClean="0">
              <a:latin typeface="+mn-ea"/>
            </a:endParaRPr>
          </a:p>
          <a:p>
            <a:pPr algn="ctr"/>
            <a:r>
              <a:rPr kumimoji="1" lang="ja-JP" altLang="en-US" b="1" dirty="0" smtClean="0">
                <a:latin typeface="+mn-ea"/>
              </a:rPr>
              <a:t>プロセス</a:t>
            </a:r>
          </a:p>
        </p:txBody>
      </p:sp>
      <p:sp>
        <p:nvSpPr>
          <p:cNvPr id="18" name="環状矢印 17"/>
          <p:cNvSpPr/>
          <p:nvPr/>
        </p:nvSpPr>
        <p:spPr bwMode="auto">
          <a:xfrm rot="20915681">
            <a:off x="4787817" y="4581494"/>
            <a:ext cx="1080000" cy="1080000"/>
          </a:xfrm>
          <a:prstGeom prst="circularArrow">
            <a:avLst>
              <a:gd name="adj1" fmla="val 12412"/>
              <a:gd name="adj2" fmla="val 1020606"/>
              <a:gd name="adj3" fmla="val 19651994"/>
              <a:gd name="adj4" fmla="val 3101765"/>
              <a:gd name="adj5" fmla="val 17976"/>
            </a:avLst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7792559" y="4104571"/>
            <a:ext cx="3050867" cy="2123999"/>
          </a:xfrm>
          <a:prstGeom prst="roundRect">
            <a:avLst>
              <a:gd name="adj" fmla="val 4166"/>
            </a:avLst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dirty="0" smtClean="0">
                <a:latin typeface="+mn-ea"/>
              </a:rPr>
              <a:t>OASE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7936560" y="5668886"/>
            <a:ext cx="2733894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latin typeface="+mn-ea"/>
              </a:rPr>
              <a:t>メールドライバ</a:t>
            </a:r>
          </a:p>
        </p:txBody>
      </p:sp>
      <p:sp>
        <p:nvSpPr>
          <p:cNvPr id="17" name="下矢印 16"/>
          <p:cNvSpPr/>
          <p:nvPr/>
        </p:nvSpPr>
        <p:spPr bwMode="auto">
          <a:xfrm>
            <a:off x="8885597" y="4695730"/>
            <a:ext cx="654994" cy="1030169"/>
          </a:xfrm>
          <a:prstGeom prst="downArrow">
            <a:avLst>
              <a:gd name="adj1" fmla="val 50000"/>
              <a:gd name="adj2" fmla="val 20723"/>
            </a:avLst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936560" y="5094343"/>
            <a:ext cx="2733894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latin typeface="+mn-ea"/>
              </a:rPr>
              <a:t>ディシジョンテーブル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7936560" y="4519800"/>
            <a:ext cx="2733894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atin typeface="+mn-ea"/>
              </a:rPr>
              <a:t>Zabbix </a:t>
            </a:r>
            <a:r>
              <a:rPr kumimoji="1" lang="ja-JP" altLang="en-US" b="1" dirty="0" smtClean="0">
                <a:latin typeface="+mn-ea"/>
              </a:rPr>
              <a:t>アダプタ</a:t>
            </a:r>
          </a:p>
        </p:txBody>
      </p:sp>
      <p:sp>
        <p:nvSpPr>
          <p:cNvPr id="14" name="環状矢印 13"/>
          <p:cNvSpPr/>
          <p:nvPr/>
        </p:nvSpPr>
        <p:spPr bwMode="auto">
          <a:xfrm>
            <a:off x="7093630" y="4221110"/>
            <a:ext cx="1080000" cy="1080000"/>
          </a:xfrm>
          <a:prstGeom prst="circularArrow">
            <a:avLst>
              <a:gd name="adj1" fmla="val 12412"/>
              <a:gd name="adj2" fmla="val 1020606"/>
              <a:gd name="adj3" fmla="val 19651994"/>
              <a:gd name="adj4" fmla="val 103378"/>
              <a:gd name="adj5" fmla="val 17976"/>
            </a:avLst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291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en-US" altLang="ja-JP" dirty="0" smtClean="0"/>
              <a:t> </a:t>
            </a:r>
            <a:r>
              <a:rPr lang="ja-JP" altLang="en-US" dirty="0" smtClean="0"/>
              <a:t>フロー全体図</a:t>
            </a:r>
            <a:r>
              <a:rPr lang="en-US" altLang="ja-JP" dirty="0" smtClean="0"/>
              <a:t>(2/</a:t>
            </a:r>
            <a:r>
              <a:rPr lang="en-US" altLang="ja-JP" dirty="0"/>
              <a:t>3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「監視対象」</a:t>
            </a:r>
            <a:r>
              <a:rPr lang="ja-JP" altLang="en-US" dirty="0" smtClean="0"/>
              <a:t>「</a:t>
            </a:r>
            <a:r>
              <a:rPr lang="en-US" altLang="ja-JP" dirty="0" smtClean="0"/>
              <a:t>Zabbix</a:t>
            </a:r>
            <a:r>
              <a:rPr lang="ja-JP" altLang="en-US" dirty="0"/>
              <a:t>」「</a:t>
            </a:r>
            <a:r>
              <a:rPr lang="en-US" altLang="ja-JP" dirty="0"/>
              <a:t>OASE</a:t>
            </a:r>
            <a:r>
              <a:rPr lang="ja-JP" altLang="en-US" dirty="0" smtClean="0"/>
              <a:t>」を</a:t>
            </a:r>
            <a:r>
              <a:rPr lang="ja-JP" altLang="en-US" dirty="0"/>
              <a:t>連携させることが</a:t>
            </a:r>
            <a:r>
              <a:rPr lang="ja-JP" altLang="en-US" dirty="0" smtClean="0"/>
              <a:t>可能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例として、特定の文字列（</a:t>
            </a:r>
            <a:r>
              <a:rPr lang="en-US" altLang="ja-JP" dirty="0" smtClean="0"/>
              <a:t>WARNING</a:t>
            </a:r>
            <a:r>
              <a:rPr lang="ja-JP" altLang="en-US" dirty="0" smtClean="0"/>
              <a:t>）を含んだログが出力されたことを</a:t>
            </a:r>
            <a:r>
              <a:rPr lang="en-US" altLang="ja-JP" dirty="0" smtClean="0"/>
              <a:t>Zabbix</a:t>
            </a:r>
            <a:r>
              <a:rPr lang="ja-JP" altLang="en-US" dirty="0" smtClean="0"/>
              <a:t>エージェントが検知し、</a:t>
            </a:r>
            <a:r>
              <a:rPr lang="en-US" altLang="ja-JP" dirty="0" smtClean="0"/>
              <a:t>Zabbix</a:t>
            </a:r>
            <a:r>
              <a:rPr lang="ja-JP" altLang="en-US" dirty="0" smtClean="0"/>
              <a:t>サーバプロセスの</a:t>
            </a:r>
            <a:r>
              <a:rPr lang="en-US" altLang="ja-JP" dirty="0" smtClean="0"/>
              <a:t>dashboard</a:t>
            </a:r>
            <a:r>
              <a:rPr lang="ja-JP" altLang="en-US" dirty="0" smtClean="0"/>
              <a:t>にアラートが表示されたら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がキックされメールが送信される一連の流れを想定する</a:t>
            </a:r>
            <a:endParaRPr lang="en-US" altLang="ja-JP" b="1" dirty="0" smtClean="0"/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843607"/>
              </p:ext>
            </p:extLst>
          </p:nvPr>
        </p:nvGraphicFramePr>
        <p:xfrm>
          <a:off x="699590" y="2204830"/>
          <a:ext cx="10912219" cy="41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19">
                  <a:extLst>
                    <a:ext uri="{9D8B030D-6E8A-4147-A177-3AD203B41FA5}">
                      <a16:colId xmlns:a16="http://schemas.microsoft.com/office/drawing/2014/main" val="3858504258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9946392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682094274"/>
                    </a:ext>
                  </a:extLst>
                </a:gridCol>
                <a:gridCol w="3304731">
                  <a:extLst>
                    <a:ext uri="{9D8B030D-6E8A-4147-A177-3AD203B41FA5}">
                      <a16:colId xmlns:a16="http://schemas.microsoft.com/office/drawing/2014/main" val="368185662"/>
                    </a:ext>
                  </a:extLst>
                </a:gridCol>
                <a:gridCol w="1627269">
                  <a:extLst>
                    <a:ext uri="{9D8B030D-6E8A-4147-A177-3AD203B41FA5}">
                      <a16:colId xmlns:a16="http://schemas.microsoft.com/office/drawing/2014/main" val="3450260099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フロー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監視対象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モニタリング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ルールマッチング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アクション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65517"/>
                  </a:ext>
                </a:extLst>
              </a:tr>
              <a:tr h="2376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イメージ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711917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説明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latin typeface="+mn-ea"/>
                          <a:ea typeface="+mn-ea"/>
                        </a:rPr>
                        <a:t>監視対象として</a:t>
                      </a:r>
                      <a:r>
                        <a:rPr lang="en-US" altLang="ja-JP" sz="1400" dirty="0" smtClean="0">
                          <a:latin typeface="+mn-ea"/>
                          <a:ea typeface="+mn-ea"/>
                        </a:rPr>
                        <a:t>Zabbix</a:t>
                      </a:r>
                      <a:r>
                        <a:rPr lang="ja-JP" altLang="en-US" sz="1400" dirty="0" smtClean="0">
                          <a:latin typeface="+mn-ea"/>
                          <a:ea typeface="+mn-ea"/>
                        </a:rPr>
                        <a:t>サーバにログファイルを用意</a:t>
                      </a:r>
                      <a:endParaRPr lang="en-US" altLang="ja-JP" sz="14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latin typeface="+mn-ea"/>
                          <a:ea typeface="+mn-ea"/>
                        </a:rPr>
                        <a:t>ログを</a:t>
                      </a:r>
                      <a:r>
                        <a:rPr lang="en-US" altLang="ja-JP" sz="1400" dirty="0" smtClean="0">
                          <a:latin typeface="+mn-ea"/>
                          <a:ea typeface="+mn-ea"/>
                        </a:rPr>
                        <a:t>echo</a:t>
                      </a:r>
                      <a:r>
                        <a:rPr lang="ja-JP" altLang="en-US" sz="1400" dirty="0" smtClean="0">
                          <a:latin typeface="+mn-ea"/>
                          <a:ea typeface="+mn-ea"/>
                        </a:rPr>
                        <a:t>で追加していく</a:t>
                      </a:r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latin typeface="+mn-ea"/>
                          <a:ea typeface="+mn-ea"/>
                        </a:rPr>
                        <a:t>ログファイルに「</a:t>
                      </a:r>
                      <a:r>
                        <a:rPr lang="en-US" altLang="ja-JP" sz="1400" dirty="0" smtClean="0">
                          <a:latin typeface="+mn-ea"/>
                          <a:ea typeface="+mn-ea"/>
                        </a:rPr>
                        <a:t>WARNING</a:t>
                      </a:r>
                      <a:r>
                        <a:rPr lang="ja-JP" altLang="en-US" sz="1400" dirty="0" smtClean="0">
                          <a:latin typeface="+mn-ea"/>
                          <a:ea typeface="+mn-ea"/>
                        </a:rPr>
                        <a:t>」が出力されたことを</a:t>
                      </a:r>
                      <a:r>
                        <a:rPr lang="en-US" altLang="ja-JP" sz="1400" dirty="0" smtClean="0">
                          <a:latin typeface="+mn-ea"/>
                          <a:ea typeface="+mn-ea"/>
                        </a:rPr>
                        <a:t>Zabbix</a:t>
                      </a:r>
                      <a:r>
                        <a:rPr lang="ja-JP" altLang="en-US" sz="1400" dirty="0" smtClean="0">
                          <a:latin typeface="+mn-ea"/>
                          <a:ea typeface="+mn-ea"/>
                        </a:rPr>
                        <a:t>エージェントが検知、</a:t>
                      </a:r>
                      <a:r>
                        <a:rPr lang="en-US" altLang="ja-JP" sz="1400" dirty="0" smtClean="0">
                          <a:latin typeface="+mn-ea"/>
                          <a:ea typeface="+mn-ea"/>
                        </a:rPr>
                        <a:t>Zabbix</a:t>
                      </a:r>
                      <a:r>
                        <a:rPr lang="ja-JP" altLang="en-US" sz="1400" dirty="0" smtClean="0">
                          <a:latin typeface="+mn-ea"/>
                          <a:ea typeface="+mn-ea"/>
                        </a:rPr>
                        <a:t>サーバプロセスのダッシュボード画面にアラートを表示させる</a:t>
                      </a:r>
                      <a:endParaRPr lang="en-US" altLang="ja-JP" sz="14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latin typeface="+mn-ea"/>
                          <a:ea typeface="+mn-ea"/>
                        </a:rPr>
                        <a:t>アラートを</a:t>
                      </a:r>
                      <a:r>
                        <a:rPr lang="en-US" altLang="ja-JP" sz="1400" dirty="0" smtClean="0">
                          <a:latin typeface="+mn-ea"/>
                          <a:ea typeface="+mn-ea"/>
                        </a:rPr>
                        <a:t>OASE</a:t>
                      </a:r>
                      <a:r>
                        <a:rPr lang="ja-JP" altLang="en-US" sz="1400" dirty="0" smtClean="0">
                          <a:latin typeface="+mn-ea"/>
                          <a:ea typeface="+mn-ea"/>
                        </a:rPr>
                        <a:t>（監視アダプタ）が検知しルールマッチング実施</a:t>
                      </a:r>
                      <a:endParaRPr lang="en-US" altLang="ja-JP" sz="14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40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ja-JP" altLang="en-US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アラート名に</a:t>
                      </a:r>
                      <a:r>
                        <a:rPr lang="en-US" altLang="ja-JP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“WARNING”</a:t>
                      </a:r>
                      <a:r>
                        <a:rPr lang="ja-JP" altLang="en-US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を含む場合、</a:t>
                      </a:r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メール通知するようにルール作成</a:t>
                      </a:r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ルールマッチングしたらメール通知する</a:t>
                      </a:r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424135"/>
                  </a:ext>
                </a:extLst>
              </a:tr>
            </a:tbl>
          </a:graphicData>
        </a:graphic>
      </p:graphicFrame>
      <p:sp>
        <p:nvSpPr>
          <p:cNvPr id="25" name="正方形/長方形 24"/>
          <p:cNvSpPr/>
          <p:nvPr/>
        </p:nvSpPr>
        <p:spPr bwMode="auto">
          <a:xfrm>
            <a:off x="10079410" y="2730110"/>
            <a:ext cx="1440000" cy="212225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002060"/>
                </a:solidFill>
                <a:latin typeface="+mn-ea"/>
              </a:rPr>
              <a:t>メールドライバ</a:t>
            </a:r>
            <a:endParaRPr kumimoji="1" lang="ja-JP" altLang="en-US" sz="1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6807688" y="2730110"/>
            <a:ext cx="3104842" cy="212225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002060"/>
                </a:solidFill>
                <a:latin typeface="+mn-ea"/>
              </a:rPr>
              <a:t>ディシジョンテーブルと</a:t>
            </a:r>
            <a:endParaRPr lang="en-US" altLang="ja-JP" sz="1400" b="1" dirty="0" smtClean="0">
              <a:solidFill>
                <a:srgbClr val="002060"/>
              </a:solidFill>
              <a:latin typeface="+mn-ea"/>
            </a:endParaRPr>
          </a:p>
          <a:p>
            <a:r>
              <a:rPr kumimoji="1" lang="ja-JP" altLang="en-US" sz="1400" b="1" dirty="0" smtClean="0">
                <a:solidFill>
                  <a:srgbClr val="002060"/>
                </a:solidFill>
                <a:latin typeface="+mn-ea"/>
              </a:rPr>
              <a:t>ディシジョンテーブルファイル</a:t>
            </a: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253" y="3726475"/>
            <a:ext cx="795571" cy="539104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 bwMode="auto">
          <a:xfrm>
            <a:off x="4258030" y="2730110"/>
            <a:ext cx="2304000" cy="212225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  <a:latin typeface="+mn-ea"/>
              </a:rPr>
              <a:t>Zabbix</a:t>
            </a:r>
            <a:r>
              <a:rPr lang="ja-JP" altLang="en-US" sz="1400" b="1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rgbClr val="002060"/>
                </a:solidFill>
                <a:latin typeface="+mn-ea"/>
              </a:rPr>
              <a:t>Dashboard</a:t>
            </a:r>
            <a:endParaRPr kumimoji="1" lang="ja-JP" altLang="en-US" sz="1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1740981" y="2730110"/>
            <a:ext cx="2304000" cy="212225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002060"/>
                </a:solidFill>
                <a:latin typeface="+mn-ea"/>
              </a:rPr>
              <a:t>サーバ　ログファイル</a:t>
            </a:r>
            <a:endParaRPr kumimoji="1" lang="ja-JP" altLang="en-US" sz="1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0" name="フローチャート: 磁気ディスク 29"/>
          <p:cNvSpPr/>
          <p:nvPr/>
        </p:nvSpPr>
        <p:spPr bwMode="auto">
          <a:xfrm>
            <a:off x="1931833" y="3233980"/>
            <a:ext cx="884689" cy="809765"/>
          </a:xfrm>
          <a:prstGeom prst="flowChartMagneticDisk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2069694" y="3594030"/>
            <a:ext cx="1770645" cy="1085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01:01:10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INFO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01:01:20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INFO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01:01:30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INFO 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01:01:40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WARNING</a:t>
            </a:r>
          </a:p>
          <a:p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　　：</a:t>
            </a:r>
            <a:endParaRPr lang="en-US" altLang="ja-JP" sz="1200" b="1" dirty="0">
              <a:solidFill>
                <a:schemeClr val="bg1"/>
              </a:solidFill>
              <a:latin typeface="+mn-ea"/>
            </a:endParaRPr>
          </a:p>
          <a:p>
            <a:endParaRPr lang="en-US" altLang="ja-JP" sz="1200" b="1" dirty="0" smtClean="0">
              <a:solidFill>
                <a:schemeClr val="bg1"/>
              </a:solidFill>
              <a:latin typeface="+mn-ea"/>
            </a:endParaRPr>
          </a:p>
          <a:p>
            <a:endParaRPr lang="en-US" altLang="ja-JP" sz="12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2" name="表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325494"/>
              </p:ext>
            </p:extLst>
          </p:nvPr>
        </p:nvGraphicFramePr>
        <p:xfrm>
          <a:off x="4549020" y="3194476"/>
          <a:ext cx="1691427" cy="1495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84">
                  <a:extLst>
                    <a:ext uri="{9D8B030D-6E8A-4147-A177-3AD203B41FA5}">
                      <a16:colId xmlns:a16="http://schemas.microsoft.com/office/drawing/2014/main" val="1884518380"/>
                    </a:ext>
                  </a:extLst>
                </a:gridCol>
                <a:gridCol w="1444943">
                  <a:extLst>
                    <a:ext uri="{9D8B030D-6E8A-4147-A177-3AD203B41FA5}">
                      <a16:colId xmlns:a16="http://schemas.microsoft.com/office/drawing/2014/main" val="147604991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668320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WARNING</a:t>
                      </a:r>
                      <a:r>
                        <a:rPr kumimoji="1" lang="ja-JP" altLang="en-US" sz="1050" dirty="0" smtClean="0"/>
                        <a:t> </a:t>
                      </a:r>
                      <a:r>
                        <a:rPr kumimoji="1" lang="en-US" altLang="ja-JP" sz="1050" dirty="0" smtClean="0"/>
                        <a:t>alert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0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027617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Error</a:t>
                      </a:r>
                      <a:r>
                        <a:rPr kumimoji="1" lang="ja-JP" altLang="en-US" sz="1050" dirty="0" smtClean="0"/>
                        <a:t> </a:t>
                      </a:r>
                      <a:r>
                        <a:rPr kumimoji="1" lang="en-US" altLang="ja-JP" sz="1050" dirty="0" smtClean="0"/>
                        <a:t>action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41626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more than % busy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97542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：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469929"/>
                  </a:ext>
                </a:extLst>
              </a:tr>
            </a:tbl>
          </a:graphicData>
        </a:graphic>
      </p:graphicFrame>
      <p:sp>
        <p:nvSpPr>
          <p:cNvPr id="33" name="正方形/長方形 32"/>
          <p:cNvSpPr/>
          <p:nvPr/>
        </p:nvSpPr>
        <p:spPr bwMode="auto">
          <a:xfrm>
            <a:off x="5403772" y="3874352"/>
            <a:ext cx="914400" cy="62454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アラート</a:t>
            </a:r>
            <a:endParaRPr kumimoji="1"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発報</a:t>
            </a:r>
            <a:endParaRPr kumimoji="1" lang="ja-JP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フリーフォーム 33"/>
          <p:cNvSpPr/>
          <p:nvPr/>
        </p:nvSpPr>
        <p:spPr bwMode="auto">
          <a:xfrm>
            <a:off x="4842928" y="3247934"/>
            <a:ext cx="1352201" cy="367501"/>
          </a:xfrm>
          <a:custGeom>
            <a:avLst/>
            <a:gdLst>
              <a:gd name="connsiteX0" fmla="*/ 34290 w 1657350"/>
              <a:gd name="connsiteY0" fmla="*/ 491490 h 754380"/>
              <a:gd name="connsiteX1" fmla="*/ 548640 w 1657350"/>
              <a:gd name="connsiteY1" fmla="*/ 491490 h 754380"/>
              <a:gd name="connsiteX2" fmla="*/ 708660 w 1657350"/>
              <a:gd name="connsiteY2" fmla="*/ 365760 h 754380"/>
              <a:gd name="connsiteX3" fmla="*/ 788670 w 1657350"/>
              <a:gd name="connsiteY3" fmla="*/ 571500 h 754380"/>
              <a:gd name="connsiteX4" fmla="*/ 971550 w 1657350"/>
              <a:gd name="connsiteY4" fmla="*/ 148590 h 754380"/>
              <a:gd name="connsiteX5" fmla="*/ 1051560 w 1657350"/>
              <a:gd name="connsiteY5" fmla="*/ 480060 h 754380"/>
              <a:gd name="connsiteX6" fmla="*/ 1303020 w 1657350"/>
              <a:gd name="connsiteY6" fmla="*/ 0 h 754380"/>
              <a:gd name="connsiteX7" fmla="*/ 1394460 w 1657350"/>
              <a:gd name="connsiteY7" fmla="*/ 422910 h 754380"/>
              <a:gd name="connsiteX8" fmla="*/ 1645920 w 1657350"/>
              <a:gd name="connsiteY8" fmla="*/ 422910 h 754380"/>
              <a:gd name="connsiteX9" fmla="*/ 1657350 w 1657350"/>
              <a:gd name="connsiteY9" fmla="*/ 754380 h 754380"/>
              <a:gd name="connsiteX10" fmla="*/ 0 w 1657350"/>
              <a:gd name="connsiteY10" fmla="*/ 754380 h 754380"/>
              <a:gd name="connsiteX11" fmla="*/ 34290 w 1657350"/>
              <a:gd name="connsiteY11" fmla="*/ 49149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57350" h="754380">
                <a:moveTo>
                  <a:pt x="34290" y="491490"/>
                </a:moveTo>
                <a:lnTo>
                  <a:pt x="548640" y="491490"/>
                </a:lnTo>
                <a:lnTo>
                  <a:pt x="708660" y="365760"/>
                </a:lnTo>
                <a:lnTo>
                  <a:pt x="788670" y="571500"/>
                </a:lnTo>
                <a:lnTo>
                  <a:pt x="971550" y="148590"/>
                </a:lnTo>
                <a:lnTo>
                  <a:pt x="1051560" y="480060"/>
                </a:lnTo>
                <a:lnTo>
                  <a:pt x="1303020" y="0"/>
                </a:lnTo>
                <a:lnTo>
                  <a:pt x="1394460" y="422910"/>
                </a:lnTo>
                <a:lnTo>
                  <a:pt x="1645920" y="422910"/>
                </a:lnTo>
                <a:lnTo>
                  <a:pt x="1657350" y="754380"/>
                </a:lnTo>
                <a:lnTo>
                  <a:pt x="0" y="754380"/>
                </a:lnTo>
                <a:lnTo>
                  <a:pt x="34290" y="491490"/>
                </a:lnTo>
                <a:close/>
              </a:path>
            </a:pathLst>
          </a:custGeom>
          <a:solidFill>
            <a:srgbClr val="F0AEB7"/>
          </a:solidFill>
          <a:ln w="12700">
            <a:solidFill>
              <a:srgbClr val="B14E5E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35" name="表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259055"/>
              </p:ext>
            </p:extLst>
          </p:nvPr>
        </p:nvGraphicFramePr>
        <p:xfrm>
          <a:off x="7126576" y="3430150"/>
          <a:ext cx="2467065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705">
                  <a:extLst>
                    <a:ext uri="{9D8B030D-6E8A-4147-A177-3AD203B41FA5}">
                      <a16:colId xmlns:a16="http://schemas.microsoft.com/office/drawing/2014/main" val="1805359683"/>
                    </a:ext>
                  </a:extLst>
                </a:gridCol>
                <a:gridCol w="1620360">
                  <a:extLst>
                    <a:ext uri="{9D8B030D-6E8A-4147-A177-3AD203B41FA5}">
                      <a16:colId xmlns:a16="http://schemas.microsoft.com/office/drawing/2014/main" val="30241009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条件式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91403"/>
                  </a:ext>
                </a:extLst>
              </a:tr>
              <a:tr h="1304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アラート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正規表現に一致する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52770"/>
                  </a:ext>
                </a:extLst>
              </a:tr>
            </a:tbl>
          </a:graphicData>
        </a:graphic>
      </p:graphicFrame>
      <p:graphicFrame>
        <p:nvGraphicFramePr>
          <p:cNvPr id="37" name="表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029880"/>
              </p:ext>
            </p:extLst>
          </p:nvPr>
        </p:nvGraphicFramePr>
        <p:xfrm>
          <a:off x="7126576" y="4166916"/>
          <a:ext cx="2463452" cy="487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8321589"/>
                    </a:ext>
                  </a:extLst>
                </a:gridCol>
                <a:gridCol w="2255172">
                  <a:extLst>
                    <a:ext uri="{9D8B030D-6E8A-4147-A177-3AD203B41FA5}">
                      <a16:colId xmlns:a16="http://schemas.microsoft.com/office/drawing/2014/main" val="2872500698"/>
                    </a:ext>
                  </a:extLst>
                </a:gridCol>
              </a:tblGrid>
              <a:tr h="116974"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5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^.*WARNING.*$</a:t>
                      </a:r>
                      <a:r>
                        <a:rPr kumimoji="1" lang="ja-JP" altLang="en-US" sz="1100" dirty="0" smtClean="0"/>
                        <a:t>：</a:t>
                      </a:r>
                      <a:r>
                        <a:rPr kumimoji="1" lang="en-US" altLang="ja-JP" sz="1100" dirty="0" smtClean="0"/>
                        <a:t>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254777"/>
                  </a:ext>
                </a:extLst>
              </a:tr>
            </a:tbl>
          </a:graphicData>
        </a:graphic>
      </p:graphicFrame>
      <p:sp>
        <p:nvSpPr>
          <p:cNvPr id="38" name="右矢印 37"/>
          <p:cNvSpPr/>
          <p:nvPr/>
        </p:nvSpPr>
        <p:spPr bwMode="auto">
          <a:xfrm>
            <a:off x="9696580" y="3500790"/>
            <a:ext cx="576000" cy="1080000"/>
          </a:xfrm>
          <a:prstGeom prst="rightArrow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環状矢印 38"/>
          <p:cNvSpPr/>
          <p:nvPr/>
        </p:nvSpPr>
        <p:spPr bwMode="auto">
          <a:xfrm>
            <a:off x="6251450" y="3500790"/>
            <a:ext cx="900000" cy="1080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272305"/>
              <a:gd name="adj5" fmla="val 17976"/>
            </a:avLst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2115171" y="4180630"/>
            <a:ext cx="1694088" cy="21701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環状矢印 35"/>
          <p:cNvSpPr/>
          <p:nvPr/>
        </p:nvSpPr>
        <p:spPr bwMode="auto">
          <a:xfrm>
            <a:off x="3708795" y="3500790"/>
            <a:ext cx="900000" cy="1080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272305"/>
              <a:gd name="adj5" fmla="val 17976"/>
            </a:avLst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07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en-US" altLang="ja-JP" dirty="0" smtClean="0"/>
              <a:t> </a:t>
            </a:r>
            <a:r>
              <a:rPr lang="ja-JP" altLang="en-US" dirty="0" smtClean="0"/>
              <a:t>フロー全体図</a:t>
            </a:r>
            <a:r>
              <a:rPr lang="en-US" altLang="ja-JP" dirty="0" smtClean="0"/>
              <a:t>(3/</a:t>
            </a:r>
            <a:r>
              <a:rPr lang="en-US" altLang="ja-JP" dirty="0"/>
              <a:t>3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監視アダプタを用いた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の実行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「クイックスタート」および「</a:t>
            </a:r>
            <a:r>
              <a:rPr lang="en-US" altLang="ja-JP" dirty="0" smtClean="0"/>
              <a:t>Base</a:t>
            </a:r>
            <a:r>
              <a:rPr lang="ja-JP" altLang="en-US" dirty="0" smtClean="0"/>
              <a:t>」では</a:t>
            </a:r>
            <a:r>
              <a:rPr lang="en-US" altLang="ja-JP" dirty="0" smtClean="0"/>
              <a:t>push</a:t>
            </a:r>
            <a:r>
              <a:rPr lang="ja-JP" altLang="en-US" dirty="0"/>
              <a:t>型のリクエスト</a:t>
            </a:r>
            <a:r>
              <a:rPr lang="ja-JP" altLang="en-US" dirty="0" smtClean="0"/>
              <a:t>送信（</a:t>
            </a:r>
            <a:r>
              <a:rPr lang="en-US" altLang="ja-JP" dirty="0"/>
              <a:t>=</a:t>
            </a:r>
            <a:r>
              <a:rPr lang="en-US" altLang="ja-JP" dirty="0" err="1" smtClean="0"/>
              <a:t>cURL</a:t>
            </a:r>
            <a:r>
              <a:rPr lang="ja-JP" altLang="en-US" dirty="0" smtClean="0"/>
              <a:t>コマンド）を行っていたが、</a:t>
            </a:r>
            <a:r>
              <a:rPr lang="ja-JP" altLang="en-US" dirty="0" smtClean="0"/>
              <a:t>「</a:t>
            </a:r>
            <a:r>
              <a:rPr lang="en-US" altLang="ja-JP" dirty="0" err="1" smtClean="0"/>
              <a:t>Zabbix</a:t>
            </a:r>
            <a:r>
              <a:rPr lang="ja-JP" altLang="en-US" dirty="0" smtClean="0"/>
              <a:t>連携」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Zabbix</a:t>
            </a:r>
            <a:r>
              <a:rPr lang="ja-JP" altLang="en-US" dirty="0" smtClean="0"/>
              <a:t>アダプタを用い</a:t>
            </a:r>
            <a:r>
              <a:rPr lang="ja-JP" altLang="en-US" dirty="0"/>
              <a:t>た</a:t>
            </a:r>
            <a:r>
              <a:rPr lang="en-US" altLang="ja-JP" dirty="0" smtClean="0"/>
              <a:t>pull</a:t>
            </a:r>
            <a:r>
              <a:rPr lang="ja-JP" altLang="en-US" dirty="0" smtClean="0"/>
              <a:t>型のイベント検知をすることが可能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en-US" altLang="ja-JP" dirty="0" smtClean="0"/>
              <a:t>Zabbix</a:t>
            </a:r>
            <a:r>
              <a:rPr lang="ja-JP" altLang="en-US" dirty="0" smtClean="0"/>
              <a:t>サーバ</a:t>
            </a:r>
            <a:r>
              <a:rPr lang="ja-JP" altLang="en-US" dirty="0"/>
              <a:t>プロセス</a:t>
            </a:r>
            <a:r>
              <a:rPr lang="ja-JP" altLang="en-US" dirty="0" smtClean="0"/>
              <a:t>のアクション設定にて、「実行内容のタイプ」を「リモートコマンド」とすることで</a:t>
            </a:r>
            <a:r>
              <a:rPr lang="en-US" altLang="ja-JP" dirty="0" smtClean="0"/>
              <a:t>Zabbix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へ</a:t>
            </a:r>
            <a:r>
              <a:rPr lang="en-US" altLang="ja-JP" dirty="0" smtClean="0"/>
              <a:t>push</a:t>
            </a:r>
            <a:r>
              <a:rPr lang="ja-JP" altLang="en-US" dirty="0" smtClean="0"/>
              <a:t>型のリクエスト送信（リクエスト用のシェルを実行させること）も可能ではあるが本書では取り扱わない</a:t>
            </a:r>
            <a:endParaRPr lang="en-US" altLang="ja-JP" dirty="0" smtClean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 rotWithShape="1">
          <a:blip r:embed="rId2"/>
          <a:srcRect t="18038"/>
          <a:stretch/>
        </p:blipFill>
        <p:spPr>
          <a:xfrm>
            <a:off x="779960" y="2272650"/>
            <a:ext cx="8444809" cy="3271992"/>
          </a:xfrm>
          <a:prstGeom prst="rect">
            <a:avLst/>
          </a:prstGeom>
        </p:spPr>
      </p:pic>
      <p:sp>
        <p:nvSpPr>
          <p:cNvPr id="33" name="フリーフォーム 32"/>
          <p:cNvSpPr/>
          <p:nvPr/>
        </p:nvSpPr>
        <p:spPr bwMode="auto">
          <a:xfrm>
            <a:off x="1149828" y="3789050"/>
            <a:ext cx="7777080" cy="1584220"/>
          </a:xfrm>
          <a:custGeom>
            <a:avLst/>
            <a:gdLst>
              <a:gd name="connsiteX0" fmla="*/ 0 w 7777080"/>
              <a:gd name="connsiteY0" fmla="*/ 0 h 1584220"/>
              <a:gd name="connsiteX1" fmla="*/ 2592360 w 7777080"/>
              <a:gd name="connsiteY1" fmla="*/ 0 h 1584220"/>
              <a:gd name="connsiteX2" fmla="*/ 2592360 w 7777080"/>
              <a:gd name="connsiteY2" fmla="*/ 406660 h 1584220"/>
              <a:gd name="connsiteX3" fmla="*/ 7777080 w 7777080"/>
              <a:gd name="connsiteY3" fmla="*/ 406660 h 1584220"/>
              <a:gd name="connsiteX4" fmla="*/ 7777080 w 7777080"/>
              <a:gd name="connsiteY4" fmla="*/ 1198770 h 1584220"/>
              <a:gd name="connsiteX5" fmla="*/ 2592360 w 7777080"/>
              <a:gd name="connsiteY5" fmla="*/ 1198770 h 1584220"/>
              <a:gd name="connsiteX6" fmla="*/ 2592360 w 7777080"/>
              <a:gd name="connsiteY6" fmla="*/ 1584220 h 1584220"/>
              <a:gd name="connsiteX7" fmla="*/ 0 w 7777080"/>
              <a:gd name="connsiteY7" fmla="*/ 1584220 h 158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77080" h="1584220">
                <a:moveTo>
                  <a:pt x="0" y="0"/>
                </a:moveTo>
                <a:lnTo>
                  <a:pt x="2592360" y="0"/>
                </a:lnTo>
                <a:lnTo>
                  <a:pt x="2592360" y="406660"/>
                </a:lnTo>
                <a:lnTo>
                  <a:pt x="7777080" y="406660"/>
                </a:lnTo>
                <a:lnTo>
                  <a:pt x="7777080" y="1198770"/>
                </a:lnTo>
                <a:lnTo>
                  <a:pt x="2592360" y="1198770"/>
                </a:lnTo>
                <a:lnTo>
                  <a:pt x="2592360" y="1584220"/>
                </a:lnTo>
                <a:lnTo>
                  <a:pt x="0" y="1584220"/>
                </a:lnTo>
                <a:close/>
              </a:path>
            </a:pathLst>
          </a:custGeom>
          <a:solidFill>
            <a:srgbClr val="11AFB2">
              <a:alpha val="20000"/>
            </a:srgbClr>
          </a:solidFill>
          <a:ln w="38100">
            <a:solidFill>
              <a:srgbClr val="11AFB2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フリーフォーム 31"/>
          <p:cNvSpPr/>
          <p:nvPr/>
        </p:nvSpPr>
        <p:spPr bwMode="auto">
          <a:xfrm>
            <a:off x="1149830" y="2955120"/>
            <a:ext cx="7777079" cy="1149444"/>
          </a:xfrm>
          <a:custGeom>
            <a:avLst/>
            <a:gdLst>
              <a:gd name="connsiteX0" fmla="*/ 0 w 7777079"/>
              <a:gd name="connsiteY0" fmla="*/ 0 h 1149444"/>
              <a:gd name="connsiteX1" fmla="*/ 2592360 w 7777079"/>
              <a:gd name="connsiteY1" fmla="*/ 0 h 1149444"/>
              <a:gd name="connsiteX2" fmla="*/ 2592360 w 7777079"/>
              <a:gd name="connsiteY2" fmla="*/ 357444 h 1149444"/>
              <a:gd name="connsiteX3" fmla="*/ 2736379 w 7777079"/>
              <a:gd name="connsiteY3" fmla="*/ 357444 h 1149444"/>
              <a:gd name="connsiteX4" fmla="*/ 5544769 w 7777079"/>
              <a:gd name="connsiteY4" fmla="*/ 357444 h 1149444"/>
              <a:gd name="connsiteX5" fmla="*/ 7777079 w 7777079"/>
              <a:gd name="connsiteY5" fmla="*/ 357444 h 1149444"/>
              <a:gd name="connsiteX6" fmla="*/ 7777079 w 7777079"/>
              <a:gd name="connsiteY6" fmla="*/ 1149444 h 1149444"/>
              <a:gd name="connsiteX7" fmla="*/ 2736379 w 7777079"/>
              <a:gd name="connsiteY7" fmla="*/ 1149444 h 1149444"/>
              <a:gd name="connsiteX8" fmla="*/ 2736379 w 7777079"/>
              <a:gd name="connsiteY8" fmla="*/ 756000 h 1149444"/>
              <a:gd name="connsiteX9" fmla="*/ 2592360 w 7777079"/>
              <a:gd name="connsiteY9" fmla="*/ 756000 h 1149444"/>
              <a:gd name="connsiteX10" fmla="*/ 2438129 w 7777079"/>
              <a:gd name="connsiteY10" fmla="*/ 756000 h 1149444"/>
              <a:gd name="connsiteX11" fmla="*/ 0 w 7777079"/>
              <a:gd name="connsiteY11" fmla="*/ 756000 h 114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77079" h="1149444">
                <a:moveTo>
                  <a:pt x="0" y="0"/>
                </a:moveTo>
                <a:lnTo>
                  <a:pt x="2592360" y="0"/>
                </a:lnTo>
                <a:lnTo>
                  <a:pt x="2592360" y="357444"/>
                </a:lnTo>
                <a:lnTo>
                  <a:pt x="2736379" y="357444"/>
                </a:lnTo>
                <a:lnTo>
                  <a:pt x="5544769" y="357444"/>
                </a:lnTo>
                <a:lnTo>
                  <a:pt x="7777079" y="357444"/>
                </a:lnTo>
                <a:lnTo>
                  <a:pt x="7777079" y="1149444"/>
                </a:lnTo>
                <a:lnTo>
                  <a:pt x="2736379" y="1149444"/>
                </a:lnTo>
                <a:lnTo>
                  <a:pt x="2736379" y="756000"/>
                </a:lnTo>
                <a:lnTo>
                  <a:pt x="2592360" y="756000"/>
                </a:lnTo>
                <a:lnTo>
                  <a:pt x="2438129" y="756000"/>
                </a:lnTo>
                <a:lnTo>
                  <a:pt x="0" y="756000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1221839" y="3898534"/>
            <a:ext cx="2376330" cy="1377325"/>
          </a:xfrm>
          <a:prstGeom prst="rect">
            <a:avLst/>
          </a:prstGeom>
          <a:solidFill>
            <a:schemeClr val="bg1"/>
          </a:solidFill>
          <a:ln w="38100">
            <a:solidFill>
              <a:srgbClr val="11AFB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atin typeface="+mn-ea"/>
              </a:rPr>
              <a:t>Curl</a:t>
            </a:r>
            <a:r>
              <a:rPr kumimoji="1" lang="ja-JP" altLang="en-US" b="1" dirty="0" smtClean="0">
                <a:latin typeface="+mn-ea"/>
              </a:rPr>
              <a:t>コマンドによる</a:t>
            </a:r>
            <a:endParaRPr kumimoji="1" lang="en-US" altLang="ja-JP" b="1" dirty="0" smtClean="0">
              <a:latin typeface="+mn-ea"/>
            </a:endParaRPr>
          </a:p>
          <a:p>
            <a:pPr algn="ctr"/>
            <a:endParaRPr lang="en-US" altLang="ja-JP" b="1" dirty="0">
              <a:latin typeface="+mn-ea"/>
            </a:endParaRPr>
          </a:p>
          <a:p>
            <a:pPr algn="ctr"/>
            <a:endParaRPr kumimoji="1" lang="en-US" altLang="ja-JP" b="1" dirty="0" smtClean="0">
              <a:latin typeface="+mn-ea"/>
            </a:endParaRPr>
          </a:p>
          <a:p>
            <a:pPr algn="ctr"/>
            <a:r>
              <a:rPr kumimoji="1" lang="ja-JP" altLang="en-US" b="1" dirty="0" smtClean="0">
                <a:latin typeface="+mn-ea"/>
              </a:rPr>
              <a:t>リクエスト送信</a:t>
            </a:r>
            <a:endParaRPr kumimoji="1" lang="en-US" altLang="ja-JP" b="1" dirty="0" smtClean="0">
              <a:latin typeface="+mn-ea"/>
            </a:endParaRPr>
          </a:p>
        </p:txBody>
      </p:sp>
      <p:sp>
        <p:nvSpPr>
          <p:cNvPr id="34" name="右矢印 33"/>
          <p:cNvSpPr/>
          <p:nvPr/>
        </p:nvSpPr>
        <p:spPr bwMode="auto">
          <a:xfrm>
            <a:off x="1437869" y="4222308"/>
            <a:ext cx="2612669" cy="759925"/>
          </a:xfrm>
          <a:prstGeom prst="rightArrow">
            <a:avLst/>
          </a:prstGeom>
          <a:solidFill>
            <a:srgbClr val="11AFB2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線吹き出し 1 (枠付き) 34"/>
          <p:cNvSpPr/>
          <p:nvPr/>
        </p:nvSpPr>
        <p:spPr bwMode="auto">
          <a:xfrm>
            <a:off x="9141630" y="4222308"/>
            <a:ext cx="2448000" cy="1053551"/>
          </a:xfrm>
          <a:prstGeom prst="borderCallout1">
            <a:avLst>
              <a:gd name="adj1" fmla="val 25179"/>
              <a:gd name="adj2" fmla="val -12289"/>
              <a:gd name="adj3" fmla="val 51030"/>
              <a:gd name="adj4" fmla="val 838"/>
            </a:avLst>
          </a:prstGeom>
          <a:solidFill>
            <a:schemeClr val="bg1"/>
          </a:solidFill>
          <a:ln w="38100">
            <a:solidFill>
              <a:srgbClr val="11AFB2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latin typeface="+mn-ea"/>
              </a:rPr>
              <a:t>「クイックスタート」および「</a:t>
            </a:r>
            <a:r>
              <a:rPr kumimoji="1" lang="en-US" altLang="ja-JP" dirty="0" smtClean="0">
                <a:latin typeface="+mn-ea"/>
              </a:rPr>
              <a:t>Base</a:t>
            </a:r>
            <a:r>
              <a:rPr kumimoji="1" lang="ja-JP" altLang="en-US" dirty="0" smtClean="0">
                <a:latin typeface="+mn-ea"/>
              </a:rPr>
              <a:t>」での</a:t>
            </a:r>
            <a:endParaRPr kumimoji="1" lang="en-US" altLang="ja-JP" dirty="0" smtClean="0">
              <a:latin typeface="+mn-ea"/>
            </a:endParaRPr>
          </a:p>
          <a:p>
            <a:pPr algn="ctr"/>
            <a:r>
              <a:rPr kumimoji="1" lang="ja-JP" altLang="en-US" dirty="0" smtClean="0">
                <a:latin typeface="+mn-ea"/>
              </a:rPr>
              <a:t>実行方法</a:t>
            </a:r>
            <a:endParaRPr kumimoji="1" lang="en-US" altLang="ja-JP" dirty="0" smtClean="0">
              <a:latin typeface="+mn-ea"/>
            </a:endParaRPr>
          </a:p>
        </p:txBody>
      </p:sp>
      <p:sp>
        <p:nvSpPr>
          <p:cNvPr id="5" name="線吹き出し 1 (枠付き) 4"/>
          <p:cNvSpPr/>
          <p:nvPr/>
        </p:nvSpPr>
        <p:spPr bwMode="auto">
          <a:xfrm>
            <a:off x="9141630" y="3313669"/>
            <a:ext cx="1389483" cy="432140"/>
          </a:xfrm>
          <a:prstGeom prst="borderCallout1">
            <a:avLst>
              <a:gd name="adj1" fmla="val 54016"/>
              <a:gd name="adj2" fmla="val 2636"/>
              <a:gd name="adj3" fmla="val 97805"/>
              <a:gd name="adj4" fmla="val -2645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latin typeface="+mn-ea"/>
              </a:rPr>
              <a:t>今回の範囲</a:t>
            </a:r>
          </a:p>
        </p:txBody>
      </p:sp>
    </p:spTree>
    <p:extLst>
      <p:ext uri="{BB962C8B-B14F-4D97-AF65-F5344CB8AC3E}">
        <p14:creationId xmlns:p14="http://schemas.microsoft.com/office/powerpoint/2010/main" val="33093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1232</Words>
  <Application>Microsoft Office PowerPoint</Application>
  <PresentationFormat>ワイド画面</PresentationFormat>
  <Paragraphs>243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HGP創英角ｺﾞｼｯｸUB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NEC_standard4_3</vt:lpstr>
      <vt:lpstr>Zabbix連携【座学】</vt:lpstr>
      <vt:lpstr>目次</vt:lpstr>
      <vt:lpstr>1.　はじめに</vt:lpstr>
      <vt:lpstr>1.1　Zabbix連携【座学】について （1/2）</vt:lpstr>
      <vt:lpstr>1.1　Zabbix連携【座学】について （2/2）</vt:lpstr>
      <vt:lpstr>2.　フローの説明</vt:lpstr>
      <vt:lpstr>2.1 フロー全体図(1/3)</vt:lpstr>
      <vt:lpstr>2.1 フロー全体図(2/3)</vt:lpstr>
      <vt:lpstr>2.1 フロー全体図(3/3)</vt:lpstr>
      <vt:lpstr>2.2 監視対象の設定</vt:lpstr>
      <vt:lpstr>2.3 モニタリングの設定</vt:lpstr>
      <vt:lpstr>2.4 ルールマッチング～アクションの設定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2021-09-01T01:23:01Z</dcterms:modified>
</cp:coreProperties>
</file>