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15" r:id="rId10"/>
    <p:sldId id="516" r:id="rId11"/>
    <p:sldId id="517" r:id="rId12"/>
    <p:sldId id="533" r:id="rId13"/>
    <p:sldId id="518" r:id="rId14"/>
    <p:sldId id="541" r:id="rId15"/>
    <p:sldId id="543" r:id="rId16"/>
    <p:sldId id="521" r:id="rId17"/>
    <p:sldId id="537" r:id="rId18"/>
    <p:sldId id="538" r:id="rId19"/>
    <p:sldId id="542" r:id="rId20"/>
    <p:sldId id="522" r:id="rId21"/>
    <p:sldId id="544" r:id="rId22"/>
    <p:sldId id="524" r:id="rId23"/>
    <p:sldId id="545" r:id="rId24"/>
    <p:sldId id="546" r:id="rId25"/>
    <p:sldId id="547" r:id="rId26"/>
    <p:sldId id="548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</p14:sldIdLst>
        </p14:section>
        <p14:section name="タイトルなしのセクション" id="{C3A9AD5C-C798-4414-A4A9-AFB1A33D4C74}">
          <p14:sldIdLst>
            <p14:sldId id="530"/>
          </p14:sldIdLst>
        </p14:section>
        <p14:section name="3.　OASEバージョンアップ手順" id="{80AA9663-4D64-45AD-996E-69C03C14D297}">
          <p14:sldIdLst>
            <p14:sldId id="512"/>
            <p14:sldId id="515"/>
            <p14:sldId id="516"/>
            <p14:sldId id="517"/>
            <p14:sldId id="533"/>
            <p14:sldId id="518"/>
            <p14:sldId id="541"/>
            <p14:sldId id="543"/>
            <p14:sldId id="521"/>
            <p14:sldId id="537"/>
            <p14:sldId id="538"/>
            <p14:sldId id="542"/>
            <p14:sldId id="522"/>
            <p14:sldId id="544"/>
          </p14:sldIdLst>
        </p14:section>
        <p14:section name="4.　OASE動作確認" id="{997E25C5-536A-441F-84BA-3CB1FBC6F6F3}">
          <p14:sldIdLst>
            <p14:sldId id="524"/>
            <p14:sldId id="545"/>
            <p14:sldId id="546"/>
            <p14:sldId id="547"/>
            <p14:sldId id="54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473" autoAdjust="0"/>
  </p:normalViewPr>
  <p:slideViewPr>
    <p:cSldViewPr>
      <p:cViewPr varScale="1">
        <p:scale>
          <a:sx n="111" d="100"/>
          <a:sy n="111" d="100"/>
        </p:scale>
        <p:origin x="1572" y="11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7920977" cy="1079783"/>
          </a:xfrm>
        </p:spPr>
        <p:txBody>
          <a:bodyPr/>
          <a:lstStyle/>
          <a:p>
            <a:r>
              <a:rPr lang="en-US" altLang="ja-JP" dirty="0"/>
              <a:t>Exastro Operation Autonomy Support Engine Version 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000" b="1" dirty="0" smtClean="0"/>
              <a:t>Version Update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”Exastro Operation Autonomy Support Engine” is written as “OASE”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kumimoji="1"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832810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Back up OASE Environment</a:t>
            </a:r>
          </a:p>
          <a:p>
            <a:pPr lvl="1"/>
            <a:r>
              <a:rPr lang="en-US" altLang="ja-JP" dirty="0" smtClean="0"/>
              <a:t>Make sure to back up the OASE Environment before updating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sz="1800" dirty="0" smtClean="0"/>
              <a:t>Download file from GitHub</a:t>
            </a:r>
          </a:p>
          <a:p>
            <a:pPr lvl="1"/>
            <a:r>
              <a:rPr lang="en-US" altLang="ja-JP" dirty="0" smtClean="0"/>
              <a:t>Use the following command to download the necessary file from GitHub.</a:t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# curl -OL https://github.com/exastro-suite/oase/releases/download/v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dirty="0"/>
              <a:t>※Please install </a:t>
            </a:r>
            <a:r>
              <a:rPr lang="en-US" altLang="ja-JP" dirty="0" smtClean="0"/>
              <a:t>curl </a:t>
            </a:r>
            <a:r>
              <a:rPr lang="en-US" altLang="ja-JP" dirty="0"/>
              <a:t>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(x.x.x) </a:t>
            </a:r>
            <a:r>
              <a:rPr lang="en-US" altLang="ja-JP" dirty="0" smtClean="0">
                <a:solidFill>
                  <a:srgbClr val="FF0000"/>
                </a:solidFill>
              </a:rPr>
              <a:t>accordingly.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sz="1800" dirty="0" smtClean="0"/>
              <a:t>Unpack data</a:t>
            </a:r>
          </a:p>
          <a:p>
            <a:pPr lvl="1"/>
            <a:r>
              <a:rPr lang="en-US" altLang="ja-JP" dirty="0" smtClean="0"/>
              <a:t>Unzip the .tar.gz</a:t>
            </a:r>
            <a:r>
              <a:rPr lang="ja-JP" altLang="en-US" dirty="0"/>
              <a:t> </a:t>
            </a:r>
            <a:r>
              <a:rPr lang="en-US" altLang="ja-JP" dirty="0" smtClean="0"/>
              <a:t>file.</a:t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# tar zxf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sz="1800" dirty="0" smtClean="0"/>
              <a:t>Edit Answers file</a:t>
            </a:r>
            <a:endParaRPr lang="en-US" altLang="ja-JP" sz="1800" dirty="0"/>
          </a:p>
          <a:p>
            <a:pPr lvl="1"/>
            <a:r>
              <a:rPr lang="en-US" altLang="ja-JP" dirty="0" smtClean="0"/>
              <a:t>Move the file to the directory where the Answer file and the shell is located.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# cd oase/oase_install_package/install_scripts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(oase_answers.txt)(1/3)</a:t>
            </a:r>
            <a:endParaRPr lang="ja-JP" altLang="en-US" dirty="0"/>
          </a:p>
          <a:p>
            <a:pPr lvl="1"/>
            <a:r>
              <a:rPr lang="en-US" altLang="ja-JP" dirty="0"/>
              <a:t>The Answer file is what configures the OASE update settings. Please create it in advance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lang="en-US" altLang="ja-JP" dirty="0"/>
              <a:t>If you want to install new libraries, change the "install_mode" value to "Versionup_All".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If </a:t>
            </a:r>
            <a:r>
              <a:rPr lang="en-US" altLang="ja-JP" dirty="0"/>
              <a:t>you </a:t>
            </a:r>
            <a:r>
              <a:rPr lang="en-US" altLang="ja-JP" dirty="0" smtClean="0"/>
              <a:t>don't </a:t>
            </a:r>
            <a:r>
              <a:rPr lang="en-US" altLang="ja-JP" dirty="0"/>
              <a:t>want to install any new libraries, change it to "Versionup_OASE".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48280"/>
              </p:ext>
            </p:extLst>
          </p:nvPr>
        </p:nvGraphicFramePr>
        <p:xfrm>
          <a:off x="179513" y="2483467"/>
          <a:ext cx="8784000" cy="384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Install</a:t>
                      </a:r>
                      <a:r>
                        <a:rPr lang="en-US" altLang="ja-JP" sz="1050" baseline="0" dirty="0" smtClean="0"/>
                        <a:t> mode settings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Install_Online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Online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Install_Offline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Offline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Gather_Library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Gather</a:t>
                      </a:r>
                      <a:r>
                        <a:rPr lang="en-US" altLang="ja-JP" sz="900" baseline="0" dirty="0" smtClean="0"/>
                        <a:t> libraries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Versionup_All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to (installs</a:t>
                      </a:r>
                      <a:r>
                        <a:rPr lang="en-US" altLang="ja-JP" sz="900" baseline="0" dirty="0" smtClean="0"/>
                        <a:t> libraries)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Versionup_OASE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(does not install libraries)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Uninstall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Uninstall OASE</a:t>
                      </a:r>
                      <a:endParaRPr lang="en-US" altLang="ja-JP" sz="9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User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Queue name (generated)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IP Address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Root Password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 DB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 DB Database Username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(oase_answers.txt</a:t>
            </a:r>
            <a:r>
              <a:rPr lang="en-US" altLang="ja-JP" dirty="0" smtClean="0"/>
              <a:t>)(2/3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The Answer file is what configures the OASE update settings. Please create it in advance.</a:t>
            </a:r>
          </a:p>
          <a:p>
            <a:pPr lvl="1"/>
            <a:r>
              <a:rPr lang="en-US" altLang="ja-JP" dirty="0"/>
              <a:t>If you want to install new libraries, change the "install_mode" value to "Versionup_All". </a:t>
            </a:r>
            <a:br>
              <a:rPr lang="en-US" altLang="ja-JP" dirty="0"/>
            </a:br>
            <a:r>
              <a:rPr lang="en-US" altLang="ja-JP" dirty="0"/>
              <a:t>If you don't want to install any new libraries, change it to "Versionup_OASE".</a:t>
            </a:r>
          </a:p>
          <a:p>
            <a:pPr lvl="1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25630"/>
              </p:ext>
            </p:extLst>
          </p:nvPr>
        </p:nvGraphicFramePr>
        <p:xfrm>
          <a:off x="179513" y="2367985"/>
          <a:ext cx="8784000" cy="408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OASE_PASSWD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 DB Database 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Decides</a:t>
                      </a:r>
                      <a:r>
                        <a:rPr kumimoji="1" lang="en-US" altLang="ja-JP" sz="10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whether to delete or leave the Database when uninstalling OASE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/exastro/WildFly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location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admin0000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RHDM Administrator</a:t>
                      </a:r>
                      <a:r>
                        <a:rPr lang="en-US" altLang="ja-JP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name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IP Address and Port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/exastro/rule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 settings file path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Port started by the ApplyService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/root/.m2/repository/com/oase/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storage place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Mail server settings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(oase_answers.txt</a:t>
            </a:r>
            <a:r>
              <a:rPr lang="en-US" altLang="ja-JP" dirty="0" smtClean="0"/>
              <a:t>)(3/3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The Answer file is what configures the OASE update settings. Please create it in advance.</a:t>
            </a:r>
          </a:p>
          <a:p>
            <a:pPr lvl="1"/>
            <a:r>
              <a:rPr lang="en-US" altLang="ja-JP" dirty="0"/>
              <a:t>If you want to install new libraries, change the "install_mode" value to "Versionup_All". </a:t>
            </a:r>
            <a:br>
              <a:rPr lang="en-US" altLang="ja-JP" dirty="0"/>
            </a:br>
            <a:r>
              <a:rPr lang="en-US" altLang="ja-JP" dirty="0"/>
              <a:t>If you don't want to install any new libraries, change it to "Versionup_OASE".</a:t>
            </a: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60135"/>
              </p:ext>
            </p:extLst>
          </p:nvPr>
        </p:nvGraphicFramePr>
        <p:xfrm>
          <a:off x="179513" y="2708900"/>
          <a:ext cx="8784000" cy="3374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88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oase_session_engine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maintenance method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5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ev_location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when the clone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job is executed while linked to AD.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84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oase_language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smtClean="0"/>
                        <a:t>oase_os</a:t>
                      </a:r>
                      <a:endParaRPr lang="ja-JP" altLang="en-US" sz="1100" dirty="0" smtClean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OS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2669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oase_domain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</a:rPr>
                        <a:t>○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</a:t>
                      </a:r>
                      <a:endParaRPr kumimoji="1" lang="ja-JP" altLang="ja-JP" sz="11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547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certificate_path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</a:t>
                      </a:r>
                      <a:b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11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518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solidFill>
                            <a:schemeClr val="bg1"/>
                          </a:solidFill>
                          <a:effectLst/>
                        </a:rPr>
                        <a:t>private_key_path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5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7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7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9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kumimoji="1"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Install modes</a:t>
            </a:r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actions of the installer branches depending on the "install_mode" value in the </a:t>
            </a:r>
            <a:r>
              <a:rPr lang="en-US" altLang="ja-JP" sz="1600" dirty="0" smtClean="0"/>
              <a:t>Answer file </a:t>
            </a:r>
            <a:r>
              <a:rPr lang="en-US" altLang="ja-JP" sz="1600" dirty="0"/>
              <a:t>(</a:t>
            </a:r>
            <a:r>
              <a:rPr lang="en-US" altLang="ja-JP" sz="1600" dirty="0" smtClean="0"/>
              <a:t>oase_answers.txt)Make </a:t>
            </a:r>
            <a:r>
              <a:rPr lang="en-US" altLang="ja-JP" sz="1600" dirty="0"/>
              <a:t>sure to enter one of the following values when updating</a:t>
            </a:r>
            <a:r>
              <a:rPr lang="en-US" altLang="ja-JP" sz="16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 marL="180000" lvl="1" indent="0">
              <a:buNone/>
            </a:pPr>
            <a:r>
              <a:rPr lang="en-US" altLang="ja-JP" sz="1400" dirty="0"/>
              <a:t>• Versionup_All</a:t>
            </a:r>
            <a:r>
              <a:rPr lang="ja-JP" altLang="en-US" sz="1400" dirty="0" smtClean="0"/>
              <a:t>：</a:t>
            </a:r>
            <a:r>
              <a:rPr lang="en-US" altLang="ja-JP" sz="1400" dirty="0"/>
              <a:t> Updates OASE after installing the added necessary libraries through the internet. • Versionup_OASE</a:t>
            </a:r>
            <a:r>
              <a:rPr lang="ja-JP" altLang="en-US" sz="1400" dirty="0" smtClean="0"/>
              <a:t>：</a:t>
            </a:r>
            <a:r>
              <a:rPr lang="en-US" altLang="ja-JP" sz="1400" dirty="0"/>
              <a:t>Updates OASE without installing any libraries.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If you want to </a:t>
            </a:r>
            <a:r>
              <a:rPr lang="en-US" altLang="ja-JP" sz="1600" dirty="0" smtClean="0"/>
              <a:t>automatically </a:t>
            </a:r>
            <a:r>
              <a:rPr lang="en-US" altLang="ja-JP" sz="1600" dirty="0"/>
              <a:t>install </a:t>
            </a:r>
            <a:r>
              <a:rPr lang="en-US" altLang="ja-JP" sz="1600" dirty="0" smtClean="0"/>
              <a:t>libraries </a:t>
            </a:r>
            <a:r>
              <a:rPr lang="en-US" altLang="ja-JP" sz="1600" dirty="0"/>
              <a:t>in an online environment, make sure the "install_mode" value is set to "Versionup_all</a:t>
            </a:r>
            <a:r>
              <a:rPr lang="en-US" altLang="ja-JP" sz="1600" dirty="0" smtClean="0"/>
              <a:t>".</a:t>
            </a:r>
            <a:br>
              <a:rPr lang="en-US" altLang="ja-JP" sz="1600" dirty="0" smtClean="0"/>
            </a:br>
            <a:r>
              <a:rPr lang="en-US" altLang="ja-JP" sz="1600" dirty="0" smtClean="0"/>
              <a:t>For </a:t>
            </a:r>
            <a:r>
              <a:rPr lang="en-US" altLang="ja-JP" sz="1600" dirty="0"/>
              <a:t>offline environments, or if you </a:t>
            </a:r>
            <a:r>
              <a:rPr lang="en-US" altLang="ja-JP" sz="1600" dirty="0" smtClean="0"/>
              <a:t>don't </a:t>
            </a:r>
            <a:r>
              <a:rPr lang="en-US" altLang="ja-JP" sz="1600" dirty="0"/>
              <a:t>want to install libraries automatically, please </a:t>
            </a:r>
            <a:r>
              <a:rPr lang="en-US" altLang="ja-JP" sz="1600" dirty="0" smtClean="0"/>
              <a:t>set </a:t>
            </a:r>
            <a:r>
              <a:rPr lang="en-US" altLang="ja-JP" sz="1600" dirty="0"/>
              <a:t>"install_mode" </a:t>
            </a:r>
            <a:r>
              <a:rPr lang="en-US" altLang="ja-JP" sz="1600" dirty="0" smtClean="0"/>
              <a:t>to </a:t>
            </a:r>
            <a:r>
              <a:rPr lang="en-US" altLang="ja-JP" sz="1600" dirty="0"/>
              <a:t>"Versionup_OASE".</a:t>
            </a:r>
          </a:p>
        </p:txBody>
      </p:sp>
    </p:spTree>
    <p:extLst>
      <p:ext uri="{BB962C8B-B14F-4D97-AF65-F5344CB8AC3E}">
        <p14:creationId xmlns:p14="http://schemas.microsoft.com/office/powerpoint/2010/main" val="372479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Answer file(oase_answers.txt)</a:t>
            </a:r>
            <a:r>
              <a:rPr lang="ja-JP" altLang="en-US" dirty="0" smtClean="0"/>
              <a:t> 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1/4</a:t>
            </a:r>
            <a:endParaRPr lang="en-US" altLang="ja-JP" dirty="0"/>
          </a:p>
          <a:p>
            <a:pPr lvl="1"/>
            <a:r>
              <a:rPr lang="en-US" altLang="ja-JP" dirty="0"/>
              <a:t>The following shows an example of the </a:t>
            </a:r>
            <a:r>
              <a:rPr lang="en-US" altLang="ja-JP" dirty="0" smtClean="0"/>
              <a:t>Answer file(oase_answers.txt</a:t>
            </a:r>
            <a:r>
              <a:rPr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28" y="1429694"/>
            <a:ext cx="5130970" cy="5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file(oase_answers.txt)</a:t>
            </a:r>
            <a:r>
              <a:rPr lang="ja-JP" altLang="en-US" dirty="0"/>
              <a:t> </a:t>
            </a:r>
            <a:r>
              <a:rPr lang="en-US" altLang="ja-JP" dirty="0"/>
              <a:t>example</a:t>
            </a:r>
            <a:r>
              <a:rPr lang="ja-JP" altLang="en-US" dirty="0"/>
              <a:t> </a:t>
            </a:r>
            <a:r>
              <a:rPr lang="en-US" altLang="ja-JP" dirty="0" smtClean="0"/>
              <a:t>2/4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43" y="1196690"/>
            <a:ext cx="4873340" cy="51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0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file(oase_answers.txt)</a:t>
            </a:r>
            <a:r>
              <a:rPr lang="ja-JP" altLang="en-US" dirty="0"/>
              <a:t> </a:t>
            </a:r>
            <a:r>
              <a:rPr lang="en-US" altLang="ja-JP" dirty="0"/>
              <a:t>example</a:t>
            </a:r>
            <a:r>
              <a:rPr lang="ja-JP" altLang="en-US" dirty="0"/>
              <a:t> </a:t>
            </a:r>
            <a:r>
              <a:rPr lang="en-US" altLang="ja-JP" dirty="0" smtClean="0"/>
              <a:t>3/4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23" y="1196690"/>
            <a:ext cx="4435580" cy="52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Answer file(oase_answers.txt)</a:t>
            </a:r>
            <a:r>
              <a:rPr lang="ja-JP" altLang="en-US" dirty="0"/>
              <a:t> </a:t>
            </a:r>
            <a:r>
              <a:rPr lang="en-US" altLang="ja-JP" dirty="0"/>
              <a:t>example</a:t>
            </a:r>
            <a:r>
              <a:rPr lang="ja-JP" altLang="en-US" dirty="0"/>
              <a:t> </a:t>
            </a:r>
            <a:r>
              <a:rPr lang="en-US" altLang="ja-JP" dirty="0" smtClean="0"/>
              <a:t>4/4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0" y="1196690"/>
            <a:ext cx="4376458" cy="50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0" y="764630"/>
            <a:ext cx="9143999" cy="5760800"/>
          </a:xfrm>
        </p:spPr>
        <p:txBody>
          <a:bodyPr rIns="0">
            <a:normAutofit fontScale="92500" lnSpcReduction="10000"/>
          </a:bodyPr>
          <a:lstStyle/>
          <a:p>
            <a:r>
              <a:rPr lang="en-US" altLang="ja-JP" dirty="0" smtClean="0"/>
              <a:t>Run OASE Installer(Version Update)</a:t>
            </a:r>
            <a:endParaRPr lang="en-US" altLang="ja-JP" dirty="0"/>
          </a:p>
          <a:p>
            <a:pPr lvl="1"/>
            <a:r>
              <a:rPr lang="en-US" altLang="ja-JP" dirty="0" smtClean="0"/>
              <a:t>Use the command below to run the update tool.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# sh </a:t>
            </a:r>
            <a:r>
              <a:rPr lang="en-US" altLang="ja-JP" kern="100" dirty="0" smtClean="0"/>
              <a:t>oase_installer.sh</a:t>
            </a:r>
            <a:endParaRPr lang="en-US" altLang="ja-JP" kern="100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If the "install_mode" value in the </a:t>
            </a:r>
            <a:r>
              <a:rPr lang="en-US" altLang="ja-JP" dirty="0" smtClean="0"/>
              <a:t>Answer file </a:t>
            </a:r>
            <a:r>
              <a:rPr lang="en-US" altLang="ja-JP" dirty="0"/>
              <a:t>(oase_answers.txt) is set to " Versionup_All</a:t>
            </a:r>
            <a:r>
              <a:rPr lang="en-US" altLang="ja-JP" dirty="0" smtClean="0"/>
              <a:t>", the </a:t>
            </a:r>
            <a:r>
              <a:rPr lang="en-US" altLang="ja-JP" dirty="0"/>
              <a:t>libraries will be installed in the middle of the </a:t>
            </a:r>
            <a:r>
              <a:rPr lang="en-US" altLang="ja-JP" dirty="0" smtClean="0"/>
              <a:t>process.</a:t>
            </a:r>
            <a:br>
              <a:rPr lang="en-US" altLang="ja-JP" dirty="0" smtClean="0"/>
            </a:br>
            <a:r>
              <a:rPr lang="en-US" altLang="ja-JP" dirty="0" smtClean="0"/>
              <a:t>Please </a:t>
            </a:r>
            <a:r>
              <a:rPr lang="en-US" altLang="ja-JP" dirty="0"/>
              <a:t>see the next page for information regarding the different version's libraries.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 smtClean="0"/>
              <a:t>Check Process.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If the operation ended normally, the version will be updated to the version of the downloaded file.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content of </a:t>
            </a:r>
            <a:r>
              <a:rPr lang="en-US" altLang="ja-JP" sz="1600" dirty="0" smtClean="0"/>
              <a:t>the operations </a:t>
            </a:r>
            <a:r>
              <a:rPr lang="en-US" altLang="ja-JP" sz="1600" dirty="0"/>
              <a:t>executed </a:t>
            </a:r>
            <a:r>
              <a:rPr lang="en-US" altLang="ja-JP" sz="1600" dirty="0" smtClean="0"/>
              <a:t>by the </a:t>
            </a:r>
            <a:r>
              <a:rPr lang="en-US" altLang="ja-JP" sz="1600" dirty="0"/>
              <a:t>update tool is output to </a:t>
            </a:r>
            <a:r>
              <a:rPr lang="en-US" altLang="ja-JP" sz="1600" dirty="0" smtClean="0"/>
              <a:t>oase_version_up.log</a:t>
            </a: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Log storage </a:t>
            </a:r>
            <a:r>
              <a:rPr lang="en-US" altLang="ja-JP" sz="1600" dirty="0" smtClean="0"/>
              <a:t>path</a:t>
            </a:r>
            <a:br>
              <a:rPr lang="en-US" altLang="ja-JP" sz="1600" dirty="0" smtClean="0"/>
            </a:br>
            <a:r>
              <a:rPr lang="en-US" altLang="ja-JP" sz="1600" dirty="0" smtClean="0"/>
              <a:t> /(</a:t>
            </a:r>
            <a:r>
              <a:rPr lang="en-US" altLang="ja-JP" sz="1600" dirty="0"/>
              <a:t>Installation file extract path</a:t>
            </a:r>
            <a:r>
              <a:rPr lang="en-US" altLang="ja-JP" sz="1600" dirty="0" smtClean="0"/>
              <a:t>)/oase_install_package/install_scripts/log/</a:t>
            </a:r>
          </a:p>
          <a:p>
            <a:pPr marL="0" indent="0">
              <a:buNone/>
            </a:pPr>
            <a:endParaRPr lang="en-US" altLang="ja-JP" sz="1400" dirty="0"/>
          </a:p>
          <a:p>
            <a:r>
              <a:rPr lang="en-US" altLang="ja-JP" dirty="0" smtClean="0"/>
              <a:t>End Status</a:t>
            </a:r>
          </a:p>
          <a:p>
            <a:pPr lvl="1"/>
            <a:r>
              <a:rPr lang="en-US" altLang="ja-JP" dirty="0"/>
              <a:t>The </a:t>
            </a:r>
            <a:r>
              <a:rPr lang="en-US" altLang="ja-JP" dirty="0" smtClean="0"/>
              <a:t>OASE </a:t>
            </a:r>
            <a:r>
              <a:rPr lang="en-US" altLang="ja-JP" dirty="0"/>
              <a:t>installer </a:t>
            </a:r>
            <a:r>
              <a:rPr lang="en-US" altLang="ja-JP" dirty="0" smtClean="0"/>
              <a:t>returns </a:t>
            </a:r>
            <a:r>
              <a:rPr lang="en-US" altLang="ja-JP" dirty="0"/>
              <a:t>the exit statuses listed below depending on the shell process </a:t>
            </a:r>
            <a:r>
              <a:rPr lang="en-US" altLang="ja-JP" dirty="0" smtClean="0"/>
              <a:t>end </a:t>
            </a:r>
            <a:r>
              <a:rPr lang="en-US" altLang="ja-JP" dirty="0"/>
              <a:t>status.</a:t>
            </a:r>
          </a:p>
          <a:p>
            <a:pPr marL="0" indent="0">
              <a:buNone/>
            </a:pPr>
            <a:r>
              <a:rPr lang="zh-TW" altLang="en-US" sz="1400" dirty="0" smtClean="0"/>
              <a:t>   </a:t>
            </a:r>
            <a:r>
              <a:rPr lang="en-US" altLang="zh-TW" sz="1400" dirty="0" smtClean="0"/>
              <a:t>Normal end</a:t>
            </a:r>
            <a:r>
              <a:rPr lang="zh-TW" altLang="en-US" sz="1400" dirty="0" smtClean="0"/>
              <a:t>：</a:t>
            </a:r>
            <a:r>
              <a:rPr lang="en-US" altLang="zh-TW" sz="1400" dirty="0" smtClean="0"/>
              <a:t>0</a:t>
            </a:r>
          </a:p>
          <a:p>
            <a:pPr marL="0" indent="0">
              <a:buNone/>
            </a:pPr>
            <a:r>
              <a:rPr lang="zh-TW" altLang="en-US" sz="1400" dirty="0" smtClean="0"/>
              <a:t>   </a:t>
            </a:r>
            <a:r>
              <a:rPr lang="en-US" altLang="zh-TW" sz="1400" dirty="0" smtClean="0"/>
              <a:t>Abnormal end</a:t>
            </a:r>
            <a:r>
              <a:rPr lang="zh-TW" altLang="en-US" sz="1400" dirty="0" smtClean="0"/>
              <a:t>：</a:t>
            </a:r>
            <a:r>
              <a:rPr lang="en-US" altLang="zh-TW" sz="1400" dirty="0"/>
              <a:t>1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3.2    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  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3.8  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3.9  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3.10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3.11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76070" y="523360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</a:t>
            </a:r>
            <a:r>
              <a:rPr lang="en-US" altLang="ja-JP" dirty="0"/>
              <a:t> Update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0" y="836712"/>
            <a:ext cx="9144000" cy="5616476"/>
          </a:xfrm>
        </p:spPr>
        <p:txBody>
          <a:bodyPr/>
          <a:lstStyle/>
          <a:p>
            <a:r>
              <a:rPr lang="en-US" altLang="ja-JP" dirty="0"/>
              <a:t>List of libraries that will be installed during update</a:t>
            </a:r>
          </a:p>
          <a:p>
            <a:pPr marL="0" indent="0">
              <a:buNone/>
            </a:pPr>
            <a:r>
              <a:rPr lang="en-US" altLang="ja-JP" sz="1600" dirty="0"/>
              <a:t>If the "install_mode" in the </a:t>
            </a:r>
            <a:r>
              <a:rPr lang="en-US" altLang="ja-JP" sz="1600" dirty="0" smtClean="0"/>
              <a:t>Answer file </a:t>
            </a:r>
            <a:r>
              <a:rPr lang="en-US" altLang="ja-JP" sz="1600" dirty="0"/>
              <a:t>(oase_answers.txt) is set to "Versionup_all",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</a:t>
            </a:r>
            <a:r>
              <a:rPr lang="en-US" altLang="ja-JP" sz="1600" dirty="0"/>
              <a:t>installer will install any new libraries added to the new driver/version.</a:t>
            </a:r>
          </a:p>
          <a:p>
            <a:pPr marL="0" indent="0">
              <a:buNone/>
            </a:pPr>
            <a:r>
              <a:rPr lang="en-US" altLang="ja-JP" sz="1600" dirty="0" smtClean="0"/>
              <a:t>If </a:t>
            </a:r>
            <a:r>
              <a:rPr lang="en-US" altLang="ja-JP" sz="1600" dirty="0"/>
              <a:t>it is set to "VersionUP_OASE", please install the libraries manually.</a:t>
            </a:r>
            <a:endParaRPr kumimoji="1" lang="en-US" altLang="ja-JP" sz="16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89279"/>
              </p:ext>
            </p:extLst>
          </p:nvPr>
        </p:nvGraphicFramePr>
        <p:xfrm>
          <a:off x="179513" y="2780910"/>
          <a:ext cx="8784001" cy="8169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051">
                  <a:extLst>
                    <a:ext uri="{9D8B030D-6E8A-4147-A177-3AD203B41FA5}">
                      <a16:colId xmlns:a16="http://schemas.microsoft.com/office/drawing/2014/main" val="1630976677"/>
                    </a:ext>
                  </a:extLst>
                </a:gridCol>
                <a:gridCol w="1329177">
                  <a:extLst>
                    <a:ext uri="{9D8B030D-6E8A-4147-A177-3AD203B41FA5}">
                      <a16:colId xmlns:a16="http://schemas.microsoft.com/office/drawing/2014/main" val="56861630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433060839"/>
                    </a:ext>
                  </a:extLst>
                </a:gridCol>
                <a:gridCol w="1872259">
                  <a:extLst>
                    <a:ext uri="{9D8B030D-6E8A-4147-A177-3AD203B41FA5}">
                      <a16:colId xmlns:a16="http://schemas.microsoft.com/office/drawing/2014/main" val="4124456943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1173668368"/>
                    </a:ext>
                  </a:extLst>
                </a:gridCol>
                <a:gridCol w="2015184">
                  <a:extLst>
                    <a:ext uri="{9D8B030D-6E8A-4147-A177-3AD203B41FA5}">
                      <a16:colId xmlns:a16="http://schemas.microsoft.com/office/drawing/2014/main" val="1333891699"/>
                    </a:ext>
                  </a:extLst>
                </a:gridCol>
              </a:tblGrid>
              <a:tr h="4928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Version</a:t>
                      </a:r>
                      <a:endParaRPr kumimoji="1" lang="ja-JP" altLang="en-US" sz="1200" dirty="0"/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Installed driver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Library</a:t>
                      </a:r>
                      <a:r>
                        <a:rPr kumimoji="1" lang="en-US" altLang="ja-JP" sz="1200" baseline="0" dirty="0" smtClean="0"/>
                        <a:t> </a:t>
                      </a:r>
                      <a:br>
                        <a:rPr kumimoji="1" lang="en-US" altLang="ja-JP" sz="1200" baseline="0" dirty="0" smtClean="0"/>
                      </a:br>
                      <a:r>
                        <a:rPr kumimoji="1" lang="en-US" altLang="ja-JP" sz="1200" baseline="0" dirty="0" smtClean="0"/>
                        <a:t>name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Install command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Required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Use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20803860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1.2.0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ja-JP" sz="1200" dirty="0" smtClean="0"/>
                        <a:t>No libraries were added in Version 1.2.0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96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Access URL</a:t>
            </a:r>
            <a:endParaRPr lang="en-US" altLang="ja-JP" dirty="0"/>
          </a:p>
          <a:p>
            <a:pPr lvl="1"/>
            <a:r>
              <a:rPr lang="en-US" altLang="ja-JP" dirty="0" smtClean="0"/>
              <a:t>Please access the login screen from the following URL.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 smtClean="0"/>
              <a:t>：</a:t>
            </a:r>
            <a:r>
              <a:rPr lang="en-US" altLang="ja-JP" b="1" dirty="0" smtClean="0">
                <a:solidFill>
                  <a:srgbClr val="FF0000"/>
                </a:solidFill>
              </a:rPr>
              <a:t>https</a:t>
            </a:r>
            <a:r>
              <a:rPr lang="en-US" altLang="ja-JP" b="1" dirty="0">
                <a:solidFill>
                  <a:srgbClr val="FF0000"/>
                </a:solidFill>
              </a:rPr>
              <a:t>://exastro-oase/oase_web/top/login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※Accessing from both HTTP and HTTPS are available after installation.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Please check from Operation check(4/4) for the method to access from HTTP. </a:t>
            </a:r>
          </a:p>
          <a:p>
            <a:pPr lvl="1"/>
            <a:endParaRPr lang="en-US" altLang="ja-JP" dirty="0" smtClean="0"/>
          </a:p>
          <a:p>
            <a:pPr lvl="0"/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Please enter the specific Login ID and default password then click the [Login] button when the login screen of OASE is displayed.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Default password</a:t>
            </a:r>
            <a:r>
              <a:rPr lang="ja-JP" altLang="ja-JP" dirty="0" smtClean="0"/>
              <a:t>： </a:t>
            </a:r>
            <a:r>
              <a:rPr lang="en-US" altLang="ja-JP" dirty="0"/>
              <a:t>oaseoaseoase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 smtClean="0"/>
              <a:t>The screen will move to [Change password screen] if it is the first login after installation.</a:t>
            </a:r>
            <a:endParaRPr lang="ja-JP" altLang="ja-JP" dirty="0"/>
          </a:p>
          <a:p>
            <a:pPr lvl="1"/>
            <a:r>
              <a:rPr lang="en-US" altLang="ja-JP" dirty="0" smtClean="0"/>
              <a:t>Please change the default password from the change password screen.</a:t>
            </a:r>
            <a:endParaRPr lang="ja-JP" altLang="ja-JP" dirty="0"/>
          </a:p>
          <a:p>
            <a:pPr lvl="1"/>
            <a:endParaRPr lang="ja-JP" altLang="en-US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89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8"/>
          <a:stretch/>
        </p:blipFill>
        <p:spPr>
          <a:xfrm>
            <a:off x="543190" y="846707"/>
            <a:ext cx="8056646" cy="40945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OASE login screen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If OASE is installed properly, the following login screen will be displayed.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436535" y="3356990"/>
            <a:ext cx="983305" cy="28685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3419840" y="335699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643561" y="3633803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539440" y="3441340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436535" y="3933782"/>
            <a:ext cx="983306" cy="19875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3419840" y="3933782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589738" y="4127519"/>
            <a:ext cx="1854073" cy="81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74738" y="3933782"/>
            <a:ext cx="227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Default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</a:t>
            </a:r>
            <a:r>
              <a:rPr lang="en-US" altLang="ja-JP" sz="1000" dirty="0">
                <a:solidFill>
                  <a:srgbClr val="FF0000"/>
                </a:solidFill>
              </a:rPr>
              <a:t>oaseoaseoase</a:t>
            </a:r>
          </a:p>
        </p:txBody>
      </p:sp>
    </p:spTree>
    <p:extLst>
      <p:ext uri="{BB962C8B-B14F-4D97-AF65-F5344CB8AC3E}">
        <p14:creationId xmlns:p14="http://schemas.microsoft.com/office/powerpoint/2010/main" val="42806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Check contents according to the display of each menu</a:t>
            </a:r>
            <a:endParaRPr lang="en-US" altLang="ja-JP" dirty="0"/>
          </a:p>
          <a:p>
            <a:pPr lvl="1"/>
            <a:r>
              <a:rPr lang="en-US" altLang="ja-JP" dirty="0" smtClean="0"/>
              <a:t>Please check if the following menu are displayed after login.</a:t>
            </a:r>
            <a:endParaRPr lang="ja-JP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03233"/>
              </p:ext>
            </p:extLst>
          </p:nvPr>
        </p:nvGraphicFramePr>
        <p:xfrm>
          <a:off x="1259540" y="2276841"/>
          <a:ext cx="6624920" cy="253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Function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Dashboard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3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Preparation for accessing with HTTPS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ja-JP" altLang="en-US" dirty="0"/>
          </a:p>
          <a:p>
            <a:pPr lvl="1"/>
            <a:r>
              <a:rPr lang="en-US" altLang="ja-JP" dirty="0"/>
              <a:t>Register the host set in the Answer file's "oase_domain" to the environment's DNS Server or the operator device's "hosts</a:t>
            </a:r>
            <a:r>
              <a:rPr lang="en-US" altLang="ja-JP" dirty="0" smtClean="0"/>
              <a:t>".</a:t>
            </a:r>
          </a:p>
          <a:p>
            <a:pPr lvl="1"/>
            <a:r>
              <a:rPr lang="en-US" altLang="ja-JP" dirty="0"/>
              <a:t>Import the certificate to the Operator device (Windows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/>
              <a:t>If you are not using user specified server </a:t>
            </a:r>
            <a:r>
              <a:rPr lang="en-US" altLang="ja-JP" dirty="0" smtClean="0"/>
              <a:t>certificates, </a:t>
            </a:r>
            <a:r>
              <a:rPr lang="en-US" altLang="ja-JP" dirty="0"/>
              <a:t>the server  </a:t>
            </a:r>
            <a:r>
              <a:rPr lang="en-US" altLang="ja-JP" dirty="0" smtClean="0"/>
              <a:t>certificate </a:t>
            </a:r>
            <a:r>
              <a:rPr lang="en-US" altLang="ja-JP" dirty="0"/>
              <a:t>can be found in the following path in the OASE install package.</a:t>
            </a:r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　　</a:t>
            </a:r>
            <a:r>
              <a:rPr lang="en-US" altLang="ja-JP" dirty="0"/>
              <a:t>If you are using user </a:t>
            </a:r>
            <a:r>
              <a:rPr lang="en-US" altLang="ja-JP" dirty="0" smtClean="0"/>
              <a:t>certificates, </a:t>
            </a:r>
            <a:r>
              <a:rPr lang="en-US" altLang="ja-JP" dirty="0"/>
              <a:t>please use the certificate file set in the Answer file's "Certificate_path".</a:t>
            </a:r>
            <a:endParaRPr lang="en-US" altLang="ja-JP" sz="1300" dirty="0"/>
          </a:p>
          <a:p>
            <a:pPr lvl="1"/>
            <a:r>
              <a:rPr lang="en-US" altLang="ja-JP" dirty="0" smtClean="0"/>
              <a:t>Import the certificate to your Web browser.</a:t>
            </a:r>
          </a:p>
          <a:p>
            <a:pPr lvl="1"/>
            <a:endParaRPr lang="ja-JP" altLang="en-US" dirty="0"/>
          </a:p>
          <a:p>
            <a:pPr lvl="0"/>
            <a:r>
              <a:rPr lang="en-US" altLang="ja-JP" dirty="0"/>
              <a:t>Access URL via HTTP</a:t>
            </a:r>
          </a:p>
          <a:p>
            <a:pPr lvl="1"/>
            <a:r>
              <a:rPr lang="en-US" altLang="ja-JP" dirty="0"/>
              <a:t>Please access the login screen via the following URL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solidFill>
                  <a:srgbClr val="FF0000"/>
                </a:solidFill>
              </a:rPr>
              <a:t>http://</a:t>
            </a:r>
            <a:r>
              <a:rPr lang="ja-JP" altLang="en-US" dirty="0">
                <a:solidFill>
                  <a:srgbClr val="FF0000"/>
                </a:solidFill>
              </a:rPr>
              <a:t>（</a:t>
            </a:r>
            <a:r>
              <a:rPr lang="en-US" altLang="ja-JP" dirty="0">
                <a:solidFill>
                  <a:srgbClr val="FF0000"/>
                </a:solidFill>
              </a:rPr>
              <a:t>IP address of server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/>
              <a:t>※ </a:t>
            </a:r>
            <a:r>
              <a:rPr lang="en-US" altLang="ja-JP" sz="1400" dirty="0" smtClean="0"/>
              <a:t>You </a:t>
            </a:r>
            <a:r>
              <a:rPr lang="en-US" altLang="ja-JP" sz="1400" dirty="0"/>
              <a:t>can also access through the server's IP Address.</a:t>
            </a:r>
          </a:p>
          <a:p>
            <a:pPr marL="180000" lvl="1" indent="0">
              <a:buNone/>
            </a:pPr>
            <a:r>
              <a:rPr lang="en-US" altLang="ja-JP" dirty="0"/>
              <a:t>The steps after connection is the same as HTTPS.</a:t>
            </a:r>
            <a:endParaRPr lang="ja-JP" altLang="en-US" dirty="0"/>
          </a:p>
          <a:p>
            <a:pPr lvl="1"/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115033" y="2708900"/>
          <a:ext cx="691296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80">
                  <a:extLst>
                    <a:ext uri="{9D8B030D-6E8A-4147-A177-3AD203B41FA5}">
                      <a16:colId xmlns:a16="http://schemas.microsoft.com/office/drawing/2014/main" val="854185673"/>
                    </a:ext>
                  </a:extLst>
                </a:gridCol>
                <a:gridCol w="4896680">
                  <a:extLst>
                    <a:ext uri="{9D8B030D-6E8A-4147-A177-3AD203B41FA5}">
                      <a16:colId xmlns:a16="http://schemas.microsoft.com/office/drawing/2014/main" val="44267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Directory</a:t>
                      </a:r>
                      <a:endParaRPr kumimoji="1" lang="ja-JP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13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/etc/pki/tls/certs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[Host name set in the Answer file's "oase_domain"].crt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8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4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en-US" altLang="ja-JP" dirty="0" smtClean="0"/>
              <a:t>About this 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document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update procedure of OASE Environments constructed in all-in-one-configurations.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System construction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 smtClean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OASE Environment.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The procedure in this document can be done on OASE Environments constructed in all-in-one-configurations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OASE on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ver1.1.1</a:t>
            </a:r>
            <a:r>
              <a:rPr lang="en-US" altLang="ja-JP" dirty="0" smtClean="0"/>
              <a:t> and later can be updated to later versions. Follow the procedure in this document to update it.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 Update tools</a:t>
            </a:r>
            <a:endParaRPr lang="en-US" altLang="ja-JP" dirty="0"/>
          </a:p>
          <a:p>
            <a:pPr lvl="1"/>
            <a:r>
              <a:rPr lang="en-US" altLang="ja-JP" dirty="0" smtClean="0"/>
              <a:t>The following table displays the tools used to update OASE.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6450"/>
              </p:ext>
            </p:extLst>
          </p:nvPr>
        </p:nvGraphicFramePr>
        <p:xfrm>
          <a:off x="197392" y="1772771"/>
          <a:ext cx="8749216" cy="151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OASE</a:t>
                      </a:r>
                      <a:r>
                        <a:rPr lang="ja-JP" altLang="en-US" sz="1100" baseline="0" dirty="0" smtClean="0"/>
                        <a:t> </a:t>
                      </a:r>
                      <a:r>
                        <a:rPr lang="en-US" altLang="ja-JP" sz="1100" baseline="0" dirty="0" smtClean="0"/>
                        <a:t>installer</a:t>
                      </a:r>
                      <a:endParaRPr lang="en-US" altLang="ja-JP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oase_installer.sh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path</a:t>
                      </a:r>
                      <a:r>
                        <a:rPr lang="en-US" sz="900" kern="100" dirty="0" smtClean="0">
                          <a:effectLst/>
                        </a:rPr>
                        <a:t>)/oase/oase_install_package/install_scripts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Answer</a:t>
                      </a:r>
                      <a:r>
                        <a:rPr kumimoji="1" lang="en-US" altLang="ja-JP" sz="1050" baseline="0" dirty="0" smtClean="0"/>
                        <a:t> file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oase_answers.txt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path)/oase/oase_install_package/install_scripts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endParaRPr lang="ja-JP" altLang="en-US" sz="90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Update flow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The update flow is as shown below.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59945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lang="en-US" altLang="ja-JP" sz="1200" dirty="0" smtClean="0"/>
              <a:t>Download file from GtiHub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8067" y="3491506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40408" y="4383553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Run OASE Installer </a:t>
            </a:r>
            <a:b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(Version</a:t>
            </a:r>
            <a:r>
              <a:rPr kumimoji="0" lang="en-US" altLang="ja-JP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Update)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Contents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Change DB</a:t>
            </a: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Change OASE File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OASE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1720</Words>
  <Application>Microsoft Office PowerPoint</Application>
  <PresentationFormat>画面に合わせる (4:3)</PresentationFormat>
  <Paragraphs>317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0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document</vt:lpstr>
      <vt:lpstr>2.　System construction</vt:lpstr>
      <vt:lpstr>2.1　System requirements</vt:lpstr>
      <vt:lpstr>3.　OASE Update procedure</vt:lpstr>
      <vt:lpstr>3.1　Preparation</vt:lpstr>
      <vt:lpstr>3.2　OASE Update flow</vt:lpstr>
      <vt:lpstr>3.3　Update（1/11）</vt:lpstr>
      <vt:lpstr>3.4　Update（2/11）</vt:lpstr>
      <vt:lpstr>3.5　Update（3/11）</vt:lpstr>
      <vt:lpstr>3.6　Update （4/11）</vt:lpstr>
      <vt:lpstr>3.7　 Update （5/11）</vt:lpstr>
      <vt:lpstr>3.8　 Update （6/11）</vt:lpstr>
      <vt:lpstr>3.9　 Update （7/11）</vt:lpstr>
      <vt:lpstr>3.10　 Update （8/11）</vt:lpstr>
      <vt:lpstr>3.11　 Update （9/11）</vt:lpstr>
      <vt:lpstr>3.12　 Update （10/11）</vt:lpstr>
      <vt:lpstr>3.13　 Update （11/11）</vt:lpstr>
      <vt:lpstr>4.　OASE Operation check</vt:lpstr>
      <vt:lpstr>4.1　Operation check（1/4）</vt:lpstr>
      <vt:lpstr>4.4　Operation check（2/4）</vt:lpstr>
      <vt:lpstr>4.5　Operation check（3/4）</vt:lpstr>
      <vt:lpstr>4.4　Operation check（4/4）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2021-07-21T15:11:08Z</dcterms:modified>
</cp:coreProperties>
</file>